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3" r:id="rId10"/>
    <p:sldId id="274" r:id="rId11"/>
    <p:sldId id="262" r:id="rId12"/>
    <p:sldId id="263" r:id="rId13"/>
    <p:sldId id="264" r:id="rId14"/>
    <p:sldId id="265" r:id="rId15"/>
    <p:sldId id="266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67" r:id="rId28"/>
    <p:sldId id="268" r:id="rId29"/>
    <p:sldId id="269" r:id="rId30"/>
    <p:sldId id="286" r:id="rId31"/>
    <p:sldId id="287" r:id="rId32"/>
    <p:sldId id="291" r:id="rId33"/>
    <p:sldId id="289" r:id="rId34"/>
    <p:sldId id="290" r:id="rId35"/>
    <p:sldId id="288" r:id="rId36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9C5F-7729-46EF-A2BF-FB48EB51694A}" type="datetimeFigureOut">
              <a:rPr lang="es-UY" smtClean="0"/>
              <a:pPr/>
              <a:t>19/07/2015</a:t>
            </a:fld>
            <a:endParaRPr lang="es-UY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7FA-768B-4F7A-BE27-E162C76487C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9C5F-7729-46EF-A2BF-FB48EB51694A}" type="datetimeFigureOut">
              <a:rPr lang="es-UY" smtClean="0"/>
              <a:pPr/>
              <a:t>19/07/2015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7FA-768B-4F7A-BE27-E162C76487C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9C5F-7729-46EF-A2BF-FB48EB51694A}" type="datetimeFigureOut">
              <a:rPr lang="es-UY" smtClean="0"/>
              <a:pPr/>
              <a:t>19/07/2015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7FA-768B-4F7A-BE27-E162C76487C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9C5F-7729-46EF-A2BF-FB48EB51694A}" type="datetimeFigureOut">
              <a:rPr lang="es-UY" smtClean="0"/>
              <a:pPr/>
              <a:t>19/07/2015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7FA-768B-4F7A-BE27-E162C76487C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9C5F-7729-46EF-A2BF-FB48EB51694A}" type="datetimeFigureOut">
              <a:rPr lang="es-UY" smtClean="0"/>
              <a:pPr/>
              <a:t>19/07/2015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7FA-768B-4F7A-BE27-E162C76487C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9C5F-7729-46EF-A2BF-FB48EB51694A}" type="datetimeFigureOut">
              <a:rPr lang="es-UY" smtClean="0"/>
              <a:pPr/>
              <a:t>19/07/2015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7FA-768B-4F7A-BE27-E162C76487C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9C5F-7729-46EF-A2BF-FB48EB51694A}" type="datetimeFigureOut">
              <a:rPr lang="es-UY" smtClean="0"/>
              <a:pPr/>
              <a:t>19/07/2015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7FA-768B-4F7A-BE27-E162C76487C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9C5F-7729-46EF-A2BF-FB48EB51694A}" type="datetimeFigureOut">
              <a:rPr lang="es-UY" smtClean="0"/>
              <a:pPr/>
              <a:t>19/07/2015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7FA-768B-4F7A-BE27-E162C76487C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9C5F-7729-46EF-A2BF-FB48EB51694A}" type="datetimeFigureOut">
              <a:rPr lang="es-UY" smtClean="0"/>
              <a:pPr/>
              <a:t>19/07/2015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7FA-768B-4F7A-BE27-E162C76487C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9C5F-7729-46EF-A2BF-FB48EB51694A}" type="datetimeFigureOut">
              <a:rPr lang="es-UY" smtClean="0"/>
              <a:pPr/>
              <a:t>19/07/2015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B7FA-768B-4F7A-BE27-E162C76487C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39C5F-7729-46EF-A2BF-FB48EB51694A}" type="datetimeFigureOut">
              <a:rPr lang="es-UY" smtClean="0"/>
              <a:pPr/>
              <a:t>19/07/2015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DAB7FA-768B-4F7A-BE27-E162C76487C6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D39C5F-7729-46EF-A2BF-FB48EB51694A}" type="datetimeFigureOut">
              <a:rPr lang="es-UY" smtClean="0"/>
              <a:pPr/>
              <a:t>19/07/2015</a:t>
            </a:fld>
            <a:endParaRPr lang="es-UY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AB7FA-768B-4F7A-BE27-E162C76487C6}" type="slidenum">
              <a:rPr lang="es-UY" smtClean="0"/>
              <a:pPr/>
              <a:t>‹Nº›</a:t>
            </a:fld>
            <a:endParaRPr lang="es-UY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2276872"/>
            <a:ext cx="74011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PAVIMENTO RIGIDO</a:t>
            </a:r>
            <a:endParaRPr lang="es-E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5536" y="188640"/>
            <a:ext cx="439254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HORMIGÓN</a:t>
            </a:r>
            <a:endParaRPr kumimoji="0" lang="es-UY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Esfuerzos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AutoShape 1"/>
          <p:cNvSpPr>
            <a:spLocks/>
          </p:cNvSpPr>
          <p:nvPr/>
        </p:nvSpPr>
        <p:spPr bwMode="auto">
          <a:xfrm>
            <a:off x="1691680" y="1196752"/>
            <a:ext cx="216024" cy="1224136"/>
          </a:xfrm>
          <a:prstGeom prst="leftBrace">
            <a:avLst>
              <a:gd name="adj1" fmla="val 7927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907704" y="599782"/>
            <a:ext cx="667479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U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Compresión y tracción por deflexión de losas bajo tránsito</a:t>
            </a:r>
            <a:b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Compresión y cortante por efecto directo de cargas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Compresión y tracción por dilatación y retracción del</a:t>
            </a:r>
            <a:r>
              <a:rPr kumimoji="0" lang="es-ES_tradn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hormigón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Compresión y tracción por deformación de pavimento (alabeo de losa) 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Abrasión por ruedas de vehículos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5536" y="2636912"/>
            <a:ext cx="7281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Esfuerzos de compresión - pequeños para resistencias usuales de hormigón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Esfuerzos de flexión bajo carga de ruedas       diseño del pavimento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4427984" y="306896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429000"/>
            <a:ext cx="5153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Módulo de resistencia a rotura en flexión: σ</a:t>
            </a:r>
            <a:r>
              <a:rPr kumimoji="0" lang="es-ES_tradnl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s-ES_tradnl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 </a:t>
            </a: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33056"/>
            <a:ext cx="7092280" cy="27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820472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855568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5157192"/>
            <a:ext cx="53143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Valores medidos de hormigón para pavimento</a:t>
            </a:r>
            <a:r>
              <a:rPr kumimoji="0" lang="es-ES_tradnl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σ</a:t>
            </a:r>
            <a:r>
              <a:rPr kumimoji="0" lang="es-ES_tradnl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s-ES_tradnl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 (28d)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=40 -50 kg/cm</a:t>
            </a:r>
            <a:r>
              <a:rPr kumimoji="0" lang="es-ES_tradnl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E = 250 000 - 350 000 kg/cm</a:t>
            </a:r>
            <a:r>
              <a:rPr kumimoji="0" lang="es-ES_tradnl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μ= 0.15-0.25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43608" y="0"/>
            <a:ext cx="62990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DIMENSIONADO DE PAVIMENTOS DE HORMIGÓN</a:t>
            </a:r>
            <a:endParaRPr kumimoji="0" lang="es-UY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AutoShape 1"/>
          <p:cNvSpPr>
            <a:spLocks/>
          </p:cNvSpPr>
          <p:nvPr/>
        </p:nvSpPr>
        <p:spPr bwMode="auto">
          <a:xfrm>
            <a:off x="1331640" y="1412776"/>
            <a:ext cx="90487" cy="628650"/>
          </a:xfrm>
          <a:prstGeom prst="leftBrace">
            <a:avLst>
              <a:gd name="adj1" fmla="val 57895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76672"/>
            <a:ext cx="567225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Estado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tensional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la losa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Cargas del tráfico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Variaciones de temperatura y humedad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Retracción de fraguado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7 Conector curvado"/>
          <p:cNvCxnSpPr/>
          <p:nvPr/>
        </p:nvCxnSpPr>
        <p:spPr>
          <a:xfrm>
            <a:off x="683568" y="1412776"/>
            <a:ext cx="576064" cy="3600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6804248" cy="241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2276872"/>
            <a:ext cx="4621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TENSIONES POR CARGAS DE TRÁFICO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4934395"/>
            <a:ext cx="79159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  </a:t>
            </a:r>
            <a:r>
              <a:rPr kumimoji="0" lang="es-ES_tradnl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</a:t>
            </a:r>
            <a:r>
              <a:rPr kumimoji="0" lang="es-ES_tradnl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Westergaard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Hipótesis teóricas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losa de hormigón se comporta como un sólido homogéneo isótropo y elástico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apoyo de terreno uniforme y reacción vertical proporcional a la deflexión de la losa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carga de rueda distribuida uniformemente sobre un área de contacto circular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45224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210054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"Frecuencia de aplicación de cargas"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la tensión más elevada se registra 			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generalmente en el borde libre de la losa. En esa posición la frecuencia de tráfico es  mínima -&gt; produce un efecto de fatiga despreciable.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Valor crítico de diseño -&gt; carga en junta</a:t>
            </a:r>
            <a:r>
              <a:rPr kumimoji="0" lang="es-ES_tradn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transversal y</a:t>
            </a:r>
            <a:r>
              <a:rPr kumimoji="0" lang="es-ES_tradn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esquina de losa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24669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38550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s-ES_tradnl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Portland </a:t>
            </a:r>
            <a:r>
              <a:rPr kumimoji="0" lang="es-ES_tradnl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Cement</a:t>
            </a:r>
            <a:r>
              <a:rPr kumimoji="0" lang="es-ES_tradnl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Association</a:t>
            </a:r>
            <a:r>
              <a:rPr kumimoji="0" lang="es-ES_tradnl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s-ES_tradnl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Pickett</a:t>
            </a:r>
            <a:r>
              <a:rPr kumimoji="0" lang="es-ES_tradnl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</a:t>
            </a:r>
            <a:r>
              <a:rPr kumimoji="0" lang="es-ES_tradnl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Ray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Gráficos de influencia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s-ES_tradnl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Ing. Juan F García Balado - Instituto del Cemento Portland Argentino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"Carga equivalente"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carga que, con la misma superficie de contacto e igual presión de inflado, produce el mismo efecto estructural que dos o más cargas simultáneas.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s-ES_tradnl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Instituto del Cemento Portland Argentino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1972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"Pavimentos Urbanos de Hormigón de Cemento Portland"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AutoShape 2"/>
          <p:cNvSpPr>
            <a:spLocks/>
          </p:cNvSpPr>
          <p:nvPr/>
        </p:nvSpPr>
        <p:spPr bwMode="auto">
          <a:xfrm>
            <a:off x="2555776" y="3501008"/>
            <a:ext cx="90488" cy="428625"/>
          </a:xfrm>
          <a:prstGeom prst="leftBrace">
            <a:avLst>
              <a:gd name="adj1" fmla="val 39473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495491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CARGAS POR EJE  	simple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Doble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 da segundad de carga: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1,2 -&gt; Rutas principales con alto volumen de tráfico y cargas pesadas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1,1 -&gt; Carreteras y calles arteriales con volumen moderado de tráfico pesado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MODULO DE REACCION DE LA SUBRASANTE		 k [kg/cm</a:t>
            </a:r>
            <a:r>
              <a:rPr kumimoji="0" lang="es-ES_tradnl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TENSIÓN ADMISIBLE DEL HORMIGÓN A FLEXIÓN</a:t>
            </a:r>
            <a:r>
              <a:rPr lang="es-UY" dirty="0" smtClean="0">
                <a:latin typeface="Arial" pitchFamily="34" charset="0"/>
                <a:cs typeface="Arial" pitchFamily="34" charset="0"/>
              </a:rPr>
              <a:t> 	</a:t>
            </a:r>
            <a:r>
              <a:rPr kumimoji="0" lang="es-ES_trad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</a:t>
            </a:r>
            <a:r>
              <a:rPr kumimoji="0" lang="es-ES_tradnl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[kg/cm</a:t>
            </a:r>
            <a:r>
              <a:rPr lang="es-ES_tradnl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904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62068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FATIGA: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Número máximo (permitido) de repeticiones de carga que es capaz de resistir el pavimento, en condiciones aceptables de servicio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Tensión de trabajo &lt; 50% de tensión de rotura -&gt; Nº limitado repeticiones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</a:t>
            </a:r>
            <a:r>
              <a:rPr kumimoji="0" lang="es-ES_tradnl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</a:t>
            </a:r>
            <a:r>
              <a:rPr kumimoji="0" lang="es-ES_tradnl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0.5 </a:t>
            </a:r>
            <a:r>
              <a:rPr kumimoji="0" lang="es-ES_trad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</a:t>
            </a:r>
            <a:r>
              <a:rPr kumimoji="0" lang="es-ES_tradnl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rot</a:t>
            </a:r>
            <a:r>
              <a:rPr kumimoji="0" lang="es-ES_tradnl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-&gt; N° repeticiones permitidas = f (</a:t>
            </a:r>
            <a:r>
              <a:rPr kumimoji="0" lang="es-ES_trad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</a:t>
            </a:r>
            <a:r>
              <a:rPr kumimoji="0" lang="es-ES_tradnl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</a:t>
            </a:r>
            <a:r>
              <a:rPr kumimoji="0" lang="es-ES_tradnl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 </a:t>
            </a:r>
            <a:r>
              <a:rPr kumimoji="0" lang="es-ES_trad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</a:t>
            </a:r>
            <a:r>
              <a:rPr kumimoji="0" lang="es-ES_tradnl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rot</a:t>
            </a:r>
            <a:r>
              <a:rPr kumimoji="0" lang="es-ES_tradnl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235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na\Desktop\Tio Carlos\Tio\img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128792" cy="248106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95536" y="436510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s-ES_tradnl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Pavimento rígido:</a:t>
            </a:r>
            <a:r>
              <a:rPr kumimoji="0" lang="es-ES_tradnl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firme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hormigón hidráulico, de cemento Portland. sobre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bases naturales o preparadas</a:t>
            </a:r>
            <a:endParaRPr lang="es-UY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TENSIONES POR VARIACIÓN DE TEMPERATURA</a:t>
            </a:r>
            <a:endParaRPr kumimoji="0" lang="es-UY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Variación gradual de temperatura con la profundidad -&gt; dilatación y contracción diferencial de las fibras superior e inferior -&gt; tendencia al alabeo de la losa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400506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la tendencia a la deformación se oponen la reacción del terreno, el peso propio y los elementos de transferencia de carga.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25144"/>
            <a:ext cx="73437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594847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Esfuerzo de combado, suponiendo variación lineal de temperatura con la profundidad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</a:t>
            </a:r>
            <a:r>
              <a:rPr kumimoji="0" lang="es-ES_tradnl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tención debida al gradiente de temperatura [kg/cm</a:t>
            </a:r>
            <a:r>
              <a:rPr kumimoji="0" lang="es-ES_tradnl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b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E = módulo de elasticidad del hormigón [kg/cm</a:t>
            </a:r>
            <a:r>
              <a:rPr kumimoji="0" lang="es-ES_tradnl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α= coeficiente de dilatación térmica del hormigón (~1x10</a:t>
            </a:r>
            <a:r>
              <a:rPr kumimoji="0" lang="es-ES_tradnl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-8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/ºC)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t = gradiente de temperatura entre caras superiores e inferiores [ºC]</a:t>
            </a:r>
            <a:b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μ = coeficiente da </a:t>
            </a:r>
            <a:r>
              <a:rPr kumimoji="0" lang="es-ES_trad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Poisson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del hormigón (~0.15)</a:t>
            </a:r>
            <a:r>
              <a:rPr kumimoji="0" lang="es-UY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18859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0" y="27809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 Variación de temperatura media de la losa -&gt; Dilatación o contracción uniforme</a:t>
            </a:r>
            <a:endParaRPr lang="es-UY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0990" y="3140968"/>
            <a:ext cx="9123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 movimiento está parcialmente impedido por el rozamiento entre losa y </a:t>
            </a:r>
            <a:r>
              <a:rPr kumimoji="0" lang="es-ES_trad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Subrasante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26876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TENSIONES POR RETRACCIÓN DE FRAGUADO</a:t>
            </a:r>
            <a:endParaRPr kumimoji="0" lang="es-ES_trad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314096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TENSIONES POR VARIACIÓN DE HUMEDAD</a:t>
            </a:r>
            <a:endParaRPr kumimoji="0" lang="es-ES_trad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149080"/>
            <a:ext cx="9144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-15389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MAXIMAS TENSIONES DE TRACCIÓN EN LAS LOSAS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Cargas De Tráfico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4480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067944" y="1700808"/>
            <a:ext cx="482453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Caso l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carga en el borde de junta transversal -&gt; esfuerzos de flexión máximos en cara inferior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Caso II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carga en el borde exterior del pavimento -&gt; esfuerzos de flexión máximos en cara inferior, mayores que en el caso I, pero de menor frecuencia.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 carga en esquina de losa -&gt; máxima tensión en cara superior, pero escasa frecuenta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Caso III 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carga en el interior de la losa -&gt; esfuerzos de tracción en cara inferior, mucho menores que casos I ó II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Gradiente de temperatura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Durante el día, cara superior a mayor temperatura que la inferior -&gt; dilatación 	de la superficie, alabeo de la losa con esquías decía abajo -&gt; tracción en fibras 	inferiores y compresión en fibras superiores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Variación uniforme de temperatura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Aumento de temperatura (verano), tiende a provocar dilatación del hormigón -&gt; 	tensiones de compresión uniforme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Baja temperatura ambiente o reducción del calor de hidratación después del 	fraguado, tienden a retraer el hormigón-&gt; tensiones de tracción interna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Situaciones más desfavorables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a)  Carga interior o de borde, día caluroso de verano carga -&gt; tracción en fibra 	interior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la placa comba hacia abajo -&gt; tracción en fibra inferior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dilatación uniforme -&gt; compresión uniforme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baja humedad ambiente -&gt; alabeo esquina hacia arriba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-&gt; tensión máxima da tracción, en el fondo de la losa = carga + gradiente de temperatura - dilatación uniforme - gradiente de humedad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Carga interior o de borde, baja temperatura ambiental (invierno) durante el día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Carga -&gt; tracción en fibra inferior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Contracción uniforme de la losa -&gt; tracción uniforme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mayor temperatura en superficie -&gt; tracción en fibra inferior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 humedad -&gt; combado hacia abajo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-&gt; Tensión máxima de tracción, en el fondo de la losa = carga + contracción uniforme + gradiente de temperatura + gradiente de humedad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3164681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c) Carga en esquina, noche fría, en tiempo cálido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Carga -&gt; tracción en cara superior de a losa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combado esquinas arriba -&gt; tracción en fibra superior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dilatación uniforme -&gt; compresión (</a:t>
            </a:r>
            <a:r>
              <a:rPr kumimoji="0" lang="es-ES_tradn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blow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-up)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baja humedad -&gt; tracción en fibra superior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-&gt; tensión máxima de tracción en cara superior de la losa = carga + gradiente temperatura - dilatación uniforme - gradiente de humedad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situación critica de carga, normalmente es el caso C) aunque para senda de 3.60m de ancho, el transito no circula habitualmente por los bordes y esquinas exteriores. La localización del esfuerzo crítico se ubica entonces en el borde de las juntas transversales.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(Método ICPA - 77)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35388"/>
            <a:ext cx="9144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JUNTAS DE PAVIMENTO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Tienen por objeto mantener las tenciones por efecto de carga y temperatura, dentro de ciertos límites admisibles por el hormigón (a tracción) a la vez que dividir el pavimento en tramos adecuados de construcción.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200422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</a:t>
            </a:r>
            <a:r>
              <a:rPr lang="es-ES_tradn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-de construcción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Posición	-longitudinales			Funciones   -de contracción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-transversales			</a:t>
            </a:r>
            <a:r>
              <a:rPr lang="es-ES_tradn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   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-de dilatación 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899592" y="2276872"/>
            <a:ext cx="45719" cy="504056"/>
          </a:xfrm>
          <a:prstGeom prst="lef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5 Abrir llave"/>
          <p:cNvSpPr/>
          <p:nvPr/>
        </p:nvSpPr>
        <p:spPr>
          <a:xfrm>
            <a:off x="5652120" y="1988840"/>
            <a:ext cx="144016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24936" cy="54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38" y="836712"/>
            <a:ext cx="895066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43" y="692696"/>
            <a:ext cx="8500921" cy="60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446477"/>
            <a:ext cx="864096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Rigidez (resistencia a flexión) 		 Distribuye las cargas sobre una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Alto modulo de elasticidad    		 	superficie amplia del terreno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- Pequeñas deflexiones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-</a:t>
            </a:r>
            <a:r>
              <a:rPr kumimoji="0" lang="es-ES_tradnl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Bajas presiones unitarias</a:t>
            </a:r>
            <a:b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en la </a:t>
            </a:r>
            <a:r>
              <a:rPr lang="es-ES_tradnl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es-ES_trad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brasante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Factores de Proyecto	- TRÁNSITO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- SUBRASANTE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- HORMIGÓN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TRÁNSITO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• Volumen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• Tipo de vehículos		Censos de clasificación		Transito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• Cargas				y pasaje			futuro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“Vida útil de diseño</a:t>
            </a:r>
            <a:r>
              <a:rPr lang="es-ES_tradn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”               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pavimento en servicio        hormigón: 30 - 40 anos</a:t>
            </a:r>
            <a:b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(valor residual como base sustentadora de cargas)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errar llave"/>
          <p:cNvSpPr/>
          <p:nvPr/>
        </p:nvSpPr>
        <p:spPr>
          <a:xfrm>
            <a:off x="3707904" y="692696"/>
            <a:ext cx="72008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" name="3 Flecha derecha"/>
          <p:cNvSpPr/>
          <p:nvPr/>
        </p:nvSpPr>
        <p:spPr>
          <a:xfrm>
            <a:off x="4211960" y="83671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5" name="4 Flecha derecha"/>
          <p:cNvSpPr/>
          <p:nvPr/>
        </p:nvSpPr>
        <p:spPr>
          <a:xfrm rot="5400000">
            <a:off x="5868144" y="155679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5 Cerrar llave"/>
          <p:cNvSpPr/>
          <p:nvPr/>
        </p:nvSpPr>
        <p:spPr>
          <a:xfrm>
            <a:off x="2915816" y="3212976"/>
            <a:ext cx="72008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6 Cerrar llave"/>
          <p:cNvSpPr/>
          <p:nvPr/>
        </p:nvSpPr>
        <p:spPr>
          <a:xfrm>
            <a:off x="3491880" y="4437112"/>
            <a:ext cx="72008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7 Flecha derecha"/>
          <p:cNvSpPr/>
          <p:nvPr/>
        </p:nvSpPr>
        <p:spPr>
          <a:xfrm>
            <a:off x="6660232" y="472514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411760" y="58052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82185" cy="573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8" y="1307417"/>
            <a:ext cx="8940800" cy="487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69370" y="-509129"/>
            <a:ext cx="5805263" cy="849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53344" y="-832657"/>
            <a:ext cx="6237312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363915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FALLAS EN PAVIMENTOS DE HORMIGON</a:t>
            </a:r>
            <a:endParaRPr kumimoji="0" lang="es-UY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FISURA LINEAL: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Ocasionadas por fatiga del material.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FISURA TIPO MAPA: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Fisuras conectadas que forman una malla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LOSA FRACTURADA: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Losa dividida en más de tres partes por fisuras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longitudinales profundas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POZOS Y BACHES: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Cavidades producidas en el pavimento y firme en forma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irregular y diferentes tamaños debidas a evolución de otros deterioros o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imperfecciones localizadas, con diámetro mayor que 25 mm y profundidad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mayor que 13 mm (pozos)</a:t>
            </a: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Baches: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Reparaciones localizadas realizadas en el pavimento, para corregir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otros defectos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BOMBEO: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Bombeo de material fino de la base hacia la superficie a través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las juntas y la unión losa banquina, debido a las cargas axiales del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tránsito y el ingreso de agua por falta de material adecuado de relleno en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las juntas.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DESPRENDIMIENTOS: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Arranque de agregados y/o parles del firme de la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superficie del pavimento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1124744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BORDES ROTOS: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Desprendimiento de parte del firme contra el borde de la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losa, producidos por presencia de material incompresible en las mismas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FISURA DE ESQUINA: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Fisura o desprendimiento de parte del firme contra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una esquina de la losa, producidos por insuficiente resistencia del hormigón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poco apoyo de la losa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ASCENSO/ DESCENSO DE LOSAS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Coincidente con juntas longitudinales o transversales, debidos a asentamientos diferenciales de las losas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BLOWP UP: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Dilatación excesiva de las losas, unida a espesor insuficiente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juntas, o presencia de material incompresible en las mismas, o incorrecta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ubicación de juntas de dilatación.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SELLADO DE JUNTAS: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Pérdida de material de sellado en las juntas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MICROFISURAS:</a:t>
            </a: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Fisuras cortas y finas producidas por reacciones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químicas en edad temprana del hormigón, las cuales no evolucionan con el</a:t>
            </a:r>
            <a:b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tiempo.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Ana\Desktop\Tio Carlos\Tio\img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8530"/>
            <a:ext cx="9144000" cy="4920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55576" y="683406"/>
            <a:ext cx="7200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SUBRASANTE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• Baja solicitación por distribución de esfuerzos en la losa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• Homogeneidad del suelo (característica, densidad) para soporte</a:t>
            </a:r>
            <a:b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uniforme de toda la superficie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Bombeo (</a:t>
            </a:r>
            <a:r>
              <a:rPr kumimoji="0" lang="es-ES_trad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pumping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de finos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s-ES_tradnl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s-ES_tradnl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Bombeo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expulsión de lodo (finos + agua) por juntas,</a:t>
            </a:r>
            <a:b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grietas o bordes del pavimento al pasaje de cargas.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3591655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932040" y="4581128"/>
            <a:ext cx="25106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 granular de base</a:t>
            </a:r>
            <a:b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≤ 15% pasa #200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IP &lt; 6</a:t>
            </a:r>
            <a:b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LL &lt; 25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764704"/>
            <a:ext cx="87166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contracción e hinchamiento del suelo</a:t>
            </a: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Variación de humedad en suelos expansivos            comportamiento no uniforme de la </a:t>
            </a:r>
            <a:r>
              <a:rPr kumimoji="0" lang="es-ES_trad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subras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331640" y="1844823"/>
          <a:ext cx="6192688" cy="1332236"/>
        </p:xfrm>
        <a:graphic>
          <a:graphicData uri="http://schemas.openxmlformats.org/drawingml/2006/table">
            <a:tbl>
              <a:tblPr/>
              <a:tblGrid>
                <a:gridCol w="1292671"/>
                <a:gridCol w="1463783"/>
                <a:gridCol w="2247785"/>
                <a:gridCol w="1188449"/>
              </a:tblGrid>
              <a:tr h="50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latin typeface="Arial"/>
                          <a:ea typeface="Times New Roman"/>
                          <a:cs typeface="Times New Roman"/>
                        </a:rPr>
                        <a:t>Índice</a:t>
                      </a:r>
                      <a:br>
                        <a:rPr lang="es-ES_tradnl" sz="14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S_tradnl" sz="1400" dirty="0">
                          <a:latin typeface="Arial"/>
                          <a:ea typeface="Times New Roman"/>
                          <a:cs typeface="Times New Roman"/>
                        </a:rPr>
                        <a:t>plástico</a:t>
                      </a:r>
                      <a:endParaRPr lang="es-UY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UY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Times New Roman"/>
                        </a:rPr>
                        <a:t>hinchamiento</a:t>
                      </a:r>
                      <a:endParaRPr lang="es-UY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Times New Roman"/>
                        </a:rPr>
                        <a:t>Suelo</a:t>
                      </a:r>
                      <a:endParaRPr lang="es-UY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334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Times New Roman"/>
                        </a:rPr>
                        <a:t>0-10</a:t>
                      </a:r>
                      <a:endParaRPr lang="es-UY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Times New Roman"/>
                        </a:rPr>
                        <a:t>&lt; 2%</a:t>
                      </a:r>
                      <a:endParaRPr lang="es-UY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Times New Roman"/>
                        </a:rPr>
                        <a:t>no expansivo</a:t>
                      </a:r>
                      <a:endParaRPr lang="es-UY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UY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Times New Roman"/>
                        </a:rPr>
                        <a:t>10-20</a:t>
                      </a:r>
                      <a:endParaRPr lang="es-UY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Times New Roman"/>
                        </a:rPr>
                        <a:t>2- 4%</a:t>
                      </a:r>
                      <a:endParaRPr lang="es-UY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Times New Roman"/>
                        </a:rPr>
                        <a:t>moderadamente expansivo</a:t>
                      </a:r>
                      <a:endParaRPr lang="es-UY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Times New Roman"/>
                        </a:rPr>
                        <a:t>A-2, A-4</a:t>
                      </a:r>
                      <a:endParaRPr lang="es-UY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Times New Roman"/>
                        </a:rPr>
                        <a:t>&gt; 20</a:t>
                      </a:r>
                      <a:endParaRPr lang="es-UY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Times New Roman"/>
                        </a:rPr>
                        <a:t>&gt; 4%</a:t>
                      </a:r>
                      <a:endParaRPr lang="es-UY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Times New Roman"/>
                        </a:rPr>
                        <a:t>muy expansivo</a:t>
                      </a:r>
                      <a:endParaRPr lang="es-UY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latin typeface="Arial"/>
                          <a:ea typeface="Times New Roman"/>
                          <a:cs typeface="Times New Roman"/>
                        </a:rPr>
                        <a:t>A-6, A-7</a:t>
                      </a:r>
                      <a:endParaRPr lang="es-UY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9512" y="3645024"/>
            <a:ext cx="39789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Humedad y densidad de compactación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3052230" cy="215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004048" y="5085184"/>
            <a:ext cx="29193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Compactar suelos expansivos</a:t>
            </a:r>
            <a:b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 contenido de humedad</a:t>
            </a:r>
            <a:b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ligeramente superior a </a:t>
            </a:r>
            <a:r>
              <a:rPr kumimoji="0" lang="es-ES_trad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s-ES_tradnl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óptima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Proctor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estándar.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572000" y="141277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528" y="518484"/>
            <a:ext cx="75584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Cubrir suelos expansivos con una capa de suelo estable para reducir variaciones</a:t>
            </a:r>
            <a:b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humedad de la </a:t>
            </a:r>
            <a:r>
              <a:rPr kumimoji="0" lang="es-ES_trad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subrasante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Adición de cal o cemento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Poder soporte de la </a:t>
            </a:r>
            <a:r>
              <a:rPr kumimoji="0" lang="es-ES_trad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subrasante</a:t>
            </a:r>
            <a:endParaRPr kumimoji="0" lang="es-ES_tradnl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Módulo de reacción de la </a:t>
            </a:r>
            <a:r>
              <a:rPr kumimoji="0" lang="es-ES_trad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subrasante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k  [kg/cm</a:t>
            </a:r>
            <a:r>
              <a:rPr kumimoji="0" lang="es-ES_tradnl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  - Ensayo de placa Ø= 30</a:t>
            </a:r>
            <a:r>
              <a:rPr kumimoji="0" lang="es-ES_tradnl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º</a:t>
            </a: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2843808" y="90872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79512" y="2276872"/>
            <a:ext cx="5184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R = k x i</a:t>
            </a:r>
            <a:endParaRPr lang="es-UY" sz="1600" dirty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R: esfuerzo de reacción en un punto</a:t>
            </a:r>
            <a:r>
              <a:rPr kumimoji="0" lang="es-ES_tradnl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[kg/cm</a:t>
            </a:r>
            <a:r>
              <a:rPr kumimoji="0" lang="es-ES_tradnl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i: deflexión en el punto[cm]</a:t>
            </a:r>
            <a:r>
              <a:rPr kumimoji="0" lang="es-U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56992"/>
            <a:ext cx="5562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2411760" y="548680"/>
          <a:ext cx="3600400" cy="1749152"/>
        </p:xfrm>
        <a:graphic>
          <a:graphicData uri="http://schemas.openxmlformats.org/drawingml/2006/table">
            <a:tbl>
              <a:tblPr/>
              <a:tblGrid>
                <a:gridCol w="2069691"/>
                <a:gridCol w="1530709"/>
              </a:tblGrid>
              <a:tr h="43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Tipo de suelo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 (kg/cm</a:t>
                      </a:r>
                      <a:r>
                        <a:rPr lang="es-ES_tradnl" sz="1600" baseline="30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43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Limo y arcilla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2.8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Arenoso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Grava arenosa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8.3</a:t>
                      </a:r>
                      <a:endParaRPr lang="es-UY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43808" y="2780928"/>
            <a:ext cx="24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Sobre </a:t>
            </a:r>
            <a:r>
              <a:rPr kumimoji="0" lang="es-ES_tradn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subrasante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 = 2.8</a:t>
            </a:r>
            <a:endParaRPr kumimoji="0" lang="es-ES_tradn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15616" y="3645024"/>
          <a:ext cx="6768752" cy="1656183"/>
        </p:xfrm>
        <a:graphic>
          <a:graphicData uri="http://schemas.openxmlformats.org/drawingml/2006/table">
            <a:tbl>
              <a:tblPr/>
              <a:tblGrid>
                <a:gridCol w="1893639"/>
                <a:gridCol w="1490737"/>
                <a:gridCol w="1853349"/>
                <a:gridCol w="1531027"/>
              </a:tblGrid>
              <a:tr h="636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Base granular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 complexivo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Base cementada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 complexivo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328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cm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3.6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cm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8.4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cm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3.9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12.5 cm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11.2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cm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5.3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cm</a:t>
                      </a:r>
                      <a:endParaRPr lang="es-UY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14.0</a:t>
                      </a:r>
                      <a:endParaRPr lang="es-UY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Ana\Desktop\Tio Carlos\Tio\img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633"/>
            <a:ext cx="9144000" cy="6650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</TotalTime>
  <Words>616</Words>
  <Application>Microsoft Office PowerPoint</Application>
  <PresentationFormat>Presentación en pantalla (4:3)</PresentationFormat>
  <Paragraphs>216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</dc:creator>
  <cp:lastModifiedBy>Ana</cp:lastModifiedBy>
  <cp:revision>57</cp:revision>
  <dcterms:created xsi:type="dcterms:W3CDTF">2015-07-14T20:42:23Z</dcterms:created>
  <dcterms:modified xsi:type="dcterms:W3CDTF">2015-07-19T12:23:37Z</dcterms:modified>
</cp:coreProperties>
</file>