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376" r:id="rId93"/>
    <p:sldId id="377" r:id="rId94"/>
    <p:sldId id="406" r:id="rId95"/>
    <p:sldId id="407" r:id="rId96"/>
    <p:sldId id="408" r:id="rId97"/>
    <p:sldId id="409" r:id="rId98"/>
    <p:sldId id="410" r:id="rId99"/>
    <p:sldId id="411" r:id="rId100"/>
    <p:sldId id="412" r:id="rId101"/>
    <p:sldId id="413" r:id="rId102"/>
    <p:sldId id="414" r:id="rId103"/>
    <p:sldId id="415" r:id="rId104"/>
    <p:sldId id="416" r:id="rId105"/>
    <p:sldId id="417" r:id="rId106"/>
    <p:sldId id="418" r:id="rId107"/>
    <p:sldId id="419" r:id="rId108"/>
    <p:sldId id="420" r:id="rId109"/>
    <p:sldId id="421" r:id="rId110"/>
    <p:sldId id="422" r:id="rId111"/>
    <p:sldId id="423" r:id="rId112"/>
    <p:sldId id="424" r:id="rId113"/>
    <p:sldId id="425" r:id="rId114"/>
    <p:sldId id="426" r:id="rId115"/>
    <p:sldId id="427" r:id="rId116"/>
    <p:sldId id="428" r:id="rId117"/>
    <p:sldId id="429" r:id="rId118"/>
    <p:sldId id="430" r:id="rId119"/>
    <p:sldId id="431" r:id="rId120"/>
    <p:sldId id="432" r:id="rId121"/>
    <p:sldId id="433" r:id="rId122"/>
    <p:sldId id="434" r:id="rId123"/>
    <p:sldId id="435" r:id="rId124"/>
    <p:sldId id="436" r:id="rId125"/>
    <p:sldId id="437" r:id="rId126"/>
    <p:sldId id="438" r:id="rId127"/>
    <p:sldId id="439" r:id="rId128"/>
    <p:sldId id="440" r:id="rId129"/>
    <p:sldId id="441" r:id="rId130"/>
    <p:sldId id="442" r:id="rId131"/>
    <p:sldId id="443" r:id="rId132"/>
    <p:sldId id="444" r:id="rId133"/>
    <p:sldId id="445" r:id="rId134"/>
    <p:sldId id="446" r:id="rId135"/>
    <p:sldId id="447" r:id="rId136"/>
    <p:sldId id="448" r:id="rId137"/>
    <p:sldId id="449" r:id="rId138"/>
    <p:sldId id="450" r:id="rId139"/>
    <p:sldId id="451" r:id="rId140"/>
    <p:sldId id="452" r:id="rId141"/>
    <p:sldId id="453" r:id="rId142"/>
    <p:sldId id="454" r:id="rId143"/>
    <p:sldId id="455" r:id="rId144"/>
    <p:sldId id="378" r:id="rId145"/>
    <p:sldId id="379" r:id="rId146"/>
    <p:sldId id="380" r:id="rId147"/>
    <p:sldId id="381" r:id="rId148"/>
    <p:sldId id="382" r:id="rId149"/>
    <p:sldId id="383" r:id="rId150"/>
    <p:sldId id="384" r:id="rId151"/>
    <p:sldId id="385" r:id="rId152"/>
    <p:sldId id="386" r:id="rId153"/>
    <p:sldId id="387" r:id="rId154"/>
    <p:sldId id="388" r:id="rId155"/>
    <p:sldId id="389" r:id="rId156"/>
    <p:sldId id="390" r:id="rId157"/>
    <p:sldId id="391" r:id="rId158"/>
    <p:sldId id="392" r:id="rId159"/>
    <p:sldId id="393" r:id="rId160"/>
    <p:sldId id="394" r:id="rId161"/>
    <p:sldId id="395" r:id="rId162"/>
    <p:sldId id="396" r:id="rId163"/>
    <p:sldId id="397" r:id="rId164"/>
    <p:sldId id="398" r:id="rId165"/>
    <p:sldId id="399" r:id="rId166"/>
    <p:sldId id="400" r:id="rId167"/>
    <p:sldId id="401" r:id="rId168"/>
    <p:sldId id="402" r:id="rId169"/>
    <p:sldId id="403" r:id="rId170"/>
    <p:sldId id="404" r:id="rId171"/>
    <p:sldId id="405" r:id="rId172"/>
    <p:sldId id="327" r:id="rId173"/>
    <p:sldId id="328" r:id="rId174"/>
    <p:sldId id="329" r:id="rId175"/>
    <p:sldId id="330" r:id="rId176"/>
    <p:sldId id="331" r:id="rId177"/>
    <p:sldId id="456" r:id="rId178"/>
    <p:sldId id="457" r:id="rId179"/>
    <p:sldId id="458" r:id="rId180"/>
    <p:sldId id="459" r:id="rId181"/>
    <p:sldId id="460" r:id="rId182"/>
    <p:sldId id="461" r:id="rId183"/>
    <p:sldId id="462" r:id="rId184"/>
    <p:sldId id="463" r:id="rId185"/>
    <p:sldId id="464" r:id="rId186"/>
    <p:sldId id="465" r:id="rId187"/>
    <p:sldId id="466" r:id="rId188"/>
    <p:sldId id="467" r:id="rId189"/>
    <p:sldId id="468" r:id="rId190"/>
    <p:sldId id="469" r:id="rId191"/>
    <p:sldId id="470" r:id="rId192"/>
    <p:sldId id="471" r:id="rId193"/>
    <p:sldId id="472" r:id="rId194"/>
    <p:sldId id="473" r:id="rId195"/>
    <p:sldId id="474" r:id="rId196"/>
    <p:sldId id="475" r:id="rId197"/>
    <p:sldId id="476" r:id="rId198"/>
    <p:sldId id="477" r:id="rId199"/>
    <p:sldId id="478" r:id="rId200"/>
    <p:sldId id="479" r:id="rId201"/>
    <p:sldId id="480" r:id="rId202"/>
    <p:sldId id="481" r:id="rId203"/>
    <p:sldId id="482" r:id="rId204"/>
    <p:sldId id="483" r:id="rId205"/>
    <p:sldId id="484" r:id="rId206"/>
    <p:sldId id="485" r:id="rId207"/>
    <p:sldId id="486" r:id="rId208"/>
    <p:sldId id="487" r:id="rId209"/>
    <p:sldId id="488" r:id="rId210"/>
    <p:sldId id="489" r:id="rId211"/>
    <p:sldId id="490" r:id="rId212"/>
    <p:sldId id="491" r:id="rId213"/>
    <p:sldId id="492" r:id="rId214"/>
    <p:sldId id="493" r:id="rId215"/>
    <p:sldId id="494" r:id="rId216"/>
    <p:sldId id="495" r:id="rId217"/>
    <p:sldId id="496" r:id="rId218"/>
    <p:sldId id="497" r:id="rId219"/>
    <p:sldId id="498" r:id="rId220"/>
    <p:sldId id="499" r:id="rId221"/>
    <p:sldId id="500" r:id="rId222"/>
    <p:sldId id="501" r:id="rId223"/>
    <p:sldId id="502" r:id="rId224"/>
    <p:sldId id="503" r:id="rId225"/>
    <p:sldId id="504" r:id="rId226"/>
    <p:sldId id="505" r:id="rId227"/>
    <p:sldId id="506" r:id="rId228"/>
    <p:sldId id="507" r:id="rId229"/>
    <p:sldId id="508" r:id="rId230"/>
    <p:sldId id="509" r:id="rId231"/>
    <p:sldId id="510" r:id="rId232"/>
    <p:sldId id="511" r:id="rId233"/>
    <p:sldId id="512" r:id="rId234"/>
    <p:sldId id="513" r:id="rId235"/>
    <p:sldId id="514" r:id="rId236"/>
    <p:sldId id="515" r:id="rId237"/>
    <p:sldId id="516" r:id="rId238"/>
    <p:sldId id="517" r:id="rId239"/>
    <p:sldId id="518" r:id="rId240"/>
    <p:sldId id="519" r:id="rId241"/>
    <p:sldId id="520" r:id="rId242"/>
    <p:sldId id="521" r:id="rId243"/>
    <p:sldId id="522" r:id="rId244"/>
    <p:sldId id="523" r:id="rId245"/>
    <p:sldId id="524" r:id="rId246"/>
    <p:sldId id="525" r:id="rId247"/>
    <p:sldId id="526" r:id="rId248"/>
    <p:sldId id="527" r:id="rId249"/>
    <p:sldId id="528" r:id="rId250"/>
    <p:sldId id="529" r:id="rId251"/>
    <p:sldId id="530" r:id="rId252"/>
    <p:sldId id="531" r:id="rId253"/>
    <p:sldId id="532" r:id="rId254"/>
    <p:sldId id="533" r:id="rId255"/>
    <p:sldId id="534" r:id="rId256"/>
    <p:sldId id="535" r:id="rId257"/>
    <p:sldId id="536" r:id="rId258"/>
    <p:sldId id="537" r:id="rId259"/>
    <p:sldId id="538" r:id="rId260"/>
    <p:sldId id="539" r:id="rId261"/>
    <p:sldId id="540" r:id="rId262"/>
    <p:sldId id="541" r:id="rId263"/>
    <p:sldId id="542" r:id="rId264"/>
    <p:sldId id="543" r:id="rId265"/>
    <p:sldId id="544" r:id="rId266"/>
    <p:sldId id="545" r:id="rId267"/>
    <p:sldId id="546" r:id="rId268"/>
    <p:sldId id="547" r:id="rId269"/>
    <p:sldId id="548" r:id="rId270"/>
    <p:sldId id="549" r:id="rId271"/>
    <p:sldId id="550" r:id="rId272"/>
    <p:sldId id="551" r:id="rId273"/>
    <p:sldId id="552" r:id="rId274"/>
    <p:sldId id="553" r:id="rId275"/>
    <p:sldId id="554" r:id="rId276"/>
    <p:sldId id="555" r:id="rId277"/>
    <p:sldId id="556" r:id="rId278"/>
    <p:sldId id="557" r:id="rId279"/>
    <p:sldId id="558" r:id="rId280"/>
    <p:sldId id="559" r:id="rId281"/>
    <p:sldId id="560" r:id="rId282"/>
    <p:sldId id="561" r:id="rId283"/>
    <p:sldId id="562" r:id="rId284"/>
    <p:sldId id="563" r:id="rId285"/>
    <p:sldId id="564" r:id="rId286"/>
    <p:sldId id="565" r:id="rId287"/>
    <p:sldId id="566" r:id="rId288"/>
    <p:sldId id="567" r:id="rId289"/>
    <p:sldId id="332" r:id="rId290"/>
    <p:sldId id="333" r:id="rId291"/>
    <p:sldId id="334" r:id="rId292"/>
    <p:sldId id="335" r:id="rId293"/>
    <p:sldId id="336" r:id="rId294"/>
    <p:sldId id="337" r:id="rId295"/>
    <p:sldId id="338" r:id="rId296"/>
    <p:sldId id="339" r:id="rId297"/>
    <p:sldId id="340" r:id="rId298"/>
    <p:sldId id="341" r:id="rId299"/>
    <p:sldId id="342" r:id="rId300"/>
    <p:sldId id="343" r:id="rId301"/>
    <p:sldId id="344" r:id="rId302"/>
    <p:sldId id="345" r:id="rId303"/>
    <p:sldId id="346" r:id="rId304"/>
    <p:sldId id="347" r:id="rId305"/>
    <p:sldId id="348" r:id="rId306"/>
    <p:sldId id="349" r:id="rId307"/>
    <p:sldId id="350" r:id="rId308"/>
    <p:sldId id="351" r:id="rId309"/>
    <p:sldId id="568" r:id="rId310"/>
    <p:sldId id="569" r:id="rId311"/>
    <p:sldId id="570" r:id="rId312"/>
    <p:sldId id="571" r:id="rId313"/>
    <p:sldId id="572" r:id="rId314"/>
    <p:sldId id="573" r:id="rId315"/>
    <p:sldId id="574" r:id="rId316"/>
    <p:sldId id="575" r:id="rId317"/>
    <p:sldId id="576" r:id="rId318"/>
    <p:sldId id="577" r:id="rId319"/>
    <p:sldId id="578" r:id="rId320"/>
    <p:sldId id="579" r:id="rId321"/>
    <p:sldId id="580" r:id="rId322"/>
    <p:sldId id="581" r:id="rId323"/>
    <p:sldId id="582" r:id="rId324"/>
    <p:sldId id="583" r:id="rId325"/>
    <p:sldId id="584" r:id="rId326"/>
    <p:sldId id="585" r:id="rId327"/>
    <p:sldId id="586" r:id="rId328"/>
    <p:sldId id="587" r:id="rId329"/>
    <p:sldId id="588" r:id="rId330"/>
    <p:sldId id="589" r:id="rId331"/>
    <p:sldId id="590" r:id="rId332"/>
    <p:sldId id="591" r:id="rId333"/>
    <p:sldId id="592" r:id="rId334"/>
    <p:sldId id="593" r:id="rId335"/>
    <p:sldId id="594" r:id="rId336"/>
    <p:sldId id="595" r:id="rId337"/>
    <p:sldId id="352" r:id="rId338"/>
    <p:sldId id="353" r:id="rId339"/>
    <p:sldId id="354" r:id="rId340"/>
  </p:sldIdLst>
  <p:sldSz cx="9144000" cy="6858000" type="screen4x3"/>
  <p:notesSz cx="6858000" cy="9144000"/>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0" d="100"/>
          <a:sy n="40" d="100"/>
        </p:scale>
        <p:origin x="-136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34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viewProps" Target="view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19" name="18 Marcador de pie de página"/>
          <p:cNvSpPr>
            <a:spLocks noGrp="1"/>
          </p:cNvSpPr>
          <p:nvPr>
            <p:ph type="ftr" sz="quarter" idx="11"/>
          </p:nvPr>
        </p:nvSpPr>
        <p:spPr/>
        <p:txBody>
          <a:bodyPr/>
          <a:lstStyle/>
          <a:p>
            <a:endParaRPr lang="es-UY"/>
          </a:p>
        </p:txBody>
      </p:sp>
      <p:sp>
        <p:nvSpPr>
          <p:cNvPr id="27" name="26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8" name="7 Marcador de pie de página"/>
          <p:cNvSpPr>
            <a:spLocks noGrp="1"/>
          </p:cNvSpPr>
          <p:nvPr>
            <p:ph type="ftr" sz="quarter" idx="11"/>
          </p:nvPr>
        </p:nvSpPr>
        <p:spPr/>
        <p:txBody>
          <a:bodyPr/>
          <a:lstStyle/>
          <a:p>
            <a:endParaRPr lang="es-UY"/>
          </a:p>
        </p:txBody>
      </p:sp>
      <p:sp>
        <p:nvSpPr>
          <p:cNvPr id="9" name="8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4" name="3 Marcador de pie de página"/>
          <p:cNvSpPr>
            <a:spLocks noGrp="1"/>
          </p:cNvSpPr>
          <p:nvPr>
            <p:ph type="ftr" sz="quarter" idx="11"/>
          </p:nvPr>
        </p:nvSpPr>
        <p:spPr/>
        <p:txBody>
          <a:bodyPr/>
          <a:lstStyle/>
          <a:p>
            <a:endParaRPr lang="es-UY"/>
          </a:p>
        </p:txBody>
      </p:sp>
      <p:sp>
        <p:nvSpPr>
          <p:cNvPr id="5" name="4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3" name="2 Marcador de pie de página"/>
          <p:cNvSpPr>
            <a:spLocks noGrp="1"/>
          </p:cNvSpPr>
          <p:nvPr>
            <p:ph type="ftr" sz="quarter" idx="11"/>
          </p:nvPr>
        </p:nvSpPr>
        <p:spPr/>
        <p:txBody>
          <a:bodyPr/>
          <a:lstStyle/>
          <a:p>
            <a:endParaRPr lang="es-UY"/>
          </a:p>
        </p:txBody>
      </p:sp>
      <p:sp>
        <p:nvSpPr>
          <p:cNvPr id="4" name="3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F20B6CC7-3FD0-43CB-8122-2EBC91FB9C26}" type="slidenum">
              <a:rPr lang="es-UY" smtClean="0"/>
              <a:pPr/>
              <a:t>‹Nº›</a:t>
            </a:fld>
            <a:endParaRPr lang="es-U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7CA5F369-26C3-4908-8118-6FB2F312BB50}" type="datetimeFigureOut">
              <a:rPr lang="es-UY" smtClean="0"/>
              <a:pPr/>
              <a:t>01/08/2015</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a:xfrm>
            <a:off x="8077200" y="6356350"/>
            <a:ext cx="609600" cy="365125"/>
          </a:xfrm>
        </p:spPr>
        <p:txBody>
          <a:bodyPr/>
          <a:lstStyle/>
          <a:p>
            <a:fld id="{F20B6CC7-3FD0-43CB-8122-2EBC91FB9C26}" type="slidenum">
              <a:rPr lang="es-UY" smtClean="0"/>
              <a:pPr/>
              <a:t>‹Nº›</a:t>
            </a:fld>
            <a:endParaRPr lang="es-UY"/>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CA5F369-26C3-4908-8118-6FB2F312BB50}" type="datetimeFigureOut">
              <a:rPr lang="es-UY" smtClean="0"/>
              <a:pPr/>
              <a:t>01/08/2015</a:t>
            </a:fld>
            <a:endParaRPr lang="es-UY"/>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UY"/>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20B6CC7-3FD0-43CB-8122-2EBC91FB9C26}" type="slidenum">
              <a:rPr lang="es-UY" smtClean="0"/>
              <a:pPr/>
              <a:t>‹Nº›</a:t>
            </a:fld>
            <a:endParaRPr lang="es-UY"/>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34.w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7.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9.wmf"/><Relationship Id="rId5" Type="http://schemas.openxmlformats.org/officeDocument/2006/relationships/oleObject" Target="../embeddings/oleObject6.bin"/><Relationship Id="rId4" Type="http://schemas.openxmlformats.org/officeDocument/2006/relationships/image" Target="../media/image8.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0.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1.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3.wmf"/><Relationship Id="rId5" Type="http://schemas.openxmlformats.org/officeDocument/2006/relationships/oleObject" Target="../embeddings/oleObject10.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12.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6.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2.wmf"/></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25.w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29.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30.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87624" y="2060848"/>
            <a:ext cx="6480720"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Curso caminos teórico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26876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suelos  presentan características más o menos favorables como terrenos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según se indica en la figura 1.2</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nvGraphicFramePr>
        <p:xfrm>
          <a:off x="827584" y="2780928"/>
          <a:ext cx="7272807" cy="2160239"/>
        </p:xfrm>
        <a:graphic>
          <a:graphicData uri="http://schemas.openxmlformats.org/drawingml/2006/table">
            <a:tbl>
              <a:tblPr/>
              <a:tblGrid>
                <a:gridCol w="1493167"/>
                <a:gridCol w="1907769"/>
                <a:gridCol w="1224277"/>
                <a:gridCol w="1493167"/>
                <a:gridCol w="1154427"/>
              </a:tblGrid>
              <a:tr h="238468">
                <a:tc rowSpan="2">
                  <a:txBody>
                    <a:bodyPr/>
                    <a:lstStyle/>
                    <a:p>
                      <a:pPr algn="ctr">
                        <a:spcAft>
                          <a:spcPts val="0"/>
                        </a:spcAft>
                      </a:pPr>
                      <a:r>
                        <a:rPr lang="es-ES" sz="1000" b="1">
                          <a:latin typeface="Arial"/>
                          <a:ea typeface="Times New Roman"/>
                        </a:rPr>
                        <a:t>CBR</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rowSpan="2">
                  <a:txBody>
                    <a:bodyPr/>
                    <a:lstStyle/>
                    <a:p>
                      <a:pPr algn="ctr">
                        <a:spcAft>
                          <a:spcPts val="0"/>
                        </a:spcAft>
                      </a:pPr>
                      <a:r>
                        <a:rPr lang="es-ES" sz="1000" b="1">
                          <a:latin typeface="Arial"/>
                          <a:ea typeface="Times New Roman"/>
                        </a:rPr>
                        <a:t>Clasificación general</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rowSpan="2">
                  <a:txBody>
                    <a:bodyPr/>
                    <a:lstStyle/>
                    <a:p>
                      <a:pPr algn="ctr">
                        <a:spcAft>
                          <a:spcPts val="0"/>
                        </a:spcAft>
                      </a:pPr>
                      <a:r>
                        <a:rPr lang="es-ES" sz="1000" b="1">
                          <a:latin typeface="Arial"/>
                          <a:ea typeface="Times New Roman"/>
                        </a:rPr>
                        <a:t>usos</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gridSpan="2">
                  <a:txBody>
                    <a:bodyPr/>
                    <a:lstStyle/>
                    <a:p>
                      <a:pPr algn="ctr">
                        <a:spcAft>
                          <a:spcPts val="0"/>
                        </a:spcAft>
                      </a:pPr>
                      <a:r>
                        <a:rPr lang="es-ES" sz="1000" b="1">
                          <a:latin typeface="Arial"/>
                          <a:ea typeface="Times New Roman"/>
                        </a:rPr>
                        <a:t>Sistema de Clasificación</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hMerge="1">
                  <a:txBody>
                    <a:bodyPr/>
                    <a:lstStyle/>
                    <a:p>
                      <a:endParaRPr lang="es-UY"/>
                    </a:p>
                  </a:txBody>
                  <a:tcPr/>
                </a:tc>
              </a:tr>
              <a:tr h="238468">
                <a:tc vMerge="1">
                  <a:txBody>
                    <a:bodyPr/>
                    <a:lstStyle/>
                    <a:p>
                      <a:endParaRPr lang="es-UY"/>
                    </a:p>
                  </a:txBody>
                  <a:tcPr/>
                </a:tc>
                <a:tc vMerge="1">
                  <a:txBody>
                    <a:bodyPr/>
                    <a:lstStyle/>
                    <a:p>
                      <a:endParaRPr lang="es-UY"/>
                    </a:p>
                  </a:txBody>
                  <a:tcPr/>
                </a:tc>
                <a:tc vMerge="1">
                  <a:txBody>
                    <a:bodyPr/>
                    <a:lstStyle/>
                    <a:p>
                      <a:endParaRPr lang="es-UY"/>
                    </a:p>
                  </a:txBody>
                  <a:tcPr/>
                </a:tc>
                <a:tc>
                  <a:txBody>
                    <a:bodyPr/>
                    <a:lstStyle/>
                    <a:p>
                      <a:pPr algn="ctr">
                        <a:spcAft>
                          <a:spcPts val="0"/>
                        </a:spcAft>
                      </a:pPr>
                      <a:r>
                        <a:rPr lang="es-ES" sz="1000" b="1">
                          <a:latin typeface="Arial"/>
                          <a:ea typeface="Times New Roman"/>
                        </a:rPr>
                        <a:t>Unificado</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ctr">
                        <a:spcAft>
                          <a:spcPts val="0"/>
                        </a:spcAft>
                      </a:pPr>
                      <a:r>
                        <a:rPr lang="es-ES" sz="1000" b="1">
                          <a:latin typeface="Arial"/>
                          <a:ea typeface="Times New Roman"/>
                        </a:rPr>
                        <a:t>AASHTO</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r>
              <a:tr h="238468">
                <a:tc>
                  <a:txBody>
                    <a:bodyPr/>
                    <a:lstStyle/>
                    <a:p>
                      <a:pPr algn="ctr">
                        <a:spcAft>
                          <a:spcPts val="0"/>
                        </a:spcAft>
                      </a:pPr>
                      <a:r>
                        <a:rPr lang="es-ES" sz="1000">
                          <a:latin typeface="Arial"/>
                          <a:ea typeface="Times New Roman"/>
                        </a:rPr>
                        <a:t> 0 - 3</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C99"/>
                    </a:solidFill>
                  </a:tcPr>
                </a:tc>
                <a:tc>
                  <a:txBody>
                    <a:bodyPr/>
                    <a:lstStyle/>
                    <a:p>
                      <a:pPr algn="ctr">
                        <a:spcAft>
                          <a:spcPts val="0"/>
                        </a:spcAft>
                      </a:pPr>
                      <a:r>
                        <a:rPr lang="es-ES" sz="1000">
                          <a:latin typeface="Arial"/>
                          <a:ea typeface="Times New Roman"/>
                        </a:rPr>
                        <a:t>muy pobre</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a:spcAft>
                          <a:spcPts val="0"/>
                        </a:spcAft>
                      </a:pPr>
                      <a:r>
                        <a:rPr lang="es-ES" sz="1000">
                          <a:latin typeface="Arial"/>
                          <a:ea typeface="Times New Roman"/>
                        </a:rPr>
                        <a:t>subrasante</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a:spcAft>
                          <a:spcPts val="0"/>
                        </a:spcAft>
                      </a:pPr>
                      <a:r>
                        <a:rPr lang="es-ES" sz="1000">
                          <a:latin typeface="Arial"/>
                          <a:ea typeface="Times New Roman"/>
                        </a:rPr>
                        <a:t>OH,CH,MH,OL</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a:spcAft>
                          <a:spcPts val="0"/>
                        </a:spcAft>
                      </a:pPr>
                      <a:r>
                        <a:rPr lang="es-ES" sz="1000">
                          <a:latin typeface="Arial"/>
                          <a:ea typeface="Times New Roman"/>
                        </a:rPr>
                        <a:t>A5,A6,A7</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r>
              <a:tr h="238468">
                <a:tc>
                  <a:txBody>
                    <a:bodyPr/>
                    <a:lstStyle/>
                    <a:p>
                      <a:pPr algn="ctr">
                        <a:spcAft>
                          <a:spcPts val="0"/>
                        </a:spcAft>
                      </a:pPr>
                      <a:r>
                        <a:rPr lang="es-ES" sz="1000">
                          <a:latin typeface="Arial"/>
                          <a:ea typeface="Times New Roman"/>
                        </a:rPr>
                        <a:t> 3 - 7</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s-ES" sz="1000">
                          <a:latin typeface="Arial"/>
                          <a:ea typeface="Times New Roman"/>
                        </a:rPr>
                        <a:t>pobre a regular</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subrasante</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OH,CH,MH,OL</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A4,A5,A6,A7</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238468">
                <a:tc>
                  <a:txBody>
                    <a:bodyPr/>
                    <a:lstStyle/>
                    <a:p>
                      <a:pPr algn="ctr">
                        <a:spcAft>
                          <a:spcPts val="0"/>
                        </a:spcAft>
                      </a:pPr>
                      <a:r>
                        <a:rPr lang="es-ES" sz="1000">
                          <a:latin typeface="Arial"/>
                          <a:ea typeface="Times New Roman"/>
                        </a:rPr>
                        <a:t> 7 - 20</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s-ES" sz="1000">
                          <a:latin typeface="Arial"/>
                          <a:ea typeface="Times New Roman"/>
                        </a:rPr>
                        <a:t>Regular</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sub-base</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OL,CL,ML,SC</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A2,A4,A6,A7</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238468">
                <a:tc>
                  <a:txBody>
                    <a:bodyPr/>
                    <a:lstStyle/>
                    <a:p>
                      <a:pPr algn="ctr">
                        <a:spcAft>
                          <a:spcPts val="0"/>
                        </a:spcAft>
                      </a:pPr>
                      <a:r>
                        <a:rPr lang="es-ES" sz="1000">
                          <a:latin typeface="Arial"/>
                          <a:ea typeface="Times New Roman"/>
                        </a:rPr>
                        <a:t> </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s-ES" sz="1000">
                          <a:latin typeface="Arial"/>
                          <a:ea typeface="Times New Roman"/>
                        </a:rPr>
                        <a:t> </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 </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SM,SP</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 </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238468">
                <a:tc>
                  <a:txBody>
                    <a:bodyPr/>
                    <a:lstStyle/>
                    <a:p>
                      <a:pPr algn="ctr">
                        <a:spcAft>
                          <a:spcPts val="0"/>
                        </a:spcAft>
                      </a:pPr>
                      <a:r>
                        <a:rPr lang="es-ES" sz="1000">
                          <a:latin typeface="Arial"/>
                          <a:ea typeface="Times New Roman"/>
                        </a:rPr>
                        <a:t> 20 - 50</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s-ES" sz="1000">
                          <a:latin typeface="Arial"/>
                          <a:ea typeface="Times New Roman"/>
                        </a:rPr>
                        <a:t>Bueno</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base,subbase</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n-GB" sz="1000">
                          <a:latin typeface="Arial"/>
                          <a:ea typeface="Times New Roman"/>
                        </a:rPr>
                        <a:t>GM,GC,W,SM</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n-GB" sz="1000">
                          <a:latin typeface="Arial"/>
                          <a:ea typeface="Times New Roman"/>
                        </a:rPr>
                        <a:t>A1b,A2-5,A3</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238468">
                <a:tc>
                  <a:txBody>
                    <a:bodyPr/>
                    <a:lstStyle/>
                    <a:p>
                      <a:pPr algn="ctr">
                        <a:spcAft>
                          <a:spcPts val="0"/>
                        </a:spcAft>
                      </a:pPr>
                      <a:r>
                        <a:rPr lang="en-GB" sz="1000">
                          <a:latin typeface="Arial"/>
                          <a:ea typeface="Times New Roman"/>
                        </a:rPr>
                        <a:t> </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n-GB" sz="1000">
                          <a:latin typeface="Arial"/>
                          <a:ea typeface="Times New Roman"/>
                        </a:rPr>
                        <a:t> </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n-GB" sz="1000">
                          <a:latin typeface="Arial"/>
                          <a:ea typeface="Times New Roman"/>
                        </a:rPr>
                        <a:t> </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n-GB" sz="1000">
                          <a:latin typeface="Arial"/>
                          <a:ea typeface="Times New Roman"/>
                        </a:rPr>
                        <a:t>SP,GP</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000">
                          <a:latin typeface="Arial"/>
                          <a:ea typeface="Times New Roman"/>
                        </a:rPr>
                        <a:t>A2-6</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252495">
                <a:tc>
                  <a:txBody>
                    <a:bodyPr/>
                    <a:lstStyle/>
                    <a:p>
                      <a:pPr algn="ctr">
                        <a:spcAft>
                          <a:spcPts val="0"/>
                        </a:spcAft>
                      </a:pPr>
                      <a:r>
                        <a:rPr lang="es-ES" sz="1000">
                          <a:latin typeface="Arial"/>
                          <a:ea typeface="Times New Roman"/>
                        </a:rPr>
                        <a:t>&gt; 50</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s-ES" sz="1000">
                          <a:latin typeface="Arial"/>
                          <a:ea typeface="Times New Roman"/>
                        </a:rPr>
                        <a:t>Excelente</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s-ES" sz="1000">
                          <a:latin typeface="Arial"/>
                          <a:ea typeface="Times New Roman"/>
                        </a:rPr>
                        <a:t>base</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s-ES" sz="1000">
                          <a:latin typeface="Arial"/>
                          <a:ea typeface="Times New Roman"/>
                        </a:rPr>
                        <a:t>GW,GM</a:t>
                      </a:r>
                      <a:endParaRPr lang="es-UY" sz="120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s-ES" sz="1000" dirty="0">
                          <a:latin typeface="Arial"/>
                          <a:ea typeface="Times New Roman"/>
                        </a:rPr>
                        <a:t>A1-a,A2-4,A3</a:t>
                      </a:r>
                      <a:endParaRPr lang="es-UY" sz="1200" dirty="0">
                        <a:latin typeface="Times New Roman"/>
                        <a:ea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r>
            </a:tbl>
          </a:graphicData>
        </a:graphic>
      </p:graphicFrame>
      <p:sp>
        <p:nvSpPr>
          <p:cNvPr id="4" name="3 Rectángulo"/>
          <p:cNvSpPr/>
          <p:nvPr/>
        </p:nvSpPr>
        <p:spPr>
          <a:xfrm>
            <a:off x="827584" y="5085184"/>
            <a:ext cx="7272808" cy="646331"/>
          </a:xfrm>
          <a:prstGeom prst="rect">
            <a:avLst/>
          </a:prstGeom>
        </p:spPr>
        <p:txBody>
          <a:bodyPr wrap="square">
            <a:spAutoFit/>
          </a:bodyPr>
          <a:lstStyle/>
          <a:p>
            <a:r>
              <a:rPr lang="es-ES" b="1" dirty="0">
                <a:latin typeface="Arial" pitchFamily="34" charset="0"/>
                <a:cs typeface="Arial" pitchFamily="34" charset="0"/>
              </a:rPr>
              <a:t>Figura 1.2 Clasificación de suelos de </a:t>
            </a:r>
            <a:r>
              <a:rPr lang="es-ES" b="1" dirty="0" err="1">
                <a:latin typeface="Arial" pitchFamily="34" charset="0"/>
                <a:cs typeface="Arial" pitchFamily="34" charset="0"/>
              </a:rPr>
              <a:t>subrasante</a:t>
            </a:r>
            <a:r>
              <a:rPr lang="es-ES" b="1" dirty="0">
                <a:latin typeface="Arial" pitchFamily="34" charset="0"/>
                <a:cs typeface="Arial" pitchFamily="34" charset="0"/>
              </a:rPr>
              <a:t> valor soporte CBR.</a:t>
            </a:r>
            <a:endParaRPr lang="es-UY" dirty="0">
              <a:latin typeface="Arial" pitchFamily="34" charset="0"/>
              <a:cs typeface="Arial"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hemos dicho y veremos más adelante, la rigidez, es una propiedad dependiente del tiempo de aplicación de la carga y de la temperatura. Se ha definido una rigidez S , para mezclas asfálticas, que depende de la composición de la mezcla y de la rigidez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que varía según el tiempo de aplicación de la carga y el rango de temperaturas a la que estará sometida la mezcla. Esta rigidez S(</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característica del método Shell.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Alternativamente, los materiales ligados pueden ser caracterizados por propiedades “índice” que surgen de la realización de ensayos “tecnológicos” tales como el ensayo de estabilidad-fluencia de las mezclas asfálticas (Marshall) u otros índices como el valor R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Hveem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(California) para mezclas asfálticas.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4.2 MODULO O COEFICIENTE DE POISSON</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deformación de un material frente a un esfuerzo vertical, se traduce en una deformación horizontal. En caso de un material incompresible, no se produce un cambio volumétrico pero en los materiales utilizados en los pavimentos se produce dicho cambio. La propiedad que caracteriza este fenómeno es el coeficiente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Poisson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 que relaciona la deformación axial con la variación volumétrica según la fórmula indicada en la figura 4.4. Para materiales incompresibles n=0,5. Los materiales pueden presentar coeficientes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Poisson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n= 0,15.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21094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210946" name="Object 2"/>
          <p:cNvGraphicFramePr>
            <a:graphicFrameLocks noChangeAspect="1"/>
          </p:cNvGraphicFramePr>
          <p:nvPr/>
        </p:nvGraphicFramePr>
        <p:xfrm>
          <a:off x="3347864" y="5949280"/>
          <a:ext cx="1362075" cy="571500"/>
        </p:xfrm>
        <a:graphic>
          <a:graphicData uri="http://schemas.openxmlformats.org/presentationml/2006/ole">
            <mc:AlternateContent xmlns:mc="http://schemas.openxmlformats.org/markup-compatibility/2006">
              <mc:Choice xmlns:v="urn:schemas-microsoft-com:vml" Requires="v">
                <p:oleObj spid="_x0000_s210947" r:id="rId3" imgW="1040948" imgH="431613" progId="">
                  <p:embed/>
                </p:oleObj>
              </mc:Choice>
              <mc:Fallback>
                <p:oleObj r:id="rId3" imgW="1040948" imgH="43161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5949280"/>
                        <a:ext cx="13620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0948" name="Rectangle 4"/>
          <p:cNvSpPr>
            <a:spLocks noChangeArrowheads="1"/>
          </p:cNvSpPr>
          <p:nvPr/>
        </p:nvSpPr>
        <p:spPr bwMode="auto">
          <a:xfrm>
            <a:off x="5076056" y="6165304"/>
            <a:ext cx="2776721"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4.4: Coeficiente de </a:t>
            </a:r>
            <a:r>
              <a:rPr kumimoji="0" lang="es-ES"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Poisson</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noChangeArrowheads="1"/>
          </p:cNvSpPr>
          <p:nvPr/>
        </p:nvSpPr>
        <p:spPr bwMode="auto">
          <a:xfrm>
            <a:off x="0" y="0"/>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4.3 CARACTERIZACIÓN DE LOS MATERIALES DE SUBRASANTE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forma análoga a lo indicado para los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su caracterización se realizará por medio de un módulo de deformación que relaciona la tensión con la deformación, para una determinada condición de confinamiento.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puede ser caracterizado por una propiedad índice como el valor soporte CBR u otro índice obtenido de ensayos tecnológicos, los que también suponen una determinada condición de confinamiento.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posible correlacionar el valor de los módulos de deformación con el valor soporte CBR como se indica en la figura 4.5,</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bien esta correlación dependerá de las condiciones de confinamiento de los materiales.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nvGraphicFramePr>
        <p:xfrm>
          <a:off x="3059832" y="3501008"/>
          <a:ext cx="2592288" cy="1077466"/>
        </p:xfrm>
        <a:graphic>
          <a:graphicData uri="http://schemas.openxmlformats.org/drawingml/2006/table">
            <a:tbl>
              <a:tblPr/>
              <a:tblGrid>
                <a:gridCol w="1296144"/>
                <a:gridCol w="1296144"/>
              </a:tblGrid>
              <a:tr h="186907">
                <a:tc gridSpan="2">
                  <a:txBody>
                    <a:bodyPr/>
                    <a:lstStyle/>
                    <a:p>
                      <a:pPr algn="ctr">
                        <a:spcAft>
                          <a:spcPts val="0"/>
                        </a:spcAft>
                      </a:pPr>
                      <a:r>
                        <a:rPr lang="es-ES" sz="1000">
                          <a:latin typeface="Arial"/>
                          <a:ea typeface="Times New Roman"/>
                          <a:cs typeface="Times New Roman"/>
                        </a:rPr>
                        <a:t>ENSAYO DE PENETRACIÓN CBR</a:t>
                      </a:r>
                      <a:endParaRPr lang="es-UY"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hMerge="1">
                  <a:txBody>
                    <a:bodyPr/>
                    <a:lstStyle/>
                    <a:p>
                      <a:endParaRPr lang="es-UY"/>
                    </a:p>
                  </a:txBody>
                  <a:tcPr/>
                </a:tc>
              </a:tr>
              <a:tr h="351826">
                <a:tc>
                  <a:txBody>
                    <a:bodyPr/>
                    <a:lstStyle/>
                    <a:p>
                      <a:pPr>
                        <a:spcAft>
                          <a:spcPts val="0"/>
                        </a:spcAft>
                      </a:pPr>
                      <a:r>
                        <a:rPr lang="es-ES" sz="1000">
                          <a:latin typeface="Arial"/>
                          <a:ea typeface="Times New Roman"/>
                          <a:cs typeface="Times New Roman"/>
                        </a:rPr>
                        <a:t> Mr= 6.5 CBR </a:t>
                      </a:r>
                      <a:r>
                        <a:rPr lang="es-ES" sz="1000" baseline="30000">
                          <a:latin typeface="Arial"/>
                          <a:ea typeface="Times New Roman"/>
                          <a:cs typeface="Times New Roman"/>
                        </a:rPr>
                        <a:t>0.65  </a:t>
                      </a:r>
                      <a:endParaRPr lang="es-UY"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1000">
                          <a:latin typeface="Arial"/>
                          <a:ea typeface="Times New Roman"/>
                          <a:cs typeface="Times New Roman"/>
                        </a:rPr>
                        <a:t>JEUFFROY - BACHELEZ</a:t>
                      </a:r>
                      <a:endParaRPr lang="es-UY"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86907">
                <a:tc>
                  <a:txBody>
                    <a:bodyPr/>
                    <a:lstStyle/>
                    <a:p>
                      <a:pPr>
                        <a:spcAft>
                          <a:spcPts val="0"/>
                        </a:spcAft>
                      </a:pPr>
                      <a:r>
                        <a:rPr lang="es-ES" sz="1000">
                          <a:latin typeface="Arial"/>
                          <a:ea typeface="Times New Roman"/>
                          <a:cs typeface="Times New Roman"/>
                        </a:rPr>
                        <a:t> Mr= 10 CBR</a:t>
                      </a:r>
                      <a:endParaRPr lang="es-UY"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1000">
                          <a:latin typeface="Arial"/>
                          <a:ea typeface="Times New Roman"/>
                          <a:cs typeface="Times New Roman"/>
                        </a:rPr>
                        <a:t>SHELL</a:t>
                      </a:r>
                      <a:endParaRPr lang="es-UY"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51826">
                <a:tc>
                  <a:txBody>
                    <a:bodyPr/>
                    <a:lstStyle/>
                    <a:p>
                      <a:pPr>
                        <a:spcAft>
                          <a:spcPts val="0"/>
                        </a:spcAft>
                      </a:pPr>
                      <a:r>
                        <a:rPr lang="es-ES" sz="1000">
                          <a:latin typeface="Arial"/>
                          <a:ea typeface="Times New Roman"/>
                          <a:cs typeface="Times New Roman"/>
                        </a:rPr>
                        <a:t> Mr= 5 CBR</a:t>
                      </a:r>
                      <a:endParaRPr lang="es-UY" sz="12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1000" dirty="0">
                          <a:latin typeface="Arial"/>
                          <a:ea typeface="Times New Roman"/>
                          <a:cs typeface="Times New Roman"/>
                        </a:rPr>
                        <a:t>JEUFFROY - SAUTEREY</a:t>
                      </a:r>
                      <a:endParaRPr lang="es-UY" sz="1200" dirty="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4" name="3 Rectángulo"/>
          <p:cNvSpPr/>
          <p:nvPr/>
        </p:nvSpPr>
        <p:spPr>
          <a:xfrm>
            <a:off x="2123728" y="4653136"/>
            <a:ext cx="4572000" cy="523220"/>
          </a:xfrm>
          <a:prstGeom prst="rect">
            <a:avLst/>
          </a:prstGeom>
        </p:spPr>
        <p:txBody>
          <a:bodyPr>
            <a:spAutoFit/>
          </a:bodyPr>
          <a:lstStyle/>
          <a:p>
            <a:r>
              <a:rPr lang="es-ES" sz="1400" dirty="0">
                <a:latin typeface="Arial" pitchFamily="34" charset="0"/>
                <a:cs typeface="Arial" pitchFamily="34" charset="0"/>
              </a:rPr>
              <a:t>F</a:t>
            </a:r>
            <a:r>
              <a:rPr lang="es-ES" sz="1400" b="1" dirty="0">
                <a:latin typeface="Arial" pitchFamily="34" charset="0"/>
                <a:cs typeface="Arial" pitchFamily="34" charset="0"/>
              </a:rPr>
              <a:t>igura 4.5: Relación entre el </a:t>
            </a:r>
            <a:r>
              <a:rPr lang="es-ES" sz="1400" b="1" dirty="0" err="1">
                <a:latin typeface="Arial" pitchFamily="34" charset="0"/>
                <a:cs typeface="Arial" pitchFamily="34" charset="0"/>
              </a:rPr>
              <a:t>Mr</a:t>
            </a:r>
            <a:r>
              <a:rPr lang="es-ES" sz="1400" b="1" dirty="0">
                <a:latin typeface="Arial" pitchFamily="34" charset="0"/>
                <a:cs typeface="Arial" pitchFamily="34" charset="0"/>
              </a:rPr>
              <a:t> y el Ensayo de penetración CBR según  distintos autores</a:t>
            </a:r>
            <a:endParaRPr lang="es-UY" sz="1400" dirty="0">
              <a:latin typeface="Arial" pitchFamily="34" charset="0"/>
              <a:cs typeface="Arial" pitchFamily="34" charset="0"/>
            </a:endParaRPr>
          </a:p>
        </p:txBody>
      </p:sp>
      <p:sp>
        <p:nvSpPr>
          <p:cNvPr id="5" name="4 Rectángulo"/>
          <p:cNvSpPr/>
          <p:nvPr/>
        </p:nvSpPr>
        <p:spPr>
          <a:xfrm>
            <a:off x="0" y="5445224"/>
            <a:ext cx="9144000" cy="923330"/>
          </a:xfrm>
          <a:prstGeom prst="rect">
            <a:avLst/>
          </a:prstGeom>
        </p:spPr>
        <p:txBody>
          <a:bodyPr wrap="square">
            <a:spAutoFit/>
          </a:bodyPr>
          <a:lstStyle/>
          <a:p>
            <a:r>
              <a:rPr lang="es-ES" dirty="0">
                <a:latin typeface="Arial" pitchFamily="34" charset="0"/>
                <a:cs typeface="Arial" pitchFamily="34" charset="0"/>
              </a:rPr>
              <a:t>Análogamente, con menor nivel de correlación se pueden relacionar los módulos, el valor soporte CBR y la clasificación de los materiales según su granulometría y plasticidad, como se indica en la figura 4.6, que se incluye a efectos demostrativos.</a:t>
            </a:r>
            <a:endParaRPr lang="es-UY" dirty="0">
              <a:latin typeface="Arial" pitchFamily="34" charset="0"/>
              <a:cs typeface="Arial"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475656" y="1700808"/>
          <a:ext cx="6146155" cy="1594485"/>
        </p:xfrm>
        <a:graphic>
          <a:graphicData uri="http://schemas.openxmlformats.org/drawingml/2006/table">
            <a:tbl>
              <a:tblPr/>
              <a:tblGrid>
                <a:gridCol w="1261856"/>
                <a:gridCol w="1612231"/>
                <a:gridCol w="1034621"/>
                <a:gridCol w="1261856"/>
                <a:gridCol w="975591"/>
              </a:tblGrid>
              <a:tr h="161925">
                <a:tc rowSpan="2">
                  <a:txBody>
                    <a:bodyPr/>
                    <a:lstStyle/>
                    <a:p>
                      <a:pPr algn="ctr">
                        <a:spcAft>
                          <a:spcPts val="0"/>
                        </a:spcAft>
                      </a:pPr>
                      <a:r>
                        <a:rPr lang="es-ES" sz="1100" b="1">
                          <a:latin typeface="Arial"/>
                          <a:ea typeface="Times New Roman"/>
                          <a:cs typeface="Times New Roman"/>
                        </a:rPr>
                        <a:t>CBR</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rowSpan="2">
                  <a:txBody>
                    <a:bodyPr/>
                    <a:lstStyle/>
                    <a:p>
                      <a:pPr algn="ctr">
                        <a:spcAft>
                          <a:spcPts val="0"/>
                        </a:spcAft>
                      </a:pPr>
                      <a:r>
                        <a:rPr lang="es-ES" sz="1100" b="1">
                          <a:latin typeface="Arial"/>
                          <a:ea typeface="Times New Roman"/>
                          <a:cs typeface="Times New Roman"/>
                        </a:rPr>
                        <a:t>Clasificación general</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rowSpan="2">
                  <a:txBody>
                    <a:bodyPr/>
                    <a:lstStyle/>
                    <a:p>
                      <a:pPr algn="ctr">
                        <a:spcAft>
                          <a:spcPts val="0"/>
                        </a:spcAft>
                      </a:pPr>
                      <a:r>
                        <a:rPr lang="es-ES" sz="1100" b="1">
                          <a:latin typeface="Arial"/>
                          <a:ea typeface="Times New Roman"/>
                          <a:cs typeface="Times New Roman"/>
                        </a:rPr>
                        <a:t>usos</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gridSpan="2">
                  <a:txBody>
                    <a:bodyPr/>
                    <a:lstStyle/>
                    <a:p>
                      <a:pPr algn="ctr">
                        <a:spcAft>
                          <a:spcPts val="0"/>
                        </a:spcAft>
                      </a:pPr>
                      <a:r>
                        <a:rPr lang="es-ES" sz="1100" b="1">
                          <a:latin typeface="Arial"/>
                          <a:ea typeface="Times New Roman"/>
                          <a:cs typeface="Times New Roman"/>
                        </a:rPr>
                        <a:t>Sistema de Clasificación</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hMerge="1">
                  <a:txBody>
                    <a:bodyPr/>
                    <a:lstStyle/>
                    <a:p>
                      <a:endParaRPr lang="es-UY"/>
                    </a:p>
                  </a:txBody>
                  <a:tcPr/>
                </a:tc>
              </a:tr>
              <a:tr h="161925">
                <a:tc vMerge="1">
                  <a:txBody>
                    <a:bodyPr/>
                    <a:lstStyle/>
                    <a:p>
                      <a:endParaRPr lang="es-UY"/>
                    </a:p>
                  </a:txBody>
                  <a:tcPr/>
                </a:tc>
                <a:tc vMerge="1">
                  <a:txBody>
                    <a:bodyPr/>
                    <a:lstStyle/>
                    <a:p>
                      <a:endParaRPr lang="es-UY"/>
                    </a:p>
                  </a:txBody>
                  <a:tcPr/>
                </a:tc>
                <a:tc vMerge="1">
                  <a:txBody>
                    <a:bodyPr/>
                    <a:lstStyle/>
                    <a:p>
                      <a:endParaRPr lang="es-UY"/>
                    </a:p>
                  </a:txBody>
                  <a:tcPr/>
                </a:tc>
                <a:tc>
                  <a:txBody>
                    <a:bodyPr/>
                    <a:lstStyle/>
                    <a:p>
                      <a:pPr algn="ctr">
                        <a:spcAft>
                          <a:spcPts val="0"/>
                        </a:spcAft>
                      </a:pPr>
                      <a:r>
                        <a:rPr lang="es-ES" sz="1100" b="1">
                          <a:latin typeface="Arial"/>
                          <a:ea typeface="Times New Roman"/>
                          <a:cs typeface="Times New Roman"/>
                        </a:rPr>
                        <a:t>Unificado</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ctr">
                        <a:spcAft>
                          <a:spcPts val="0"/>
                        </a:spcAft>
                      </a:pPr>
                      <a:r>
                        <a:rPr lang="es-ES" sz="1100" b="1">
                          <a:latin typeface="Arial"/>
                          <a:ea typeface="Times New Roman"/>
                          <a:cs typeface="Times New Roman"/>
                        </a:rPr>
                        <a:t>AASHTO</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r>
              <a:tr h="161925">
                <a:tc>
                  <a:txBody>
                    <a:bodyPr/>
                    <a:lstStyle/>
                    <a:p>
                      <a:pPr algn="ctr">
                        <a:spcAft>
                          <a:spcPts val="0"/>
                        </a:spcAft>
                      </a:pPr>
                      <a:r>
                        <a:rPr lang="es-ES" sz="1100">
                          <a:latin typeface="Arial"/>
                          <a:ea typeface="Times New Roman"/>
                          <a:cs typeface="Times New Roman"/>
                        </a:rPr>
                        <a:t> 0 - 3</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C99"/>
                    </a:solidFill>
                  </a:tcPr>
                </a:tc>
                <a:tc>
                  <a:txBody>
                    <a:bodyPr/>
                    <a:lstStyle/>
                    <a:p>
                      <a:pPr algn="ctr">
                        <a:spcAft>
                          <a:spcPts val="0"/>
                        </a:spcAft>
                      </a:pPr>
                      <a:r>
                        <a:rPr lang="es-ES" sz="1100">
                          <a:latin typeface="Arial"/>
                          <a:ea typeface="Times New Roman"/>
                          <a:cs typeface="Times New Roman"/>
                        </a:rPr>
                        <a:t>muy pobre</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a:spcAft>
                          <a:spcPts val="0"/>
                        </a:spcAft>
                      </a:pPr>
                      <a:r>
                        <a:rPr lang="es-ES" sz="1100">
                          <a:latin typeface="Arial"/>
                          <a:ea typeface="Times New Roman"/>
                          <a:cs typeface="Times New Roman"/>
                        </a:rPr>
                        <a:t>subrasante</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a:spcAft>
                          <a:spcPts val="0"/>
                        </a:spcAft>
                      </a:pPr>
                      <a:r>
                        <a:rPr lang="es-ES" sz="1100">
                          <a:latin typeface="Arial"/>
                          <a:ea typeface="Times New Roman"/>
                          <a:cs typeface="Times New Roman"/>
                        </a:rPr>
                        <a:t>OH,CH,MH,OL</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c>
                  <a:txBody>
                    <a:bodyPr/>
                    <a:lstStyle/>
                    <a:p>
                      <a:pPr algn="ctr">
                        <a:spcAft>
                          <a:spcPts val="0"/>
                        </a:spcAft>
                      </a:pPr>
                      <a:r>
                        <a:rPr lang="es-ES" sz="1100">
                          <a:latin typeface="Arial"/>
                          <a:ea typeface="Times New Roman"/>
                          <a:cs typeface="Times New Roman"/>
                        </a:rPr>
                        <a:t>A5,A6,A7</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FF"/>
                    </a:solidFill>
                  </a:tcPr>
                </a:tc>
              </a:tr>
              <a:tr h="161925">
                <a:tc>
                  <a:txBody>
                    <a:bodyPr/>
                    <a:lstStyle/>
                    <a:p>
                      <a:pPr algn="ctr">
                        <a:spcAft>
                          <a:spcPts val="0"/>
                        </a:spcAft>
                      </a:pPr>
                      <a:r>
                        <a:rPr lang="es-ES" sz="1100">
                          <a:latin typeface="Arial"/>
                          <a:ea typeface="Times New Roman"/>
                          <a:cs typeface="Times New Roman"/>
                        </a:rPr>
                        <a:t> 3 - 7</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s-ES" sz="1100">
                          <a:latin typeface="Arial"/>
                          <a:ea typeface="Times New Roman"/>
                          <a:cs typeface="Times New Roman"/>
                        </a:rPr>
                        <a:t>pobre a regular</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subrasante</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OH,CH,MH,OL</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A4,A5,A6,A7</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161925">
                <a:tc>
                  <a:txBody>
                    <a:bodyPr/>
                    <a:lstStyle/>
                    <a:p>
                      <a:pPr algn="ctr">
                        <a:spcAft>
                          <a:spcPts val="0"/>
                        </a:spcAft>
                      </a:pPr>
                      <a:r>
                        <a:rPr lang="es-ES" sz="1100">
                          <a:latin typeface="Arial"/>
                          <a:ea typeface="Times New Roman"/>
                          <a:cs typeface="Times New Roman"/>
                        </a:rPr>
                        <a:t> 7 - 20</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s-ES" sz="1100">
                          <a:latin typeface="Arial"/>
                          <a:ea typeface="Times New Roman"/>
                          <a:cs typeface="Times New Roman"/>
                        </a:rPr>
                        <a:t>regular</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sub-base</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OL,CL,ML,SC</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A2,A4,A6,A7</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161925">
                <a:tc>
                  <a:txBody>
                    <a:bodyPr/>
                    <a:lstStyle/>
                    <a:p>
                      <a:pPr algn="ctr">
                        <a:spcAft>
                          <a:spcPts val="0"/>
                        </a:spcAft>
                      </a:pPr>
                      <a:r>
                        <a:rPr lang="es-ES" sz="1100">
                          <a:latin typeface="Arial"/>
                          <a:ea typeface="Times New Roman"/>
                          <a:cs typeface="Times New Roman"/>
                        </a:rPr>
                        <a:t> </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s-ES" sz="1100">
                          <a:latin typeface="Arial"/>
                          <a:ea typeface="Times New Roman"/>
                          <a:cs typeface="Times New Roman"/>
                        </a:rPr>
                        <a:t> </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 </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SM,SP</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 </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161925">
                <a:tc>
                  <a:txBody>
                    <a:bodyPr/>
                    <a:lstStyle/>
                    <a:p>
                      <a:pPr algn="ctr">
                        <a:spcAft>
                          <a:spcPts val="0"/>
                        </a:spcAft>
                      </a:pPr>
                      <a:r>
                        <a:rPr lang="es-ES" sz="1100">
                          <a:latin typeface="Arial"/>
                          <a:ea typeface="Times New Roman"/>
                          <a:cs typeface="Times New Roman"/>
                        </a:rPr>
                        <a:t> 20 - 50</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s-ES" sz="1100">
                          <a:latin typeface="Arial"/>
                          <a:ea typeface="Times New Roman"/>
                          <a:cs typeface="Times New Roman"/>
                        </a:rPr>
                        <a:t>bueno</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base,subbase</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n-GB" sz="1100">
                          <a:latin typeface="Arial"/>
                          <a:ea typeface="Times New Roman"/>
                          <a:cs typeface="Times New Roman"/>
                        </a:rPr>
                        <a:t>GM,GC,W,SM</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n-GB" sz="1100">
                          <a:latin typeface="Arial"/>
                          <a:ea typeface="Times New Roman"/>
                          <a:cs typeface="Times New Roman"/>
                        </a:rPr>
                        <a:t>A1b,A2-5,A3</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161925">
                <a:tc>
                  <a:txBody>
                    <a:bodyPr/>
                    <a:lstStyle/>
                    <a:p>
                      <a:pPr algn="ctr">
                        <a:spcAft>
                          <a:spcPts val="0"/>
                        </a:spcAft>
                      </a:pPr>
                      <a:r>
                        <a:rPr lang="en-GB" sz="1100">
                          <a:latin typeface="Arial"/>
                          <a:ea typeface="Times New Roman"/>
                          <a:cs typeface="Times New Roman"/>
                        </a:rPr>
                        <a:t> </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C99"/>
                    </a:solidFill>
                  </a:tcPr>
                </a:tc>
                <a:tc>
                  <a:txBody>
                    <a:bodyPr/>
                    <a:lstStyle/>
                    <a:p>
                      <a:pPr algn="ctr">
                        <a:spcAft>
                          <a:spcPts val="0"/>
                        </a:spcAft>
                      </a:pPr>
                      <a:r>
                        <a:rPr lang="en-GB" sz="1100">
                          <a:latin typeface="Arial"/>
                          <a:ea typeface="Times New Roman"/>
                          <a:cs typeface="Times New Roman"/>
                        </a:rPr>
                        <a:t> </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n-GB" sz="1100">
                          <a:latin typeface="Arial"/>
                          <a:ea typeface="Times New Roman"/>
                          <a:cs typeface="Times New Roman"/>
                        </a:rPr>
                        <a:t> </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n-GB" sz="1100">
                          <a:latin typeface="Arial"/>
                          <a:ea typeface="Times New Roman"/>
                          <a:cs typeface="Times New Roman"/>
                        </a:rPr>
                        <a:t>SP,GP</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ctr">
                        <a:spcAft>
                          <a:spcPts val="0"/>
                        </a:spcAft>
                      </a:pPr>
                      <a:r>
                        <a:rPr lang="es-ES" sz="1100">
                          <a:latin typeface="Arial"/>
                          <a:ea typeface="Times New Roman"/>
                          <a:cs typeface="Times New Roman"/>
                        </a:rPr>
                        <a:t>A2-6</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FF"/>
                    </a:solidFill>
                  </a:tcPr>
                </a:tc>
              </a:tr>
              <a:tr h="171450">
                <a:tc>
                  <a:txBody>
                    <a:bodyPr/>
                    <a:lstStyle/>
                    <a:p>
                      <a:pPr algn="ctr">
                        <a:spcAft>
                          <a:spcPts val="0"/>
                        </a:spcAft>
                      </a:pPr>
                      <a:r>
                        <a:rPr lang="es-ES" sz="1100">
                          <a:latin typeface="Arial"/>
                          <a:ea typeface="Times New Roman"/>
                          <a:cs typeface="Times New Roman"/>
                        </a:rPr>
                        <a:t>&gt; 50</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s-ES" sz="1100">
                          <a:latin typeface="Arial"/>
                          <a:ea typeface="Times New Roman"/>
                          <a:cs typeface="Times New Roman"/>
                        </a:rPr>
                        <a:t>excelente</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s-ES" sz="1100">
                          <a:latin typeface="Arial"/>
                          <a:ea typeface="Times New Roman"/>
                          <a:cs typeface="Times New Roman"/>
                        </a:rPr>
                        <a:t>base</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s-ES" sz="1100">
                          <a:latin typeface="Arial"/>
                          <a:ea typeface="Times New Roman"/>
                          <a:cs typeface="Times New Roman"/>
                        </a:rPr>
                        <a:t>GW,GM</a:t>
                      </a:r>
                      <a:endParaRPr lang="es-UY" sz="16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s-ES" sz="1100" dirty="0">
                          <a:latin typeface="Arial"/>
                          <a:ea typeface="Times New Roman"/>
                          <a:cs typeface="Times New Roman"/>
                        </a:rPr>
                        <a:t>A1-a,A2-4,A3</a:t>
                      </a:r>
                      <a:endParaRPr lang="es-UY" sz="1600" dirty="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tr>
            </a:tbl>
          </a:graphicData>
        </a:graphic>
      </p:graphicFrame>
      <p:sp>
        <p:nvSpPr>
          <p:cNvPr id="208897" name="Rectangle 1"/>
          <p:cNvSpPr>
            <a:spLocks noChangeArrowheads="1"/>
          </p:cNvSpPr>
          <p:nvPr/>
        </p:nvSpPr>
        <p:spPr bwMode="auto">
          <a:xfrm>
            <a:off x="1619672" y="3573016"/>
            <a:ext cx="5430013"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4.6: Correlación </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valor CBR y clasificación de suelos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4581128"/>
            <a:ext cx="9144000" cy="1200329"/>
          </a:xfrm>
          <a:prstGeom prst="rect">
            <a:avLst/>
          </a:prstGeom>
        </p:spPr>
        <p:txBody>
          <a:bodyPr wrap="square">
            <a:spAutoFit/>
          </a:bodyPr>
          <a:lstStyle/>
          <a:p>
            <a:r>
              <a:rPr lang="es-ES" dirty="0">
                <a:latin typeface="Arial" pitchFamily="34" charset="0"/>
                <a:cs typeface="Arial" pitchFamily="34" charset="0"/>
              </a:rPr>
              <a:t>Estas correlaciones, son útiles para quien cuenta con experiencia en la caracterización de materiales, pero es conveniente su empleo con prudencia y recurrir a las prácticas de laboratorio de ensayo de materiales o al menos a la determinación de las propiedades índice en laboratorio.</a:t>
            </a:r>
            <a:endParaRPr lang="es-UY" dirty="0">
              <a:latin typeface="Arial" pitchFamily="34" charset="0"/>
              <a:cs typeface="Arial"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p:cNvSpPr>
            <a:spLocks noChangeArrowheads="1"/>
          </p:cNvSpPr>
          <p:nvPr/>
        </p:nvSpPr>
        <p:spPr bwMode="auto">
          <a:xfrm>
            <a:off x="0" y="980728"/>
            <a:ext cx="8007320"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4.4 VALORES USUALES DE LOS MODULOS DE LOS MATERIALES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Son valores usuales de los diferentes módulos los indicados en la figura 4.7.</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nvGraphicFramePr>
        <p:xfrm>
          <a:off x="1187624" y="2348880"/>
          <a:ext cx="6480719" cy="2338780"/>
        </p:xfrm>
        <a:graphic>
          <a:graphicData uri="http://schemas.openxmlformats.org/drawingml/2006/table">
            <a:tbl>
              <a:tblPr/>
              <a:tblGrid>
                <a:gridCol w="4516087"/>
                <a:gridCol w="982316"/>
                <a:gridCol w="982316"/>
              </a:tblGrid>
              <a:tr h="37797">
                <a:tc gridSpan="3">
                  <a:txBody>
                    <a:bodyPr/>
                    <a:lstStyle/>
                    <a:p>
                      <a:pPr algn="ctr">
                        <a:spcAft>
                          <a:spcPts val="0"/>
                        </a:spcAft>
                      </a:pPr>
                      <a:r>
                        <a:rPr lang="es-ES" sz="600">
                          <a:latin typeface="Arial"/>
                          <a:ea typeface="Times New Roman"/>
                          <a:cs typeface="Times New Roman"/>
                        </a:rPr>
                        <a:t>MODULOS DE DEFORMACIÓN</a:t>
                      </a:r>
                      <a:endParaRPr lang="es-UY" sz="700">
                        <a:latin typeface="Times New Roman"/>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hMerge="1">
                  <a:txBody>
                    <a:bodyPr/>
                    <a:lstStyle/>
                    <a:p>
                      <a:endParaRPr lang="es-UY"/>
                    </a:p>
                  </a:txBody>
                  <a:tcPr/>
                </a:tc>
                <a:tc hMerge="1">
                  <a:txBody>
                    <a:bodyPr/>
                    <a:lstStyle/>
                    <a:p>
                      <a:endParaRPr lang="es-UY"/>
                    </a:p>
                  </a:txBody>
                  <a:tcPr/>
                </a:tc>
              </a:tr>
              <a:tr h="226781">
                <a:tc rowSpan="3">
                  <a:txBody>
                    <a:bodyPr/>
                    <a:lstStyle/>
                    <a:p>
                      <a:pPr algn="ctr">
                        <a:spcAft>
                          <a:spcPts val="0"/>
                        </a:spcAft>
                      </a:pPr>
                      <a:r>
                        <a:rPr lang="es-ES" sz="1200">
                          <a:latin typeface="Arial"/>
                          <a:ea typeface="Times New Roman"/>
                          <a:cs typeface="Times New Roman"/>
                        </a:rPr>
                        <a:t>SUELOS</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1200">
                          <a:latin typeface="Arial"/>
                          <a:ea typeface="Times New Roman"/>
                          <a:cs typeface="Times New Roman"/>
                        </a:rPr>
                        <a:t>E= 5XCBR (MPa)</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 </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51187">
                <a:tc vMerge="1">
                  <a:txBody>
                    <a:bodyPr/>
                    <a:lstStyle/>
                    <a:p>
                      <a:endParaRPr lang="es-UY"/>
                    </a:p>
                  </a:txBody>
                  <a:tcPr/>
                </a:tc>
                <a:tc>
                  <a:txBody>
                    <a:bodyPr/>
                    <a:lstStyle/>
                    <a:p>
                      <a:pPr>
                        <a:spcAft>
                          <a:spcPts val="0"/>
                        </a:spcAft>
                      </a:pPr>
                      <a:r>
                        <a:rPr lang="es-ES" sz="1200">
                          <a:latin typeface="Arial"/>
                          <a:ea typeface="Times New Roman"/>
                          <a:cs typeface="Times New Roman"/>
                        </a:rPr>
                        <a:t>CBR=3</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E=15 MPa</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51187">
                <a:tc vMerge="1">
                  <a:txBody>
                    <a:bodyPr/>
                    <a:lstStyle/>
                    <a:p>
                      <a:endParaRPr lang="es-UY"/>
                    </a:p>
                  </a:txBody>
                  <a:tcPr/>
                </a:tc>
                <a:tc>
                  <a:txBody>
                    <a:bodyPr/>
                    <a:lstStyle/>
                    <a:p>
                      <a:pPr>
                        <a:spcAft>
                          <a:spcPts val="0"/>
                        </a:spcAft>
                      </a:pPr>
                      <a:r>
                        <a:rPr lang="es-ES" sz="1200">
                          <a:latin typeface="Arial"/>
                          <a:ea typeface="Times New Roman"/>
                          <a:cs typeface="Times New Roman"/>
                        </a:rPr>
                        <a:t>CBR=10</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E=50 MPa</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51187">
                <a:tc rowSpan="2">
                  <a:txBody>
                    <a:bodyPr/>
                    <a:lstStyle/>
                    <a:p>
                      <a:pPr algn="ctr">
                        <a:spcAft>
                          <a:spcPts val="0"/>
                        </a:spcAft>
                      </a:pPr>
                      <a:r>
                        <a:rPr lang="es-ES" sz="1200">
                          <a:latin typeface="Arial"/>
                          <a:ea typeface="Times New Roman"/>
                          <a:cs typeface="Times New Roman"/>
                        </a:rPr>
                        <a:t>BASES GRANULARES</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1200">
                          <a:latin typeface="Symbol"/>
                          <a:ea typeface="Times New Roman"/>
                          <a:cs typeface="Arial"/>
                        </a:rPr>
                        <a:t>s=</a:t>
                      </a:r>
                      <a:r>
                        <a:rPr lang="es-ES" sz="1200">
                          <a:latin typeface="Arial"/>
                          <a:ea typeface="Times New Roman"/>
                          <a:cs typeface="Times New Roman"/>
                        </a:rPr>
                        <a:t>0.1 MPa</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E=100 MPa</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51187">
                <a:tc vMerge="1">
                  <a:txBody>
                    <a:bodyPr/>
                    <a:lstStyle/>
                    <a:p>
                      <a:endParaRPr lang="es-UY"/>
                    </a:p>
                  </a:txBody>
                  <a:tcPr/>
                </a:tc>
                <a:tc>
                  <a:txBody>
                    <a:bodyPr/>
                    <a:lstStyle/>
                    <a:p>
                      <a:pPr>
                        <a:spcAft>
                          <a:spcPts val="0"/>
                        </a:spcAft>
                      </a:pPr>
                      <a:r>
                        <a:rPr lang="es-ES" sz="1200">
                          <a:latin typeface="Symbol"/>
                          <a:ea typeface="Times New Roman"/>
                          <a:cs typeface="Arial"/>
                        </a:rPr>
                        <a:t>s=</a:t>
                      </a:r>
                      <a:r>
                        <a:rPr lang="es-ES" sz="1200">
                          <a:latin typeface="Arial"/>
                          <a:ea typeface="Times New Roman"/>
                          <a:cs typeface="Times New Roman"/>
                        </a:rPr>
                        <a:t>1 MPa</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E=500 MPa</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75594">
                <a:tc gridSpan="3">
                  <a:txBody>
                    <a:bodyPr/>
                    <a:lstStyle/>
                    <a:p>
                      <a:pPr>
                        <a:spcAft>
                          <a:spcPts val="0"/>
                        </a:spcAft>
                      </a:pPr>
                      <a:r>
                        <a:rPr lang="es-ES" sz="1200">
                          <a:latin typeface="Arial"/>
                          <a:ea typeface="Times New Roman"/>
                          <a:cs typeface="Times New Roman"/>
                        </a:rPr>
                        <a:t>MATERIALES ASFÁLTICOS</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UY"/>
                    </a:p>
                  </a:txBody>
                  <a:tcPr/>
                </a:tc>
                <a:tc hMerge="1">
                  <a:txBody>
                    <a:bodyPr/>
                    <a:lstStyle/>
                    <a:p>
                      <a:endParaRPr lang="es-UY"/>
                    </a:p>
                  </a:txBody>
                  <a:tcPr/>
                </a:tc>
              </a:tr>
              <a:tr h="151187">
                <a:tc rowSpan="2">
                  <a:txBody>
                    <a:bodyPr/>
                    <a:lstStyle/>
                    <a:p>
                      <a:pPr algn="ctr">
                        <a:spcAft>
                          <a:spcPts val="0"/>
                        </a:spcAft>
                      </a:pPr>
                      <a:r>
                        <a:rPr lang="es-ES" sz="1200">
                          <a:latin typeface="Arial"/>
                          <a:ea typeface="Times New Roman"/>
                          <a:cs typeface="Times New Roman"/>
                        </a:rPr>
                        <a:t>CONCRETO ASFÁLTICO</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 </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S=6000 MPa</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75594">
                <a:tc vMerge="1">
                  <a:txBody>
                    <a:bodyPr/>
                    <a:lstStyle/>
                    <a:p>
                      <a:endParaRPr lang="es-UY"/>
                    </a:p>
                  </a:txBody>
                  <a:tcPr/>
                </a:tc>
                <a:tc>
                  <a:txBody>
                    <a:bodyPr/>
                    <a:lstStyle/>
                    <a:p>
                      <a:pPr algn="ctr">
                        <a:spcAft>
                          <a:spcPts val="0"/>
                        </a:spcAft>
                      </a:pPr>
                      <a:r>
                        <a:rPr lang="es-ES" sz="1200">
                          <a:latin typeface="Arial"/>
                          <a:ea typeface="Times New Roman"/>
                          <a:cs typeface="Times New Roman"/>
                        </a:rPr>
                        <a:t> </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endParaRPr lang="es-UY" sz="1200"/>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410">
                <a:tc>
                  <a:txBody>
                    <a:bodyPr/>
                    <a:lstStyle/>
                    <a:p>
                      <a:pPr algn="ctr">
                        <a:spcAft>
                          <a:spcPts val="0"/>
                        </a:spcAft>
                      </a:pPr>
                      <a:r>
                        <a:rPr lang="es-ES" sz="1200">
                          <a:latin typeface="Arial"/>
                          <a:ea typeface="Times New Roman"/>
                          <a:cs typeface="Times New Roman"/>
                        </a:rPr>
                        <a:t>S= 160X10</a:t>
                      </a:r>
                      <a:r>
                        <a:rPr lang="es-ES" sz="1200" baseline="30000">
                          <a:latin typeface="Arial"/>
                          <a:ea typeface="Times New Roman"/>
                          <a:cs typeface="Times New Roman"/>
                        </a:rPr>
                        <a:t>-6 </a:t>
                      </a:r>
                      <a:r>
                        <a:rPr lang="es-ES" sz="1200">
                          <a:latin typeface="Arial"/>
                          <a:ea typeface="Times New Roman"/>
                          <a:cs typeface="Times New Roman"/>
                        </a:rPr>
                        <a:t>MPa</a:t>
                      </a:r>
                      <a:endParaRPr lang="es-UY" sz="1200">
                        <a:latin typeface="Times New Roman"/>
                        <a:ea typeface="Times New Roman"/>
                        <a:cs typeface="Times New Roman"/>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endParaRPr lang="es-UY" sz="1200"/>
                    </a:p>
                  </a:txBody>
                  <a:tcPr marL="52779" marR="52779" marT="26390" marB="2639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endParaRPr lang="es-UY" sz="1200"/>
                    </a:p>
                  </a:txBody>
                  <a:tcPr marL="52779" marR="52779" marT="26390" marB="26390">
                    <a:lnT w="12700" cap="flat" cmpd="sng" algn="ctr">
                      <a:solidFill>
                        <a:srgbClr val="000000"/>
                      </a:solidFill>
                      <a:prstDash val="solid"/>
                      <a:round/>
                      <a:headEnd type="none" w="med" len="med"/>
                      <a:tailEnd type="none" w="med" len="med"/>
                    </a:lnT>
                  </a:tcPr>
                </a:tc>
              </a:tr>
              <a:tr h="226781">
                <a:tc>
                  <a:txBody>
                    <a:bodyPr/>
                    <a:lstStyle/>
                    <a:p>
                      <a:pPr algn="ctr">
                        <a:spcAft>
                          <a:spcPts val="0"/>
                        </a:spcAft>
                      </a:pPr>
                      <a:r>
                        <a:rPr lang="es-ES" sz="1200">
                          <a:latin typeface="Arial"/>
                          <a:ea typeface="Times New Roman"/>
                          <a:cs typeface="Times New Roman"/>
                        </a:rPr>
                        <a:t>GRAVA CEMENTO</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 </a:t>
                      </a:r>
                      <a:endParaRPr lang="es-UY"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dirty="0">
                          <a:latin typeface="Arial"/>
                          <a:ea typeface="Times New Roman"/>
                          <a:cs typeface="Times New Roman"/>
                        </a:rPr>
                        <a:t>E=20.000 - 30.000 </a:t>
                      </a:r>
                      <a:r>
                        <a:rPr lang="es-ES" sz="1200" dirty="0" err="1">
                          <a:latin typeface="Arial"/>
                          <a:ea typeface="Times New Roman"/>
                          <a:cs typeface="Times New Roman"/>
                        </a:rPr>
                        <a:t>MPa</a:t>
                      </a:r>
                      <a:endParaRPr lang="es-UY" sz="12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207874" name="Rectangle 2"/>
          <p:cNvSpPr>
            <a:spLocks noChangeArrowheads="1"/>
          </p:cNvSpPr>
          <p:nvPr/>
        </p:nvSpPr>
        <p:spPr bwMode="auto">
          <a:xfrm>
            <a:off x="2915816" y="5229200"/>
            <a:ext cx="325441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4.7: Módulos de deformación</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
          <p:cNvSpPr>
            <a:spLocks noChangeArrowheads="1"/>
          </p:cNvSpPr>
          <p:nvPr/>
        </p:nvSpPr>
        <p:spPr bwMode="auto">
          <a:xfrm>
            <a:off x="0" y="260648"/>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se puede ver entre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“mala” y una “buena”, la razón de módulos es de 3. La razón modular entre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un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del orden de 10 y la razón modular entre base y mezcla asfáltica es del orden de 15 a 60.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valores modulares son dados exclusivamente a título de ejemplo y de orientación. El verdadero comportamiento esfuerzo deformación de un material solamente podrá ser determinado reproduciendo las condiciones de trabajo del material en la estructura del pavimento, sea en laboratorio o midiéndolas en sitio.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valores del coeficiente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Poisson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utilizados son los indicados en la figura 4.8</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general, una estimación impropia de un coeficiente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Poisson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no repercutirá significativamente en el diseño del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nvGraphicFramePr>
        <p:xfrm>
          <a:off x="1043608" y="4077072"/>
          <a:ext cx="4517876" cy="2306320"/>
        </p:xfrm>
        <a:graphic>
          <a:graphicData uri="http://schemas.openxmlformats.org/drawingml/2006/table">
            <a:tbl>
              <a:tblPr/>
              <a:tblGrid>
                <a:gridCol w="1271264"/>
                <a:gridCol w="1623306"/>
                <a:gridCol w="1623306"/>
              </a:tblGrid>
              <a:tr h="161925">
                <a:tc gridSpan="3">
                  <a:txBody>
                    <a:bodyPr/>
                    <a:lstStyle/>
                    <a:p>
                      <a:pPr algn="ctr">
                        <a:spcAft>
                          <a:spcPts val="0"/>
                        </a:spcAft>
                      </a:pPr>
                      <a:r>
                        <a:rPr lang="es-ES" sz="1200">
                          <a:latin typeface="Arial"/>
                          <a:ea typeface="Times New Roman"/>
                          <a:cs typeface="Times New Roman"/>
                        </a:rPr>
                        <a:t>COEFICIENTES DE POISSON</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hMerge="1">
                  <a:txBody>
                    <a:bodyPr/>
                    <a:lstStyle/>
                    <a:p>
                      <a:endParaRPr lang="es-UY"/>
                    </a:p>
                  </a:txBody>
                  <a:tcPr/>
                </a:tc>
                <a:tc hMerge="1">
                  <a:txBody>
                    <a:bodyPr/>
                    <a:lstStyle/>
                    <a:p>
                      <a:endParaRPr lang="es-UY"/>
                    </a:p>
                  </a:txBody>
                  <a:tcPr/>
                </a:tc>
              </a:tr>
              <a:tr h="161925">
                <a:tc>
                  <a:txBody>
                    <a:bodyPr/>
                    <a:lstStyle/>
                    <a:p>
                      <a:pPr algn="ctr">
                        <a:spcAft>
                          <a:spcPts val="0"/>
                        </a:spcAft>
                      </a:pPr>
                      <a:r>
                        <a:rPr lang="es-ES" sz="1200">
                          <a:latin typeface="Arial"/>
                          <a:ea typeface="Times New Roman"/>
                          <a:cs typeface="Times New Roman"/>
                        </a:rPr>
                        <a:t> </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s-ES" sz="1200">
                          <a:latin typeface="Symbol"/>
                          <a:ea typeface="Times New Roman"/>
                          <a:cs typeface="Arial"/>
                        </a:rPr>
                        <a:t>n</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s-ES" sz="1200">
                          <a:latin typeface="Arial"/>
                          <a:ea typeface="Times New Roman"/>
                          <a:cs typeface="Times New Roman"/>
                        </a:rPr>
                        <a:t>AUTOR</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r>
              <a:tr h="161925">
                <a:tc rowSpan="3">
                  <a:txBody>
                    <a:bodyPr/>
                    <a:lstStyle/>
                    <a:p>
                      <a:pPr algn="ctr">
                        <a:spcAft>
                          <a:spcPts val="0"/>
                        </a:spcAft>
                      </a:pPr>
                      <a:r>
                        <a:rPr lang="es-ES" sz="1200">
                          <a:latin typeface="Arial"/>
                          <a:ea typeface="Times New Roman"/>
                          <a:cs typeface="Times New Roman"/>
                        </a:rPr>
                        <a:t>SUELOS</a:t>
                      </a:r>
                      <a:endParaRPr lang="es-UY" sz="1200">
                        <a:latin typeface="Times New Roman"/>
                        <a:ea typeface="Times New Roman"/>
                        <a:cs typeface="Times New Roman"/>
                      </a:endParaRPr>
                    </a:p>
                  </a:txBody>
                  <a:tcPr marL="10160" marR="10160" marT="101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0,5</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SHELL ARCILLA</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vMerge="1">
                  <a:txBody>
                    <a:bodyPr/>
                    <a:lstStyle/>
                    <a:p>
                      <a:endParaRPr lang="es-UY"/>
                    </a:p>
                  </a:txBody>
                  <a:tcPr/>
                </a:tc>
                <a:tc>
                  <a:txBody>
                    <a:bodyPr/>
                    <a:lstStyle/>
                    <a:p>
                      <a:pPr algn="ctr">
                        <a:spcAft>
                          <a:spcPts val="0"/>
                        </a:spcAft>
                      </a:pPr>
                      <a:r>
                        <a:rPr lang="es-ES" sz="1200">
                          <a:latin typeface="Arial"/>
                          <a:ea typeface="Times New Roman"/>
                          <a:cs typeface="Times New Roman"/>
                        </a:rPr>
                        <a:t>0,35</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SHELL ARENA</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vMerge="1">
                  <a:txBody>
                    <a:bodyPr/>
                    <a:lstStyle/>
                    <a:p>
                      <a:endParaRPr lang="es-UY"/>
                    </a:p>
                  </a:txBody>
                  <a:tcPr/>
                </a:tc>
                <a:tc>
                  <a:txBody>
                    <a:bodyPr/>
                    <a:lstStyle/>
                    <a:p>
                      <a:pPr algn="ctr">
                        <a:spcAft>
                          <a:spcPts val="0"/>
                        </a:spcAft>
                      </a:pPr>
                      <a:r>
                        <a:rPr lang="es-ES" sz="1200">
                          <a:latin typeface="Arial"/>
                          <a:ea typeface="Times New Roman"/>
                          <a:cs typeface="Times New Roman"/>
                        </a:rPr>
                        <a:t>0,45</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INST. ASFALTO</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rowSpan="2">
                  <a:txBody>
                    <a:bodyPr/>
                    <a:lstStyle/>
                    <a:p>
                      <a:pPr algn="ctr">
                        <a:spcAft>
                          <a:spcPts val="0"/>
                        </a:spcAft>
                      </a:pPr>
                      <a:r>
                        <a:rPr lang="es-ES" sz="1200">
                          <a:latin typeface="Arial"/>
                          <a:ea typeface="Times New Roman"/>
                          <a:cs typeface="Times New Roman"/>
                        </a:rPr>
                        <a:t>BASES GRANULARES</a:t>
                      </a:r>
                      <a:endParaRPr lang="es-UY" sz="1200">
                        <a:latin typeface="Times New Roman"/>
                        <a:ea typeface="Times New Roman"/>
                        <a:cs typeface="Times New Roman"/>
                      </a:endParaRPr>
                    </a:p>
                  </a:txBody>
                  <a:tcPr marL="10160" marR="10160" marT="101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0,35</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SHELL</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vMerge="1">
                  <a:txBody>
                    <a:bodyPr/>
                    <a:lstStyle/>
                    <a:p>
                      <a:endParaRPr lang="es-UY"/>
                    </a:p>
                  </a:txBody>
                  <a:tcPr/>
                </a:tc>
                <a:tc>
                  <a:txBody>
                    <a:bodyPr/>
                    <a:lstStyle/>
                    <a:p>
                      <a:pPr algn="ctr">
                        <a:spcAft>
                          <a:spcPts val="0"/>
                        </a:spcAft>
                      </a:pPr>
                      <a:r>
                        <a:rPr lang="es-ES" sz="1200">
                          <a:latin typeface="Arial"/>
                          <a:ea typeface="Times New Roman"/>
                          <a:cs typeface="Times New Roman"/>
                        </a:rPr>
                        <a:t>0,45</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INST. ASFALTO</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rowSpan="3">
                  <a:txBody>
                    <a:bodyPr/>
                    <a:lstStyle/>
                    <a:p>
                      <a:pPr algn="ctr">
                        <a:spcAft>
                          <a:spcPts val="0"/>
                        </a:spcAft>
                      </a:pPr>
                      <a:r>
                        <a:rPr lang="es-ES" sz="1200">
                          <a:latin typeface="Arial"/>
                          <a:ea typeface="Times New Roman"/>
                          <a:cs typeface="Times New Roman"/>
                        </a:rPr>
                        <a:t>CONCRETO ASFÁLTICO</a:t>
                      </a:r>
                      <a:endParaRPr lang="es-UY" sz="1200">
                        <a:latin typeface="Times New Roman"/>
                        <a:ea typeface="Times New Roman"/>
                        <a:cs typeface="Times New Roman"/>
                      </a:endParaRPr>
                    </a:p>
                  </a:txBody>
                  <a:tcPr marL="10160" marR="10160" marT="101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0,35</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SHELL</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vMerge="1">
                  <a:txBody>
                    <a:bodyPr/>
                    <a:lstStyle/>
                    <a:p>
                      <a:endParaRPr lang="es-UY"/>
                    </a:p>
                  </a:txBody>
                  <a:tcPr/>
                </a:tc>
                <a:tc>
                  <a:txBody>
                    <a:bodyPr/>
                    <a:lstStyle/>
                    <a:p>
                      <a:pPr algn="ctr">
                        <a:spcAft>
                          <a:spcPts val="0"/>
                        </a:spcAft>
                      </a:pPr>
                      <a:r>
                        <a:rPr lang="es-ES" sz="1200">
                          <a:latin typeface="Arial"/>
                          <a:ea typeface="Times New Roman"/>
                          <a:cs typeface="Times New Roman"/>
                        </a:rPr>
                        <a:t>0,4</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INST. ASFALTO</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vMerge="1">
                  <a:txBody>
                    <a:bodyPr/>
                    <a:lstStyle/>
                    <a:p>
                      <a:endParaRPr lang="es-UY"/>
                    </a:p>
                  </a:txBody>
                  <a:tcPr/>
                </a:tc>
                <a:tc>
                  <a:txBody>
                    <a:bodyPr/>
                    <a:lstStyle/>
                    <a:p>
                      <a:pPr algn="ctr">
                        <a:spcAft>
                          <a:spcPts val="0"/>
                        </a:spcAft>
                      </a:pPr>
                      <a:r>
                        <a:rPr lang="es-ES" sz="1200">
                          <a:latin typeface="Arial"/>
                          <a:ea typeface="Times New Roman"/>
                          <a:cs typeface="Times New Roman"/>
                        </a:rPr>
                        <a:t>0,25-0,50</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0ºC - 60ºC</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85750">
                <a:tc>
                  <a:txBody>
                    <a:bodyPr/>
                    <a:lstStyle/>
                    <a:p>
                      <a:pPr algn="ctr">
                        <a:spcAft>
                          <a:spcPts val="0"/>
                        </a:spcAft>
                      </a:pPr>
                      <a:r>
                        <a:rPr lang="es-ES" sz="1200">
                          <a:latin typeface="Arial"/>
                          <a:ea typeface="Times New Roman"/>
                          <a:cs typeface="Times New Roman"/>
                        </a:rPr>
                        <a:t>BASES CEMENTADAS</a:t>
                      </a:r>
                      <a:endParaRPr lang="es-UY" sz="1200">
                        <a:latin typeface="Times New Roman"/>
                        <a:ea typeface="Times New Roman"/>
                        <a:cs typeface="Times New Roman"/>
                      </a:endParaRPr>
                    </a:p>
                  </a:txBody>
                  <a:tcPr marL="10160" marR="10160" marT="101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200">
                          <a:latin typeface="Arial"/>
                          <a:ea typeface="Times New Roman"/>
                          <a:cs typeface="Times New Roman"/>
                        </a:rPr>
                        <a:t>0,15</a:t>
                      </a:r>
                      <a:endParaRPr lang="es-UY" sz="120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1200" dirty="0">
                          <a:latin typeface="Arial"/>
                          <a:ea typeface="Times New Roman"/>
                          <a:cs typeface="Times New Roman"/>
                        </a:rPr>
                        <a:t> </a:t>
                      </a:r>
                      <a:endParaRPr lang="es-UY" sz="1200" dirty="0">
                        <a:latin typeface="Times New Roman"/>
                        <a:ea typeface="Times New Roman"/>
                        <a:cs typeface="Times New Roman"/>
                      </a:endParaRPr>
                    </a:p>
                  </a:txBody>
                  <a:tcPr marL="10160" marR="10160" marT="101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206850" name="Rectangle 2"/>
          <p:cNvSpPr>
            <a:spLocks noChangeArrowheads="1"/>
          </p:cNvSpPr>
          <p:nvPr/>
        </p:nvSpPr>
        <p:spPr bwMode="auto">
          <a:xfrm>
            <a:off x="6328807" y="4725144"/>
            <a:ext cx="2815193"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4.8: Coeficientes </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Poisson</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
          <p:cNvSpPr>
            <a:spLocks noChangeArrowheads="1"/>
          </p:cNvSpPr>
          <p:nvPr/>
        </p:nvSpPr>
        <p:spPr bwMode="auto">
          <a:xfrm>
            <a:off x="0" y="0"/>
            <a:ext cx="9144000"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METODOS DE DISEÑO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métodos de diseño de pavimentos son modelos de la realidad de base empírica o empírico racional o mecanicista, que permiten determinar los espesores de cada capa de la estructura de pavimento con los materiales disponibles, en función de las condiciones de tránsito y del medio ambiente, sobre un determinado terreno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forma tal que durante la vida en servicio programada no resulten fallas estructurales o funcionales.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métodos de diseño de pavimentos flexibles, han sido desarrollados desde mediados del siglo XX, originalmente en pavimentos de aeropuertos en la 2ª Guerra Mundial.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métodos de base absolutamente empírica, permitieron una solución adecuada para el momento y todavía son utilizados por algunas agencias viales.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estos casos, el método permite determinar los espesores de materiales de base de calidad superior sobre el terreno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capas múltiples.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primeros métodos empíricos, estaban preocupados por limitar las tensiones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en los materiales de base.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1"/>
          <p:cNvSpPr>
            <a:spLocks noChangeArrowheads="1"/>
          </p:cNvSpPr>
          <p:nvPr/>
        </p:nvSpPr>
        <p:spPr bwMode="auto">
          <a:xfrm>
            <a:off x="0" y="714356"/>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Posteriormente otros métodos desarrollaron modelos de base más analítica o mecanicista, con lo cual se lograron diseños estructurales que prevenían la falla frente al paso de cargas repetidas del tránsito en determinadas condiciones ambientales, sobre un determinado terreno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Las capas se construían de materiales de base y rodadura que la tecnología desarrollaba y que los laboratorios de ensayo y análisis se ocupaban de caracterizar a través de propiedades de esfuerzo-deformación de tipo dinámico.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métodos permitían, al igual que los anteriores, determinar los espesores de pavimento, totales y de cada capa, así como las propiedades de los materiales que lo constituyen.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métodos han sido progresivamente desarrollados y se popularizaron con la introducción de nuevos equipos y técnicas de laboratorio para el ensayo de los materiales que simulen de mejor forma el comportamiento en servicio y a partir de la popularización de la herramienta computacional.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métodos se preocuparon de las tensiones y deformaciones en general en el pavimento, considerando que las solicitaciones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en las capas granulares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las solicitaciones de tracción por flexión en la 1º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intercapa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eran las críticas del diseño estructural.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todas formas, estos métodos, siguen el itinerario del dimensionado tradicional de estructuras considerando la falla como el resultado de deformaciones y tensiones repetidas, que acumuladas en el tiempo superan las admisibles de un material de la estructura del pavimento en la vida del proyecto.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 punto de vista se incorporó en la década de los años 60 a la ingeniería de pavimentos, considerando que el diseño de un pavimento tenía que brindar al usuario una determinada calidad de servicio, dada por la comodidad y el confort de la circulación en la vida del proyecto. El criterio de falla sería un nivel de servicio por debajo de un mínimo admitido por los usuarios.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concepto de calidad de servicio vino a poner en competencia con el de la tradición estructuralista, un nuevo criterio de falla.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Soportar estructuralmente la carga era un factor más, pues resultaba posible tener una falla estructural y sin embargo dar un buen servicio ( pavimento con fisuras múltiples y buena condición de circulación), así como era posible no tener ninguna falla estructural y dar un mal servicio al usuario ( un pavimento irregular en la superficie sin fallas estructurales)</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r>
              <a:rPr lang="es-ES" dirty="0" smtClean="0">
                <a:latin typeface="Arial" pitchFamily="34" charset="0"/>
                <a:cs typeface="Arial" pitchFamily="34" charset="0"/>
              </a:rPr>
              <a:t>En este curso veremos 3 métodos de diseño de pavimentos:</a:t>
            </a:r>
          </a:p>
          <a:p>
            <a:endParaRPr lang="es-ES" dirty="0" smtClean="0">
              <a:latin typeface="Arial" pitchFamily="34" charset="0"/>
              <a:cs typeface="Arial" pitchFamily="34" charset="0"/>
            </a:endParaRPr>
          </a:p>
          <a:p>
            <a:pPr marL="342900" lvl="0" indent="-342900">
              <a:buFont typeface="+mj-lt"/>
              <a:buAutoNum type="arabicPeriod"/>
            </a:pPr>
            <a:r>
              <a:rPr lang="es-ES" dirty="0" smtClean="0">
                <a:latin typeface="Arial" pitchFamily="34" charset="0"/>
                <a:cs typeface="Arial" pitchFamily="34" charset="0"/>
              </a:rPr>
              <a:t>Método CBR o del Cuerpo de Ingenieros de USA, versión de 1942</a:t>
            </a:r>
          </a:p>
          <a:p>
            <a:pPr marL="342900" lvl="0" indent="-342900">
              <a:buFont typeface="+mj-lt"/>
              <a:buAutoNum type="arabicPeriod"/>
            </a:pPr>
            <a:r>
              <a:rPr lang="es-ES" dirty="0" smtClean="0">
                <a:latin typeface="Arial" pitchFamily="34" charset="0"/>
                <a:cs typeface="Arial" pitchFamily="34" charset="0"/>
              </a:rPr>
              <a:t>Método Shell, versión de 1963</a:t>
            </a:r>
          </a:p>
          <a:p>
            <a:pPr marL="342900" lvl="0" indent="-342900">
              <a:buFont typeface="+mj-lt"/>
              <a:buAutoNum type="arabicPeriod"/>
            </a:pPr>
            <a:r>
              <a:rPr lang="es-ES" dirty="0" smtClean="0">
                <a:latin typeface="Arial" pitchFamily="34" charset="0"/>
                <a:cs typeface="Arial" pitchFamily="34" charset="0"/>
              </a:rPr>
              <a:t>Método AASHTO, versión de 1972</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1"/>
          <p:cNvSpPr>
            <a:spLocks noChangeArrowheads="1"/>
          </p:cNvSpPr>
          <p:nvPr/>
        </p:nvSpPr>
        <p:spPr bwMode="auto">
          <a:xfrm>
            <a:off x="0" y="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Todos estos métodos han tenido versiones de actualización que han mejorado su performance y que pueden consultarse en la bibliografía.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Existen numerosos métodos desarrollados por diferentes agencias públicas (nacionales, estatales, etc.) y diferentes instituciones privadas (universidades, proveedores, institutos de investigación,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5.1, se lista una serie de métodos de diseño utilizados en la práctica local de la ingeniería de pavimentos.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nvGraphicFramePr>
        <p:xfrm>
          <a:off x="2357422" y="2357430"/>
          <a:ext cx="4030679" cy="1557344"/>
        </p:xfrm>
        <a:graphic>
          <a:graphicData uri="http://schemas.openxmlformats.org/drawingml/2006/table">
            <a:tbl>
              <a:tblPr/>
              <a:tblGrid>
                <a:gridCol w="1085183"/>
                <a:gridCol w="1472748"/>
                <a:gridCol w="1472748"/>
              </a:tblGrid>
              <a:tr h="200567">
                <a:tc gridSpan="3">
                  <a:txBody>
                    <a:bodyPr/>
                    <a:lstStyle/>
                    <a:p>
                      <a:pPr algn="ctr">
                        <a:spcAft>
                          <a:spcPts val="0"/>
                        </a:spcAft>
                      </a:pPr>
                      <a:r>
                        <a:rPr lang="es-ES" sz="1000">
                          <a:latin typeface="Arial"/>
                          <a:ea typeface="Times New Roman"/>
                        </a:rPr>
                        <a:t>MÉTODOS DE DISEÑO DE PAVIMENTOS FLEXIBLES</a:t>
                      </a:r>
                      <a:endParaRPr lang="es-ES" sz="120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hMerge="1">
                  <a:txBody>
                    <a:bodyPr/>
                    <a:lstStyle/>
                    <a:p>
                      <a:endParaRPr lang="es-ES"/>
                    </a:p>
                  </a:txBody>
                  <a:tcPr/>
                </a:tc>
                <a:tc hMerge="1">
                  <a:txBody>
                    <a:bodyPr/>
                    <a:lstStyle/>
                    <a:p>
                      <a:endParaRPr lang="es-ES"/>
                    </a:p>
                  </a:txBody>
                  <a:tcPr/>
                </a:tc>
              </a:tr>
              <a:tr h="200567">
                <a:tc>
                  <a:txBody>
                    <a:bodyPr/>
                    <a:lstStyle/>
                    <a:p>
                      <a:pPr algn="ctr">
                        <a:spcAft>
                          <a:spcPts val="0"/>
                        </a:spcAft>
                      </a:pPr>
                      <a:r>
                        <a:rPr lang="es-ES" sz="1000">
                          <a:latin typeface="Arial"/>
                          <a:ea typeface="Times New Roman"/>
                        </a:rPr>
                        <a:t>MÉTODO</a:t>
                      </a:r>
                      <a:endParaRPr lang="es-ES" sz="120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s-ES" sz="1000">
                          <a:latin typeface="Arial"/>
                          <a:ea typeface="Times New Roman"/>
                        </a:rPr>
                        <a:t>ORIGEN</a:t>
                      </a:r>
                      <a:endParaRPr lang="es-ES" sz="120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ctr">
                        <a:spcAft>
                          <a:spcPts val="0"/>
                        </a:spcAft>
                      </a:pPr>
                      <a:r>
                        <a:rPr lang="es-ES" sz="1000">
                          <a:latin typeface="Arial"/>
                          <a:ea typeface="Times New Roman"/>
                        </a:rPr>
                        <a:t>VERSIONES originales</a:t>
                      </a:r>
                      <a:endParaRPr lang="es-ES" sz="1200">
                        <a:latin typeface="Times New Roman"/>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r>
              <a:tr h="377538">
                <a:tc>
                  <a:txBody>
                    <a:bodyPr/>
                    <a:lstStyle/>
                    <a:p>
                      <a:pPr algn="ctr">
                        <a:spcAft>
                          <a:spcPts val="0"/>
                        </a:spcAft>
                      </a:pPr>
                      <a:r>
                        <a:rPr lang="es-ES" sz="900">
                          <a:latin typeface="Arial"/>
                          <a:ea typeface="Times New Roman"/>
                        </a:rPr>
                        <a:t>CUERPO DE INGENIEROS</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900">
                          <a:latin typeface="Arial"/>
                          <a:ea typeface="Times New Roman"/>
                        </a:rPr>
                        <a:t>USA</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000">
                          <a:latin typeface="Arial"/>
                          <a:ea typeface="Times New Roman"/>
                        </a:rPr>
                        <a:t> 1942</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0567">
                <a:tc>
                  <a:txBody>
                    <a:bodyPr/>
                    <a:lstStyle/>
                    <a:p>
                      <a:pPr algn="ctr">
                        <a:spcAft>
                          <a:spcPts val="0"/>
                        </a:spcAft>
                      </a:pPr>
                      <a:r>
                        <a:rPr lang="es-ES" sz="900">
                          <a:latin typeface="Arial"/>
                          <a:ea typeface="Times New Roman"/>
                        </a:rPr>
                        <a:t>SHELL</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900">
                          <a:latin typeface="Arial"/>
                          <a:ea typeface="Times New Roman"/>
                        </a:rPr>
                        <a:t>HOL</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000">
                          <a:latin typeface="Arial"/>
                          <a:ea typeface="Times New Roman"/>
                        </a:rPr>
                        <a:t> 1963</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00567">
                <a:tc>
                  <a:txBody>
                    <a:bodyPr/>
                    <a:lstStyle/>
                    <a:p>
                      <a:pPr algn="ctr">
                        <a:spcAft>
                          <a:spcPts val="0"/>
                        </a:spcAft>
                      </a:pPr>
                      <a:r>
                        <a:rPr lang="es-ES" sz="900">
                          <a:latin typeface="Arial"/>
                          <a:ea typeface="Times New Roman"/>
                        </a:rPr>
                        <a:t>AASHTO</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900">
                          <a:latin typeface="Arial"/>
                          <a:ea typeface="Times New Roman"/>
                        </a:rPr>
                        <a:t>USA</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000">
                          <a:latin typeface="Arial"/>
                          <a:ea typeface="Times New Roman"/>
                        </a:rPr>
                        <a:t> 1972</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377538">
                <a:tc>
                  <a:txBody>
                    <a:bodyPr/>
                    <a:lstStyle/>
                    <a:p>
                      <a:pPr algn="ctr">
                        <a:spcAft>
                          <a:spcPts val="0"/>
                        </a:spcAft>
                      </a:pPr>
                      <a:r>
                        <a:rPr lang="es-ES" sz="900">
                          <a:latin typeface="Arial"/>
                          <a:ea typeface="Times New Roman"/>
                        </a:rPr>
                        <a:t>INSTITUTO DEL ASFALTO</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900">
                          <a:latin typeface="Arial"/>
                          <a:ea typeface="Times New Roman"/>
                        </a:rPr>
                        <a:t>USA</a:t>
                      </a:r>
                      <a:endParaRPr lang="es-ES" sz="120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spcAft>
                          <a:spcPts val="0"/>
                        </a:spcAft>
                      </a:pPr>
                      <a:r>
                        <a:rPr lang="es-ES" sz="1000" dirty="0">
                          <a:latin typeface="Arial"/>
                          <a:ea typeface="Times New Roman"/>
                        </a:rPr>
                        <a:t>1973</a:t>
                      </a:r>
                      <a:endParaRPr lang="es-ES" sz="1200"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4" name="3 Rectángulo"/>
          <p:cNvSpPr/>
          <p:nvPr/>
        </p:nvSpPr>
        <p:spPr>
          <a:xfrm>
            <a:off x="1500166" y="4000504"/>
            <a:ext cx="6786610" cy="307777"/>
          </a:xfrm>
          <a:prstGeom prst="rect">
            <a:avLst/>
          </a:prstGeom>
        </p:spPr>
        <p:txBody>
          <a:bodyPr wrap="square">
            <a:spAutoFit/>
          </a:bodyPr>
          <a:lstStyle/>
          <a:p>
            <a:r>
              <a:rPr lang="es-ES" sz="1400" b="1" dirty="0" smtClean="0">
                <a:latin typeface="Arial" pitchFamily="34" charset="0"/>
                <a:cs typeface="Arial" pitchFamily="34" charset="0"/>
              </a:rPr>
              <a:t>Figura 5.1: Lista de Métodos para diseño de pavimentos flexibles</a:t>
            </a:r>
            <a:endParaRPr lang="es-ES" sz="1400" dirty="0">
              <a:latin typeface="Arial" pitchFamily="34" charset="0"/>
              <a:cs typeface="Arial" pitchFamily="34" charset="0"/>
            </a:endParaRPr>
          </a:p>
        </p:txBody>
      </p:sp>
      <p:sp>
        <p:nvSpPr>
          <p:cNvPr id="5" name="4 Rectángulo"/>
          <p:cNvSpPr/>
          <p:nvPr/>
        </p:nvSpPr>
        <p:spPr>
          <a:xfrm>
            <a:off x="0" y="4500570"/>
            <a:ext cx="9144000" cy="2308324"/>
          </a:xfrm>
          <a:prstGeom prst="rect">
            <a:avLst/>
          </a:prstGeom>
        </p:spPr>
        <p:txBody>
          <a:bodyPr wrap="square">
            <a:spAutoFit/>
          </a:bodyPr>
          <a:lstStyle/>
          <a:p>
            <a:r>
              <a:rPr lang="es-ES" dirty="0" smtClean="0">
                <a:latin typeface="Arial" pitchFamily="34" charset="0"/>
                <a:cs typeface="Arial" pitchFamily="34" charset="0"/>
              </a:rPr>
              <a:t>Un método es una secuencia de consideraciones, aplicación de criterios y fórmulas, y determinación de resultados provisorios e iteración de los mismos, hasta lograr la convergencia en una solución final que llamamos diseño.</a:t>
            </a:r>
          </a:p>
          <a:p>
            <a:r>
              <a:rPr lang="es-ES" dirty="0" smtClean="0">
                <a:latin typeface="Arial" pitchFamily="34" charset="0"/>
                <a:cs typeface="Arial" pitchFamily="34" charset="0"/>
              </a:rPr>
              <a:t>Es oportuno señalar que corresponde utilizar los métodos en forma correcta y consistente de acuerdo a las recomendaciones de cada uno, y evitar la mezcla de métodos en un diseño y en caso de realizarlo, contar con una sólida formación específica que permita tomar estas libertades sin sacrificio de la calidad de los resultados.</a:t>
            </a:r>
            <a:endParaRPr lang="es-ES" dirty="0">
              <a:latin typeface="Arial" pitchFamily="34" charset="0"/>
              <a:cs typeface="Arial"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28604"/>
            <a:ext cx="9144000" cy="1200329"/>
          </a:xfrm>
          <a:prstGeom prst="rect">
            <a:avLst/>
          </a:prstGeom>
        </p:spPr>
        <p:txBody>
          <a:bodyPr wrap="square">
            <a:spAutoFit/>
          </a:bodyPr>
          <a:lstStyle/>
          <a:p>
            <a:r>
              <a:rPr lang="es-ES" dirty="0" smtClean="0">
                <a:latin typeface="Arial" pitchFamily="34" charset="0"/>
                <a:cs typeface="Arial" pitchFamily="34" charset="0"/>
              </a:rPr>
              <a:t>Todos los métodos siguen una lógica similar, que simplificando podemos sintetizar en la figura 5.2, que comprende una información de entrada de: 1) características de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2) el tránsito durante la vida útil, 3) los materiales disponibles y 4) las condiciones ambientales.</a:t>
            </a:r>
            <a:endParaRPr lang="es-ES" dirty="0">
              <a:latin typeface="Arial" pitchFamily="34" charset="0"/>
              <a:cs typeface="Arial" pitchFamily="34" charset="0"/>
            </a:endParaRPr>
          </a:p>
        </p:txBody>
      </p:sp>
      <p:sp>
        <p:nvSpPr>
          <p:cNvPr id="310299"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310273" name="Group 1"/>
          <p:cNvGrpSpPr>
            <a:grpSpLocks noChangeAspect="1"/>
          </p:cNvGrpSpPr>
          <p:nvPr/>
        </p:nvGrpSpPr>
        <p:grpSpPr bwMode="auto">
          <a:xfrm>
            <a:off x="1857356" y="1714488"/>
            <a:ext cx="5372100" cy="4343400"/>
            <a:chOff x="1701" y="1597"/>
            <a:chExt cx="8460" cy="6840"/>
          </a:xfrm>
        </p:grpSpPr>
        <p:sp>
          <p:nvSpPr>
            <p:cNvPr id="310298" name="AutoShape 26"/>
            <p:cNvSpPr>
              <a:spLocks noChangeAspect="1" noChangeArrowheads="1" noTextEdit="1"/>
            </p:cNvSpPr>
            <p:nvPr/>
          </p:nvSpPr>
          <p:spPr bwMode="auto">
            <a:xfrm>
              <a:off x="1701" y="1597"/>
              <a:ext cx="8460" cy="684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10297" name="Rectangle 25"/>
            <p:cNvSpPr>
              <a:spLocks noChangeArrowheads="1"/>
            </p:cNvSpPr>
            <p:nvPr/>
          </p:nvSpPr>
          <p:spPr bwMode="auto">
            <a:xfrm>
              <a:off x="7641" y="4477"/>
              <a:ext cx="2340" cy="108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Aumento de espesores</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Cambio de material</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96" name="Rectangle 24"/>
            <p:cNvSpPr>
              <a:spLocks noChangeArrowheads="1"/>
            </p:cNvSpPr>
            <p:nvPr/>
          </p:nvSpPr>
          <p:spPr bwMode="auto">
            <a:xfrm>
              <a:off x="2601" y="1777"/>
              <a:ext cx="1439" cy="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Características de la subrasante E, </a:t>
              </a:r>
              <a:r>
                <a:rPr kumimoji="0" lang="es-ES" sz="900" b="0" i="0" u="none" strike="noStrike" cap="none" normalizeH="0" baseline="0" smtClean="0">
                  <a:ln>
                    <a:noFill/>
                  </a:ln>
                  <a:solidFill>
                    <a:schemeClr val="tx1"/>
                  </a:solidFill>
                  <a:effectLst/>
                  <a:latin typeface="Symbol" pitchFamily="18" charset="2"/>
                  <a:ea typeface="Times New Roman" pitchFamily="18" charset="0"/>
                  <a:cs typeface="Arial" pitchFamily="34" charset="0"/>
                </a:rPr>
                <a:t>n</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95" name="Rectangle 23"/>
            <p:cNvSpPr>
              <a:spLocks noChangeArrowheads="1"/>
            </p:cNvSpPr>
            <p:nvPr/>
          </p:nvSpPr>
          <p:spPr bwMode="auto">
            <a:xfrm>
              <a:off x="4221" y="1777"/>
              <a:ext cx="1439" cy="1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Tránsito</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Nº/ Tipo de Cargas Velocidad</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94" name="Rectangle 22"/>
            <p:cNvSpPr>
              <a:spLocks noChangeArrowheads="1"/>
            </p:cNvSpPr>
            <p:nvPr/>
          </p:nvSpPr>
          <p:spPr bwMode="auto">
            <a:xfrm>
              <a:off x="5841" y="1777"/>
              <a:ext cx="1440" cy="89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Regionales</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Temperatura</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Humedad</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93" name="Rectangle 21"/>
            <p:cNvSpPr>
              <a:spLocks noChangeArrowheads="1"/>
            </p:cNvSpPr>
            <p:nvPr/>
          </p:nvSpPr>
          <p:spPr bwMode="auto">
            <a:xfrm>
              <a:off x="7461" y="1777"/>
              <a:ext cx="1439" cy="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Materiales Disponibles </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E</a:t>
              </a:r>
              <a:r>
                <a:rPr kumimoji="0" lang="es-ES" sz="9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i,,</a:t>
              </a: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s-ES" sz="900" b="0" i="0" u="none" strike="noStrike" cap="none" normalizeH="0" baseline="0" smtClean="0">
                  <a:ln>
                    <a:noFill/>
                  </a:ln>
                  <a:solidFill>
                    <a:schemeClr val="tx1"/>
                  </a:solidFill>
                  <a:effectLst/>
                  <a:latin typeface="Symbol" pitchFamily="18" charset="2"/>
                  <a:ea typeface="Times New Roman" pitchFamily="18" charset="0"/>
                  <a:cs typeface="Arial" pitchFamily="34" charset="0"/>
                </a:rPr>
                <a:t>n</a:t>
              </a:r>
              <a:r>
                <a:rPr kumimoji="0" lang="es-ES" sz="9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i</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92" name="Rectangle 20"/>
            <p:cNvSpPr>
              <a:spLocks noChangeArrowheads="1"/>
            </p:cNvSpPr>
            <p:nvPr/>
          </p:nvSpPr>
          <p:spPr bwMode="auto">
            <a:xfrm>
              <a:off x="4581" y="3397"/>
              <a:ext cx="2160" cy="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Determinación de Espesores </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(1er tanteo)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91" name="Rectangle 19"/>
            <p:cNvSpPr>
              <a:spLocks noChangeArrowheads="1"/>
            </p:cNvSpPr>
            <p:nvPr/>
          </p:nvSpPr>
          <p:spPr bwMode="auto">
            <a:xfrm>
              <a:off x="4041" y="4657"/>
              <a:ext cx="3421" cy="1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114300" algn="l"/>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Calculo de: </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Tensiones de comp. </a:t>
              </a:r>
              <a:r>
                <a:rPr kumimoji="0" lang="es-ES" sz="1100" b="0" i="0" u="none" strike="noStrike" cap="none" normalizeH="0" baseline="0" smtClean="0">
                  <a:ln>
                    <a:noFill/>
                  </a:ln>
                  <a:solidFill>
                    <a:schemeClr val="tx1"/>
                  </a:solidFill>
                  <a:effectLst/>
                  <a:latin typeface="Symbol" pitchFamily="18" charset="2"/>
                  <a:ea typeface="Times New Roman" pitchFamily="18" charset="0"/>
                  <a:cs typeface="Arial" pitchFamily="34" charset="0"/>
                </a:rPr>
                <a:t>s</a:t>
              </a:r>
              <a:r>
                <a:rPr kumimoji="0" lang="es-ES" sz="11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z</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Tensiones tracción </a:t>
              </a:r>
              <a:r>
                <a:rPr kumimoji="0" lang="es-ES" sz="1100" b="0" i="0" u="none" strike="noStrike" cap="none" normalizeH="0" baseline="0" smtClean="0">
                  <a:ln>
                    <a:noFill/>
                  </a:ln>
                  <a:solidFill>
                    <a:schemeClr val="tx1"/>
                  </a:solidFill>
                  <a:effectLst/>
                  <a:latin typeface="Symbol" pitchFamily="18" charset="2"/>
                  <a:ea typeface="Times New Roman" pitchFamily="18" charset="0"/>
                  <a:cs typeface="Arial" pitchFamily="34" charset="0"/>
                </a:rPr>
                <a:t>s</a:t>
              </a:r>
              <a:r>
                <a:rPr kumimoji="0" lang="es-ES" sz="11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r</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90" name="Rectangle 18"/>
            <p:cNvSpPr>
              <a:spLocks noChangeArrowheads="1"/>
            </p:cNvSpPr>
            <p:nvPr/>
          </p:nvSpPr>
          <p:spPr bwMode="auto">
            <a:xfrm>
              <a:off x="4041" y="6097"/>
              <a:ext cx="3421" cy="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Verificación de tensiones /deformaciones con las “admisibles”</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89" name="Rectangle 17"/>
            <p:cNvSpPr>
              <a:spLocks noChangeArrowheads="1"/>
            </p:cNvSpPr>
            <p:nvPr/>
          </p:nvSpPr>
          <p:spPr bwMode="auto">
            <a:xfrm>
              <a:off x="4581" y="7357"/>
              <a:ext cx="2160" cy="540"/>
            </a:xfrm>
            <a:prstGeom prst="rect">
              <a:avLst/>
            </a:prstGeom>
            <a:solidFill>
              <a:srgbClr val="FFFF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DISEÑO FINAL</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88" name="AutoShape 16"/>
            <p:cNvSpPr>
              <a:spLocks noChangeShapeType="1"/>
            </p:cNvSpPr>
            <p:nvPr/>
          </p:nvSpPr>
          <p:spPr bwMode="auto">
            <a:xfrm flipV="1">
              <a:off x="7462" y="5558"/>
              <a:ext cx="1349" cy="989"/>
            </a:xfrm>
            <a:prstGeom prst="bentConnector2">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87" name="AutoShape 15"/>
            <p:cNvSpPr>
              <a:spLocks noChangeShapeType="1"/>
            </p:cNvSpPr>
            <p:nvPr/>
          </p:nvSpPr>
          <p:spPr bwMode="auto">
            <a:xfrm rot="5400000" flipH="1">
              <a:off x="7461" y="3127"/>
              <a:ext cx="630" cy="2070"/>
            </a:xfrm>
            <a:prstGeom prst="bentConnector2">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86" name="AutoShape 14"/>
            <p:cNvSpPr>
              <a:spLocks noChangeShapeType="1"/>
            </p:cNvSpPr>
            <p:nvPr/>
          </p:nvSpPr>
          <p:spPr bwMode="auto">
            <a:xfrm>
              <a:off x="5752" y="5737"/>
              <a:ext cx="1" cy="360"/>
            </a:xfrm>
            <a:prstGeom prst="straightConnector1">
              <a:avLst/>
            </a:prstGeom>
            <a:noFill/>
            <a:ln w="1905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85" name="AutoShape 13"/>
            <p:cNvSpPr>
              <a:spLocks noChangeShapeType="1"/>
            </p:cNvSpPr>
            <p:nvPr/>
          </p:nvSpPr>
          <p:spPr bwMode="auto">
            <a:xfrm rot="10800000" flipV="1">
              <a:off x="4041" y="3847"/>
              <a:ext cx="540" cy="1350"/>
            </a:xfrm>
            <a:prstGeom prst="bentConnector3">
              <a:avLst>
                <a:gd name="adj1" fmla="val 166667"/>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84" name="AutoShape 12"/>
            <p:cNvSpPr>
              <a:spLocks noChangeShapeType="1"/>
            </p:cNvSpPr>
            <p:nvPr/>
          </p:nvSpPr>
          <p:spPr bwMode="auto">
            <a:xfrm rot="10800000" flipH="1" flipV="1">
              <a:off x="4041" y="6547"/>
              <a:ext cx="518" cy="1080"/>
            </a:xfrm>
            <a:prstGeom prst="bentConnector3">
              <a:avLst>
                <a:gd name="adj1" fmla="val -69500"/>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83" name="Text Box 11"/>
            <p:cNvSpPr txBox="1">
              <a:spLocks noChangeArrowheads="1"/>
            </p:cNvSpPr>
            <p:nvPr/>
          </p:nvSpPr>
          <p:spPr bwMode="auto">
            <a:xfrm>
              <a:off x="2601" y="6817"/>
              <a:ext cx="1260" cy="540"/>
            </a:xfrm>
            <a:prstGeom prst="rect">
              <a:avLst/>
            </a:pr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Verifica</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82" name="Text Box 10"/>
            <p:cNvSpPr txBox="1">
              <a:spLocks noChangeArrowheads="1"/>
            </p:cNvSpPr>
            <p:nvPr/>
          </p:nvSpPr>
          <p:spPr bwMode="auto">
            <a:xfrm>
              <a:off x="7821" y="5917"/>
              <a:ext cx="1260" cy="720"/>
            </a:xfrm>
            <a:prstGeom prst="rect">
              <a:avLst/>
            </a:prstGeom>
            <a:solidFill>
              <a:srgbClr val="FF99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NO Verifica</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81" name="AutoShape 9"/>
            <p:cNvSpPr>
              <a:spLocks noChangeShapeType="1"/>
            </p:cNvSpPr>
            <p:nvPr/>
          </p:nvSpPr>
          <p:spPr bwMode="auto">
            <a:xfrm rot="16200000" flipH="1">
              <a:off x="4131" y="1867"/>
              <a:ext cx="720" cy="2340"/>
            </a:xfrm>
            <a:prstGeom prst="bentConnector3">
              <a:avLst>
                <a:gd name="adj1" fmla="val 50000"/>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80" name="AutoShape 8"/>
            <p:cNvSpPr>
              <a:spLocks noChangeShapeType="1"/>
            </p:cNvSpPr>
            <p:nvPr/>
          </p:nvSpPr>
          <p:spPr bwMode="auto">
            <a:xfrm rot="16200000" flipH="1">
              <a:off x="5031" y="2767"/>
              <a:ext cx="540" cy="720"/>
            </a:xfrm>
            <a:prstGeom prst="bentConnector3">
              <a:avLst>
                <a:gd name="adj1" fmla="val 30551"/>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79" name="AutoShape 7"/>
            <p:cNvSpPr>
              <a:spLocks noChangeShapeType="1"/>
            </p:cNvSpPr>
            <p:nvPr/>
          </p:nvSpPr>
          <p:spPr bwMode="auto">
            <a:xfrm rot="5400000">
              <a:off x="5750" y="2587"/>
              <a:ext cx="721" cy="900"/>
            </a:xfrm>
            <a:prstGeom prst="bentConnector3">
              <a:avLst>
                <a:gd name="adj1" fmla="val 49931"/>
              </a:avLst>
            </a:prstGeom>
            <a:noFill/>
            <a:ln w="1270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78" name="AutoShape 6"/>
            <p:cNvSpPr>
              <a:spLocks noChangeShapeType="1"/>
            </p:cNvSpPr>
            <p:nvPr/>
          </p:nvSpPr>
          <p:spPr bwMode="auto">
            <a:xfrm rot="5400000">
              <a:off x="6561" y="1777"/>
              <a:ext cx="720" cy="2520"/>
            </a:xfrm>
            <a:prstGeom prst="bentConnector3">
              <a:avLst>
                <a:gd name="adj1" fmla="val 50000"/>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77" name="Line 5"/>
            <p:cNvSpPr>
              <a:spLocks noChangeShapeType="1"/>
            </p:cNvSpPr>
            <p:nvPr/>
          </p:nvSpPr>
          <p:spPr bwMode="auto">
            <a:xfrm>
              <a:off x="2241" y="2137"/>
              <a:ext cx="36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76" name="Text Box 4"/>
            <p:cNvSpPr txBox="1">
              <a:spLocks noChangeArrowheads="1"/>
            </p:cNvSpPr>
            <p:nvPr/>
          </p:nvSpPr>
          <p:spPr bwMode="auto">
            <a:xfrm>
              <a:off x="1701" y="2317"/>
              <a:ext cx="10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INPUT</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75" name="Line 3"/>
            <p:cNvSpPr>
              <a:spLocks noChangeShapeType="1"/>
            </p:cNvSpPr>
            <p:nvPr/>
          </p:nvSpPr>
          <p:spPr bwMode="auto">
            <a:xfrm>
              <a:off x="6741" y="7536"/>
              <a:ext cx="360" cy="1"/>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ES"/>
            </a:p>
          </p:txBody>
        </p:sp>
        <p:sp>
          <p:nvSpPr>
            <p:cNvPr id="310274" name="Text Box 2"/>
            <p:cNvSpPr txBox="1">
              <a:spLocks noChangeArrowheads="1"/>
            </p:cNvSpPr>
            <p:nvPr/>
          </p:nvSpPr>
          <p:spPr bwMode="auto">
            <a:xfrm>
              <a:off x="7101" y="7357"/>
              <a:ext cx="144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OUTPUT</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0" name="29 Rectángulo"/>
          <p:cNvSpPr/>
          <p:nvPr/>
        </p:nvSpPr>
        <p:spPr>
          <a:xfrm>
            <a:off x="1357290" y="5929330"/>
            <a:ext cx="7072346" cy="307777"/>
          </a:xfrm>
          <a:prstGeom prst="rect">
            <a:avLst/>
          </a:prstGeom>
        </p:spPr>
        <p:txBody>
          <a:bodyPr wrap="square">
            <a:spAutoFit/>
          </a:bodyPr>
          <a:lstStyle/>
          <a:p>
            <a:r>
              <a:rPr lang="es-ES" sz="1400" b="1" dirty="0" smtClean="0">
                <a:latin typeface="Arial" pitchFamily="34" charset="0"/>
                <a:cs typeface="Arial" pitchFamily="34" charset="0"/>
              </a:rPr>
              <a:t>Figura 5.2: Esquema general para el diseño de pavimentos</a:t>
            </a:r>
            <a:endParaRPr lang="es-ES" sz="1400" dirty="0">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nvSpPr>
        <p:spPr bwMode="auto">
          <a:xfrm>
            <a:off x="0" y="0"/>
            <a:ext cx="914400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1.2.3 LA ESTRUCTURA DEL PAVIMENTO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UY"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estructura del pavimento es la responsable de lograr distribuir las cargas del tránsito al terreno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sin generar tensiones o deformaciones inconvenientes al terreno de apoyo de la estructura y sin generar solicitaciones superiores a sus propiedades resistentes y de deformación a los materiales que componen la estructura.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pavimento puede consistir en una sofisticada estructura de hormigón (pavimento rígido) o  una estructura de mezclas asfálticas (pavimento flexible),  que se apoya sobre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características particulares, las que a su vez se apoyan sobre el terreno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Este tipo de estructuras son utilizadas en carreteras de alto tránsito.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carreteras de bajo tránsito, un pavimento puede consistir en una capa de material de calidad mejor que el terreno del lugar.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los pavimentos sofisticados y los  precarios, se ubica una amplia gama de alternativas de  pavimentos.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pavimentos de uso más frecuente son: los de mezcla asfáltica con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granulares, los pavimentos de hormigón sobre capas de base, los pavimentos con tratamiento bituminoso superficial (una delgada capa de rodadura) sobre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granulares y los pavimentos precarios consistentes en una estructura de un material de base granular de yacimientos locales, que permite una mejor circulación y menor dependencia del clima que el terreno natural.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 esta información se alimenta un modelo más o menos complejo que relaciona una o varias de estos datos de entrada con el espesor del pavimento y de las capas respectivas, a efectos de asegurar un buen resultado del pavimento en servicio (buen resultado empírico, tensiones o deformaciones menores que las admisibles, rango admisible de variación del nivel de servicio)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los materiales o los espesores de capa no son suficientes pueden ser sustituidos o aumentados.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228600" algn="l"/>
              </a:tabLst>
            </a:pPr>
            <a:r>
              <a:rPr lang="es-ES" b="1" dirty="0" smtClean="0">
                <a:latin typeface="Arial" pitchFamily="34" charset="0"/>
                <a:ea typeface="Times New Roman" pitchFamily="18" charset="0"/>
                <a:cs typeface="Arial" pitchFamily="34" charset="0"/>
              </a:rPr>
              <a:t>1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METODO DE DISEÑO CBR </a:t>
            </a:r>
          </a:p>
          <a:p>
            <a:pPr marL="457200" marR="0" lvl="1" indent="0" algn="l" defTabSz="914400" rtl="0" eaLnBrk="0" fontAlgn="base" latinLnBrk="0" hangingPunct="0">
              <a:lnSpc>
                <a:spcPct val="100000"/>
              </a:lnSpc>
              <a:spcBef>
                <a:spcPct val="0"/>
              </a:spcBef>
              <a:spcAft>
                <a:spcPct val="0"/>
              </a:spcAft>
              <a:buClrTx/>
              <a:buSzTx/>
              <a:buFontTx/>
              <a:buAutoNum type="arabicPeriod"/>
              <a:tabLst>
                <a:tab pos="228600" algn="l"/>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método de diseño puede ser considerado el pionero de los métodos de diseño de pavimentos flexibles. A principios de la 2º Guerra Mundial, el Cuerpo de Ingenieros de los Estados Unidos adoptó el método de diseño CBR, siguiendo las investigaciones del Departamento de Carreteras de California y los estudios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Porter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caracteriza a los materiales por su poder soporte CBR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consiste en determinar el espesor de capas a colocar sobre una superficie de un material de determinado CBR, a efectos que en este material de apoyo no se produzcan solicitaciones superiores a las admisibles.</a:t>
            </a: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comprende una iteración que comienza considerando como primera capa de apoyo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la que se le asigna un cierto valor característico de CBR. Por medio de la curva CBR-espesor de la figura 5.3, se determina el espesor de material de</a:t>
            </a:r>
          </a:p>
          <a:p>
            <a:pPr lvl="0" eaLnBrk="0" fontAlgn="base" hangingPunct="0">
              <a:spcBef>
                <a:spcPct val="0"/>
              </a:spcBef>
              <a:spcAft>
                <a:spcPct val="0"/>
              </a:spcAft>
              <a:tabLst>
                <a:tab pos="228600" algn="l"/>
              </a:tabLst>
            </a:pPr>
            <a:r>
              <a:rPr lang="es-ES" dirty="0" smtClean="0">
                <a:latin typeface="Arial" pitchFamily="34" charset="0"/>
                <a:cs typeface="Arial" pitchFamily="34" charset="0"/>
              </a:rPr>
              <a:t>CBR superior al de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que es necesario colocar entre esta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y la superficie de rodadura, es decir el espesor total de pavimento E</a:t>
            </a:r>
            <a:r>
              <a:rPr lang="es-ES" baseline="-25000" dirty="0" smtClean="0">
                <a:latin typeface="Arial" pitchFamily="34" charset="0"/>
                <a:cs typeface="Arial" pitchFamily="34" charset="0"/>
              </a:rPr>
              <a:t>t</a:t>
            </a:r>
            <a:r>
              <a:rPr lang="es-ES" dirty="0" smtClean="0">
                <a:latin typeface="Arial" pitchFamily="34"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descr="Figura 5_3"/>
          <p:cNvPicPr>
            <a:picLocks noChangeAspect="1" noChangeArrowheads="1"/>
          </p:cNvPicPr>
          <p:nvPr/>
        </p:nvPicPr>
        <p:blipFill>
          <a:blip r:embed="rId2"/>
          <a:srcRect/>
          <a:stretch>
            <a:fillRect/>
          </a:stretch>
        </p:blipFill>
        <p:spPr bwMode="auto">
          <a:xfrm>
            <a:off x="0" y="0"/>
            <a:ext cx="4343400" cy="4133850"/>
          </a:xfrm>
          <a:prstGeom prst="rect">
            <a:avLst/>
          </a:prstGeom>
          <a:noFill/>
          <a:ln w="9525">
            <a:noFill/>
            <a:miter lim="800000"/>
            <a:headEnd/>
            <a:tailEnd/>
          </a:ln>
        </p:spPr>
      </p:pic>
      <p:sp>
        <p:nvSpPr>
          <p:cNvPr id="3" name="2 Rectángulo"/>
          <p:cNvSpPr/>
          <p:nvPr/>
        </p:nvSpPr>
        <p:spPr>
          <a:xfrm>
            <a:off x="4357686" y="1357298"/>
            <a:ext cx="4572000" cy="523220"/>
          </a:xfrm>
          <a:prstGeom prst="rect">
            <a:avLst/>
          </a:prstGeom>
        </p:spPr>
        <p:txBody>
          <a:bodyPr>
            <a:spAutoFit/>
          </a:bodyPr>
          <a:lstStyle/>
          <a:p>
            <a:r>
              <a:rPr lang="es-ES" sz="1400" b="1" dirty="0" smtClean="0">
                <a:latin typeface="Arial" pitchFamily="34" charset="0"/>
                <a:cs typeface="Arial" pitchFamily="34" charset="0"/>
              </a:rPr>
              <a:t>Figura 5.3 Curvas de diseño CBR (DOT California,  Cuerpo de Ingenieros, USA)</a:t>
            </a:r>
            <a:endParaRPr lang="es-ES" sz="1400" dirty="0">
              <a:latin typeface="Arial" pitchFamily="34" charset="0"/>
              <a:cs typeface="Arial" pitchFamily="34" charset="0"/>
            </a:endParaRPr>
          </a:p>
        </p:txBody>
      </p:sp>
      <p:sp>
        <p:nvSpPr>
          <p:cNvPr id="179202" name="Rectangle 2"/>
          <p:cNvSpPr>
            <a:spLocks noChangeArrowheads="1"/>
          </p:cNvSpPr>
          <p:nvPr/>
        </p:nvSpPr>
        <p:spPr bwMode="auto">
          <a:xfrm>
            <a:off x="0" y="4357694"/>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Supongamos que contamos con dos materiales, uno para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CBR 40% y otro para base de CBR 100%. En la 1º iteración del método calcularemos el espesor de material de CBR superior a 40% a colocar entre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la rodadura E2, obtenido de la misma gráfica para una capa de apoyo, ahora de CBR=40% y por diferencia el espesor necesario de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E</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cuenta con varias ventajas entre las cuales, la forma de determinar las propiedades de esfuerzo-deformación a través de un ensayo de penetración sencillo y generalizado como  es el CBR.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ChangeArrowheads="1"/>
          </p:cNvSpPr>
          <p:nvPr/>
        </p:nvSpPr>
        <p:spPr bwMode="auto">
          <a:xfrm>
            <a:off x="0" y="785794"/>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las limitaciones del método: que no considera la incorporación de capas de mezcla asfáltica en la estructura del pavimento, que  no se considera explícitamente la configuración de cargas y  el efecto de las cargas repetidas, los factores ambientales y los materiales se caracterizan por su valor CBR, que es un ensayo de penetración, que no refleja las solicitaciones reales del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 base, entre otros.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estudios que condujeron a la curva de la figura 5-3, fueron desarrollados por el Departamento de Carreteras de California en la década de los años 20 a 40. Posteriormente se aplicaron al diseño de pistas de aeropuertos por el Cuerpo de Ingenieros de los Estados Unidos. La curva original para carreteras es la indicada como B en tanto que la utilizada por el Cuerpo de Ingenieros es la indicada como A. La curva A puede ser considerada para cargas por rueda de 12000 lb y la B para cargas por rueda de 7000 lb.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la aplicación del método en pavimentos de aeropuertos en que las aeronaves cuentan con diferentes cargas por rueda y configuraciones de ruedas, según el fabricante, se desarrollaron curvas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paramétricas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distintos pesos por rueda, dando lugar a la clásica curva de CBR- espesor que se indica en la figura 5.4.</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1" descr="Figura 5_4"/>
          <p:cNvPicPr>
            <a:picLocks noChangeAspect="1" noChangeArrowheads="1"/>
          </p:cNvPicPr>
          <p:nvPr/>
        </p:nvPicPr>
        <p:blipFill>
          <a:blip r:embed="rId2"/>
          <a:srcRect/>
          <a:stretch>
            <a:fillRect/>
          </a:stretch>
        </p:blipFill>
        <p:spPr bwMode="auto">
          <a:xfrm>
            <a:off x="0" y="0"/>
            <a:ext cx="5619750" cy="3705225"/>
          </a:xfrm>
          <a:prstGeom prst="rect">
            <a:avLst/>
          </a:prstGeom>
          <a:noFill/>
          <a:ln w="9525">
            <a:noFill/>
            <a:miter lim="800000"/>
            <a:headEnd/>
            <a:tailEnd/>
          </a:ln>
        </p:spPr>
      </p:pic>
      <p:sp>
        <p:nvSpPr>
          <p:cNvPr id="3" name="2 Rectángulo"/>
          <p:cNvSpPr/>
          <p:nvPr/>
        </p:nvSpPr>
        <p:spPr>
          <a:xfrm>
            <a:off x="5714976" y="1643050"/>
            <a:ext cx="3429024" cy="738664"/>
          </a:xfrm>
          <a:prstGeom prst="rect">
            <a:avLst/>
          </a:prstGeom>
        </p:spPr>
        <p:txBody>
          <a:bodyPr wrap="square">
            <a:spAutoFit/>
          </a:bodyPr>
          <a:lstStyle/>
          <a:p>
            <a:r>
              <a:rPr lang="es-ES" sz="1400" b="1" dirty="0" smtClean="0">
                <a:latin typeface="Arial" pitchFamily="34" charset="0"/>
                <a:cs typeface="Arial" pitchFamily="34" charset="0"/>
              </a:rPr>
              <a:t>Figura 5.4 Método de diseño CBR para aeropuertos (Cuerpo de Ingenieros, USA)</a:t>
            </a:r>
            <a:endParaRPr lang="es-ES" sz="1400" dirty="0">
              <a:latin typeface="Arial" pitchFamily="34" charset="0"/>
              <a:cs typeface="Arial" pitchFamily="34" charset="0"/>
            </a:endParaRPr>
          </a:p>
        </p:txBody>
      </p:sp>
      <p:sp>
        <p:nvSpPr>
          <p:cNvPr id="177154" name="Rectangle 2"/>
          <p:cNvSpPr>
            <a:spLocks noChangeArrowheads="1"/>
          </p:cNvSpPr>
          <p:nvPr/>
        </p:nvSpPr>
        <p:spPr bwMode="auto">
          <a:xfrm>
            <a:off x="0" y="3718679"/>
            <a:ext cx="9144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simplicidad del método y los ensayos elementales requeridos para caracterizar los materiales fueron razón para que fuera el método de diseño más generalizado en la ingeniería vial hasta la década de los años 70.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de diseño CBR todavía es recogido en los Pliegos de Condiciones para la construcción de puentes y carreteras de la Dirección de Vialidad de Uruguay.</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Posteriores actualizaciones del método incorporaron los conceptos que omitían las versiones originales antes indicadas, pero en simultánea, otros métodos se disputaron el favor de la ingeniería de pavimentos, por lo cual en este curso no se volverá a hacer mención del mismo y un desarrollo en profundidad y de las actualizaciones se puede obtener de la bibliografía.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comentario podemos decir que el método se centra en determinar el espesor de capas que permitan asegurar que no se darán fallas por excesivas tensiones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en las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No considera las tensiones de tracción por flexión en las capas rígidas asfálticas desde que culmina el pavimento en la capa granular de CBR 100% con un revestimiento de tratamiento bituminoso, no considera explícitamente el efecto de las cargas repetidas a lo largo de la vida útil, (aunque implícitamente lo reconoce desde que la curva de diseño es la de un buen comportamiento frente al tránsito) y no considera en absoluto los factores de temperatura y humedad (aunque lo hace en forma implícita desde que caracteriza a los materiales por su CBR  que se determina en condiciones de saturación, lo que resulta en general, altamente conservador)  </a:t>
            </a:r>
          </a:p>
          <a:p>
            <a:pPr marL="0" marR="0" lvl="0" indent="0" algn="l" defTabSz="914400" rtl="0" eaLnBrk="1" fontAlgn="base" latinLnBrk="0" hangingPunct="1">
              <a:lnSpc>
                <a:spcPct val="100000"/>
              </a:lnSpc>
              <a:spcBef>
                <a:spcPct val="0"/>
              </a:spcBef>
              <a:spcAft>
                <a:spcPct val="0"/>
              </a:spcAft>
              <a:buClrTx/>
              <a:buSzTx/>
              <a:buFontTx/>
              <a:buNone/>
              <a:tabLst>
                <a:tab pos="228600" algn="l"/>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2286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METODO DE DISEÑO SHELL</a:t>
            </a:r>
          </a:p>
          <a:p>
            <a:pPr marL="457200" marR="0" lvl="1" indent="0" algn="l" defTabSz="914400" rtl="0" eaLnBrk="0" fontAlgn="base" latinLnBrk="0" hangingPunct="0">
              <a:lnSpc>
                <a:spcPct val="100000"/>
              </a:lnSpc>
              <a:spcBef>
                <a:spcPct val="0"/>
              </a:spcBef>
              <a:spcAft>
                <a:spcPct val="0"/>
              </a:spcAft>
              <a:buClrTx/>
              <a:buSzTx/>
              <a:tabLst>
                <a:tab pos="228600" algn="l"/>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de diseño de Shell fue concebido en la década de los años 60 por la Shell en su laboratorio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Koninklijke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Posteriormente, el método ha experimentado actualizaciones sucesivas. A efectos de este curso se utilizará la versión de 1968, remitiendo a la bibliografía para una mejor y más profunda  comprensión  y la consideración de las versiones actualizadas.</a:t>
            </a: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lang="es-ES" dirty="0" smtClean="0">
              <a:latin typeface="Arial" pitchFamily="34" charset="0"/>
              <a:cs typeface="Arial" pitchFamily="34" charset="0"/>
            </a:endParaRPr>
          </a:p>
          <a:p>
            <a:pPr eaLnBrk="0" fontAlgn="base" hangingPunct="0">
              <a:spcBef>
                <a:spcPct val="0"/>
              </a:spcBef>
              <a:spcAft>
                <a:spcPct val="0"/>
              </a:spcAft>
              <a:tabLst>
                <a:tab pos="228600" algn="l"/>
              </a:tabLst>
            </a:pPr>
            <a:r>
              <a:rPr lang="es-ES" dirty="0" smtClean="0">
                <a:latin typeface="Arial" pitchFamily="34" charset="0"/>
                <a:cs typeface="Arial" pitchFamily="34" charset="0"/>
              </a:rPr>
              <a:t>Conceptualmente el método considera que las solicitaciones críticas en una estructura de pavimentos son las tensiones de compresión en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(y en las capas de base y </a:t>
            </a:r>
            <a:r>
              <a:rPr lang="es-ES" dirty="0" err="1" smtClean="0">
                <a:latin typeface="Arial" pitchFamily="34" charset="0"/>
                <a:cs typeface="Arial" pitchFamily="34" charset="0"/>
              </a:rPr>
              <a:t>subbase</a:t>
            </a:r>
            <a:r>
              <a:rPr lang="es-ES" dirty="0" smtClean="0">
                <a:latin typeface="Arial" pitchFamily="34" charset="0"/>
                <a:cs typeface="Arial" pitchFamily="34" charset="0"/>
              </a:rPr>
              <a:t>) y las tensiones de tracción por flexión en la 1ª </a:t>
            </a:r>
            <a:r>
              <a:rPr lang="es-ES" dirty="0" err="1" smtClean="0">
                <a:latin typeface="Arial" pitchFamily="34" charset="0"/>
                <a:cs typeface="Arial" pitchFamily="34" charset="0"/>
              </a:rPr>
              <a:t>interfase</a:t>
            </a:r>
            <a:r>
              <a:rPr lang="es-ES" dirty="0" smtClean="0">
                <a:latin typeface="Arial" pitchFamily="34" charset="0"/>
                <a:cs typeface="Arial" pitchFamily="34" charset="0"/>
              </a:rPr>
              <a:t> entre las capas de base granulares y las capas de mezcla asfáltica de la rodadura.</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0" y="285728"/>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considera la modelación de capas múltiples de la estructura del pavimento,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granulares de comportamiento elástico lineal y capas de mezcla asfáltica de comportamiento esfuerzo deformación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viscoelástico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considera que para un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caracterizado por un cierto módulo elástico, que representa las propiedades esfuerzo deformación del suelo, y para un determinado número de repeticiones de carga que el método considera equivalentes a ejes de 10 toneladas métricas, existen infinitas combinaciones de espesores de capas de mezcla asfáltica y espesores de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granular que son capaces de soportar las solicitaciones del tránsito.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gráfico figuran diversas curvas para diferentes niveles de ejes equivalentes de 10 ton a lo largo de la vida útil por senda (la equivalencia de cargas fue considerada en el Capítulo 2 de este Curso).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las posibles soluciones estructurales, para un determinado valor del número de repeticiones de ejes equivalentes de 10 ton se encuentra la alternativa de capa asfáltica integral, (full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depth</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consiste en una estructura compuesta por una  capa única de mezcla asfáltica directamente sobre el terreno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Otras alternativas combinan espesores variables de capas granulares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con espesores de capas de mezcla asfáltica en las capas de superficie.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de las curvas de diseño para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CBR=7% se muestra en la figura 5.5.</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noChangeArrowheads="1"/>
          </p:cNvPicPr>
          <p:nvPr/>
        </p:nvPicPr>
        <p:blipFill>
          <a:blip r:embed="rId2"/>
          <a:srcRect/>
          <a:stretch>
            <a:fillRect/>
          </a:stretch>
        </p:blipFill>
        <p:spPr bwMode="auto">
          <a:xfrm rot="5400000">
            <a:off x="1647799" y="-504846"/>
            <a:ext cx="5391150" cy="7115175"/>
          </a:xfrm>
          <a:prstGeom prst="rect">
            <a:avLst/>
          </a:prstGeom>
          <a:noFill/>
          <a:ln w="9525">
            <a:noFill/>
            <a:miter lim="800000"/>
            <a:headEnd/>
            <a:tailEnd/>
          </a:ln>
        </p:spPr>
      </p:pic>
      <p:sp>
        <p:nvSpPr>
          <p:cNvPr id="3" name="2 Rectángulo"/>
          <p:cNvSpPr/>
          <p:nvPr/>
        </p:nvSpPr>
        <p:spPr>
          <a:xfrm>
            <a:off x="0" y="5715016"/>
            <a:ext cx="9144000" cy="523220"/>
          </a:xfrm>
          <a:prstGeom prst="rect">
            <a:avLst/>
          </a:prstGeom>
        </p:spPr>
        <p:txBody>
          <a:bodyPr wrap="square">
            <a:spAutoFit/>
          </a:bodyPr>
          <a:lstStyle/>
          <a:p>
            <a:r>
              <a:rPr lang="es-ES" sz="1400" b="1" dirty="0" smtClean="0">
                <a:latin typeface="Arial" pitchFamily="34" charset="0"/>
                <a:cs typeface="Arial" pitchFamily="34" charset="0"/>
              </a:rPr>
              <a:t>Figura 5-5. Diseño de espesores de pavimentos Shell 63 para una </a:t>
            </a:r>
            <a:r>
              <a:rPr lang="es-ES" sz="1400" b="1" dirty="0" err="1" smtClean="0">
                <a:latin typeface="Arial" pitchFamily="34" charset="0"/>
                <a:cs typeface="Arial" pitchFamily="34" charset="0"/>
              </a:rPr>
              <a:t>subrasante</a:t>
            </a:r>
            <a:r>
              <a:rPr lang="es-ES" sz="1400" b="1" dirty="0" smtClean="0">
                <a:latin typeface="Arial" pitchFamily="34" charset="0"/>
                <a:cs typeface="Arial" pitchFamily="34" charset="0"/>
              </a:rPr>
              <a:t> de CBR=5% (Shell Internacional </a:t>
            </a:r>
            <a:r>
              <a:rPr lang="es-ES" sz="1400" b="1" dirty="0" err="1" smtClean="0">
                <a:latin typeface="Arial" pitchFamily="34" charset="0"/>
                <a:cs typeface="Arial" pitchFamily="34" charset="0"/>
              </a:rPr>
              <a:t>Petroleum</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Company</a:t>
            </a:r>
            <a:r>
              <a:rPr lang="es-ES" sz="1400" b="1" dirty="0" smtClean="0">
                <a:latin typeface="Arial" pitchFamily="34" charset="0"/>
                <a:cs typeface="Arial" pitchFamily="34" charset="0"/>
              </a:rPr>
              <a:t>, London)</a:t>
            </a:r>
            <a:endParaRPr lang="es-ES" sz="1400" dirty="0">
              <a:latin typeface="Arial" pitchFamily="34" charset="0"/>
              <a:cs typeface="Arial"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ChangeArrowheads="1"/>
          </p:cNvSpPr>
          <p:nvPr/>
        </p:nvSpPr>
        <p:spPr bwMode="auto">
          <a:xfrm>
            <a:off x="0" y="21429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considera una correlación entre el módulo elástico de los suelos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de las capas granulares con el  valor soporte California (CBR), de uso generalizado, dado que para la determinación de módulos de deformación serían necesarios equipos de medición de esfuerzo-deformación, bajo condiciones de confinamiento variables, representativas del lugar que ocupará el material en la estructura de pavimento y la aplicación de esfuerzos repetidos que simulen las tensiones y deformaciones en los diferentes puntos críticos de la estructura.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se puede ver la curva de diseño permite integrar la estructura de pavimento con un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CBR mayor que 20%, una capa de base de CBR mayor que 40% y una capa de base de CBR mayor que 80%. Pueden diseñarse infinitas soluciones que combinan espesores de mezclas asfálticas y bases granulares.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consideración de una u otra solución será dependiente de los materiales disponibles en la zona de obra y de las condicionantes económicas del lugar en particular donde se desarrolle la obra.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eaLnBrk="0" fontAlgn="base" hangingPunct="0">
              <a:spcBef>
                <a:spcPct val="0"/>
              </a:spcBef>
              <a:spcAft>
                <a:spcPct val="0"/>
              </a:spcAft>
            </a:pPr>
            <a:r>
              <a:rPr lang="es-ES" dirty="0" smtClean="0">
                <a:latin typeface="Arial" pitchFamily="34" charset="0"/>
                <a:cs typeface="Arial" pitchFamily="34" charset="0"/>
              </a:rPr>
              <a:t>Es interesante reflexionar sobre el comportamiento particular del andamiento de la curva de diseño. La parte a la izquierda,  muestra que el aumento de los espesores de las capas granulares de </a:t>
            </a:r>
            <a:r>
              <a:rPr lang="es-ES" dirty="0" err="1" smtClean="0">
                <a:latin typeface="Arial" pitchFamily="34" charset="0"/>
                <a:cs typeface="Arial" pitchFamily="34" charset="0"/>
              </a:rPr>
              <a:t>subbase</a:t>
            </a:r>
            <a:r>
              <a:rPr lang="es-ES" dirty="0" smtClean="0">
                <a:latin typeface="Arial" pitchFamily="34" charset="0"/>
                <a:cs typeface="Arial" pitchFamily="34" charset="0"/>
              </a:rPr>
              <a:t> y base redunda en una reducción significativa del espesor de la capa asfáltica, en tanto que, desplazándonos a la derecha,  a partir de un cierto punto, el aumento de espesores de las capas de base, no se refleja en disminuciones sensibles del espesor de la capa de mezcla asfáltica.</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
          <p:cNvSpPr>
            <a:spLocks noChangeArrowheads="1"/>
          </p:cNvSpPr>
          <p:nvPr/>
        </p:nvSpPr>
        <p:spPr bwMode="auto">
          <a:xfrm>
            <a:off x="0" y="285728"/>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razón de este particular comportamiento se relaciona a la solicitación crítica en la falla del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la zona de la izquierda del punto anguloso, la falla se producirá por altas tensiones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en las capas granulares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en tanto que en la zona a la derecha, se producirá por  solicitaciones de tracción por flexión en la 1ª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intercapa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presencia del “punto anguloso” corresponde a la intersección de las curvas de falla por las causas indicadas.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superponemos en esta gráfica, otra  en que en las ordenadas consideremos el precio por m2 de pavimento, podremos determinar la solución más económica en términos de inversión inicial. En general, la solución más económica, se ubicará entre las estructuras con una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granular de materiales naturales y el referido punto anguloso.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solución de estructura de pavimento muy difundida en zonas de disponibilidad de materiales naturales a bajos precios, es la de utilizar dichos materiales como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(CBR&gt;20% y CBR&gt;40%) y sobre ésta diseñar el espesor asfáltico correspondiente..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también permite ingresar a las gráficas de diseño, por el valor N de ejes equivalentes de 10 ton, y determinar según el módulo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combinación de espesores de las capas de la estructura.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186309"/>
          </a:xfrm>
          <a:prstGeom prst="rect">
            <a:avLst/>
          </a:prstGeom>
        </p:spPr>
        <p:txBody>
          <a:bodyPr wrap="square">
            <a:spAutoFit/>
          </a:bodyPr>
          <a:lstStyle/>
          <a:p>
            <a:r>
              <a:rPr lang="es-ES" dirty="0" smtClean="0">
                <a:latin typeface="Arial" pitchFamily="34" charset="0"/>
                <a:cs typeface="Arial" pitchFamily="34" charset="0"/>
              </a:rPr>
              <a:t>Esta visión diferente de un mismo ábaco de diseño puede resultar útil al momento de evaluar la calidad de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y los riesgos que se podrían correr en caso de sobre valuar el soporte de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(o de las capas de base y </a:t>
            </a:r>
            <a:r>
              <a:rPr lang="es-ES" dirty="0" err="1" smtClean="0">
                <a:latin typeface="Arial" pitchFamily="34" charset="0"/>
                <a:cs typeface="Arial" pitchFamily="34" charset="0"/>
              </a:rPr>
              <a:t>subbase</a:t>
            </a:r>
            <a:r>
              <a:rPr lang="es-ES" dirty="0" smtClean="0">
                <a:latin typeface="Arial" pitchFamily="34" charset="0"/>
                <a:cs typeface="Arial" pitchFamily="34" charset="0"/>
              </a:rPr>
              <a:t>) y así contar con un punto débil a las solicitaciones de compresión.  </a:t>
            </a:r>
          </a:p>
          <a:p>
            <a:r>
              <a:rPr lang="es-ES" dirty="0" smtClean="0">
                <a:latin typeface="Arial" pitchFamily="34" charset="0"/>
                <a:cs typeface="Arial" pitchFamily="34" charset="0"/>
              </a:rPr>
              <a:t>En la figura 5.6 se muestra la gráfica de diseño referida para N=10^4 ejes equivalentes de 10 ton..</a:t>
            </a:r>
          </a:p>
          <a:p>
            <a:endParaRPr lang="es-ES" dirty="0" smtClean="0">
              <a:latin typeface="Arial" pitchFamily="34" charset="0"/>
              <a:cs typeface="Arial" pitchFamily="34" charset="0"/>
            </a:endParaRPr>
          </a:p>
          <a:p>
            <a:r>
              <a:rPr lang="es-ES" dirty="0" smtClean="0">
                <a:latin typeface="Arial" pitchFamily="34" charset="0"/>
                <a:cs typeface="Arial" pitchFamily="34" charset="0"/>
              </a:rPr>
              <a:t>Como puede verse, el método considera como criterio de falla, situaciones de esfuerzo y deformación admisibles, el efecto de cargas repetidas, la caracterización de los elementos integrantes de la estructura granular y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y las características </a:t>
            </a:r>
            <a:r>
              <a:rPr lang="es-ES" dirty="0" err="1" smtClean="0">
                <a:latin typeface="Arial" pitchFamily="34" charset="0"/>
                <a:cs typeface="Arial" pitchFamily="34" charset="0"/>
              </a:rPr>
              <a:t>viscoelásticas</a:t>
            </a:r>
            <a:r>
              <a:rPr lang="es-ES" dirty="0" smtClean="0">
                <a:latin typeface="Arial" pitchFamily="34" charset="0"/>
                <a:cs typeface="Arial" pitchFamily="34" charset="0"/>
              </a:rPr>
              <a:t> del comportamiento de la mezcla asfáltica.</a:t>
            </a:r>
          </a:p>
          <a:p>
            <a:r>
              <a:rPr lang="es-ES" dirty="0" smtClean="0">
                <a:latin typeface="Arial" pitchFamily="34" charset="0"/>
                <a:cs typeface="Arial" pitchFamily="34" charset="0"/>
              </a:rPr>
              <a:t>Es un método que ubicamos entre los de conceptualización empírico-racional o empírico-mecanicista.</a:t>
            </a:r>
          </a:p>
          <a:p>
            <a:r>
              <a:rPr lang="es-ES" dirty="0" smtClean="0">
                <a:latin typeface="Arial" pitchFamily="34" charset="0"/>
                <a:cs typeface="Arial" pitchFamily="34" charset="0"/>
              </a:rPr>
              <a:t>Es claro que el método resulta sustancialmente más desarrollado que el método CBR original.</a:t>
            </a:r>
          </a:p>
          <a:p>
            <a:r>
              <a:rPr lang="es-ES" dirty="0" smtClean="0">
                <a:latin typeface="Arial" pitchFamily="34" charset="0"/>
                <a:cs typeface="Arial" pitchFamily="34" charset="0"/>
              </a:rPr>
              <a:t>No obstante, esta versión del método no considera los efectos ambientales. La temperatura del lugar de la obra no interviene y las condiciones de humedad intervienen solamente en la apreciación del módulo de las capas granulares y de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a:t>
            </a:r>
          </a:p>
          <a:p>
            <a:r>
              <a:rPr lang="es-ES" dirty="0" smtClean="0">
                <a:latin typeface="Arial" pitchFamily="34" charset="0"/>
                <a:cs typeface="Arial" pitchFamily="34" charset="0"/>
              </a:rPr>
              <a:t>Tampoco intervienen las distintas propiedades que una mezcla asfáltica puede tener en materia de rigidez modular o resistencia a fatiga como resultado del diseño de mezcla y del </a:t>
            </a:r>
            <a:r>
              <a:rPr lang="es-ES" dirty="0" err="1" smtClean="0">
                <a:latin typeface="Arial" pitchFamily="34" charset="0"/>
                <a:cs typeface="Arial" pitchFamily="34" charset="0"/>
              </a:rPr>
              <a:t>ligante</a:t>
            </a:r>
            <a:r>
              <a:rPr lang="es-ES" dirty="0" smtClean="0">
                <a:latin typeface="Arial" pitchFamily="34" charset="0"/>
                <a:cs typeface="Arial" pitchFamily="34" charset="0"/>
              </a:rPr>
              <a:t> asfáltico seleccionado, pues las curvas de diseño se refieren a una condición de mezcla estándar utilizada en la época en que se desarrolló el método.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671691"/>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carreteras rurales de tránsito pesado los pavimentos de hormigón y de mezcla asfáltica son los más utilizados.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 mismo sucede en pavimentos urbanos donde se utiliza con mayor frecuencia relativa el pavimento de hormigón.</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carreteras rurales de bajo tránsito, se utiliza la solución de pavimento flexible de mezcla asfáltica o la solución de tratamiento bituminoso.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pavimentos en carreteras de muy bajo tránsito se reservan las soluciones más precarias de rodadura de base granular.</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Depende de las condiciones económicas locales, la solución de pavimento más adecuada.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general, la calidad de los materiales que componen la estructura mejora ( es decir su módulo de deformación será mayor), a medida que se ubican más próximo a la superficie de rodadura sobre la que el tránsito aplicará la carga..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regla de carácter general, tiene excepciones como es el caso en que por debajo de las capas de mezcla asfáltica, se utilizan las capas estabilizadas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hidráulicos, que pueden presentar módulos de deformación mayores que la mezcla asfáltica que los cubre.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Algunos tipos de pavimento especiales son los denominados de espesor total (“full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depth</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corresponden a pavimentos enteramente de mezcla asfáltica sobre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rot="5400000">
            <a:off x="2009751" y="-223857"/>
            <a:ext cx="5400675" cy="7134225"/>
          </a:xfrm>
          <a:prstGeom prst="rect">
            <a:avLst/>
          </a:prstGeom>
          <a:noFill/>
          <a:ln w="9525">
            <a:noFill/>
            <a:miter lim="800000"/>
            <a:headEnd/>
            <a:tailEnd/>
          </a:ln>
        </p:spPr>
      </p:pic>
      <p:sp>
        <p:nvSpPr>
          <p:cNvPr id="3" name="2 Rectángulo"/>
          <p:cNvSpPr/>
          <p:nvPr/>
        </p:nvSpPr>
        <p:spPr>
          <a:xfrm>
            <a:off x="0" y="5857892"/>
            <a:ext cx="9144000" cy="307777"/>
          </a:xfrm>
          <a:prstGeom prst="rect">
            <a:avLst/>
          </a:prstGeom>
        </p:spPr>
        <p:txBody>
          <a:bodyPr wrap="square">
            <a:spAutoFit/>
          </a:bodyPr>
          <a:lstStyle/>
          <a:p>
            <a:r>
              <a:rPr lang="es-ES" sz="1400" b="1" dirty="0" smtClean="0">
                <a:latin typeface="Arial" pitchFamily="34" charset="0"/>
                <a:cs typeface="Arial" pitchFamily="34" charset="0"/>
              </a:rPr>
              <a:t>Figura 5.6 Curvas de diseño Shell 68 (Shell Internacional </a:t>
            </a:r>
            <a:r>
              <a:rPr lang="es-ES" sz="1400" b="1" dirty="0" err="1" smtClean="0">
                <a:latin typeface="Arial" pitchFamily="34" charset="0"/>
                <a:cs typeface="Arial" pitchFamily="34" charset="0"/>
              </a:rPr>
              <a:t>Petroleum</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Company</a:t>
            </a:r>
            <a:r>
              <a:rPr lang="es-ES" sz="1400" b="1" dirty="0" smtClean="0">
                <a:latin typeface="Arial" pitchFamily="34" charset="0"/>
                <a:cs typeface="Arial" pitchFamily="34" charset="0"/>
              </a:rPr>
              <a:t>, London)</a:t>
            </a:r>
            <a:endParaRPr lang="es-ES" sz="1400" dirty="0">
              <a:latin typeface="Arial" pitchFamily="34" charset="0"/>
              <a:cs typeface="Arial"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7017306"/>
          </a:xfrm>
          <a:prstGeom prst="rect">
            <a:avLst/>
          </a:prstGeom>
        </p:spPr>
        <p:txBody>
          <a:bodyPr wrap="square">
            <a:spAutoFit/>
          </a:bodyPr>
          <a:lstStyle/>
          <a:p>
            <a:r>
              <a:rPr lang="es-ES" dirty="0" smtClean="0">
                <a:latin typeface="Arial" pitchFamily="34" charset="0"/>
                <a:cs typeface="Arial" pitchFamily="34" charset="0"/>
              </a:rPr>
              <a:t>El sistema multicapa, considerado, estima que los módulos de las capas son de calidad creciente a medida que se aproxima a la rodadura, por lo cual no resulta aplicable para el dimensionado de estructuras de pavimentos flexibles o </a:t>
            </a:r>
            <a:r>
              <a:rPr lang="es-ES" dirty="0" err="1" smtClean="0">
                <a:latin typeface="Arial" pitchFamily="34" charset="0"/>
                <a:cs typeface="Arial" pitchFamily="34" charset="0"/>
              </a:rPr>
              <a:t>semirígidos</a:t>
            </a:r>
            <a:r>
              <a:rPr lang="es-ES" dirty="0" smtClean="0">
                <a:latin typeface="Arial" pitchFamily="34" charset="0"/>
                <a:cs typeface="Arial" pitchFamily="34" charset="0"/>
              </a:rPr>
              <a:t>, que cuentan con capas de materiales de base cementados con </a:t>
            </a:r>
            <a:r>
              <a:rPr lang="es-ES" dirty="0" err="1" smtClean="0">
                <a:latin typeface="Arial" pitchFamily="34" charset="0"/>
                <a:cs typeface="Arial" pitchFamily="34" charset="0"/>
              </a:rPr>
              <a:t>ligantes</a:t>
            </a:r>
            <a:r>
              <a:rPr lang="es-ES" dirty="0" smtClean="0">
                <a:latin typeface="Arial" pitchFamily="34" charset="0"/>
                <a:cs typeface="Arial" pitchFamily="34" charset="0"/>
              </a:rPr>
              <a:t> hidráulicos, en los que se produce una inversión de módulos pues resultan más rígidas las capas de base cementadas que las capas de mezcla asfáltica.</a:t>
            </a:r>
          </a:p>
          <a:p>
            <a:r>
              <a:rPr lang="es-ES" dirty="0" smtClean="0">
                <a:latin typeface="Arial" pitchFamily="34" charset="0"/>
                <a:cs typeface="Arial" pitchFamily="34" charset="0"/>
              </a:rPr>
              <a:t>En la versión del método de 1983, se incorporan nuevas consideraciones, de temperatura ambiente, tipo de mezcla y capas cementadas, aumentando la diversidad de aplicación del método y aumentando la complejidad y número de los datos de entrada y del conocimiento de los materiales y sus propiedades </a:t>
            </a:r>
            <a:r>
              <a:rPr lang="es-ES" dirty="0" err="1" smtClean="0">
                <a:latin typeface="Arial" pitchFamily="34" charset="0"/>
                <a:cs typeface="Arial" pitchFamily="34" charset="0"/>
              </a:rPr>
              <a:t>reológicas</a:t>
            </a:r>
            <a:r>
              <a:rPr lang="es-ES" dirty="0" smtClean="0">
                <a:latin typeface="Arial" pitchFamily="34" charset="0"/>
                <a:cs typeface="Arial" pitchFamily="34" charset="0"/>
              </a:rPr>
              <a:t>.</a:t>
            </a:r>
          </a:p>
          <a:p>
            <a:endParaRPr lang="es-ES" dirty="0" smtClean="0">
              <a:latin typeface="Arial" pitchFamily="34" charset="0"/>
              <a:cs typeface="Arial" pitchFamily="34" charset="0"/>
            </a:endParaRPr>
          </a:p>
          <a:p>
            <a:pPr lvl="1"/>
            <a:r>
              <a:rPr lang="es-ES" b="1" dirty="0" smtClean="0">
                <a:latin typeface="Arial" pitchFamily="34" charset="0"/>
                <a:cs typeface="Arial" pitchFamily="34" charset="0"/>
              </a:rPr>
              <a:t>1.3</a:t>
            </a:r>
            <a:r>
              <a:rPr lang="es-ES" b="1" dirty="0" smtClean="0"/>
              <a:t> METODO DE DISEÑO AASHTO</a:t>
            </a:r>
            <a:endParaRPr lang="es-ES" dirty="0" smtClean="0"/>
          </a:p>
          <a:p>
            <a:r>
              <a:rPr lang="es-ES" b="1" dirty="0" smtClean="0"/>
              <a:t> </a:t>
            </a:r>
            <a:endParaRPr lang="es-ES" dirty="0" smtClean="0"/>
          </a:p>
          <a:p>
            <a:r>
              <a:rPr lang="es-ES" dirty="0" smtClean="0">
                <a:latin typeface="Arial" pitchFamily="34" charset="0"/>
                <a:cs typeface="Arial" pitchFamily="34" charset="0"/>
              </a:rPr>
              <a:t>El método de diseño de AASHTO es el resultado de los estudios realizados en los años 60 en una pista experimental en Ottawa, Illinois, USA, en la que sobre distintas secciones de estructuras de pavimentos flexibles y rígidos, se hicieron circular camiones y se correlacionó el pasaje de las cargas con el nivel de servicio prestado al usuario para las distintas estructuras de pavimento utilizadas.</a:t>
            </a:r>
          </a:p>
          <a:p>
            <a:r>
              <a:rPr lang="es-ES" dirty="0" smtClean="0">
                <a:latin typeface="Arial" pitchFamily="34" charset="0"/>
                <a:cs typeface="Arial" pitchFamily="34" charset="0"/>
              </a:rPr>
              <a:t>En este curso veremos el método en su versión del año 1972, contenida en la AASHO </a:t>
            </a:r>
            <a:r>
              <a:rPr lang="es-ES" dirty="0" err="1" smtClean="0">
                <a:latin typeface="Arial" pitchFamily="34" charset="0"/>
                <a:cs typeface="Arial" pitchFamily="34" charset="0"/>
              </a:rPr>
              <a:t>Interim</a:t>
            </a:r>
            <a:r>
              <a:rPr lang="es-ES" dirty="0" smtClean="0">
                <a:latin typeface="Arial" pitchFamily="34" charset="0"/>
                <a:cs typeface="Arial" pitchFamily="34" charset="0"/>
              </a:rPr>
              <a:t> Guide.</a:t>
            </a:r>
          </a:p>
          <a:p>
            <a:r>
              <a:rPr lang="es-ES" dirty="0" smtClean="0">
                <a:latin typeface="Arial" pitchFamily="34" charset="0"/>
                <a:cs typeface="Arial" pitchFamily="34" charset="0"/>
              </a:rPr>
              <a:t> </a:t>
            </a:r>
          </a:p>
          <a:p>
            <a:r>
              <a:rPr lang="es-ES" dirty="0" smtClean="0">
                <a:latin typeface="Arial" pitchFamily="34" charset="0"/>
                <a:cs typeface="Arial" pitchFamily="34" charset="0"/>
              </a:rPr>
              <a:t>El método introduce, como concepto innovador y sustancialmente diferente del de los otros métodos antes señalados, el concepto de nivel de servicio</a:t>
            </a:r>
          </a:p>
          <a:p>
            <a:r>
              <a:rPr lang="es-ES" dirty="0" smtClean="0">
                <a:latin typeface="Arial" pitchFamily="34" charset="0"/>
                <a:cs typeface="Arial" pitchFamily="34" charset="0"/>
              </a:rPr>
              <a:t> (</a:t>
            </a:r>
            <a:r>
              <a:rPr lang="es-ES" dirty="0" err="1" smtClean="0">
                <a:latin typeface="Arial" pitchFamily="34" charset="0"/>
                <a:cs typeface="Arial" pitchFamily="34" charset="0"/>
              </a:rPr>
              <a:t>serviceability</a:t>
            </a:r>
            <a:r>
              <a:rPr lang="es-ES" dirty="0" smtClean="0">
                <a:latin typeface="Arial" pitchFamily="34" charset="0"/>
                <a:cs typeface="Arial" pitchFamily="34" charset="0"/>
              </a:rPr>
              <a:t>), como la capacidad de un pavimento de prestar un servicio al usuario en condiciones de seguridad y confort.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463308"/>
          </a:xfrm>
          <a:prstGeom prst="rect">
            <a:avLst/>
          </a:prstGeom>
        </p:spPr>
        <p:txBody>
          <a:bodyPr wrap="square">
            <a:spAutoFit/>
          </a:bodyPr>
          <a:lstStyle/>
          <a:p>
            <a:r>
              <a:rPr lang="es-ES" dirty="0" smtClean="0">
                <a:latin typeface="Arial" pitchFamily="34" charset="0"/>
                <a:cs typeface="Arial" pitchFamily="34" charset="0"/>
              </a:rPr>
              <a:t>Un pavimento de construcción reciente y observando las reglas del buen arte de construir (regularidad superficial, textura, </a:t>
            </a:r>
            <a:r>
              <a:rPr lang="es-ES" dirty="0" err="1" smtClean="0">
                <a:latin typeface="Arial" pitchFamily="34" charset="0"/>
                <a:cs typeface="Arial" pitchFamily="34" charset="0"/>
              </a:rPr>
              <a:t>etc</a:t>
            </a:r>
            <a:r>
              <a:rPr lang="es-ES" dirty="0" smtClean="0">
                <a:latin typeface="Arial" pitchFamily="34" charset="0"/>
                <a:cs typeface="Arial" pitchFamily="34" charset="0"/>
              </a:rPr>
              <a:t>) tendrá el máximo de nivel de servicio, en tanto que el mismo pavimento, en tanto vayan pasando las cargas con el tiempo, se irá deteriorando en su nivel de servicio, tanto más rápido cuánto más precaria sea la estructura de ese pavimento.</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El nivel de servicio es una propiedad subjetiva con que el usuario califica el confort y la seguridad, pudiéndose definir un ratio de nivel de servicio (</a:t>
            </a:r>
            <a:r>
              <a:rPr lang="es-ES" dirty="0" err="1" smtClean="0">
                <a:latin typeface="Arial" pitchFamily="34" charset="0"/>
                <a:cs typeface="Arial" pitchFamily="34" charset="0"/>
              </a:rPr>
              <a:t>serviceability</a:t>
            </a:r>
            <a:r>
              <a:rPr lang="es-ES" dirty="0" smtClean="0">
                <a:latin typeface="Arial" pitchFamily="34" charset="0"/>
                <a:cs typeface="Arial" pitchFamily="34" charset="0"/>
              </a:rPr>
              <a:t> rating). A estos efectos se desarrolló la capacitación y estandarización de los evaluadores de carreteras (</a:t>
            </a:r>
            <a:r>
              <a:rPr lang="es-ES" dirty="0" err="1" smtClean="0">
                <a:latin typeface="Arial" pitchFamily="34" charset="0"/>
                <a:cs typeface="Arial" pitchFamily="34" charset="0"/>
              </a:rPr>
              <a:t>road</a:t>
            </a:r>
            <a:r>
              <a:rPr lang="es-ES" dirty="0" smtClean="0">
                <a:latin typeface="Arial" pitchFamily="34" charset="0"/>
                <a:cs typeface="Arial" pitchFamily="34" charset="0"/>
              </a:rPr>
              <a:t> </a:t>
            </a:r>
            <a:r>
              <a:rPr lang="es-ES" dirty="0" err="1" smtClean="0">
                <a:latin typeface="Arial" pitchFamily="34" charset="0"/>
                <a:cs typeface="Arial" pitchFamily="34" charset="0"/>
              </a:rPr>
              <a:t>raters</a:t>
            </a:r>
            <a:r>
              <a:rPr lang="es-ES" dirty="0" smtClean="0">
                <a:latin typeface="Arial" pitchFamily="34" charset="0"/>
                <a:cs typeface="Arial" pitchFamily="34" charset="0"/>
              </a:rPr>
              <a:t>) que podían en un determinado tramo de pavimento  determinar un número característico en correspondencia con su nivel de servicio.</a:t>
            </a:r>
          </a:p>
          <a:p>
            <a:r>
              <a:rPr lang="es-ES" dirty="0" smtClean="0">
                <a:latin typeface="Arial" pitchFamily="34" charset="0"/>
                <a:cs typeface="Arial" pitchFamily="34" charset="0"/>
              </a:rPr>
              <a:t>Esta medida subjetiva de nivel de servicio, a su vez, se correlacionó  estadísticamente con las fallas superficiales de un pavimento: deformación longitudinal, superficie de fisuras y baches, </a:t>
            </a:r>
            <a:r>
              <a:rPr lang="es-ES" dirty="0" err="1" smtClean="0">
                <a:latin typeface="Arial" pitchFamily="34" charset="0"/>
                <a:cs typeface="Arial" pitchFamily="34" charset="0"/>
              </a:rPr>
              <a:t>ahuellamiento</a:t>
            </a:r>
            <a:r>
              <a:rPr lang="es-ES" dirty="0" smtClean="0">
                <a:latin typeface="Arial" pitchFamily="34" charset="0"/>
                <a:cs typeface="Arial" pitchFamily="34" charset="0"/>
              </a:rPr>
              <a:t>, todas ellas magnitudes medibles por observación directa o con equipamiento ad-hoc, lo que permitió definir un índice de nivel de servicio (</a:t>
            </a:r>
            <a:r>
              <a:rPr lang="es-ES" dirty="0" err="1" smtClean="0">
                <a:latin typeface="Arial" pitchFamily="34" charset="0"/>
                <a:cs typeface="Arial" pitchFamily="34" charset="0"/>
              </a:rPr>
              <a:t>serviceability</a:t>
            </a:r>
            <a:r>
              <a:rPr lang="es-ES" dirty="0" smtClean="0">
                <a:latin typeface="Arial" pitchFamily="34" charset="0"/>
                <a:cs typeface="Arial" pitchFamily="34" charset="0"/>
              </a:rPr>
              <a:t> </a:t>
            </a:r>
            <a:r>
              <a:rPr lang="es-ES" dirty="0" err="1" smtClean="0">
                <a:latin typeface="Arial" pitchFamily="34" charset="0"/>
                <a:cs typeface="Arial" pitchFamily="34" charset="0"/>
              </a:rPr>
              <a:t>index</a:t>
            </a:r>
            <a:r>
              <a:rPr lang="es-ES" dirty="0" smtClean="0">
                <a:latin typeface="Arial" pitchFamily="34" charset="0"/>
                <a:cs typeface="Arial" pitchFamily="34" charset="0"/>
              </a:rPr>
              <a:t>).</a:t>
            </a:r>
          </a:p>
          <a:p>
            <a:r>
              <a:rPr lang="es-ES" dirty="0" smtClean="0">
                <a:latin typeface="Arial" pitchFamily="34" charset="0"/>
                <a:cs typeface="Arial" pitchFamily="34" charset="0"/>
              </a:rPr>
              <a:t>Este nivel de servicio se adoptó como un número entre 5 y 0, correspondiendo 5 al nivel de servicio óptimo y 0 al peor.</a:t>
            </a:r>
          </a:p>
          <a:p>
            <a:r>
              <a:rPr lang="es-ES" dirty="0" smtClean="0">
                <a:latin typeface="Arial" pitchFamily="34" charset="0"/>
                <a:cs typeface="Arial" pitchFamily="34" charset="0"/>
              </a:rPr>
              <a:t> </a:t>
            </a:r>
          </a:p>
          <a:p>
            <a:r>
              <a:rPr lang="es-ES" dirty="0" smtClean="0">
                <a:latin typeface="Arial" pitchFamily="34" charset="0"/>
                <a:cs typeface="Arial" pitchFamily="34" charset="0"/>
              </a:rPr>
              <a:t>El  nivel de servicio de un pavimento,  evolucionará con el pasaje de las cargas en el tiempo, hasta que el usuario considere que el nivel de servicio es totalmente insatisfactorio, momento en el cual debe ser intervenido para devolverle condiciones de servicio aceptables al usuario.</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
          <p:cNvSpPr>
            <a:spLocks noChangeArrowheads="1"/>
          </p:cNvSpPr>
          <p:nvPr/>
        </p:nvSpPr>
        <p:spPr bwMode="auto">
          <a:xfrm>
            <a:off x="0" y="0"/>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nivel de servicio insatisfactorio, se consideró para la red de carreteras de USA como de 2,5 para carreteras principales y de 2,0 para carreteras secundarias. Es decir que una carretera nueva puede perder hasta resultar insatisfactoria entre el 50 y 60% del nivel de servicio.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el diseño de un pavimento satisfactorio debía ser tal que permitiera que durante una cierta vida de proyecto (cantidad de cargas aplicadas en el tiempo), que el pavimento evolucionara desde el nivel óptimo de servicio inicial hasta el nivel de máxima  insatisfacción tolerada o nivel de servicio final o terminal.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Expresado gráficamente, la evolución del nivel de servicio seguiría la pauta de la figura 5.7.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295938" name="Picture 2"/>
          <p:cNvPicPr>
            <a:picLocks noChangeAspect="1" noChangeArrowheads="1"/>
          </p:cNvPicPr>
          <p:nvPr/>
        </p:nvPicPr>
        <p:blipFill>
          <a:blip r:embed="rId2"/>
          <a:srcRect/>
          <a:stretch>
            <a:fillRect/>
          </a:stretch>
        </p:blipFill>
        <p:spPr bwMode="auto">
          <a:xfrm>
            <a:off x="1571604" y="3143248"/>
            <a:ext cx="5391150" cy="2857500"/>
          </a:xfrm>
          <a:prstGeom prst="rect">
            <a:avLst/>
          </a:prstGeom>
          <a:noFill/>
          <a:ln w="9525">
            <a:noFill/>
            <a:miter lim="800000"/>
            <a:headEnd/>
            <a:tailEnd/>
          </a:ln>
        </p:spPr>
      </p:pic>
      <p:sp>
        <p:nvSpPr>
          <p:cNvPr id="295939" name="Rectangle 3"/>
          <p:cNvSpPr>
            <a:spLocks noChangeArrowheads="1"/>
          </p:cNvSpPr>
          <p:nvPr/>
        </p:nvSpPr>
        <p:spPr bwMode="auto">
          <a:xfrm>
            <a:off x="0" y="6072206"/>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5.7 Evolución del nivel de servicio con el pasaje de las cargas (tiempo),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paramétrico</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el Número estructural SN </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puede verse, diferentes curvas corresponden a diferentes parámetros SN,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Structural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Number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Número Estructural) que caracteriza la mayor “fortaleza” de la estructura de pavimento, como veremos más adelante.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interesante notar la forma de la curva de deterioro y la parte a la derecha de la curva en que se produce una aceleración del ritmo de pérdida del nivel de servicio con el pasaje de las cargas, lo que se ha dado por llamar el “canto del cisne” del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intervención en un pavimento deteriorado, le permitirá recuperar su nivel de servicio óptimo (eventualmente, inclusive, igual al nivel de servicio original) y puede demostrarse que el momento óptimo de actuación es precisamente antes de producirse el “canto del cisne”.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ecuación general obtenida en la pista experimental de AASHO y que vincula el nivel de servicio, la cantidad de cargas aplicadas al cabo de un tiempo t y las características estructurales del pavimento está dada por: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Gt=</a:t>
            </a:r>
            <a:r>
              <a:rPr kumimoji="0" lang="es-ES"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β</a:t>
            </a:r>
            <a:r>
              <a:rPr kumimoji="0" lang="fr-FR"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*(log W t- log ρ)</a:t>
            </a:r>
          </a:p>
          <a:p>
            <a:r>
              <a:rPr lang="es-ES" dirty="0" smtClean="0">
                <a:latin typeface="Arial" pitchFamily="34" charset="0"/>
                <a:cs typeface="Arial" pitchFamily="34" charset="0"/>
              </a:rPr>
              <a:t>Donde :</a:t>
            </a:r>
          </a:p>
          <a:p>
            <a:r>
              <a:rPr lang="es-ES" dirty="0" err="1" smtClean="0">
                <a:latin typeface="Arial" pitchFamily="34" charset="0"/>
                <a:cs typeface="Arial" pitchFamily="34" charset="0"/>
              </a:rPr>
              <a:t>Gt</a:t>
            </a:r>
            <a:r>
              <a:rPr lang="es-ES" dirty="0" smtClean="0">
                <a:latin typeface="Arial" pitchFamily="34" charset="0"/>
                <a:cs typeface="Arial" pitchFamily="34" charset="0"/>
              </a:rPr>
              <a:t>- es una función (el logaritmo) de la razón de pérdida de nivel de servicio al cabo de un tiempo t con una pérdida de nivel de servicio cuando Pt=1,5</a:t>
            </a:r>
          </a:p>
          <a:p>
            <a:r>
              <a:rPr lang="es-ES" dirty="0" smtClean="0">
                <a:latin typeface="Arial" pitchFamily="34" charset="0"/>
                <a:cs typeface="Arial" pitchFamily="34" charset="0"/>
              </a:rPr>
              <a:t>Β- una función de las variables de diseño y de carga, que influyen en la forma de la curva W-p (cargas aplicadas-nivel de servicio)</a:t>
            </a:r>
          </a:p>
          <a:p>
            <a:r>
              <a:rPr lang="fr-FR" dirty="0" smtClean="0">
                <a:latin typeface="Arial" pitchFamily="34" charset="0"/>
                <a:cs typeface="Arial" pitchFamily="34" charset="0"/>
              </a:rPr>
              <a:t>ρ</a:t>
            </a:r>
            <a:r>
              <a:rPr lang="es-ES" dirty="0" smtClean="0">
                <a:latin typeface="Arial" pitchFamily="34" charset="0"/>
                <a:cs typeface="Arial" pitchFamily="34" charset="0"/>
              </a:rPr>
              <a:t>-una función de las variables de diseño y de cargas, que marca el número de aplicaciones de carga hasta alcanzar un nivel de servicio de Pt=1,5</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357166"/>
            <a:ext cx="9144000" cy="6186309"/>
          </a:xfrm>
          <a:prstGeom prst="rect">
            <a:avLst/>
          </a:prstGeom>
        </p:spPr>
        <p:txBody>
          <a:bodyPr wrap="square">
            <a:spAutoFit/>
          </a:bodyPr>
          <a:lstStyle/>
          <a:p>
            <a:r>
              <a:rPr lang="es-ES" dirty="0" smtClean="0">
                <a:latin typeface="Arial" pitchFamily="34" charset="0"/>
                <a:cs typeface="Arial" pitchFamily="34" charset="0"/>
              </a:rPr>
              <a:t>W t- el número de aplicaciones de carga al cabo de un tiempo t</a:t>
            </a:r>
          </a:p>
          <a:p>
            <a:r>
              <a:rPr lang="es-ES" dirty="0" smtClean="0">
                <a:latin typeface="Arial" pitchFamily="34" charset="0"/>
                <a:cs typeface="Arial" pitchFamily="34" charset="0"/>
              </a:rPr>
              <a:t>Pt-nivel de servicio al cabo del tiempo t</a:t>
            </a:r>
          </a:p>
          <a:p>
            <a:r>
              <a:rPr lang="es-ES" dirty="0" smtClean="0">
                <a:latin typeface="Arial" pitchFamily="34" charset="0"/>
                <a:cs typeface="Arial" pitchFamily="34" charset="0"/>
              </a:rPr>
              <a:t>L1-carga en un eje simple o en un eje </a:t>
            </a:r>
            <a:r>
              <a:rPr lang="es-ES" dirty="0" err="1" smtClean="0">
                <a:latin typeface="Arial" pitchFamily="34" charset="0"/>
                <a:cs typeface="Arial" pitchFamily="34" charset="0"/>
              </a:rPr>
              <a:t>tandem</a:t>
            </a:r>
            <a:r>
              <a:rPr lang="es-ES" dirty="0" smtClean="0">
                <a:latin typeface="Arial" pitchFamily="34" charset="0"/>
                <a:cs typeface="Arial" pitchFamily="34" charset="0"/>
              </a:rPr>
              <a:t> en </a:t>
            </a:r>
            <a:r>
              <a:rPr lang="es-ES" dirty="0" err="1" smtClean="0">
                <a:latin typeface="Arial" pitchFamily="34" charset="0"/>
                <a:cs typeface="Arial" pitchFamily="34" charset="0"/>
              </a:rPr>
              <a:t>kips</a:t>
            </a:r>
            <a:r>
              <a:rPr lang="es-ES" dirty="0" smtClean="0">
                <a:latin typeface="Arial" pitchFamily="34" charset="0"/>
                <a:cs typeface="Arial" pitchFamily="34" charset="0"/>
              </a:rPr>
              <a:t> (1000lbs)</a:t>
            </a:r>
          </a:p>
          <a:p>
            <a:r>
              <a:rPr lang="es-ES" dirty="0" smtClean="0">
                <a:latin typeface="Arial" pitchFamily="34" charset="0"/>
                <a:cs typeface="Arial" pitchFamily="34" charset="0"/>
              </a:rPr>
              <a:t>L2.código de ejes (L2=1 para ejes simples, L2=2 para ejes dobles)</a:t>
            </a:r>
          </a:p>
          <a:p>
            <a:r>
              <a:rPr lang="es-ES" dirty="0" smtClean="0">
                <a:latin typeface="Arial" pitchFamily="34" charset="0"/>
                <a:cs typeface="Arial" pitchFamily="34" charset="0"/>
              </a:rPr>
              <a:t>SN- Numero estructural del pavimento</a:t>
            </a:r>
          </a:p>
          <a:p>
            <a:endParaRPr lang="es-ES" dirty="0" smtClean="0">
              <a:latin typeface="Arial" pitchFamily="34" charset="0"/>
              <a:cs typeface="Arial" pitchFamily="34" charset="0"/>
            </a:endParaRPr>
          </a:p>
          <a:p>
            <a:r>
              <a:rPr lang="es-ES" dirty="0" smtClean="0">
                <a:latin typeface="Arial" pitchFamily="34" charset="0"/>
                <a:cs typeface="Arial" pitchFamily="34" charset="0"/>
              </a:rPr>
              <a:t>La ecuación que relaciona la evolución del nivel de servicio con el pasaje de las cargas  para un determinado pavimento caracterizado por un número estructural SN y para un nivel de servicio terminal intolerable de valor 1,5 , y considerando que las cargas se expresan en ejes simples equivalentes de 18 </a:t>
            </a:r>
            <a:r>
              <a:rPr lang="es-ES" dirty="0" err="1" smtClean="0">
                <a:latin typeface="Arial" pitchFamily="34" charset="0"/>
                <a:cs typeface="Arial" pitchFamily="34" charset="0"/>
              </a:rPr>
              <a:t>kips</a:t>
            </a:r>
            <a:r>
              <a:rPr lang="es-ES" dirty="0" smtClean="0">
                <a:latin typeface="Arial" pitchFamily="34" charset="0"/>
                <a:cs typeface="Arial" pitchFamily="34" charset="0"/>
              </a:rPr>
              <a:t>, es:</a:t>
            </a:r>
          </a:p>
          <a:p>
            <a:r>
              <a:rPr lang="es-ES" dirty="0" smtClean="0">
                <a:latin typeface="Arial" pitchFamily="34" charset="0"/>
                <a:cs typeface="Arial" pitchFamily="34" charset="0"/>
              </a:rPr>
              <a:t> </a:t>
            </a:r>
          </a:p>
          <a:p>
            <a:r>
              <a:rPr lang="es-ES" dirty="0" smtClean="0">
                <a:latin typeface="Arial" pitchFamily="34" charset="0"/>
                <a:cs typeface="Arial" pitchFamily="34" charset="0"/>
              </a:rPr>
              <a:t>l</a:t>
            </a:r>
            <a:r>
              <a:rPr lang="es-ES" b="1" dirty="0" smtClean="0">
                <a:latin typeface="Arial" pitchFamily="34" charset="0"/>
                <a:cs typeface="Arial" pitchFamily="34" charset="0"/>
              </a:rPr>
              <a:t>ogWt18=9,36*log(SN+1)-0,20+ log((4,2-pt)/(4,2-1,5))/ (0,40+(1094/SN+1)^5,19)</a:t>
            </a:r>
            <a:endParaRPr lang="es-ES" dirty="0" smtClean="0">
              <a:latin typeface="Arial" pitchFamily="34" charset="0"/>
              <a:cs typeface="Arial" pitchFamily="34" charset="0"/>
            </a:endParaRPr>
          </a:p>
          <a:p>
            <a:r>
              <a:rPr lang="es-ES" dirty="0" smtClean="0">
                <a:latin typeface="Arial" pitchFamily="34" charset="0"/>
                <a:cs typeface="Arial" pitchFamily="34" charset="0"/>
              </a:rPr>
              <a:t> </a:t>
            </a:r>
          </a:p>
          <a:p>
            <a:r>
              <a:rPr lang="es-ES" dirty="0" smtClean="0">
                <a:latin typeface="Arial" pitchFamily="34" charset="0"/>
                <a:cs typeface="Arial" pitchFamily="34" charset="0"/>
              </a:rPr>
              <a:t>donde : </a:t>
            </a:r>
          </a:p>
          <a:p>
            <a:r>
              <a:rPr lang="es-ES" dirty="0" smtClean="0">
                <a:latin typeface="Arial" pitchFamily="34" charset="0"/>
                <a:cs typeface="Arial" pitchFamily="34" charset="0"/>
              </a:rPr>
              <a:t>Wt18 es el número de aplicaciones de ejes simples de 18 </a:t>
            </a:r>
            <a:r>
              <a:rPr lang="es-ES" dirty="0" err="1" smtClean="0">
                <a:latin typeface="Arial" pitchFamily="34" charset="0"/>
                <a:cs typeface="Arial" pitchFamily="34" charset="0"/>
              </a:rPr>
              <a:t>kips</a:t>
            </a:r>
            <a:r>
              <a:rPr lang="es-ES" dirty="0" smtClean="0">
                <a:latin typeface="Arial" pitchFamily="34" charset="0"/>
                <a:cs typeface="Arial" pitchFamily="34" charset="0"/>
              </a:rPr>
              <a:t> al cabo del tiempo t</a:t>
            </a:r>
          </a:p>
          <a:p>
            <a:r>
              <a:rPr lang="es-ES" dirty="0" smtClean="0">
                <a:latin typeface="Arial" pitchFamily="34" charset="0"/>
                <a:cs typeface="Arial" pitchFamily="34" charset="0"/>
              </a:rPr>
              <a:t>SN es el número estructural del pavimento</a:t>
            </a:r>
          </a:p>
          <a:p>
            <a:r>
              <a:rPr lang="es-ES" dirty="0" smtClean="0">
                <a:latin typeface="Arial" pitchFamily="34" charset="0"/>
                <a:cs typeface="Arial" pitchFamily="34" charset="0"/>
              </a:rPr>
              <a:t>Pt es el nivel de servicio al cabo del tiempo t.</a:t>
            </a:r>
          </a:p>
          <a:p>
            <a:endParaRPr lang="es-ES" dirty="0" smtClean="0">
              <a:latin typeface="Arial" pitchFamily="34" charset="0"/>
              <a:cs typeface="Arial" pitchFamily="34" charset="0"/>
            </a:endParaRPr>
          </a:p>
          <a:p>
            <a:r>
              <a:rPr lang="es-ES" dirty="0" smtClean="0">
                <a:latin typeface="Arial" pitchFamily="34" charset="0"/>
                <a:cs typeface="Arial" pitchFamily="34" charset="0"/>
              </a:rPr>
              <a:t>Como puede verse de la fórmula, el último sumando se anula para un nivel de servicio terminal de 1,5, quedando una relación lineal entre los logaritmos de los ejes equivalentes de carga y el valor del Número Estructural.</a:t>
            </a:r>
          </a:p>
          <a:p>
            <a:endParaRPr lang="es-ES" dirty="0" smtClean="0">
              <a:latin typeface="Arial" pitchFamily="34" charset="0"/>
              <a:cs typeface="Arial"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relación lleva implícita la existencia de una determinada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existente en la pista experimental de AASHO, por lo cual para ser utilizada en otras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realizó un ajuste corrigiendo el número de ejes equivalentes según un valor 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3,0 para la pista de AASHO y de 10,0 para una piedra triturada.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relación, también lleva implícita una determinada condición ambiental vigente en la localidad de la pista, por lo cual, para la generalización de las conclusiones para ser utilizadas como método de diseño, resultó necesario realizar un ajuste por un factor ambiental regional R, que castiga con un valor que minora la cantidad de ejes equivalentes que es capaz de soportar una estructura de pavimento en climas más adversos (menores temperaturas anuales, heladas y alto nivel de precipitación) que el de la pista experimental o que mayora este valor en caso de climas más benignos (mayores temperaturas anuales y menores o ausencia de heladas y menores niveles de precipitación).</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r>
              <a:rPr lang="es-ES" dirty="0" smtClean="0">
                <a:latin typeface="Arial" pitchFamily="34" charset="0"/>
                <a:cs typeface="Arial" pitchFamily="34" charset="0"/>
              </a:rPr>
              <a:t>Con estas correcciones, la fórmula habitualmente utilizada en el diseño y que recogen los ábacos de diseño es:</a:t>
            </a:r>
          </a:p>
          <a:p>
            <a:r>
              <a:rPr lang="es-ES" dirty="0" smtClean="0">
                <a:latin typeface="Arial" pitchFamily="34" charset="0"/>
                <a:cs typeface="Arial" pitchFamily="34" charset="0"/>
              </a:rPr>
              <a:t> </a:t>
            </a:r>
          </a:p>
          <a:p>
            <a:r>
              <a:rPr lang="fr-FR" b="1" dirty="0" smtClean="0">
                <a:latin typeface="Arial" pitchFamily="34" charset="0"/>
                <a:cs typeface="Arial" pitchFamily="34" charset="0"/>
              </a:rPr>
              <a:t>logWt18=9,36*log(SN+1)-0,20+ log((4,2-pt)/(4,2-1,5))/ (0,40+(1094/SN+1)^5,19) + log(1/R)+0,372*(Si-3,0)</a:t>
            </a:r>
            <a:endParaRPr lang="es-ES" dirty="0" smtClean="0">
              <a:latin typeface="Arial" pitchFamily="34" charset="0"/>
              <a:cs typeface="Arial" pitchFamily="34" charset="0"/>
            </a:endParaRPr>
          </a:p>
          <a:p>
            <a:r>
              <a:rPr lang="fr-FR" dirty="0" smtClean="0">
                <a:latin typeface="Arial" pitchFamily="34" charset="0"/>
                <a:cs typeface="Arial" pitchFamily="34" charset="0"/>
              </a:rPr>
              <a:t> </a:t>
            </a:r>
            <a:endParaRPr lang="es-ES" dirty="0" smtClean="0">
              <a:latin typeface="Arial" pitchFamily="34" charset="0"/>
              <a:cs typeface="Arial" pitchFamily="34" charset="0"/>
            </a:endParaRPr>
          </a:p>
          <a:p>
            <a:r>
              <a:rPr lang="es-ES" dirty="0" smtClean="0">
                <a:latin typeface="Arial" pitchFamily="34" charset="0"/>
                <a:cs typeface="Arial" pitchFamily="34" charset="0"/>
              </a:rPr>
              <a:t>donde :	R un factor regional que corresponde a niveles de temperatura y lluvia.</a:t>
            </a:r>
          </a:p>
          <a:p>
            <a:r>
              <a:rPr lang="es-ES" dirty="0" smtClean="0">
                <a:latin typeface="Arial" pitchFamily="34" charset="0"/>
                <a:cs typeface="Arial" pitchFamily="34" charset="0"/>
              </a:rPr>
              <a:t>Si un valor índice del suelo de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(que para la </a:t>
            </a:r>
            <a:r>
              <a:rPr lang="es-ES" dirty="0" err="1" smtClean="0">
                <a:latin typeface="Arial" pitchFamily="34" charset="0"/>
                <a:cs typeface="Arial" pitchFamily="34" charset="0"/>
              </a:rPr>
              <a:t>psta</a:t>
            </a:r>
            <a:r>
              <a:rPr lang="es-ES" dirty="0" smtClean="0">
                <a:latin typeface="Arial" pitchFamily="34" charset="0"/>
                <a:cs typeface="Arial" pitchFamily="34" charset="0"/>
              </a:rPr>
              <a:t> experimental era de CBR=3% para el cual S=3)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p:cNvSpPr>
            <a:spLocks noChangeArrowheads="1"/>
          </p:cNvSpPr>
          <p:nvPr/>
        </p:nvSpPr>
        <p:spPr bwMode="auto">
          <a:xfrm>
            <a:off x="0" y="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el diseño de un pavimento, será necesario determinar la cantidad de ejes equivalentes de 18.000 lb que se espera que circulen por senda en el período de la vida del pavimento, definir el nivel de servicio final aceptado, determinar el valor S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las condiciones ambientales regionales donde se realice la obra, con lo cual se está en condiciones de determinar el número estructural SN.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ábacos de diseño para niveles de servicio finales de 2,5 y 2,0 respectivamente se muestran en las figuras 5.8 y 5.9 respectivamente.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291842" name="Picture 2" descr="Figura 5_8a"/>
          <p:cNvPicPr>
            <a:picLocks noChangeAspect="1" noChangeArrowheads="1"/>
          </p:cNvPicPr>
          <p:nvPr/>
        </p:nvPicPr>
        <p:blipFill>
          <a:blip r:embed="rId2"/>
          <a:srcRect/>
          <a:stretch>
            <a:fillRect/>
          </a:stretch>
        </p:blipFill>
        <p:spPr bwMode="auto">
          <a:xfrm>
            <a:off x="857224" y="2251890"/>
            <a:ext cx="5072098" cy="4606110"/>
          </a:xfrm>
          <a:prstGeom prst="rect">
            <a:avLst/>
          </a:prstGeom>
          <a:noFill/>
          <a:ln w="9525">
            <a:noFill/>
            <a:miter lim="800000"/>
            <a:headEnd/>
            <a:tailEnd/>
          </a:ln>
        </p:spPr>
      </p:pic>
      <p:sp>
        <p:nvSpPr>
          <p:cNvPr id="291843" name="Rectangle 3"/>
          <p:cNvSpPr>
            <a:spLocks noChangeArrowheads="1"/>
          </p:cNvSpPr>
          <p:nvPr/>
        </p:nvSpPr>
        <p:spPr bwMode="auto">
          <a:xfrm>
            <a:off x="6072198" y="5143512"/>
            <a:ext cx="292895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5-8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Abacos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diseño AASHTO 73 (AASHTO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Interim</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guide, 1973) para un nivel de servicio final pt=2,5</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Figura 5_8b"/>
          <p:cNvPicPr>
            <a:picLocks noChangeAspect="1" noChangeArrowheads="1"/>
          </p:cNvPicPr>
          <p:nvPr/>
        </p:nvPicPr>
        <p:blipFill>
          <a:blip r:embed="rId2"/>
          <a:srcRect/>
          <a:stretch>
            <a:fillRect/>
          </a:stretch>
        </p:blipFill>
        <p:spPr bwMode="auto">
          <a:xfrm>
            <a:off x="357158" y="0"/>
            <a:ext cx="5257800" cy="4924425"/>
          </a:xfrm>
          <a:prstGeom prst="rect">
            <a:avLst/>
          </a:prstGeom>
          <a:noFill/>
          <a:ln w="9525">
            <a:noFill/>
            <a:miter lim="800000"/>
            <a:headEnd/>
            <a:tailEnd/>
          </a:ln>
        </p:spPr>
      </p:pic>
      <p:sp>
        <p:nvSpPr>
          <p:cNvPr id="290818" name="Rectangle 2"/>
          <p:cNvSpPr>
            <a:spLocks noChangeArrowheads="1"/>
          </p:cNvSpPr>
          <p:nvPr/>
        </p:nvSpPr>
        <p:spPr bwMode="auto">
          <a:xfrm>
            <a:off x="5715008" y="1500174"/>
            <a:ext cx="3253634"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5.9 </a:t>
            </a:r>
            <a:r>
              <a:rPr kumimoji="0" lang="es-ES"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Abacos</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diseño AASHTO 73 (AASHTO </a:t>
            </a:r>
            <a:r>
              <a:rPr kumimoji="0" lang="es-ES"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Interim</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guide, 1973) </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 nivel de servicio final pt=2,0</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5214950"/>
            <a:ext cx="9144000" cy="1200329"/>
          </a:xfrm>
          <a:prstGeom prst="rect">
            <a:avLst/>
          </a:prstGeom>
        </p:spPr>
        <p:txBody>
          <a:bodyPr wrap="square">
            <a:spAutoFit/>
          </a:bodyPr>
          <a:lstStyle/>
          <a:p>
            <a:r>
              <a:rPr lang="es-ES" dirty="0" smtClean="0">
                <a:latin typeface="Arial" pitchFamily="34" charset="0"/>
                <a:cs typeface="Arial" pitchFamily="34" charset="0"/>
              </a:rPr>
              <a:t>Este número estructural SN es el que caracteriza a toda la estructura del pavimento que se apoya sobre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de valor S.</a:t>
            </a:r>
          </a:p>
          <a:p>
            <a:r>
              <a:rPr lang="es-ES" dirty="0" smtClean="0">
                <a:latin typeface="Arial" pitchFamily="34" charset="0"/>
                <a:cs typeface="Arial" pitchFamily="34" charset="0"/>
              </a:rPr>
              <a:t>Resta todavía determinar la relación entre el valor SN y los espesores de las capas de materiales que integran la estructura del pavimento.</a:t>
            </a:r>
            <a:endParaRPr lang="es-ES" dirty="0">
              <a:latin typeface="Arial" pitchFamily="34" charset="0"/>
              <a:cs typeface="Arial"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
          <p:cNvSpPr>
            <a:spLocks noChangeArrowheads="1"/>
          </p:cNvSpPr>
          <p:nvPr/>
        </p:nvSpPr>
        <p:spPr bwMode="auto">
          <a:xfrm>
            <a:off x="0" y="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relación esta dada por la fórmula: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SN=a1*d1+a2*d2+a3*d3</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que los coeficientes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a:t>
            </a:r>
            <a:r>
              <a:rPr kumimoji="0" lang="es-ES"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i</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denominados coeficientes de aporte unitarios de los materiales al número estructural y di son los espesores de las capas del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coeficientes de aporte sugeridos por AASHO son los de la figura 5.10:</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289794" name="Picture 2" descr="Figura 5_10"/>
          <p:cNvPicPr>
            <a:picLocks noChangeAspect="1" noChangeArrowheads="1"/>
          </p:cNvPicPr>
          <p:nvPr/>
        </p:nvPicPr>
        <p:blipFill>
          <a:blip r:embed="rId2"/>
          <a:srcRect/>
          <a:stretch>
            <a:fillRect/>
          </a:stretch>
        </p:blipFill>
        <p:spPr bwMode="auto">
          <a:xfrm>
            <a:off x="285719" y="2357430"/>
            <a:ext cx="5091273" cy="4124326"/>
          </a:xfrm>
          <a:prstGeom prst="rect">
            <a:avLst/>
          </a:prstGeom>
          <a:noFill/>
          <a:ln w="9525">
            <a:noFill/>
            <a:miter lim="800000"/>
            <a:headEnd/>
            <a:tailEnd/>
          </a:ln>
        </p:spPr>
      </p:pic>
      <p:sp>
        <p:nvSpPr>
          <p:cNvPr id="289795" name="Rectangle 3"/>
          <p:cNvSpPr>
            <a:spLocks noChangeArrowheads="1"/>
          </p:cNvSpPr>
          <p:nvPr/>
        </p:nvSpPr>
        <p:spPr bwMode="auto">
          <a:xfrm rot="10800000" flipV="1">
            <a:off x="5572132" y="5072074"/>
            <a:ext cx="317286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5.10 Coeficientes de aporte estructural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ChangeArrowheads="1"/>
          </p:cNvSpPr>
          <p:nvPr/>
        </p:nvSpPr>
        <p:spPr bwMode="auto">
          <a:xfrm>
            <a:off x="0" y="394692"/>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tipo de pavimento especial, y de larga data, es el adoquinado en que la superficie de rodadura está compuesta por bloques regulares de piedra tallada o de piezas de hormigón y se apoya sobre el terreno de fundación o sobre una capa de base. Una variante es el pavimento de empedrado, consistente en una capa de base de piedras de formas irregulares, distribuidas en la superficie y con sus huecos rellenos por un material fino.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Otros pavimentos más antiguos populares en el siglo XIX y primera mitad del XX, son los que llevan el nombre de su introductor Mac Adam.  Sobre una capa de material de base, se coloca una capa de piedras de tamaño regular  y los huecos se rellenan de un material fino no plástico (macadam hidráulico) o con un material asfáltico (macadam bituminoso)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pavimentos más antiguos que corresponden a la vialidad del Imperio Romano ( vía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Appia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vía Augusta, etc.) eran de tipo similar al empedrado, con losas de piedra que integraban la capa superior de rodadura y que se le denominaba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summa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crusta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summum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dorsum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en tanto que  las capas de base se denominaban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laterium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nucleus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statumen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la medida que se encontraban más próximas al terreno natural de fundación.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Algunos pavimentos modernos son los de hormigón pretensado, o los denominados como tipo sándwich, que toman ventaja de distintas concepciones estructurales y de propiedades resistentes y de deformación de los materiales.18</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
          <p:cNvSpPr>
            <a:spLocks noChangeArrowheads="1"/>
          </p:cNvSpPr>
          <p:nvPr/>
        </p:nvSpPr>
        <p:spPr bwMode="auto">
          <a:xfrm>
            <a:off x="0" y="428604"/>
            <a:ext cx="914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definición de un material es altamente cualitativa, por lo cual se han realizado correlaciones entre los coeficientes de aporte o coeficientes de capa y las propiedades más características de los materiales que componen la estructura del pavimento (capas de superficie y coeficientes a1 y capas de base asfáltica o cementada y coeficientes a</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granular y coeficientes a</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3</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5.11 se indica la correlación referida: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288770" name="Picture 2"/>
          <p:cNvPicPr>
            <a:picLocks noChangeAspect="1" noChangeArrowheads="1"/>
          </p:cNvPicPr>
          <p:nvPr/>
        </p:nvPicPr>
        <p:blipFill>
          <a:blip r:embed="rId2"/>
          <a:srcRect/>
          <a:stretch>
            <a:fillRect/>
          </a:stretch>
        </p:blipFill>
        <p:spPr bwMode="auto">
          <a:xfrm>
            <a:off x="1857356" y="2714620"/>
            <a:ext cx="5400675" cy="3171825"/>
          </a:xfrm>
          <a:prstGeom prst="rect">
            <a:avLst/>
          </a:prstGeom>
          <a:noFill/>
          <a:ln w="9525">
            <a:noFill/>
            <a:miter lim="800000"/>
            <a:headEnd/>
            <a:tailEnd/>
          </a:ln>
        </p:spPr>
      </p:pic>
      <p:sp>
        <p:nvSpPr>
          <p:cNvPr id="288771" name="Rectangle 3"/>
          <p:cNvSpPr>
            <a:spLocks noChangeArrowheads="1"/>
          </p:cNvSpPr>
          <p:nvPr/>
        </p:nvSpPr>
        <p:spPr bwMode="auto">
          <a:xfrm>
            <a:off x="0" y="6072206"/>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5-11.a Correlación entre factores de aporte estructural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ai</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otros valores índices de los materiales (a) mezclas asfálticas y (b) bases granulares) </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
          <p:cNvPicPr>
            <a:picLocks noChangeAspect="1" noChangeArrowheads="1"/>
          </p:cNvPicPr>
          <p:nvPr/>
        </p:nvPicPr>
        <p:blipFill>
          <a:blip r:embed="rId2"/>
          <a:srcRect/>
          <a:stretch>
            <a:fillRect/>
          </a:stretch>
        </p:blipFill>
        <p:spPr bwMode="auto">
          <a:xfrm>
            <a:off x="285720" y="857232"/>
            <a:ext cx="3114675" cy="3152775"/>
          </a:xfrm>
          <a:prstGeom prst="rect">
            <a:avLst/>
          </a:prstGeom>
          <a:noFill/>
          <a:ln w="9525">
            <a:noFill/>
            <a:miter lim="800000"/>
            <a:headEnd/>
            <a:tailEnd/>
          </a:ln>
        </p:spPr>
      </p:pic>
      <p:sp>
        <p:nvSpPr>
          <p:cNvPr id="287746" name="Rectangle 2"/>
          <p:cNvSpPr>
            <a:spLocks noChangeArrowheads="1"/>
          </p:cNvSpPr>
          <p:nvPr/>
        </p:nvSpPr>
        <p:spPr bwMode="auto">
          <a:xfrm>
            <a:off x="3500430" y="2143116"/>
            <a:ext cx="542925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5.11. b Correlación entre factores de aporte estructural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ai</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otros valores índices de los materiales Bases cementadas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87747" name="Rectangle 3"/>
          <p:cNvSpPr>
            <a:spLocks noChangeArrowheads="1"/>
          </p:cNvSpPr>
          <p:nvPr/>
        </p:nvSpPr>
        <p:spPr bwMode="auto">
          <a:xfrm>
            <a:off x="0" y="4357694"/>
            <a:ext cx="914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último, es de señalar que una vez obtenido SN1 y determinados los coeficientes de aporte de cada capa, será necesario recorrer el mismo camino que hiciéramos en el método CBR. Es decir, determinamos un cierto SN1 requerido sobre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disponemos de un cierto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Determinaremos el SN2 que es necesario colocar sobre este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lo obtenemos de los ábacos o de la fórmula, utilizando para determinar el valor S de este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correlación de la figura 5.12 a y b..</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p:cNvPicPr>
            <a:picLocks noChangeAspect="1" noChangeArrowheads="1"/>
          </p:cNvPicPr>
          <p:nvPr/>
        </p:nvPicPr>
        <p:blipFill>
          <a:blip r:embed="rId2"/>
          <a:srcRect/>
          <a:stretch>
            <a:fillRect/>
          </a:stretch>
        </p:blipFill>
        <p:spPr bwMode="auto">
          <a:xfrm>
            <a:off x="285720" y="285728"/>
            <a:ext cx="4610100" cy="6143625"/>
          </a:xfrm>
          <a:prstGeom prst="rect">
            <a:avLst/>
          </a:prstGeom>
          <a:noFill/>
          <a:ln w="9525">
            <a:noFill/>
            <a:miter lim="800000"/>
            <a:headEnd/>
            <a:tailEnd/>
          </a:ln>
        </p:spPr>
      </p:pic>
      <p:sp>
        <p:nvSpPr>
          <p:cNvPr id="286722" name="Rectangle 2"/>
          <p:cNvSpPr>
            <a:spLocks noChangeArrowheads="1"/>
          </p:cNvSpPr>
          <p:nvPr/>
        </p:nvSpPr>
        <p:spPr bwMode="auto">
          <a:xfrm>
            <a:off x="4643438" y="4143380"/>
            <a:ext cx="4357718"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5-12.a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Relacion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enre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valor S de soporte AASHTO y otros valores índice del comportamiento esfuerzo deformación de los materiales (</a:t>
            </a:r>
            <a:r>
              <a:rPr kumimoji="0" lang="es-E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&amp; </a:t>
            </a:r>
            <a:r>
              <a:rPr kumimoji="0" lang="es-E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Witczak</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
          <p:cNvPicPr>
            <a:picLocks noChangeAspect="1" noChangeArrowheads="1"/>
          </p:cNvPicPr>
          <p:nvPr/>
        </p:nvPicPr>
        <p:blipFill>
          <a:blip r:embed="rId2"/>
          <a:srcRect/>
          <a:stretch>
            <a:fillRect/>
          </a:stretch>
        </p:blipFill>
        <p:spPr bwMode="auto">
          <a:xfrm>
            <a:off x="214282" y="0"/>
            <a:ext cx="3571868" cy="6747742"/>
          </a:xfrm>
          <a:prstGeom prst="rect">
            <a:avLst/>
          </a:prstGeom>
          <a:noFill/>
          <a:ln w="9525">
            <a:noFill/>
            <a:miter lim="800000"/>
            <a:headEnd/>
            <a:tailEnd/>
          </a:ln>
        </p:spPr>
      </p:pic>
      <p:sp>
        <p:nvSpPr>
          <p:cNvPr id="3" name="2 Rectángulo"/>
          <p:cNvSpPr/>
          <p:nvPr/>
        </p:nvSpPr>
        <p:spPr>
          <a:xfrm>
            <a:off x="3929058" y="4857760"/>
            <a:ext cx="4572000" cy="1169551"/>
          </a:xfrm>
          <a:prstGeom prst="rect">
            <a:avLst/>
          </a:prstGeom>
        </p:spPr>
        <p:txBody>
          <a:bodyPr>
            <a:spAutoFit/>
          </a:bodyPr>
          <a:lstStyle/>
          <a:p>
            <a:r>
              <a:rPr lang="es-ES" sz="1400" b="1" dirty="0" smtClean="0">
                <a:latin typeface="Arial" pitchFamily="34" charset="0"/>
                <a:cs typeface="Arial" pitchFamily="34" charset="0"/>
              </a:rPr>
              <a:t>Figura 5-12.b Otras relaciones entre el valor S de soporte AASHTO y otros valores índice del comportamiento esfuerzo deformación de los materiales (</a:t>
            </a:r>
            <a:r>
              <a:rPr lang="es-ES" sz="1400" dirty="0" err="1" smtClean="0">
                <a:latin typeface="Arial" pitchFamily="34" charset="0"/>
                <a:cs typeface="Arial" pitchFamily="34" charset="0"/>
              </a:rPr>
              <a:t>Principles</a:t>
            </a:r>
            <a:r>
              <a:rPr lang="es-ES" sz="1400" dirty="0" smtClean="0">
                <a:latin typeface="Arial" pitchFamily="34" charset="0"/>
                <a:cs typeface="Arial" pitchFamily="34" charset="0"/>
              </a:rPr>
              <a:t> of </a:t>
            </a:r>
            <a:r>
              <a:rPr lang="es-ES" sz="1400" dirty="0" err="1" smtClean="0">
                <a:latin typeface="Arial" pitchFamily="34" charset="0"/>
                <a:cs typeface="Arial" pitchFamily="34" charset="0"/>
              </a:rPr>
              <a:t>pavement</a:t>
            </a:r>
            <a:r>
              <a:rPr lang="es-ES" sz="1400" dirty="0" smtClean="0">
                <a:latin typeface="Arial" pitchFamily="34" charset="0"/>
                <a:cs typeface="Arial" pitchFamily="34" charset="0"/>
              </a:rPr>
              <a:t> </a:t>
            </a:r>
            <a:r>
              <a:rPr lang="es-ES" sz="1400" dirty="0" err="1" smtClean="0">
                <a:latin typeface="Arial" pitchFamily="34" charset="0"/>
                <a:cs typeface="Arial" pitchFamily="34" charset="0"/>
              </a:rPr>
              <a:t>design</a:t>
            </a:r>
            <a:r>
              <a:rPr lang="es-ES" sz="1400" dirty="0" smtClean="0">
                <a:latin typeface="Arial" pitchFamily="34" charset="0"/>
                <a:cs typeface="Arial" pitchFamily="34" charset="0"/>
              </a:rPr>
              <a:t>, </a:t>
            </a:r>
            <a:r>
              <a:rPr lang="es-ES" sz="1400" dirty="0" err="1" smtClean="0">
                <a:latin typeface="Arial" pitchFamily="34" charset="0"/>
                <a:cs typeface="Arial" pitchFamily="34" charset="0"/>
              </a:rPr>
              <a:t>Yoder</a:t>
            </a:r>
            <a:r>
              <a:rPr lang="es-ES" sz="1400" dirty="0" smtClean="0">
                <a:latin typeface="Arial" pitchFamily="34" charset="0"/>
                <a:cs typeface="Arial" pitchFamily="34" charset="0"/>
              </a:rPr>
              <a:t> &amp; </a:t>
            </a:r>
            <a:r>
              <a:rPr lang="es-ES" sz="1400" dirty="0" err="1" smtClean="0">
                <a:latin typeface="Arial" pitchFamily="34" charset="0"/>
                <a:cs typeface="Arial" pitchFamily="34" charset="0"/>
              </a:rPr>
              <a:t>Witczak</a:t>
            </a:r>
            <a:r>
              <a:rPr lang="es-ES" sz="1400" dirty="0" smtClean="0">
                <a:latin typeface="Arial" pitchFamily="34" charset="0"/>
                <a:cs typeface="Arial" pitchFamily="34" charset="0"/>
              </a:rPr>
              <a:t>)</a:t>
            </a:r>
            <a:endParaRPr lang="es-ES" sz="1400" dirty="0">
              <a:latin typeface="Arial" pitchFamily="34" charset="0"/>
              <a:cs typeface="Arial"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571480"/>
            <a:ext cx="9144000" cy="1754326"/>
          </a:xfrm>
          <a:prstGeom prst="rect">
            <a:avLst/>
          </a:prstGeom>
        </p:spPr>
        <p:txBody>
          <a:bodyPr wrap="square">
            <a:spAutoFit/>
          </a:bodyPr>
          <a:lstStyle/>
          <a:p>
            <a:r>
              <a:rPr lang="es-ES" dirty="0" smtClean="0">
                <a:latin typeface="Arial" pitchFamily="34" charset="0"/>
                <a:cs typeface="Arial" pitchFamily="34" charset="0"/>
              </a:rPr>
              <a:t>La diferencia entre SN1 y SN2 es la que tendrá que absorber el material de </a:t>
            </a:r>
            <a:r>
              <a:rPr lang="es-ES" dirty="0" err="1" smtClean="0">
                <a:latin typeface="Arial" pitchFamily="34" charset="0"/>
                <a:cs typeface="Arial" pitchFamily="34" charset="0"/>
              </a:rPr>
              <a:t>subbase</a:t>
            </a:r>
            <a:r>
              <a:rPr lang="es-ES" dirty="0" smtClean="0">
                <a:latin typeface="Arial" pitchFamily="34" charset="0"/>
                <a:cs typeface="Arial" pitchFamily="34" charset="0"/>
              </a:rPr>
              <a:t>, cuyo espesor máximo los obtenemos de dividir esta diferencia entre el coeficiente de aporte correspondiente.</a:t>
            </a:r>
          </a:p>
          <a:p>
            <a:r>
              <a:rPr lang="es-ES" dirty="0" smtClean="0">
                <a:latin typeface="Arial" pitchFamily="34" charset="0"/>
                <a:cs typeface="Arial" pitchFamily="34" charset="0"/>
              </a:rPr>
              <a:t>En forma análoga operamos con los otros materiales de base hasta llegar a la rodadura y obtenemos los diferentes SN requeridos sobre cada capa como se indica en la figura 5.13</a:t>
            </a:r>
            <a:endParaRPr lang="es-ES" dirty="0">
              <a:latin typeface="Arial" pitchFamily="34" charset="0"/>
              <a:cs typeface="Arial" pitchFamily="34" charset="0"/>
            </a:endParaRPr>
          </a:p>
        </p:txBody>
      </p:sp>
      <p:pic>
        <p:nvPicPr>
          <p:cNvPr id="284673" name="Picture 1" descr="Figura 5_13"/>
          <p:cNvPicPr>
            <a:picLocks noChangeAspect="1" noChangeArrowheads="1"/>
          </p:cNvPicPr>
          <p:nvPr/>
        </p:nvPicPr>
        <p:blipFill>
          <a:blip r:embed="rId2"/>
          <a:srcRect/>
          <a:stretch>
            <a:fillRect/>
          </a:stretch>
        </p:blipFill>
        <p:spPr bwMode="auto">
          <a:xfrm>
            <a:off x="1643042" y="2571744"/>
            <a:ext cx="5391150" cy="2076450"/>
          </a:xfrm>
          <a:prstGeom prst="rect">
            <a:avLst/>
          </a:prstGeom>
          <a:noFill/>
          <a:ln w="9525">
            <a:noFill/>
            <a:miter lim="800000"/>
            <a:headEnd/>
            <a:tailEnd/>
          </a:ln>
        </p:spPr>
      </p:pic>
      <p:sp>
        <p:nvSpPr>
          <p:cNvPr id="284674" name="Rectangle 2"/>
          <p:cNvSpPr>
            <a:spLocks noChangeArrowheads="1"/>
          </p:cNvSpPr>
          <p:nvPr/>
        </p:nvSpPr>
        <p:spPr bwMode="auto">
          <a:xfrm>
            <a:off x="0" y="4929198"/>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5.13 Iteración de cálculo de SN (Numero estructural) sobre cada capa de la estructura de pavimento (</a:t>
            </a:r>
            <a:r>
              <a:rPr kumimoji="0" lang="es-E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1"/>
          <p:cNvSpPr>
            <a:spLocks noChangeArrowheads="1"/>
          </p:cNvSpPr>
          <p:nvPr/>
        </p:nvSpPr>
        <p:spPr bwMode="auto">
          <a:xfrm>
            <a:off x="0" y="642918"/>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recomienda además ciertos espesores mínimos de las capas. Para la capa de superficie un espesor mínimo de 2” (5 cm.) para la capa de base un mínimo de 4” (10 cm.) y para la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 (10 cm.) por razones de tipo constructivo. La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puede no estar presente.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ha experimentado actualizaciones sucesivas, fundamentalmente asociadas, a la caracterización de los materiales integrantes de las capas de la estructura del pavimento, siendo la más relevante la de 1993 y la novísima versión, aún en estudio del 2003.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idea de una pista experimental y la medición de los niveles de servicio dieron lugar a líneas de investigación orientada a las pistas experimentales, que habían comenzado antes de la pista de AASHO,  en la forma de pistas de ensayo sobre las que circula una carga padrón, que se instrumenta y mide, mientras se procesa la aplicación de cargas. Se han desarrollado pistas circulares fijas, pistas de carga móviles, etc.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incorporación de una relación nivel de servicio-tiempo a su vez permitió desarrollar modelos económicos nivel de servicio-costo de los usuarios, con lo cual habilitó toda una investigación en el sentido de modelos de diseño y conservación de pavimentos y de evaluación económica y financiera de los mismos.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1"/>
          <p:cNvSpPr>
            <a:spLocks noChangeArrowheads="1"/>
          </p:cNvSpPr>
          <p:nvPr/>
        </p:nvSpPr>
        <p:spPr bwMode="auto">
          <a:xfrm>
            <a:off x="0" y="21429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6. </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MATERIALES DE BASE Y SUBBASE.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6.1 GENERALIDADES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materiales cuya función es distribuir las tensiones que le trasmite la capa de rodadura al terreno de fundación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capítulo nos referiremos a los materiales granulares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decir a materiales no ligados, por lo cual son capaces de soportar tensiones de compresión pero no son capaces de soportar tensiones de tracción.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se ha dicho anteriormente, todo material de mejor calidad que el suelo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considerado un material apto para una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la previsión deberá estar en que las tensiones y deformaciones que experimente este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no superen las tensiones máximas “admisibles” de este material.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Análogamente, en el caso de los materiales de base, que integrarán la capa superior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la inferior de la rodadura.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se ha visto anteriormente, el espesor de estas capas granulares y las relaciones modulares entre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las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son las características que influirán sobre las tensiones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en las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p:cNvSpPr>
            <a:spLocks noChangeArrowheads="1"/>
          </p:cNvSpPr>
          <p:nvPr/>
        </p:nvSpPr>
        <p:spPr bwMode="auto">
          <a:xfrm>
            <a:off x="0" y="642918"/>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su vez, la relación modular entre la capa de base y la capa de rodadura, condicionará los espesores y características de la capa de rodadura.</a:t>
            </a:r>
          </a:p>
          <a:p>
            <a:pPr marL="0" marR="0" lvl="0" indent="0"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características más relevantes de un capa de base serán su espesor y el comportamiento esfuerzo-deformación del material que la integra, caracterizado por su módulo de deformación y el coeficiente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Poisson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espesor de las capas será la característica más relevante al momento del diseño y durante la vida en servicio para preservar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solicitaciones excesivas.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relación esfuerzo-deformación, caracterizada por un módulo de deformación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un coeficiente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Poisson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ν, como hemos dicho, es función de la condición de confinamiento.</a:t>
            </a:r>
          </a:p>
          <a:p>
            <a:pPr marL="0" marR="0" lvl="0" indent="0"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podríamos expresar su relación según la fórmula de la Figura 6.1,</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que q</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representa las suma de las tensiones principales del material y K1 y K2 son constantes experimentales.</a:t>
            </a:r>
          </a:p>
          <a:p>
            <a:pPr marL="0" marR="0" lvl="0" indent="0"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=K1*q ^K2</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6-1: Relación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Mr</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tensiones</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
          <p:cNvSpPr>
            <a:spLocks noChangeArrowheads="1"/>
          </p:cNvSpPr>
          <p:nvPr/>
        </p:nvSpPr>
        <p:spPr bwMode="auto">
          <a:xfrm>
            <a:off x="0" y="21429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 importante es retener que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una propiedad de esfuerzo deformación que depende del estado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tensional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 material, es decir de donde está ubicado (profundidad)  y del confinamiento (profundidad y compactación)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una mayor discusión nos referimos a la bibliografía.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Alternativamente, el material se puede caracterizar por una propiedad índice como el valor soporte CBR.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Tanto el módulo de deformación como el valor CBR, estarán determinados por la resistencia a la fricción del material de base y por la cohesión del material de base, así como por las condiciones de humedad y compactación del mismo.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propiedades requeridas a los materiales de base, deben mantenerse en el tiempo, dando lugar al concepto de durabilidad ante los agentes mecánicos y climáticos, fundamentalmente, y a agentes químicos con menor relieve.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definitiva, un material granular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 apto, para la función estructural, si es resistente y durable.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material de base puede cumplir otras funciones.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ciertas circunstancias, resulta deseable dotar al pavimento de una capa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permita el desagüe de las aguas que lleguen a la capa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provenientes de la rodadura y que fluyen a través de fisuras, grietas o juntas de la rodadura, afectando las capas de base,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bien, drenar las aguas que surjan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niveles freáticos o para cortar el ascenso capilar del agua.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
          <p:cNvSpPr>
            <a:spLocks noChangeArrowheads="1"/>
          </p:cNvSpPr>
          <p:nvPr/>
        </p:nvSpPr>
        <p:spPr bwMode="auto">
          <a:xfrm>
            <a:off x="0" y="500042"/>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pueden prevenir el efecto de bombeo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 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fenómeno de bombeo consiste en que al aplicar una carga del tránsito, parte de la tensión generada se transforma en presión neutra o intersticial, lo que provoca un gradiente de presiones entre la superficie y una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base, determinando la migración del agua contenida en el suelo y con ella, una migración de finos por arrastre, produciendo con el tiempo una socavación y por tanto afectando las condiciones de apoyo uniformes de la capa de rodadura. Esta situación es crítica en los pavimentos de hormigón.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ciertos climas muy fríos, la colocación de gruesas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cumplirá un rol principal en la prevención de los efectos que la formación de hielo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puede producir en los pavimentos.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cumplen una función de sobrecarga y protección sobre el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 colaborar a prevenir expansiones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cuando éste se humedece y al disminuir la susceptibilidad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 desarrollo de contracciones en condiciones de sequía.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capa de base también cumple funciones constructivas relativas a la ejecución de la obra de pavimentos, desde que permite circular al tránsito de obra sobre las mismas, sin afectar la obra de   suelos terminada.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764704"/>
            <a:ext cx="9144000" cy="369332"/>
          </a:xfrm>
          <a:prstGeom prst="rect">
            <a:avLst/>
          </a:prstGeom>
        </p:spPr>
        <p:txBody>
          <a:bodyPr wrap="square">
            <a:spAutoFit/>
          </a:bodyPr>
          <a:lstStyle/>
          <a:p>
            <a:r>
              <a:rPr lang="es-ES" dirty="0">
                <a:latin typeface="Arial" pitchFamily="34" charset="0"/>
                <a:cs typeface="Arial" pitchFamily="34" charset="0"/>
              </a:rPr>
              <a:t>En las figuras  1.3.a y 1.3.b se indican distintas secciones de pavimento.</a:t>
            </a:r>
            <a:endParaRPr lang="es-UY" dirty="0">
              <a:latin typeface="Arial" pitchFamily="34" charset="0"/>
              <a:cs typeface="Arial" pitchFamily="34" charset="0"/>
            </a:endParaRPr>
          </a:p>
        </p:txBody>
      </p:sp>
      <p:pic>
        <p:nvPicPr>
          <p:cNvPr id="89089" name="Picture 1"/>
          <p:cNvPicPr>
            <a:picLocks noChangeAspect="1" noChangeArrowheads="1"/>
          </p:cNvPicPr>
          <p:nvPr/>
        </p:nvPicPr>
        <p:blipFill>
          <a:blip r:embed="rId2" cstate="print"/>
          <a:srcRect/>
          <a:stretch>
            <a:fillRect/>
          </a:stretch>
        </p:blipFill>
        <p:spPr bwMode="auto">
          <a:xfrm>
            <a:off x="971600" y="1556792"/>
            <a:ext cx="6120680" cy="3528392"/>
          </a:xfrm>
          <a:prstGeom prst="rect">
            <a:avLst/>
          </a:prstGeom>
          <a:noFill/>
          <a:ln w="9525">
            <a:noFill/>
            <a:miter lim="800000"/>
            <a:headEnd/>
            <a:tailEnd/>
          </a:ln>
        </p:spPr>
      </p:pic>
      <p:sp>
        <p:nvSpPr>
          <p:cNvPr id="89090" name="Rectangle 2"/>
          <p:cNvSpPr>
            <a:spLocks noChangeArrowheads="1"/>
          </p:cNvSpPr>
          <p:nvPr/>
        </p:nvSpPr>
        <p:spPr bwMode="auto">
          <a:xfrm>
            <a:off x="1331640" y="5373216"/>
            <a:ext cx="4759636"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1.3.a Sección transversal del pavimento</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6.2 BASES Y SUBBASES EN PAVIMENTOS RÍGIDOS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pavimentos de hormigón las funciones principales de 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1) dotar de una superficie homogénea de apoyo a la capa de rodadura de hormigón de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colaborar con la distribución de tensiones al tener un material de mejor comportamiento esfuerzo-deformación que el material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3) prevenir el bombeo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pumping</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los finos de las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 colaborar a controlar expansiones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5) favorecer el proceso constructivo.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algunas ocasiones, la presencia de capas de base responde a que se desea establecer una capa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bien una capa de protección contra los efectos de las heladas en zonas muy frías, en que la helada penetra significativamente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pavimento de hormigón es extremamente dependiente de que la capa de apoyo de la losa sea uniforme, inclusive más que del hecho que sea un material de calidad.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presencia de zonas de comportamiento esfuerzo-deformación heterogéneas, determina la generación de tensiones de tracción elevadas, que normalmente el hormigón no puede resistir, produciéndose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fisuración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presencia de un material uniforme, se refuerza si además es de buena calidad, es decir si cuenta con un módulo elevado. En el caso de los pavimentos rígidos, esta propiedad de esfuerzo-deformación se caracteriza por un coeficiente de reacción k o módulo de reacción. Este módulo es la relación entre una fuerza F y la deformación producida por una placa rígida que es cargada según un ensayo normalizado.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740307"/>
          </a:xfrm>
          <a:prstGeom prst="rect">
            <a:avLst/>
          </a:prstGeom>
        </p:spPr>
        <p:txBody>
          <a:bodyPr wrap="square">
            <a:spAutoFit/>
          </a:bodyPr>
          <a:lstStyle/>
          <a:p>
            <a:r>
              <a:rPr lang="es-ES" dirty="0" smtClean="0">
                <a:latin typeface="Arial" pitchFamily="34" charset="0"/>
                <a:cs typeface="Arial" pitchFamily="34" charset="0"/>
              </a:rPr>
              <a:t>Un material con un  mayor k, será en general favorable, redundando en un espesor menor de rodadura de hormigón (aunque muy poco sensible a variaciones del k, como lo veremos en ocasión de abordar el diseño de pavimentos rígidos) .</a:t>
            </a:r>
          </a:p>
          <a:p>
            <a:r>
              <a:rPr lang="es-ES" dirty="0" smtClean="0">
                <a:latin typeface="Arial" pitchFamily="34" charset="0"/>
                <a:cs typeface="Arial" pitchFamily="34" charset="0"/>
              </a:rPr>
              <a:t>La prevención del bombeo es una función principal, cuando se está en presencia de </a:t>
            </a:r>
            <a:r>
              <a:rPr lang="es-ES" dirty="0" err="1" smtClean="0">
                <a:latin typeface="Arial" pitchFamily="34" charset="0"/>
                <a:cs typeface="Arial" pitchFamily="34" charset="0"/>
              </a:rPr>
              <a:t>subrasantes</a:t>
            </a:r>
            <a:r>
              <a:rPr lang="es-ES" dirty="0" smtClean="0">
                <a:latin typeface="Arial" pitchFamily="34" charset="0"/>
                <a:cs typeface="Arial" pitchFamily="34" charset="0"/>
              </a:rPr>
              <a:t> con alto contenido de finos, pues en estos casos, es cuando  el fenómeno de bombeo se desarrolla. Sobre </a:t>
            </a:r>
            <a:r>
              <a:rPr lang="es-ES" dirty="0" err="1" smtClean="0">
                <a:latin typeface="Arial" pitchFamily="34" charset="0"/>
                <a:cs typeface="Arial" pitchFamily="34" charset="0"/>
              </a:rPr>
              <a:t>subrasantes</a:t>
            </a:r>
            <a:r>
              <a:rPr lang="es-ES" dirty="0" smtClean="0">
                <a:latin typeface="Arial" pitchFamily="34" charset="0"/>
                <a:cs typeface="Arial" pitchFamily="34" charset="0"/>
              </a:rPr>
              <a:t> arenosas, el bombeo es menor o inclusive puede ser despreciable.</a:t>
            </a:r>
          </a:p>
          <a:p>
            <a:r>
              <a:rPr lang="es-ES" dirty="0" smtClean="0">
                <a:latin typeface="Arial" pitchFamily="34" charset="0"/>
                <a:cs typeface="Arial" pitchFamily="34" charset="0"/>
              </a:rPr>
              <a:t>Para evitar el bombeo, se pueden utilizar materiales no </a:t>
            </a:r>
            <a:r>
              <a:rPr lang="es-ES" dirty="0" err="1" smtClean="0">
                <a:latin typeface="Arial" pitchFamily="34" charset="0"/>
                <a:cs typeface="Arial" pitchFamily="34" charset="0"/>
              </a:rPr>
              <a:t>bombeables</a:t>
            </a:r>
            <a:r>
              <a:rPr lang="es-ES" dirty="0" smtClean="0">
                <a:latin typeface="Arial" pitchFamily="34" charset="0"/>
                <a:cs typeface="Arial" pitchFamily="34" charset="0"/>
              </a:rPr>
              <a:t> (no-</a:t>
            </a:r>
            <a:r>
              <a:rPr lang="es-ES" dirty="0" err="1" smtClean="0">
                <a:latin typeface="Arial" pitchFamily="34" charset="0"/>
                <a:cs typeface="Arial" pitchFamily="34" charset="0"/>
              </a:rPr>
              <a:t>pumping</a:t>
            </a:r>
            <a:r>
              <a:rPr lang="es-ES" dirty="0" smtClean="0">
                <a:latin typeface="Arial" pitchFamily="34" charset="0"/>
                <a:cs typeface="Arial" pitchFamily="34" charset="0"/>
              </a:rPr>
              <a:t> base) que responden a una curva granulométrica determinada según la especificación.</a:t>
            </a:r>
          </a:p>
          <a:p>
            <a:r>
              <a:rPr lang="es-ES" dirty="0" smtClean="0">
                <a:latin typeface="Arial" pitchFamily="34" charset="0"/>
                <a:cs typeface="Arial" pitchFamily="34" charset="0"/>
              </a:rPr>
              <a:t>El peso de las capas de base y </a:t>
            </a:r>
            <a:r>
              <a:rPr lang="es-ES" dirty="0" err="1" smtClean="0">
                <a:latin typeface="Arial" pitchFamily="34" charset="0"/>
                <a:cs typeface="Arial" pitchFamily="34" charset="0"/>
              </a:rPr>
              <a:t>subbase</a:t>
            </a:r>
            <a:r>
              <a:rPr lang="es-ES" dirty="0" smtClean="0">
                <a:latin typeface="Arial" pitchFamily="34" charset="0"/>
                <a:cs typeface="Arial" pitchFamily="34" charset="0"/>
              </a:rPr>
              <a:t>, se suman a las del propio hormigón, como elementos que tienden a controlar eventuales expansiones de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a:t>
            </a:r>
          </a:p>
          <a:p>
            <a:r>
              <a:rPr lang="es-ES" dirty="0" smtClean="0">
                <a:latin typeface="Arial" pitchFamily="34" charset="0"/>
                <a:cs typeface="Arial" pitchFamily="34" charset="0"/>
              </a:rPr>
              <a:t>Es oportuno anotar que no hay peso propio del pavimento capaz de contrarrestar una expansión franca del material de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y que esto se conseguirá con una adecuada compactación del suelo de fundación con los tenores de humedad apropiados o con las  precauciones al momento del diseño.</a:t>
            </a:r>
          </a:p>
          <a:p>
            <a:r>
              <a:rPr lang="es-ES" dirty="0" smtClean="0">
                <a:latin typeface="Arial" pitchFamily="34" charset="0"/>
                <a:cs typeface="Arial" pitchFamily="34" charset="0"/>
              </a:rPr>
              <a:t>La capa de </a:t>
            </a:r>
            <a:r>
              <a:rPr lang="es-ES" dirty="0" err="1" smtClean="0">
                <a:latin typeface="Arial" pitchFamily="34" charset="0"/>
                <a:cs typeface="Arial" pitchFamily="34" charset="0"/>
              </a:rPr>
              <a:t>subbase</a:t>
            </a:r>
            <a:r>
              <a:rPr lang="es-ES" dirty="0" smtClean="0">
                <a:latin typeface="Arial" pitchFamily="34" charset="0"/>
                <a:cs typeface="Arial" pitchFamily="34" charset="0"/>
              </a:rPr>
              <a:t>, en un pavimento de hormigón, normalmente esta constituida por una capa de fundación o capa de forma, que en realidad es una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mejorada y que está compuesta, generalmente, por una capa de material granular, capaz de soportar el tránsito de obra a la vez que permitir una superficie impermeable, de forma tal de preservar las condiciones de la obra de suelos terminada. </a:t>
            </a:r>
          </a:p>
          <a:p>
            <a:r>
              <a:rPr lang="es-ES" dirty="0" smtClean="0">
                <a:latin typeface="Arial" pitchFamily="34" charset="0"/>
                <a:cs typeface="Arial" pitchFamily="34" charset="0"/>
              </a:rPr>
              <a:t>La capa de base puede estar constituida por un material no </a:t>
            </a:r>
            <a:r>
              <a:rPr lang="es-ES" dirty="0" err="1" smtClean="0">
                <a:latin typeface="Arial" pitchFamily="34" charset="0"/>
                <a:cs typeface="Arial" pitchFamily="34" charset="0"/>
              </a:rPr>
              <a:t>bombeable</a:t>
            </a:r>
            <a:r>
              <a:rPr lang="es-ES" dirty="0" smtClean="0">
                <a:latin typeface="Arial" pitchFamily="34" charset="0"/>
                <a:cs typeface="Arial" pitchFamily="34" charset="0"/>
              </a:rPr>
              <a:t> según la normalización establecida, aunque en general la capa de base está constituida por un material granular estabilizado con cemento o similar, que veremos en el capítulo correspondiente.</a:t>
            </a:r>
            <a:endParaRPr lang="es-ES" dirty="0">
              <a:latin typeface="Arial" pitchFamily="34" charset="0"/>
              <a:cs typeface="Arial"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capa de base granular no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bombeable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puede ser : 1) el resultado de contar con un material libremente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material abierto, en función que en estas condiciones no se generan las presiones neutras, o bien, 2) un material denso, cerrado, que no permita que cuando se produzca el bombeo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los finos migren y a su vez que él mismo no bombee.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ambos casos la cantidad de finos pasando el #200, se limitará a un rango mínimo (5-12% para bases densas y 0-5% para bases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así como la plasticidad de la fracción fina (IP&lt;6 para bases densas y NP para bases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6.3 BASES Y SUBBASES EN PAVIMENTOS FLEXIBLES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hemos visto, en los pavimentos flexibles el rol de un material de base será el de actuar como capa de distribución de tensiones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tal forma que ésta no sufra tensiones o deformaciones excesivas con el pasaje del tránsito.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 menos cierto, es que los materiales de base y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estarán sometidos a mayores tensiones y deformaciones que los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tampoco éstos deben fallar debido a las solicitaciones que les impone el tránsito.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otros casos, es deseable que las bases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pavimentos flexibles cumplan con otras funciones complementarias como la función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la de sobrecarga de un terraplén.</a:t>
            </a:r>
            <a:endParaRPr lang="es-ES" dirty="0" smtClean="0">
              <a:latin typeface="Arial" pitchFamily="34" charset="0"/>
              <a:cs typeface="Arial" pitchFamily="34" charset="0"/>
            </a:endParaRPr>
          </a:p>
          <a:p>
            <a:pPr lvl="0" eaLnBrk="0" fontAlgn="base" hangingPunct="0">
              <a:spcBef>
                <a:spcPct val="0"/>
              </a:spcBef>
              <a:spcAft>
                <a:spcPct val="0"/>
              </a:spcAft>
            </a:pPr>
            <a:r>
              <a:rPr lang="es-ES" dirty="0" smtClean="0">
                <a:latin typeface="Arial" pitchFamily="34" charset="0"/>
                <a:cs typeface="Arial" pitchFamily="34" charset="0"/>
              </a:rPr>
              <a:t>Los materiales granulares de base y </a:t>
            </a:r>
            <a:r>
              <a:rPr lang="es-ES" dirty="0" err="1" smtClean="0">
                <a:latin typeface="Arial" pitchFamily="34" charset="0"/>
                <a:cs typeface="Arial" pitchFamily="34" charset="0"/>
              </a:rPr>
              <a:t>subbase</a:t>
            </a:r>
            <a:r>
              <a:rPr lang="es-ES" dirty="0" smtClean="0">
                <a:latin typeface="Arial" pitchFamily="34" charset="0"/>
                <a:cs typeface="Arial" pitchFamily="34" charset="0"/>
              </a:rPr>
              <a:t>, integrarán a menudo el cuerpo de la estructura de las banquinas de la sección transversal, como se puede ver en la figura 6.2</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2"/>
          <a:srcRect/>
          <a:stretch>
            <a:fillRect/>
          </a:stretch>
        </p:blipFill>
        <p:spPr bwMode="auto">
          <a:xfrm>
            <a:off x="1714480" y="357166"/>
            <a:ext cx="5391150" cy="3314700"/>
          </a:xfrm>
          <a:prstGeom prst="rect">
            <a:avLst/>
          </a:prstGeom>
          <a:noFill/>
          <a:ln w="9525">
            <a:noFill/>
            <a:miter lim="800000"/>
            <a:headEnd/>
            <a:tailEnd/>
          </a:ln>
        </p:spPr>
      </p:pic>
      <p:sp>
        <p:nvSpPr>
          <p:cNvPr id="275458" name="Rectangle 2"/>
          <p:cNvSpPr>
            <a:spLocks noChangeArrowheads="1"/>
          </p:cNvSpPr>
          <p:nvPr/>
        </p:nvSpPr>
        <p:spPr bwMode="auto">
          <a:xfrm>
            <a:off x="0" y="3571876"/>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6.2 Sección transversal del pavimento mostrando el relieve de los materiales granulares de base,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banquinas.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4286256"/>
            <a:ext cx="9144000" cy="2308324"/>
          </a:xfrm>
          <a:prstGeom prst="rect">
            <a:avLst/>
          </a:prstGeom>
        </p:spPr>
        <p:txBody>
          <a:bodyPr wrap="square">
            <a:spAutoFit/>
          </a:bodyPr>
          <a:lstStyle/>
          <a:p>
            <a:r>
              <a:rPr lang="es-ES" dirty="0" smtClean="0">
                <a:latin typeface="Arial" pitchFamily="34" charset="0"/>
                <a:cs typeface="Arial" pitchFamily="34" charset="0"/>
              </a:rPr>
              <a:t>A efectos de lograr contar con un comportamiento esfuerzo-deformación adecuado, el material granular de base tendrá que desarrollar su fricción interna y su cohesión.</a:t>
            </a:r>
          </a:p>
          <a:p>
            <a:r>
              <a:rPr lang="es-ES" dirty="0" smtClean="0">
                <a:latin typeface="Arial" pitchFamily="34" charset="0"/>
                <a:cs typeface="Arial" pitchFamily="34" charset="0"/>
              </a:rPr>
              <a:t>Estas propiedades estarán directamente relacionadas a ciertas propiedades relevantes de los materiales granulares.</a:t>
            </a:r>
          </a:p>
          <a:p>
            <a:r>
              <a:rPr lang="es-ES" dirty="0" smtClean="0">
                <a:latin typeface="Arial" pitchFamily="34" charset="0"/>
                <a:cs typeface="Arial" pitchFamily="34" charset="0"/>
              </a:rPr>
              <a:t>La resistencia </a:t>
            </a:r>
            <a:r>
              <a:rPr lang="es-ES" dirty="0" err="1" smtClean="0">
                <a:latin typeface="Arial" pitchFamily="34" charset="0"/>
                <a:cs typeface="Arial" pitchFamily="34" charset="0"/>
              </a:rPr>
              <a:t>friccional</a:t>
            </a:r>
            <a:r>
              <a:rPr lang="es-ES" dirty="0" smtClean="0">
                <a:latin typeface="Arial" pitchFamily="34" charset="0"/>
                <a:cs typeface="Arial" pitchFamily="34" charset="0"/>
              </a:rPr>
              <a:t>, estará relacionada con la forma y </a:t>
            </a:r>
            <a:r>
              <a:rPr lang="es-ES" dirty="0" err="1" smtClean="0">
                <a:latin typeface="Arial" pitchFamily="34" charset="0"/>
                <a:cs typeface="Arial" pitchFamily="34" charset="0"/>
              </a:rPr>
              <a:t>angularidad</a:t>
            </a:r>
            <a:r>
              <a:rPr lang="es-ES" dirty="0" smtClean="0">
                <a:latin typeface="Arial" pitchFamily="34" charset="0"/>
                <a:cs typeface="Arial" pitchFamily="34" charset="0"/>
              </a:rPr>
              <a:t> de las partículas, pudiendo desarrollar mejores propiedades </a:t>
            </a:r>
            <a:r>
              <a:rPr lang="es-ES" dirty="0" err="1" smtClean="0">
                <a:latin typeface="Arial" pitchFamily="34" charset="0"/>
                <a:cs typeface="Arial" pitchFamily="34" charset="0"/>
              </a:rPr>
              <a:t>friccionales</a:t>
            </a:r>
            <a:r>
              <a:rPr lang="es-ES" dirty="0" smtClean="0">
                <a:latin typeface="Arial" pitchFamily="34" charset="0"/>
                <a:cs typeface="Arial" pitchFamily="34" charset="0"/>
              </a:rPr>
              <a:t> una base integrada por partículas cúbicas provenientes de la trituración que partículas redondeadas del mismo tamaño como podría ser el caso de un canto rodado.</a:t>
            </a:r>
            <a:endParaRPr lang="es-ES" dirty="0">
              <a:latin typeface="Arial" pitchFamily="34" charset="0"/>
              <a:cs typeface="Arial"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
          <p:cNvSpPr>
            <a:spLocks noChangeArrowheads="1"/>
          </p:cNvSpPr>
          <p:nvPr/>
        </p:nvSpPr>
        <p:spPr bwMode="auto">
          <a:xfrm>
            <a:off x="0" y="428604"/>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desarrollo de la resistencia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friccional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 fundamental la condición de colocación del material y su compacidad. Un material de base más compactado desarrollara como norma general, una estabilidad ( como resistencia a la deformación) mayor que la del mismo material con menor compacidad.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 menos teóricamente, la resistencia al corte de un material granular puede también ser determinada por la presencia de cohesión, es decir por la propiedad de resistir al corte a pesar de no contar con resistencia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friccional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cohesión puede estar dada por la presencia de fracciones finas de cierta plasticidad.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 menos cierto es que un exceso de finos o una plasticidad elevada de los finos, será un factor negativo a la estabilidad del material.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combinación de estas dos propiedades de resistencia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friccional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cohesión pueden determinar el óptimo de un material de base.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Estas propiedades de estabilidad, deben de mantenerse durante la construcción y durante la vida útil del pavimento, por lo cual es relevante su durabilidad.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durabilidad de una material granular puede referirse a la capacidad de resistir acciones mecánicas, químicas o por efectos de fenómenos naturales de humedecimiento y secado o congelación o deshielo.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740307"/>
          </a:xfrm>
          <a:prstGeom prst="rect">
            <a:avLst/>
          </a:prstGeom>
        </p:spPr>
        <p:txBody>
          <a:bodyPr wrap="square">
            <a:spAutoFit/>
          </a:bodyPr>
          <a:lstStyle/>
          <a:p>
            <a:r>
              <a:rPr lang="es-ES" dirty="0" smtClean="0">
                <a:latin typeface="Arial" pitchFamily="34" charset="0"/>
                <a:cs typeface="Arial" pitchFamily="34" charset="0"/>
              </a:rPr>
              <a:t>La aptitud a conservar las propiedades frente a las acciones mecánicas, la denominamos resistencia al desgaste, que consiste en que las partículas del material de base o </a:t>
            </a:r>
            <a:r>
              <a:rPr lang="es-ES" dirty="0" err="1" smtClean="0">
                <a:latin typeface="Arial" pitchFamily="34" charset="0"/>
                <a:cs typeface="Arial" pitchFamily="34" charset="0"/>
              </a:rPr>
              <a:t>subbase</a:t>
            </a:r>
            <a:r>
              <a:rPr lang="es-ES" dirty="0" smtClean="0">
                <a:latin typeface="Arial" pitchFamily="34" charset="0"/>
                <a:cs typeface="Arial" pitchFamily="34" charset="0"/>
              </a:rPr>
              <a:t>, sea capaz de resistir las cargas del tránsito, sin cambiar sus propiedades de forma, </a:t>
            </a:r>
            <a:r>
              <a:rPr lang="es-ES" dirty="0" err="1" smtClean="0">
                <a:latin typeface="Arial" pitchFamily="34" charset="0"/>
                <a:cs typeface="Arial" pitchFamily="34" charset="0"/>
              </a:rPr>
              <a:t>angularidad</a:t>
            </a:r>
            <a:r>
              <a:rPr lang="es-ES" dirty="0" smtClean="0">
                <a:latin typeface="Arial" pitchFamily="34" charset="0"/>
                <a:cs typeface="Arial" pitchFamily="34" charset="0"/>
              </a:rPr>
              <a:t>, compacidad, etc.</a:t>
            </a:r>
          </a:p>
          <a:p>
            <a:endParaRPr lang="es-ES" dirty="0" smtClean="0">
              <a:latin typeface="Arial" pitchFamily="34" charset="0"/>
              <a:cs typeface="Arial" pitchFamily="34" charset="0"/>
            </a:endParaRPr>
          </a:p>
          <a:p>
            <a:r>
              <a:rPr lang="es-ES" dirty="0" smtClean="0">
                <a:latin typeface="Arial" pitchFamily="34" charset="0"/>
                <a:cs typeface="Arial" pitchFamily="34" charset="0"/>
              </a:rPr>
              <a:t>Cuando se produce la distribución de cargas en el cuerpo de la capa de base o </a:t>
            </a:r>
            <a:r>
              <a:rPr lang="es-ES" dirty="0" err="1" smtClean="0">
                <a:latin typeface="Arial" pitchFamily="34" charset="0"/>
                <a:cs typeface="Arial" pitchFamily="34" charset="0"/>
              </a:rPr>
              <a:t>subbase</a:t>
            </a:r>
            <a:r>
              <a:rPr lang="es-ES" dirty="0" smtClean="0">
                <a:latin typeface="Arial" pitchFamily="34" charset="0"/>
                <a:cs typeface="Arial" pitchFamily="34" charset="0"/>
              </a:rPr>
              <a:t>, se produce una transmisión de esfuerzos entre partículas, que pueden estar apoyando en las aristas o vértices de una partícula, por lo cual las superficies de contacto pueden ser muy pequeñas y por tanto las tensiones de contacto entre partículas pueden ser muy elevadas, produciéndose la rotura de estos puntos de contacto y redondeándose las fracciones gruesas y medianas, alterando la resistencia a la fricción de la base en su conjunto.</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Esta resistencia al desgaste, la mediremos a través de ensayos que no necesariamente representan el fenómeno real que queremos prevenir, pero cuyo uso a lo largo de los años permiten contar con indicadores de calidad.</a:t>
            </a:r>
          </a:p>
          <a:p>
            <a:r>
              <a:rPr lang="es-ES" dirty="0" smtClean="0">
                <a:latin typeface="Arial" pitchFamily="34" charset="0"/>
                <a:cs typeface="Arial" pitchFamily="34" charset="0"/>
              </a:rPr>
              <a:t>Tal es el caso del ensayo de desgaste Los </a:t>
            </a:r>
            <a:r>
              <a:rPr lang="es-ES" dirty="0" err="1" smtClean="0">
                <a:latin typeface="Arial" pitchFamily="34" charset="0"/>
                <a:cs typeface="Arial" pitchFamily="34" charset="0"/>
              </a:rPr>
              <a:t>Angeles</a:t>
            </a:r>
            <a:r>
              <a:rPr lang="es-ES" dirty="0" smtClean="0">
                <a:latin typeface="Arial" pitchFamily="34" charset="0"/>
                <a:cs typeface="Arial" pitchFamily="34" charset="0"/>
              </a:rPr>
              <a:t>, el ensayo de desgaste </a:t>
            </a:r>
            <a:r>
              <a:rPr lang="es-ES" dirty="0" err="1" smtClean="0">
                <a:latin typeface="Arial" pitchFamily="34" charset="0"/>
                <a:cs typeface="Arial" pitchFamily="34" charset="0"/>
              </a:rPr>
              <a:t>Deval</a:t>
            </a:r>
            <a:r>
              <a:rPr lang="es-ES" dirty="0" smtClean="0">
                <a:latin typeface="Arial" pitchFamily="34" charset="0"/>
                <a:cs typeface="Arial" pitchFamily="34" charset="0"/>
              </a:rPr>
              <a:t>, el ensayo de pulimento acelerado (más propio para materiales sometidos a fricción directa) o el ensayo de desgaste dinámico BS 512, consistente en medir el desgaste de un material de base, luego de someterlo a varios ciclos de impacto de un peso establecido, lo que parece más real que los anteriores.</a:t>
            </a:r>
          </a:p>
          <a:p>
            <a:r>
              <a:rPr lang="es-ES" dirty="0" smtClean="0">
                <a:latin typeface="Arial" pitchFamily="34" charset="0"/>
                <a:cs typeface="Arial" pitchFamily="34" charset="0"/>
              </a:rPr>
              <a:t>No obstante, el ensayo de norma para el desgaste de los materiales es el Los </a:t>
            </a:r>
            <a:r>
              <a:rPr lang="es-ES" dirty="0" err="1" smtClean="0">
                <a:latin typeface="Arial" pitchFamily="34" charset="0"/>
                <a:cs typeface="Arial" pitchFamily="34" charset="0"/>
              </a:rPr>
              <a:t>Angeles</a:t>
            </a:r>
            <a:r>
              <a:rPr lang="es-ES" dirty="0" smtClean="0">
                <a:latin typeface="Arial" pitchFamily="34" charset="0"/>
                <a:cs typeface="Arial" pitchFamily="34" charset="0"/>
              </a:rPr>
              <a:t>.  </a:t>
            </a:r>
          </a:p>
          <a:p>
            <a:r>
              <a:rPr lang="es-ES" dirty="0" smtClean="0">
                <a:latin typeface="Arial" pitchFamily="34" charset="0"/>
                <a:cs typeface="Arial" pitchFamily="34" charset="0"/>
              </a:rPr>
              <a:t>Para una mayor descripción del ensayo nos remitimos a la norma AASHTO T96 o ASTM C131.</a:t>
            </a:r>
            <a:endParaRPr lang="es-ES" dirty="0">
              <a:latin typeface="Arial" pitchFamily="34" charset="0"/>
              <a:cs typeface="Arial"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1"/>
          <p:cNvSpPr>
            <a:spLocks noChangeArrowheads="1"/>
          </p:cNvSpPr>
          <p:nvPr/>
        </p:nvSpPr>
        <p:spPr bwMode="auto">
          <a:xfrm>
            <a:off x="0" y="428604"/>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Sintéticamente, el ensayo consiste en colocar una fracción de granulometría dad en un tambor giratorio con pestaña interior conjuntamente con bolas de acero y someterlo a 500 ciclos de desgaste. Durante este proceso, el material es presionado por todos los elementos y fracturado. Cumplido el ciclo se determina el porcentaje pasando el #12.</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bajo porcentaje indica un material altamente resistente al desgaste, un alto porcentaje un material que se desgasta fácilmente. Para materiales de base se especifica un LA menor de 50.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caso que los materiales estén expuestos a agentes químicos o a agentes agresivos naturales, se puede requerir que los materiales de base sean resistentes a los efectos causados por éstos. Así es que se puede considerar una serie de ensayos que permiten medir la resistencia de los materiales a estos agentes.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ensayos que se utilizan son los de humedecimiento y secado, congelación y deshielo, la inmersión en soluciones saturadas de sulfato de calcio o magnesio, que cristalizan dentro del cuerpo de los áridos generando tensiones internas que provocan su rotura, resistencia al etileno glicol, utilizado en zonas de hielo para bajar el punto de congelamiento de carreteras y aeropistas, u otros ensayos más acelerados como la inmersión en químicos agresivos como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dimetil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sulfoxido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similares. Estos requerimientos son especificados para agregados pétreos en superficie (tratamientos bituminosos o mezclas asfálticas de rodadura), pero en algunos países son especificados para capas de base.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p:cNvSpPr>
            <a:spLocks noChangeArrowheads="1"/>
          </p:cNvSpPr>
          <p:nvPr/>
        </p:nvSpPr>
        <p:spPr bwMode="auto">
          <a:xfrm>
            <a:off x="0" y="0"/>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 propiedad, será la permeabilidad de un material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algunos casos es deseable contar con un material permeable por razones de drenaje de las aguas de superficie 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otros casos será deseable no contar con un material permeable y por el contrario será deseable contar con un material impermeable que no deje o dificulte el pasaje del agua. En otros casos será deseable que cuente con permeabilidad al agua pero que no permita que los finos de otras capas se escapen o contaminen el material de base.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6.3.1 DENSIDAD Y ESTABILIDAD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propiedades esfuerzo deformación de 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como lo hemos dicho, son altamente dependientes de la densidad del material.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densidad, será una función de la granulometría del material, de la forma de las partículas, de la densidad relativa o compacidad a la que el material ha sido colocado.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estabilidad será función de la densidad, de la fricción interna y de la cohesión.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visualizar los distintos tipos de materiales granulares utilizados en las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nos referimos a la figura 6.3</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271362" name="Picture 2"/>
          <p:cNvPicPr>
            <a:picLocks noChangeAspect="1" noChangeArrowheads="1"/>
          </p:cNvPicPr>
          <p:nvPr/>
        </p:nvPicPr>
        <p:blipFill>
          <a:blip r:embed="rId2" cstate="print"/>
          <a:srcRect/>
          <a:stretch>
            <a:fillRect/>
          </a:stretch>
        </p:blipFill>
        <p:spPr bwMode="auto">
          <a:xfrm>
            <a:off x="1857356" y="4735271"/>
            <a:ext cx="5143535" cy="2122729"/>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500042"/>
            <a:ext cx="9144000" cy="5909310"/>
          </a:xfrm>
          <a:prstGeom prst="rect">
            <a:avLst/>
          </a:prstGeom>
        </p:spPr>
        <p:txBody>
          <a:bodyPr wrap="square">
            <a:spAutoFit/>
          </a:bodyPr>
          <a:lstStyle/>
          <a:p>
            <a:r>
              <a:rPr lang="es-ES" dirty="0" smtClean="0">
                <a:latin typeface="Arial" pitchFamily="34" charset="0"/>
                <a:cs typeface="Arial" pitchFamily="34" charset="0"/>
              </a:rPr>
              <a:t>En esta figura vemos en a) una base granular gruesa, con alto contenido de fracción gruesa de árido y escasa cantidad de finos, en c) vemos una base granular fina con algunos gruesos en una matriz de material fino, finalmente en b) vemos una base granular en que los huecos que dejan los materiales gruesos son rellenos con materiales más finos, que a su vez dejan otros huecos, que a su vez se rellenan con otros finos y así sucesivamente hasta las fracciones menores generando una base de máxima densidad que desarrollará propiedades de resistencia por fricción interna y por cohesión. </a:t>
            </a:r>
          </a:p>
          <a:p>
            <a:r>
              <a:rPr lang="es-ES" dirty="0" smtClean="0">
                <a:latin typeface="Arial" pitchFamily="34" charset="0"/>
                <a:cs typeface="Arial" pitchFamily="34" charset="0"/>
              </a:rPr>
              <a:t>En el caso de la base a) la resistencia será por fricción obtenida por el contacto </a:t>
            </a:r>
            <a:r>
              <a:rPr lang="es-ES" dirty="0" err="1" smtClean="0">
                <a:latin typeface="Arial" pitchFamily="34" charset="0"/>
                <a:cs typeface="Arial" pitchFamily="34" charset="0"/>
              </a:rPr>
              <a:t>interparticular</a:t>
            </a:r>
            <a:r>
              <a:rPr lang="es-ES" dirty="0" smtClean="0">
                <a:latin typeface="Arial" pitchFamily="34" charset="0"/>
                <a:cs typeface="Arial" pitchFamily="34" charset="0"/>
              </a:rPr>
              <a:t>, será altamente permeable, no será susceptible a las heladas y será de difícil colocación durante la construcción.</a:t>
            </a:r>
          </a:p>
          <a:p>
            <a:r>
              <a:rPr lang="es-ES" dirty="0" smtClean="0">
                <a:latin typeface="Arial" pitchFamily="34" charset="0"/>
                <a:cs typeface="Arial" pitchFamily="34" charset="0"/>
              </a:rPr>
              <a:t>En la base  c), la estabilidad  será más por cohesión, sin que haya mayor contacto </a:t>
            </a:r>
            <a:r>
              <a:rPr lang="es-ES" dirty="0" err="1" smtClean="0">
                <a:latin typeface="Arial" pitchFamily="34" charset="0"/>
                <a:cs typeface="Arial" pitchFamily="34" charset="0"/>
              </a:rPr>
              <a:t>interparticular</a:t>
            </a:r>
            <a:r>
              <a:rPr lang="es-ES" dirty="0" smtClean="0">
                <a:latin typeface="Arial" pitchFamily="34" charset="0"/>
                <a:cs typeface="Arial" pitchFamily="34" charset="0"/>
              </a:rPr>
              <a:t> entre las fracciones gruesas,  pudiendo inclusive, si la cantidad de finos es excesiva comportarse como el material fino e inclusive dejar de ser apto para material de base, si los finos fueran plásticos. Estas bases en general serán de baja densidad, son impermeables y susceptibles a las heladas. Una base de este tipo es muy afectada por la presencia de agua y resulta fácil de compactar.</a:t>
            </a:r>
          </a:p>
          <a:p>
            <a:r>
              <a:rPr lang="es-ES" dirty="0" smtClean="0">
                <a:latin typeface="Arial" pitchFamily="34" charset="0"/>
                <a:cs typeface="Arial" pitchFamily="34" charset="0"/>
              </a:rPr>
              <a:t>Los materiales de base y </a:t>
            </a:r>
            <a:r>
              <a:rPr lang="es-ES" dirty="0" err="1" smtClean="0">
                <a:latin typeface="Arial" pitchFamily="34" charset="0"/>
                <a:cs typeface="Arial" pitchFamily="34" charset="0"/>
              </a:rPr>
              <a:t>subbase</a:t>
            </a:r>
            <a:r>
              <a:rPr lang="es-ES" dirty="0" smtClean="0">
                <a:latin typeface="Arial" pitchFamily="34" charset="0"/>
                <a:cs typeface="Arial" pitchFamily="34" charset="0"/>
              </a:rPr>
              <a:t> que en general vamos a utilizar son los indicados en b) que proporcionan un material de alta densidad, maximiza la componente </a:t>
            </a:r>
            <a:r>
              <a:rPr lang="es-ES" dirty="0" err="1" smtClean="0">
                <a:latin typeface="Arial" pitchFamily="34" charset="0"/>
                <a:cs typeface="Arial" pitchFamily="34" charset="0"/>
              </a:rPr>
              <a:t>friccional</a:t>
            </a:r>
            <a:r>
              <a:rPr lang="es-ES" dirty="0" smtClean="0">
                <a:latin typeface="Arial" pitchFamily="34" charset="0"/>
                <a:cs typeface="Arial" pitchFamily="34" charset="0"/>
              </a:rPr>
              <a:t> y cohesiva, y proporciona el mejor material por su estabilidad, propiedad que tendrá esté o no confinado.</a:t>
            </a:r>
            <a:endParaRPr lang="es-ES" dirty="0">
              <a:latin typeface="Arial" pitchFamily="34" charset="0"/>
              <a:cs typeface="Arial"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p:cNvSpPr>
            <a:spLocks noChangeArrowheads="1"/>
          </p:cNvSpPr>
          <p:nvPr/>
        </p:nvSpPr>
        <p:spPr bwMode="auto">
          <a:xfrm>
            <a:off x="0" y="857232"/>
            <a:ext cx="91440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granulometría de un material de base será por tanto deseable que se aproxime a una curva granulométrica de máxima densidad dad por la expresión de la figura 6.4</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que p representa el porcentaje que pasa un tamiz de tamaño d y D es el tamaño máximo del agregado y n es un exponente que vale, en general 0,5. Esta distribución granulométrica es la que se denomina curva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parábola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Bolomey</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p=100(d/D)^0,5</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ES" sz="1400" b="1" dirty="0" smtClean="0">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6.4 Granulometría de máxima densidad</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las figuras siguientes veremos la influencia de la cantidad de finos pasando el #200 con las propiedades de densidad y estabilidad en éste caso representada por el CBR.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6.5, vemos la variación de la densidad ( o peso unitario volumétrico) y del CBR, con porcentajes variables de finos pasando el #200 entre 0 y 22%,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es una grava de tamaño máximo ¾” por lo cual de acuerdo con la fórmula de 6.3, la cantidad óptima de finos es de 6,2% pasando el #200.</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puede verse en la figura, para porcentajes próximos al indicado, se produce un máximo de la curva CBR y para un porcentaje algo mayor, pero próximo, se produce el máximo de la curva de densidad para diferentes energías de compactación.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2" cstate="print"/>
          <a:srcRect/>
          <a:stretch>
            <a:fillRect/>
          </a:stretch>
        </p:blipFill>
        <p:spPr bwMode="auto">
          <a:xfrm>
            <a:off x="1835696" y="404664"/>
            <a:ext cx="5391150" cy="4171950"/>
          </a:xfrm>
          <a:prstGeom prst="rect">
            <a:avLst/>
          </a:prstGeom>
          <a:noFill/>
          <a:ln w="9525">
            <a:noFill/>
            <a:miter lim="800000"/>
            <a:headEnd/>
            <a:tailEnd/>
          </a:ln>
        </p:spPr>
      </p:pic>
      <p:sp>
        <p:nvSpPr>
          <p:cNvPr id="3" name="2 Rectángulo"/>
          <p:cNvSpPr/>
          <p:nvPr/>
        </p:nvSpPr>
        <p:spPr>
          <a:xfrm>
            <a:off x="395536" y="4437112"/>
            <a:ext cx="8172400" cy="338554"/>
          </a:xfrm>
          <a:prstGeom prst="rect">
            <a:avLst/>
          </a:prstGeom>
        </p:spPr>
        <p:txBody>
          <a:bodyPr wrap="square">
            <a:spAutoFit/>
          </a:bodyPr>
          <a:lstStyle/>
          <a:p>
            <a:r>
              <a:rPr lang="es-ES" sz="1600" b="1" dirty="0">
                <a:latin typeface="Arial" pitchFamily="34" charset="0"/>
                <a:cs typeface="Arial" pitchFamily="34" charset="0"/>
              </a:rPr>
              <a:t>Figura 1.3.b Secciones transversales frecuentes de la estructura de pavimento</a:t>
            </a:r>
            <a:endParaRPr lang="es-UY" sz="1600" dirty="0">
              <a:latin typeface="Arial" pitchFamily="34" charset="0"/>
              <a:cs typeface="Arial" pitchFamily="34" charset="0"/>
            </a:endParaRPr>
          </a:p>
        </p:txBody>
      </p:sp>
      <p:sp>
        <p:nvSpPr>
          <p:cNvPr id="4" name="3 Rectángulo"/>
          <p:cNvSpPr/>
          <p:nvPr/>
        </p:nvSpPr>
        <p:spPr>
          <a:xfrm>
            <a:off x="0" y="5229200"/>
            <a:ext cx="9144000" cy="1200329"/>
          </a:xfrm>
          <a:prstGeom prst="rect">
            <a:avLst/>
          </a:prstGeom>
        </p:spPr>
        <p:txBody>
          <a:bodyPr wrap="square">
            <a:spAutoFit/>
          </a:bodyPr>
          <a:lstStyle/>
          <a:p>
            <a:r>
              <a:rPr lang="es-ES" dirty="0">
                <a:latin typeface="Arial" pitchFamily="34" charset="0"/>
                <a:cs typeface="Arial" pitchFamily="34" charset="0"/>
              </a:rPr>
              <a:t>El diseño de la estructura del pavimento, las propiedades de los materiales que la componen, los procedimientos constructivos para la ejecución y el mantenimiento y la evolución de las condiciones de servicio del pavimento serán el objeto principal de este curso.</a:t>
            </a:r>
            <a:endParaRPr lang="es-UY" dirty="0">
              <a:latin typeface="Arial" pitchFamily="34" charset="0"/>
              <a:cs typeface="Arial"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1"/>
          <p:cNvPicPr>
            <a:picLocks noChangeAspect="1" noChangeArrowheads="1"/>
          </p:cNvPicPr>
          <p:nvPr/>
        </p:nvPicPr>
        <p:blipFill>
          <a:blip r:embed="rId2"/>
          <a:srcRect/>
          <a:stretch>
            <a:fillRect/>
          </a:stretch>
        </p:blipFill>
        <p:spPr bwMode="auto">
          <a:xfrm>
            <a:off x="1643042" y="214290"/>
            <a:ext cx="5400675" cy="3190875"/>
          </a:xfrm>
          <a:prstGeom prst="rect">
            <a:avLst/>
          </a:prstGeom>
          <a:noFill/>
          <a:ln w="9525">
            <a:noFill/>
            <a:miter lim="800000"/>
            <a:headEnd/>
            <a:tailEnd/>
          </a:ln>
        </p:spPr>
      </p:pic>
      <p:sp>
        <p:nvSpPr>
          <p:cNvPr id="268290" name="Rectangle 2"/>
          <p:cNvSpPr>
            <a:spLocks noChangeArrowheads="1"/>
          </p:cNvSpPr>
          <p:nvPr/>
        </p:nvSpPr>
        <p:spPr bwMode="auto">
          <a:xfrm>
            <a:off x="0" y="3357562"/>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6.5 Variación de la densidad y el valor CBR con el porcentaje de finos&lt;#200 (para distintas energías de compactación)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4500570"/>
            <a:ext cx="9144000" cy="1477328"/>
          </a:xfrm>
          <a:prstGeom prst="rect">
            <a:avLst/>
          </a:prstGeom>
        </p:spPr>
        <p:txBody>
          <a:bodyPr wrap="square">
            <a:spAutoFit/>
          </a:bodyPr>
          <a:lstStyle/>
          <a:p>
            <a:r>
              <a:rPr lang="es-ES" dirty="0" smtClean="0">
                <a:latin typeface="Arial" pitchFamily="34" charset="0"/>
                <a:cs typeface="Arial" pitchFamily="34" charset="0"/>
              </a:rPr>
              <a:t>En la figura 6.6, vemos la misma variación de la densidad y el CBR para una variación en la cantidad de finos que pasa el #200,  para una piedra triturada, en la que vemos que el máximo de estabilidad se encuentra en correspondencia con el porcentaje de </a:t>
            </a:r>
            <a:r>
              <a:rPr lang="es-ES" dirty="0" err="1" smtClean="0">
                <a:latin typeface="Arial" pitchFamily="34" charset="0"/>
                <a:cs typeface="Arial" pitchFamily="34" charset="0"/>
              </a:rPr>
              <a:t>Fuller</a:t>
            </a:r>
            <a:r>
              <a:rPr lang="es-ES" dirty="0" smtClean="0">
                <a:latin typeface="Arial" pitchFamily="34" charset="0"/>
                <a:cs typeface="Arial" pitchFamily="34" charset="0"/>
              </a:rPr>
              <a:t> y nuevamente se evidencia un máximo de la curva de densidad para porcentajes de finos mayores </a:t>
            </a:r>
            <a:r>
              <a:rPr lang="es-ES" dirty="0" err="1" smtClean="0">
                <a:latin typeface="Arial" pitchFamily="34" charset="0"/>
                <a:cs typeface="Arial" pitchFamily="34" charset="0"/>
              </a:rPr>
              <a:t>mayores</a:t>
            </a:r>
            <a:r>
              <a:rPr lang="es-ES" dirty="0" smtClean="0">
                <a:latin typeface="Arial" pitchFamily="34" charset="0"/>
                <a:cs typeface="Arial" pitchFamily="34" charset="0"/>
              </a:rPr>
              <a:t> que los de </a:t>
            </a:r>
            <a:r>
              <a:rPr lang="es-ES" dirty="0" err="1" smtClean="0">
                <a:latin typeface="Arial" pitchFamily="34" charset="0"/>
                <a:cs typeface="Arial" pitchFamily="34" charset="0"/>
              </a:rPr>
              <a:t>Fuller</a:t>
            </a:r>
            <a:r>
              <a:rPr lang="es-ES" dirty="0" smtClean="0">
                <a:latin typeface="Arial" pitchFamily="34" charset="0"/>
                <a:cs typeface="Arial" pitchFamily="34" charset="0"/>
              </a:rPr>
              <a:t>. </a:t>
            </a:r>
            <a:endParaRPr lang="es-ES" dirty="0">
              <a:latin typeface="Arial" pitchFamily="34" charset="0"/>
              <a:cs typeface="Arial"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1"/>
          <p:cNvPicPr>
            <a:picLocks noChangeAspect="1" noChangeArrowheads="1"/>
          </p:cNvPicPr>
          <p:nvPr/>
        </p:nvPicPr>
        <p:blipFill>
          <a:blip r:embed="rId2"/>
          <a:srcRect/>
          <a:stretch>
            <a:fillRect/>
          </a:stretch>
        </p:blipFill>
        <p:spPr bwMode="auto">
          <a:xfrm>
            <a:off x="1571604" y="0"/>
            <a:ext cx="5400675" cy="3238500"/>
          </a:xfrm>
          <a:prstGeom prst="rect">
            <a:avLst/>
          </a:prstGeom>
          <a:noFill/>
          <a:ln w="9525">
            <a:noFill/>
            <a:miter lim="800000"/>
            <a:headEnd/>
            <a:tailEnd/>
          </a:ln>
        </p:spPr>
      </p:pic>
      <p:sp>
        <p:nvSpPr>
          <p:cNvPr id="267266" name="Rectangle 2"/>
          <p:cNvSpPr>
            <a:spLocks noChangeArrowheads="1"/>
          </p:cNvSpPr>
          <p:nvPr/>
        </p:nvSpPr>
        <p:spPr bwMode="auto">
          <a:xfrm>
            <a:off x="0" y="3357562"/>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6.6 Variación del Peso unitario y del valor CBR según el porcentaje de finos &lt;#200 (para distintas energías de compactación)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67267" name="Rectangle 3"/>
          <p:cNvSpPr>
            <a:spLocks noChangeArrowheads="1"/>
          </p:cNvSpPr>
          <p:nvPr/>
        </p:nvSpPr>
        <p:spPr bwMode="auto">
          <a:xfrm>
            <a:off x="0" y="3995678"/>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ambos casos (grava y piedra triturada) vimos que la máxima estabilidad se da para porcentajes de finos menores que los indicados por la curva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Esto es debido a que con mayores porcentajes de finos, los materiales tienden a parecerse a los de la figura 6.3.c).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 observación interesante es la de considerar diferentes tamaños máximos de material granular que clasificamos como arena fina, arena gruesa y grava y ver como se comporta la densidad y CBR con variaciones de la cantidad de finos pasando el #200.</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6.7, podemos ver que hay una correspondencia entre los porcentajes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los máximos de las curvas de densidad o de CBR para los tres materiales.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1"/>
          <p:cNvPicPr>
            <a:picLocks noChangeAspect="1" noChangeArrowheads="1"/>
          </p:cNvPicPr>
          <p:nvPr/>
        </p:nvPicPr>
        <p:blipFill>
          <a:blip r:embed="rId2"/>
          <a:srcRect/>
          <a:stretch>
            <a:fillRect/>
          </a:stretch>
        </p:blipFill>
        <p:spPr bwMode="auto">
          <a:xfrm>
            <a:off x="1714480" y="285728"/>
            <a:ext cx="5400675" cy="3162300"/>
          </a:xfrm>
          <a:prstGeom prst="rect">
            <a:avLst/>
          </a:prstGeom>
          <a:noFill/>
          <a:ln w="9525">
            <a:noFill/>
            <a:miter lim="800000"/>
            <a:headEnd/>
            <a:tailEnd/>
          </a:ln>
        </p:spPr>
      </p:pic>
      <p:sp>
        <p:nvSpPr>
          <p:cNvPr id="266242" name="Rectangle 2"/>
          <p:cNvSpPr>
            <a:spLocks noChangeArrowheads="1"/>
          </p:cNvSpPr>
          <p:nvPr/>
        </p:nvSpPr>
        <p:spPr bwMode="auto">
          <a:xfrm>
            <a:off x="0" y="3643314"/>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6.7 Variación del Peso Unitario Seco y el valor CBR para distintos porcentajes de material fino&lt;#200 (para distintos materiales)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66243" name="Rectangle 3"/>
          <p:cNvSpPr>
            <a:spLocks noChangeArrowheads="1"/>
          </p:cNvSpPr>
          <p:nvPr/>
        </p:nvSpPr>
        <p:spPr bwMode="auto">
          <a:xfrm>
            <a:off x="0" y="4572008"/>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calidad de los finos es también otro elemento relevante en la respuesta de estabilidad.. En la figura 6.8, se ha elegido como indicador de estabilidad, la resistencia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triaxial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una presión de cámara de 15 psi y se considera como fino la fracción pasando el #30, pero se han variado las propiedades de la fracción fina entre un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indice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plástico de 0 a uno de 30%.</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1"/>
          <p:cNvPicPr>
            <a:picLocks noChangeAspect="1" noChangeArrowheads="1"/>
          </p:cNvPicPr>
          <p:nvPr/>
        </p:nvPicPr>
        <p:blipFill>
          <a:blip r:embed="rId2"/>
          <a:srcRect/>
          <a:stretch>
            <a:fillRect/>
          </a:stretch>
        </p:blipFill>
        <p:spPr bwMode="auto">
          <a:xfrm>
            <a:off x="428596" y="0"/>
            <a:ext cx="4929222" cy="4099920"/>
          </a:xfrm>
          <a:prstGeom prst="rect">
            <a:avLst/>
          </a:prstGeom>
          <a:noFill/>
          <a:ln w="9525">
            <a:noFill/>
            <a:miter lim="800000"/>
            <a:headEnd/>
            <a:tailEnd/>
          </a:ln>
        </p:spPr>
      </p:pic>
      <p:sp>
        <p:nvSpPr>
          <p:cNvPr id="265218" name="Rectangle 2"/>
          <p:cNvSpPr>
            <a:spLocks noChangeArrowheads="1"/>
          </p:cNvSpPr>
          <p:nvPr/>
        </p:nvSpPr>
        <p:spPr bwMode="auto">
          <a:xfrm>
            <a:off x="5214942" y="2428869"/>
            <a:ext cx="371477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6.8 Resistencia a compresión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triaxial</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una presión de cámara constante y materiales con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Indice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plástico variable y según el porcentaje de material pasante por el #30.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3995678"/>
            <a:ext cx="9144000" cy="2862322"/>
          </a:xfrm>
          <a:prstGeom prst="rect">
            <a:avLst/>
          </a:prstGeom>
        </p:spPr>
        <p:txBody>
          <a:bodyPr wrap="square">
            <a:spAutoFit/>
          </a:bodyPr>
          <a:lstStyle/>
          <a:p>
            <a:r>
              <a:rPr lang="es-ES" dirty="0" smtClean="0">
                <a:latin typeface="Arial" pitchFamily="34" charset="0"/>
                <a:cs typeface="Arial" pitchFamily="34" charset="0"/>
              </a:rPr>
              <a:t>Podemos ver que a bajos porcentajes de finos la resistencia </a:t>
            </a:r>
            <a:r>
              <a:rPr lang="es-ES" dirty="0" err="1" smtClean="0">
                <a:latin typeface="Arial" pitchFamily="34" charset="0"/>
                <a:cs typeface="Arial" pitchFamily="34" charset="0"/>
              </a:rPr>
              <a:t>triaxial</a:t>
            </a:r>
            <a:r>
              <a:rPr lang="es-ES" dirty="0" smtClean="0">
                <a:latin typeface="Arial" pitchFamily="34" charset="0"/>
                <a:cs typeface="Arial" pitchFamily="34" charset="0"/>
              </a:rPr>
              <a:t> crece con el aumento de finos hasta cierto punto que llamaríamos óptimo, para luego decrecer rápidamente. A su vez, para distintos </a:t>
            </a:r>
            <a:r>
              <a:rPr lang="es-ES" dirty="0" err="1" smtClean="0">
                <a:latin typeface="Arial" pitchFamily="34" charset="0"/>
                <a:cs typeface="Arial" pitchFamily="34" charset="0"/>
              </a:rPr>
              <a:t>Indices</a:t>
            </a:r>
            <a:r>
              <a:rPr lang="es-ES" dirty="0" smtClean="0">
                <a:latin typeface="Arial" pitchFamily="34" charset="0"/>
                <a:cs typeface="Arial" pitchFamily="34" charset="0"/>
              </a:rPr>
              <a:t> Plásticos,  la variación de la resistencia </a:t>
            </a:r>
            <a:r>
              <a:rPr lang="es-ES" dirty="0" err="1" smtClean="0">
                <a:latin typeface="Arial" pitchFamily="34" charset="0"/>
                <a:cs typeface="Arial" pitchFamily="34" charset="0"/>
              </a:rPr>
              <a:t>triaxial</a:t>
            </a:r>
            <a:r>
              <a:rPr lang="es-ES" dirty="0" smtClean="0">
                <a:latin typeface="Arial" pitchFamily="34" charset="0"/>
                <a:cs typeface="Arial" pitchFamily="34" charset="0"/>
              </a:rPr>
              <a:t> es pequeña para bajos porcentajes de finos, pero a medida que aumenta la cantidad de finos también aumenta la disminución de la estabilidad.</a:t>
            </a:r>
          </a:p>
          <a:p>
            <a:r>
              <a:rPr lang="es-ES" dirty="0" smtClean="0">
                <a:latin typeface="Arial" pitchFamily="34" charset="0"/>
                <a:cs typeface="Arial" pitchFamily="34" charset="0"/>
              </a:rPr>
              <a:t> El material es una grava de 1” de tamaño máximo, por lo cual, su óptimo de </a:t>
            </a:r>
            <a:r>
              <a:rPr lang="es-ES" dirty="0" err="1" smtClean="0">
                <a:latin typeface="Arial" pitchFamily="34" charset="0"/>
                <a:cs typeface="Arial" pitchFamily="34" charset="0"/>
              </a:rPr>
              <a:t>Fuller</a:t>
            </a:r>
            <a:r>
              <a:rPr lang="es-ES" dirty="0" smtClean="0">
                <a:latin typeface="Arial" pitchFamily="34" charset="0"/>
                <a:cs typeface="Arial" pitchFamily="34" charset="0"/>
              </a:rPr>
              <a:t> para el #30 es de 15,2% y como podemos verlos máximos de resistencia </a:t>
            </a:r>
            <a:r>
              <a:rPr lang="es-ES" dirty="0" err="1" smtClean="0">
                <a:latin typeface="Arial" pitchFamily="34" charset="0"/>
                <a:cs typeface="Arial" pitchFamily="34" charset="0"/>
              </a:rPr>
              <a:t>triaxial</a:t>
            </a:r>
            <a:r>
              <a:rPr lang="es-ES" dirty="0" smtClean="0">
                <a:latin typeface="Arial" pitchFamily="34" charset="0"/>
                <a:cs typeface="Arial" pitchFamily="34" charset="0"/>
              </a:rPr>
              <a:t> se dan para valores inferiores que dicho máximo, por las mismas razones antes señaladas que determinan que porcentajes óptimos frecuentemente determinan bases menos aconsejables que las que cuentan con menos finos.</a:t>
            </a:r>
            <a:endParaRPr lang="es-ES" dirty="0">
              <a:latin typeface="Arial" pitchFamily="34" charset="0"/>
              <a:cs typeface="Arial"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
          <p:cNvSpPr>
            <a:spLocks noChangeArrowheads="1"/>
          </p:cNvSpPr>
          <p:nvPr/>
        </p:nvSpPr>
        <p:spPr bwMode="auto">
          <a:xfrm>
            <a:off x="0" y="21429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conclusión de estas figuras podemos considerar que trataremos que un material sea de granulometría densa, con fracciones finas inferiores a los máximos de las curvas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obtener los mejores resultados y una mayor independencia de la calidad de los finos.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de sentido común que podemos tolerar más finos si son menos plásticos y menos finos si son más plásticos.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reflexiones realizadas son válidas para materiales de base de gradación continua. Para materiales de base de gradación discontinua, las reflexiones no son enteramente válidas, por lo que nos remitimos a la bibliografía. Estas bases resultan en densidades menores que las continuas y se considera conveniente realizar determinaciones de propiedades de estabilidad en laboratorio para poder caracterizar a estos materiales, en lugar de descansar en las especificaciones de granulometría y plasticidad de la norma AASHTO M147.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6.3.2 PERMEABILIDAD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permeabilidad de un material de base dependerá de la gradación granulométrica, el tipo de agregado grueso, el tipo de agregado fino y de la densidad.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valor del coeficiente de permeabilidad puede variar de 0,6m/día a 6000m/día entre un material de granulometría continua (material de filtro) o un material de granulometría única ( material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6.9 puede verse la variación del coeficiente de permeabilidad del material con la granulometría.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
          <p:cNvPicPr>
            <a:picLocks noChangeAspect="1" noChangeArrowheads="1"/>
          </p:cNvPicPr>
          <p:nvPr/>
        </p:nvPicPr>
        <p:blipFill>
          <a:blip r:embed="rId2"/>
          <a:srcRect/>
          <a:stretch>
            <a:fillRect/>
          </a:stretch>
        </p:blipFill>
        <p:spPr bwMode="auto">
          <a:xfrm>
            <a:off x="1857356" y="285728"/>
            <a:ext cx="5391150" cy="4943475"/>
          </a:xfrm>
          <a:prstGeom prst="rect">
            <a:avLst/>
          </a:prstGeom>
          <a:noFill/>
          <a:ln w="9525">
            <a:noFill/>
            <a:miter lim="800000"/>
            <a:headEnd/>
            <a:tailEnd/>
          </a:ln>
        </p:spPr>
      </p:pic>
      <p:sp>
        <p:nvSpPr>
          <p:cNvPr id="263170" name="Rectangle 2"/>
          <p:cNvSpPr>
            <a:spLocks noChangeArrowheads="1"/>
          </p:cNvSpPr>
          <p:nvPr/>
        </p:nvSpPr>
        <p:spPr bwMode="auto">
          <a:xfrm>
            <a:off x="428596" y="5429264"/>
            <a:ext cx="850109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6.9 Granulometría de materiales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filtros. </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(Principles of pavement design.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
          <p:cNvSpPr>
            <a:spLocks noChangeArrowheads="1"/>
          </p:cNvSpPr>
          <p:nvPr/>
        </p:nvSpPr>
        <p:spPr bwMode="auto">
          <a:xfrm>
            <a:off x="0" y="57148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de señalar que granulometrías densas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casi impermeables. Que para lograr que un material de base sea permeable y tenga granulometría continua en las fracciones medias y gruesas, requiere tener poco o ningún fino. Que en caso de utilizar materiales muy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necesario prevenir el riesgo de contaminación de las capas de base con un material granular de filtro o con otros productos que dan similar resultado (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geotextiles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6.3.3 ESPECIFICACIONES DE MATERIALES DE BASE Y SUBBASE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especificaciones de 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estándares para estos materiales, que de cumplirse, la experiencia ha demostrado que tienen buen comportamiento. Esto no exonera de realizar los ensayos que el ingeniero considere pertinentes, más allá de los de la especificación.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curso veremos la especificación AASHTO M 147 que es además la que recoge la Dirección Nacional de Vialidad del MTOP, Uruguay.</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6.10, vemos que se especifica para cada tamaño máximo de material de base, un huso granulométrico para una serie de tamices, y se le designa a cada material como A, B, C, D, E y F.</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1"/>
          <p:cNvPicPr>
            <a:picLocks noChangeAspect="1" noChangeArrowheads="1"/>
          </p:cNvPicPr>
          <p:nvPr/>
        </p:nvPicPr>
        <p:blipFill>
          <a:blip r:embed="rId2"/>
          <a:srcRect/>
          <a:stretch>
            <a:fillRect/>
          </a:stretch>
        </p:blipFill>
        <p:spPr bwMode="auto">
          <a:xfrm>
            <a:off x="1571604" y="142852"/>
            <a:ext cx="5786478" cy="2418687"/>
          </a:xfrm>
          <a:prstGeom prst="rect">
            <a:avLst/>
          </a:prstGeom>
          <a:noFill/>
          <a:ln w="9525">
            <a:noFill/>
            <a:miter lim="800000"/>
            <a:headEnd/>
            <a:tailEnd/>
          </a:ln>
        </p:spPr>
      </p:pic>
      <p:sp>
        <p:nvSpPr>
          <p:cNvPr id="3" name="2 Rectángulo"/>
          <p:cNvSpPr/>
          <p:nvPr/>
        </p:nvSpPr>
        <p:spPr>
          <a:xfrm>
            <a:off x="0" y="2571744"/>
            <a:ext cx="9144000" cy="523220"/>
          </a:xfrm>
          <a:prstGeom prst="rect">
            <a:avLst/>
          </a:prstGeom>
        </p:spPr>
        <p:txBody>
          <a:bodyPr wrap="square">
            <a:spAutoFit/>
          </a:bodyPr>
          <a:lstStyle/>
          <a:p>
            <a:pPr algn="ctr"/>
            <a:r>
              <a:rPr lang="es-ES" sz="1400" b="1" dirty="0" smtClean="0">
                <a:latin typeface="Arial" pitchFamily="34" charset="0"/>
                <a:cs typeface="Arial" pitchFamily="34" charset="0"/>
              </a:rPr>
              <a:t>Figura 6.10 Especificación granulométrica para materiales granulares de base y </a:t>
            </a:r>
            <a:r>
              <a:rPr lang="es-ES" sz="1400" b="1" dirty="0" err="1" smtClean="0">
                <a:latin typeface="Arial" pitchFamily="34" charset="0"/>
                <a:cs typeface="Arial" pitchFamily="34" charset="0"/>
              </a:rPr>
              <a:t>subbase</a:t>
            </a:r>
            <a:r>
              <a:rPr lang="es-ES" sz="1400" b="1" dirty="0" smtClean="0">
                <a:latin typeface="Arial" pitchFamily="34" charset="0"/>
                <a:cs typeface="Arial" pitchFamily="34" charset="0"/>
              </a:rPr>
              <a:t> según AASHTO M147</a:t>
            </a:r>
            <a:endParaRPr lang="es-ES" sz="1400" dirty="0">
              <a:latin typeface="Arial" pitchFamily="34" charset="0"/>
              <a:cs typeface="Arial" pitchFamily="34" charset="0"/>
            </a:endParaRPr>
          </a:p>
        </p:txBody>
      </p:sp>
      <p:sp>
        <p:nvSpPr>
          <p:cNvPr id="261122" name="Rectangle 2"/>
          <p:cNvSpPr>
            <a:spLocks noChangeArrowheads="1"/>
          </p:cNvSpPr>
          <p:nvPr/>
        </p:nvSpPr>
        <p:spPr bwMode="auto">
          <a:xfrm>
            <a:off x="0" y="3143248"/>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primeros 4 son recomendables como materiales de base, en tanto que los dos últimos serían más aptos como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materiales tienen una gradación continua entre el tamaño máximo y el #200, constituyendo una granulometría densa. Como puede verse la curva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estos tamaños se encuentra dentro del huso granulométrico especificado.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su vez se especifica un máximo de Límite Liquido ( LL&lt;25), un máximo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Indice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Plástico (IP&lt;6), un máximo de desgaste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Angeles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(LA&lt;50%) y una relación entre el porcentaje pasando el #200 y el porcentaje pasando el #40 (%&lt;#200&lt;2/3(%&lt;#40).</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
          <p:cNvSpPr>
            <a:spLocks noChangeArrowheads="1"/>
          </p:cNvSpPr>
          <p:nvPr/>
        </p:nvSpPr>
        <p:spPr bwMode="auto">
          <a:xfrm>
            <a:off x="0" y="285728"/>
            <a:ext cx="9144000" cy="640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especificación no requiere otra condición que las antes referidas, con lo cual asegura una calidad de material apto como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Sin embargo si queremos utilizar estos materiales para el diseño, será necesario determinar su módulo de deformación, su valor CBR u otra propiedad índice que caracterice la estabilidad del material y sea utilizada por el método de diseño empleado.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especificación, resulta muy estricta en la plasticidad y laxa en los porcentajes de finos, por lo cual, la Dirección de Vialidad de Uruguay, frecuentemente tolera finos pasando el #40 más plásticos, siempre que estén presentes en menor porcentaje, lo que está dado por la especificación indicada en la figura 6.11, en la que x es el % pasando el #40 e IP es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Indice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Plástico.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X*IP&lt;180</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6-11 Especificación de materiales naturales de base y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Otras especificaciones pueden requerir la medición de algunas propiedades de estabilidad o de propiedades índice.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Tal es el caso del Departamento de Carreteras de Texas, que requiere resistencia a la compresión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triaxial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que a su vez recomienda ciertos materiales de base  para su empleo en pavimentos de carreteras con determinados niveles de carga pesada y repeticiones de ejes.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frecuente encontrar especificaciones con propiedades  índices como el valor CBR o el valor R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Hveem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resultado de ensayos tecnológicos de larga data.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Además del cumplimiento de la especificación de la norma M147, en la práctica vial se requiere un mínimo de valor soporte CBR como complemento de especificación. La asignación de un valor CBR a un material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forma parte de valorar los procedimientos de obtención, los yacimientos, la información estadística de resultados y forma parte del “arte” de la ingeniería vial.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materiales de base sin recubrir con superficie bituminosa, la especificación AASHTO M147, tolera mayor plasticidad con un Limite Líquido inferior a 35, un índice plástico entre 4 y 9.</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además de cumplir con las propiedades antes indicadas, deberán estar colocados en la carretera de forma tal que desarrollen propiedades similares a las identificadas en el laboratorio.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particular será relevante su compactación, y el porcentaje de la misma referido a un estándar de laboratorio.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material más compacto o denso, contará con mejores propiedades de estabilidad, como hemos visto.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especificaciones de compactación establecen el requerimiento de alcanzar el 100% del peso unitario seco máximo obtenido en el ensayo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Proctor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modificado.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algunos casos, se prescribe un menor porcentaje de 98% e inclusive en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suele prescribirse un porcentaje de compactación del 95%.</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todo caso, estas prescripciones deben ser coherentes con las consideraciones del diseño (valor supuesto del módulo o CBR) así como de considerar si constructivamente resulta posible, sobre una capa inferior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lograr compactar una capa de base a un determinado porcentaje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Proctor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modificado.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764704"/>
            <a:ext cx="9144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.2.4 LAS CONDICIONES AMBIENTALES</a:t>
            </a:r>
          </a:p>
          <a:p>
            <a:pPr marL="0" marR="0" lvl="0" indent="0"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condiciones ambientales serán determinantes del pavimento y de la capa de apoyo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Particularmente, este condicionamiento será más relevante en situaciones ambientales extremas, vinculadas con la temperatura y el nivel de precipitaciones.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temperatura se relacionará en climas muy calurosos con el comportamiento de los materiales asfálticos, que son susceptibles a cambios en sus módulos de deformación a temperaturas altas y por ende a su repuesta frente a las cargas..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lo contrario en climas muy fríos la temperatura, determinará la rigidez y fragilidad de los materiales asfálticos.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zonas de bajas temperaturas, el terreno de fundación puede llegar a congelarse y producir expansiones en el terreno de fundación que se reflejen en deformaciones permanentes en la superficie del pavimento e inclusive en la geometría de la carretera.</a:t>
            </a: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
        <p:nvSpPr>
          <p:cNvPr id="87042" name="Rectangle 2"/>
          <p:cNvSpPr>
            <a:spLocks noChangeArrowheads="1"/>
          </p:cNvSpPr>
          <p:nvPr/>
        </p:nvSpPr>
        <p:spPr bwMode="auto">
          <a:xfrm>
            <a:off x="0" y="5380672"/>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ingeniería de pavimentos  desarrolla las técnicas correspondientes para prevenir los efectos nocivos de las temperaturas extremas.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desarrollaron materiales asfálticos de baja susceptibilidad térmica para situaciones de temperaturas elevadas.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1"/>
          <p:cNvSpPr>
            <a:spLocks noChangeArrowheads="1"/>
          </p:cNvSpPr>
          <p:nvPr/>
        </p:nvSpPr>
        <p:spPr bwMode="auto">
          <a:xfrm>
            <a:off x="0" y="285728"/>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habitual prescribir un aumento de la compactación en la medida que la capa se ubica más próxima a la rodadura.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Durante el proceso de compactación, es habitual que se produzca una modificación de algunas propiedades del material de base (modificación granulométrica e inclusive modificación de plasticidad), por lo cual la medición más recomendable de las propiedades de un material de base son las que tiene el material una vez compactado a la densidad en que estará en servicio.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modificación de propiedades durante la compactación será más común en los materiales granulares naturales obtenidos de canteras y sin procesar que en materiales de base resultado de un procesamiento industrial (trituración, clasificación y mezclado, etc.)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6.3.4 MATERIALES NATURALES Y MATERIALES ARTIFICIALES PARA BASES Y SUBBASES GRANULARES.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granulares, podemos agruparlos en materiales naturales, materiales estabilizados mecánicamente y materiales de piedra triturada.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naturales son excavados de los yacimientos de la naturaleza, sin otro proceso de transformación que el de la propia extracción y el fraccionamiento durante la carga, descarga, tendido y compactación.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
          <p:cNvSpPr>
            <a:spLocks noChangeArrowheads="1"/>
          </p:cNvSpPr>
          <p:nvPr/>
        </p:nvSpPr>
        <p:spPr bwMode="auto">
          <a:xfrm>
            <a:off x="0" y="642918"/>
            <a:ext cx="91440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granulares estabilizados mecánicamente, son materiales producto de la mezcla de dos o más fracciones de suelo excavados en yacimientos de la naturaleza que logran cumplir con las especificaciones de granulometría y plasticidad.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piedra triturada (o piedra partida) son provenientes de la extracción de yacimientos por voladura y posterior trituración y que tras un proceso de recomposición granulométrica cumplen una especificación determinada.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material granular de base, actualmente en desuso es el macadam hidráulico, una material de base consistente en fracciones de agregado grueso de trituración , de tamaño máximo entre 10 y 5 cm en el que los huecos son rellenados con un material fino denominado recebo, de tipo no plástico y que penetra como resultado de la compactación y el intenso mojado en superficie.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 material de base es el empedrado, pariente del macadam, integrado por agregados de tamaño grande naturales o de voladura (del orden del espesor de una capa) con relleno de los huecos con fracciones finas de nula o baja plasticidad.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estos dos materiales, macadam y empedrado, no volveremos a hacer referencia.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740307"/>
          </a:xfrm>
          <a:prstGeom prst="rect">
            <a:avLst/>
          </a:prstGeom>
        </p:spPr>
        <p:txBody>
          <a:bodyPr wrap="square">
            <a:spAutoFit/>
          </a:bodyPr>
          <a:lstStyle/>
          <a:p>
            <a:pPr lvl="0" eaLnBrk="0" fontAlgn="base" hangingPunct="0">
              <a:spcBef>
                <a:spcPct val="0"/>
              </a:spcBef>
              <a:spcAft>
                <a:spcPct val="0"/>
              </a:spcAft>
            </a:pPr>
            <a:r>
              <a:rPr lang="es-ES" b="1" dirty="0" smtClean="0">
                <a:latin typeface="Arial" pitchFamily="34" charset="0"/>
                <a:ea typeface="Times New Roman" pitchFamily="18" charset="0"/>
                <a:cs typeface="Arial" pitchFamily="34" charset="0"/>
              </a:rPr>
              <a:t>6.3.4.1 MATERIALES NATURALES</a:t>
            </a:r>
            <a:endParaRPr lang="es-ES" dirty="0" smtClean="0">
              <a:latin typeface="Arial" pitchFamily="34" charset="0"/>
              <a:cs typeface="Arial" pitchFamily="34" charset="0"/>
            </a:endParaRPr>
          </a:p>
          <a:p>
            <a:pPr lvl="0" eaLnBrk="0" fontAlgn="base" hangingPunct="0">
              <a:spcBef>
                <a:spcPct val="0"/>
              </a:spcBef>
              <a:spcAft>
                <a:spcPct val="0"/>
              </a:spcAft>
            </a:pPr>
            <a:endParaRPr lang="es-ES"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dirty="0" smtClean="0">
                <a:latin typeface="Arial" pitchFamily="34" charset="0"/>
                <a:ea typeface="Times New Roman" pitchFamily="18" charset="0"/>
                <a:cs typeface="Arial" pitchFamily="34" charset="0"/>
              </a:rPr>
              <a:t>Los materiales naturales son los más utilizados como materiales de base, </a:t>
            </a:r>
            <a:r>
              <a:rPr lang="es-ES" dirty="0" err="1" smtClean="0">
                <a:latin typeface="Arial" pitchFamily="34" charset="0"/>
                <a:ea typeface="Times New Roman" pitchFamily="18" charset="0"/>
                <a:cs typeface="Arial" pitchFamily="34" charset="0"/>
              </a:rPr>
              <a:t>subbase</a:t>
            </a:r>
            <a:r>
              <a:rPr lang="es-ES" dirty="0" smtClean="0">
                <a:latin typeface="Arial" pitchFamily="34" charset="0"/>
                <a:ea typeface="Times New Roman" pitchFamily="18" charset="0"/>
                <a:cs typeface="Arial" pitchFamily="34" charset="0"/>
              </a:rPr>
              <a:t> y </a:t>
            </a:r>
            <a:r>
              <a:rPr lang="es-ES" dirty="0" err="1" smtClean="0">
                <a:latin typeface="Arial" pitchFamily="34" charset="0"/>
                <a:ea typeface="Times New Roman" pitchFamily="18" charset="0"/>
                <a:cs typeface="Arial" pitchFamily="34" charset="0"/>
              </a:rPr>
              <a:t>subrasante</a:t>
            </a:r>
            <a:r>
              <a:rPr lang="es-ES" dirty="0" smtClean="0">
                <a:latin typeface="Arial" pitchFamily="34" charset="0"/>
                <a:ea typeface="Times New Roman" pitchFamily="18" charset="0"/>
                <a:cs typeface="Arial" pitchFamily="34" charset="0"/>
              </a:rPr>
              <a:t> mejorada, siendo arbitrario la designación de un material como de </a:t>
            </a:r>
            <a:r>
              <a:rPr lang="es-ES" dirty="0" err="1" smtClean="0">
                <a:latin typeface="Arial" pitchFamily="34" charset="0"/>
                <a:ea typeface="Times New Roman" pitchFamily="18" charset="0"/>
                <a:cs typeface="Arial" pitchFamily="34" charset="0"/>
              </a:rPr>
              <a:t>subrasante</a:t>
            </a:r>
            <a:r>
              <a:rPr lang="es-ES" dirty="0" smtClean="0">
                <a:latin typeface="Arial" pitchFamily="34" charset="0"/>
                <a:ea typeface="Times New Roman" pitchFamily="18" charset="0"/>
                <a:cs typeface="Arial" pitchFamily="34" charset="0"/>
              </a:rPr>
              <a:t> mejorada o de </a:t>
            </a:r>
            <a:r>
              <a:rPr lang="es-ES" dirty="0" err="1" smtClean="0">
                <a:latin typeface="Arial" pitchFamily="34" charset="0"/>
                <a:ea typeface="Times New Roman" pitchFamily="18" charset="0"/>
                <a:cs typeface="Arial" pitchFamily="34" charset="0"/>
              </a:rPr>
              <a:t>subbase</a:t>
            </a:r>
            <a:r>
              <a:rPr lang="es-ES" dirty="0" smtClean="0">
                <a:latin typeface="Arial" pitchFamily="34" charset="0"/>
                <a:ea typeface="Times New Roman" pitchFamily="18" charset="0"/>
                <a:cs typeface="Arial" pitchFamily="34" charset="0"/>
              </a:rPr>
              <a:t>, salvo por el ancho que en el caso de una </a:t>
            </a:r>
            <a:r>
              <a:rPr lang="es-ES" dirty="0" err="1" smtClean="0">
                <a:latin typeface="Arial" pitchFamily="34" charset="0"/>
                <a:ea typeface="Times New Roman" pitchFamily="18" charset="0"/>
                <a:cs typeface="Arial" pitchFamily="34" charset="0"/>
              </a:rPr>
              <a:t>subrasante</a:t>
            </a:r>
            <a:r>
              <a:rPr lang="es-ES" dirty="0" smtClean="0">
                <a:latin typeface="Arial" pitchFamily="34" charset="0"/>
                <a:ea typeface="Times New Roman" pitchFamily="18" charset="0"/>
                <a:cs typeface="Arial" pitchFamily="34" charset="0"/>
              </a:rPr>
              <a:t> ocupa todo el ancho de la obra de suelos en tanto que en el caso de </a:t>
            </a:r>
            <a:r>
              <a:rPr lang="es-ES" dirty="0" err="1" smtClean="0">
                <a:latin typeface="Arial" pitchFamily="34" charset="0"/>
                <a:ea typeface="Times New Roman" pitchFamily="18" charset="0"/>
                <a:cs typeface="Arial" pitchFamily="34" charset="0"/>
              </a:rPr>
              <a:t>subbase</a:t>
            </a:r>
            <a:r>
              <a:rPr lang="es-ES" dirty="0" smtClean="0">
                <a:latin typeface="Arial" pitchFamily="34" charset="0"/>
                <a:ea typeface="Times New Roman" pitchFamily="18" charset="0"/>
                <a:cs typeface="Arial" pitchFamily="34" charset="0"/>
              </a:rPr>
              <a:t> ocupa apenas la zona en correspondencia con la rodadura y los taludes correspondientes.</a:t>
            </a:r>
          </a:p>
          <a:p>
            <a:pPr lvl="0" eaLnBrk="0" fontAlgn="base" hangingPunct="0">
              <a:spcBef>
                <a:spcPct val="0"/>
              </a:spcBef>
              <a:spcAft>
                <a:spcPct val="0"/>
              </a:spcAft>
            </a:pPr>
            <a:endParaRPr lang="es-ES" dirty="0" smtClean="0">
              <a:latin typeface="Arial" pitchFamily="34" charset="0"/>
              <a:cs typeface="Arial" pitchFamily="34" charset="0"/>
            </a:endParaRPr>
          </a:p>
          <a:p>
            <a:pPr lvl="0"/>
            <a:r>
              <a:rPr lang="es-ES" b="1" dirty="0" smtClean="0"/>
              <a:t>	</a:t>
            </a:r>
            <a:r>
              <a:rPr lang="es-ES" b="1" dirty="0" smtClean="0">
                <a:latin typeface="Arial" pitchFamily="34" charset="0"/>
                <a:cs typeface="Arial" pitchFamily="34" charset="0"/>
              </a:rPr>
              <a:t>1.Materiales naturales de </a:t>
            </a:r>
            <a:r>
              <a:rPr lang="es-ES" b="1" dirty="0" err="1" smtClean="0">
                <a:latin typeface="Arial" pitchFamily="34" charset="0"/>
                <a:cs typeface="Arial" pitchFamily="34" charset="0"/>
              </a:rPr>
              <a:t>subbase</a:t>
            </a:r>
            <a:endParaRPr lang="es-ES" dirty="0" smtClean="0">
              <a:latin typeface="Arial" pitchFamily="34" charset="0"/>
              <a:cs typeface="Arial" pitchFamily="34" charset="0"/>
            </a:endParaRPr>
          </a:p>
          <a:p>
            <a:r>
              <a:rPr lang="es-ES" b="1" dirty="0" smtClean="0">
                <a:latin typeface="Arial" pitchFamily="34" charset="0"/>
                <a:cs typeface="Arial" pitchFamily="34" charset="0"/>
              </a:rPr>
              <a:t> </a:t>
            </a:r>
            <a:endParaRPr lang="es-ES" dirty="0" smtClean="0">
              <a:latin typeface="Arial" pitchFamily="34" charset="0"/>
              <a:cs typeface="Arial" pitchFamily="34" charset="0"/>
            </a:endParaRPr>
          </a:p>
          <a:p>
            <a:r>
              <a:rPr lang="es-ES" dirty="0" smtClean="0">
                <a:latin typeface="Arial" pitchFamily="34" charset="0"/>
                <a:cs typeface="Arial" pitchFamily="34" charset="0"/>
              </a:rPr>
              <a:t>Un material natural será apto para ser utilizado como material de </a:t>
            </a:r>
            <a:r>
              <a:rPr lang="es-ES" dirty="0" err="1" smtClean="0">
                <a:latin typeface="Arial" pitchFamily="34" charset="0"/>
                <a:cs typeface="Arial" pitchFamily="34" charset="0"/>
              </a:rPr>
              <a:t>subbase</a:t>
            </a:r>
            <a:r>
              <a:rPr lang="es-ES" dirty="0" smtClean="0">
                <a:latin typeface="Arial" pitchFamily="34" charset="0"/>
                <a:cs typeface="Arial" pitchFamily="34" charset="0"/>
              </a:rPr>
              <a:t> siempre que sea de mejor calidad que el material de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a:t>
            </a:r>
          </a:p>
          <a:p>
            <a:r>
              <a:rPr lang="es-ES" dirty="0" smtClean="0">
                <a:latin typeface="Arial" pitchFamily="34" charset="0"/>
                <a:cs typeface="Arial" pitchFamily="34" charset="0"/>
              </a:rPr>
              <a:t>Un material natural de </a:t>
            </a:r>
            <a:r>
              <a:rPr lang="es-ES" dirty="0" err="1" smtClean="0">
                <a:latin typeface="Arial" pitchFamily="34" charset="0"/>
                <a:cs typeface="Arial" pitchFamily="34" charset="0"/>
              </a:rPr>
              <a:t>subbase</a:t>
            </a:r>
            <a:r>
              <a:rPr lang="es-ES" dirty="0" smtClean="0">
                <a:latin typeface="Arial" pitchFamily="34" charset="0"/>
                <a:cs typeface="Arial" pitchFamily="34" charset="0"/>
              </a:rPr>
              <a:t> estará acorde con la norma AASHTO M147 y en nuestro medio se agregará  la tolerancia de x*IP menor de 180, a efectos de no restringir el uso de materiales locales que han dado buen resultado en servicio pero que cuentan con una fracción fina por debajo del #40 ligeramente plástica pero presente en un porcentaje bajo.</a:t>
            </a:r>
          </a:p>
          <a:p>
            <a:r>
              <a:rPr lang="es-ES" dirty="0" smtClean="0">
                <a:latin typeface="Arial" pitchFamily="34" charset="0"/>
                <a:cs typeface="Arial" pitchFamily="34" charset="0"/>
              </a:rPr>
              <a:t>El requerimiento de estabilidad, dado por el CBR puede ser cualquiera superior al de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pero es habitual un material de CBR mayor a 20%.</a:t>
            </a:r>
          </a:p>
          <a:p>
            <a:r>
              <a:rPr lang="es-ES" dirty="0" smtClean="0">
                <a:latin typeface="Arial" pitchFamily="34" charset="0"/>
                <a:cs typeface="Arial" pitchFamily="34" charset="0"/>
              </a:rPr>
              <a:t>El requerimiento de compactación del material de base, será superior al 95% del PUSM del </a:t>
            </a:r>
            <a:r>
              <a:rPr lang="es-ES" dirty="0" err="1" smtClean="0">
                <a:latin typeface="Arial" pitchFamily="34" charset="0"/>
                <a:cs typeface="Arial" pitchFamily="34" charset="0"/>
              </a:rPr>
              <a:t>Proctor</a:t>
            </a:r>
            <a:r>
              <a:rPr lang="es-ES" dirty="0" smtClean="0">
                <a:latin typeface="Arial" pitchFamily="34" charset="0"/>
                <a:cs typeface="Arial" pitchFamily="34" charset="0"/>
              </a:rPr>
              <a:t> modificado. Esta compacidad relativamente baja responde a que frecuentemente es difícil lograr sobre una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pobre, un nivel elevado de compactación, pues la energía se disipa en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ChangeArrowheads="1"/>
          </p:cNvSpPr>
          <p:nvPr/>
        </p:nvSpPr>
        <p:spPr bwMode="auto">
          <a:xfrm>
            <a:off x="0" y="357166"/>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requerimiento de resistencia al desgaste puede no estar especificado y si lo está no superará un LA de 50%.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algunas especificaciones se establece el requerimiento de un Equivalente de Arena EA mayor de 25.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caracterización del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los efectos del diseño debe corresponderse con la condición de compactación, es decir, que el material será de CBR=20% si compactado al 95% (suponemos que se especifica el 95% como condición de aceptación) presenta esta resistencia a la penetración.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Materiales naturales de base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material natural para base debe cumplir mayores requisitos que los de un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desde que estará sujeto a mayores esfuerzos del tránsito.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los yacimientos de materiales naturales pueden obtenerse materiales de base, que cumplan con la especificación AASHTO M147 y con un cierto valor soporte CBR, pero será más difícil encontrarlos y conservar la regularidad de su calidad durante la explotación del yacimiento.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tolerancia plasticidad-porcentaje, puede no estar autorizada, dependiendo de si el material será utilizado en una capa superior de base o inferior ( en cuyo caso será asimilable a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requerimientos de CBR serán en general mayores a 40%, pudiendo en condiciones extraordinarias de disponibilidad de materiales locales de alta calidad, llegar a valores de 80%. Satisfacer altas exigencias de estabilidad con materiales naturales resulta temerario, por lo cual en estos casos, una práctica de buen arte indica que se  prescriba un estabilizado mecánico o bases de piedra triturada.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compactación requerida será del 98% al 100%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Proctor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modificado.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6.3.4.2 MATERIALES  ARTIFICIALES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Bajo esta denominación incluimos todos los materiales granulares que son obtenidos de un proceso industrial de clasificación y mezclado que denominamos estabilizados mecánicos y los materiales producto de la trituración y mezclado que denominamos materiales de base de piedra partida ( piedra triturada o en España zahorra artificial) .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estabilizado mecánico puede ser el resultado de mezcla de materiales para obtener una determinada granulometría, en cuyo caso hablaremos de estabilizado granulométrico, o bien puede ser el resultado de mezclar materiales para controlar la plasticidad de la fracción fina.</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r>
              <a:rPr lang="es-ES" dirty="0" smtClean="0">
                <a:latin typeface="Arial" pitchFamily="34" charset="0"/>
                <a:cs typeface="Arial" pitchFamily="34" charset="0"/>
              </a:rPr>
              <a:t>El estabilizado es un material de calidad superior a la de las partes que lo componen, sea en su gradación granulométrica o en sus  propiedades de plasticidad.</a:t>
            </a:r>
          </a:p>
          <a:p>
            <a:r>
              <a:rPr lang="es-ES" dirty="0" smtClean="0">
                <a:latin typeface="Arial" pitchFamily="34" charset="0"/>
                <a:cs typeface="Arial" pitchFamily="34" charset="0"/>
              </a:rPr>
              <a:t>Estos estabilizados, no comprenden la incorporación de un </a:t>
            </a:r>
            <a:r>
              <a:rPr lang="es-ES" dirty="0" err="1" smtClean="0">
                <a:latin typeface="Arial" pitchFamily="34" charset="0"/>
                <a:cs typeface="Arial" pitchFamily="34" charset="0"/>
              </a:rPr>
              <a:t>ligante</a:t>
            </a:r>
            <a:r>
              <a:rPr lang="es-ES" dirty="0" smtClean="0">
                <a:latin typeface="Arial" pitchFamily="34" charset="0"/>
                <a:cs typeface="Arial" pitchFamily="34" charset="0"/>
              </a:rPr>
              <a:t> como agente mejorador de propiedades del material de base o como cementante. Estos materiales serán considerados en el capitulo 7.</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
          <p:cNvSpPr>
            <a:spLocks noChangeArrowheads="1"/>
          </p:cNvSpPr>
          <p:nvPr/>
        </p:nvSpPr>
        <p:spPr bwMode="auto">
          <a:xfrm>
            <a:off x="0" y="21429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piedra partida o triturada, son el resultado de la extracción de piedra de cantera de yacimientos masivos o bien de cantos rodados o glaciares, que son triturados, clasificados por zarandeo y compuestos por mezclado a efectos de conformar un material granular que se ajuste a las especificaciones.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calidad será generalmente mejor que la de un material estabilizado granulométricamente, fundamentalmente debido a la regularidad de propiedades que le da la fabricación altamente industrializada en las plantas de trituración, zarandas y mezclado.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lvl="1" eaLnBrk="0" fontAlgn="base" hangingPunct="0">
              <a:spcBef>
                <a:spcPct val="0"/>
              </a:spcBef>
              <a:spcAft>
                <a:spcPct val="0"/>
              </a:spcAft>
              <a:buFontTx/>
              <a:buAutoNum type="arabicPeriod"/>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Estabilizados Granulométricos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estabilizado granulométricamente es la mezcla de dos o más materiales para ajustar el material resultante a unos requerimientos de granulometría establecidos en las especificaciones.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Pueden ser mezclas de dos materiales naturales sin procesamiento previo, o bien pueden ser materiales que han experimentado un proceso previo (trituración, clasificación, lavado, etc.) y que se mezclan con uno natural o con otro/s que también han experimentado un proceso previo.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proceso de estabilización granulométrica busca que el material se ajuste dentro de un huso granulométrico especificado y que se mantenga dentro del mismo durante toda la obra.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estabilizado granulométrico, es un material de calidad, pudiendo alcanzar a los resultados de comportamiento esfuerzo-deformación de los materiales granulares de mejor calidad como la piedra partida.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estabilizados granulométricamente son utilizados como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calidad superior o como materiales de base.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frecuente que los materiales que requieren tener un valor soporte CBR mayor de 60% sean estabilizados granulométricos. Pueden encontrarse materiales estabilizados granulométricamente con propiedades similares a las de un material de piedra triturada.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lvl="1" eaLnBrk="0" fontAlgn="base" hangingPunct="0">
              <a:spcBef>
                <a:spcPct val="0"/>
              </a:spcBef>
              <a:spcAft>
                <a:spcPct val="0"/>
              </a:spcAft>
              <a:buFontTx/>
              <a:buAutoNum type="arabicPeriod"/>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Materiales de base piedra triturada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base de piedra triturada son materiales que son procesados por trituración, clasificados en tres o más materiales y mezclados en determinadas proporciones de forma de satisfacer una especificación granulométrica.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diferencia del anterior en que los materiales son provenientes de la trituración sin admitir materiales naturales o provenientes de materiales naturales alterados. Se requerirá en la especificación un determinado porcentaje de caras fracturadas por </a:t>
            </a:r>
            <a:r>
              <a:rPr lang="es-ES" dirty="0" smtClean="0">
                <a:latin typeface="Arial" pitchFamily="34" charset="0"/>
                <a:cs typeface="Arial" pitchFamily="34" charset="0"/>
              </a:rPr>
              <a:t>trituración, superior al caso anterior, los requerimientos de resistencia al desgaste pueden ser mayores así como la durabilidad.</a:t>
            </a:r>
          </a:p>
          <a:p>
            <a:r>
              <a:rPr lang="es-ES" dirty="0" smtClean="0">
                <a:latin typeface="Arial" pitchFamily="34" charset="0"/>
                <a:cs typeface="Arial" pitchFamily="34" charset="0"/>
              </a:rPr>
              <a:t> </a:t>
            </a:r>
          </a:p>
          <a:p>
            <a:r>
              <a:rPr lang="es-ES" dirty="0" smtClean="0">
                <a:latin typeface="Arial" pitchFamily="34" charset="0"/>
                <a:cs typeface="Arial" pitchFamily="34" charset="0"/>
              </a:rPr>
              <a:t>Son materiales de excelente comportamiento esfuerzo-deformación y al ser materiales de fabricación absolutamente industrial son de una alta regularidad en sus propiedades.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1"/>
          <p:cNvSpPr>
            <a:spLocks noChangeArrowheads="1"/>
          </p:cNvSpPr>
          <p:nvPr/>
        </p:nvSpPr>
        <p:spPr bwMode="auto">
          <a:xfrm>
            <a:off x="0" y="-1"/>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base de piedra partida, son utilizados en capas de base de alta calidad, inmediatamente por debajo de las capas de mezcla asfáltica o de los tratamientos bituminosos.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base de piedra triturada tendrán valores de soporte CBR de 80% a 100% e inclusive superiores.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6.3.4.3 DISEÑO DE UN ESTABILIZADO GRANULOMETRICO O UNA BASE DE PIEDRA TRITURADA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diseño de una mezcla de agregados consiste en determinar las proporciones de los materiales que deben intervenir en una determinada mezcla de forma tal de ajustar la granulometría a un huso especificado.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huso granulométrico estará especificado para un tamaño máximo del agregado y éste estará determinado por el tamaño de la zaranda o criba de clasificación mayor que disponemos en la planta de trituración.</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r>
              <a:rPr lang="es-ES" dirty="0" smtClean="0">
                <a:latin typeface="Arial" pitchFamily="34" charset="0"/>
                <a:cs typeface="Arial" pitchFamily="34" charset="0"/>
              </a:rPr>
              <a:t>Se determina la granulometría de cada uno de los materiales disponibles y por tanteo se determinan los porcentajes de cada uno de los materiales en la mezcla resultante.</a:t>
            </a:r>
          </a:p>
          <a:p>
            <a:r>
              <a:rPr lang="es-ES" dirty="0" smtClean="0">
                <a:latin typeface="Arial" pitchFamily="34" charset="0"/>
                <a:cs typeface="Arial" pitchFamily="34" charset="0"/>
              </a:rPr>
              <a:t>El tanteo de porcentajes se orienta por los materiales más gruesos y por los más finos dado que son los relevantes que pueden incidir en las fracciones pasantes en un determinado tamiz.</a:t>
            </a:r>
          </a:p>
          <a:p>
            <a:r>
              <a:rPr lang="es-ES" dirty="0" smtClean="0">
                <a:latin typeface="Arial" pitchFamily="34" charset="0"/>
                <a:cs typeface="Arial" pitchFamily="34" charset="0"/>
              </a:rPr>
              <a:t>Normalmente, se pueden diseñar infinidad de mezclas de materiales para componer una granulometría que se ajuste a un huso especificado.</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857232"/>
            <a:ext cx="9144000" cy="1477328"/>
          </a:xfrm>
          <a:prstGeom prst="rect">
            <a:avLst/>
          </a:prstGeom>
        </p:spPr>
        <p:txBody>
          <a:bodyPr wrap="square">
            <a:spAutoFit/>
          </a:bodyPr>
          <a:lstStyle/>
          <a:p>
            <a:r>
              <a:rPr lang="es-ES" dirty="0" smtClean="0">
                <a:latin typeface="Arial" pitchFamily="34" charset="0"/>
                <a:cs typeface="Arial" pitchFamily="34" charset="0"/>
              </a:rPr>
              <a:t>El problema de ingeniería será elegir aquella composición que cumpliendo con los requerimientos tecnológicos, resulte en una mayor economía para el que la fabrique.</a:t>
            </a:r>
          </a:p>
          <a:p>
            <a:r>
              <a:rPr lang="es-ES" dirty="0" smtClean="0">
                <a:latin typeface="Arial" pitchFamily="34" charset="0"/>
                <a:cs typeface="Arial" pitchFamily="34" charset="0"/>
              </a:rPr>
              <a:t>En la figura 6.12, se indica un ejemplo de composición granulométrica.</a:t>
            </a:r>
          </a:p>
          <a:p>
            <a:r>
              <a:rPr lang="es-ES" dirty="0" smtClean="0">
                <a:latin typeface="Arial" pitchFamily="34" charset="0"/>
                <a:cs typeface="Arial" pitchFamily="34" charset="0"/>
              </a:rPr>
              <a:t>Al material resultante de la mezcla se le harán los ensayos de desgaste, durabilidad y plasticidad de la fracción fina  pasando el #40.</a:t>
            </a:r>
            <a:endParaRPr lang="es-ES" dirty="0">
              <a:latin typeface="Arial" pitchFamily="34" charset="0"/>
              <a:cs typeface="Arial" pitchFamily="34" charset="0"/>
            </a:endParaRPr>
          </a:p>
        </p:txBody>
      </p:sp>
      <p:pic>
        <p:nvPicPr>
          <p:cNvPr id="249857" name="Picture 1"/>
          <p:cNvPicPr>
            <a:picLocks noChangeAspect="1" noChangeArrowheads="1"/>
          </p:cNvPicPr>
          <p:nvPr/>
        </p:nvPicPr>
        <p:blipFill>
          <a:blip r:embed="rId2"/>
          <a:srcRect/>
          <a:stretch>
            <a:fillRect/>
          </a:stretch>
        </p:blipFill>
        <p:spPr bwMode="auto">
          <a:xfrm>
            <a:off x="1357290" y="2714620"/>
            <a:ext cx="6184009" cy="1857388"/>
          </a:xfrm>
          <a:prstGeom prst="rect">
            <a:avLst/>
          </a:prstGeom>
          <a:noFill/>
          <a:ln w="9525">
            <a:noFill/>
            <a:miter lim="800000"/>
            <a:headEnd/>
            <a:tailEnd/>
          </a:ln>
        </p:spPr>
      </p:pic>
      <p:sp>
        <p:nvSpPr>
          <p:cNvPr id="249858" name="Rectangle 2"/>
          <p:cNvSpPr>
            <a:spLocks noChangeArrowheads="1"/>
          </p:cNvSpPr>
          <p:nvPr/>
        </p:nvSpPr>
        <p:spPr bwMode="auto">
          <a:xfrm>
            <a:off x="1000100" y="4572008"/>
            <a:ext cx="702468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6-12 Mezcla de áridos para conformar una especificación granulométrica.</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0" y="5286388"/>
            <a:ext cx="9144000" cy="923330"/>
          </a:xfrm>
          <a:prstGeom prst="rect">
            <a:avLst/>
          </a:prstGeom>
        </p:spPr>
        <p:txBody>
          <a:bodyPr wrap="square">
            <a:spAutoFit/>
          </a:bodyPr>
          <a:lstStyle/>
          <a:p>
            <a:r>
              <a:rPr lang="es-ES" dirty="0" smtClean="0">
                <a:latin typeface="Arial" pitchFamily="34" charset="0"/>
                <a:cs typeface="Arial" pitchFamily="34" charset="0"/>
              </a:rPr>
              <a:t>La metodología para dosificar varios agregados en capas de base,  es la misma que</a:t>
            </a:r>
          </a:p>
          <a:p>
            <a:r>
              <a:rPr lang="es-ES" dirty="0" smtClean="0">
                <a:latin typeface="Arial" pitchFamily="34" charset="0"/>
                <a:cs typeface="Arial" pitchFamily="34" charset="0"/>
              </a:rPr>
              <a:t>La utilizada en la dosificación granulométrica de hormigones de Cemento </a:t>
            </a:r>
            <a:r>
              <a:rPr lang="es-ES" dirty="0" err="1" smtClean="0">
                <a:latin typeface="Arial" pitchFamily="34" charset="0"/>
                <a:cs typeface="Arial" pitchFamily="34" charset="0"/>
              </a:rPr>
              <a:t>Pórtland</a:t>
            </a:r>
            <a:r>
              <a:rPr lang="es-ES" dirty="0" smtClean="0">
                <a:latin typeface="Arial" pitchFamily="34" charset="0"/>
                <a:cs typeface="Arial" pitchFamily="34" charset="0"/>
              </a:rPr>
              <a:t> o en las mezclas asfálticas.</a:t>
            </a:r>
            <a:endParaRPr lang="es-ES" dirty="0">
              <a:latin typeface="Arial" pitchFamily="34" charset="0"/>
              <a:cs typeface="Arial"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p:cNvSpPr>
            <a:spLocks noChangeArrowheads="1"/>
          </p:cNvSpPr>
          <p:nvPr/>
        </p:nvSpPr>
        <p:spPr bwMode="auto">
          <a:xfrm>
            <a:off x="0" y="21429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6.4 MATERIALES DE BASE Y SUBBASE EN EL URUGUAY</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utilizados en la práctica vial del Uruguay, corresponden a todas las tipologías indicadas anteriormente.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distintas formaciones geológicas del subsuelo presentan diversos materiales muchos de los cuales son aptos como material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 que ha sido una de las razones fundamentales para haber desarrollado una red vial mejorada o pavimentada de tanta extensión.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disponibilidad de estos materiales determina que sean raras las ocasiones que un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base natural sea transportado más de 50 km. de distancia.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naturales pueden encontrarse en estado masivo, en depósitos de espesor reducido, en bancos a las orillas de los ríos (arenas de río) o en el campo ( arenas de campo) o bien pueden encontrarse meteorizados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arenizados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efecto de los agentes del clima sobre la roca madre, dando lugar a un material denominado “tosca” o “balastro” en el lenguaje popular de buena a excelente desempeño como material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de calidad superior son utilizados, cuando los materiales naturales no satisfacen los requisitos del diseño, y provienen del procesamiento de los materiales naturales antes mencionados o bien de yacimientos de roca sana que son objeto de la explotación por voladura y trituración.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0" y="764704"/>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desarrollaron tecnologías para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zonas de penetración de las heladas que previenen el desarrollo de los fenómenos de  expansión por congelación.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situaciones de frío y de calor generan solicitaciones sobre los materiales del pavimento y del terreno de fundación, las que deben analizarse conjuntamente con las que genera la carga del tránsito.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caso claro que ejemplifica la situación es el de las losas de hormigón en tiempo de calor y de frío, como se ilustra en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1-4, destacando que de día, la fibra superior se dilata en tanto que en la noche la fibra superior se contrae, dando lugar a tensiones de tracción por deformación térmica, que se superponen a las tensiones que genera el tránsito vehicular.</a:t>
            </a:r>
            <a:r>
              <a:rPr kumimoji="0" lang="es-UY" b="0" i="0" u="none" strike="noStrike" cap="none" normalizeH="0" baseline="0" dirty="0" smtClean="0">
                <a:ln>
                  <a:noFill/>
                </a:ln>
                <a:solidFill>
                  <a:schemeClr val="tx1"/>
                </a:solidFill>
                <a:effectLst/>
                <a:latin typeface="Arial" pitchFamily="34" charset="0"/>
                <a:cs typeface="Arial" pitchFamily="34" charset="0"/>
              </a:rPr>
              <a:t> </a:t>
            </a:r>
          </a:p>
        </p:txBody>
      </p:sp>
      <p:sp>
        <p:nvSpPr>
          <p:cNvPr id="86086" name="Rectangle 7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pSp>
        <p:nvGrpSpPr>
          <p:cNvPr id="86018" name="Group 2"/>
          <p:cNvGrpSpPr>
            <a:grpSpLocks noChangeAspect="1"/>
          </p:cNvGrpSpPr>
          <p:nvPr/>
        </p:nvGrpSpPr>
        <p:grpSpPr bwMode="auto">
          <a:xfrm>
            <a:off x="1619672" y="3861048"/>
            <a:ext cx="5372100" cy="2057400"/>
            <a:chOff x="1707" y="1424"/>
            <a:chExt cx="8460" cy="3240"/>
          </a:xfrm>
        </p:grpSpPr>
        <p:sp>
          <p:nvSpPr>
            <p:cNvPr id="86085" name="AutoShape 69"/>
            <p:cNvSpPr>
              <a:spLocks noChangeAspect="1" noChangeArrowheads="1" noTextEdit="1"/>
            </p:cNvSpPr>
            <p:nvPr/>
          </p:nvSpPr>
          <p:spPr bwMode="auto">
            <a:xfrm>
              <a:off x="1707" y="1424"/>
              <a:ext cx="8460" cy="3240"/>
            </a:xfrm>
            <a:prstGeom prst="rect">
              <a:avLst/>
            </a:prstGeom>
            <a:noFill/>
          </p:spPr>
          <p:txBody>
            <a:bodyPr vert="horz" wrap="square" lIns="91440" tIns="45720" rIns="91440" bIns="45720" numCol="1" anchor="t" anchorCtr="0" compatLnSpc="1">
              <a:prstTxWarp prst="textNoShape">
                <a:avLst/>
              </a:prstTxWarp>
            </a:bodyPr>
            <a:lstStyle/>
            <a:p>
              <a:endParaRPr lang="es-UY"/>
            </a:p>
          </p:txBody>
        </p:sp>
        <p:sp>
          <p:nvSpPr>
            <p:cNvPr id="86084" name="Freeform 68"/>
            <p:cNvSpPr>
              <a:spLocks/>
            </p:cNvSpPr>
            <p:nvPr/>
          </p:nvSpPr>
          <p:spPr bwMode="auto">
            <a:xfrm>
              <a:off x="2787" y="2504"/>
              <a:ext cx="2520" cy="360"/>
            </a:xfrm>
            <a:custGeom>
              <a:avLst/>
              <a:gdLst/>
              <a:ahLst/>
              <a:cxnLst>
                <a:cxn ang="0">
                  <a:pos x="0" y="360"/>
                </a:cxn>
                <a:cxn ang="0">
                  <a:pos x="1260" y="0"/>
                </a:cxn>
                <a:cxn ang="0">
                  <a:pos x="2520" y="360"/>
                </a:cxn>
              </a:cxnLst>
              <a:rect l="0" t="0" r="r" b="b"/>
              <a:pathLst>
                <a:path w="2520" h="360">
                  <a:moveTo>
                    <a:pt x="0" y="360"/>
                  </a:moveTo>
                  <a:cubicBezTo>
                    <a:pt x="420" y="180"/>
                    <a:pt x="840" y="0"/>
                    <a:pt x="1260" y="0"/>
                  </a:cubicBezTo>
                  <a:cubicBezTo>
                    <a:pt x="1680" y="0"/>
                    <a:pt x="2310" y="300"/>
                    <a:pt x="2520" y="360"/>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83" name="Freeform 67"/>
            <p:cNvSpPr>
              <a:spLocks/>
            </p:cNvSpPr>
            <p:nvPr/>
          </p:nvSpPr>
          <p:spPr bwMode="auto">
            <a:xfrm>
              <a:off x="2967" y="2864"/>
              <a:ext cx="2160" cy="361"/>
            </a:xfrm>
            <a:custGeom>
              <a:avLst/>
              <a:gdLst/>
              <a:ahLst/>
              <a:cxnLst>
                <a:cxn ang="0">
                  <a:pos x="0" y="360"/>
                </a:cxn>
                <a:cxn ang="0">
                  <a:pos x="1260" y="0"/>
                </a:cxn>
                <a:cxn ang="0">
                  <a:pos x="2520" y="360"/>
                </a:cxn>
              </a:cxnLst>
              <a:rect l="0" t="0" r="r" b="b"/>
              <a:pathLst>
                <a:path w="2520" h="360">
                  <a:moveTo>
                    <a:pt x="0" y="360"/>
                  </a:moveTo>
                  <a:cubicBezTo>
                    <a:pt x="420" y="180"/>
                    <a:pt x="840" y="0"/>
                    <a:pt x="1260" y="0"/>
                  </a:cubicBezTo>
                  <a:cubicBezTo>
                    <a:pt x="1680" y="0"/>
                    <a:pt x="2310" y="300"/>
                    <a:pt x="2520" y="360"/>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82" name="Line 66"/>
            <p:cNvSpPr>
              <a:spLocks noChangeShapeType="1"/>
            </p:cNvSpPr>
            <p:nvPr/>
          </p:nvSpPr>
          <p:spPr bwMode="auto">
            <a:xfrm>
              <a:off x="2787" y="2864"/>
              <a:ext cx="180" cy="36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81" name="Line 65"/>
            <p:cNvSpPr>
              <a:spLocks noChangeShapeType="1"/>
            </p:cNvSpPr>
            <p:nvPr/>
          </p:nvSpPr>
          <p:spPr bwMode="auto">
            <a:xfrm flipH="1">
              <a:off x="5127" y="2864"/>
              <a:ext cx="180" cy="36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80" name="Line 64"/>
            <p:cNvSpPr>
              <a:spLocks noChangeShapeType="1"/>
            </p:cNvSpPr>
            <p:nvPr/>
          </p:nvSpPr>
          <p:spPr bwMode="auto">
            <a:xfrm flipV="1">
              <a:off x="2067" y="3045"/>
              <a:ext cx="720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79" name="Line 63"/>
            <p:cNvSpPr>
              <a:spLocks noChangeShapeType="1"/>
            </p:cNvSpPr>
            <p:nvPr/>
          </p:nvSpPr>
          <p:spPr bwMode="auto">
            <a:xfrm flipV="1">
              <a:off x="2067" y="3944"/>
              <a:ext cx="7200" cy="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nvGrpSpPr>
            <p:cNvPr id="86074" name="Group 58"/>
            <p:cNvGrpSpPr>
              <a:grpSpLocks/>
            </p:cNvGrpSpPr>
            <p:nvPr/>
          </p:nvGrpSpPr>
          <p:grpSpPr bwMode="auto">
            <a:xfrm rot="10800000">
              <a:off x="6027" y="2504"/>
              <a:ext cx="2520" cy="721"/>
              <a:chOff x="5946" y="9909"/>
              <a:chExt cx="2144" cy="618"/>
            </a:xfrm>
          </p:grpSpPr>
          <p:sp>
            <p:nvSpPr>
              <p:cNvPr id="86078" name="Freeform 62"/>
              <p:cNvSpPr>
                <a:spLocks/>
              </p:cNvSpPr>
              <p:nvPr/>
            </p:nvSpPr>
            <p:spPr bwMode="auto">
              <a:xfrm>
                <a:off x="5946" y="9909"/>
                <a:ext cx="2144" cy="308"/>
              </a:xfrm>
              <a:custGeom>
                <a:avLst/>
                <a:gdLst/>
                <a:ahLst/>
                <a:cxnLst>
                  <a:cxn ang="0">
                    <a:pos x="0" y="360"/>
                  </a:cxn>
                  <a:cxn ang="0">
                    <a:pos x="1260" y="0"/>
                  </a:cxn>
                  <a:cxn ang="0">
                    <a:pos x="2520" y="360"/>
                  </a:cxn>
                </a:cxnLst>
                <a:rect l="0" t="0" r="r" b="b"/>
                <a:pathLst>
                  <a:path w="2520" h="360">
                    <a:moveTo>
                      <a:pt x="0" y="360"/>
                    </a:moveTo>
                    <a:cubicBezTo>
                      <a:pt x="420" y="180"/>
                      <a:pt x="840" y="0"/>
                      <a:pt x="1260" y="0"/>
                    </a:cubicBezTo>
                    <a:cubicBezTo>
                      <a:pt x="1680" y="0"/>
                      <a:pt x="2310" y="300"/>
                      <a:pt x="2520" y="360"/>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77" name="Freeform 61"/>
              <p:cNvSpPr>
                <a:spLocks/>
              </p:cNvSpPr>
              <p:nvPr/>
            </p:nvSpPr>
            <p:spPr bwMode="auto">
              <a:xfrm>
                <a:off x="6099" y="10217"/>
                <a:ext cx="1838" cy="310"/>
              </a:xfrm>
              <a:custGeom>
                <a:avLst/>
                <a:gdLst/>
                <a:ahLst/>
                <a:cxnLst>
                  <a:cxn ang="0">
                    <a:pos x="0" y="360"/>
                  </a:cxn>
                  <a:cxn ang="0">
                    <a:pos x="1260" y="0"/>
                  </a:cxn>
                  <a:cxn ang="0">
                    <a:pos x="2520" y="360"/>
                  </a:cxn>
                </a:cxnLst>
                <a:rect l="0" t="0" r="r" b="b"/>
                <a:pathLst>
                  <a:path w="2520" h="360">
                    <a:moveTo>
                      <a:pt x="0" y="360"/>
                    </a:moveTo>
                    <a:cubicBezTo>
                      <a:pt x="420" y="180"/>
                      <a:pt x="840" y="0"/>
                      <a:pt x="1260" y="0"/>
                    </a:cubicBezTo>
                    <a:cubicBezTo>
                      <a:pt x="1680" y="0"/>
                      <a:pt x="2310" y="300"/>
                      <a:pt x="2520" y="360"/>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76" name="Line 60"/>
              <p:cNvSpPr>
                <a:spLocks noChangeShapeType="1"/>
              </p:cNvSpPr>
              <p:nvPr/>
            </p:nvSpPr>
            <p:spPr bwMode="auto">
              <a:xfrm>
                <a:off x="5946" y="10217"/>
                <a:ext cx="153" cy="31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75" name="Line 59"/>
              <p:cNvSpPr>
                <a:spLocks noChangeShapeType="1"/>
              </p:cNvSpPr>
              <p:nvPr/>
            </p:nvSpPr>
            <p:spPr bwMode="auto">
              <a:xfrm flipH="1">
                <a:off x="7937" y="10217"/>
                <a:ext cx="153" cy="31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grpSp>
          <p:nvGrpSpPr>
            <p:cNvPr id="86069" name="Group 53"/>
            <p:cNvGrpSpPr>
              <a:grpSpLocks/>
            </p:cNvGrpSpPr>
            <p:nvPr/>
          </p:nvGrpSpPr>
          <p:grpSpPr bwMode="auto">
            <a:xfrm>
              <a:off x="2967" y="3224"/>
              <a:ext cx="181" cy="720"/>
              <a:chOff x="3341" y="10526"/>
              <a:chExt cx="154" cy="617"/>
            </a:xfrm>
          </p:grpSpPr>
          <p:sp>
            <p:nvSpPr>
              <p:cNvPr id="86073" name="Line 57"/>
              <p:cNvSpPr>
                <a:spLocks noChangeShapeType="1"/>
              </p:cNvSpPr>
              <p:nvPr/>
            </p:nvSpPr>
            <p:spPr bwMode="auto">
              <a:xfrm>
                <a:off x="3341" y="10526"/>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72" name="Line 56"/>
              <p:cNvSpPr>
                <a:spLocks noChangeShapeType="1"/>
              </p:cNvSpPr>
              <p:nvPr/>
            </p:nvSpPr>
            <p:spPr bwMode="auto">
              <a:xfrm flipH="1">
                <a:off x="3341" y="10680"/>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71" name="Line 55"/>
              <p:cNvSpPr>
                <a:spLocks noChangeShapeType="1"/>
              </p:cNvSpPr>
              <p:nvPr/>
            </p:nvSpPr>
            <p:spPr bwMode="auto">
              <a:xfrm>
                <a:off x="3341" y="10834"/>
                <a:ext cx="154" cy="15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70" name="Line 54"/>
              <p:cNvSpPr>
                <a:spLocks noChangeShapeType="1"/>
              </p:cNvSpPr>
              <p:nvPr/>
            </p:nvSpPr>
            <p:spPr bwMode="auto">
              <a:xfrm flipH="1">
                <a:off x="3341" y="10989"/>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grpSp>
          <p:nvGrpSpPr>
            <p:cNvPr id="86064" name="Group 48"/>
            <p:cNvGrpSpPr>
              <a:grpSpLocks/>
            </p:cNvGrpSpPr>
            <p:nvPr/>
          </p:nvGrpSpPr>
          <p:grpSpPr bwMode="auto">
            <a:xfrm>
              <a:off x="3686" y="2864"/>
              <a:ext cx="181" cy="720"/>
              <a:chOff x="3341" y="10526"/>
              <a:chExt cx="154" cy="617"/>
            </a:xfrm>
          </p:grpSpPr>
          <p:sp>
            <p:nvSpPr>
              <p:cNvPr id="86068" name="Line 52"/>
              <p:cNvSpPr>
                <a:spLocks noChangeShapeType="1"/>
              </p:cNvSpPr>
              <p:nvPr/>
            </p:nvSpPr>
            <p:spPr bwMode="auto">
              <a:xfrm>
                <a:off x="3341" y="10526"/>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67" name="Line 51"/>
              <p:cNvSpPr>
                <a:spLocks noChangeShapeType="1"/>
              </p:cNvSpPr>
              <p:nvPr/>
            </p:nvSpPr>
            <p:spPr bwMode="auto">
              <a:xfrm flipH="1">
                <a:off x="3341" y="10680"/>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66" name="Line 50"/>
              <p:cNvSpPr>
                <a:spLocks noChangeShapeType="1"/>
              </p:cNvSpPr>
              <p:nvPr/>
            </p:nvSpPr>
            <p:spPr bwMode="auto">
              <a:xfrm>
                <a:off x="3341" y="10834"/>
                <a:ext cx="154" cy="15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65" name="Line 49"/>
              <p:cNvSpPr>
                <a:spLocks noChangeShapeType="1"/>
              </p:cNvSpPr>
              <p:nvPr/>
            </p:nvSpPr>
            <p:spPr bwMode="auto">
              <a:xfrm flipH="1">
                <a:off x="3341" y="10989"/>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grpSp>
          <p:nvGrpSpPr>
            <p:cNvPr id="86059" name="Group 43"/>
            <p:cNvGrpSpPr>
              <a:grpSpLocks/>
            </p:cNvGrpSpPr>
            <p:nvPr/>
          </p:nvGrpSpPr>
          <p:grpSpPr bwMode="auto">
            <a:xfrm flipH="1">
              <a:off x="4227" y="2864"/>
              <a:ext cx="180" cy="720"/>
              <a:chOff x="3341" y="10526"/>
              <a:chExt cx="154" cy="617"/>
            </a:xfrm>
          </p:grpSpPr>
          <p:sp>
            <p:nvSpPr>
              <p:cNvPr id="86063" name="Line 47"/>
              <p:cNvSpPr>
                <a:spLocks noChangeShapeType="1"/>
              </p:cNvSpPr>
              <p:nvPr/>
            </p:nvSpPr>
            <p:spPr bwMode="auto">
              <a:xfrm>
                <a:off x="3341" y="10526"/>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62" name="Line 46"/>
              <p:cNvSpPr>
                <a:spLocks noChangeShapeType="1"/>
              </p:cNvSpPr>
              <p:nvPr/>
            </p:nvSpPr>
            <p:spPr bwMode="auto">
              <a:xfrm flipH="1">
                <a:off x="3341" y="10680"/>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61" name="Line 45"/>
              <p:cNvSpPr>
                <a:spLocks noChangeShapeType="1"/>
              </p:cNvSpPr>
              <p:nvPr/>
            </p:nvSpPr>
            <p:spPr bwMode="auto">
              <a:xfrm>
                <a:off x="3341" y="10834"/>
                <a:ext cx="154" cy="15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60" name="Line 44"/>
              <p:cNvSpPr>
                <a:spLocks noChangeShapeType="1"/>
              </p:cNvSpPr>
              <p:nvPr/>
            </p:nvSpPr>
            <p:spPr bwMode="auto">
              <a:xfrm flipH="1">
                <a:off x="3341" y="10989"/>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grpSp>
          <p:nvGrpSpPr>
            <p:cNvPr id="86054" name="Group 38"/>
            <p:cNvGrpSpPr>
              <a:grpSpLocks/>
            </p:cNvGrpSpPr>
            <p:nvPr/>
          </p:nvGrpSpPr>
          <p:grpSpPr bwMode="auto">
            <a:xfrm flipH="1">
              <a:off x="4947" y="3224"/>
              <a:ext cx="179" cy="720"/>
              <a:chOff x="3341" y="10526"/>
              <a:chExt cx="154" cy="617"/>
            </a:xfrm>
          </p:grpSpPr>
          <p:sp>
            <p:nvSpPr>
              <p:cNvPr id="86058" name="Line 42"/>
              <p:cNvSpPr>
                <a:spLocks noChangeShapeType="1"/>
              </p:cNvSpPr>
              <p:nvPr/>
            </p:nvSpPr>
            <p:spPr bwMode="auto">
              <a:xfrm>
                <a:off x="3341" y="10526"/>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57" name="Line 41"/>
              <p:cNvSpPr>
                <a:spLocks noChangeShapeType="1"/>
              </p:cNvSpPr>
              <p:nvPr/>
            </p:nvSpPr>
            <p:spPr bwMode="auto">
              <a:xfrm flipH="1">
                <a:off x="3341" y="10680"/>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56" name="Line 40"/>
              <p:cNvSpPr>
                <a:spLocks noChangeShapeType="1"/>
              </p:cNvSpPr>
              <p:nvPr/>
            </p:nvSpPr>
            <p:spPr bwMode="auto">
              <a:xfrm>
                <a:off x="3341" y="10834"/>
                <a:ext cx="154" cy="15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55" name="Line 39"/>
              <p:cNvSpPr>
                <a:spLocks noChangeShapeType="1"/>
              </p:cNvSpPr>
              <p:nvPr/>
            </p:nvSpPr>
            <p:spPr bwMode="auto">
              <a:xfrm flipH="1">
                <a:off x="3341" y="10989"/>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sp>
          <p:nvSpPr>
            <p:cNvPr id="86053" name="Line 37"/>
            <p:cNvSpPr>
              <a:spLocks noChangeShapeType="1"/>
            </p:cNvSpPr>
            <p:nvPr/>
          </p:nvSpPr>
          <p:spPr bwMode="auto">
            <a:xfrm>
              <a:off x="3687" y="3584"/>
              <a:ext cx="181"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52" name="Line 36"/>
            <p:cNvSpPr>
              <a:spLocks noChangeShapeType="1"/>
            </p:cNvSpPr>
            <p:nvPr/>
          </p:nvSpPr>
          <p:spPr bwMode="auto">
            <a:xfrm flipH="1">
              <a:off x="3687" y="3764"/>
              <a:ext cx="181" cy="17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51" name="Line 35"/>
            <p:cNvSpPr>
              <a:spLocks noChangeShapeType="1"/>
            </p:cNvSpPr>
            <p:nvPr/>
          </p:nvSpPr>
          <p:spPr bwMode="auto">
            <a:xfrm flipH="1">
              <a:off x="4227" y="3584"/>
              <a:ext cx="180"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50" name="Line 34"/>
            <p:cNvSpPr>
              <a:spLocks noChangeShapeType="1"/>
            </p:cNvSpPr>
            <p:nvPr/>
          </p:nvSpPr>
          <p:spPr bwMode="auto">
            <a:xfrm>
              <a:off x="4227" y="3764"/>
              <a:ext cx="180" cy="17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49" name="Line 33"/>
            <p:cNvSpPr>
              <a:spLocks noChangeShapeType="1"/>
            </p:cNvSpPr>
            <p:nvPr/>
          </p:nvSpPr>
          <p:spPr bwMode="auto">
            <a:xfrm flipH="1">
              <a:off x="6927" y="3404"/>
              <a:ext cx="181" cy="17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48" name="Line 32"/>
            <p:cNvSpPr>
              <a:spLocks noChangeShapeType="1"/>
            </p:cNvSpPr>
            <p:nvPr/>
          </p:nvSpPr>
          <p:spPr bwMode="auto">
            <a:xfrm>
              <a:off x="6927" y="3583"/>
              <a:ext cx="181" cy="181"/>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47" name="Line 31"/>
            <p:cNvSpPr>
              <a:spLocks noChangeShapeType="1"/>
            </p:cNvSpPr>
            <p:nvPr/>
          </p:nvSpPr>
          <p:spPr bwMode="auto">
            <a:xfrm flipH="1">
              <a:off x="6927" y="3764"/>
              <a:ext cx="181"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nvGrpSpPr>
            <p:cNvPr id="86042" name="Group 26"/>
            <p:cNvGrpSpPr>
              <a:grpSpLocks/>
            </p:cNvGrpSpPr>
            <p:nvPr/>
          </p:nvGrpSpPr>
          <p:grpSpPr bwMode="auto">
            <a:xfrm flipH="1">
              <a:off x="7467" y="3224"/>
              <a:ext cx="179" cy="720"/>
              <a:chOff x="3341" y="10526"/>
              <a:chExt cx="154" cy="617"/>
            </a:xfrm>
          </p:grpSpPr>
          <p:sp>
            <p:nvSpPr>
              <p:cNvPr id="86046" name="Line 30"/>
              <p:cNvSpPr>
                <a:spLocks noChangeShapeType="1"/>
              </p:cNvSpPr>
              <p:nvPr/>
            </p:nvSpPr>
            <p:spPr bwMode="auto">
              <a:xfrm>
                <a:off x="3341" y="10526"/>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45" name="Line 29"/>
              <p:cNvSpPr>
                <a:spLocks noChangeShapeType="1"/>
              </p:cNvSpPr>
              <p:nvPr/>
            </p:nvSpPr>
            <p:spPr bwMode="auto">
              <a:xfrm flipH="1">
                <a:off x="3341" y="10680"/>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44" name="Line 28"/>
              <p:cNvSpPr>
                <a:spLocks noChangeShapeType="1"/>
              </p:cNvSpPr>
              <p:nvPr/>
            </p:nvSpPr>
            <p:spPr bwMode="auto">
              <a:xfrm>
                <a:off x="3341" y="10834"/>
                <a:ext cx="154" cy="15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43" name="Line 27"/>
              <p:cNvSpPr>
                <a:spLocks noChangeShapeType="1"/>
              </p:cNvSpPr>
              <p:nvPr/>
            </p:nvSpPr>
            <p:spPr bwMode="auto">
              <a:xfrm flipH="1">
                <a:off x="3341" y="10989"/>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grpSp>
          <p:nvGrpSpPr>
            <p:cNvPr id="86037" name="Group 21"/>
            <p:cNvGrpSpPr>
              <a:grpSpLocks/>
            </p:cNvGrpSpPr>
            <p:nvPr/>
          </p:nvGrpSpPr>
          <p:grpSpPr bwMode="auto">
            <a:xfrm>
              <a:off x="6027" y="2864"/>
              <a:ext cx="194" cy="720"/>
              <a:chOff x="3341" y="10526"/>
              <a:chExt cx="154" cy="617"/>
            </a:xfrm>
          </p:grpSpPr>
          <p:sp>
            <p:nvSpPr>
              <p:cNvPr id="86041" name="Line 25"/>
              <p:cNvSpPr>
                <a:spLocks noChangeShapeType="1"/>
              </p:cNvSpPr>
              <p:nvPr/>
            </p:nvSpPr>
            <p:spPr bwMode="auto">
              <a:xfrm>
                <a:off x="3341" y="10526"/>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40" name="Line 24"/>
              <p:cNvSpPr>
                <a:spLocks noChangeShapeType="1"/>
              </p:cNvSpPr>
              <p:nvPr/>
            </p:nvSpPr>
            <p:spPr bwMode="auto">
              <a:xfrm flipH="1">
                <a:off x="3341" y="10680"/>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39" name="Line 23"/>
              <p:cNvSpPr>
                <a:spLocks noChangeShapeType="1"/>
              </p:cNvSpPr>
              <p:nvPr/>
            </p:nvSpPr>
            <p:spPr bwMode="auto">
              <a:xfrm>
                <a:off x="3341" y="10834"/>
                <a:ext cx="154" cy="15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38" name="Line 22"/>
              <p:cNvSpPr>
                <a:spLocks noChangeShapeType="1"/>
              </p:cNvSpPr>
              <p:nvPr/>
            </p:nvSpPr>
            <p:spPr bwMode="auto">
              <a:xfrm flipH="1">
                <a:off x="3341" y="10989"/>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sp>
          <p:nvSpPr>
            <p:cNvPr id="86036" name="Line 20"/>
            <p:cNvSpPr>
              <a:spLocks noChangeShapeType="1"/>
            </p:cNvSpPr>
            <p:nvPr/>
          </p:nvSpPr>
          <p:spPr bwMode="auto">
            <a:xfrm>
              <a:off x="6028" y="3584"/>
              <a:ext cx="194"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35" name="Line 19"/>
            <p:cNvSpPr>
              <a:spLocks noChangeShapeType="1"/>
            </p:cNvSpPr>
            <p:nvPr/>
          </p:nvSpPr>
          <p:spPr bwMode="auto">
            <a:xfrm flipH="1">
              <a:off x="6028" y="3764"/>
              <a:ext cx="194" cy="17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nvGrpSpPr>
            <p:cNvPr id="86030" name="Group 14"/>
            <p:cNvGrpSpPr>
              <a:grpSpLocks/>
            </p:cNvGrpSpPr>
            <p:nvPr/>
          </p:nvGrpSpPr>
          <p:grpSpPr bwMode="auto">
            <a:xfrm flipH="1">
              <a:off x="8367" y="2864"/>
              <a:ext cx="199" cy="720"/>
              <a:chOff x="3341" y="10526"/>
              <a:chExt cx="154" cy="617"/>
            </a:xfrm>
          </p:grpSpPr>
          <p:sp>
            <p:nvSpPr>
              <p:cNvPr id="86034" name="Line 18"/>
              <p:cNvSpPr>
                <a:spLocks noChangeShapeType="1"/>
              </p:cNvSpPr>
              <p:nvPr/>
            </p:nvSpPr>
            <p:spPr bwMode="auto">
              <a:xfrm>
                <a:off x="3341" y="10526"/>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33" name="Line 17"/>
              <p:cNvSpPr>
                <a:spLocks noChangeShapeType="1"/>
              </p:cNvSpPr>
              <p:nvPr/>
            </p:nvSpPr>
            <p:spPr bwMode="auto">
              <a:xfrm flipH="1">
                <a:off x="3341" y="10680"/>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32" name="Line 16"/>
              <p:cNvSpPr>
                <a:spLocks noChangeShapeType="1"/>
              </p:cNvSpPr>
              <p:nvPr/>
            </p:nvSpPr>
            <p:spPr bwMode="auto">
              <a:xfrm>
                <a:off x="3341" y="10834"/>
                <a:ext cx="154" cy="15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31" name="Line 15"/>
              <p:cNvSpPr>
                <a:spLocks noChangeShapeType="1"/>
              </p:cNvSpPr>
              <p:nvPr/>
            </p:nvSpPr>
            <p:spPr bwMode="auto">
              <a:xfrm flipH="1">
                <a:off x="3341" y="10989"/>
                <a:ext cx="154" cy="154"/>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sp>
          <p:nvSpPr>
            <p:cNvPr id="86029" name="Line 13"/>
            <p:cNvSpPr>
              <a:spLocks noChangeShapeType="1"/>
            </p:cNvSpPr>
            <p:nvPr/>
          </p:nvSpPr>
          <p:spPr bwMode="auto">
            <a:xfrm flipH="1">
              <a:off x="8367" y="3584"/>
              <a:ext cx="199"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28" name="Line 12"/>
            <p:cNvSpPr>
              <a:spLocks noChangeShapeType="1"/>
            </p:cNvSpPr>
            <p:nvPr/>
          </p:nvSpPr>
          <p:spPr bwMode="auto">
            <a:xfrm>
              <a:off x="8367" y="3764"/>
              <a:ext cx="199" cy="179"/>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27" name="Line 11"/>
            <p:cNvSpPr>
              <a:spLocks noChangeShapeType="1"/>
            </p:cNvSpPr>
            <p:nvPr/>
          </p:nvSpPr>
          <p:spPr bwMode="auto">
            <a:xfrm flipH="1" flipV="1">
              <a:off x="6927" y="3224"/>
              <a:ext cx="180" cy="18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86026" name="Line 10"/>
            <p:cNvSpPr>
              <a:spLocks noChangeShapeType="1"/>
            </p:cNvSpPr>
            <p:nvPr/>
          </p:nvSpPr>
          <p:spPr bwMode="auto">
            <a:xfrm flipV="1">
              <a:off x="2967" y="3944"/>
              <a:ext cx="1" cy="54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86025" name="Line 9"/>
            <p:cNvSpPr>
              <a:spLocks noChangeShapeType="1"/>
            </p:cNvSpPr>
            <p:nvPr/>
          </p:nvSpPr>
          <p:spPr bwMode="auto">
            <a:xfrm>
              <a:off x="4047" y="3944"/>
              <a:ext cx="1" cy="54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86024" name="Line 8"/>
            <p:cNvSpPr>
              <a:spLocks noChangeShapeType="1"/>
            </p:cNvSpPr>
            <p:nvPr/>
          </p:nvSpPr>
          <p:spPr bwMode="auto">
            <a:xfrm flipV="1">
              <a:off x="5127" y="3944"/>
              <a:ext cx="1" cy="54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86023" name="Line 7"/>
            <p:cNvSpPr>
              <a:spLocks noChangeShapeType="1"/>
            </p:cNvSpPr>
            <p:nvPr/>
          </p:nvSpPr>
          <p:spPr bwMode="auto">
            <a:xfrm flipV="1">
              <a:off x="7287" y="3944"/>
              <a:ext cx="1" cy="54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86022" name="Line 6"/>
            <p:cNvSpPr>
              <a:spLocks noChangeShapeType="1"/>
            </p:cNvSpPr>
            <p:nvPr/>
          </p:nvSpPr>
          <p:spPr bwMode="auto">
            <a:xfrm>
              <a:off x="6027" y="3944"/>
              <a:ext cx="1" cy="54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86021" name="Line 5"/>
            <p:cNvSpPr>
              <a:spLocks noChangeShapeType="1"/>
            </p:cNvSpPr>
            <p:nvPr/>
          </p:nvSpPr>
          <p:spPr bwMode="auto">
            <a:xfrm>
              <a:off x="8547" y="3944"/>
              <a:ext cx="1" cy="54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86020" name="Text Box 4"/>
            <p:cNvSpPr txBox="1">
              <a:spLocks noChangeArrowheads="1"/>
            </p:cNvSpPr>
            <p:nvPr/>
          </p:nvSpPr>
          <p:spPr bwMode="auto">
            <a:xfrm>
              <a:off x="3147" y="1784"/>
              <a:ext cx="1800" cy="54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Alargamiento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86019" name="Text Box 3"/>
            <p:cNvSpPr txBox="1">
              <a:spLocks noChangeArrowheads="1"/>
            </p:cNvSpPr>
            <p:nvPr/>
          </p:nvSpPr>
          <p:spPr bwMode="auto">
            <a:xfrm>
              <a:off x="6387" y="1784"/>
              <a:ext cx="1800" cy="7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Acortamiento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86089" name="Rectangle 73"/>
          <p:cNvSpPr>
            <a:spLocks noChangeArrowheads="1"/>
          </p:cNvSpPr>
          <p:nvPr/>
        </p:nvSpPr>
        <p:spPr bwMode="auto">
          <a:xfrm>
            <a:off x="1547664" y="5877272"/>
            <a:ext cx="570701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1-4: Deformaciones por cambios de temperatura. </a:t>
            </a:r>
            <a:endParaRPr kumimoji="0" lang="es-UY"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Fuente</a:t>
            </a: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Pavement Analysis and Design Yang H. Huang</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200329"/>
          </a:xfrm>
          <a:prstGeom prst="rect">
            <a:avLst/>
          </a:prstGeom>
        </p:spPr>
        <p:txBody>
          <a:bodyPr wrap="square">
            <a:spAutoFit/>
          </a:bodyPr>
          <a:lstStyle/>
          <a:p>
            <a:r>
              <a:rPr lang="es-ES" dirty="0" smtClean="0">
                <a:latin typeface="Arial" pitchFamily="34" charset="0"/>
                <a:cs typeface="Arial" pitchFamily="34" charset="0"/>
              </a:rPr>
              <a:t>En la figura 6.13 podemos observar un mapa geológico del Uruguay, identificando la importancia en extensión geográfica y localización del basamento cristalino (anteriores al devónico colores rosados y marrones) y del basalto por su extensión geográfica (cretácico inferior color verde oscuro).</a:t>
            </a:r>
            <a:endParaRPr lang="es-ES" dirty="0">
              <a:latin typeface="Arial" pitchFamily="34" charset="0"/>
              <a:cs typeface="Arial" pitchFamily="34" charset="0"/>
            </a:endParaRPr>
          </a:p>
        </p:txBody>
      </p:sp>
      <p:pic>
        <p:nvPicPr>
          <p:cNvPr id="247809" name="Picture 1" descr="mgeologico1"/>
          <p:cNvPicPr>
            <a:picLocks noChangeAspect="1" noChangeArrowheads="1"/>
          </p:cNvPicPr>
          <p:nvPr/>
        </p:nvPicPr>
        <p:blipFill>
          <a:blip r:embed="rId2"/>
          <a:srcRect/>
          <a:stretch>
            <a:fillRect/>
          </a:stretch>
        </p:blipFill>
        <p:spPr bwMode="auto">
          <a:xfrm>
            <a:off x="2500298" y="1357298"/>
            <a:ext cx="3571900" cy="5286412"/>
          </a:xfrm>
          <a:prstGeom prst="rect">
            <a:avLst/>
          </a:prstGeom>
          <a:noFill/>
          <a:ln w="9525">
            <a:noFill/>
            <a:miter lim="800000"/>
            <a:headEnd/>
            <a:tailEnd/>
          </a:ln>
        </p:spPr>
      </p:pic>
      <p:sp>
        <p:nvSpPr>
          <p:cNvPr id="4" name="3 Rectángulo"/>
          <p:cNvSpPr/>
          <p:nvPr/>
        </p:nvSpPr>
        <p:spPr>
          <a:xfrm>
            <a:off x="6143636" y="5072074"/>
            <a:ext cx="2786098" cy="1477328"/>
          </a:xfrm>
          <a:prstGeom prst="rect">
            <a:avLst/>
          </a:prstGeom>
        </p:spPr>
        <p:txBody>
          <a:bodyPr wrap="square">
            <a:spAutoFit/>
          </a:bodyPr>
          <a:lstStyle/>
          <a:p>
            <a:pPr algn="ctr"/>
            <a:r>
              <a:rPr lang="es-ES" b="1" dirty="0" smtClean="0">
                <a:latin typeface="Arial" pitchFamily="34" charset="0"/>
                <a:cs typeface="Arial" pitchFamily="34" charset="0"/>
              </a:rPr>
              <a:t>Figura 6.13. Mapa geológico del Uruguay. Fuente: </a:t>
            </a:r>
            <a:r>
              <a:rPr lang="es-ES" b="1" dirty="0" err="1" smtClean="0">
                <a:latin typeface="Arial" pitchFamily="34" charset="0"/>
                <a:cs typeface="Arial" pitchFamily="34" charset="0"/>
              </a:rPr>
              <a:t>Direccion</a:t>
            </a:r>
            <a:r>
              <a:rPr lang="es-ES" b="1" dirty="0" smtClean="0">
                <a:latin typeface="Arial" pitchFamily="34" charset="0"/>
                <a:cs typeface="Arial" pitchFamily="34" charset="0"/>
              </a:rPr>
              <a:t> Nacional de Minería y Geología, MIEM</a:t>
            </a:r>
            <a:endParaRPr lang="es-ES" dirty="0">
              <a:latin typeface="Arial" pitchFamily="34" charset="0"/>
              <a:cs typeface="Arial"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6.4.1 BASAMENTO CRISTALINO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la importancia geográfica, el basamento cristalino y las rocas ígneas y metamórficas graníticas antiguas son la principal fuente de abastecimiento de materiales pétreos para bases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naturales y artificiales.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que se utilizan son la roca sana como material para triturar (piedra triturada o piedra partida) y los materiales alterados (amenizados) denominados toscas o “balastro” o “balasto” (anglicismo por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ballast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material de piedra triturada sobre el que se apoyan los durmientes de las vías férreas)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Además por ocupar la parte sur del país, que es la zona más densamente poblada se asocia con la mayor parte de la red vial nacional y departamental y son los materiales de mayor demanda y utilización.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las zonas sur, con subsuelo de formación Libertad, no se presentan  suelos residuales aptos para la construcción vial, la proximidad a las zonas de cristalino determina la conveniencia de usar los materiales graníticos o similares como material de roca sana para su trituración o el producto resultante de su meteorización antes indicado, teniendo que considerar mayores distancias de transporte desde el yacimiento a la obra.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Análogamente sucede al norte del cristalino en suelos de las formaciones Fray Bentos, Carmen, etc., donde puede resultar preferible utilizar materiales graníticos con mayores distancias de transporte que probar materiales de las formaciones locales, de propiedades viales no totalmente conocidas o provenientes de yacimientos que no garantizan regularidad en la calidad cuando se utilizan grandes volúmenes</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Además al norte del país aparecen dos batolitos graníticos que también son fuentes de abastecimiento de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Rivera, Tacuarembó y Cerro Largo.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zonas de granitos encontramos rocas masivas y rocas meteorizadas. Las rocas masivas se utilizan para triturar y se explotan por voladura, trituración y tamizado. Las rocas meteorizadas se extraen con equipos pesados (retroexcavadoras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bulldozer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pala cargadora). Ambos  se utilizan como materiales para capa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ejemplo particular y relevante de este material meteorizado es el de los yacimientos de La Paz en los Departamentos de Montevideo y Canelones que han sido la fuente de aprovisionamiento para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la vialidad de ambos departamentos y en el sur de San José y de Florida. Estos materiales ofrecen la posibilidad de ser utilizados en la fabricación de hormigón de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 grava cementada. El material natural se suele lavar y clasificar con lo que se obtiene un “balasto lavado” o “pedregullo” que se utiliza como agregado pétreo para diversos usos.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meteorizado, es una roca granítica que se encuentra transformada en “grava arenosa” o “grava arcillosa”, siendo clasificado como A-1- a,  hasta A-2-7, con gran parte de los yacimientos de mejor  calidad entre A-1-a y A-2-4, con propiedades esfuerzo deformación buenas a excelentes pudiendo considerarse que es habitual encontrar yacimientos con CBR de hasta 60% con cierto grado de certeza de conservar las propiedades durante la realización de la obra.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yacimientos explotados  llegan a contar con varias hectáreas y los frentes de cantera alcanzan a los 15m.</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material natural meteorizado, puede ser utilizado como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como material de base para una capa inferior de pavimento, sin que sea objeto de ningún proceso especial.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natural puede ser procesado por trituración para asegurar que las partículas sean meteorizadas pero resistentes.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natural puede ser mezclado con otro material triturado para mejorar su granulometría y las propiedades de la fracción gruesa.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granulometría del material natural se ubica en general dentro del huso granulométrico especificado y la plasticidad en gran número de casos también. En otros casos es necesario especificar la tolerancia de x*IP menor</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180, para ampliar el conjunto de canteras que satisfacen los requerimientos de un material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pesar de las virtudes en general de los materiales referidos, no menos cierto es que aparecen materiales de calidad inferior, diques arcillosos, etc. lo que determina la necesidad de continuo monitoreo durante la explotación.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las zonas de aparición del material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arenizado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también aparece el material sano en afloramientos o en el piso de las canteras una vez explotada la cubierta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arenizada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sano puede ser explotado por voladura de roca y trituración, con propiedades excelentes., que en general satisfacen los requerimientos para bases de piedra triturada. Una limitante puede ser el desgaste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Angeles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granitos de grano grueso (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porfiro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blastos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 la especificación es muy exigente (LA menor a 30%)</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general se identifican comercialmente por su color: granito gris o granito colorado.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6.4.2 BASALTO DE ARAPEY</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formación genera materiales aptos para su utilización como bases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bien tiene importancia geográfica pues ocupa la mayor parte del litoral norte del país, la zona se corresponde con los suelos más pobres desde el punto de vista productivo, la zona menos poblada y por tanto la de menor densidad de carreteras por unidad de superficie.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es heterogéneo en profundidad, pudiendo encontrar materiales  en superficie no aptos y en profundidad hacia el centro de las coladas volcánicas materiales aptos para ser triturados como materiales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alta calidad. Es frecuente requerir, para materiales en capas de base de calidad, durabilidad a los agentes químicos, especificándose los ensayos de durabilidad por inmersión en sulfato de calcio o magnesio, la inmersión en etileno-glicol o en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dimetil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sulfóxido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su uso como material natural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base, se debe ser cuidadoso.  Presenta en general una granulometría gruesa con fracciones finas plásticas que frecuentemente no se inscriben en las especificaciones de la norma AASHTO M 147.</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material, durante la compactación y el mojado, suele generar una superficie de finos arcillosos que es conveniente remover a efectos de evitar una capa inestable debajo de la imprimación.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0" y="0"/>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6.4.3 LIMOS DE FRAY BENTOS Y  FORMACIÓN PALACIOS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formaciones de Fray Bentos y Palacios, son limos arenosos con cementantes calcáreos, que son utilizados frecuentemente como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los pavimentos de la zona.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natural es apto como material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aunque no puede indicarse una regla general. Hay yacimientos aptos y otros no aptos.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Son en general materiales homogéneos, salvo en algunas capas más o menos cementadas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silicificadas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algunas canteras que han sido utilizadas con éxito.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triturado puede cumplir los requerimientos de un material de base de alta calidad, aunque en general para estos requerimientos se recurre a materiales de origen granítico o basáltico disponibles en la zona relativamente próxima.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un material liviano, lo que indica elevados vacíos internos del agregado y por tanto con capacidad de absorción de agua. Esta propiedad es relevante para el uso de este material como agregado en mezclas asfálticas o en tratamientos bituminosos.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6.4.4 GRAVAS DE CUCHILLA Y FORMACIÓN SALTO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varias zonas del país suceden depósitos lacustres o glaciares de cantos rodados o prismáticos, que pueden ser utilizados como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Salto se presenta en lentes de considerable potencia (1m)  de cantos rodados, por lo cual su fricción interna es baja. El material puede ser utilizado como material natural, puede ser lavado y utilizado como agregado o bien puede ser lavado y triturado, obteniendo un material de alta calidad.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Otros depósitos de cantos rodados pueden ser encontrados en depósitos fluviales recientes que pueden ser triturados obteniéndose un material de excelente calidad.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Otros depósitos de “gravas de cuchilla” pueden presentar materiales más angulosos de origen glaciar, lo que es más favorable desde el punto de vista de la fricción interna.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general el gran inconveniente del empleo de estos materiales es que se presentan en espesores delgados de menos de 50 cm. Por lo cual para lograr volúmenes importantes como los que demanda una capa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necesario explotar grandes superficies, lo que es resistido por los propietarios de las tierras superficiarias y por razones ambientales.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6.4.5 ARENISCAS DE TACUAREMBO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Son materiales aptos como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mejorada o como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material de base natural no es utilizado, debido a que se apartan de la especificación granulométrica y de desgaste.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6.4.6 ARENAS DE RIO Y DE CAMPO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material es frecuentemente utilizado como agregado a ser mezclado con materiales con faltantes de finos. Se debe ser cauteloso pues estas arenas en general redondeadas, pueden determinar inestabilidad de los materiales de base en estabilizados granulométricos debajo de tratamientos bituminosos, si se usan en exceso.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general se utilizan en porcentajes inferiores al 15% lo que da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trabajabilidad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las mezclas de áridos (con o sin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la vez que compensa el faltante de finos obtenidos por trituración de la roca sana para una composición granulométrica de base o mezcla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Análogamente, en las mezclas asfálticas el uso excesivo puede generar inestabilidad de la mezcla y desarrollar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técnica de escasa aplicación, con algún desarrollo en la zona este sobre la Laguna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
          <p:cNvSpPr>
            <a:spLocks noChangeArrowheads="1"/>
          </p:cNvSpPr>
          <p:nvPr/>
        </p:nvSpPr>
        <p:spPr bwMode="auto">
          <a:xfrm>
            <a:off x="0" y="500042"/>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Merín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la mezcla de arena fluvial con arcilla, en lo que se denomina areno-arcilla, que consiste en un material mejor que el suelo natural, que permite una mejor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transitabilidad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empleado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caminería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predial de la zona, sin que se pueda siquiera considerar un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Mencionamos este material, no porque tenga ningún relieve particular, pero sí para demostrar que la primera etapa de la pavimentación puede consistir en usar los materiales naturales locales que son mejores que el terreno natural.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6.4.7 OTRAS FORMACIONES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Otras formaciones en general no dan materiales aptos para su utilización como materiales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riolitas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Lascano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los diques basálticos en las formaciones sedimentarias de la geología nacional, algunos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depositos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sedimentarios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orígen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glaciar, entre otros ejemplos puntuales, pueden resultar soluciones adecuadas como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pero difícilmente aptos para generar materiales naturales de base de calidad superior y altamente variables en sus propiedades dentro de un yacimiento.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1"/>
          <p:cNvSpPr>
            <a:spLocks noChangeArrowheads="1"/>
          </p:cNvSpPr>
          <p:nvPr/>
        </p:nvSpPr>
        <p:spPr bwMode="auto">
          <a:xfrm>
            <a:off x="0" y="714356"/>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6.5 VARIABILIDAD DE LAS PROPIEDADES DE LOS MATERIALES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los capítulos anteriores hemos caracterizado los materiales por ciertas propiedades tales como su comportamiento esfuerzo-deformación, sus propiedades índices, como el CBR y en este capítulo hemos caracterizado a 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ajustarse a ciertas especificaciones en cuanto a granulometría, plasticidad de la fracción fina, resistencia al desgaste, durabilidad,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hemos caracterizado una capa de pavimento por su espesor.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Hemos dado por un hecho, que estas características son únicas y que cada material y cada propiedad cuentan con un valor que los representa.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hipótesis se encuentra implícita en el desarrollo del texto, sin embargo dista de ser real.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mundo real, los materiales presentarán rangos de valores de las propiedades características, tecnológicas y geométricas, para cuyo abordaje se ha desarrollado una metodología estadística, cuyo desarrollo excede este texto y nos referimos a la bibliografía recomendada. Sobre el punto apenas realizaremos algunas reflexiones e ilustraciones que muestran el relieve del tema.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0" y="692696"/>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nivel de lluvia y su relación con el nivel de humedad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en los materiales de base, también es un factor relevante.</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bien conocido que las propiedades de un suelo, en particular sus propiedades de esfuerzo-deformación (su módulo de deformación) es menor en la medida que un suelo está más húmedo (por encima de una cierta humedad).</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Debido a esta situación algunos ensayos característicos de materiales, se realizan después de haberse saturado los suelos durante varios días (caso del ensayo CBR) a efectos de considerar las situaciones más desfavorables a las que estará sujeto el suelo o el material de base durante la vida en servicio.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terreno de fundación puede presentar napas freáticas que afloren a nivel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será necesario o conveniente drenar adecuadamente para evitar generar secciones débiles o problemáticas del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0" y="4509120"/>
            <a:ext cx="9144000" cy="2031325"/>
          </a:xfrm>
          <a:prstGeom prst="rect">
            <a:avLst/>
          </a:prstGeom>
        </p:spPr>
        <p:txBody>
          <a:bodyPr wrap="square">
            <a:spAutoFit/>
          </a:bodyPr>
          <a:lstStyle/>
          <a:p>
            <a:r>
              <a:rPr lang="es-ES" dirty="0">
                <a:latin typeface="Arial" pitchFamily="34" charset="0"/>
                <a:cs typeface="Arial" pitchFamily="34" charset="0"/>
              </a:rPr>
              <a:t>Los suelos de </a:t>
            </a:r>
            <a:r>
              <a:rPr lang="es-ES" dirty="0" err="1">
                <a:latin typeface="Arial" pitchFamily="34" charset="0"/>
                <a:cs typeface="Arial" pitchFamily="34" charset="0"/>
              </a:rPr>
              <a:t>subrasante</a:t>
            </a:r>
            <a:r>
              <a:rPr lang="es-ES" dirty="0">
                <a:latin typeface="Arial" pitchFamily="34" charset="0"/>
                <a:cs typeface="Arial" pitchFamily="34" charset="0"/>
              </a:rPr>
              <a:t>, debajo de una superficie pavimentada, contarán con una elevada humedad relativa comparada con el terreno natural  en tiempos de sequía y una humedad relativa baja en tiempos de lluvia.</a:t>
            </a:r>
            <a:endParaRPr lang="es-UY" dirty="0">
              <a:latin typeface="Arial" pitchFamily="34" charset="0"/>
              <a:cs typeface="Arial" pitchFamily="34" charset="0"/>
            </a:endParaRPr>
          </a:p>
          <a:p>
            <a:r>
              <a:rPr lang="es-ES" dirty="0">
                <a:latin typeface="Arial" pitchFamily="34" charset="0"/>
                <a:cs typeface="Arial" pitchFamily="34" charset="0"/>
              </a:rPr>
              <a:t>Lo mismo sucederá con los materiales de las capas de base, sea que la humedad llegue desde la superficie por permeabilidad de las capas de rodadura o por </a:t>
            </a:r>
            <a:r>
              <a:rPr lang="es-ES" dirty="0" err="1">
                <a:latin typeface="Arial" pitchFamily="34" charset="0"/>
                <a:cs typeface="Arial" pitchFamily="34" charset="0"/>
              </a:rPr>
              <a:t>fisuración</a:t>
            </a:r>
            <a:r>
              <a:rPr lang="es-ES" dirty="0">
                <a:latin typeface="Arial" pitchFamily="34" charset="0"/>
                <a:cs typeface="Arial" pitchFamily="34" charset="0"/>
              </a:rPr>
              <a:t> de las mismas o por defectos de sellados de juntas y fisuras,  o bien sea, que llegue desde las capas inferiores por gradiente hidráulico o capilaridad.</a:t>
            </a:r>
            <a:endParaRPr lang="es-UY" dirty="0">
              <a:latin typeface="Arial" pitchFamily="34" charset="0"/>
              <a:cs typeface="Arial"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1"/>
          <p:cNvSpPr>
            <a:spLocks noChangeArrowheads="1"/>
          </p:cNvSpPr>
          <p:nvPr/>
        </p:nvSpPr>
        <p:spPr bwMode="auto">
          <a:xfrm>
            <a:off x="0" y="457401"/>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normal que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un material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presente materiales de módulo o CBR variables en un determinado tramo, es normal que en una sección se haya compactado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las bases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granulares a diferentes porcentajes de su peso unitario seco máximo y por tanto su respuesta sea diferente, es normal que el espesor supuesto constante de una capa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presente variaciones en más o en menos del espesor referido, es habitual que distintos laboratorios aprecien una propiedad de un material asignándole diferentes valores que surgen del ensayo, y a su vez, en un mismo laboratorio pueden surgir diferencias entre prácticas de diferentes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laboratoristas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entre otras magnitudes y circunstancias que hacen a la variabilidad de las propiedades de los materiales.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variabilidad de los materiales es una propiedad en sí mismo que debe ser tenida en cuenta al momento del diseño, al momento de la construcción, y de la vida en servicio.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forma de superar las consecuencias negativas de la variabilidad y por tanto de la incertidumbre en la asignación de un valor que represente a una determinada propiedad, es ubicarse dentro del lado de la seguridad, caracterizando un material por sus propiedades en los extremos conservadores, lo que normalmente conducirá a soluciones seguras y sobredimensionadas y por ende de alto costo.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otro extremo, la sobrevaloración de las propiedades de un material puede ser riesgoso, pues puede llevar a diseños marginales con falla anticipada de la estructura de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1"/>
          <p:cNvSpPr>
            <a:spLocks noChangeArrowheads="1"/>
          </p:cNvSpPr>
          <p:nvPr/>
        </p:nvSpPr>
        <p:spPr bwMode="auto">
          <a:xfrm>
            <a:off x="0" y="0"/>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Análogamente, los requisitos que se especifican para los materiales y para su colocación durante la construcción o el mantenimiento, pueden ser conservadores o arriesgados.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6.14 se muestra la variabilidad de distintas propiedades características de un suelo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un material de base.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se desprende un material presenta un valor medio determinado de un número N de ensayos realizados (tamaño de la muestra) y una desviación estándar es un indicador de los disperso que son los valores obtenidos en los ensayos correspondientes y un coeficiente de variación ( cociente entre la desviación estándar y el valor promedio) que determinan un rango de valores según que sea analizado en el laboratorio o en sitio, sobre ejemplares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indisturbados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compactados en obra, al construir o después de años de servicio.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420866" name="Picture 2" descr="Figura 6_14"/>
          <p:cNvPicPr>
            <a:picLocks noChangeAspect="1" noChangeArrowheads="1"/>
          </p:cNvPicPr>
          <p:nvPr/>
        </p:nvPicPr>
        <p:blipFill>
          <a:blip r:embed="rId2"/>
          <a:srcRect/>
          <a:stretch>
            <a:fillRect/>
          </a:stretch>
        </p:blipFill>
        <p:spPr bwMode="auto">
          <a:xfrm>
            <a:off x="1357290" y="3857628"/>
            <a:ext cx="6000792" cy="2385474"/>
          </a:xfrm>
          <a:prstGeom prst="rect">
            <a:avLst/>
          </a:prstGeom>
          <a:noFill/>
          <a:ln w="9525">
            <a:noFill/>
            <a:miter lim="800000"/>
            <a:headEnd/>
            <a:tailEnd/>
          </a:ln>
        </p:spPr>
      </p:pic>
      <p:sp>
        <p:nvSpPr>
          <p:cNvPr id="420867" name="Rectangle 3"/>
          <p:cNvSpPr>
            <a:spLocks noChangeArrowheads="1"/>
          </p:cNvSpPr>
          <p:nvPr/>
        </p:nvSpPr>
        <p:spPr bwMode="auto">
          <a:xfrm>
            <a:off x="0" y="6286521"/>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6.14 Variabilidad de las propiedades de los materiales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1"/>
          <p:cNvSpPr>
            <a:spLocks noChangeArrowheads="1"/>
          </p:cNvSpPr>
          <p:nvPr/>
        </p:nvSpPr>
        <p:spPr bwMode="auto">
          <a:xfrm>
            <a:off x="0" y="0"/>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suponemos una distribución normal, un valor representativo o característico, será el que resulte de restar al valor medio de una propiedad 1,68 o 2 veces el valor de la desviación estándar, por lo cual podemos ver la diferencia sustantiva con la que caracterizamos a un material al aspirar a reducir el margen de riesgo.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variabilidad la hemos visto referida a las propiedades de los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Las mismas consideraciones pueden realizarse para otros materiales, tales como las mezclas asfálticas, los tratamientos bituminosos, los agregados pétreos,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6.15, podemos ver además la variabilidad de las propiedades de un mismo material según el laboratorio, siendo A variabilidad de un mismo operador, B entre operadores y C entre laboratorios.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419842" name="Picture 2"/>
          <p:cNvPicPr>
            <a:picLocks noChangeAspect="1" noChangeArrowheads="1"/>
          </p:cNvPicPr>
          <p:nvPr/>
        </p:nvPicPr>
        <p:blipFill>
          <a:blip r:embed="rId2"/>
          <a:srcRect/>
          <a:stretch>
            <a:fillRect/>
          </a:stretch>
        </p:blipFill>
        <p:spPr bwMode="auto">
          <a:xfrm>
            <a:off x="214282" y="3357562"/>
            <a:ext cx="4786346" cy="3275313"/>
          </a:xfrm>
          <a:prstGeom prst="rect">
            <a:avLst/>
          </a:prstGeom>
          <a:noFill/>
          <a:ln w="9525">
            <a:noFill/>
            <a:miter lim="800000"/>
            <a:headEnd/>
            <a:tailEnd/>
          </a:ln>
        </p:spPr>
      </p:pic>
      <p:sp>
        <p:nvSpPr>
          <p:cNvPr id="419843" name="Rectangle 3"/>
          <p:cNvSpPr>
            <a:spLocks noChangeArrowheads="1"/>
          </p:cNvSpPr>
          <p:nvPr/>
        </p:nvSpPr>
        <p:spPr bwMode="auto">
          <a:xfrm>
            <a:off x="5000628" y="4429133"/>
            <a:ext cx="392909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6.15 Variabilidad de las propiedades de un mismo material entre laboratorios , entre operadores y para un mismo operador.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1"/>
          <p:cNvSpPr>
            <a:spLocks noChangeArrowheads="1"/>
          </p:cNvSpPr>
          <p:nvPr/>
        </p:nvSpPr>
        <p:spPr bwMode="auto">
          <a:xfrm>
            <a:off x="0" y="500042"/>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la luz de estas reflexiones, resulta clara la dificultad de la caracterización adecuada de un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 base, lo que todavía resulta más difícil si se considera un razonable equilibrio entre economía y riesgo.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Algunos elementos de criterio nos permiten realizar algunas consideraciones.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material de producción industrial, será en general, un material de propiedades más uniformes que un material artesanal o natural (material extraído de la naturaleza y usado como tal).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 solamente presentará mejores propiedades, desde que es fabricado para cumplir especificaciones, sino que la dispersión de valores ( la desviación estándar) será menor, por lo cual, el valor característico o representativo no será tan apartado del valor medio.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riesgo de la caracterización de los materiales naturales, puede ser limitado con un aumento del tamaño de las muestras y un control de calidad más intenso, que permita, reducir el riesgo de caracterizar un material con un valor que no lo representa estadísticamente.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6.16, podemos ver la variabilidad de los espesores geométricos de las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 que conlleva a realizar análogas reflexiones a las antes indicadas.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1"/>
          <p:cNvPicPr>
            <a:picLocks noChangeAspect="1" noChangeArrowheads="1"/>
          </p:cNvPicPr>
          <p:nvPr/>
        </p:nvPicPr>
        <p:blipFill>
          <a:blip r:embed="rId2"/>
          <a:srcRect/>
          <a:stretch>
            <a:fillRect/>
          </a:stretch>
        </p:blipFill>
        <p:spPr bwMode="auto">
          <a:xfrm>
            <a:off x="1643042" y="214290"/>
            <a:ext cx="5400675" cy="2533650"/>
          </a:xfrm>
          <a:prstGeom prst="rect">
            <a:avLst/>
          </a:prstGeom>
          <a:noFill/>
          <a:ln w="9525">
            <a:noFill/>
            <a:miter lim="800000"/>
            <a:headEnd/>
            <a:tailEnd/>
          </a:ln>
        </p:spPr>
      </p:pic>
      <p:sp>
        <p:nvSpPr>
          <p:cNvPr id="417794" name="Rectangle 2"/>
          <p:cNvSpPr>
            <a:spLocks noChangeArrowheads="1"/>
          </p:cNvSpPr>
          <p:nvPr/>
        </p:nvSpPr>
        <p:spPr bwMode="auto">
          <a:xfrm>
            <a:off x="642910" y="2786058"/>
            <a:ext cx="725365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6-16 Variabilidad de los espesores geométricos reales sobre los nominales. </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17795" name="Rectangle 3"/>
          <p:cNvSpPr>
            <a:spLocks noChangeArrowheads="1"/>
          </p:cNvSpPr>
          <p:nvPr/>
        </p:nvSpPr>
        <p:spPr bwMode="auto">
          <a:xfrm>
            <a:off x="0" y="3714752"/>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reflexión avala la conveniencia de realizar un estudio de sensibilidad al momento del diseño de un pavimento, para los casos que pudieran presentarse por una sobrevaloración de propiedades o una vez en servicio.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eaLnBrk="0" fontAlgn="base" hangingPunct="0">
              <a:spcBef>
                <a:spcPct val="0"/>
              </a:spcBef>
              <a:spcAft>
                <a:spcPct val="0"/>
              </a:spcAf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caso que muestra la variabilidad del pavimento en servicio es la medida de la deflexión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Benkelman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cuyo valor es altamente variable entre secciones que cuentan con la misma estructura de pavimento, e inclusive en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subsecciones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cuentan con la misma estructura de pavimento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1"/>
          <p:cNvSpPr>
            <a:spLocks noChangeArrowheads="1"/>
          </p:cNvSpPr>
          <p:nvPr/>
        </p:nvSpPr>
        <p:spPr bwMode="auto">
          <a:xfrm>
            <a:off x="0" y="142852"/>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 lo mencionamos a efectos que se cobre conciencia que una estructura sobre una misma  fundación, puede resultar en propiedades muy diferentes por efecto de compactación diferente, por condiciones de humedad de la fundación y de las bases variables, por el momento en que se mide (según la humedad del suelo en la estación), según la temperatura del pavimento, según los espesores variables (aunque nominalmente sean iguales). Los modelos y las representaciones  son aproximaciones a la realidad, pero la realidad siempre es más rica que los modelos.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criterio práctico de caracterización del valor soporte, aplicado por el Instituto del Asfalto para caracterizar el CBR de los suelos es considerar el percentil 90 de la distribución de frecuencias, es decir el valor característico es aquél que el 90% de los resultados de los ensayos realizados, es superior a él.</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
          <p:cNvSpPr>
            <a:spLocks noChangeArrowheads="1"/>
          </p:cNvSpPr>
          <p:nvPr/>
        </p:nvSpPr>
        <p:spPr bwMode="auto">
          <a:xfrm>
            <a:off x="0" y="0"/>
            <a:ext cx="9144000" cy="68326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7.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MATERIALES DE BASE ESTABILIZADOS CON LIGANTES HIDRÁULICOS.</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7.1 GENERALIDADES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capítulo, veremos 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se obtienen de la estabilización de un material natural o artificial de base por medio de la incorporación de un agente químico.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los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estabilizados mecánicamente, solamente actuamos sobre la composición granulométrica e indirectamente sobre la plasticidad de la fracción fina por incorporar finos no plásticos, resultando en una mezcla cuya fracción fina era menos plástica que la de la fracción más arcillosa.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los materiales estabilizados que veremos a continuación, existe una actuación química del elemento incorporado, que podrá desempeñar el papel de un agente mejorador de algunas propiedades insatisfactorias del material, podrá desarrollar un efecto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cementicio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las fracciones del agregado y podrá generar un material de calidad muy superior a la del agregado pétreo utilizado como base granular.</a:t>
            </a:r>
          </a:p>
          <a:p>
            <a:r>
              <a:rPr lang="es-ES" dirty="0" smtClean="0">
                <a:latin typeface="Arial" pitchFamily="34" charset="0"/>
                <a:cs typeface="Arial" pitchFamily="34" charset="0"/>
              </a:rPr>
              <a:t>Por tanto los materiales de base y </a:t>
            </a:r>
            <a:r>
              <a:rPr lang="es-ES" dirty="0" err="1" smtClean="0">
                <a:latin typeface="Arial" pitchFamily="34" charset="0"/>
                <a:cs typeface="Arial" pitchFamily="34" charset="0"/>
              </a:rPr>
              <a:t>subbase</a:t>
            </a:r>
            <a:r>
              <a:rPr lang="es-ES" dirty="0" smtClean="0">
                <a:latin typeface="Arial" pitchFamily="34" charset="0"/>
                <a:cs typeface="Arial" pitchFamily="34" charset="0"/>
              </a:rPr>
              <a:t> estabilizados con </a:t>
            </a:r>
            <a:r>
              <a:rPr lang="es-ES" dirty="0" err="1" smtClean="0">
                <a:latin typeface="Arial" pitchFamily="34" charset="0"/>
                <a:cs typeface="Arial" pitchFamily="34" charset="0"/>
              </a:rPr>
              <a:t>ligantes</a:t>
            </a:r>
            <a:r>
              <a:rPr lang="es-ES" dirty="0" smtClean="0">
                <a:latin typeface="Arial" pitchFamily="34" charset="0"/>
                <a:cs typeface="Arial" pitchFamily="34" charset="0"/>
              </a:rPr>
              <a:t>, abarcan un conjunto diverso de materiales, según el </a:t>
            </a:r>
            <a:r>
              <a:rPr lang="es-ES" dirty="0" err="1" smtClean="0">
                <a:latin typeface="Arial" pitchFamily="34" charset="0"/>
                <a:cs typeface="Arial" pitchFamily="34" charset="0"/>
              </a:rPr>
              <a:t>ligante</a:t>
            </a:r>
            <a:r>
              <a:rPr lang="es-ES" dirty="0" smtClean="0">
                <a:latin typeface="Arial" pitchFamily="34" charset="0"/>
                <a:cs typeface="Arial" pitchFamily="34" charset="0"/>
              </a:rPr>
              <a:t> utilizado y según la cantidad de </a:t>
            </a:r>
            <a:r>
              <a:rPr lang="es-ES" dirty="0" err="1" smtClean="0">
                <a:latin typeface="Arial" pitchFamily="34" charset="0"/>
                <a:cs typeface="Arial" pitchFamily="34" charset="0"/>
              </a:rPr>
              <a:t>ligante</a:t>
            </a:r>
            <a:r>
              <a:rPr lang="es-ES" dirty="0" smtClean="0">
                <a:latin typeface="Arial" pitchFamily="34" charset="0"/>
                <a:cs typeface="Arial" pitchFamily="34" charset="0"/>
              </a:rPr>
              <a:t> utilizado.</a:t>
            </a:r>
          </a:p>
          <a:p>
            <a:r>
              <a:rPr lang="es-ES" dirty="0" smtClean="0">
                <a:latin typeface="Arial" pitchFamily="34" charset="0"/>
                <a:cs typeface="Arial" pitchFamily="34" charset="0"/>
              </a:rPr>
              <a:t>Los </a:t>
            </a:r>
            <a:r>
              <a:rPr lang="es-ES" dirty="0" err="1" smtClean="0">
                <a:latin typeface="Arial" pitchFamily="34" charset="0"/>
                <a:cs typeface="Arial" pitchFamily="34" charset="0"/>
              </a:rPr>
              <a:t>ligantes</a:t>
            </a:r>
            <a:r>
              <a:rPr lang="es-ES" dirty="0" smtClean="0">
                <a:latin typeface="Arial" pitchFamily="34" charset="0"/>
                <a:cs typeface="Arial" pitchFamily="34" charset="0"/>
              </a:rPr>
              <a:t> utilizados pueden ser de distinta naturaleza.</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740307"/>
          </a:xfrm>
          <a:prstGeom prst="rect">
            <a:avLst/>
          </a:prstGeom>
        </p:spPr>
        <p:txBody>
          <a:bodyPr wrap="square">
            <a:spAutoFit/>
          </a:bodyPr>
          <a:lstStyle/>
          <a:p>
            <a:r>
              <a:rPr lang="es-ES" dirty="0" smtClean="0">
                <a:latin typeface="Arial" pitchFamily="34" charset="0"/>
                <a:cs typeface="Arial" pitchFamily="34" charset="0"/>
              </a:rPr>
              <a:t>Los más utilizados son los </a:t>
            </a:r>
            <a:r>
              <a:rPr lang="es-ES" dirty="0" err="1" smtClean="0">
                <a:latin typeface="Arial" pitchFamily="34" charset="0"/>
                <a:cs typeface="Arial" pitchFamily="34" charset="0"/>
              </a:rPr>
              <a:t>ligantes</a:t>
            </a:r>
            <a:r>
              <a:rPr lang="es-ES" dirty="0" smtClean="0">
                <a:latin typeface="Arial" pitchFamily="34" charset="0"/>
                <a:cs typeface="Arial" pitchFamily="34" charset="0"/>
              </a:rPr>
              <a:t> hidráulicos, tales como el cemento </a:t>
            </a:r>
            <a:r>
              <a:rPr lang="es-ES" dirty="0" err="1" smtClean="0">
                <a:latin typeface="Arial" pitchFamily="34" charset="0"/>
                <a:cs typeface="Arial" pitchFamily="34" charset="0"/>
              </a:rPr>
              <a:t>Pórtland</a:t>
            </a:r>
            <a:r>
              <a:rPr lang="es-ES" dirty="0" smtClean="0">
                <a:latin typeface="Arial" pitchFamily="34" charset="0"/>
                <a:cs typeface="Arial" pitchFamily="34" charset="0"/>
              </a:rPr>
              <a:t> o la cal y otros de uso menos frecuente en estas zonas como las escorias de alto horno o las puzolanas naturales.</a:t>
            </a:r>
          </a:p>
          <a:p>
            <a:endParaRPr lang="es-ES" dirty="0" smtClean="0">
              <a:latin typeface="Arial" pitchFamily="34" charset="0"/>
              <a:cs typeface="Arial" pitchFamily="34" charset="0"/>
            </a:endParaRPr>
          </a:p>
          <a:p>
            <a:r>
              <a:rPr lang="es-ES" dirty="0" smtClean="0">
                <a:latin typeface="Arial" pitchFamily="34" charset="0"/>
                <a:cs typeface="Arial" pitchFamily="34" charset="0"/>
              </a:rPr>
              <a:t>Otro material utilizado es el </a:t>
            </a:r>
            <a:r>
              <a:rPr lang="es-ES" dirty="0" err="1" smtClean="0">
                <a:latin typeface="Arial" pitchFamily="34" charset="0"/>
                <a:cs typeface="Arial" pitchFamily="34" charset="0"/>
              </a:rPr>
              <a:t>ligante</a:t>
            </a:r>
            <a:r>
              <a:rPr lang="es-ES" dirty="0" smtClean="0">
                <a:latin typeface="Arial" pitchFamily="34" charset="0"/>
                <a:cs typeface="Arial" pitchFamily="34" charset="0"/>
              </a:rPr>
              <a:t> bituminoso, en las diversas formas en que puede presentarse (cemento, emulsión, diluido, espumado, etc.), cuya aplicación resulta favorable solamente en los casos que el material a estabilizar es un suelo tipo A-1-a o A-1-b, en cuyo caso, se trata de un material de base o </a:t>
            </a:r>
            <a:r>
              <a:rPr lang="es-ES" dirty="0" err="1" smtClean="0">
                <a:latin typeface="Arial" pitchFamily="34" charset="0"/>
                <a:cs typeface="Arial" pitchFamily="34" charset="0"/>
              </a:rPr>
              <a:t>subbase</a:t>
            </a:r>
            <a:r>
              <a:rPr lang="es-ES" dirty="0" smtClean="0">
                <a:latin typeface="Arial" pitchFamily="34" charset="0"/>
                <a:cs typeface="Arial" pitchFamily="34" charset="0"/>
              </a:rPr>
              <a:t> muy bueno sin estabilizar, por lo cual la aplicación de esta estabilización es escasa en el mundo y nula en la región.</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El caso de las mezclas de materiales granulares artificiales con </a:t>
            </a:r>
            <a:r>
              <a:rPr lang="es-ES" dirty="0" err="1" smtClean="0">
                <a:latin typeface="Arial" pitchFamily="34" charset="0"/>
                <a:cs typeface="Arial" pitchFamily="34" charset="0"/>
              </a:rPr>
              <a:t>ligante</a:t>
            </a:r>
            <a:r>
              <a:rPr lang="es-ES" dirty="0" smtClean="0">
                <a:latin typeface="Arial" pitchFamily="34" charset="0"/>
                <a:cs typeface="Arial" pitchFamily="34" charset="0"/>
              </a:rPr>
              <a:t> bituminoso, integran el conjunto de las mezclas asfálticas, en frío o en caliente, según que los áridos estén fríos o calientes al ser mezclados con el </a:t>
            </a:r>
            <a:r>
              <a:rPr lang="es-ES" dirty="0" err="1" smtClean="0">
                <a:latin typeface="Arial" pitchFamily="34" charset="0"/>
                <a:cs typeface="Arial" pitchFamily="34" charset="0"/>
              </a:rPr>
              <a:t>ligante</a:t>
            </a:r>
            <a:r>
              <a:rPr lang="es-ES" dirty="0" smtClean="0">
                <a:latin typeface="Arial" pitchFamily="34" charset="0"/>
                <a:cs typeface="Arial" pitchFamily="34" charset="0"/>
              </a:rPr>
              <a:t>, y cuyo estudio se realizará en el capítulo dedicado a las mezclas asfálticas.</a:t>
            </a:r>
          </a:p>
          <a:p>
            <a:endParaRPr lang="es-ES" dirty="0" smtClean="0">
              <a:latin typeface="Arial" pitchFamily="34" charset="0"/>
              <a:cs typeface="Arial" pitchFamily="34" charset="0"/>
            </a:endParaRPr>
          </a:p>
          <a:p>
            <a:r>
              <a:rPr lang="es-ES" dirty="0" smtClean="0">
                <a:latin typeface="Arial" pitchFamily="34" charset="0"/>
                <a:cs typeface="Arial" pitchFamily="34" charset="0"/>
              </a:rPr>
              <a:t>Otros materiales utilizados como agentes estabilizadores son productos químicos derivados de ácidos grasos que procuran impermeabilizar el material, y particularmente las fracciones finas plásticas, otros </a:t>
            </a:r>
            <a:r>
              <a:rPr lang="es-ES" dirty="0" err="1" smtClean="0">
                <a:latin typeface="Arial" pitchFamily="34" charset="0"/>
                <a:cs typeface="Arial" pitchFamily="34" charset="0"/>
              </a:rPr>
              <a:t>ligantes</a:t>
            </a:r>
            <a:r>
              <a:rPr lang="es-ES" dirty="0" smtClean="0">
                <a:latin typeface="Arial" pitchFamily="34" charset="0"/>
                <a:cs typeface="Arial" pitchFamily="34" charset="0"/>
              </a:rPr>
              <a:t> derivados de la industria petroquímica de uso limitado ( resinas, </a:t>
            </a:r>
            <a:r>
              <a:rPr lang="es-ES" dirty="0" err="1" smtClean="0">
                <a:latin typeface="Arial" pitchFamily="34" charset="0"/>
                <a:cs typeface="Arial" pitchFamily="34" charset="0"/>
              </a:rPr>
              <a:t>polímeros,etc</a:t>
            </a:r>
            <a:r>
              <a:rPr lang="es-ES" dirty="0" smtClean="0">
                <a:latin typeface="Arial" pitchFamily="34" charset="0"/>
                <a:cs typeface="Arial" pitchFamily="34" charset="0"/>
              </a:rPr>
              <a:t>), e inclusive, puede considerarse la sal de sodio como un agente estabilizador que busca retener la humedad en climas de lluvias escasa y como control de polvo.</a:t>
            </a:r>
          </a:p>
          <a:p>
            <a:r>
              <a:rPr lang="es-ES" dirty="0" smtClean="0">
                <a:latin typeface="Arial" pitchFamily="34" charset="0"/>
                <a:cs typeface="Arial" pitchFamily="34" charset="0"/>
              </a:rPr>
              <a:t>Sobre estos materiales estabilizados no volveremos a hacer referencia dado lo limitado de su uso.</a:t>
            </a:r>
            <a:endParaRPr lang="es-ES" dirty="0">
              <a:latin typeface="Arial" pitchFamily="34" charset="0"/>
              <a:cs typeface="Arial"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
          <p:cNvSpPr>
            <a:spLocks noChangeArrowheads="1"/>
          </p:cNvSpPr>
          <p:nvPr/>
        </p:nvSpPr>
        <p:spPr bwMode="auto">
          <a:xfrm>
            <a:off x="0" y="0"/>
            <a:ext cx="9144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7.2 ESTABILIZACION CON LIGANTES HIDRAULICOS.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estabilizados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hidráulicos son utilizados como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resultan de mejorar el agregado pétreo por incorporación de dosificaciones pequeñas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sin desarrollar un efecto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cementicio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hasta verdaderos “hormigones” para concentraciones elevadas.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primeros no modifican sensiblemente la estabilidad del material frente a las cargas en tanto que en el segundo caso, alcanzan a resistencia comparables a las de un “hormigón” pobre.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aptitud de los distintos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dependerá de las condiciones del material a estabilizar. Si nos referimos a materiales naturales, la figura 7.1 nos orienta en el tipo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más adecuado técnica y económicamente a emplear en un  estabilizado.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puede verse en la figura, se clasifican los materiales según la plasticidad del suelo y según la cantidad de material que pasa el #200.</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noChangeArrowheads="1"/>
          </p:cNvPicPr>
          <p:nvPr/>
        </p:nvPicPr>
        <p:blipFill>
          <a:blip r:embed="rId2"/>
          <a:srcRect/>
          <a:stretch>
            <a:fillRect/>
          </a:stretch>
        </p:blipFill>
        <p:spPr bwMode="auto">
          <a:xfrm>
            <a:off x="1500166" y="0"/>
            <a:ext cx="5391150" cy="4286250"/>
          </a:xfrm>
          <a:prstGeom prst="rect">
            <a:avLst/>
          </a:prstGeom>
          <a:noFill/>
          <a:ln w="9525">
            <a:noFill/>
            <a:miter lim="800000"/>
            <a:headEnd/>
            <a:tailEnd/>
          </a:ln>
        </p:spPr>
      </p:pic>
      <p:sp>
        <p:nvSpPr>
          <p:cNvPr id="412674" name="Rectangle 2"/>
          <p:cNvSpPr>
            <a:spLocks noChangeArrowheads="1"/>
          </p:cNvSpPr>
          <p:nvPr/>
        </p:nvSpPr>
        <p:spPr bwMode="auto">
          <a:xfrm>
            <a:off x="1000100" y="4357694"/>
            <a:ext cx="696857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7.1 Suelos y aptitud de métodos para su estabilización (Ing.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Felix</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 Lilly)</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4786322"/>
            <a:ext cx="9144000" cy="1477328"/>
          </a:xfrm>
          <a:prstGeom prst="rect">
            <a:avLst/>
          </a:prstGeom>
        </p:spPr>
        <p:txBody>
          <a:bodyPr wrap="square">
            <a:spAutoFit/>
          </a:bodyPr>
          <a:lstStyle/>
          <a:p>
            <a:r>
              <a:rPr lang="es-ES" dirty="0" smtClean="0">
                <a:latin typeface="Arial" pitchFamily="34" charset="0"/>
                <a:cs typeface="Arial" pitchFamily="34" charset="0"/>
              </a:rPr>
              <a:t>Para los suelos A-2-4 a </a:t>
            </a:r>
            <a:r>
              <a:rPr lang="es-ES" dirty="0" err="1" smtClean="0">
                <a:latin typeface="Arial" pitchFamily="34" charset="0"/>
                <a:cs typeface="Arial" pitchFamily="34" charset="0"/>
              </a:rPr>
              <a:t>A</a:t>
            </a:r>
            <a:r>
              <a:rPr lang="es-ES" dirty="0" smtClean="0">
                <a:latin typeface="Arial" pitchFamily="34" charset="0"/>
                <a:cs typeface="Arial" pitchFamily="34" charset="0"/>
              </a:rPr>
              <a:t>-2-7, el </a:t>
            </a:r>
            <a:r>
              <a:rPr lang="es-ES" dirty="0" err="1" smtClean="0">
                <a:latin typeface="Arial" pitchFamily="34" charset="0"/>
                <a:cs typeface="Arial" pitchFamily="34" charset="0"/>
              </a:rPr>
              <a:t>ligante</a:t>
            </a:r>
            <a:r>
              <a:rPr lang="es-ES" dirty="0" smtClean="0">
                <a:latin typeface="Arial" pitchFamily="34" charset="0"/>
                <a:cs typeface="Arial" pitchFamily="34" charset="0"/>
              </a:rPr>
              <a:t> más apropiado será el cemento </a:t>
            </a:r>
            <a:r>
              <a:rPr lang="es-ES" dirty="0" err="1" smtClean="0">
                <a:latin typeface="Arial" pitchFamily="34" charset="0"/>
                <a:cs typeface="Arial" pitchFamily="34" charset="0"/>
              </a:rPr>
              <a:t>Pórtland</a:t>
            </a:r>
            <a:r>
              <a:rPr lang="es-ES" dirty="0" smtClean="0">
                <a:latin typeface="Arial" pitchFamily="34" charset="0"/>
                <a:cs typeface="Arial" pitchFamily="34" charset="0"/>
              </a:rPr>
              <a:t>, en tanto que para los demás suelos de mayor plasticidad, el </a:t>
            </a:r>
            <a:r>
              <a:rPr lang="es-ES" dirty="0" err="1" smtClean="0">
                <a:latin typeface="Arial" pitchFamily="34" charset="0"/>
                <a:cs typeface="Arial" pitchFamily="34" charset="0"/>
              </a:rPr>
              <a:t>ligante</a:t>
            </a:r>
            <a:r>
              <a:rPr lang="es-ES" dirty="0" smtClean="0">
                <a:latin typeface="Arial" pitchFamily="34" charset="0"/>
                <a:cs typeface="Arial" pitchFamily="34" charset="0"/>
              </a:rPr>
              <a:t> más adecuado será la cal bajo la forma de cal hidratada Ca(OH)2 y la dosificación debe determinarse por ensayos de laboratorio, pudiendo variar entre un 2% y un 6% en peso del total de mezcla.</a:t>
            </a:r>
            <a:endParaRPr lang="es-ES" dirty="0">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ChangeArrowheads="1"/>
          </p:cNvSpPr>
          <p:nvPr/>
        </p:nvSpPr>
        <p:spPr bwMode="auto">
          <a:xfrm>
            <a:off x="0" y="615171"/>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humedad determinará variaciones en las propiedades esfuerzo-deformación de los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será un elemento que incidirá en la abrasión de los materiales de base y  en la durabilidad de las mezclas asfálticas y de los agregados.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Otras condiciones ambientales más particulares también pueden ser relevantes. En el caso de climas fríos, la incorporación de agentes anticongelantes pueden afectar la durabilidad de los materiales o en casos de estacionamientos o en pistas de aterrizaje  las pérdidas de aceite o el escape de la turbinas, pueden afectar la superficie del pavimento asfáltico.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las condiciones ambientales serán determinantes de algunos aspectos relacionados a la interacción de los agentes presentes en un pavimento. </a:t>
            </a: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
        <p:nvSpPr>
          <p:cNvPr id="83970" name="Rectangle 2"/>
          <p:cNvSpPr>
            <a:spLocks noChangeArrowheads="1"/>
          </p:cNvSpPr>
          <p:nvPr/>
        </p:nvSpPr>
        <p:spPr bwMode="auto">
          <a:xfrm>
            <a:off x="0" y="4272677"/>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 LA BANQUINA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bien la banquina no integra el pavimento, sus características y geometría están condicionadas por él.</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continuidad entre superficie de rodadura y banquina, establece el nivel de la banquina terminada,  y en profundidad, la obra de suelos, condiciona el espesor de banquina.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el espesor total de capas por debajo de la superficie será en general igual al espesor total de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fabricación de estos estabilizados se puede realizar por mezclado “in situ” o por mezclado en planta. Los resultados del mezclado en planta son muy superiores al mezclado en la carretera, particularmente en el grado de mezclado y de uniformidad del producto obtenido.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hidráulicos utilizados en la región son la cal y el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cal es utilizada como agente mejorador de los suelos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zonas de escasa disponibilidad de agregados pétreos, siendo una tecnología muy difundida en la Argentina, debida a la escasez de agregados naturales en las zonas de la provincia de Buenos Aires, Santa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Fé</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Chaco y Formosa.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Aumentando la dosificación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pueden mejorar sustancialmente los suelos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hasta volverlos aptos para desempeñarse como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en algunos casos como materiales de base.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dosificación de cal dependerá de la cal que es capaz de reaccionar con el suelo, por lo cual se requiere la disponibilidad de un cierto tenor de la denominada “ cal útil vial”.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incorporación de cal en cantidades apreciables, modifica sustancialmente las propiedades de estabilidad del material. En ambientes salinos, la reacción de estabilización de la cal puede ser reversible por lo cual pueden perderse los efectos benéficos de la estabilización inicial.</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Paralelamente, la incorporación de cal disminuye la plasticidad de la fracción fina</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Dado el escaso uso de la tecnología en el país no nos extenderemos sobre este material, para una mayor discusión nos referimos a la bibliografía recomendada.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más utilizado en la región y en el mundo como estabilizador de materiales granulares.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la misma forma que en el caso anterior, podemos estabilizar un suelo natural, con lo cual damos lugar a los denominados suelos cementos o bien podemos cementar un agregado de buena calidad dando lugar a la grava cemento, un material de base de alta calidad.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suelo cemento es el resultado de mezclar cemento con el suelo del lugar o con un suelo seleccionado del lugar.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demanda de cemento podrá ser de menor cuantía si lo que se aspira es a neutralizar propiedades plásticas de los finos en materiales de gravas o arenas (1% a 2%) hasta dosificaciones elevadas si lo que se busca es desarrollar resistencia a la compresión en gravas o arenas ( 5% a 6%).</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7.2, se puede ver el efecto que sobre la plasticidad de un suelo altamente plástico (A-7-6) tiene el agregado progresivo de  cemento, disminuyendo el IP de 25 a menos de 5 para porcentajes de cemento entre 0% y 8%.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en el otro extremo, aspiramos a estabilizar un suelo fino de alta plasticidad, tipo A-7, podemos alcanzar a dosificaciones muy elevadas (10% a 16%).</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1" descr="Figura 7_2"/>
          <p:cNvPicPr>
            <a:picLocks noChangeAspect="1" noChangeArrowheads="1"/>
          </p:cNvPicPr>
          <p:nvPr/>
        </p:nvPicPr>
        <p:blipFill>
          <a:blip r:embed="rId2"/>
          <a:srcRect/>
          <a:stretch>
            <a:fillRect/>
          </a:stretch>
        </p:blipFill>
        <p:spPr bwMode="auto">
          <a:xfrm>
            <a:off x="1428728" y="0"/>
            <a:ext cx="5391150" cy="5772150"/>
          </a:xfrm>
          <a:prstGeom prst="rect">
            <a:avLst/>
          </a:prstGeom>
          <a:noFill/>
          <a:ln w="9525">
            <a:noFill/>
            <a:miter lim="800000"/>
            <a:headEnd/>
            <a:tailEnd/>
          </a:ln>
        </p:spPr>
      </p:pic>
      <p:sp>
        <p:nvSpPr>
          <p:cNvPr id="409602" name="Rectangle 2"/>
          <p:cNvSpPr>
            <a:spLocks noChangeArrowheads="1"/>
          </p:cNvSpPr>
          <p:nvPr/>
        </p:nvSpPr>
        <p:spPr bwMode="auto">
          <a:xfrm>
            <a:off x="0" y="5929330"/>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7.2 Control de la plasticidad de un suelo A-7-6 con el agregado de cemento.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1"/>
          <p:cNvSpPr>
            <a:spLocks noChangeArrowheads="1"/>
          </p:cNvSpPr>
          <p:nvPr/>
        </p:nvSpPr>
        <p:spPr bwMode="auto">
          <a:xfrm>
            <a:off x="0" y="0"/>
            <a:ext cx="9144000" cy="72943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 caso, es el de la grava cemento. En este caso, se trata de un agregado pétreo de alta calidad al que se le incorpora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obtener un material de más alta calidad, apto como material de base de pavimentos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semirígidos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como material de base de pavimentos de hormigón.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todos los casos, la estabilidad del material aumenta con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pudiendo inclusive  llegar a módulos tan elevados, que determinan una inversión de módulos en el cuerpo de la estructura de los pavimentos flexibles.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estabilizados con porcentajes elevados de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resultan en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fisuraciones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retracción durante el proceso de fraguado y endurecimiento y durante los ciclos de temperatura, generando el reflejo de las fisuras en superficie, lo que a su vez determina la formación de un frente de debilidad por penetración de agua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efectos de evitar estos inconvenientes se ha desarrollado la técnica de colocar una capa de agregados pétreos sobre la grava cemento como capa anti-reflejo de fisuras.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estabilización de suelos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 materiales de base mejorados con cemento es frecuente sea realizado “in situ”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motoniveladora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rastras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rotovadores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estabilización buscando desarrollo de propiedades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cementicias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el caso de la grava cemento, se realiza en planta.</a:t>
            </a:r>
          </a:p>
          <a:p>
            <a:pPr eaLnBrk="0" fontAlgn="base" hangingPunct="0">
              <a:spcBef>
                <a:spcPct val="0"/>
              </a:spcBef>
              <a:spcAft>
                <a:spcPct val="0"/>
              </a:spcAft>
            </a:pPr>
            <a:r>
              <a:rPr lang="es-ES" dirty="0" smtClean="0">
                <a:latin typeface="Arial" pitchFamily="34" charset="0"/>
                <a:ea typeface="Times New Roman" pitchFamily="18" charset="0"/>
                <a:cs typeface="Arial" pitchFamily="34" charset="0"/>
              </a:rPr>
              <a:t>El estabilizado con cemento es un material conveniente desde el punto de vista económico para el Uruguay, pues la relación de costo/aporte estructural le es favorable. Sin embargo no se ha difundido su uso, salvo en el caso de los pavimentos de hormigón.</a:t>
            </a:r>
            <a:endParaRPr lang="es-ES"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1"/>
          <p:cNvSpPr>
            <a:spLocks noChangeArrowheads="1"/>
          </p:cNvSpPr>
          <p:nvPr/>
        </p:nvSpPr>
        <p:spPr bwMode="auto">
          <a:xfrm>
            <a:off x="0" y="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razón principal que atenta contra el material estabilizado, es que en vialidad rural, la mayor parte de las rutas nacionales que requieren pavimentos de calidad, ya están construidas y la tecnología del estabilizado con cemento no se presta bien para la repavimentación bajo tránsito.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mismo inconveniente es el que presentan los pavimentos de hormigón, no así en medio urbano donde es posible derivar el tránsito por la malla durante el período de curado y endurecimiento.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0" y="2428868"/>
            <a:ext cx="9144000" cy="3970318"/>
          </a:xfrm>
          <a:prstGeom prst="rect">
            <a:avLst/>
          </a:prstGeom>
        </p:spPr>
        <p:txBody>
          <a:bodyPr wrap="square">
            <a:spAutoFit/>
          </a:bodyPr>
          <a:lstStyle/>
          <a:p>
            <a:pPr lvl="0" algn="ctr" eaLnBrk="0" fontAlgn="base" hangingPunct="0">
              <a:spcBef>
                <a:spcPct val="0"/>
              </a:spcBef>
              <a:spcAft>
                <a:spcPct val="0"/>
              </a:spcAft>
            </a:pPr>
            <a:r>
              <a:rPr lang="es-ES" b="1" dirty="0" smtClean="0">
                <a:latin typeface="Arial" pitchFamily="34" charset="0"/>
                <a:ea typeface="Times New Roman" pitchFamily="18" charset="0"/>
                <a:cs typeface="Arial" pitchFamily="34" charset="0"/>
              </a:rPr>
              <a:t>	7.3 DOSIFICACION DE UN ESTABILIZADO DE MATERIAL NATURAL CON CEMENTO PORTLAND.</a:t>
            </a:r>
            <a:endParaRPr lang="es-ES" dirty="0" smtClean="0">
              <a:latin typeface="Arial" pitchFamily="34" charset="0"/>
              <a:cs typeface="Arial" pitchFamily="34" charset="0"/>
            </a:endParaRPr>
          </a:p>
          <a:p>
            <a:pPr lvl="0" eaLnBrk="0" fontAlgn="base" hangingPunct="0">
              <a:spcBef>
                <a:spcPct val="0"/>
              </a:spcBef>
              <a:spcAft>
                <a:spcPct val="0"/>
              </a:spcAft>
            </a:pPr>
            <a:endParaRPr lang="es-ES"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dirty="0" smtClean="0">
                <a:latin typeface="Arial" pitchFamily="34" charset="0"/>
                <a:ea typeface="Times New Roman" pitchFamily="18" charset="0"/>
                <a:cs typeface="Arial" pitchFamily="34" charset="0"/>
              </a:rPr>
              <a:t>La primera consideración será determinar el objetivo que perseguimos con la estabilización. Si apenas aspiramos a corregir la plasticidad de la fracción fina, nuestro problema será analizar la plasticidad de la fracción fina y determinar su evolución con el aumento de la dosificación del agente estabilizante. En tanto que si aspiramos a obtener un material cementado, con resistencia a la compresión en probetas cilíndricas de 750 lb/plg2 a los 7 días, tendremos que analizar la dosificación de cemento </a:t>
            </a:r>
            <a:r>
              <a:rPr lang="es-ES" dirty="0" err="1" smtClean="0">
                <a:latin typeface="Arial" pitchFamily="34" charset="0"/>
                <a:ea typeface="Times New Roman" pitchFamily="18" charset="0"/>
                <a:cs typeface="Arial" pitchFamily="34" charset="0"/>
              </a:rPr>
              <a:t>Pórtland</a:t>
            </a:r>
            <a:r>
              <a:rPr lang="es-ES" dirty="0" smtClean="0">
                <a:latin typeface="Arial" pitchFamily="34" charset="0"/>
                <a:ea typeface="Times New Roman" pitchFamily="18" charset="0"/>
                <a:cs typeface="Arial" pitchFamily="34" charset="0"/>
              </a:rPr>
              <a:t> y el nivel de humedad, para una compactación dada y determinar la resistencia, módulo o una propiedad índice característica del material, a efectos de determinar la combinación más conveniente para la aplicación correspondiente.</a:t>
            </a:r>
            <a:endParaRPr lang="es-ES" dirty="0" smtClean="0">
              <a:latin typeface="Arial" pitchFamily="34" charset="0"/>
              <a:cs typeface="Arial" pitchFamily="34" charset="0"/>
            </a:endParaRPr>
          </a:p>
          <a:p>
            <a:pPr lvl="0" eaLnBrk="0" fontAlgn="base" hangingPunct="0">
              <a:spcBef>
                <a:spcPct val="0"/>
              </a:spcBef>
              <a:spcAft>
                <a:spcPct val="0"/>
              </a:spcAft>
            </a:pPr>
            <a:r>
              <a:rPr lang="es-ES" dirty="0" smtClean="0">
                <a:latin typeface="Arial" pitchFamily="34" charset="0"/>
                <a:ea typeface="Times New Roman" pitchFamily="18" charset="0"/>
                <a:cs typeface="Arial" pitchFamily="34" charset="0"/>
              </a:rPr>
              <a:t>Consideraremos dos casos: el de un suelo cemento y el de una grava cemento, para un mayor discusión nos referimos a la bibliografía.</a:t>
            </a:r>
            <a:endParaRPr lang="es-ES" dirty="0" smtClean="0">
              <a:latin typeface="Arial" pitchFamily="34" charset="0"/>
              <a:cs typeface="Arial"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1"/>
          <p:cNvSpPr>
            <a:spLocks noChangeArrowheads="1"/>
          </p:cNvSpPr>
          <p:nvPr/>
        </p:nvSpPr>
        <p:spPr bwMode="auto">
          <a:xfrm>
            <a:off x="0" y="0"/>
            <a:ext cx="9144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7.3.1 SUELO CEMENTO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estabilización de suelos con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determina por ensayos de durabilidad en laboratorio.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preparan dos probetas con la compactación AASHTO estándar, para cada humedad en el rango de variación de la humedad del suelo en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Proctor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o para la humedad óptima) y un determinado porcentaje de cemento. Se curan según un procedimiento de norma y se cepilla una probeta sometida a 12 ciclos de humedecimiento y secado y otra a 12 ciclos de congelación y deshielo.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 cabo de estos ciclos, la pérdida en peso de la probeta no debe superar los valores de la figura 7.3</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3 Tabla"/>
          <p:cNvGraphicFramePr>
            <a:graphicFrameLocks noGrp="1"/>
          </p:cNvGraphicFramePr>
          <p:nvPr/>
        </p:nvGraphicFramePr>
        <p:xfrm>
          <a:off x="1285852" y="3286124"/>
          <a:ext cx="6215106" cy="2071706"/>
        </p:xfrm>
        <a:graphic>
          <a:graphicData uri="http://schemas.openxmlformats.org/drawingml/2006/table">
            <a:tbl>
              <a:tblPr/>
              <a:tblGrid>
                <a:gridCol w="3107553"/>
                <a:gridCol w="3107553"/>
              </a:tblGrid>
              <a:tr h="376673">
                <a:tc>
                  <a:txBody>
                    <a:bodyPr/>
                    <a:lstStyle/>
                    <a:p>
                      <a:pPr>
                        <a:spcAft>
                          <a:spcPts val="0"/>
                        </a:spcAft>
                      </a:pPr>
                      <a:r>
                        <a:rPr lang="es-ES" sz="1200" b="1" dirty="0">
                          <a:latin typeface="Arial" pitchFamily="34" charset="0"/>
                          <a:ea typeface="Times New Roman"/>
                          <a:cs typeface="Arial" pitchFamily="34" charset="0"/>
                        </a:rPr>
                        <a:t>Pérdida en ciclos de congelación y deshielo (PCA)</a:t>
                      </a:r>
                      <a:endParaRPr lang="es-ES" sz="12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2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37">
                <a:tc>
                  <a:txBody>
                    <a:bodyPr/>
                    <a:lstStyle/>
                    <a:p>
                      <a:pPr>
                        <a:spcAft>
                          <a:spcPts val="0"/>
                        </a:spcAft>
                      </a:pPr>
                      <a:r>
                        <a:rPr lang="es-ES" sz="1200">
                          <a:latin typeface="Arial" pitchFamily="34" charset="0"/>
                          <a:ea typeface="Times New Roman"/>
                          <a:cs typeface="Arial" pitchFamily="34" charset="0"/>
                        </a:rPr>
                        <a:t>A-1-a, A-1-b, A-3, A-2-4,&amp;A-2-5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a:latin typeface="Arial" pitchFamily="34" charset="0"/>
                          <a:ea typeface="Times New Roman"/>
                          <a:cs typeface="Arial" pitchFamily="34"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37">
                <a:tc>
                  <a:txBody>
                    <a:bodyPr/>
                    <a:lstStyle/>
                    <a:p>
                      <a:pPr>
                        <a:spcAft>
                          <a:spcPts val="0"/>
                        </a:spcAft>
                      </a:pPr>
                      <a:r>
                        <a:rPr lang="es-ES" sz="1200">
                          <a:latin typeface="Arial" pitchFamily="34" charset="0"/>
                          <a:ea typeface="Times New Roman"/>
                          <a:cs typeface="Arial" pitchFamily="34" charset="0"/>
                        </a:rPr>
                        <a:t>A-2-6, A-2-7, A-4 &amp; A-5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a:latin typeface="Arial" pitchFamily="34" charset="0"/>
                          <a:ea typeface="Times New Roman"/>
                          <a:cs typeface="Arial" pitchFamily="34"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37">
                <a:tc>
                  <a:txBody>
                    <a:bodyPr/>
                    <a:lstStyle/>
                    <a:p>
                      <a:pPr>
                        <a:spcAft>
                          <a:spcPts val="0"/>
                        </a:spcAft>
                      </a:pPr>
                      <a:r>
                        <a:rPr lang="es-ES" sz="1200">
                          <a:latin typeface="Arial" pitchFamily="34" charset="0"/>
                          <a:ea typeface="Times New Roman"/>
                          <a:cs typeface="Arial" pitchFamily="34" charset="0"/>
                        </a:rPr>
                        <a:t>A-6, A-7-5 &amp; A-7-6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37">
                <a:tc>
                  <a:txBody>
                    <a:bodyPr/>
                    <a:lstStyle/>
                    <a:p>
                      <a:pPr>
                        <a:spcAft>
                          <a:spcPts val="0"/>
                        </a:spcAft>
                      </a:pPr>
                      <a:r>
                        <a:rPr lang="es-ES" sz="1200" b="1">
                          <a:latin typeface="Arial" pitchFamily="34" charset="0"/>
                          <a:ea typeface="Times New Roman"/>
                          <a:cs typeface="Arial" pitchFamily="34" charset="0"/>
                        </a:rPr>
                        <a:t>Resistencia a compresión inconfinada</a:t>
                      </a:r>
                      <a:endParaRPr lang="es-ES" sz="12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2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37">
                <a:tc>
                  <a:txBody>
                    <a:bodyPr/>
                    <a:lstStyle/>
                    <a:p>
                      <a:pPr>
                        <a:spcAft>
                          <a:spcPts val="0"/>
                        </a:spcAft>
                      </a:pPr>
                      <a:r>
                        <a:rPr lang="es-ES" sz="1200">
                          <a:latin typeface="Arial" pitchFamily="34" charset="0"/>
                          <a:ea typeface="Times New Roman"/>
                          <a:cs typeface="Arial" pitchFamily="34" charset="0"/>
                        </a:rPr>
                        <a:t>California Clase A hasta 5% de cemento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a:latin typeface="Arial" pitchFamily="34" charset="0"/>
                          <a:ea typeface="Times New Roman"/>
                          <a:cs typeface="Arial" pitchFamily="34" charset="0"/>
                        </a:rPr>
                        <a:t>750 psi, 7 dias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37">
                <a:tc>
                  <a:txBody>
                    <a:bodyPr/>
                    <a:lstStyle/>
                    <a:p>
                      <a:pPr>
                        <a:spcAft>
                          <a:spcPts val="0"/>
                        </a:spcAft>
                      </a:pPr>
                      <a:r>
                        <a:rPr lang="es-ES" sz="1200">
                          <a:latin typeface="Arial" pitchFamily="34" charset="0"/>
                          <a:ea typeface="Times New Roman"/>
                          <a:cs typeface="Arial" pitchFamily="34" charset="0"/>
                        </a:rPr>
                        <a:t>California Clase B hasta 4% de cemento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a:latin typeface="Arial" pitchFamily="34" charset="0"/>
                          <a:ea typeface="Times New Roman"/>
                          <a:cs typeface="Arial" pitchFamily="34" charset="0"/>
                        </a:rPr>
                        <a:t>400 psi, 7 dias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37">
                <a:tc>
                  <a:txBody>
                    <a:bodyPr/>
                    <a:lstStyle/>
                    <a:p>
                      <a:pPr>
                        <a:spcAft>
                          <a:spcPts val="0"/>
                        </a:spcAft>
                      </a:pPr>
                      <a:r>
                        <a:rPr lang="es-ES" sz="1200">
                          <a:latin typeface="Arial" pitchFamily="34" charset="0"/>
                          <a:ea typeface="Times New Roman"/>
                          <a:cs typeface="Arial" pitchFamily="34" charset="0"/>
                        </a:rPr>
                        <a:t>Texas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a:latin typeface="Arial" pitchFamily="34" charset="0"/>
                          <a:ea typeface="Times New Roman"/>
                          <a:cs typeface="Arial" pitchFamily="34" charset="0"/>
                        </a:rPr>
                        <a:t>700 psi, 7 días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37">
                <a:tc>
                  <a:txBody>
                    <a:bodyPr/>
                    <a:lstStyle/>
                    <a:p>
                      <a:pPr>
                        <a:spcAft>
                          <a:spcPts val="0"/>
                        </a:spcAft>
                      </a:pPr>
                      <a:r>
                        <a:rPr lang="es-ES" sz="1200">
                          <a:latin typeface="Arial" pitchFamily="34" charset="0"/>
                          <a:ea typeface="Times New Roman"/>
                          <a:cs typeface="Arial" pitchFamily="34" charset="0"/>
                        </a:rPr>
                        <a:t>Inglaterra, tránsito liviano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a:latin typeface="Arial" pitchFamily="34" charset="0"/>
                          <a:ea typeface="Times New Roman"/>
                          <a:cs typeface="Arial" pitchFamily="34" charset="0"/>
                        </a:rPr>
                        <a:t>250 psi, 7 días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37">
                <a:tc>
                  <a:txBody>
                    <a:bodyPr/>
                    <a:lstStyle/>
                    <a:p>
                      <a:pPr>
                        <a:spcAft>
                          <a:spcPts val="0"/>
                        </a:spcAft>
                      </a:pPr>
                      <a:r>
                        <a:rPr lang="es-ES" sz="1200">
                          <a:latin typeface="Arial" pitchFamily="34" charset="0"/>
                          <a:ea typeface="Times New Roman"/>
                          <a:cs typeface="Arial" pitchFamily="34" charset="0"/>
                        </a:rPr>
                        <a:t>Inglaterra, tránsito pesado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200" dirty="0">
                          <a:latin typeface="Arial" pitchFamily="34" charset="0"/>
                          <a:ea typeface="Times New Roman"/>
                          <a:cs typeface="Arial" pitchFamily="34" charset="0"/>
                        </a:rPr>
                        <a:t>400 psi, 7 días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06530" name="Rectangle 2"/>
          <p:cNvSpPr>
            <a:spLocks noChangeArrowheads="1"/>
          </p:cNvSpPr>
          <p:nvPr/>
        </p:nvSpPr>
        <p:spPr bwMode="auto">
          <a:xfrm>
            <a:off x="0" y="5786454"/>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7.3 Especificaciones requeridas para la estabilización de suelos con cemento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ChangeArrowheads="1"/>
          </p:cNvSpPr>
          <p:nvPr/>
        </p:nvSpPr>
        <p:spPr bwMode="auto">
          <a:xfrm>
            <a:off x="0" y="928670"/>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Alternativamente, el material estabilizado puede evaluarse, moldeando probetas en laboratorio para una determinada energía de compactación, rango de humedades y porcentajes de cemento, determinando la resistencia a compresión simple al cabo de 7 días de curado en cámara húmeda.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una orientación en la dosificación, se puede recurrir a la figura 7.4.</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a 7_4"/>
          <p:cNvPicPr>
            <a:picLocks noChangeAspect="1" noChangeArrowheads="1"/>
          </p:cNvPicPr>
          <p:nvPr/>
        </p:nvPicPr>
        <p:blipFill>
          <a:blip r:embed="rId2"/>
          <a:srcRect/>
          <a:stretch>
            <a:fillRect/>
          </a:stretch>
        </p:blipFill>
        <p:spPr bwMode="auto">
          <a:xfrm>
            <a:off x="1000100" y="1"/>
            <a:ext cx="4898572" cy="6858000"/>
          </a:xfrm>
          <a:prstGeom prst="rect">
            <a:avLst/>
          </a:prstGeom>
          <a:noFill/>
        </p:spPr>
      </p:pic>
      <p:sp>
        <p:nvSpPr>
          <p:cNvPr id="404481" name="Rectangle 1"/>
          <p:cNvSpPr>
            <a:spLocks noChangeArrowheads="1"/>
          </p:cNvSpPr>
          <p:nvPr/>
        </p:nvSpPr>
        <p:spPr bwMode="auto">
          <a:xfrm>
            <a:off x="5786446" y="5072074"/>
            <a:ext cx="3357554"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7.4 Orientación de valores de porcentajes de cemento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según tipo de suelo a estabilizar.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7.3.2 GRAVA CEMENTO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Cuando aspiramos a desarrollar un material de alta calidad tipo grava cemento, procedemos de la misma forma que antes indicamos, en la preparación de probetas con distintos porcentajes de humedad y cemento.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normativa española  requiere una gradación granulométrica, un agregado de trituración, un desgaste LA menor de 30,  un LL menor de 25, un IP menor de 6, un equivalente de arena mayor de 30, una resistencia a compresión simple a los 7 días mayor de 35 kg/cm2 para bases en pavimentos de tránsito pesado y 30 par a tránsito liviano. El contenido de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 de entre 3 y 4,5% sobre el total de áridos y tolerancias para los porcentajes de la gradación, el cemento y el agua.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material se produce en planta, se extiende con máquina entendedora, se cura una vez colocado con un riego bituminoso, no puede ejecutarse a menos de 5ºC , después de colocado se prohíbe la circulación durante 3 días y no se colocará el revestimiento de concreto asfáltico antes de 7 días.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Estado de California, especifica para las bases de grava tratada con cemento, las denominadas California A, con una resistencia a 7 días superior a 750 psi. y California B con una resistencia de 400 psi.</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642918"/>
            <a:ext cx="9144000" cy="4247317"/>
          </a:xfrm>
          <a:prstGeom prst="rect">
            <a:avLst/>
          </a:prstGeom>
        </p:spPr>
        <p:txBody>
          <a:bodyPr wrap="square">
            <a:spAutoFit/>
          </a:bodyPr>
          <a:lstStyle/>
          <a:p>
            <a:r>
              <a:rPr lang="es-ES" dirty="0" smtClean="0">
                <a:latin typeface="Arial" pitchFamily="34" charset="0"/>
                <a:cs typeface="Arial" pitchFamily="34" charset="0"/>
              </a:rPr>
              <a:t>La grava cemento, es un material de alta calidad en lo que corresponde a su rigidez y resistencia a compresión pero que no está exento de inconvenientes en su uso vial. Efectivamente en la grava cemento se produce casi indefectiblemente, </a:t>
            </a:r>
            <a:r>
              <a:rPr lang="es-ES" dirty="0" err="1" smtClean="0">
                <a:latin typeface="Arial" pitchFamily="34" charset="0"/>
                <a:cs typeface="Arial" pitchFamily="34" charset="0"/>
              </a:rPr>
              <a:t>fisuraciones</a:t>
            </a:r>
            <a:r>
              <a:rPr lang="es-ES" dirty="0" smtClean="0">
                <a:latin typeface="Arial" pitchFamily="34" charset="0"/>
                <a:cs typeface="Arial" pitchFamily="34" charset="0"/>
              </a:rPr>
              <a:t> de retracción que se reflejan en superficie produciendo la </a:t>
            </a:r>
            <a:r>
              <a:rPr lang="es-ES" dirty="0" err="1" smtClean="0">
                <a:latin typeface="Arial" pitchFamily="34" charset="0"/>
                <a:cs typeface="Arial" pitchFamily="34" charset="0"/>
              </a:rPr>
              <a:t>fisuración</a:t>
            </a:r>
            <a:r>
              <a:rPr lang="es-ES" dirty="0" smtClean="0">
                <a:latin typeface="Arial" pitchFamily="34" charset="0"/>
                <a:cs typeface="Arial" pitchFamily="34" charset="0"/>
              </a:rPr>
              <a:t> de la capa asfáltica superior (dado que la grava cemento no es apta como material de rodadura pues se desgrana  y se erosiona fácilmente). Estas fisuras no tiene relevancia desde el punto de vista estructural, pero generan una debilidad que permite la penetración del agua de lluvia hacia las capas de base, </a:t>
            </a:r>
            <a:r>
              <a:rPr lang="es-ES" dirty="0" err="1" smtClean="0">
                <a:latin typeface="Arial" pitchFamily="34" charset="0"/>
                <a:cs typeface="Arial" pitchFamily="34" charset="0"/>
              </a:rPr>
              <a:t>subabse</a:t>
            </a:r>
            <a:r>
              <a:rPr lang="es-ES" dirty="0" smtClean="0">
                <a:latin typeface="Arial" pitchFamily="34" charset="0"/>
                <a:cs typeface="Arial" pitchFamily="34" charset="0"/>
              </a:rPr>
              <a:t> y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lo que no es conveniente. Además, la </a:t>
            </a:r>
            <a:r>
              <a:rPr lang="es-ES" dirty="0" err="1" smtClean="0">
                <a:latin typeface="Arial" pitchFamily="34" charset="0"/>
                <a:cs typeface="Arial" pitchFamily="34" charset="0"/>
              </a:rPr>
              <a:t>fisuración</a:t>
            </a:r>
            <a:r>
              <a:rPr lang="es-ES" dirty="0" smtClean="0">
                <a:latin typeface="Arial" pitchFamily="34" charset="0"/>
                <a:cs typeface="Arial" pitchFamily="34" charset="0"/>
              </a:rPr>
              <a:t> en superficie, si se sella con un material sellador, da un aspecto de superficie remendada que no es adecuada, para un pavimento nuevo, ante la opinión del usuario.</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Estas situaciones han llevado a recomendar colocar una capa anti reflejo de fisuras de la grava cemento, por encima de ella y por debajo de la capa de mezcla asfáltica, compuesta por una capa de piedra partida de alta calidad.</a:t>
            </a:r>
            <a:endParaRPr lang="es-ES" dirty="0">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0" y="0"/>
            <a:ext cx="9144000" cy="68018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1.</a:t>
            </a:r>
          </a:p>
          <a:p>
            <a:pPr marL="0" marR="0" lvl="0" indent="0" algn="ctr" defTabSz="914400" rtl="0" eaLnBrk="1" fontAlgn="base" latinLnBrk="0" hangingPunct="1">
              <a:lnSpc>
                <a:spcPct val="150000"/>
              </a:lnSpc>
              <a:spcBef>
                <a:spcPct val="0"/>
              </a:spcBef>
              <a:spcAft>
                <a:spcPct val="0"/>
              </a:spcAft>
              <a:buClrTx/>
              <a:buSzTx/>
              <a:buFontTx/>
              <a:buNone/>
              <a:tabLst>
                <a:tab pos="228600" algn="l"/>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PAVIMENTOS</a:t>
            </a: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endParaRPr kumimoji="0" lang="es-UY" sz="2000"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228600" algn="l"/>
              </a:tabLst>
            </a:pPr>
            <a:r>
              <a:rPr kumimoji="0" lang="es-E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GENERALIDADES</a:t>
            </a:r>
          </a:p>
          <a:p>
            <a:pPr marL="457200" marR="0" lvl="1" indent="0" algn="l" defTabSz="914400" rtl="0" eaLnBrk="0" fontAlgn="base" latinLnBrk="0" hangingPunct="0">
              <a:lnSpc>
                <a:spcPct val="100000"/>
              </a:lnSpc>
              <a:spcBef>
                <a:spcPct val="0"/>
              </a:spcBef>
              <a:spcAft>
                <a:spcPct val="0"/>
              </a:spcAft>
              <a:buClrTx/>
              <a:buSzTx/>
              <a:buFontTx/>
              <a:buAutoNum type="arabicPeriod"/>
              <a:tabLst>
                <a:tab pos="228600" algn="l"/>
              </a:tabLst>
            </a:pPr>
            <a:endParaRPr kumimoji="0" lang="es-UY"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pavimento es una superficie sobre la cual se circula. Podemos definirlo como una estructura capaz de soportar una carga o caracterizarlo por la función que presta a los usuarios.</a:t>
            </a: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pavimento es una estructura capaz de transmitir las cargas del tránsito al terreno de fundación, de tal forma que no se produzcan deformaciones excesivas en la fundación o deformaciones excesivas o roturas en las capas de materiales que componen la estructura del pavimento, y que es  capaz de conservar estas propiedades a lo largo de la vida para la cual ha sido diseñado (definición estructural).</a:t>
            </a: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pavimento es una estructura capaz de brindar un servicio de rodadura adecuado con confort y seguridad (definición funcional).</a:t>
            </a: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pavimento cumplirá otras funciones relativas a la circulación del tránsito tales como proveer de una adecuada fricción entre el neumático y la superficie del pavimento, constituir un adecuado soporte para la señalización horizontal, facilitar el desagüe de las aguas pluviales, resultar resistente a los efectos del clima y de los derrames de sustancias,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836712"/>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bien la banquina no se concibe para circular, sino como una franja o superficie que aumenta la seguridad del usuario y el confort y sirve como zona de parada de urgencia, ocasionalmente es utilizada como pavimento.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sirve como elemento de confinamiento de las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base y rodadura del pavimento.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banquina más elemental se construye en tierra y presenta como principales inconvenientes la impermeabilidad y por tanto la ausencia de drenaje del agua de las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 pavimento hacia las cunetas y por ende la retención de humedad en la zona de pavimento.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Otras banquinas rematan su estructura con un revestimiento bituminoso de tratamiento o de mezcla asfáltica o pueden inclusive contar con la misma estructura que el pavimento..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selección de una u otra alternativa dependerá de los recursos disponibles y la categoría de la ruta o bien puede ser consecuencia de un proceso de dimensionado, Es frecuente asignar un tránsito a la banquina de 1/3 del tránsito en el carril del pavimento.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banquina es un elemento relevante de la sección transversal y representa, para las banquinas pavimentadas, entre un 20 a 30% del costo total de la obra de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1"/>
          <p:cNvSpPr>
            <a:spLocks noChangeArrowheads="1"/>
          </p:cNvSpPr>
          <p:nvPr/>
        </p:nvSpPr>
        <p:spPr bwMode="auto">
          <a:xfrm>
            <a:off x="0" y="0"/>
            <a:ext cx="9144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831850" algn="l"/>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8. </a:t>
            </a:r>
          </a:p>
          <a:p>
            <a:pPr marL="0" marR="0" lvl="0" indent="0" algn="ctr" defTabSz="914400" rtl="0" eaLnBrk="1" fontAlgn="base" latinLnBrk="0" hangingPunct="1">
              <a:lnSpc>
                <a:spcPct val="100000"/>
              </a:lnSpc>
              <a:spcBef>
                <a:spcPct val="0"/>
              </a:spcBef>
              <a:spcAft>
                <a:spcPct val="0"/>
              </a:spcAft>
              <a:buClrTx/>
              <a:buSzTx/>
              <a:buFontTx/>
              <a:buNone/>
              <a:tabLst>
                <a:tab pos="831850" algn="l"/>
              </a:tabLst>
            </a:pPr>
            <a:endParaRPr lang="es-ES" sz="2000" b="1" dirty="0" smtClean="0">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831850" algn="l"/>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MATERIALES  BITUMINOSOS.</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8.1 GENERALIDADES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bituminosos son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color negro a marrón oscuro que contienen betún, que es un hidrocarburo soluble en bisulfuro de carbono (CS2)</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bituminosos derivados del petróleo se denominan asfaltos, en tanto que los derivados de la madera o del carbón se denominan alquitranes.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Ambos contienen betún, pero los asfaltos son enteramente betún en tanto que los alquitranes tienen apenas una parte de betún.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 determina que deben diferenciarse claramente estos dos productos pues sus propiedades son distintas.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los asfaltos, podemos encontrar asfaltos naturales y asfaltos de refinería.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asfaltos naturales son productos que se dan en la naturaleza sin un proceso industrial que los fabrique.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185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el caso del Trinidad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Lake, un lago natural de asfalto, que permite la extracción de un material de asfalto y un sólido en polvo, muy utilizado en el pasado para la pavimentación vial y actualmente utilizado como un mejorador de asfaltos de refinería</a:t>
            </a: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200329"/>
          </a:xfrm>
          <a:prstGeom prst="rect">
            <a:avLst/>
          </a:prstGeom>
        </p:spPr>
        <p:txBody>
          <a:bodyPr wrap="square">
            <a:spAutoFit/>
          </a:bodyPr>
          <a:lstStyle/>
          <a:p>
            <a:r>
              <a:rPr lang="es-ES" dirty="0" smtClean="0">
                <a:latin typeface="Arial" pitchFamily="34" charset="0"/>
                <a:cs typeface="Arial" pitchFamily="34" charset="0"/>
              </a:rPr>
              <a:t>Otros asfaltos naturales son las rocas asfálticas (p-ej.: los esquistos bituminosos) que son rocas sedimentarias que contienen asfaltos en su estructura y los </a:t>
            </a:r>
            <a:r>
              <a:rPr lang="es-ES" dirty="0" err="1" smtClean="0">
                <a:latin typeface="Arial" pitchFamily="34" charset="0"/>
                <a:cs typeface="Arial" pitchFamily="34" charset="0"/>
              </a:rPr>
              <a:t>asfaltites</a:t>
            </a:r>
            <a:r>
              <a:rPr lang="es-ES" dirty="0" smtClean="0">
                <a:latin typeface="Arial" pitchFamily="34" charset="0"/>
                <a:cs typeface="Arial" pitchFamily="34" charset="0"/>
              </a:rPr>
              <a:t>.</a:t>
            </a:r>
          </a:p>
          <a:p>
            <a:r>
              <a:rPr lang="es-ES" dirty="0" smtClean="0">
                <a:latin typeface="Arial" pitchFamily="34" charset="0"/>
                <a:cs typeface="Arial" pitchFamily="34" charset="0"/>
              </a:rPr>
              <a:t>La cantidad de asfalto natural es irrelevante frente al consumo de asfaltos de refinería, por lo cual no volveremos a referirnos a ellos.</a:t>
            </a:r>
            <a:endParaRPr lang="es-ES" dirty="0">
              <a:latin typeface="Arial" pitchFamily="34" charset="0"/>
              <a:cs typeface="Arial" pitchFamily="34" charset="0"/>
            </a:endParaRPr>
          </a:p>
        </p:txBody>
      </p:sp>
      <p:sp>
        <p:nvSpPr>
          <p:cNvPr id="3" name="2 Rectángulo"/>
          <p:cNvSpPr/>
          <p:nvPr/>
        </p:nvSpPr>
        <p:spPr>
          <a:xfrm>
            <a:off x="0" y="1214422"/>
            <a:ext cx="9144000" cy="5632311"/>
          </a:xfrm>
          <a:prstGeom prst="rect">
            <a:avLst/>
          </a:prstGeom>
        </p:spPr>
        <p:txBody>
          <a:bodyPr wrap="square">
            <a:spAutoFit/>
          </a:bodyPr>
          <a:lstStyle/>
          <a:p>
            <a:r>
              <a:rPr lang="es-ES" dirty="0" smtClean="0">
                <a:latin typeface="Arial" pitchFamily="34" charset="0"/>
                <a:cs typeface="Arial" pitchFamily="34" charset="0"/>
              </a:rPr>
              <a:t>El asfalto de refinería, es obtenido en el proceso de destilación del petróleo, primero a presión atmosférica y después en una torre de vacío, obteniéndose un  residuo, que adecuadamente procesado se denomina cemento asfáltico o asfalto de pavimentación, consistente en un material que a temperatura ambiente es negro, pegajoso, </a:t>
            </a:r>
            <a:r>
              <a:rPr lang="es-ES" dirty="0" err="1" smtClean="0">
                <a:latin typeface="Arial" pitchFamily="34" charset="0"/>
                <a:cs typeface="Arial" pitchFamily="34" charset="0"/>
              </a:rPr>
              <a:t>semi</a:t>
            </a:r>
            <a:r>
              <a:rPr lang="es-ES" dirty="0" smtClean="0">
                <a:latin typeface="Arial" pitchFamily="34" charset="0"/>
                <a:cs typeface="Arial" pitchFamily="34" charset="0"/>
              </a:rPr>
              <a:t>-sólido y altamente viscoso.</a:t>
            </a:r>
          </a:p>
          <a:p>
            <a:r>
              <a:rPr lang="es-ES" dirty="0" smtClean="0">
                <a:latin typeface="Arial" pitchFamily="34" charset="0"/>
                <a:cs typeface="Arial" pitchFamily="34" charset="0"/>
              </a:rPr>
              <a:t>Está compuesto de hidrocarburos complejos y de otros minerales como oxígeno, nitrógeno y azufre.</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Es un material viscoso y termoplástico, es decir que se deforma bajo el calor, lo que permite hacerlo fluido con el aumento de la temperatura, para así poder mezclarlo con los agregados pétreos para los distintos usos que veremos más adelante.</a:t>
            </a:r>
          </a:p>
          <a:p>
            <a:r>
              <a:rPr lang="es-ES" dirty="0" smtClean="0">
                <a:latin typeface="Arial" pitchFamily="34" charset="0"/>
                <a:cs typeface="Arial" pitchFamily="34" charset="0"/>
              </a:rPr>
              <a:t>Los petróleos de base asfáltica serán los que permitan obtener cemento asfáltico.</a:t>
            </a:r>
          </a:p>
          <a:p>
            <a:r>
              <a:rPr lang="es-ES" dirty="0" smtClean="0">
                <a:latin typeface="Arial" pitchFamily="34" charset="0"/>
                <a:cs typeface="Arial" pitchFamily="34" charset="0"/>
              </a:rPr>
              <a:t>Los petróleos de base </a:t>
            </a:r>
            <a:r>
              <a:rPr lang="es-ES" dirty="0" err="1" smtClean="0">
                <a:latin typeface="Arial" pitchFamily="34" charset="0"/>
                <a:cs typeface="Arial" pitchFamily="34" charset="0"/>
              </a:rPr>
              <a:t>parafínica</a:t>
            </a:r>
            <a:r>
              <a:rPr lang="es-ES" dirty="0" smtClean="0">
                <a:latin typeface="Arial" pitchFamily="34" charset="0"/>
                <a:cs typeface="Arial" pitchFamily="34" charset="0"/>
              </a:rPr>
              <a:t> no lo permitirán. Los de base mixta permitirán obtener asfalto y parafinas.</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El proceso de cracking del petróleo para obtener combustibles, no permitirá obtener asfaltos de calidad para su uso en pavimentación, obteniendo carbón como residuo.</a:t>
            </a:r>
          </a:p>
          <a:p>
            <a:r>
              <a:rPr lang="es-ES" dirty="0" smtClean="0">
                <a:latin typeface="Arial" pitchFamily="34" charset="0"/>
                <a:cs typeface="Arial" pitchFamily="34" charset="0"/>
              </a:rPr>
              <a:t>El cemento asfáltico puede fabricarse más o menos viscoso, según la necesidad de la aplicación (asfaltos duros y asfaltos blandos)  y puede ser fabricado más o menos oxidado (asfaltos estándar y soplados).</a:t>
            </a:r>
            <a:endParaRPr lang="es-ES" dirty="0">
              <a:latin typeface="Arial" pitchFamily="34" charset="0"/>
              <a:cs typeface="Arial" pitchFamily="34"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5632311"/>
          </a:xfrm>
          <a:prstGeom prst="rect">
            <a:avLst/>
          </a:prstGeom>
        </p:spPr>
        <p:txBody>
          <a:bodyPr wrap="square">
            <a:spAutoFit/>
          </a:bodyPr>
          <a:lstStyle/>
          <a:p>
            <a:r>
              <a:rPr lang="es-ES" dirty="0" smtClean="0">
                <a:latin typeface="Arial" pitchFamily="34" charset="0"/>
                <a:cs typeface="Arial" pitchFamily="34" charset="0"/>
              </a:rPr>
              <a:t>El cemento asfáltico puede ser modificado con el agregado de otros productos orientados a obtener un cemento asfáltico de propiedades mejores que las del cemento asfáltico puro que le dio origen. Entre estos modificadores, se encuentran el látex, el caucho, diversos polímeros, etc.</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El cemento asfáltico también puede diluirse en un solvente, dando lugar a los diluidos asfálticos, lo que constituye otra forma de hacer fluido el material asfáltico además de aumentar la temperatura.</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El cemento asfáltico también puede emulsionarse en agua con un emulgente, dando lugar a las emulsiones asfálticas, que es otra forma de hacer fluido el material asfáltico.</a:t>
            </a:r>
          </a:p>
          <a:p>
            <a:r>
              <a:rPr lang="es-ES" dirty="0" smtClean="0">
                <a:latin typeface="Arial" pitchFamily="34" charset="0"/>
                <a:cs typeface="Arial" pitchFamily="34" charset="0"/>
              </a:rPr>
              <a:t>La fluidez es fundamental para lograr que el </a:t>
            </a:r>
            <a:r>
              <a:rPr lang="es-ES" dirty="0" err="1" smtClean="0">
                <a:latin typeface="Arial" pitchFamily="34" charset="0"/>
                <a:cs typeface="Arial" pitchFamily="34" charset="0"/>
              </a:rPr>
              <a:t>ligante</a:t>
            </a:r>
            <a:r>
              <a:rPr lang="es-ES" dirty="0" smtClean="0">
                <a:latin typeface="Arial" pitchFamily="34" charset="0"/>
                <a:cs typeface="Arial" pitchFamily="34" charset="0"/>
              </a:rPr>
              <a:t> revista a los áridos y forme una mezcla adecuada.</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En ambos casos de diluidos y emulsiones, la evaporación del solvente o la absorción o evaporación del agua, determinaran que el residuo remanente sea el cemento asfáltico original.</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En la figura 8.1 se puede visualizar la clasificación de materiales bituminosos y sus procesos de producción.</a:t>
            </a:r>
            <a:endParaRPr lang="es-ES" dirty="0">
              <a:latin typeface="Arial" pitchFamily="34" charset="0"/>
              <a:cs typeface="Arial" pitchFamily="34"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1"/>
          <p:cNvPicPr>
            <a:picLocks noChangeAspect="1" noChangeArrowheads="1"/>
          </p:cNvPicPr>
          <p:nvPr/>
        </p:nvPicPr>
        <p:blipFill>
          <a:blip r:embed="rId2"/>
          <a:srcRect/>
          <a:stretch>
            <a:fillRect/>
          </a:stretch>
        </p:blipFill>
        <p:spPr bwMode="auto">
          <a:xfrm>
            <a:off x="2143108" y="214290"/>
            <a:ext cx="4448175" cy="5600700"/>
          </a:xfrm>
          <a:prstGeom prst="rect">
            <a:avLst/>
          </a:prstGeom>
          <a:noFill/>
          <a:ln w="9525">
            <a:noFill/>
            <a:miter lim="800000"/>
            <a:headEnd/>
            <a:tailEnd/>
          </a:ln>
        </p:spPr>
      </p:pic>
      <p:sp>
        <p:nvSpPr>
          <p:cNvPr id="398338" name="Rectangle 2"/>
          <p:cNvSpPr>
            <a:spLocks noChangeArrowheads="1"/>
          </p:cNvSpPr>
          <p:nvPr/>
        </p:nvSpPr>
        <p:spPr bwMode="auto">
          <a:xfrm>
            <a:off x="0" y="6072206"/>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8.1 Proceso de refinación del petróleo y obtención de materiales asfálticos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8.2 CEMENTO ASFALTICO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cemento asfáltico es el material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los pavimentos asfálticos.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obtenido de la destilación fraccionada del petróleo, en la que se obtiene un residuo pesado, que tratado con solventes, puede separar la fracción que denominamos cemento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 producción, según el procedimiento,  puede resultar en un material de mayor o menor consistencia, caracterizada por la propiedad de viscosidad o de penetración. Por mezclado de cementos asfálticos de distinta consistencia pueden obtenerse consistencias intermedias.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cementos asfálticos de mayor consistencia serán utilizados para mezclas asfálticas de agregados pétreos y asfalto en caliente.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cementos asfálticos de menor consistencia serán en general utilizados para la fabricación de diluidos y emulsiones y extraordinariamente en mezclas asfálticas.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8.2.1 PROPIEDADES DE LOS CEMENTOS ASFÁLTICOS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propiedades fundamentales de los cementos asfálticos son la consistencia, la pureza, las condiciones de seguridad, la adhesividad con los agregados, la durabilidad y la susceptibilidad térmica.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1"/>
          <p:cNvSpPr>
            <a:spLocks noChangeArrowheads="1"/>
          </p:cNvSpPr>
          <p:nvPr/>
        </p:nvSpPr>
        <p:spPr bwMode="auto">
          <a:xfrm>
            <a:off x="0" y="0"/>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8.2.1.1 CONSISTENCIA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consistencia del cemento asfáltico, es la fluidez del cemento asfáltico. Dado que es un material termoplástico la fluidez del cemento asfáltico variará con la temperatura.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temperaturas bajas el cemento asfáltico será un material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-sólido a sólido.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a temperaturas bajas tendrá un comportamiento asimilable al de un material elástico y a altas temperaturas el comportamiento de un material viscoso, y a temperaturas intermedias un comportamiento de un material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viscoelástico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forma de determinar la consistencia a una determinada temperatura, será determinando la viscosidad por alguno de los métodos de ensayo de viscosidad reconocidos (viscosímetros rotacionales, viscosímetros capilares, viscosímetros de placas,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etc</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como se indica en la Fig. 8.2 y 8.4 o alternativamente (cayendo en progresivo desuso) por el ensayo de penetración, consistente en una aguja normalizada, con una  sobre carga de 100 gr. que penetra en el cemento asfáltico a 25ºC., midiéndose esta penetración en décimas de mm. como se ilustra en la Fig. 8.3.</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1"/>
          <p:cNvPicPr>
            <a:picLocks noChangeAspect="1" noChangeArrowheads="1"/>
          </p:cNvPicPr>
          <p:nvPr/>
        </p:nvPicPr>
        <p:blipFill>
          <a:blip r:embed="rId2"/>
          <a:srcRect/>
          <a:stretch>
            <a:fillRect/>
          </a:stretch>
        </p:blipFill>
        <p:spPr bwMode="auto">
          <a:xfrm>
            <a:off x="357158" y="214290"/>
            <a:ext cx="2428892" cy="3643338"/>
          </a:xfrm>
          <a:prstGeom prst="rect">
            <a:avLst/>
          </a:prstGeom>
          <a:noFill/>
          <a:ln w="9525">
            <a:noFill/>
            <a:miter lim="800000"/>
            <a:headEnd/>
            <a:tailEnd/>
          </a:ln>
        </p:spPr>
      </p:pic>
      <p:sp>
        <p:nvSpPr>
          <p:cNvPr id="3" name="2 Rectángulo"/>
          <p:cNvSpPr/>
          <p:nvPr/>
        </p:nvSpPr>
        <p:spPr>
          <a:xfrm>
            <a:off x="3000364" y="857232"/>
            <a:ext cx="4572000" cy="523220"/>
          </a:xfrm>
          <a:prstGeom prst="rect">
            <a:avLst/>
          </a:prstGeom>
        </p:spPr>
        <p:txBody>
          <a:bodyPr>
            <a:spAutoFit/>
          </a:bodyPr>
          <a:lstStyle/>
          <a:p>
            <a:r>
              <a:rPr lang="es-ES" sz="1400" b="1" dirty="0" smtClean="0">
                <a:latin typeface="Arial" pitchFamily="34" charset="0"/>
                <a:cs typeface="Arial" pitchFamily="34" charset="0"/>
              </a:rPr>
              <a:t>Figura 8.2 Viscosímetro capilar</a:t>
            </a:r>
            <a:r>
              <a:rPr lang="es-ES" sz="1400" dirty="0" smtClean="0">
                <a:latin typeface="Arial" pitchFamily="34" charset="0"/>
                <a:cs typeface="Arial" pitchFamily="34" charset="0"/>
              </a:rPr>
              <a:t> </a:t>
            </a:r>
            <a:r>
              <a:rPr lang="es-ES" sz="1400" b="1" dirty="0" smtClean="0">
                <a:latin typeface="Arial" pitchFamily="34" charset="0"/>
                <a:cs typeface="Arial" pitchFamily="34" charset="0"/>
              </a:rPr>
              <a:t>(Manual del asfalto, </a:t>
            </a:r>
            <a:r>
              <a:rPr lang="es-ES" sz="1400" b="1" dirty="0" err="1" smtClean="0">
                <a:latin typeface="Arial" pitchFamily="34" charset="0"/>
                <a:cs typeface="Arial" pitchFamily="34" charset="0"/>
              </a:rPr>
              <a:t>Asphalt</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Institute</a:t>
            </a:r>
            <a:r>
              <a:rPr lang="es-ES" sz="1400" b="1" dirty="0" smtClean="0">
                <a:latin typeface="Arial" pitchFamily="34" charset="0"/>
                <a:cs typeface="Arial" pitchFamily="34" charset="0"/>
              </a:rPr>
              <a:t>)</a:t>
            </a:r>
            <a:endParaRPr lang="es-ES" sz="1400" dirty="0">
              <a:latin typeface="Arial" pitchFamily="34" charset="0"/>
              <a:cs typeface="Arial" pitchFamily="34" charset="0"/>
            </a:endParaRPr>
          </a:p>
        </p:txBody>
      </p:sp>
      <p:pic>
        <p:nvPicPr>
          <p:cNvPr id="395266" name="Picture 2"/>
          <p:cNvPicPr>
            <a:picLocks noChangeAspect="1" noChangeArrowheads="1"/>
          </p:cNvPicPr>
          <p:nvPr/>
        </p:nvPicPr>
        <p:blipFill>
          <a:blip r:embed="rId3" cstate="print"/>
          <a:srcRect/>
          <a:stretch>
            <a:fillRect/>
          </a:stretch>
        </p:blipFill>
        <p:spPr bwMode="auto">
          <a:xfrm>
            <a:off x="3571868" y="3000372"/>
            <a:ext cx="4133850" cy="2171700"/>
          </a:xfrm>
          <a:prstGeom prst="rect">
            <a:avLst/>
          </a:prstGeom>
          <a:noFill/>
          <a:ln w="9525">
            <a:noFill/>
            <a:miter lim="800000"/>
            <a:headEnd/>
            <a:tailEnd/>
          </a:ln>
        </p:spPr>
      </p:pic>
      <p:sp>
        <p:nvSpPr>
          <p:cNvPr id="395267" name="Rectangle 3"/>
          <p:cNvSpPr>
            <a:spLocks noChangeArrowheads="1"/>
          </p:cNvSpPr>
          <p:nvPr/>
        </p:nvSpPr>
        <p:spPr bwMode="auto">
          <a:xfrm>
            <a:off x="2071670" y="5357826"/>
            <a:ext cx="650082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8.3 Ensayo de penetración de un cemento (betún) asfáltico.</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1"/>
          <p:cNvPicPr>
            <a:picLocks noChangeAspect="1" noChangeArrowheads="1"/>
          </p:cNvPicPr>
          <p:nvPr/>
        </p:nvPicPr>
        <p:blipFill>
          <a:blip r:embed="rId2">
            <a:grayscl/>
          </a:blip>
          <a:srcRect/>
          <a:stretch>
            <a:fillRect/>
          </a:stretch>
        </p:blipFill>
        <p:spPr bwMode="auto">
          <a:xfrm>
            <a:off x="285720" y="0"/>
            <a:ext cx="1928826" cy="2846976"/>
          </a:xfrm>
          <a:prstGeom prst="rect">
            <a:avLst/>
          </a:prstGeom>
          <a:noFill/>
          <a:ln w="9525">
            <a:noFill/>
            <a:miter lim="800000"/>
            <a:headEnd/>
            <a:tailEnd/>
          </a:ln>
        </p:spPr>
      </p:pic>
      <p:sp>
        <p:nvSpPr>
          <p:cNvPr id="394242" name="Rectangle 2"/>
          <p:cNvSpPr>
            <a:spLocks noChangeArrowheads="1"/>
          </p:cNvSpPr>
          <p:nvPr/>
        </p:nvSpPr>
        <p:spPr bwMode="auto">
          <a:xfrm>
            <a:off x="2571736" y="1500174"/>
            <a:ext cx="402058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8.4 Viscosímetro rotatorio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Brookefield</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2887682"/>
            <a:ext cx="9144000" cy="3970318"/>
          </a:xfrm>
          <a:prstGeom prst="rect">
            <a:avLst/>
          </a:prstGeom>
        </p:spPr>
        <p:txBody>
          <a:bodyPr wrap="square">
            <a:spAutoFit/>
          </a:bodyPr>
          <a:lstStyle/>
          <a:p>
            <a:r>
              <a:rPr lang="es-ES" dirty="0" smtClean="0">
                <a:latin typeface="Arial" pitchFamily="34" charset="0"/>
                <a:cs typeface="Arial" pitchFamily="34" charset="0"/>
              </a:rPr>
              <a:t>Por medio de los ensayos de viscosidad se clasifica el cemento asfáltico  en CA, seguido de un número que corresponde a la viscosidad a 60ºC en cientos de poises. Así encontramos cementos denominados CA-10, CA-20, CA-40, entre otros.</a:t>
            </a:r>
          </a:p>
          <a:p>
            <a:r>
              <a:rPr lang="es-ES" dirty="0" smtClean="0">
                <a:latin typeface="Arial" pitchFamily="34" charset="0"/>
                <a:cs typeface="Arial" pitchFamily="34" charset="0"/>
              </a:rPr>
              <a:t>Por medio de los ensayos de penetración, los cementos asfálticos se clasifican en rangos de penetración CA 40-50, CA 60-70, CA 85-100, CA-120-150 y CA 200-300.</a:t>
            </a:r>
          </a:p>
          <a:p>
            <a:r>
              <a:rPr lang="es-ES" dirty="0" smtClean="0">
                <a:latin typeface="Arial" pitchFamily="34" charset="0"/>
                <a:cs typeface="Arial" pitchFamily="34" charset="0"/>
              </a:rPr>
              <a:t>Para orientar sobre la consistencia de un cemento asfáltico, podemos decir que un asfalto duro a temperatura ambiente, no permite formar la impresión de una huella de un dedo aplicando una fuerza normal, en tanto que en un asfalto blando se produce una deformación neta.</a:t>
            </a:r>
          </a:p>
          <a:p>
            <a:r>
              <a:rPr lang="es-ES" dirty="0" smtClean="0">
                <a:latin typeface="Arial" pitchFamily="34" charset="0"/>
                <a:cs typeface="Arial" pitchFamily="34" charset="0"/>
              </a:rPr>
              <a:t>Otra clasificación menos utilizada, que se usa para cementos asfálticos residuales, que han sido sometidos a ensayos de endurecimiento (ensayo de película delgada en horno rotatorio), clasifica al residuo en cemento asfáltico residual ( Residual </a:t>
            </a:r>
            <a:r>
              <a:rPr lang="es-ES" dirty="0" err="1" smtClean="0">
                <a:latin typeface="Arial" pitchFamily="34" charset="0"/>
                <a:cs typeface="Arial" pitchFamily="34" charset="0"/>
              </a:rPr>
              <a:t>Asphalt</a:t>
            </a:r>
            <a:r>
              <a:rPr lang="es-ES" dirty="0" smtClean="0">
                <a:latin typeface="Arial" pitchFamily="34" charset="0"/>
                <a:cs typeface="Arial" pitchFamily="34" charset="0"/>
              </a:rPr>
              <a:t>) RA-1000, RA-2000, RA-8000 y RA-16000, en que los valores numéricos indican la viscosidad en poises.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bien existe una relación inversa entre penetración y viscosidad y se han realizado múltiples intentos de correlación ninguno guarda una formulación aplicable a todos los cementos asfálticos.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Más recientemente, los cementos asfálticos se clasifican por su performance (Performance Grade)  en el rango de temperaturas en que el material estará en servicio.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Así un PG 60-5 es un material adecuado para ser utilizado en una zona geográfica donde el rango de temperaturas varíe entre 60ºC y 5ºC. Si bien esta clasificación es  la forma más moderna, no es de uso extendido en el medio.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punto de determinación de consistencia particular es el correspondiente a la temperatura del punto de ablandamiento o punto de anillo y bola.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punto, corresponde a la temperatura en que una munición colocada sobre una probeta de cemento asfáltico, cae por efecto del ablandamiento que sufre el cemento asfáltico por el aumento de temperatura.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Según diversos investigadores, a la temperatura del punto de ablandamiento, todos los cementos asfálticos son viscoso y tienen una penetración de 800.</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8.2.1.2 SUSCEPTIBILIDAD TERMICA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propiedad relevante de un cemento asfáltico y que determinará en forma significativa su performance en servicio, particularmente en clima con gradientes importantes de temperatura en distintas estaciones del año, es la susceptibilidad térmica.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propiedad, como lo dice el nombre, mide el grado de transformación de la viscosidad ( o de la penetración) para un determinado cambio de temperatura.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Conociendo la penetración a la temperatura estándar de ensayo y la temperatura del punto de ablandamiento, podemos determinar la susceptibilidad térmica, medida por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Indice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Penetración del cemento asfáltico dado por la fórmula de la figura 8.5.</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50*(</a:t>
            </a:r>
            <a:r>
              <a:rPr kumimoji="0" lang="en-U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Δlog</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Pen/ΔT)=(20-IP)/(10+IP)</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Donde: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ΔlogPen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la variación del logaritmo decimal de la penetración en el rango ΔT de temperaturas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ΔT es el rango de temperaturas considerado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IP es el índice de Penetración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8.5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Indice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penetración</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1.4 EL CICLO DEL PAVIMENTO Y LOS SISTEMAS DE ADMINISTRACION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estructura de pavimento, por tanto será aquella capaz de brindar un servicio adecuado a los usuarios durante la vida útil en las condiciones ambientes locales.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ciclo del pavimento podemos resumirlo en el diseño inicial del pavimento, la construcción del pavimento, el mantenimiento o conservación del pavimento, el deterioro del pavimento, retomando el ciclo  en ocasión de la actualización, rehabilitación o reconstrucción al final de la vida en servicio, recomenzando con el diseño, construcción, conservación y así sucesivamente.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Cada una de las etapas de diseño, construcción y conservación, revisten particular importancia, integrándose todas ellas en el ciclo del pavimento.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Cada tramo de pavimento tendrá una historia de ciclo propia. En un tramo de ruta probablemente existan diversos pavimentos y diversos ciclos. Cada tramo podrá estar en un momento dado en una etapa diferente del ciclo, según su edad, los materiales que lo componen, su construcción, etc.</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lo tanto es habitual referirse al sistema de pavimentos y las actuaciones sobre él como las de administración o gestión de pavimentos.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8.2.1.3 PUREZA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pureza del cemento asfáltico es un requerimiento de calidad principal, cuya determinación se realiza por la solubilidad en bisulfuro de carbono (CS2) en que el 99,5% debe ser soluble. Alternativamente, se utiliza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tricloroetileno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es menos riesgoso.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Durante el transporte, el cemento asfáltico puede contaminarse con agua, lo que al calentarse a más de 100 grados produce su evaporación y puede configurar situaciones de riesgo en tanques o cisternas.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8.2.1.4 SEGURIDAD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formación de espuma al calentar el cemento asfáltico a las temperaturas de aplicación, puede alcanzar, el punto de inflamación, una temperatura a la cual, la presencia de una chispa o llama produce la combustión del material.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determinación del punto de inflamación del cemento asfáltico se realiza por el procedimiento del vaso abierto de Cleveland, en que se calienta una muestra de cemento asfáltico, hasta una temperatura en la que desprende volátiles y se pasa una llama por la superficie. Cuando los volátiles se encienden es el punto de inflamación del cemento.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1"/>
          <p:cNvSpPr>
            <a:spLocks noChangeArrowheads="1"/>
          </p:cNvSpPr>
          <p:nvPr/>
        </p:nvSpPr>
        <p:spPr bwMode="auto">
          <a:xfrm>
            <a:off x="0" y="142852"/>
            <a:ext cx="364715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ensayo se ilustra en la Fig. 8.6</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pic>
        <p:nvPicPr>
          <p:cNvPr id="390146" name="Picture 2"/>
          <p:cNvPicPr>
            <a:picLocks noChangeAspect="1" noChangeArrowheads="1"/>
          </p:cNvPicPr>
          <p:nvPr/>
        </p:nvPicPr>
        <p:blipFill>
          <a:blip r:embed="rId2" cstate="print"/>
          <a:srcRect/>
          <a:stretch>
            <a:fillRect/>
          </a:stretch>
        </p:blipFill>
        <p:spPr bwMode="auto">
          <a:xfrm>
            <a:off x="3714744" y="214290"/>
            <a:ext cx="2562225" cy="2733675"/>
          </a:xfrm>
          <a:prstGeom prst="rect">
            <a:avLst/>
          </a:prstGeom>
          <a:noFill/>
          <a:ln w="9525">
            <a:noFill/>
            <a:miter lim="800000"/>
            <a:headEnd/>
            <a:tailEnd/>
          </a:ln>
        </p:spPr>
      </p:pic>
      <p:sp>
        <p:nvSpPr>
          <p:cNvPr id="390147" name="Rectangle 3"/>
          <p:cNvSpPr>
            <a:spLocks noChangeArrowheads="1"/>
          </p:cNvSpPr>
          <p:nvPr/>
        </p:nvSpPr>
        <p:spPr bwMode="auto">
          <a:xfrm>
            <a:off x="5214942" y="3071810"/>
            <a:ext cx="378618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8.6 Ensayo de punto de inflamación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90148" name="Rectangle 4"/>
          <p:cNvSpPr>
            <a:spLocks noChangeArrowheads="1"/>
          </p:cNvSpPr>
          <p:nvPr/>
        </p:nvSpPr>
        <p:spPr bwMode="auto">
          <a:xfrm>
            <a:off x="0" y="4071942"/>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8.2.1.5 DUCTILIDAD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 propiedad que se especifica para los cementos asfálticos es la ductilidad, consistente en medir la habilidad de deformación de una probeta en un baño maría, sin que se rompa el hilo que se produce 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traccionar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los extremos de la probeta.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 importante de la ductilidad es que el material demuestre ser dúctil, más que la medida de la elongación misma en el ensayo de extensión.</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ensayo se ilustra en la Fig.8.7</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1"/>
          <p:cNvPicPr>
            <a:picLocks noChangeAspect="1" noChangeArrowheads="1"/>
          </p:cNvPicPr>
          <p:nvPr/>
        </p:nvPicPr>
        <p:blipFill>
          <a:blip r:embed="rId2" cstate="print"/>
          <a:srcRect/>
          <a:stretch>
            <a:fillRect/>
          </a:stretch>
        </p:blipFill>
        <p:spPr bwMode="auto">
          <a:xfrm>
            <a:off x="357158" y="214290"/>
            <a:ext cx="3929058" cy="2564915"/>
          </a:xfrm>
          <a:prstGeom prst="rect">
            <a:avLst/>
          </a:prstGeom>
          <a:noFill/>
          <a:ln w="9525">
            <a:noFill/>
            <a:miter lim="800000"/>
            <a:headEnd/>
            <a:tailEnd/>
          </a:ln>
        </p:spPr>
      </p:pic>
      <p:sp>
        <p:nvSpPr>
          <p:cNvPr id="389122" name="Rectangle 2"/>
          <p:cNvSpPr>
            <a:spLocks noChangeArrowheads="1"/>
          </p:cNvSpPr>
          <p:nvPr/>
        </p:nvSpPr>
        <p:spPr bwMode="auto">
          <a:xfrm>
            <a:off x="4429124" y="857232"/>
            <a:ext cx="442915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8.7. Ensayo de ductilidad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89123" name="Rectangle 3"/>
          <p:cNvSpPr>
            <a:spLocks noChangeArrowheads="1"/>
          </p:cNvSpPr>
          <p:nvPr/>
        </p:nvSpPr>
        <p:spPr bwMode="auto">
          <a:xfrm>
            <a:off x="0" y="3000372"/>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8.2.1.6 ENDURECIMIENTO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se indicó anteriormente resulta relevante medir la capacidad de endurecimiento (oxidación) del cemento asfáltico colocándolo en una película delgada y sometiéndolo a una temperatura elevada del orden de la de aplicación durante 5 horas.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cemento asfáltico que se oxida mucho mostrará un material que al momento de mezclarse en caliente con el agregado puede arriesgar perder sus propiedades de visco-elasticidad y las propiedades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material también puede oxidarse en la superficie del pavimento durante la vida en servicio, resultando un material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más rígido que el original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8.2.1.7 ADHESIVIDAD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propiedad relevante de los cementos asfálticos es la adhesividad, pues de ella dependerá la relación del cemento con el agregado pétreo.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Podemos indicar dos propiedades diferentes relativas a la adhesividad, que denominamos activa y pasiva.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adherencia activa es la capacidad de un cemento asfáltico de recubrir el agregado pétreo, en tanto que la adherencia pasiva es la capacidad de mantenerse recubriendo la superficie del agregado. En particular, esta propiedad será relevante en presencia de agua, en la que ésta tenderá a desplazar al cemento asfáltico de la superficie del agregado, por esfuerzos de tensión superficial.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adhesividad, será dependiente del cemento asfáltico y del agregado, influyendo en esta relación la polaridad superficial de ambos materiales y su tendencia a atraerse o repelerse.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8.2.2  ENSAYOS Y MUESTREO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las figuras 8.2 a 8.7, se muestran algunos de los equipos utilizados para la determinación de las propiedades del cemento asfáltico antes referidas.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una descripción detallada de las normas de ensayo de laboratorio para cementos asfálticos, nos remitimos a la bibliografía.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ensayos de laboratorio de los cementos asfálticos son realizados en las industrias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orígen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en general a cada partida se le asocia el resultado de laboratorio. En el Uruguay, con un solo fabricante de cemento asfáltico, el LATU, es el laboratorio encargado de realizar los ensayos de los cementos asfálticos, sean de producción  nacional o importados, y es un laboratorio homologado internacionalmente.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general en las obras el cemento asfáltico no es ensayado, aunque recientemente se ha incorporado como requerimiento en el laboratorio de obra, la determinación de la viscosidad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Brookefield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práctica habitual la toma de muestras de cada viaje de cemento asfáltico que se entrega en la obra, debido a las eventuales reclamaciones posteriores de parte del comitente o del contratista al proveedor o al transportista, pues un cemento asfáltico puede contaminarse o modificar sus propiedades, intencionalmente o no, entre la planta y el destino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8.2.3 COMPOSICION DEL CEMENTO ASFALTICO.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cemento asfáltico está compuesto por hidrocarburos complejos de cadenas largas y otros elementos en cantidades menores.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una visión microscópica del material, puede verificarse que es un sistema coloidal, con una fase discontinua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asfaltenos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una fase continua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maltenos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asfaltenos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los responsables de las propiedades resistentes del material, en tanto que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maltenos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los responsables de la viscosidad, adhesividad y ductilidad.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8.13</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indica esquemáticamente el sistema coloidal.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noChangeArrowheads="1"/>
          </p:cNvPicPr>
          <p:nvPr/>
        </p:nvPicPr>
        <p:blipFill>
          <a:blip r:embed="rId2"/>
          <a:srcRect/>
          <a:stretch>
            <a:fillRect/>
          </a:stretch>
        </p:blipFill>
        <p:spPr bwMode="auto">
          <a:xfrm>
            <a:off x="214282" y="285728"/>
            <a:ext cx="3829050" cy="2438400"/>
          </a:xfrm>
          <a:prstGeom prst="rect">
            <a:avLst/>
          </a:prstGeom>
          <a:noFill/>
          <a:ln w="9525">
            <a:noFill/>
            <a:miter lim="800000"/>
            <a:headEnd/>
            <a:tailEnd/>
          </a:ln>
        </p:spPr>
      </p:pic>
      <p:sp>
        <p:nvSpPr>
          <p:cNvPr id="386050" name="Rectangle 2"/>
          <p:cNvSpPr>
            <a:spLocks noChangeArrowheads="1"/>
          </p:cNvSpPr>
          <p:nvPr/>
        </p:nvSpPr>
        <p:spPr bwMode="auto">
          <a:xfrm>
            <a:off x="4214810" y="1214422"/>
            <a:ext cx="4458272"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8.13 Sistema coloidal del cemento asfáltico</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3286124"/>
            <a:ext cx="9144000" cy="2308324"/>
          </a:xfrm>
          <a:prstGeom prst="rect">
            <a:avLst/>
          </a:prstGeom>
        </p:spPr>
        <p:txBody>
          <a:bodyPr wrap="square">
            <a:spAutoFit/>
          </a:bodyPr>
          <a:lstStyle/>
          <a:p>
            <a:r>
              <a:rPr lang="es-ES" dirty="0" smtClean="0">
                <a:latin typeface="Arial" pitchFamily="34" charset="0"/>
                <a:cs typeface="Arial" pitchFamily="34" charset="0"/>
              </a:rPr>
              <a:t>Dentro de los </a:t>
            </a:r>
            <a:r>
              <a:rPr lang="es-ES" dirty="0" err="1" smtClean="0">
                <a:latin typeface="Arial" pitchFamily="34" charset="0"/>
                <a:cs typeface="Arial" pitchFamily="34" charset="0"/>
              </a:rPr>
              <a:t>maltenos</a:t>
            </a:r>
            <a:r>
              <a:rPr lang="es-ES" dirty="0" smtClean="0">
                <a:latin typeface="Arial" pitchFamily="34" charset="0"/>
                <a:cs typeface="Arial" pitchFamily="34" charset="0"/>
              </a:rPr>
              <a:t> podemos encontrar parafinas, resinas y ácidos aromáticos.</a:t>
            </a:r>
          </a:p>
          <a:p>
            <a:r>
              <a:rPr lang="es-ES" dirty="0" smtClean="0">
                <a:latin typeface="Arial" pitchFamily="34" charset="0"/>
                <a:cs typeface="Arial" pitchFamily="34" charset="0"/>
              </a:rPr>
              <a:t>El peso molecular de los </a:t>
            </a:r>
            <a:r>
              <a:rPr lang="es-ES" dirty="0" err="1" smtClean="0">
                <a:latin typeface="Arial" pitchFamily="34" charset="0"/>
                <a:cs typeface="Arial" pitchFamily="34" charset="0"/>
              </a:rPr>
              <a:t>asfaltenos</a:t>
            </a:r>
            <a:r>
              <a:rPr lang="es-ES" dirty="0" smtClean="0">
                <a:latin typeface="Arial" pitchFamily="34" charset="0"/>
                <a:cs typeface="Arial" pitchFamily="34" charset="0"/>
              </a:rPr>
              <a:t> es de 4000 a 7000 en tanto los </a:t>
            </a:r>
            <a:r>
              <a:rPr lang="es-ES" dirty="0" err="1" smtClean="0">
                <a:latin typeface="Arial" pitchFamily="34" charset="0"/>
                <a:cs typeface="Arial" pitchFamily="34" charset="0"/>
              </a:rPr>
              <a:t>maltenos</a:t>
            </a:r>
            <a:r>
              <a:rPr lang="es-ES" dirty="0" smtClean="0">
                <a:latin typeface="Arial" pitchFamily="34" charset="0"/>
                <a:cs typeface="Arial" pitchFamily="34" charset="0"/>
              </a:rPr>
              <a:t> varían entre 600 y 4000.</a:t>
            </a:r>
          </a:p>
          <a:p>
            <a:r>
              <a:rPr lang="es-ES" dirty="0" smtClean="0">
                <a:latin typeface="Arial" pitchFamily="34" charset="0"/>
                <a:cs typeface="Arial" pitchFamily="34" charset="0"/>
              </a:rPr>
              <a:t>Se dice que un cemento asfáltico es del tipo sol, cuando tiene una composición relativa menor de </a:t>
            </a:r>
            <a:r>
              <a:rPr lang="es-ES" dirty="0" err="1" smtClean="0">
                <a:latin typeface="Arial" pitchFamily="34" charset="0"/>
                <a:cs typeface="Arial" pitchFamily="34" charset="0"/>
              </a:rPr>
              <a:t>asfaltenos</a:t>
            </a:r>
            <a:r>
              <a:rPr lang="es-ES" dirty="0" smtClean="0">
                <a:latin typeface="Arial" pitchFamily="34" charset="0"/>
                <a:cs typeface="Arial" pitchFamily="34" charset="0"/>
              </a:rPr>
              <a:t>, lo que le dota de propiedades de fluido newtoniano y en general está asociado a una mayor susceptibilidad térmica.</a:t>
            </a:r>
          </a:p>
          <a:p>
            <a:r>
              <a:rPr lang="es-ES" dirty="0" smtClean="0">
                <a:latin typeface="Arial" pitchFamily="34" charset="0"/>
                <a:cs typeface="Arial" pitchFamily="34" charset="0"/>
              </a:rPr>
              <a:t>Se dice que un cemento asfáltico es del tipo gel, cuando tiene una mayor proporción relativa de </a:t>
            </a:r>
            <a:r>
              <a:rPr lang="es-ES" dirty="0" err="1" smtClean="0">
                <a:latin typeface="Arial" pitchFamily="34" charset="0"/>
                <a:cs typeface="Arial" pitchFamily="34" charset="0"/>
              </a:rPr>
              <a:t>asfaltenos</a:t>
            </a:r>
            <a:r>
              <a:rPr lang="es-ES" dirty="0" smtClean="0">
                <a:latin typeface="Arial" pitchFamily="34" charset="0"/>
                <a:cs typeface="Arial" pitchFamily="34" charset="0"/>
              </a:rPr>
              <a:t> y presenta en general una menor susceptibilidad térmica.</a:t>
            </a:r>
            <a:endParaRPr lang="es-ES" dirty="0">
              <a:latin typeface="Arial" pitchFamily="34" charset="0"/>
              <a:cs typeface="Arial" pitchFamily="34"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8.2.4 REOLOGIA DEL CEMENTO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cemento asfáltico es un material que a bajas temperaturas tiene el comportamiento de un sólido elástico.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altas temperaturas, el material tiene un comportamiento de un fluido es decir de un material viscoso, con mayor o menor viscosidad según la temperatura.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un rango intermedio de temperaturas el material no tendrá un comportamiento plenamente viscoso o elástico, por lo cual lo denominamos visco-elástico.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material visco-elástico es un material que se deforma al aplicar la carga, y continúa deformándose un cierto tiempo después de aplicada la carga. Análogamente, es un material que al ser relevado de una carga aplicada, recupera la deformación en forma diferida según el tiempo transcurrido.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modelo que representa mecánicamente el comportamiento esfuerzo-deformación de un material visco-elástico, es el modelo de Maxwell o el modelo de Kelvin, consistentes en un resorte en serie con un amortiguador o ambos en paralelo.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primer caso al aplicar la carga se produce la deformación instantánea del resorte, en tanto que la deformación en el amortiguador se sigue realizando en el tiempo, por lo cual la deformación total demorará en producirse un determinado tiempo. En el segundo caso, la deformación del resorte está limitada por la deformación del amortiguador, alcanzando al cabo de un cierto tiempo la deformación total.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8.14 se puede ver una representación simple de ambos modelos.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1"/>
          <p:cNvPicPr>
            <a:picLocks noChangeAspect="1" noChangeArrowheads="1"/>
          </p:cNvPicPr>
          <p:nvPr/>
        </p:nvPicPr>
        <p:blipFill>
          <a:blip r:embed="rId2" cstate="print"/>
          <a:srcRect/>
          <a:stretch>
            <a:fillRect/>
          </a:stretch>
        </p:blipFill>
        <p:spPr bwMode="auto">
          <a:xfrm>
            <a:off x="142844" y="214290"/>
            <a:ext cx="3829050" cy="2914650"/>
          </a:xfrm>
          <a:prstGeom prst="rect">
            <a:avLst/>
          </a:prstGeom>
          <a:noFill/>
          <a:ln w="9525">
            <a:noFill/>
            <a:miter lim="800000"/>
            <a:headEnd/>
            <a:tailEnd/>
          </a:ln>
        </p:spPr>
      </p:pic>
      <p:sp>
        <p:nvSpPr>
          <p:cNvPr id="384002" name="Rectangle 2"/>
          <p:cNvSpPr>
            <a:spLocks noChangeArrowheads="1"/>
          </p:cNvSpPr>
          <p:nvPr/>
        </p:nvSpPr>
        <p:spPr bwMode="auto">
          <a:xfrm>
            <a:off x="4214810" y="785794"/>
            <a:ext cx="464347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8.14 Modelos elementales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viscoelásticos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Yoder&amp;Witcsak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84003" name="Rectangle 3"/>
          <p:cNvSpPr>
            <a:spLocks noChangeArrowheads="1"/>
          </p:cNvSpPr>
          <p:nvPr/>
        </p:nvSpPr>
        <p:spPr bwMode="auto">
          <a:xfrm>
            <a:off x="0" y="3143248"/>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cemento asfáltico real se comporta como una combinación de estos modelos elementales.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temperaturas normales a las que estará expuesto un cemento asfáltico se corresponden con el rango de temperaturas en que el material muestra un comportamiento elástico o visco-elástico.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comportamiento viscoso, será propio del material durante la fabricación de mezclas de cemento asfáltico-agregado, durante la cual se requiere un cemento en estado  líquido que sea capaz de recubrir la superficie del árido.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Todos los cementos asfálticos tienen un mismo módulo elástico de 31000 kg/cm2.</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Sin embargo, en el rango visco-elástico, el módulo dependerá del material, de la temperatura y del tiempo de carga.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1"/>
          <p:cNvSpPr>
            <a:spLocks noChangeArrowheads="1"/>
          </p:cNvSpPr>
          <p:nvPr/>
        </p:nvSpPr>
        <p:spPr bwMode="auto">
          <a:xfrm>
            <a:off x="0" y="0"/>
            <a:ext cx="9144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219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investigadores de Shell, han definido como relación entre la tensión y la deformación un módulo de rigidez, en el rango visco elástico, que se expresa como indica en la figura 8.15</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219200" algn="l"/>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2192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es-E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t,T</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=(σ/E)</a:t>
            </a:r>
            <a:r>
              <a:rPr kumimoji="0" lang="es-E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219200" algn="l"/>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8.15 Rigidez del cemento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2192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219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determinar la rigidez de un cemento asfáltico, por tanto podemos recurrir a la determinación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Indice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Penetración que vimos anteriormente, determinando la penetración a 25ºC y asumiendo que a la temperatura de anillo y bola la penetración es 800.</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2192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219200" algn="l"/>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Heukelom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desarrolló el nomograma indicado en la figura 8.16</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que con el tiempo de aplicación de la carga, el rango de temperaturas a que estará sometido el cemento asfáltico y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Indice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Penetración como medida de la susceptibilidad térmica del cemento asfáltico, podremos determinar la rigidez del cemento asfáltico. Destacamos que estamos hablando de la rigidez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exclusivamente, la que será diferente y muy menor que la rigidez de la mezcla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Figura 8_16"/>
          <p:cNvPicPr>
            <a:picLocks noChangeAspect="1" noChangeArrowheads="1"/>
          </p:cNvPicPr>
          <p:nvPr/>
        </p:nvPicPr>
        <p:blipFill>
          <a:blip r:embed="rId2" cstate="print"/>
          <a:srcRect/>
          <a:stretch>
            <a:fillRect/>
          </a:stretch>
        </p:blipFill>
        <p:spPr bwMode="auto">
          <a:xfrm rot="5400000">
            <a:off x="2233585" y="-1376385"/>
            <a:ext cx="4752975" cy="7934325"/>
          </a:xfrm>
          <a:prstGeom prst="rect">
            <a:avLst/>
          </a:prstGeom>
          <a:noFill/>
          <a:ln w="9525">
            <a:noFill/>
            <a:miter lim="800000"/>
            <a:headEnd/>
            <a:tailEnd/>
          </a:ln>
        </p:spPr>
      </p:pic>
      <p:sp>
        <p:nvSpPr>
          <p:cNvPr id="381954" name="Rectangle 2"/>
          <p:cNvSpPr>
            <a:spLocks noChangeArrowheads="1"/>
          </p:cNvSpPr>
          <p:nvPr/>
        </p:nvSpPr>
        <p:spPr bwMode="auto">
          <a:xfrm>
            <a:off x="928662" y="5643578"/>
            <a:ext cx="753866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8.16 Nomograma de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Heukelom</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548680"/>
            <a:ext cx="9144000" cy="2031325"/>
          </a:xfrm>
          <a:prstGeom prst="rect">
            <a:avLst/>
          </a:prstGeom>
        </p:spPr>
        <p:txBody>
          <a:bodyPr wrap="square">
            <a:spAutoFit/>
          </a:bodyPr>
          <a:lstStyle/>
          <a:p>
            <a:r>
              <a:rPr lang="es-ES" dirty="0">
                <a:latin typeface="Arial" pitchFamily="34" charset="0"/>
                <a:cs typeface="Arial" pitchFamily="34" charset="0"/>
              </a:rPr>
              <a:t>En general, las agencias viales se ocupan de un sistema de pavimentos, desde que les corresponde administrar una red de pavimentos, de diferentes características, de diferentes niveles de tránsito,  niveles de servicio requerido,  edades, etc., lo que da lugar a los sistemas de administración de pavimentos, que a su vez se inscriben en un concepto más amplio de sistema de administración de carreteras, que se integran con otros subsistemas como los de administración de obras de arte, seguridad vial, faja de dominio público, etc.</a:t>
            </a:r>
            <a:endParaRPr lang="es-UY" dirty="0">
              <a:latin typeface="Arial" pitchFamily="34" charset="0"/>
              <a:cs typeface="Arial" pitchFamily="34" charset="0"/>
            </a:endParaRPr>
          </a:p>
        </p:txBody>
      </p:sp>
      <p:sp>
        <p:nvSpPr>
          <p:cNvPr id="80897" name="Rectangle 1"/>
          <p:cNvSpPr>
            <a:spLocks noChangeArrowheads="1"/>
          </p:cNvSpPr>
          <p:nvPr/>
        </p:nvSpPr>
        <p:spPr bwMode="auto">
          <a:xfrm>
            <a:off x="0" y="2749183"/>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1.4 EL DISEÑO DEL PAVIMENTO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estructura de pavimento, no solamente estará condicionada por la metodología técnica aplicada para determinar el espesor del pavimento y de sus capas y las características tecnológicas de los materiales que lo componen. En la elección de la solución más adecuada intervendrán razones de carácter económico, empresarial, social y político.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las razones de tipo económico se encuentran la disponibilidad de recursos para la inversión inicial, el costo de infraestructura a lo largo de la vida útil, la evaluación económica de la obra considerando los beneficios a los usuarios y los costos totales a lo largo de la vida útil, las externalidades por disminución de accidentes o mejor confort, los beneficios de la economía de escala de las soluciones más robustas y las ventajas financieras de la construcción por etapas, entre otras.</a:t>
            </a: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rigidez de la mezcla estará determinada por el aporte de la resistencia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friccional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la mezcla de áridos y su expresión puede considerarse como la indicada en la figura 8.17., para mezclas asfálticas densas con bajos contenidos de vacíos (3%).</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Sm=Sb*(1+(2,5/n)*(</a:t>
            </a:r>
            <a:r>
              <a:rPr kumimoji="0" lang="es-E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Cv</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/(1-Cv))^n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8-17: Rigidez de la mezcla asfáltica</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Donde,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Sm es la rigidez de la mezcla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Sb es la rigidez del cemento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n=0,83*log10 ((4*10^5)/Sb).</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Cv</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Volumen de agregado/(Volumen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agregado+Volumen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asfalto)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 valor habitual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Cv</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Sb, puede verse que la rigidez de la mezcla Sm es 100 veces superior a la rigidez del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Sb.</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Realizando una analogía con lo que hemos visto en otros materiales, el aporte de resistencia “cohesiva” de una mezcla asfáltica la estaría realizando el cemento asfáltico, en tanto que la resistencia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friccional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aportaría la concentración volumétrica de los áridos en la mezcla total.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8.3 DILUIDOS ASFÁLTICOS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diluidos asfálticos son la mezcla de un cemento asfáltico con un solvente.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objetivo de disolver el cemento es hacerlo líquido sin necesidad de calentar el cemento a altas temperaturas, lo que requiere de equipos especiales.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diluido y líquido se mezcla bien con el agregado o es fácilmente regable con un distribuidor de asfalto (camión regador) y una vez regado se evapora el solvente quedando el asfalto recubriendo al árido.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materiales también se denominan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cutback</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Según la volatilidad del solvente empleado, los diluidos asfálticos se clasifican como de curado rápido, medio o lento. Los diluidos rápidos cuentan con un solvente volátil tipo nafta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aguarras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Los diluidos medios con queroseno. Los diluidos lentos con aceites de baja volatilidad. El proceso de evaporación del solvente se le denomina curado.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correspondencia con este proceso, se les denomina RC, MC y SC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rapid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curing</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medium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curing</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slow</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curing</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alternativamente se le indica como de endurecimiento rápido, medio o lento dando la denominación de ER, EM y 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continuación se le agrega un número que identifica la cantidad de solvente que tiene la solución. Así se hablará de RC2 o MC1.</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Comercialmente en la actualidad, los diluidos se identifican por un número que corresponde a la viscosidad cinemática a 60º C. Se habla por tanto de MC 70 o de RC 250.</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1"/>
          <p:cNvSpPr>
            <a:spLocks noChangeArrowheads="1"/>
          </p:cNvSpPr>
          <p:nvPr/>
        </p:nvSpPr>
        <p:spPr bwMode="auto">
          <a:xfrm>
            <a:off x="0" y="0"/>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diluidos asfálticos, muy utilizados en el pasado, son una variedad de material asfáltico en retroceso, debido al costo de los solventes, a razones ambientales (evaporación de solventes) y a  que ha sido desplazado por las emulsiones asfálticas.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aplicación principal actual de los diluidos es como material de imprimación de las capas de base, previo a realizar una capa de mezcla asfáltica o de tratamiento bituminoso. En el Uruguay el asfalto diluido para imprimación es el denominado MC1 o MC 70. En tratamientos bituminosos, el diluido utilizado es el RC2 o RC 250.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8.3.1 PROPIEDADES DE LOS DILUIDOS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8.3.1.1 VISCOSIDAD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los diluidos asfálticos la viscosidad del diluido se mide por el método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Saybolt-Furol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determinando el tiempo que demoran en escurrir 60 ml. a 25 o 50ºC, por un orificio normalizado (orificio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Saybolt-Furol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8.18 se puede ver un esquema del equipo de medición.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p:cNvPicPr>
            <a:picLocks noChangeAspect="1" noChangeArrowheads="1"/>
          </p:cNvPicPr>
          <p:nvPr/>
        </p:nvPicPr>
        <p:blipFill>
          <a:blip r:embed="rId2"/>
          <a:srcRect/>
          <a:stretch>
            <a:fillRect/>
          </a:stretch>
        </p:blipFill>
        <p:spPr bwMode="auto">
          <a:xfrm>
            <a:off x="500034" y="214290"/>
            <a:ext cx="2162497" cy="3286148"/>
          </a:xfrm>
          <a:prstGeom prst="rect">
            <a:avLst/>
          </a:prstGeom>
          <a:noFill/>
          <a:ln w="9525">
            <a:noFill/>
            <a:miter lim="800000"/>
            <a:headEnd/>
            <a:tailEnd/>
          </a:ln>
        </p:spPr>
      </p:pic>
      <p:sp>
        <p:nvSpPr>
          <p:cNvPr id="3" name="2 Rectángulo"/>
          <p:cNvSpPr/>
          <p:nvPr/>
        </p:nvSpPr>
        <p:spPr>
          <a:xfrm>
            <a:off x="3071802" y="1357298"/>
            <a:ext cx="4572000" cy="738664"/>
          </a:xfrm>
          <a:prstGeom prst="rect">
            <a:avLst/>
          </a:prstGeom>
        </p:spPr>
        <p:txBody>
          <a:bodyPr>
            <a:spAutoFit/>
          </a:bodyPr>
          <a:lstStyle/>
          <a:p>
            <a:r>
              <a:rPr lang="es-ES" sz="1400" b="1" dirty="0" smtClean="0">
                <a:latin typeface="Arial" pitchFamily="34" charset="0"/>
                <a:cs typeface="Arial" pitchFamily="34" charset="0"/>
              </a:rPr>
              <a:t>Figura 8.18 Ensayo de viscosidad </a:t>
            </a:r>
            <a:r>
              <a:rPr lang="es-ES" sz="1400" b="1" dirty="0" err="1" smtClean="0">
                <a:latin typeface="Arial" pitchFamily="34" charset="0"/>
                <a:cs typeface="Arial" pitchFamily="34" charset="0"/>
              </a:rPr>
              <a:t>Saybolt-Furol</a:t>
            </a:r>
            <a:r>
              <a:rPr lang="es-ES" sz="1400" b="1" dirty="0" smtClean="0">
                <a:latin typeface="Arial" pitchFamily="34" charset="0"/>
                <a:cs typeface="Arial" pitchFamily="34" charset="0"/>
              </a:rPr>
              <a:t> para </a:t>
            </a:r>
            <a:r>
              <a:rPr lang="es-ES" sz="1400" b="1" dirty="0" err="1" smtClean="0">
                <a:latin typeface="Arial" pitchFamily="34" charset="0"/>
                <a:cs typeface="Arial" pitchFamily="34" charset="0"/>
              </a:rPr>
              <a:t>diluídos</a:t>
            </a:r>
            <a:r>
              <a:rPr lang="es-ES" sz="1400" b="1" dirty="0" smtClean="0">
                <a:latin typeface="Arial" pitchFamily="34" charset="0"/>
                <a:cs typeface="Arial" pitchFamily="34" charset="0"/>
              </a:rPr>
              <a:t> asfálticos (Manual del Asfalto. </a:t>
            </a:r>
            <a:r>
              <a:rPr lang="es-ES" sz="1400" b="1" dirty="0" err="1" smtClean="0">
                <a:latin typeface="Arial" pitchFamily="34" charset="0"/>
                <a:cs typeface="Arial" pitchFamily="34" charset="0"/>
              </a:rPr>
              <a:t>The</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Asphalt</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Institute</a:t>
            </a:r>
            <a:r>
              <a:rPr lang="es-ES" sz="1400" b="1" dirty="0" smtClean="0">
                <a:latin typeface="Arial" pitchFamily="34" charset="0"/>
                <a:cs typeface="Arial" pitchFamily="34" charset="0"/>
              </a:rPr>
              <a:t>)</a:t>
            </a:r>
            <a:endParaRPr lang="es-ES" sz="1400" dirty="0">
              <a:latin typeface="Arial" pitchFamily="34" charset="0"/>
              <a:cs typeface="Arial" pitchFamily="34" charset="0"/>
            </a:endParaRPr>
          </a:p>
        </p:txBody>
      </p:sp>
      <p:sp>
        <p:nvSpPr>
          <p:cNvPr id="377858" name="Rectangle 2"/>
          <p:cNvSpPr>
            <a:spLocks noChangeArrowheads="1"/>
          </p:cNvSpPr>
          <p:nvPr/>
        </p:nvSpPr>
        <p:spPr bwMode="auto">
          <a:xfrm>
            <a:off x="0" y="3643314"/>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8.3.1.2 ADHESIVIDAD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diluidos asfálticos se analizan por su adhesividad con el árido. Es una determinación relevante cuando se utilizan diluidos para los riegos de los tratamientos bituminosos superficiales con incorporación de agregados.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mide si el agregado recubierto de diluido, mantiene la cobertura una vez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inmergido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agua en una bandeja durante un determinado tiempo a una determinada temperatura por el ensayo normalizado de inmersión en bandeja.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mismo ensayo se utiliza para verificar la bondad de los aditivos mejoradores de adherencia.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1"/>
          <p:cNvSpPr>
            <a:spLocks noChangeArrowheads="1"/>
          </p:cNvSpPr>
          <p:nvPr/>
        </p:nvSpPr>
        <p:spPr bwMode="auto">
          <a:xfrm>
            <a:off x="0" y="785794"/>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8.3.1.3 COMPOSICION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destilación se puede determinar la cantidad de cemento asfáltico y de solvente que contiene el diluido, utilizando un destilador elemental como se indica en la figura 8.19.</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pic>
        <p:nvPicPr>
          <p:cNvPr id="376834" name="Picture 2"/>
          <p:cNvPicPr>
            <a:picLocks noChangeAspect="1" noChangeArrowheads="1"/>
          </p:cNvPicPr>
          <p:nvPr/>
        </p:nvPicPr>
        <p:blipFill>
          <a:blip r:embed="rId2" cstate="print"/>
          <a:srcRect/>
          <a:stretch>
            <a:fillRect/>
          </a:stretch>
        </p:blipFill>
        <p:spPr bwMode="auto">
          <a:xfrm>
            <a:off x="2571736" y="2285992"/>
            <a:ext cx="3214710" cy="2394796"/>
          </a:xfrm>
          <a:prstGeom prst="rect">
            <a:avLst/>
          </a:prstGeom>
          <a:noFill/>
          <a:ln w="9525">
            <a:noFill/>
            <a:miter lim="800000"/>
            <a:headEnd/>
            <a:tailEnd/>
          </a:ln>
        </p:spPr>
      </p:pic>
      <p:sp>
        <p:nvSpPr>
          <p:cNvPr id="4" name="3 Rectángulo"/>
          <p:cNvSpPr/>
          <p:nvPr/>
        </p:nvSpPr>
        <p:spPr>
          <a:xfrm>
            <a:off x="857224" y="4714884"/>
            <a:ext cx="6858000" cy="307777"/>
          </a:xfrm>
          <a:prstGeom prst="rect">
            <a:avLst/>
          </a:prstGeom>
        </p:spPr>
        <p:txBody>
          <a:bodyPr wrap="square">
            <a:spAutoFit/>
          </a:bodyPr>
          <a:lstStyle/>
          <a:p>
            <a:r>
              <a:rPr lang="es-ES" sz="1400" b="1" dirty="0" smtClean="0">
                <a:latin typeface="Arial" pitchFamily="34" charset="0"/>
                <a:cs typeface="Arial" pitchFamily="34" charset="0"/>
              </a:rPr>
              <a:t>Figura 8.19 Ensayo de destilación (Manual del asfalto. </a:t>
            </a:r>
            <a:r>
              <a:rPr lang="es-ES" sz="1400" b="1" dirty="0" err="1" smtClean="0">
                <a:latin typeface="Arial" pitchFamily="34" charset="0"/>
                <a:cs typeface="Arial" pitchFamily="34" charset="0"/>
              </a:rPr>
              <a:t>The</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Asphalt</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Institute</a:t>
            </a:r>
            <a:r>
              <a:rPr lang="es-ES" sz="1400" b="1" dirty="0" smtClean="0">
                <a:latin typeface="Arial" pitchFamily="34" charset="0"/>
                <a:cs typeface="Arial" pitchFamily="34" charset="0"/>
              </a:rPr>
              <a:t>)</a:t>
            </a:r>
            <a:endParaRPr lang="es-ES" sz="1400" dirty="0">
              <a:latin typeface="Arial" pitchFamily="34" charset="0"/>
              <a:cs typeface="Arial"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
          <p:cNvSpPr>
            <a:spLocks noChangeArrowheads="1"/>
          </p:cNvSpPr>
          <p:nvPr/>
        </p:nvSpPr>
        <p:spPr bwMode="auto">
          <a:xfrm>
            <a:off x="0" y="0"/>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8.3.1.4 PUNTO DE INFLAMACION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una propiedad que se determina a efectos de prevenir riesgos en el trabajo e incendios. Para los SC se realiza en vaso abierto Cleveland, en tanto para RC y MC en vaso abierto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Tag</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 baño María, con el equipo indicado en la figura 8.20</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pic>
        <p:nvPicPr>
          <p:cNvPr id="375810" name="Picture 2"/>
          <p:cNvPicPr>
            <a:picLocks noChangeAspect="1" noChangeArrowheads="1"/>
          </p:cNvPicPr>
          <p:nvPr/>
        </p:nvPicPr>
        <p:blipFill>
          <a:blip r:embed="rId2" cstate="print"/>
          <a:srcRect/>
          <a:stretch>
            <a:fillRect/>
          </a:stretch>
        </p:blipFill>
        <p:spPr bwMode="auto">
          <a:xfrm>
            <a:off x="2928926" y="1571612"/>
            <a:ext cx="2924175" cy="2790825"/>
          </a:xfrm>
          <a:prstGeom prst="rect">
            <a:avLst/>
          </a:prstGeom>
          <a:noFill/>
          <a:ln w="9525">
            <a:noFill/>
            <a:miter lim="800000"/>
            <a:headEnd/>
            <a:tailEnd/>
          </a:ln>
        </p:spPr>
      </p:pic>
      <p:sp>
        <p:nvSpPr>
          <p:cNvPr id="4" name="3 Rectángulo"/>
          <p:cNvSpPr/>
          <p:nvPr/>
        </p:nvSpPr>
        <p:spPr>
          <a:xfrm>
            <a:off x="571472" y="4357694"/>
            <a:ext cx="7858180" cy="307777"/>
          </a:xfrm>
          <a:prstGeom prst="rect">
            <a:avLst/>
          </a:prstGeom>
        </p:spPr>
        <p:txBody>
          <a:bodyPr wrap="square">
            <a:spAutoFit/>
          </a:bodyPr>
          <a:lstStyle/>
          <a:p>
            <a:r>
              <a:rPr lang="es-ES" sz="1400" b="1" dirty="0" smtClean="0">
                <a:latin typeface="Arial" pitchFamily="34" charset="0"/>
                <a:cs typeface="Arial" pitchFamily="34" charset="0"/>
              </a:rPr>
              <a:t>Figura 8.20 Punto de inflamación en vaso </a:t>
            </a:r>
            <a:r>
              <a:rPr lang="es-ES" sz="1400" b="1" dirty="0" err="1" smtClean="0">
                <a:latin typeface="Arial" pitchFamily="34" charset="0"/>
                <a:cs typeface="Arial" pitchFamily="34" charset="0"/>
              </a:rPr>
              <a:t>Tag</a:t>
            </a:r>
            <a:r>
              <a:rPr lang="es-ES" sz="1400" b="1" dirty="0" smtClean="0">
                <a:latin typeface="Arial" pitchFamily="34" charset="0"/>
                <a:cs typeface="Arial" pitchFamily="34" charset="0"/>
              </a:rPr>
              <a:t> (Manual del Asfalto. </a:t>
            </a:r>
            <a:r>
              <a:rPr lang="es-ES" sz="1400" b="1" dirty="0" err="1" smtClean="0">
                <a:latin typeface="Arial" pitchFamily="34" charset="0"/>
                <a:cs typeface="Arial" pitchFamily="34" charset="0"/>
              </a:rPr>
              <a:t>The</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Asphalt</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Institute</a:t>
            </a:r>
            <a:r>
              <a:rPr lang="es-ES" sz="1400" b="1" dirty="0" smtClean="0">
                <a:latin typeface="Arial" pitchFamily="34" charset="0"/>
                <a:cs typeface="Arial" pitchFamily="34" charset="0"/>
              </a:rPr>
              <a:t>)</a:t>
            </a:r>
            <a:endParaRPr lang="es-ES" sz="1400" dirty="0">
              <a:latin typeface="Arial" pitchFamily="34" charset="0"/>
              <a:cs typeface="Arial"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8.3.1.5 RESIDUO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Sobre el material recuperado de la destilación, se realizan los ensayos correspondientes al cemento asfáltico, el que deberá tener las propiedades especificadas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8.4 EMULSIONES ASFALTICAS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emulsiones asfálticas son el resultado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emulsificar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asfalto y agua con la presencia  de un agente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emulsificante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emulgente, que permite que los dos materiales que normalmente se separarían en presencia mutua, no se separen y formen un producto estable hasta ser utilizado, momento en el cual se desea que se rompa la emulsión, se separen las fase, el agua se evapore, se absorba o escurra, y que el asfalto quede como un residuo regado o de cobertura de los agregados.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emulsiones son suspensiones de gotas de asfalto en agua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emulsificante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Según la velocidad de rotura, las emulsiones se clasifican como rápidas, medias o lentas.</a:t>
            </a:r>
          </a:p>
          <a:p>
            <a:r>
              <a:rPr lang="es-ES" dirty="0" smtClean="0">
                <a:latin typeface="Arial" pitchFamily="34" charset="0"/>
                <a:cs typeface="Arial" pitchFamily="34" charset="0"/>
              </a:rPr>
              <a:t>Las emulsiones a temperatura ambiente son líquidas, lo que permite regarlas o bien mezclarlas con un agregado asegurando su recubrimiento.</a:t>
            </a:r>
          </a:p>
          <a:p>
            <a:r>
              <a:rPr lang="es-ES" dirty="0" smtClean="0">
                <a:latin typeface="Arial" pitchFamily="34" charset="0"/>
                <a:cs typeface="Arial" pitchFamily="34" charset="0"/>
              </a:rPr>
              <a:t>Es decir la emulsión es una forma de fluidificar el asfalto, diferente de la dilución y del calentamiento,  antes mencionados.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754326"/>
          </a:xfrm>
          <a:prstGeom prst="rect">
            <a:avLst/>
          </a:prstGeom>
        </p:spPr>
        <p:txBody>
          <a:bodyPr wrap="square">
            <a:spAutoFit/>
          </a:bodyPr>
          <a:lstStyle/>
          <a:p>
            <a:r>
              <a:rPr lang="es-ES" dirty="0" smtClean="0">
                <a:latin typeface="Arial" pitchFamily="34" charset="0"/>
                <a:cs typeface="Arial" pitchFamily="34" charset="0"/>
              </a:rPr>
              <a:t>Según la polaridad de las emulsiones se clasifican como </a:t>
            </a:r>
            <a:r>
              <a:rPr lang="es-ES" dirty="0" err="1" smtClean="0">
                <a:latin typeface="Arial" pitchFamily="34" charset="0"/>
                <a:cs typeface="Arial" pitchFamily="34" charset="0"/>
              </a:rPr>
              <a:t>catiónicas</a:t>
            </a:r>
            <a:r>
              <a:rPr lang="es-ES" dirty="0" smtClean="0">
                <a:latin typeface="Arial" pitchFamily="34" charset="0"/>
                <a:cs typeface="Arial" pitchFamily="34" charset="0"/>
              </a:rPr>
              <a:t>, </a:t>
            </a:r>
            <a:r>
              <a:rPr lang="es-ES" dirty="0" err="1" smtClean="0">
                <a:latin typeface="Arial" pitchFamily="34" charset="0"/>
                <a:cs typeface="Arial" pitchFamily="34" charset="0"/>
              </a:rPr>
              <a:t>aniónicas</a:t>
            </a:r>
            <a:r>
              <a:rPr lang="es-ES" dirty="0" smtClean="0">
                <a:latin typeface="Arial" pitchFamily="34" charset="0"/>
                <a:cs typeface="Arial" pitchFamily="34" charset="0"/>
              </a:rPr>
              <a:t> o no iónicas o neutras. Esta propiedad será relevante para la buena relación entre el agregado y la emulsión, pues los agregados básicos se comportarán adecuadamente con las </a:t>
            </a:r>
            <a:r>
              <a:rPr lang="es-ES" dirty="0" err="1" smtClean="0">
                <a:latin typeface="Arial" pitchFamily="34" charset="0"/>
                <a:cs typeface="Arial" pitchFamily="34" charset="0"/>
              </a:rPr>
              <a:t>aniónicas</a:t>
            </a:r>
            <a:r>
              <a:rPr lang="es-ES" dirty="0" smtClean="0">
                <a:latin typeface="Arial" pitchFamily="34" charset="0"/>
                <a:cs typeface="Arial" pitchFamily="34" charset="0"/>
              </a:rPr>
              <a:t> en tanto que los agregados ácidos (granito, basalto, </a:t>
            </a:r>
            <a:r>
              <a:rPr lang="es-ES" dirty="0" err="1" smtClean="0">
                <a:latin typeface="Arial" pitchFamily="34" charset="0"/>
                <a:cs typeface="Arial" pitchFamily="34" charset="0"/>
              </a:rPr>
              <a:t>etc</a:t>
            </a:r>
            <a:r>
              <a:rPr lang="es-ES" dirty="0" smtClean="0">
                <a:latin typeface="Arial" pitchFamily="34" charset="0"/>
                <a:cs typeface="Arial" pitchFamily="34" charset="0"/>
              </a:rPr>
              <a:t>) se comportarán mejor con las emulsiones </a:t>
            </a:r>
            <a:r>
              <a:rPr lang="es-ES" dirty="0" err="1" smtClean="0">
                <a:latin typeface="Arial" pitchFamily="34" charset="0"/>
                <a:cs typeface="Arial" pitchFamily="34" charset="0"/>
              </a:rPr>
              <a:t>catiónicas</a:t>
            </a:r>
            <a:r>
              <a:rPr lang="es-ES" dirty="0" smtClean="0">
                <a:latin typeface="Arial" pitchFamily="34" charset="0"/>
                <a:cs typeface="Arial" pitchFamily="34" charset="0"/>
              </a:rPr>
              <a:t>.</a:t>
            </a:r>
          </a:p>
          <a:p>
            <a:r>
              <a:rPr lang="es-ES" dirty="0" smtClean="0">
                <a:latin typeface="Arial" pitchFamily="34" charset="0"/>
                <a:cs typeface="Arial" pitchFamily="34" charset="0"/>
              </a:rPr>
              <a:t>En la figura 8.21 puede verse la interacción de las emulsiones y los agregados.</a:t>
            </a:r>
            <a:endParaRPr lang="es-ES" dirty="0">
              <a:latin typeface="Arial" pitchFamily="34" charset="0"/>
              <a:cs typeface="Arial" pitchFamily="34" charset="0"/>
            </a:endParaRPr>
          </a:p>
        </p:txBody>
      </p:sp>
      <p:pic>
        <p:nvPicPr>
          <p:cNvPr id="373761" name="Picture 1"/>
          <p:cNvPicPr>
            <a:picLocks noChangeAspect="1" noChangeArrowheads="1"/>
          </p:cNvPicPr>
          <p:nvPr/>
        </p:nvPicPr>
        <p:blipFill>
          <a:blip r:embed="rId2"/>
          <a:srcRect/>
          <a:stretch>
            <a:fillRect/>
          </a:stretch>
        </p:blipFill>
        <p:spPr bwMode="auto">
          <a:xfrm>
            <a:off x="1500166" y="2000240"/>
            <a:ext cx="5400675" cy="3686175"/>
          </a:xfrm>
          <a:prstGeom prst="rect">
            <a:avLst/>
          </a:prstGeom>
          <a:noFill/>
          <a:ln w="9525">
            <a:noFill/>
            <a:miter lim="800000"/>
            <a:headEnd/>
            <a:tailEnd/>
          </a:ln>
        </p:spPr>
      </p:pic>
      <p:sp>
        <p:nvSpPr>
          <p:cNvPr id="373762" name="Rectangle 2"/>
          <p:cNvSpPr>
            <a:spLocks noChangeArrowheads="1"/>
          </p:cNvSpPr>
          <p:nvPr/>
        </p:nvSpPr>
        <p:spPr bwMode="auto">
          <a:xfrm>
            <a:off x="1928794" y="5643578"/>
            <a:ext cx="455605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8.21: Contacto de la emulsión y el agregado.</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5909310"/>
          </a:xfrm>
          <a:prstGeom prst="rect">
            <a:avLst/>
          </a:prstGeom>
        </p:spPr>
        <p:txBody>
          <a:bodyPr wrap="square">
            <a:spAutoFit/>
          </a:bodyPr>
          <a:lstStyle/>
          <a:p>
            <a:r>
              <a:rPr lang="es-ES" dirty="0" smtClean="0">
                <a:latin typeface="Arial" pitchFamily="34" charset="0"/>
                <a:cs typeface="Arial" pitchFamily="34" charset="0"/>
              </a:rPr>
              <a:t>Las emulsiones se clasifican por tanto según su velocidad de rotura y por su polaridad, dando lugar a las emulsiones CRS, CMS y CSS y las RS, MS y SS ) la C por </a:t>
            </a:r>
            <a:r>
              <a:rPr lang="es-ES" dirty="0" err="1" smtClean="0">
                <a:latin typeface="Arial" pitchFamily="34" charset="0"/>
                <a:cs typeface="Arial" pitchFamily="34" charset="0"/>
              </a:rPr>
              <a:t>catiónica</a:t>
            </a:r>
            <a:r>
              <a:rPr lang="es-ES" dirty="0" smtClean="0">
                <a:latin typeface="Arial" pitchFamily="34" charset="0"/>
                <a:cs typeface="Arial" pitchFamily="34" charset="0"/>
              </a:rPr>
              <a:t> y la S por “</a:t>
            </a:r>
            <a:r>
              <a:rPr lang="es-ES" dirty="0" err="1" smtClean="0">
                <a:latin typeface="Arial" pitchFamily="34" charset="0"/>
                <a:cs typeface="Arial" pitchFamily="34" charset="0"/>
              </a:rPr>
              <a:t>Setting</a:t>
            </a:r>
            <a:r>
              <a:rPr lang="es-ES" dirty="0" smtClean="0">
                <a:latin typeface="Arial" pitchFamily="34" charset="0"/>
                <a:cs typeface="Arial" pitchFamily="34" charset="0"/>
              </a:rPr>
              <a:t> “, es decir rotura) alternativamente se denominan CRR, CRM y CRL o RR, RM y RL.</a:t>
            </a:r>
          </a:p>
          <a:p>
            <a:endParaRPr lang="es-ES" dirty="0" smtClean="0">
              <a:latin typeface="Arial" pitchFamily="34" charset="0"/>
              <a:cs typeface="Arial" pitchFamily="34" charset="0"/>
            </a:endParaRPr>
          </a:p>
          <a:p>
            <a:r>
              <a:rPr lang="es-ES" dirty="0" smtClean="0">
                <a:latin typeface="Arial" pitchFamily="34" charset="0"/>
                <a:cs typeface="Arial" pitchFamily="34" charset="0"/>
              </a:rPr>
              <a:t>Al igual que en el caso de los </a:t>
            </a:r>
            <a:r>
              <a:rPr lang="es-ES" dirty="0" err="1" smtClean="0">
                <a:latin typeface="Arial" pitchFamily="34" charset="0"/>
                <a:cs typeface="Arial" pitchFamily="34" charset="0"/>
              </a:rPr>
              <a:t>diluídos</a:t>
            </a:r>
            <a:r>
              <a:rPr lang="es-ES" dirty="0" smtClean="0">
                <a:latin typeface="Arial" pitchFamily="34" charset="0"/>
                <a:cs typeface="Arial" pitchFamily="34" charset="0"/>
              </a:rPr>
              <a:t>, a continuación de la denominación genérica, se le agrega un número que se relaciona con el porcentaje de asfalto en la emulsión (1 o 2) y puede agregarse una letra h, que indica que se ha usado un cemento asfáltico duro ( p.ej. SS-1h) y puede aparecer un HF antes de la denominación genérica, indicando que se le ha agregado al asfalto un aditivo que le permite formar una película más gruesa de asfalto ( por ejemplo: HFMS-2)</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En otros casos se indica como número el porcentaje de residuo de la emulsión por ejemplo EACR-55, corresponde a una emulsión </a:t>
            </a:r>
            <a:r>
              <a:rPr lang="es-ES" dirty="0" err="1" smtClean="0">
                <a:latin typeface="Arial" pitchFamily="34" charset="0"/>
                <a:cs typeface="Arial" pitchFamily="34" charset="0"/>
              </a:rPr>
              <a:t>catiónica</a:t>
            </a:r>
            <a:r>
              <a:rPr lang="es-ES" dirty="0" smtClean="0">
                <a:latin typeface="Arial" pitchFamily="34" charset="0"/>
                <a:cs typeface="Arial" pitchFamily="34" charset="0"/>
              </a:rPr>
              <a:t> rápida de 55% de residuo asfáltico</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En el Uruguay las emulsiones estándar disponibles son las RS, CRS, SS y CRS, con un residuo asfáltico de 55%.</a:t>
            </a:r>
          </a:p>
          <a:p>
            <a:r>
              <a:rPr lang="es-ES" dirty="0" smtClean="0">
                <a:latin typeface="Arial" pitchFamily="34" charset="0"/>
                <a:cs typeface="Arial" pitchFamily="34" charset="0"/>
              </a:rPr>
              <a:t>La tecnología de las emulsiones ha avanzado enormemente en los últimos 20 años, por lo cual en el mercado se disponen de diversos tipos de aditivos </a:t>
            </a:r>
            <a:r>
              <a:rPr lang="es-ES" dirty="0" err="1" smtClean="0">
                <a:latin typeface="Arial" pitchFamily="34" charset="0"/>
                <a:cs typeface="Arial" pitchFamily="34" charset="0"/>
              </a:rPr>
              <a:t>mejoradotes</a:t>
            </a:r>
            <a:r>
              <a:rPr lang="es-ES" dirty="0" smtClean="0">
                <a:latin typeface="Arial" pitchFamily="34" charset="0"/>
                <a:cs typeface="Arial" pitchFamily="34" charset="0"/>
              </a:rPr>
              <a:t> de las propiedades de la emulsión y del asfalto residual, tales como polímeros, látex, etc.</a:t>
            </a:r>
            <a:endParaRPr lang="es-ES" dirty="0">
              <a:latin typeface="Arial" pitchFamily="34" charset="0"/>
              <a:cs typeface="Arial" pitchFamily="34"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463308"/>
          </a:xfrm>
          <a:prstGeom prst="rect">
            <a:avLst/>
          </a:prstGeom>
        </p:spPr>
        <p:txBody>
          <a:bodyPr wrap="square">
            <a:spAutoFit/>
          </a:bodyPr>
          <a:lstStyle/>
          <a:p>
            <a:r>
              <a:rPr lang="es-ES" dirty="0" smtClean="0">
                <a:latin typeface="Arial" pitchFamily="34" charset="0"/>
                <a:cs typeface="Arial" pitchFamily="34" charset="0"/>
              </a:rPr>
              <a:t>Las emulsiones asfálticas son utilizadas en riegos asfálticos en tratamientos bituminosos superficiales o bien son utilizadas en mezclas asfálticas en frío, en una variedad de mezclas denominadas, densas, discontinuas, “</a:t>
            </a:r>
            <a:r>
              <a:rPr lang="es-ES" dirty="0" err="1" smtClean="0">
                <a:latin typeface="Arial" pitchFamily="34" charset="0"/>
                <a:cs typeface="Arial" pitchFamily="34" charset="0"/>
              </a:rPr>
              <a:t>slurry</a:t>
            </a:r>
            <a:r>
              <a:rPr lang="es-ES" dirty="0" smtClean="0">
                <a:latin typeface="Arial" pitchFamily="34" charset="0"/>
                <a:cs typeface="Arial" pitchFamily="34" charset="0"/>
              </a:rPr>
              <a:t>” o lechada, SMA (</a:t>
            </a:r>
            <a:r>
              <a:rPr lang="es-ES" dirty="0" err="1" smtClean="0">
                <a:latin typeface="Arial" pitchFamily="34" charset="0"/>
                <a:cs typeface="Arial" pitchFamily="34" charset="0"/>
              </a:rPr>
              <a:t>stone</a:t>
            </a:r>
            <a:r>
              <a:rPr lang="es-ES" dirty="0" smtClean="0">
                <a:latin typeface="Arial" pitchFamily="34" charset="0"/>
                <a:cs typeface="Arial" pitchFamily="34" charset="0"/>
              </a:rPr>
              <a:t> </a:t>
            </a:r>
            <a:r>
              <a:rPr lang="es-ES" dirty="0" err="1" smtClean="0">
                <a:latin typeface="Arial" pitchFamily="34" charset="0"/>
                <a:cs typeface="Arial" pitchFamily="34" charset="0"/>
              </a:rPr>
              <a:t>mastic</a:t>
            </a:r>
            <a:r>
              <a:rPr lang="es-ES" dirty="0" smtClean="0">
                <a:latin typeface="Arial" pitchFamily="34" charset="0"/>
                <a:cs typeface="Arial" pitchFamily="34" charset="0"/>
              </a:rPr>
              <a:t> </a:t>
            </a:r>
            <a:r>
              <a:rPr lang="es-ES" dirty="0" err="1" smtClean="0">
                <a:latin typeface="Arial" pitchFamily="34" charset="0"/>
                <a:cs typeface="Arial" pitchFamily="34" charset="0"/>
              </a:rPr>
              <a:t>asphalt</a:t>
            </a:r>
            <a:r>
              <a:rPr lang="es-ES" dirty="0" smtClean="0">
                <a:latin typeface="Arial" pitchFamily="34" charset="0"/>
                <a:cs typeface="Arial" pitchFamily="34" charset="0"/>
              </a:rPr>
              <a:t>), micro aglomerados, etc.</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En el primer caso se emplearán emulsiones rápidas a efectos de recubrir los agregados rápidamente y que rompa la emulsión y el asfalto desarrolle su poder </a:t>
            </a:r>
            <a:r>
              <a:rPr lang="es-ES" dirty="0" err="1" smtClean="0">
                <a:latin typeface="Arial" pitchFamily="34" charset="0"/>
                <a:cs typeface="Arial" pitchFamily="34" charset="0"/>
              </a:rPr>
              <a:t>ligante</a:t>
            </a:r>
            <a:r>
              <a:rPr lang="es-ES" dirty="0" smtClean="0">
                <a:latin typeface="Arial" pitchFamily="34" charset="0"/>
                <a:cs typeface="Arial" pitchFamily="34" charset="0"/>
              </a:rPr>
              <a:t>.</a:t>
            </a:r>
          </a:p>
          <a:p>
            <a:r>
              <a:rPr lang="es-ES" dirty="0" smtClean="0">
                <a:latin typeface="Arial" pitchFamily="34" charset="0"/>
                <a:cs typeface="Arial" pitchFamily="34" charset="0"/>
              </a:rPr>
              <a:t>En el segundo caso, debido a la presencia de polvo se utilizarán emulsiones de rotura lenta, o estables, pues de lo contrario, se rompería la emulsión antes de lograr un mezclado de la emulsión con el agregado.</a:t>
            </a:r>
          </a:p>
          <a:p>
            <a:endParaRPr lang="es-ES" dirty="0" smtClean="0">
              <a:latin typeface="Arial" pitchFamily="34" charset="0"/>
              <a:cs typeface="Arial" pitchFamily="34" charset="0"/>
            </a:endParaRPr>
          </a:p>
          <a:p>
            <a:r>
              <a:rPr lang="es-ES" dirty="0" smtClean="0">
                <a:latin typeface="Arial" pitchFamily="34" charset="0"/>
                <a:cs typeface="Arial" pitchFamily="34" charset="0"/>
              </a:rPr>
              <a:t>Las emulsiones modificadas con aditivos, buscan mejorar algunas propiedades de la emulsión y/o del asfalto residual. Entre otras: rotura controlada, susceptibilidad térmica, rigidez, etc.</a:t>
            </a:r>
          </a:p>
          <a:p>
            <a:endParaRPr lang="es-ES" dirty="0" smtClean="0">
              <a:latin typeface="Arial" pitchFamily="34" charset="0"/>
              <a:cs typeface="Arial" pitchFamily="34" charset="0"/>
            </a:endParaRPr>
          </a:p>
          <a:p>
            <a:r>
              <a:rPr lang="es-ES" dirty="0" smtClean="0">
                <a:latin typeface="Arial" pitchFamily="34" charset="0"/>
                <a:cs typeface="Arial" pitchFamily="34" charset="0"/>
              </a:rPr>
              <a:t>Una propiedad constructiva relevante de las emulsiones es que permiten que en riegos o en mezclas, se trabaje con agregados húmedos, lo que no es admisible con los </a:t>
            </a:r>
            <a:r>
              <a:rPr lang="es-ES" dirty="0" err="1" smtClean="0">
                <a:latin typeface="Arial" pitchFamily="34" charset="0"/>
                <a:cs typeface="Arial" pitchFamily="34" charset="0"/>
              </a:rPr>
              <a:t>diluídos</a:t>
            </a:r>
            <a:r>
              <a:rPr lang="es-ES" dirty="0" smtClean="0">
                <a:latin typeface="Arial" pitchFamily="34" charset="0"/>
                <a:cs typeface="Arial" pitchFamily="34" charset="0"/>
              </a:rPr>
              <a:t> o los cementos , otra es que se puede trabajar a temperatura ambiente y finalmente no requiere de equipos especializados de mezclado y secado de áridos, por lo cual es una mezcla que se puede ejecutar en cualquier lugar, todo lo que da versatilidad al producto. Por estas propiedades no se debe pensar que se obtiene el mismo producto que se obtiene con una mezcla en caliente, aunque mucho se ha avanzado en utilizar mezclas en frío en carpetas de rodadura.</a:t>
            </a:r>
            <a:endParaRPr lang="es-ES" dirty="0">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ChangeArrowheads="1"/>
          </p:cNvSpPr>
          <p:nvPr/>
        </p:nvSpPr>
        <p:spPr bwMode="auto">
          <a:xfrm>
            <a:off x="0" y="570748"/>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las razones de carácter empresarial se encuentra la capacidad instalada, el conocimiento de las técnicas aplicadas en el diseño, la disponibilidad de los insumos necesarios, entre otras.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las razones de tipo social se encuentran las aspiraciones de los habitantes, la conveniencia de una rápida habilitación al tránsito, la durabilidad de la obra en el tiempo, la seguridad y el confort, entre otras.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las razones políticas se encuentran las de equidad (carreteras de rango similar merecen estándares de pavimento similares), de soberanía (privilegio de determinadas técnicas que no dependen de insumos importados), las estratégicas (la pavimentación de las vías de unión con los países vecinos)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al momento del diseño, es conveniente tener en cuenta todas estas consideraciones, a efectos de obtener un diseño solvente desde el punto de vista de la ingeniería, pero además al menos aceptable desde los otros puntos de vista.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diseño no se agota con la materialización del proyecto en un documento de características geométricas /ancho y espesor de capas), sino que es necesario complementarlo con las especificaciones de los materiales y las técnicas de construcción y mantenimiento que se tendrán que utilizar y los procedimientos de control correspondientes.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1"/>
          <p:cNvSpPr>
            <a:spLocks noChangeArrowheads="1"/>
          </p:cNvSpPr>
          <p:nvPr/>
        </p:nvSpPr>
        <p:spPr bwMode="auto">
          <a:xfrm>
            <a:off x="0" y="0"/>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8.4.1 PROPIEDADES DE LAS EMUSIONES ASFÁLTICAS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8.4.1.1 VISCOSIDAD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determinar la viscosidad de las emulsiones se utiliza el equipo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Saybolt-Furol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mismo que el indicado para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diluídos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8.4.1.2 SEDIMENTACION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ensayo de sedimentación tiene como objetivo medir la estabilidad de la emulsión asfáltica que puede tener tendencia a sedimentarse y separarse las fases acuosa y asfáltica, total o parcialmente.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ilustra en la figura 8.22</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proceso de sedimentación.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ensayo es relevante para las emulsiones que estarán almacenadas un tiempo prolongado.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ensayo consiste en medir después de 5 días, la concentración de asfalto arriba y en el fondo de una bureta por evaporación del agua y pesado del residuo.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noChangeArrowheads="1"/>
          </p:cNvPicPr>
          <p:nvPr/>
        </p:nvPicPr>
        <p:blipFill>
          <a:blip r:embed="rId2"/>
          <a:srcRect/>
          <a:stretch>
            <a:fillRect/>
          </a:stretch>
        </p:blipFill>
        <p:spPr bwMode="auto">
          <a:xfrm>
            <a:off x="285720" y="0"/>
            <a:ext cx="5400675" cy="2819400"/>
          </a:xfrm>
          <a:prstGeom prst="rect">
            <a:avLst/>
          </a:prstGeom>
          <a:noFill/>
          <a:ln w="9525">
            <a:noFill/>
            <a:miter lim="800000"/>
            <a:headEnd/>
            <a:tailEnd/>
          </a:ln>
        </p:spPr>
      </p:pic>
      <p:sp>
        <p:nvSpPr>
          <p:cNvPr id="369666" name="Rectangle 2"/>
          <p:cNvSpPr>
            <a:spLocks noChangeArrowheads="1"/>
          </p:cNvSpPr>
          <p:nvPr/>
        </p:nvSpPr>
        <p:spPr bwMode="auto">
          <a:xfrm>
            <a:off x="5857884" y="1142984"/>
            <a:ext cx="307180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8.22: Proceso de rotura de la emulsión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369667" name="Rectangle 3"/>
          <p:cNvSpPr>
            <a:spLocks noChangeArrowheads="1"/>
          </p:cNvSpPr>
          <p:nvPr/>
        </p:nvSpPr>
        <p:spPr bwMode="auto">
          <a:xfrm>
            <a:off x="0" y="2786058"/>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953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8.4.1.3 CLASIFICACION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los efectos de clasificar una emulsión de rotura rápida, se mezcla con una arena normalizada, durante un cierto tiempo y si es mucho mayor el área no recubierta que la cubierta, se considera que es rápida.</a:t>
            </a:r>
            <a:endParaRPr lang="es-ES"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lang="es-ES" b="1" dirty="0" smtClean="0">
                <a:latin typeface="Arial" pitchFamily="34" charset="0"/>
                <a:ea typeface="Times New Roman" pitchFamily="18" charset="0"/>
                <a:cs typeface="Arial" pitchFamily="34" charset="0"/>
              </a:rPr>
              <a:t>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8.4.1.4DESEMULSION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mide el grado de afectación que produce un floculante (cloruro de calcio) sobre la emulsión.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es fácilmente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desemulsificable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 una emulsión rápida..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determina  mezclando la emulsión con cloruro de calcio y se toman muestras de la bureta arriba y abajo después de un cierto tiempo, evaporando y pesando el residuo.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1"/>
          <p:cNvSpPr>
            <a:spLocks noChangeArrowheads="1"/>
          </p:cNvSpPr>
          <p:nvPr/>
        </p:nvSpPr>
        <p:spPr bwMode="auto">
          <a:xfrm>
            <a:off x="0" y="0"/>
            <a:ext cx="9144000" cy="7000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371600" marR="0" lvl="3" indent="0" defTabSz="914400" rtl="0" eaLnBrk="1" fontAlgn="base" latinLnBrk="0" hangingPunct="1">
              <a:lnSpc>
                <a:spcPct val="100000"/>
              </a:lnSpc>
              <a:spcBef>
                <a:spcPct val="0"/>
              </a:spcBef>
              <a:spcAft>
                <a:spcPct val="0"/>
              </a:spcAft>
              <a:buClrTx/>
              <a:buSzTx/>
              <a:tabLst>
                <a:tab pos="4953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8.4.1.5 MEZCLA CON CEMENTO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Mezclando una emulsión lenta con cemento, se ve la tendencia de la emulsión  a romperse rápidamente.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1371600" marR="0" lvl="3" indent="0" defTabSz="914400" rtl="0" eaLnBrk="0" fontAlgn="base" latinLnBrk="0" hangingPunct="0">
              <a:lnSpc>
                <a:spcPct val="100000"/>
              </a:lnSpc>
              <a:spcBef>
                <a:spcPct val="0"/>
              </a:spcBef>
              <a:spcAft>
                <a:spcPct val="0"/>
              </a:spcAft>
              <a:buClrTx/>
              <a:buSzTx/>
              <a:tabLst>
                <a:tab pos="495300" algn="l"/>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1371600" marR="0" lvl="3" indent="0" defTabSz="914400" rtl="0" eaLnBrk="0" fontAlgn="base" latinLnBrk="0" hangingPunct="0">
              <a:lnSpc>
                <a:spcPct val="100000"/>
              </a:lnSpc>
              <a:spcBef>
                <a:spcPct val="0"/>
              </a:spcBef>
              <a:spcAft>
                <a:spcPct val="0"/>
              </a:spcAft>
              <a:buClrTx/>
              <a:buSzTx/>
              <a:tabLst>
                <a:tab pos="495300" algn="l"/>
              </a:tabLst>
            </a:pPr>
            <a:r>
              <a:rPr lang="es-ES" b="1" dirty="0" smtClean="0">
                <a:latin typeface="Arial" pitchFamily="34" charset="0"/>
                <a:ea typeface="Times New Roman" pitchFamily="18" charset="0"/>
                <a:cs typeface="Arial" pitchFamily="34" charset="0"/>
              </a:rPr>
              <a:t>8.4.1.6 </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ENSAYO DE CARGA DE LAS PARTICULAS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determina la polaridad de la emulsión con un ánodo y un cátodo conectados a una fuente de electricidad continua. Se colocan en la emulsión durante un cierto tiempo y si se reviste el cátodo será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catiónica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1371600" marR="0" lvl="3" indent="0" defTabSz="914400" rtl="0" eaLnBrk="0" fontAlgn="base" latinLnBrk="0" hangingPunct="0">
              <a:lnSpc>
                <a:spcPct val="100000"/>
              </a:lnSpc>
              <a:spcBef>
                <a:spcPct val="0"/>
              </a:spcBef>
              <a:spcAft>
                <a:spcPct val="0"/>
              </a:spcAft>
              <a:buClrTx/>
              <a:buSzTx/>
              <a:tabLst>
                <a:tab pos="495300" algn="l"/>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1371600" marR="0" lvl="3" indent="0" defTabSz="914400" rtl="0" eaLnBrk="0" fontAlgn="base" latinLnBrk="0" hangingPunct="0">
              <a:lnSpc>
                <a:spcPct val="100000"/>
              </a:lnSpc>
              <a:spcBef>
                <a:spcPct val="0"/>
              </a:spcBef>
              <a:spcAft>
                <a:spcPct val="0"/>
              </a:spcAft>
              <a:buClrTx/>
              <a:buSzTx/>
              <a:tabLst>
                <a:tab pos="495300" algn="l"/>
              </a:tabLst>
            </a:pPr>
            <a:r>
              <a:rPr lang="es-ES" b="1" dirty="0" smtClean="0">
                <a:latin typeface="Arial" pitchFamily="34" charset="0"/>
                <a:ea typeface="Times New Roman" pitchFamily="18" charset="0"/>
                <a:cs typeface="Arial" pitchFamily="34" charset="0"/>
              </a:rPr>
              <a:t>8.4.1.7</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ENSAYO DE TAMIZADO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un ensayo que se realiza para determinar la tendencia de una emulsión a formar glóbulos que afectan el fluir en los riegos o mezclas y que alteran la estabilidad.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complementario del ensayo de sedimentación.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determina por enjuague de la emulsión en un #20 con un agente (agua destilada para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catiónicas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oleato sodio para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aniónicas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peso de la emulsión retenida (grumos)</a:t>
            </a:r>
          </a:p>
          <a:p>
            <a:pPr marL="0" marR="0" lvl="0" indent="0"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1371600" marR="0" lvl="3" indent="0" defTabSz="914400" rtl="0" eaLnBrk="0" fontAlgn="base" latinLnBrk="0" hangingPunct="0">
              <a:lnSpc>
                <a:spcPct val="100000"/>
              </a:lnSpc>
              <a:spcBef>
                <a:spcPct val="0"/>
              </a:spcBef>
              <a:spcAft>
                <a:spcPct val="0"/>
              </a:spcAft>
              <a:buClrTx/>
              <a:buSzTx/>
              <a:tabLst>
                <a:tab pos="495300" algn="l"/>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1371600" marR="0" lvl="3" indent="0" defTabSz="914400" rtl="0" eaLnBrk="0" fontAlgn="base" latinLnBrk="0" hangingPunct="0">
              <a:lnSpc>
                <a:spcPct val="100000"/>
              </a:lnSpc>
              <a:spcBef>
                <a:spcPct val="0"/>
              </a:spcBef>
              <a:spcAft>
                <a:spcPct val="0"/>
              </a:spcAft>
              <a:buClrTx/>
              <a:buSzTx/>
              <a:tabLst>
                <a:tab pos="4953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8.4.1.8ENSAYO DE DESTILACION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Análogo al indicado para los diluidos, se destila la emulsión verificando el residuo asfáltico.</a:t>
            </a:r>
            <a:r>
              <a:rPr lang="es-ES" dirty="0" smtClean="0">
                <a:latin typeface="Arial" pitchFamily="34"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Sobre el residuo asfáltico pueden realizarse determinaciones de viscosidad, penetración, susceptibilidad térmica,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371600" marR="0" lvl="3" indent="0" algn="l" defTabSz="914400" rtl="0" eaLnBrk="1" fontAlgn="base" latinLnBrk="0" hangingPunct="1">
              <a:lnSpc>
                <a:spcPct val="100000"/>
              </a:lnSpc>
              <a:spcBef>
                <a:spcPct val="0"/>
              </a:spcBef>
              <a:spcAft>
                <a:spcPct val="0"/>
              </a:spcAft>
              <a:buClrTx/>
              <a:buSzTx/>
              <a:tabLst>
                <a:tab pos="4953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8.4.1.9 ENSAYO DE ADHESIVIDAD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Análogamente al caso de los diluidos, es relevante conocer la capacidad de la emulsión de mojar y recubrir el agregado (adherencia activa) y la capacidad de ser retenido por el agregado (adherencia pasiva).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determinación se realiza viendo como se moja el agregado seco con emulsión y como se desviste por lavado y análogamente como se desviste el agregado húmedo.</a:t>
            </a: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tabLst>
                <a:tab pos="4953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8.5 MODIFICADORES DE PROPIEDADES DE LOS MATERIALES ASFÁLTICOS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Hasta el momento hemos visto los materiales bituminosos tradicionales: cemento asfáltico,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diluído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y emulsión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materiales pueden ser mejorados de distintas formas agregando determinados agentes que mejoran determinadas propiedades, dando lugar a una enorme cantidad de productos denominados asfaltos modificados.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53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mejorador de los materiales bituminosos son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activantes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mejoradores de adherencia. Son productos utilizados en los materiales bituminosos utilizados como riegos o en mezclas en frío y la propiedad que mejoran es la adhesión del asfalto y el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1"/>
          <p:cNvSpPr>
            <a:spLocks noChangeArrowheads="1"/>
          </p:cNvSpPr>
          <p:nvPr/>
        </p:nvSpPr>
        <p:spPr bwMode="auto">
          <a:xfrm>
            <a:off x="0" y="928670"/>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 mejorador de los asfaltos es la incorporación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latex</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caucho natural o sintético (SBR),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copolímeros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etileno acetato de vinilo (EVA) y polímeros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elastoméricos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(SBS).Estos mejoradores actúan aumentando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deformabilidad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 asfalto para una determinada tensión y disminuyendo la susceptibilidad térmica de los cementos asfálticos y de los residuos de cemento asfáltico de las emulsiones.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pueden incorporarse otros agentes modificadores  que pueden actuar sobre otras propiedades de las emulsiones mejorando la estabilidad, la fluidez,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una discusión más amplia nos referimos a la bibliografía recomendada.</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
          <p:cNvSpPr>
            <a:spLocks noChangeArrowheads="1"/>
          </p:cNvSpPr>
          <p:nvPr/>
        </p:nvSpPr>
        <p:spPr bwMode="auto">
          <a:xfrm>
            <a:off x="0" y="0"/>
            <a:ext cx="9144000"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TRATAMIENTOS BITUMINOSOS SUPERFICIALES.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9.1 GENERALIDADES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tratamientos bituminosos superficiales son riegos asfálticos sobre una capa de base con incorporación o no de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Cuando los riegos no incorporan agregados pétreos, se denominan de imprimación o de adherencia.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riego de imprimación es el que se realiza como primera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interfase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entre una base granular y un pavimento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riego de adherencia es el que se realiza entre dos capas de mezcla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otros riegos con incorporación de agregados pueden realizarse por penetración directa como en el caso del macadam bituminoso o por penetración invertida, denominado de esta forma pues primero se riega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y después se incorpora el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9.1 se muestran los distintos tipos de riegos asfálticos de tratamiento bituminosos.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p:cNvPicPr>
            <a:picLocks noChangeAspect="1" noChangeArrowheads="1"/>
          </p:cNvPicPr>
          <p:nvPr/>
        </p:nvPicPr>
        <p:blipFill>
          <a:blip r:embed="rId2"/>
          <a:srcRect/>
          <a:stretch>
            <a:fillRect/>
          </a:stretch>
        </p:blipFill>
        <p:spPr bwMode="auto">
          <a:xfrm>
            <a:off x="1000100" y="0"/>
            <a:ext cx="3925243" cy="6857999"/>
          </a:xfrm>
          <a:prstGeom prst="rect">
            <a:avLst/>
          </a:prstGeom>
          <a:noFill/>
          <a:ln w="9525">
            <a:noFill/>
            <a:miter lim="800000"/>
            <a:headEnd/>
            <a:tailEnd/>
          </a:ln>
        </p:spPr>
      </p:pic>
      <p:sp>
        <p:nvSpPr>
          <p:cNvPr id="302082" name="Rectangle 2"/>
          <p:cNvSpPr>
            <a:spLocks noChangeArrowheads="1"/>
          </p:cNvSpPr>
          <p:nvPr/>
        </p:nvSpPr>
        <p:spPr bwMode="auto">
          <a:xfrm>
            <a:off x="5072066" y="5429264"/>
            <a:ext cx="382662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 9-1 Tipos de tratamientos bituminosos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tratamiento bituminoso puede ser simple, doble, doble con sellado o triple, o de sellado. En todos los casos se trata de un riego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posterior riego de agregado pétreo (grueso, mediano o arena)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Otros tratamientos asfálticos denominados como lechadas asfálticas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slurry</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serán considerados como mezclas asfálticas a pesar que por su espesor se les  podría considerar un riego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tratamientos bituminosos se componen de riegos sucesivos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y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que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sea fluido como para ser regado, se requiere calentarlo a una temperatura adecuada que permita una viscosidad de riego, o bien utilizar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fluidificado en forma de diluido asfáltico con solvente o bien como emulsión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los riegos de imprimación, el objetivo será lograr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interfase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adecuada entre la base y el pavimento bituminoso superior, por lo cual será deseable que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penetre en la base, para lo cual debe ser fluido y mantener esta propiedad para permitir una mayor penetración, por tanto a efectos de hacerlo más fluido y menos volátil del tipo MC o SC o alternativamente una emulsión de imprimación ( no utilizada en nuestro medio)..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nuestro medio, se utiliza un diluido asfáltico tipo MC 70 (o MC1).</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riegos de adherencia son riegos a efectos de mejorar la adherencia de dos capas superpuestas de mezcla asfáltica, para lo cual se utiliza un diluido tipo RC 250 (o RC2) o alternativamente una emulsión asfáltica rápida RS o CRS.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número a continuación de las letras es un indicador de la viscosidad del material, MC1 es menos viscoso que los MC2 a MC5. Se le denomina MC70 por ser 70 la viscosidad medida en unidades de segundos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Saybolt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Furol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(tiempo que demora en escurrir el material por un orificio estandarizado a una determinada temperatura)  </a:t>
            </a:r>
          </a:p>
          <a:p>
            <a:pPr marL="0" marR="0" lvl="0" indent="0" algn="l" defTabSz="914400" rtl="0" eaLnBrk="1" fontAlgn="base" latinLnBrk="0" hangingPunct="1">
              <a:lnSpc>
                <a:spcPct val="100000"/>
              </a:lnSpc>
              <a:spcBef>
                <a:spcPct val="0"/>
              </a:spcBef>
              <a:spcAft>
                <a:spcPct val="0"/>
              </a:spcAft>
              <a:buClrTx/>
              <a:buSzTx/>
              <a:buFontTx/>
              <a:buNone/>
              <a:tabLst/>
            </a:pPr>
            <a:endParaRPr lang="es-ES"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Análogamente para el RC2 o RC 250.</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riegos con incorporación de agregado, para macadam bituminoso, se realizaban en el pasado con cemento asfáltico como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 que requería altas temperaturas para lograr un material viscoso regable y constituyen una tecnología peligrosa (inflamación) y en desuso.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riegos con incorporación de agregado, son los que denominamos genéricamente tratamientos bituminosos comunes, se realizan con un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diluido tipo RC 250 ( o RC2) o con emulsión asfáltica de rotura rápida RS o CRS, pues se requiere tener un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líquido al inicio del tratamiento, que sea fluido a temperatura ambiente ( emulsión) o calentando a baja temperatura ( diluido), pero que rápidamente después de regado desarrolle su propiedad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efectos de retener el agregado y permitir una pronta liberación al tránsito.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tratamiento bituminoso debe ser considerado un revestimiento con nulo o muy reducido aporte estructural. Su función es dotar al pavimento de una superficie lisa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texturada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permita una adecuada fricción neumático-rodadura y que impida la entrada de agua a la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una función impermeabilizante.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 función es la de dotar de una superficie apta para pintar y contrastada para la señalización horizontal.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1"/>
          <p:cNvSpPr>
            <a:spLocks noChangeArrowheads="1"/>
          </p:cNvSpPr>
          <p:nvPr/>
        </p:nvSpPr>
        <p:spPr bwMode="auto">
          <a:xfrm>
            <a:off x="0" y="642918"/>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vimos en capítulos anteriores, cuando los espesores de revestimiento bituminoso son muy delgados, como es el caso de los tratamientos bituminosos, las tensiones de tracción por flexión se vuelven en cierta manera de compresión, por lo cual el tratamiento actúa como una alfombra sobre la base más que como una capa y no está sujeto a solicitaciones de tracción por flexión.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misma razón, de ser delgado,  es la que determina que la capa de agregado sea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monoparticular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el espesor del tamaño máximo del agregado y que sea deseable que todo el agregado tenga el mismo tamaño (tamaño uniforme) de tal forma que se desarrolle un verdadero mosaico de agregados.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Cuando el tratamiento es múltiple, los sucesivos riegos de agregados, tendrán como objetivo rellenar los huecos que los agregados más gruesos han dejado con agregados medianos o los que éstos a su vez han dejado, con agregados finos o arena.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tratamientos bituminosos superficiales son los recubrimientos bituminosos más económicos. Son en general viables para carreteras con un tránsito superior a los 150 vehículos/día. Sui vida útil puede alcanzar los 10 años y con adecuada conservación todavía más. Requiere de una artesanía de construcción que progresivamente se ha perdido, por lo cual existe cierta renuencia a diseñar y ejecutar este tipo de obras y una tendencia a sustituirla por alternativas en mezcla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836712"/>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tienen que ser pertinentes y razonables. Las especificaciones de los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de mezclas asfálticas o de hormigones para pavimento, tanto en las características geométricas como en las propiedades de los insumos (agregados pétreos,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etc.) como de los productos terminados (mezclas asfálticas, hormigones, etc.) deben ser en primer término las que se supusieron al momento del cálculo, las que a su vez deben ser alcanzables con las técnicas de construcción estándar y compatibles con una producción “industrial”.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Cuando se diseña un pavimento, es recomendable prever, las actuaciones de mantenimiento correspondientes, sea de tipo rutinario o bien de tipo extraordinario previsible, de tal forma que sean tenidas en cuenta desde el momento de la pavimentación en las previsiones de recursos que demandarán.</a:t>
            </a:r>
            <a:r>
              <a:rPr kumimoji="0" lang="es-UY" b="0" i="0" u="none" strike="noStrike" cap="none" normalizeH="0" baseline="0" dirty="0" smtClean="0">
                <a:ln>
                  <a:noFill/>
                </a:ln>
                <a:solidFill>
                  <a:schemeClr val="tx1"/>
                </a:solidFill>
                <a:effectLst/>
                <a:latin typeface="Arial" pitchFamily="34" charset="0"/>
                <a:cs typeface="Arial" pitchFamily="34" charset="0"/>
              </a:rPr>
              <a:t> </a:t>
            </a:r>
          </a:p>
        </p:txBody>
      </p:sp>
      <p:sp>
        <p:nvSpPr>
          <p:cNvPr id="78850" name="Rectangle 2"/>
          <p:cNvSpPr>
            <a:spLocks noChangeArrowheads="1"/>
          </p:cNvSpPr>
          <p:nvPr/>
        </p:nvSpPr>
        <p:spPr bwMode="auto">
          <a:xfrm>
            <a:off x="0" y="4549676"/>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1.5 LA CONSTRUCCION DEL PAVIMENTO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objetivo de quien construye es ejecutar la obra en la forma más eficiente, dentro de los plazos previstos y dentro del costo estimado.</a:t>
            </a: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9.2 ESPECIFICACIONES DE MATERIALES PARA TRATAMIENTOS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para tratamientos bituminosos superficiales serán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agregado y eventualmente algún aditivo.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9.2.1 ESPECIFICACIONES DE LOS AGREGADOS PETREOS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agregados pétreos requieren ciertas propiedades: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Tamaño.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requiere que sean de tamaño uniforme de forma tal de garantizar una capa mono particular de agregado. Claro que el tamaño uniforme debe ser compatible con lo industrialmente obtenible en un proceso de trituración y clasificación por lo cual existirá un rango de valores entre el más grueso y el más fino. El tamaño máximo puede ser para un material grueso de 25mm (1”) en cuyo caso podrá contar con partículas de hasta 13mm. Análogamente para otros agregados menos gruesos con tamaños máximos de 20mm, 13 mm., 10 mm., 6 mm., y 5 mm. En los que el tamaño mínimo será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mitad del máximo.</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pPr eaLnBrk="0" fontAlgn="base" hangingPunct="0">
              <a:spcBef>
                <a:spcPct val="0"/>
              </a:spcBef>
              <a:spcAft>
                <a:spcPct val="0"/>
              </a:spcAft>
            </a:pPr>
            <a:r>
              <a:rPr lang="es-ES" b="1" dirty="0" smtClean="0">
                <a:latin typeface="Arial" pitchFamily="34" charset="0"/>
                <a:cs typeface="Arial" pitchFamily="34" charset="0"/>
              </a:rPr>
              <a:t>Granulometría. </a:t>
            </a:r>
            <a:r>
              <a:rPr lang="es-ES" dirty="0" smtClean="0">
                <a:latin typeface="Arial" pitchFamily="34" charset="0"/>
                <a:cs typeface="Arial" pitchFamily="34" charset="0"/>
              </a:rPr>
              <a:t>Para cada tamaño máximo se especifica un huso granulométrico donde debe ubicarse el agregado.</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Resistencia al desgaste.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agregado estará directamente expuesto a la carga y a la fricción con el neumático y con otros agregados, por lo cual se requiere que sea resistente al desgaste. Esta propiedad se especifica como resistencia al desgaste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Angeles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se requiere que sea inferior a 30 o en tratamientos de alta calidad inferior a 20. Alternativamente el desgaste puede medirse por los ensayos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Deval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el BS 512. Complementaria o alternativamente puede requerirse el coeficiente de desgaste acelerado menor de 0,40 (como lo hace la normativa europea)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Forma.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deseable que la forma del agregado sea lo más cúbica posible. Sin embargo es frecuente que se obtengan partículas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lajosas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durante el proceso de trituración las que están limitadas a un 35%. Dado que se trata de una capa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monoparticular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agregados y una misma dosificación del riego de asfalto por unidad de superficie, si las partículas son de tamaño muy diferente y forma diferente, si el asfalto regado es el requerido para las cúbicas y grandes, será superabundante para las chatas y pequeñas.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presencia de lajas determinará la corrección de la cantidad de asfalto a regar, determinando un índice de chatura y el tamaño medio del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Adhesividad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adhesividad se evalúa por el ensayo de inmersión de agregado recubierto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agua durante un cierto tiempo y a una cierta temperatura y verificando la cobertura de asfalto al cabo de dicho término. Se especifica que la cobertura sea superior al 95%</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pPr lvl="0" eaLnBrk="0" fontAlgn="base" hangingPunct="0">
              <a:spcBef>
                <a:spcPct val="0"/>
              </a:spcBef>
              <a:spcAft>
                <a:spcPct val="0"/>
              </a:spcAft>
            </a:pPr>
            <a:r>
              <a:rPr lang="es-ES" b="1" dirty="0" smtClean="0">
                <a:latin typeface="Arial" pitchFamily="34" charset="0"/>
                <a:cs typeface="Arial" pitchFamily="34" charset="0"/>
              </a:rPr>
              <a:t>Limpieza.</a:t>
            </a:r>
            <a:r>
              <a:rPr lang="es-ES" dirty="0" smtClean="0">
                <a:latin typeface="Arial" pitchFamily="34" charset="0"/>
                <a:cs typeface="Arial" pitchFamily="34" charset="0"/>
              </a:rPr>
              <a:t> Los agregados deben de estar limpios, es decir exentos de arcilla, de materia orgánica y de polvo.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Humedad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Los agregados no deberán estar excesivamente húmedos (4% en caso de utilizar emulsiones y 2% en caso de diluidos o cementos). En caso de utilizar emulsión tampoco deberán estar demasiado secos, pues esto acelera excesivamente la rotura en cuyo caso se recomienda mojarlos en el acopio.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9.2.2 ESPECIFICACIONES DE LOS LIGANTES ASFALTICOS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asfálticos a ser utilizados en los riegos asfálticos son los indicados en los capítulos anteriores y entre ellos,: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Cemento asfáltico de penetración 150/200. Tiene que ser un cemento asfáltico blando para poder ser regado, a pesar de lo cual requiere se caliente a alta temperatura para obtener una viscosidad que asegure un riego adecuado.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Diluido asfáltico RC 250. Tiene que ser calentado ligeramente (40°C) para lograr una viscosidad de 25 a 100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sSF</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Diluido asfáltico MC 70.Tiene que ser calentado ligeramente (70°C) para alcanzar una viscosidad de 100 a 200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sSF</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Emulsión asfáltica tipo RS-55 o CRS-55. Utilizada a temperatura ambiente o con un calentamiento mínimo que asegure la viscosidad de riego.</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r>
              <a:rPr lang="es-ES" dirty="0" smtClean="0">
                <a:latin typeface="Arial" pitchFamily="34" charset="0"/>
                <a:cs typeface="Arial" pitchFamily="34" charset="0"/>
              </a:rPr>
              <a:t>Otras normativas, en países que cuentan con mayor diversidad de materiales, admiten otros productos como alquitranes y otros diluidos y emulsiones.</a:t>
            </a:r>
          </a:p>
          <a:p>
            <a:r>
              <a:rPr lang="es-ES" dirty="0" smtClean="0">
                <a:latin typeface="Arial" pitchFamily="34"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1"/>
          <p:cNvSpPr>
            <a:spLocks noChangeArrowheads="1"/>
          </p:cNvSpPr>
          <p:nvPr/>
        </p:nvSpPr>
        <p:spPr bwMode="auto">
          <a:xfrm>
            <a:off x="0" y="57148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Recientemente han sido especificadas emulsiones especiales o modificadas que mejoran ciertas propiedades de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 las relaciones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9.2.3 ESPECIFICACIONES DE LOS ADITIVOS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aditivos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activantes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utilizados en los tratamientos superficiales son agregados 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mejorar la adhesividad asfalto agregado y su bondad se verifica con el ensayo de inmersión ya señalado. También aunque en desuso, puede revestirse el agregado con un material de polaridad favorable 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ser empleado.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9.3 DOSIFICACION DE TRATAMIENTOS SUPERFICIALES BITUMINOSOS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dosificación de un tratamiento bituminoso consiste en determinar la cantidad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a ser regado y la cantidad de agregado pétreo a ser distribuido.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los riegos de imprimación y adherencia la dosificación corresponde a la cantidad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ser regado.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elemento de señalar es que la cantidad a ser regada es la cantidad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total y que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residual dependerá de la cantidad que el material regado contenga de residuo asfáltico.</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9.3.1 METODO DE HANSON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Conceptualmente, si se trata de una capa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monoparticular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partículas cúbicas, la cantidad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/m2 de superficie de agregados debería ser numéricamente  igual al tamaño medio de las partículas.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Sin embargo, las partículas cuentan con cierta granulometría y cierta chatura y se ha comprobado empíricamente que al regarse el agregado, las partículas se distribuyen de forma tal que el 50% del espesor de la capa suelta es de vacíos y que el 50% del espesor es de agregados.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se ha experimentado que una vez que se compacta la capa de agregado, se reducen los vacíos y alcanzan a un 30% del espesor de la capa compactada.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Durante la vida en servicio, se sigue compactando el agregado, alcanzando los vacíos a un 20% del espesor de la capa compactada.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lo largo de este proceso, los agregados se van acomodando para tomar la posición más estable, es decir con sus dos dimensiones mayores contra el apoyo y la menor dimensión vertical.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situación da lugar a definir una magnitud relevante denominada menor dimensión promedio del agregado (A.L.D.,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Average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Least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Dimension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Esta dimensión es función del tamaño medio del agregado y de su chatura. El espesor de la capa tenderá en su condición compactada, a ser igual al ALD, por lo cual en su condición suelta será igual a 1,6 * ALD.</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1285860"/>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se observó que el contenido de asfalto residual que era el adecuado, correspondía al que llenaba los 2/3 del 20% de vacíos que quedaban una vez que la capa estaba compactada y con el espesor del ALD.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el riego debía de ser de un espesor equivalente a las 2/3 partes del 20% de la ALD.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menor dimensión promedio se determinó como la distancia entre dos placas paralelas por la que pasa el agregado de un determinado tamaño.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expresión física de las observaciones anteriores se indica en la figura 9.2.</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428596" y="0"/>
            <a:ext cx="5302771" cy="6858000"/>
          </a:xfrm>
          <a:prstGeom prst="rect">
            <a:avLst/>
          </a:prstGeom>
          <a:noFill/>
        </p:spPr>
      </p:pic>
      <p:sp>
        <p:nvSpPr>
          <p:cNvPr id="3" name="2 Rectángulo"/>
          <p:cNvSpPr/>
          <p:nvPr/>
        </p:nvSpPr>
        <p:spPr>
          <a:xfrm>
            <a:off x="5786446" y="3643314"/>
            <a:ext cx="3214726" cy="523220"/>
          </a:xfrm>
          <a:prstGeom prst="rect">
            <a:avLst/>
          </a:prstGeom>
        </p:spPr>
        <p:txBody>
          <a:bodyPr wrap="square">
            <a:spAutoFit/>
          </a:bodyPr>
          <a:lstStyle/>
          <a:p>
            <a:r>
              <a:rPr lang="es-ES" sz="1400" dirty="0" smtClean="0">
                <a:latin typeface="Arial" pitchFamily="34" charset="0"/>
                <a:cs typeface="Arial" pitchFamily="34" charset="0"/>
              </a:rPr>
              <a:t>F</a:t>
            </a:r>
            <a:r>
              <a:rPr lang="es-ES" sz="1400" b="1" dirty="0" smtClean="0">
                <a:latin typeface="Arial" pitchFamily="34" charset="0"/>
                <a:cs typeface="Arial" pitchFamily="34" charset="0"/>
              </a:rPr>
              <a:t>igura 9.2 Método de dosificación de Hanson</a:t>
            </a:r>
            <a:endParaRPr lang="es-ES" sz="1400" dirty="0">
              <a:latin typeface="Arial" pitchFamily="34" charset="0"/>
              <a:cs typeface="Arial" pitchFamily="34"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
          <p:cNvSpPr>
            <a:spLocks noChangeArrowheads="1"/>
          </p:cNvSpPr>
          <p:nvPr/>
        </p:nvSpPr>
        <p:spPr bwMode="auto">
          <a:xfrm>
            <a:off x="0" y="0"/>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Estas observaciones realizadas por Hanson dieron lugar al método de dosificación que lleva su nombre.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Posteriormente el Departamento de Carreteras de Victoria, Australia, verificó que el método de Hanson  sustituyó el coeficiente de 2/3 por un coeficiente “C” que depende del tránsito del pavimento y del tipo de agregado utilizado como se muestra en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9.3.</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2928926" y="1714488"/>
            <a:ext cx="2037737" cy="369332"/>
          </a:xfrm>
          <a:prstGeom prst="rect">
            <a:avLst/>
          </a:prstGeom>
        </p:spPr>
        <p:txBody>
          <a:bodyPr wrap="none">
            <a:spAutoFit/>
          </a:bodyPr>
          <a:lstStyle/>
          <a:p>
            <a:r>
              <a:rPr lang="es-ES" dirty="0" err="1" smtClean="0">
                <a:latin typeface="Arial" pitchFamily="34" charset="0"/>
                <a:cs typeface="Arial" pitchFamily="34" charset="0"/>
              </a:rPr>
              <a:t>Eb</a:t>
            </a:r>
            <a:r>
              <a:rPr lang="es-ES" dirty="0" smtClean="0">
                <a:latin typeface="Arial" pitchFamily="34" charset="0"/>
                <a:cs typeface="Arial" pitchFamily="34" charset="0"/>
              </a:rPr>
              <a:t>=C*0,20*A.L.D.</a:t>
            </a:r>
            <a:endParaRPr lang="es-ES" dirty="0">
              <a:latin typeface="Arial" pitchFamily="34" charset="0"/>
              <a:cs typeface="Arial" pitchFamily="34" charset="0"/>
            </a:endParaRPr>
          </a:p>
        </p:txBody>
      </p:sp>
      <p:graphicFrame>
        <p:nvGraphicFramePr>
          <p:cNvPr id="4" name="3 Tabla"/>
          <p:cNvGraphicFramePr>
            <a:graphicFrameLocks noGrp="1"/>
          </p:cNvGraphicFramePr>
          <p:nvPr/>
        </p:nvGraphicFramePr>
        <p:xfrm>
          <a:off x="1357290" y="2428869"/>
          <a:ext cx="5959180" cy="1653545"/>
        </p:xfrm>
        <a:graphic>
          <a:graphicData uri="http://schemas.openxmlformats.org/drawingml/2006/table">
            <a:tbl>
              <a:tblPr/>
              <a:tblGrid>
                <a:gridCol w="1489795"/>
                <a:gridCol w="1489795"/>
                <a:gridCol w="1489795"/>
                <a:gridCol w="1489795"/>
              </a:tblGrid>
              <a:tr h="291466">
                <a:tc>
                  <a:txBody>
                    <a:bodyPr/>
                    <a:lstStyle/>
                    <a:p>
                      <a:pPr algn="ctr">
                        <a:spcAft>
                          <a:spcPts val="0"/>
                        </a:spcAft>
                      </a:pPr>
                      <a:r>
                        <a:rPr lang="es-ES" sz="1600">
                          <a:latin typeface="Times New Roman"/>
                          <a:ea typeface="Times New Roman"/>
                        </a:rPr>
                        <a:t>Tránsito t(v/día)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&lt;250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250&lt;t&lt;100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&gt;1000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66">
                <a:tc>
                  <a:txBody>
                    <a:bodyPr/>
                    <a:lstStyle/>
                    <a:p>
                      <a:pPr algn="ctr">
                        <a:spcAft>
                          <a:spcPts val="0"/>
                        </a:spcAft>
                      </a:pPr>
                      <a:r>
                        <a:rPr lang="es-ES" sz="1600">
                          <a:latin typeface="Times New Roman"/>
                          <a:ea typeface="Times New Roman"/>
                        </a:rPr>
                        <a:t>Tipo de agregado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66">
                <a:tc>
                  <a:txBody>
                    <a:bodyPr/>
                    <a:lstStyle/>
                    <a:p>
                      <a:pPr algn="ctr">
                        <a:spcAft>
                          <a:spcPts val="0"/>
                        </a:spcAft>
                      </a:pPr>
                      <a:r>
                        <a:rPr lang="es-ES" sz="1600">
                          <a:latin typeface="Times New Roman"/>
                          <a:ea typeface="Times New Roman"/>
                        </a:rPr>
                        <a:t>Piedra triturada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933">
                <a:tc>
                  <a:txBody>
                    <a:bodyPr/>
                    <a:lstStyle/>
                    <a:p>
                      <a:pPr algn="ctr">
                        <a:spcAft>
                          <a:spcPts val="0"/>
                        </a:spcAft>
                      </a:pPr>
                      <a:r>
                        <a:rPr lang="es-ES" sz="1600">
                          <a:latin typeface="Times New Roman"/>
                          <a:ea typeface="Times New Roman"/>
                        </a:rPr>
                        <a:t>Piedra parc.triturada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dirty="0">
                          <a:latin typeface="Times New Roman"/>
                          <a:ea typeface="Times New Roman"/>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90818" name="Rectangle 2"/>
          <p:cNvSpPr>
            <a:spLocks noChangeArrowheads="1"/>
          </p:cNvSpPr>
          <p:nvPr/>
        </p:nvSpPr>
        <p:spPr bwMode="auto">
          <a:xfrm>
            <a:off x="0" y="4214818"/>
            <a:ext cx="914400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9.3 Modificación al método Hanson. Departamento de Carreteras de Victoria, Australia</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Recordemos que siempre cuando se habla de asfalto nos referimos a asfalto residual. En el caso del RC 250 (RC2) el asfalto residual es del 78% en tanto que en la emulsión CRS-55 el asfalto residual es 55%, por lo cual hay que mayoral el valor del asfalto residual para obtener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/m2 de diluido o emulsión a regar.</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
          <p:cNvSpPr>
            <a:spLocks noChangeArrowheads="1"/>
          </p:cNvSpPr>
          <p:nvPr/>
        </p:nvSpPr>
        <p:spPr bwMode="auto">
          <a:xfrm>
            <a:off x="0" y="0"/>
            <a:ext cx="9144000"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lo que corresponde al agregado, también es pertinente recordar que en los procesos de acopio, carga y descarga, y por efecto del tránsito,  se producen pérdidas de agregado que pueden llegar a un 10% ( con 15% como máximo) a efectos de tenerlo en cuenta cuando se adquiere o produce agregado para una obra.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Hanson es un método de dosificación para tratamientos bituminosos simples.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9.3.2 METODO DE MCLEOD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un método posterior al de Hanson.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Realiza las siguientes apreciaciones: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 Considera que el método Hanson conduce a excesos de asfalto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Introduce un coeficiente de corrección “V” debido a la fracción de vacíos del agregado suelto según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9.4</a:t>
            </a:r>
          </a:p>
          <a:p>
            <a:pPr marL="0" marR="0" lvl="0" indent="0" algn="l" defTabSz="914400" rtl="0" eaLnBrk="0" fontAlgn="base" latinLnBrk="0" hangingPunct="0">
              <a:lnSpc>
                <a:spcPct val="100000"/>
              </a:lnSpc>
              <a:spcBef>
                <a:spcPct val="0"/>
              </a:spcBef>
              <a:spcAft>
                <a:spcPct val="0"/>
              </a:spcAft>
              <a:buClrTx/>
              <a:buSzTx/>
              <a:tabLst>
                <a:tab pos="4572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algn="ctr" eaLnBrk="0" fontAlgn="base" hangingPunct="0">
              <a:spcBef>
                <a:spcPct val="0"/>
              </a:spcBef>
              <a:spcAft>
                <a:spcPct val="0"/>
              </a:spcAft>
              <a:tabLst>
                <a:tab pos="457200" algn="l"/>
              </a:tabLst>
            </a:pPr>
            <a:r>
              <a:rPr lang="es-ES" b="1" dirty="0" smtClean="0"/>
              <a:t>V= 1-(W/G)</a:t>
            </a:r>
          </a:p>
          <a:p>
            <a:pPr lvl="0" algn="ctr" eaLnBrk="0" fontAlgn="base" hangingPunct="0">
              <a:spcBef>
                <a:spcPct val="0"/>
              </a:spcBef>
              <a:spcAft>
                <a:spcPct val="0"/>
              </a:spcAft>
              <a:tabLst>
                <a:tab pos="457200" algn="l"/>
              </a:tabLst>
            </a:pPr>
            <a:endParaRPr lang="es-ES" b="1" dirty="0" smtClean="0"/>
          </a:p>
          <a:p>
            <a:r>
              <a:rPr lang="es-ES" dirty="0" smtClean="0">
                <a:latin typeface="Arial" pitchFamily="34" charset="0"/>
                <a:cs typeface="Arial" pitchFamily="34" charset="0"/>
              </a:rPr>
              <a:t>Donde: </a:t>
            </a:r>
          </a:p>
          <a:p>
            <a:r>
              <a:rPr lang="es-ES" dirty="0" smtClean="0">
                <a:latin typeface="Arial" pitchFamily="34" charset="0"/>
                <a:cs typeface="Arial" pitchFamily="34" charset="0"/>
              </a:rPr>
              <a:t>W peso unitario suelto ASTM C-29 y</a:t>
            </a:r>
          </a:p>
          <a:p>
            <a:r>
              <a:rPr lang="es-ES" dirty="0" smtClean="0">
                <a:latin typeface="Arial" pitchFamily="34" charset="0"/>
                <a:cs typeface="Arial" pitchFamily="34" charset="0"/>
              </a:rPr>
              <a:t> G peso específico real.</a:t>
            </a:r>
          </a:p>
          <a:p>
            <a:pPr algn="ctr"/>
            <a:r>
              <a:rPr lang="es-ES" sz="1400" b="1" dirty="0" smtClean="0"/>
              <a:t>Figura 9.4 Coeficiente de corrección de </a:t>
            </a:r>
            <a:r>
              <a:rPr lang="es-ES" sz="1400" b="1" dirty="0" err="1" smtClean="0"/>
              <a:t>McLeod</a:t>
            </a:r>
            <a:endParaRPr lang="es-ES" dirty="0" smtClean="0"/>
          </a:p>
          <a:p>
            <a:pPr lvl="0" eaLnBrk="0" fontAlgn="base" hangingPunct="0">
              <a:spcBef>
                <a:spcPct val="0"/>
              </a:spcBef>
              <a:spcAft>
                <a:spcPct val="0"/>
              </a:spcAft>
              <a:tabLst>
                <a:tab pos="457200" algn="l"/>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
          <p:cNvSpPr>
            <a:spLocks noChangeArrowheads="1"/>
          </p:cNvSpPr>
          <p:nvPr/>
        </p:nvSpPr>
        <p:spPr bwMode="auto">
          <a:xfrm>
            <a:off x="0" y="357166"/>
            <a:ext cx="9144000"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Introduce un coeficiente por pérdidas, “E”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Introduce un coeficiente según el tránsito, que denomina “factor de tránsito” “T”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Introduce un coeficiente por textura superficial de la case regada “S”, que tiene en cuenta si la superficie a ser revestida absorberá parte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Introduce el coeficiente de asfalto residual “R”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Introduce un coeficiente de absorción de asfalto por parte del agregado “A”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 estas consideraciones, la dosificación de agregado y asfalto responden a las de la figura 9.5.</a:t>
            </a:r>
          </a:p>
          <a:p>
            <a:pPr algn="ctr"/>
            <a:r>
              <a:rPr lang="es-ES" dirty="0" smtClean="0">
                <a:latin typeface="Arial" pitchFamily="34" charset="0"/>
                <a:cs typeface="Arial" pitchFamily="34" charset="0"/>
              </a:rPr>
              <a:t>Dosificación de agregado</a:t>
            </a:r>
          </a:p>
          <a:p>
            <a:pPr algn="ctr"/>
            <a:r>
              <a:rPr lang="pt-PT" b="1" dirty="0" smtClean="0">
                <a:latin typeface="Arial" pitchFamily="34" charset="0"/>
                <a:cs typeface="Arial" pitchFamily="34" charset="0"/>
              </a:rPr>
              <a:t>C=(1-0,4V)*H*G*E (kg/m2)</a:t>
            </a:r>
            <a:endParaRPr lang="es-ES" dirty="0" smtClean="0">
              <a:latin typeface="Arial" pitchFamily="34" charset="0"/>
              <a:cs typeface="Arial" pitchFamily="34" charset="0"/>
            </a:endParaRPr>
          </a:p>
          <a:p>
            <a:pPr algn="ctr"/>
            <a:r>
              <a:rPr lang="pt-PT" b="1" dirty="0" smtClean="0">
                <a:latin typeface="Arial" pitchFamily="34" charset="0"/>
                <a:cs typeface="Arial" pitchFamily="34" charset="0"/>
              </a:rPr>
              <a:t>C=(1-0,4V)*H*W*E/(1-V) (lt/m2) volúmen suelto</a:t>
            </a:r>
            <a:endParaRPr lang="es-ES" dirty="0" smtClean="0">
              <a:latin typeface="Arial" pitchFamily="34" charset="0"/>
              <a:cs typeface="Arial" pitchFamily="34" charset="0"/>
            </a:endParaRPr>
          </a:p>
          <a:p>
            <a:pPr algn="ctr"/>
            <a:r>
              <a:rPr lang="es-ES" b="1" dirty="0" smtClean="0">
                <a:latin typeface="Arial" pitchFamily="34" charset="0"/>
                <a:cs typeface="Arial" pitchFamily="34" charset="0"/>
              </a:rPr>
              <a:t>H=A.L.D.</a:t>
            </a:r>
            <a:endParaRPr lang="es-ES" dirty="0" smtClean="0">
              <a:latin typeface="Arial" pitchFamily="34" charset="0"/>
              <a:cs typeface="Arial" pitchFamily="34" charset="0"/>
            </a:endParaRPr>
          </a:p>
          <a:p>
            <a:pPr algn="ctr"/>
            <a:r>
              <a:rPr lang="es-ES" b="1" dirty="0" smtClean="0">
                <a:latin typeface="Arial" pitchFamily="34" charset="0"/>
                <a:cs typeface="Arial" pitchFamily="34" charset="0"/>
              </a:rPr>
              <a:t> </a:t>
            </a:r>
            <a:endParaRPr lang="es-ES" dirty="0" smtClean="0">
              <a:latin typeface="Arial" pitchFamily="34" charset="0"/>
              <a:cs typeface="Arial" pitchFamily="34" charset="0"/>
            </a:endParaRPr>
          </a:p>
          <a:p>
            <a:pPr algn="ctr"/>
            <a:r>
              <a:rPr lang="es-ES" dirty="0" smtClean="0">
                <a:latin typeface="Arial" pitchFamily="34" charset="0"/>
                <a:cs typeface="Arial" pitchFamily="34" charset="0"/>
              </a:rPr>
              <a:t>Dosificación de asfalto</a:t>
            </a:r>
          </a:p>
          <a:p>
            <a:pPr algn="ctr"/>
            <a:r>
              <a:rPr lang="es-ES" b="1" dirty="0" smtClean="0">
                <a:latin typeface="Arial" pitchFamily="34" charset="0"/>
                <a:cs typeface="Arial" pitchFamily="34" charset="0"/>
              </a:rPr>
              <a:t>B=0,4*H*T*V+S+A/ R</a:t>
            </a:r>
            <a:endParaRPr lang="es-ES" dirty="0" smtClean="0">
              <a:latin typeface="Arial" pitchFamily="34" charset="0"/>
              <a:cs typeface="Arial" pitchFamily="34" charset="0"/>
            </a:endParaRPr>
          </a:p>
          <a:p>
            <a:pPr algn="ctr"/>
            <a:r>
              <a:rPr lang="es-ES" dirty="0" smtClean="0"/>
              <a:t> </a:t>
            </a:r>
          </a:p>
          <a:p>
            <a:pPr algn="ctr"/>
            <a:r>
              <a:rPr lang="es-ES" sz="1400" b="1" dirty="0" smtClean="0">
                <a:latin typeface="Arial" pitchFamily="34" charset="0"/>
                <a:cs typeface="Arial" pitchFamily="34" charset="0"/>
              </a:rPr>
              <a:t>Figura 9.5  Dosificación de agregado y asfalto según </a:t>
            </a:r>
            <a:r>
              <a:rPr lang="es-ES" sz="1400" b="1" dirty="0" err="1" smtClean="0">
                <a:latin typeface="Arial" pitchFamily="34" charset="0"/>
                <a:cs typeface="Arial" pitchFamily="34" charset="0"/>
              </a:rPr>
              <a:t>McLeod</a:t>
            </a:r>
            <a:endParaRPr lang="es-ES" sz="1400" b="1" dirty="0" smtClean="0">
              <a:latin typeface="Arial" pitchFamily="34" charset="0"/>
              <a:cs typeface="Arial" pitchFamily="34" charset="0"/>
            </a:endParaRPr>
          </a:p>
          <a:p>
            <a:pPr algn="ctr"/>
            <a:endParaRPr lang="es-ES" sz="1400" b="1" dirty="0" smtClean="0">
              <a:latin typeface="Arial" pitchFamily="34" charset="0"/>
              <a:cs typeface="Arial" pitchFamily="34" charset="0"/>
            </a:endParaRPr>
          </a:p>
          <a:p>
            <a:r>
              <a:rPr lang="es-ES" dirty="0" smtClean="0">
                <a:latin typeface="Arial" pitchFamily="34" charset="0"/>
                <a:cs typeface="Arial" pitchFamily="34" charset="0"/>
              </a:rPr>
              <a:t>Si bien resulta razonable el conjunto de consideraciones realizadas pues los distintos conceptos  determinan cantidades mayores o menores de </a:t>
            </a:r>
            <a:r>
              <a:rPr lang="es-ES" dirty="0" err="1" smtClean="0">
                <a:latin typeface="Arial" pitchFamily="34" charset="0"/>
                <a:cs typeface="Arial" pitchFamily="34" charset="0"/>
              </a:rPr>
              <a:t>ligante</a:t>
            </a:r>
            <a:r>
              <a:rPr lang="es-ES" dirty="0" smtClean="0">
                <a:latin typeface="Arial" pitchFamily="34" charset="0"/>
                <a:cs typeface="Arial" pitchFamily="34" charset="0"/>
              </a:rPr>
              <a:t> o agregado, la determinación de estos coeficientes no resulta simple.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0" y="394692"/>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 tarea consiste en la planificación del trabajo, la determinación de los recursos económicos, humanos y de equipamiento y materiales, necesarios para dar cumplimiento a la construcción de la obra de pavimento, la determinación de un cronograma de trabajo, la organización del trabajo en la obra, la logística de recursos, la producción de las unidades de obra o servicio y el seguimiento del servicio realizado, el control de la calidad de la obra ejecutada, la evaluación y control de los costos incurridos y su relación con lo previsto, las gestiones administrativas con el comitente, el cumplimiento de las especificaciones contractuales técnicas y administrativas, entre otras.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buen diseño, con una especificación adecuada, será factor determinante de una construcción exitosa para el comitente y para el ejecutor de la obra, a la vez que evitará las divergencias de ejecutor y supervisor, generalmente, originadas por defectos en el diseño original de la obra.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buen diseño no asegura una buena construcción, pero un diseño inadecuado aventura dificultades de construcción o la necesidad de modificación del diseño.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Son defectos  frecuentes del diseño original, evidenciados durante la construcción, frecuentes, la desactualización de los proyectos, los diseños que emplean materiales no disponibles en el lugar de la obra, especificaciones que toleran el uso de materiales locales de calidad marginal, condiciones de colocación de los materiales que no guardan relación con las hipótesis de proyecto o condiciones de colocación que no pueden ser conseguidas con las buenas prácticas del arte, entre otros.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de Mc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Leod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también puede utilizarse para dosificar tratamientos bituminosos múltiples.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los tratamientos dobles, determino la cantidad de agregado a regar como si fueran riegos simples y el total de asfalto de la misma manera. Al distribuir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 distribuyo 40% en la 1ª aplicación y el 60% en la segunda.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los tratamientos triples ( o dobles con sellado) , determino la dosificación de agregados como si fueran riegos simples.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 mismo para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 momento de distribuir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aplico el 30% en el primer riego, el 40% en el segundo y el 30% en el tercer riego.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los tratamientos múltiples el tamaño del agregado de un riego grueso será el doble del riego siguiente.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9,3.3 REGLA DEL DECIMO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es una regla de tipo práctico que indica que si el agregado es cúbico, la dimensión promedio es la dimensión promedio entre las zarandas de clasificación del agregado en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./m2 y que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residual es 1/10 del agregado en kg./m2.</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todas las especificaciones se recomienda realizar tramos de prueba y ajustar las cantidades según las características propias del lugar (tránsito, agregado, superficie,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etc</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
          <p:cNvSpPr>
            <a:spLocks noChangeArrowheads="1"/>
          </p:cNvSpPr>
          <p:nvPr/>
        </p:nvSpPr>
        <p:spPr bwMode="auto">
          <a:xfrm>
            <a:off x="0" y="0"/>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9.3.4 DOSIFICACION DE RIEGOS DE IMPRIMACIÓN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dosificación de los riegos de imprimación se realiza por ensayo y error, pues es muy difícil determinar la cantidad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diluído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que un material de base será capaz de absorber en la imprimación.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el material de base es más abierto admitirá mayor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dosaje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lo contrario, si es cerrado y fino, admitirá menor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dosaje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prueba con una cierta dosificación y se observa al cabo de 24 horas si la superficie queda negra brillante quiere decir que el dopaje es excesivo, en tanto que si el color a las 24 horas es opaco y aflora el color de la base, el dopaje es escaso. En cada uno de los casos se procede a su ajuste.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imprimación según el material de base puede penetrar varios milímetros o apenas uno.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utilizado en nuestro medio es diluido MC 70 (MC1).</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rango de dosificaciones se indica en la figura 9.6.</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071538" y="285728"/>
          <a:ext cx="6500858" cy="4145280"/>
        </p:xfrm>
        <a:graphic>
          <a:graphicData uri="http://schemas.openxmlformats.org/drawingml/2006/table">
            <a:tbl>
              <a:tblPr/>
              <a:tblGrid>
                <a:gridCol w="1624055"/>
                <a:gridCol w="1625601"/>
                <a:gridCol w="1625601"/>
                <a:gridCol w="1625601"/>
              </a:tblGrid>
              <a:tr h="207218">
                <a:tc>
                  <a:txBody>
                    <a:bodyPr/>
                    <a:lstStyle/>
                    <a:p>
                      <a:pPr>
                        <a:spcAft>
                          <a:spcPts val="0"/>
                        </a:spcAft>
                      </a:pPr>
                      <a:r>
                        <a:rPr lang="es-ES" sz="1600" b="1" dirty="0">
                          <a:latin typeface="Times New Roman"/>
                          <a:ea typeface="Times New Roman"/>
                        </a:rPr>
                        <a:t>Imprimación</a:t>
                      </a:r>
                      <a:endParaRPr lang="es-E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Mat. Asfáltico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Bases cerradas</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dirty="0">
                          <a:latin typeface="Times New Roman"/>
                          <a:ea typeface="Times New Roman"/>
                        </a:rPr>
                        <a:t>0,5-0,8 </a:t>
                      </a:r>
                      <a:r>
                        <a:rPr lang="es-ES" sz="1600" dirty="0" err="1">
                          <a:latin typeface="Times New Roman"/>
                          <a:ea typeface="Times New Roman"/>
                        </a:rPr>
                        <a:t>lt</a:t>
                      </a:r>
                      <a:r>
                        <a:rPr lang="es-ES" sz="1600" dirty="0">
                          <a:latin typeface="Times New Roman"/>
                          <a:ea typeface="Times New Roman"/>
                        </a:rPr>
                        <a: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MC1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Bases abiertas</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1,5-2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MC1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r>
                        <a:rPr lang="es-ES" sz="1600" b="1">
                          <a:latin typeface="Times New Roman"/>
                          <a:ea typeface="Times New Roman"/>
                        </a:rPr>
                        <a:t>Trat. Sellado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Ligante</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0,7-1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RC 2, 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Agregado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6-8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Arena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r>
                        <a:rPr lang="es-ES" sz="1600" b="1">
                          <a:latin typeface="Times New Roman"/>
                          <a:ea typeface="Times New Roman"/>
                        </a:rPr>
                        <a:t>Trat. Simple</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Ligante</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1,6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RC 2, 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Agregado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16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Gravilla G o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311">
                <a:tc>
                  <a:txBody>
                    <a:bodyPr/>
                    <a:lstStyle/>
                    <a:p>
                      <a:pPr>
                        <a:spcAft>
                          <a:spcPts val="0"/>
                        </a:spcAft>
                      </a:pPr>
                      <a:r>
                        <a:rPr lang="es-ES" sz="1600" b="1">
                          <a:latin typeface="Times New Roman"/>
                          <a:ea typeface="Times New Roman"/>
                        </a:rPr>
                        <a:t>Trat, doble c/sellado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r>
                        <a:rPr lang="es-ES" sz="1600" b="1">
                          <a:latin typeface="Times New Roman"/>
                          <a:ea typeface="Times New Roman"/>
                        </a:rPr>
                        <a:t>1° riego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Ligante</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1,4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RC 2, 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Agregado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16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Gravilla 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r>
                        <a:rPr lang="es-ES" sz="1600" b="1">
                          <a:latin typeface="Times New Roman"/>
                          <a:ea typeface="Times New Roman"/>
                        </a:rPr>
                        <a:t>2° riego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Ligante</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1,2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RC 2, 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Agregado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10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Gravilla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418">
                <a:tc>
                  <a:txBody>
                    <a:bodyPr/>
                    <a:lstStyle/>
                    <a:p>
                      <a:pPr>
                        <a:spcAft>
                          <a:spcPts val="0"/>
                        </a:spcAft>
                      </a:pPr>
                      <a:r>
                        <a:rPr lang="es-ES" sz="1600" b="1">
                          <a:latin typeface="Times New Roman"/>
                          <a:ea typeface="Times New Roman"/>
                        </a:rPr>
                        <a:t>3° riego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Ligante</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0,6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RC 2, 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218">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Agregado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6 lt/m2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dirty="0">
                          <a:latin typeface="Times New Roman"/>
                          <a:ea typeface="Times New Roman"/>
                        </a:rPr>
                        <a:t>Arena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85697" name="Rectangle 1"/>
          <p:cNvSpPr>
            <a:spLocks noChangeArrowheads="1"/>
          </p:cNvSpPr>
          <p:nvPr/>
        </p:nvSpPr>
        <p:spPr bwMode="auto">
          <a:xfrm>
            <a:off x="0" y="4643446"/>
            <a:ext cx="9144000" cy="2185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9.6 Valores usuales de dosificación de tratamientos bituminosos.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9.3.5 DOSIFICACION DE RIEGOS DE ADHERENCIA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dosificación de riegos de adherencia debe cumplir su cometido de unir las capas de mezcla asfáltica. La dosificación es  en general muy reducida (0,3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/m2 de RC2).</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utilizado es RC 250 (RC2) o bien una emulsión rápida RS o CRS, utilizada frecuentemente en la junta longitudinal y en el borde exterior del tendido</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9.3.6 DOSIFICACION HABITUAL DE TRATAMIENTOS BITUMINOSOS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dosificaciones habituales para tratamientos bituminosos son las indicadas en la tabla de la figura 9.6 para distintos tipos de base y agregados en Uruguay.</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r>
              <a:rPr lang="es-ES" b="1" dirty="0" smtClean="0">
                <a:latin typeface="Arial" pitchFamily="34" charset="0"/>
                <a:cs typeface="Arial" pitchFamily="34" charset="0"/>
              </a:rPr>
              <a:t>9.4 PROCEDIMIENTOS DE CONSTRUCCION PARA TRATAMIENTOS BITUMINOSOS</a:t>
            </a:r>
            <a:endParaRPr lang="es-ES" dirty="0" smtClean="0">
              <a:latin typeface="Arial" pitchFamily="34" charset="0"/>
              <a:cs typeface="Arial" pitchFamily="34" charset="0"/>
            </a:endParaRPr>
          </a:p>
          <a:p>
            <a:r>
              <a:rPr lang="es-ES" b="1" dirty="0" smtClean="0">
                <a:latin typeface="Arial" pitchFamily="34" charset="0"/>
                <a:cs typeface="Arial" pitchFamily="34" charset="0"/>
              </a:rPr>
              <a:t> </a:t>
            </a:r>
            <a:endParaRPr lang="es-ES" dirty="0" smtClean="0">
              <a:latin typeface="Arial" pitchFamily="34" charset="0"/>
              <a:cs typeface="Arial" pitchFamily="34" charset="0"/>
            </a:endParaRPr>
          </a:p>
          <a:p>
            <a:r>
              <a:rPr lang="es-ES" b="1" dirty="0" smtClean="0">
                <a:latin typeface="Arial" pitchFamily="34" charset="0"/>
                <a:cs typeface="Arial" pitchFamily="34" charset="0"/>
              </a:rPr>
              <a:t>9.4.1 TRATAMIENTO BITUMINOSO SIMPLE</a:t>
            </a:r>
            <a:endParaRPr lang="es-ES" dirty="0" smtClean="0">
              <a:latin typeface="Arial" pitchFamily="34" charset="0"/>
              <a:cs typeface="Arial" pitchFamily="34" charset="0"/>
            </a:endParaRPr>
          </a:p>
          <a:p>
            <a:r>
              <a:rPr lang="es-ES" b="1" dirty="0" smtClean="0">
                <a:latin typeface="Arial" pitchFamily="34" charset="0"/>
                <a:cs typeface="Arial" pitchFamily="34" charset="0"/>
              </a:rPr>
              <a:t> </a:t>
            </a:r>
            <a:endParaRPr lang="es-ES" dirty="0" smtClean="0">
              <a:latin typeface="Arial" pitchFamily="34" charset="0"/>
              <a:cs typeface="Arial" pitchFamily="34" charset="0"/>
            </a:endParaRPr>
          </a:p>
          <a:p>
            <a:r>
              <a:rPr lang="es-ES" dirty="0" smtClean="0">
                <a:latin typeface="Arial" pitchFamily="34" charset="0"/>
                <a:cs typeface="Arial" pitchFamily="34" charset="0"/>
              </a:rPr>
              <a:t>El procedimiento constructivo par aun tratamiento bituminoso comprende una rutina que para ejemplificarla vamos a considerar un tratamiento bituminoso simple sobre una base imprimada.</a:t>
            </a:r>
          </a:p>
          <a:p>
            <a:r>
              <a:rPr lang="es-ES" dirty="0" smtClean="0">
                <a:latin typeface="Arial" pitchFamily="34" charset="0"/>
                <a:cs typeface="Arial" pitchFamily="34" charset="0"/>
              </a:rPr>
              <a:t> </a:t>
            </a:r>
          </a:p>
          <a:p>
            <a:r>
              <a:rPr lang="es-ES" dirty="0" smtClean="0">
                <a:latin typeface="Arial" pitchFamily="34" charset="0"/>
                <a:cs typeface="Arial" pitchFamily="34" charset="0"/>
              </a:rPr>
              <a:t>Los equipos a utilizar serán un distribuidor de asfalto o camión regador, un tren de compactación integrado por un </a:t>
            </a:r>
            <a:r>
              <a:rPr lang="es-ES" dirty="0" err="1" smtClean="0">
                <a:latin typeface="Arial" pitchFamily="34" charset="0"/>
                <a:cs typeface="Arial" pitchFamily="34" charset="0"/>
              </a:rPr>
              <a:t>compactador</a:t>
            </a:r>
            <a:r>
              <a:rPr lang="es-ES" dirty="0" smtClean="0">
                <a:latin typeface="Arial" pitchFamily="34" charset="0"/>
                <a:cs typeface="Arial" pitchFamily="34" charset="0"/>
              </a:rPr>
              <a:t> de neumáticos y uno de llanta lisa, una pala cargadora para los agregados, cantidad de camiones suficientes para transportar los agregados desde los acopios, una distribuidora de agregados y un cepillo barredor-soplador. Además será necesario contar con un depósito de </a:t>
            </a:r>
            <a:r>
              <a:rPr lang="es-ES" dirty="0" err="1" smtClean="0">
                <a:latin typeface="Arial" pitchFamily="34" charset="0"/>
                <a:cs typeface="Arial" pitchFamily="34" charset="0"/>
              </a:rPr>
              <a:t>ligante</a:t>
            </a:r>
            <a:r>
              <a:rPr lang="es-ES" dirty="0" smtClean="0">
                <a:latin typeface="Arial" pitchFamily="34" charset="0"/>
                <a:cs typeface="Arial" pitchFamily="34" charset="0"/>
              </a:rPr>
              <a:t> y de los camiones cisterna que aseguren el abastecimiento regular de la obra.</a:t>
            </a:r>
          </a:p>
          <a:p>
            <a:r>
              <a:rPr lang="es-ES" dirty="0" smtClean="0">
                <a:latin typeface="Arial" pitchFamily="34" charset="0"/>
                <a:cs typeface="Arial" pitchFamily="34" charset="0"/>
              </a:rPr>
              <a:t>En las figuras 9.7 a 9.11 se muestran los equipos utilizados y algunos detalles.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p:cNvPicPr>
            <a:picLocks noChangeAspect="1" noChangeArrowheads="1"/>
          </p:cNvPicPr>
          <p:nvPr/>
        </p:nvPicPr>
        <p:blipFill>
          <a:blip r:embed="rId2"/>
          <a:srcRect/>
          <a:stretch>
            <a:fillRect/>
          </a:stretch>
        </p:blipFill>
        <p:spPr bwMode="auto">
          <a:xfrm>
            <a:off x="285720" y="214290"/>
            <a:ext cx="5715040" cy="3388564"/>
          </a:xfrm>
          <a:prstGeom prst="rect">
            <a:avLst/>
          </a:prstGeom>
          <a:noFill/>
          <a:ln w="9525">
            <a:noFill/>
            <a:miter lim="800000"/>
            <a:headEnd/>
            <a:tailEnd/>
          </a:ln>
        </p:spPr>
      </p:pic>
      <p:sp>
        <p:nvSpPr>
          <p:cNvPr id="283650" name="Rectangle 2"/>
          <p:cNvSpPr>
            <a:spLocks noChangeArrowheads="1"/>
          </p:cNvSpPr>
          <p:nvPr/>
        </p:nvSpPr>
        <p:spPr bwMode="auto">
          <a:xfrm>
            <a:off x="6022112" y="1214422"/>
            <a:ext cx="312188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9.7 Camión regador</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asfalto</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3651" name="Picture 3"/>
          <p:cNvPicPr>
            <a:picLocks noChangeAspect="1" noChangeArrowheads="1"/>
          </p:cNvPicPr>
          <p:nvPr/>
        </p:nvPicPr>
        <p:blipFill>
          <a:blip r:embed="rId3"/>
          <a:srcRect/>
          <a:stretch>
            <a:fillRect/>
          </a:stretch>
        </p:blipFill>
        <p:spPr bwMode="auto">
          <a:xfrm>
            <a:off x="4500562" y="3357562"/>
            <a:ext cx="4410075" cy="3248025"/>
          </a:xfrm>
          <a:prstGeom prst="rect">
            <a:avLst/>
          </a:prstGeom>
          <a:noFill/>
          <a:ln w="9525">
            <a:noFill/>
            <a:miter lim="800000"/>
            <a:headEnd/>
            <a:tailEnd/>
          </a:ln>
        </p:spPr>
      </p:pic>
      <p:sp>
        <p:nvSpPr>
          <p:cNvPr id="283652" name="Rectangle 4"/>
          <p:cNvSpPr>
            <a:spLocks noChangeArrowheads="1"/>
          </p:cNvSpPr>
          <p:nvPr/>
        </p:nvSpPr>
        <p:spPr bwMode="auto">
          <a:xfrm>
            <a:off x="714348" y="5429264"/>
            <a:ext cx="333617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9.8 Camión regador de asfalto</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1"/>
          <p:cNvPicPr>
            <a:picLocks noChangeAspect="1" noChangeArrowheads="1"/>
          </p:cNvPicPr>
          <p:nvPr/>
        </p:nvPicPr>
        <p:blipFill>
          <a:blip r:embed="rId2"/>
          <a:srcRect/>
          <a:stretch>
            <a:fillRect/>
          </a:stretch>
        </p:blipFill>
        <p:spPr bwMode="auto">
          <a:xfrm>
            <a:off x="0" y="0"/>
            <a:ext cx="5400675" cy="2524125"/>
          </a:xfrm>
          <a:prstGeom prst="rect">
            <a:avLst/>
          </a:prstGeom>
          <a:noFill/>
          <a:ln w="9525">
            <a:noFill/>
            <a:miter lim="800000"/>
            <a:headEnd/>
            <a:tailEnd/>
          </a:ln>
        </p:spPr>
      </p:pic>
      <p:sp>
        <p:nvSpPr>
          <p:cNvPr id="282626" name="Rectangle 2"/>
          <p:cNvSpPr>
            <a:spLocks noChangeArrowheads="1"/>
          </p:cNvSpPr>
          <p:nvPr/>
        </p:nvSpPr>
        <p:spPr bwMode="auto">
          <a:xfrm>
            <a:off x="5857884" y="1071546"/>
            <a:ext cx="212429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9.9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Gravilladora</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2627" name="Picture 3"/>
          <p:cNvPicPr>
            <a:picLocks noChangeAspect="1" noChangeArrowheads="1"/>
          </p:cNvPicPr>
          <p:nvPr/>
        </p:nvPicPr>
        <p:blipFill>
          <a:blip r:embed="rId3"/>
          <a:srcRect/>
          <a:stretch>
            <a:fillRect/>
          </a:stretch>
        </p:blipFill>
        <p:spPr bwMode="auto">
          <a:xfrm>
            <a:off x="5715008" y="1857364"/>
            <a:ext cx="3171825" cy="2695575"/>
          </a:xfrm>
          <a:prstGeom prst="rect">
            <a:avLst/>
          </a:prstGeom>
          <a:noFill/>
          <a:ln w="9525">
            <a:noFill/>
            <a:miter lim="800000"/>
            <a:headEnd/>
            <a:tailEnd/>
          </a:ln>
        </p:spPr>
      </p:pic>
      <p:sp>
        <p:nvSpPr>
          <p:cNvPr id="282628" name="Rectangle 4"/>
          <p:cNvSpPr>
            <a:spLocks noChangeArrowheads="1"/>
          </p:cNvSpPr>
          <p:nvPr/>
        </p:nvSpPr>
        <p:spPr bwMode="auto">
          <a:xfrm>
            <a:off x="1857356" y="2857496"/>
            <a:ext cx="363432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9.10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Compactador</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neumáticos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2629" name="Picture 5"/>
          <p:cNvPicPr>
            <a:picLocks noChangeAspect="1" noChangeArrowheads="1"/>
          </p:cNvPicPr>
          <p:nvPr/>
        </p:nvPicPr>
        <p:blipFill>
          <a:blip r:embed="rId4"/>
          <a:srcRect/>
          <a:stretch>
            <a:fillRect/>
          </a:stretch>
        </p:blipFill>
        <p:spPr bwMode="auto">
          <a:xfrm>
            <a:off x="0" y="3971925"/>
            <a:ext cx="5400675" cy="2886075"/>
          </a:xfrm>
          <a:prstGeom prst="rect">
            <a:avLst/>
          </a:prstGeom>
          <a:noFill/>
          <a:ln w="9525">
            <a:noFill/>
            <a:miter lim="800000"/>
            <a:headEnd/>
            <a:tailEnd/>
          </a:ln>
        </p:spPr>
      </p:pic>
      <p:sp>
        <p:nvSpPr>
          <p:cNvPr id="7" name="6 Rectángulo"/>
          <p:cNvSpPr/>
          <p:nvPr/>
        </p:nvSpPr>
        <p:spPr>
          <a:xfrm>
            <a:off x="5786446" y="5643578"/>
            <a:ext cx="3058594" cy="307777"/>
          </a:xfrm>
          <a:prstGeom prst="rect">
            <a:avLst/>
          </a:prstGeom>
        </p:spPr>
        <p:txBody>
          <a:bodyPr wrap="none">
            <a:spAutoFit/>
          </a:bodyPr>
          <a:lstStyle/>
          <a:p>
            <a:r>
              <a:rPr lang="es-ES" sz="1400" b="1" dirty="0" smtClean="0">
                <a:latin typeface="Arial" pitchFamily="34" charset="0"/>
                <a:cs typeface="Arial" pitchFamily="34" charset="0"/>
              </a:rPr>
              <a:t>Figura 9. 11 </a:t>
            </a:r>
            <a:r>
              <a:rPr lang="es-ES" sz="1400" b="1" dirty="0" err="1" smtClean="0">
                <a:latin typeface="Arial" pitchFamily="34" charset="0"/>
                <a:cs typeface="Arial" pitchFamily="34" charset="0"/>
              </a:rPr>
              <a:t>Compactador</a:t>
            </a:r>
            <a:r>
              <a:rPr lang="es-ES" sz="1400" b="1" dirty="0" smtClean="0">
                <a:latin typeface="Arial" pitchFamily="34" charset="0"/>
                <a:cs typeface="Arial" pitchFamily="34" charset="0"/>
              </a:rPr>
              <a:t> </a:t>
            </a:r>
            <a:r>
              <a:rPr lang="es-ES" sz="1400" b="1" dirty="0" err="1" smtClean="0">
                <a:latin typeface="Arial" pitchFamily="34" charset="0"/>
                <a:cs typeface="Arial" pitchFamily="34" charset="0"/>
              </a:rPr>
              <a:t>tandem</a:t>
            </a:r>
            <a:endParaRPr lang="es-ES" sz="1400" dirty="0">
              <a:latin typeface="Arial" pitchFamily="34" charset="0"/>
              <a:cs typeface="Arial" pitchFamily="34" charset="0"/>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857232"/>
            <a:ext cx="9144000" cy="5078313"/>
          </a:xfrm>
          <a:prstGeom prst="rect">
            <a:avLst/>
          </a:prstGeom>
        </p:spPr>
        <p:txBody>
          <a:bodyPr wrap="square">
            <a:spAutoFit/>
          </a:bodyPr>
          <a:lstStyle/>
          <a:p>
            <a:r>
              <a:rPr lang="es-ES" dirty="0" smtClean="0">
                <a:latin typeface="Arial" pitchFamily="34" charset="0"/>
                <a:cs typeface="Arial" pitchFamily="34" charset="0"/>
              </a:rPr>
              <a:t>Antes de realizar el riego de </a:t>
            </a:r>
            <a:r>
              <a:rPr lang="es-ES" dirty="0" err="1" smtClean="0">
                <a:latin typeface="Arial" pitchFamily="34" charset="0"/>
                <a:cs typeface="Arial" pitchFamily="34" charset="0"/>
              </a:rPr>
              <a:t>ligante</a:t>
            </a:r>
            <a:r>
              <a:rPr lang="es-ES" dirty="0" smtClean="0">
                <a:latin typeface="Arial" pitchFamily="34" charset="0"/>
                <a:cs typeface="Arial" pitchFamily="34" charset="0"/>
              </a:rPr>
              <a:t> y la incorporación del agregado, se realizarán algunas tareas previas.</a:t>
            </a:r>
          </a:p>
          <a:p>
            <a:endParaRPr lang="es-ES" dirty="0" smtClean="0">
              <a:latin typeface="Arial" pitchFamily="34" charset="0"/>
              <a:cs typeface="Arial" pitchFamily="34" charset="0"/>
            </a:endParaRPr>
          </a:p>
          <a:p>
            <a:r>
              <a:rPr lang="es-ES" dirty="0" smtClean="0">
                <a:latin typeface="Arial" pitchFamily="34" charset="0"/>
                <a:cs typeface="Arial" pitchFamily="34" charset="0"/>
              </a:rPr>
              <a:t>Se realizará el barrido y soplado de la base imprimada con un equipo barredor-soplador y con el auxilio de cepillos de mano si fuera necesario a efectos de remover elementos indeseables (hojas, bosta, etc.) que pueden haber ensuciado la superficie después de ejecutado el riego de imprimación.</a:t>
            </a:r>
          </a:p>
          <a:p>
            <a:endParaRPr lang="es-ES" dirty="0" smtClean="0">
              <a:latin typeface="Arial" pitchFamily="34" charset="0"/>
              <a:cs typeface="Arial" pitchFamily="34" charset="0"/>
            </a:endParaRPr>
          </a:p>
          <a:p>
            <a:r>
              <a:rPr lang="es-ES" dirty="0" smtClean="0">
                <a:latin typeface="Arial" pitchFamily="34" charset="0"/>
                <a:cs typeface="Arial" pitchFamily="34" charset="0"/>
              </a:rPr>
              <a:t>Se marcará el borde exterior con estacas o distintivos de forma tal de orientar al conductor del camión regador.</a:t>
            </a:r>
          </a:p>
          <a:p>
            <a:endParaRPr lang="es-ES" dirty="0" smtClean="0">
              <a:latin typeface="Arial" pitchFamily="34" charset="0"/>
              <a:cs typeface="Arial" pitchFamily="34" charset="0"/>
            </a:endParaRPr>
          </a:p>
          <a:p>
            <a:r>
              <a:rPr lang="es-ES" dirty="0" smtClean="0">
                <a:latin typeface="Arial" pitchFamily="34" charset="0"/>
                <a:cs typeface="Arial" pitchFamily="34" charset="0"/>
              </a:rPr>
              <a:t>Se preparará la junta de construcción con el riego del día anterior, cubriendo el tramo ya ejecutado con un cartón o chapa, a efectos de asegurar que el inicio del riego se realice en el lugar adecuado y que no se superponga con el riego realizado anteriormente, lo que redundaría en una zona de exceso de asfalto.</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El riego se realizará por medias calzadas, por lo cual se tomará debida precaución para la superposición de riegos en el eje.</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3693319"/>
          </a:xfrm>
          <a:prstGeom prst="rect">
            <a:avLst/>
          </a:prstGeom>
        </p:spPr>
        <p:txBody>
          <a:bodyPr wrap="square">
            <a:spAutoFit/>
          </a:bodyPr>
          <a:lstStyle/>
          <a:p>
            <a:r>
              <a:rPr lang="es-ES" dirty="0" smtClean="0">
                <a:latin typeface="Arial" pitchFamily="34" charset="0"/>
                <a:cs typeface="Arial" pitchFamily="34" charset="0"/>
              </a:rPr>
              <a:t>Se revisará la buena condición del camión regador, para lo cual se verificará la altura de la barra de riego que asegure un solape doble o triple de los abanicos de riego (ver figura 9.7), se verificará el paralelismo de las toberas de riego con relación al eje de la barra a efectos que los abanicos de riego no se choquen, se verificará la limpieza de las toberas a efectos de evitar que una obstrucción genere una zona con sub dosificación de </a:t>
            </a:r>
            <a:r>
              <a:rPr lang="es-ES" dirty="0" err="1" smtClean="0">
                <a:latin typeface="Arial" pitchFamily="34" charset="0"/>
                <a:cs typeface="Arial" pitchFamily="34" charset="0"/>
              </a:rPr>
              <a:t>ligante</a:t>
            </a:r>
            <a:r>
              <a:rPr lang="es-ES" dirty="0" smtClean="0">
                <a:latin typeface="Arial" pitchFamily="34" charset="0"/>
                <a:cs typeface="Arial" pitchFamily="34" charset="0"/>
              </a:rPr>
              <a:t>, se verificará la temperatura del </a:t>
            </a:r>
            <a:r>
              <a:rPr lang="es-ES" dirty="0" err="1" smtClean="0">
                <a:latin typeface="Arial" pitchFamily="34" charset="0"/>
                <a:cs typeface="Arial" pitchFamily="34" charset="0"/>
              </a:rPr>
              <a:t>ligante</a:t>
            </a:r>
            <a:r>
              <a:rPr lang="es-ES" dirty="0" smtClean="0">
                <a:latin typeface="Arial" pitchFamily="34" charset="0"/>
                <a:cs typeface="Arial" pitchFamily="34" charset="0"/>
              </a:rPr>
              <a:t> en el tanque y si fuera necesario, se calentará con los quemadores que dispone el camión hasta lograr la temperatura que asegura la viscosidad recomendad para el riego, se hará circular el </a:t>
            </a:r>
            <a:r>
              <a:rPr lang="es-ES" dirty="0" err="1" smtClean="0">
                <a:latin typeface="Arial" pitchFamily="34" charset="0"/>
                <a:cs typeface="Arial" pitchFamily="34" charset="0"/>
              </a:rPr>
              <a:t>ligante</a:t>
            </a:r>
            <a:r>
              <a:rPr lang="es-ES" dirty="0" smtClean="0">
                <a:latin typeface="Arial" pitchFamily="34" charset="0"/>
                <a:cs typeface="Arial" pitchFamily="34" charset="0"/>
              </a:rPr>
              <a:t> caliente por la barra de riego, la bomba de riego y el tanque a efectos de contar con temperatura constante en el circuito de asfalto, se determinará la posición de la bomba y la velocidad del camión y el registro correspondiente de lectura del cuenta revoluciones correspondiente a la quinta rueda ( rueda </a:t>
            </a:r>
            <a:r>
              <a:rPr lang="es-ES" dirty="0" err="1" smtClean="0">
                <a:latin typeface="Arial" pitchFamily="34" charset="0"/>
                <a:cs typeface="Arial" pitchFamily="34" charset="0"/>
              </a:rPr>
              <a:t>odométrica</a:t>
            </a:r>
            <a:r>
              <a:rPr lang="es-ES" dirty="0" smtClean="0">
                <a:latin typeface="Arial" pitchFamily="34" charset="0"/>
                <a:cs typeface="Arial" pitchFamily="34" charset="0"/>
              </a:rPr>
              <a:t>) que permiten asegurar la dosificación de </a:t>
            </a:r>
            <a:r>
              <a:rPr lang="es-ES" dirty="0" err="1" smtClean="0">
                <a:latin typeface="Arial" pitchFamily="34" charset="0"/>
                <a:cs typeface="Arial" pitchFamily="34" charset="0"/>
              </a:rPr>
              <a:t>ligante</a:t>
            </a:r>
            <a:r>
              <a:rPr lang="es-ES" dirty="0" smtClean="0">
                <a:latin typeface="Arial" pitchFamily="34" charset="0"/>
                <a:cs typeface="Arial" pitchFamily="34" charset="0"/>
              </a:rPr>
              <a:t> requerida</a:t>
            </a:r>
            <a:endParaRPr lang="es-ES" dirty="0">
              <a:latin typeface="Arial" pitchFamily="34" charset="0"/>
              <a:cs typeface="Arial" pitchFamily="34" charset="0"/>
            </a:endParaRPr>
          </a:p>
        </p:txBody>
      </p:sp>
      <p:pic>
        <p:nvPicPr>
          <p:cNvPr id="280577" name="Picture 1"/>
          <p:cNvPicPr>
            <a:picLocks noChangeAspect="1" noChangeArrowheads="1"/>
          </p:cNvPicPr>
          <p:nvPr/>
        </p:nvPicPr>
        <p:blipFill>
          <a:blip r:embed="rId2"/>
          <a:srcRect/>
          <a:stretch>
            <a:fillRect/>
          </a:stretch>
        </p:blipFill>
        <p:spPr bwMode="auto">
          <a:xfrm>
            <a:off x="214282" y="3929066"/>
            <a:ext cx="5391150" cy="2181225"/>
          </a:xfrm>
          <a:prstGeom prst="rect">
            <a:avLst/>
          </a:prstGeom>
          <a:noFill/>
          <a:ln w="9525">
            <a:noFill/>
            <a:miter lim="800000"/>
            <a:headEnd/>
            <a:tailEnd/>
          </a:ln>
        </p:spPr>
      </p:pic>
      <p:sp>
        <p:nvSpPr>
          <p:cNvPr id="280578" name="Rectangle 2"/>
          <p:cNvSpPr>
            <a:spLocks noChangeArrowheads="1"/>
          </p:cNvSpPr>
          <p:nvPr/>
        </p:nvSpPr>
        <p:spPr bwMode="auto">
          <a:xfrm>
            <a:off x="0" y="6286520"/>
            <a:ext cx="8890062"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9-7. Superposición de los abanicos de riego asfáltico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
          <p:cNvSpPr>
            <a:spLocks noChangeArrowheads="1"/>
          </p:cNvSpPr>
          <p:nvPr/>
        </p:nvSpPr>
        <p:spPr bwMode="auto">
          <a:xfrm>
            <a:off x="0" y="0"/>
            <a:ext cx="9144000" cy="6678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camión regador de asfalto será capaz de realizar las operaciones indicadas en la figura 9.8. todo lo cual se realiza por combinaciones de posiciones de las válvulas correspondientes y de la bomba del sistema. </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Llenar el tanque desde un depósito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Circular en la barra y el tanque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Riego por barra o puntero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Succión en la barra o manguera para limpieza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Bombear del tanque a un depósito (vaciar)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Transferir de un tanque externo a otro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Limpiar la barra circulando solvente</a:t>
            </a:r>
          </a:p>
          <a:p>
            <a:pPr marL="342900" marR="0" lvl="0" indent="-342900" algn="l" defTabSz="914400" rtl="0" eaLnBrk="0" fontAlgn="base" latinLnBrk="0" hangingPunct="0">
              <a:lnSpc>
                <a:spcPct val="100000"/>
              </a:lnSpc>
              <a:spcBef>
                <a:spcPct val="0"/>
              </a:spcBef>
              <a:spcAft>
                <a:spcPct val="0"/>
              </a:spcAft>
              <a:buClrTx/>
              <a:buSzTx/>
              <a:tabLst>
                <a:tab pos="457200" algn="l"/>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9.8 Operaciones de un camión regador de asfalto</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vez verificadas estas condiciones previas, se procede a regar, prestando particular cuidado a que el riego asfáltico no se aleje demasiado del riego de agregado.</a:t>
            </a:r>
          </a:p>
          <a:p>
            <a:r>
              <a:rPr lang="es-ES" dirty="0" smtClean="0">
                <a:latin typeface="Arial" pitchFamily="34" charset="0"/>
                <a:cs typeface="Arial" pitchFamily="34" charset="0"/>
              </a:rPr>
              <a:t>El riego de agregado se realiza con los camiones en marcha atrás empujando una </a:t>
            </a:r>
            <a:r>
              <a:rPr lang="es-ES" dirty="0" err="1" smtClean="0">
                <a:latin typeface="Arial" pitchFamily="34" charset="0"/>
                <a:cs typeface="Arial" pitchFamily="34" charset="0"/>
              </a:rPr>
              <a:t>gravilladora</a:t>
            </a:r>
            <a:r>
              <a:rPr lang="es-ES" dirty="0" smtClean="0">
                <a:latin typeface="Arial" pitchFamily="34" charset="0"/>
                <a:cs typeface="Arial" pitchFamily="34" charset="0"/>
              </a:rPr>
              <a:t>, que es una caja distribuidora de agregado que tratará de extender una capa </a:t>
            </a:r>
            <a:r>
              <a:rPr lang="es-ES" dirty="0" err="1" smtClean="0">
                <a:latin typeface="Arial" pitchFamily="34" charset="0"/>
                <a:cs typeface="Arial" pitchFamily="34" charset="0"/>
              </a:rPr>
              <a:t>monoparticular</a:t>
            </a:r>
            <a:r>
              <a:rPr lang="es-ES" dirty="0" smtClean="0">
                <a:latin typeface="Arial" pitchFamily="34" charset="0"/>
                <a:cs typeface="Arial" pitchFamily="34" charset="0"/>
              </a:rPr>
              <a:t> de agregado sobre el asfalto recién regado. Los camiones circulan marcha atrás a efectos de evitar que pisen el riego asfáltico como se muestra en la Figura 9-9. </a:t>
            </a:r>
          </a:p>
          <a:p>
            <a:r>
              <a:rPr lang="es-ES" dirty="0" smtClean="0">
                <a:latin typeface="Arial" pitchFamily="34" charset="0"/>
                <a:cs typeface="Arial" pitchFamily="34" charset="0"/>
              </a:rPr>
              <a:t>Para determinar la dosificación de agregado se medirá la capacidad del camión y se determinará la cantidad de metros longitudinales que debe cubrir dicho volumen de agregado, para el ancho de distribución de la senda.</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noChangeArrowheads="1"/>
          </p:cNvPicPr>
          <p:nvPr/>
        </p:nvPicPr>
        <p:blipFill>
          <a:blip r:embed="rId2"/>
          <a:srcRect/>
          <a:stretch>
            <a:fillRect/>
          </a:stretch>
        </p:blipFill>
        <p:spPr bwMode="auto">
          <a:xfrm>
            <a:off x="1571604" y="0"/>
            <a:ext cx="5400675" cy="1162050"/>
          </a:xfrm>
          <a:prstGeom prst="rect">
            <a:avLst/>
          </a:prstGeom>
          <a:noFill/>
          <a:ln w="9525">
            <a:noFill/>
            <a:miter lim="800000"/>
            <a:headEnd/>
            <a:tailEnd/>
          </a:ln>
        </p:spPr>
      </p:pic>
      <p:sp>
        <p:nvSpPr>
          <p:cNvPr id="3" name="2 Rectángulo"/>
          <p:cNvSpPr/>
          <p:nvPr/>
        </p:nvSpPr>
        <p:spPr>
          <a:xfrm>
            <a:off x="2071670" y="1142984"/>
            <a:ext cx="4572000" cy="523220"/>
          </a:xfrm>
          <a:prstGeom prst="rect">
            <a:avLst/>
          </a:prstGeom>
        </p:spPr>
        <p:txBody>
          <a:bodyPr>
            <a:spAutoFit/>
          </a:bodyPr>
          <a:lstStyle/>
          <a:p>
            <a:pPr algn="ctr"/>
            <a:r>
              <a:rPr lang="es-ES" sz="1400" b="1" dirty="0" smtClean="0">
                <a:latin typeface="Arial" pitchFamily="34" charset="0"/>
                <a:cs typeface="Arial" pitchFamily="34" charset="0"/>
              </a:rPr>
              <a:t>Figura 9-9 Tren de riego de un tratamiento bituminoso</a:t>
            </a:r>
            <a:endParaRPr lang="es-ES" sz="1400" dirty="0">
              <a:latin typeface="Arial" pitchFamily="34" charset="0"/>
              <a:cs typeface="Arial" pitchFamily="34" charset="0"/>
            </a:endParaRPr>
          </a:p>
        </p:txBody>
      </p:sp>
      <p:sp>
        <p:nvSpPr>
          <p:cNvPr id="278530" name="Rectangle 2"/>
          <p:cNvSpPr>
            <a:spLocks noChangeArrowheads="1"/>
          </p:cNvSpPr>
          <p:nvPr/>
        </p:nvSpPr>
        <p:spPr bwMode="auto">
          <a:xfrm>
            <a:off x="0" y="1643050"/>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defectos de riego que son identificados,  en el riego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 agregados, son corregidos con agregado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complementario y  a continuación se procede a la compactación del agregado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compactador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neumático y con aplanadora estática tándem liviana de llanta metálica.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compactador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neumáticos que actúa por amasado, colocará a las partículas en su posición más estable.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vez regado, se dejará curar si es diluido o romper si es emulsión, el tiempo suficiente para retener el agregado procediendo a habilitar la circulación del tránsito.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9.4.2 TRATAMIENTO BITUMINOSO MULTIPLE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se ha de realizar un tratamiento múltiple, se tomarán las precauciones de dosificación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los diferentes riegos y la condición que el tamaño de los agregados sea la mitad que el agregado del riego anterior.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Cuando se realicen riegos múltiples con diluidos, se tendrá especial cuidado que el riego anterior haya curado antes de ejecutar el siguiente. Esto  puede no ser tan rápido como se supone, por razones climáticas (temperatura) o por particularidades del solvente menos volátil de lo supuesto.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ChangeArrowheads="1"/>
          </p:cNvSpPr>
          <p:nvPr/>
        </p:nvSpPr>
        <p:spPr bwMode="auto">
          <a:xfrm>
            <a:off x="0" y="764704"/>
            <a:ext cx="9144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construcción normalmente, estará marcando el servicio de mantenimiento rutinario que será necesario realizar para conservar una cierta calidad de servicio al usuario. Es frecuente que de la propia construcción se puedan inferir las acciones de mantenimiento preventivo que será necesario realizar en el futuro y pautar las mismas a efectos de ser tenido en cuenta en los años que correspondan.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construcción, a su vez debe imbricarse en el sistema de administración de pavimentos, pues será una instancia de carácter fundamental por el nivel de recursos requeridos y es necesario que cumpla con la performance prevista al momento de planificar la acción global sobre la red vial.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curso, se prestará atención a la construcción de tratamientos bituminosos, a la fabricación y colocación de mezclas asfálticas, estando comprendidos otros procedimientos constructivos de obras de suelos y materiales de base en los Cursos de Construcción.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Antes de ejecutar un riego se limpiará la superficie con una barredora sopladora o con barrido manual en caso de superficies reducidas.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riegos asfálticos no han de realizarse con temperaturas ambientes bajas, pues se dificulta la evaporación del solvente, por lo cual existen períodos de veda en los meses más fríos del año (mayo a septiembre)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Todos los riegos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implican los mismos cuidados antes mencionados.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9.4.3 TRATAMIENTO DE IMPRIMACION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del riego de imprimación, la preparación de la base a ser imprimada requiere de algunas consideraciones adicionales a las ya indicadas.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Supongamos que la base se ha compactado y ha sido considerada de recibo por haber cumplido con las condiciones de compactación y geometría. Durante el proceso de compactación, con riego de agua, es posible que hayan subido a la superficie parte de los finos del material de base generando una acumulación de finos en superficie que es conveniente remover a efectos de evitar que se forme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interfase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inestable en la superficie. Esto se obtiene por raspado de la superficie, tratando de conservar o mejorar la geometría de la sección transversal. El material que corre por la cuchilla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motoniveladora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durante el raspado es desechado. Su reutilización conduce frecuentemente a la formación de acumulaciones de material fino en depresiones de la superficie lo que es nocivo.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1"/>
          <p:cNvSpPr>
            <a:spLocks noChangeArrowheads="1"/>
          </p:cNvSpPr>
          <p:nvPr/>
        </p:nvSpPr>
        <p:spPr bwMode="auto">
          <a:xfrm>
            <a:off x="0" y="928670"/>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vez raspado, se procede al barrido y soplado de la superficie con equipo mecánico y si fuera necesario, complementando con cepillos de mano.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Posteriormente se procede a realizar un suave riego de agua a efectos de pegar el polvo a las partículas de agregado y abrir los canales para la penetración del riego de imprimación.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forma análoga se toman las precauciones de alineación del riego y las correspondientes al camión regador.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se ha dicho anteriormente la dosificación será determinada por ensayo y error.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riego de imprimación no se incorpora agregado, pero es útil contar con un camión de arena, que oficie como secante en caso que por alguna razón se riegue más de la cuenta.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riegos de imprimación pueden realizarse durante todo el año, pero se recomienda que la temperatura ambiente no sea inferior a 10ºC.</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928670"/>
            <a:ext cx="9144000" cy="5078313"/>
          </a:xfrm>
          <a:prstGeom prst="rect">
            <a:avLst/>
          </a:prstGeom>
        </p:spPr>
        <p:txBody>
          <a:bodyPr wrap="square">
            <a:spAutoFit/>
          </a:bodyPr>
          <a:lstStyle/>
          <a:p>
            <a:pPr lvl="0" eaLnBrk="0" fontAlgn="base" hangingPunct="0">
              <a:spcBef>
                <a:spcPct val="0"/>
              </a:spcBef>
              <a:spcAft>
                <a:spcPct val="0"/>
              </a:spcAft>
            </a:pPr>
            <a:r>
              <a:rPr lang="es-ES" b="1" dirty="0" smtClean="0">
                <a:latin typeface="Arial" pitchFamily="34" charset="0"/>
                <a:ea typeface="Times New Roman" pitchFamily="18" charset="0"/>
                <a:cs typeface="Arial" pitchFamily="34" charset="0"/>
              </a:rPr>
              <a:t>9.4.4 EQUIPO Y PRODUCTIVIDAD</a:t>
            </a:r>
            <a:endParaRPr lang="es-ES" dirty="0" smtClean="0">
              <a:latin typeface="Arial" pitchFamily="34" charset="0"/>
              <a:cs typeface="Arial" pitchFamily="34" charset="0"/>
            </a:endParaRPr>
          </a:p>
          <a:p>
            <a:pPr lvl="0" eaLnBrk="0" fontAlgn="base" hangingPunct="0">
              <a:spcBef>
                <a:spcPct val="0"/>
              </a:spcBef>
              <a:spcAft>
                <a:spcPct val="0"/>
              </a:spcAft>
            </a:pPr>
            <a:endParaRPr lang="es-ES"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dirty="0" smtClean="0">
                <a:latin typeface="Arial" pitchFamily="34" charset="0"/>
                <a:ea typeface="Times New Roman" pitchFamily="18" charset="0"/>
                <a:cs typeface="Arial" pitchFamily="34" charset="0"/>
              </a:rPr>
              <a:t>La productividad de un equipo de riego diaria es de 10000 </a:t>
            </a:r>
            <a:r>
              <a:rPr lang="es-ES" dirty="0" err="1" smtClean="0">
                <a:latin typeface="Arial" pitchFamily="34" charset="0"/>
                <a:ea typeface="Times New Roman" pitchFamily="18" charset="0"/>
                <a:cs typeface="Arial" pitchFamily="34" charset="0"/>
              </a:rPr>
              <a:t>lts</a:t>
            </a:r>
            <a:r>
              <a:rPr lang="es-ES" dirty="0" smtClean="0">
                <a:latin typeface="Arial" pitchFamily="34" charset="0"/>
                <a:ea typeface="Times New Roman" pitchFamily="18" charset="0"/>
                <a:cs typeface="Arial" pitchFamily="34" charset="0"/>
              </a:rPr>
              <a:t>. /día., en condiciones normales. Con jornadas prolongadas en tiempo de verano, esta producción puede duplicarse.</a:t>
            </a:r>
            <a:endParaRPr lang="es-ES" dirty="0" smtClean="0">
              <a:latin typeface="Arial" pitchFamily="34" charset="0"/>
              <a:cs typeface="Arial" pitchFamily="34" charset="0"/>
            </a:endParaRPr>
          </a:p>
          <a:p>
            <a:pPr lvl="0" eaLnBrk="0" fontAlgn="base" hangingPunct="0">
              <a:spcBef>
                <a:spcPct val="0"/>
              </a:spcBef>
              <a:spcAft>
                <a:spcPct val="0"/>
              </a:spcAft>
            </a:pPr>
            <a:endParaRPr lang="es-ES"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dirty="0" smtClean="0">
                <a:latin typeface="Arial" pitchFamily="34" charset="0"/>
                <a:ea typeface="Times New Roman" pitchFamily="18" charset="0"/>
                <a:cs typeface="Arial" pitchFamily="34" charset="0"/>
              </a:rPr>
              <a:t>La productividad de un equipo de imprimación estará en general determinada por la capacidad de preparación de la base más que por el equipo de riego.</a:t>
            </a:r>
            <a:endParaRPr lang="es-ES" dirty="0" smtClean="0">
              <a:latin typeface="Arial" pitchFamily="34" charset="0"/>
              <a:cs typeface="Arial" pitchFamily="34" charset="0"/>
            </a:endParaRPr>
          </a:p>
          <a:p>
            <a:pPr lvl="0" eaLnBrk="0" fontAlgn="base" hangingPunct="0">
              <a:spcBef>
                <a:spcPct val="0"/>
              </a:spcBef>
              <a:spcAft>
                <a:spcPct val="0"/>
              </a:spcAft>
            </a:pPr>
            <a:endParaRPr lang="es-ES"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dirty="0" smtClean="0">
                <a:latin typeface="Arial" pitchFamily="34" charset="0"/>
                <a:ea typeface="Times New Roman" pitchFamily="18" charset="0"/>
                <a:cs typeface="Arial" pitchFamily="34" charset="0"/>
              </a:rPr>
              <a:t>Una cuadrilla para tratamientos bituminosos estará compuesta por 1 capataz, 4 maquinistas ( uno por equipo), suficientes choferes, y 9 peones ( 2 banderilleros, 2 en las correcciones y 5 en el tendido de agregado)</a:t>
            </a:r>
            <a:endParaRPr lang="es-ES" dirty="0" smtClean="0">
              <a:latin typeface="Arial" pitchFamily="34" charset="0"/>
              <a:cs typeface="Arial" pitchFamily="34" charset="0"/>
            </a:endParaRPr>
          </a:p>
          <a:p>
            <a:pPr lvl="0" eaLnBrk="0" fontAlgn="base" hangingPunct="0">
              <a:spcBef>
                <a:spcPct val="0"/>
              </a:spcBef>
              <a:spcAft>
                <a:spcPct val="0"/>
              </a:spcAft>
            </a:pPr>
            <a:endParaRPr lang="es-ES"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es-ES" dirty="0" smtClean="0">
                <a:latin typeface="Arial" pitchFamily="34" charset="0"/>
                <a:ea typeface="Times New Roman" pitchFamily="18" charset="0"/>
                <a:cs typeface="Arial" pitchFamily="34" charset="0"/>
              </a:rPr>
              <a:t>Los acopios de agregados estarán en relación a la disponibilidad de camiones.</a:t>
            </a:r>
            <a:endParaRPr lang="es-ES" dirty="0" smtClean="0">
              <a:latin typeface="Arial" pitchFamily="34" charset="0"/>
              <a:cs typeface="Arial" pitchFamily="34" charset="0"/>
            </a:endParaRPr>
          </a:p>
          <a:p>
            <a:pPr lvl="0" eaLnBrk="0" fontAlgn="base" hangingPunct="0">
              <a:spcBef>
                <a:spcPct val="0"/>
              </a:spcBef>
              <a:spcAft>
                <a:spcPct val="0"/>
              </a:spcAft>
            </a:pPr>
            <a:r>
              <a:rPr lang="es-ES" dirty="0" smtClean="0">
                <a:latin typeface="Arial" pitchFamily="34" charset="0"/>
                <a:ea typeface="Times New Roman" pitchFamily="18" charset="0"/>
                <a:cs typeface="Arial" pitchFamily="34" charset="0"/>
              </a:rPr>
              <a:t>Los equipos necesarios son los indicados anteriormente: 1 camión regador de asfalto, una barredora sopladora, un </a:t>
            </a:r>
            <a:r>
              <a:rPr lang="es-ES" dirty="0" err="1" smtClean="0">
                <a:latin typeface="Arial" pitchFamily="34" charset="0"/>
                <a:ea typeface="Times New Roman" pitchFamily="18" charset="0"/>
                <a:cs typeface="Arial" pitchFamily="34" charset="0"/>
              </a:rPr>
              <a:t>compactador</a:t>
            </a:r>
            <a:r>
              <a:rPr lang="es-ES" dirty="0" smtClean="0">
                <a:latin typeface="Arial" pitchFamily="34" charset="0"/>
                <a:ea typeface="Times New Roman" pitchFamily="18" charset="0"/>
                <a:cs typeface="Arial" pitchFamily="34" charset="0"/>
              </a:rPr>
              <a:t> de neumáticos, un </a:t>
            </a:r>
            <a:r>
              <a:rPr lang="es-ES" dirty="0" err="1" smtClean="0">
                <a:latin typeface="Arial" pitchFamily="34" charset="0"/>
                <a:ea typeface="Times New Roman" pitchFamily="18" charset="0"/>
                <a:cs typeface="Arial" pitchFamily="34" charset="0"/>
              </a:rPr>
              <a:t>compactador</a:t>
            </a:r>
            <a:r>
              <a:rPr lang="es-ES" dirty="0" smtClean="0">
                <a:latin typeface="Arial" pitchFamily="34" charset="0"/>
                <a:ea typeface="Times New Roman" pitchFamily="18" charset="0"/>
                <a:cs typeface="Arial" pitchFamily="34" charset="0"/>
              </a:rPr>
              <a:t> de llanta metálica (no vibrador), camiones como necesarios, suministro de asfalto según producción y una pala cargadora para el agregado.</a:t>
            </a:r>
            <a:endParaRPr lang="es-ES" dirty="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
          <p:cNvSpPr>
            <a:spLocks noChangeArrowheads="1"/>
          </p:cNvSpPr>
          <p:nvPr/>
        </p:nvSpPr>
        <p:spPr bwMode="auto">
          <a:xfrm>
            <a:off x="0" y="0"/>
            <a:ext cx="91440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10. </a:t>
            </a:r>
          </a:p>
          <a:p>
            <a:pPr marL="0" marR="0" lvl="0" indent="0" algn="ctr" defTabSz="914400" rtl="0" eaLnBrk="1" fontAlgn="base" latinLnBrk="0" hangingPunct="1">
              <a:lnSpc>
                <a:spcPct val="100000"/>
              </a:lnSpc>
              <a:spcBef>
                <a:spcPct val="0"/>
              </a:spcBef>
              <a:spcAft>
                <a:spcPct val="0"/>
              </a:spcAft>
              <a:buClrTx/>
              <a:buSzTx/>
              <a:buFontTx/>
              <a:buNone/>
              <a:tabLst/>
            </a:pPr>
            <a:endParaRPr lang="es-ES" sz="2000" b="1" dirty="0" smtClean="0">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MEZCLAS ASFÁLTICAS</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10.1 GENERALIDADES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mezcla asfáltica es una mezcla de agregados pétreos,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y aire. Puede contar con otros agentes que favorecen las propiedades de la mezcla tales como relleno mineral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aditivos mejoradores de las propiedades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material resultante es un material elástico a bajas temperaturas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viscoelástico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temperaturas extremas ambientes, producto de las propiedades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viscoelásticas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aportará la cohesión a la mezcla asfáltica, en tanto que la fricción interna del esqueleto mineral de los agregados aportará la fricción interna.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esta forma se logra una complementación de efectos, que redundan en un material, la mezcla asfáltica, con propiedades convenientes de resistencia a tracción y fatiga y propiedades de esfuerzo- deformación   adecuadas,  para ser utilizada en capas de pavimentos flexibles.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
          <p:cNvSpPr>
            <a:spLocks noChangeArrowheads="1"/>
          </p:cNvSpPr>
          <p:nvPr/>
        </p:nvSpPr>
        <p:spPr bwMode="auto">
          <a:xfrm>
            <a:off x="0" y="285728"/>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denominación de mezclas asfálticas reúne a una gran cantidad de materiales diversos.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más utilizadas son las denominadas mezclas en caliente, debido a que los agregados son calentados a efectos de eliminar la humedad (160ºC) previamente a ser mezclados con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este caso cemento asfáltico, que también es calentado a una temperatura (155ºC) tal que permita una viscosidad adecuada para el mezclado del agregado con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Estas mezclas son las utilizadas en general para las capas de rodadura y frecuentemente para las capas de base negra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binder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course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en caliente pueden ser mezclas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densas,semidensas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gruesas o finas,  mezclas de granulometría discontinua o mezclas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con alto contenido de vacíos) entre otras..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 tipo de mezcla asfáltica es la denominada mezcla en frío. En este caso el agregado no es calentado y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empleado es emulsión asfáltica lenta o media (MS o SS), a temperatura ambiente. Es un material que cuenta con la ventaja de su fabricación en un recipiente de mezclado sin necesidad de complejas instalaciones para eliminar la humedad de los agregados. No menos cierto es que el producto no tendrá las mismas características que la mezcla en caliente. Las mezclas en frio son utilizadas como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binder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course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más recientemente, con el desarrollo de la tecnología de las emulsiones, como capa de rodadura con resultados similares a los de las mezclas en caliente.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1"/>
          <p:cNvSpPr>
            <a:spLocks noChangeArrowheads="1"/>
          </p:cNvSpPr>
          <p:nvPr/>
        </p:nvSpPr>
        <p:spPr bwMode="auto">
          <a:xfrm>
            <a:off x="0" y="0"/>
            <a:ext cx="9144000"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tercer tipo de mezcla asfáltica en frío, pero que por sus características, se indica en particular, es la utilizada para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las lechadas asfálticas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slurry</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consistente en la mezcla de un agregado fino con emulsión asfáltica media o lenta, que es colocado en una capa fina (4mm. a 12mm.) por lo que se le indica, a veces,  como tratamiento bituminoso (debido a su débil espesor). Son mezclas utilizadas para sellar superficies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fisuradas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rejuvenecer superficies bituminosas en servicio o mejorar la textura superficial.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 tipo de mezcla, consistente en una mezcla de agregado de pequeño tamaño máximo y cemento asfáltico, que puede ser fabricada en caliente con cemento asfáltico o en frío con emulsión asfáltica, es la denominada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Tiene un campo de aplicación similar al anterior, si bien en este caso estamos hablando de un agregado menos fino y un  espesor de capa mayor (12mm. a 40 mm.)</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tipo de mezcla desarrollada en los últimos tiempos son las mezclas asfálticas recicladas, producto de aprovechar mezclas asfálticas en servicio, procesarlas para desmenuzarlas (RAP) y reconstituirlas con agregado de piedra y/o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que son utilizadas como capas de base.</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pPr eaLnBrk="0" fontAlgn="base" hangingPunct="0">
              <a:spcBef>
                <a:spcPct val="0"/>
              </a:spcBef>
              <a:spcAft>
                <a:spcPct val="0"/>
              </a:spcAft>
            </a:pPr>
            <a:r>
              <a:rPr lang="es-ES" dirty="0" smtClean="0">
                <a:latin typeface="Arial" pitchFamily="34" charset="0"/>
                <a:cs typeface="Arial" pitchFamily="34" charset="0"/>
              </a:rPr>
              <a:t>Otro tipo de mezcla asfáltica es la denominada de “premezclado”, consistente en una mezcla en frío de agregados y </a:t>
            </a:r>
            <a:r>
              <a:rPr lang="es-ES" dirty="0" err="1" smtClean="0">
                <a:latin typeface="Arial" pitchFamily="34" charset="0"/>
                <a:cs typeface="Arial" pitchFamily="34" charset="0"/>
              </a:rPr>
              <a:t>ligante</a:t>
            </a:r>
            <a:r>
              <a:rPr lang="es-ES" dirty="0" smtClean="0">
                <a:latin typeface="Arial" pitchFamily="34" charset="0"/>
                <a:cs typeface="Arial" pitchFamily="34" charset="0"/>
              </a:rPr>
              <a:t> asfáltico, en forma de emulsión o diluido, empleada en las tareas de mantenimiento rutinario de bacheo , que se fabrica en planta, hormigonera o en sitio con </a:t>
            </a:r>
            <a:r>
              <a:rPr lang="es-ES" dirty="0" err="1" smtClean="0">
                <a:latin typeface="Arial" pitchFamily="34" charset="0"/>
                <a:cs typeface="Arial" pitchFamily="34" charset="0"/>
              </a:rPr>
              <a:t>motoniveladora</a:t>
            </a:r>
            <a:r>
              <a:rPr lang="es-ES" dirty="0" smtClean="0">
                <a:latin typeface="Arial" pitchFamily="34" charset="0"/>
                <a:cs typeface="Arial" pitchFamily="34" charset="0"/>
              </a:rPr>
              <a:t> y que se acopia para la tarea diaria de bacheo.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Otras mezclas asfálticas se denominan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arena asfalto caracterizada por su propio nombre,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gussasphalt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una mezcla con altos contenidos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bajo contenido de agregados, mezclas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topeka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 agregados gruesos y cemento asfáltico en caliente, SMA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stone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mastic</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mezclas tibias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calientes, entre otras.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puede deducirse de lo antes enumerado, las mezclas asfálticas se caracterizan por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cemento, emulsión o diluido, por la fabricación: en caliente o en frío, en planta o en sitio y por el agregado: según su granulometría y según su tamaño máximo.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curso nos remitiremos a considerar las mezclas asfálticas densas en caliente, las mezclas en frío y las lechadas asfálticas. Para una mayor discusión de las demás nos referimos a la bibliografía recomendada.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10.2 PROPIEDADES DE LAS MEZCLAS ASFALTICAS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propiedades que se requieren a una mezcla asfáltica son las que se deducen de su función en la estructura del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requiere estabilidad, como resistencia a la deformación frente al paso de las cargas y frente a la acción repetida de las cargas, caracterizadas por la resistencia a tracción y por la resistencia a fatiga. Se requiere que esta estabilidad la conserve en tiempo frío y en tiempo caluroso. Se requiere que la estabilidad se mantenga en tiempo húmedo o seco.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requiere que la estabilidad sea conservada con el pasar del tiempo.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requiere flexibilidad, como capacidad de adaptarse a variaciones de la geometría de la obra de suelos, normalmente por variación de las condiciones de humedad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sin que se produzcan fisuras.</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requiere durabilidad a efectos que las propiedades que cuenta la mezcla asfáltica al ser colocada, se mantengan en el tiempo, tanto las de la mezcla como la de sus componentes (agregados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requiere que permita una buena resistencia al deslizamiento, a efectos de asegurar la fricción entre neumático y rodadura del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requiere que sea impermeable en la generalidad de los casos, pero en algunos otros será conveniente que sea permeable, por ejemplo para lograr un rápido secado después de una lluvia.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requiere que sea trabajable, es decir que pueda colocarse y compactarse con facilidad.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propiedades de las mezclas asfálticas, antes indicadas han sido objeto de estudios y experimentación a lo largo de los años, dando lugar a especificaciones que caracterizan estas propiedades y sus valores o rangos de valores, a efectos de lograr la propiedad que se espera del material y de su función en 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proceso de selección de una mezcla asfáltica para un uso determinado comienza por seleccionar el tipo de mezcla más adecuado, y una vez determinado el tipo, el diseño consiste en seleccionar la composición granulométrica de los agregados y el contenido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que permite los resultados más afines al objetivo perseguido.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p:cNvSpPr>
            <a:spLocks noChangeArrowheads="1"/>
          </p:cNvSpPr>
          <p:nvPr/>
        </p:nvSpPr>
        <p:spPr bwMode="auto">
          <a:xfrm>
            <a:off x="0" y="714356"/>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las mezclas asfálticas, determinados objetivos pueden ser contradictorios, así el caso de la flexibilidad y la estabilidad. La primera se logrará para contenidos de asfalto altos en tanto que la segunda se logrará para contenidos menores.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dosificación más adecuada será la que permita el mejor compromiso entre las propiedades requeridas.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Todo lo dicho sin olvidar el compromiso en obtener un material al mínimo costo compatible con la calidad técnica del producto.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10.3 RELACIONES DE PESOS Y VOLUMENES EN UNA MEZCLA ASFALTICA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mezcla asfáltica, está compuesta por agregado pétreo,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y aire.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Podemos por tanto definir una serie de volúmenes contenidos dentro de un volumen aparente de mezcla asfáltica (por ejemplo de una probeta compactada de mezcla asfáltica en un molde estándar).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10.1.a se indican los componentes de la mezcla y en la Figura 10.1. b las relaciones de volumen.</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1" descr="Figura 10_1"/>
          <p:cNvPicPr>
            <a:picLocks noChangeAspect="1" noChangeArrowheads="1"/>
          </p:cNvPicPr>
          <p:nvPr/>
        </p:nvPicPr>
        <p:blipFill>
          <a:blip r:embed="rId2"/>
          <a:srcRect/>
          <a:stretch>
            <a:fillRect/>
          </a:stretch>
        </p:blipFill>
        <p:spPr bwMode="auto">
          <a:xfrm>
            <a:off x="1285852" y="214290"/>
            <a:ext cx="5810250" cy="4581525"/>
          </a:xfrm>
          <a:prstGeom prst="rect">
            <a:avLst/>
          </a:prstGeom>
          <a:noFill/>
          <a:ln w="9525">
            <a:noFill/>
            <a:miter lim="800000"/>
            <a:headEnd/>
            <a:tailEnd/>
          </a:ln>
        </p:spPr>
      </p:pic>
      <p:sp>
        <p:nvSpPr>
          <p:cNvPr id="268290" name="Rectangle 2"/>
          <p:cNvSpPr>
            <a:spLocks noChangeArrowheads="1"/>
          </p:cNvSpPr>
          <p:nvPr/>
        </p:nvSpPr>
        <p:spPr bwMode="auto">
          <a:xfrm>
            <a:off x="500034" y="5000636"/>
            <a:ext cx="803886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10.1.a. Componentes de la mezcla asfáltica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0" y="692696"/>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1.6 EL MANTENIMIENTO DEL PAVIMENTO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etapa de mantenimiento o conservación corresponde a las acciones necesarias a realizar de tal forma que las propiedades de un pavimento se mantengan inalteradas o que al menos se alteren de acuerdo a la evolución previsible, pero no más allá de ella.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mantenimiento puede catalogarse como mantenimiento rutinario y como mantenimiento preventivo o extraordinario. El mantenimiento rutinario es el que corresponde realizar en períodos regulares (por ejemplo anuales) en tanto que el mantenimiento extraordinario son intervenciones mayores que se realizan cada un cierto número de años  en actividades que tratan de devolverle al pavimento propiedades  perdidas (sellados,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capas de nivelación, fresado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Son actividades de mantenimiento rutinario del pavimento, el sellado de fisuras superficiales, el bacheo de las zonas de falla, el sellado de zonas con peladuras, la remoción de excesos de asfalto, etc.</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mantenimiento adecuado prolonga la vida de un pavimento. Un mantenimiento inadecuado, disminuye la vida de un pavimento.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1" descr="Figura 10_3"/>
          <p:cNvPicPr>
            <a:picLocks noChangeAspect="1" noChangeArrowheads="1"/>
          </p:cNvPicPr>
          <p:nvPr/>
        </p:nvPicPr>
        <p:blipFill>
          <a:blip r:embed="rId2"/>
          <a:srcRect/>
          <a:stretch>
            <a:fillRect/>
          </a:stretch>
        </p:blipFill>
        <p:spPr bwMode="auto">
          <a:xfrm>
            <a:off x="1714480" y="0"/>
            <a:ext cx="5534025" cy="5705475"/>
          </a:xfrm>
          <a:prstGeom prst="rect">
            <a:avLst/>
          </a:prstGeom>
          <a:noFill/>
          <a:ln w="9525">
            <a:noFill/>
            <a:miter lim="800000"/>
            <a:headEnd/>
            <a:tailEnd/>
          </a:ln>
        </p:spPr>
      </p:pic>
      <p:sp>
        <p:nvSpPr>
          <p:cNvPr id="267266" name="Rectangle 2"/>
          <p:cNvSpPr>
            <a:spLocks noChangeArrowheads="1"/>
          </p:cNvSpPr>
          <p:nvPr/>
        </p:nvSpPr>
        <p:spPr bwMode="auto">
          <a:xfrm>
            <a:off x="132109" y="5929330"/>
            <a:ext cx="9011891"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10-1-b Relaciones de volúmenes en la mezcla asfáltica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714356"/>
            <a:ext cx="9144000" cy="5632311"/>
          </a:xfrm>
          <a:prstGeom prst="rect">
            <a:avLst/>
          </a:prstGeom>
        </p:spPr>
        <p:txBody>
          <a:bodyPr wrap="square">
            <a:spAutoFit/>
          </a:bodyPr>
          <a:lstStyle/>
          <a:p>
            <a:r>
              <a:rPr lang="es-ES" dirty="0" smtClean="0"/>
              <a:t>Asociados con dichos volúmenes se encuentran los pesos de los mismos.</a:t>
            </a:r>
          </a:p>
          <a:p>
            <a:r>
              <a:rPr lang="es-ES" dirty="0" smtClean="0"/>
              <a:t>En la medida que podamos determinar los pesos y volúmenes del todo y de las partes, podremos a su vez determinar propiedades tales como la densidad o peso unitario volumétrico, los vacíos de aire, los vacíos de la muestra sin compactar y de la muestra compactada, el asfalto absorbido, etc.</a:t>
            </a:r>
          </a:p>
          <a:p>
            <a:r>
              <a:rPr lang="es-ES" dirty="0" smtClean="0"/>
              <a:t>La determinación de volúmenes se realiza por pesaje </a:t>
            </a:r>
            <a:r>
              <a:rPr lang="es-ES" dirty="0" err="1" smtClean="0"/>
              <a:t>inmergido</a:t>
            </a:r>
            <a:r>
              <a:rPr lang="es-ES" dirty="0" smtClean="0"/>
              <a:t> o por recipientes aforados( picnómetros)</a:t>
            </a:r>
          </a:p>
          <a:p>
            <a:endParaRPr lang="es-ES" dirty="0" smtClean="0"/>
          </a:p>
          <a:p>
            <a:r>
              <a:rPr lang="es-ES" dirty="0" smtClean="0"/>
              <a:t>La determinación de pesos se realiza con balanzas, tomando debida cuenta de pesaje seco y saturado de los materiales.</a:t>
            </a:r>
          </a:p>
          <a:p>
            <a:r>
              <a:rPr lang="es-ES" dirty="0" smtClean="0"/>
              <a:t>El Volumen bruto de la muestra compactada (“</a:t>
            </a:r>
            <a:r>
              <a:rPr lang="es-ES" dirty="0" err="1" smtClean="0"/>
              <a:t>bulk</a:t>
            </a:r>
            <a:r>
              <a:rPr lang="es-ES" dirty="0" smtClean="0"/>
              <a:t>”) </a:t>
            </a:r>
            <a:r>
              <a:rPr lang="es-ES" dirty="0" err="1" smtClean="0"/>
              <a:t>Vmb.</a:t>
            </a:r>
            <a:r>
              <a:rPr lang="es-ES" dirty="0" smtClean="0"/>
              <a:t>, que corresponde al volumen de la probeta compactada en forma estándar, lo podemos determinar por pesaje de la mezcla </a:t>
            </a:r>
            <a:r>
              <a:rPr lang="es-ES" dirty="0" err="1" smtClean="0"/>
              <a:t>inmergida</a:t>
            </a:r>
            <a:r>
              <a:rPr lang="es-ES" dirty="0" smtClean="0"/>
              <a:t> en agua. Si la mezcla es porosa, la recubrimos con parafina y determinado el volumen de la probeta, le restamos el volumen correspondiente al peso de parafina empleado. El peso lo determinamos por pesada simple.</a:t>
            </a:r>
          </a:p>
          <a:p>
            <a:r>
              <a:rPr lang="es-ES" dirty="0" smtClean="0"/>
              <a:t>El Volumen </a:t>
            </a:r>
            <a:r>
              <a:rPr lang="es-ES" dirty="0" err="1" smtClean="0"/>
              <a:t>Vmm</a:t>
            </a:r>
            <a:r>
              <a:rPr lang="es-ES" dirty="0" smtClean="0"/>
              <a:t>, lo podemos determinar desintegrando la mezcla y saturando la misma en agua, con lo cual llenamos los vacíos de aire y lo pesamos </a:t>
            </a:r>
            <a:r>
              <a:rPr lang="es-ES" dirty="0" err="1" smtClean="0"/>
              <a:t>inmergido</a:t>
            </a:r>
            <a:r>
              <a:rPr lang="es-ES" dirty="0" smtClean="0"/>
              <a:t> o en matraz aforado. A efectos de garantizar la saturación podemos calentar el material, revolver el material saturado en agua hasta que no se desprendan más burbujas o podemos aplicar un vacío que extraiga el aire de la mezcla.</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
          <p:cNvSpPr>
            <a:spLocks noChangeArrowheads="1"/>
          </p:cNvSpPr>
          <p:nvPr/>
        </p:nvSpPr>
        <p:spPr bwMode="auto">
          <a:xfrm>
            <a:off x="0" y="0"/>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diferencia entre los anteriores, podemos determinar los vacíos llenos de aire Va.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Análogamente se pueden determinar los otros volúmenes y pesos.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Vma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los vacíos del árido mineral, compuestos por los vacíos llenos de aire más los que ocupa el asfalto no absorbido por el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Vba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el volumen de asfalto absorbido por el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Vb</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el volumen de asfalto en la mezcla (tanto el que se encuentra entre las partículas como el que es absorbido por el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Vsb</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el volumen de agregado aparente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el mismo descontado la absorción del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10.2 se indican las normas de ensayo aplicables para determinar las relaciones volumétricas y de peso características de los materiales.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265218" name="Picture 2"/>
          <p:cNvPicPr>
            <a:picLocks noChangeAspect="1" noChangeArrowheads="1"/>
          </p:cNvPicPr>
          <p:nvPr/>
        </p:nvPicPr>
        <p:blipFill>
          <a:blip r:embed="rId2"/>
          <a:srcRect/>
          <a:stretch>
            <a:fillRect/>
          </a:stretch>
        </p:blipFill>
        <p:spPr bwMode="auto">
          <a:xfrm>
            <a:off x="0" y="3486150"/>
            <a:ext cx="5391150" cy="3371850"/>
          </a:xfrm>
          <a:prstGeom prst="rect">
            <a:avLst/>
          </a:prstGeom>
          <a:noFill/>
          <a:ln w="9525">
            <a:noFill/>
            <a:miter lim="800000"/>
            <a:headEnd/>
            <a:tailEnd/>
          </a:ln>
        </p:spPr>
      </p:pic>
      <p:sp>
        <p:nvSpPr>
          <p:cNvPr id="265219" name="Rectangle 3"/>
          <p:cNvSpPr>
            <a:spLocks noChangeArrowheads="1"/>
          </p:cNvSpPr>
          <p:nvPr/>
        </p:nvSpPr>
        <p:spPr bwMode="auto">
          <a:xfrm>
            <a:off x="5429256" y="4714884"/>
            <a:ext cx="3286148"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10.2 Normas de ensayo para determinar pesos y volúmenes de los componentes de una mezcla asfáltica.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 estas mediciones básicas, se pueden obtener una serie de propiedades de las mezclas asfálticas.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Según se indica en la figura 10.1.b, con el empleo de fórmulas de relación de volúmenes y pesos podemos determinar densidad o peso unitario volumétrico, vacíos, asfalto absorbido,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 MEZCLAS ASFALTICAS DENSAS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asfálticas densas corresponden a mezclas con una granulometría continua de agregados pétreos que responden a una curva de máxima densidad.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curva de máxima densidad responde a una curva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que estará generalmente comprendida dentro del huso de especificación granulométrica para cada tamaño máximo del agregado.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r>
              <a:rPr lang="es-ES" dirty="0" smtClean="0">
                <a:latin typeface="Arial" pitchFamily="34" charset="0"/>
                <a:cs typeface="Arial" pitchFamily="34" charset="0"/>
              </a:rPr>
              <a:t>Las mezclas densas pueden ser realizadas en caliente o en frío. Desarrollaremos el concepto de mezcla densa en caliente.</a:t>
            </a:r>
          </a:p>
          <a:p>
            <a:r>
              <a:rPr lang="es-ES" dirty="0" smtClean="0">
                <a:latin typeface="Arial" pitchFamily="34" charset="0"/>
                <a:cs typeface="Arial" pitchFamily="34" charset="0"/>
              </a:rPr>
              <a:t>Las mezclas densas en caliente son las más usuales en la técnica vial y fueron las primeras mezclas que se fabricaron para pavimentación.</a:t>
            </a:r>
          </a:p>
          <a:p>
            <a:r>
              <a:rPr lang="es-ES" dirty="0" smtClean="0">
                <a:latin typeface="Arial" pitchFamily="34" charset="0"/>
                <a:cs typeface="Arial" pitchFamily="34" charset="0"/>
              </a:rPr>
              <a:t>Las otras mezclas son derivadas de los conceptos básicos desarrollados para las mezclas densas en caliente.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p:cNvSpPr>
            <a:spLocks noChangeArrowheads="1"/>
          </p:cNvSpPr>
          <p:nvPr/>
        </p:nvSpPr>
        <p:spPr bwMode="auto">
          <a:xfrm>
            <a:off x="0" y="428604"/>
            <a:ext cx="91440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densas en caliente contienen agregado pétreo de un cierto tamaño máximo, con una gradación granulométrica continua, con un relleno mineral denominado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corresponde a las fracciones más finas del agregado pétreo de trituración y eventualmente a la incorporación de un material inerte y fino como ser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como relleno mineral y un cemento asfáltico de viscosidad/penetración adecuada para las condiciones del tránsito y del clima, de forma tal de conformar una mezcla con capacidad de resistir las tensiones y deformaciones de tracción por flexión bajo cargas repetidas ( fatiga).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cemento asfáltico utilizado para las mezclas en caliente en Uruguay es cemento asfáltico 60/80 (penetración) calentado a 160ºC, con agregados calentados a la misma temperatura o cercana (155ºC) y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contenido de cemento asfáltico será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órden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entre 4 y 6% como peso sobre el total de la mezcla,  la granulometría del material se compone en grandes rasgos de un 50% de finos por debajo de 5mm y 50% de agregado grueso y mediano mayor de 5mm. Y en caso de requerirse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los porcentajes habituales estarán entre 2 y 4%.</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valores son orientaciones generales para el estudiante, pero lo valores a utilizar serán el resultado del diseño de la mezcla asfáltica según se indicará más adelante, con la realización de los ensayos de laboratorio correspondientes.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
          <p:cNvSpPr>
            <a:spLocks noChangeArrowheads="1"/>
          </p:cNvSpPr>
          <p:nvPr/>
        </p:nvSpPr>
        <p:spPr bwMode="auto">
          <a:xfrm>
            <a:off x="0" y="357166"/>
            <a:ext cx="900115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10.4.1 ESPECIFICACIONES DE MEZCLAS ASFALTICAS DENSAS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especificación de mezclas asfálticas densas se compone de requerimientos que han de cumplir los agregados pétreos,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cemento asfáltico, la mezcla de agregados, la mezcla con asfalto en condiciones estándar y en condiciones extremas y las especificaciones para la fabricación y colocación de la mezcla.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10.4.1.1 ESPECIFICACIONES DE LOS AGREGADOS PETREOS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agregados pétreos para mezcla asfáltica  serán materiales provenientes de la trituración. La roca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orígen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conveniente que sea sana, pero es frecuente el uso de rocas meteorizadas, pasadas por la trituradora, como agregado de mezcla asfáltica densa en caliente, El empleo de este material debe ser muy cuidadoso, tanto más si se ha de utilizar como mezcla en carpetas de rodadura.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lo siguiente consideraremos que el agregado pétreo es proveniente de la trituración de roca sana.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Distintas especificaciones recomiendan que un porcentaje elevado (75%) cuente con 2 o más caras de fractura.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todos los casos el agregado deberá estar limpio, exento de polvo y compuesto de sólidos resistentes.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especificaciones del agregado pétreo serán las de :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Tamaño y Granulometría,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Limpieza ( en el sentido de ausencia de arcilla),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Resistencia al desgaste,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Textura superficial,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Forma de las partículas,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Absorción,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Afinidad con el asfalto.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Tamaño y Granulometría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cada tamaño máximo de agregado habrá una gradación granulométrica recomendada marcada por un huso granulométrico. La combinación de agregados deberá inscribirse dentro de este huso granulométrico.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figura 10.4</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muestra los husos granulométricos recomendados por el Instituto del Asfalto de USA que son los que recoge la normativa local.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puede verse en la tabla de la figura 10.4, los tamaños máximos de una mezcla asfáltica densa en caliente pueden variar entre 37.5 mm y 12,5mm entre lo que llamaríamos una mezcla gruesa y una mezcla fina.</a:t>
            </a:r>
            <a:r>
              <a:rPr lang="es-ES" dirty="0" smtClean="0"/>
              <a:t> </a:t>
            </a:r>
          </a:p>
          <a:p>
            <a:endParaRPr lang="es-ES" dirty="0" smtClean="0"/>
          </a:p>
          <a:p>
            <a:r>
              <a:rPr lang="es-ES" dirty="0" smtClean="0">
                <a:latin typeface="Arial" pitchFamily="34" charset="0"/>
                <a:cs typeface="Arial" pitchFamily="34" charset="0"/>
              </a:rPr>
              <a:t>También podemos observar como se escalonan los porcentajes correspondientes a los agregados gruesos y medianos (90-100 y 56-80)</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
          <p:cNvSpPr>
            <a:spLocks noChangeArrowheads="1"/>
          </p:cNvSpPr>
          <p:nvPr/>
        </p:nvSpPr>
        <p:spPr bwMode="auto">
          <a:xfrm>
            <a:off x="0" y="1214422"/>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podemos ver que el límite inferior de la fracción que pasa el #200 se mantiene casi constante en tanto que la superior crece hasta cierto punto en que también se vuelve constante.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huso granulométrico es el que debe cumplir la mezcla de agregados que compongamos mezclando los agregados pétreos disponibles. Normalmente los agregados pétreos disponibles serán agregados gruesos, medianos y finos provenientes de la trituración, arena de río o de campo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contenido de arena de río o campo en general estará limitado a porcentajes inferiores al 15% e inclusive menos, pues al ser arena esférica, contribuye significativamente a producir mezclas inestables con tendencias 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pero también dota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trabajabilidad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la mezcla.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un mineral fino, tal que el 75% pasa el #200.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142976" y="214290"/>
          <a:ext cx="6858048" cy="3901440"/>
        </p:xfrm>
        <a:graphic>
          <a:graphicData uri="http://schemas.openxmlformats.org/drawingml/2006/table">
            <a:tbl>
              <a:tblPr/>
              <a:tblGrid>
                <a:gridCol w="1339364"/>
                <a:gridCol w="1115219"/>
                <a:gridCol w="1095557"/>
                <a:gridCol w="1102636"/>
                <a:gridCol w="1102636"/>
                <a:gridCol w="1102636"/>
              </a:tblGrid>
              <a:tr h="0">
                <a:tc>
                  <a:txBody>
                    <a:bodyPr/>
                    <a:lstStyle/>
                    <a:p>
                      <a:pPr>
                        <a:spcAft>
                          <a:spcPts val="0"/>
                        </a:spcAft>
                      </a:pPr>
                      <a:endParaRPr lang="es-E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37.5mm.</a:t>
                      </a:r>
                    </a:p>
                    <a:p>
                      <a:pPr>
                        <a:spcAft>
                          <a:spcPts val="0"/>
                        </a:spcAft>
                      </a:pPr>
                      <a:r>
                        <a:rPr lang="es-ES" sz="1600">
                          <a:latin typeface="Times New Roman"/>
                          <a:ea typeface="Times New Roman"/>
                        </a:rPr>
                        <a:t>(1 ½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25 mm.</a:t>
                      </a:r>
                      <a:endParaRPr lang="es-ES" sz="1600">
                        <a:latin typeface="Times New Roman"/>
                        <a:ea typeface="Times New Roman"/>
                      </a:endParaRPr>
                    </a:p>
                    <a:p>
                      <a:pPr>
                        <a:spcAft>
                          <a:spcPts val="0"/>
                        </a:spcAft>
                      </a:pPr>
                      <a:r>
                        <a:rPr lang="es-ES" sz="1600">
                          <a:highlight>
                            <a:srgbClr val="C0C0C0"/>
                          </a:highlight>
                          <a:latin typeface="Times New Roman"/>
                          <a:ea typeface="Times New Roman"/>
                        </a:rPr>
                        <a:t>(1”)</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19 mm.</a:t>
                      </a:r>
                      <a:endParaRPr lang="es-ES" sz="1600">
                        <a:latin typeface="Times New Roman"/>
                        <a:ea typeface="Times New Roman"/>
                      </a:endParaRPr>
                    </a:p>
                    <a:p>
                      <a:pPr>
                        <a:spcAft>
                          <a:spcPts val="0"/>
                        </a:spcAft>
                      </a:pPr>
                      <a:r>
                        <a:rPr lang="es-ES" sz="1600">
                          <a:highlight>
                            <a:srgbClr val="C0C0C0"/>
                          </a:highlight>
                          <a:latin typeface="Times New Roman"/>
                          <a:ea typeface="Times New Roman"/>
                        </a:rPr>
                        <a:t>(3/4”)</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12.5 mm.</a:t>
                      </a:r>
                      <a:endParaRPr lang="es-ES" sz="1600">
                        <a:latin typeface="Times New Roman"/>
                        <a:ea typeface="Times New Roman"/>
                      </a:endParaRPr>
                    </a:p>
                    <a:p>
                      <a:pPr>
                        <a:spcAft>
                          <a:spcPts val="0"/>
                        </a:spcAft>
                      </a:pPr>
                      <a:r>
                        <a:rPr lang="es-ES" sz="1600">
                          <a:highlight>
                            <a:srgbClr val="C0C0C0"/>
                          </a:highlight>
                          <a:latin typeface="Times New Roman"/>
                          <a:ea typeface="Times New Roman"/>
                        </a:rPr>
                        <a:t>(1/2”)</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9.5 mm.</a:t>
                      </a:r>
                    </a:p>
                    <a:p>
                      <a:pPr>
                        <a:spcAft>
                          <a:spcPts val="0"/>
                        </a:spcAft>
                      </a:pPr>
                      <a:r>
                        <a:rPr lang="es-ES" sz="1600">
                          <a:latin typeface="Times New Roman"/>
                          <a:ea typeface="Times New Roman"/>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50mm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37.5mm(11/2”)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90-100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100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25mm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90-100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100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19mm(3/4”)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56-80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90-100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100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12.5mm(1/2”)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56-80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90-100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9.5mm(3/8”)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56-80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90-100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4.75mm(#4)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23.53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29-59</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35-65</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44-74</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55-85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2.36mm(#8)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15-41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19-45</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28-49</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28-58</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32-67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1.18mm(#16)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600</a:t>
                      </a:r>
                      <a:r>
                        <a:rPr lang="es-ES" sz="1600">
                          <a:latin typeface="Symbol"/>
                          <a:ea typeface="Times New Roman"/>
                        </a:rPr>
                        <a:t>m</a:t>
                      </a:r>
                      <a:r>
                        <a:rPr lang="es-ES" sz="1600">
                          <a:latin typeface="Times New Roman"/>
                          <a:ea typeface="Times New Roman"/>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300</a:t>
                      </a:r>
                      <a:r>
                        <a:rPr lang="es-ES" sz="1600">
                          <a:latin typeface="Symbol"/>
                          <a:ea typeface="Times New Roman"/>
                        </a:rPr>
                        <a:t>m</a:t>
                      </a:r>
                      <a:r>
                        <a:rPr lang="es-ES" sz="1600">
                          <a:latin typeface="Times New Roman"/>
                          <a:ea typeface="Times New Roman"/>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4-16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5-17</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5-19</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5-21</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7-23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150</a:t>
                      </a:r>
                      <a:r>
                        <a:rPr lang="es-ES" sz="1600">
                          <a:latin typeface="Symbol"/>
                          <a:ea typeface="Times New Roman"/>
                        </a:rPr>
                        <a:t>m</a:t>
                      </a:r>
                      <a:r>
                        <a:rPr lang="es-ES" sz="1600">
                          <a:latin typeface="Times New Roman"/>
                          <a:ea typeface="Times New Roman"/>
                        </a:rPr>
                        <a:t>(#100)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highlight>
                          <a:srgbClr val="C0C0C0"/>
                        </a:highligh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74</a:t>
                      </a:r>
                      <a:r>
                        <a:rPr lang="es-ES" sz="1600">
                          <a:latin typeface="Symbol"/>
                          <a:ea typeface="Times New Roman"/>
                        </a:rPr>
                        <a:t>m</a:t>
                      </a:r>
                      <a:r>
                        <a:rPr lang="es-ES" sz="1600">
                          <a:latin typeface="Times New Roman"/>
                          <a:ea typeface="Times New Roman"/>
                        </a:rPr>
                        <a:t>(#200)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dirty="0">
                          <a:latin typeface="Times New Roman"/>
                          <a:ea typeface="Times New Roman"/>
                        </a:rPr>
                        <a:t>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dirty="0">
                          <a:highlight>
                            <a:srgbClr val="C0C0C0"/>
                          </a:highlight>
                          <a:latin typeface="Times New Roman"/>
                          <a:ea typeface="Times New Roman"/>
                        </a:rPr>
                        <a:t>1-7</a:t>
                      </a:r>
                      <a:endParaRPr lang="es-E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highlight>
                            <a:srgbClr val="C0C0C0"/>
                          </a:highlight>
                          <a:latin typeface="Times New Roman"/>
                          <a:ea typeface="Times New Roman"/>
                        </a:rPr>
                        <a:t>2-8</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dirty="0">
                          <a:highlight>
                            <a:srgbClr val="C0C0C0"/>
                          </a:highlight>
                          <a:latin typeface="Times New Roman"/>
                          <a:ea typeface="Times New Roman"/>
                        </a:rPr>
                        <a:t>2-10</a:t>
                      </a:r>
                      <a:endParaRPr lang="es-E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dirty="0">
                          <a:latin typeface="Times New Roman"/>
                          <a:ea typeface="Times New Roman"/>
                        </a:rPr>
                        <a:t>2-10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59073" name="Rectangle 1"/>
          <p:cNvSpPr>
            <a:spLocks noChangeArrowheads="1"/>
          </p:cNvSpPr>
          <p:nvPr/>
        </p:nvSpPr>
        <p:spPr bwMode="auto">
          <a:xfrm>
            <a:off x="0" y="4214818"/>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10.4 Husos granulométricos para mezclas densas en caliente </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(Columnas tamaño máximo del agregado y filas % pasante por el tamiz. En gris las mezclas aceptadas por la DNV Uruguay)</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59074" name="Rectangle 2"/>
          <p:cNvSpPr>
            <a:spLocks noChangeArrowheads="1"/>
          </p:cNvSpPr>
          <p:nvPr/>
        </p:nvSpPr>
        <p:spPr bwMode="auto">
          <a:xfrm>
            <a:off x="0" y="5000636"/>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Durante la fabricación de la mezcla asfáltica en planta, se producirán variaciones de los porcentajes de la mezcla de agregados, lo que conducirá a apartamientos de las propiedades de las que se estudiaron en laboratorio y fueron consideradas adecuadas para la mezcla asfáltica.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477328"/>
          </a:xfrm>
          <a:prstGeom prst="rect">
            <a:avLst/>
          </a:prstGeom>
        </p:spPr>
        <p:txBody>
          <a:bodyPr wrap="square">
            <a:spAutoFit/>
          </a:bodyPr>
          <a:lstStyle/>
          <a:p>
            <a:pPr lvl="0" eaLnBrk="0" fontAlgn="base" hangingPunct="0">
              <a:spcBef>
                <a:spcPct val="0"/>
              </a:spcBef>
              <a:spcAft>
                <a:spcPct val="0"/>
              </a:spcAft>
            </a:pPr>
            <a:r>
              <a:rPr lang="es-ES" dirty="0" smtClean="0">
                <a:latin typeface="Arial" pitchFamily="34" charset="0"/>
                <a:ea typeface="Times New Roman" pitchFamily="18" charset="0"/>
                <a:cs typeface="Arial" pitchFamily="34" charset="0"/>
              </a:rPr>
              <a:t>En la figura 10.5 se indica una tabla de tolerancias para la fórmula de la mezcla en obra, en lo referido a la composición de agregados para los distintos tamices, de forma tal que si lo que varía la granulometría no es mayor a la tolerancia, se puede considerar que estamos fabricando la misma mezcla asfáltica que la de laboratorio aprobada originalmente.</a:t>
            </a:r>
            <a:endParaRPr lang="es-ES" dirty="0" smtClean="0">
              <a:latin typeface="Arial" pitchFamily="34" charset="0"/>
              <a:cs typeface="Arial" pitchFamily="34" charset="0"/>
            </a:endParaRPr>
          </a:p>
        </p:txBody>
      </p:sp>
      <p:graphicFrame>
        <p:nvGraphicFramePr>
          <p:cNvPr id="3" name="2 Tabla"/>
          <p:cNvGraphicFramePr>
            <a:graphicFrameLocks noGrp="1"/>
          </p:cNvGraphicFramePr>
          <p:nvPr/>
        </p:nvGraphicFramePr>
        <p:xfrm>
          <a:off x="1785918" y="1428736"/>
          <a:ext cx="5488940" cy="1219200"/>
        </p:xfrm>
        <a:graphic>
          <a:graphicData uri="http://schemas.openxmlformats.org/drawingml/2006/table">
            <a:tbl>
              <a:tblPr/>
              <a:tblGrid>
                <a:gridCol w="2744470"/>
                <a:gridCol w="2744470"/>
              </a:tblGrid>
              <a:tr h="0">
                <a:tc>
                  <a:txBody>
                    <a:bodyPr/>
                    <a:lstStyle/>
                    <a:p>
                      <a:pPr>
                        <a:spcAft>
                          <a:spcPts val="0"/>
                        </a:spcAft>
                      </a:pPr>
                      <a:r>
                        <a:rPr lang="es-ES" sz="1600" b="1">
                          <a:latin typeface="Times New Roman"/>
                          <a:ea typeface="Times New Roman"/>
                        </a:rPr>
                        <a:t>Mayor ½”</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+/- 8%</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b="1">
                          <a:latin typeface="Times New Roman"/>
                          <a:ea typeface="Times New Roman"/>
                        </a:rPr>
                        <a:t>3/8”-#4</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+/- 7%</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b="1">
                          <a:latin typeface="Times New Roman"/>
                          <a:ea typeface="Times New Roman"/>
                        </a:rPr>
                        <a:t>#8-#16</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+/- 6%</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b="1">
                          <a:latin typeface="Times New Roman"/>
                          <a:ea typeface="Times New Roman"/>
                        </a:rPr>
                        <a:t>#30-#50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+/- 5%</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b="1">
                          <a:latin typeface="Times New Roman"/>
                          <a:ea typeface="Times New Roman"/>
                        </a:rPr>
                        <a:t>#200</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dirty="0">
                          <a:latin typeface="Times New Roman"/>
                          <a:ea typeface="Times New Roman"/>
                        </a:rPr>
                        <a:t>+/- 3%</a:t>
                      </a:r>
                      <a:endParaRPr lang="es-E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58049" name="Rectangle 1"/>
          <p:cNvSpPr>
            <a:spLocks noChangeArrowheads="1"/>
          </p:cNvSpPr>
          <p:nvPr/>
        </p:nvSpPr>
        <p:spPr bwMode="auto">
          <a:xfrm>
            <a:off x="1357290" y="2714620"/>
            <a:ext cx="653685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10.5 Tolerancias granulométricas para la fórmula de mezcla en obra</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0" y="3643314"/>
            <a:ext cx="9144000" cy="2585323"/>
          </a:xfrm>
          <a:prstGeom prst="rect">
            <a:avLst/>
          </a:prstGeom>
        </p:spPr>
        <p:txBody>
          <a:bodyPr wrap="square">
            <a:spAutoFit/>
          </a:bodyPr>
          <a:lstStyle/>
          <a:p>
            <a:r>
              <a:rPr lang="es-ES" dirty="0" smtClean="0">
                <a:latin typeface="Arial" pitchFamily="34" charset="0"/>
                <a:cs typeface="Arial" pitchFamily="34" charset="0"/>
              </a:rPr>
              <a:t>Si en cambio, la granulometría se aparta de esta tolerancia,( inclusive si la curva granulométrica sigue estando dentro de la especificación recomendada), se debe parar la fabricación de mezcla y volver a estudiar la mezcla de agregados y revisar el diseño de la mezcla asfáltica, pues ya no puede ser considerada la misma mezcla asfáltica ensayada en el laboratorio.</a:t>
            </a:r>
          </a:p>
          <a:p>
            <a:r>
              <a:rPr lang="es-ES" dirty="0" smtClean="0">
                <a:latin typeface="Arial" pitchFamily="34" charset="0"/>
                <a:cs typeface="Arial" pitchFamily="34" charset="0"/>
              </a:rPr>
              <a:t>Como puede verse, la tolerancia en los tamices mayores es superior a la de los tamices más finos, esto se vincula a la superficie específica de la fracción fina que es enormemente superior a la de la fracción gruesa y por tanto más demandante de asfalto para recubrir el árido fino. </a:t>
            </a:r>
            <a:endParaRPr lang="es-ES" dirty="0">
              <a:latin typeface="Arial" pitchFamily="34" charset="0"/>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0" y="836712"/>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general las intervenciones de mantenimiento son de alto retorno económico debido a la sensibilidad del costo de los usuarios a las condiciones de servicio de la rodadura del pavimento.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mantenimiento es también relevante desde el punto de vista económico, por la prevención del deterioro acelerado del pavimento por penetración del agua en las capas inferiores, degradación de mezclas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asfálticos, etc.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curso limitaremos la consideración del mantenimiento al diseño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al catálogo de fallas que determinan las acciones de mantenimiento.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
        <p:nvSpPr>
          <p:cNvPr id="74754" name="Rectangle 2"/>
          <p:cNvSpPr>
            <a:spLocks noChangeArrowheads="1"/>
          </p:cNvSpPr>
          <p:nvPr/>
        </p:nvSpPr>
        <p:spPr bwMode="auto">
          <a:xfrm>
            <a:off x="0" y="3717032"/>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1.7 LA ADMINISTRACIÓN DEL PAVIMENTO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consideraciones de los pavimentos no pueden remitirse a las actividades de proyecto o ejecutivas, sino que deben comprender las de administración de un pavimento y de los pavimentos de una red.</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administración de pavimentos responde a la pregunta de cómo debemos actuar sobre los pavimentos de una red de forma tal de obtener el máximo beneficio de la actuación realizada.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tener una orientación, la superficie específica de la fracción pasando el #200 es de 32.8 m2/kg, en tanto que para la fracción en el #4º mayor es de 0.41 m2/kg, es decir en el orden de 100 veces menor. Queda claro, por tanto que los escapes fuera del huso de trabajo (granulometría inicial y huso de tolerancia), son más graves en los finos que en los gruesos o medianos.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Limpieza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requisito de los agregados pétreos para mezclas asfálticas es la limpieza en el sentido de que no contenga partículas que se deshagan y que no contenga partículas finas de tipo arcilloso o cualquier otra que sea nociva para la mezcla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determinar la limpieza, la inspección visual y el tamizado vía húmeda entre otros pueden orientar el criterio.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general se especifica el Equivalente de Arena  según la norma AASHTO T 176, como forma de determinar la arcilla en la fracción fina de la mezcla de agregados (menor del #4) el que debe ser superior a un determinado valor. En Uruguay para capas de rodadura es usual establecer el límite en 70% y en 50% para capas de base negra. Otras especificaciones (España)  indican 45% y 40% respectivamente.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ensayo de equivalente de arena consiste en colocar una muestra de fino menor al #4, en una bureta, agregar agua y solución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antifloculante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agitar intensamente y medir la arena decantada y la arcilla decantada en un determinado tiempo, calculando el porcentaje del material tipo arena sobre el total de fino.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Resistencia al desgaste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resistencia al desgaste es una propiedad relevante de un agregado pétreo. Es oportuno recordar que los contactos entre partículas son puntuales, por lo cual la transmisión de fuerzas entre partículas se realiza sobre superficies muy pequeñas, resultando en tensiones muy altas que pueden producir la fractura del punto de contacto. Para resistir esta degradación mecánica se requiere que las partículas sean resistentes al desgaste.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especificación indica el ensayo de desgaste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Angeles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AASHTO T96, consistente en colocar, dentro de un cilindro, que cuenta con una pestaña radial interior y un conjunto de bolas estándar de acero una muestra de agregado grueso y mediano según norma, que es sometida a 500 ciclos de agresión de los elementos.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Terminado el proceso, se tamiza en un #12 y se mide la cantidad de fino producido.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normal especificar LA menor 30, aunque hay especificaciones que son más exigentes y menos exigentes.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Otras formas de medir la resistencia al desgaste son el ensayo de desgaste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Deval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el BS 512.</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Algunas especificaciones recomiendan el “índice de desgaste acelerado” que requieren sea inferior a 0,45 en carreteras de tránsito pesado y de 0,40 para tránsito liviano.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relación a los agregados menores al #4, no se especifica una resistencia al desgaste, aunque varias especificaciones establecen que el fino debe ser proveniente de rocas cuyos gruesos cumplan con los desgastes exigidos para dicho tamaño de árido.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Textura superficial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textura superficial corresponde a lo rugoso que sea la superficie del agregado. Los áridos de trituración serán en general rugosos en tanto que los cantos rodados serán lisos. Se ha evidenciado que las mezclas asfálticas presentan condiciones más favorables con agregados rugosos que con lisos y que la cantidad de asfalto a incorporar en una mezcla es superior con agregados rugosos que lisos.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origen y proceso de los materiales permitirá orientar el criterio.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Forma de las partículas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forma de las partículas es deseable que sea cúbica o al menos prismática, evitando en lo posible las partículas redondeadas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lajosas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partículas redondeadas serán negativas debido a la baja fricción interna, particularmente aplicable al empleo de cantos rodados y de arenas rodadas de río, frecuentemente empleadas como agregado a efectos de completar los finos que la trituración no obtiene en cantidad suficiente. Este material se encuentra limitado en la especificación. En general no mayor al 15%.</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partículas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lajosas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fracciones más débiles del agregado por lo cual algunas especificaciones limitan el porcentaje de lajas o de partículas chatas ( agregados con una dimensión mucho menor que las otras dos).El índice de lajas se limita a 30 (tránsito pesado) y 35 (tránsito liviano)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Absorción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absorción mide la tendencia del agregado a absorber agua. Un agregado que absorbe agua, muestra presencia de vacíos internos y resultará un agregado propicio a humedecerse por lo cual al momento del secado será necesario entregar mayor cantidad de calor para obtener un agregado seco, lo que a su vez redundará en una menor producción horaria.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agregado absorbente determina que parte del cemento asfáltico sea absorbido sin utilidad alguna, por lo cual se requiere dotar de mayor porcentaje de cemento para compensar esta absorción.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agregado poroso, resulta en general liviano, por lo que determina que una capa de un cierto espesor consuma una cantidad menor de toneladas por unidad de volumen.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absorción en general no se especifica como límite o rango.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Afinidad con el asfalto.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afinidad con el asfalto es una propiedad relevante del agregado pétreo. Hay agregados hidrófilos e hidrófobos. Los hidrófilos son en general las rocas ácidas ( mucho sílice) y las hidrófobas son las rocas calcáreas.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un agregado es hidrófilo quiere decir que prefiere el agua al asfalto y por tanto la superficie del agregado recubierta de asfalto puede desnudarse en presencia de agua.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medición de esta propiedad se realiza de diferentes maneras.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especificación basada en una medida directa consiste en fijar el porcentaje de mezcla recubierta de asfalto al cabo de un tiempo de inmersión en agua (ASTM D 1664).</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medida indirecta de cómo afecta el agua a la mezcla, es la resistencia a compresión remanente, consistente en comparar la resistencia a compresión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inconfinada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una probeta cilíndrica seca, y la de una probeta cilíndrica que se ha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inmergido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agua durante un cierto tiempo y en determinadas condiciones (ASTM D 1075 o AASHTO T 165). Se especifica que la pérdida de resistencia no supere el 25%.</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 especificación frecuente en nuestro medio es la de la estabilidad Marshall remanente, que es análogo concepto al anterior pero comparando la estabilidad seca y después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inmergida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una probeta Marshall estándar.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 Especificaciones del “</a:t>
            </a:r>
            <a:r>
              <a:rPr kumimoji="0" lang="es-ES"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como hemos dicho un relleno mineral. Es procedente de la trituración de la roca o de aporte de un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orígen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industrial como es el caso del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cantidad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 en general la que  surja de la granulometría especificada.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granulometría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especificada requiere que más del 75% sea menor al #200.</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Algunas especificaciones establecen límites para la densidad aparente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el ensayo de sedimentación en tolueno entre 0,5 y 0,8 g/cm3.</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establecen un coeficiente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emulsibilidad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menor a 0,6.</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
          <p:cNvSpPr>
            <a:spLocks noChangeArrowheads="1"/>
          </p:cNvSpPr>
          <p:nvPr/>
        </p:nvSpPr>
        <p:spPr bwMode="auto">
          <a:xfrm>
            <a:off x="0" y="57148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función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la mezcla es por un lado componer la granulometría y por otro es espesar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agregado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hace las mezclas más estables y rígidas además de ser más caras. </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debe ser adecuadamente dosificado según el uso que se le de a la mezcla asfáltica (rodadura, tipo de base de asiento,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especifica en nuestro medio una relación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/Betún máxima, correspondiente a la relación entre el peso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el cemento asfáltico residual, que debe ser menor que la concentración crítica, un valor que se determina por sedimentación en queroseno de la fracción que pasa el #200.</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10.4.2 METODO MARSHALL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Marshall de especificación y dosificación de mezclas asfálticas en caliente ha sido el más divulgado en la construcción vial.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bien de base empírica y por tanto difícilmente aplicable a los análisis de comportamiento de los pavimentos de naturaleza empírico-mecanicista, el método  recoge las propiedades fundamentales requeridas a una mezcla asfáltica en especificaciones y desarrolla una metodología y procedimientos de ensayo de las mezclas asfálticas que permiten determinar la dosificación de asfalto una vez que se ha elegido una determinada mezcla de agregados pétreos.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10.4.2.1 ESPECIFICACIONES MARSHALL PARA MEZCLAS ASFÁLTICAS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especificación Marshall establece valores máximos, mínimos y rangos de valores a ciertas magnitudes que se vinculan con las propiedades de las mezclas asfálticas.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estabilidad, es decir el comportamiento esfuerzo deformación de la mezcla, se realiza a través de la estabilidad Marshall y de la fluencia Marshall.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estabilidad es la carga máxima que admite un ensayo de compresión diametral en la prensa Marshall (cuando para dicha carga aplicada se produce  una deformación de fluencia , es decir sin aumento de carga se produce aumento indefinido de deformación) y la fluencia es la deformación registrada al inicio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pallier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fluencia.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deseable que la mezcla sea estable por lo cual el método establece un valor mínimo para la estabilidad. Sin embargo es de señalar que no es deseable una estabilidad extrema, particularmente si el apoyo de la mezcla es deformable.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cuanto a la fluencia la especificación establece un rango de valores. El mínimo responde a que es deseable que un pavimento flexible sea deformable para la carga de estabilidad. El máximo responde a que no es conveniente que sea excesivamente deformable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porcentaje de vacíos llenos de aire será una propiedad acotada en un cierto rango.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valor máximo de vacíos responde a que con mayores vacíos la mezcla será menos densa y más permeable y en general por ello, más susceptible a su alteración por efecto del agua.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
          <p:cNvSpPr>
            <a:spLocks noChangeArrowheads="1"/>
          </p:cNvSpPr>
          <p:nvPr/>
        </p:nvSpPr>
        <p:spPr bwMode="auto">
          <a:xfrm>
            <a:off x="0" y="0"/>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valor mínimo de vacíos responde a que una mezcla asfáltica, una vez colocada sigue siendo compactada por el tránsito y si los vacíos son muy reducidos, la migración del cemento asfáltico se realiza a la superficie generando condiciones resbaladizas del pavimento y afectando negativamente la fricción neumático-rodadura.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vacíos del árido mineral (VMA o VAM) son los vacíos de la mezcla llenos de aire y los vacíos llenos de asfalto. Si el valor del VMA fuera muy chico, próximo a los vacíos de una mezcla muy densa de agregados, el espacio para ubicar el cemento asfáltico sería reducido, lo que conduciría a porcentajes de asfalto bajos y a mezclas poco durables. Resulta deseable que el VMA sea superior a un cierto porcentaje y así se especifica, fijando un mínimo para cada tamaño máximo de la mezcla de agregados.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10.6 se indican las especificaciones para mezclas asfálticas en caliente por el método Marshall.</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nvGraphicFramePr>
        <p:xfrm>
          <a:off x="1714480" y="4000504"/>
          <a:ext cx="5537200" cy="1493520"/>
        </p:xfrm>
        <a:graphic>
          <a:graphicData uri="http://schemas.openxmlformats.org/drawingml/2006/table">
            <a:tbl>
              <a:tblPr/>
              <a:tblGrid>
                <a:gridCol w="1098550"/>
                <a:gridCol w="737235"/>
                <a:gridCol w="739775"/>
                <a:gridCol w="737235"/>
                <a:gridCol w="739775"/>
                <a:gridCol w="744855"/>
                <a:gridCol w="739775"/>
              </a:tblGrid>
              <a:tr h="0">
                <a:tc>
                  <a:txBody>
                    <a:bodyPr/>
                    <a:lstStyle/>
                    <a:p>
                      <a:pPr>
                        <a:spcAft>
                          <a:spcPts val="0"/>
                        </a:spcAft>
                      </a:pPr>
                      <a:r>
                        <a:rPr lang="es-ES" sz="1400" b="1" dirty="0">
                          <a:latin typeface="Times New Roman"/>
                          <a:ea typeface="Times New Roman"/>
                        </a:rPr>
                        <a:t>Marshall</a:t>
                      </a:r>
                      <a:endParaRPr lang="es-ES" sz="14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b="1" dirty="0">
                          <a:latin typeface="Times New Roman"/>
                          <a:ea typeface="Times New Roman"/>
                        </a:rPr>
                        <a:t>TL min</a:t>
                      </a:r>
                      <a:endParaRPr lang="es-ES" sz="14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b="1">
                          <a:latin typeface="Times New Roman"/>
                          <a:ea typeface="Times New Roman"/>
                        </a:rPr>
                        <a:t>TL máx</a:t>
                      </a: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b="1">
                          <a:latin typeface="Times New Roman"/>
                          <a:ea typeface="Times New Roman"/>
                        </a:rPr>
                        <a:t>TM min</a:t>
                      </a: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b="1">
                          <a:latin typeface="Times New Roman"/>
                          <a:ea typeface="Times New Roman"/>
                        </a:rPr>
                        <a:t>TM máx</a:t>
                      </a: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b="1">
                          <a:latin typeface="Times New Roman"/>
                          <a:ea typeface="Times New Roman"/>
                        </a:rPr>
                        <a:t>TP min</a:t>
                      </a: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b="1">
                          <a:latin typeface="Times New Roman"/>
                          <a:ea typeface="Times New Roman"/>
                        </a:rPr>
                        <a:t>TP máx</a:t>
                      </a: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400" b="1">
                          <a:latin typeface="Times New Roman"/>
                          <a:ea typeface="Times New Roman"/>
                        </a:rPr>
                        <a:t>NºGolpes</a:t>
                      </a: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400" b="1">
                          <a:latin typeface="Times New Roman"/>
                          <a:ea typeface="Times New Roman"/>
                        </a:rPr>
                        <a:t>Estabilidad</a:t>
                      </a: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500 lb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750 lb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1500 lb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400" b="1">
                          <a:latin typeface="Times New Roman"/>
                          <a:ea typeface="Times New Roman"/>
                        </a:rPr>
                        <a:t>Fluencia(0,01”)</a:t>
                      </a: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400" b="1">
                          <a:latin typeface="Times New Roman"/>
                          <a:ea typeface="Times New Roman"/>
                        </a:rPr>
                        <a:t>Vacíos</a:t>
                      </a:r>
                      <a:endParaRPr lang="es-E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a:latin typeface="Times New Roman"/>
                          <a:ea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dirty="0">
                          <a:latin typeface="Times New Roman"/>
                          <a:ea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49858" name="Rectangle 2"/>
          <p:cNvSpPr>
            <a:spLocks noChangeArrowheads="1"/>
          </p:cNvSpPr>
          <p:nvPr/>
        </p:nvSpPr>
        <p:spPr bwMode="auto">
          <a:xfrm>
            <a:off x="1714480" y="5643578"/>
            <a:ext cx="544411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10.6 Especificaciones Marshall para mezclas asfálticas</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p:cNvSpPr>
            <a:spLocks noChangeArrowheads="1"/>
          </p:cNvSpPr>
          <p:nvPr/>
        </p:nvSpPr>
        <p:spPr bwMode="auto">
          <a:xfrm>
            <a:off x="0" y="0"/>
            <a:ext cx="914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bases negras, se admite un nivel de vacíos hasta 8%.</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TL, TM y TP significa tránsito liviano, medio y pesado. Se considera que corresponden respectivamente a un número de ejes equivalentes de menos de 10^4, 10^4-10^6 y mayor de 10^6, ejes equivalentes de 18000 lbs.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10.7 se indica la especificación del VMA según el tamaño máximo del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nvGraphicFramePr>
        <p:xfrm>
          <a:off x="1714480" y="2000240"/>
          <a:ext cx="5488940" cy="1463040"/>
        </p:xfrm>
        <a:graphic>
          <a:graphicData uri="http://schemas.openxmlformats.org/drawingml/2006/table">
            <a:tbl>
              <a:tblPr/>
              <a:tblGrid>
                <a:gridCol w="2744470"/>
                <a:gridCol w="2744470"/>
              </a:tblGrid>
              <a:tr h="0">
                <a:tc>
                  <a:txBody>
                    <a:bodyPr/>
                    <a:lstStyle/>
                    <a:p>
                      <a:pPr algn="ctr">
                        <a:spcAft>
                          <a:spcPts val="0"/>
                        </a:spcAft>
                      </a:pPr>
                      <a:r>
                        <a:rPr lang="es-ES" sz="1600" b="1">
                          <a:latin typeface="Times New Roman"/>
                          <a:ea typeface="Times New Roman"/>
                        </a:rPr>
                        <a:t>Tamaño Máximo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b="1">
                          <a:latin typeface="Times New Roman"/>
                          <a:ea typeface="Times New Roman"/>
                        </a:rPr>
                        <a:t>VMA (%)</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9,5 mm (3/8”)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12.5mm (1/2”)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19.mm. (3/4”)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25 mm.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a:latin typeface="Times New Roman"/>
                          <a:ea typeface="Times New Roman"/>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a:latin typeface="Times New Roman"/>
                          <a:ea typeface="Times New Roman"/>
                        </a:rPr>
                        <a:t>37,5mm.( 1 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dirty="0">
                          <a:latin typeface="Times New Roman"/>
                          <a:ea typeface="Times New Roman"/>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48834" name="Rectangle 2"/>
          <p:cNvSpPr>
            <a:spLocks noChangeArrowheads="1"/>
          </p:cNvSpPr>
          <p:nvPr/>
        </p:nvSpPr>
        <p:spPr bwMode="auto">
          <a:xfrm>
            <a:off x="2643174" y="3571876"/>
            <a:ext cx="3608167"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10.7 Vacíos del Agregado Mineral</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48835" name="Rectangle 3"/>
          <p:cNvSpPr>
            <a:spLocks noChangeArrowheads="1"/>
          </p:cNvSpPr>
          <p:nvPr/>
        </p:nvSpPr>
        <p:spPr bwMode="auto">
          <a:xfrm>
            <a:off x="0" y="3995678"/>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10.4.2.2 METODO MARSHALL Y DOSIFICACION DE ASFALTO EN MEZCLAS ASFALTICAS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vez obtenida la mezcla de agregados, el proceso de diseño de la mezcla consiste en determinar el tipo y la cantidad de cemento asfáltico a ser utilizado.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tipo de cemento asfáltico a utilizar estará generalmente especificado y será un cemento de penetración media (60/80 o 85/100). En casos muy excepcionales de temperaturas altas puede recomendarse un cemento asfáltico más duro, aunque cuando esto es recomendable, generalmente se optará por un cemento modificado con polímeros.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Excepcionalmente, para pavimentos que se desee que sean muy flexibles puede recomendarse un cemento asfáltico de penetración más alta.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determinación de la cantidad de cemento asfáltico puede realizarse de diferentes formas.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forma es considerar el porcentaje de agregados en cada fracción granulométrica, asignarle una superficie específica, fijar un espesor de película de recubrimiento y así determinar un valor aproximado del porcentaje de cemento asfáltico a ser empleado (método de diseño HVEEM) y que puede ser una metodología interesante para obtener un valor que sirva como primer aproximación para de terminar el rango de  los porcentajes de asfalto a ensayar en el método de diseño Marshall, que es el utilizado en nuestro medio.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método de diseño Marshall, consiste en moldear probetas según un procedimiento normalizado, con una determinada energía de compactación indicada en la especificación, dada por un pisón Marshall, en un molde estándar, con una mezcla de agregados, que responde a la curva granulométrica inscrita en el huso especificado y con un porcentaje tentativo de cemento asfáltico.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Sobre estas probetas se procederá a realizar el pesaje y la determinación de su volumen por inmersión en agua, con lo cual se obtiene el peso unitario volumétrico de la probeta o denominado “peso específico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bulk“.Si</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probeta es muy porosa se reviste con parafina, descontando al peso de la probeta la parafina incorporada.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mide la altura de la probeta.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0" y="54868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pregunta la puede formular una agencia vial, el concesionario de una red de carreteras o el gerente encargado de atender una subred determinada.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decisiones serán de carácter gerencial de tipo técnico, económico, social y político.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decisiones tecnológicas estarán vinculadas a la planificación, organización, ejecución y conservación de las obras.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decisiones de carácter económico estarán vinculadas al presupuesto, el financiamiento, la priorización, la limitación de recursos disponibles, entre otras.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decisiones de carácter social estarán vinculadas a nociones como las de satisfacción de los usuarios y las de carácter político estarán relacionadas con las transacciones necesarias en los niveles de decisión superiores a los del gerente que le permitan un mejor resultado a su cometido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gerenciar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una red de pavimentos.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curso limitaremos el alcance de la administración de pavimentos a una visión de un modelo de administración de pavimentos.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sistema de administración de pavimentos consiste en, dada una condición de un pavimento existente, determinar cuales son las acciones posibles sobre el mismo y  los recursos necesarios para realizarlas, analizar si esta demanda de recursos es compatible con los disponibles, implementar las acciones posibles, ejecutar las mismas y finalmente evaluar los resultados obtenidos en la condición del pavimento reiniciando el ciclo.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2585323"/>
          </a:xfrm>
          <a:prstGeom prst="rect">
            <a:avLst/>
          </a:prstGeom>
        </p:spPr>
        <p:txBody>
          <a:bodyPr wrap="square">
            <a:spAutoFit/>
          </a:bodyPr>
          <a:lstStyle/>
          <a:p>
            <a:r>
              <a:rPr lang="es-ES" dirty="0" smtClean="0">
                <a:latin typeface="Arial" pitchFamily="34" charset="0"/>
                <a:cs typeface="Arial" pitchFamily="34" charset="0"/>
              </a:rPr>
              <a:t>Se ensayan las probetas en el equipo Marshall, que consiste en una prensa con mordazas semicilíndricas normalizadas, donde se coloca la probeta y se aplica una carga diametral. Al mismo tiempo se mide la deformación de la probeta con un </a:t>
            </a:r>
            <a:r>
              <a:rPr lang="es-ES" dirty="0" err="1" smtClean="0">
                <a:latin typeface="Arial" pitchFamily="34" charset="0"/>
                <a:cs typeface="Arial" pitchFamily="34" charset="0"/>
              </a:rPr>
              <a:t>flexímetro</a:t>
            </a:r>
            <a:r>
              <a:rPr lang="es-ES" dirty="0" smtClean="0">
                <a:latin typeface="Arial" pitchFamily="34" charset="0"/>
                <a:cs typeface="Arial" pitchFamily="34" charset="0"/>
              </a:rPr>
              <a:t>.</a:t>
            </a:r>
          </a:p>
          <a:p>
            <a:r>
              <a:rPr lang="es-ES" dirty="0" smtClean="0">
                <a:latin typeface="Arial" pitchFamily="34" charset="0"/>
                <a:cs typeface="Arial" pitchFamily="34" charset="0"/>
              </a:rPr>
              <a:t>El ensayo se realiza hasta que se produce la fluencia del material (se dispara la deformación sin aumento de la carga).</a:t>
            </a:r>
          </a:p>
          <a:p>
            <a:r>
              <a:rPr lang="es-ES" dirty="0" smtClean="0">
                <a:latin typeface="Arial" pitchFamily="34" charset="0"/>
                <a:cs typeface="Arial" pitchFamily="34" charset="0"/>
              </a:rPr>
              <a:t>Se corrige la estabilidad por la altura de la probeta y se obtiene la estabilidad Marshall de la probeta...</a:t>
            </a:r>
          </a:p>
          <a:p>
            <a:r>
              <a:rPr lang="es-ES" dirty="0" smtClean="0">
                <a:latin typeface="Arial" pitchFamily="34" charset="0"/>
                <a:cs typeface="Arial" pitchFamily="34" charset="0"/>
              </a:rPr>
              <a:t> En la figura 10.8 se muestra una prensa Marshall</a:t>
            </a:r>
            <a:endParaRPr lang="es-ES" dirty="0">
              <a:latin typeface="Arial" pitchFamily="34" charset="0"/>
              <a:cs typeface="Arial" pitchFamily="34" charset="0"/>
            </a:endParaRPr>
          </a:p>
        </p:txBody>
      </p:sp>
      <p:pic>
        <p:nvPicPr>
          <p:cNvPr id="246785" name="Picture 1" descr="Figura 10_8"/>
          <p:cNvPicPr>
            <a:picLocks noChangeAspect="1" noChangeArrowheads="1"/>
          </p:cNvPicPr>
          <p:nvPr/>
        </p:nvPicPr>
        <p:blipFill>
          <a:blip r:embed="rId2" cstate="print"/>
          <a:srcRect/>
          <a:stretch>
            <a:fillRect/>
          </a:stretch>
        </p:blipFill>
        <p:spPr bwMode="auto">
          <a:xfrm>
            <a:off x="714348" y="2643182"/>
            <a:ext cx="2143108" cy="4049290"/>
          </a:xfrm>
          <a:prstGeom prst="rect">
            <a:avLst/>
          </a:prstGeom>
          <a:noFill/>
          <a:ln w="9525">
            <a:noFill/>
            <a:miter lim="800000"/>
            <a:headEnd/>
            <a:tailEnd/>
          </a:ln>
        </p:spPr>
      </p:pic>
      <p:sp>
        <p:nvSpPr>
          <p:cNvPr id="246786" name="Rectangle 2"/>
          <p:cNvSpPr>
            <a:spLocks noChangeArrowheads="1"/>
          </p:cNvSpPr>
          <p:nvPr/>
        </p:nvSpPr>
        <p:spPr bwMode="auto">
          <a:xfrm>
            <a:off x="3643306" y="4214818"/>
            <a:ext cx="528641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 8 Prensa de Ensayo Marshall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realizan los cálculos de pesos y volumen antes indicados. Previamente se determinó el peso específico de los agregados y el de la mezcla de agregados y el peso específico del cemento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determinar el peso específico de la mezcla sin compactar se toma la probeta, se deshace, se coloca en un matraz y se satura en agua, aplicando un vacío a efectos de eliminar el agua y asegurar la saturación. Se determina el peso específico máximo teórico de la mezcla sin compactar.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se pueden determinar los vacíos de aire, el VMA y el cemento asfáltico absorbido.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cada porcentaje de cemento asfáltico se moldearan nuevas probetas, repitiendo los pasos antes indicados. El número mínimo de probetas por cada porcentaje de asfalto es de 3. Normalmente se realizan 6 probetas. En algunas especificaciones, 3 de estas probetas serán ensayadas en diferido después de la inmersión en agua para determinar la estabilidad residual.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resultado de las probetas corregido se promedia y se determinan las propiedades de la mezcla para cada porcentaje de cemento asfáltico y se determinan las curvas que se indican en la figura 10.9</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1" descr="Figura 10_9"/>
          <p:cNvPicPr>
            <a:picLocks noChangeAspect="1" noChangeArrowheads="1"/>
          </p:cNvPicPr>
          <p:nvPr/>
        </p:nvPicPr>
        <p:blipFill>
          <a:blip r:embed="rId2"/>
          <a:srcRect/>
          <a:stretch>
            <a:fillRect/>
          </a:stretch>
        </p:blipFill>
        <p:spPr bwMode="auto">
          <a:xfrm>
            <a:off x="0" y="0"/>
            <a:ext cx="5086350" cy="6619875"/>
          </a:xfrm>
          <a:prstGeom prst="rect">
            <a:avLst/>
          </a:prstGeom>
          <a:noFill/>
          <a:ln w="9525">
            <a:noFill/>
            <a:miter lim="800000"/>
            <a:headEnd/>
            <a:tailEnd/>
          </a:ln>
        </p:spPr>
      </p:pic>
      <p:sp>
        <p:nvSpPr>
          <p:cNvPr id="244738" name="Rectangle 2"/>
          <p:cNvSpPr>
            <a:spLocks noChangeArrowheads="1"/>
          </p:cNvSpPr>
          <p:nvPr/>
        </p:nvSpPr>
        <p:spPr bwMode="auto">
          <a:xfrm>
            <a:off x="5143504" y="3929066"/>
            <a:ext cx="378621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10.9 Curvas obtenidas del Ensayo Marshall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se puede ver en la figura, la estabilidad crece con el incremento del porcentaje de asfalto al principio, para después decrecer a partir de cierto porcentaje. Durante el incremento de estabilidad confluyen el aporte de fricción interna del agregado y la cohesión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el efecto lubricador entre partículas de agregado que otorga la presencia del cemento asfáltico. A partir de determinado porcentaje, la respuesta de estabilidad comienza a responder más a las propiedades esfuerzo deformación  del cemento asfáltico que a la fricción del agregado, a la vez que el peso unitario volumétrico comienza a descender debido a que el esfuerzo de compactación entregado a la probeta se va transformando en presión neutra y disminuyendo el esfuerzo de deformación sobre la estructura de agregado.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fluencia aumenta con el aumento de la cantidad de cemento asfáltico, lo que resulta intuitivo (salvo para porcentajes menores de cemento en que puede existir un leve incremento)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vacíos llenos de aire, disminuyen con el aumento del porcentaje de asfalto como es lógico prever.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eaLnBrk="0" fontAlgn="base" hangingPunct="0">
              <a:spcBef>
                <a:spcPct val="0"/>
              </a:spcBef>
              <a:spcAft>
                <a:spcPct val="0"/>
              </a:spcAft>
            </a:pPr>
            <a:r>
              <a:rPr lang="es-ES" dirty="0" smtClean="0">
                <a:latin typeface="Arial" pitchFamily="34" charset="0"/>
                <a:cs typeface="Arial" pitchFamily="34" charset="0"/>
              </a:rPr>
              <a:t>El Peso Unitario Volumétrico de la probeta aumenta desde los contenidos más bajos de cemento asfáltico hasta los más altos. Esto se debe a que al principio el asfalto lubrica y ayuda al efecto deformador de la compactación en tanto que para contenidos más altos, se disipa el esfuerzo en presión neutra sobre el asfalto.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VMA sigue un comportamiento inverso al del peso unitario volumétrico. Primero desciende para luego ascender. Es decir el total de vacíos baja cuando se lubrican las partículas y se acomodan y después el total de vacíos sube como efecto de la menor compactación efectiva.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estado de situación corresponde determinar el porcentaje de asfalto entre el rango de porcentajes que cumplen la especificación de la mezcla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criterio del Instituto del Asfalto es promediar los valores extremos del rango que cumple con la especificación y tomar la media.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criterio alternativo es tomar el porcentaje de asfalto mayor, compatible con el cumplimento de la especificación, que resulta en general en mezclas más durables.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criterio a aplicar es conveniente especificarlo en los pliegos de condiciones a efectos de evitar interpretaciones polémicas.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10.4.3 FABRICACION Y PUESTA EN OBRA DE MEZCLAS ASFALTICAS DENSAS EN CALIENTE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fabricación de mezclas asfálticas en caliente se realiza en una planta asfáltica que es una usina que dosifica los agregados pétreos, los seca, los mezcla con el cemento asfáltico y lo entrega a un camión que sale a la obra.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obra la mezcla asfáltica en caliente es recibida por una terminadora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extendedora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mezcla asfáltica que la coloca en el ancho y espesor especificado y es posteriormente compactada.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vez la mezcla compactada al porcentaje de la densidad Marshall especificada (usualmente entre el 98 y 100%) es ensayada para verificar su condición en obra  y constatar que la mezcla colocada responde a la mezcla que diseñamos originalmente y que supuestamente fabricamos en la planta. A estos efectos se extraen probetas de la capa, con perforadora rotativa , se determina su  densidad, se disuelve la mezcla con solvente y se extrae el cemento asfáltico, se verifica la granulometría del agregado y  se determinan las propiedades del residuo asfáltico a efectos de verificar si responden 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especificado y a la condición deseada del mismo.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10.4.3.1 PLANTAS ASFÁLTICAS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plantas asfálticas son usinas de dosificación de agregados, secado de los mismos y mezclado con el cemento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tecnología ha evolucionado con el tiempo dando lugar a diversos tipos de plantas asfálticas.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plantas más antiguas, pero con vigencia actual de mercado, las denominamos tradicionales o convencionales, y se diferencian por hacer un zarandeado de los áridos calientes. Estas plantas pueden dosificar el árido caliente por peso o por volumen, caracterizando a las plantas por pesada o gravimétricas o  a las continuas o volumétricas.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curso para ejemplificar veremos una planta gravimétrica o por pesada.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1"/>
          <p:cNvSpPr>
            <a:spLocks noChangeArrowheads="1"/>
          </p:cNvSpPr>
          <p:nvPr/>
        </p:nvSpPr>
        <p:spPr bwMode="auto">
          <a:xfrm>
            <a:off x="0" y="0"/>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Más recientemente, las plantas asfálticas evolucionaron a las denominadas de tambor-mezclador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drum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mix</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En estas plantas se dosifica el agregado frío igual que en las anteriores, se pasa al secado, pero a diferencia de las anteriores, en el propio horno de secado se mezcla el cemento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Estas plantas cumplen las mismas funciones que las tradicionales y solamente tienen un uso específico para el reciclado de pavimentos. En estas plantas no hay un zarandeado de áridos calientes, por lo tanto la dosificación de áridos en frío debe ser muy precisa y el árido no debe cambiar de granulometría en su pasaje por el secador-mezclador.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10.10 se puede ver una planta asfáltica gravimétrica o por pesada o pastones.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240642" name="Picture 2" descr="Fogura 10_10"/>
          <p:cNvPicPr>
            <a:picLocks noChangeAspect="1" noChangeArrowheads="1"/>
          </p:cNvPicPr>
          <p:nvPr/>
        </p:nvPicPr>
        <p:blipFill>
          <a:blip r:embed="rId2" cstate="print"/>
          <a:srcRect/>
          <a:stretch>
            <a:fillRect/>
          </a:stretch>
        </p:blipFill>
        <p:spPr bwMode="auto">
          <a:xfrm>
            <a:off x="1428728" y="3324225"/>
            <a:ext cx="5400675" cy="3533775"/>
          </a:xfrm>
          <a:prstGeom prst="rect">
            <a:avLst/>
          </a:prstGeom>
          <a:noFill/>
          <a:ln w="9525">
            <a:noFill/>
            <a:miter lim="800000"/>
            <a:headEnd/>
            <a:tailEnd/>
          </a:ln>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podemos ver existe un primer módulo de dosificación de áridos fríos compuesto por varios silos (preferentemente 4 para cada agregado: grueso, mediano, fino y arena natural) con una cinta transportadora que toma cada silo para entregar la mezcla de áridos al secador.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dosificación de los áridos fríos se realiza según la apertura de la boca de salida de cada silo. Cuentan en general con vibradores para evitar los efectos bóveda en el cono de salida del granel. Alternativamente pueden contar con sistemas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reciprocantes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alimentación o segundas cintas que avanzan a distintas velocidades y que son capaces de dosificar correctamente agregados inclusive si participan en porcentajes pequeños en la mezcla de agregados.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Según la planta, estos áridos fríos son entregados al secador directamente o por un elevador.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secador es el equipo destinado al secado del material.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Consiste en un horno rotatorio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empaletado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levanta el material árido y lo vuelca en una cortina a una corriente de aire caliente generada en un quemador que es ayudado por una corriente de aire forzada por una turbina, a efectos de garantizar el oxígeno requerido para una adecuada combustión.</a:t>
            </a:r>
          </a:p>
          <a:p>
            <a:pPr eaLnBrk="0" fontAlgn="base" hangingPunct="0">
              <a:spcBef>
                <a:spcPct val="0"/>
              </a:spcBef>
              <a:spcAft>
                <a:spcPct val="0"/>
              </a:spcAft>
            </a:pPr>
            <a:r>
              <a:rPr lang="es-ES" dirty="0" smtClean="0">
                <a:latin typeface="Arial" pitchFamily="34" charset="0"/>
                <a:cs typeface="Arial" pitchFamily="34" charset="0"/>
              </a:rPr>
              <a:t>El desplazamiento del árido se produce por gravedad pues el horno tiene una inclinación. La regulación de la llama, el aire y la cantidad de agregado a secar es una combinación delicada para asegurar que el árido salga seco, que la combustión sea correcta y que el proceso sea económico.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1"/>
          <p:cNvSpPr>
            <a:spLocks noChangeArrowheads="1"/>
          </p:cNvSpPr>
          <p:nvPr/>
        </p:nvSpPr>
        <p:spPr bwMode="auto">
          <a:xfrm>
            <a:off x="0" y="0"/>
            <a:ext cx="9144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 producirse el secado, la fracción más fina del agregado es arrastrada por la corriente de aire, por lo cual es necesario recuperar el polvo arrastrado lo que se realiza por ciclones o filtros. El polvo recuperado se devuelve a la corriente de agregados después del secador. El vapor de agua y los residuos de combustión salen por la chimenea , por razones ambientales y particularmente en ubicaciones urbanas se requiere el tratamiento de los gases ya sea en filtros especiales o por decantación en agua.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las plantas tradicionales, pasado el proceso de secado, los áridos son elevados a una zaranda que clasifica los áridos calientes en cuatro silos, descartando eventuales sobre medidas o excesos de alimentación de árido de un determinado tamaño como se muestra en la Fig. 10.11.</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238594" name="Picture 2" descr="Figura 10_11"/>
          <p:cNvPicPr>
            <a:picLocks noChangeAspect="1" noChangeArrowheads="1"/>
          </p:cNvPicPr>
          <p:nvPr/>
        </p:nvPicPr>
        <p:blipFill>
          <a:blip r:embed="rId2"/>
          <a:srcRect/>
          <a:stretch>
            <a:fillRect/>
          </a:stretch>
        </p:blipFill>
        <p:spPr bwMode="auto">
          <a:xfrm>
            <a:off x="0" y="3133046"/>
            <a:ext cx="4286248" cy="3724954"/>
          </a:xfrm>
          <a:prstGeom prst="rect">
            <a:avLst/>
          </a:prstGeom>
          <a:noFill/>
          <a:ln w="9525">
            <a:noFill/>
            <a:miter lim="800000"/>
            <a:headEnd/>
            <a:tailEnd/>
          </a:ln>
        </p:spPr>
      </p:pic>
      <p:sp>
        <p:nvSpPr>
          <p:cNvPr id="238595" name="Rectangle 3"/>
          <p:cNvSpPr>
            <a:spLocks noChangeArrowheads="1"/>
          </p:cNvSpPr>
          <p:nvPr/>
        </p:nvSpPr>
        <p:spPr bwMode="auto">
          <a:xfrm>
            <a:off x="4572000" y="5715016"/>
            <a:ext cx="421481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10.11 Clasificación de áridos calientes en una planta tradicional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
          <p:cNvSpPr>
            <a:spLocks noChangeArrowheads="1"/>
          </p:cNvSpPr>
          <p:nvPr/>
        </p:nvSpPr>
        <p:spPr bwMode="auto">
          <a:xfrm>
            <a:off x="0" y="1071546"/>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este cuerpo de la usina llega la alimentación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se realiza desde un silo lateral de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medio de un tornillo elevador y entregado directamente al silo de árido más fino. A este cuerpo llega también el cemento asfáltico.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etapa siguiente del proceso es la dosificación que en una planta por pesada se realiza pesando los áridos de cada silo en las proporciones que deben estar presentes según nuestra mezcla de agregados, se pesa en otra balanza el cemento asfáltico y se pasa a la etapa de mezclado.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mezclador es un mezclador con dos árboles horizontales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empaletados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como el que se muestra en la figura 10.12.</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temperatura de mezclado debe ser tal que permita el revestimiento del agregado y una mezcla homogénea. La viscosidad del cemento asfáltico será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órden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170+/-20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centistokes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la homogeneidad se logrará por el tiempo de mezclado.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nvSpPr>
        <p:spPr bwMode="auto">
          <a:xfrm>
            <a:off x="0" y="1124744"/>
            <a:ext cx="9144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pavimento, en sentido lato, es una superficie sobre la cual se puede circular de mejor forma que sobre el terreno existente en el lugar, del latín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pavimentum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cuyo significado es recubrimiento, distribución, revestimiento.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pavimento cuenta por la mayor parte de la inversión inicial de una carretera en trazado nuevo, y es objeto principal de las inversiones, reinversiones y mantenimiento que se realizan en una vía, a lo largo de la vida en servicio, lo que le da relieve económico y financiero.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pavimento y la condición de servicio que ofrece a los usuarios, es responsable principal por el costo del usuario,  el confort y la seguridad  en la circulación, lo que le da relieve económico y social.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pavimento es una estructura de una o varias capas de materiales que se superponen desde el terreno de fundación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hasta la superficie de rodadura sobre la cual circula el tránsito vehicular.</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0" y="-15188"/>
            <a:ext cx="91440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2.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PAVIMENTOS FLEXIBLES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UY"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2.1 PAVIMENTOS RIGIDOS Y FLEXIBLES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Consideramos pavimentos rígidos aquellos construidos de hormigón de cemento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Pórtland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consideramos pavimentos flexibles aquellos que comprenden un revestimiento bituminoso, pudiendo contar con materiales de base de mezclas bituminosas o granulares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granulares.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Consideraremos una categoría particular de pavimentos denominados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semirígidos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frecuentemente abordados en su estudio como si fueran flexibles, para aquellos casos de pavimentos con revestimiento bituminoso y capas de base de materiales estabilizados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hidráulicos.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pavimentos rígidos son estructuras adecuadas para carreteras de alto tránsito. Son pavimentos de inversión inicial elevada, bajos costos de mantenimiento, que requieren una superficie uniforme de apoyo y que no sufra efectos de bombeo para un buen desempeño.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Presentan algunas desventajas en cuanto a la rigidez de su economía de escala, pues requieren un espesor inicial mínimo bastante elevado para tránsitos muy bajos y algunas desventajas constructivas pues no pueden ejecutarse bajo tránsito</a:t>
            </a:r>
            <a:r>
              <a:rPr kumimoji="0" lang="es-UY"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descr="Dibujo"/>
          <p:cNvPicPr>
            <a:picLocks noChangeAspect="1" noChangeArrowheads="1"/>
          </p:cNvPicPr>
          <p:nvPr/>
        </p:nvPicPr>
        <p:blipFill>
          <a:blip r:embed="rId2"/>
          <a:srcRect/>
          <a:stretch>
            <a:fillRect/>
          </a:stretch>
        </p:blipFill>
        <p:spPr bwMode="auto">
          <a:xfrm>
            <a:off x="0" y="0"/>
            <a:ext cx="4286248" cy="3188181"/>
          </a:xfrm>
          <a:prstGeom prst="rect">
            <a:avLst/>
          </a:prstGeom>
          <a:noFill/>
          <a:ln w="9525">
            <a:noFill/>
            <a:miter lim="800000"/>
            <a:headEnd/>
            <a:tailEnd/>
          </a:ln>
        </p:spPr>
      </p:pic>
      <p:sp>
        <p:nvSpPr>
          <p:cNvPr id="236546" name="Rectangle 2"/>
          <p:cNvSpPr>
            <a:spLocks noChangeArrowheads="1"/>
          </p:cNvSpPr>
          <p:nvPr/>
        </p:nvSpPr>
        <p:spPr bwMode="auto">
          <a:xfrm>
            <a:off x="4572000" y="500042"/>
            <a:ext cx="392905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10.12 Mezclador 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pugmill</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3214686"/>
            <a:ext cx="9144000" cy="3139321"/>
          </a:xfrm>
          <a:prstGeom prst="rect">
            <a:avLst/>
          </a:prstGeom>
        </p:spPr>
        <p:txBody>
          <a:bodyPr wrap="square">
            <a:spAutoFit/>
          </a:bodyPr>
          <a:lstStyle/>
          <a:p>
            <a:r>
              <a:rPr lang="es-ES" dirty="0" smtClean="0">
                <a:latin typeface="Arial" pitchFamily="34" charset="0"/>
                <a:cs typeface="Arial" pitchFamily="34" charset="0"/>
              </a:rPr>
              <a:t>Esta descripción de procesos, requiere de un complejo sistema de circuitos. El circuito del agregado que hemos visto someramente, el circuito del asfalto, el circuito del aceite caliente para calentar: 1) el cemento asfáltico,2) las cañerías de conducción del mismo, 3) los tanques de fuel </a:t>
            </a:r>
            <a:r>
              <a:rPr lang="es-ES" dirty="0" err="1" smtClean="0">
                <a:latin typeface="Arial" pitchFamily="34" charset="0"/>
                <a:cs typeface="Arial" pitchFamily="34" charset="0"/>
              </a:rPr>
              <a:t>oil</a:t>
            </a:r>
            <a:r>
              <a:rPr lang="es-ES" dirty="0" smtClean="0">
                <a:latin typeface="Arial" pitchFamily="34" charset="0"/>
                <a:cs typeface="Arial" pitchFamily="34" charset="0"/>
              </a:rPr>
              <a:t> para un precalentamiento que permita mejorar la viscosidad y el quemado,  el circuito de fuel </a:t>
            </a:r>
            <a:r>
              <a:rPr lang="es-ES" dirty="0" err="1" smtClean="0">
                <a:latin typeface="Arial" pitchFamily="34" charset="0"/>
                <a:cs typeface="Arial" pitchFamily="34" charset="0"/>
              </a:rPr>
              <a:t>oil</a:t>
            </a:r>
            <a:r>
              <a:rPr lang="es-ES" dirty="0" smtClean="0">
                <a:latin typeface="Arial" pitchFamily="34" charset="0"/>
                <a:cs typeface="Arial" pitchFamily="34" charset="0"/>
              </a:rPr>
              <a:t> que permita abastecer al quemador del secador y eventualmente a la caldera encargada de calentar el aceite, el circuito eléctrico desde la toma de entrada al predio, el generador, si fuera el caso, y desde el tablero central a los motores y bombas de todo el sistema y a los sistemas de control.</a:t>
            </a:r>
          </a:p>
          <a:p>
            <a:r>
              <a:rPr lang="es-ES" dirty="0" smtClean="0">
                <a:latin typeface="Arial" pitchFamily="34" charset="0"/>
                <a:cs typeface="Arial" pitchFamily="34" charset="0"/>
              </a:rPr>
              <a:t>Para una discusión sobre otras plantas volumétricas o continuas y su funcionamiento o las de tambor mezclador se encuentra disponible la bibliografía recomendada y en los manuales de los fabricantes de plantas. </a:t>
            </a:r>
            <a:endParaRPr lang="es-ES" dirty="0">
              <a:latin typeface="Arial" pitchFamily="34" charset="0"/>
              <a:cs typeface="Arial" pitchFamily="34" charset="0"/>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10.4.3.2 TENDIDO Y COMPACTACION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vez fabricada la mezcla asfáltica, se entrega a un camión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volcadora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la transporta hasta la obra. El transporte presenta el riesgo de enfriamiento de la mezcla si la distancia es grande y la temperatura ambiente baja. Se tendrá que tener particular cuidado a efectos que la temperatura al ser compactada en la obra, sea tal que la viscosidad del cemento sea adecuada (280+/- 30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centistokes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Excepcionalmente durante el transporte pueden darse procesos de segregación de las fracciones gruesas y las finas.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operación de tendido será precedida de un riego de adherencia o liga para asegurar que la nueva capa a colocar se ligue a la capa preexistente. Este riego se realiza con diluidos asfáltico RC2 o ECR, en dosificaciones muy bajas en el orden de 0.4lt/m2.</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vez llegado el camión a la obra, se vierte la mezcla sobre la tolva de recepción de la terminadora que se ilustra en la figura 10.13.,</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donde es transferida por una cinta a la parte posterior de la terminadora y desde el eje hacia los laterales es distribuido por dos tornillos sin fin. Una vez que la mezcla ocupa todo el ancho de la terminadora, por efecto del desplazamiento longitudinal de la terminadora y de los moldes laterales se conforma la capa de mezcla asfáltica a ser colocada. Se realiza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precompactación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 el propio equipo de la terminadora con una regla vibratoria,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tamper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placa vibratoria y queda conformada la capa de mezcla extendida. El espesor de la capa se regula manualmente con la ayuda de tornillos laterales reguladores o bien con comandos hidráulicos que los reemplazan, pudiendo contar con elementos de control de nivelación tales como: patines, hilos de referencia, láser,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Figura 10_13"/>
          <p:cNvPicPr>
            <a:picLocks noChangeAspect="1" noChangeArrowheads="1"/>
          </p:cNvPicPr>
          <p:nvPr/>
        </p:nvPicPr>
        <p:blipFill>
          <a:blip r:embed="rId2"/>
          <a:srcRect/>
          <a:stretch>
            <a:fillRect/>
          </a:stretch>
        </p:blipFill>
        <p:spPr bwMode="auto">
          <a:xfrm>
            <a:off x="0" y="0"/>
            <a:ext cx="5029200" cy="5838825"/>
          </a:xfrm>
          <a:prstGeom prst="rect">
            <a:avLst/>
          </a:prstGeom>
          <a:noFill/>
          <a:ln w="9525">
            <a:noFill/>
            <a:miter lim="800000"/>
            <a:headEnd/>
            <a:tailEnd/>
          </a:ln>
        </p:spPr>
      </p:pic>
      <p:sp>
        <p:nvSpPr>
          <p:cNvPr id="234498" name="Rectangle 2"/>
          <p:cNvSpPr>
            <a:spLocks noChangeArrowheads="1"/>
          </p:cNvSpPr>
          <p:nvPr/>
        </p:nvSpPr>
        <p:spPr bwMode="auto">
          <a:xfrm>
            <a:off x="3714744" y="5857892"/>
            <a:ext cx="514350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10-13 Terminadora 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extendedora</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mezcla asfáltica (de oruga)( 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terminadora empuja el camión abastecedor de mezcla, haciendo tope con los rodillos al efecto. El objetivo es que el andar de la terminadora sea lo más constante posible a efectos de evitar la formación de resaltos en la superficie que se transforman en irregularidad superficial, la que a su vez es contraria al confort de los usuarios y la regularidad de su andar. La terminadora se orienta por un elemento de guía en el terreno o al costado que permite alinear el tendido con la geometría deseada para 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terminadora se desplaza sobre la capa imprimada o sobre una capa de mezcla asfáltica colocada anteriormente, que ha recibido un riego de adherencia o de liga, previo a la colocación de la mezcla asfáltica.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continuación de la terminadora, se desarrolla la compactación mecánica y manual de la capa de mezcla asfáltica. El tren de compactación puede estar integrado por aplanadoras vibratorias,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compactadores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neumáticos y aplanadoras tándem estáticas (ver Capitulo 9).</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compactación inicial de la mezcla asfáltica en caliente se realiza con aplanadora vibratoria o con neumáticos de baja presión, llamada compactación de entrada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breakdown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posteriormente con compactación vibratoria o de neumáticos de alta presión (compactación final). La aplanadora tándem es utilizada en las juntas longitudinales y en las juntas de construcción transversales.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compactación de entrada persigue disminuir los vacíos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iniciales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la  mezcla, que hasta ese momento solamente han recibido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precompactación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la terminadora.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vez realizado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breakdown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procede a realizar la compactación más fuerte, que tiene por objeto lograr el nivel de densidad y de vacíos previsto para la mezcla según el diseño Marshall y la especificación.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 momento de realizar la compactación mecánica se tendrá particular cuidado de que la mezcla  esté a la temperatura recomendada y que asegura una determinada viscosidad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compactación de una mezcla que se ha enfriado en exceso resulta dificultosa y frecuentemente no alcanza los niveles de compacidad especificados.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frecuente contar con dos termómetros que indiquen la temperatura para entrar a compactar con el primer equipo (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breakdown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para que entre el segundo equipo de compactación.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bordes son compactados con pisones de mano. Durante el tendido y  la compactación mecánica, suelen producirse irregularidades superficiales en la mezcla asfáltica, sea porque se arrastró algún agregado, sea porque se produzco una irregularidad de abastecimiento de mezcla, sea porque los equipos de compactación levantaron alguna mezcla, entre otros. Estas deficiencias se corrigen con el uso de rastrillos de mano sin o con aportación de mezcla.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10.4.3.3 CONTROL DE CALIDAD DE LAS MEZCLAS ASFALTICAS EN CALIENTE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control de calidad de las mezclas asfálticas, comprende la verificación del cumplimiento de las especificaciones para la mezcla asfáltica una vez colocada en 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control de calidad puede realizarse sobre el producto terminado, es decir sobre la mezcla asfáltica una vez compactada (control de calidad a posteriori) o bien durante el proceso de fabricación y tendido (control de calidad a priori).</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dos conceptos extremos son los que se disputan la filosofía del control de calidad (control de productos y control de procesos).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Nada obsta a que se realicen ambos, si bien no es la práctica habitual.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la mezcla asfáltica, el control de calidad del producto terminado se realiza extrayendo testigos de la capa de mezcla asfáltica con una corona diamantada rotativa. Sobre esta muestra se determina su densidad y se la compara con la densidad del diseño Marshall.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desagrega la mezcla para poder determinar con los ensayos correspondientes, otras características de composición de la mezcla (vacíos, VMA,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Vba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etc.)</a:t>
            </a:r>
          </a:p>
          <a:p>
            <a:pPr lvl="0" eaLnBrk="0" fontAlgn="base" hangingPunct="0">
              <a:spcBef>
                <a:spcPct val="0"/>
              </a:spcBef>
              <a:spcAft>
                <a:spcPct val="0"/>
              </a:spcAft>
            </a:pPr>
            <a:r>
              <a:rPr lang="es-ES" dirty="0" smtClean="0">
                <a:latin typeface="Arial" pitchFamily="34" charset="0"/>
                <a:cs typeface="Arial" pitchFamily="34" charset="0"/>
              </a:rPr>
              <a:t>Al material de la probeta se le somete a una extracción de asfalto, usando un solvente y una centrífuga o con otros sistemas alternativos. Sobre el agregado recuperado se determina la granulometría y se verifica el cumplimiento de la especificación granulométrica y del huso de tolerancia para la mezcla en obra.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Sobre el residuo de cemento asfáltico con solvente, se evapora el solvente y se determinan las características del cemento asfáltico residual, a efectos de verificar sus propiedades de viscosidad, punto de ablandamiento, susceptibilidad térmica, rigidez, etc. y el cumplimiento de las especificaciones.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control de calidad durante el proceso, el control de calidad se centra en el proceso de fabricación y tendido, verificando la dosificación enfrío, el secado, la clasificación de áridos calientes, el peso de las componentes, la temperatura de agregados y asfalto, el tiempo de mezclado, la temperatura en el tendido, el proceso de compactación, etc. También se determina por testigos la calidad del producto terminado en lo referente a compacidad en relación al diseño Marshall.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ambos casos se controlan las calidades de los insumos de la mezcla asfáltica antes de ser procesados, es decir se verifica el cumplimiento de los requerimientos exigidos a los insumos (agregados pétreos, cemento asfáltico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r>
              <a:rPr lang="es-ES" b="1" dirty="0" smtClean="0">
                <a:latin typeface="Arial" pitchFamily="34" charset="0"/>
                <a:cs typeface="Arial" pitchFamily="34" charset="0"/>
              </a:rPr>
              <a:t>10.5 OTRAS MEZCLAS ASFALTICAS EN CALIENTE</a:t>
            </a:r>
            <a:endParaRPr lang="es-ES" dirty="0" smtClean="0">
              <a:latin typeface="Arial" pitchFamily="34" charset="0"/>
              <a:cs typeface="Arial" pitchFamily="34" charset="0"/>
            </a:endParaRPr>
          </a:p>
          <a:p>
            <a:r>
              <a:rPr lang="es-ES" b="1" dirty="0" smtClean="0">
                <a:latin typeface="Arial" pitchFamily="34" charset="0"/>
                <a:cs typeface="Arial" pitchFamily="34" charset="0"/>
              </a:rPr>
              <a:t> </a:t>
            </a:r>
            <a:endParaRPr lang="es-ES" dirty="0" smtClean="0">
              <a:latin typeface="Arial" pitchFamily="34" charset="0"/>
              <a:cs typeface="Arial" pitchFamily="34" charset="0"/>
            </a:endParaRPr>
          </a:p>
          <a:p>
            <a:r>
              <a:rPr lang="es-ES" dirty="0" smtClean="0">
                <a:latin typeface="Arial" pitchFamily="34" charset="0"/>
                <a:cs typeface="Arial" pitchFamily="34" charset="0"/>
              </a:rPr>
              <a:t>Lo que se ha visto hasta aquí corresponde a las mezclas asfálticas densas en caliente. Como se dijo anteriormente, existe una amplia gama de mezclas asfálticas en caliente de las cuales veremos muy someramente las mezclas </a:t>
            </a:r>
            <a:r>
              <a:rPr lang="es-ES" dirty="0" err="1" smtClean="0">
                <a:latin typeface="Arial" pitchFamily="34" charset="0"/>
                <a:cs typeface="Arial" pitchFamily="34" charset="0"/>
              </a:rPr>
              <a:t>drenantes</a:t>
            </a:r>
            <a:r>
              <a:rPr lang="es-ES" dirty="0" smtClean="0">
                <a:latin typeface="Arial" pitchFamily="34" charset="0"/>
                <a:cs typeface="Arial" pitchFamily="34" charset="0"/>
              </a:rPr>
              <a:t>, los </a:t>
            </a:r>
            <a:r>
              <a:rPr lang="es-ES" dirty="0" err="1" smtClean="0">
                <a:latin typeface="Arial" pitchFamily="34" charset="0"/>
                <a:cs typeface="Arial" pitchFamily="34" charset="0"/>
              </a:rPr>
              <a:t>microaglomerados</a:t>
            </a:r>
            <a:r>
              <a:rPr lang="es-ES" dirty="0" smtClean="0">
                <a:latin typeface="Arial" pitchFamily="34" charset="0"/>
                <a:cs typeface="Arial" pitchFamily="34" charset="0"/>
              </a:rPr>
              <a:t> y las mezclas de granulometría discontinua.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10.5 .1 MEZCLAS DRENANTES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mezclas que como su nombre lo indica persiguen una finalidad de drenar rápidamente el agua de lluvia sobre el pavimento, a efectos de evitar la acumulación superficial de agua, evitar la neblina generada por un vehículo circulando en tiempo de lluvia sobre el parabrisas del vehículo que viene detrás o obtener una superficie seca inmediatamente después de una lluvia como puede ser el objetivo en un pavimento deportivo en espacio abierto.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forma de lograr esta mezcla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modificar el porcentaje de vacíos aumentando los valores del diseño Marshall para mezclas densas. También serán mezclas con menores porcentajes de vacíos llenos de cemento asfáltico y mayor porcentaje de vacío llenos de aire que son los responsables por la permeabilidad.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material estará más expuesto al efecto del agua, por la propia función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 que orienta la elección del cemento asfáltico hacia cementos modificados con polímeros que mejoren la adherencia asfalto-agregado. El uso de cementos asfálticos estándar en este tipo de mezclas resulta en mezclas de menor durabilidad que las obtenidas con el mismo cemento asfáltico como parte de mezclas densas.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algunas especificaciones se indica el uso de mezclas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como capa de rodadura.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
          <p:cNvSpPr>
            <a:spLocks noChangeArrowheads="1"/>
          </p:cNvSpPr>
          <p:nvPr/>
        </p:nvSpPr>
        <p:spPr bwMode="auto">
          <a:xfrm>
            <a:off x="0" y="0"/>
            <a:ext cx="9144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10.5.2 MICROAGLOMERADOS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caliente son mezclas asfálticas de bajo espesor que se realizan mezclando un agregado con cemento asfáltico de forma tal de integrar una capa delgada de mezcla densa de bajo tamaño máximo, que se emplea como selladora de fisuras o mejoradora de la textura superficial.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tipo de mezcla ha encontrado su lugar en el mercado cuando se desea recuperar una superficie o bien prolongar la vida de una superficie de pavimento. Su rol está principalmente vinculado a la calidad de servicio a los usuarios, la conservación del pavimento, la estética del pavimento y obedece al hecho que este tipo de mezcla-riego (por su espesor débil) recupera calidad de servicio con inversión muy menor que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tradicional mínimo de 5 cm.</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tipo de mezcla, también  se realiza en frío, por lo cual nos remitimos al numeral correspondiente para las características y dosificación de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1"/>
          <p:cNvSpPr>
            <a:spLocks noChangeArrowheads="1"/>
          </p:cNvSpPr>
          <p:nvPr/>
        </p:nvSpPr>
        <p:spPr bwMode="auto">
          <a:xfrm>
            <a:off x="0" y="0"/>
            <a:ext cx="9144000"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10.5.3 MEZCLAS DE GRANULOMETRIA DISCONTINUA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un tipo de mezcla que utiliza un agregado de granulometría discontinua, es decir que hay algún tamaño o rango de tamaños en que el agregado pétreo no contiene fracción o esta es muy pequeña.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consecuencia, la granulometría no acompaña el andamiento de las curvas de máxima densidad y por tanto cuenta con vacíos del agregado mineral superiores a los de una mezcla densa.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menciona este tipo de mezclas para aventar el prejuicio de que solamente las mezclas de granulometría densa, gruesas o finas, son las únicas mezclas en caliente aceptables. Su utilización es muy limitada en nuestro medio.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10.5.4 MEZCLAS RECICLADAS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 el uso de los pavimentos flexibles y su consiguiente deterioro con el pasaje de las cargas y el efecto del tiempo, la tecnología se planteó el desarrolló del reciclado de las mezclas asfálticas.</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pPr eaLnBrk="0" fontAlgn="base" hangingPunct="0">
              <a:spcBef>
                <a:spcPct val="0"/>
              </a:spcBef>
              <a:spcAft>
                <a:spcPct val="0"/>
              </a:spcAft>
            </a:pPr>
            <a:r>
              <a:rPr lang="es-ES" dirty="0" smtClean="0">
                <a:latin typeface="Arial" pitchFamily="34" charset="0"/>
                <a:cs typeface="Arial" pitchFamily="34" charset="0"/>
              </a:rPr>
              <a:t>Este reciclado puede realizarse en caliente, agregando el material resultante del fresado o trituración de pavimentos antiguos, con agregado de agregados pétreos frescos y cemento asfáltico fresco, conformando una nueva mezcla en caliente que se utiliza en capas de base negra.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0" y="836712"/>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pavimentos flexibles son estructuras adecuadas para toda la gama de tránsitos que puede contar una carretera, la inversión inicial es en general menor que la del pavimento rígido (salvo en las carreteras de muy alto tránsito en que pueden ser similares o más caros), requieren un mayor mantenimiento, son menos dependientes de la uniformidad de la superficie de apoyo y pueden tolerar deformaciones del terreno de fundación.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Pueden ser construidos por etapas y pueden ser construidos bajo tránsito, lo que los hace particularmente aptos para la repavimentación de carreteras existentes.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USA, el 94% de los pavimentos son flexibles y el 6% son pavimentos rígidos, en Uruguay, el 96% de los pavimentos de la red nacional son flexibles y 4% son rígidos.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relación evidencia el relieve de los pavimentos flexibles en la infraestructura del transporte por carretera.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curso veremos pavimentos flexibles típicos y pavimentos rígidos típicos.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curso no se considerarán pavimentos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semirígidos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tipos especiales de pavimentos rígidos y flexibles.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mezcla puede realizarse en planta fija o en planta móvil (planta ambulo-operante). Las plantas pueden ser convencionales, pero se adaptan mejor a esta tecnología las plantas de tambor mezclador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drum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mix</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fresado puede realizarse en frío o con calentamiento previo.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métodos de diseño de reciclados son los de las mezclas densas en caliente ya mencionados.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10.6 MEZCLAS ASFÁLTICAS EN FRIO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asfálticas en frío son mezclas de agregado pétreo y emulsión asfáltica y aire.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principal ventaja de la mezcla en frío es que no hay necesidad de secar el agregado (lo que es económico), permite obviar el tener que contar con una planta asfáltica de mezcla en caliente y poder producir la mezcla con una simple dosificadora y una mezcladora y permite trabajar con agregados húmedos.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Estas razones de economía, conjuntamente con el desarrollo tecnológico de las emulsiones asfálticas han permitido que se obtengan mezclas asfálticas en frío de alta performance para integrar capas estructurales de pavimentos, capas de revestimiento como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lechadas asfálticas.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Desde el momento que se utiliza emulsión asfáltica como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 de considerar que el cemento asfáltico residual será el resultante de la rotura de la emulsión y resultará relevante poder controlar el tiempo de rotura de la emulsión asfáltica, particularmente cuando se trate de mezclas con un alto porcentaje de finos, que aceleran el proceso de rotura de la emulsión por absorción de agua del árido.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sentido se han desarrollado emulsiones asfálticas lentas o estables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superestables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 el agregado o no de aditivos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mejoradotes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las propiedades del cemento asfáltico residual tales como mejora de la adherencia árido-asfalto, mejora de la susceptibilidad térmica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residual,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continuación se realiza una breve descripción de estas mezclas. Para un análisis más detenido se remite a la bibliografía recomendada.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10.6.1 MEZCLAS DENSAS EN FRIO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densas en frío responden a las mismas especificaciones que las mezclas en caliente, sea en las especificaciones que deben cumplir los agregados pétreos, sea en las características del cemento asfáltico residual y muy similares especificaciones en relación al rango de porcentajes de asfalto residual en la mezcla.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densas en frío se dosifican por el método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Hveem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determinando la granulometría de los agregados, la superficie específica de cada fracción, el espesor de la película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determinando el volumen o peso de residuo asfáltico y por ende de emulsión asfáltica a ser utilizada.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1"/>
          <p:cNvSpPr>
            <a:spLocks noChangeArrowheads="1"/>
          </p:cNvSpPr>
          <p:nvPr/>
        </p:nvSpPr>
        <p:spPr bwMode="auto">
          <a:xfrm>
            <a:off x="0" y="0"/>
            <a:ext cx="9144000" cy="66171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Si no se dispone de laboratorio, puede realizarse una estimación de la cantidad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residual con la fórmula indicada en 10.15</a:t>
            </a:r>
          </a:p>
          <a:p>
            <a:pPr marL="0" marR="0" lvl="0" indent="0"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 = 0,05*A +0,1*b + 0,5*C</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Donde: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 es el porcentaje de emulsión a ser utilizado, en porcentaje sobre el peso de agregado seco,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es el porcentaje de agregado retenido en el #8,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 es el porcentaje pasante el #8 y retenido en el #200</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 es el porcentaje pasante por el #200</a:t>
            </a:r>
          </a:p>
          <a:p>
            <a:pPr marL="0" marR="0" lvl="0" indent="0"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10.15: Dosificación de asfalto para mezclas en frío</a:t>
            </a:r>
          </a:p>
          <a:p>
            <a:pPr marL="0" marR="0" lvl="0" indent="0" algn="ctr" defTabSz="914400" rtl="0" eaLnBrk="0" fontAlgn="base" latinLnBrk="0" hangingPunct="0">
              <a:lnSpc>
                <a:spcPct val="100000"/>
              </a:lnSpc>
              <a:spcBef>
                <a:spcPct val="0"/>
              </a:spcBef>
              <a:spcAft>
                <a:spcPct val="0"/>
              </a:spcAft>
              <a:buClrTx/>
              <a:buSzTx/>
              <a:buFontTx/>
              <a:buNone/>
              <a:tabLst/>
            </a:pPr>
            <a:endParaRPr lang="es-ES" sz="1400" b="1" dirty="0" smtClean="0">
              <a:latin typeface="Arial" pitchFamily="34" charset="0"/>
              <a:cs typeface="Arial" pitchFamily="34" charset="0"/>
            </a:endParaRPr>
          </a:p>
          <a:p>
            <a:r>
              <a:rPr lang="es-ES" dirty="0" smtClean="0">
                <a:latin typeface="Arial" pitchFamily="34" charset="0"/>
                <a:cs typeface="Arial" pitchFamily="34" charset="0"/>
              </a:rPr>
              <a:t>También es de aplicación el método Marshall de diseño de mezclas, con la sustitución de la compactación dinámica de pisón por una compactación estática en prensa de 135 kg/cm2 y una velocidad de carga de 5mm/</a:t>
            </a:r>
            <a:r>
              <a:rPr lang="es-ES" dirty="0" err="1" smtClean="0">
                <a:latin typeface="Arial" pitchFamily="34" charset="0"/>
                <a:cs typeface="Arial" pitchFamily="34" charset="0"/>
              </a:rPr>
              <a:t>seg</a:t>
            </a:r>
            <a:r>
              <a:rPr lang="es-ES" dirty="0" smtClean="0">
                <a:latin typeface="Arial" pitchFamily="34" charset="0"/>
                <a:cs typeface="Arial" pitchFamily="34" charset="0"/>
              </a:rPr>
              <a:t>.</a:t>
            </a:r>
          </a:p>
          <a:p>
            <a:r>
              <a:rPr lang="es-ES" dirty="0" smtClean="0">
                <a:latin typeface="Arial" pitchFamily="34" charset="0"/>
                <a:cs typeface="Arial" pitchFamily="34" charset="0"/>
              </a:rPr>
              <a:t>Para emplear el método Marshall se necesita el empleo de una emulsión </a:t>
            </a:r>
            <a:r>
              <a:rPr lang="es-ES" dirty="0" err="1" smtClean="0">
                <a:latin typeface="Arial" pitchFamily="34" charset="0"/>
                <a:cs typeface="Arial" pitchFamily="34" charset="0"/>
              </a:rPr>
              <a:t>catiónica</a:t>
            </a:r>
            <a:r>
              <a:rPr lang="es-ES" dirty="0" smtClean="0">
                <a:latin typeface="Arial" pitchFamily="34" charset="0"/>
                <a:cs typeface="Arial" pitchFamily="34" charset="0"/>
              </a:rPr>
              <a:t> media o lenta. No puede aplicarse una emulsión </a:t>
            </a:r>
            <a:r>
              <a:rPr lang="es-ES" dirty="0" err="1" smtClean="0">
                <a:latin typeface="Arial" pitchFamily="34" charset="0"/>
                <a:cs typeface="Arial" pitchFamily="34" charset="0"/>
              </a:rPr>
              <a:t>aniónica</a:t>
            </a:r>
            <a:r>
              <a:rPr lang="es-ES" dirty="0" smtClean="0">
                <a:latin typeface="Arial" pitchFamily="34" charset="0"/>
                <a:cs typeface="Arial" pitchFamily="34" charset="0"/>
              </a:rPr>
              <a:t> pues su rotura es por evaporación lo que es difícil en el molde Marshall.</a:t>
            </a:r>
          </a:p>
          <a:p>
            <a:r>
              <a:rPr lang="es-ES" dirty="0" smtClean="0">
                <a:latin typeface="Arial" pitchFamily="34" charset="0"/>
                <a:cs typeface="Arial" pitchFamily="34" charset="0"/>
              </a:rPr>
              <a:t>El molde Marshall se modifica, perforando la corona efectos que, bajo la compresión de compactación, se produzca la liberación del agua de la emulsión en la medida que se va desarrollando la rotura de la misma.</a:t>
            </a:r>
          </a:p>
          <a:p>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1"/>
          <p:cNvSpPr>
            <a:spLocks noChangeArrowheads="1"/>
          </p:cNvSpPr>
          <p:nvPr/>
        </p:nvSpPr>
        <p:spPr bwMode="auto">
          <a:xfrm>
            <a:off x="0" y="857232"/>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vez determinada la mezcla de agregados, se le agrega una cierta cantidad de agua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preenvuelta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efectos de evitar la rotura inmediata de la emulsión.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cuanto a las demás condiciones. El proceso de dosificación es el mismo que el descrito para las mezclas densas en caliente.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especificación de la mezcla permite un porcentaje mayor de vacíos que las mezclas en caliente, pues es conveniente dotar de cierta permeabilidad a la mezcla, de forma de facilitar la salida del agua de la emulsión una vez operada la rotura, lo que si es densa la mezcla se verá dificultada por la carencia de vacíos de aire.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fabricación de las mezclas densas en frío es más simple, pues no hay necesidad de calentar y deshidratar los agregados. La instalación consiste en un dosificador de áridos fríos, un mezclador de paletas y si es el caso algunos equipos complementarios para el agregado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aditivos.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mezcla asfáltica en frío es colocada con el mismo equipo de tendido y compactación que las mezclas en caliente.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10.6.2 LECHADAS ASFÁLTICAS Y MICROAGLOMERADOS EN FRIO.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más finas con tamaños máximos de agregado de 12 mm., 8 mm., 6mm., y 4mm., y emulsión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catiónica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permiten mezclas asfálticas de débil espesor utilizadas como mezclas tipo riego,( pues siendo mezclas, su espesor es propio de un riego) y en general su aporte estructural es nulo o mínimo, pero su aporte como condición de rodadura, como tapador de fisuras, como atenuador sonoro y como mejorador de la textura superficial, es muy relevante y es una opción económica para preservar y prolongar la vida de los pavimentos y diferir la realización de obras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agregado pétreo debe cumplir las mismas especificaciones requeridas para los agregados en mezclas densas en caliente. También pueden diseñarse mezclas asfálticas para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 granulometría discontinua.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emulsión asfáltica a utilizar será en general la emulsión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catiónica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lenta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superestable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modificada con polímeros.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porcentaje de cemento asfáltico residual será variable según el tamaño máximo del agregado. Para 12mm, 5 a 7%, para 8 mm. 6 a 10%, para 6 mm., 7 a 10% y para 4mm, 8 a 12%.</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aplicación de los distintos tamaños máximos se corresponde con el nivel de tránsito del pavimento, utilizándose los tamaños mayores para tránsito pesado y los menores para liviano.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1"/>
          <p:cNvSpPr>
            <a:spLocks noChangeArrowheads="1"/>
          </p:cNvSpPr>
          <p:nvPr/>
        </p:nvSpPr>
        <p:spPr bwMode="auto">
          <a:xfrm>
            <a:off x="0" y="0"/>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aplicación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puede realizar en uno o dos riegos o capas.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equipo de fabricación consiste en una planta móvil sobre camión, que acarrea el agregado pétreo,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filler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emulsión, agua y eventualmente algún otro equipo dosificador de aditivos  y el material correspondiente (por ejemplo: fibras o mejoradores de adhesividad o controladores de rotura).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planta se produce la dosificación y el mezclado, el que se vuelca en una rastra trasera, que actúa como terminadora, con tornillos sin fin de distribución transversal de mezcla y tornillos de regulación de espesor.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las figuras 10.16 y  10.17  se muestran los equipos mencionados.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462850" name="Picture 2" descr="10-Jujuy-Roggio-01-05-096-jose2-305x194"/>
          <p:cNvPicPr>
            <a:picLocks noChangeAspect="1" noChangeArrowheads="1"/>
          </p:cNvPicPr>
          <p:nvPr/>
        </p:nvPicPr>
        <p:blipFill>
          <a:blip r:embed="rId2">
            <a:grayscl/>
          </a:blip>
          <a:srcRect/>
          <a:stretch>
            <a:fillRect/>
          </a:stretch>
        </p:blipFill>
        <p:spPr bwMode="auto">
          <a:xfrm>
            <a:off x="357158" y="3143248"/>
            <a:ext cx="2905125" cy="1847850"/>
          </a:xfrm>
          <a:prstGeom prst="rect">
            <a:avLst/>
          </a:prstGeom>
          <a:noFill/>
          <a:ln w="9525">
            <a:noFill/>
            <a:miter lim="800000"/>
            <a:headEnd/>
            <a:tailEnd/>
          </a:ln>
        </p:spPr>
      </p:pic>
      <p:sp>
        <p:nvSpPr>
          <p:cNvPr id="462851" name="Rectangle 3"/>
          <p:cNvSpPr>
            <a:spLocks noChangeArrowheads="1"/>
          </p:cNvSpPr>
          <p:nvPr/>
        </p:nvSpPr>
        <p:spPr bwMode="auto">
          <a:xfrm>
            <a:off x="3643306" y="3643314"/>
            <a:ext cx="4341252"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10.16 Equipo de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frío.</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62852" name="Picture 4" descr="Ver imagen en tamaño completo"/>
          <p:cNvPicPr>
            <a:picLocks noChangeAspect="1" noChangeArrowheads="1"/>
          </p:cNvPicPr>
          <p:nvPr/>
        </p:nvPicPr>
        <p:blipFill>
          <a:blip r:embed="rId3">
            <a:grayscl/>
          </a:blip>
          <a:srcRect/>
          <a:stretch>
            <a:fillRect/>
          </a:stretch>
        </p:blipFill>
        <p:spPr bwMode="auto">
          <a:xfrm>
            <a:off x="5214942" y="4714884"/>
            <a:ext cx="3248025" cy="1390650"/>
          </a:xfrm>
          <a:prstGeom prst="rect">
            <a:avLst/>
          </a:prstGeom>
          <a:noFill/>
          <a:ln w="9525">
            <a:noFill/>
            <a:miter lim="800000"/>
            <a:headEnd/>
            <a:tailEnd/>
          </a:ln>
        </p:spPr>
      </p:pic>
      <p:sp>
        <p:nvSpPr>
          <p:cNvPr id="462853" name="Rectangle 5"/>
          <p:cNvSpPr>
            <a:spLocks noChangeArrowheads="1"/>
          </p:cNvSpPr>
          <p:nvPr/>
        </p:nvSpPr>
        <p:spPr bwMode="auto">
          <a:xfrm>
            <a:off x="1000100" y="6357958"/>
            <a:ext cx="42915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10.17 Equipo de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frío</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10.6.3 MEZCLAS RECICLADAS EN FRIO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mezclas recicladas en frío son equivalentes a las mezclas recicladas en caliente, pero el agregado fresco es frío y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una emulsión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catiónica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lenta o estable o modificada.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dosificación se realiza de la misma forma que para las mezclas en caliente con los ajustes al método Marshall antes mencionado para mezclas densas en frío.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una mayor discusión de este tipo de mezcla nos remitimos a la bibliografía especializada</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s-ES" b="1" dirty="0" smtClean="0">
              <a:latin typeface="Arial" pitchFamily="34" charset="0"/>
              <a:cs typeface="Arial" pitchFamily="34" charset="0"/>
            </a:endParaRPr>
          </a:p>
          <a:p>
            <a:r>
              <a:rPr lang="es-ES" b="1" dirty="0" smtClean="0">
                <a:latin typeface="Arial" pitchFamily="34" charset="0"/>
                <a:cs typeface="Arial" pitchFamily="34" charset="0"/>
              </a:rPr>
              <a:t>10.7 OTRAS MEZCLAS ASFALTICAS</a:t>
            </a:r>
            <a:endParaRPr lang="es-ES" dirty="0" smtClean="0">
              <a:latin typeface="Arial" pitchFamily="34" charset="0"/>
              <a:cs typeface="Arial" pitchFamily="34" charset="0"/>
            </a:endParaRPr>
          </a:p>
          <a:p>
            <a:r>
              <a:rPr lang="es-ES" b="1" dirty="0" smtClean="0">
                <a:latin typeface="Arial" pitchFamily="34" charset="0"/>
                <a:cs typeface="Arial" pitchFamily="34" charset="0"/>
              </a:rPr>
              <a:t> </a:t>
            </a:r>
            <a:endParaRPr lang="es-ES" dirty="0" smtClean="0">
              <a:latin typeface="Arial" pitchFamily="34" charset="0"/>
              <a:cs typeface="Arial" pitchFamily="34" charset="0"/>
            </a:endParaRPr>
          </a:p>
          <a:p>
            <a:r>
              <a:rPr lang="es-ES" dirty="0" smtClean="0">
                <a:latin typeface="Arial" pitchFamily="34" charset="0"/>
                <a:cs typeface="Arial" pitchFamily="34" charset="0"/>
              </a:rPr>
              <a:t>El conjunto de las mezclas asfálticas es muy amplio como se ha dicho anteriormente. </a:t>
            </a:r>
          </a:p>
          <a:p>
            <a:r>
              <a:rPr lang="es-ES" dirty="0" smtClean="0">
                <a:latin typeface="Arial" pitchFamily="34" charset="0"/>
                <a:cs typeface="Arial" pitchFamily="34" charset="0"/>
              </a:rPr>
              <a:t>Las mezclas asfálticas que se han visto con mayor o menor detalle corresponden a las mezclas en planta.</a:t>
            </a:r>
          </a:p>
          <a:p>
            <a:r>
              <a:rPr lang="es-ES" dirty="0" smtClean="0">
                <a:latin typeface="Arial" pitchFamily="34" charset="0"/>
                <a:cs typeface="Arial" pitchFamily="34" charset="0"/>
              </a:rPr>
              <a:t>Toda mezcla que se haga en planta industrial, puede realizarse en planta artesanal.</a:t>
            </a:r>
          </a:p>
          <a:p>
            <a:r>
              <a:rPr lang="es-ES" dirty="0" smtClean="0">
                <a:latin typeface="Arial" pitchFamily="34" charset="0"/>
                <a:cs typeface="Arial" pitchFamily="34" charset="0"/>
              </a:rPr>
              <a:t>Tal es el caso del laboratorio, la más artesanal de los procedimientos de fabricación.</a:t>
            </a:r>
          </a:p>
          <a:p>
            <a:r>
              <a:rPr lang="es-ES" dirty="0" smtClean="0">
                <a:latin typeface="Arial" pitchFamily="34" charset="0"/>
                <a:cs typeface="Arial" pitchFamily="34" charset="0"/>
              </a:rPr>
              <a:t> </a:t>
            </a:r>
          </a:p>
          <a:p>
            <a:r>
              <a:rPr lang="es-ES" dirty="0" smtClean="0">
                <a:latin typeface="Arial" pitchFamily="34" charset="0"/>
                <a:cs typeface="Arial" pitchFamily="34" charset="0"/>
              </a:rPr>
              <a:t>Es posible realizar mezclas en frío en hormigonera tradicional y de hecho es el sistema utilizado por empresas de pequeño porte o no especializadas en la construcción vial, para la ejecución de pavimentos vehiculares domésticos, para el mantenimiento de pavimentos y para la construcción de pavimentos deportivos.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1"/>
          <p:cNvSpPr>
            <a:spLocks noChangeArrowheads="1"/>
          </p:cNvSpPr>
          <p:nvPr/>
        </p:nvSpPr>
        <p:spPr bwMode="auto">
          <a:xfrm>
            <a:off x="0" y="1000108"/>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 tipo de mezcla asfáltica es la que se obtiene por mezcla en sitio, como puede ser el caso de un agregado pétreo estabilizado con cemento asfáltico o emulsión en que la mezcla se realiza en sitio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motoniveladora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rotovador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pulvimixer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Estas mezclas se utilizan para estabilizar materiales naturales de tipo A1 o A2, de baja plasticidad.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 son utilizadas en la práctica vial del país.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profundizar en estos otros tipos de mezclas asfálticas nos remitimos a la bibliografía especializada.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1"/>
          <p:cNvSpPr>
            <a:spLocks noChangeArrowheads="1"/>
          </p:cNvSpPr>
          <p:nvPr/>
        </p:nvSpPr>
        <p:spPr bwMode="auto">
          <a:xfrm>
            <a:off x="0" y="0"/>
            <a:ext cx="91440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CAPITULO11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MANTENIMIENTO DE PAVIMENTOS  Y DISEÑO DE RECAPADOS.</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11.1 GENERALIDADES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mantenimiento o conservación de los pavimentos es una de las acciones más relevantes a realizar en un pavimento. La conservación tendrá resultados económicos, sociales, políticos y técnicos.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adecuada conservación resulta en general la acción más rentable a practicar sobre un pavimento. Permite que el usuario tenga menos costos de circulación y menos costos de tiempo.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Desde el punto de vista social, una conservación adecuada mantiene las condiciones de seguridad y comodidad de los usuarios.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Desde el punto de vista político, la conservación permite hacer rendir más los recursos escasos que siempre dispone una sociedad y preservar el patrimonio de infraestructura que es un activo del país.</a:t>
            </a:r>
          </a:p>
          <a:p>
            <a:pPr eaLnBrk="0" fontAlgn="base" hangingPunct="0">
              <a:spcBef>
                <a:spcPct val="0"/>
              </a:spcBef>
              <a:spcAft>
                <a:spcPct val="0"/>
              </a:spcAft>
            </a:pPr>
            <a:r>
              <a:rPr lang="es-ES" dirty="0" smtClean="0">
                <a:latin typeface="Arial" pitchFamily="34" charset="0"/>
                <a:cs typeface="Arial" pitchFamily="34" charset="0"/>
              </a:rPr>
              <a:t>La conservación permite que los deterioros propios del uso del pavimento sean </a:t>
            </a:r>
            <a:r>
              <a:rPr lang="es-ES" dirty="0" err="1" smtClean="0">
                <a:latin typeface="Arial" pitchFamily="34" charset="0"/>
                <a:cs typeface="Arial" pitchFamily="34" charset="0"/>
              </a:rPr>
              <a:t>contrarestados</a:t>
            </a:r>
            <a:r>
              <a:rPr lang="es-ES" dirty="0" smtClean="0">
                <a:latin typeface="Arial" pitchFamily="34" charset="0"/>
                <a:cs typeface="Arial" pitchFamily="34" charset="0"/>
              </a:rPr>
              <a:t> con acciones menores preventivas o correctivas que permiten preservar o mejorar las condiciones de un pavimento.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1"/>
          <p:cNvSpPr>
            <a:spLocks noChangeArrowheads="1"/>
          </p:cNvSpPr>
          <p:nvPr/>
        </p:nvSpPr>
        <p:spPr bwMode="auto">
          <a:xfrm>
            <a:off x="0" y="0"/>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lo largo del curso hemos visto la forma de diseñar y construir pavimentos. Ahora le toca el turno a la conservación o mantenimiento.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mantenimiento de pavimentos es una práctica que se aplica a pavimentos rígidos y flexibles. En el caso de los pavimentos rígidos las tareas de mantenimiento serán, en general , menores que en el caso de los pavimentos flexibles.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pavimentos rígidos requieren que se limpien y sellen las juntas, requieren que se sellen las fisuras que suelen aparecer, transversales o longitudinales, que se repinten la señalización horizontal y en algunos casos extremos que se realice el bacheo de losas de hormigón con reposición de la base o sustitución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la colocación de drenajes o que se realicen operaciones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mejorar la rugosidad superficial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los pavimentos flexibles las tareas de mantenimiento consisten en el bacheo, el sellado de fisuras, el sellado general de la superficie, la restitución de la geometría longitudinal y transversal, el refuerzo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 pavimento,  entre otros.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deterioros que puede sufrir un pavimento flexible son múltiples.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primer término se encuentran los relativos al deterioro normal de un pavimento por su uso. Como lo indicamos en oportunidad de describir el método AASHTO, vimos que el nivel de servicio era una propiedad de un pavimento que evolucionaba con el pasaje de las cargas y con el paso del tiempo.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0" y="349207"/>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2.2 PAVIMENTOS FLEXIBLES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pavimentos flexibles están compuestos por una superficie de rodadura bituminosa, que apoya sobre capas de base de materiales granulares o materiales estabilizados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asfálticos o hidráulicos, las que a su vez se apoyan sobre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materiales granulares (o estabilizados) que a su vez, se apoyan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el tipo de revestimiento superficial, consideraremos que los pavimentos se clasifican en tratamientos bituminosos y pavimento de mezcla asfáltica.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pavimentos de tratamiento bituminoso comprenden una estructura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se reviste con uno o varios riegos asfálticos con incorporación de una capa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monoparticular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agregado en cada riego. Son pavimentos adecuados para carreteras de bajo a mediano tránsito.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0" y="4549676"/>
            <a:ext cx="9144000" cy="2308324"/>
          </a:xfrm>
          <a:prstGeom prst="rect">
            <a:avLst/>
          </a:prstGeom>
        </p:spPr>
        <p:txBody>
          <a:bodyPr wrap="square">
            <a:spAutoFit/>
          </a:bodyPr>
          <a:lstStyle/>
          <a:p>
            <a:r>
              <a:rPr lang="es-ES" dirty="0">
                <a:latin typeface="Arial" pitchFamily="34" charset="0"/>
                <a:cs typeface="Arial" pitchFamily="34" charset="0"/>
              </a:rPr>
              <a:t>Los pavimentos de mezcla asfáltica  comprenden una estructura de base y </a:t>
            </a:r>
            <a:r>
              <a:rPr lang="es-ES" dirty="0" err="1">
                <a:latin typeface="Arial" pitchFamily="34" charset="0"/>
                <a:cs typeface="Arial" pitchFamily="34" charset="0"/>
              </a:rPr>
              <a:t>subbase</a:t>
            </a:r>
            <a:r>
              <a:rPr lang="es-ES" dirty="0">
                <a:latin typeface="Arial" pitchFamily="34" charset="0"/>
                <a:cs typeface="Arial" pitchFamily="34" charset="0"/>
              </a:rPr>
              <a:t>, que se recubre con una capa de mezcla asfáltica, obtenida por la mezcla de un agregado pétreo con un </a:t>
            </a:r>
            <a:r>
              <a:rPr lang="es-ES" dirty="0" err="1">
                <a:latin typeface="Arial" pitchFamily="34" charset="0"/>
                <a:cs typeface="Arial" pitchFamily="34" charset="0"/>
              </a:rPr>
              <a:t>ligante</a:t>
            </a:r>
            <a:r>
              <a:rPr lang="es-ES" dirty="0">
                <a:latin typeface="Arial" pitchFamily="34" charset="0"/>
                <a:cs typeface="Arial" pitchFamily="34" charset="0"/>
              </a:rPr>
              <a:t> asfáltico. A los efectos de este curso, se considera mezcla asfáltica la que se realiza mezclando los agregados en caliente y  como  </a:t>
            </a:r>
            <a:r>
              <a:rPr lang="es-ES" dirty="0" err="1">
                <a:latin typeface="Arial" pitchFamily="34" charset="0"/>
                <a:cs typeface="Arial" pitchFamily="34" charset="0"/>
              </a:rPr>
              <a:t>ligante</a:t>
            </a:r>
            <a:r>
              <a:rPr lang="es-ES" dirty="0">
                <a:latin typeface="Arial" pitchFamily="34" charset="0"/>
                <a:cs typeface="Arial" pitchFamily="34" charset="0"/>
              </a:rPr>
              <a:t>, cemento asfáltico en caliente. En caso de no especificarse en contrario, la mezcla asfáltica que se considera es una mezcla asfáltica densa, es decir una mezcla con un agregado pétreo bien graduado entre su tamaño máximo y la fracción pasando el #200.</a:t>
            </a:r>
            <a:endParaRPr lang="es-UY" dirty="0">
              <a:latin typeface="Arial" pitchFamily="34" charset="0"/>
              <a:cs typeface="Arial" pitchFamily="34" charset="0"/>
            </a:endParaRPr>
          </a:p>
          <a:p>
            <a:r>
              <a:rPr lang="es-ES" dirty="0">
                <a:latin typeface="Arial" pitchFamily="34" charset="0"/>
                <a:cs typeface="Arial" pitchFamily="34" charset="0"/>
              </a:rPr>
              <a:t>Son pavimentos adecuados para carreteras de mediano a alto tránsito.</a:t>
            </a:r>
            <a:endParaRPr lang="es-UY" dirty="0">
              <a:latin typeface="Arial" pitchFamily="34" charset="0"/>
              <a:cs typeface="Arial" pitchFamily="34"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 momento de medir este nivel de servicio, lo correlacionábamos con los factores SV, RD, C y P, que corresponden a la irregularidad longitudinal del pavimento, 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transversal, a la superficie de grietas y fisuras y a la superficie de baches.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tareas de mantenimiento en pavimentos,  apuntan a las que permiten prevenir la evolución negativa de estos indicadores o bien permiten corregir el factor que resulta insatisfactorio.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las tareas preventivas podemos citar los sellados de superficie a efectos de impedir el pasaje del agua a los materiales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periódico a efectos de reforzar la estructura y aprovechar el aporte estructural de las capas existentes para poder alargar la vida de un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las tareas correctivas, podemos identificar las tareas de bacheo, el repintado de la señalización horizontal o vertical, la mejora de la textura superficial de un pavimento o la regularización del perfil transversal de un pavimento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tareas de mantenimiento pueden ser del tipo rutinario y del tipo extraordinario.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tareas de mantenimiento pueden ser estructurales o superficiales, según que esté comprometida toda la estructura o sólo la superficie.</a:t>
            </a:r>
          </a:p>
          <a:p>
            <a:r>
              <a:rPr lang="es-ES" dirty="0" smtClean="0">
                <a:latin typeface="Arial" pitchFamily="34" charset="0"/>
                <a:cs typeface="Arial" pitchFamily="34" charset="0"/>
              </a:rPr>
              <a:t>Las tareas de mantenimiento pueden ser programadas o a demanda o de emergencia.</a:t>
            </a:r>
          </a:p>
          <a:p>
            <a:r>
              <a:rPr lang="es-ES" dirty="0" smtClean="0">
                <a:latin typeface="Arial" pitchFamily="34" charset="0"/>
                <a:cs typeface="Arial" pitchFamily="34" charset="0"/>
              </a:rPr>
              <a:t>Las tareas de mantenimiento pueden ser de entidad en cuyo caso se les designa como de rehabilitación o en extremo de reconstrucción.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segundo término podemos identificar las tareas de mantenimiento que responden a deterioros originados en el uso inadecuado del pavimento (por ejemplo por exceso de carga de los vehículos pesados) o por errores durante la construcción ( por ejemplo errores de diseño o de calidad de los materiales) o por imprevistos (por ejemplo presencia de fenómenos desconocidos o empleo de nuevas tecnologías).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estos casos, se trata de encontrar soluciones a los problemas estructurales o superficiales, identificando las causas que motivaron el deterioro y diseñando las soluciones correspondientes.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tercer término podemos citar las tareas de mantenimiento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mejorativo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decir aquellas que se realizan para mejorar el nivel de servicio de la carretera más allá de que conserve el nivel de servicio que hubiera tenido de acuerdo a lo previsto. Tal es el caso de los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refuerzo estructural, las actuaciones para mejorar la calidad superficial del pavimento ( textura, regularidad transversal y longitudinal,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etc</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actividades de mantenimiento son extensivas a todas las componentes de la carretera, no sólo del pavimento. Así tendremos mantenimiento de las banquinas, mantenimiento de la faja de dominio público, mantenimiento de los desagües menores y mayores y los puentes, mantenimiento de la señalización horizontal, vertical y dispositivos de protección del tránsito, mantenimiento del equipamiento (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areas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recreo, teléfonos, casillas de peaje,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curso hacemos referencia exclusivamente a las tareas de mantenimiento del pavimento y las banquinas.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1"/>
          <p:cNvSpPr>
            <a:spLocks noChangeArrowheads="1"/>
          </p:cNvSpPr>
          <p:nvPr/>
        </p:nvSpPr>
        <p:spPr bwMode="auto">
          <a:xfrm>
            <a:off x="0" y="0"/>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11.2 CATALOGO DE FALLAS Y TAREAS DE MANTENIMIENTO</a:t>
            </a:r>
            <a:endParaRPr lang="es-ES" dirty="0" smtClean="0">
              <a:latin typeface="Arial" pitchFamily="34" charset="0"/>
              <a:cs typeface="Arial" pitchFamily="34" charset="0"/>
            </a:endParaRPr>
          </a:p>
          <a:p>
            <a:pPr marL="0" marR="0" lvl="0" indent="449263" algn="l" defTabSz="914400" rtl="0" eaLnBrk="1" fontAlgn="base" latinLnBrk="0" hangingPunct="1">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deterioro de un pavimento puede ser determinado a través de la medición de ciertas magnitudes que se correlacionan con el nivel de servicio como es el caso del modelo de la AASHTO, que permite indicar para un pavimento el nivel de servicio a través de un número que varía entre 0 y 5, siendo 5 un nivel de servicio excelente y 2 o 2,5 el mínimo nivel de servicio admitido para carreteras secundarias y primarias respectivamente en USA. En la figura 11.1 se puede ver la relación entre el nivel de servicio y el pasaje de las cargas.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357378" name="Picture 2" descr="Evolucion de PSI"/>
          <p:cNvPicPr>
            <a:picLocks noChangeAspect="1" noChangeArrowheads="1"/>
          </p:cNvPicPr>
          <p:nvPr/>
        </p:nvPicPr>
        <p:blipFill>
          <a:blip r:embed="rId2"/>
          <a:srcRect/>
          <a:stretch>
            <a:fillRect/>
          </a:stretch>
        </p:blipFill>
        <p:spPr bwMode="auto">
          <a:xfrm>
            <a:off x="1571604" y="2643182"/>
            <a:ext cx="5391150" cy="2857500"/>
          </a:xfrm>
          <a:prstGeom prst="rect">
            <a:avLst/>
          </a:prstGeom>
          <a:noFill/>
          <a:ln w="9525">
            <a:noFill/>
            <a:miter lim="800000"/>
            <a:headEnd/>
            <a:tailEnd/>
          </a:ln>
        </p:spPr>
      </p:pic>
      <p:sp>
        <p:nvSpPr>
          <p:cNvPr id="357379" name="Rectangle 3"/>
          <p:cNvSpPr>
            <a:spLocks noChangeArrowheads="1"/>
          </p:cNvSpPr>
          <p:nvPr/>
        </p:nvSpPr>
        <p:spPr bwMode="auto">
          <a:xfrm>
            <a:off x="1357290" y="5786454"/>
            <a:ext cx="599689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11-1 Evolución del nivel de servicio con el paso de las cargas</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deterioro de un pavimento puede ser catalogado, según el aspecto exterior de la falla, la que generalmente responde a una determinada causalidad de origen.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Así se han desarrollado por parte de las autoridades viales, catálogos de falla.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fallas observables se relacionan a distintos conceptos vinculados con la percepción del usuario.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de las fallas es relativa al confort en el andar y la oscilación vertical de la masa del usuario suspendida en el vehículo. Su medida se realiza por sensación del usuario, por medida con un equipo especializado (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rugosímetro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por nivelación longitudinal de precisión, pudiendo determinar una unidad de irregularidad longitudinal que llamamos rugosidad y que se expresa en diferentes unidades tales como QI o IRI ( internacional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Roughness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Index</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pavimento en condiciones excelentes presentará una rugosidad de IRI=2. Un pavimento en condiciones mínimas presentará un IRI=7.</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 de las fallas habituales es la deformación permanente transversal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 pavimento de condición excelente presentará un RD=0 en tanto que un pavimento con RD=3 cm será de condición mínima.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r>
              <a:rPr lang="es-ES" dirty="0" smtClean="0">
                <a:latin typeface="Arial" pitchFamily="34" charset="0"/>
                <a:cs typeface="Arial" pitchFamily="34" charset="0"/>
              </a:rPr>
              <a:t>Análogamente, la superficie con fisuras o con baches, puede ser nula en un pavimento excelente o contar en condiciones extremas con un  3%.</a:t>
            </a:r>
          </a:p>
          <a:p>
            <a:r>
              <a:rPr lang="es-ES" dirty="0" smtClean="0">
                <a:latin typeface="Arial" pitchFamily="34" charset="0"/>
                <a:cs typeface="Arial" pitchFamily="34" charset="0"/>
              </a:rPr>
              <a:t> </a:t>
            </a:r>
          </a:p>
          <a:p>
            <a:r>
              <a:rPr lang="es-ES" dirty="0" smtClean="0">
                <a:latin typeface="Arial" pitchFamily="34" charset="0"/>
                <a:cs typeface="Arial" pitchFamily="34" charset="0"/>
              </a:rPr>
              <a:t>En las figuras 11.2, 11.3, 11.4 se muestran fallas típicas de superficie.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1"/>
          <p:cNvPicPr>
            <a:picLocks noChangeAspect="1" noChangeArrowheads="1"/>
          </p:cNvPicPr>
          <p:nvPr/>
        </p:nvPicPr>
        <p:blipFill>
          <a:blip r:embed="rId2"/>
          <a:srcRect/>
          <a:stretch>
            <a:fillRect/>
          </a:stretch>
        </p:blipFill>
        <p:spPr bwMode="auto">
          <a:xfrm>
            <a:off x="214282" y="214290"/>
            <a:ext cx="4000496" cy="2780648"/>
          </a:xfrm>
          <a:prstGeom prst="rect">
            <a:avLst/>
          </a:prstGeom>
          <a:noFill/>
          <a:ln w="9525">
            <a:noFill/>
            <a:miter lim="800000"/>
            <a:headEnd/>
            <a:tailEnd/>
          </a:ln>
        </p:spPr>
      </p:pic>
      <p:sp>
        <p:nvSpPr>
          <p:cNvPr id="423938" name="Rectangle 2"/>
          <p:cNvSpPr>
            <a:spLocks noChangeArrowheads="1"/>
          </p:cNvSpPr>
          <p:nvPr/>
        </p:nvSpPr>
        <p:spPr bwMode="auto">
          <a:xfrm>
            <a:off x="4643438" y="500042"/>
            <a:ext cx="371474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Figura</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11.2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Falla</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por</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(Pavement management for airports, roads and parking lots.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M.Y.Shahin</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23939" name="Picture 3"/>
          <p:cNvPicPr>
            <a:picLocks noChangeAspect="1" noChangeArrowheads="1"/>
          </p:cNvPicPr>
          <p:nvPr/>
        </p:nvPicPr>
        <p:blipFill>
          <a:blip r:embed="rId3"/>
          <a:srcRect/>
          <a:stretch>
            <a:fillRect/>
          </a:stretch>
        </p:blipFill>
        <p:spPr bwMode="auto">
          <a:xfrm>
            <a:off x="4500562" y="1500174"/>
            <a:ext cx="4229100" cy="3552825"/>
          </a:xfrm>
          <a:prstGeom prst="rect">
            <a:avLst/>
          </a:prstGeom>
          <a:noFill/>
          <a:ln w="9525">
            <a:noFill/>
            <a:miter lim="800000"/>
            <a:headEnd/>
            <a:tailEnd/>
          </a:ln>
        </p:spPr>
      </p:pic>
      <p:sp>
        <p:nvSpPr>
          <p:cNvPr id="423940" name="Rectangle 4"/>
          <p:cNvSpPr>
            <a:spLocks noChangeArrowheads="1"/>
          </p:cNvSpPr>
          <p:nvPr/>
        </p:nvSpPr>
        <p:spPr bwMode="auto">
          <a:xfrm>
            <a:off x="500034" y="5429264"/>
            <a:ext cx="650082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Figura</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11.3.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Exudación</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superficial.  (Pavement management for airports, roads and parking lots.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M.Y.Shahin</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1"/>
          <p:cNvPicPr>
            <a:picLocks noChangeAspect="1" noChangeArrowheads="1"/>
          </p:cNvPicPr>
          <p:nvPr/>
        </p:nvPicPr>
        <p:blipFill>
          <a:blip r:embed="rId2"/>
          <a:srcRect/>
          <a:stretch>
            <a:fillRect/>
          </a:stretch>
        </p:blipFill>
        <p:spPr bwMode="auto">
          <a:xfrm>
            <a:off x="285721" y="214291"/>
            <a:ext cx="2786082" cy="3765216"/>
          </a:xfrm>
          <a:prstGeom prst="rect">
            <a:avLst/>
          </a:prstGeom>
          <a:noFill/>
          <a:ln w="9525">
            <a:noFill/>
            <a:miter lim="800000"/>
            <a:headEnd/>
            <a:tailEnd/>
          </a:ln>
        </p:spPr>
      </p:pic>
      <p:sp>
        <p:nvSpPr>
          <p:cNvPr id="422914" name="Rectangle 2"/>
          <p:cNvSpPr>
            <a:spLocks noChangeArrowheads="1"/>
          </p:cNvSpPr>
          <p:nvPr/>
        </p:nvSpPr>
        <p:spPr bwMode="auto">
          <a:xfrm>
            <a:off x="3714744" y="785794"/>
            <a:ext cx="500062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11.4.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Fisuración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management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for</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airports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roads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parking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lots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M.Y.Shahin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22915" name="Rectangle 3"/>
          <p:cNvSpPr>
            <a:spLocks noChangeArrowheads="1"/>
          </p:cNvSpPr>
          <p:nvPr/>
        </p:nvSpPr>
        <p:spPr bwMode="auto">
          <a:xfrm>
            <a:off x="0" y="4071942"/>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todos estos casos, las fallas identificadas se manifiestan superficialmente, pero las fallas pueden ser originarias de otras causas y reflejarse en la superficie.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consideración será determinante al momento de decidir la actuación a realizar, pues puede ser que la reparación superficial para mejorar el nivel de servicio sea efímera pues el origen de la falla se encuentra en la mezcla asfáltica o su espesor, la calidad de la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su espesor o en la calidad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sus condiciones de humedad.</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las figuras 11.5, 11.6 y 11.7 se muestran fallas típicas de la estructura.</a:t>
            </a:r>
            <a:r>
              <a:rPr kumimoji="0" lang="es-ES"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1"/>
          <p:cNvPicPr>
            <a:picLocks noChangeAspect="1" noChangeArrowheads="1"/>
          </p:cNvPicPr>
          <p:nvPr/>
        </p:nvPicPr>
        <p:blipFill>
          <a:blip r:embed="rId2"/>
          <a:srcRect/>
          <a:stretch>
            <a:fillRect/>
          </a:stretch>
        </p:blipFill>
        <p:spPr bwMode="auto">
          <a:xfrm>
            <a:off x="357158" y="214290"/>
            <a:ext cx="3714744" cy="2938743"/>
          </a:xfrm>
          <a:prstGeom prst="rect">
            <a:avLst/>
          </a:prstGeom>
          <a:noFill/>
          <a:ln w="9525">
            <a:noFill/>
            <a:miter lim="800000"/>
            <a:headEnd/>
            <a:tailEnd/>
          </a:ln>
        </p:spPr>
      </p:pic>
      <p:sp>
        <p:nvSpPr>
          <p:cNvPr id="421890" name="Rectangle 2"/>
          <p:cNvSpPr>
            <a:spLocks noChangeArrowheads="1"/>
          </p:cNvSpPr>
          <p:nvPr/>
        </p:nvSpPr>
        <p:spPr bwMode="auto">
          <a:xfrm>
            <a:off x="4286248" y="1000108"/>
            <a:ext cx="457203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11.5 Falla por fatiga (piel de cocodrilo)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management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for</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airports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roads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parking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lots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M.Y.Shahin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21891" name="Picture 3"/>
          <p:cNvPicPr>
            <a:picLocks noChangeAspect="1" noChangeArrowheads="1"/>
          </p:cNvPicPr>
          <p:nvPr/>
        </p:nvPicPr>
        <p:blipFill>
          <a:blip r:embed="rId3"/>
          <a:srcRect/>
          <a:stretch>
            <a:fillRect/>
          </a:stretch>
        </p:blipFill>
        <p:spPr bwMode="auto">
          <a:xfrm>
            <a:off x="4214810" y="2928934"/>
            <a:ext cx="4447483" cy="3286148"/>
          </a:xfrm>
          <a:prstGeom prst="rect">
            <a:avLst/>
          </a:prstGeom>
          <a:noFill/>
          <a:ln w="9525">
            <a:noFill/>
            <a:miter lim="800000"/>
            <a:headEnd/>
            <a:tailEnd/>
          </a:ln>
        </p:spPr>
      </p:pic>
      <p:sp>
        <p:nvSpPr>
          <p:cNvPr id="421892" name="Rectangle 4"/>
          <p:cNvSpPr>
            <a:spLocks noChangeArrowheads="1"/>
          </p:cNvSpPr>
          <p:nvPr/>
        </p:nvSpPr>
        <p:spPr bwMode="auto">
          <a:xfrm>
            <a:off x="214282" y="4357694"/>
            <a:ext cx="378618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Figura</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11.6 Bache  (Pavement management for airports, roads and parking lots.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M.Y.Shahin</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1"/>
          <p:cNvPicPr>
            <a:picLocks noChangeAspect="1" noChangeArrowheads="1"/>
          </p:cNvPicPr>
          <p:nvPr/>
        </p:nvPicPr>
        <p:blipFill>
          <a:blip r:embed="rId2"/>
          <a:srcRect/>
          <a:stretch>
            <a:fillRect/>
          </a:stretch>
        </p:blipFill>
        <p:spPr bwMode="auto">
          <a:xfrm>
            <a:off x="285720" y="214290"/>
            <a:ext cx="3972122" cy="3000371"/>
          </a:xfrm>
          <a:prstGeom prst="rect">
            <a:avLst/>
          </a:prstGeom>
          <a:noFill/>
          <a:ln w="9525">
            <a:noFill/>
            <a:miter lim="800000"/>
            <a:headEnd/>
            <a:tailEnd/>
          </a:ln>
        </p:spPr>
      </p:pic>
      <p:sp>
        <p:nvSpPr>
          <p:cNvPr id="420866" name="Rectangle 2"/>
          <p:cNvSpPr>
            <a:spLocks noChangeArrowheads="1"/>
          </p:cNvSpPr>
          <p:nvPr/>
        </p:nvSpPr>
        <p:spPr bwMode="auto">
          <a:xfrm>
            <a:off x="4643438" y="785794"/>
            <a:ext cx="385762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Figura</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11.7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Fisuración</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bloques</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(Pavement management for airports, roads and parking lots.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M.Y.Shahin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3286124"/>
            <a:ext cx="9144000" cy="3693319"/>
          </a:xfrm>
          <a:prstGeom prst="rect">
            <a:avLst/>
          </a:prstGeom>
        </p:spPr>
        <p:txBody>
          <a:bodyPr wrap="square">
            <a:spAutoFit/>
          </a:bodyPr>
          <a:lstStyle/>
          <a:p>
            <a:r>
              <a:rPr lang="es-ES" dirty="0" smtClean="0">
                <a:latin typeface="Arial" pitchFamily="34" charset="0"/>
                <a:cs typeface="Arial" pitchFamily="34" charset="0"/>
              </a:rPr>
              <a:t>Por tanto, a la catalogación de las fallas en superficie es conveniente agregarle el diagnóstico de falla estructural, por medio de la apreciación visual o por medio de las técnicas de auscultación de pavimentos disponibles, desde el tradicional cateo y determinación de propiedades de los materiales, hasta la medición de deflexiones bajo carga con viga </a:t>
            </a:r>
            <a:r>
              <a:rPr lang="es-ES" dirty="0" err="1" smtClean="0">
                <a:latin typeface="Arial" pitchFamily="34" charset="0"/>
                <a:cs typeface="Arial" pitchFamily="34" charset="0"/>
              </a:rPr>
              <a:t>Benkelman</a:t>
            </a:r>
            <a:r>
              <a:rPr lang="es-ES" dirty="0" smtClean="0">
                <a:latin typeface="Arial" pitchFamily="34" charset="0"/>
                <a:cs typeface="Arial" pitchFamily="34" charset="0"/>
              </a:rPr>
              <a:t> o bien hasta la medición de deflexiones , </a:t>
            </a:r>
            <a:r>
              <a:rPr lang="es-ES" dirty="0" err="1" smtClean="0">
                <a:latin typeface="Arial" pitchFamily="34" charset="0"/>
                <a:cs typeface="Arial" pitchFamily="34" charset="0"/>
              </a:rPr>
              <a:t>lineas</a:t>
            </a:r>
            <a:r>
              <a:rPr lang="es-ES" dirty="0" smtClean="0">
                <a:latin typeface="Arial" pitchFamily="34" charset="0"/>
                <a:cs typeface="Arial" pitchFamily="34" charset="0"/>
              </a:rPr>
              <a:t> de influencia de la deformada y determinación de módulos con el </a:t>
            </a:r>
            <a:r>
              <a:rPr lang="es-ES" dirty="0" err="1" smtClean="0">
                <a:latin typeface="Arial" pitchFamily="34" charset="0"/>
                <a:cs typeface="Arial" pitchFamily="34" charset="0"/>
              </a:rPr>
              <a:t>deflectógrafo</a:t>
            </a:r>
            <a:r>
              <a:rPr lang="es-ES" dirty="0" smtClean="0">
                <a:latin typeface="Arial" pitchFamily="34" charset="0"/>
                <a:cs typeface="Arial" pitchFamily="34" charset="0"/>
              </a:rPr>
              <a:t> de caída libre (FWD) o determinación de espesores con radar de penetración (GPR).</a:t>
            </a:r>
          </a:p>
          <a:p>
            <a:endParaRPr lang="es-ES" dirty="0" smtClean="0">
              <a:latin typeface="Arial" pitchFamily="34" charset="0"/>
              <a:cs typeface="Arial" pitchFamily="34" charset="0"/>
            </a:endParaRPr>
          </a:p>
          <a:p>
            <a:r>
              <a:rPr lang="es-ES" dirty="0" smtClean="0">
                <a:latin typeface="Arial" pitchFamily="34" charset="0"/>
                <a:cs typeface="Arial" pitchFamily="34" charset="0"/>
              </a:rPr>
              <a:t>De esta forma, se conoce el problema superficial y la causa del problema, y no solamente su manifestación. Esto ha llevado a desarrollar sistemas de calificación del deterioro según la acción de reparación requerida por parte de distintas agencias viales e investigadores.</a:t>
            </a:r>
          </a:p>
          <a:p>
            <a:endParaRPr lang="es-ES" dirty="0">
              <a:latin typeface="Arial" pitchFamily="34" charset="0"/>
              <a:cs typeface="Arial" pitchFamily="34" charset="0"/>
            </a:endParaRP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forma de corregir estas deficiencias depende de la situación particular, pero podemos a grandes rasgos indicar que: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Rugosidad longitudinal excesiva, se mejora por fresado o por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mezcla asfáltica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espesor variable a efectos de dotar de una superficie regular.</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excesivo, se elimina por fresado de los resaltos o por relleno de la huella con mezcla y posterior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Tener presente que el fresado reduce el espesor de capa y que el relleno de huella con mezcla puede ser un paliativo si la mezcla subyacente es muy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ahuellable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Exceso de fisuras, la solución es el sellado de fisuras aisladas si son gruesas y escasas o bien sellado general de la superficie con riego de sellado, lechada asfáltica,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si fuera el caso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 mezcla asfáltica.</a:t>
            </a:r>
          </a:p>
          <a:p>
            <a:pPr marL="0" marR="0" lvl="0" indent="0" algn="l" defTabSz="914400" rtl="0" eaLnBrk="0" fontAlgn="base" latinLnBrk="0" hangingPunct="0">
              <a:lnSpc>
                <a:spcPct val="100000"/>
              </a:lnSpc>
              <a:spcBef>
                <a:spcPct val="0"/>
              </a:spcBef>
              <a:spcAft>
                <a:spcPct val="0"/>
              </a:spcAft>
              <a:buClrTx/>
              <a:buSzTx/>
              <a:buFontTx/>
              <a:buNone/>
              <a:tabLst/>
            </a:pPr>
            <a:endParaRPr lang="es-ES" dirty="0" smtClean="0">
              <a:latin typeface="Arial" pitchFamily="34" charset="0"/>
              <a:cs typeface="Arial" pitchFamily="34" charset="0"/>
            </a:endParaRPr>
          </a:p>
          <a:p>
            <a:pPr eaLnBrk="0" fontAlgn="base" hangingPunct="0">
              <a:spcBef>
                <a:spcPct val="0"/>
              </a:spcBef>
              <a:spcAft>
                <a:spcPct val="0"/>
              </a:spcAft>
            </a:pPr>
            <a:r>
              <a:rPr lang="es-ES" dirty="0" smtClean="0">
                <a:latin typeface="Arial" pitchFamily="34" charset="0"/>
                <a:cs typeface="Arial" pitchFamily="34" charset="0"/>
              </a:rPr>
              <a:t>Exceso de superficie con baches, la solución es sanear las causas originarias del bache, reponer el pavimento y si fuera del caso, </a:t>
            </a:r>
            <a:r>
              <a:rPr lang="es-ES" dirty="0" err="1" smtClean="0">
                <a:latin typeface="Arial" pitchFamily="34" charset="0"/>
                <a:cs typeface="Arial" pitchFamily="34" charset="0"/>
              </a:rPr>
              <a:t>recapar</a:t>
            </a:r>
            <a:r>
              <a:rPr lang="es-ES" dirty="0" smtClean="0">
                <a:latin typeface="Arial" pitchFamily="34" charset="0"/>
                <a:cs typeface="Arial" pitchFamily="34" charset="0"/>
              </a:rPr>
              <a:t> con mezcla asfáltica o cubrir con lechada o </a:t>
            </a:r>
            <a:r>
              <a:rPr lang="es-ES" dirty="0" err="1" smtClean="0">
                <a:latin typeface="Arial" pitchFamily="34" charset="0"/>
                <a:cs typeface="Arial" pitchFamily="34" charset="0"/>
              </a:rPr>
              <a:t>microaglomerado</a:t>
            </a:r>
            <a:endParaRPr lang="es-ES"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a:p>
            <a:r>
              <a:rPr lang="es-ES" dirty="0" smtClean="0">
                <a:latin typeface="Arial" pitchFamily="34" charset="0"/>
                <a:cs typeface="Arial" pitchFamily="34" charset="0"/>
              </a:rPr>
              <a:t>Si la falla es estructural, no se resolverá el problema con la corrección superficial.</a:t>
            </a:r>
          </a:p>
          <a:p>
            <a:r>
              <a:rPr lang="es-ES" dirty="0" smtClean="0">
                <a:latin typeface="Arial" pitchFamily="34" charset="0"/>
                <a:cs typeface="Arial" pitchFamily="34" charset="0"/>
              </a:rPr>
              <a:t>En estos casos se requiere el refuerzo estructural con </a:t>
            </a:r>
            <a:r>
              <a:rPr lang="es-ES" dirty="0" err="1" smtClean="0">
                <a:latin typeface="Arial" pitchFamily="34" charset="0"/>
                <a:cs typeface="Arial" pitchFamily="34" charset="0"/>
              </a:rPr>
              <a:t>recapados</a:t>
            </a:r>
            <a:r>
              <a:rPr lang="es-ES" dirty="0" smtClean="0">
                <a:latin typeface="Arial" pitchFamily="34" charset="0"/>
                <a:cs typeface="Arial" pitchFamily="34" charset="0"/>
              </a:rPr>
              <a:t>.</a:t>
            </a:r>
          </a:p>
          <a:p>
            <a:r>
              <a:rPr lang="es-ES" dirty="0" smtClean="0">
                <a:latin typeface="Arial" pitchFamily="34" charset="0"/>
                <a:cs typeface="Arial" pitchFamily="34" charset="0"/>
              </a:rPr>
              <a:t>Esta situación se diagnostica con la medida de la deflexión y el diseño del </a:t>
            </a:r>
            <a:r>
              <a:rPr lang="es-ES" dirty="0" err="1" smtClean="0">
                <a:latin typeface="Arial" pitchFamily="34" charset="0"/>
                <a:cs typeface="Arial" pitchFamily="34" charset="0"/>
              </a:rPr>
              <a:t>recapado</a:t>
            </a:r>
            <a:r>
              <a:rPr lang="es-ES" dirty="0" smtClean="0">
                <a:latin typeface="Arial" pitchFamily="34" charset="0"/>
                <a:cs typeface="Arial" pitchFamily="34" charset="0"/>
              </a:rPr>
              <a:t> como veremos más adelante.</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Frecuentemente la falla estructural se produce en las capas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por tanto, puede resultar inconveniente rehabilitar el pavimento existente deteriorado y puede resultar más conveniente, realizar un nuevo diseño de pavimento para proceder a una reconstrucción.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11.3 TAREAS DE MANTENIMIENTO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Estas actividades pueden encuadrarse en una serie de tareas tipo o estándar que permiten al igual que en el caso de la construcción determinar los requerimientos de cada tarea para determinar la cantidad de recursos humanos, económicos y de equipo necesarios para su realización, determinar el precio del servicio y poder contar con una fórmula de ajuste de precios del servicio.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procedimiento puede ser de tipo analítico según un análisis de costos de cada tarea y la cantidad de trabajo a realizar, puede realizarse considerando el costo por unidad de tiempo (ej. anual) para un conjunto de equipos, personal y materiales capaz de realizar la cantidad de trabajo correspondiente o bien  actualmente , en que se contrata el mantenimiento a largo plazo por resultados ( niveles de servicio), formular el modelo de relación de costos unitarios y costos totales versus niveles de servicio y determinar el costo por km de lograr un resultado especificado y  así determinar el precio.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0" y="394692"/>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este curso cuando nos referimos a mezclas asfálticas son mezclas densas en caliente.</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Otros tipos de mezclas asfálticas, tales como mezclas asfálticas en frío ( con los áridos fríos y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como emulsión), mezclas en caliente de granulometría discontinua, mezclas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modificados, mezclas de materiales reciclados, mezclas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microaglomerados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caliente o en frío, mezclas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drenantes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mezclas tipo SMA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stone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mastic</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mezclas de arena asfalto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sand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etc. no serán consideradas en este curso y nos remitimos a la bibliografía especializada.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 obstante son aplicables todas las consideraciones conceptuales y algunas de las condiciones específicas requeridas a las mezclas asfálticas densas en caliente, en adelante mezclas asfálticas.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capas de pavimento de mezcla asfáltica y los tratamientos bituminosos, se colocarán sobre una imprimación realizada con asfalto diluido.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capas de pavimento de mezcla asfáltica, cuando se construya en capas múltiples serán unidas con un riego de liga o adherencia.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tipos de pavimentos de mezcla asfáltica más comunes comprenden múltiples capas superpuestas de materiales de calidad creciente desde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hacia la superficie, y que comprenden sobre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una capa de base, un riego de imprimación de la base, una capa de base de mezcla asfáltica (también llamada base negra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binder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un riego de liga (o de adherencia) y una capa de rodadura de mezcla asfáltica, como se muestra en la Figura 2.1</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200329"/>
          </a:xfrm>
          <a:prstGeom prst="rect">
            <a:avLst/>
          </a:prstGeom>
        </p:spPr>
        <p:txBody>
          <a:bodyPr wrap="square">
            <a:spAutoFit/>
          </a:bodyPr>
          <a:lstStyle/>
          <a:p>
            <a:r>
              <a:rPr lang="es-ES" dirty="0" smtClean="0">
                <a:latin typeface="Arial" pitchFamily="34" charset="0"/>
                <a:cs typeface="Arial" pitchFamily="34" charset="0"/>
              </a:rPr>
              <a:t>En la figura 11,8 se muestra el listado de deficiencias en un pavimento flexible. Las fallas pueden revestir un grado de gravedad entre leve, moderado o serio.</a:t>
            </a:r>
          </a:p>
          <a:p>
            <a:r>
              <a:rPr lang="es-ES" dirty="0" smtClean="0">
                <a:latin typeface="Arial" pitchFamily="34" charset="0"/>
                <a:cs typeface="Arial" pitchFamily="34" charset="0"/>
              </a:rPr>
              <a:t>La extensión y gravedad determinarán el </a:t>
            </a:r>
            <a:r>
              <a:rPr lang="es-ES" dirty="0" err="1" smtClean="0">
                <a:latin typeface="Arial" pitchFamily="34" charset="0"/>
                <a:cs typeface="Arial" pitchFamily="34" charset="0"/>
              </a:rPr>
              <a:t>Indice</a:t>
            </a:r>
            <a:r>
              <a:rPr lang="es-ES" dirty="0" smtClean="0">
                <a:latin typeface="Arial" pitchFamily="34" charset="0"/>
                <a:cs typeface="Arial" pitchFamily="34" charset="0"/>
              </a:rPr>
              <a:t> de Calidad del Pavimento, un indicador de estado del pavimento.</a:t>
            </a:r>
            <a:endParaRPr lang="es-ES" dirty="0">
              <a:latin typeface="Arial" pitchFamily="34" charset="0"/>
              <a:cs typeface="Arial" pitchFamily="34" charset="0"/>
            </a:endParaRPr>
          </a:p>
        </p:txBody>
      </p:sp>
      <p:sp>
        <p:nvSpPr>
          <p:cNvPr id="417794" name="Rectangle 2"/>
          <p:cNvSpPr>
            <a:spLocks noChangeArrowheads="1"/>
          </p:cNvSpPr>
          <p:nvPr/>
        </p:nvSpPr>
        <p:spPr bwMode="auto">
          <a:xfrm>
            <a:off x="0" y="1428736"/>
            <a:ext cx="3570273" cy="258532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Piel de cocodrilo..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Exudación..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Agrietamiento en bloque..</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Abultamientos y hundimientos..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Corrugación.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6 Depresión..</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 Grieta de borde.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8 Grieta de reflexión de junta..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9 Desnivel carril / berma..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417795" name="Rectangle 3"/>
          <p:cNvSpPr>
            <a:spLocks noChangeArrowheads="1"/>
          </p:cNvSpPr>
          <p:nvPr/>
        </p:nvSpPr>
        <p:spPr bwMode="auto">
          <a:xfrm>
            <a:off x="4357686" y="1285860"/>
            <a:ext cx="3724096" cy="286232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10 Grietas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long</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transversal. </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 Parcheo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 Pulimento de agregados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13 Huecos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14 Cruce de vía férrea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15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16 Desplazamiento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17 Grieta parabólica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slippage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18 Hinchamiento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19 Desprendimiento de agregados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417796" name="Rectangle 4"/>
          <p:cNvSpPr>
            <a:spLocks noChangeArrowheads="1"/>
          </p:cNvSpPr>
          <p:nvPr/>
        </p:nvSpPr>
        <p:spPr bwMode="auto">
          <a:xfrm>
            <a:off x="214282" y="4214818"/>
            <a:ext cx="871540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11.8 Listado de deficiencias de un pavimento flexible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management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for</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airports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roads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parking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lots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M.Y.Shahin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Rectángulo"/>
          <p:cNvSpPr/>
          <p:nvPr/>
        </p:nvSpPr>
        <p:spPr>
          <a:xfrm>
            <a:off x="0" y="5072074"/>
            <a:ext cx="9144000" cy="1477328"/>
          </a:xfrm>
          <a:prstGeom prst="rect">
            <a:avLst/>
          </a:prstGeom>
        </p:spPr>
        <p:txBody>
          <a:bodyPr wrap="square">
            <a:spAutoFit/>
          </a:bodyPr>
          <a:lstStyle/>
          <a:p>
            <a:r>
              <a:rPr lang="es-ES" dirty="0" smtClean="0">
                <a:latin typeface="Arial" pitchFamily="34" charset="0"/>
                <a:cs typeface="Arial" pitchFamily="34" charset="0"/>
              </a:rPr>
              <a:t>La forma de superar las deficiencias es a través de tareas de reparación y mantenimiento que tratan en lo posible de restituir las características geométricas y estructurales del pavimento original.</a:t>
            </a:r>
          </a:p>
          <a:p>
            <a:r>
              <a:rPr lang="es-ES" dirty="0" smtClean="0">
                <a:latin typeface="Arial" pitchFamily="34" charset="0"/>
                <a:cs typeface="Arial" pitchFamily="34" charset="0"/>
              </a:rPr>
              <a:t>Un listado de defectos y tareas de mantenimiento relacionadas se muestra en la figura 11.9</a:t>
            </a:r>
            <a:endParaRPr lang="es-ES" dirty="0">
              <a:latin typeface="Arial" pitchFamily="34" charset="0"/>
              <a:cs typeface="Arial" pitchFamily="34" charset="0"/>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1142976" y="1000108"/>
          <a:ext cx="6316370" cy="2926080"/>
        </p:xfrm>
        <a:graphic>
          <a:graphicData uri="http://schemas.openxmlformats.org/drawingml/2006/table">
            <a:tbl>
              <a:tblPr/>
              <a:tblGrid>
                <a:gridCol w="3158185"/>
                <a:gridCol w="3158185"/>
              </a:tblGrid>
              <a:tr h="0">
                <a:tc>
                  <a:txBody>
                    <a:bodyPr/>
                    <a:lstStyle/>
                    <a:p>
                      <a:pPr>
                        <a:spcAft>
                          <a:spcPts val="0"/>
                        </a:spcAft>
                      </a:pPr>
                      <a:r>
                        <a:rPr lang="es-ES" sz="1600" b="1" dirty="0">
                          <a:latin typeface="Times New Roman"/>
                          <a:ea typeface="Times New Roman"/>
                        </a:rPr>
                        <a:t>Superficie</a:t>
                      </a:r>
                      <a:endParaRPr lang="es-E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600" b="1">
                          <a:latin typeface="Times New Roman"/>
                          <a:ea typeface="Times New Roman"/>
                        </a:rPr>
                        <a:t>Tareas de mantenimiento</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S" sz="1600">
                          <a:latin typeface="Times New Roman"/>
                          <a:ea typeface="Times New Roman"/>
                        </a:rPr>
                        <a:t>Fisuras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Sellado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S" sz="1600">
                          <a:latin typeface="Times New Roman"/>
                          <a:ea typeface="Times New Roman"/>
                        </a:rPr>
                        <a:t>Piel de cocodrilo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Bacheo general/Reconstrucción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S" sz="1600">
                          <a:latin typeface="Times New Roman"/>
                          <a:ea typeface="Times New Roman"/>
                        </a:rPr>
                        <a:t>Baches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Bacheo localizado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S" sz="1600">
                          <a:latin typeface="Times New Roman"/>
                          <a:ea typeface="Times New Roman"/>
                        </a:rPr>
                        <a:t>Exudaciones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Fresado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b="1">
                          <a:latin typeface="Times New Roman"/>
                          <a:ea typeface="Times New Roman"/>
                        </a:rPr>
                        <a:t>Deformación permanente</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S" sz="1600">
                          <a:latin typeface="Times New Roman"/>
                          <a:ea typeface="Times New Roman"/>
                        </a:rPr>
                        <a:t>Longitudinal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Fresado/Recapado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S" sz="1600">
                          <a:latin typeface="Times New Roman"/>
                          <a:ea typeface="Times New Roman"/>
                        </a:rPr>
                        <a:t>Ahuellamiento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Relleno/Fresado/Recapado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 sz="1600" b="1">
                          <a:latin typeface="Times New Roman"/>
                          <a:ea typeface="Times New Roman"/>
                        </a:rPr>
                        <a:t>Deformación elástica</a:t>
                      </a: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S" sz="1600">
                          <a:latin typeface="Times New Roman"/>
                          <a:ea typeface="Times New Roman"/>
                        </a:rPr>
                        <a:t>Exceso de deflexión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a:latin typeface="Times New Roman"/>
                          <a:ea typeface="Times New Roman"/>
                        </a:rPr>
                        <a:t>Refuerzo de estructura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S" sz="1600" dirty="0">
                          <a:latin typeface="Times New Roman"/>
                          <a:ea typeface="Times New Roman"/>
                        </a:rPr>
                        <a:t>Radio de curvatura deformada pequeño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600" dirty="0">
                          <a:latin typeface="Times New Roman"/>
                          <a:ea typeface="Times New Roman"/>
                        </a:rPr>
                        <a:t>Rediseño de estructura y reconstrucción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2 Rectángulo"/>
          <p:cNvSpPr/>
          <p:nvPr/>
        </p:nvSpPr>
        <p:spPr>
          <a:xfrm>
            <a:off x="2071670" y="4286256"/>
            <a:ext cx="4572000" cy="523220"/>
          </a:xfrm>
          <a:prstGeom prst="rect">
            <a:avLst/>
          </a:prstGeom>
        </p:spPr>
        <p:txBody>
          <a:bodyPr>
            <a:spAutoFit/>
          </a:bodyPr>
          <a:lstStyle/>
          <a:p>
            <a:pPr algn="ctr"/>
            <a:r>
              <a:rPr lang="es-ES" sz="1400" b="1" dirty="0" smtClean="0">
                <a:latin typeface="Arial" pitchFamily="34" charset="0"/>
                <a:cs typeface="Arial" pitchFamily="34" charset="0"/>
              </a:rPr>
              <a:t>Figura 11.9 Listado de defectos y tareas de mantenimiento</a:t>
            </a:r>
            <a:r>
              <a:rPr lang="es-ES" sz="1400" dirty="0" smtClean="0">
                <a:latin typeface="Arial" pitchFamily="34" charset="0"/>
                <a:cs typeface="Arial" pitchFamily="34" charset="0"/>
              </a:rPr>
              <a:t>.</a:t>
            </a:r>
            <a:endParaRPr lang="es-ES" sz="1400" dirty="0">
              <a:latin typeface="Arial" pitchFamily="34" charset="0"/>
              <a:cs typeface="Arial" pitchFamily="34" charset="0"/>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
          <p:cNvSpPr>
            <a:spLocks noChangeArrowheads="1"/>
          </p:cNvSpPr>
          <p:nvPr/>
        </p:nvSpPr>
        <p:spPr bwMode="auto">
          <a:xfrm>
            <a:off x="0" y="500042"/>
            <a:ext cx="91440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11.4 GESTION DEL MANTENIMIENTO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administración del mantenimiento es un caso más de la administración de carreteras que se plantea el problema de obtener el mejor resultado según el objetivo planteado con los recursos disponibles.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mantenimiento en una administración de carreteras ordenada y actualizada es el resultado de recorrer un camino de planificación y ejecución consistente a grandes rasgos de: realizar un inventario de la red vial, determinar su nivel de servicio por tramos, seleccionar un conjunto de políticas posibles de conservación desde las mejores hasta las mínimas para cada tramo, determinar la combinación más eficiente de estas políticas y actividades y considerar si son realizables con los recursos disponibles y si no lo son, ajustar las políticas de mantenimiento a lo posible, es decir imponer una restricción de disponibilidad, y una vez disponibles los recursos proceder a ejecutar las tareas previstas y controlar el logro de los resultados.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forma de gestión siempre dará mejores resultados que la alternativa de la actuación a demanda, tanto desde el punto de vista del Estado, del usuario o del prestador de los servicios.</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
          <p:cNvSpPr>
            <a:spLocks noChangeArrowheads="1"/>
          </p:cNvSpPr>
          <p:nvPr/>
        </p:nvSpPr>
        <p:spPr bwMode="auto">
          <a:xfrm>
            <a:off x="0" y="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efectos de poder implementar este proceso planificación, se dispone de herramientas sofisticadas como los sistemas de administración de pavimentos desarrollados por distintas agencias viales o el modelo HDM, desarrollado por más de 30 años en diversos lugares del mundo, en sus distintas versiones que permite, alimentando las características de la red vial, aproximar una selección de actuaciones de conservación óptimas.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la figura 11.10 se muestra el proceso de gestión del pavimento.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414722" name="Picture 2"/>
          <p:cNvPicPr>
            <a:picLocks noChangeAspect="1" noChangeArrowheads="1"/>
          </p:cNvPicPr>
          <p:nvPr/>
        </p:nvPicPr>
        <p:blipFill>
          <a:blip r:embed="rId2"/>
          <a:srcRect/>
          <a:stretch>
            <a:fillRect/>
          </a:stretch>
        </p:blipFill>
        <p:spPr bwMode="auto">
          <a:xfrm>
            <a:off x="1142976" y="2357430"/>
            <a:ext cx="6022821" cy="4500570"/>
          </a:xfrm>
          <a:prstGeom prst="rect">
            <a:avLst/>
          </a:prstGeom>
          <a:noFill/>
          <a:ln w="9525">
            <a:noFill/>
            <a:miter lim="800000"/>
            <a:headEnd/>
            <a:tailEnd/>
          </a:ln>
        </p:spPr>
      </p:pic>
      <p:sp>
        <p:nvSpPr>
          <p:cNvPr id="414723" name="Rectangle 3"/>
          <p:cNvSpPr>
            <a:spLocks noChangeArrowheads="1"/>
          </p:cNvSpPr>
          <p:nvPr/>
        </p:nvSpPr>
        <p:spPr bwMode="auto">
          <a:xfrm>
            <a:off x="2000232" y="5929330"/>
            <a:ext cx="4387483"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11.10 Proceso de gestión de un pavimento</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Hacemos referencia en esta sección al tema de la administración y planificación de pavimentos, para rescatar que la ingeniería es el conjunto de planificar, programar, ejecutar, construir, conservar y controlar los pavimentos, es decir de gestionar los pavimentos.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11.5 DISEÑO Y CONSTRUCCION DE RECAPADOS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diseño de pavimentos vimos distintos métodos para seleccionar materiales para las distintas capas del pavimento y los espesores respectivos.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Cuando se trata de realizar un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sobre un pavimento en buenas condiciones, podríamos determinar el espesor adicional de capas a sobreponer al pavimento existente para los requerimientos del tránsito previstos en la vida útil del pavimento reforzado.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 más usual es que el pavimento haya sufrido deterioro por el uso, por lo cual para aplicar los métodos de diseño conocidos tendríamos que conocer el porcentaje de aporte estructural que una capa de pavimento deteriorado aporta a la estructura, y en función de ello, determinar el complemento requerido para la vida útil proyectada.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Así lo recomiendan varios métodos, entre otros el del Instituto del Asfalto de USA.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754326"/>
          </a:xfrm>
          <a:prstGeom prst="rect">
            <a:avLst/>
          </a:prstGeom>
        </p:spPr>
        <p:txBody>
          <a:bodyPr wrap="square">
            <a:spAutoFit/>
          </a:bodyPr>
          <a:lstStyle/>
          <a:p>
            <a:r>
              <a:rPr lang="es-ES" dirty="0" smtClean="0">
                <a:latin typeface="Arial" pitchFamily="34" charset="0"/>
                <a:cs typeface="Arial" pitchFamily="34" charset="0"/>
              </a:rPr>
              <a:t>Alternativamente y con más rigor científico y estadístico, el mismo Instituto, recomienda que se determinen las deflexiones bajo carga de un pavimento y considerando que la deflexión máxima admisible para un cierto nivel de tránsito es el de la figura 11.11, determinar el espesor de </a:t>
            </a:r>
            <a:r>
              <a:rPr lang="es-ES" dirty="0" err="1" smtClean="0">
                <a:latin typeface="Arial" pitchFamily="34" charset="0"/>
                <a:cs typeface="Arial" pitchFamily="34" charset="0"/>
              </a:rPr>
              <a:t>recapado</a:t>
            </a:r>
            <a:r>
              <a:rPr lang="es-ES" dirty="0" smtClean="0">
                <a:latin typeface="Arial" pitchFamily="34" charset="0"/>
                <a:cs typeface="Arial" pitchFamily="34" charset="0"/>
              </a:rPr>
              <a:t> de mezcla asfáltica a colocar sobre el pavimento existente a efectos de disminuir la deflexión elástica recuperable al nivel máximo admitido.</a:t>
            </a:r>
            <a:endParaRPr lang="es-ES" dirty="0">
              <a:latin typeface="Arial" pitchFamily="34" charset="0"/>
              <a:cs typeface="Arial" pitchFamily="34" charset="0"/>
            </a:endParaRPr>
          </a:p>
        </p:txBody>
      </p:sp>
      <p:pic>
        <p:nvPicPr>
          <p:cNvPr id="412673" name="Picture 1" descr="Figura 11_10"/>
          <p:cNvPicPr>
            <a:picLocks noChangeAspect="1" noChangeArrowheads="1"/>
          </p:cNvPicPr>
          <p:nvPr/>
        </p:nvPicPr>
        <p:blipFill>
          <a:blip r:embed="rId2"/>
          <a:srcRect/>
          <a:stretch>
            <a:fillRect/>
          </a:stretch>
        </p:blipFill>
        <p:spPr bwMode="auto">
          <a:xfrm>
            <a:off x="1000100" y="1714488"/>
            <a:ext cx="7243706" cy="3143272"/>
          </a:xfrm>
          <a:prstGeom prst="rect">
            <a:avLst/>
          </a:prstGeom>
          <a:noFill/>
          <a:ln w="9525">
            <a:noFill/>
            <a:miter lim="800000"/>
            <a:headEnd/>
            <a:tailEnd/>
          </a:ln>
        </p:spPr>
      </p:pic>
      <p:sp>
        <p:nvSpPr>
          <p:cNvPr id="412674" name="Rectangle 2"/>
          <p:cNvSpPr>
            <a:spLocks noChangeArrowheads="1"/>
          </p:cNvSpPr>
          <p:nvPr/>
        </p:nvSpPr>
        <p:spPr bwMode="auto">
          <a:xfrm>
            <a:off x="500034" y="5214950"/>
            <a:ext cx="807246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11.11 Deflexión tolerable para un tránsito dado (En ejes equivalentes de 18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kips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en Numero diario de tráfico DTN, según Instituto del Asfalto)</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1200329"/>
          </a:xfrm>
          <a:prstGeom prst="rect">
            <a:avLst/>
          </a:prstGeom>
        </p:spPr>
        <p:txBody>
          <a:bodyPr wrap="square">
            <a:spAutoFit/>
          </a:bodyPr>
          <a:lstStyle/>
          <a:p>
            <a:r>
              <a:rPr lang="es-ES" dirty="0" smtClean="0">
                <a:latin typeface="Arial" pitchFamily="34" charset="0"/>
                <a:cs typeface="Arial" pitchFamily="34" charset="0"/>
              </a:rPr>
              <a:t>El método considera la deflexión representativa, estadísticamente definida como el valor medio de las deflexiones más 2 veces la desviación estándar de las deflexiones  (es decir para un nivel de confianza del 98%) y con el auxilio del gráfico de la figura  11.12,</a:t>
            </a:r>
            <a:r>
              <a:rPr lang="es-ES" b="1" dirty="0" smtClean="0">
                <a:latin typeface="Arial" pitchFamily="34" charset="0"/>
                <a:cs typeface="Arial" pitchFamily="34" charset="0"/>
              </a:rPr>
              <a:t> </a:t>
            </a:r>
            <a:r>
              <a:rPr lang="es-ES" dirty="0" smtClean="0">
                <a:latin typeface="Arial" pitchFamily="34" charset="0"/>
                <a:cs typeface="Arial" pitchFamily="34" charset="0"/>
              </a:rPr>
              <a:t>se determina el espesor de </a:t>
            </a:r>
            <a:r>
              <a:rPr lang="es-ES" dirty="0" err="1" smtClean="0">
                <a:latin typeface="Arial" pitchFamily="34" charset="0"/>
                <a:cs typeface="Arial" pitchFamily="34" charset="0"/>
              </a:rPr>
              <a:t>recapado</a:t>
            </a:r>
            <a:r>
              <a:rPr lang="es-ES" dirty="0" smtClean="0">
                <a:latin typeface="Arial" pitchFamily="34" charset="0"/>
                <a:cs typeface="Arial" pitchFamily="34" charset="0"/>
              </a:rPr>
              <a:t> necesario.</a:t>
            </a:r>
            <a:endParaRPr lang="es-ES" dirty="0">
              <a:latin typeface="Arial" pitchFamily="34" charset="0"/>
              <a:cs typeface="Arial" pitchFamily="34" charset="0"/>
            </a:endParaRPr>
          </a:p>
        </p:txBody>
      </p:sp>
      <p:pic>
        <p:nvPicPr>
          <p:cNvPr id="411649" name="Picture 1" descr="Figura 11_11"/>
          <p:cNvPicPr>
            <a:picLocks noChangeAspect="1" noChangeArrowheads="1"/>
          </p:cNvPicPr>
          <p:nvPr/>
        </p:nvPicPr>
        <p:blipFill>
          <a:blip r:embed="rId2"/>
          <a:srcRect/>
          <a:stretch>
            <a:fillRect/>
          </a:stretch>
        </p:blipFill>
        <p:spPr bwMode="auto">
          <a:xfrm>
            <a:off x="1500166" y="1428736"/>
            <a:ext cx="5786478" cy="4459772"/>
          </a:xfrm>
          <a:prstGeom prst="rect">
            <a:avLst/>
          </a:prstGeom>
          <a:noFill/>
          <a:ln w="9525">
            <a:noFill/>
            <a:miter lim="800000"/>
            <a:headEnd/>
            <a:tailEnd/>
          </a:ln>
        </p:spPr>
      </p:pic>
      <p:sp>
        <p:nvSpPr>
          <p:cNvPr id="411650" name="Rectangle 2"/>
          <p:cNvSpPr>
            <a:spLocks noChangeArrowheads="1"/>
          </p:cNvSpPr>
          <p:nvPr/>
        </p:nvSpPr>
        <p:spPr bwMode="auto">
          <a:xfrm>
            <a:off x="857224" y="6000768"/>
            <a:ext cx="728664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11.12 Espesor de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recapado</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una deflexión característica dada y según el tránsito a soportar.(Manual del Asfalto,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714356"/>
            <a:ext cx="9144000" cy="5078313"/>
          </a:xfrm>
          <a:prstGeom prst="rect">
            <a:avLst/>
          </a:prstGeom>
        </p:spPr>
        <p:txBody>
          <a:bodyPr wrap="square">
            <a:spAutoFit/>
          </a:bodyPr>
          <a:lstStyle/>
          <a:p>
            <a:r>
              <a:rPr lang="es-ES" dirty="0" smtClean="0">
                <a:latin typeface="Arial" pitchFamily="34" charset="0"/>
                <a:cs typeface="Arial" pitchFamily="34" charset="0"/>
              </a:rPr>
              <a:t>Para la aplicación del método se divide un tramo de ruta pavimentada en secciones homogéneas en materia de deflexiones y  se determinan los valores medios y el valor s.</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En cada tramo homogéneo resultará un espesor de </a:t>
            </a:r>
            <a:r>
              <a:rPr lang="es-ES" dirty="0" err="1" smtClean="0">
                <a:latin typeface="Arial" pitchFamily="34" charset="0"/>
                <a:cs typeface="Arial" pitchFamily="34" charset="0"/>
              </a:rPr>
              <a:t>recapado</a:t>
            </a:r>
            <a:r>
              <a:rPr lang="es-ES" dirty="0" smtClean="0">
                <a:latin typeface="Arial" pitchFamily="34" charset="0"/>
                <a:cs typeface="Arial" pitchFamily="34" charset="0"/>
              </a:rPr>
              <a:t>, lo que tendrá que graduarse con razones de practicidad, pues adecuar los espesores a la necesidad es de buena ingeniería pero adecuar cada pocos metros el espesor es contrario a las buenas prácticas constructivas.</a:t>
            </a:r>
          </a:p>
          <a:p>
            <a:endParaRPr lang="es-ES" dirty="0" smtClean="0">
              <a:latin typeface="Arial" pitchFamily="34" charset="0"/>
              <a:cs typeface="Arial" pitchFamily="34" charset="0"/>
            </a:endParaRPr>
          </a:p>
          <a:p>
            <a:r>
              <a:rPr lang="es-ES" dirty="0" smtClean="0">
                <a:latin typeface="Arial" pitchFamily="34" charset="0"/>
                <a:cs typeface="Arial" pitchFamily="34" charset="0"/>
              </a:rPr>
              <a:t>El método supone implícitamente un pavimento deteriorado pero construido de acuerdo alas buenas prácticas del arte. Si esta condición no es verificable (deterioro anticipado o prematuro) el método puede conducir a una aproximación del requerimiento, pero será necesario comprobar que los niveles de deflexión han alcanzado después del </a:t>
            </a:r>
            <a:r>
              <a:rPr lang="es-ES" dirty="0" err="1" smtClean="0">
                <a:latin typeface="Arial" pitchFamily="34" charset="0"/>
                <a:cs typeface="Arial" pitchFamily="34" charset="0"/>
              </a:rPr>
              <a:t>recapado</a:t>
            </a:r>
            <a:r>
              <a:rPr lang="es-ES" dirty="0" smtClean="0">
                <a:latin typeface="Arial" pitchFamily="34" charset="0"/>
                <a:cs typeface="Arial" pitchFamily="34" charset="0"/>
              </a:rPr>
              <a:t> los niveles máximos admitidos.</a:t>
            </a:r>
          </a:p>
          <a:p>
            <a:endParaRPr lang="es-ES" dirty="0" smtClean="0">
              <a:latin typeface="Arial" pitchFamily="34" charset="0"/>
              <a:cs typeface="Arial" pitchFamily="34" charset="0"/>
            </a:endParaRPr>
          </a:p>
          <a:p>
            <a:r>
              <a:rPr lang="es-ES" dirty="0" smtClean="0">
                <a:latin typeface="Arial" pitchFamily="34" charset="0"/>
                <a:cs typeface="Arial" pitchFamily="34" charset="0"/>
              </a:rPr>
              <a:t>La deflexión, como lo vimos oportunamente, responde a la deformación elástica bajo carga de la </a:t>
            </a:r>
            <a:r>
              <a:rPr lang="es-ES" dirty="0" err="1" smtClean="0">
                <a:latin typeface="Arial" pitchFamily="34" charset="0"/>
                <a:cs typeface="Arial" pitchFamily="34" charset="0"/>
              </a:rPr>
              <a:t>subrasante</a:t>
            </a:r>
            <a:r>
              <a:rPr lang="es-ES" dirty="0" smtClean="0">
                <a:latin typeface="Arial" pitchFamily="34" charset="0"/>
                <a:cs typeface="Arial" pitchFamily="34" charset="0"/>
              </a:rPr>
              <a:t>, pero es frecuente que el deterioro resulte por la condición de los materiales de la base o </a:t>
            </a:r>
            <a:r>
              <a:rPr lang="es-ES" dirty="0" err="1" smtClean="0">
                <a:latin typeface="Arial" pitchFamily="34" charset="0"/>
                <a:cs typeface="Arial" pitchFamily="34" charset="0"/>
              </a:rPr>
              <a:t>subbase</a:t>
            </a:r>
            <a:r>
              <a:rPr lang="es-ES" dirty="0" smtClean="0">
                <a:latin typeface="Arial" pitchFamily="34" charset="0"/>
                <a:cs typeface="Arial" pitchFamily="34" charset="0"/>
              </a:rPr>
              <a:t>, lo que se puede determinar con el análisis de la línea de influencia de la deformada. </a:t>
            </a:r>
            <a:endParaRPr lang="es-ES" dirty="0">
              <a:latin typeface="Arial" pitchFamily="34" charset="0"/>
              <a:cs typeface="Arial" pitchFamily="34" charset="0"/>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166843"/>
            <a:ext cx="9144000" cy="3416320"/>
          </a:xfrm>
          <a:prstGeom prst="rect">
            <a:avLst/>
          </a:prstGeom>
        </p:spPr>
        <p:txBody>
          <a:bodyPr wrap="square">
            <a:spAutoFit/>
          </a:bodyPr>
          <a:lstStyle/>
          <a:p>
            <a:r>
              <a:rPr lang="es-ES" dirty="0" smtClean="0">
                <a:latin typeface="Arial" pitchFamily="34" charset="0"/>
                <a:cs typeface="Arial" pitchFamily="34" charset="0"/>
              </a:rPr>
              <a:t>Una línea de influencia aguda muestra escasa capacidad de reparto de cargas en tanto que una deformada “aplanada” muestra una buena capacidad de distribución de cargas por el cuerpo del pavimento. En el primer caso es que debe de reflexionar si es conveniente bajar deflexión a expensas de aumentar espesor de capa rígida o bien si es conveniente sustituir el material de base o </a:t>
            </a:r>
            <a:r>
              <a:rPr lang="es-ES" dirty="0" err="1" smtClean="0">
                <a:latin typeface="Arial" pitchFamily="34" charset="0"/>
                <a:cs typeface="Arial" pitchFamily="34" charset="0"/>
              </a:rPr>
              <a:t>subbase</a:t>
            </a:r>
            <a:r>
              <a:rPr lang="es-ES" dirty="0" smtClean="0">
                <a:latin typeface="Arial" pitchFamily="34" charset="0"/>
                <a:cs typeface="Arial" pitchFamily="34" charset="0"/>
              </a:rPr>
              <a:t> por un material menos deformable o bien reedificar el pavimento con la colocación de un recargo de base sobre la carpeta deteriorada y culminar con la colocación de mezcla asfáltica. Cada caso justificará la opción.</a:t>
            </a:r>
          </a:p>
          <a:p>
            <a:endParaRPr lang="es-ES" dirty="0" smtClean="0">
              <a:latin typeface="Arial" pitchFamily="34" charset="0"/>
              <a:cs typeface="Arial" pitchFamily="34" charset="0"/>
            </a:endParaRPr>
          </a:p>
          <a:p>
            <a:r>
              <a:rPr lang="es-ES" dirty="0" smtClean="0">
                <a:latin typeface="Arial" pitchFamily="34" charset="0"/>
                <a:cs typeface="Arial" pitchFamily="34" charset="0"/>
              </a:rPr>
              <a:t>Para una consideración más profunda del diseño de </a:t>
            </a:r>
            <a:r>
              <a:rPr lang="es-ES" dirty="0" err="1" smtClean="0">
                <a:latin typeface="Arial" pitchFamily="34" charset="0"/>
                <a:cs typeface="Arial" pitchFamily="34" charset="0"/>
              </a:rPr>
              <a:t>recapados</a:t>
            </a:r>
            <a:r>
              <a:rPr lang="es-ES" dirty="0" smtClean="0">
                <a:latin typeface="Arial" pitchFamily="34" charset="0"/>
                <a:cs typeface="Arial" pitchFamily="34" charset="0"/>
              </a:rPr>
              <a:t> nos referimos a la bibliografía recomendada.</a:t>
            </a:r>
          </a:p>
          <a:p>
            <a:endParaRPr lang="es-ES"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1"/>
          <p:cNvSpPr>
            <a:spLocks noChangeArrowheads="1"/>
          </p:cNvSpPr>
          <p:nvPr/>
        </p:nvSpPr>
        <p:spPr bwMode="auto">
          <a:xfrm>
            <a:off x="1" y="0"/>
            <a:ext cx="9144000" cy="68018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BIBLIOGRAFIA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Principles of Pavement Design,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E.J.Yoder</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&amp;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M.W.Witczak</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Second edition, John Wiley 	&amp; Sons, Inc.,1973</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Pavement Analysis and Design, Yang H. Huang, Prentice Hall, 1993</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Manual del Asfalto,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Asphalt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Institute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Ediciones URMO,1973</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Asphalt overlays and pavement rehabilitation MS-17, The Asphalt Institute, 1984</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Mix design methods for asphalt concrete and other hot mix types, The Asphalt Institute</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Pavement management for Airports, Roads and Parking lots, Second edition, </a:t>
            </a:r>
            <a:r>
              <a:rPr kumimoji="0" lang="en-US"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M.Y.Shahin</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Springer +Business Media, LLC , 2002</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Pavement Management Systems, W. R. Hudson &amp; R. Haas, Mc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Graw</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Hill, 1978.</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Shell Pavement design manual, Shell, 1968</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AASHTO pavement interim guide, AASHTO, 1972</a:t>
            </a:r>
          </a:p>
          <a:p>
            <a:pPr marL="0" marR="0" lvl="0" indent="0" algn="l" defTabSz="914400" rtl="0" eaLnBrk="0" fontAlgn="base" latinLnBrk="0" hangingPunct="0">
              <a:lnSpc>
                <a:spcPct val="100000"/>
              </a:lnSpc>
              <a:spcBef>
                <a:spcPct val="0"/>
              </a:spcBef>
              <a:spcAft>
                <a:spcPct val="0"/>
              </a:spcAft>
              <a:buClrTx/>
              <a:buSzTx/>
              <a:buFontTx/>
              <a:buAutoNum type="arabicPeriod"/>
              <a:tabLst/>
            </a:pP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AASHTO pavement design guide AASHTO, 1993</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pSp>
        <p:nvGrpSpPr>
          <p:cNvPr id="68609" name="Group 1"/>
          <p:cNvGrpSpPr>
            <a:grpSpLocks noChangeAspect="1"/>
          </p:cNvGrpSpPr>
          <p:nvPr/>
        </p:nvGrpSpPr>
        <p:grpSpPr bwMode="auto">
          <a:xfrm>
            <a:off x="1691680" y="404664"/>
            <a:ext cx="5372100" cy="1943100"/>
            <a:chOff x="1701" y="1237"/>
            <a:chExt cx="8460" cy="3060"/>
          </a:xfrm>
        </p:grpSpPr>
        <p:sp>
          <p:nvSpPr>
            <p:cNvPr id="68626" name="AutoShape 18"/>
            <p:cNvSpPr>
              <a:spLocks noChangeAspect="1" noChangeArrowheads="1" noTextEdit="1"/>
            </p:cNvSpPr>
            <p:nvPr/>
          </p:nvSpPr>
          <p:spPr bwMode="auto">
            <a:xfrm>
              <a:off x="1701" y="1237"/>
              <a:ext cx="8460" cy="3060"/>
            </a:xfrm>
            <a:prstGeom prst="rect">
              <a:avLst/>
            </a:prstGeom>
            <a:noFill/>
          </p:spPr>
          <p:txBody>
            <a:bodyPr vert="horz" wrap="square" lIns="91440" tIns="45720" rIns="91440" bIns="45720" numCol="1" anchor="t" anchorCtr="0" compatLnSpc="1">
              <a:prstTxWarp prst="textNoShape">
                <a:avLst/>
              </a:prstTxWarp>
            </a:bodyPr>
            <a:lstStyle/>
            <a:p>
              <a:endParaRPr lang="es-UY"/>
            </a:p>
          </p:txBody>
        </p:sp>
        <p:sp>
          <p:nvSpPr>
            <p:cNvPr id="68625" name="Rectangle 17"/>
            <p:cNvSpPr>
              <a:spLocks noChangeArrowheads="1"/>
            </p:cNvSpPr>
            <p:nvPr/>
          </p:nvSpPr>
          <p:spPr bwMode="auto">
            <a:xfrm>
              <a:off x="3861" y="1597"/>
              <a:ext cx="4320" cy="18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UY" sz="1800" b="0" i="0" u="none" strike="noStrike" cap="none" normalizeH="0" baseline="0" smtClean="0">
                <a:ln>
                  <a:noFill/>
                </a:ln>
                <a:solidFill>
                  <a:schemeClr val="tx1"/>
                </a:solidFill>
                <a:effectLst/>
                <a:latin typeface="Arial" pitchFamily="34" charset="0"/>
                <a:cs typeface="Arial" pitchFamily="34" charset="0"/>
              </a:endParaRPr>
            </a:p>
          </p:txBody>
        </p:sp>
        <p:sp>
          <p:nvSpPr>
            <p:cNvPr id="68624" name="Rectangle 16"/>
            <p:cNvSpPr>
              <a:spLocks noChangeArrowheads="1"/>
            </p:cNvSpPr>
            <p:nvPr/>
          </p:nvSpPr>
          <p:spPr bwMode="auto">
            <a:xfrm>
              <a:off x="3861" y="1778"/>
              <a:ext cx="4319" cy="35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8623" name="Rectangle 15"/>
            <p:cNvSpPr>
              <a:spLocks noChangeArrowheads="1"/>
            </p:cNvSpPr>
            <p:nvPr/>
          </p:nvSpPr>
          <p:spPr bwMode="auto">
            <a:xfrm>
              <a:off x="3501" y="2137"/>
              <a:ext cx="5040"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8622" name="Rectangle 14"/>
            <p:cNvSpPr>
              <a:spLocks noChangeArrowheads="1"/>
            </p:cNvSpPr>
            <p:nvPr/>
          </p:nvSpPr>
          <p:spPr bwMode="auto">
            <a:xfrm>
              <a:off x="3142" y="2677"/>
              <a:ext cx="5759" cy="5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8621" name="Rectangle 13" descr="80%"/>
            <p:cNvSpPr>
              <a:spLocks noChangeArrowheads="1"/>
            </p:cNvSpPr>
            <p:nvPr/>
          </p:nvSpPr>
          <p:spPr bwMode="auto">
            <a:xfrm>
              <a:off x="3142" y="3217"/>
              <a:ext cx="5758" cy="36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8620" name="Line 12"/>
            <p:cNvSpPr>
              <a:spLocks noChangeShapeType="1"/>
            </p:cNvSpPr>
            <p:nvPr/>
          </p:nvSpPr>
          <p:spPr bwMode="auto">
            <a:xfrm>
              <a:off x="6021" y="1237"/>
              <a:ext cx="1" cy="2881"/>
            </a:xfrm>
            <a:prstGeom prst="line">
              <a:avLst/>
            </a:prstGeom>
            <a:noFill/>
            <a:ln w="9525">
              <a:solidFill>
                <a:srgbClr val="000000"/>
              </a:solidFill>
              <a:prstDash val="lgDashDot"/>
              <a:round/>
              <a:headEnd/>
              <a:tailEnd/>
            </a:ln>
          </p:spPr>
          <p:txBody>
            <a:bodyPr vert="horz" wrap="square" lIns="91440" tIns="45720" rIns="91440" bIns="45720" numCol="1" anchor="t" anchorCtr="0" compatLnSpc="1">
              <a:prstTxWarp prst="textNoShape">
                <a:avLst/>
              </a:prstTxWarp>
            </a:bodyPr>
            <a:lstStyle/>
            <a:p>
              <a:endParaRPr lang="es-UY"/>
            </a:p>
          </p:txBody>
        </p:sp>
        <p:sp>
          <p:nvSpPr>
            <p:cNvPr id="68619" name="Text Box 11"/>
            <p:cNvSpPr txBox="1">
              <a:spLocks noChangeArrowheads="1"/>
            </p:cNvSpPr>
            <p:nvPr/>
          </p:nvSpPr>
          <p:spPr bwMode="auto">
            <a:xfrm>
              <a:off x="6201" y="3757"/>
              <a:ext cx="2160" cy="36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Subrasante</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8" name="Text Box 10"/>
            <p:cNvSpPr txBox="1">
              <a:spLocks noChangeArrowheads="1"/>
            </p:cNvSpPr>
            <p:nvPr/>
          </p:nvSpPr>
          <p:spPr bwMode="auto">
            <a:xfrm>
              <a:off x="6201" y="3217"/>
              <a:ext cx="270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mejorada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617" name="Text Box 9"/>
            <p:cNvSpPr txBox="1">
              <a:spLocks noChangeArrowheads="1"/>
            </p:cNvSpPr>
            <p:nvPr/>
          </p:nvSpPr>
          <p:spPr bwMode="auto">
            <a:xfrm>
              <a:off x="6201" y="2677"/>
              <a:ext cx="270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Subbase</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6" name="Text Box 8"/>
            <p:cNvSpPr txBox="1">
              <a:spLocks noChangeArrowheads="1"/>
            </p:cNvSpPr>
            <p:nvPr/>
          </p:nvSpPr>
          <p:spPr bwMode="auto">
            <a:xfrm>
              <a:off x="6201" y="2137"/>
              <a:ext cx="270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Base</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5" name="Text Box 7"/>
            <p:cNvSpPr txBox="1">
              <a:spLocks noChangeArrowheads="1"/>
            </p:cNvSpPr>
            <p:nvPr/>
          </p:nvSpPr>
          <p:spPr bwMode="auto">
            <a:xfrm>
              <a:off x="6201" y="1777"/>
              <a:ext cx="342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Base Negra</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4" name="Text Box 6"/>
            <p:cNvSpPr txBox="1">
              <a:spLocks noChangeArrowheads="1"/>
            </p:cNvSpPr>
            <p:nvPr/>
          </p:nvSpPr>
          <p:spPr bwMode="auto">
            <a:xfrm>
              <a:off x="6201" y="1237"/>
              <a:ext cx="270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Rodadura asfáltica</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3" name="Line 5"/>
            <p:cNvSpPr>
              <a:spLocks noChangeShapeType="1"/>
            </p:cNvSpPr>
            <p:nvPr/>
          </p:nvSpPr>
          <p:spPr bwMode="auto">
            <a:xfrm flipV="1">
              <a:off x="4761" y="2137"/>
              <a:ext cx="180" cy="18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68612" name="Text Box 4"/>
            <p:cNvSpPr txBox="1">
              <a:spLocks noChangeArrowheads="1"/>
            </p:cNvSpPr>
            <p:nvPr/>
          </p:nvSpPr>
          <p:spPr bwMode="auto">
            <a:xfrm>
              <a:off x="2781" y="2317"/>
              <a:ext cx="270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Riego de imprimación</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8611" name="Line 3"/>
            <p:cNvSpPr>
              <a:spLocks noChangeShapeType="1"/>
            </p:cNvSpPr>
            <p:nvPr/>
          </p:nvSpPr>
          <p:spPr bwMode="auto">
            <a:xfrm flipV="1">
              <a:off x="4461" y="1777"/>
              <a:ext cx="180" cy="18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68610" name="Text Box 2"/>
            <p:cNvSpPr txBox="1">
              <a:spLocks noChangeArrowheads="1"/>
            </p:cNvSpPr>
            <p:nvPr/>
          </p:nvSpPr>
          <p:spPr bwMode="auto">
            <a:xfrm>
              <a:off x="3141" y="1777"/>
              <a:ext cx="144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Riego de liga</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68637" name="Rectangle 29"/>
          <p:cNvSpPr>
            <a:spLocks noChangeArrowheads="1"/>
          </p:cNvSpPr>
          <p:nvPr/>
        </p:nvSpPr>
        <p:spPr bwMode="auto">
          <a:xfrm>
            <a:off x="1619672" y="2276872"/>
            <a:ext cx="615585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2.1: Sección transversal de un pavimento flexible convencional</a:t>
            </a:r>
            <a:endParaRPr kumimoji="0" lang="es-UY"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Analysis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Yang H.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Huang</a:t>
            </a:r>
            <a:endParaRPr kumimoji="0" lang="es-UY"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21 Rectángulo"/>
          <p:cNvSpPr/>
          <p:nvPr/>
        </p:nvSpPr>
        <p:spPr>
          <a:xfrm>
            <a:off x="0" y="2996952"/>
            <a:ext cx="9144000" cy="2031325"/>
          </a:xfrm>
          <a:prstGeom prst="rect">
            <a:avLst/>
          </a:prstGeom>
        </p:spPr>
        <p:txBody>
          <a:bodyPr wrap="square">
            <a:spAutoFit/>
          </a:bodyPr>
          <a:lstStyle/>
          <a:p>
            <a:r>
              <a:rPr lang="es-ES" dirty="0">
                <a:latin typeface="Arial" pitchFamily="34" charset="0"/>
                <a:cs typeface="Arial" pitchFamily="34" charset="0"/>
              </a:rPr>
              <a:t>Alguna de estas capas puede estar ausente. Puede estar ausente la capa de </a:t>
            </a:r>
            <a:r>
              <a:rPr lang="es-ES" dirty="0" err="1">
                <a:latin typeface="Arial" pitchFamily="34" charset="0"/>
                <a:cs typeface="Arial" pitchFamily="34" charset="0"/>
              </a:rPr>
              <a:t>subbase</a:t>
            </a:r>
            <a:r>
              <a:rPr lang="es-ES" dirty="0">
                <a:latin typeface="Arial" pitchFamily="34" charset="0"/>
                <a:cs typeface="Arial" pitchFamily="34" charset="0"/>
              </a:rPr>
              <a:t>.</a:t>
            </a:r>
            <a:endParaRPr lang="es-UY" dirty="0">
              <a:latin typeface="Arial" pitchFamily="34" charset="0"/>
              <a:cs typeface="Arial" pitchFamily="34" charset="0"/>
            </a:endParaRPr>
          </a:p>
          <a:p>
            <a:r>
              <a:rPr lang="es-ES" dirty="0">
                <a:latin typeface="Arial" pitchFamily="34" charset="0"/>
                <a:cs typeface="Arial" pitchFamily="34" charset="0"/>
              </a:rPr>
              <a:t>Pueden estar ausentes las capas de </a:t>
            </a:r>
            <a:r>
              <a:rPr lang="es-ES" dirty="0" err="1">
                <a:latin typeface="Arial" pitchFamily="34" charset="0"/>
                <a:cs typeface="Arial" pitchFamily="34" charset="0"/>
              </a:rPr>
              <a:t>subbase</a:t>
            </a:r>
            <a:r>
              <a:rPr lang="es-ES" dirty="0">
                <a:latin typeface="Arial" pitchFamily="34" charset="0"/>
                <a:cs typeface="Arial" pitchFamily="34" charset="0"/>
              </a:rPr>
              <a:t> y base de materiales granulares, lo que da lugar a un pavimento que llamamos de espesor total de mezcla asfáltica o “full </a:t>
            </a:r>
            <a:r>
              <a:rPr lang="es-ES" dirty="0" err="1">
                <a:latin typeface="Arial" pitchFamily="34" charset="0"/>
                <a:cs typeface="Arial" pitchFamily="34" charset="0"/>
              </a:rPr>
              <a:t>depth</a:t>
            </a:r>
            <a:r>
              <a:rPr lang="es-ES" dirty="0">
                <a:latin typeface="Arial" pitchFamily="34" charset="0"/>
                <a:cs typeface="Arial" pitchFamily="34" charset="0"/>
              </a:rPr>
              <a:t> </a:t>
            </a:r>
            <a:r>
              <a:rPr lang="es-ES" dirty="0" err="1">
                <a:latin typeface="Arial" pitchFamily="34" charset="0"/>
                <a:cs typeface="Arial" pitchFamily="34" charset="0"/>
              </a:rPr>
              <a:t>asphalt</a:t>
            </a:r>
            <a:r>
              <a:rPr lang="es-ES" dirty="0">
                <a:latin typeface="Arial" pitchFamily="34" charset="0"/>
                <a:cs typeface="Arial" pitchFamily="34" charset="0"/>
              </a:rPr>
              <a:t> </a:t>
            </a:r>
            <a:r>
              <a:rPr lang="es-ES" dirty="0" err="1">
                <a:latin typeface="Arial" pitchFamily="34" charset="0"/>
                <a:cs typeface="Arial" pitchFamily="34" charset="0"/>
              </a:rPr>
              <a:t>pavement</a:t>
            </a:r>
            <a:r>
              <a:rPr lang="es-ES" dirty="0">
                <a:latin typeface="Arial" pitchFamily="34" charset="0"/>
                <a:cs typeface="Arial" pitchFamily="34" charset="0"/>
              </a:rPr>
              <a:t>”. </a:t>
            </a:r>
            <a:endParaRPr lang="es-UY" dirty="0">
              <a:latin typeface="Arial" pitchFamily="34" charset="0"/>
              <a:cs typeface="Arial" pitchFamily="34" charset="0"/>
            </a:endParaRPr>
          </a:p>
          <a:p>
            <a:r>
              <a:rPr lang="es-ES" dirty="0">
                <a:latin typeface="Arial" pitchFamily="34" charset="0"/>
                <a:cs typeface="Arial" pitchFamily="34" charset="0"/>
              </a:rPr>
              <a:t>Otros tipos de pavimentos de mezcla asfáltica como los tipo “sándwich” (CRAM </a:t>
            </a:r>
            <a:r>
              <a:rPr lang="es-ES" dirty="0" err="1">
                <a:latin typeface="Arial" pitchFamily="34" charset="0"/>
                <a:cs typeface="Arial" pitchFamily="34" charset="0"/>
              </a:rPr>
              <a:t>Container</a:t>
            </a:r>
            <a:r>
              <a:rPr lang="es-ES" dirty="0">
                <a:latin typeface="Arial" pitchFamily="34" charset="0"/>
                <a:cs typeface="Arial" pitchFamily="34" charset="0"/>
              </a:rPr>
              <a:t> rock </a:t>
            </a:r>
            <a:r>
              <a:rPr lang="es-ES" dirty="0" err="1">
                <a:latin typeface="Arial" pitchFamily="34" charset="0"/>
                <a:cs typeface="Arial" pitchFamily="34" charset="0"/>
              </a:rPr>
              <a:t>asphalt</a:t>
            </a:r>
            <a:r>
              <a:rPr lang="es-ES" dirty="0">
                <a:latin typeface="Arial" pitchFamily="34" charset="0"/>
                <a:cs typeface="Arial" pitchFamily="34" charset="0"/>
              </a:rPr>
              <a:t> </a:t>
            </a:r>
            <a:r>
              <a:rPr lang="es-ES" dirty="0" err="1">
                <a:latin typeface="Arial" pitchFamily="34" charset="0"/>
                <a:cs typeface="Arial" pitchFamily="34" charset="0"/>
              </a:rPr>
              <a:t>mats</a:t>
            </a:r>
            <a:r>
              <a:rPr lang="es-ES" dirty="0">
                <a:latin typeface="Arial" pitchFamily="34" charset="0"/>
                <a:cs typeface="Arial" pitchFamily="34" charset="0"/>
              </a:rPr>
              <a:t>) o, los denominados “</a:t>
            </a:r>
            <a:r>
              <a:rPr lang="es-ES" dirty="0" err="1">
                <a:latin typeface="Arial" pitchFamily="34" charset="0"/>
                <a:cs typeface="Arial" pitchFamily="34" charset="0"/>
              </a:rPr>
              <a:t>Gussasphalt</a:t>
            </a:r>
            <a:r>
              <a:rPr lang="es-ES" dirty="0">
                <a:latin typeface="Arial" pitchFamily="34" charset="0"/>
                <a:cs typeface="Arial" pitchFamily="34" charset="0"/>
              </a:rPr>
              <a:t>”, no serán considerados en este curso.</a:t>
            </a:r>
            <a:endParaRPr lang="es-UY" dirty="0">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76672"/>
            <a:ext cx="9144000" cy="2031325"/>
          </a:xfrm>
          <a:prstGeom prst="rect">
            <a:avLst/>
          </a:prstGeom>
        </p:spPr>
        <p:txBody>
          <a:bodyPr wrap="square">
            <a:spAutoFit/>
          </a:bodyPr>
          <a:lstStyle/>
          <a:p>
            <a:r>
              <a:rPr lang="es-ES" dirty="0">
                <a:latin typeface="Arial" pitchFamily="34" charset="0"/>
                <a:cs typeface="Arial" pitchFamily="34" charset="0"/>
              </a:rPr>
              <a:t>Los tipos de pavimentos de tratamiento bituminoso más comunes comprenden sobre la </a:t>
            </a:r>
            <a:r>
              <a:rPr lang="es-ES" dirty="0" err="1">
                <a:latin typeface="Arial" pitchFamily="34" charset="0"/>
                <a:cs typeface="Arial" pitchFamily="34" charset="0"/>
              </a:rPr>
              <a:t>subrasante</a:t>
            </a:r>
            <a:r>
              <a:rPr lang="es-ES" dirty="0">
                <a:latin typeface="Arial" pitchFamily="34" charset="0"/>
                <a:cs typeface="Arial" pitchFamily="34" charset="0"/>
              </a:rPr>
              <a:t>: una capa de </a:t>
            </a:r>
            <a:r>
              <a:rPr lang="es-ES" dirty="0" err="1">
                <a:latin typeface="Arial" pitchFamily="34" charset="0"/>
                <a:cs typeface="Arial" pitchFamily="34" charset="0"/>
              </a:rPr>
              <a:t>subbase</a:t>
            </a:r>
            <a:r>
              <a:rPr lang="es-ES" dirty="0">
                <a:latin typeface="Arial" pitchFamily="34" charset="0"/>
                <a:cs typeface="Arial" pitchFamily="34" charset="0"/>
              </a:rPr>
              <a:t>, una capa de base, un riego de imprimación, un riego asfáltico con cobertura de agregado grueso (riego grueso), un segundo riego asfáltico con cobertura de agregado intermedio (riego intermedio) y un riego asfáltico con cobertura de agregado fino tipo arena (riego de sellado). Este pavimento se denomina de tratamiento bituminoso doble con sellado o de tratamiento bituminoso triple, como se indica en la Figura 2-2.</a:t>
            </a:r>
            <a:endParaRPr lang="es-UY" dirty="0">
              <a:latin typeface="Arial" pitchFamily="34" charset="0"/>
              <a:cs typeface="Arial" pitchFamily="34" charset="0"/>
            </a:endParaRPr>
          </a:p>
        </p:txBody>
      </p:sp>
      <p:sp>
        <p:nvSpPr>
          <p:cNvPr id="67607" name="Rectangle 2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pSp>
        <p:nvGrpSpPr>
          <p:cNvPr id="67585" name="Group 1"/>
          <p:cNvGrpSpPr>
            <a:grpSpLocks noChangeAspect="1"/>
          </p:cNvGrpSpPr>
          <p:nvPr/>
        </p:nvGrpSpPr>
        <p:grpSpPr bwMode="auto">
          <a:xfrm>
            <a:off x="1547664" y="2348880"/>
            <a:ext cx="6057900" cy="1714500"/>
            <a:chOff x="1702" y="5574"/>
            <a:chExt cx="9540" cy="2700"/>
          </a:xfrm>
        </p:grpSpPr>
        <p:sp>
          <p:nvSpPr>
            <p:cNvPr id="67606" name="AutoShape 22"/>
            <p:cNvSpPr>
              <a:spLocks noChangeAspect="1" noChangeArrowheads="1" noTextEdit="1"/>
            </p:cNvSpPr>
            <p:nvPr/>
          </p:nvSpPr>
          <p:spPr bwMode="auto">
            <a:xfrm>
              <a:off x="1702" y="5574"/>
              <a:ext cx="9540" cy="2700"/>
            </a:xfrm>
            <a:prstGeom prst="rect">
              <a:avLst/>
            </a:prstGeom>
            <a:noFill/>
          </p:spPr>
          <p:txBody>
            <a:bodyPr vert="horz" wrap="square" lIns="91440" tIns="45720" rIns="91440" bIns="45720" numCol="1" anchor="t" anchorCtr="0" compatLnSpc="1">
              <a:prstTxWarp prst="textNoShape">
                <a:avLst/>
              </a:prstTxWarp>
            </a:bodyPr>
            <a:lstStyle/>
            <a:p>
              <a:endParaRPr lang="es-UY"/>
            </a:p>
          </p:txBody>
        </p:sp>
        <p:sp>
          <p:nvSpPr>
            <p:cNvPr id="67605" name="Rectangle 21"/>
            <p:cNvSpPr>
              <a:spLocks noChangeArrowheads="1"/>
            </p:cNvSpPr>
            <p:nvPr/>
          </p:nvSpPr>
          <p:spPr bwMode="auto">
            <a:xfrm>
              <a:off x="2418" y="6265"/>
              <a:ext cx="5001" cy="49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7604" name="Rectangle 20"/>
            <p:cNvSpPr>
              <a:spLocks noChangeArrowheads="1"/>
            </p:cNvSpPr>
            <p:nvPr/>
          </p:nvSpPr>
          <p:spPr bwMode="auto">
            <a:xfrm>
              <a:off x="2062" y="6764"/>
              <a:ext cx="5714" cy="49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7603" name="Rectangle 19" descr="80%"/>
            <p:cNvSpPr>
              <a:spLocks noChangeArrowheads="1"/>
            </p:cNvSpPr>
            <p:nvPr/>
          </p:nvSpPr>
          <p:spPr bwMode="auto">
            <a:xfrm>
              <a:off x="2062" y="7262"/>
              <a:ext cx="5713" cy="333"/>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7602" name="Line 18"/>
            <p:cNvSpPr>
              <a:spLocks noChangeShapeType="1"/>
            </p:cNvSpPr>
            <p:nvPr/>
          </p:nvSpPr>
          <p:spPr bwMode="auto">
            <a:xfrm>
              <a:off x="4919" y="5933"/>
              <a:ext cx="0" cy="2161"/>
            </a:xfrm>
            <a:prstGeom prst="line">
              <a:avLst/>
            </a:prstGeom>
            <a:noFill/>
            <a:ln w="9525">
              <a:solidFill>
                <a:srgbClr val="000000"/>
              </a:solidFill>
              <a:prstDash val="lgDashDot"/>
              <a:round/>
              <a:headEnd/>
              <a:tailEnd/>
            </a:ln>
          </p:spPr>
          <p:txBody>
            <a:bodyPr vert="horz" wrap="square" lIns="91440" tIns="45720" rIns="91440" bIns="45720" numCol="1" anchor="t" anchorCtr="0" compatLnSpc="1">
              <a:prstTxWarp prst="textNoShape">
                <a:avLst/>
              </a:prstTxWarp>
            </a:bodyPr>
            <a:lstStyle/>
            <a:p>
              <a:endParaRPr lang="es-UY"/>
            </a:p>
          </p:txBody>
        </p:sp>
        <p:sp>
          <p:nvSpPr>
            <p:cNvPr id="67601" name="Text Box 17"/>
            <p:cNvSpPr txBox="1">
              <a:spLocks noChangeArrowheads="1"/>
            </p:cNvSpPr>
            <p:nvPr/>
          </p:nvSpPr>
          <p:spPr bwMode="auto">
            <a:xfrm>
              <a:off x="5097" y="7761"/>
              <a:ext cx="2143" cy="33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Subrasante</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7600" name="Text Box 16"/>
            <p:cNvSpPr txBox="1">
              <a:spLocks noChangeArrowheads="1"/>
            </p:cNvSpPr>
            <p:nvPr/>
          </p:nvSpPr>
          <p:spPr bwMode="auto">
            <a:xfrm>
              <a:off x="5097" y="7262"/>
              <a:ext cx="2679" cy="3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Subrasante mejorada</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9" name="Text Box 15"/>
            <p:cNvSpPr txBox="1">
              <a:spLocks noChangeArrowheads="1"/>
            </p:cNvSpPr>
            <p:nvPr/>
          </p:nvSpPr>
          <p:spPr bwMode="auto">
            <a:xfrm>
              <a:off x="5097" y="6764"/>
              <a:ext cx="2679" cy="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Subbase</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8" name="Text Box 14"/>
            <p:cNvSpPr txBox="1">
              <a:spLocks noChangeArrowheads="1"/>
            </p:cNvSpPr>
            <p:nvPr/>
          </p:nvSpPr>
          <p:spPr bwMode="auto">
            <a:xfrm>
              <a:off x="5097" y="6265"/>
              <a:ext cx="2679" cy="3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Base</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7" name="Text Box 13"/>
            <p:cNvSpPr txBox="1">
              <a:spLocks noChangeArrowheads="1"/>
            </p:cNvSpPr>
            <p:nvPr/>
          </p:nvSpPr>
          <p:spPr bwMode="auto">
            <a:xfrm>
              <a:off x="5122" y="5574"/>
              <a:ext cx="2679" cy="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Tratamiento Bituminoso doble con sellado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7596" name="Line 12"/>
            <p:cNvSpPr>
              <a:spLocks noChangeShapeType="1"/>
            </p:cNvSpPr>
            <p:nvPr/>
          </p:nvSpPr>
          <p:spPr bwMode="auto">
            <a:xfrm>
              <a:off x="2775" y="6265"/>
              <a:ext cx="4287" cy="0"/>
            </a:xfrm>
            <a:prstGeom prst="line">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67595" name="Oval 11"/>
            <p:cNvSpPr>
              <a:spLocks noChangeArrowheads="1"/>
            </p:cNvSpPr>
            <p:nvPr/>
          </p:nvSpPr>
          <p:spPr bwMode="auto">
            <a:xfrm>
              <a:off x="6562" y="6114"/>
              <a:ext cx="406" cy="360"/>
            </a:xfrm>
            <a:prstGeom prst="ellips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sp>
          <p:nvSpPr>
            <p:cNvPr id="67594" name="Line 10"/>
            <p:cNvSpPr>
              <a:spLocks noChangeShapeType="1"/>
            </p:cNvSpPr>
            <p:nvPr/>
          </p:nvSpPr>
          <p:spPr bwMode="auto">
            <a:xfrm>
              <a:off x="6922" y="6294"/>
              <a:ext cx="1080" cy="1"/>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grpSp>
          <p:nvGrpSpPr>
            <p:cNvPr id="67588" name="Group 4"/>
            <p:cNvGrpSpPr>
              <a:grpSpLocks/>
            </p:cNvGrpSpPr>
            <p:nvPr/>
          </p:nvGrpSpPr>
          <p:grpSpPr bwMode="auto">
            <a:xfrm>
              <a:off x="8002" y="5574"/>
              <a:ext cx="1536" cy="1620"/>
              <a:chOff x="8001" y="1597"/>
              <a:chExt cx="1620" cy="1620"/>
            </a:xfrm>
          </p:grpSpPr>
          <p:sp>
            <p:nvSpPr>
              <p:cNvPr id="67593" name="Rectangle 9" descr="Confeti grande"/>
              <p:cNvSpPr>
                <a:spLocks noChangeArrowheads="1"/>
              </p:cNvSpPr>
              <p:nvPr/>
            </p:nvSpPr>
            <p:spPr bwMode="auto">
              <a:xfrm>
                <a:off x="8001" y="2497"/>
                <a:ext cx="1620" cy="180"/>
              </a:xfrm>
              <a:prstGeom prst="rect">
                <a:avLst/>
              </a:prstGeom>
              <a:pattFill prst="lgConfetti">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7592" name="Rectangle 8" descr="Ángulos"/>
              <p:cNvSpPr>
                <a:spLocks noChangeArrowheads="1"/>
              </p:cNvSpPr>
              <p:nvPr/>
            </p:nvSpPr>
            <p:spPr bwMode="auto">
              <a:xfrm>
                <a:off x="8001" y="2317"/>
                <a:ext cx="1620" cy="180"/>
              </a:xfrm>
              <a:prstGeom prst="rect">
                <a:avLst/>
              </a:prstGeom>
              <a:pattFill prst="divot">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7591" name="Rectangle 7" descr="Confeti pequeño"/>
              <p:cNvSpPr>
                <a:spLocks noChangeArrowheads="1"/>
              </p:cNvSpPr>
              <p:nvPr/>
            </p:nvSpPr>
            <p:spPr bwMode="auto">
              <a:xfrm>
                <a:off x="8001" y="2137"/>
                <a:ext cx="1620" cy="180"/>
              </a:xfrm>
              <a:prstGeom prst="rect">
                <a:avLst/>
              </a:prstGeom>
              <a:pattFill prst="smConfetti">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7590" name="Rectangle 6"/>
              <p:cNvSpPr>
                <a:spLocks noChangeArrowheads="1"/>
              </p:cNvSpPr>
              <p:nvPr/>
            </p:nvSpPr>
            <p:spPr bwMode="auto">
              <a:xfrm>
                <a:off x="8001" y="2677"/>
                <a:ext cx="1620" cy="180"/>
              </a:xfrm>
              <a:prstGeom prst="rect">
                <a:avLst/>
              </a:prstGeom>
              <a:solidFill>
                <a:srgbClr val="80808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67589" name="Oval 5"/>
              <p:cNvSpPr>
                <a:spLocks noChangeArrowheads="1"/>
              </p:cNvSpPr>
              <p:nvPr/>
            </p:nvSpPr>
            <p:spPr bwMode="auto">
              <a:xfrm>
                <a:off x="8001" y="1597"/>
                <a:ext cx="1620" cy="1620"/>
              </a:xfrm>
              <a:prstGeom prst="ellipse">
                <a:avLst/>
              </a:pr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s-UY"/>
              </a:p>
            </p:txBody>
          </p:sp>
        </p:grpSp>
        <p:sp>
          <p:nvSpPr>
            <p:cNvPr id="67587" name="Text Box 3"/>
            <p:cNvSpPr txBox="1">
              <a:spLocks noChangeArrowheads="1"/>
            </p:cNvSpPr>
            <p:nvPr/>
          </p:nvSpPr>
          <p:spPr bwMode="auto">
            <a:xfrm>
              <a:off x="9442" y="5976"/>
              <a:ext cx="1800" cy="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Riego de Sellado</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Riego Intermedio</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Riego grueso</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Riego de Imprimación</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67586" name="Line 2"/>
            <p:cNvSpPr>
              <a:spLocks noChangeShapeType="1"/>
            </p:cNvSpPr>
            <p:nvPr/>
          </p:nvSpPr>
          <p:spPr bwMode="auto">
            <a:xfrm flipH="1">
              <a:off x="5122" y="6114"/>
              <a:ext cx="180" cy="18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grpSp>
      <p:sp>
        <p:nvSpPr>
          <p:cNvPr id="67614" name="Rectangle 30"/>
          <p:cNvSpPr>
            <a:spLocks noChangeArrowheads="1"/>
          </p:cNvSpPr>
          <p:nvPr/>
        </p:nvSpPr>
        <p:spPr bwMode="auto">
          <a:xfrm>
            <a:off x="0" y="4005064"/>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2-2: Sección transversal de un pavimento flexible con revestimiento de tratamiento bituminoso doble con sellado.</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7615" name="Rectangle 31"/>
          <p:cNvSpPr>
            <a:spLocks noChangeArrowheads="1"/>
          </p:cNvSpPr>
          <p:nvPr/>
        </p:nvSpPr>
        <p:spPr bwMode="auto">
          <a:xfrm>
            <a:off x="0" y="4725144"/>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Pueden construirse tratamientos bituminosos de una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una cobertura de agregado grueso o intermedio (tratamiento simple) o de dos capas (tratamiento doble) o una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una cobertura de agregado fino (tratamiento de sellado).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indicamos anteriormente, las banquinas completarán la sección transversal sobre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0" y="332656"/>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2.3 PRINCIPIOS BÁSICOS DE PAVIMENTOS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esta sección, y antes de ingresar en el estudio de los modelos que representan el fenómeno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tensional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de deformaciones que suceden en un pavimento, cuando se aplica una carga, se aspira realizar una breve reflexión sobre algunos conceptos muy elementales, pero que es conveniente que queden meridianamente claros.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Cuando decimos que vamos a colocar un pavimento sobre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va de suyo que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no es apta para recibir las cargas del tránsito y que por tanto colocamos la estructura de pavimento para lograr que la carga se distribuya al terreno de fundación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Esta estructura para la distribución de cargas, debe lograr reducir las tensiones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un nivel que resulte compatible con una deformación “admisible”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0" y="4221088"/>
            <a:ext cx="9144000" cy="2308324"/>
          </a:xfrm>
          <a:prstGeom prst="rect">
            <a:avLst/>
          </a:prstGeom>
        </p:spPr>
        <p:txBody>
          <a:bodyPr wrap="square">
            <a:spAutoFit/>
          </a:bodyPr>
          <a:lstStyle/>
          <a:p>
            <a:r>
              <a:rPr lang="es-ES" dirty="0">
                <a:latin typeface="Arial" pitchFamily="34" charset="0"/>
                <a:cs typeface="Arial" pitchFamily="34" charset="0"/>
              </a:rPr>
              <a:t>Esto tendrá que lograrse para la aplicación, no solamente de una carga, sino frente al paso de las múltiples cargas y en las múltiples condiciones de clima que sucederán a lo largo de la vida de un pavimento.</a:t>
            </a:r>
            <a:endParaRPr lang="es-UY" dirty="0">
              <a:latin typeface="Arial" pitchFamily="34" charset="0"/>
              <a:cs typeface="Arial" pitchFamily="34" charset="0"/>
            </a:endParaRPr>
          </a:p>
          <a:p>
            <a:r>
              <a:rPr lang="es-ES" dirty="0">
                <a:latin typeface="Arial" pitchFamily="34" charset="0"/>
                <a:cs typeface="Arial" pitchFamily="34" charset="0"/>
              </a:rPr>
              <a:t>Parecería intuitivo, por tanto que cuanto mayor sea el espesor de pavimento entre la superficie de aplicación de la carga y la </a:t>
            </a:r>
            <a:r>
              <a:rPr lang="es-ES" dirty="0" err="1">
                <a:latin typeface="Arial" pitchFamily="34" charset="0"/>
                <a:cs typeface="Arial" pitchFamily="34" charset="0"/>
              </a:rPr>
              <a:t>subrasante</a:t>
            </a:r>
            <a:r>
              <a:rPr lang="es-ES" dirty="0">
                <a:latin typeface="Arial" pitchFamily="34" charset="0"/>
                <a:cs typeface="Arial" pitchFamily="34" charset="0"/>
              </a:rPr>
              <a:t>, mayor será la disipación de la carga y menores serán las tensiones a las que estará sometida la </a:t>
            </a:r>
            <a:r>
              <a:rPr lang="es-ES" dirty="0" err="1">
                <a:latin typeface="Arial" pitchFamily="34" charset="0"/>
                <a:cs typeface="Arial" pitchFamily="34" charset="0"/>
              </a:rPr>
              <a:t>subrasante</a:t>
            </a:r>
            <a:r>
              <a:rPr lang="es-ES" dirty="0">
                <a:latin typeface="Arial" pitchFamily="34" charset="0"/>
                <a:cs typeface="Arial" pitchFamily="34" charset="0"/>
              </a:rPr>
              <a:t>.</a:t>
            </a:r>
            <a:endParaRPr lang="es-UY" dirty="0">
              <a:latin typeface="Arial" pitchFamily="34" charset="0"/>
              <a:cs typeface="Arial" pitchFamily="34" charset="0"/>
            </a:endParaRPr>
          </a:p>
          <a:p>
            <a:r>
              <a:rPr lang="es-ES" dirty="0">
                <a:latin typeface="Arial" pitchFamily="34" charset="0"/>
                <a:cs typeface="Arial" pitchFamily="34" charset="0"/>
              </a:rPr>
              <a:t>Es decir que la primera variable sobre la que podemos actuar para distribuir la carga,  es aumentar el espesor total de pavimento.</a:t>
            </a:r>
            <a:endParaRPr lang="es-UY" dirty="0">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0" y="620688"/>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segunda consideración es que en la superficie de contacto del neumático y el pavimento, se producirán las mayores solicitaciones, y que el material que se coloque en esa posición debe ser capaz de soportar esa solicitación. Esto indica que el mejor material de un pavimento es razonable que integre la capa de rodadura.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ello es que hemos considerado una mezcla asfáltica como rodadura es decir como capa superior de nuestra estructura de pavimento flexible u hormigón en caso de pavimento rígido..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Hemos dicho que también podemos tener pavimentos de tratamiento bituminoso.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estos casos, el revestimiento oficia de una superficie que da lisura a la circulación, impermeabiliza la superficie e impide la penetración del agua a las bases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previene la erosión de los materiales de base subyacentes, pero no aporta una función estructural. Oficia, en realidad, como una alfombra colocada sobre una base subyacente. Las responsables de distribuir la carga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la capa de base y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tercera consideración es que no solamente tenemos que lograr distribuir la carga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sino que, además,  es necesario que ninguno de los materiales del pavimento, en particular,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base, sufran solicitaciones tales que les produzcan efectos que determinen una deformación superior a la “admisible”. Por tanto siempre será necesario sobre un cierto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contar con un cierto espesor mínimo de base y rodadura para prevenir esta situación.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0" y="493223"/>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realidad podríamos considerar que la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mejorada”, sobre la cual es necesario colocar un espesor de pavimento  para lograr distribuir la carga hasta una magnitud compatible con las propiedades del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Así sucesivamente lo podemos considerar para diversas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 base.</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cuarta consideración es que al colocar un material como la mezcla asfáltica en la capa superior del pavimento, estamos colocando un material con capacidad de resistir a la tracción en tanto que los materiales granulares de las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solamente son capaces de resistir a compresión. Estos materiales que resisten a tracción son los que cuentan con la propiedad de la rigidez.</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propiedad se manifiesta, en que una capa de cierta rigidez es capaz de distribuir las cargas aplicadas en su cara superior a las capas subyacentes, en superficies más amplias que lo que lo habría hecho un material sin rigidez alguna o con menor rigidez.</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intuitivo que a igualdad de espesor, una carga será más distribuida a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una  madera (rigidez alta) que por un colchón de espuma (rigidez baja), es decir las tensiones trasmitidas a el apoyo, serán menores y que la superficie de distribución de carga a el apoyo será mayor.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 menos intuitivo es considerar que esa capacidad de amortiguar tensiones, es a expensas de desarrollar tensiones internas que solicitan al material de mayor rigidez.</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0" y="698213"/>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estas tensiones internas, producto de la propiedad de rigidez, se desarrollarán tensiones de tracción por flexión, que serán mayores debajo del lugar de aplicación de la carga y en la cara inferior de la capa de material con rigidez.</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Cuanto más rígido sea un material, para un espesor dado de capa, mayor será la capacidad de distribuir la carga a las capas subyacentes.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síntesis, las variables sobre las cuales podrá incidir el proyectista de un pavimento al momento del diseño, son: 1) los espesores del pavimento sobre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los espesores de las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teniendo en cuenta que no sufran deformaciones excesivas, 3) el espesor de la capa de rodadura, teniendo en cuenta que no sufra deformaciones  excesivas y 4) la selección de materiales según su rigidez para permitir una distribución adecuada de tensiones.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son intuitivas algunas consideraciones adicionales relativas al comportamiento de los materiales y la estructura con el clima.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un clima frío la capa asfáltica tendrá una mayor rigidez que en un clima cálido, en un clima seco los materiales de base tendrán comportamientos mejores que las condiciones de ensayo bajo saturación de agua, una carga lenta en clima cálido provocará una deformación mayor en una capa de mezcla asfáltica que una carga rápida.</a:t>
            </a: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04664"/>
            <a:ext cx="9144000" cy="923330"/>
          </a:xfrm>
          <a:prstGeom prst="rect">
            <a:avLst/>
          </a:prstGeom>
        </p:spPr>
        <p:txBody>
          <a:bodyPr wrap="square">
            <a:spAutoFit/>
          </a:bodyPr>
          <a:lstStyle/>
          <a:p>
            <a:r>
              <a:rPr lang="es-ES" dirty="0">
                <a:latin typeface="Arial" pitchFamily="34" charset="0"/>
                <a:cs typeface="Arial" pitchFamily="34" charset="0"/>
              </a:rPr>
              <a:t>Estas capas se denominan, capa de </a:t>
            </a:r>
            <a:r>
              <a:rPr lang="es-ES" dirty="0" err="1">
                <a:latin typeface="Arial" pitchFamily="34" charset="0"/>
                <a:cs typeface="Arial" pitchFamily="34" charset="0"/>
              </a:rPr>
              <a:t>subbase</a:t>
            </a:r>
            <a:r>
              <a:rPr lang="es-ES" dirty="0">
                <a:latin typeface="Arial" pitchFamily="34" charset="0"/>
                <a:cs typeface="Arial" pitchFamily="34" charset="0"/>
              </a:rPr>
              <a:t>, capa de base, capa de rodadura o de pavimento propiamente dicho, según se ubican más próximas a la superficie, como se indica en la Figura 1-1.</a:t>
            </a:r>
            <a:endParaRPr lang="es-UY" dirty="0">
              <a:latin typeface="Arial" pitchFamily="34" charset="0"/>
              <a:cs typeface="Arial" pitchFamily="34" charset="0"/>
            </a:endParaRPr>
          </a:p>
        </p:txBody>
      </p:sp>
      <p:grpSp>
        <p:nvGrpSpPr>
          <p:cNvPr id="99329" name="Group 1"/>
          <p:cNvGrpSpPr>
            <a:grpSpLocks noChangeAspect="1"/>
          </p:cNvGrpSpPr>
          <p:nvPr/>
        </p:nvGrpSpPr>
        <p:grpSpPr bwMode="auto">
          <a:xfrm>
            <a:off x="2411760" y="1196752"/>
            <a:ext cx="2655620" cy="1917948"/>
            <a:chOff x="4331" y="13284"/>
            <a:chExt cx="3240" cy="2340"/>
          </a:xfrm>
        </p:grpSpPr>
        <p:sp>
          <p:nvSpPr>
            <p:cNvPr id="99335" name="AutoShape 7"/>
            <p:cNvSpPr>
              <a:spLocks noChangeAspect="1" noChangeArrowheads="1" noTextEdit="1"/>
            </p:cNvSpPr>
            <p:nvPr/>
          </p:nvSpPr>
          <p:spPr bwMode="auto">
            <a:xfrm>
              <a:off x="4331" y="13284"/>
              <a:ext cx="3240" cy="2340"/>
            </a:xfrm>
            <a:prstGeom prst="rect">
              <a:avLst/>
            </a:prstGeom>
            <a:noFill/>
          </p:spPr>
          <p:txBody>
            <a:bodyPr vert="horz" wrap="square" lIns="91440" tIns="45720" rIns="91440" bIns="45720" numCol="1" anchor="t" anchorCtr="0" compatLnSpc="1">
              <a:prstTxWarp prst="textNoShape">
                <a:avLst/>
              </a:prstTxWarp>
            </a:bodyPr>
            <a:lstStyle/>
            <a:p>
              <a:endParaRPr lang="es-UY"/>
            </a:p>
          </p:txBody>
        </p:sp>
        <p:sp>
          <p:nvSpPr>
            <p:cNvPr id="99334" name="Rectangle 6" descr="Diagonal hacia abajo discontinua"/>
            <p:cNvSpPr>
              <a:spLocks noChangeArrowheads="1"/>
            </p:cNvSpPr>
            <p:nvPr/>
          </p:nvSpPr>
          <p:spPr bwMode="auto">
            <a:xfrm>
              <a:off x="5771" y="13464"/>
              <a:ext cx="360" cy="359"/>
            </a:xfrm>
            <a:prstGeom prst="rect">
              <a:avLst/>
            </a:prstGeom>
            <a:pattFill prst="dashDnDiag">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99333" name="Rectangle 5" descr="Confeti grande"/>
            <p:cNvSpPr>
              <a:spLocks noChangeArrowheads="1"/>
            </p:cNvSpPr>
            <p:nvPr/>
          </p:nvSpPr>
          <p:spPr bwMode="auto">
            <a:xfrm>
              <a:off x="4692" y="14544"/>
              <a:ext cx="2518" cy="360"/>
            </a:xfrm>
            <a:prstGeom prst="rect">
              <a:avLst/>
            </a:prstGeom>
            <a:pattFill prst="lgConfetti">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99332" name="Rectangle 4" descr="Diagonal hacia arriba clara"/>
            <p:cNvSpPr>
              <a:spLocks noChangeArrowheads="1"/>
            </p:cNvSpPr>
            <p:nvPr/>
          </p:nvSpPr>
          <p:spPr bwMode="auto">
            <a:xfrm>
              <a:off x="4692" y="14184"/>
              <a:ext cx="2518" cy="359"/>
            </a:xfrm>
            <a:prstGeom prst="rect">
              <a:avLst/>
            </a:prstGeom>
            <a:pattFill prst="ltUpDiag">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99331" name="Rectangle 3" descr="Confeti pequeño"/>
            <p:cNvSpPr>
              <a:spLocks noChangeArrowheads="1"/>
            </p:cNvSpPr>
            <p:nvPr/>
          </p:nvSpPr>
          <p:spPr bwMode="auto">
            <a:xfrm>
              <a:off x="4690" y="13825"/>
              <a:ext cx="2519" cy="359"/>
            </a:xfrm>
            <a:prstGeom prst="rect">
              <a:avLst/>
            </a:prstGeom>
            <a:pattFill prst="smConfetti">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UY"/>
            </a:p>
          </p:txBody>
        </p:sp>
        <p:sp>
          <p:nvSpPr>
            <p:cNvPr id="99330" name="Rectangle 2" descr="Diagonal hacia abajo clara"/>
            <p:cNvSpPr>
              <a:spLocks noChangeArrowheads="1"/>
            </p:cNvSpPr>
            <p:nvPr/>
          </p:nvSpPr>
          <p:spPr bwMode="auto">
            <a:xfrm>
              <a:off x="4692" y="14903"/>
              <a:ext cx="2518" cy="541"/>
            </a:xfrm>
            <a:prstGeom prst="rect">
              <a:avLst/>
            </a:prstGeom>
            <a:pattFill prst="ltDnDiag">
              <a:fgClr>
                <a:srgbClr val="000000"/>
              </a:fgClr>
              <a:bgClr>
                <a:srgbClr val="FFFFFF"/>
              </a:bgClr>
            </a:pattFill>
            <a:ln w="9525">
              <a:noFill/>
              <a:miter lim="800000"/>
              <a:headEnd/>
              <a:tailEnd/>
            </a:ln>
          </p:spPr>
          <p:txBody>
            <a:bodyPr vert="horz" wrap="square" lIns="91440" tIns="45720" rIns="91440" bIns="45720" numCol="1" anchor="t" anchorCtr="0" compatLnSpc="1">
              <a:prstTxWarp prst="textNoShape">
                <a:avLst/>
              </a:prstTxWarp>
            </a:bodyPr>
            <a:lstStyle/>
            <a:p>
              <a:endParaRPr lang="es-UY"/>
            </a:p>
          </p:txBody>
        </p:sp>
      </p:grpSp>
      <p:sp>
        <p:nvSpPr>
          <p:cNvPr id="99336" name="Text Box 8"/>
          <p:cNvSpPr txBox="1">
            <a:spLocks noChangeArrowheads="1"/>
          </p:cNvSpPr>
          <p:nvPr/>
        </p:nvSpPr>
        <p:spPr bwMode="auto">
          <a:xfrm>
            <a:off x="4932040" y="1628800"/>
            <a:ext cx="1257300" cy="10207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RODADURA</a:t>
            </a:r>
            <a:endParaRPr kumimoji="0" lang="es-UY"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a:t>
            </a:r>
            <a:endParaRPr kumimoji="0" lang="es-UY"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SUBBASE</a:t>
            </a:r>
            <a:endParaRPr kumimoji="0" lang="es-UY"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SUBRASANTE</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9337"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sp>
        <p:nvSpPr>
          <p:cNvPr id="99338" name="Rectangle 10"/>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sp>
        <p:nvSpPr>
          <p:cNvPr id="99339" name="Rectangle 11"/>
          <p:cNvSpPr>
            <a:spLocks noChangeArrowheads="1"/>
          </p:cNvSpPr>
          <p:nvPr/>
        </p:nvSpPr>
        <p:spPr bwMode="auto">
          <a:xfrm>
            <a:off x="1907704" y="2708920"/>
            <a:ext cx="449999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1-1: Sección transversal de un pavimento</a:t>
            </a:r>
            <a:endParaRPr kumimoji="0" lang="es-UY"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99340" name="Rectangle 12"/>
          <p:cNvSpPr>
            <a:spLocks noChangeArrowheads="1"/>
          </p:cNvSpPr>
          <p:nvPr/>
        </p:nvSpPr>
        <p:spPr bwMode="auto">
          <a:xfrm>
            <a:off x="0" y="3573016"/>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las estructuras tradicionales, las capas indicadas serán de calidad creciente en la medida que se encuentran más próximas a la superficie de rodadura.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calidad hace referencia al comportamiento esfuerzo deformación de los materiales, y se identifican por propiedades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reológicas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(módulos de deformación, índices, etc.) o por propiedades elementales que se correlacionan con aquellas (granulometría, plasticidad, etc.).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objetivo de la ingeniería de pavimentos, será resolver el problema estructural y de la calidad de servicio, de la forma más económica y duradera, en el marco de los recursos disponibles.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124744"/>
            <a:ext cx="9144000" cy="4801314"/>
          </a:xfrm>
          <a:prstGeom prst="rect">
            <a:avLst/>
          </a:prstGeom>
        </p:spPr>
        <p:txBody>
          <a:bodyPr wrap="square">
            <a:spAutoFit/>
          </a:bodyPr>
          <a:lstStyle/>
          <a:p>
            <a:r>
              <a:rPr lang="es-ES" dirty="0">
                <a:latin typeface="Arial" pitchFamily="34" charset="0"/>
                <a:cs typeface="Arial" pitchFamily="34" charset="0"/>
              </a:rPr>
              <a:t>Otras consideraciones, también son intuitivas.</a:t>
            </a:r>
            <a:endParaRPr lang="es-UY" dirty="0">
              <a:latin typeface="Arial" pitchFamily="34" charset="0"/>
              <a:cs typeface="Arial" pitchFamily="34" charset="0"/>
            </a:endParaRPr>
          </a:p>
          <a:p>
            <a:r>
              <a:rPr lang="es-ES" dirty="0">
                <a:latin typeface="Arial" pitchFamily="34" charset="0"/>
                <a:cs typeface="Arial" pitchFamily="34" charset="0"/>
              </a:rPr>
              <a:t>Sobre una capa muy deformable, colocar un material muy rígido, determinará espesores muy grandes para que no sufra en exceso la capa con rigidez. Podemos ejemplificar esta situación pensando en vidrio (un material rígido) apoyado sobre manteca (un material de rigidez menor). En esta condición, el material más rígido sufrirá la debilidad de su apoyo, generando tensiones altas. Si el espesor del vidrio es fino, con niveles muy bajos de tensiones, se romperá el vidrio. Para que no se rompa es necesario colocar un espesor grueso</a:t>
            </a:r>
            <a:r>
              <a:rPr lang="es-ES" dirty="0" smtClean="0">
                <a:latin typeface="Arial" pitchFamily="34" charset="0"/>
                <a:cs typeface="Arial" pitchFamily="34" charset="0"/>
              </a:rPr>
              <a:t>.</a:t>
            </a:r>
          </a:p>
          <a:p>
            <a:endParaRPr lang="es-UY" dirty="0">
              <a:latin typeface="Arial" pitchFamily="34" charset="0"/>
              <a:cs typeface="Arial" pitchFamily="34" charset="0"/>
            </a:endParaRPr>
          </a:p>
          <a:p>
            <a:r>
              <a:rPr lang="es-ES" dirty="0">
                <a:latin typeface="Arial" pitchFamily="34" charset="0"/>
                <a:cs typeface="Arial" pitchFamily="34" charset="0"/>
              </a:rPr>
              <a:t>Sobre una </a:t>
            </a:r>
            <a:r>
              <a:rPr lang="es-ES" dirty="0" err="1">
                <a:latin typeface="Arial" pitchFamily="34" charset="0"/>
                <a:cs typeface="Arial" pitchFamily="34" charset="0"/>
              </a:rPr>
              <a:t>subrasante</a:t>
            </a:r>
            <a:r>
              <a:rPr lang="es-ES" dirty="0">
                <a:latin typeface="Arial" pitchFamily="34" charset="0"/>
                <a:cs typeface="Arial" pitchFamily="34" charset="0"/>
              </a:rPr>
              <a:t> muy deformable, será inútil colocar un material de muy alta calidad como base, pues no tendrá la posibilidad de desarrollar su potencialidad resistente</a:t>
            </a:r>
            <a:r>
              <a:rPr lang="es-ES" dirty="0" smtClean="0">
                <a:latin typeface="Arial" pitchFamily="34" charset="0"/>
                <a:cs typeface="Arial" pitchFamily="34" charset="0"/>
              </a:rPr>
              <a:t>.</a:t>
            </a:r>
          </a:p>
          <a:p>
            <a:endParaRPr lang="es-UY" dirty="0">
              <a:latin typeface="Arial" pitchFamily="34" charset="0"/>
              <a:cs typeface="Arial" pitchFamily="34" charset="0"/>
            </a:endParaRPr>
          </a:p>
          <a:p>
            <a:r>
              <a:rPr lang="es-ES" dirty="0">
                <a:latin typeface="Arial" pitchFamily="34" charset="0"/>
                <a:cs typeface="Arial" pitchFamily="34" charset="0"/>
              </a:rPr>
              <a:t>Sobre una </a:t>
            </a:r>
            <a:r>
              <a:rPr lang="es-ES" dirty="0" err="1">
                <a:latin typeface="Arial" pitchFamily="34" charset="0"/>
                <a:cs typeface="Arial" pitchFamily="34" charset="0"/>
              </a:rPr>
              <a:t>subrasante</a:t>
            </a:r>
            <a:r>
              <a:rPr lang="es-ES" dirty="0">
                <a:latin typeface="Arial" pitchFamily="34" charset="0"/>
                <a:cs typeface="Arial" pitchFamily="34" charset="0"/>
              </a:rPr>
              <a:t> muy deformable, será difícil lograr un alto porcentaje de compactación del material de </a:t>
            </a:r>
            <a:r>
              <a:rPr lang="es-ES" dirty="0" err="1">
                <a:latin typeface="Arial" pitchFamily="34" charset="0"/>
                <a:cs typeface="Arial" pitchFamily="34" charset="0"/>
              </a:rPr>
              <a:t>subbase</a:t>
            </a:r>
            <a:r>
              <a:rPr lang="es-ES" dirty="0">
                <a:latin typeface="Arial" pitchFamily="34" charset="0"/>
                <a:cs typeface="Arial" pitchFamily="34" charset="0"/>
              </a:rPr>
              <a:t>, debido a que la energía de compactación probablemente se disipe en la </a:t>
            </a:r>
            <a:r>
              <a:rPr lang="es-ES" dirty="0" err="1">
                <a:latin typeface="Arial" pitchFamily="34" charset="0"/>
                <a:cs typeface="Arial" pitchFamily="34" charset="0"/>
              </a:rPr>
              <a:t>subrasante</a:t>
            </a:r>
            <a:r>
              <a:rPr lang="es-ES" dirty="0">
                <a:latin typeface="Arial" pitchFamily="34" charset="0"/>
                <a:cs typeface="Arial" pitchFamily="34" charset="0"/>
              </a:rPr>
              <a:t> y no como esfuerzo efectivo de compactación de la </a:t>
            </a:r>
            <a:r>
              <a:rPr lang="es-ES" dirty="0" err="1">
                <a:latin typeface="Arial" pitchFamily="34" charset="0"/>
                <a:cs typeface="Arial" pitchFamily="34" charset="0"/>
              </a:rPr>
              <a:t>subbase</a:t>
            </a:r>
            <a:r>
              <a:rPr lang="es-ES" dirty="0">
                <a:latin typeface="Arial" pitchFamily="34" charset="0"/>
                <a:cs typeface="Arial" pitchFamily="34" charset="0"/>
              </a:rPr>
              <a:t>.</a:t>
            </a:r>
            <a:endParaRPr lang="es-UY" dirty="0">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0" y="0"/>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2.4 MODELOS QUE REPRESENTAN LA ESTRUCTURA DE UN PAVIMENTO FLEXIBLE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ingeniería se caracteriza por modelar los fenómenos físicos de la naturaleza de tal forma de simplificar el problema y habilitar una aproximación mecánica a la solución.</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caso de los pavimentos, la ingeniería modela la transmisión de una carga impuesta por el tránsito a una estructura denominada pavimento, de forma tal que las tensiones y deformaciones trasmitidas sean compatibles con las admitidas por los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de las diversas capas de la estructura del pavimento.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modelos, pueden avanzar en grado de complejidad, llegando inclusive a reproducciones del fenómeno real y no meramente a aproximaciones utilitarias para el cálculo.</a:t>
            </a:r>
            <a:r>
              <a:rPr kumimoji="0" lang="es-UY" b="0" i="0" u="none" strike="noStrike" cap="none" normalizeH="0" baseline="0" dirty="0" smtClean="0">
                <a:ln>
                  <a:noFill/>
                </a:ln>
                <a:solidFill>
                  <a:schemeClr val="tx1"/>
                </a:solidFill>
                <a:effectLst/>
                <a:latin typeface="Arial" pitchFamily="34" charset="0"/>
                <a:cs typeface="Arial" pitchFamily="34" charset="0"/>
              </a:rPr>
              <a:t> </a:t>
            </a:r>
          </a:p>
        </p:txBody>
      </p:sp>
      <p:sp>
        <p:nvSpPr>
          <p:cNvPr id="61442" name="Rectangle 2"/>
          <p:cNvSpPr>
            <a:spLocks noChangeArrowheads="1"/>
          </p:cNvSpPr>
          <p:nvPr/>
        </p:nvSpPr>
        <p:spPr bwMode="auto">
          <a:xfrm>
            <a:off x="0" y="3933056"/>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continuación veremos sintéticamente, 3 modelos denominados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Boussinesq</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Burmister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Multicapa, que muestran progresivamente la incorporación de parámetros y factores y que recorren el camino de avance en la complejidad, referidos.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herramientas informáticas, han permitido desarrollar múltiples modelos computacionales. El modelo pionero de este período fue el CHEV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Chevron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Research</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Company</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1963, sucediéndose desde aquel entonces múltiples modelos computacionales.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0" y="836712"/>
            <a:ext cx="9144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investigaciones realizadas en pavimentos han demostrado que algunas hipótesis son de aplicación a los modelos.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se aplica a 60 cm. del borde del pavimento, lo que es suficiente para considerar, dada la rigidez de la capa asfáltica, que en la banquina no se experimentan efectos por la carga, por lo cual podemos considerar que la carga se aplica sobre una superficie infinita.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es razonable suponer que el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una capa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semiinfinita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profundidad.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Podemos considerar que el neumático es una superficie flexible (placa flexible) y que por tanto la distribución de tensiones en la superficie es uniforme.</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 bien podemos considerar que la superficie de contacto es rígida y que tenemos tensiones variables en la superficie de contacto y una deflexión constante en superficie (resultante de la sumatoria de deformaciones verticales unitarias)</a:t>
            </a:r>
            <a:r>
              <a:rPr kumimoji="0" lang="es-UY"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0" y="0"/>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2.4.1 MODELO DE BOUSSINESQ  O MONOCAPA. (1885)</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modelo, de uso frecuente en la mecánica de suelos nos sirve para analizar cómo con una carga puntual, en la superficie de un sólido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semiinfinito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elástico e isótropo, se produce la disipación de tensiones en la medida que el punto en consideración se aleja de la zona de aplicación de la carga, sea en profundidad o radial.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una carga P, puntual, que apoya sobre un material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semiinfinito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tensión vertical de compresión en cualquier punto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r,z</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semiespacio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debajo de la aplicación de la carga, puede determinarse por la expresión de la Figura 2.3.</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5939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59394" name="Object 2"/>
          <p:cNvGraphicFramePr>
            <a:graphicFrameLocks noChangeAspect="1"/>
          </p:cNvGraphicFramePr>
          <p:nvPr/>
        </p:nvGraphicFramePr>
        <p:xfrm>
          <a:off x="3563888" y="2996952"/>
          <a:ext cx="936104" cy="504056"/>
        </p:xfrm>
        <a:graphic>
          <a:graphicData uri="http://schemas.openxmlformats.org/presentationml/2006/ole">
            <mc:AlternateContent xmlns:mc="http://schemas.openxmlformats.org/markup-compatibility/2006">
              <mc:Choice xmlns:v="urn:schemas-microsoft-com:vml" Requires="v">
                <p:oleObj spid="_x0000_s59397" r:id="rId3" imgW="710891" imgH="393529" progId="">
                  <p:embed/>
                </p:oleObj>
              </mc:Choice>
              <mc:Fallback>
                <p:oleObj r:id="rId3" imgW="710891" imgH="39352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996952"/>
                        <a:ext cx="936104"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4 Rectángulo"/>
          <p:cNvSpPr/>
          <p:nvPr/>
        </p:nvSpPr>
        <p:spPr>
          <a:xfrm>
            <a:off x="2267744" y="3501008"/>
            <a:ext cx="4572000" cy="307777"/>
          </a:xfrm>
          <a:prstGeom prst="rect">
            <a:avLst/>
          </a:prstGeom>
        </p:spPr>
        <p:txBody>
          <a:bodyPr>
            <a:spAutoFit/>
          </a:bodyPr>
          <a:lstStyle/>
          <a:p>
            <a:r>
              <a:rPr lang="es-ES" sz="1400" b="1" dirty="0">
                <a:latin typeface="Arial" pitchFamily="34" charset="0"/>
                <a:cs typeface="Arial" pitchFamily="34" charset="0"/>
              </a:rPr>
              <a:t>Figura 2.3: Calculo de </a:t>
            </a:r>
            <a:r>
              <a:rPr lang="en-GB" sz="1400" b="1" dirty="0">
                <a:latin typeface="Arial" pitchFamily="34" charset="0"/>
                <a:cs typeface="Arial" pitchFamily="34" charset="0"/>
              </a:rPr>
              <a:t>s</a:t>
            </a:r>
            <a:r>
              <a:rPr lang="es-ES" sz="1400" b="1" baseline="-25000" dirty="0">
                <a:latin typeface="Arial" pitchFamily="34" charset="0"/>
                <a:cs typeface="Arial" pitchFamily="34" charset="0"/>
              </a:rPr>
              <a:t>z.</a:t>
            </a:r>
            <a:r>
              <a:rPr lang="es-ES" sz="1400" b="1" dirty="0">
                <a:latin typeface="Arial" pitchFamily="34" charset="0"/>
                <a:cs typeface="Arial" pitchFamily="34" charset="0"/>
              </a:rPr>
              <a:t> (Modelo de </a:t>
            </a:r>
            <a:r>
              <a:rPr lang="es-ES" sz="1400" b="1" dirty="0" err="1">
                <a:latin typeface="Arial" pitchFamily="34" charset="0"/>
                <a:cs typeface="Arial" pitchFamily="34" charset="0"/>
              </a:rPr>
              <a:t>Boussinesq</a:t>
            </a:r>
            <a:r>
              <a:rPr lang="es-ES" sz="1400" b="1" dirty="0">
                <a:latin typeface="Arial" pitchFamily="34" charset="0"/>
                <a:cs typeface="Arial" pitchFamily="34" charset="0"/>
              </a:rPr>
              <a:t>)</a:t>
            </a:r>
            <a:endParaRPr lang="es-UY" sz="1400" dirty="0">
              <a:latin typeface="Arial" pitchFamily="34" charset="0"/>
              <a:cs typeface="Arial" pitchFamily="34" charset="0"/>
            </a:endParaRPr>
          </a:p>
        </p:txBody>
      </p:sp>
      <p:sp>
        <p:nvSpPr>
          <p:cNvPr id="59397" name="Rectangle 5"/>
          <p:cNvSpPr>
            <a:spLocks noChangeArrowheads="1"/>
          </p:cNvSpPr>
          <p:nvPr/>
        </p:nvSpPr>
        <p:spPr bwMode="auto">
          <a:xfrm>
            <a:off x="0" y="4077072"/>
            <a:ext cx="845103"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Donde </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9396" name="Object 4"/>
          <p:cNvGraphicFramePr>
            <a:graphicFrameLocks noChangeAspect="1"/>
          </p:cNvGraphicFramePr>
          <p:nvPr/>
        </p:nvGraphicFramePr>
        <p:xfrm>
          <a:off x="827584" y="3933056"/>
          <a:ext cx="1368152" cy="613656"/>
        </p:xfrm>
        <a:graphic>
          <a:graphicData uri="http://schemas.openxmlformats.org/presentationml/2006/ole">
            <mc:AlternateContent xmlns:mc="http://schemas.openxmlformats.org/markup-compatibility/2006">
              <mc:Choice xmlns:v="urn:schemas-microsoft-com:vml" Requires="v">
                <p:oleObj spid="_x0000_s59398" r:id="rId5" imgW="1295400" imgH="584200" progId="">
                  <p:embed/>
                </p:oleObj>
              </mc:Choice>
              <mc:Fallback>
                <p:oleObj r:id="rId5" imgW="1295400" imgH="584200"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3933056"/>
                        <a:ext cx="1368152" cy="6136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398" name="Rectangle 6"/>
          <p:cNvSpPr>
            <a:spLocks noChangeArrowheads="1"/>
          </p:cNvSpPr>
          <p:nvPr/>
        </p:nvSpPr>
        <p:spPr bwMode="auto">
          <a:xfrm>
            <a:off x="0" y="1038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rgbClr val="FF0000"/>
                </a:solidFill>
                <a:effectLst/>
                <a:latin typeface="Arial" pitchFamily="34" charset="0"/>
                <a:ea typeface="Times New Roman" pitchFamily="18" charset="0"/>
                <a:cs typeface="Arial" pitchFamily="34" charset="0"/>
              </a:rPr>
              <a:t> </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8 Rectángulo"/>
          <p:cNvSpPr/>
          <p:nvPr/>
        </p:nvSpPr>
        <p:spPr>
          <a:xfrm>
            <a:off x="0" y="4725144"/>
            <a:ext cx="4596130" cy="369332"/>
          </a:xfrm>
          <a:prstGeom prst="rect">
            <a:avLst/>
          </a:prstGeom>
        </p:spPr>
        <p:txBody>
          <a:bodyPr wrap="none">
            <a:spAutoFit/>
          </a:bodyPr>
          <a:lstStyle/>
          <a:p>
            <a:r>
              <a:rPr lang="es-ES" dirty="0">
                <a:latin typeface="Arial" pitchFamily="34" charset="0"/>
                <a:cs typeface="Arial" pitchFamily="34" charset="0"/>
              </a:rPr>
              <a:t>Es interesante realizar algunas reflexiones.</a:t>
            </a:r>
            <a:endParaRPr lang="es-UY" dirty="0">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052736"/>
            <a:ext cx="9144000" cy="3416320"/>
          </a:xfrm>
          <a:prstGeom prst="rect">
            <a:avLst/>
          </a:prstGeom>
        </p:spPr>
        <p:txBody>
          <a:bodyPr wrap="square">
            <a:spAutoFit/>
          </a:bodyPr>
          <a:lstStyle/>
          <a:p>
            <a:r>
              <a:rPr lang="es-ES" dirty="0">
                <a:latin typeface="Arial" pitchFamily="34" charset="0"/>
                <a:cs typeface="Arial" pitchFamily="34" charset="0"/>
              </a:rPr>
              <a:t>En primer término, las tensiones verticales de compresión </a:t>
            </a:r>
            <a:r>
              <a:rPr lang="en-GB" dirty="0">
                <a:latin typeface="Arial" pitchFamily="34" charset="0"/>
                <a:cs typeface="Arial" pitchFamily="34" charset="0"/>
              </a:rPr>
              <a:t>s</a:t>
            </a:r>
            <a:r>
              <a:rPr lang="es-ES" baseline="-25000" dirty="0">
                <a:latin typeface="Arial" pitchFamily="34" charset="0"/>
                <a:cs typeface="Arial" pitchFamily="34" charset="0"/>
              </a:rPr>
              <a:t>z</a:t>
            </a:r>
            <a:r>
              <a:rPr lang="es-ES" dirty="0">
                <a:latin typeface="Arial" pitchFamily="34" charset="0"/>
                <a:cs typeface="Arial" pitchFamily="34" charset="0"/>
              </a:rPr>
              <a:t>, serán máximas para una determinada profundidad z, en la vertical del punto de aplicación de la carga, cualquiera sea la profundidad considerada (r=0).</a:t>
            </a:r>
            <a:endParaRPr lang="es-UY" dirty="0">
              <a:latin typeface="Arial" pitchFamily="34" charset="0"/>
              <a:cs typeface="Arial" pitchFamily="34" charset="0"/>
            </a:endParaRPr>
          </a:p>
          <a:p>
            <a:r>
              <a:rPr lang="es-ES" dirty="0">
                <a:latin typeface="Arial" pitchFamily="34" charset="0"/>
                <a:cs typeface="Arial" pitchFamily="34" charset="0"/>
              </a:rPr>
              <a:t>En segundo lugar, dadas las hipótesis supuestas, la tensión de compresión </a:t>
            </a:r>
            <a:r>
              <a:rPr lang="en-GB" dirty="0">
                <a:latin typeface="Arial" pitchFamily="34" charset="0"/>
                <a:cs typeface="Arial" pitchFamily="34" charset="0"/>
              </a:rPr>
              <a:t>s</a:t>
            </a:r>
            <a:r>
              <a:rPr lang="es-ES" baseline="-25000" dirty="0">
                <a:latin typeface="Arial" pitchFamily="34" charset="0"/>
                <a:cs typeface="Arial" pitchFamily="34" charset="0"/>
              </a:rPr>
              <a:t>z</a:t>
            </a:r>
            <a:r>
              <a:rPr lang="es-ES" dirty="0">
                <a:latin typeface="Arial" pitchFamily="34" charset="0"/>
                <a:cs typeface="Arial" pitchFamily="34" charset="0"/>
              </a:rPr>
              <a:t> es independiente de la rigidez de la capa.</a:t>
            </a:r>
            <a:endParaRPr lang="es-UY" dirty="0">
              <a:latin typeface="Arial" pitchFamily="34" charset="0"/>
              <a:cs typeface="Arial" pitchFamily="34" charset="0"/>
            </a:endParaRPr>
          </a:p>
          <a:p>
            <a:r>
              <a:rPr lang="es-ES" dirty="0">
                <a:latin typeface="Arial" pitchFamily="34" charset="0"/>
                <a:cs typeface="Arial" pitchFamily="34" charset="0"/>
              </a:rPr>
              <a:t>En tercer lugar es interesante ver que en la vertical del punto de aplicación de la carga, (para r=0), la tensión vertical de compresión </a:t>
            </a:r>
            <a:r>
              <a:rPr lang="en-GB" dirty="0">
                <a:latin typeface="Arial" pitchFamily="34" charset="0"/>
                <a:cs typeface="Arial" pitchFamily="34" charset="0"/>
              </a:rPr>
              <a:t>s</a:t>
            </a:r>
            <a:r>
              <a:rPr lang="es-ES" baseline="-25000" dirty="0">
                <a:latin typeface="Arial" pitchFamily="34" charset="0"/>
                <a:cs typeface="Arial" pitchFamily="34" charset="0"/>
              </a:rPr>
              <a:t>z</a:t>
            </a:r>
            <a:r>
              <a:rPr lang="es-ES" dirty="0">
                <a:latin typeface="Arial" pitchFamily="34" charset="0"/>
                <a:cs typeface="Arial" pitchFamily="34" charset="0"/>
              </a:rPr>
              <a:t> disminuye con el cuadrado de la profundidad.</a:t>
            </a:r>
            <a:endParaRPr lang="es-UY" dirty="0">
              <a:latin typeface="Arial" pitchFamily="34" charset="0"/>
              <a:cs typeface="Arial" pitchFamily="34" charset="0"/>
            </a:endParaRPr>
          </a:p>
          <a:p>
            <a:r>
              <a:rPr lang="es-ES" dirty="0">
                <a:latin typeface="Arial" pitchFamily="34" charset="0"/>
                <a:cs typeface="Arial" pitchFamily="34" charset="0"/>
              </a:rPr>
              <a:t>También es interesante ver la velocidad a la cual se disipa la tensión vertical </a:t>
            </a:r>
            <a:r>
              <a:rPr lang="en-GB" dirty="0">
                <a:latin typeface="Arial" pitchFamily="34" charset="0"/>
                <a:cs typeface="Arial" pitchFamily="34" charset="0"/>
              </a:rPr>
              <a:t>s</a:t>
            </a:r>
            <a:r>
              <a:rPr lang="es-ES" baseline="-25000" dirty="0">
                <a:latin typeface="Arial" pitchFamily="34" charset="0"/>
                <a:cs typeface="Arial" pitchFamily="34" charset="0"/>
              </a:rPr>
              <a:t>z</a:t>
            </a:r>
            <a:r>
              <a:rPr lang="es-ES" dirty="0">
                <a:latin typeface="Arial" pitchFamily="34" charset="0"/>
                <a:cs typeface="Arial" pitchFamily="34" charset="0"/>
              </a:rPr>
              <a:t> con el apartamiento del punto de carga a lo largo de un radio. Inmediatamente por debajo del punto de carga, la tensión es infinita y amortiguándose aceleradamente en la medida que el punto en consideración se aleja por el radio.</a:t>
            </a:r>
            <a:endParaRPr lang="es-UY" dirty="0">
              <a:latin typeface="Arial" pitchFamily="34" charset="0"/>
              <a:cs typeface="Arial" pitchFamily="34" charset="0"/>
            </a:endParaRPr>
          </a:p>
        </p:txBody>
      </p:sp>
      <p:sp>
        <p:nvSpPr>
          <p:cNvPr id="3" name="2 Rectángulo"/>
          <p:cNvSpPr/>
          <p:nvPr/>
        </p:nvSpPr>
        <p:spPr>
          <a:xfrm>
            <a:off x="0" y="4797152"/>
            <a:ext cx="9144000" cy="646331"/>
          </a:xfrm>
          <a:prstGeom prst="rect">
            <a:avLst/>
          </a:prstGeom>
        </p:spPr>
        <p:txBody>
          <a:bodyPr wrap="square">
            <a:spAutoFit/>
          </a:bodyPr>
          <a:lstStyle/>
          <a:p>
            <a:r>
              <a:rPr lang="es-ES" dirty="0">
                <a:latin typeface="Arial" pitchFamily="34" charset="0"/>
                <a:cs typeface="Arial" pitchFamily="34" charset="0"/>
              </a:rPr>
              <a:t>En la figura 2-4  se muestra para r=0 la variación de tensiones en profundidad y para z=0, z=10 cm. y z=60cm la variación de tensiones siguiendo una dirección radial</a:t>
            </a:r>
            <a:endParaRPr lang="es-UY" dirty="0">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57345" name="Object 1"/>
          <p:cNvGraphicFramePr>
            <a:graphicFrameLocks noChangeAspect="1"/>
          </p:cNvGraphicFramePr>
          <p:nvPr/>
        </p:nvGraphicFramePr>
        <p:xfrm>
          <a:off x="1691680" y="0"/>
          <a:ext cx="5257800" cy="3429000"/>
        </p:xfrm>
        <a:graphic>
          <a:graphicData uri="http://schemas.openxmlformats.org/presentationml/2006/ole">
            <mc:AlternateContent xmlns:mc="http://schemas.openxmlformats.org/markup-compatibility/2006">
              <mc:Choice xmlns:v="urn:schemas-microsoft-com:vml" Requires="v">
                <p:oleObj spid="_x0000_s57346" r:id="rId3" imgW="7772400" imgH="3419475" progId="">
                  <p:embed/>
                </p:oleObj>
              </mc:Choice>
              <mc:Fallback>
                <p:oleObj r:id="rId3" imgW="7772400" imgH="3419475" progId="">
                  <p:embed/>
                  <p:pic>
                    <p:nvPicPr>
                      <p:cNvPr id="0" name="Picture 1"/>
                      <p:cNvPicPr>
                        <a:picLocks noChangeAspect="1" noChangeArrowheads="1"/>
                      </p:cNvPicPr>
                      <p:nvPr/>
                    </p:nvPicPr>
                    <p:blipFill>
                      <a:blip r:embed="rId4">
                        <a:lum bright="-42000" contrast="24000"/>
                        <a:grayscl/>
                        <a:biLevel thresh="50000"/>
                        <a:extLst>
                          <a:ext uri="{28A0092B-C50C-407E-A947-70E740481C1C}">
                            <a14:useLocalDpi xmlns:a14="http://schemas.microsoft.com/office/drawing/2010/main" val="0"/>
                          </a:ext>
                        </a:extLst>
                      </a:blip>
                      <a:srcRect l="15858" t="-180" r="15140" b="-1701"/>
                      <a:stretch>
                        <a:fillRect/>
                      </a:stretch>
                    </p:blipFill>
                    <p:spPr bwMode="auto">
                      <a:xfrm>
                        <a:off x="1691680" y="0"/>
                        <a:ext cx="5257800" cy="342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3 Rectángulo"/>
          <p:cNvSpPr/>
          <p:nvPr/>
        </p:nvSpPr>
        <p:spPr>
          <a:xfrm>
            <a:off x="2051720" y="3429000"/>
            <a:ext cx="6480720" cy="338554"/>
          </a:xfrm>
          <a:prstGeom prst="rect">
            <a:avLst/>
          </a:prstGeom>
        </p:spPr>
        <p:txBody>
          <a:bodyPr wrap="square">
            <a:spAutoFit/>
          </a:bodyPr>
          <a:lstStyle/>
          <a:p>
            <a:r>
              <a:rPr lang="es-ES" sz="1600" b="1" dirty="0">
                <a:latin typeface="Arial" pitchFamily="34" charset="0"/>
                <a:cs typeface="Arial" pitchFamily="34" charset="0"/>
              </a:rPr>
              <a:t>Figura 2-4: Variación de tensiones verticales con la profundidad</a:t>
            </a:r>
            <a:endParaRPr lang="es-UY" sz="1600" dirty="0">
              <a:latin typeface="Arial" pitchFamily="34" charset="0"/>
              <a:cs typeface="Arial" pitchFamily="34" charset="0"/>
            </a:endParaRPr>
          </a:p>
        </p:txBody>
      </p:sp>
      <p:sp>
        <p:nvSpPr>
          <p:cNvPr id="57347" name="Rectangle 3"/>
          <p:cNvSpPr>
            <a:spLocks noChangeArrowheads="1"/>
          </p:cNvSpPr>
          <p:nvPr/>
        </p:nvSpPr>
        <p:spPr bwMode="auto">
          <a:xfrm>
            <a:off x="0" y="4010581"/>
            <a:ext cx="914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Análogamente podríamos haber analizado el modelo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Boussinesq</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una carga distribuida en una superficie circular, encontrando resultados similares.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modelo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Boussinesq</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da soluciones aproximadas a los valores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tensionales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un pavimento que consista en un riego bituminoso con un material de base que tenga una relación modular con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relativamente baja (próxima a 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0" y="5877272"/>
            <a:ext cx="9144000" cy="646331"/>
          </a:xfrm>
          <a:prstGeom prst="rect">
            <a:avLst/>
          </a:prstGeom>
        </p:spPr>
        <p:txBody>
          <a:bodyPr wrap="square">
            <a:spAutoFit/>
          </a:bodyPr>
          <a:lstStyle/>
          <a:p>
            <a:r>
              <a:rPr lang="es-ES" dirty="0">
                <a:latin typeface="Arial" pitchFamily="34" charset="0"/>
                <a:cs typeface="Arial" pitchFamily="34" charset="0"/>
              </a:rPr>
              <a:t>Es en definitiva un modelo representativo de un pavimento trabajando a compresión y sin capas rígidas.</a:t>
            </a:r>
            <a:endParaRPr lang="es-UY" dirty="0">
              <a:latin typeface="Arial" pitchFamily="34"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0" y="476672"/>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2.4.2 MODELO DE BURMISTER O BICAPA (1943)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evidente que el modelo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Boussinesq</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cuenta con una serie de limitaciones. La más relevante el no considerar el efecto de las capas rígidas en la redistribución de tensiones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ello, consideramos como modelo más avanzado el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Burmister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consta de una carga uniformemente distribuida sobre una superficie de contacto circular, que se trasmite a una capa rígida de espesor finito y extensión radial infinita, la que se apoya a su vez sobre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semiinfinita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homogénea, isótropa, elástica y lineal y siendo las dos capas de materiales incompresibles</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n=0,5 y sin peso propio, con continuidad de tensiones y deformaciones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intercapa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(capas ligadas) o con continuidad en las tensiones y desplazamientos verticales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intercapa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con tensiones nulas de corte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intercapa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(capas no ligadas).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modelo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Burmister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representa razonablemente a un pavimento con una capa de mezcla asfáltica como rodadura, que apoya sobre una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esta sobre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módulo similar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2.5 se ilustra el modelo y las tensiones verticales debajo del eje de aplicación de la carga, para un pavimento con un espesor “a” de capa rígida.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55297" name="Object 1"/>
          <p:cNvGraphicFramePr>
            <a:graphicFrameLocks noChangeAspect="1"/>
          </p:cNvGraphicFramePr>
          <p:nvPr/>
        </p:nvGraphicFramePr>
        <p:xfrm>
          <a:off x="2051720" y="0"/>
          <a:ext cx="4733925" cy="3190875"/>
        </p:xfrm>
        <a:graphic>
          <a:graphicData uri="http://schemas.openxmlformats.org/presentationml/2006/ole">
            <mc:AlternateContent xmlns:mc="http://schemas.openxmlformats.org/markup-compatibility/2006">
              <mc:Choice xmlns:v="urn:schemas-microsoft-com:vml" Requires="v">
                <p:oleObj spid="_x0000_s55298" r:id="rId3" imgW="8801100" imgH="4448175" progId="">
                  <p:embed/>
                </p:oleObj>
              </mc:Choice>
              <mc:Fallback>
                <p:oleObj r:id="rId3" imgW="8801100" imgH="4448175" progId="">
                  <p:embed/>
                  <p:pic>
                    <p:nvPicPr>
                      <p:cNvPr id="0" name="Picture 1"/>
                      <p:cNvPicPr>
                        <a:picLocks noChangeAspect="1" noChangeArrowheads="1"/>
                      </p:cNvPicPr>
                      <p:nvPr/>
                    </p:nvPicPr>
                    <p:blipFill>
                      <a:blip r:embed="rId4">
                        <a:lum bright="-18000"/>
                        <a:grayscl/>
                        <a:biLevel thresh="50000"/>
                        <a:extLst>
                          <a:ext uri="{28A0092B-C50C-407E-A947-70E740481C1C}">
                            <a14:useLocalDpi xmlns:a14="http://schemas.microsoft.com/office/drawing/2010/main" val="0"/>
                          </a:ext>
                        </a:extLst>
                      </a:blip>
                      <a:srcRect l="4123" t="-2266" r="31160" b="15202"/>
                      <a:stretch>
                        <a:fillRect/>
                      </a:stretch>
                    </p:blipFill>
                    <p:spPr bwMode="auto">
                      <a:xfrm>
                        <a:off x="2051720" y="0"/>
                        <a:ext cx="4733925" cy="319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299" name="Rectangle 3"/>
          <p:cNvSpPr>
            <a:spLocks noChangeArrowheads="1"/>
          </p:cNvSpPr>
          <p:nvPr/>
        </p:nvSpPr>
        <p:spPr bwMode="auto">
          <a:xfrm>
            <a:off x="1187624" y="3068960"/>
            <a:ext cx="636373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2.5: Tensiones verticales de compresión </a:t>
            </a:r>
            <a:r>
              <a:rPr kumimoji="0" lang="es-ES" sz="1400" b="1" i="0" u="none" strike="noStrike" cap="none" normalizeH="0" baseline="0" dirty="0" err="1" smtClean="0">
                <a:ln>
                  <a:noFill/>
                </a:ln>
                <a:solidFill>
                  <a:schemeClr val="tx1"/>
                </a:solidFill>
                <a:effectLst/>
                <a:latin typeface="Symbol" pitchFamily="18" charset="2"/>
                <a:ea typeface="Times New Roman" pitchFamily="18" charset="0"/>
                <a:cs typeface="Arial" pitchFamily="34" charset="0"/>
              </a:rPr>
              <a:t>s</a:t>
            </a:r>
            <a:r>
              <a:rPr kumimoji="0" lang="es-ES" sz="1400" b="1"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z</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Modelo de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Burmister</a:t>
            </a:r>
            <a:endParaRPr kumimoji="0" lang="en-GB"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Fuente</a:t>
            </a:r>
            <a:r>
              <a:rPr kumimoji="0" lang="en-GB"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Burmister</a:t>
            </a:r>
            <a:r>
              <a:rPr kumimoji="0" lang="en-GB"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Highway Research Board, </a:t>
            </a:r>
            <a:r>
              <a:rPr kumimoji="0" lang="en-GB"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Boletín</a:t>
            </a:r>
            <a:r>
              <a:rPr kumimoji="0" lang="en-GB"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Nº 177 </a:t>
            </a:r>
            <a:endParaRPr kumimoji="0" lang="en-GB"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55300" name="Rectangle 4"/>
          <p:cNvSpPr>
            <a:spLocks noChangeArrowheads="1"/>
          </p:cNvSpPr>
          <p:nvPr/>
        </p:nvSpPr>
        <p:spPr bwMode="auto">
          <a:xfrm>
            <a:off x="0" y="3789040"/>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interesante ver como se disipan las tensiones de compresión por interposición de la capa rígida.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primer término podemos   ver la disipación de la tensión vertical </a:t>
            </a:r>
            <a:r>
              <a:rPr kumimoji="0" lang="en-GB"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z</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Según el modelo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Boussinesq</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la profundidad “a” (radio de carga) de la capa, es decir z/a=1, la tensión vertical sería del 70% de la presión de contacto “p”. De acuerdo al modelo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Burmister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efecto de la rigidez de la capa superior, determina una disipación mucho más rápida. Para una relación E</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100, la tensión vertical </a:t>
            </a:r>
            <a:r>
              <a:rPr kumimoji="0" lang="en-GB"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z</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reduce al 10% de la presión de contacto, es decir, 7 veces menos que la del modelo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Boussinesq</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395536" y="3212976"/>
            <a:ext cx="8424936" cy="3024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54273" name="Rectangle 1"/>
          <p:cNvSpPr>
            <a:spLocks noChangeArrowheads="1"/>
          </p:cNvSpPr>
          <p:nvPr/>
        </p:nvSpPr>
        <p:spPr bwMode="auto">
          <a:xfrm>
            <a:off x="0" y="0"/>
            <a:ext cx="9144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segundo lugar ver la disipación de las tensiones verticales en la capa inferior. Cuando la relación de rigidez es alta, la capa inferior no distribuye mayormente tensiones, en tanto cuando la relación de rigidez es baja, la capa inferior actúa sensiblemente en la reducción de tensiones con la profundidad.</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 magnitud de interés es la deflexión, definida como la integración de las deformaciones unitarias verticales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a:t>
            </a:r>
            <a:r>
              <a:rPr kumimoji="0" lang="es-ES"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z</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deflexión d puede ser medida en la superficie mediante un ensayo no destructivo (viga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Benkelman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Deflectógrafo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puede calcular que la deflexión bajo una carga circular en una placa rígida o flexible, está dada por las expresiones indicadas en la figura 2.6</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54280" name="Rectangle 8"/>
          <p:cNvSpPr>
            <a:spLocks noChangeArrowheads="1"/>
          </p:cNvSpPr>
          <p:nvPr/>
        </p:nvSpPr>
        <p:spPr bwMode="auto">
          <a:xfrm>
            <a:off x="683568" y="3429000"/>
            <a:ext cx="387798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Deflexión bajo una Placa rígida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4279" name="Object 7"/>
          <p:cNvGraphicFramePr>
            <a:graphicFrameLocks noChangeAspect="1"/>
          </p:cNvGraphicFramePr>
          <p:nvPr/>
        </p:nvGraphicFramePr>
        <p:xfrm>
          <a:off x="4211960" y="3429000"/>
          <a:ext cx="838200" cy="428625"/>
        </p:xfrm>
        <a:graphic>
          <a:graphicData uri="http://schemas.openxmlformats.org/presentationml/2006/ole">
            <mc:AlternateContent xmlns:mc="http://schemas.openxmlformats.org/markup-compatibility/2006">
              <mc:Choice xmlns:v="urn:schemas-microsoft-com:vml" Requires="v">
                <p:oleObj spid="_x0000_s54282" r:id="rId3" imgW="837836" imgH="431613" progId="">
                  <p:embed/>
                </p:oleObj>
              </mc:Choice>
              <mc:Fallback>
                <p:oleObj r:id="rId3" imgW="837836" imgH="431613" progId="">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429000"/>
                        <a:ext cx="8382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282" name="Rectangle 10"/>
          <p:cNvSpPr>
            <a:spLocks noChangeArrowheads="1"/>
          </p:cNvSpPr>
          <p:nvPr/>
        </p:nvSpPr>
        <p:spPr bwMode="auto">
          <a:xfrm>
            <a:off x="683568" y="3861048"/>
            <a:ext cx="3518913"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Deflexión bajo una Placa flexible</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4281" name="Object 9"/>
          <p:cNvGraphicFramePr>
            <a:graphicFrameLocks noChangeAspect="1"/>
          </p:cNvGraphicFramePr>
          <p:nvPr/>
        </p:nvGraphicFramePr>
        <p:xfrm>
          <a:off x="4427984" y="3861048"/>
          <a:ext cx="914400" cy="428625"/>
        </p:xfrm>
        <a:graphic>
          <a:graphicData uri="http://schemas.openxmlformats.org/presentationml/2006/ole">
            <mc:AlternateContent xmlns:mc="http://schemas.openxmlformats.org/markup-compatibility/2006">
              <mc:Choice xmlns:v="urn:schemas-microsoft-com:vml" Requires="v">
                <p:oleObj spid="_x0000_s54283" r:id="rId5" imgW="914400" imgH="431800" progId="">
                  <p:embed/>
                </p:oleObj>
              </mc:Choice>
              <mc:Fallback>
                <p:oleObj r:id="rId5" imgW="914400" imgH="431800" progId="">
                  <p:embed/>
                  <p:pic>
                    <p:nvPicPr>
                      <p:cNvPr id="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3861048"/>
                        <a:ext cx="9144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283" name="Rectangle 11"/>
          <p:cNvSpPr>
            <a:spLocks noChangeArrowheads="1"/>
          </p:cNvSpPr>
          <p:nvPr/>
        </p:nvSpPr>
        <p:spPr bwMode="auto">
          <a:xfrm>
            <a:off x="611560" y="4437112"/>
            <a:ext cx="784887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Donde: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 = presión unitaria en la placa circular</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 radio de la placa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módulo elástico de la capa inferior</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factor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adimensionado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depende de la relación modular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del pavimento así como de la relación z/a</a:t>
            </a:r>
            <a:r>
              <a:rPr kumimoji="0" lang="es-UY" b="0" i="0" u="none" strike="noStrike" cap="none" normalizeH="0" baseline="0" dirty="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53249" name="Object 1"/>
          <p:cNvGraphicFramePr>
            <a:graphicFrameLocks noChangeAspect="1"/>
          </p:cNvGraphicFramePr>
          <p:nvPr/>
        </p:nvGraphicFramePr>
        <p:xfrm>
          <a:off x="1763688" y="0"/>
          <a:ext cx="4848225" cy="3686175"/>
        </p:xfrm>
        <a:graphic>
          <a:graphicData uri="http://schemas.openxmlformats.org/presentationml/2006/ole">
            <mc:AlternateContent xmlns:mc="http://schemas.openxmlformats.org/markup-compatibility/2006">
              <mc:Choice xmlns:v="urn:schemas-microsoft-com:vml" Requires="v">
                <p:oleObj spid="_x0000_s53250" r:id="rId3" imgW="7562850" imgH="3209925" progId="">
                  <p:embed/>
                </p:oleObj>
              </mc:Choice>
              <mc:Fallback>
                <p:oleObj r:id="rId3" imgW="7562850" imgH="3209925" progId="">
                  <p:embed/>
                  <p:pic>
                    <p:nvPicPr>
                      <p:cNvPr id="0" name="Picture 1"/>
                      <p:cNvPicPr>
                        <a:picLocks noChangeAspect="1" noChangeArrowheads="1"/>
                      </p:cNvPicPr>
                      <p:nvPr/>
                    </p:nvPicPr>
                    <p:blipFill>
                      <a:blip r:embed="rId4">
                        <a:lum bright="-12000" contrast="84000"/>
                        <a:extLst>
                          <a:ext uri="{28A0092B-C50C-407E-A947-70E740481C1C}">
                            <a14:useLocalDpi xmlns:a14="http://schemas.microsoft.com/office/drawing/2010/main" val="0"/>
                          </a:ext>
                        </a:extLst>
                      </a:blip>
                      <a:srcRect l="30927" t="8739" r="20158" b="4311"/>
                      <a:stretch>
                        <a:fillRect/>
                      </a:stretch>
                    </p:blipFill>
                    <p:spPr bwMode="auto">
                      <a:xfrm>
                        <a:off x="1763688" y="0"/>
                        <a:ext cx="4848225" cy="3686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1" name="Rectangle 3"/>
          <p:cNvSpPr>
            <a:spLocks noChangeArrowheads="1"/>
          </p:cNvSpPr>
          <p:nvPr/>
        </p:nvSpPr>
        <p:spPr bwMode="auto">
          <a:xfrm>
            <a:off x="2195736" y="3717032"/>
            <a:ext cx="4395755" cy="104644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2.7: Valores de influencia - teoría de las dos capas</a:t>
            </a:r>
            <a:endParaRPr kumimoji="0" lang="es-UY"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a-radio de carga</a:t>
            </a:r>
            <a:endParaRPr kumimoji="0" lang="es-UY"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Parámetros de curvas E2/E1</a:t>
            </a:r>
            <a:endParaRPr kumimoji="0" lang="es-UY"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F2- factor de </a:t>
            </a:r>
            <a:r>
              <a:rPr kumimoji="0" lang="es-ES"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deflexion</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para </a:t>
            </a:r>
            <a:r>
              <a:rPr kumimoji="0" lang="es-ES"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bicapas</a:t>
            </a:r>
            <a:endParaRPr kumimoji="0" lang="es-UY"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0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Fuente</a:t>
            </a:r>
            <a:r>
              <a:rPr kumimoji="0" lang="en-GB"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0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Burmister</a:t>
            </a:r>
            <a:r>
              <a:rPr kumimoji="0" lang="en-GB"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GB"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Proceedings</a:t>
            </a:r>
            <a:r>
              <a:rPr kumimoji="0" lang="en-GB"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Highway Research Board, 1943</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0" y="4826675"/>
            <a:ext cx="9144000" cy="2031325"/>
          </a:xfrm>
          <a:prstGeom prst="rect">
            <a:avLst/>
          </a:prstGeom>
        </p:spPr>
        <p:txBody>
          <a:bodyPr wrap="square">
            <a:spAutoFit/>
          </a:bodyPr>
          <a:lstStyle/>
          <a:p>
            <a:r>
              <a:rPr lang="es-ES" dirty="0">
                <a:latin typeface="Arial" pitchFamily="34" charset="0"/>
                <a:cs typeface="Arial" pitchFamily="34" charset="0"/>
              </a:rPr>
              <a:t>Esta deflexión es la total, resultante de considerar la suma de la deflexión debida a la deformación en la capa superior y en la capa inferior.</a:t>
            </a:r>
            <a:endParaRPr lang="es-UY" dirty="0">
              <a:latin typeface="Arial" pitchFamily="34" charset="0"/>
              <a:cs typeface="Arial" pitchFamily="34" charset="0"/>
            </a:endParaRPr>
          </a:p>
          <a:p>
            <a:r>
              <a:rPr lang="es-ES" dirty="0">
                <a:latin typeface="Arial" pitchFamily="34" charset="0"/>
                <a:cs typeface="Arial" pitchFamily="34" charset="0"/>
              </a:rPr>
              <a:t>En pavimentos estándar y para cargas habituales, la deflexión debida a la capa superior será muy menor, en relación a la deflexión debida a la capa inferior. Entre el 70% y el 95% de la deflexión corresponde a la </a:t>
            </a:r>
            <a:r>
              <a:rPr lang="es-ES" dirty="0" err="1">
                <a:latin typeface="Arial" pitchFamily="34" charset="0"/>
                <a:cs typeface="Arial" pitchFamily="34" charset="0"/>
              </a:rPr>
              <a:t>subrasante</a:t>
            </a:r>
            <a:r>
              <a:rPr lang="es-ES" dirty="0">
                <a:latin typeface="Arial" pitchFamily="34" charset="0"/>
                <a:cs typeface="Arial" pitchFamily="34" charset="0"/>
              </a:rPr>
              <a:t> y el  resto a las capas de rodadura, base y </a:t>
            </a:r>
            <a:r>
              <a:rPr lang="es-ES" dirty="0" err="1">
                <a:latin typeface="Arial" pitchFamily="34" charset="0"/>
                <a:cs typeface="Arial" pitchFamily="34" charset="0"/>
              </a:rPr>
              <a:t>subbase</a:t>
            </a:r>
            <a:r>
              <a:rPr lang="es-ES" dirty="0">
                <a:latin typeface="Arial" pitchFamily="34" charset="0"/>
                <a:cs typeface="Arial" pitchFamily="34" charset="0"/>
              </a:rPr>
              <a:t> (son materiales menos deformables a pesar de estar sometidos a esfuerzos mayores). </a:t>
            </a:r>
            <a:endParaRPr lang="es-UY" dirty="0">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
          <p:cNvSpPr>
            <a:spLocks noChangeArrowheads="1"/>
          </p:cNvSpPr>
          <p:nvPr/>
        </p:nvSpPr>
        <p:spPr bwMode="auto">
          <a:xfrm>
            <a:off x="0" y="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estructura de pavimento, tendremos como magnitudes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interactuantes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carga del tránsito, las propiedades del terreno de fundación, las dimensiones y propiedades de las capas de la estructura del pavimento y las condiciones del medio ambiente local.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Cada uno de estas magnitudes y las relaciones que regulan la interacción de unas y otras, son variables y la ingeniería de pavimentos trata de experimentar y modelar las mismas, para lograr una solución estructural, funcional y económica que sea satisfactoria.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98306" name="Rectangle 2"/>
          <p:cNvSpPr>
            <a:spLocks noChangeArrowheads="1"/>
          </p:cNvSpPr>
          <p:nvPr/>
        </p:nvSpPr>
        <p:spPr bwMode="auto">
          <a:xfrm>
            <a:off x="0" y="2420888"/>
            <a:ext cx="914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 LAS MAGNITUDES INTERACTUANTES.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magnitudes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interactuantes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el pavimento son la carga, las características del terreno de fundación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estructura de pavimento (capas, espesores y propiedades de los materiales del pavimento) y las condiciones ambientales (particularmente las climáticas relacionadas al agua y a la temperatura)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
        <p:nvSpPr>
          <p:cNvPr id="98307" name="Rectangle 3"/>
          <p:cNvSpPr>
            <a:spLocks noChangeArrowheads="1"/>
          </p:cNvSpPr>
          <p:nvPr/>
        </p:nvSpPr>
        <p:spPr bwMode="auto">
          <a:xfrm>
            <a:off x="0" y="4272677"/>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1.2.1 LA CARGA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que impone el tránsito corresponde a la que el vehículo impone a la superficie de rodadura.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de mayor relieve es vertical y corresponde al peso del vehículo que se distribuye a través de la estructura del mismo a los ejes y a las ruedas.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vertical puede sufrir incrementos o disminuciones por el hecho que el vehículo circule sobre una superficie irregular a una cierta velocidad, generando fuerzas verticales de tipo dinámico.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0" y="127666"/>
            <a:ext cx="9144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Una deflexión alta estará manifestando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deformabilidad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la estructura elevada, en tanto que una deflexión baja refleja una estructura poco deformable.</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 evidencia la conveniencia de una buena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efectos de contar con una deflexión baja.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2.4.3 LOS MODELOS MULTICAPA.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realidad, el problema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tensional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la estructura de un pavimento que apoya sobre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resulta de considerar un estado tridimensional de tensiones en 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semiespacio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debajo de la rodadura.</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estado de tensiones, se representa en la figura 2.8</a:t>
            </a:r>
            <a:r>
              <a:rPr kumimoji="0" lang="es-UY" b="0" i="0" u="none" strike="noStrike" cap="none" normalizeH="0" baseline="0" dirty="0" smtClean="0">
                <a:ln>
                  <a:noFill/>
                </a:ln>
                <a:solidFill>
                  <a:schemeClr val="tx1"/>
                </a:solidFill>
                <a:effectLst/>
                <a:latin typeface="Arial" pitchFamily="34" charset="0"/>
                <a:cs typeface="Arial" pitchFamily="34" charset="0"/>
              </a:rPr>
              <a:t> </a:t>
            </a:r>
          </a:p>
        </p:txBody>
      </p:sp>
      <p:sp>
        <p:nvSpPr>
          <p:cNvPr id="5222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52226" name="Object 2"/>
          <p:cNvGraphicFramePr>
            <a:graphicFrameLocks noChangeAspect="1"/>
          </p:cNvGraphicFramePr>
          <p:nvPr/>
        </p:nvGraphicFramePr>
        <p:xfrm>
          <a:off x="2627784" y="2996952"/>
          <a:ext cx="4029075" cy="2628900"/>
        </p:xfrm>
        <a:graphic>
          <a:graphicData uri="http://schemas.openxmlformats.org/presentationml/2006/ole">
            <mc:AlternateContent xmlns:mc="http://schemas.openxmlformats.org/markup-compatibility/2006">
              <mc:Choice xmlns:v="urn:schemas-microsoft-com:vml" Requires="v">
                <p:oleObj spid="_x0000_s52227" r:id="rId3" imgW="8801100" imgH="4448175" progId="">
                  <p:embed/>
                </p:oleObj>
              </mc:Choice>
              <mc:Fallback>
                <p:oleObj r:id="rId3" imgW="8801100" imgH="4448175"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23378" t="8194" r="28879" b="25967"/>
                      <a:stretch>
                        <a:fillRect/>
                      </a:stretch>
                    </p:blipFill>
                    <p:spPr bwMode="auto">
                      <a:xfrm>
                        <a:off x="2627784" y="2996952"/>
                        <a:ext cx="4029075" cy="2628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8" name="Rectangle 4"/>
          <p:cNvSpPr>
            <a:spLocks noChangeArrowheads="1"/>
          </p:cNvSpPr>
          <p:nvPr/>
        </p:nvSpPr>
        <p:spPr bwMode="auto">
          <a:xfrm>
            <a:off x="1403648" y="5661248"/>
            <a:ext cx="641714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2.8 Sistemas Multicapa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Peattie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Jones)</a:t>
            </a:r>
            <a:endParaRPr kumimoji="0" lang="es-UY"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Fuente: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Poder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Segunda Edición</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764704"/>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Podríamos calcular las tensiones y deformaciones en cualquier punto, si consideramos la ecuación constitutiva del material,  y simplificando,  las relaciones esfuerzo deformación de materiales elásticos, con las adecuadas condiciones de borde de la carga y de 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intercapas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solución de estos modelos, requiere de simplificaciones múltiples, debido a la complejidad que acarrea la consideración de todas las variables intervinientes en el fenómeno real.</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una mayor comprensión del problema nos referimos a la bibliografía especializada.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modelos de Fox,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Acum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Peattie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Jones, desarrollados en la década de los 60, permitieron considerar sistemas de tres capas, los que representan aún mejor la realidad, que el modelo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Burmister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pudiendo identificar una capa correspondiente a la de mezcla asfáltica, una capa correspondiente a las capas granulares y otra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avance de la computación ha permitido que las técnicas de cálculo hayan tenido un desarrollo impresionante, que habilita que hoy, los programas de cálculo, pueden calcular tensiones y deformaciones en cualquier punto, debidos a cualquier tipo de carga o configuración de cargas en sistemas de capas múltiples (hasta 17 capas).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0" y="117694"/>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los efectos del curso, baste considerar que en un sistema de tres capas, serán relevantes en la consideración de tensiones y deformaciones de compresión o de tracción por flexión, los espesores del pavimento, los espesores de las capas, los módulos de deformación de los materiales y las relaciones modulares entre los materiales de capas contiguas.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Modelos que permiten el cálculo de tensiones y deformaciones para diferentes materiales se encuentran disponibles ( ELSYM, BISAR, KENLAYER, etc.)</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2.4.4. MODELOS ELASTICOS Y VISCOELÁSTICOS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oportuno señalar que todo lo que se ha dicho sobre modelación de sistemas, parte de la base de considerar que los materiales son elásticos y lineales.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 ya hemos visto que no es cierto para los suelos y materiales granulares, en los que su módulo depende del confinamiento del material, por lo que no son estrictamente válidos, los modelos y resulta necesario realizar algunas aproximaciones.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las capas de mezclas asfálticas, tampoco es válido su consideración como un material elástico lineal, salvo a bajas temperaturas, desde que las mezclas asfálticas, tienen un comportamiento esfuerzo deformación de carácter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viscoelástico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decir que aplicada una carga, la deformación se producirá progresivamente en el tiempo, hasta llegar a su deformación total y de la misma forma, cuando se recupere la deformación no lo hará en forma instantánea.</a:t>
            </a: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04664"/>
            <a:ext cx="9144000" cy="923330"/>
          </a:xfrm>
          <a:prstGeom prst="rect">
            <a:avLst/>
          </a:prstGeom>
        </p:spPr>
        <p:txBody>
          <a:bodyPr wrap="square">
            <a:spAutoFit/>
          </a:bodyPr>
          <a:lstStyle/>
          <a:p>
            <a:r>
              <a:rPr lang="es-ES" dirty="0">
                <a:latin typeface="Arial" pitchFamily="34" charset="0"/>
                <a:cs typeface="Arial" pitchFamily="34" charset="0"/>
              </a:rPr>
              <a:t>El comportamiento esfuerzo deformación de un material </a:t>
            </a:r>
            <a:r>
              <a:rPr lang="es-ES" dirty="0" err="1">
                <a:latin typeface="Arial" pitchFamily="34" charset="0"/>
                <a:cs typeface="Arial" pitchFamily="34" charset="0"/>
              </a:rPr>
              <a:t>viscoelástico</a:t>
            </a:r>
            <a:r>
              <a:rPr lang="es-ES" dirty="0">
                <a:latin typeface="Arial" pitchFamily="34" charset="0"/>
                <a:cs typeface="Arial" pitchFamily="34" charset="0"/>
              </a:rPr>
              <a:t>, a su vez puede ser representado por un modelo de Maxwell o de Kelvin, como se indica en la figura </a:t>
            </a:r>
            <a:endParaRPr lang="es-UY" dirty="0">
              <a:latin typeface="Arial" pitchFamily="34" charset="0"/>
              <a:cs typeface="Arial" pitchFamily="34" charset="0"/>
            </a:endParaRPr>
          </a:p>
          <a:p>
            <a:r>
              <a:rPr lang="es-ES" dirty="0">
                <a:latin typeface="Arial" pitchFamily="34" charset="0"/>
                <a:cs typeface="Arial" pitchFamily="34" charset="0"/>
              </a:rPr>
              <a:t>2.9</a:t>
            </a:r>
            <a:endParaRPr lang="es-UY" dirty="0">
              <a:latin typeface="Arial" pitchFamily="34" charset="0"/>
              <a:cs typeface="Arial" pitchFamily="34" charset="0"/>
            </a:endParaRPr>
          </a:p>
        </p:txBody>
      </p:sp>
      <p:sp>
        <p:nvSpPr>
          <p:cNvPr id="491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49153" name="Object 1"/>
          <p:cNvGraphicFramePr>
            <a:graphicFrameLocks noChangeAspect="1"/>
          </p:cNvGraphicFramePr>
          <p:nvPr/>
        </p:nvGraphicFramePr>
        <p:xfrm>
          <a:off x="2123728" y="1196752"/>
          <a:ext cx="4448175" cy="4133850"/>
        </p:xfrm>
        <a:graphic>
          <a:graphicData uri="http://schemas.openxmlformats.org/presentationml/2006/ole">
            <mc:AlternateContent xmlns:mc="http://schemas.openxmlformats.org/markup-compatibility/2006">
              <mc:Choice xmlns:v="urn:schemas-microsoft-com:vml" Requires="v">
                <p:oleObj spid="_x0000_s49160" r:id="rId3" imgW="7981950" imgH="3629025" progId="">
                  <p:embed/>
                </p:oleObj>
              </mc:Choice>
              <mc:Fallback>
                <p:oleObj r:id="rId3" imgW="7981950" imgH="3629025" progId="">
                  <p:embed/>
                  <p:pic>
                    <p:nvPicPr>
                      <p:cNvPr id="0" name="Picture 1"/>
                      <p:cNvPicPr>
                        <a:picLocks noChangeAspect="1" noChangeArrowheads="1"/>
                      </p:cNvPicPr>
                      <p:nvPr/>
                    </p:nvPicPr>
                    <p:blipFill>
                      <a:blip r:embed="rId4">
                        <a:lum bright="-20000" contrast="100000"/>
                        <a:extLst>
                          <a:ext uri="{28A0092B-C50C-407E-A947-70E740481C1C}">
                            <a14:useLocalDpi xmlns:a14="http://schemas.microsoft.com/office/drawing/2010/main" val="0"/>
                          </a:ext>
                        </a:extLst>
                      </a:blip>
                      <a:srcRect l="39146" t="35703" r="25089" b="-7852"/>
                      <a:stretch>
                        <a:fillRect/>
                      </a:stretch>
                    </p:blipFill>
                    <p:spPr bwMode="auto">
                      <a:xfrm>
                        <a:off x="2123728" y="1196752"/>
                        <a:ext cx="4448175" cy="413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49157" name="Object 5"/>
          <p:cNvGraphicFramePr>
            <a:graphicFrameLocks noChangeAspect="1"/>
          </p:cNvGraphicFramePr>
          <p:nvPr/>
        </p:nvGraphicFramePr>
        <p:xfrm>
          <a:off x="2411760" y="4509120"/>
          <a:ext cx="457200" cy="434975"/>
        </p:xfrm>
        <a:graphic>
          <a:graphicData uri="http://schemas.openxmlformats.org/presentationml/2006/ole">
            <mc:AlternateContent xmlns:mc="http://schemas.openxmlformats.org/markup-compatibility/2006">
              <mc:Choice xmlns:v="urn:schemas-microsoft-com:vml" Requires="v">
                <p:oleObj spid="_x0000_s49161" r:id="rId5" imgW="406080" imgH="393480" progId="">
                  <p:embed/>
                </p:oleObj>
              </mc:Choice>
              <mc:Fallback>
                <p:oleObj r:id="rId5" imgW="406080" imgH="393480"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4509120"/>
                        <a:ext cx="457200"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8" name="Object 6"/>
          <p:cNvGraphicFramePr>
            <a:graphicFrameLocks noChangeAspect="1"/>
          </p:cNvGraphicFramePr>
          <p:nvPr/>
        </p:nvGraphicFramePr>
        <p:xfrm>
          <a:off x="3491880" y="4509120"/>
          <a:ext cx="828675" cy="419100"/>
        </p:xfrm>
        <a:graphic>
          <a:graphicData uri="http://schemas.openxmlformats.org/presentationml/2006/ole">
            <mc:AlternateContent xmlns:mc="http://schemas.openxmlformats.org/markup-compatibility/2006">
              <mc:Choice xmlns:v="urn:schemas-microsoft-com:vml" Requires="v">
                <p:oleObj spid="_x0000_s49162" r:id="rId7" imgW="825480" imgH="419040" progId="">
                  <p:embed/>
                </p:oleObj>
              </mc:Choice>
              <mc:Fallback>
                <p:oleObj r:id="rId7" imgW="825480" imgH="419040" progId="">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4509120"/>
                        <a:ext cx="82867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9" name="Object 7"/>
          <p:cNvGraphicFramePr>
            <a:graphicFrameLocks noChangeAspect="1"/>
          </p:cNvGraphicFramePr>
          <p:nvPr/>
        </p:nvGraphicFramePr>
        <p:xfrm>
          <a:off x="4788024" y="4509120"/>
          <a:ext cx="1152525" cy="390525"/>
        </p:xfrm>
        <a:graphic>
          <a:graphicData uri="http://schemas.openxmlformats.org/presentationml/2006/ole">
            <mc:AlternateContent xmlns:mc="http://schemas.openxmlformats.org/markup-compatibility/2006">
              <mc:Choice xmlns:v="urn:schemas-microsoft-com:vml" Requires="v">
                <p:oleObj spid="_x0000_s49163" r:id="rId9" imgW="1155600" imgH="393480" progId="">
                  <p:embed/>
                </p:oleObj>
              </mc:Choice>
              <mc:Fallback>
                <p:oleObj r:id="rId9" imgW="1155600" imgH="393480" progId="">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8024" y="4509120"/>
                        <a:ext cx="115252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60" name="Text Box 8"/>
          <p:cNvSpPr txBox="1">
            <a:spLocks noChangeArrowheads="1"/>
          </p:cNvSpPr>
          <p:nvPr/>
        </p:nvSpPr>
        <p:spPr bwMode="auto">
          <a:xfrm>
            <a:off x="3347864" y="4941168"/>
            <a:ext cx="1143000" cy="228600"/>
          </a:xfrm>
          <a:prstGeom prst="rect">
            <a:avLst/>
          </a:prstGeom>
          <a:solidFill>
            <a:srgbClr val="C0C0C0"/>
          </a:solidFill>
          <a:ln w="9525" algn="ctr">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UY" sz="900" b="0" i="0" u="none" strike="noStrike" cap="none" normalizeH="0" baseline="0" smtClean="0">
                <a:ln>
                  <a:noFill/>
                </a:ln>
                <a:solidFill>
                  <a:schemeClr val="tx1"/>
                </a:solidFill>
                <a:effectLst/>
                <a:latin typeface="Calibri" pitchFamily="34" charset="0"/>
                <a:cs typeface="Arial" pitchFamily="34" charset="0"/>
              </a:rPr>
              <a:t>Maxwell</a:t>
            </a:r>
            <a:endParaRPr kumimoji="0" lang="es-UY" sz="1800" b="0" i="0" u="none" strike="noStrike" cap="none" normalizeH="0" baseline="0" smtClean="0">
              <a:ln>
                <a:noFill/>
              </a:ln>
              <a:solidFill>
                <a:schemeClr val="tx1"/>
              </a:solidFill>
              <a:effectLst/>
              <a:latin typeface="Arial" pitchFamily="34" charset="0"/>
              <a:cs typeface="Arial" pitchFamily="34" charset="0"/>
            </a:endParaRPr>
          </a:p>
        </p:txBody>
      </p:sp>
      <p:sp>
        <p:nvSpPr>
          <p:cNvPr id="49161" name="Text Box 9"/>
          <p:cNvSpPr txBox="1">
            <a:spLocks noChangeArrowheads="1"/>
          </p:cNvSpPr>
          <p:nvPr/>
        </p:nvSpPr>
        <p:spPr bwMode="auto">
          <a:xfrm>
            <a:off x="4788024" y="4941168"/>
            <a:ext cx="1143000" cy="228600"/>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UY" sz="900" b="0" i="0" u="none" strike="noStrike" cap="none" normalizeH="0" baseline="0" smtClean="0">
                <a:ln>
                  <a:noFill/>
                </a:ln>
                <a:solidFill>
                  <a:schemeClr val="tx1"/>
                </a:solidFill>
                <a:effectLst/>
                <a:latin typeface="Calibri" pitchFamily="34" charset="0"/>
                <a:cs typeface="Arial" pitchFamily="34" charset="0"/>
              </a:rPr>
              <a:t>Kelvin</a:t>
            </a:r>
            <a:endParaRPr kumimoji="0" lang="es-UY" sz="1800" b="0" i="0" u="none" strike="noStrike" cap="none" normalizeH="0" baseline="0" smtClean="0">
              <a:ln>
                <a:noFill/>
              </a:ln>
              <a:solidFill>
                <a:schemeClr val="tx1"/>
              </a:solidFill>
              <a:effectLst/>
              <a:latin typeface="Arial" pitchFamily="34" charset="0"/>
              <a:cs typeface="Arial" pitchFamily="34" charset="0"/>
            </a:endParaRPr>
          </a:p>
        </p:txBody>
      </p:sp>
      <p:sp>
        <p:nvSpPr>
          <p:cNvPr id="49162" name="Rectangle 10"/>
          <p:cNvSpPr>
            <a:spLocks noChangeArrowheads="1"/>
          </p:cNvSpPr>
          <p:nvPr/>
        </p:nvSpPr>
        <p:spPr bwMode="auto">
          <a:xfrm>
            <a:off x="2411760" y="5517232"/>
            <a:ext cx="3740126" cy="4924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2.9 Características de los materiales</a:t>
            </a:r>
            <a:endParaRPr kumimoji="0" lang="es-UY"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0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0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0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t>
            </a: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0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Witczak</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0" y="332656"/>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realidad la suposición de estos modelos no deja de ser una aproximación a la realidad, pues el fenómeno real de la relación esfuerzo deformación, según los estudios de laboratorio, han demostrado que el comportamiento corresponde a un modelo mixto entre los dos indicados.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Basten estas consideraciones para indicar que en el alcance de este curso no se profundizará en el tema.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síntesis, retengamos que los ingenieros modelamos la realidad simplificándola, a efectos de analizar los problemas, pero la realidad es siempre más compleja que el modelo, por lo que el empleo de los mismos debe ser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criterioso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logrando la comprensión de los mecanismos que se representan en los modelos.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2.5 CONSIDERACIONES DE TENSIONES Y DEFORMACIONES EN EL PAVIMENTO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esta sección veremos algunas tensiones, deformaciones y deflexiones que se observan en el pavimento, y sus características y dependencia de las variables de diseño, es decir, espesores de capas y rigidez de los materiales.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los efectos consideraremos que la carga es estática, aplicada sobre una superficie circular, igualmente distribuida y que se cumplen las condiciones indicadas en los modelos antes indicados.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0" y="908720"/>
            <a:ext cx="9144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Todas las tensiones y deformaciones pueden ser relevantes para los materiales que integran la estructura del pavimento, pero se prestará particular atención a aquellas que en general resultan más relevantes.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2.5.1 TENSIONES DE COMPRESIÓN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tensiones de compresión son intuitivamente relevantes. A nivel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las tensiones de compresión son relevantes. Si bien las tensiones llegan disipadas por las capas de pavimento interpuestas entre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la rodadura, es de recordar, que el material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el más pobre, es decir un material que va a sufrir deformaciones a pesar que las tensiones sean débiles, pues es un material de bajo módulo de deformación.</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punto donde las tensiones de compresión son mayores es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intercapa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será una de las tensiones o deformaciones que será necesario limitar.</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Dicho de otra forma, una de las causales de fallas de un pavimento y por tanto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dimensionante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 mismo, es la tensión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476672"/>
            <a:ext cx="9144000" cy="646331"/>
          </a:xfrm>
          <a:prstGeom prst="rect">
            <a:avLst/>
          </a:prstGeom>
        </p:spPr>
        <p:txBody>
          <a:bodyPr wrap="square">
            <a:spAutoFit/>
          </a:bodyPr>
          <a:lstStyle/>
          <a:p>
            <a:r>
              <a:rPr lang="es-ES" dirty="0">
                <a:latin typeface="Arial" pitchFamily="34" charset="0"/>
                <a:cs typeface="Arial" pitchFamily="34" charset="0"/>
              </a:rPr>
              <a:t>En la figura 2.10, la tensión en la </a:t>
            </a:r>
            <a:r>
              <a:rPr lang="es-ES" dirty="0" err="1">
                <a:latin typeface="Arial" pitchFamily="34" charset="0"/>
                <a:cs typeface="Arial" pitchFamily="34" charset="0"/>
              </a:rPr>
              <a:t>subrasante</a:t>
            </a:r>
            <a:r>
              <a:rPr lang="es-ES" dirty="0">
                <a:latin typeface="Arial" pitchFamily="34" charset="0"/>
                <a:cs typeface="Arial" pitchFamily="34" charset="0"/>
              </a:rPr>
              <a:t> disminuye con el aumento del espesor de la capa de base (disminución de a/h</a:t>
            </a:r>
            <a:r>
              <a:rPr lang="es-ES" baseline="-25000" dirty="0">
                <a:latin typeface="Arial" pitchFamily="34" charset="0"/>
                <a:cs typeface="Arial" pitchFamily="34" charset="0"/>
              </a:rPr>
              <a:t>2</a:t>
            </a:r>
            <a:r>
              <a:rPr lang="es-ES" dirty="0">
                <a:latin typeface="Arial" pitchFamily="34" charset="0"/>
                <a:cs typeface="Arial" pitchFamily="34" charset="0"/>
              </a:rPr>
              <a:t>).</a:t>
            </a:r>
            <a:endParaRPr lang="es-UY" dirty="0">
              <a:latin typeface="Arial" pitchFamily="34" charset="0"/>
              <a:cs typeface="Arial" pitchFamily="34" charset="0"/>
            </a:endParaRPr>
          </a:p>
        </p:txBody>
      </p:sp>
      <p:sp>
        <p:nvSpPr>
          <p:cNvPr id="46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46081" name="Object 1"/>
          <p:cNvGraphicFramePr>
            <a:graphicFrameLocks noChangeAspect="1"/>
          </p:cNvGraphicFramePr>
          <p:nvPr/>
        </p:nvGraphicFramePr>
        <p:xfrm>
          <a:off x="1907704" y="1052736"/>
          <a:ext cx="5038725" cy="5038725"/>
        </p:xfrm>
        <a:graphic>
          <a:graphicData uri="http://schemas.openxmlformats.org/presentationml/2006/ole">
            <mc:AlternateContent xmlns:mc="http://schemas.openxmlformats.org/markup-compatibility/2006">
              <mc:Choice xmlns:v="urn:schemas-microsoft-com:vml" Requires="v">
                <p:oleObj spid="_x0000_s46082" r:id="rId3" imgW="8801100" imgH="4448175" progId="">
                  <p:embed/>
                </p:oleObj>
              </mc:Choice>
              <mc:Fallback>
                <p:oleObj r:id="rId3" imgW="8801100" imgH="4448175"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l="37582" t="15787" r="34064" b="27682"/>
                      <a:stretch>
                        <a:fillRect/>
                      </a:stretch>
                    </p:blipFill>
                    <p:spPr bwMode="auto">
                      <a:xfrm>
                        <a:off x="1907704" y="1052736"/>
                        <a:ext cx="5038725" cy="503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3" name="Rectangle 3"/>
          <p:cNvSpPr>
            <a:spLocks noChangeArrowheads="1"/>
          </p:cNvSpPr>
          <p:nvPr/>
        </p:nvSpPr>
        <p:spPr bwMode="auto">
          <a:xfrm>
            <a:off x="467544" y="6021288"/>
            <a:ext cx="832901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2.0: Tensiones verticales de compresión en la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un modelo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tricapa</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Nielson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Witczak</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0" y="671691"/>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puede reducirse con el aumento de la relación h</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decir que para un h</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fijo de las capas de base, la tensión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disminuye con un aumento de h</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(el espesor de la capa de rodadura).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último, la tensión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puede disminuirse por aumento de la rigidez del material de la rodadura.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2.5.2 DEFLEXION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deflexión, como dijimos antes, es la integración de las deformaciones unitarias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a:t>
            </a:r>
            <a:r>
              <a:rPr kumimoji="0" lang="es-ES"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z</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lo largo del eje z. Si el material es elástico lineal, es de suponer que la deflexión seguirá la evolución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a:t>
            </a:r>
            <a:r>
              <a:rPr kumimoji="0" lang="es-ES"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z</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por tanto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a:t>
            </a:r>
            <a:r>
              <a:rPr kumimoji="0" lang="es-ES"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z</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la deflexión se reducirá, si sobre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coloca un espesor de capas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suficiente, si se considera una relación de espesores adecuada entre rodadura y bases y si se colocan  materiales de adecuada rigidez (módulos crecientes) desde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hacia la rodadura.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2.5.3 TENSIONES DE CORTE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colocación de capas rígidas en la superficie, permite distribuir mejor las cargas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pero como contraparte, se generan tensiones de corte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a:t>
            </a:r>
            <a:r>
              <a:rPr kumimoji="0" lang="es-ES"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rz</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el cuerpo de la capa rígida.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772816"/>
            <a:ext cx="3419872" cy="3693319"/>
          </a:xfrm>
          <a:prstGeom prst="rect">
            <a:avLst/>
          </a:prstGeom>
        </p:spPr>
        <p:txBody>
          <a:bodyPr wrap="square">
            <a:spAutoFit/>
          </a:bodyPr>
          <a:lstStyle/>
          <a:p>
            <a:r>
              <a:rPr lang="es-ES" dirty="0">
                <a:latin typeface="Arial" pitchFamily="34" charset="0"/>
                <a:cs typeface="Arial" pitchFamily="34" charset="0"/>
              </a:rPr>
              <a:t>La tensión de corte, será nula en el eje de la carga y nula cuando el punto en cuestión se aleje por el radio y tendrá un máximo en el borde de la superficie de carga</a:t>
            </a:r>
            <a:r>
              <a:rPr lang="es-ES" dirty="0" smtClean="0">
                <a:latin typeface="Arial" pitchFamily="34" charset="0"/>
                <a:cs typeface="Arial" pitchFamily="34" charset="0"/>
              </a:rPr>
              <a:t>.</a:t>
            </a:r>
          </a:p>
          <a:p>
            <a:endParaRPr lang="es-UY" dirty="0">
              <a:latin typeface="Arial" pitchFamily="34" charset="0"/>
              <a:cs typeface="Arial" pitchFamily="34" charset="0"/>
            </a:endParaRPr>
          </a:p>
          <a:p>
            <a:r>
              <a:rPr lang="es-ES" dirty="0">
                <a:latin typeface="Arial" pitchFamily="34" charset="0"/>
                <a:cs typeface="Arial" pitchFamily="34" charset="0"/>
              </a:rPr>
              <a:t>Estas tensiones de corte, serán mayores,  cuanto mayor sea la relación de módulos entre materiales de rodadura y de base, lo que se ilustra en la figura 2.11</a:t>
            </a:r>
            <a:endParaRPr lang="es-UY" dirty="0">
              <a:latin typeface="Arial" pitchFamily="34" charset="0"/>
              <a:cs typeface="Arial" pitchFamily="34" charset="0"/>
            </a:endParaRPr>
          </a:p>
        </p:txBody>
      </p:sp>
      <p:pic>
        <p:nvPicPr>
          <p:cNvPr id="44033" name="Picture 1"/>
          <p:cNvPicPr>
            <a:picLocks noChangeAspect="1" noChangeArrowheads="1"/>
          </p:cNvPicPr>
          <p:nvPr/>
        </p:nvPicPr>
        <p:blipFill>
          <a:blip r:embed="rId2" cstate="print"/>
          <a:srcRect/>
          <a:stretch>
            <a:fillRect/>
          </a:stretch>
        </p:blipFill>
        <p:spPr bwMode="auto">
          <a:xfrm>
            <a:off x="3419872" y="0"/>
            <a:ext cx="5391150" cy="646747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5301208"/>
            <a:ext cx="9144000" cy="1200329"/>
          </a:xfrm>
          <a:prstGeom prst="rect">
            <a:avLst/>
          </a:prstGeom>
        </p:spPr>
        <p:txBody>
          <a:bodyPr wrap="square">
            <a:spAutoFit/>
          </a:bodyPr>
          <a:lstStyle/>
          <a:p>
            <a:r>
              <a:rPr lang="es-ES" dirty="0">
                <a:latin typeface="Arial" pitchFamily="34" charset="0"/>
                <a:cs typeface="Arial" pitchFamily="34" charset="0"/>
              </a:rPr>
              <a:t>En la figura 2.12 se muestra la variación de la tensión de corte con el espesor del pavimento  y de la capa rígida, así como se puede observar el punto en que la tensión se hace máxima que se desplaza de la mitad de la capa hacia el tercio superior de la capa rígida cuando aumenta su espesor h1.</a:t>
            </a:r>
            <a:endParaRPr lang="es-UY" dirty="0">
              <a:latin typeface="Arial" pitchFamily="34" charset="0"/>
              <a:cs typeface="Arial" pitchFamily="34" charset="0"/>
            </a:endParaRPr>
          </a:p>
        </p:txBody>
      </p:sp>
      <p:pic>
        <p:nvPicPr>
          <p:cNvPr id="43009" name="Picture 1"/>
          <p:cNvPicPr>
            <a:picLocks noChangeAspect="1" noChangeArrowheads="1"/>
          </p:cNvPicPr>
          <p:nvPr/>
        </p:nvPicPr>
        <p:blipFill>
          <a:blip r:embed="rId2" cstate="print"/>
          <a:srcRect/>
          <a:stretch>
            <a:fillRect/>
          </a:stretch>
        </p:blipFill>
        <p:spPr bwMode="auto">
          <a:xfrm>
            <a:off x="2051720" y="476672"/>
            <a:ext cx="5029200" cy="4876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0" y="671691"/>
            <a:ext cx="9144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tracción motriz y el frenado de los vehículos, generarán también solicitaciones horizontales en el sentido de la carretera o longitudinales.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los tramos en curva,  estarán presentes las fuerzas actuantes correspondientes a la reacción de la fuerza centrífuga sobre el vehículo, en sentido transversal al eje de la carretera.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decir, que la carga será fundamentalmente de tipo vertical, pero  pueden existir otras cargas actuantes.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magnitud de estas cargas puede variar entre la de una bicicleta hasta la de un camión sobrecargado. Para automóviles una carga de 200 kg. por rueda será normal en tanto que  para un camión lo será una de 2500 kg. por rueda.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se trasmitirá desde el vehículo al pavimento por medio de un intermediario, el neumático, que constituye un elemento deformable que permite distribuir la carga en una superficie y reducir de esta forma la presión vertical de contacto entre neumático y superficie de rodadura y desarrollar la fricción neumático-rodadura para asegurar condiciones de no deslizamiento y mejorar la tracción vehicular.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impronta o huella del neumático sobre la rodadura, dependerá del neumático, tipo, tamaño,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deformabilidad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presión de inflado,  etc.</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0" y="908720"/>
            <a:ext cx="9144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pesar de la importancia de estas tensiones de corte, las mismas no serán en general 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dimensionantes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los espesores de las capas o de su rigidez, para los esfuerzos de cargas verticales.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Pueden ser determinantes en casos de otros esfuerzos tales como los de frenado o fricción lateral o en el desarrollo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2.5.4 TENSIONES DE TRACCIÓN POR FLEXIÓN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rigidez de la capa de rodadura y su aptitud para soportar tensiones de tracción, determinan la generación de tensiones de tracción por flexión, que será máximas en la cara inferior de la capa rígida y máxima debajo del centro de aplicación de la carga.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Estas tensiones s</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serán dependientes de la relación h</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de la relación modular entre el material de la capa rígida y la capa de base como se puede ver en el ejemplo de la figura 2-13.</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cstate="print"/>
          <a:srcRect/>
          <a:stretch>
            <a:fillRect/>
          </a:stretch>
        </p:blipFill>
        <p:spPr bwMode="auto">
          <a:xfrm>
            <a:off x="899592" y="0"/>
            <a:ext cx="5400675" cy="5562600"/>
          </a:xfrm>
          <a:prstGeom prst="rect">
            <a:avLst/>
          </a:prstGeom>
          <a:noFill/>
          <a:ln w="9525">
            <a:noFill/>
            <a:miter lim="800000"/>
            <a:headEnd/>
            <a:tailEnd/>
          </a:ln>
        </p:spPr>
      </p:pic>
      <p:sp>
        <p:nvSpPr>
          <p:cNvPr id="40962" name="Rectangle 2"/>
          <p:cNvSpPr>
            <a:spLocks noChangeArrowheads="1"/>
          </p:cNvSpPr>
          <p:nvPr/>
        </p:nvSpPr>
        <p:spPr bwMode="auto">
          <a:xfrm>
            <a:off x="0" y="5949280"/>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2-13 Tensiones de tracción por flexión en la primer intercala.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0" y="620688"/>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 h2 fijo, las tensiones de tracción crecerán en la medida que disminuya el valor h1.</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Crecerá tanto más cuanto mayor sea la relación de rigideces entre E</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(parámetro K</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Estas tensiones de tracción por flexión son en general determinantes de los espesores de las capas rígidas y de su rigidez.</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oportuno señalar que cuando el espesor de la capa rígida se hace próximo a 0, (es el caso de un tratamiento bituminoso) las tensiones de tracción por flexión se convierten en tensiones de compresión. En términos más intuitivos, en capas muy delgadas el material de superficie se comporta como una alfombra entre la base y la carga aplicada.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2.6 LAS TENSIONES Y DEFORMACIONES EN EL PROCESO DE DISEÑO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proceso de diseño de una estructura de pavimento, por tanto consistirá en un ciclo que se inicia con la evaluación de las cargas del tránsito durante la vida en servicio del pavimento, la evaluación del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evaluación de las condiciones climáticas del emplazamiento y la evaluación de los materiales disponibles.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620688"/>
            <a:ext cx="9144000" cy="4801314"/>
          </a:xfrm>
          <a:prstGeom prst="rect">
            <a:avLst/>
          </a:prstGeom>
        </p:spPr>
        <p:txBody>
          <a:bodyPr wrap="square">
            <a:spAutoFit/>
          </a:bodyPr>
          <a:lstStyle/>
          <a:p>
            <a:r>
              <a:rPr lang="es-ES" dirty="0">
                <a:latin typeface="Arial" pitchFamily="34" charset="0"/>
                <a:cs typeface="Arial" pitchFamily="34" charset="0"/>
              </a:rPr>
              <a:t>Con estos elementos, estimar las tensiones, deformaciones o deflexión de los distintos puntos del pavimento, en particular debajo del punto de aplicación de la carga, determinar la deflexión, la tensión de compresión en la </a:t>
            </a:r>
            <a:r>
              <a:rPr lang="es-ES" dirty="0" err="1">
                <a:latin typeface="Arial" pitchFamily="34" charset="0"/>
                <a:cs typeface="Arial" pitchFamily="34" charset="0"/>
              </a:rPr>
              <a:t>subrasante</a:t>
            </a:r>
            <a:r>
              <a:rPr lang="es-ES" dirty="0">
                <a:latin typeface="Arial" pitchFamily="34" charset="0"/>
                <a:cs typeface="Arial" pitchFamily="34" charset="0"/>
              </a:rPr>
              <a:t> y la tensión de tracción por flexión en la 1º </a:t>
            </a:r>
            <a:r>
              <a:rPr lang="es-ES" dirty="0" err="1">
                <a:latin typeface="Arial" pitchFamily="34" charset="0"/>
                <a:cs typeface="Arial" pitchFamily="34" charset="0"/>
              </a:rPr>
              <a:t>intercapa</a:t>
            </a:r>
            <a:r>
              <a:rPr lang="es-ES" dirty="0">
                <a:latin typeface="Arial" pitchFamily="34" charset="0"/>
                <a:cs typeface="Arial" pitchFamily="34" charset="0"/>
              </a:rPr>
              <a:t>. Análogamente se determinarán las tensiones de compresión en las </a:t>
            </a:r>
            <a:r>
              <a:rPr lang="es-ES" dirty="0" err="1">
                <a:latin typeface="Arial" pitchFamily="34" charset="0"/>
                <a:cs typeface="Arial" pitchFamily="34" charset="0"/>
              </a:rPr>
              <a:t>intercapas</a:t>
            </a:r>
            <a:r>
              <a:rPr lang="es-ES" dirty="0">
                <a:latin typeface="Arial" pitchFamily="34" charset="0"/>
                <a:cs typeface="Arial" pitchFamily="34" charset="0"/>
              </a:rPr>
              <a:t> de los materiales granulares (</a:t>
            </a:r>
            <a:r>
              <a:rPr lang="es-ES" dirty="0" err="1">
                <a:latin typeface="Arial" pitchFamily="34" charset="0"/>
                <a:cs typeface="Arial" pitchFamily="34" charset="0"/>
              </a:rPr>
              <a:t>intercapa</a:t>
            </a:r>
            <a:r>
              <a:rPr lang="es-ES" dirty="0">
                <a:latin typeface="Arial" pitchFamily="34" charset="0"/>
                <a:cs typeface="Arial" pitchFamily="34" charset="0"/>
              </a:rPr>
              <a:t> entre base y </a:t>
            </a:r>
            <a:r>
              <a:rPr lang="es-ES" dirty="0" err="1">
                <a:latin typeface="Arial" pitchFamily="34" charset="0"/>
                <a:cs typeface="Arial" pitchFamily="34" charset="0"/>
              </a:rPr>
              <a:t>subbase</a:t>
            </a:r>
            <a:r>
              <a:rPr lang="es-ES" dirty="0" smtClean="0">
                <a:latin typeface="Arial" pitchFamily="34" charset="0"/>
                <a:cs typeface="Arial" pitchFamily="34" charset="0"/>
              </a:rPr>
              <a:t>).</a:t>
            </a:r>
          </a:p>
          <a:p>
            <a:endParaRPr lang="es-UY" dirty="0">
              <a:latin typeface="Arial" pitchFamily="34" charset="0"/>
              <a:cs typeface="Arial" pitchFamily="34" charset="0"/>
            </a:endParaRPr>
          </a:p>
          <a:p>
            <a:r>
              <a:rPr lang="es-ES" dirty="0">
                <a:latin typeface="Arial" pitchFamily="34" charset="0"/>
                <a:cs typeface="Arial" pitchFamily="34" charset="0"/>
              </a:rPr>
              <a:t>Con las tensiones a las que estarán sometidos los materiales, se verificará si los mismos estarán en condiciones de soportar las solicitaciones que les impone la carga y el clima. En caso de verificar la adecuación de los materiales a la solicitación, se obtendrá una solución a la estructura de pavimento. Si no lo satisface, se procede a modificar los espesores de capa hasta que sean compatibles las solicitaciones con las propiedades del material</a:t>
            </a:r>
            <a:r>
              <a:rPr lang="es-ES" dirty="0" smtClean="0">
                <a:latin typeface="Arial" pitchFamily="34" charset="0"/>
                <a:cs typeface="Arial" pitchFamily="34" charset="0"/>
              </a:rPr>
              <a:t>.</a:t>
            </a:r>
          </a:p>
          <a:p>
            <a:endParaRPr lang="es-UY" dirty="0">
              <a:latin typeface="Arial" pitchFamily="34" charset="0"/>
              <a:cs typeface="Arial" pitchFamily="34" charset="0"/>
            </a:endParaRPr>
          </a:p>
          <a:p>
            <a:r>
              <a:rPr lang="es-ES" dirty="0">
                <a:latin typeface="Arial" pitchFamily="34" charset="0"/>
                <a:cs typeface="Arial" pitchFamily="34" charset="0"/>
              </a:rPr>
              <a:t>Si se verificara que para cualquier espesor no es posible lograr una estructura de pavimento adecuada, correspondería proceder a la sustitución de los materiales.</a:t>
            </a:r>
            <a:endParaRPr lang="es-UY" dirty="0">
              <a:latin typeface="Arial" pitchFamily="34" charset="0"/>
              <a:cs typeface="Arial" pitchFamily="34" charset="0"/>
            </a:endParaRPr>
          </a:p>
          <a:p>
            <a:r>
              <a:rPr lang="es-ES" dirty="0">
                <a:latin typeface="Arial" pitchFamily="34" charset="0"/>
                <a:cs typeface="Arial" pitchFamily="34" charset="0"/>
              </a:rPr>
              <a:t>El ciclo de proyecto, en forma muy simplificada, puede representarse por la figura 2.14.</a:t>
            </a:r>
            <a:endParaRPr lang="es-UY" dirty="0">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15"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pSp>
        <p:nvGrpSpPr>
          <p:cNvPr id="37889" name="Group 1"/>
          <p:cNvGrpSpPr>
            <a:grpSpLocks noChangeAspect="1"/>
          </p:cNvGrpSpPr>
          <p:nvPr/>
        </p:nvGrpSpPr>
        <p:grpSpPr bwMode="auto">
          <a:xfrm>
            <a:off x="1763688" y="980728"/>
            <a:ext cx="5372100" cy="4343400"/>
            <a:chOff x="1701" y="1597"/>
            <a:chExt cx="8460" cy="6840"/>
          </a:xfrm>
        </p:grpSpPr>
        <p:sp>
          <p:nvSpPr>
            <p:cNvPr id="37914" name="AutoShape 26"/>
            <p:cNvSpPr>
              <a:spLocks noChangeAspect="1" noChangeArrowheads="1" noTextEdit="1"/>
            </p:cNvSpPr>
            <p:nvPr/>
          </p:nvSpPr>
          <p:spPr bwMode="auto">
            <a:xfrm>
              <a:off x="1701" y="1597"/>
              <a:ext cx="8460" cy="6840"/>
            </a:xfrm>
            <a:prstGeom prst="rect">
              <a:avLst/>
            </a:prstGeom>
            <a:noFill/>
          </p:spPr>
          <p:txBody>
            <a:bodyPr vert="horz" wrap="square" lIns="91440" tIns="45720" rIns="91440" bIns="45720" numCol="1" anchor="t" anchorCtr="0" compatLnSpc="1">
              <a:prstTxWarp prst="textNoShape">
                <a:avLst/>
              </a:prstTxWarp>
            </a:bodyPr>
            <a:lstStyle/>
            <a:p>
              <a:endParaRPr lang="es-UY"/>
            </a:p>
          </p:txBody>
        </p:sp>
        <p:sp>
          <p:nvSpPr>
            <p:cNvPr id="37913" name="Rectangle 25"/>
            <p:cNvSpPr>
              <a:spLocks noChangeArrowheads="1"/>
            </p:cNvSpPr>
            <p:nvPr/>
          </p:nvSpPr>
          <p:spPr bwMode="auto">
            <a:xfrm>
              <a:off x="7641" y="4477"/>
              <a:ext cx="2340" cy="108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Aumento de espesores</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Cambio de material</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912" name="Rectangle 24"/>
            <p:cNvSpPr>
              <a:spLocks noChangeArrowheads="1"/>
            </p:cNvSpPr>
            <p:nvPr/>
          </p:nvSpPr>
          <p:spPr bwMode="auto">
            <a:xfrm>
              <a:off x="2601" y="1777"/>
              <a:ext cx="1439" cy="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Características de la subrasante E, </a:t>
              </a:r>
              <a:r>
                <a:rPr kumimoji="0" lang="es-ES" sz="900" b="0" i="0" u="none" strike="noStrike" cap="none" normalizeH="0" baseline="0" smtClean="0">
                  <a:ln>
                    <a:noFill/>
                  </a:ln>
                  <a:solidFill>
                    <a:schemeClr val="tx1"/>
                  </a:solidFill>
                  <a:effectLst/>
                  <a:latin typeface="Symbol" pitchFamily="18" charset="2"/>
                  <a:ea typeface="Times New Roman" pitchFamily="18" charset="0"/>
                  <a:cs typeface="Arial" pitchFamily="34" charset="0"/>
                </a:rPr>
                <a:t>n</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911" name="Rectangle 23"/>
            <p:cNvSpPr>
              <a:spLocks noChangeArrowheads="1"/>
            </p:cNvSpPr>
            <p:nvPr/>
          </p:nvSpPr>
          <p:spPr bwMode="auto">
            <a:xfrm>
              <a:off x="4221" y="1777"/>
              <a:ext cx="1439" cy="1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Tránsito</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Nº/ Tipo de Cargas Velocidad</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910" name="Rectangle 22"/>
            <p:cNvSpPr>
              <a:spLocks noChangeArrowheads="1"/>
            </p:cNvSpPr>
            <p:nvPr/>
          </p:nvSpPr>
          <p:spPr bwMode="auto">
            <a:xfrm>
              <a:off x="5841" y="1777"/>
              <a:ext cx="1440" cy="89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Regionales</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Temperatura</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Humedad</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909" name="Rectangle 21"/>
            <p:cNvSpPr>
              <a:spLocks noChangeArrowheads="1"/>
            </p:cNvSpPr>
            <p:nvPr/>
          </p:nvSpPr>
          <p:spPr bwMode="auto">
            <a:xfrm>
              <a:off x="7461" y="1777"/>
              <a:ext cx="1439" cy="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Materiales Disponibles </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E</a:t>
              </a:r>
              <a:r>
                <a:rPr kumimoji="0" lang="es-ES" sz="9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i,,</a:t>
              </a:r>
              <a:r>
                <a:rPr kumimoji="0" lang="es-ES" sz="9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s-ES" sz="900" b="0" i="0" u="none" strike="noStrike" cap="none" normalizeH="0" baseline="0" smtClean="0">
                  <a:ln>
                    <a:noFill/>
                  </a:ln>
                  <a:solidFill>
                    <a:schemeClr val="tx1"/>
                  </a:solidFill>
                  <a:effectLst/>
                  <a:latin typeface="Symbol" pitchFamily="18" charset="2"/>
                  <a:ea typeface="Times New Roman" pitchFamily="18" charset="0"/>
                  <a:cs typeface="Arial" pitchFamily="34" charset="0"/>
                </a:rPr>
                <a:t>n</a:t>
              </a:r>
              <a:r>
                <a:rPr kumimoji="0" lang="es-ES" sz="9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i</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908" name="Rectangle 20"/>
            <p:cNvSpPr>
              <a:spLocks noChangeArrowheads="1"/>
            </p:cNvSpPr>
            <p:nvPr/>
          </p:nvSpPr>
          <p:spPr bwMode="auto">
            <a:xfrm>
              <a:off x="4581" y="3397"/>
              <a:ext cx="2160" cy="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Determinación de Espesores </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(1er tanteo)</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907" name="Rectangle 19"/>
            <p:cNvSpPr>
              <a:spLocks noChangeArrowheads="1"/>
            </p:cNvSpPr>
            <p:nvPr/>
          </p:nvSpPr>
          <p:spPr bwMode="auto">
            <a:xfrm>
              <a:off x="4041" y="4657"/>
              <a:ext cx="3421" cy="10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114300" algn="l"/>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Calculo de: </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Tensiones de comp. </a:t>
              </a:r>
              <a:r>
                <a:rPr kumimoji="0" lang="es-ES" sz="1100" b="0" i="0" u="none" strike="noStrike" cap="none" normalizeH="0" baseline="0" smtClean="0">
                  <a:ln>
                    <a:noFill/>
                  </a:ln>
                  <a:solidFill>
                    <a:schemeClr val="tx1"/>
                  </a:solidFill>
                  <a:effectLst/>
                  <a:latin typeface="Symbol" pitchFamily="18" charset="2"/>
                  <a:ea typeface="Times New Roman" pitchFamily="18" charset="0"/>
                  <a:cs typeface="Arial" pitchFamily="34" charset="0"/>
                </a:rPr>
                <a:t>s</a:t>
              </a:r>
              <a:r>
                <a:rPr kumimoji="0" lang="es-ES" sz="11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z</a:t>
              </a:r>
              <a:endParaRPr kumimoji="0" lang="es-E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Tensiones tracción </a:t>
              </a:r>
              <a:r>
                <a:rPr kumimoji="0" lang="es-ES" sz="1100" b="0" i="0" u="none" strike="noStrike" cap="none" normalizeH="0" baseline="0" smtClean="0">
                  <a:ln>
                    <a:noFill/>
                  </a:ln>
                  <a:solidFill>
                    <a:schemeClr val="tx1"/>
                  </a:solidFill>
                  <a:effectLst/>
                  <a:latin typeface="Symbol" pitchFamily="18" charset="2"/>
                  <a:ea typeface="Times New Roman" pitchFamily="18" charset="0"/>
                  <a:cs typeface="Arial" pitchFamily="34" charset="0"/>
                </a:rPr>
                <a:t>s</a:t>
              </a:r>
              <a:r>
                <a:rPr kumimoji="0" lang="es-ES" sz="11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r</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906" name="Rectangle 18"/>
            <p:cNvSpPr>
              <a:spLocks noChangeArrowheads="1"/>
            </p:cNvSpPr>
            <p:nvPr/>
          </p:nvSpPr>
          <p:spPr bwMode="auto">
            <a:xfrm>
              <a:off x="4041" y="6097"/>
              <a:ext cx="3421" cy="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Verificación de tensiones /deformaciones con las “admisibles”</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905" name="Rectangle 17"/>
            <p:cNvSpPr>
              <a:spLocks noChangeArrowheads="1"/>
            </p:cNvSpPr>
            <p:nvPr/>
          </p:nvSpPr>
          <p:spPr bwMode="auto">
            <a:xfrm>
              <a:off x="4581" y="7357"/>
              <a:ext cx="2160" cy="540"/>
            </a:xfrm>
            <a:prstGeom prst="rect">
              <a:avLst/>
            </a:prstGeom>
            <a:solidFill>
              <a:srgbClr val="FFFF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DISEÑO FINAL</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904" name="AutoShape 16"/>
            <p:cNvSpPr>
              <a:spLocks noChangeShapeType="1"/>
            </p:cNvSpPr>
            <p:nvPr/>
          </p:nvSpPr>
          <p:spPr bwMode="auto">
            <a:xfrm flipV="1">
              <a:off x="7462" y="5558"/>
              <a:ext cx="1349" cy="989"/>
            </a:xfrm>
            <a:prstGeom prst="bentConnector2">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903" name="AutoShape 15"/>
            <p:cNvSpPr>
              <a:spLocks noChangeShapeType="1"/>
            </p:cNvSpPr>
            <p:nvPr/>
          </p:nvSpPr>
          <p:spPr bwMode="auto">
            <a:xfrm rot="5400000" flipH="1">
              <a:off x="7461" y="3127"/>
              <a:ext cx="630" cy="2070"/>
            </a:xfrm>
            <a:prstGeom prst="bentConnector2">
              <a:avLst/>
            </a:prstGeom>
            <a:no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902" name="AutoShape 14"/>
            <p:cNvSpPr>
              <a:spLocks noChangeShapeType="1"/>
            </p:cNvSpPr>
            <p:nvPr/>
          </p:nvSpPr>
          <p:spPr bwMode="auto">
            <a:xfrm>
              <a:off x="5752" y="5737"/>
              <a:ext cx="1" cy="360"/>
            </a:xfrm>
            <a:prstGeom prst="straightConnector1">
              <a:avLst/>
            </a:prstGeom>
            <a:noFill/>
            <a:ln w="1905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901" name="AutoShape 13"/>
            <p:cNvSpPr>
              <a:spLocks noChangeShapeType="1"/>
            </p:cNvSpPr>
            <p:nvPr/>
          </p:nvSpPr>
          <p:spPr bwMode="auto">
            <a:xfrm rot="10800000" flipV="1">
              <a:off x="4041" y="3847"/>
              <a:ext cx="540" cy="1350"/>
            </a:xfrm>
            <a:prstGeom prst="bentConnector3">
              <a:avLst>
                <a:gd name="adj1" fmla="val 166667"/>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900" name="AutoShape 12"/>
            <p:cNvSpPr>
              <a:spLocks noChangeShapeType="1"/>
            </p:cNvSpPr>
            <p:nvPr/>
          </p:nvSpPr>
          <p:spPr bwMode="auto">
            <a:xfrm rot="10800000" flipH="1" flipV="1">
              <a:off x="4041" y="6547"/>
              <a:ext cx="518" cy="1080"/>
            </a:xfrm>
            <a:prstGeom prst="bentConnector3">
              <a:avLst>
                <a:gd name="adj1" fmla="val -69500"/>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899" name="Text Box 11"/>
            <p:cNvSpPr txBox="1">
              <a:spLocks noChangeArrowheads="1"/>
            </p:cNvSpPr>
            <p:nvPr/>
          </p:nvSpPr>
          <p:spPr bwMode="auto">
            <a:xfrm>
              <a:off x="2601" y="6817"/>
              <a:ext cx="1260" cy="540"/>
            </a:xfrm>
            <a:prstGeom prst="rect">
              <a:avLst/>
            </a:prstGeom>
            <a:solidFill>
              <a:srgbClr val="339966"/>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Verifica</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898" name="Text Box 10"/>
            <p:cNvSpPr txBox="1">
              <a:spLocks noChangeArrowheads="1"/>
            </p:cNvSpPr>
            <p:nvPr/>
          </p:nvSpPr>
          <p:spPr bwMode="auto">
            <a:xfrm>
              <a:off x="7821" y="5917"/>
              <a:ext cx="1260" cy="720"/>
            </a:xfrm>
            <a:prstGeom prst="rect">
              <a:avLst/>
            </a:prstGeom>
            <a:solidFill>
              <a:srgbClr val="FF99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NO Verifica</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897" name="AutoShape 9"/>
            <p:cNvSpPr>
              <a:spLocks noChangeShapeType="1"/>
            </p:cNvSpPr>
            <p:nvPr/>
          </p:nvSpPr>
          <p:spPr bwMode="auto">
            <a:xfrm rot="16200000" flipH="1">
              <a:off x="4131" y="1867"/>
              <a:ext cx="720" cy="2340"/>
            </a:xfrm>
            <a:prstGeom prst="bentConnector3">
              <a:avLst>
                <a:gd name="adj1" fmla="val 50000"/>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896" name="AutoShape 8"/>
            <p:cNvSpPr>
              <a:spLocks noChangeShapeType="1"/>
            </p:cNvSpPr>
            <p:nvPr/>
          </p:nvSpPr>
          <p:spPr bwMode="auto">
            <a:xfrm rot="16200000" flipH="1">
              <a:off x="5031" y="2767"/>
              <a:ext cx="540" cy="720"/>
            </a:xfrm>
            <a:prstGeom prst="bentConnector3">
              <a:avLst>
                <a:gd name="adj1" fmla="val 30551"/>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895" name="AutoShape 7"/>
            <p:cNvSpPr>
              <a:spLocks noChangeShapeType="1"/>
            </p:cNvSpPr>
            <p:nvPr/>
          </p:nvSpPr>
          <p:spPr bwMode="auto">
            <a:xfrm rot="5400000">
              <a:off x="5750" y="2587"/>
              <a:ext cx="721" cy="900"/>
            </a:xfrm>
            <a:prstGeom prst="bentConnector3">
              <a:avLst>
                <a:gd name="adj1" fmla="val 49931"/>
              </a:avLst>
            </a:prstGeom>
            <a:noFill/>
            <a:ln w="1270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894" name="AutoShape 6"/>
            <p:cNvSpPr>
              <a:spLocks noChangeShapeType="1"/>
            </p:cNvSpPr>
            <p:nvPr/>
          </p:nvSpPr>
          <p:spPr bwMode="auto">
            <a:xfrm rot="5400000">
              <a:off x="6561" y="1777"/>
              <a:ext cx="720" cy="2520"/>
            </a:xfrm>
            <a:prstGeom prst="bentConnector3">
              <a:avLst>
                <a:gd name="adj1" fmla="val 50000"/>
              </a:avLst>
            </a:prstGeom>
            <a:noFill/>
            <a:ln w="19050">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893" name="Line 5"/>
            <p:cNvSpPr>
              <a:spLocks noChangeShapeType="1"/>
            </p:cNvSpPr>
            <p:nvPr/>
          </p:nvSpPr>
          <p:spPr bwMode="auto">
            <a:xfrm>
              <a:off x="2241" y="2137"/>
              <a:ext cx="360" cy="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892" name="Text Box 4"/>
            <p:cNvSpPr txBox="1">
              <a:spLocks noChangeArrowheads="1"/>
            </p:cNvSpPr>
            <p:nvPr/>
          </p:nvSpPr>
          <p:spPr bwMode="auto">
            <a:xfrm>
              <a:off x="1701" y="2317"/>
              <a:ext cx="10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INPUT</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37891" name="Line 3"/>
            <p:cNvSpPr>
              <a:spLocks noChangeShapeType="1"/>
            </p:cNvSpPr>
            <p:nvPr/>
          </p:nvSpPr>
          <p:spPr bwMode="auto">
            <a:xfrm>
              <a:off x="6741" y="7536"/>
              <a:ext cx="360" cy="1"/>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s-UY"/>
            </a:p>
          </p:txBody>
        </p:sp>
        <p:sp>
          <p:nvSpPr>
            <p:cNvPr id="37890" name="Text Box 2"/>
            <p:cNvSpPr txBox="1">
              <a:spLocks noChangeArrowheads="1"/>
            </p:cNvSpPr>
            <p:nvPr/>
          </p:nvSpPr>
          <p:spPr bwMode="auto">
            <a:xfrm>
              <a:off x="7101" y="7357"/>
              <a:ext cx="144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OUTPUT</a:t>
              </a: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37929" name="Rectangle 41"/>
          <p:cNvSpPr>
            <a:spLocks noChangeArrowheads="1"/>
          </p:cNvSpPr>
          <p:nvPr/>
        </p:nvSpPr>
        <p:spPr bwMode="auto">
          <a:xfrm>
            <a:off x="2386532" y="5373216"/>
            <a:ext cx="386195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2.14: Esquema de ciclo de proyecto </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2.7 DISEÑOS HABITUALES Y CONSIDERACIONES TENSIONALES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 las consideraciones realizadas, podemos estimar que los diseños habituales de pavimentos flexibles deberían responder a una lógica de capas sucesivas de calidad creciente a medida que se aproxima a la rodadura.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Efectivamente, los pavimentos flexibles tienen en su enorme mayoría esta composición.</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2.7.1 CAPAS DE SUBBASE Y SUBRASANTE MEJORADA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primera capa sobre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 la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Alternativamente, podríamos decir que en caso de mejoramiento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los efectos del pavimento ya se está colocando una capa de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debajo de la rasante. Esta definición de términos es bastante arbitraria.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criterio razonable, es utilizar como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mejorada los materiales locales que permiten una buena transición entre el terreno natural y las capas de base y rodadura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superiores,y</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por ser dados por la naturaleza en la zona de la obra, son de un costo reducido.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materiales son suelos de calidad mejor que las del terreno natural (suelos arenosos, areno-arcillosos, rocas meteorizadas, etc.) con clasificación AASHTO de suelos A-3, A-2 y A-1, de calidad mejor que las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suelos A-4, A-5, A-6 y A-7 que son las que normalmente se encontrará en un trazado.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0" y="54868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suelos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mejorada, permitirán disipar las tensiones de compresión generando solicitaciones acordes con su capacidad portante y generar una capa más firme para la construcción de las capas superiores en general y en particular permitir mayores niveles de compactación, lo que para un material dado, determina mejores comportamientos esfuerzo- deformación.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Será necesario evaluar que estos materiales puedan soportar las solicitaciones en servicio a lo largo de la vida en servicio y con una razonable confiabilidad estadística.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algunos casos puede no existir la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2.7.2 CAPAS DE BASE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Sobre los materiales de sub base se podrán colocar otros materiales de base de calidad superior a los anteriores, de origen local o bien resultado del procesamiento de agregados de cantera.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Estos materiales, estarán sujetos a mayores solicitaciones que los materiales antes indicados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mejorada), por lo que será necesario verificar que están en condiciones de soportar las solicitaciones a las que estarán exigidos durante toda la vida en servicio y con una razonable confiabilidad estadística.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algunos pavimentos puede no existir la capa de base.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0" y="-90056"/>
            <a:ext cx="9144000"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2.7.3 CAPAS DE MEZCLA ASFÁLTICA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último, las capas de mezcla asfáltica, coronarán el pavimento, como capas de base negra y como capas de concreto asfáltico.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espesor de las capas, deberá ser superior a ciertos mínimos, a efectos que no se desarrollen excesivas tensiones de tracción por flexión, tanto más graves cuanto menos rígida sea la capa de apoyo de estas capas más rígidas.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formulación de la mezcla asfáltica según su conformación de la estructura mineral de agregados pétreos y la cantidad y tipo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asfáltico considerado, determinarán las propiedades de rigidez y resistencia a la fatiga.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una determinada capa de base, mezclas más rígidas determinarán mayores espesores de mezcla  y mezclas menos rígidas, la situación contraria.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2.7.4 TRATAMIENTOS BITUMINOSOS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Alternativamente en las carreteras de tránsito menor, la base puede estar revestida de un tratamiento bituminoso, en el cual su funcionamiento es como de alfombra, transformándose el fenómeno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tensional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un sistema a compresión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8 PAVIMENTOS EN EL URUGUAY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costumbre en el Uruguay es  diseñar pavimentos que siguen la siguiente lógica técnico-económica.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el país es generoso en materiales granulares locales, se incluye una primera capa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material local.</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698213"/>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Sobre este material, se coloca otra capa de material local, normalmente más seleccionado que el anterior y con mayor módulo de deformación. Este material frecuentemente es sobre estimado en sus propiedades, fundamentalmente debido a que siendo un material natural, su variabilidad será muy importante y por tanto para tener un grado de confianza adecuado, se castigaría la propiedad característica, (módulo o CBR) con descuentos de la desviación estándar de las muestras ensayadas.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 plantea una duda al proyectista entre suponer un alto valor modular, corriendo el riesgo de que no todo el material cumpla la hipótesis, pero lograr una estructura de menor inversión inicial, que ha probado en múltiples casos ser adecuada para el servicio, o bien, cubrir la variabilidad, considerando que el material para ser confiablemente evaluado debe ser representado por su valor representativo o característico, con lo que se requiere una estructura más fuerte sobre la capa de este material, lo que redunda en una mayor inversión inicial.</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Evaluar cuál de los criterios aplicar, con fundamentación racional en el diseño y que la performance en servicio avale la decisión tomada,  forma parte del arte de la ingeniería de pavimentos.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Cuando se evalúa en exceso la aptitud del material de base, la estructura se comporta como una que cuenta con una capa de mezcla asfáltica y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base débil. Alternativamente podríamos considerar este pavimento como un “full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depth</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sobre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mejorada por los materiales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base débil.</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0" y="0"/>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pavimentos en el Uruguay, tradicionalmente fallan por excesivas tensiones de tracción por flexión al superar las condiciones de fatiga.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 es razonable que así sea,  dado que los materiales que permiten distribuir tensiones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son locales y de bajo costo por unidad de aporte estructural, en tanto que las mezclas asfálticas son de costo mayor por unidad de aporte estructural.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 conduce a soluciones con espesores considerables de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espesores reducidos de mezcla asfáltica.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pero menos frecuente, es la falla por tensiones excesivas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Esto es más común en los pavimentos de tratamiento bituminoso en los que son estructuras económicas y por lo mismo a veces ni siquiera suficientes para trasmitir las tensiones reducidas a una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 situación relativamente frecuente de falla en pavimentos de tratamiento bituminoso,  por excesivas tensiones de compresión se da en las capas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cuando las capas superiores de base son delgadas o el material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pobre.</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Aunque menos frecuente esto puede suceder también en pavimentos con cobertura de mezcla asfáltica.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Otras razones de falla en pavimentos de mezcla asfáltica, que mencionamos, son las que responden a fallas por excesivas tensiones de compresión en la capa de base y en la capa de rodadura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ChangeArrowheads="1"/>
          </p:cNvSpPr>
          <p:nvPr/>
        </p:nvSpPr>
        <p:spPr bwMode="auto">
          <a:xfrm>
            <a:off x="0" y="836712"/>
            <a:ext cx="91440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que integran el neumático, permitirán fundamentalmente desarrollar la fricción entre la rueda y  la superficie de rodadura, y por tanto, será necesario que presenten una adecuada resistencia al desgaste. También será relevante la fricción neumático-pavimento en presencia de agua y a diferentes temperaturas.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Estas consideraciones generales son las que dan lugar a la ingeniería de neumáticos, una disciplina en sí mismo.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solicitaciones relativas al peso, serán además de carácter dinámico, es decir que se aplican y se retiran de una superficie del pavimento a la velocidad que circulan las cargas.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serán de carácter repetitivo, pues en una superficie de pavimento, a lo largo de su vida en servicio, las cargas se aplicarán múltiples veces.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diseño de pavimentos consideraremos la aplicación repetida de cargas.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curso se desarrolla considerando que los conocimientos básicos relativos a Mecánica de Suelos o Geotecnia y a Procedimientos de construcción o Construcción y de Materiales para Ingeniería son de conocimiento de los estudiantes por cursos en años previos, al que se dicta el presente curso.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0" y="1274277"/>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tipo de falla, que no debería normalmente suceder, provoca el denominado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del pavimento, una depresión en la superficie que afecta las condiciones de seguridad (canaliza las ruedas y permite que en tiempo de lluvia se junte agua y provoque el fenómeno conocido como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hidroplaneo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 que lo hace muy riesgoso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falla es el resultado de excesivo optimismo en la caracterización de los materiales de base en el diseño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ahuellamiento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 la base, reflejado en la carpeta de rodadura) y en el inadecuado diseño de la mezcla asfáltica por ser muy deformable a compresión (frecuentemente por exceso de áridos redondeados) o por la utilización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susceptibles térmicamente.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0" y="548680"/>
            <a:ext cx="914400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3.   </a:t>
            </a: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a:t>
            </a:r>
            <a:endParaRPr kumimoji="0" lang="es-UY"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INDIVIDUAL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que el tránsito transmite a la superficie de rodadura es la que corresponde al peso propio del vehículo más las cargas que transporta.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se trasmite a las ruedas a través de la estructura del vehículo y de esta a través de los ejes a las ruedas.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ruedas a su vez trasmiten la carga al pavimento a través del neumático.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neumático se apoyara sobre una cierta superficie que llamaremos impronta del neumático.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impronta o huella del neumático sobre la rodadura, dependerá del neumático, tipo, tamaño,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deformabilidad</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presión de inflado,  etc.</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Las improntas de los neumáticos son variables, pero pueden estimarse que son del tipo de la Figura 3.1</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noChangeArrowheads="1"/>
          </p:cNvPicPr>
          <p:nvPr/>
        </p:nvPicPr>
        <p:blipFill>
          <a:blip r:embed="rId2" cstate="print"/>
          <a:srcRect/>
          <a:stretch>
            <a:fillRect/>
          </a:stretch>
        </p:blipFill>
        <p:spPr bwMode="auto">
          <a:xfrm>
            <a:off x="1763688" y="1124744"/>
            <a:ext cx="5391150" cy="3286125"/>
          </a:xfrm>
          <a:prstGeom prst="rect">
            <a:avLst/>
          </a:prstGeom>
          <a:noFill/>
          <a:ln w="9525">
            <a:noFill/>
            <a:miter lim="800000"/>
            <a:headEnd/>
            <a:tailEnd/>
          </a:ln>
        </p:spPr>
      </p:pic>
      <p:sp>
        <p:nvSpPr>
          <p:cNvPr id="165890" name="Rectangle 2"/>
          <p:cNvSpPr>
            <a:spLocks noChangeArrowheads="1"/>
          </p:cNvSpPr>
          <p:nvPr/>
        </p:nvSpPr>
        <p:spPr bwMode="auto">
          <a:xfrm>
            <a:off x="0" y="4725144"/>
            <a:ext cx="935512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3.1 Improntas de los neumáticos sobre el pavimento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analysis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Yang H.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Huang</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p:cNvSpPr>
            <a:spLocks noChangeArrowheads="1"/>
          </p:cNvSpPr>
          <p:nvPr/>
        </p:nvSpPr>
        <p:spPr bwMode="auto">
          <a:xfrm>
            <a:off x="0" y="54868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por tanto se distribuirá en la superficie de la impronta, dando lugar a una presión de contacto.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decir podemos hablar de dos conceptos de presión de inflado y de contacto.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una carga dada y un determinado neumático, el aumento de la presión de inflado implicará una presión de contacto mayor y a la inversa.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distribución de presiones de contacto entre neumático y rodadura no es constante, pudiendo, según el neumático y sus condiciones, ser representado por los diagramas de la Figura</a:t>
            </a:r>
            <a:r>
              <a:rPr kumimoji="0" lang="es-ES" b="0" i="0" u="none" strike="noStrike" cap="none" normalizeH="0" baseline="0" dirty="0" smtClean="0">
                <a:ln>
                  <a:noFill/>
                </a:ln>
                <a:solidFill>
                  <a:srgbClr val="9933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3.2.</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164866" name="Picture 2"/>
          <p:cNvPicPr>
            <a:picLocks noChangeAspect="1" noChangeArrowheads="1"/>
          </p:cNvPicPr>
          <p:nvPr/>
        </p:nvPicPr>
        <p:blipFill>
          <a:blip r:embed="rId2" cstate="print"/>
          <a:srcRect/>
          <a:stretch>
            <a:fillRect/>
          </a:stretch>
        </p:blipFill>
        <p:spPr bwMode="auto">
          <a:xfrm>
            <a:off x="1763688" y="2780928"/>
            <a:ext cx="5391150" cy="3305175"/>
          </a:xfrm>
          <a:prstGeom prst="rect">
            <a:avLst/>
          </a:prstGeom>
          <a:noFill/>
          <a:ln w="9525">
            <a:noFill/>
            <a:miter lim="800000"/>
            <a:headEnd/>
            <a:tailEnd/>
          </a:ln>
        </p:spPr>
      </p:pic>
      <p:sp>
        <p:nvSpPr>
          <p:cNvPr id="164867" name="Rectangle 3"/>
          <p:cNvSpPr>
            <a:spLocks noChangeArrowheads="1"/>
          </p:cNvSpPr>
          <p:nvPr/>
        </p:nvSpPr>
        <p:spPr bwMode="auto">
          <a:xfrm>
            <a:off x="467544" y="6165304"/>
            <a:ext cx="815928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3-2 Presiones de contacto y de inflado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analysis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Yang H.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Huang</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0" y="548680"/>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 obstante, a efectos de simplificar el problema, los modelos consideran que presión de inflado y de contacto son iguales, lo que supone una distribución uniforme de la carga en la impronta de la rueda.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presión de contacto es la que es necesaria soportar en la superficie y es necesaria disipar a través de la estructura del pavimento, de tal forma que las tensiones y deformaciones impuestas a los distintos materiales de las capas de pavimento y las que está sometida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no  superen las condiciones críticas. Varios modelos para el estudio de pavimentos, consideran una impronta circular y una presión de contacto uniformemente distribuida, simplificando el fenómeno real.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relación entre presión de inflado, impronta circular y carga  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163843"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163842" name="Object 2"/>
          <p:cNvGraphicFramePr>
            <a:graphicFrameLocks noChangeAspect="1"/>
          </p:cNvGraphicFramePr>
          <p:nvPr/>
        </p:nvGraphicFramePr>
        <p:xfrm>
          <a:off x="323528" y="4005064"/>
          <a:ext cx="792088" cy="390525"/>
        </p:xfrm>
        <a:graphic>
          <a:graphicData uri="http://schemas.openxmlformats.org/presentationml/2006/ole">
            <mc:AlternateContent xmlns:mc="http://schemas.openxmlformats.org/markup-compatibility/2006">
              <mc:Choice xmlns:v="urn:schemas-microsoft-com:vml" Requires="v">
                <p:oleObj spid="_x0000_s163843" r:id="rId3" imgW="622030" imgH="393529" progId="">
                  <p:embed/>
                </p:oleObj>
              </mc:Choice>
              <mc:Fallback>
                <p:oleObj r:id="rId3" imgW="622030" imgH="39352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005064"/>
                        <a:ext cx="792088"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44" name="Rectangle 4"/>
          <p:cNvSpPr>
            <a:spLocks noChangeArrowheads="1"/>
          </p:cNvSpPr>
          <p:nvPr/>
        </p:nvSpPr>
        <p:spPr bwMode="auto">
          <a:xfrm>
            <a:off x="0" y="4509120"/>
            <a:ext cx="9143999"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Donde P es la carga, p la presión de contacto y al radio equivalente del círculo de carga.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valor normal del radio de carga para un neumático de un vehículo pesado es de 10 cm.</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163845" name="Rectangle 5"/>
          <p:cNvSpPr>
            <a:spLocks noChangeArrowheads="1"/>
          </p:cNvSpPr>
          <p:nvPr/>
        </p:nvSpPr>
        <p:spPr bwMode="auto">
          <a:xfrm>
            <a:off x="0" y="5934670"/>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Otros modelos suponen una impronta como la de la Figura 3.3, lo que a su vez representa un área rectangular de contacto  equivalente a 0,5227L^2. Un valor normal de L para neumáticos de vehículos pesados es del orden de los 25 cm.</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2" cstate="print"/>
          <a:srcRect/>
          <a:stretch>
            <a:fillRect/>
          </a:stretch>
        </p:blipFill>
        <p:spPr bwMode="auto">
          <a:xfrm>
            <a:off x="1691680" y="0"/>
            <a:ext cx="5572125" cy="2676525"/>
          </a:xfrm>
          <a:prstGeom prst="rect">
            <a:avLst/>
          </a:prstGeom>
          <a:noFill/>
          <a:ln w="9525">
            <a:noFill/>
            <a:miter lim="800000"/>
            <a:headEnd/>
            <a:tailEnd/>
          </a:ln>
        </p:spPr>
      </p:pic>
      <p:sp>
        <p:nvSpPr>
          <p:cNvPr id="162818" name="Rectangle 2"/>
          <p:cNvSpPr>
            <a:spLocks noChangeArrowheads="1"/>
          </p:cNvSpPr>
          <p:nvPr/>
        </p:nvSpPr>
        <p:spPr bwMode="auto">
          <a:xfrm>
            <a:off x="0" y="2780928"/>
            <a:ext cx="895116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3.3. Impronta “real” y aproximación rectangular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analysis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Yang H.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Huang</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62819" name="Rectangle 3"/>
          <p:cNvSpPr>
            <a:spLocks noChangeArrowheads="1"/>
          </p:cNvSpPr>
          <p:nvPr/>
        </p:nvSpPr>
        <p:spPr bwMode="auto">
          <a:xfrm>
            <a:off x="0" y="3345960"/>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presión de inflado normal de un neumático de camión se ubicará entre 70 y 90lb/plg2 o 6,3 kg/cm2 o 0,62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Mpa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La presión de inflado de un neumático de automóvil será del orden de la tercera parte.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Otras propiedades de la carga tales como las fuerzas de fricción (fuerzas centrífugas, fuerzas de tracción, fuerzas de frenado) también estarán presentes.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velocidad de aplicación de la carga será relevante en el caso de los materiales que tienen una respuesta de deformación diferida en el tiempo, a diferencia de los materiales elásticos. </a:t>
            </a: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
          <p:cNvSpPr>
            <a:spLocks noChangeArrowheads="1"/>
          </p:cNvSpPr>
          <p:nvPr/>
        </p:nvSpPr>
        <p:spPr bwMode="auto">
          <a:xfrm>
            <a:off x="0" y="0"/>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CARGA EN LA SECCION TRANSVERSAL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zonas de aplicación de la carga en carreteras de 2 carriles, será relativamente constante, desde que el vehículo circulará centrado en el ancho del carril de circulación como se indica en la figura 3.4.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161794" name="Picture 2"/>
          <p:cNvPicPr>
            <a:picLocks noChangeAspect="1" noChangeArrowheads="1"/>
          </p:cNvPicPr>
          <p:nvPr/>
        </p:nvPicPr>
        <p:blipFill>
          <a:blip r:embed="rId2" cstate="print"/>
          <a:srcRect/>
          <a:stretch>
            <a:fillRect/>
          </a:stretch>
        </p:blipFill>
        <p:spPr bwMode="auto">
          <a:xfrm>
            <a:off x="1475656" y="1484784"/>
            <a:ext cx="5391150" cy="1609725"/>
          </a:xfrm>
          <a:prstGeom prst="rect">
            <a:avLst/>
          </a:prstGeom>
          <a:noFill/>
          <a:ln w="9525">
            <a:noFill/>
            <a:miter lim="800000"/>
            <a:headEnd/>
            <a:tailEnd/>
          </a:ln>
        </p:spPr>
      </p:pic>
      <p:sp>
        <p:nvSpPr>
          <p:cNvPr id="161795" name="Rectangle 3"/>
          <p:cNvSpPr>
            <a:spLocks noChangeArrowheads="1"/>
          </p:cNvSpPr>
          <p:nvPr/>
        </p:nvSpPr>
        <p:spPr bwMode="auto">
          <a:xfrm>
            <a:off x="1979712" y="3212976"/>
            <a:ext cx="453912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3.4: Aplicación de la carga en </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a:t>
            </a: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carril de circulación</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0" y="3645024"/>
            <a:ext cx="9144000" cy="2862322"/>
          </a:xfrm>
          <a:prstGeom prst="rect">
            <a:avLst/>
          </a:prstGeom>
        </p:spPr>
        <p:txBody>
          <a:bodyPr wrap="square">
            <a:spAutoFit/>
          </a:bodyPr>
          <a:lstStyle/>
          <a:p>
            <a:r>
              <a:rPr lang="es-ES" dirty="0">
                <a:latin typeface="Arial" pitchFamily="34" charset="0"/>
                <a:cs typeface="Arial" pitchFamily="34" charset="0"/>
              </a:rPr>
              <a:t>La distribución transversal de frecuencias de cargas, a los efectos de la ingeniería de pavimentos de carreteras, consideraremos que se concentra en lo que denominaremos huella.</a:t>
            </a:r>
            <a:endParaRPr lang="es-UY" dirty="0">
              <a:latin typeface="Arial" pitchFamily="34" charset="0"/>
              <a:cs typeface="Arial" pitchFamily="34" charset="0"/>
            </a:endParaRPr>
          </a:p>
          <a:p>
            <a:r>
              <a:rPr lang="es-ES" dirty="0">
                <a:latin typeface="Arial" pitchFamily="34" charset="0"/>
                <a:cs typeface="Arial" pitchFamily="34" charset="0"/>
              </a:rPr>
              <a:t>Sin embargo, esta distribución de frecuencias de aplicación de cargas, resulta relevante en los pavimentos de aeropuertos, en los que las aeronaves, no siempre circulan por el mismo carril y tienen configuraciones de conjuntos de ruedas diferentes según la aeronave, dando lugar al fenómeno de “</a:t>
            </a:r>
            <a:r>
              <a:rPr lang="es-ES" dirty="0" err="1">
                <a:latin typeface="Arial" pitchFamily="34" charset="0"/>
                <a:cs typeface="Arial" pitchFamily="34" charset="0"/>
              </a:rPr>
              <a:t>wandering</a:t>
            </a:r>
            <a:r>
              <a:rPr lang="es-ES" dirty="0">
                <a:latin typeface="Arial" pitchFamily="34" charset="0"/>
                <a:cs typeface="Arial" pitchFamily="34" charset="0"/>
              </a:rPr>
              <a:t>”, es decir aplicación errante de las cargas en el ancho del pavimento</a:t>
            </a:r>
            <a:endParaRPr lang="es-UY" dirty="0">
              <a:latin typeface="Arial" pitchFamily="34" charset="0"/>
              <a:cs typeface="Arial" pitchFamily="34" charset="0"/>
            </a:endParaRPr>
          </a:p>
          <a:p>
            <a:r>
              <a:rPr lang="es-ES" dirty="0">
                <a:latin typeface="Arial" pitchFamily="34" charset="0"/>
                <a:cs typeface="Arial" pitchFamily="34" charset="0"/>
              </a:rPr>
              <a:t> En carreteras, algunas consideraciones sobre esta distribución de frecuencias, puede suceder en pavimentos de más de 2 carriles</a:t>
            </a:r>
            <a:endParaRPr lang="es-UY" dirty="0">
              <a:latin typeface="Arial" pitchFamily="34"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p:cNvSpPr>
            <a:spLocks noChangeArrowheads="1"/>
          </p:cNvSpPr>
          <p:nvPr/>
        </p:nvSpPr>
        <p:spPr bwMode="auto">
          <a:xfrm>
            <a:off x="0" y="0"/>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VARIABILIDAD DE LAS CARGAS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no será un valor constante para cada vehículo.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cargas de distintos vehículos serán en general distintas, y un mismo vehículo puede estar vacío, cargado o sobrecargado, por lo cual corresponde hablar de un espectro de cargas.  Los vehículos cargados implican cargas por rueda mayores que los mismos vehículos descargados.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camión cargado puede transferir 2500 kg. de carga por neumático, en tanto que el mismo camión descargado solamente bajará 500 kg., por rueda.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160770" name="Rectangle 2"/>
          <p:cNvSpPr>
            <a:spLocks noChangeArrowheads="1"/>
          </p:cNvSpPr>
          <p:nvPr/>
        </p:nvSpPr>
        <p:spPr bwMode="auto">
          <a:xfrm>
            <a:off x="0" y="2996952"/>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CONFIGURACION DE LAS CARGAS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configuración de ruedas y ejes serán características relevantes de la carga en los vehículos pesados (camiones y ómnibus)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Existen vehículos con ejes de ruedas simples y de ruedas duales, y distintas configuraciones de ejes: 1) ejes simples, 2) ejes dobles o tándem y 3)  ejes triples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tridem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configuraciones de ruedas y de ejes se muestran en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3.5.</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159745" name="Object 1"/>
          <p:cNvGraphicFramePr>
            <a:graphicFrameLocks noChangeAspect="1"/>
          </p:cNvGraphicFramePr>
          <p:nvPr/>
        </p:nvGraphicFramePr>
        <p:xfrm>
          <a:off x="5220072" y="0"/>
          <a:ext cx="2647950" cy="3009900"/>
        </p:xfrm>
        <a:graphic>
          <a:graphicData uri="http://schemas.openxmlformats.org/presentationml/2006/ole">
            <mc:AlternateContent xmlns:mc="http://schemas.openxmlformats.org/markup-compatibility/2006">
              <mc:Choice xmlns:v="urn:schemas-microsoft-com:vml" Requires="v">
                <p:oleObj spid="_x0000_s159746" r:id="rId3" imgW="8801100" imgH="4448175" progId="">
                  <p:embed/>
                </p:oleObj>
              </mc:Choice>
              <mc:Fallback>
                <p:oleObj r:id="rId3" imgW="8801100" imgH="4448175" progId="">
                  <p:embed/>
                  <p:pic>
                    <p:nvPicPr>
                      <p:cNvPr id="0" name="Picture 1"/>
                      <p:cNvPicPr>
                        <a:picLocks noChangeAspect="1" noChangeArrowheads="1"/>
                      </p:cNvPicPr>
                      <p:nvPr/>
                    </p:nvPicPr>
                    <p:blipFill>
                      <a:blip r:embed="rId4">
                        <a:lum bright="-50000" contrast="30000"/>
                        <a:extLst>
                          <a:ext uri="{28A0092B-C50C-407E-A947-70E740481C1C}">
                            <a14:useLocalDpi xmlns:a14="http://schemas.microsoft.com/office/drawing/2010/main" val="0"/>
                          </a:ext>
                        </a:extLst>
                      </a:blip>
                      <a:srcRect l="31839" t="18736" r="38535" b="12773"/>
                      <a:stretch>
                        <a:fillRect/>
                      </a:stretch>
                    </p:blipFill>
                    <p:spPr bwMode="auto">
                      <a:xfrm>
                        <a:off x="5220072" y="0"/>
                        <a:ext cx="2647950" cy="300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3 Rectángulo"/>
          <p:cNvSpPr/>
          <p:nvPr/>
        </p:nvSpPr>
        <p:spPr>
          <a:xfrm>
            <a:off x="0" y="836712"/>
            <a:ext cx="4572000" cy="523220"/>
          </a:xfrm>
          <a:prstGeom prst="rect">
            <a:avLst/>
          </a:prstGeom>
        </p:spPr>
        <p:txBody>
          <a:bodyPr>
            <a:spAutoFit/>
          </a:bodyPr>
          <a:lstStyle/>
          <a:p>
            <a:r>
              <a:rPr lang="es-ES" sz="1400" b="1" dirty="0">
                <a:latin typeface="Arial" pitchFamily="34" charset="0"/>
                <a:cs typeface="Arial" pitchFamily="34" charset="0"/>
              </a:rPr>
              <a:t>Figura 3.5: Configuraciones de ruedas y ejes en vehículos de transporte por carretera</a:t>
            </a:r>
            <a:r>
              <a:rPr lang="es-ES" sz="1400" dirty="0">
                <a:latin typeface="Arial" pitchFamily="34" charset="0"/>
                <a:cs typeface="Arial" pitchFamily="34" charset="0"/>
              </a:rPr>
              <a:t>.</a:t>
            </a:r>
            <a:endParaRPr lang="es-UY" sz="1400" dirty="0">
              <a:latin typeface="Arial" pitchFamily="34" charset="0"/>
              <a:cs typeface="Arial" pitchFamily="34" charset="0"/>
            </a:endParaRPr>
          </a:p>
        </p:txBody>
      </p:sp>
      <p:sp>
        <p:nvSpPr>
          <p:cNvPr id="5" name="4 Rectángulo"/>
          <p:cNvSpPr/>
          <p:nvPr/>
        </p:nvSpPr>
        <p:spPr>
          <a:xfrm>
            <a:off x="0" y="2887682"/>
            <a:ext cx="9144000" cy="3970318"/>
          </a:xfrm>
          <a:prstGeom prst="rect">
            <a:avLst/>
          </a:prstGeom>
        </p:spPr>
        <p:txBody>
          <a:bodyPr wrap="square">
            <a:spAutoFit/>
          </a:bodyPr>
          <a:lstStyle/>
          <a:p>
            <a:r>
              <a:rPr lang="es-ES" dirty="0">
                <a:latin typeface="Arial" pitchFamily="34" charset="0"/>
                <a:cs typeface="Arial" pitchFamily="34" charset="0"/>
              </a:rPr>
              <a:t>Los ejes simples de rueda simple, son utilizados en los ejes delanteros o direccionales de la mayoría de los vehículos, y en algunos ejes traseros de camiones livianos.</a:t>
            </a:r>
            <a:endParaRPr lang="es-UY" dirty="0">
              <a:latin typeface="Arial" pitchFamily="34" charset="0"/>
              <a:cs typeface="Arial" pitchFamily="34" charset="0"/>
            </a:endParaRPr>
          </a:p>
          <a:p>
            <a:r>
              <a:rPr lang="es-ES" dirty="0">
                <a:latin typeface="Arial" pitchFamily="34" charset="0"/>
                <a:cs typeface="Arial" pitchFamily="34" charset="0"/>
              </a:rPr>
              <a:t>Los ejes simples de rueda dual son utilizados en los ejes traseros de vehículos pesados, (ómnibus y camiones). En algunos vehículos pesados modernos se utiliza la rueda dual en el eje direccional.</a:t>
            </a:r>
            <a:endParaRPr lang="es-UY" dirty="0">
              <a:latin typeface="Arial" pitchFamily="34" charset="0"/>
              <a:cs typeface="Arial" pitchFamily="34" charset="0"/>
            </a:endParaRPr>
          </a:p>
          <a:p>
            <a:r>
              <a:rPr lang="es-ES" dirty="0">
                <a:latin typeface="Arial" pitchFamily="34" charset="0"/>
                <a:cs typeface="Arial" pitchFamily="34" charset="0"/>
              </a:rPr>
              <a:t>Los ejes dobles o tándem, son utilizados en los ejes traseros y presentan diferentes configuraciones de ruedas. Así pueden contar con ruedas duales en los dos ejes, (la mayoría de los ejes tándem) o bien en ciertos casos,  un eje de rueda dual y otro de rueda simple</a:t>
            </a:r>
            <a:r>
              <a:rPr lang="es-ES" dirty="0" smtClean="0">
                <a:latin typeface="Arial" pitchFamily="34" charset="0"/>
                <a:cs typeface="Arial" pitchFamily="34" charset="0"/>
              </a:rPr>
              <a:t>.</a:t>
            </a:r>
          </a:p>
          <a:p>
            <a:endParaRPr lang="es-UY" dirty="0">
              <a:latin typeface="Arial" pitchFamily="34" charset="0"/>
              <a:cs typeface="Arial" pitchFamily="34" charset="0"/>
            </a:endParaRPr>
          </a:p>
          <a:p>
            <a:r>
              <a:rPr lang="es-ES" dirty="0">
                <a:latin typeface="Arial" pitchFamily="34" charset="0"/>
                <a:cs typeface="Arial" pitchFamily="34" charset="0"/>
              </a:rPr>
              <a:t>Los ejes triples, de manera análoga al caso anterior cuentan generalmente con tres ejes de ruedas duales, pudiendo en algunos casos contar con un eje de rueda simple.</a:t>
            </a:r>
            <a:endParaRPr lang="es-UY" dirty="0">
              <a:latin typeface="Arial" pitchFamily="34" charset="0"/>
              <a:cs typeface="Arial" pitchFamily="34" charset="0"/>
            </a:endParaRPr>
          </a:p>
          <a:p>
            <a:r>
              <a:rPr lang="es-ES" dirty="0">
                <a:latin typeface="Arial" pitchFamily="34" charset="0"/>
                <a:cs typeface="Arial" pitchFamily="34" charset="0"/>
              </a:rPr>
              <a:t>Tanto los ejes dobles como los triples pueden contar con uno de los  ejes rebatible, a efectos de disminuir el consumo de neumáticos cuando el vehículo circula descargado.</a:t>
            </a:r>
            <a:endParaRPr lang="es-UY" dirty="0">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p:cNvSpPr>
            <a:spLocks noChangeArrowheads="1"/>
          </p:cNvSpPr>
          <p:nvPr/>
        </p:nvSpPr>
        <p:spPr bwMode="auto">
          <a:xfrm>
            <a:off x="0" y="620688"/>
            <a:ext cx="91440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configuración de ruedas y ejes en las aeronaves es muy variable, por lo cual la configuración de ruedas y ejes en pavimentos de aeropuertos reviste consideraciones especiales.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distancia entre los neumáticos, determinará la superposición o no de efectos de las cargas sobre la estructura del pavimento.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separación normal entre centros de ruedas de la ruedas duales es de  35 cm. y entre bordes de improntas de neumáticos de  18 cm. La separación normal entre centros de ejes en los ejes dobles o triples es de 120 cm.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Existe normalmente superposición de efectos entre cargas de ruedas duales, en tanto que no existe superposición de efectos significativos entre ejes sucesivos, salvo en el caso de las capas asfálticas de pavimentos flexibles por efectos de recuperación diferida de deformaciones en el tiempo (efecto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viscoelástico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efecto de la carga por rueda, lo podemos ver en las curvas de las figuras siguientes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figura 3.6, vemos que mayores cargas por rueda implican mayores tensiones verticales en el pavimento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así como observamos que presiones de contacto mayores implican mayores tensiones en superficie.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9144000"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FUNDACION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UY"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estructura de pavimento se apoyará sobre el terreno de fundación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que tendrá que proveer una superficie  de apoyo regular en su geometría, uniforme en las características del material que la integra para una determinada sección transversal , que será deseable que mantenga sus propiedades a lo largo de la vida del pavimento y que sea de la mejor calidad compatible con los materiales disponibles en la zona de la obra para la ejecución de la obra de suelos por debajo de la rasante.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terreno de fundación es caracterizado por sus propiedades de esfuerzo- deformación y por las propiedades índices del material.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modelos que simulan la estructura, consideran que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un terreno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infinito, isótropo y homogéneo.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características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serán determinantes del espesor de la estructura del pavimento.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terreno de fundación en general, presentará propiedades de esfuerzo-deformación variables debido a distintas razones.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Pueden darse variaciones  a lo largo del año, debido a la mayor o menor humedad que contenga el suelo.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p:cNvPicPr>
            <a:picLocks noChangeAspect="1" noChangeArrowheads="1"/>
          </p:cNvPicPr>
          <p:nvPr/>
        </p:nvPicPr>
        <p:blipFill>
          <a:blip r:embed="rId2" cstate="print"/>
          <a:srcRect/>
          <a:stretch>
            <a:fillRect/>
          </a:stretch>
        </p:blipFill>
        <p:spPr bwMode="auto">
          <a:xfrm>
            <a:off x="1907704" y="332656"/>
            <a:ext cx="5400675" cy="4810125"/>
          </a:xfrm>
          <a:prstGeom prst="rect">
            <a:avLst/>
          </a:prstGeom>
          <a:noFill/>
          <a:ln w="9525">
            <a:noFill/>
            <a:miter lim="800000"/>
            <a:headEnd/>
            <a:tailEnd/>
          </a:ln>
        </p:spPr>
      </p:pic>
      <p:sp>
        <p:nvSpPr>
          <p:cNvPr id="157698" name="Rectangle 2"/>
          <p:cNvSpPr>
            <a:spLocks noChangeArrowheads="1"/>
          </p:cNvSpPr>
          <p:nvPr/>
        </p:nvSpPr>
        <p:spPr bwMode="auto">
          <a:xfrm>
            <a:off x="0" y="5445224"/>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3.6 Variación de la tensión vertical de compresión con la profundidad y según la carga por rueda y la presión de inflado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764704"/>
            <a:ext cx="9144000" cy="923330"/>
          </a:xfrm>
          <a:prstGeom prst="rect">
            <a:avLst/>
          </a:prstGeom>
        </p:spPr>
        <p:txBody>
          <a:bodyPr wrap="square">
            <a:spAutoFit/>
          </a:bodyPr>
          <a:lstStyle/>
          <a:p>
            <a:r>
              <a:rPr lang="es-ES" dirty="0">
                <a:latin typeface="Arial" pitchFamily="34" charset="0"/>
                <a:cs typeface="Arial" pitchFamily="34" charset="0"/>
              </a:rPr>
              <a:t>En la figura 3.7, podemos ver que el aumento de tensiones verticales por superposición de efectos en el caso de las ruedas duales en relación a las ruedas simples, si bien existe, es pequeño, cualquiera sea, el nivel de carga de las ruedas.</a:t>
            </a:r>
            <a:endParaRPr lang="es-UY" dirty="0">
              <a:latin typeface="Arial" pitchFamily="34" charset="0"/>
              <a:cs typeface="Arial" pitchFamily="34" charset="0"/>
            </a:endParaRPr>
          </a:p>
        </p:txBody>
      </p:sp>
      <p:pic>
        <p:nvPicPr>
          <p:cNvPr id="156673" name="Picture 1"/>
          <p:cNvPicPr>
            <a:picLocks noChangeAspect="1" noChangeArrowheads="1"/>
          </p:cNvPicPr>
          <p:nvPr/>
        </p:nvPicPr>
        <p:blipFill>
          <a:blip r:embed="rId2" cstate="print"/>
          <a:srcRect/>
          <a:stretch>
            <a:fillRect/>
          </a:stretch>
        </p:blipFill>
        <p:spPr bwMode="auto">
          <a:xfrm>
            <a:off x="1691680" y="1916832"/>
            <a:ext cx="5391150" cy="3905250"/>
          </a:xfrm>
          <a:prstGeom prst="rect">
            <a:avLst/>
          </a:prstGeom>
          <a:noFill/>
          <a:ln w="9525">
            <a:noFill/>
            <a:miter lim="800000"/>
            <a:headEnd/>
            <a:tailEnd/>
          </a:ln>
        </p:spPr>
      </p:pic>
      <p:sp>
        <p:nvSpPr>
          <p:cNvPr id="4" name="3 Rectángulo"/>
          <p:cNvSpPr/>
          <p:nvPr/>
        </p:nvSpPr>
        <p:spPr>
          <a:xfrm>
            <a:off x="0" y="5949280"/>
            <a:ext cx="9144000" cy="523220"/>
          </a:xfrm>
          <a:prstGeom prst="rect">
            <a:avLst/>
          </a:prstGeom>
        </p:spPr>
        <p:txBody>
          <a:bodyPr wrap="square">
            <a:spAutoFit/>
          </a:bodyPr>
          <a:lstStyle/>
          <a:p>
            <a:r>
              <a:rPr lang="es-ES" sz="1400" b="1" dirty="0">
                <a:latin typeface="Arial" pitchFamily="34" charset="0"/>
                <a:cs typeface="Arial" pitchFamily="34" charset="0"/>
              </a:rPr>
              <a:t>Figura 3.7 Tensión vertical de compresión y la carga por rueda en ruedas simples y duales</a:t>
            </a:r>
            <a:r>
              <a:rPr lang="es-ES" sz="1400" dirty="0">
                <a:latin typeface="Arial" pitchFamily="34" charset="0"/>
                <a:cs typeface="Arial" pitchFamily="34" charset="0"/>
              </a:rPr>
              <a:t> </a:t>
            </a:r>
            <a:r>
              <a:rPr lang="es-ES" sz="1400" b="1" dirty="0">
                <a:latin typeface="Arial" pitchFamily="34" charset="0"/>
                <a:cs typeface="Arial" pitchFamily="34" charset="0"/>
              </a:rPr>
              <a:t>(</a:t>
            </a:r>
            <a:r>
              <a:rPr lang="es-ES" sz="1400" b="1" dirty="0" err="1">
                <a:latin typeface="Arial" pitchFamily="34" charset="0"/>
                <a:cs typeface="Arial" pitchFamily="34" charset="0"/>
              </a:rPr>
              <a:t>Principles</a:t>
            </a:r>
            <a:r>
              <a:rPr lang="es-ES" sz="1400" b="1" dirty="0">
                <a:latin typeface="Arial" pitchFamily="34" charset="0"/>
                <a:cs typeface="Arial" pitchFamily="34" charset="0"/>
              </a:rPr>
              <a:t> of </a:t>
            </a:r>
            <a:r>
              <a:rPr lang="es-ES" sz="1400" b="1" dirty="0" err="1">
                <a:latin typeface="Arial" pitchFamily="34" charset="0"/>
                <a:cs typeface="Arial" pitchFamily="34" charset="0"/>
              </a:rPr>
              <a:t>pavement</a:t>
            </a:r>
            <a:r>
              <a:rPr lang="es-ES" sz="1400" b="1" dirty="0">
                <a:latin typeface="Arial" pitchFamily="34" charset="0"/>
                <a:cs typeface="Arial" pitchFamily="34" charset="0"/>
              </a:rPr>
              <a:t> </a:t>
            </a:r>
            <a:r>
              <a:rPr lang="es-ES" sz="1400" b="1" dirty="0" err="1">
                <a:latin typeface="Arial" pitchFamily="34" charset="0"/>
                <a:cs typeface="Arial" pitchFamily="34" charset="0"/>
              </a:rPr>
              <a:t>design</a:t>
            </a:r>
            <a:r>
              <a:rPr lang="es-ES" sz="1400" b="1" dirty="0">
                <a:latin typeface="Arial" pitchFamily="34" charset="0"/>
                <a:cs typeface="Arial" pitchFamily="34" charset="0"/>
              </a:rPr>
              <a:t>. </a:t>
            </a:r>
            <a:r>
              <a:rPr lang="es-ES" sz="1400" b="1" dirty="0" err="1">
                <a:latin typeface="Arial" pitchFamily="34" charset="0"/>
                <a:cs typeface="Arial" pitchFamily="34" charset="0"/>
              </a:rPr>
              <a:t>Yoder&amp;Witczak</a:t>
            </a:r>
            <a:r>
              <a:rPr lang="es-ES" sz="1400" b="1" dirty="0">
                <a:latin typeface="Arial" pitchFamily="34" charset="0"/>
                <a:cs typeface="Arial" pitchFamily="34" charset="0"/>
              </a:rPr>
              <a:t>)</a:t>
            </a:r>
            <a:endParaRPr lang="es-UY" sz="1400" dirty="0">
              <a:latin typeface="Arial" pitchFamily="34" charset="0"/>
              <a:cs typeface="Arial"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0" y="847746"/>
            <a:ext cx="9144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siluetas de los vehículos y de sus ejes se indican en la figura 3.8.</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países definen una carga máxima legal por eje, según sea eje simple, doble o triple y según la configuración de ruedas (simple o dual).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máxima legal es el resultado de un adecuado equilibrio entre la ecuación de la infraestructura y la del transporte. Esto quiere decir que el costo de infraestructura será mayor cuanto mayor sea la carga por eje pero que el costo por tonelada del transporte (flete) será menor cuánto mayor sea la carga transportada  y por ende cuanto mayor sea la carga por eje.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Estas dos curvas se componen y presentan un mínimo que corresponde al punto del mínimo costo generalizado de transporte (infraestructura y flete).</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carga máxima legal por eje aceptada en Uruguay y el MERCOSUR, puede verse en la figura 3.8.</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899592" y="0"/>
            <a:ext cx="4201298" cy="6858000"/>
          </a:xfrm>
          <a:prstGeom prst="rect">
            <a:avLst/>
          </a:prstGeom>
          <a:noFill/>
        </p:spPr>
      </p:pic>
      <p:sp>
        <p:nvSpPr>
          <p:cNvPr id="154625" name="Rectangle 1"/>
          <p:cNvSpPr>
            <a:spLocks noChangeArrowheads="1"/>
          </p:cNvSpPr>
          <p:nvPr/>
        </p:nvSpPr>
        <p:spPr bwMode="auto">
          <a:xfrm>
            <a:off x="5363072" y="1556792"/>
            <a:ext cx="3780928"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3.8 Siluetas de camiones y cargas legales máximas admitidas por eje, Uruguay y Mercosur</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
          <p:cNvSpPr>
            <a:spLocks noChangeArrowheads="1"/>
          </p:cNvSpPr>
          <p:nvPr/>
        </p:nvSpPr>
        <p:spPr bwMode="auto">
          <a:xfrm>
            <a:off x="0" y="980728"/>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observa que a los ejes dobles y al eje triple se le autoriza una carga legal que no es linealmente proporcional. El eje doble se autoriza hasta 18 ton en lugar de 20 ton (dos ejes simples). Análogamente el eje triple se autoriza hasta 25 ton., en lugar de 30 ton (3 ejes simples).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CARGAS DINAMICAS Y REPETIDAS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vehículo circulando sobre un pavimento de superficie irregular producirá aceleraciones  y desaceleraciones verticales, según la velocidad de circulación de la carga, generando una solicitación mayor (aceleración) o menor (deceleración) que la de una carga estática.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cargas del tránsito además son cargas repetidas, es decir que los materiales de la estructura del pavimento estarán sometidos a cargas dinámicas en el sentido de esfuerzos de fatiga.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cargas del tránsito son además aplicadas en distintas épocas del año en que los materiales se comportan de diferente forma pues cambian las condiciones ambientales.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1"/>
          <p:cNvSpPr>
            <a:spLocks noChangeArrowheads="1"/>
          </p:cNvSpPr>
          <p:nvPr/>
        </p:nvSpPr>
        <p:spPr bwMode="auto">
          <a:xfrm>
            <a:off x="0" y="394692"/>
            <a:ext cx="91440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cargas  del tránsito comprenden un espectro de cargas muy variable, desde la de un automóvil hasta la de un camión sobrecargado, con toda una gama intermedia de camiones y ómnibus vacíos,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cargados y cargados.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Además, estos vehículos tienen diferentes configuraciones de ejes y de ruedas.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Todas estas razones dan mérito a considerar una unidad equivalente de carga.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unidad equivalente de carga es el eje de 10 ton. , o el eje de 18000lb., según el país  que consideremos.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 plantea entonces definir esta equivalencia de cargas, para lo cual podemos aplicar diferentes criterios.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Un criterio podría decirnos que una carga es equivalente a la resultante de un conjunto de ruedas múltiples,  cuando generan la misma magnitud de un parámetro deseado (tensión, deformación, deflexión, etc.), en un punto determinado del pavimento.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Otro criterio podría decirnos que una carga es equivalente a la resultante de un conjunto de ejes y ruedas múltiples, cuando generan el mismo deterioro al pavimento.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podemos ver, el primer criterio implica una enorme variedad de equivalencias, pues habrá una según el parámetro y según el punto del pavimento que consideremos.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segundo caso, lo que hacemos es trasladar la equivalencia de la carga a la equivalencia del deterioro.</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0" y="764704"/>
            <a:ext cx="9144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ambos casos, la equivalencia dependerá del pavimento considerado (espesor y materiales).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equivalencia de la carga por rueda, (ESWL  por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equivalent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single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wheel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load”), es empleada por el Cuerpo de Ingenieros de USA, que considera como parámetro la tensión vertical de compresión en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Symbol" pitchFamily="18" charset="2"/>
                <a:ea typeface="Times New Roman" pitchFamily="18" charset="0"/>
                <a:cs typeface="Arial" pitchFamily="34" charset="0"/>
              </a:rPr>
              <a:t>s</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z3</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 también igual deflexión</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Δ</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el eje de la rueda,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Deacon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podemos considerar </a:t>
            </a:r>
            <a:r>
              <a:rPr kumimoji="0" lang="es-ES" b="0" i="0" u="none" strike="noStrike" cap="none" normalizeH="0" baseline="0" dirty="0" smtClean="0">
                <a:ln>
                  <a:noFill/>
                </a:ln>
                <a:solidFill>
                  <a:schemeClr val="tx1"/>
                </a:solidFill>
                <a:effectLst/>
                <a:latin typeface="Symbol" pitchFamily="18" charset="2"/>
                <a:ea typeface="Times New Roman" pitchFamily="18" charset="0"/>
                <a:cs typeface="Arial" pitchFamily="34" charset="0"/>
              </a:rPr>
              <a:t>s</a:t>
            </a:r>
            <a:r>
              <a:rPr kumimoji="0" lang="es-ES"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r1-2</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decir la tensión de tracción por flexión en la 1º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intercapa</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equivalencia de la carga por deterioro, se realiza a través de un factor de equivalencia (EWLF por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equivalent</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wheel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load factor”), que relaciona el deterioro que produce una determinada carga en relación a una carga patrón de referencia.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Según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Deacon</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esta relación es igual a la relación de las potencias cuartas de las tensiones generadas. Es decir que para un mismo eje simple, uno que lleve un 10% más de carga, será equivalente a un 46% más de deterioro.(1,1^4)</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Expresamos la equivalencia por la fórmula de la figura 3.9.</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151555"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151554" name="Object 2"/>
          <p:cNvGraphicFramePr>
            <a:graphicFrameLocks noChangeAspect="1"/>
          </p:cNvGraphicFramePr>
          <p:nvPr/>
        </p:nvGraphicFramePr>
        <p:xfrm>
          <a:off x="3707904" y="5373216"/>
          <a:ext cx="838200" cy="590550"/>
        </p:xfrm>
        <a:graphic>
          <a:graphicData uri="http://schemas.openxmlformats.org/presentationml/2006/ole">
            <mc:AlternateContent xmlns:mc="http://schemas.openxmlformats.org/markup-compatibility/2006">
              <mc:Choice xmlns:v="urn:schemas-microsoft-com:vml" Requires="v">
                <p:oleObj spid="_x0000_s151555" r:id="rId3" imgW="736600" imgH="508000" progId="">
                  <p:embed/>
                </p:oleObj>
              </mc:Choice>
              <mc:Fallback>
                <p:oleObj r:id="rId3" imgW="736600" imgH="5080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5373216"/>
                        <a:ext cx="8382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1556" name="Rectangle 4"/>
          <p:cNvSpPr>
            <a:spLocks noChangeArrowheads="1"/>
          </p:cNvSpPr>
          <p:nvPr/>
        </p:nvSpPr>
        <p:spPr bwMode="auto">
          <a:xfrm>
            <a:off x="3356" y="6237312"/>
            <a:ext cx="914064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3.9: Relación entre el deterioro de una carga determinada y una carga de referencia según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Deacon</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p:cNvSpPr>
            <a:spLocks noChangeArrowheads="1"/>
          </p:cNvSpPr>
          <p:nvPr/>
        </p:nvSpPr>
        <p:spPr bwMode="auto">
          <a:xfrm>
            <a:off x="0" y="764704"/>
            <a:ext cx="9144000" cy="669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la pista experimental de AASHO, se pudo correlacionar la equivalencia de cargas de ejes de 18000 lb., por medio del factor indicado en la fórmula de la figura 3.10.</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1505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UY"/>
          </a:p>
        </p:txBody>
      </p:sp>
      <p:graphicFrame>
        <p:nvGraphicFramePr>
          <p:cNvPr id="150531" name="Object 3"/>
          <p:cNvGraphicFramePr>
            <a:graphicFrameLocks noChangeAspect="1"/>
          </p:cNvGraphicFramePr>
          <p:nvPr/>
        </p:nvGraphicFramePr>
        <p:xfrm>
          <a:off x="2699792" y="1700808"/>
          <a:ext cx="2676525" cy="619125"/>
        </p:xfrm>
        <a:graphic>
          <a:graphicData uri="http://schemas.openxmlformats.org/presentationml/2006/ole">
            <mc:AlternateContent xmlns:mc="http://schemas.openxmlformats.org/markup-compatibility/2006">
              <mc:Choice xmlns:v="urn:schemas-microsoft-com:vml" Requires="v">
                <p:oleObj spid="_x0000_s150532" r:id="rId3" imgW="2298700" imgH="533400" progId="">
                  <p:embed/>
                </p:oleObj>
              </mc:Choice>
              <mc:Fallback>
                <p:oleObj r:id="rId3" imgW="2298700" imgH="53340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700808"/>
                        <a:ext cx="2676525"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33" name="Rectangle 5"/>
          <p:cNvSpPr>
            <a:spLocks noChangeArrowheads="1"/>
          </p:cNvSpPr>
          <p:nvPr/>
        </p:nvSpPr>
        <p:spPr bwMode="auto">
          <a:xfrm>
            <a:off x="1979712" y="2492896"/>
            <a:ext cx="4810804"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a=4.74   b=4.33	pavimentos flexibles</a:t>
            </a:r>
            <a:endParaRPr kumimoji="0" lang="es-UY"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a=4.62   b=3.28	pavimentos rígidos</a:t>
            </a:r>
            <a:endParaRPr kumimoji="0" lang="es-UY"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Vehiculo</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Standard 18000 lb/ eje simple/ rueda dual</a:t>
            </a:r>
            <a:endParaRPr kumimoji="0" lang="es-UY"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es-ES" sz="16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=18	L</a:t>
            </a:r>
            <a:r>
              <a:rPr kumimoji="0" lang="es-ES" sz="16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0534" name="Rectangle 6"/>
          <p:cNvSpPr>
            <a:spLocks noChangeArrowheads="1"/>
          </p:cNvSpPr>
          <p:nvPr/>
        </p:nvSpPr>
        <p:spPr bwMode="auto">
          <a:xfrm>
            <a:off x="467544" y="3717032"/>
            <a:ext cx="8185639"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3.10: Correlación de la equivalencia de cargas de ejes de 18000 lb. AASHO.</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836712"/>
            <a:ext cx="9144000" cy="646331"/>
          </a:xfrm>
          <a:prstGeom prst="rect">
            <a:avLst/>
          </a:prstGeom>
        </p:spPr>
        <p:txBody>
          <a:bodyPr wrap="square">
            <a:spAutoFit/>
          </a:bodyPr>
          <a:lstStyle/>
          <a:p>
            <a:r>
              <a:rPr lang="es-ES" dirty="0">
                <a:latin typeface="Arial" pitchFamily="34" charset="0"/>
                <a:cs typeface="Arial" pitchFamily="34" charset="0"/>
              </a:rPr>
              <a:t>En la figura 3.11 se pueden ver los coeficientes de equivalencia del método AASHO para diferentes pesos por eje simple de rueda dual y ejes tándem de rueda dual.</a:t>
            </a:r>
            <a:endParaRPr lang="es-UY" dirty="0">
              <a:latin typeface="Arial" pitchFamily="34" charset="0"/>
              <a:cs typeface="Arial" pitchFamily="34" charset="0"/>
            </a:endParaRPr>
          </a:p>
        </p:txBody>
      </p:sp>
      <p:graphicFrame>
        <p:nvGraphicFramePr>
          <p:cNvPr id="3" name="2 Tabla"/>
          <p:cNvGraphicFramePr>
            <a:graphicFrameLocks noGrp="1"/>
          </p:cNvGraphicFramePr>
          <p:nvPr/>
        </p:nvGraphicFramePr>
        <p:xfrm>
          <a:off x="2915816" y="1628800"/>
          <a:ext cx="2679700" cy="3971925"/>
        </p:xfrm>
        <a:graphic>
          <a:graphicData uri="http://schemas.openxmlformats.org/drawingml/2006/table">
            <a:tbl>
              <a:tblPr/>
              <a:tblGrid>
                <a:gridCol w="755650"/>
                <a:gridCol w="755650"/>
                <a:gridCol w="1168400"/>
              </a:tblGrid>
              <a:tr h="161925">
                <a:tc gridSpan="3">
                  <a:txBody>
                    <a:bodyPr/>
                    <a:lstStyle/>
                    <a:p>
                      <a:pPr algn="ctr">
                        <a:spcAft>
                          <a:spcPts val="0"/>
                        </a:spcAft>
                      </a:pPr>
                      <a:r>
                        <a:rPr lang="es-ES" sz="800" b="1">
                          <a:latin typeface="Arial"/>
                          <a:ea typeface="Times New Roman"/>
                          <a:cs typeface="Times New Roman"/>
                        </a:rPr>
                        <a:t>CONFIGURACIÓN DE EJES</a:t>
                      </a:r>
                      <a:endParaRPr lang="es-UY" sz="1200">
                        <a:latin typeface="Times New Roman"/>
                        <a:ea typeface="Times New Roman"/>
                        <a:cs typeface="Times New Roman"/>
                      </a:endParaRPr>
                    </a:p>
                  </a:txBody>
                  <a:tcPr marL="9525" marR="9525" marT="9525" marB="0" anchor="b">
                    <a:lnL>
                      <a:noFill/>
                    </a:lnL>
                    <a:lnR>
                      <a:noFill/>
                    </a:lnR>
                    <a:lnT>
                      <a:noFill/>
                    </a:lnT>
                    <a:lnB>
                      <a:noFill/>
                    </a:lnB>
                    <a:solidFill>
                      <a:srgbClr val="C0C0C0"/>
                    </a:solidFill>
                  </a:tcPr>
                </a:tc>
                <a:tc hMerge="1">
                  <a:txBody>
                    <a:bodyPr/>
                    <a:lstStyle/>
                    <a:p>
                      <a:endParaRPr lang="es-UY"/>
                    </a:p>
                  </a:txBody>
                  <a:tcPr/>
                </a:tc>
                <a:tc hMerge="1">
                  <a:txBody>
                    <a:bodyPr/>
                    <a:lstStyle/>
                    <a:p>
                      <a:endParaRPr lang="es-UY"/>
                    </a:p>
                  </a:txBody>
                  <a:tcPr/>
                </a:tc>
              </a:tr>
              <a:tr h="161925">
                <a:tc gridSpan="3">
                  <a:txBody>
                    <a:bodyPr/>
                    <a:lstStyle/>
                    <a:p>
                      <a:pPr algn="ctr">
                        <a:spcAft>
                          <a:spcPts val="0"/>
                        </a:spcAft>
                      </a:pPr>
                      <a:r>
                        <a:rPr lang="es-ES" sz="800">
                          <a:latin typeface="Arial"/>
                          <a:ea typeface="Times New Roman"/>
                          <a:cs typeface="Times New Roman"/>
                        </a:rPr>
                        <a:t>(AASHO Pt=2.0)</a:t>
                      </a:r>
                      <a:endParaRPr lang="es-UY" sz="1200">
                        <a:latin typeface="Times New Roman"/>
                        <a:ea typeface="Times New Roman"/>
                        <a:cs typeface="Times New Roman"/>
                      </a:endParaRPr>
                    </a:p>
                  </a:txBody>
                  <a:tcPr marL="9525" marR="9525" marT="9525" marB="0" anchor="b">
                    <a:lnL>
                      <a:noFill/>
                    </a:lnL>
                    <a:lnR>
                      <a:noFill/>
                    </a:lnR>
                    <a:lnT>
                      <a:noFill/>
                    </a:lnT>
                    <a:lnB>
                      <a:noFill/>
                    </a:lnB>
                    <a:solidFill>
                      <a:srgbClr val="C0C0C0"/>
                    </a:solidFill>
                  </a:tcPr>
                </a:tc>
                <a:tc hMerge="1">
                  <a:txBody>
                    <a:bodyPr/>
                    <a:lstStyle/>
                    <a:p>
                      <a:endParaRPr lang="es-UY"/>
                    </a:p>
                  </a:txBody>
                  <a:tcPr/>
                </a:tc>
                <a:tc hMerge="1">
                  <a:txBody>
                    <a:bodyPr/>
                    <a:lstStyle/>
                    <a:p>
                      <a:endParaRPr lang="es-UY"/>
                    </a:p>
                  </a:txBody>
                  <a:tcPr/>
                </a:tc>
              </a:tr>
              <a:tr h="161925">
                <a:tc gridSpan="3">
                  <a:txBody>
                    <a:bodyPr/>
                    <a:lstStyle/>
                    <a:p>
                      <a:pPr algn="ctr">
                        <a:spcAft>
                          <a:spcPts val="0"/>
                        </a:spcAft>
                      </a:pPr>
                      <a:r>
                        <a:rPr lang="es-ES" sz="800">
                          <a:latin typeface="Arial"/>
                          <a:ea typeface="Times New Roman"/>
                          <a:cs typeface="Times New Roman"/>
                        </a:rPr>
                        <a:t>SN=3</a:t>
                      </a:r>
                      <a:endParaRPr lang="es-UY" sz="1200">
                        <a:latin typeface="Times New Roman"/>
                        <a:ea typeface="Times New Roman"/>
                        <a:cs typeface="Times New Roman"/>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UY"/>
                    </a:p>
                  </a:txBody>
                  <a:tcPr/>
                </a:tc>
                <a:tc hMerge="1">
                  <a:txBody>
                    <a:bodyPr/>
                    <a:lstStyle/>
                    <a:p>
                      <a:endParaRPr lang="es-UY"/>
                    </a:p>
                  </a:txBody>
                  <a:tcPr/>
                </a:tc>
              </a:tr>
              <a:tr h="161925">
                <a:tc gridSpan="3">
                  <a:txBody>
                    <a:bodyPr/>
                    <a:lstStyle/>
                    <a:p>
                      <a:pPr>
                        <a:spcAft>
                          <a:spcPts val="0"/>
                        </a:spcAft>
                      </a:pPr>
                      <a:r>
                        <a:rPr lang="es-ES" sz="800">
                          <a:latin typeface="Arial"/>
                          <a:ea typeface="Times New Roman"/>
                          <a:cs typeface="Times New Roman"/>
                        </a:rPr>
                        <a:t>EJE SIMPLE</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hMerge="1">
                  <a:txBody>
                    <a:bodyPr/>
                    <a:lstStyle/>
                    <a:p>
                      <a:endParaRPr lang="es-UY"/>
                    </a:p>
                  </a:txBody>
                  <a:tcPr/>
                </a:tc>
                <a:tc hMerge="1">
                  <a:txBody>
                    <a:bodyPr/>
                    <a:lstStyle/>
                    <a:p>
                      <a:endParaRPr lang="es-UY"/>
                    </a:p>
                  </a:txBody>
                  <a:tcPr/>
                </a:tc>
              </a:tr>
              <a:tr h="285750">
                <a:tc gridSpan="2">
                  <a:txBody>
                    <a:bodyPr/>
                    <a:lstStyle/>
                    <a:p>
                      <a:pPr>
                        <a:spcAft>
                          <a:spcPts val="0"/>
                        </a:spcAft>
                      </a:pPr>
                      <a:r>
                        <a:rPr lang="es-ES" sz="800">
                          <a:latin typeface="Arial"/>
                          <a:ea typeface="Times New Roman"/>
                          <a:cs typeface="Times New Roman"/>
                        </a:rPr>
                        <a:t>Carga/eje</a:t>
                      </a:r>
                      <a:endParaRPr lang="es-UY" sz="1200">
                        <a:latin typeface="Times New Roman"/>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UY"/>
                    </a:p>
                  </a:txBody>
                  <a:tcPr/>
                </a:tc>
                <a:tc>
                  <a:txBody>
                    <a:bodyPr/>
                    <a:lstStyle/>
                    <a:p>
                      <a:pPr>
                        <a:spcAft>
                          <a:spcPts val="0"/>
                        </a:spcAft>
                      </a:pPr>
                      <a:r>
                        <a:rPr lang="es-ES" sz="800">
                          <a:latin typeface="Arial"/>
                          <a:ea typeface="Times New Roman"/>
                          <a:cs typeface="Times New Roman"/>
                        </a:rPr>
                        <a:t>Factor de deterioro del pavimento</a:t>
                      </a:r>
                      <a:endParaRPr lang="es-UY" sz="1200">
                        <a:latin typeface="Times New Roman"/>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2 kip </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410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0,0002</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10 kip  </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4550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0,09</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12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5460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0,19</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14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6370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0,35</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16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7280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0,61</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18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spcAft>
                          <a:spcPts val="0"/>
                        </a:spcAft>
                      </a:pPr>
                      <a:r>
                        <a:rPr lang="es-ES" sz="800">
                          <a:latin typeface="Arial"/>
                          <a:ea typeface="Times New Roman"/>
                          <a:cs typeface="Times New Roman"/>
                        </a:rPr>
                        <a:t>8200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gn="r">
                        <a:spcAft>
                          <a:spcPts val="0"/>
                        </a:spcAft>
                      </a:pPr>
                      <a:r>
                        <a:rPr lang="es-ES" sz="800">
                          <a:latin typeface="Arial"/>
                          <a:ea typeface="Times New Roman"/>
                          <a:cs typeface="Times New Roman"/>
                        </a:rPr>
                        <a:t>1</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r>
              <a:tr h="161925">
                <a:tc>
                  <a:txBody>
                    <a:bodyPr/>
                    <a:lstStyle/>
                    <a:p>
                      <a:pPr>
                        <a:spcAft>
                          <a:spcPts val="0"/>
                        </a:spcAft>
                      </a:pPr>
                      <a:r>
                        <a:rPr lang="es-ES" sz="800">
                          <a:latin typeface="Arial"/>
                          <a:ea typeface="Times New Roman"/>
                          <a:cs typeface="Times New Roman"/>
                        </a:rPr>
                        <a:t>20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9100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1,56</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22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10000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2,35</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gridSpan="3">
                  <a:txBody>
                    <a:bodyPr/>
                    <a:lstStyle/>
                    <a:p>
                      <a:pPr>
                        <a:spcAft>
                          <a:spcPts val="0"/>
                        </a:spcAft>
                      </a:pPr>
                      <a:r>
                        <a:rPr lang="es-ES" sz="800">
                          <a:latin typeface="Arial"/>
                          <a:ea typeface="Times New Roman"/>
                          <a:cs typeface="Times New Roman"/>
                        </a:rPr>
                        <a:t>EJE TANDEM</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hMerge="1">
                  <a:txBody>
                    <a:bodyPr/>
                    <a:lstStyle/>
                    <a:p>
                      <a:endParaRPr lang="es-UY"/>
                    </a:p>
                  </a:txBody>
                  <a:tcPr/>
                </a:tc>
                <a:tc hMerge="1">
                  <a:txBody>
                    <a:bodyPr/>
                    <a:lstStyle/>
                    <a:p>
                      <a:endParaRPr lang="es-UY"/>
                    </a:p>
                  </a:txBody>
                  <a:tcPr/>
                </a:tc>
              </a:tr>
              <a:tr h="285750">
                <a:tc gridSpan="2">
                  <a:txBody>
                    <a:bodyPr/>
                    <a:lstStyle/>
                    <a:p>
                      <a:pPr>
                        <a:spcAft>
                          <a:spcPts val="0"/>
                        </a:spcAft>
                      </a:pPr>
                      <a:r>
                        <a:rPr lang="es-ES" sz="800">
                          <a:latin typeface="Arial"/>
                          <a:ea typeface="Times New Roman"/>
                          <a:cs typeface="Times New Roman"/>
                        </a:rPr>
                        <a:t>Carga/eje</a:t>
                      </a:r>
                      <a:endParaRPr lang="es-UY" sz="1200">
                        <a:latin typeface="Times New Roman"/>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s-UY"/>
                    </a:p>
                  </a:txBody>
                  <a:tcPr/>
                </a:tc>
                <a:tc>
                  <a:txBody>
                    <a:bodyPr/>
                    <a:lstStyle/>
                    <a:p>
                      <a:pPr>
                        <a:spcAft>
                          <a:spcPts val="0"/>
                        </a:spcAft>
                      </a:pPr>
                      <a:r>
                        <a:rPr lang="es-ES" sz="800">
                          <a:latin typeface="Arial"/>
                          <a:ea typeface="Times New Roman"/>
                          <a:cs typeface="Times New Roman"/>
                        </a:rPr>
                        <a:t>Factor de deterioro del pavimento</a:t>
                      </a:r>
                      <a:endParaRPr lang="es-UY" sz="1200">
                        <a:latin typeface="Times New Roman"/>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10 kip  </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4550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0,01</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20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9100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0,12</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30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13650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0,65</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32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14600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0,84</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34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15500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1,08</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36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16400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1,38</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38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17300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a:latin typeface="Arial"/>
                          <a:ea typeface="Times New Roman"/>
                          <a:cs typeface="Times New Roman"/>
                        </a:rPr>
                        <a:t>1,73</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1925">
                <a:tc>
                  <a:txBody>
                    <a:bodyPr/>
                    <a:lstStyle/>
                    <a:p>
                      <a:pPr>
                        <a:spcAft>
                          <a:spcPts val="0"/>
                        </a:spcAft>
                      </a:pPr>
                      <a:r>
                        <a:rPr lang="es-ES" sz="800">
                          <a:latin typeface="Arial"/>
                          <a:ea typeface="Times New Roman"/>
                          <a:cs typeface="Times New Roman"/>
                        </a:rPr>
                        <a:t>40 kip</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spcAft>
                          <a:spcPts val="0"/>
                        </a:spcAft>
                      </a:pPr>
                      <a:r>
                        <a:rPr lang="es-ES" sz="800">
                          <a:latin typeface="Arial"/>
                          <a:ea typeface="Times New Roman"/>
                          <a:cs typeface="Times New Roman"/>
                        </a:rPr>
                        <a:t>18200 kg</a:t>
                      </a:r>
                      <a:endParaRPr lang="es-UY" sz="120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a:spcAft>
                          <a:spcPts val="0"/>
                        </a:spcAft>
                      </a:pPr>
                      <a:r>
                        <a:rPr lang="es-ES" sz="800" dirty="0">
                          <a:latin typeface="Arial"/>
                          <a:ea typeface="Times New Roman"/>
                          <a:cs typeface="Times New Roman"/>
                        </a:rPr>
                        <a:t>2,15</a:t>
                      </a:r>
                      <a:endParaRPr lang="es-UY" sz="1200" dirty="0">
                        <a:latin typeface="Times New Roman"/>
                        <a:ea typeface="Times New Roman"/>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149505" name="Rectangle 1"/>
          <p:cNvSpPr>
            <a:spLocks noChangeArrowheads="1"/>
          </p:cNvSpPr>
          <p:nvPr/>
        </p:nvSpPr>
        <p:spPr bwMode="auto">
          <a:xfrm>
            <a:off x="827584" y="5949280"/>
            <a:ext cx="7385227"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3.11: Configuración de ejes, Ejes equivalentes de 18000 lb (8.2 ton)</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
          <p:cNvSpPr>
            <a:spLocks noChangeArrowheads="1"/>
          </p:cNvSpPr>
          <p:nvPr/>
        </p:nvSpPr>
        <p:spPr bwMode="auto">
          <a:xfrm>
            <a:off x="0" y="94869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se puede ver los pesos por eje menores, resultan insignificantes frente a los ejes que pesan la carga estándar de eje simple de 18000lb.</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oportuno señalar que el eje de un camión sobrecargado, un 10% de la carga legal, resulta equivalente a 1,46 ejes, o que cada eje de sobrecargado un 20%, resulta equivalente a 2,07 ejes con la carga legal.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 aquí la importancia del control de los pesos de los vehículos pesados, pues si todos fueran sobrecargados un 20%, la vida del pavimento sería la mitad que si circularan con la carga legal.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es interesante notar que un eje tándem no tiene como carga legal admitida, el doble de la del eje simple debido a la superposición de deformaciones en un pavimento flexible de características visco elásticas. Es decir, cuando la deformación generada por la primera rueda que pasa no llegó a recuperarse, se aplica la segunda rueda, generando una superposición de deformaciones.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Puede llamar la atención la equivalencia del factor de deterioro, según diferentes autores, si difirieran los resultados en forma significativa, pero podemos ver de la figura 3.12, que los distintos criterios no difieren significativamente, particularmente en los rangos de cargas que nos interesan que se corresponden con el rango de 50% de la carga legal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semicargado</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 120% de la misma (20% de sobrecarga).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ChangeArrowheads="1"/>
          </p:cNvSpPr>
          <p:nvPr/>
        </p:nvSpPr>
        <p:spPr bwMode="auto">
          <a:xfrm>
            <a:off x="0" y="764704"/>
            <a:ext cx="91440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También pueden darse  variaciones debido a que el suelo que integra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el que se obtiene de las excavaciones (préstamos o desmontes), por lo cual sus propiedades pueden ser heterogéneas debido a la variabilidad propia de los suelos excavados en un mismo sitio de excavación y de los diferentes orígenes de los cuales puede provenir.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Caracterizar adecuadamente un suelo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parte de una buena técnica de diseño de pavimentos. Seleccionar el suelo de las últimas capas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es una buena técnica de diseño y construcción de pavimentos.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posible, sustituir los terrenos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por suelos de mejor calidad que los locales, configurando lo que se denomina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mejorada. La incorporación de estos suelos y de esta capa, puede redundar en una estructura de pavimento de menor espesor, desde que el pavimento se apoya sobre un suelo de mejor calidad.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Las cargas del tránsito, distribuidas al terreno de fundación por la estructura de pavimento, determinarán niveles de tensiones y deformaciones, bajo cargas repetidas, que tendrán que ser compatibles con las propiedades de esfuerzo- deformación del suelo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efectos que no se produzcan fallas por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noChangeArrowheads="1"/>
          </p:cNvPicPr>
          <p:nvPr/>
        </p:nvPicPr>
        <p:blipFill>
          <a:blip r:embed="rId2" cstate="print"/>
          <a:srcRect/>
          <a:stretch>
            <a:fillRect/>
          </a:stretch>
        </p:blipFill>
        <p:spPr bwMode="auto">
          <a:xfrm>
            <a:off x="0" y="276225"/>
            <a:ext cx="5400675" cy="6581775"/>
          </a:xfrm>
          <a:prstGeom prst="rect">
            <a:avLst/>
          </a:prstGeom>
          <a:noFill/>
          <a:ln w="9525">
            <a:noFill/>
            <a:miter lim="800000"/>
            <a:headEnd/>
            <a:tailEnd/>
          </a:ln>
        </p:spPr>
      </p:pic>
      <p:sp>
        <p:nvSpPr>
          <p:cNvPr id="147458" name="Rectangle 2"/>
          <p:cNvSpPr>
            <a:spLocks noChangeArrowheads="1"/>
          </p:cNvSpPr>
          <p:nvPr/>
        </p:nvSpPr>
        <p:spPr bwMode="auto">
          <a:xfrm>
            <a:off x="5327576" y="5589240"/>
            <a:ext cx="381642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3.12 Relación entre el porcentaje de la carga estándar y el factor de carga equivalente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Principles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of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pavement</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design</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Yoder&amp;Witczak</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0" y="0"/>
            <a:ext cx="9144000" cy="68326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CAPITULO 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LOS MATERIALES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UY"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que integran la estructura de un pavimento son de tipo diverso y los agruparemos en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materiales de capas de rodadura.</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los materiales de la capa de rodadura en carreteras principales se encuentran: el hormigón de pavimentos y las mezclas asfálticas, en carreteras secundarias,  los tratamientos bituminosos (además de los anteriores),  y en las carreteras más precarias la rodadura puede ser de material granular (que los consideraremos materiales de base).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los materiales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encuentran: las mezclas asfálticas, las bases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granulares (de piedra triturada, de materiales estabilizados mecánicamente, de materiales naturales), las base tratadas con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hidráulicos, en particular con cemento (grava-cemento, suelo cemento, etc.) o con cal (suelo-cal).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suelo de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encuentra toda la gama de suelos que la naturaleza dispone, salvo aquellos que por sus propiedades desfavorables resulta conveniente o necesario excluir de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como es el caso de los materiales de excesiva plasticidad.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 los materiales que se utilizan en las estructuras de pavimentos, podríamos clasificar los mismos en materiales que resisten a la tracción y materiales que resisten a la compresión.</a:t>
            </a:r>
            <a:endParaRPr kumimoji="0" lang="es-UY"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0" y="836712"/>
            <a:ext cx="91440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con resistencia a la compresión sin resistencia a tracción (materiales no ligados), actuarán por disminución de las tensiones de compresión en el pavimento por aumento del espesor de capa.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con resistencia a la tracción (además de a la compresión) (materiales ligados) actuarán como disipadores de tensiones de compresión por aumento del espesor de capa o por aumento de su rigidez relativa con la capa de apoyo, pero al mismo tiempo se generarán en el interior de la capa resistente a tracción, tensiones rasantes y tensiones de tracción por flexión. Estas tensiones de tracción por flexión serán máximas en la inter capa entre las capas resistentes a tracción y las resistentes a compresión.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resistencia a deformación de los materiales no ligados estará dada por la fricción interna del material, la cohesión del material, y por las condiciones de confinamiento en que se encuentre el material dentro de la estructura de pavimento.</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resistencia a deformación de los materiales ligados estará dada por la fricción interna y la capacidad cementante del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ligante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será más independiente de las condiciones de confinamiento que los materiales no ligados.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p:cNvSpPr>
            <a:spLocks noChangeArrowheads="1"/>
          </p:cNvSpPr>
          <p:nvPr/>
        </p:nvSpPr>
        <p:spPr bwMode="auto">
          <a:xfrm>
            <a:off x="0" y="94869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clasificación más tradicional de los materiales no ligados y su aptitud como materiales de base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 remontan a las clasificaciones de suelos del Cuerpo de Ingenieros USA y las de AASHTO.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la medida que un suelo o material de base es más granular y contiene menos finos y éstos son menos plásticos será un suelo o material de base de mejor calidad.</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Como complemento de esta caracterización por propiedades cualitativas, los materiales de base y los suelos, pueden caracterizarse por su resistencia a deformación en diferentes condiciones de confinamiento en ensayos de compresión (p.ej.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triaxial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en ensayos de penetración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p.ej</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CBR).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los materiales ligados, la resistencia a tracción es la propiedad característica por excelencia o bien la estabilidad en ensayos tecnológicos (Marshall,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Hveem</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etc.) por lo cual los materiales ligados se caracterizan por una resistencia a la deformación.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4.1 MODULO DE DEFORMACION Y PROPIEDADES INDICE RELACIONADAS CON EL COMPORTAMIENTO ESFUERZO-DEFORMACIÓN DEL MATERIAL.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los efectos de modelar la estructura de un pavimento, los materiales se caracterizan por su módulo de deformación (es decir la relación entre una tensión y una deformación).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1"/>
          <p:cNvSpPr>
            <a:spLocks noChangeArrowheads="1"/>
          </p:cNvSpPr>
          <p:nvPr/>
        </p:nvSpPr>
        <p:spPr bwMode="auto">
          <a:xfrm>
            <a:off x="0" y="764704"/>
            <a:ext cx="91440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Alternativamente pueden caracterizarse por una propiedad índice, obtenida de ensayos “tecnológicos”, tal como la resistencia a una determinada penetración (valor soporte CBR) o la estabilidad a una determinada carga en un determinado ensayo (Marshall).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4.1.1 CARACTERIZACION DE LOS MATERIALES GRANULARES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granulares de base y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subbase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no cementados ni ligados, serán caracterizados por ensayos de compresión o de penetración, en determinadas condiciones de confinamiento.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tanto estos  materiales no tendrán una propiedad intrínseca de módulo de deformación, sino que su módulo dependerá del confinamiento, sea en el laboratorio, a través de la presión de cámara en un ensayo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triaxial</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sea en el pavimento en servicio por el confinamiento que generan las capas de pavimento superiores y el grado de compactación de las mismas.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forma análoga, estos materiales no tendrán una propiedad índice intrínseca, sino que el resultado dependerá de la sobrecarga que se coloque en el ensayo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CBR.)</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profundizar en el tema, se remite a la bibliografía.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p:cNvSpPr>
            <a:spLocks noChangeArrowheads="1"/>
          </p:cNvSpPr>
          <p:nvPr/>
        </p:nvSpPr>
        <p:spPr bwMode="auto">
          <a:xfrm>
            <a:off x="0" y="836712"/>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Supongamos, para fijar ideas, que caracterizamos un material por su comportamiento en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laboratorio.Este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valor puede ser de distinta magnitud, según su consideración como se indica en la Figura 4.1.</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216066" name="Picture 2"/>
          <p:cNvPicPr>
            <a:picLocks noChangeAspect="1" noChangeArrowheads="1"/>
          </p:cNvPicPr>
          <p:nvPr/>
        </p:nvPicPr>
        <p:blipFill>
          <a:blip r:embed="rId2" cstate="print"/>
          <a:srcRect/>
          <a:stretch>
            <a:fillRect/>
          </a:stretch>
        </p:blipFill>
        <p:spPr bwMode="auto">
          <a:xfrm>
            <a:off x="2699792" y="1916832"/>
            <a:ext cx="3571875" cy="4600575"/>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
          <p:cNvSpPr>
            <a:spLocks noChangeArrowheads="1"/>
          </p:cNvSpPr>
          <p:nvPr/>
        </p:nvSpPr>
        <p:spPr bwMode="auto">
          <a:xfrm>
            <a:off x="0" y="1412776"/>
            <a:ext cx="9144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presión de confinamiento en laboratorio que representa la condición en servicio, estará en función de la ubicación del material en el pavimento y con diferentes presiones de confinamiento, tendremos diferentes módulos de deformación.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su vez, se puede considerar un módulo en una zona elástica lineal, un módulo en una zona elástica no lineal, un módulo tangente en la carga, un módulo secante en la carga, un módulo al cabo de una serie de aplicaciones de carga, y a su vez, medirlo en la carga o en la descarga, etc. Como se ilustra en la Figura 4.1.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Esto dará lugar a un módulo de deformación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denominado módulo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resiliente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 habitual considerar el módulo en la descarga, después de 200 ciclos de carga a partir de los cuales toda la deformación es recuperable, como se indica en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4.2.</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noChangeArrowheads="1"/>
          </p:cNvPicPr>
          <p:nvPr/>
        </p:nvPicPr>
        <p:blipFill>
          <a:blip r:embed="rId2" cstate="print"/>
          <a:srcRect/>
          <a:stretch>
            <a:fillRect/>
          </a:stretch>
        </p:blipFill>
        <p:spPr bwMode="auto">
          <a:xfrm>
            <a:off x="1907704" y="764704"/>
            <a:ext cx="5400675" cy="2733675"/>
          </a:xfrm>
          <a:prstGeom prst="rect">
            <a:avLst/>
          </a:prstGeom>
          <a:noFill/>
          <a:ln w="9525">
            <a:noFill/>
            <a:miter lim="800000"/>
            <a:headEnd/>
            <a:tailEnd/>
          </a:ln>
        </p:spPr>
      </p:pic>
      <p:sp>
        <p:nvSpPr>
          <p:cNvPr id="214018" name="Rectangle 2"/>
          <p:cNvSpPr>
            <a:spLocks noChangeArrowheads="1"/>
          </p:cNvSpPr>
          <p:nvPr/>
        </p:nvSpPr>
        <p:spPr bwMode="auto">
          <a:xfrm>
            <a:off x="0" y="3717032"/>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4-2 Comportamiento de esfuerzo deformación en ciclos de carga y descarga de un material de pavimento</a:t>
            </a: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Assises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des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chausées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Ecole</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des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Ponts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et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Chausées</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Rectángulo"/>
          <p:cNvSpPr/>
          <p:nvPr/>
        </p:nvSpPr>
        <p:spPr>
          <a:xfrm>
            <a:off x="0" y="4581128"/>
            <a:ext cx="9144000" cy="1754326"/>
          </a:xfrm>
          <a:prstGeom prst="rect">
            <a:avLst/>
          </a:prstGeom>
        </p:spPr>
        <p:txBody>
          <a:bodyPr wrap="square">
            <a:spAutoFit/>
          </a:bodyPr>
          <a:lstStyle/>
          <a:p>
            <a:r>
              <a:rPr lang="es-ES" dirty="0">
                <a:latin typeface="Arial" pitchFamily="34" charset="0"/>
                <a:cs typeface="Arial" pitchFamily="34" charset="0"/>
              </a:rPr>
              <a:t>Otra de las formas de caracterizar un material de base es por una propiedad índice como el caso del valor soporte CBR, que por su facilidad de ensayo y la larga historia de resultados resulta un índice relevante.</a:t>
            </a:r>
            <a:endParaRPr lang="es-UY" dirty="0">
              <a:latin typeface="Arial" pitchFamily="34" charset="0"/>
              <a:cs typeface="Arial" pitchFamily="34" charset="0"/>
            </a:endParaRPr>
          </a:p>
          <a:p>
            <a:r>
              <a:rPr lang="es-ES" dirty="0">
                <a:latin typeface="Arial" pitchFamily="34" charset="0"/>
                <a:cs typeface="Arial" pitchFamily="34" charset="0"/>
              </a:rPr>
              <a:t>En el caso del valor soporte CBR, el valor que caracteriza al material dependerá de los aros de sobrecarga empleados, que representan la sobrecarga o confinamiento del material por las capas </a:t>
            </a:r>
            <a:r>
              <a:rPr lang="es-ES" dirty="0" err="1">
                <a:latin typeface="Arial" pitchFamily="34" charset="0"/>
                <a:cs typeface="Arial" pitchFamily="34" charset="0"/>
              </a:rPr>
              <a:t>suprayacentes</a:t>
            </a:r>
            <a:endParaRPr lang="es-UY" dirty="0">
              <a:latin typeface="Arial" pitchFamily="34" charset="0"/>
              <a:cs typeface="Arial"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p:cNvSpPr>
            <a:spLocks noChangeArrowheads="1"/>
          </p:cNvSpPr>
          <p:nvPr/>
        </p:nvSpPr>
        <p:spPr bwMode="auto">
          <a:xfrm>
            <a:off x="0" y="620688"/>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Cuando se quiere estimar  el módulo de deformación y no resulta posible, por carencias de equipamiento o para una aproximación rápida a un problema, se puede recurrir a correlaciones entre el valor soporte CBR y los módulos de deformación E o Mr.</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Según diferentes autores, la correlación entre el CBR y el valor E o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Mr</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puede representarse por las fórmulas indicadas en la Figura</a:t>
            </a:r>
            <a:r>
              <a:rPr kumimoji="0" lang="es-ES" b="0"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4.3.</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nvGraphicFramePr>
        <p:xfrm>
          <a:off x="2195736" y="2276872"/>
          <a:ext cx="4030697" cy="1096888"/>
        </p:xfrm>
        <a:graphic>
          <a:graphicData uri="http://schemas.openxmlformats.org/drawingml/2006/table">
            <a:tbl>
              <a:tblPr/>
              <a:tblGrid>
                <a:gridCol w="2134596"/>
                <a:gridCol w="1896101"/>
              </a:tblGrid>
              <a:tr h="274222">
                <a:tc>
                  <a:txBody>
                    <a:bodyPr/>
                    <a:lstStyle/>
                    <a:p>
                      <a:pPr algn="ctr">
                        <a:spcAft>
                          <a:spcPts val="0"/>
                        </a:spcAft>
                      </a:pPr>
                      <a:r>
                        <a:rPr lang="es-ES" sz="1000" b="1">
                          <a:latin typeface="Times New Roman"/>
                          <a:ea typeface="Times New Roman"/>
                        </a:rPr>
                        <a:t>CORRELACIÓN </a:t>
                      </a:r>
                      <a:endParaRPr lang="es-UY"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b="1">
                          <a:latin typeface="Times New Roman"/>
                          <a:ea typeface="Times New Roman"/>
                        </a:rPr>
                        <a:t>AUTOR</a:t>
                      </a:r>
                      <a:endParaRPr lang="es-UY"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222">
                <a:tc>
                  <a:txBody>
                    <a:bodyPr/>
                    <a:lstStyle/>
                    <a:p>
                      <a:pPr algn="ctr">
                        <a:spcAft>
                          <a:spcPts val="0"/>
                        </a:spcAft>
                      </a:pPr>
                      <a:r>
                        <a:rPr lang="es-ES" sz="1000">
                          <a:latin typeface="Times New Roman"/>
                          <a:ea typeface="Times New Roman"/>
                        </a:rPr>
                        <a:t>Mr= 6.5 CBR</a:t>
                      </a:r>
                      <a:endParaRPr lang="es-UY"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a:latin typeface="Times New Roman"/>
                          <a:ea typeface="Times New Roman"/>
                        </a:rPr>
                        <a:t>JEUFFROY – BACHELEZ</a:t>
                      </a:r>
                      <a:endParaRPr lang="es-UY"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222">
                <a:tc>
                  <a:txBody>
                    <a:bodyPr/>
                    <a:lstStyle/>
                    <a:p>
                      <a:pPr algn="ctr">
                        <a:spcAft>
                          <a:spcPts val="0"/>
                        </a:spcAft>
                      </a:pPr>
                      <a:r>
                        <a:rPr lang="es-ES" sz="1000">
                          <a:latin typeface="Times New Roman"/>
                          <a:ea typeface="Times New Roman"/>
                        </a:rPr>
                        <a:t>Mr= 10 CBR</a:t>
                      </a:r>
                      <a:endParaRPr lang="es-UY"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a:latin typeface="Times New Roman"/>
                          <a:ea typeface="Times New Roman"/>
                        </a:rPr>
                        <a:t>SHELL</a:t>
                      </a:r>
                      <a:endParaRPr lang="es-UY"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222">
                <a:tc>
                  <a:txBody>
                    <a:bodyPr/>
                    <a:lstStyle/>
                    <a:p>
                      <a:pPr algn="ctr">
                        <a:spcAft>
                          <a:spcPts val="0"/>
                        </a:spcAft>
                      </a:pPr>
                      <a:r>
                        <a:rPr lang="es-ES" sz="1000">
                          <a:latin typeface="Times New Roman"/>
                          <a:ea typeface="Times New Roman"/>
                        </a:rPr>
                        <a:t>Mr= 5 CBR</a:t>
                      </a:r>
                      <a:endParaRPr lang="es-UY" sz="12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a:latin typeface="Times New Roman"/>
                          <a:ea typeface="Times New Roman"/>
                        </a:rPr>
                        <a:t>JEUFFROY - SAUTEREY</a:t>
                      </a:r>
                      <a:endParaRPr lang="es-UY" sz="12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2994" name="Rectangle 2"/>
          <p:cNvSpPr>
            <a:spLocks noChangeArrowheads="1"/>
          </p:cNvSpPr>
          <p:nvPr/>
        </p:nvSpPr>
        <p:spPr bwMode="auto">
          <a:xfrm>
            <a:off x="899592" y="3501008"/>
            <a:ext cx="669927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Figura 4.3: Correlación entre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Mr</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CBR, según los distintos autores</a:t>
            </a:r>
            <a:endParaRPr kumimoji="0" lang="es-UY"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Mr</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Mpa</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 CBR en %) (Proyecto y construcción de Carreteras. G </a:t>
            </a:r>
            <a:r>
              <a:rPr kumimoji="0" lang="es-E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Jeuffroy</a:t>
            </a: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12995" name="Rectangle 3"/>
          <p:cNvSpPr>
            <a:spLocks noChangeArrowheads="1"/>
          </p:cNvSpPr>
          <p:nvPr/>
        </p:nvSpPr>
        <p:spPr bwMode="auto">
          <a:xfrm>
            <a:off x="0" y="4581128"/>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4.1.2 CARACTERIZACION DE LOS MATERIALES LIGADOS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con capacidad de resistir tracciones son los que permiten disipar las tensiones a la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subrasante</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en virtud de la propiedad que llamamos rigidez.</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Esta rigidez dependerá del material, de la temperatura y del tiempo de aplicación de la carga.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
          <p:cNvSpPr>
            <a:spLocks noChangeArrowheads="1"/>
          </p:cNvSpPr>
          <p:nvPr/>
        </p:nvSpPr>
        <p:spPr bwMode="auto">
          <a:xfrm>
            <a:off x="0" y="781255"/>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medición de este módulo característico puede realizarse de diversas formas. En cada caso se estarán considerando magnitudes similares, pero será necesario establecer claramente a cuál de ellas nos estamos refiriendo.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Los materiales ligados serán capaces de resistir tracciones, por lo cual serán caracterizados por ensayos que determinen su capacidad de tracción.</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ensayos de laboratorio se medirá la deformación y la tensión correspondiente, directa o indirectamente, en un ciclo de carga o al cabo de un cierto número de aplicaciones de carga, con lo que se obtendrá un módulo de rigidez del material resistente a la tracción S (</a:t>
            </a:r>
            <a:r>
              <a:rPr kumimoji="0" lang="es-E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stiffness</a:t>
            </a: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módulo será dependiente del tiempo de aplicación de la carga y de la temperatura. </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módulo de rigidez se puede determinar por ensayos de flexión, por ensayos de compresión diametral con medición indirecta de la tracción, u otros procedimientos.</a:t>
            </a: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todos los casos se medirán directa o indirectamente tensiones de tracción y las deformaciones  correspondientes (o una medida indirecta de las mismas) y se supone que el material tiene una respuesta elástica.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Dado que es de interés conocer la magnitud del módulo con cargas repetidas, se determinarán las tensiones y deformaciones al cabo de un determinado número de ciclos de carga.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499</TotalTime>
  <Words>53713</Words>
  <Application>Microsoft Office PowerPoint</Application>
  <PresentationFormat>Presentación en pantalla (4:3)</PresentationFormat>
  <Paragraphs>3062</Paragraphs>
  <Slides>339</Slides>
  <Notes>0</Notes>
  <HiddenSlides>0</HiddenSlides>
  <MMClips>0</MMClips>
  <ScaleCrop>false</ScaleCrop>
  <HeadingPairs>
    <vt:vector size="6" baseType="variant">
      <vt:variant>
        <vt:lpstr>Tema</vt:lpstr>
      </vt:variant>
      <vt:variant>
        <vt:i4>1</vt:i4>
      </vt:variant>
      <vt:variant>
        <vt:lpstr>Servidores OLE incrustados</vt:lpstr>
      </vt:variant>
      <vt:variant>
        <vt:i4>0</vt:i4>
      </vt:variant>
      <vt:variant>
        <vt:lpstr>Títulos de diapositiva</vt:lpstr>
      </vt:variant>
      <vt:variant>
        <vt:i4>339</vt:i4>
      </vt:variant>
    </vt:vector>
  </HeadingPairs>
  <TitlesOfParts>
    <vt:vector size="340" baseType="lpstr">
      <vt:lpstr>Flujo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RevolucionUnattended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Ana</dc:creator>
  <cp:lastModifiedBy>Personal</cp:lastModifiedBy>
  <cp:revision>373</cp:revision>
  <dcterms:created xsi:type="dcterms:W3CDTF">2015-07-22T23:10:02Z</dcterms:created>
  <dcterms:modified xsi:type="dcterms:W3CDTF">2015-08-01T22:17:09Z</dcterms:modified>
</cp:coreProperties>
</file>