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5" r:id="rId3"/>
    <p:sldId id="258" r:id="rId4"/>
    <p:sldId id="276" r:id="rId5"/>
    <p:sldId id="270" r:id="rId6"/>
    <p:sldId id="259" r:id="rId7"/>
    <p:sldId id="260" r:id="rId8"/>
    <p:sldId id="271" r:id="rId9"/>
    <p:sldId id="272" r:id="rId10"/>
    <p:sldId id="261" r:id="rId11"/>
    <p:sldId id="262" r:id="rId12"/>
    <p:sldId id="269" r:id="rId13"/>
    <p:sldId id="264" r:id="rId14"/>
    <p:sldId id="265" r:id="rId15"/>
    <p:sldId id="266" r:id="rId16"/>
    <p:sldId id="278" r:id="rId17"/>
    <p:sldId id="267" r:id="rId18"/>
    <p:sldId id="257" r:id="rId19"/>
    <p:sldId id="273"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Lst>
  <p:sldSz cx="9144000" cy="6858000" type="screen4x3"/>
  <p:notesSz cx="9144000" cy="6858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1155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8369B66-F709-48C2-89EB-89C8100BF6FE}" type="datetimeFigureOut">
              <a:rPr lang="es-UY" smtClean="0"/>
              <a:pPr/>
              <a:t>06/02/2012</a:t>
            </a:fld>
            <a:endParaRPr lang="es-UY"/>
          </a:p>
        </p:txBody>
      </p:sp>
      <p:sp>
        <p:nvSpPr>
          <p:cNvPr id="4" name="3 Marcador de imagen de diapositiva"/>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6796431-24E9-46DD-8CA0-A669DDB5352D}"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857500" y="514350"/>
            <a:ext cx="3429000" cy="2571750"/>
          </a:xfrm>
        </p:spPr>
      </p:sp>
      <p:sp>
        <p:nvSpPr>
          <p:cNvPr id="3" name="2 Marcador de notas"/>
          <p:cNvSpPr>
            <a:spLocks noGrp="1"/>
          </p:cNvSpPr>
          <p:nvPr>
            <p:ph type="body" idx="1"/>
          </p:nvPr>
        </p:nvSpPr>
        <p:spPr/>
        <p:txBody>
          <a:bodyPr>
            <a:normAutofit/>
          </a:bodyPr>
          <a:lstStyle/>
          <a:p>
            <a:endParaRPr lang="es-UY" dirty="0"/>
          </a:p>
        </p:txBody>
      </p:sp>
      <p:sp>
        <p:nvSpPr>
          <p:cNvPr id="4" name="3 Marcador de número de diapositiva"/>
          <p:cNvSpPr>
            <a:spLocks noGrp="1"/>
          </p:cNvSpPr>
          <p:nvPr>
            <p:ph type="sldNum" sz="quarter" idx="10"/>
          </p:nvPr>
        </p:nvSpPr>
        <p:spPr/>
        <p:txBody>
          <a:bodyPr/>
          <a:lstStyle/>
          <a:p>
            <a:fld id="{96796431-24E9-46DD-8CA0-A669DDB5352D}" type="slidenum">
              <a:rPr lang="es-UY" smtClean="0"/>
              <a:pPr/>
              <a:t>1</a:t>
            </a:fld>
            <a:endParaRPr lang="es-UY"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78F8AFBF-5DBA-4A98-94EB-37526C2D6953}" type="datetime1">
              <a:rPr lang="es-UY" smtClean="0"/>
              <a:pPr/>
              <a:t>06/02/2012</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53DAB121-C232-43F4-A44A-5B09B2D8BA79}" type="datetime1">
              <a:rPr lang="es-UY" smtClean="0"/>
              <a:pPr/>
              <a:t>06/02/2012</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44FBED2C-5144-4E3A-98AF-875E91C9FEA4}" type="datetime1">
              <a:rPr lang="es-UY" smtClean="0"/>
              <a:pPr/>
              <a:t>06/02/2012</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A4784441-7448-4D3C-8458-D423DBCA7B75}" type="datetime1">
              <a:rPr lang="es-UY" smtClean="0"/>
              <a:pPr/>
              <a:t>06/02/2012</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1FB13BB-BE19-4418-A213-7F351E8DD7D0}" type="datetime1">
              <a:rPr lang="es-UY" smtClean="0"/>
              <a:pPr/>
              <a:t>06/02/2012</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98501597-95ED-4CAE-8072-7BC2C134FE62}" type="datetime1">
              <a:rPr lang="es-UY" smtClean="0"/>
              <a:pPr/>
              <a:t>06/02/2012</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B76A6DC3-A89B-4B0F-B9FF-942BD2525ED2}" type="datetime1">
              <a:rPr lang="es-UY" smtClean="0"/>
              <a:pPr/>
              <a:t>06/02/2012</a:t>
            </a:fld>
            <a:endParaRPr lang="es-UY" dirty="0"/>
          </a:p>
        </p:txBody>
      </p:sp>
      <p:sp>
        <p:nvSpPr>
          <p:cNvPr id="8" name="7 Marcador de pie de página"/>
          <p:cNvSpPr>
            <a:spLocks noGrp="1"/>
          </p:cNvSpPr>
          <p:nvPr>
            <p:ph type="ftr" sz="quarter" idx="11"/>
          </p:nvPr>
        </p:nvSpPr>
        <p:spPr/>
        <p:txBody>
          <a:bodyPr/>
          <a:lstStyle/>
          <a:p>
            <a:endParaRPr lang="es-UY" dirty="0"/>
          </a:p>
        </p:txBody>
      </p:sp>
      <p:sp>
        <p:nvSpPr>
          <p:cNvPr id="9" name="8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67CBDB47-9EE6-46B5-A84E-F7405EE620E5}" type="datetime1">
              <a:rPr lang="es-UY" smtClean="0"/>
              <a:pPr/>
              <a:t>06/02/2012</a:t>
            </a:fld>
            <a:endParaRPr lang="es-UY" dirty="0"/>
          </a:p>
        </p:txBody>
      </p:sp>
      <p:sp>
        <p:nvSpPr>
          <p:cNvPr id="4" name="3 Marcador de pie de página"/>
          <p:cNvSpPr>
            <a:spLocks noGrp="1"/>
          </p:cNvSpPr>
          <p:nvPr>
            <p:ph type="ftr" sz="quarter" idx="11"/>
          </p:nvPr>
        </p:nvSpPr>
        <p:spPr/>
        <p:txBody>
          <a:bodyPr/>
          <a:lstStyle/>
          <a:p>
            <a:endParaRPr lang="es-UY" dirty="0"/>
          </a:p>
        </p:txBody>
      </p:sp>
      <p:sp>
        <p:nvSpPr>
          <p:cNvPr id="5" name="4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863119F-6FC0-4E01-8704-156ECCCA9960}" type="datetime1">
              <a:rPr lang="es-UY" smtClean="0"/>
              <a:pPr/>
              <a:t>06/02/2012</a:t>
            </a:fld>
            <a:endParaRPr lang="es-UY" dirty="0"/>
          </a:p>
        </p:txBody>
      </p:sp>
      <p:sp>
        <p:nvSpPr>
          <p:cNvPr id="3" name="2 Marcador de pie de página"/>
          <p:cNvSpPr>
            <a:spLocks noGrp="1"/>
          </p:cNvSpPr>
          <p:nvPr>
            <p:ph type="ftr" sz="quarter" idx="11"/>
          </p:nvPr>
        </p:nvSpPr>
        <p:spPr/>
        <p:txBody>
          <a:bodyPr/>
          <a:lstStyle/>
          <a:p>
            <a:endParaRPr lang="es-UY" dirty="0"/>
          </a:p>
        </p:txBody>
      </p:sp>
      <p:sp>
        <p:nvSpPr>
          <p:cNvPr id="4" name="3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3"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2"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4061954-A2B0-4F4B-A688-80883BA1BAAA}" type="datetime1">
              <a:rPr lang="es-UY" smtClean="0"/>
              <a:pPr/>
              <a:t>06/02/2012</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6"/>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dirty="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74E3E3A-1949-4C5E-8F03-97CC0AD04FBD}" type="datetime1">
              <a:rPr lang="es-UY" smtClean="0"/>
              <a:pPr/>
              <a:t>06/02/2012</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B522A6CF-C10A-4A00-8DB6-4B51064B8886}" type="slidenum">
              <a:rPr lang="es-UY" smtClean="0"/>
              <a:pPr/>
              <a:t>‹Nº›</a:t>
            </a:fld>
            <a:endParaRPr lang="es-UY"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CA9A1-AC07-4280-950C-2DEA04E7D48C}" type="datetime1">
              <a:rPr lang="es-UY" smtClean="0"/>
              <a:pPr/>
              <a:t>06/02/2012</a:t>
            </a:fld>
            <a:endParaRPr lang="es-UY" dirty="0"/>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dirty="0"/>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2A6CF-C10A-4A00-8DB6-4B51064B8886}" type="slidenum">
              <a:rPr lang="es-UY" smtClean="0"/>
              <a:pPr/>
              <a:t>‹Nº›</a:t>
            </a:fld>
            <a:endParaRPr lang="es-UY"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marL="571500" indent="-571500" algn="l">
              <a:buFont typeface="+mj-lt"/>
              <a:buAutoNum type="romanUcPeriod"/>
            </a:pPr>
            <a:r>
              <a:rPr lang="es-UY" sz="3200" dirty="0" smtClean="0"/>
              <a:t/>
            </a:r>
            <a:br>
              <a:rPr lang="es-UY" sz="3200" dirty="0" smtClean="0"/>
            </a:br>
            <a:r>
              <a:rPr lang="es-UY" sz="3200" dirty="0" smtClean="0"/>
              <a:t/>
            </a:r>
            <a:br>
              <a:rPr lang="es-UY" sz="3200" dirty="0" smtClean="0"/>
            </a:br>
            <a:r>
              <a:rPr lang="es-UY" sz="3200" dirty="0" smtClean="0"/>
              <a:t/>
            </a:r>
            <a:br>
              <a:rPr lang="es-UY" sz="3200" dirty="0" smtClean="0"/>
            </a:br>
            <a:r>
              <a:rPr lang="es-UY" sz="3600" u="sng" dirty="0" smtClean="0">
                <a:effectLst>
                  <a:outerShdw blurRad="38100" dist="38100" dir="2700000" algn="tl">
                    <a:srgbClr val="000000">
                      <a:alpha val="43137"/>
                    </a:srgbClr>
                  </a:outerShdw>
                </a:effectLst>
              </a:rPr>
              <a:t>DEFINICIÓN DE CAMINO:</a:t>
            </a:r>
            <a:r>
              <a:rPr lang="es-UY" sz="3200" dirty="0" smtClean="0"/>
              <a:t/>
            </a:r>
            <a:br>
              <a:rPr lang="es-UY" sz="3200" dirty="0" smtClean="0"/>
            </a:br>
            <a:r>
              <a:rPr lang="es-UY" sz="3200" dirty="0" smtClean="0"/>
              <a:t/>
            </a:r>
            <a:br>
              <a:rPr lang="es-UY" sz="3200" dirty="0" smtClean="0"/>
            </a:br>
            <a:r>
              <a:rPr lang="es-UY" sz="3200" dirty="0" smtClean="0">
                <a:latin typeface="Arial" pitchFamily="34" charset="0"/>
                <a:cs typeface="Arial" pitchFamily="34" charset="0"/>
              </a:rPr>
              <a:t>El camino es una estructura que debe permitir la circulación cómoda y segura, para los distintos tipos de vehículos que están autorizados a circular.</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Para cumplir con el cometido anterior esta estructura, debe ofrecer una superficie de rodadura que proporcione condiciones apropiadas en los distintos aspectos:</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endParaRPr lang="es-UY" sz="3200" dirty="0"/>
          </a:p>
        </p:txBody>
      </p:sp>
      <p:sp>
        <p:nvSpPr>
          <p:cNvPr id="5" name="4 Marcador de número de diapositiva"/>
          <p:cNvSpPr>
            <a:spLocks noGrp="1"/>
          </p:cNvSpPr>
          <p:nvPr>
            <p:ph type="sldNum" sz="quarter" idx="12"/>
          </p:nvPr>
        </p:nvSpPr>
        <p:spPr/>
        <p:txBody>
          <a:bodyPr/>
          <a:lstStyle/>
          <a:p>
            <a:fld id="{B522A6CF-C10A-4A00-8DB6-4B51064B8886}" type="slidenum">
              <a:rPr lang="es-UY" smtClean="0"/>
              <a:pPr/>
              <a:t>1</a:t>
            </a:fld>
            <a:endParaRPr lang="es-UY"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B522A6CF-C10A-4A00-8DB6-4B51064B8886}" type="slidenum">
              <a:rPr lang="es-UY" smtClean="0"/>
              <a:pPr/>
              <a:t>10</a:t>
            </a:fld>
            <a:endParaRPr lang="es-UY" dirty="0"/>
          </a:p>
        </p:txBody>
      </p:sp>
      <p:sp>
        <p:nvSpPr>
          <p:cNvPr id="3" name="2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800" dirty="0" smtClean="0">
                <a:latin typeface="Arial" pitchFamily="34" charset="0"/>
                <a:cs typeface="Arial" pitchFamily="34" charset="0"/>
              </a:rPr>
              <a:t>Para que el vehículo que despiste no vuelque solamente la pendiente debe ser 1:3 o menor. </a:t>
            </a: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Dependiendo de la altura de las obras de suelo, la mayor inclinación del talud representa un mayor ancho de base de la plataforma. Puede darse el caso que el ancho disponible para la obra no sea suficiente para alojar la base. En este caso se debe renunciar a las condiciones de seguridad antes mencionadas y utilizar taludes con pendientes más elevadas para ocupar menos espacio.</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14290"/>
            <a:ext cx="8280000" cy="6286544"/>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La economía de la obra puede obligar también a utilizar pendientes mayores a las recomendadas por las condiciones de seguridad, buscando minimizar el volumen de movimiento de suelos. </a:t>
            </a: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Cunetas:</a:t>
            </a:r>
            <a:r>
              <a:rPr lang="es-UY" sz="2900" dirty="0" smtClean="0">
                <a:effectLst>
                  <a:outerShdw blurRad="38100" dist="38100" dir="2700000" algn="tl">
                    <a:srgbClr val="000000">
                      <a:alpha val="43137"/>
                    </a:srgbClr>
                  </a:outerShdw>
                </a:effectLst>
                <a:latin typeface="Arial" pitchFamily="34" charset="0"/>
                <a:cs typeface="Arial" pitchFamily="34" charset="0"/>
              </a:rPr>
              <a:t> </a:t>
            </a:r>
            <a:r>
              <a:rPr lang="es-UY" sz="2900" dirty="0" smtClean="0">
                <a:latin typeface="Arial" pitchFamily="34" charset="0"/>
                <a:cs typeface="Arial" pitchFamily="34" charset="0"/>
              </a:rPr>
              <a:t>Son elementos del sistema de drenaje dela ruta. Se emplean como elementos de conducción de agua paralelamente al eje de la ruta y a ambos lados del camino. </a:t>
            </a:r>
            <a:br>
              <a:rPr lang="es-UY" sz="2900" dirty="0" smtClean="0">
                <a:latin typeface="Arial" pitchFamily="34" charset="0"/>
                <a:cs typeface="Arial" pitchFamily="34" charset="0"/>
              </a:rPr>
            </a:br>
            <a:r>
              <a:rPr lang="es-UY" sz="2900" dirty="0" smtClean="0">
                <a:latin typeface="Arial" pitchFamily="34" charset="0"/>
                <a:cs typeface="Arial" pitchFamily="34" charset="0"/>
              </a:rPr>
              <a:t>Su forma generalmente es triangular (en caso de conformarse directamente en el terreno),su forma puede ser trapezoidal en caso de requerirse mayor sección de desagüe.</a:t>
            </a:r>
            <a:br>
              <a:rPr lang="es-UY" sz="2900" dirty="0" smtClean="0">
                <a:latin typeface="Arial" pitchFamily="34" charset="0"/>
                <a:cs typeface="Arial" pitchFamily="34" charset="0"/>
              </a:rPr>
            </a:br>
            <a:endParaRPr lang="es-UY" sz="2900" u="sng"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11</a:t>
            </a:fld>
            <a:endParaRPr lang="es-UY"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80000" cy="6264696"/>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La profundidad la misma será tal que el nivel de aguas quede por debajo de las capas del pavimento.</a:t>
            </a:r>
            <a:br>
              <a:rPr lang="es-UY" sz="3200" dirty="0" smtClean="0">
                <a:latin typeface="Arial" pitchFamily="34" charset="0"/>
                <a:cs typeface="Arial" pitchFamily="34" charset="0"/>
              </a:rPr>
            </a:br>
            <a:r>
              <a:rPr lang="es-UY" sz="3200" dirty="0" smtClean="0">
                <a:latin typeface="Arial" pitchFamily="34" charset="0"/>
                <a:cs typeface="Arial" pitchFamily="34" charset="0"/>
              </a:rPr>
              <a:t>La pendiente de fondo de la misma, es generalmente igual a la pendiente longitudinal de la ruta. </a:t>
            </a:r>
            <a:br>
              <a:rPr lang="es-UY" sz="3200" dirty="0" smtClean="0">
                <a:latin typeface="Arial" pitchFamily="34" charset="0"/>
                <a:cs typeface="Arial" pitchFamily="34" charset="0"/>
              </a:rPr>
            </a:br>
            <a:r>
              <a:rPr lang="es-UY" sz="3200" dirty="0" smtClean="0">
                <a:latin typeface="Arial" pitchFamily="34" charset="0"/>
                <a:cs typeface="Arial" pitchFamily="34" charset="0"/>
              </a:rPr>
              <a:t>La estructura del camino es un volumen con características precisas en todas sus secciones. Básicamente la geometría se conforma con suelos y los pavimentos (sobre estas) se construyen con áridos seleccionados, naturales o artificiales.</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12</a:t>
            </a:fld>
            <a:endParaRPr lang="es-U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80000" cy="6264016"/>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200" dirty="0" smtClean="0">
                <a:latin typeface="Arial" pitchFamily="34" charset="0"/>
                <a:cs typeface="Arial" pitchFamily="34" charset="0"/>
              </a:rPr>
              <a:t>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Para poder visualizar la estructura  y construir sus elementos expresamos gráficamente a la misma en planos.</a:t>
            </a:r>
            <a:br>
              <a:rPr lang="es-UY" sz="3200" dirty="0" smtClean="0">
                <a:latin typeface="Arial" pitchFamily="34" charset="0"/>
                <a:cs typeface="Arial" pitchFamily="34" charset="0"/>
              </a:rPr>
            </a:br>
            <a:r>
              <a:rPr lang="es-UY" sz="3200" dirty="0" smtClean="0">
                <a:latin typeface="Arial" pitchFamily="34" charset="0"/>
                <a:cs typeface="Arial" pitchFamily="34" charset="0"/>
              </a:rPr>
              <a:t>En las zonas en que la pendiente de la ruta es muy baja como para garantizar el escurrimiento, se puede profundizar el fondo de la cuneta. Este recurso generalmente se aplica en tramos cortos.</a:t>
            </a:r>
            <a:br>
              <a:rPr lang="es-UY" sz="3200" dirty="0" smtClean="0">
                <a:latin typeface="Arial" pitchFamily="34" charset="0"/>
                <a:cs typeface="Arial" pitchFamily="34" charset="0"/>
              </a:rPr>
            </a:br>
            <a:r>
              <a:rPr lang="es-UY" sz="3200" dirty="0" smtClean="0">
                <a:latin typeface="Arial" pitchFamily="34" charset="0"/>
                <a:cs typeface="Arial" pitchFamily="34" charset="0"/>
              </a:rPr>
              <a:t> </a:t>
            </a: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 Cunetas de coronamiento: </a:t>
            </a:r>
            <a:r>
              <a:rPr lang="es-UY" sz="3200" dirty="0" smtClean="0">
                <a:latin typeface="Arial" pitchFamily="34" charset="0"/>
                <a:cs typeface="Arial" pitchFamily="34" charset="0"/>
              </a:rPr>
              <a:t>Se constituye en los casos de rutas trazadas a media ladera donde la ruta esta por debajo de los terrenos adyacentes por lo tanto el escurrimiento de las aguas es hacia la ruta. </a:t>
            </a: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endParaRPr lang="es-UY" sz="2900" u="sng"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13</a:t>
            </a:fld>
            <a:endParaRPr lang="es-UY"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 </a:t>
            </a: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La misión de esta cuneta es interceptar este escurrimiento antes que las aguas llegan a la cuneta principal.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Son paralelas a la ruta y se conforman en el propio terreno generalmente con secciones triangulares.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Ancho de empresa :</a:t>
            </a:r>
            <a:r>
              <a:rPr lang="es-UY" sz="3600" dirty="0" smtClean="0">
                <a:latin typeface="Arial" pitchFamily="34" charset="0"/>
                <a:cs typeface="Arial" pitchFamily="34" charset="0"/>
              </a:rPr>
              <a:t> </a:t>
            </a:r>
            <a:r>
              <a:rPr lang="es-UY" sz="3200" dirty="0" smtClean="0">
                <a:latin typeface="Arial" pitchFamily="34" charset="0"/>
                <a:cs typeface="Arial" pitchFamily="34" charset="0"/>
              </a:rPr>
              <a:t>Es el ancho en el cual se      </a:t>
            </a:r>
            <a:br>
              <a:rPr lang="es-UY" sz="3200" dirty="0" smtClean="0">
                <a:latin typeface="Arial" pitchFamily="34" charset="0"/>
                <a:cs typeface="Arial" pitchFamily="34" charset="0"/>
              </a:rPr>
            </a:br>
            <a:r>
              <a:rPr lang="es-UY" sz="3200" dirty="0" smtClean="0">
                <a:latin typeface="Arial" pitchFamily="34" charset="0"/>
                <a:cs typeface="Arial" pitchFamily="34" charset="0"/>
              </a:rPr>
              <a:t>construyen la obras de suelo.</a:t>
            </a:r>
            <a:r>
              <a:rPr lang="es-UY" sz="2900" dirty="0" smtClean="0"/>
              <a:t> </a:t>
            </a: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t/>
            </a:r>
            <a:br>
              <a:rPr lang="es-UY" sz="2900" dirty="0" smtClean="0"/>
            </a:br>
            <a:endParaRPr lang="es-UY" sz="2900" u="sng"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14</a:t>
            </a:fld>
            <a:endParaRPr lang="es-UY"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Ancho de dominio publico:</a:t>
            </a:r>
            <a:r>
              <a:rPr lang="es-UY" sz="3600" dirty="0" smtClean="0">
                <a:effectLst>
                  <a:outerShdw blurRad="38100" dist="38100" dir="2700000" algn="tl">
                    <a:srgbClr val="000000">
                      <a:alpha val="43137"/>
                    </a:srgbClr>
                  </a:outerShdw>
                </a:effectLst>
                <a:latin typeface="Arial" pitchFamily="34" charset="0"/>
                <a:cs typeface="Arial" pitchFamily="34" charset="0"/>
              </a:rPr>
              <a:t> </a:t>
            </a:r>
            <a:r>
              <a:rPr lang="es-UY" sz="3200" dirty="0" smtClean="0">
                <a:latin typeface="Arial" pitchFamily="34" charset="0"/>
                <a:cs typeface="Arial" pitchFamily="34" charset="0"/>
              </a:rPr>
              <a:t>o faja de dominio publico es la faja de territorio propiedad del Estado, limitada por los  padrones particulares.</a:t>
            </a:r>
            <a:br>
              <a:rPr lang="es-UY" sz="3200" dirty="0" smtClean="0">
                <a:latin typeface="Arial" pitchFamily="34" charset="0"/>
                <a:cs typeface="Arial" pitchFamily="34" charset="0"/>
              </a:rPr>
            </a:br>
            <a:r>
              <a:rPr lang="es-UY" sz="3200" dirty="0" smtClean="0">
                <a:latin typeface="Arial" pitchFamily="34" charset="0"/>
                <a:cs typeface="Arial" pitchFamily="34" charset="0"/>
              </a:rPr>
              <a:t>Estas fajas se disponen para la construcción  de las rutas o caminos, ubicación de servicios públicos y otros usos públicos en general.</a:t>
            </a:r>
            <a:r>
              <a:rPr lang="es-UY" sz="2800" dirty="0" smtClean="0">
                <a:latin typeface="Arial" pitchFamily="34" charset="0"/>
                <a:cs typeface="Arial" pitchFamily="34" charset="0"/>
              </a:rPr>
              <a:t/>
            </a:r>
            <a:br>
              <a:rPr lang="es-UY" sz="2800" dirty="0" smtClean="0">
                <a:latin typeface="Arial" pitchFamily="34" charset="0"/>
                <a:cs typeface="Arial" pitchFamily="34" charset="0"/>
              </a:rPr>
            </a:br>
            <a:r>
              <a:rPr lang="es-UY" sz="2900" dirty="0" smtClean="0"/>
              <a:t/>
            </a:r>
            <a:br>
              <a:rPr lang="es-UY" sz="2900" dirty="0" smtClean="0"/>
            </a:br>
            <a:r>
              <a:rPr lang="es-UY" sz="3200" u="sng" dirty="0" smtClean="0">
                <a:effectLst>
                  <a:outerShdw blurRad="38100" dist="38100" dir="2700000" algn="tl">
                    <a:srgbClr val="000000">
                      <a:alpha val="43137"/>
                    </a:srgbClr>
                  </a:outerShdw>
                </a:effectLst>
                <a:latin typeface="Arial" pitchFamily="34" charset="0"/>
                <a:cs typeface="Arial" pitchFamily="34" charset="0"/>
              </a:rPr>
              <a:t/>
            </a:r>
            <a:br>
              <a:rPr lang="es-UY" sz="32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Pavimento:</a:t>
            </a:r>
            <a:r>
              <a:rPr lang="es-UY" sz="3600" dirty="0" smtClean="0">
                <a:effectLst>
                  <a:outerShdw blurRad="38100" dist="38100" dir="2700000" algn="tl">
                    <a:srgbClr val="000000">
                      <a:alpha val="43137"/>
                    </a:srgbClr>
                  </a:outerShdw>
                </a:effectLst>
                <a:latin typeface="Arial" pitchFamily="34" charset="0"/>
                <a:cs typeface="Arial" pitchFamily="34" charset="0"/>
              </a:rPr>
              <a:t> </a:t>
            </a:r>
            <a:r>
              <a:rPr lang="es-UY" sz="3200" dirty="0" smtClean="0">
                <a:latin typeface="Arial" pitchFamily="34" charset="0"/>
                <a:cs typeface="Arial" pitchFamily="34" charset="0"/>
              </a:rPr>
              <a:t>El pavimento la estructura que se constituye sobre las obras de suelo, y tiene como misión el soporte de las cargas y brindar condiciones de circulación apropiadas</a:t>
            </a:r>
            <a:r>
              <a:rPr lang="es-UY" sz="2900" dirty="0" smtClean="0">
                <a:latin typeface="Arial" pitchFamily="34" charset="0"/>
                <a:cs typeface="Arial" pitchFamily="34" charset="0"/>
              </a:rPr>
              <a:t>. </a:t>
            </a:r>
            <a:r>
              <a:rPr lang="es-UY" sz="2900" dirty="0" smtClean="0"/>
              <a:t/>
            </a:r>
            <a:br>
              <a:rPr lang="es-UY" sz="2900" dirty="0" smtClean="0"/>
            </a:br>
            <a:r>
              <a:rPr lang="es-UY" sz="2900" dirty="0" smtClean="0"/>
              <a:t/>
            </a:r>
            <a:br>
              <a:rPr lang="es-UY" sz="2900" dirty="0" smtClean="0"/>
            </a:br>
            <a:r>
              <a:rPr lang="es-UY" sz="2900" dirty="0" smtClean="0"/>
              <a:t/>
            </a:r>
            <a:br>
              <a:rPr lang="es-UY" sz="2900" dirty="0" smtClean="0"/>
            </a:br>
            <a:endParaRPr lang="es-UY" sz="29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15</a:t>
            </a:fld>
            <a:endParaRPr lang="es-UY"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7"/>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Siempre la estructura del pavimento es la superposición de capas de materiales de calidad creciente desde las capas inferiores hacia las de superficie. La ultima capa es la que esta expuesta al contacto directo con el transito y  la más exigida por lo que es la de mejor calidad del paquete. El tipo de pavimento depende de la importancia de la ruta, teniendo en cuenta sus velocidad directriz, las cargas, el volumen de transito, etc.</a:t>
            </a:r>
            <a:endParaRPr lang="es-UY" sz="29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16</a:t>
            </a:fld>
            <a:endParaRPr lang="es-U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3200" u="sng" dirty="0" smtClean="0">
                <a:effectLst>
                  <a:outerShdw blurRad="38100" dist="38100" dir="2700000" algn="tl">
                    <a:srgbClr val="000000">
                      <a:alpha val="43137"/>
                    </a:srgbClr>
                  </a:outerShdw>
                </a:effectLst>
                <a:latin typeface="Arial" pitchFamily="34" charset="0"/>
                <a:cs typeface="Arial" pitchFamily="34" charset="0"/>
              </a:rPr>
              <a:t>Pendientes transversales:</a:t>
            </a:r>
            <a:r>
              <a:rPr lang="es-UY" sz="3200" dirty="0" smtClean="0">
                <a:effectLst>
                  <a:outerShdw blurRad="38100" dist="38100" dir="2700000" algn="tl">
                    <a:srgbClr val="000000">
                      <a:alpha val="43137"/>
                    </a:srgbClr>
                  </a:outerShdw>
                </a:effectLst>
                <a:latin typeface="Arial" pitchFamily="34" charset="0"/>
                <a:cs typeface="Arial" pitchFamily="34" charset="0"/>
              </a:rPr>
              <a:t> </a:t>
            </a:r>
            <a:r>
              <a:rPr lang="es-UY" sz="2900" dirty="0" smtClean="0">
                <a:latin typeface="Arial" pitchFamily="34" charset="0"/>
                <a:cs typeface="Arial" pitchFamily="34" charset="0"/>
              </a:rPr>
              <a:t>Los pavimentos se constituyen con pendientes en sentido transversal, generalmente a dos aguas.</a:t>
            </a:r>
            <a:br>
              <a:rPr lang="es-UY" sz="2900" dirty="0" smtClean="0">
                <a:latin typeface="Arial" pitchFamily="34" charset="0"/>
                <a:cs typeface="Arial" pitchFamily="34" charset="0"/>
              </a:rPr>
            </a:br>
            <a:r>
              <a:rPr lang="es-UY" sz="2900" dirty="0" smtClean="0">
                <a:latin typeface="Arial" pitchFamily="34" charset="0"/>
                <a:cs typeface="Arial" pitchFamily="34" charset="0"/>
              </a:rPr>
              <a:t>La pendiente depende del tipo de material del pavimento: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1-2%    pavimento superior – hormigón- asfalto</a:t>
            </a:r>
            <a:br>
              <a:rPr lang="es-UY" sz="2900" dirty="0" smtClean="0">
                <a:latin typeface="Arial" pitchFamily="34" charset="0"/>
                <a:cs typeface="Arial" pitchFamily="34" charset="0"/>
              </a:rPr>
            </a:br>
            <a:r>
              <a:rPr lang="es-UY" sz="2900" dirty="0" smtClean="0">
                <a:latin typeface="Arial" pitchFamily="34" charset="0"/>
                <a:cs typeface="Arial" pitchFamily="34" charset="0"/>
              </a:rPr>
              <a:t>1,5-3% pavimento con tratamientos bituminosos</a:t>
            </a:r>
            <a:br>
              <a:rPr lang="es-UY" sz="2900" dirty="0" smtClean="0">
                <a:latin typeface="Arial" pitchFamily="34" charset="0"/>
                <a:cs typeface="Arial" pitchFamily="34" charset="0"/>
              </a:rPr>
            </a:br>
            <a:r>
              <a:rPr lang="es-UY" sz="2900" dirty="0" smtClean="0">
                <a:latin typeface="Arial" pitchFamily="34" charset="0"/>
                <a:cs typeface="Arial" pitchFamily="34" charset="0"/>
              </a:rPr>
              <a:t>2-4%    para superficies de toscas</a:t>
            </a:r>
            <a:endParaRPr lang="es-UY"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17</a:t>
            </a:fld>
            <a:endParaRPr lang="es-UY"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Representación gráfica de los proyectos viales</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 expresión grafica usada para proyectos viales emplea tres cortes básicos: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Planimetría</a:t>
            </a:r>
            <a:r>
              <a:rPr lang="es-UY" sz="2900" dirty="0" smtClean="0">
                <a:latin typeface="Arial" pitchFamily="34" charset="0"/>
                <a:cs typeface="Arial" pitchFamily="34" charset="0"/>
              </a:rPr>
              <a:t>           proyección sobre un plano 			horizontal</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Altimetría </a:t>
            </a:r>
            <a:r>
              <a:rPr lang="es-UY" sz="2900" dirty="0" smtClean="0">
                <a:latin typeface="Arial" pitchFamily="34" charset="0"/>
                <a:cs typeface="Arial" pitchFamily="34" charset="0"/>
              </a:rPr>
              <a:t>             corte sobre un plano vertical ubicado sobre el eje de la estructura.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Corte transversal </a:t>
            </a:r>
            <a:r>
              <a:rPr lang="es-UY" sz="2900" dirty="0" smtClean="0">
                <a:latin typeface="Arial" pitchFamily="34" charset="0"/>
                <a:cs typeface="Arial" pitchFamily="34" charset="0"/>
              </a:rPr>
              <a:t>           corte en un plano vertical perpendicular al eje.</a:t>
            </a:r>
            <a:r>
              <a:rPr lang="es-UY" sz="2900" dirty="0" smtClean="0"/>
              <a:t/>
            </a:r>
            <a:br>
              <a:rPr lang="es-UY" sz="2900" dirty="0" smtClean="0"/>
            </a:br>
            <a:r>
              <a:rPr lang="es-UY" sz="2900" dirty="0" smtClean="0"/>
              <a:t/>
            </a:r>
            <a:br>
              <a:rPr lang="es-UY" sz="2900" dirty="0" smtClean="0"/>
            </a:br>
            <a:endParaRPr lang="es-UY" sz="2900" dirty="0"/>
          </a:p>
        </p:txBody>
      </p:sp>
      <p:cxnSp>
        <p:nvCxnSpPr>
          <p:cNvPr id="5" name="4 Conector recto de flecha"/>
          <p:cNvCxnSpPr/>
          <p:nvPr/>
        </p:nvCxnSpPr>
        <p:spPr>
          <a:xfrm>
            <a:off x="2411760" y="2564904"/>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flipV="1">
            <a:off x="2411760" y="3857628"/>
            <a:ext cx="945794" cy="34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Marcador de número de diapositiva"/>
          <p:cNvSpPr>
            <a:spLocks noGrp="1"/>
          </p:cNvSpPr>
          <p:nvPr>
            <p:ph type="sldNum" sz="quarter" idx="12"/>
          </p:nvPr>
        </p:nvSpPr>
        <p:spPr/>
        <p:txBody>
          <a:bodyPr/>
          <a:lstStyle/>
          <a:p>
            <a:fld id="{B522A6CF-C10A-4A00-8DB6-4B51064B8886}" type="slidenum">
              <a:rPr lang="es-UY" smtClean="0"/>
              <a:pPr/>
              <a:t>18</a:t>
            </a:fld>
            <a:endParaRPr lang="es-UY" dirty="0"/>
          </a:p>
        </p:txBody>
      </p:sp>
      <p:cxnSp>
        <p:nvCxnSpPr>
          <p:cNvPr id="8" name="7 Conector recto de flecha"/>
          <p:cNvCxnSpPr/>
          <p:nvPr/>
        </p:nvCxnSpPr>
        <p:spPr>
          <a:xfrm>
            <a:off x="3500430" y="5143512"/>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80000" cy="6120000"/>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800" dirty="0" smtClean="0">
                <a:latin typeface="Arial" pitchFamily="34" charset="0"/>
                <a:cs typeface="Arial" pitchFamily="34" charset="0"/>
              </a:rPr>
              <a:t/>
            </a:r>
            <a:br>
              <a:rPr lang="es-UY" sz="2800" dirty="0" smtClean="0">
                <a:latin typeface="Arial" pitchFamily="34" charset="0"/>
                <a:cs typeface="Arial" pitchFamily="34" charset="0"/>
              </a:rPr>
            </a:br>
            <a:r>
              <a:rPr lang="es-UY" sz="2800" dirty="0" smtClean="0">
                <a:latin typeface="Arial" pitchFamily="34" charset="0"/>
                <a:cs typeface="Arial" pitchFamily="34" charset="0"/>
              </a:rPr>
              <a:t/>
            </a:r>
            <a:br>
              <a:rPr lang="es-UY" sz="2800" dirty="0" smtClean="0">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Obras de suelos:</a:t>
            </a:r>
            <a:r>
              <a:rPr lang="es-UY" sz="2800" u="sng" dirty="0" smtClean="0">
                <a:effectLst>
                  <a:outerShdw blurRad="38100" dist="38100" dir="2700000" algn="tl">
                    <a:srgbClr val="000000">
                      <a:alpha val="43137"/>
                    </a:srgbClr>
                  </a:outerShdw>
                </a:effectLst>
                <a:latin typeface="Arial" pitchFamily="34" charset="0"/>
                <a:cs typeface="Arial" pitchFamily="34" charset="0"/>
              </a:rPr>
              <a:t/>
            </a:r>
            <a:br>
              <a:rPr lang="es-UY" sz="2800" u="sng" dirty="0" smtClean="0">
                <a:effectLst>
                  <a:outerShdw blurRad="38100" dist="38100" dir="2700000" algn="tl">
                    <a:srgbClr val="000000">
                      <a:alpha val="43137"/>
                    </a:srgbClr>
                  </a:outerShdw>
                </a:effectLst>
                <a:latin typeface="Arial" pitchFamily="34" charset="0"/>
                <a:cs typeface="Arial" pitchFamily="34" charset="0"/>
              </a:rPr>
            </a:br>
            <a:r>
              <a:rPr lang="es-UY" sz="2800" dirty="0" smtClean="0">
                <a:latin typeface="Arial" pitchFamily="34" charset="0"/>
                <a:cs typeface="Arial" pitchFamily="34" charset="0"/>
              </a:rPr>
              <a:t/>
            </a:r>
            <a:br>
              <a:rPr lang="es-UY" sz="2800" dirty="0" smtClean="0">
                <a:latin typeface="Arial" pitchFamily="34" charset="0"/>
                <a:cs typeface="Arial" pitchFamily="34" charset="0"/>
              </a:rPr>
            </a:br>
            <a:r>
              <a:rPr lang="es-UY" sz="3200" dirty="0" smtClean="0">
                <a:latin typeface="Arial" pitchFamily="34" charset="0"/>
                <a:cs typeface="Arial" pitchFamily="34" charset="0"/>
              </a:rPr>
              <a:t>En este capitulo se estudiará el movimiento de suelos a realizar sobre el terreno para reproducir el proyecto en la realidad.</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El movimiento de suelos dará forma a la plataforma que sustentará al pavimento. Para lograrlo se realizarán generalmente desmontes y terraplenes.</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2800" dirty="0" smtClean="0">
                <a:latin typeface="Arial" pitchFamily="34" charset="0"/>
                <a:cs typeface="Arial" pitchFamily="34" charset="0"/>
              </a:rPr>
              <a:t/>
            </a:r>
            <a:br>
              <a:rPr lang="es-UY" sz="2800" dirty="0" smtClean="0">
                <a:latin typeface="Arial" pitchFamily="34" charset="0"/>
                <a:cs typeface="Arial" pitchFamily="34" charset="0"/>
              </a:rPr>
            </a:br>
            <a:r>
              <a:rPr lang="es-UY" sz="2800" dirty="0" smtClean="0">
                <a:latin typeface="Arial" pitchFamily="34" charset="0"/>
                <a:cs typeface="Arial" pitchFamily="34" charset="0"/>
              </a:rPr>
              <a:t/>
            </a:r>
            <a:br>
              <a:rPr lang="es-UY" sz="2800" dirty="0" smtClean="0">
                <a:latin typeface="Arial" pitchFamily="34" charset="0"/>
                <a:cs typeface="Arial" pitchFamily="34" charset="0"/>
              </a:rPr>
            </a:br>
            <a:endParaRPr lang="es-MX"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19</a:t>
            </a:fld>
            <a:endParaRPr lang="es-U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 Características geométricas adecuadas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-Una estructura capaz de soportar la aplicación de las cargas en forma reiterada.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Una superficie de rodadura confortable y segura.</a:t>
            </a:r>
            <a:br>
              <a:rPr lang="es-UY" sz="2900" dirty="0" smtClean="0">
                <a:latin typeface="Arial" pitchFamily="34" charset="0"/>
                <a:cs typeface="Arial" pitchFamily="34" charset="0"/>
              </a:rPr>
            </a:br>
            <a:r>
              <a:rPr lang="es-UY" sz="2800" u="sng" dirty="0" smtClean="0">
                <a:effectLst>
                  <a:outerShdw blurRad="38100" dist="38100" dir="2700000" algn="tl">
                    <a:srgbClr val="000000">
                      <a:alpha val="43137"/>
                    </a:srgbClr>
                  </a:outerShdw>
                </a:effectLst>
                <a:latin typeface="Arial" pitchFamily="34" charset="0"/>
                <a:cs typeface="Arial" pitchFamily="34" charset="0"/>
              </a:rPr>
              <a:t> Elementos componentes de un camino</a:t>
            </a:r>
            <a:br>
              <a:rPr lang="es-UY" sz="2800" u="sng" dirty="0" smtClean="0">
                <a:effectLst>
                  <a:outerShdw blurRad="38100" dist="38100" dir="2700000" algn="tl">
                    <a:srgbClr val="000000">
                      <a:alpha val="43137"/>
                    </a:srgbClr>
                  </a:outerShdw>
                </a:effectLst>
                <a:latin typeface="Arial" pitchFamily="34" charset="0"/>
                <a:cs typeface="Arial" pitchFamily="34" charset="0"/>
              </a:rPr>
            </a:br>
            <a:r>
              <a:rPr lang="es-UY" sz="2800" u="sng" dirty="0" smtClean="0">
                <a:effectLst>
                  <a:outerShdw blurRad="38100" dist="38100" dir="2700000" algn="tl">
                    <a:srgbClr val="000000">
                      <a:alpha val="43137"/>
                    </a:srgbClr>
                  </a:outerShdw>
                </a:effectLst>
                <a:latin typeface="Arial" pitchFamily="34" charset="0"/>
                <a:cs typeface="Arial" pitchFamily="34" charset="0"/>
              </a:rPr>
              <a:t/>
            </a:r>
            <a:br>
              <a:rPr lang="es-UY" sz="2800" u="sng" dirty="0" smtClean="0">
                <a:effectLst>
                  <a:outerShdw blurRad="38100" dist="38100" dir="2700000" algn="tl">
                    <a:srgbClr val="000000">
                      <a:alpha val="43137"/>
                    </a:srgbClr>
                  </a:outerShdw>
                </a:effectLst>
                <a:latin typeface="Arial" pitchFamily="34" charset="0"/>
                <a:cs typeface="Arial" pitchFamily="34" charset="0"/>
              </a:rPr>
            </a:br>
            <a:r>
              <a:rPr lang="es-UY" sz="2800" u="sng" dirty="0" smtClean="0">
                <a:effectLst>
                  <a:outerShdw blurRad="38100" dist="38100" dir="2700000" algn="tl">
                    <a:srgbClr val="000000">
                      <a:alpha val="43137"/>
                    </a:srgbClr>
                  </a:outerShdw>
                </a:effectLst>
                <a:latin typeface="Arial" pitchFamily="34" charset="0"/>
                <a:cs typeface="Arial" pitchFamily="34" charset="0"/>
              </a:rPr>
              <a:t>Calzada: </a:t>
            </a:r>
            <a:r>
              <a:rPr lang="es-UY" sz="2800" dirty="0" smtClean="0">
                <a:latin typeface="Arial" pitchFamily="34" charset="0"/>
                <a:cs typeface="Arial" pitchFamily="34" charset="0"/>
              </a:rPr>
              <a:t>Es el elemento  por el cual se realiza la circulación de los vehículos. Debe ser estructuralmente resistente y tener condiciones de rodadura apropiadas.</a:t>
            </a:r>
            <a:endParaRPr lang="es-UY" sz="29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2</a:t>
            </a:fld>
            <a:endParaRPr lang="es-U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800" dirty="0" smtClean="0">
                <a:latin typeface="Arial" pitchFamily="34" charset="0"/>
                <a:cs typeface="Arial" pitchFamily="34" charset="0"/>
              </a:rPr>
              <a:t>La construcción de la plataforma no es el único elemento que requiere movimientos de suelos en la obra, también lo requieren la construcción de cunetas, excavaciones para alojar alcantarillas, nivelación de la faja de uso público.</a:t>
            </a:r>
            <a:endParaRPr lang="es-UY"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20</a:t>
            </a:fld>
            <a:endParaRPr lang="es-UY"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280000" cy="6480000"/>
          </a:xfrm>
          <a:ln w="76200"/>
        </p:spPr>
        <p:style>
          <a:lnRef idx="1">
            <a:schemeClr val="accent5"/>
          </a:lnRef>
          <a:fillRef idx="2">
            <a:schemeClr val="accent5"/>
          </a:fillRef>
          <a:effectRef idx="1">
            <a:schemeClr val="accent5"/>
          </a:effectRef>
          <a:fontRef idx="minor">
            <a:schemeClr val="dk1"/>
          </a:fontRef>
        </p:style>
        <p:txBody>
          <a:bodyPr anchor="ctr">
            <a:normAutofit/>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PLANIMETRIA:</a:t>
            </a:r>
            <a:r>
              <a:rPr lang="es-UY" sz="2900" u="sng" dirty="0" smtClean="0">
                <a:latin typeface="Arial" pitchFamily="34" charset="0"/>
                <a:cs typeface="Arial" pitchFamily="34" charset="0"/>
              </a:rPr>
              <a:t/>
            </a:r>
            <a:br>
              <a:rPr lang="es-UY" sz="2900" u="sng" dirty="0" smtClean="0">
                <a:latin typeface="Arial" pitchFamily="34" charset="0"/>
                <a:cs typeface="Arial" pitchFamily="34" charset="0"/>
              </a:rPr>
            </a:br>
            <a:r>
              <a:rPr lang="es-UY" sz="2900" dirty="0" smtClean="0">
                <a:latin typeface="Arial" pitchFamily="34" charset="0"/>
                <a:cs typeface="Arial" pitchFamily="34" charset="0"/>
              </a:rPr>
              <a:t>Es la representación en un plano horizontal de la de la trayectoria del camino. El trazado de una ruta esta compuesto por una sucesión de rectos y curvas definidas por el     proyectista para cumplir con las prestaciones que se le solicita a la ruta. Generalmente el diseño geométrico se basa en Normas que rigen en la materia.</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Zonas rectas:</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La alineación recta permite un movimiento uniforme del vehículo,  proporciona visibilidad para que el trafico se desarrolle en adecuadas condiciones de seguridad y con el mínimo consumo de combustible.</a:t>
            </a:r>
            <a:endParaRPr lang="es-UY" sz="2900" u="sng"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80000" cy="648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La trayectoria de la ruta debe unir los puntos de interés, de forma económica.</a:t>
            </a:r>
            <a:br>
              <a:rPr lang="es-UY" sz="2900" dirty="0" smtClean="0">
                <a:latin typeface="Arial" pitchFamily="34" charset="0"/>
                <a:cs typeface="Arial" pitchFamily="34" charset="0"/>
              </a:rPr>
            </a:br>
            <a:r>
              <a:rPr lang="es-UY" sz="2900" dirty="0" smtClean="0">
                <a:latin typeface="Arial" pitchFamily="34" charset="0"/>
                <a:cs typeface="Arial" pitchFamily="34" charset="0"/>
              </a:rPr>
              <a:t> Se debe sortear los obstáculos  naturales y artificiales que se presentan . Desde el punto de vista económico y referido a los movimientos de suelos debe hacerse la obra con la menor cantidad posible .</a:t>
            </a:r>
            <a:br>
              <a:rPr lang="es-UY" sz="2900" dirty="0" smtClean="0">
                <a:latin typeface="Arial" pitchFamily="34" charset="0"/>
                <a:cs typeface="Arial" pitchFamily="34" charset="0"/>
              </a:rPr>
            </a:br>
            <a:r>
              <a:rPr lang="es-UY" sz="2900" dirty="0" smtClean="0">
                <a:latin typeface="Arial" pitchFamily="34" charset="0"/>
                <a:cs typeface="Arial" pitchFamily="34" charset="0"/>
              </a:rPr>
              <a:t>De acá surge que se intercalen curvas entre las alineaciones rectas.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Por otra parte no es conveniente  que los tramos rectos sean excesivamente largos. De ser así se puede provocar , en el conductor  cansancio o hastío, lo que puede ser potencialmente peligroso y ocasionar accidentes.  </a:t>
            </a:r>
            <a:endParaRPr lang="es-UY" sz="2900" dirty="0">
              <a:latin typeface="+mn-lt"/>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48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Los tramos rectos cortos implican una gran cantidad de curvas que tienen como consecuencia, reducciones de velocidad directriz. </a:t>
            </a: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Alteraciones en la  marcha y peligros de las curvas.</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Algunas de las alteraciones que las curvas producen en el tráfico son:</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1- aparición de la fuerza centrífuga.</a:t>
            </a:r>
            <a:br>
              <a:rPr lang="es-UY" sz="2900" dirty="0" smtClean="0">
                <a:latin typeface="Arial" pitchFamily="34" charset="0"/>
                <a:cs typeface="Arial" pitchFamily="34" charset="0"/>
              </a:rPr>
            </a:br>
            <a:r>
              <a:rPr lang="es-UY" sz="2900" dirty="0" smtClean="0">
                <a:latin typeface="Arial" pitchFamily="34" charset="0"/>
                <a:cs typeface="Arial" pitchFamily="34" charset="0"/>
              </a:rPr>
              <a:t>2- falta de visibilidad.</a:t>
            </a:r>
            <a:br>
              <a:rPr lang="es-UY" sz="2900" dirty="0" smtClean="0">
                <a:latin typeface="Arial" pitchFamily="34" charset="0"/>
                <a:cs typeface="Arial" pitchFamily="34" charset="0"/>
              </a:rPr>
            </a:br>
            <a:r>
              <a:rPr lang="es-UY" sz="2900" dirty="0" smtClean="0">
                <a:latin typeface="Arial" pitchFamily="34" charset="0"/>
                <a:cs typeface="Arial" pitchFamily="34" charset="0"/>
              </a:rPr>
              <a:t>3- aumento del espacio necesario de vía, ya que en curva el vehículo ocupa más espacio que en recta.</a:t>
            </a: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80000" cy="648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Estos inconvenientes no eran de importancia cuando los volúmenes y velocidades del transito eran bajas.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Las curvas horizontales generalmente son  sectores de círculo.</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Al aumentar la velocidad de circulación, la variación de la alineación comienza a ser incómoda y peligrosa, ya que la acción de la fuerza centrífuga sobre el vehículo se hace más intensa.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Para subsanar los inconvenientes anteriores, se debe proyectar las curvas de forma que sus radios sean amplios, existiendo radios mínimos, en función   de la velocidad de circulación de diseño. Por debajo estos radios no se debe proyectar.</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En los casos en que el radio posible es admisible desde el punto de vista de la seguridad, no generando vuelcos, pero la circulación resulta incomoda por no ser suficientemente amplio, se intercalan las llamadas curvas de transición. </a:t>
            </a:r>
            <a:endParaRPr lang="es-UY" sz="29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Las curvas de transición  tienen la propiedad de permitir variar el radio de giro del vehículo en forma gradual y en consecuencia la fuerza centrífuga ,que actúa sobre el vehículo varía en forma gradual. Este hecho elimina incomodidades y facilitando que el conductor no vea su vehículo desplazado de su senda.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También proporciona un recorrido adecuado para desarrollar los peraltes y sobre anchos que habitualmente se colocan en las curvas.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48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En curvas suficientemente amplias (radios grandes) no es necesario el uso de estas curvas ya que la transición de radios se hace dentro de la propia senda.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Peralte:</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Es la inclinación transversal que se le da a la ruta en las curvas. Su cometido es compensar el empuje de la fuerza centrífuga.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Esta inclinación hace que las proyecciones de las fuerzas actuantes sobre el vehículo, en particular su peso colabore con la compensación de la fuerza centrífuga.</a:t>
            </a:r>
            <a:r>
              <a:rPr lang="es-UY" sz="2900" dirty="0" smtClean="0"/>
              <a:t/>
            </a:r>
            <a:br>
              <a:rPr lang="es-UY" sz="2900" dirty="0" smtClean="0"/>
            </a:br>
            <a:endParaRPr lang="es-UY" sz="29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las zonas peraltadas la sección transversal deja de ser a dos aguas y pasa  a  ser un plano inclinado con una pendiente única.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 pendiente transversal en el peralte depende ve varios factores, como ser: velocidad directriz, tipo de pavimento, condiciones climáticas, etc.</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nuestro país la pendiente del peralte varía entre 5 al 8%.</a:t>
            </a: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Las curvas de transición son desde el punto de vista geométrico son espirales, en particular las Espirales de </a:t>
            </a:r>
            <a:r>
              <a:rPr lang="es-UY" sz="2900" dirty="0" err="1" smtClean="0">
                <a:latin typeface="Arial" pitchFamily="34" charset="0"/>
                <a:cs typeface="Arial" pitchFamily="34" charset="0"/>
              </a:rPr>
              <a:t>Euler</a:t>
            </a:r>
            <a:r>
              <a:rPr lang="es-UY" sz="2900" dirty="0" smtClean="0">
                <a:latin typeface="Arial" pitchFamily="34" charset="0"/>
                <a:cs typeface="Arial" pitchFamily="34" charset="0"/>
              </a:rPr>
              <a:t> o </a:t>
            </a:r>
            <a:r>
              <a:rPr lang="es-UY" sz="2900" dirty="0" err="1" smtClean="0">
                <a:latin typeface="Arial" pitchFamily="34" charset="0"/>
                <a:cs typeface="Arial" pitchFamily="34" charset="0"/>
              </a:rPr>
              <a:t>Clotoides</a:t>
            </a:r>
            <a:r>
              <a:rPr lang="es-UY" sz="2900" dirty="0" smtClean="0">
                <a:latin typeface="Arial" pitchFamily="34" charset="0"/>
                <a:cs typeface="Arial" pitchFamily="34" charset="0"/>
              </a:rPr>
              <a:t>.</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Tienen la propiedad de que la dimensión de su radio es inversamente proporcional al desarrollo.</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Esto significa que con una sección suficientemente larga de una de estas curvas podemos llevar al vehículo desde la recta con radio infinito, a la curva circular de radio proyectado en forma gradual.</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fld id="{B522A6CF-C10A-4A00-8DB6-4B51064B8886}" type="slidenum">
              <a:rPr lang="es-UY" smtClean="0"/>
              <a:pPr/>
              <a:t>3</a:t>
            </a:fld>
            <a:endParaRPr lang="es-UY" dirty="0"/>
          </a:p>
        </p:txBody>
      </p:sp>
      <p:sp>
        <p:nvSpPr>
          <p:cNvPr id="2" name="1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Carriles o trochas: </a:t>
            </a:r>
            <a:r>
              <a:rPr lang="es-UY" sz="3600" dirty="0" smtClean="0">
                <a:effectLst>
                  <a:outerShdw blurRad="38100" dist="38100" dir="2700000" algn="tl">
                    <a:srgbClr val="000000">
                      <a:alpha val="43137"/>
                    </a:srgbClr>
                  </a:outerShdw>
                </a:effectLst>
                <a:latin typeface="Arial" pitchFamily="34" charset="0"/>
                <a:cs typeface="Arial" pitchFamily="34" charset="0"/>
              </a:rPr>
              <a:t> </a:t>
            </a:r>
            <a:r>
              <a:rPr lang="es-UY" sz="3200" dirty="0" smtClean="0">
                <a:effectLst>
                  <a:outerShdw blurRad="38100" dist="38100" dir="2700000" algn="tl">
                    <a:srgbClr val="000000">
                      <a:alpha val="43137"/>
                    </a:srgbClr>
                  </a:outerShdw>
                </a:effectLst>
                <a:latin typeface="Arial" pitchFamily="34" charset="0"/>
                <a:cs typeface="Arial" pitchFamily="34" charset="0"/>
              </a:rPr>
              <a:t/>
            </a:r>
            <a:br>
              <a:rPr lang="es-UY" sz="3200" dirty="0" smtClean="0">
                <a:effectLst>
                  <a:outerShdw blurRad="38100" dist="38100" dir="2700000" algn="tl">
                    <a:srgbClr val="000000">
                      <a:alpha val="43137"/>
                    </a:srgbClr>
                  </a:outerShdw>
                </a:effectLst>
                <a:latin typeface="Arial" pitchFamily="34" charset="0"/>
                <a:cs typeface="Arial" pitchFamily="34" charset="0"/>
              </a:rPr>
            </a:br>
            <a:r>
              <a:rPr lang="es-UY" sz="3200" dirty="0" smtClean="0">
                <a:effectLst>
                  <a:outerShdw blurRad="38100" dist="38100" dir="2700000" algn="tl">
                    <a:srgbClr val="000000">
                      <a:alpha val="43137"/>
                    </a:srgbClr>
                  </a:outerShdw>
                </a:effectLst>
                <a:latin typeface="Arial" pitchFamily="34" charset="0"/>
                <a:cs typeface="Arial" pitchFamily="34" charset="0"/>
              </a:rPr>
              <a:t/>
            </a:r>
            <a:br>
              <a:rPr lang="es-UY" sz="3200" dirty="0" smtClean="0">
                <a:effectLst>
                  <a:outerShdw blurRad="38100" dist="38100" dir="2700000" algn="tl">
                    <a:srgbClr val="000000">
                      <a:alpha val="43137"/>
                    </a:srgbClr>
                  </a:outerShdw>
                </a:effectLst>
                <a:latin typeface="Arial" pitchFamily="34" charset="0"/>
                <a:cs typeface="Arial" pitchFamily="34" charset="0"/>
              </a:rPr>
            </a:br>
            <a:r>
              <a:rPr lang="es-UY" sz="3200" dirty="0" smtClean="0">
                <a:effectLst>
                  <a:outerShdw blurRad="38100" dist="38100" dir="2700000" algn="tl">
                    <a:srgbClr val="000000">
                      <a:alpha val="43137"/>
                    </a:srgbClr>
                  </a:outerShdw>
                </a:effectLst>
                <a:latin typeface="Arial" pitchFamily="34" charset="0"/>
                <a:cs typeface="Arial" pitchFamily="34" charset="0"/>
              </a:rPr>
              <a:t>S</a:t>
            </a:r>
            <a:r>
              <a:rPr lang="es-UY" sz="3200" dirty="0" smtClean="0">
                <a:latin typeface="Arial" pitchFamily="34" charset="0"/>
                <a:cs typeface="Arial" pitchFamily="34" charset="0"/>
              </a:rPr>
              <a:t>on las sendas (fajas) por donde se desarrolla la circulación del vehículo. </a:t>
            </a:r>
            <a:br>
              <a:rPr lang="es-UY" sz="3200" dirty="0" smtClean="0">
                <a:latin typeface="Arial" pitchFamily="34" charset="0"/>
                <a:cs typeface="Arial" pitchFamily="34" charset="0"/>
              </a:rPr>
            </a:br>
            <a:r>
              <a:rPr lang="es-UY" sz="3200" dirty="0" smtClean="0">
                <a:latin typeface="Arial" pitchFamily="34" charset="0"/>
                <a:cs typeface="Arial" pitchFamily="34" charset="0"/>
              </a:rPr>
              <a:t>El ancho de esta zona es generalmente 3,6m, que equivale al ancho de un vehículo de carga  (aprox 2,4m) más 0.6m a cada lado.</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Este ancho permite circular  con seguridad, durante el cruce de  vehículos  y ofrece una sensación visual  apropiada.</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 Se puede tener varias sendas por sentido (en caso de rutas de gran volumen de tráfico). </a:t>
            </a:r>
            <a:br>
              <a:rPr lang="es-UY" sz="3200" dirty="0" smtClean="0">
                <a:latin typeface="Arial" pitchFamily="34" charset="0"/>
                <a:cs typeface="Arial" pitchFamily="34" charset="0"/>
              </a:rPr>
            </a:br>
            <a:r>
              <a:rPr lang="es-UY" sz="2900" dirty="0" smtClean="0"/>
              <a:t/>
            </a:r>
            <a:br>
              <a:rPr lang="es-UY" sz="2900" dirty="0" smtClean="0"/>
            </a:br>
            <a:endParaRPr lang="es-UY" sz="2900" u="sn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80000" cy="6565998"/>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Esto permita que la variación de la aceleración  sea constante y por lo tanto la variación de fuerza centrífuga también será constante; hecho que hace que sea cómoda el cambio de radio.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Estas curvas de transición se ubican a la entrada y salida de la curva circular y sus longitudes deben ser mayores a 100 m.</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Perfil longitudinal.</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effectLst>
                  <a:outerShdw blurRad="38100" dist="38100" dir="2700000" algn="tl">
                    <a:srgbClr val="000000">
                      <a:alpha val="43137"/>
                    </a:srgbClr>
                  </a:outerShdw>
                </a:effectLst>
                <a:latin typeface="Arial" pitchFamily="34" charset="0"/>
                <a:cs typeface="Arial" pitchFamily="34" charset="0"/>
              </a:rPr>
              <a:t>El perfil longitudinal representa la</a:t>
            </a:r>
            <a:r>
              <a:rPr lang="es-UY" sz="2900" dirty="0" smtClean="0">
                <a:latin typeface="Arial" pitchFamily="34" charset="0"/>
                <a:cs typeface="Arial" pitchFamily="34" charset="0"/>
              </a:rPr>
              <a:t> altimetría del </a:t>
            </a:r>
            <a:r>
              <a:rPr lang="es-UY" sz="2900" dirty="0" err="1" smtClean="0">
                <a:latin typeface="Arial" pitchFamily="34" charset="0"/>
                <a:cs typeface="Arial" pitchFamily="34" charset="0"/>
              </a:rPr>
              <a:t>eeje</a:t>
            </a:r>
            <a:r>
              <a:rPr lang="es-UY" sz="2900" dirty="0" smtClean="0">
                <a:latin typeface="Arial" pitchFamily="34" charset="0"/>
                <a:cs typeface="Arial" pitchFamily="34" charset="0"/>
              </a:rPr>
              <a:t> del camino. Está compuesto por una sucesión de rectas (rampas) y curvas (acordamientos verticales).</a:t>
            </a: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La pendiente de un camino depende dentro de los limites de una lógica economía, de las características del terreno en que se desarrolla.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88640"/>
            <a:ext cx="8568952" cy="648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De las dos variables </a:t>
            </a:r>
            <a:r>
              <a:rPr lang="es-UY" sz="2900" b="1" dirty="0" smtClean="0">
                <a:latin typeface="Arial" pitchFamily="34" charset="0"/>
                <a:cs typeface="Arial" pitchFamily="34" charset="0"/>
              </a:rPr>
              <a:t>“tortuosidad” </a:t>
            </a:r>
            <a:r>
              <a:rPr lang="es-UY" sz="2900" dirty="0" smtClean="0">
                <a:latin typeface="Arial" pitchFamily="34" charset="0"/>
                <a:cs typeface="Arial" pitchFamily="34" charset="0"/>
              </a:rPr>
              <a:t>del camino en relación  con su planta y las pendientes máximas de su perfil, depende del volumen de tierras a mover, para un terreno determinado. Por lo anterior el costo de la obra está directamente </a:t>
            </a:r>
            <a:r>
              <a:rPr lang="es-UY" sz="2900" dirty="0" err="1" smtClean="0">
                <a:latin typeface="Arial" pitchFamily="34" charset="0"/>
                <a:cs typeface="Arial" pitchFamily="34" charset="0"/>
              </a:rPr>
              <a:t>vínculado</a:t>
            </a:r>
            <a:r>
              <a:rPr lang="es-UY" sz="2900" dirty="0" smtClean="0">
                <a:latin typeface="Arial" pitchFamily="34" charset="0"/>
                <a:cs typeface="Arial" pitchFamily="34" charset="0"/>
              </a:rPr>
              <a:t> al perfil longitudinal.</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Aumentando el número de curvas, su desarrollo y las pendientes máximas, “ceñiendonos al terreno”, se puede llegar a un costo mínimo de la explanación.</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34682"/>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En planimetría, el limite de las condiciones especificas vendría determinado por que los vehículos “pueden entrar”  cómodamente en las curvas.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En altimetría, no se podrán fosar excesivamente las pendientes, si queremos  que los vehículos puedan subirlas, existe un limite por encima del cual no se pueda subir. </a:t>
            </a:r>
            <a:endParaRPr lang="es-UY" sz="2900"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El trazado más económico de construcción no será normalmente el más conveniente para la operación de la ruta, la economía del trazado habrá impuesto valores reducidos de la velocidad directriz y provocado un consumo de combustible excesivo.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Habrá, por lo tanto, “un trazado limite” y “un trazado económico”, que impondrá unos conductores específicos que hagan mínima la suma de la anualidad de construcción y de las gastos de explotación del camino. </a:t>
            </a:r>
            <a:endParaRPr lang="es-UY" sz="2900"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600" u="sng" dirty="0" smtClean="0">
                <a:effectLst>
                  <a:outerShdw blurRad="38100" dist="38100" dir="2700000" algn="tl">
                    <a:srgbClr val="000000">
                      <a:alpha val="43137"/>
                    </a:srgbClr>
                  </a:outerShdw>
                </a:effectLst>
                <a:latin typeface="Arial" pitchFamily="34" charset="0"/>
                <a:cs typeface="Arial" pitchFamily="34" charset="0"/>
              </a:rPr>
              <a:t>Automóviles. </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u="sng" dirty="0" smtClean="0">
                <a:effectLst>
                  <a:outerShdw blurRad="38100" dist="38100" dir="2700000" algn="tl">
                    <a:srgbClr val="000000">
                      <a:alpha val="43137"/>
                    </a:srgbClr>
                  </a:outerShdw>
                </a:effectLst>
                <a:latin typeface="Arial" pitchFamily="34" charset="0"/>
                <a:cs typeface="Arial" pitchFamily="34" charset="0"/>
              </a:rPr>
              <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dirty="0" smtClean="0">
                <a:latin typeface="Arial" pitchFamily="34" charset="0"/>
                <a:cs typeface="Arial" pitchFamily="34" charset="0"/>
              </a:rPr>
              <a:t>Son los vehículos más veloces en la ruta.</a:t>
            </a:r>
            <a:r>
              <a:rPr lang="es-UY" sz="2600" u="sng" dirty="0" smtClean="0">
                <a:effectLst>
                  <a:outerShdw blurRad="38100" dist="38100" dir="2700000" algn="tl">
                    <a:srgbClr val="000000">
                      <a:alpha val="43137"/>
                    </a:srgbClr>
                  </a:outerShdw>
                </a:effectLst>
                <a:latin typeface="Arial" pitchFamily="34" charset="0"/>
                <a:cs typeface="Arial" pitchFamily="34" charset="0"/>
              </a:rPr>
              <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dirty="0" smtClean="0">
                <a:latin typeface="Arial" pitchFamily="34" charset="0"/>
                <a:cs typeface="Arial" pitchFamily="34" charset="0"/>
              </a:rPr>
              <a:t>Es aceptable el hecho que los vehículos livianos puedan superar pendientes del 4 a 5% sin apreciable perdida de velocidad respecto a la velocidad de crucero en tramos llanos. </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Las rampas más pronunciadas producen un descenso en la velocidad que aumenta proporcionalmente con lo que aumento la pendiente. </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En pendientes descendentes las velocidades de los automóviles son ligeramente más altos que en los tramos llanos.</a:t>
            </a:r>
            <a:endParaRPr lang="es-UY" sz="26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600" u="sng" dirty="0" smtClean="0">
                <a:effectLst>
                  <a:outerShdw blurRad="38100" dist="38100" dir="2700000" algn="tl">
                    <a:srgbClr val="000000">
                      <a:alpha val="43137"/>
                    </a:srgbClr>
                  </a:outerShdw>
                </a:effectLst>
                <a:latin typeface="Arial" pitchFamily="34" charset="0"/>
                <a:cs typeface="Arial" pitchFamily="34" charset="0"/>
              </a:rPr>
              <a:t>Camiones.</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u="sng" dirty="0" smtClean="0">
                <a:effectLst>
                  <a:outerShdw blurRad="38100" dist="38100" dir="2700000" algn="tl">
                    <a:srgbClr val="000000">
                      <a:alpha val="43137"/>
                    </a:srgbClr>
                  </a:outerShdw>
                </a:effectLst>
                <a:latin typeface="Arial" pitchFamily="34" charset="0"/>
                <a:cs typeface="Arial" pitchFamily="34" charset="0"/>
              </a:rPr>
              <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dirty="0" smtClean="0">
                <a:latin typeface="Arial" pitchFamily="34" charset="0"/>
                <a:cs typeface="Arial" pitchFamily="34" charset="0"/>
              </a:rPr>
              <a:t>El efecto de las pendientes en las rampas es mucho mayor en los vehículos pesados y en particular en los camiones.</a:t>
            </a:r>
            <a:br>
              <a:rPr lang="es-UY" sz="2600" dirty="0" smtClean="0">
                <a:latin typeface="Arial" pitchFamily="34" charset="0"/>
                <a:cs typeface="Arial" pitchFamily="34" charset="0"/>
              </a:rPr>
            </a:br>
            <a:r>
              <a:rPr lang="es-UY" sz="2600" dirty="0" smtClean="0">
                <a:latin typeface="Arial" pitchFamily="34" charset="0"/>
                <a:cs typeface="Arial" pitchFamily="34" charset="0"/>
              </a:rPr>
              <a:t>La velocidad crucero de los camiones en zonas llanas es similar a la de los automóviles. No ocurre lo mismo en rampas ascendentes o descendentes. </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En pendientes ascendentes la velocidad del camión puede  descender un 8% o más respecto a la velocidad en llano. En pendientes descendientes la velocidad del camión puede aumentar un 5% o más respecto a la velocidad en llano.</a:t>
            </a:r>
            <a:r>
              <a:rPr lang="es-UY" sz="2600" u="sng" dirty="0" smtClean="0">
                <a:effectLst>
                  <a:outerShdw blurRad="38100" dist="38100" dir="2700000" algn="tl">
                    <a:srgbClr val="000000">
                      <a:alpha val="43137"/>
                    </a:srgbClr>
                  </a:outerShdw>
                </a:effectLst>
                <a:latin typeface="Arial" pitchFamily="34" charset="0"/>
                <a:cs typeface="Arial" pitchFamily="34" charset="0"/>
              </a:rPr>
              <a:t/>
            </a:r>
            <a:br>
              <a:rPr lang="es-UY" sz="2600" u="sng" dirty="0" smtClean="0">
                <a:effectLst>
                  <a:outerShdw blurRad="38100" dist="38100" dir="2700000" algn="tl">
                    <a:srgbClr val="000000">
                      <a:alpha val="43137"/>
                    </a:srgbClr>
                  </a:outerShdw>
                </a:effectLst>
                <a:latin typeface="Arial" pitchFamily="34" charset="0"/>
                <a:cs typeface="Arial" pitchFamily="34" charset="0"/>
              </a:rPr>
            </a:br>
            <a:endParaRPr lang="es-UY" sz="26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Esta perdida de velocidad o ganancia de la misma representa alteraciones para el flujo de transito de la ruta ya que están vehículos pueden condicionar la circulación  del resto, en particular si las condiciones de sobrepeso son restringidas.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el caso de rampas ascendentes la perdida de velocidad depende de la relación peso/potencia del vehículo. </a:t>
            </a:r>
            <a:br>
              <a:rPr lang="es-UY" sz="2900" dirty="0" smtClean="0">
                <a:latin typeface="Arial" pitchFamily="34" charset="0"/>
                <a:cs typeface="Arial" pitchFamily="34" charset="0"/>
              </a:rPr>
            </a:br>
            <a:r>
              <a:rPr lang="es-UY" sz="2900" dirty="0" smtClean="0">
                <a:latin typeface="Arial" pitchFamily="34" charset="0"/>
                <a:cs typeface="Arial" pitchFamily="34" charset="0"/>
              </a:rPr>
              <a:t>A relaciones peso/potencia más altos la perdida de velocidad será mayor.</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 velocidad final del vehículo en la rampa depende de esta relación y de la longitud de la rampa. En rampas más largas la velocidad final será menor. </a:t>
            </a:r>
            <a:endParaRPr lang="es-UY" sz="2900"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El fenómeno ha sido  largamente estudiado, del punto de vista analítico y práctico.</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Surgen así relaciones entre la perdida de velocidad y longitud de la rampa en función de la pendiente.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Estas relaciones se pueden representar gráficamente parar su rápida aplicación.</a:t>
            </a:r>
            <a:endParaRPr lang="es-UY" sz="2900"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600" u="sng" dirty="0" smtClean="0">
                <a:effectLst>
                  <a:outerShdw blurRad="38100" dist="38100" dir="2700000" algn="tl">
                    <a:srgbClr val="000000">
                      <a:alpha val="43137"/>
                    </a:srgbClr>
                  </a:outerShdw>
                </a:effectLst>
                <a:latin typeface="Arial" pitchFamily="34" charset="0"/>
                <a:cs typeface="Arial" pitchFamily="34" charset="0"/>
              </a:rPr>
              <a:t>Pendiente máxima.</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u="sng" dirty="0" smtClean="0">
                <a:effectLst>
                  <a:outerShdw blurRad="38100" dist="38100" dir="2700000" algn="tl">
                    <a:srgbClr val="000000">
                      <a:alpha val="43137"/>
                    </a:srgbClr>
                  </a:outerShdw>
                </a:effectLst>
                <a:latin typeface="Arial" pitchFamily="34" charset="0"/>
                <a:cs typeface="Arial" pitchFamily="34" charset="0"/>
              </a:rPr>
              <a:t/>
            </a:r>
            <a:br>
              <a:rPr lang="es-UY" sz="2600" u="sng" dirty="0" smtClean="0">
                <a:effectLst>
                  <a:outerShdw blurRad="38100" dist="38100" dir="2700000" algn="tl">
                    <a:srgbClr val="000000">
                      <a:alpha val="43137"/>
                    </a:srgbClr>
                  </a:outerShdw>
                </a:effectLst>
                <a:latin typeface="Arial" pitchFamily="34" charset="0"/>
                <a:cs typeface="Arial" pitchFamily="34" charset="0"/>
              </a:rPr>
            </a:br>
            <a:r>
              <a:rPr lang="es-UY" sz="2600" dirty="0" smtClean="0">
                <a:latin typeface="Arial" pitchFamily="34" charset="0"/>
                <a:cs typeface="Arial" pitchFamily="34" charset="0"/>
              </a:rPr>
              <a:t>Es la mayor pendiente admitida en el proyecto para cumplir con las conducciones de circulación que se desea tener. </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Generalmente se admite una perdida de velocidad en rampa de hasta 15% de la velocidad directriz o velocidad de diseño.</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 En el caso de una velocidad de diseño de 110km/h esta perdida de velocidad será de 16km/h.</a:t>
            </a:r>
            <a:br>
              <a:rPr lang="es-UY" sz="2600" dirty="0" smtClean="0">
                <a:latin typeface="Arial" pitchFamily="34" charset="0"/>
                <a:cs typeface="Arial" pitchFamily="34" charset="0"/>
              </a:rPr>
            </a:br>
            <a:r>
              <a:rPr lang="es-UY" sz="2600" dirty="0" smtClean="0">
                <a:latin typeface="Arial" pitchFamily="34" charset="0"/>
                <a:cs typeface="Arial" pitchFamily="34" charset="0"/>
              </a:rPr>
              <a:t/>
            </a:r>
            <a:br>
              <a:rPr lang="es-UY" sz="2600" dirty="0" smtClean="0">
                <a:latin typeface="Arial" pitchFamily="34" charset="0"/>
                <a:cs typeface="Arial" pitchFamily="34" charset="0"/>
              </a:rPr>
            </a:br>
            <a:r>
              <a:rPr lang="es-UY" sz="2600" dirty="0" smtClean="0">
                <a:latin typeface="Arial" pitchFamily="34" charset="0"/>
                <a:cs typeface="Arial" pitchFamily="34" charset="0"/>
              </a:rPr>
              <a:t>Las pendientes máximas admitidas oscilan entre 7-12% siendo en promedio lo más habitual 8%. 4</a:t>
            </a:r>
            <a:endParaRPr lang="es-UY" sz="26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u="sng" dirty="0">
                <a:effectLst>
                  <a:outerShdw blurRad="38100" dist="38100" dir="2700000" algn="tl">
                    <a:srgbClr val="000000">
                      <a:alpha val="43137"/>
                    </a:srgbClr>
                  </a:outerShdw>
                </a:effectLst>
                <a:latin typeface="Arial" pitchFamily="34" charset="0"/>
                <a:cs typeface="Arial" pitchFamily="34" charset="0"/>
              </a:rPr>
              <a:t>P</a:t>
            </a:r>
            <a:r>
              <a:rPr lang="es-UY" sz="2900" u="sng" dirty="0" smtClean="0">
                <a:effectLst>
                  <a:outerShdw blurRad="38100" dist="38100" dir="2700000" algn="tl">
                    <a:srgbClr val="000000">
                      <a:alpha val="43137"/>
                    </a:srgbClr>
                  </a:outerShdw>
                </a:effectLst>
                <a:latin typeface="Arial" pitchFamily="34" charset="0"/>
                <a:cs typeface="Arial" pitchFamily="34" charset="0"/>
              </a:rPr>
              <a:t>endiente mínima.</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La pendiente mínima, es la necesaria para asegurar el escurrimiento longitudinal de la aguas pluviales.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Obsérvese que los fondos de cunetas laterales habitualmente son paralelos al eje de la ruta.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el caso de terraplenes no es critico la pendiente mínima ya que habitualmente hay escurrimiento lateral.</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desmonte se recomienda un mínimo de 0,5% para asegurar en buen drenaje. En el caso de cunetas revestidas esta pendiente puede llegar a 0,35%.</a:t>
            </a: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7"/>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3200" dirty="0" smtClean="0">
                <a:latin typeface="Arial" pitchFamily="34" charset="0"/>
                <a:cs typeface="Arial" pitchFamily="34" charset="0"/>
              </a:rPr>
              <a:t>Generalmente  en estos casos, las sendas se sentido opuesto se separan con elementos como canteros, New Jersey, separadores etc.</a:t>
            </a:r>
            <a:endParaRPr lang="es-UY" sz="32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4</a:t>
            </a:fld>
            <a:endParaRPr lang="es-UY"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394722"/>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Longitud critica de rampas.</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Es la longitud máxima que un camión puede ascender sin reducción su velocidad más que el límite establecido en el proyecto. </a:t>
            </a:r>
            <a:br>
              <a:rPr lang="es-UY" sz="2900" dirty="0" smtClean="0">
                <a:latin typeface="Arial" pitchFamily="34" charset="0"/>
                <a:cs typeface="Arial" pitchFamily="34" charset="0"/>
              </a:rPr>
            </a:br>
            <a:r>
              <a:rPr lang="es-UY" sz="2900" dirty="0" smtClean="0">
                <a:latin typeface="Arial" pitchFamily="34" charset="0"/>
                <a:cs typeface="Arial" pitchFamily="34" charset="0"/>
              </a:rPr>
              <a:t>Para los valores de diseño para la longitud critica se considera la capacidad de trepado de los camiones que depende de:</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1- Tipo y potencia del camión seleccionado como vehículo de diseño. Normalmente se adopta un camión cuya relación peso potencia cargado es de 130kg/MP.</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2- Velocidad de entrada o la rampa de longitud critica. Para un acercamiento horizontal puede emplearse directamente la velocidad directriz.</a:t>
            </a:r>
            <a:br>
              <a:rPr lang="es-UY" sz="2900" dirty="0" smtClean="0">
                <a:latin typeface="Arial" pitchFamily="34" charset="0"/>
                <a:cs typeface="Arial" pitchFamily="34" charset="0"/>
              </a:rPr>
            </a:b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3- Velocidad mínima de rampa, es aquella por debajo de la cual se interfiere consideradamente al trafico de los vehículos livianos.</a:t>
            </a:r>
            <a:br>
              <a:rPr lang="es-UY" sz="2900" dirty="0" smtClean="0">
                <a:latin typeface="Arial" pitchFamily="34" charset="0"/>
                <a:cs typeface="Arial" pitchFamily="34" charset="0"/>
              </a:rPr>
            </a:br>
            <a:r>
              <a:rPr lang="es-UY" sz="2900" dirty="0">
                <a:latin typeface="Arial" pitchFamily="34" charset="0"/>
                <a:cs typeface="Arial" pitchFamily="34" charset="0"/>
              </a:rPr>
              <a:t/>
            </a:r>
            <a:br>
              <a:rPr lang="es-UY" sz="2900" dirty="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Acordamientos verticales.</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Para acordar las  alineaciones verticales, se empelan curvas verticales. </a:t>
            </a:r>
            <a:br>
              <a:rPr lang="es-UY" sz="2900" dirty="0" smtClean="0">
                <a:latin typeface="Arial" pitchFamily="34" charset="0"/>
                <a:cs typeface="Arial" pitchFamily="34" charset="0"/>
              </a:rPr>
            </a:br>
            <a:r>
              <a:rPr lang="es-UY" sz="2900" dirty="0" smtClean="0">
                <a:latin typeface="Arial" pitchFamily="34" charset="0"/>
                <a:cs typeface="Arial" pitchFamily="34" charset="0"/>
              </a:rPr>
              <a:t>Se pueden dar dos situaciones respecto a la curvatura del acordamiento, ser convexas en el caso de crestas y cóncavas en el caso de valles.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El vehículo al operar en acordamiento sufre esfuerzos diferentes según este sea convexo o cóncavo.</a:t>
            </a:r>
            <a:endParaRPr lang="es-UY" sz="2900"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En el caso convexo la aceleración del mismo en vertical es contraria al peso del vehículo y sus ocupantes. Si el acordamiento es brusco, podría perderse el contacto entre el pavimento y el vehículo ocasionándose un grave problema de seguridad.</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el caso de acordamiento cóncavos la aceleración y el peso de vehículos y pasajeros tiene igual sentido, “comprimiendo el vehículo sobre el pavimento” generando sensaciones incómodas y esfuerzo sobre suspensión y neumáticos.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Para no sufrir estos efectos nocivos se requiere de acordamientos graduales que modifiquen la marcha del vehículos sin cambios bruscos. </a:t>
            </a:r>
            <a:endParaRPr lang="es-UY" sz="2900"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Estos acordamientos se realizan generalmente con parábolas.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 parábola es una curva muy apropiada ya que tiene la particularidad de que la </a:t>
            </a:r>
            <a:r>
              <a:rPr lang="es-UY" sz="2900" dirty="0" smtClean="0">
                <a:latin typeface="Arial" pitchFamily="34" charset="0"/>
                <a:cs typeface="Arial" pitchFamily="34" charset="0"/>
              </a:rPr>
              <a:t>variación de </a:t>
            </a:r>
            <a:r>
              <a:rPr lang="es-UY" sz="2900" dirty="0" smtClean="0">
                <a:latin typeface="Arial" pitchFamily="34" charset="0"/>
                <a:cs typeface="Arial" pitchFamily="34" charset="0"/>
              </a:rPr>
              <a:t>la tangentes a la parábola es proporcional al desarrollo y la variación de pendiente es constante a lo largo del desarrollo.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Esta conducción ofrece al vehículo una marcha sin cambios bruscos de sentido.</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Ecuación de la parábola:</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dirty="0" smtClean="0">
                <a:latin typeface="Arial" pitchFamily="34" charset="0"/>
                <a:cs typeface="Arial" pitchFamily="34" charset="0"/>
              </a:rPr>
              <a:t>- se denomina A = (i2 –i1) valor absoluto de la diferencia de </a:t>
            </a:r>
            <a:r>
              <a:rPr lang="es-UY" sz="2900" dirty="0" smtClean="0">
                <a:latin typeface="Arial" pitchFamily="34" charset="0"/>
                <a:cs typeface="Arial" pitchFamily="34" charset="0"/>
              </a:rPr>
              <a:t>pendientes.</a:t>
            </a: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el K de la parábola es una referencia de la curvatura de la parábola.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A k mayores  parábolas nos tendidas curvaturas mas suaves.</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endParaRPr lang="es-UY" sz="2900" u="sng"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A mayor velocidad directriz se requiere acercamientos  graduales por lo que las parábolas de  k mayor.</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La definición de k de la parábola y su longitud depende también de las condiciones  de visibilidad que se requieran o puedan ofrecer.</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todos los casos la mayor visibilidad es deseable por </a:t>
            </a:r>
            <a:r>
              <a:rPr lang="es-UY" sz="2900" dirty="0" smtClean="0">
                <a:latin typeface="Arial" pitchFamily="34" charset="0"/>
                <a:cs typeface="Arial" pitchFamily="34" charset="0"/>
              </a:rPr>
              <a:t>que redunda en  </a:t>
            </a:r>
            <a:r>
              <a:rPr lang="es-UY" sz="2900" dirty="0" smtClean="0">
                <a:latin typeface="Arial" pitchFamily="34" charset="0"/>
                <a:cs typeface="Arial" pitchFamily="34" charset="0"/>
              </a:rPr>
              <a:t>mayor seguridad.</a:t>
            </a:r>
            <a:br>
              <a:rPr lang="es-UY" sz="2900" dirty="0" smtClean="0">
                <a:latin typeface="Arial" pitchFamily="34" charset="0"/>
                <a:cs typeface="Arial" pitchFamily="34" charset="0"/>
              </a:rPr>
            </a:br>
            <a:r>
              <a:rPr lang="es-UY" sz="2900" dirty="0" smtClean="0">
                <a:latin typeface="Arial" pitchFamily="34" charset="0"/>
                <a:cs typeface="Arial" pitchFamily="34" charset="0"/>
              </a:rPr>
              <a:t>En el caso de acordamientos cóncavos la conducción de visibilidad nos incide sobre la posibilidad  de  poder  o no realizar maniobras de sobrepeso en la cresta.2</a:t>
            </a:r>
            <a:endParaRPr lang="es-UY" sz="2900"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962674"/>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2900" dirty="0" smtClean="0">
                <a:latin typeface="Arial" pitchFamily="34" charset="0"/>
                <a:cs typeface="Arial" pitchFamily="34" charset="0"/>
              </a:rPr>
              <a:t>En el caso de </a:t>
            </a:r>
            <a:r>
              <a:rPr lang="es-UY" sz="2900" dirty="0" smtClean="0">
                <a:latin typeface="Arial" pitchFamily="34" charset="0"/>
                <a:cs typeface="Arial" pitchFamily="34" charset="0"/>
              </a:rPr>
              <a:t>acordamientos </a:t>
            </a:r>
            <a:r>
              <a:rPr lang="es-UY" sz="2900" dirty="0" smtClean="0">
                <a:latin typeface="Arial" pitchFamily="34" charset="0"/>
                <a:cs typeface="Arial" pitchFamily="34" charset="0"/>
              </a:rPr>
              <a:t>cóncavos, no tenemos  </a:t>
            </a:r>
            <a:r>
              <a:rPr lang="es-UY" sz="2900" dirty="0" smtClean="0">
                <a:latin typeface="Arial" pitchFamily="34" charset="0"/>
                <a:cs typeface="Arial" pitchFamily="34" charset="0"/>
              </a:rPr>
              <a:t>limitaciones con la </a:t>
            </a:r>
            <a:r>
              <a:rPr lang="es-UY" sz="2900" dirty="0" smtClean="0">
                <a:latin typeface="Arial" pitchFamily="34" charset="0"/>
                <a:cs typeface="Arial" pitchFamily="34" charset="0"/>
              </a:rPr>
              <a:t>visibilidad </a:t>
            </a:r>
            <a:r>
              <a:rPr lang="es-UY" sz="2900" dirty="0" smtClean="0">
                <a:latin typeface="Arial" pitchFamily="34" charset="0"/>
                <a:cs typeface="Arial" pitchFamily="34" charset="0"/>
              </a:rPr>
              <a:t>diurna, </a:t>
            </a:r>
            <a:r>
              <a:rPr lang="es-UY" sz="2900" dirty="0" smtClean="0">
                <a:latin typeface="Arial" pitchFamily="34" charset="0"/>
                <a:cs typeface="Arial" pitchFamily="34" charset="0"/>
              </a:rPr>
              <a:t>pero si en la visibilidad nocturna.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Esto se debe a la longitud que puede alcanzar al </a:t>
            </a:r>
            <a:r>
              <a:rPr lang="es-UY" sz="2900" dirty="0" smtClean="0">
                <a:latin typeface="Arial" pitchFamily="34" charset="0"/>
                <a:cs typeface="Arial" pitchFamily="34" charset="0"/>
              </a:rPr>
              <a:t>haz </a:t>
            </a:r>
            <a:r>
              <a:rPr lang="es-UY" sz="2900" dirty="0" smtClean="0">
                <a:latin typeface="Arial" pitchFamily="34" charset="0"/>
                <a:cs typeface="Arial" pitchFamily="34" charset="0"/>
              </a:rPr>
              <a:t>de </a:t>
            </a:r>
            <a:r>
              <a:rPr lang="es-UY" sz="2900" dirty="0" smtClean="0">
                <a:latin typeface="Arial" pitchFamily="34" charset="0"/>
                <a:cs typeface="Arial" pitchFamily="34" charset="0"/>
              </a:rPr>
              <a:t>luz </a:t>
            </a:r>
            <a:r>
              <a:rPr lang="es-UY" sz="2900" dirty="0" smtClean="0">
                <a:latin typeface="Arial" pitchFamily="34" charset="0"/>
                <a:cs typeface="Arial" pitchFamily="34" charset="0"/>
              </a:rPr>
              <a:t>de los faros. </a:t>
            </a:r>
            <a:r>
              <a:rPr lang="es-UY" sz="2900" dirty="0" smtClean="0">
                <a:latin typeface="Arial" pitchFamily="34" charset="0"/>
                <a:cs typeface="Arial" pitchFamily="34" charset="0"/>
              </a:rPr>
              <a:t>En acordamientos </a:t>
            </a:r>
            <a:r>
              <a:rPr lang="es-UY" sz="2900" dirty="0" smtClean="0">
                <a:latin typeface="Arial" pitchFamily="34" charset="0"/>
                <a:cs typeface="Arial" pitchFamily="34" charset="0"/>
              </a:rPr>
              <a:t>cortos y </a:t>
            </a:r>
            <a:r>
              <a:rPr lang="es-UY" sz="2900" dirty="0" smtClean="0">
                <a:latin typeface="Arial" pitchFamily="34" charset="0"/>
                <a:cs typeface="Arial" pitchFamily="34" charset="0"/>
              </a:rPr>
              <a:t>bruscos los haces de luz </a:t>
            </a:r>
            <a:r>
              <a:rPr lang="es-UY" sz="2900" dirty="0" smtClean="0">
                <a:latin typeface="Arial" pitchFamily="34" charset="0"/>
                <a:cs typeface="Arial" pitchFamily="34" charset="0"/>
              </a:rPr>
              <a:t>tienen un </a:t>
            </a:r>
            <a:r>
              <a:rPr lang="es-UY" sz="2900" dirty="0" smtClean="0">
                <a:latin typeface="Arial" pitchFamily="34" charset="0"/>
                <a:cs typeface="Arial" pitchFamily="34" charset="0"/>
              </a:rPr>
              <a:t>alcance </a:t>
            </a:r>
            <a:r>
              <a:rPr lang="es-UY" sz="2900" dirty="0" smtClean="0">
                <a:latin typeface="Arial" pitchFamily="34" charset="0"/>
                <a:cs typeface="Arial" pitchFamily="34" charset="0"/>
              </a:rPr>
              <a:t>reducido. </a:t>
            </a: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a:t>
            </a:r>
            <a:r>
              <a:rPr lang="es-UY" sz="2900" dirty="0" smtClean="0">
                <a:latin typeface="Arial" pitchFamily="34" charset="0"/>
                <a:cs typeface="Arial" pitchFamily="34" charset="0"/>
              </a:rPr>
              <a:t>el caso de </a:t>
            </a:r>
            <a:r>
              <a:rPr lang="es-UY" sz="2900" dirty="0" smtClean="0">
                <a:latin typeface="Arial" pitchFamily="34" charset="0"/>
                <a:cs typeface="Arial" pitchFamily="34" charset="0"/>
              </a:rPr>
              <a:t>acordamientos suaves y largos este haz de luz tiene </a:t>
            </a:r>
            <a:r>
              <a:rPr lang="es-UY" sz="2900" smtClean="0">
                <a:latin typeface="Arial" pitchFamily="34" charset="0"/>
                <a:cs typeface="Arial" pitchFamily="34" charset="0"/>
              </a:rPr>
              <a:t>mayor alcance.</a:t>
            </a:r>
            <a:endParaRPr lang="es-UY" sz="29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a:bodyPr>
          <a:lstStyle/>
          <a:p>
            <a:pPr algn="l"/>
            <a:r>
              <a:rPr lang="es-UY" sz="3600" u="sng" dirty="0" smtClean="0">
                <a:effectLst>
                  <a:outerShdw blurRad="38100" dist="38100" dir="2700000" algn="tl">
                    <a:srgbClr val="000000">
                      <a:alpha val="43137"/>
                    </a:srgbClr>
                  </a:outerShdw>
                </a:effectLst>
                <a:latin typeface="Arial" pitchFamily="34" charset="0"/>
                <a:cs typeface="Arial" pitchFamily="34" charset="0"/>
              </a:rPr>
              <a:t>Banquinas:  </a:t>
            </a:r>
            <a:r>
              <a:rPr lang="es-UY" sz="2900" dirty="0" smtClean="0">
                <a:latin typeface="Arial" pitchFamily="34" charset="0"/>
                <a:cs typeface="Arial" pitchFamily="34" charset="0"/>
              </a:rPr>
              <a:t>(o bermas) son fajas adyacentes al borde externo de la calzada.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Tienen como misión ofrecer un área para detenciones de emergencia seguras, circular en caso de inhabilitarse la calzada y ofrecer una zona lateral despejada que facilite la visualización  de obstáculos.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También ofician de calce para la calzada.</a:t>
            </a:r>
            <a:endParaRPr lang="es-MX"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5</a:t>
            </a:fld>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358246" cy="6215106"/>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dirty="0" smtClean="0">
                <a:latin typeface="Arial" pitchFamily="34" charset="0"/>
                <a:cs typeface="Arial" pitchFamily="34" charset="0"/>
              </a:rPr>
              <a:t>Los  anchos de las banquina son variables según la importancia del camino, a continuación de señalan los casos más comunes: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-Caminos de menor  importancia 1,2m, permite                ubicar al vehículo parcialmente fuera de la calzada.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-Caminos importantes de 2,5 a 3m permite el estacionamiento de vehículos  grandes fuera de la calzada.</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En caso de rutas con zonas acordonadas, se delimita una faja 0.30 m  a 1 m entre el borde de la calzada y el cordón que oficia de banquina.              </a:t>
            </a:r>
            <a:endParaRPr lang="es-UY" sz="29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6</a:t>
            </a:fld>
            <a:endParaRPr lang="es-U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80000" cy="6120000"/>
          </a:xfrm>
          <a:ln w="76200"/>
        </p:spPr>
        <p:style>
          <a:lnRef idx="1">
            <a:schemeClr val="accent5"/>
          </a:lnRef>
          <a:fillRef idx="2">
            <a:schemeClr val="accent5"/>
          </a:fillRef>
          <a:effectRef idx="1">
            <a:schemeClr val="accent5"/>
          </a:effectRef>
          <a:fontRef idx="minor">
            <a:schemeClr val="dk1"/>
          </a:fontRef>
        </p:style>
        <p:txBody>
          <a:bodyPr>
            <a:noAutofit/>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Corona </a:t>
            </a:r>
            <a:r>
              <a:rPr lang="es-UY" sz="2900" dirty="0" smtClean="0">
                <a:latin typeface="Arial" pitchFamily="34" charset="0"/>
                <a:cs typeface="Arial" pitchFamily="34" charset="0"/>
              </a:rPr>
              <a:t>            Zona de la plataforma ocupada por el conjunto de calzada más banquinas.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Calce lateral</a:t>
            </a:r>
            <a:r>
              <a:rPr lang="es-UY" sz="2900" u="sng" dirty="0" smtClean="0">
                <a:latin typeface="Arial" pitchFamily="34" charset="0"/>
                <a:cs typeface="Arial" pitchFamily="34" charset="0"/>
              </a:rPr>
              <a:t> </a:t>
            </a:r>
            <a:r>
              <a:rPr lang="es-UY" sz="2900" dirty="0" smtClean="0">
                <a:latin typeface="Arial" pitchFamily="34" charset="0"/>
                <a:cs typeface="Arial" pitchFamily="34" charset="0"/>
              </a:rPr>
              <a:t>           Es el sobre ancho que se construye lateralmente a la banquina. Esta zona no es pavimentada. Su misión es calzar lateralmente la banquina y evitar erosiones.                Su ancho es del orden de 0,5m.Sobre esta faja se alojan las señales verticales.</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UY" sz="2900" dirty="0">
              <a:latin typeface="Arial" pitchFamily="34" charset="0"/>
              <a:cs typeface="Arial" pitchFamily="34" charset="0"/>
            </a:endParaRPr>
          </a:p>
        </p:txBody>
      </p:sp>
      <p:cxnSp>
        <p:nvCxnSpPr>
          <p:cNvPr id="4" name="3 Conector recto de flecha"/>
          <p:cNvCxnSpPr/>
          <p:nvPr/>
        </p:nvCxnSpPr>
        <p:spPr>
          <a:xfrm>
            <a:off x="2071670" y="1214422"/>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4 Conector recto de flecha"/>
          <p:cNvCxnSpPr/>
          <p:nvPr/>
        </p:nvCxnSpPr>
        <p:spPr>
          <a:xfrm>
            <a:off x="2786050" y="2500306"/>
            <a:ext cx="7206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Marcador de número de diapositiva"/>
          <p:cNvSpPr>
            <a:spLocks noGrp="1"/>
          </p:cNvSpPr>
          <p:nvPr>
            <p:ph type="sldNum" sz="quarter" idx="12"/>
          </p:nvPr>
        </p:nvSpPr>
        <p:spPr/>
        <p:txBody>
          <a:bodyPr/>
          <a:lstStyle/>
          <a:p>
            <a:fld id="{B522A6CF-C10A-4A00-8DB6-4B51064B8886}" type="slidenum">
              <a:rPr lang="es-UY" smtClean="0"/>
              <a:pPr/>
              <a:t>7</a:t>
            </a:fld>
            <a:endParaRPr lang="es-U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3600" u="sng" dirty="0" smtClean="0">
                <a:effectLst>
                  <a:outerShdw blurRad="38100" dist="38100" dir="2700000" algn="tl">
                    <a:srgbClr val="000000">
                      <a:alpha val="43137"/>
                    </a:srgbClr>
                  </a:outerShdw>
                </a:effectLst>
                <a:latin typeface="Arial" pitchFamily="34" charset="0"/>
                <a:cs typeface="Arial" pitchFamily="34" charset="0"/>
              </a:rPr>
              <a:t>Plataforma:</a:t>
            </a:r>
            <a:r>
              <a:rPr lang="es-UY" sz="3600" dirty="0" smtClean="0">
                <a:effectLst>
                  <a:outerShdw blurRad="38100" dist="38100" dir="2700000" algn="tl">
                    <a:srgbClr val="000000">
                      <a:alpha val="43137"/>
                    </a:srgbClr>
                  </a:outerShdw>
                </a:effectLst>
                <a:latin typeface="Arial" pitchFamily="34" charset="0"/>
                <a:cs typeface="Arial" pitchFamily="34" charset="0"/>
              </a:rPr>
              <a:t> </a:t>
            </a:r>
            <a:r>
              <a:rPr lang="es-UY" sz="2900" dirty="0" smtClean="0">
                <a:effectLst>
                  <a:outerShdw blurRad="38100" dist="38100" dir="2700000" algn="tl">
                    <a:srgbClr val="000000">
                      <a:alpha val="43137"/>
                    </a:srgbClr>
                  </a:outerShdw>
                </a:effectLst>
                <a:latin typeface="Arial" pitchFamily="34" charset="0"/>
                <a:cs typeface="Arial" pitchFamily="34" charset="0"/>
              </a:rPr>
              <a:t/>
            </a:r>
            <a:br>
              <a:rPr lang="es-UY" sz="2900" dirty="0" smtClean="0">
                <a:effectLst>
                  <a:outerShdw blurRad="38100" dist="38100" dir="2700000" algn="tl">
                    <a:srgbClr val="000000">
                      <a:alpha val="43137"/>
                    </a:srgbClr>
                  </a:outerShdw>
                </a:effectLst>
                <a:latin typeface="Arial" pitchFamily="34" charset="0"/>
                <a:cs typeface="Arial" pitchFamily="34" charset="0"/>
              </a:rPr>
            </a:br>
            <a:r>
              <a:rPr lang="es-UY" sz="3200" dirty="0" smtClean="0">
                <a:effectLst>
                  <a:outerShdw blurRad="38100" dist="38100" dir="2700000" algn="tl">
                    <a:srgbClr val="000000">
                      <a:alpha val="43137"/>
                    </a:srgbClr>
                  </a:outerShdw>
                </a:effectLst>
                <a:latin typeface="Arial" pitchFamily="34" charset="0"/>
                <a:cs typeface="Arial" pitchFamily="34" charset="0"/>
              </a:rPr>
              <a:t/>
            </a:r>
            <a:br>
              <a:rPr lang="es-UY" sz="3200" dirty="0" smtClean="0">
                <a:effectLst>
                  <a:outerShdw blurRad="38100" dist="38100" dir="2700000" algn="tl">
                    <a:srgbClr val="000000">
                      <a:alpha val="43137"/>
                    </a:srgbClr>
                  </a:outerShdw>
                </a:effectLst>
                <a:latin typeface="Arial" pitchFamily="34" charset="0"/>
                <a:cs typeface="Arial" pitchFamily="34" charset="0"/>
              </a:rPr>
            </a:br>
            <a:r>
              <a:rPr lang="es-UY" sz="3200" dirty="0" smtClean="0">
                <a:effectLst>
                  <a:outerShdw blurRad="38100" dist="38100" dir="2700000" algn="tl">
                    <a:srgbClr val="000000">
                      <a:alpha val="43137"/>
                    </a:srgbClr>
                  </a:outerShdw>
                </a:effectLst>
                <a:latin typeface="Arial" pitchFamily="34" charset="0"/>
                <a:cs typeface="Arial" pitchFamily="34" charset="0"/>
              </a:rPr>
              <a:t>S</a:t>
            </a:r>
            <a:r>
              <a:rPr lang="es-UY" sz="3200" dirty="0" smtClean="0">
                <a:latin typeface="Arial" pitchFamily="34" charset="0"/>
                <a:cs typeface="Arial" pitchFamily="34" charset="0"/>
              </a:rPr>
              <a:t>e denomina plataforma a la superficie de las obras de suelo, sobre la cual se apoya las capas de la estructura del pavimento.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El eje de la plataforma coincide con el eje de la calzada.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La cota del eje de la plataforma (rasante) que esta por debajo del eje de la calzada, se denomina Cota Roja.</a:t>
            </a: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MX" sz="29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8</a:t>
            </a:fld>
            <a:endParaRPr lang="es-U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7"/>
            <a:ext cx="8280000" cy="6120000"/>
          </a:xfrm>
          <a:ln w="76200"/>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2900" u="sng" dirty="0" smtClean="0">
                <a:effectLst>
                  <a:outerShdw blurRad="38100" dist="38100" dir="2700000" algn="tl">
                    <a:srgbClr val="000000">
                      <a:alpha val="43137"/>
                    </a:srgbClr>
                  </a:outerShdw>
                </a:effectLst>
                <a:latin typeface="Arial" pitchFamily="34" charset="0"/>
                <a:cs typeface="Arial" pitchFamily="34" charset="0"/>
              </a:rPr>
              <a:t/>
            </a:r>
            <a:br>
              <a:rPr lang="es-UY" sz="29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
            </a:r>
            <a:br>
              <a:rPr lang="es-UY" sz="36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
            </a:r>
            <a:br>
              <a:rPr lang="es-UY" sz="3600" u="sng" dirty="0" smtClean="0">
                <a:effectLst>
                  <a:outerShdw blurRad="38100" dist="38100" dir="2700000" algn="tl">
                    <a:srgbClr val="000000">
                      <a:alpha val="43137"/>
                    </a:srgbClr>
                  </a:outerShdw>
                </a:effectLst>
                <a:latin typeface="Arial" pitchFamily="34" charset="0"/>
                <a:cs typeface="Arial" pitchFamily="34" charset="0"/>
              </a:rPr>
            </a:br>
            <a:r>
              <a:rPr lang="es-UY" sz="3600" u="sng" dirty="0" smtClean="0">
                <a:effectLst>
                  <a:outerShdw blurRad="38100" dist="38100" dir="2700000" algn="tl">
                    <a:srgbClr val="000000">
                      <a:alpha val="43137"/>
                    </a:srgbClr>
                  </a:outerShdw>
                </a:effectLst>
                <a:latin typeface="Arial" pitchFamily="34" charset="0"/>
                <a:cs typeface="Arial" pitchFamily="34" charset="0"/>
              </a:rPr>
              <a:t>Taludes  laterales: </a:t>
            </a:r>
            <a:r>
              <a:rPr lang="es-UY" sz="3200" dirty="0" smtClean="0">
                <a:effectLst>
                  <a:outerShdw blurRad="38100" dist="38100" dir="2700000" algn="tl">
                    <a:srgbClr val="000000">
                      <a:alpha val="43137"/>
                    </a:srgbClr>
                  </a:outerShdw>
                </a:effectLst>
                <a:latin typeface="Arial" pitchFamily="34" charset="0"/>
                <a:cs typeface="Arial" pitchFamily="34" charset="0"/>
              </a:rPr>
              <a:t>Son </a:t>
            </a:r>
            <a:r>
              <a:rPr lang="es-UY" sz="3200" dirty="0" smtClean="0">
                <a:latin typeface="Arial" pitchFamily="34" charset="0"/>
                <a:cs typeface="Arial" pitchFamily="34" charset="0"/>
              </a:rPr>
              <a:t>planos laterales de las obras de suelo (terraplenes o desmontes).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La inclinación de estos debe ser tal que resulten estables para los materiales existentes. </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Esta inclinación también se proyecta de forma que resulten seguros en el caso de despiste de vehículos.</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3200" dirty="0" smtClean="0">
                <a:latin typeface="Arial" pitchFamily="34" charset="0"/>
                <a:cs typeface="Arial" pitchFamily="34" charset="0"/>
              </a:rPr>
              <a:t>Para que los vehículos que se despistan no vuelquen y puedan volver a la calzada la pendiente del talud debe ser 1:4 o menor.</a:t>
            </a:r>
            <a:br>
              <a:rPr lang="es-UY" sz="3200" dirty="0" smtClean="0">
                <a:latin typeface="Arial" pitchFamily="34" charset="0"/>
                <a:cs typeface="Arial" pitchFamily="34" charset="0"/>
              </a:rPr>
            </a:br>
            <a:r>
              <a:rPr lang="es-UY" sz="3200" dirty="0" smtClean="0">
                <a:latin typeface="Arial" pitchFamily="34" charset="0"/>
                <a:cs typeface="Arial" pitchFamily="34" charset="0"/>
              </a:rPr>
              <a:t/>
            </a:r>
            <a:br>
              <a:rPr lang="es-UY" sz="32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r>
              <a:rPr lang="es-UY" sz="2900" dirty="0" smtClean="0">
                <a:latin typeface="Arial" pitchFamily="34" charset="0"/>
                <a:cs typeface="Arial" pitchFamily="34" charset="0"/>
              </a:rPr>
              <a:t/>
            </a:r>
            <a:br>
              <a:rPr lang="es-UY" sz="2900" dirty="0" smtClean="0">
                <a:latin typeface="Arial" pitchFamily="34" charset="0"/>
                <a:cs typeface="Arial" pitchFamily="34" charset="0"/>
              </a:rPr>
            </a:br>
            <a:endParaRPr lang="es-MX" sz="2900" dirty="0"/>
          </a:p>
        </p:txBody>
      </p:sp>
      <p:sp>
        <p:nvSpPr>
          <p:cNvPr id="3" name="2 Marcador de número de diapositiva"/>
          <p:cNvSpPr>
            <a:spLocks noGrp="1"/>
          </p:cNvSpPr>
          <p:nvPr>
            <p:ph type="sldNum" sz="quarter" idx="12"/>
          </p:nvPr>
        </p:nvSpPr>
        <p:spPr/>
        <p:txBody>
          <a:bodyPr/>
          <a:lstStyle/>
          <a:p>
            <a:fld id="{B522A6CF-C10A-4A00-8DB6-4B51064B8886}" type="slidenum">
              <a:rPr lang="es-UY" smtClean="0"/>
              <a:pPr/>
              <a:t>9</a:t>
            </a:fld>
            <a:endParaRPr lang="es-UY"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705</Words>
  <Application>Microsoft Office PowerPoint</Application>
  <PresentationFormat>Presentación en pantalla (4:3)</PresentationFormat>
  <Paragraphs>67</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Tema de Office</vt:lpstr>
      <vt:lpstr>   DEFINICIÓN DE CAMINO:  El camino es una estructura que debe permitir la circulación cómoda y segura, para los distintos tipos de vehículos que están autorizados a circular.  Para cumplir con el cometido anterior esta estructura, debe ofrecer una superficie de rodadura que proporcione condiciones apropiadas en los distintos aspectos:    </vt:lpstr>
      <vt:lpstr>- Características geométricas adecuadas  -Una estructura capaz de soportar la aplicación de las cargas en forma reiterada.  - Una superficie de rodadura confortable y segura.  Elementos componentes de un camino  Calzada: Es el elemento  por el cual se realiza la circulación de los vehículos. Debe ser estructuralmente resistente y tener condiciones de rodadura apropiadas.</vt:lpstr>
      <vt:lpstr>  Carriles o trochas:    Son las sendas (fajas) por donde se desarrolla la circulación del vehículo.  El ancho de esta zona es generalmente 3,6m, que equivale al ancho de un vehículo de carga  (aprox 2,4m) más 0.6m a cada lado.   Este ancho permite circular  con seguridad, durante el cruce de  vehículos  y ofrece una sensación visual  apropiada.   Se puede tener varias sendas por sentido (en caso de rutas de gran volumen de tráfico).   </vt:lpstr>
      <vt:lpstr>Generalmente  en estos casos, las sendas se sentido opuesto se separan con elementos como canteros, New Jersey, separadores etc.</vt:lpstr>
      <vt:lpstr>Banquinas:  (o bermas) son fajas adyacentes al borde externo de la calzada.  Tienen como misión ofrecer un área para detenciones de emergencia seguras, circular en caso de inhabilitarse la calzada y ofrecer una zona lateral despejada que facilite la visualización  de obstáculos.   También ofician de calce para la calzada.</vt:lpstr>
      <vt:lpstr>Los  anchos de las banquina son variables según la importancia del camino, a continuación de señalan los casos más comunes:  -Caminos de menor  importancia 1,2m, permite                ubicar al vehículo parcialmente fuera de la calzada.  -Caminos importantes de 2,5 a 3m permite el estacionamiento de vehículos  grandes fuera de la calzada.  En caso de rutas con zonas acordonadas, se delimita una faja 0.30 m  a 1 m entre el borde de la calzada y el cordón que oficia de banquina.              </vt:lpstr>
      <vt:lpstr>Corona             Zona de la plataforma ocupada por el conjunto de calzada más banquinas.  Calce lateral            Es el sobre ancho que se construye lateralmente a la banquina. Esta zona no es pavimentada. Su misión es calzar lateralmente la banquina y evitar erosiones.                Su ancho es del orden de 0,5m.Sobre esta faja se alojan las señales verticales.  </vt:lpstr>
      <vt:lpstr>Plataforma:   Se denomina plataforma a la superficie de las obras de suelo, sobre la cual se apoya las capas de la estructura del pavimento.   El eje de la plataforma coincide con el eje de la calzada.   La cota del eje de la plataforma (rasante) que esta por debajo del eje de la calzada, se denomina Cota Roja.  </vt:lpstr>
      <vt:lpstr>    Taludes  laterales: Son planos laterales de las obras de suelo (terraplenes o desmontes).   La inclinación de estos debe ser tal que resulten estables para los materiales existentes.   Esta inclinación también se proyecta de forma que resulten seguros en el caso de despiste de vehículos.  Para que los vehículos que se despistan no vuelquen y puedan volver a la calzada la pendiente del talud debe ser 1:4 o menor.     </vt:lpstr>
      <vt:lpstr>Para que el vehículo que despiste no vuelque solamente la pendiente debe ser 1:3 o menor.  Dependiendo de la altura de las obras de suelo, la mayor inclinación del talud representa un mayor ancho de base de la plataforma. Puede darse el caso que el ancho disponible para la obra no sea suficiente para alojar la base. En este caso se debe renunciar a las condiciones de seguridad antes mencionadas y utilizar taludes con pendientes más elevadas para ocupar menos espacio.  </vt:lpstr>
      <vt:lpstr>La economía de la obra puede obligar también a utilizar pendientes mayores a las recomendadas por las condiciones de seguridad, buscando minimizar el volumen de movimiento de suelos.   Cunetas: Son elementos del sistema de drenaje dela ruta. Se emplean como elementos de conducción de agua paralelamente al eje de la ruta y a ambos lados del camino.  Su forma generalmente es triangular (en caso de conformarse directamente en el terreno),su forma puede ser trapezoidal en caso de requerirse mayor sección de desagüe. </vt:lpstr>
      <vt:lpstr>     La profundidad la misma será tal que el nivel de aguas quede por debajo de las capas del pavimento. La pendiente de fondo de la misma, es generalmente igual a la pendiente longitudinal de la ruta.  La estructura del camino es un volumen con características precisas en todas sus secciones. Básicamente la geometría se conforma con suelos y los pavimentos (sobre estas) se construyen con áridos seleccionados, naturales o artificiales.      </vt:lpstr>
      <vt:lpstr>   Para poder visualizar la estructura  y construir sus elementos expresamos gráficamente a la misma en planos. En las zonas en que la pendiente de la ruta es muy baja como para garantizar el escurrimiento, se puede profundizar el fondo de la cuneta. Este recurso generalmente se aplica en tramos cortos.    Cunetas de coronamiento: Se constituye en los casos de rutas trazadas a media ladera donde la ruta esta por debajo de los terrenos adyacentes por lo tanto el escurrimiento de las aguas es hacia la ruta.   </vt:lpstr>
      <vt:lpstr>    La misión de esta cuneta es interceptar este escurrimiento antes que las aguas llegan a la cuneta principal.   Son paralelas a la ruta y se conforman en el propio terreno generalmente con secciones triangulares.   Ancho de empresa : Es el ancho en el cual se       construyen la obras de suelo.     </vt:lpstr>
      <vt:lpstr>  Ancho de dominio publico: o faja de dominio publico es la faja de territorio propiedad del Estado, limitada por los  padrones particulares. Estas fajas se disponen para la construcción  de las rutas o caminos, ubicación de servicios públicos y otros usos públicos en general.   Pavimento: El pavimento la estructura que se constituye sobre las obras de suelo, y tiene como misión el soporte de las cargas y brindar condiciones de circulación apropiadas.    </vt:lpstr>
      <vt:lpstr>Siempre la estructura del pavimento es la superposición de capas de materiales de calidad creciente desde las capas inferiores hacia las de superficie. La ultima capa es la que esta expuesta al contacto directo con el transito y  la más exigida por lo que es la de mejor calidad del paquete. El tipo de pavimento depende de la importancia de la ruta, teniendo en cuenta sus velocidad directriz, las cargas, el volumen de transito, etc.</vt:lpstr>
      <vt:lpstr>Pendientes transversales: Los pavimentos se constituyen con pendientes en sentido transversal, generalmente a dos aguas. La pendiente depende del tipo de material del pavimento:   1-2%    pavimento superior – hormigón- asfalto 1,5-3% pavimento con tratamientos bituminosos 2-4%    para superficies de toscas</vt:lpstr>
      <vt:lpstr> Representación gráfica de los proyectos viales  La expresión grafica usada para proyectos viales emplea tres cortes básicos:  Planimetría           proyección sobre un plano    horizontal  Altimetría              corte sobre un plano vertical ubicado sobre el eje de la estructura.  Corte transversal            corte en un plano vertical perpendicular al eje.  </vt:lpstr>
      <vt:lpstr>  Obras de suelos:  En este capitulo se estudiará el movimiento de suelos a realizar sobre el terreno para reproducir el proyecto en la realidad.  El movimiento de suelos dará forma a la plataforma que sustentará al pavimento. Para lograrlo se realizarán generalmente desmontes y terraplenes.    </vt:lpstr>
      <vt:lpstr>La construcción de la plataforma no es el único elemento que requiere movimientos de suelos en la obra, también lo requieren la construcción de cunetas, excavaciones para alojar alcantarillas, nivelación de la faja de uso público.</vt:lpstr>
      <vt:lpstr>PLANIMETRIA: Es la representación en un plano horizontal de la de la trayectoria del camino. El trazado de una ruta esta compuesto por una sucesión de rectos y curvas definidas por el     proyectista para cumplir con las prestaciones que se le solicita a la ruta. Generalmente el diseño geométrico se basa en Normas que rigen en la materia. Zonas rectas: La alineación recta permite un movimiento uniforme del vehículo,  proporciona visibilidad para que el trafico se desarrolle en adecuadas condiciones de seguridad y con el mínimo consumo de combustible.</vt:lpstr>
      <vt:lpstr>La trayectoria de la ruta debe unir los puntos de interés, de forma económica.  Se debe sortear los obstáculos  naturales y artificiales que se presentan . Desde el punto de vista económico y referido a los movimientos de suelos debe hacerse la obra con la menor cantidad posible . De acá surge que se intercalen curvas entre las alineaciones rectas.  Por otra parte no es conveniente  que los tramos rectos sean excesivamente largos. De ser así se puede provocar , en el conductor  cansancio o hastío, lo que puede ser potencialmente peligroso y ocasionar accidentes.  </vt:lpstr>
      <vt:lpstr>Los tramos rectos cortos implican una gran cantidad de curvas que tienen como consecuencia, reducciones de velocidad directriz.  Alteraciones en la  marcha y peligros de las curvas.  Algunas de las alteraciones que las curvas producen en el tráfico son:  1- aparición de la fuerza centrífuga. 2- falta de visibilidad. 3- aumento del espacio necesario de vía, ya que en curva el vehículo ocupa más espacio que en recta.</vt:lpstr>
      <vt:lpstr>Estos inconvenientes no eran de importancia cuando los volúmenes y velocidades del transito eran bajas.   Las curvas horizontales generalmente son  sectores de círculo.  Al aumentar la velocidad de circulación, la variación de la alineación comienza a ser incómoda y peligrosa, ya que la acción de la fuerza centrífuga sobre el vehículo se hace más intensa.  </vt:lpstr>
      <vt:lpstr>Para subsanar los inconvenientes anteriores, se debe proyectar las curvas de forma que sus radios sean amplios, existiendo radios mínimos, en función   de la velocidad de circulación de diseño. Por debajo estos radios no se debe proyectar.   En los casos en que el radio posible es admisible desde el punto de vista de la seguridad, no generando vuelcos, pero la circulación resulta incomoda por no ser suficientemente amplio, se intercalan las llamadas curvas de transición. </vt:lpstr>
      <vt:lpstr>Las curvas de transición  tienen la propiedad de permitir variar el radio de giro del vehículo en forma gradual y en consecuencia la fuerza centrífuga ,que actúa sobre el vehículo varía en forma gradual. Este hecho elimina incomodidades y facilitando que el conductor no vea su vehículo desplazado de su senda.   También proporciona un recorrido adecuado para desarrollar los peraltes y sobre anchos que habitualmente se colocan en las curvas.  </vt:lpstr>
      <vt:lpstr>En curvas suficientemente amplias (radios grandes) no es necesario el uso de estas curvas ya que la transición de radios se hace dentro de la propia senda.  Peralte: Es la inclinación transversal que se le da a la ruta en las curvas. Su cometido es compensar el empuje de la fuerza centrífuga.  Esta inclinación hace que las proyecciones de las fuerzas actuantes sobre el vehículo, en particular su peso colabore con la compensación de la fuerza centrífuga. </vt:lpstr>
      <vt:lpstr> En las zonas peraltadas la sección transversal deja de ser a dos aguas y pasa  a  ser un plano inclinado con una pendiente única.  La pendiente transversal en el peralte depende ve varios factores, como ser: velocidad directriz, tipo de pavimento, condiciones climáticas, etc.  En nuestro país la pendiente del peralte varía entre 5 al 8%.</vt:lpstr>
      <vt:lpstr>Las curvas de transición son desde el punto de vista geométrico son espirales, en particular las Espirales de Euler o Clotoides.  Tienen la propiedad de que la dimensión de su radio es inversamente proporcional al desarrollo.  Esto significa que con una sección suficientemente larga de una de estas curvas podemos llevar al vehículo desde la recta con radio infinito, a la curva circular de radio proyectado en forma gradual. </vt:lpstr>
      <vt:lpstr> Esto permita que la variación de la aceleración  sea constante y por lo tanto la variación de fuerza centrífuga también será constante; hecho que hace que sea cómoda el cambio de radio.   Estas curvas de transición se ubican a la entrada y salida de la curva circular y sus longitudes deben ser mayores a 100 m.  Perfil longitudinal.  El perfil longitudinal representa la altimetría del eeje del camino. Está compuesto por una sucesión de rectas (rampas) y curvas (acordamientos verticales). La pendiente de un camino depende dentro de los limites de una lógica economía, de las características del terreno en que se desarrolla.  </vt:lpstr>
      <vt:lpstr> De las dos variables “tortuosidad” del camino en relación  con su planta y las pendientes máximas de su perfil, depende del volumen de tierras a mover, para un terreno determinado. Por lo anterior el costo de la obra está directamente vínculado al perfil longitudinal.  Aumentando el número de curvas, su desarrollo y las pendientes máximas, “ceñiendonos al terreno”, se puede llegar a un costo mínimo de la explanación.  </vt:lpstr>
      <vt:lpstr>En planimetría, el limite de las condiciones especificas vendría determinado por que los vehículos “pueden entrar”  cómodamente en las curvas.   En altimetría, no se podrán fosar excesivamente las pendientes, si queremos  que los vehículos puedan subirlas, existe un limite por encima del cual no se pueda subir. </vt:lpstr>
      <vt:lpstr> El trazado más económico de construcción no será normalmente el más conveniente para la operación de la ruta, la economía del trazado habrá impuesto valores reducidos de la velocidad directriz y provocado un consumo de combustible excesivo.   Habrá, por lo tanto, “un trazado limite” y “un trazado económico”, que impondrá unos conductores específicos que hagan mínima la suma de la anualidad de construcción y de las gastos de explotación del camino. </vt:lpstr>
      <vt:lpstr>Automóviles.   Son los vehículos más veloces en la ruta. Es aceptable el hecho que los vehículos livianos puedan superar pendientes del 4 a 5% sin apreciable perdida de velocidad respecto a la velocidad de crucero en tramos llanos.   Las rampas más pronunciadas producen un descenso en la velocidad que aumenta proporcionalmente con lo que aumento la pendiente.   En pendientes descendentes las velocidades de los automóviles son ligeramente más altos que en los tramos llanos.</vt:lpstr>
      <vt:lpstr>Camiones.  El efecto de las pendientes en las rampas es mucho mayor en los vehículos pesados y en particular en los camiones. La velocidad crucero de los camiones en zonas llanas es similar a la de los automóviles. No ocurre lo mismo en rampas ascendentes o descendentes.   En pendientes ascendentes la velocidad del camión puede  descender un 8% o más respecto a la velocidad en llano. En pendientes descendientes la velocidad del camión puede aumentar un 5% o más respecto a la velocidad en llano. </vt:lpstr>
      <vt:lpstr>Esta perdida de velocidad o ganancia de la misma representa alteraciones para el flujo de transito de la ruta ya que están vehículos pueden condicionar la circulación  del resto, en particular si las condiciones de sobrepeso son restringidas.  En el caso de rampas ascendentes la perdida de velocidad depende de la relación peso/potencia del vehículo.  A relaciones peso/potencia más altos la perdida de velocidad será mayor.  La velocidad final del vehículo en la rampa depende de esta relación y de la longitud de la rampa. En rampas más largas la velocidad final será menor. </vt:lpstr>
      <vt:lpstr>El fenómeno ha sido  largamente estudiado, del punto de vista analítico y práctico.   Surgen así relaciones entre la perdida de velocidad y longitud de la rampa en función de la pendiente.   Estas relaciones se pueden representar gráficamente parar su rápida aplicación.</vt:lpstr>
      <vt:lpstr>Pendiente máxima.  Es la mayor pendiente admitida en el proyecto para cumplir con las conducciones de circulación que se desea tener.   Generalmente se admite una perdida de velocidad en rampa de hasta 15% de la velocidad directriz o velocidad de diseño.   En el caso de una velocidad de diseño de 110km/h esta perdida de velocidad será de 16km/h.  Las pendientes máximas admitidas oscilan entre 7-12% siendo en promedio lo más habitual 8%. 4</vt:lpstr>
      <vt:lpstr>Pendiente mínima.  La pendiente mínima, es la necesaria para asegurar el escurrimiento longitudinal de la aguas pluviales.  Obsérvese que los fondos de cunetas laterales habitualmente son paralelos al eje de la ruta.  En el caso de terraplenes no es critico la pendiente mínima ya que habitualmente hay escurrimiento lateral.  En desmonte se recomienda un mínimo de 0,5% para asegurar en buen drenaje. En el caso de cunetas revestidas esta pendiente puede llegar a 0,35%.</vt:lpstr>
      <vt:lpstr>Longitud critica de rampas. Es la longitud máxima que un camión puede ascender sin reducción su velocidad más que el límite establecido en el proyecto.  Para los valores de diseño para la longitud critica se considera la capacidad de trepado de los camiones que depende de:  1- Tipo y potencia del camión seleccionado como vehículo de diseño. Normalmente se adopta un camión cuya relación peso potencia cargado es de 130kg/MP.  2- Velocidad de entrada o la rampa de longitud critica. Para un acercamiento horizontal puede emplearse directamente la velocidad directriz. </vt:lpstr>
      <vt:lpstr>3- Velocidad mínima de rampa, es aquella por debajo de la cual se interfiere consideradamente al trafico de los vehículos livianos.  Acordamientos verticales.  Para acordar las  alineaciones verticales, se empelan curvas verticales.  Se pueden dar dos situaciones respecto a la curvatura del acordamiento, ser convexas en el caso de crestas y cóncavas en el caso de valles.   El vehículo al operar en acordamiento sufre esfuerzos diferentes según este sea convexo o cóncavo.</vt:lpstr>
      <vt:lpstr>En el caso convexo la aceleración del mismo en vertical es contraria al peso del vehículo y sus ocupantes. Si el acordamiento es brusco, podría perderse el contacto entre el pavimento y el vehículo ocasionándose un grave problema de seguridad.  En el caso de acordamiento cóncavos la aceleración y el peso de vehículos y pasajeros tiene igual sentido, “comprimiendo el vehículo sobre el pavimento” generando sensaciones incómodas y esfuerzo sobre suspensión y neumáticos.  Para no sufrir estos efectos nocivos se requiere de acordamientos graduales que modifiquen la marcha del vehículos sin cambios bruscos. </vt:lpstr>
      <vt:lpstr>Estos acordamientos se realizan generalmente con parábolas.  La parábola es una curva muy apropiada ya que tiene la particularidad de que la variación de la tangentes a la parábola es proporcional al desarrollo y la variación de pendiente es constante a lo largo del desarrollo.   Esta conducción ofrece al vehículo una marcha sin cambios bruscos de sentido. </vt:lpstr>
      <vt:lpstr>Ecuación de la parábola:  - se denomina A = (i2 –i1) valor absoluto de la diferencia de pendientes.  - el K de la parábola es una referencia de la curvatura de la parábola.  A k mayores  parábolas nos tendidas curvaturas mas suaves.  </vt:lpstr>
      <vt:lpstr>A mayor velocidad directriz se requiere acercamientos  graduales por lo que las parábolas de  k mayor.  La definición de k de la parábola y su longitud depende también de las condiciones  de visibilidad que se requieran o puedan ofrecer.  En todos los casos la mayor visibilidad es deseable por que redunda en  mayor seguridad. En el caso de acordamientos cóncavos la conducción de visibilidad nos incide sobre la posibilidad  de  poder  o no realizar maniobras de sobrepeso en la cresta.2</vt:lpstr>
      <vt:lpstr>En el caso de acordamientos cóncavos, no tenemos  limitaciones con la visibilidad diurna, pero si en la visibilidad nocturna.   Esto se debe a la longitud que puede alcanzar al haz de luz de los faros. En acordamientos cortos y bruscos los haces de luz tienen un alcance reducido.  En el caso de acordamientos suaves y largos este haz de luz tiene mayor alcance.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camino es una estructura que nos debe permitir la circulación cómoda y segura de los distintos tipos de vehículos que el país autorizo a circular. Para cumplir con el cometido anterior debe ofrecer una superficie de rodadura con características geométricas adecuadas con una extructura capaz de                   la aplicación</dc:title>
  <dc:creator>Lorena y Ana</dc:creator>
  <cp:lastModifiedBy>Lorena y Ana</cp:lastModifiedBy>
  <cp:revision>91</cp:revision>
  <dcterms:created xsi:type="dcterms:W3CDTF">2012-01-26T17:19:29Z</dcterms:created>
  <dcterms:modified xsi:type="dcterms:W3CDTF">2012-02-06T17:16:46Z</dcterms:modified>
</cp:coreProperties>
</file>