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B22C838-0236-494F-B9DE-72FC90A47276}" type="datetimeFigureOut">
              <a:rPr lang="es-UY" smtClean="0"/>
              <a:pPr/>
              <a:t>05/03/2012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1790CC11-0409-4B39-8E02-29DB08E0C935}"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2C838-0236-494F-B9DE-72FC90A47276}" type="datetimeFigureOut">
              <a:rPr lang="es-UY" smtClean="0"/>
              <a:pPr/>
              <a:t>05/03/2012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0CC11-0409-4B39-8E02-29DB08E0C935}"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Autofit/>
          </a:bodyPr>
          <a:lstStyle/>
          <a:p>
            <a:pPr algn="l"/>
            <a:r>
              <a:rPr lang="es-UY" sz="2900"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UBICACIÓN </a:t>
            </a:r>
            <a:r>
              <a:rPr lang="es-UY" sz="2900"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DE ALCANTARILLA. PLANIMETRIA</a:t>
            </a:r>
            <a:r>
              <a:rPr lang="es-UY" sz="2900" u="sng"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t>
            </a:r>
            <a:r>
              <a:rPr lang="es-UY" sz="2600" u="sng" dirty="0" smtClean="0">
                <a:effectLst>
                  <a:outerShdw blurRad="38100" dist="38100" dir="2700000" algn="tl">
                    <a:srgbClr val="000000">
                      <a:alpha val="43137"/>
                    </a:srgbClr>
                  </a:outerShdw>
                </a:effectLst>
                <a:latin typeface="Arial" pitchFamily="34" charset="0"/>
                <a:cs typeface="Arial" pitchFamily="34" charset="0"/>
              </a:rPr>
              <a:t/>
            </a:r>
            <a:br>
              <a:rPr lang="es-UY" sz="2600" u="sng" dirty="0" smtClean="0">
                <a:effectLst>
                  <a:outerShdw blurRad="38100" dist="38100" dir="2700000" algn="tl">
                    <a:srgbClr val="000000">
                      <a:alpha val="43137"/>
                    </a:srgbClr>
                  </a:outerShdw>
                </a:effectLst>
                <a:latin typeface="Arial" pitchFamily="34" charset="0"/>
                <a:cs typeface="Arial" pitchFamily="34" charset="0"/>
              </a:rPr>
            </a:br>
            <a:r>
              <a:rPr lang="es-UY" sz="2600" u="sng" dirty="0">
                <a:effectLst>
                  <a:outerShdw blurRad="38100" dist="38100" dir="2700000" algn="tl">
                    <a:srgbClr val="000000">
                      <a:alpha val="43137"/>
                    </a:srgbClr>
                  </a:outerShdw>
                </a:effectLst>
                <a:latin typeface="Arial" pitchFamily="34" charset="0"/>
                <a:cs typeface="Arial" pitchFamily="34" charset="0"/>
              </a:rPr>
              <a:t/>
            </a:r>
            <a:br>
              <a:rPr lang="es-UY" sz="2600" u="sng" dirty="0">
                <a:effectLst>
                  <a:outerShdw blurRad="38100" dist="38100" dir="2700000" algn="tl">
                    <a:srgbClr val="000000">
                      <a:alpha val="43137"/>
                    </a:srgbClr>
                  </a:outerShdw>
                </a:effectLst>
                <a:latin typeface="Arial" pitchFamily="34" charset="0"/>
                <a:cs typeface="Arial" pitchFamily="34" charset="0"/>
              </a:rPr>
            </a:br>
            <a:r>
              <a:rPr lang="es-UY" sz="2700" u="sng" dirty="0" smtClean="0">
                <a:latin typeface="Arial" pitchFamily="34" charset="0"/>
                <a:cs typeface="Arial" pitchFamily="34" charset="0"/>
              </a:rPr>
              <a:t>Curso de agua perpendicular a la ruta:</a:t>
            </a:r>
            <a:r>
              <a:rPr lang="es-UY" sz="2600" u="sng" dirty="0" smtClean="0">
                <a:latin typeface="Arial" pitchFamily="34" charset="0"/>
                <a:cs typeface="Arial" pitchFamily="34" charset="0"/>
              </a:rPr>
              <a:t/>
            </a:r>
            <a:br>
              <a:rPr lang="es-UY" sz="2600" u="sng" dirty="0" smtClean="0">
                <a:latin typeface="Arial" pitchFamily="34" charset="0"/>
                <a:cs typeface="Arial" pitchFamily="34" charset="0"/>
              </a:rPr>
            </a:br>
            <a:r>
              <a:rPr lang="es-UY" sz="2600" u="sng" dirty="0">
                <a:latin typeface="Arial" pitchFamily="34" charset="0"/>
                <a:cs typeface="Arial" pitchFamily="34" charset="0"/>
              </a:rPr>
              <a:t/>
            </a:r>
            <a:br>
              <a:rPr lang="es-UY" sz="2600" u="sng" dirty="0">
                <a:latin typeface="Arial" pitchFamily="34" charset="0"/>
                <a:cs typeface="Arial" pitchFamily="34" charset="0"/>
              </a:rPr>
            </a:br>
            <a:r>
              <a:rPr lang="es-UY" sz="2600" dirty="0" smtClean="0">
                <a:latin typeface="Arial" pitchFamily="34" charset="0"/>
                <a:cs typeface="Arial" pitchFamily="34" charset="0"/>
              </a:rPr>
              <a:t>El caso de curso perpendicular a la ruta es el más favorable en el sentido de que la longitud de la alcantarilla será menor.</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En este caso se alinea el eje del cauce con el de la alcantarilla.</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Y su longitud será  tal que cruce el terraplén   y desemboque en la línea de fondo de la cuneta con comodidad.</a:t>
            </a:r>
            <a:br>
              <a:rPr lang="es-UY" sz="2600" dirty="0" smtClean="0">
                <a:latin typeface="Arial" pitchFamily="34" charset="0"/>
                <a:cs typeface="Arial" pitchFamily="34" charset="0"/>
              </a:rPr>
            </a:br>
            <a:r>
              <a:rPr lang="es-UY" sz="2600" dirty="0" smtClean="0">
                <a:latin typeface="Arial" pitchFamily="34" charset="0"/>
                <a:cs typeface="Arial" pitchFamily="34" charset="0"/>
              </a:rPr>
              <a:t/>
            </a:r>
            <a:br>
              <a:rPr lang="es-UY" sz="2600" dirty="0" smtClean="0">
                <a:latin typeface="Arial" pitchFamily="34" charset="0"/>
                <a:cs typeface="Arial" pitchFamily="34" charset="0"/>
              </a:rPr>
            </a:br>
            <a:r>
              <a:rPr lang="es-UY" sz="2600" dirty="0" smtClean="0">
                <a:latin typeface="Arial" pitchFamily="34" charset="0"/>
                <a:cs typeface="Arial" pitchFamily="34" charset="0"/>
              </a:rPr>
              <a:t>En este caso se mantiene mayormente el paralelismo de líneas de flujo dentro y fuera de la alcantarilla .</a:t>
            </a:r>
            <a:endParaRPr lang="es-UY" sz="26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a:t>
            </a:r>
            <a:r>
              <a:rPr lang="es-UY" sz="2900" dirty="0" smtClean="0">
                <a:latin typeface="Arial" pitchFamily="34" charset="0"/>
                <a:cs typeface="Arial" pitchFamily="34" charset="0"/>
              </a:rPr>
              <a:t>caso de poder optarse entre una boca única o una batería de </a:t>
            </a:r>
            <a:r>
              <a:rPr lang="es-UY" sz="2900" dirty="0" smtClean="0">
                <a:latin typeface="Arial" pitchFamily="34" charset="0"/>
                <a:cs typeface="Arial" pitchFamily="34" charset="0"/>
              </a:rPr>
              <a:t>bocas, </a:t>
            </a:r>
            <a:r>
              <a:rPr lang="es-UY" sz="2900" dirty="0" smtClean="0">
                <a:latin typeface="Arial" pitchFamily="34" charset="0"/>
                <a:cs typeface="Arial" pitchFamily="34" charset="0"/>
              </a:rPr>
              <a:t>se recomienda la segunda, ya que generalmente tiene un rendimiento hidráulico mayor </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Tiene la ventaja adicional de que si deja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funcionar </a:t>
            </a:r>
            <a:r>
              <a:rPr lang="es-UY" sz="2900" dirty="0" smtClean="0">
                <a:latin typeface="Arial" pitchFamily="34" charset="0"/>
                <a:cs typeface="Arial" pitchFamily="34" charset="0"/>
              </a:rPr>
              <a:t>alguna boca </a:t>
            </a:r>
            <a:r>
              <a:rPr lang="es-UY" sz="2900" dirty="0" smtClean="0">
                <a:latin typeface="Arial" pitchFamily="34" charset="0"/>
                <a:cs typeface="Arial" pitchFamily="34" charset="0"/>
              </a:rPr>
              <a:t>por </a:t>
            </a:r>
            <a:r>
              <a:rPr lang="es-UY" sz="2900" dirty="0" smtClean="0">
                <a:latin typeface="Arial" pitchFamily="34" charset="0"/>
                <a:cs typeface="Arial" pitchFamily="34" charset="0"/>
              </a:rPr>
              <a:t>algún, </a:t>
            </a:r>
            <a:r>
              <a:rPr lang="es-UY" sz="2900" dirty="0" smtClean="0">
                <a:latin typeface="Arial" pitchFamily="34" charset="0"/>
                <a:cs typeface="Arial" pitchFamily="34" charset="0"/>
              </a:rPr>
              <a:t>tipo de problema, el escurrimiento </a:t>
            </a:r>
            <a:r>
              <a:rPr lang="es-UY" sz="2900" dirty="0" smtClean="0">
                <a:latin typeface="Arial" pitchFamily="34" charset="0"/>
                <a:cs typeface="Arial" pitchFamily="34" charset="0"/>
              </a:rPr>
              <a:t>continúa </a:t>
            </a:r>
            <a:r>
              <a:rPr lang="es-UY" sz="2900" dirty="0" smtClean="0">
                <a:latin typeface="Arial" pitchFamily="34" charset="0"/>
                <a:cs typeface="Arial" pitchFamily="34" charset="0"/>
              </a:rPr>
              <a:t>por las demás bocas.</a:t>
            </a:r>
            <a:endParaRPr lang="es-UY" sz="29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latin typeface="Arial" pitchFamily="34" charset="0"/>
                <a:cs typeface="Arial" pitchFamily="34" charset="0"/>
              </a:rPr>
              <a:t>Tipos de alcantarillas </a:t>
            </a:r>
            <a:r>
              <a:rPr lang="es-UY" sz="2900" u="sng" dirty="0" smtClean="0">
                <a:latin typeface="Arial" pitchFamily="34" charset="0"/>
                <a:cs typeface="Arial" pitchFamily="34" charset="0"/>
              </a:rPr>
              <a:t>usadas en la actualidad.</a:t>
            </a:r>
            <a:r>
              <a:rPr lang="es-UY" sz="2900" u="sng" dirty="0" smtClean="0">
                <a:latin typeface="Arial" pitchFamily="34" charset="0"/>
                <a:cs typeface="Arial" pitchFamily="34" charset="0"/>
              </a:rPr>
              <a:t/>
            </a:r>
            <a:br>
              <a:rPr lang="es-UY" sz="2900" u="sng" dirty="0" smtClean="0">
                <a:latin typeface="Arial" pitchFamily="34" charset="0"/>
                <a:cs typeface="Arial" pitchFamily="34" charset="0"/>
              </a:rPr>
            </a:br>
            <a:r>
              <a:rPr lang="es-UY" sz="2900" u="sng" dirty="0">
                <a:latin typeface="Arial" pitchFamily="34" charset="0"/>
                <a:cs typeface="Arial" pitchFamily="34" charset="0"/>
              </a:rPr>
              <a:t/>
            </a:r>
            <a:br>
              <a:rPr lang="es-UY" sz="2900" u="sng" dirty="0">
                <a:latin typeface="Arial" pitchFamily="34" charset="0"/>
                <a:cs typeface="Arial" pitchFamily="34" charset="0"/>
              </a:rPr>
            </a:br>
            <a:r>
              <a:rPr lang="es-UY" sz="2900" dirty="0" smtClean="0">
                <a:latin typeface="Arial" pitchFamily="34" charset="0"/>
                <a:cs typeface="Arial" pitchFamily="34" charset="0"/>
              </a:rPr>
              <a:t>En </a:t>
            </a:r>
            <a:r>
              <a:rPr lang="es-UY" sz="2900" dirty="0" smtClean="0">
                <a:latin typeface="Arial" pitchFamily="34" charset="0"/>
                <a:cs typeface="Arial" pitchFamily="34" charset="0"/>
              </a:rPr>
              <a:t>Uruguay </a:t>
            </a:r>
            <a:r>
              <a:rPr lang="es-UY" sz="2900" dirty="0" smtClean="0">
                <a:latin typeface="Arial" pitchFamily="34" charset="0"/>
                <a:cs typeface="Arial" pitchFamily="34" charset="0"/>
              </a:rPr>
              <a:t>las que se utilizan </a:t>
            </a:r>
            <a:r>
              <a:rPr lang="es-UY" sz="2900" dirty="0" smtClean="0">
                <a:latin typeface="Arial" pitchFamily="34" charset="0"/>
                <a:cs typeface="Arial" pitchFamily="34" charset="0"/>
              </a:rPr>
              <a:t>más </a:t>
            </a:r>
            <a:r>
              <a:rPr lang="es-UY" sz="2900" dirty="0" err="1" smtClean="0">
                <a:latin typeface="Arial" pitchFamily="34" charset="0"/>
                <a:cs typeface="Arial" pitchFamily="34" charset="0"/>
              </a:rPr>
              <a:t>comunmente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son de dos </a:t>
            </a:r>
            <a:r>
              <a:rPr lang="es-UY" sz="2900" dirty="0" smtClean="0">
                <a:latin typeface="Arial" pitchFamily="34" charset="0"/>
                <a:cs typeface="Arial" pitchFamily="34" charset="0"/>
              </a:rPr>
              <a:t>tipos, las </a:t>
            </a:r>
            <a:r>
              <a:rPr lang="es-UY" sz="2900" dirty="0" smtClean="0">
                <a:latin typeface="Arial" pitchFamily="34" charset="0"/>
                <a:cs typeface="Arial" pitchFamily="34" charset="0"/>
              </a:rPr>
              <a:t>Z y las H, en las diferentes opciones de tamaño </a:t>
            </a:r>
            <a:r>
              <a:rPr lang="es-UY" sz="2900" dirty="0" smtClean="0">
                <a:latin typeface="Arial" pitchFamily="34" charset="0"/>
                <a:cs typeface="Arial" pitchFamily="34" charset="0"/>
              </a:rPr>
              <a:t>y </a:t>
            </a:r>
            <a:r>
              <a:rPr lang="es-UY" sz="2900" dirty="0" smtClean="0">
                <a:latin typeface="Arial" pitchFamily="34" charset="0"/>
                <a:cs typeface="Arial" pitchFamily="34" charset="0"/>
              </a:rPr>
              <a:t>cantidad de bocas.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Las </a:t>
            </a:r>
            <a:r>
              <a:rPr lang="es-UY" sz="2900" dirty="0" smtClean="0">
                <a:latin typeface="Arial" pitchFamily="34" charset="0"/>
                <a:cs typeface="Arial" pitchFamily="34" charset="0"/>
              </a:rPr>
              <a:t>Z son circulares de caños de hormigón de construcción </a:t>
            </a:r>
            <a:r>
              <a:rPr lang="es-UY" sz="2900" dirty="0" err="1" smtClean="0">
                <a:latin typeface="Arial" pitchFamily="34" charset="0"/>
                <a:cs typeface="Arial" pitchFamily="34" charset="0"/>
              </a:rPr>
              <a:t>standad</a:t>
            </a:r>
            <a:r>
              <a:rPr lang="es-UY" sz="2900" dirty="0" smtClean="0">
                <a:latin typeface="Arial" pitchFamily="34" charset="0"/>
                <a:cs typeface="Arial" pitchFamily="34" charset="0"/>
              </a:rPr>
              <a:t> en fábrica.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Los diámetros más comunes son:</a:t>
            </a:r>
            <a:r>
              <a:rPr lang="es-UY" sz="2900" dirty="0" smtClean="0">
                <a:latin typeface="Arial" pitchFamily="34" charset="0"/>
                <a:cs typeface="Arial" pitchFamily="34" charset="0"/>
              </a:rPr>
              <a:t> </a:t>
            </a:r>
            <a:r>
              <a:rPr lang="es-UY" sz="2900" dirty="0" smtClean="0">
                <a:latin typeface="Arial" pitchFamily="34" charset="0"/>
                <a:cs typeface="Arial" pitchFamily="34" charset="0"/>
              </a:rPr>
              <a:t>Ø30 Ø40 </a:t>
            </a:r>
            <a:r>
              <a:rPr lang="es-UY" sz="2900" dirty="0" smtClean="0">
                <a:latin typeface="Arial" pitchFamily="34" charset="0"/>
                <a:cs typeface="Arial" pitchFamily="34" charset="0"/>
              </a:rPr>
              <a:t>Ød50 </a:t>
            </a:r>
            <a:r>
              <a:rPr lang="es-UY" sz="2900" dirty="0" smtClean="0">
                <a:latin typeface="Arial" pitchFamily="34" charset="0"/>
                <a:cs typeface="Arial" pitchFamily="34" charset="0"/>
              </a:rPr>
              <a:t>Ø60 Ø80 Ø100 </a:t>
            </a:r>
            <a:r>
              <a:rPr lang="es-UY" sz="2900" dirty="0" smtClean="0">
                <a:latin typeface="Arial" pitchFamily="34" charset="0"/>
                <a:cs typeface="Arial" pitchFamily="34" charset="0"/>
              </a:rPr>
              <a:t>Ø120 (medidas en centímetros).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Del punto de vista estructural, e</a:t>
            </a:r>
            <a:r>
              <a:rPr lang="es-UY" sz="2900" dirty="0" smtClean="0">
                <a:latin typeface="Arial" pitchFamily="34" charset="0"/>
                <a:cs typeface="Arial" pitchFamily="34" charset="0"/>
              </a:rPr>
              <a:t>n </a:t>
            </a:r>
            <a:r>
              <a:rPr lang="es-UY" sz="2900" dirty="0" smtClean="0">
                <a:latin typeface="Arial" pitchFamily="34" charset="0"/>
                <a:cs typeface="Arial" pitchFamily="34" charset="0"/>
              </a:rPr>
              <a:t>plaza se consiguen habitualmente de dos tipos de </a:t>
            </a:r>
            <a:r>
              <a:rPr lang="es-UY" sz="2900" dirty="0" smtClean="0">
                <a:latin typeface="Arial" pitchFamily="34" charset="0"/>
                <a:cs typeface="Arial" pitchFamily="34" charset="0"/>
              </a:rPr>
              <a:t>resistencias, </a:t>
            </a:r>
            <a:r>
              <a:rPr lang="es-UY" sz="2900" dirty="0" smtClean="0">
                <a:latin typeface="Arial" pitchFamily="34" charset="0"/>
                <a:cs typeface="Arial" pitchFamily="34" charset="0"/>
              </a:rPr>
              <a:t>la común, sin </a:t>
            </a:r>
            <a:r>
              <a:rPr lang="es-UY" sz="2900" dirty="0" smtClean="0">
                <a:latin typeface="Arial" pitchFamily="34" charset="0"/>
                <a:cs typeface="Arial" pitchFamily="34" charset="0"/>
              </a:rPr>
              <a:t>armadura, </a:t>
            </a:r>
            <a:r>
              <a:rPr lang="es-UY" sz="2900" dirty="0" smtClean="0">
                <a:latin typeface="Arial" pitchFamily="34" charset="0"/>
                <a:cs typeface="Arial" pitchFamily="34" charset="0"/>
              </a:rPr>
              <a:t>la de </a:t>
            </a:r>
            <a:r>
              <a:rPr lang="es-UY" sz="2900" dirty="0" smtClean="0">
                <a:latin typeface="Arial" pitchFamily="34" charset="0"/>
                <a:cs typeface="Arial" pitchFamily="34" charset="0"/>
              </a:rPr>
              <a:t>alta resistencia </a:t>
            </a:r>
            <a:r>
              <a:rPr lang="es-UY" sz="2900" dirty="0" smtClean="0">
                <a:latin typeface="Arial" pitchFamily="34" charset="0"/>
                <a:cs typeface="Arial" pitchFamily="34" charset="0"/>
              </a:rPr>
              <a:t>con armadura y algunos especiales de </a:t>
            </a:r>
            <a:r>
              <a:rPr lang="es-UY" sz="2900" dirty="0" smtClean="0">
                <a:latin typeface="Arial" pitchFamily="34" charset="0"/>
                <a:cs typeface="Arial" pitchFamily="34" charset="0"/>
              </a:rPr>
              <a:t>resist</a:t>
            </a:r>
            <a:r>
              <a:rPr lang="es-UY" sz="2900" dirty="0" smtClean="0">
                <a:latin typeface="Arial" pitchFamily="34" charset="0"/>
                <a:cs typeface="Arial" pitchFamily="34" charset="0"/>
              </a:rPr>
              <a:t>encia especial </a:t>
            </a:r>
            <a:r>
              <a:rPr lang="es-UY" sz="2900" dirty="0" smtClean="0">
                <a:latin typeface="Arial" pitchFamily="34" charset="0"/>
                <a:cs typeface="Arial" pitchFamily="34" charset="0"/>
              </a:rPr>
              <a:t>doblemente armados.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todos los casos se requiere que sobre ellas exista una capa de material, a mayor resistencia el espesor de esta capa (tapada)será menor.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a:t>
            </a:r>
            <a:r>
              <a:rPr lang="es-UY" sz="2900" dirty="0" smtClean="0">
                <a:latin typeface="Arial" pitchFamily="34" charset="0"/>
                <a:cs typeface="Arial" pitchFamily="34" charset="0"/>
              </a:rPr>
              <a:t>hormigón ofrece una resistencia </a:t>
            </a:r>
            <a:r>
              <a:rPr lang="es-UY" sz="2900" dirty="0" smtClean="0">
                <a:latin typeface="Arial" pitchFamily="34" charset="0"/>
                <a:cs typeface="Arial" pitchFamily="34" charset="0"/>
              </a:rPr>
              <a:t>al escurrimiento relativamente </a:t>
            </a:r>
            <a:r>
              <a:rPr lang="es-UY" sz="2900" dirty="0" smtClean="0">
                <a:latin typeface="Arial" pitchFamily="34" charset="0"/>
                <a:cs typeface="Arial" pitchFamily="34" charset="0"/>
              </a:rPr>
              <a:t>baja.</a:t>
            </a:r>
            <a:endParaRPr lang="es-UY" sz="2900" u="sng"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80000" cy="6120000"/>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Como se dijo antes estos caños se disponen en plaza. Se pueden encontrar de distintos largos, </a:t>
            </a:r>
            <a:r>
              <a:rPr lang="es-UY" sz="2900" dirty="0" smtClean="0">
                <a:latin typeface="Arial" pitchFamily="34" charset="0"/>
                <a:cs typeface="Arial" pitchFamily="34" charset="0"/>
              </a:rPr>
              <a:t>varían en tramos de 1m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1,2 m </a:t>
            </a:r>
            <a:r>
              <a:rPr lang="es-UY" sz="2900" dirty="0" smtClean="0">
                <a:latin typeface="Arial" pitchFamily="34" charset="0"/>
                <a:cs typeface="Arial" pitchFamily="34" charset="0"/>
              </a:rPr>
              <a:t> </a:t>
            </a:r>
            <a:r>
              <a:rPr lang="es-UY" sz="2900" dirty="0" smtClean="0">
                <a:latin typeface="Arial" pitchFamily="34" charset="0"/>
                <a:cs typeface="Arial" pitchFamily="34" charset="0"/>
              </a:rPr>
              <a:t>y 1,5m de largo.</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El largo depende en gran medida del peso de la </a:t>
            </a:r>
            <a:r>
              <a:rPr lang="es-UY" sz="2900" dirty="0" smtClean="0">
                <a:latin typeface="Arial" pitchFamily="34" charset="0"/>
                <a:cs typeface="Arial" pitchFamily="34" charset="0"/>
              </a:rPr>
              <a:t>pieza, </a:t>
            </a:r>
            <a:r>
              <a:rPr lang="es-UY" sz="2900" dirty="0" smtClean="0">
                <a:latin typeface="Arial" pitchFamily="34" charset="0"/>
                <a:cs typeface="Arial" pitchFamily="34" charset="0"/>
              </a:rPr>
              <a:t>buscando que sea fácil de manipular.</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Estos </a:t>
            </a:r>
            <a:r>
              <a:rPr lang="es-UY" sz="2900" dirty="0" smtClean="0">
                <a:latin typeface="Arial" pitchFamily="34" charset="0"/>
                <a:cs typeface="Arial" pitchFamily="34" charset="0"/>
              </a:rPr>
              <a:t>caños se </a:t>
            </a:r>
            <a:r>
              <a:rPr lang="es-UY" sz="2900" dirty="0" smtClean="0">
                <a:latin typeface="Arial" pitchFamily="34" charset="0"/>
                <a:cs typeface="Arial" pitchFamily="34" charset="0"/>
              </a:rPr>
              <a:t>ensamblan </a:t>
            </a:r>
            <a:r>
              <a:rPr lang="es-UY" sz="2900" dirty="0" smtClean="0">
                <a:latin typeface="Arial" pitchFamily="34" charset="0"/>
                <a:cs typeface="Arial" pitchFamily="34" charset="0"/>
              </a:rPr>
              <a:t>unos con </a:t>
            </a:r>
            <a:r>
              <a:rPr lang="es-UY" sz="2900" dirty="0" smtClean="0">
                <a:latin typeface="Arial" pitchFamily="34" charset="0"/>
                <a:cs typeface="Arial" pitchFamily="34" charset="0"/>
              </a:rPr>
              <a:t>otros formando el largo requerido.</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encastre debe ser estanco, generalmente es del tipo macho – hembra.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Existe dos variantes</a:t>
            </a:r>
            <a:r>
              <a:rPr lang="es-UY" sz="2900" dirty="0" smtClean="0">
                <a:latin typeface="Arial" pitchFamily="34" charset="0"/>
                <a:cs typeface="Arial" pitchFamily="34" charset="0"/>
              </a:rPr>
              <a:t>, </a:t>
            </a:r>
            <a:r>
              <a:rPr lang="es-UY" sz="2900" dirty="0" smtClean="0">
                <a:latin typeface="Arial" pitchFamily="34" charset="0"/>
                <a:cs typeface="Arial" pitchFamily="34" charset="0"/>
              </a:rPr>
              <a:t>uno con cabezal donde </a:t>
            </a:r>
            <a:r>
              <a:rPr lang="es-UY" sz="2900" dirty="0" smtClean="0">
                <a:latin typeface="Arial" pitchFamily="34" charset="0"/>
                <a:cs typeface="Arial" pitchFamily="34" charset="0"/>
              </a:rPr>
              <a:t>el extremo hembra </a:t>
            </a:r>
            <a:r>
              <a:rPr lang="es-UY" sz="2900" dirty="0" smtClean="0">
                <a:latin typeface="Arial" pitchFamily="34" charset="0"/>
                <a:cs typeface="Arial" pitchFamily="34" charset="0"/>
              </a:rPr>
              <a:t>del caño tiene sobre el diámetro dentro del que se calza </a:t>
            </a:r>
            <a:r>
              <a:rPr lang="es-UY" sz="2900" dirty="0" smtClean="0">
                <a:latin typeface="Arial" pitchFamily="34" charset="0"/>
                <a:cs typeface="Arial" pitchFamily="34" charset="0"/>
              </a:rPr>
              <a:t>el extremó macho del siguiente </a:t>
            </a:r>
            <a:r>
              <a:rPr lang="es-UY" sz="2900" dirty="0" smtClean="0">
                <a:latin typeface="Arial" pitchFamily="34" charset="0"/>
                <a:cs typeface="Arial" pitchFamily="34" charset="0"/>
              </a:rPr>
              <a:t>caño, en este caso las </a:t>
            </a:r>
            <a:r>
              <a:rPr lang="es-UY" sz="2900" dirty="0" smtClean="0">
                <a:latin typeface="Arial" pitchFamily="34" charset="0"/>
                <a:cs typeface="Arial" pitchFamily="34" charset="0"/>
              </a:rPr>
              <a:t>paredes del </a:t>
            </a:r>
            <a:r>
              <a:rPr lang="es-UY" sz="2900" dirty="0" smtClean="0">
                <a:latin typeface="Arial" pitchFamily="34" charset="0"/>
                <a:cs typeface="Arial" pitchFamily="34" charset="0"/>
              </a:rPr>
              <a:t>caño no </a:t>
            </a:r>
            <a:r>
              <a:rPr lang="es-UY" sz="2900" dirty="0" smtClean="0">
                <a:latin typeface="Arial" pitchFamily="34" charset="0"/>
                <a:cs typeface="Arial" pitchFamily="34" charset="0"/>
              </a:rPr>
              <a:t>disminuyen </a:t>
            </a:r>
            <a:r>
              <a:rPr lang="es-UY" sz="2900" dirty="0" err="1" smtClean="0">
                <a:latin typeface="Arial" pitchFamily="34" charset="0"/>
                <a:cs typeface="Arial" pitchFamily="34" charset="0"/>
              </a:rPr>
              <a:t>su.espesor</a:t>
            </a:r>
            <a:r>
              <a:rPr lang="es-UY" sz="2900" dirty="0" smtClean="0">
                <a:latin typeface="Arial" pitchFamily="34" charset="0"/>
                <a:cs typeface="Arial" pitchFamily="34" charset="0"/>
              </a:rPr>
              <a:t>.</a:t>
            </a:r>
            <a:endParaRPr lang="es-UY" sz="29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El </a:t>
            </a:r>
            <a:r>
              <a:rPr lang="es-UY" sz="2900" dirty="0" smtClean="0">
                <a:latin typeface="Arial" pitchFamily="34" charset="0"/>
                <a:cs typeface="Arial" pitchFamily="34" charset="0"/>
              </a:rPr>
              <a:t>segundo </a:t>
            </a:r>
            <a:r>
              <a:rPr lang="es-UY" sz="2900" dirty="0" smtClean="0">
                <a:latin typeface="Arial" pitchFamily="34" charset="0"/>
                <a:cs typeface="Arial" pitchFamily="34" charset="0"/>
              </a:rPr>
              <a:t>tipo, no cuenta con el cabezal de </a:t>
            </a:r>
            <a:r>
              <a:rPr lang="es-UY" sz="2900" dirty="0" smtClean="0">
                <a:latin typeface="Arial" pitchFamily="34" charset="0"/>
                <a:cs typeface="Arial" pitchFamily="34" charset="0"/>
              </a:rPr>
              <a:t>encastre</a:t>
            </a:r>
            <a:r>
              <a:rPr lang="es-UY" sz="2900" dirty="0" smtClean="0">
                <a:latin typeface="Arial" pitchFamily="34" charset="0"/>
                <a:cs typeface="Arial" pitchFamily="34" charset="0"/>
              </a:rPr>
              <a:t>, simplemente en los extremos de los </a:t>
            </a:r>
            <a:r>
              <a:rPr lang="es-UY" sz="2900" dirty="0" smtClean="0">
                <a:latin typeface="Arial" pitchFamily="34" charset="0"/>
                <a:cs typeface="Arial" pitchFamily="34" charset="0"/>
              </a:rPr>
              <a:t>coños  existen </a:t>
            </a:r>
            <a:r>
              <a:rPr lang="es-UY" sz="2900" dirty="0" smtClean="0">
                <a:latin typeface="Arial" pitchFamily="34" charset="0"/>
                <a:cs typeface="Arial" pitchFamily="34" charset="0"/>
              </a:rPr>
              <a:t>rebajes en el espesor de la pared de forma que sean invertidos para poder </a:t>
            </a:r>
            <a:r>
              <a:rPr lang="es-UY" sz="2900" dirty="0" smtClean="0">
                <a:latin typeface="Arial" pitchFamily="34" charset="0"/>
                <a:cs typeface="Arial" pitchFamily="34" charset="0"/>
              </a:rPr>
              <a:t>ensamblar un caño con el otro.</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a:t>
            </a:r>
            <a:r>
              <a:rPr lang="es-UY" sz="2900" dirty="0" smtClean="0">
                <a:latin typeface="Arial" pitchFamily="34" charset="0"/>
                <a:cs typeface="Arial" pitchFamily="34" charset="0"/>
              </a:rPr>
              <a:t>uniones se deben “rejuntar” con </a:t>
            </a:r>
            <a:r>
              <a:rPr lang="es-UY" sz="2900" dirty="0" smtClean="0">
                <a:latin typeface="Arial" pitchFamily="34" charset="0"/>
                <a:cs typeface="Arial" pitchFamily="34" charset="0"/>
              </a:rPr>
              <a:t>mortero </a:t>
            </a:r>
            <a:r>
              <a:rPr lang="es-UY" sz="2900" dirty="0" smtClean="0">
                <a:latin typeface="Arial" pitchFamily="34" charset="0"/>
                <a:cs typeface="Arial" pitchFamily="34" charset="0"/>
              </a:rPr>
              <a:t>de arena y portland con </a:t>
            </a:r>
            <a:r>
              <a:rPr lang="es-UY" sz="2900" dirty="0" smtClean="0">
                <a:latin typeface="Arial" pitchFamily="34" charset="0"/>
                <a:cs typeface="Arial" pitchFamily="34" charset="0"/>
              </a:rPr>
              <a:t>hidrófugo </a:t>
            </a:r>
            <a:r>
              <a:rPr lang="es-UY" sz="2900" dirty="0" smtClean="0">
                <a:latin typeface="Arial" pitchFamily="34" charset="0"/>
                <a:cs typeface="Arial" pitchFamily="34" charset="0"/>
              </a:rPr>
              <a:t>, si es posible </a:t>
            </a:r>
            <a:r>
              <a:rPr lang="es-UY" sz="2900" dirty="0" smtClean="0">
                <a:latin typeface="Arial" pitchFamily="34" charset="0"/>
                <a:cs typeface="Arial" pitchFamily="34" charset="0"/>
              </a:rPr>
              <a:t>en los lados interior </a:t>
            </a:r>
            <a:r>
              <a:rPr lang="es-UY" sz="2900" dirty="0" smtClean="0">
                <a:latin typeface="Arial" pitchFamily="34" charset="0"/>
                <a:cs typeface="Arial" pitchFamily="34" charset="0"/>
              </a:rPr>
              <a:t>y del </a:t>
            </a:r>
            <a:r>
              <a:rPr lang="es-UY" sz="2900" dirty="0" smtClean="0">
                <a:latin typeface="Arial" pitchFamily="34" charset="0"/>
                <a:cs typeface="Arial" pitchFamily="34" charset="0"/>
              </a:rPr>
              <a:t>exterior.</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Los </a:t>
            </a:r>
            <a:r>
              <a:rPr lang="es-UY" sz="2900" dirty="0" smtClean="0">
                <a:latin typeface="Arial" pitchFamily="34" charset="0"/>
                <a:cs typeface="Arial" pitchFamily="34" charset="0"/>
              </a:rPr>
              <a:t>extremos del ducto se </a:t>
            </a:r>
            <a:r>
              <a:rPr lang="es-UY" sz="2900" dirty="0" smtClean="0">
                <a:latin typeface="Arial" pitchFamily="34" charset="0"/>
                <a:cs typeface="Arial" pitchFamily="34" charset="0"/>
              </a:rPr>
              <a:t>terminan </a:t>
            </a:r>
            <a:r>
              <a:rPr lang="es-UY" sz="2900" dirty="0" smtClean="0">
                <a:latin typeface="Arial" pitchFamily="34" charset="0"/>
                <a:cs typeface="Arial" pitchFamily="34" charset="0"/>
              </a:rPr>
              <a:t>con </a:t>
            </a:r>
            <a:r>
              <a:rPr lang="es-UY" sz="2900" dirty="0" smtClean="0">
                <a:latin typeface="Arial" pitchFamily="34" charset="0"/>
                <a:cs typeface="Arial" pitchFamily="34" charset="0"/>
              </a:rPr>
              <a:t>una estructura de hormigón armado llamada ala.</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Están</a:t>
            </a:r>
            <a:r>
              <a:rPr lang="es-UY" sz="2900" dirty="0" smtClean="0">
                <a:latin typeface="Arial" pitchFamily="34" charset="0"/>
                <a:cs typeface="Arial" pitchFamily="34" charset="0"/>
              </a:rPr>
              <a:t> compuestas </a:t>
            </a:r>
            <a:r>
              <a:rPr lang="es-UY" sz="2900" dirty="0" smtClean="0">
                <a:latin typeface="Arial" pitchFamily="34" charset="0"/>
                <a:cs typeface="Arial" pitchFamily="34" charset="0"/>
              </a:rPr>
              <a:t>por una </a:t>
            </a:r>
            <a:r>
              <a:rPr lang="es-UY" sz="2900" dirty="0" smtClean="0">
                <a:latin typeface="Arial" pitchFamily="34" charset="0"/>
                <a:cs typeface="Arial" pitchFamily="34" charset="0"/>
              </a:rPr>
              <a:t>pantalla </a:t>
            </a:r>
            <a:r>
              <a:rPr lang="es-UY" sz="2900" dirty="0" smtClean="0">
                <a:latin typeface="Arial" pitchFamily="34" charset="0"/>
                <a:cs typeface="Arial" pitchFamily="34" charset="0"/>
              </a:rPr>
              <a:t>perpendicular al </a:t>
            </a:r>
            <a:r>
              <a:rPr lang="es-UY" sz="2900" dirty="0" smtClean="0">
                <a:latin typeface="Arial" pitchFamily="34" charset="0"/>
                <a:cs typeface="Arial" pitchFamily="34" charset="0"/>
              </a:rPr>
              <a:t>caño (con la boca del caño), </a:t>
            </a:r>
            <a:r>
              <a:rPr lang="es-UY" sz="2900" dirty="0" smtClean="0">
                <a:latin typeface="Arial" pitchFamily="34" charset="0"/>
                <a:cs typeface="Arial" pitchFamily="34" charset="0"/>
              </a:rPr>
              <a:t>dos </a:t>
            </a:r>
            <a:r>
              <a:rPr lang="es-UY" sz="2900" dirty="0" smtClean="0">
                <a:latin typeface="Arial" pitchFamily="34" charset="0"/>
                <a:cs typeface="Arial" pitchFamily="34" charset="0"/>
              </a:rPr>
              <a:t>alas laterales verticales </a:t>
            </a:r>
            <a:r>
              <a:rPr lang="es-UY" sz="2900" dirty="0" smtClean="0">
                <a:latin typeface="Arial" pitchFamily="34" charset="0"/>
                <a:cs typeface="Arial" pitchFamily="34" charset="0"/>
              </a:rPr>
              <a:t>a 45</a:t>
            </a:r>
            <a:r>
              <a:rPr lang="es-UY" sz="2900" dirty="0" smtClean="0">
                <a:latin typeface="Arial" pitchFamily="34" charset="0"/>
                <a:cs typeface="Arial" pitchFamily="34" charset="0"/>
              </a:rPr>
              <a:t>° (respecto al eje en planta) </a:t>
            </a:r>
            <a:r>
              <a:rPr lang="es-UY" sz="2900" dirty="0" smtClean="0">
                <a:latin typeface="Arial" pitchFamily="34" charset="0"/>
                <a:cs typeface="Arial" pitchFamily="34" charset="0"/>
              </a:rPr>
              <a:t>y una </a:t>
            </a:r>
            <a:r>
              <a:rPr lang="es-UY" sz="2900" dirty="0" smtClean="0">
                <a:latin typeface="Arial" pitchFamily="34" charset="0"/>
                <a:cs typeface="Arial" pitchFamily="34" charset="0"/>
              </a:rPr>
              <a:t>losa de zampeado como protección del fondo del cauce.</a:t>
            </a:r>
            <a:endParaRPr lang="es-UY" sz="29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Alcantarilla tipo H, </a:t>
            </a:r>
            <a:r>
              <a:rPr lang="es-UY" sz="2900" dirty="0" smtClean="0">
                <a:latin typeface="Arial" pitchFamily="34" charset="0"/>
                <a:cs typeface="Arial" pitchFamily="34" charset="0"/>
              </a:rPr>
              <a:t>son construidas </a:t>
            </a:r>
            <a:r>
              <a:rPr lang="es-UY" sz="2900" dirty="0" smtClean="0">
                <a:latin typeface="Arial" pitchFamily="34" charset="0"/>
                <a:cs typeface="Arial" pitchFamily="34" charset="0"/>
              </a:rPr>
              <a:t>en sitio.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Son </a:t>
            </a:r>
            <a:r>
              <a:rPr lang="es-UY" sz="2900" dirty="0" smtClean="0">
                <a:latin typeface="Arial" pitchFamily="34" charset="0"/>
                <a:cs typeface="Arial" pitchFamily="34" charset="0"/>
              </a:rPr>
              <a:t>de hormigón armado,  sección rectangular.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Pueden estar compuestas </a:t>
            </a:r>
            <a:r>
              <a:rPr lang="es-UY" sz="2900" dirty="0" smtClean="0">
                <a:latin typeface="Arial" pitchFamily="34" charset="0"/>
                <a:cs typeface="Arial" pitchFamily="34" charset="0"/>
              </a:rPr>
              <a:t>por una </a:t>
            </a:r>
            <a:r>
              <a:rPr lang="es-UY" sz="2900" dirty="0" smtClean="0">
                <a:latin typeface="Arial" pitchFamily="34" charset="0"/>
                <a:cs typeface="Arial" pitchFamily="34" charset="0"/>
              </a:rPr>
              <a:t>o varias bocas.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Estructuralmente son</a:t>
            </a:r>
            <a:r>
              <a:rPr lang="es-UY" sz="2900" dirty="0" smtClean="0">
                <a:latin typeface="Arial" pitchFamily="34" charset="0"/>
                <a:cs typeface="Arial" pitchFamily="34" charset="0"/>
              </a:rPr>
              <a:t> </a:t>
            </a:r>
            <a:r>
              <a:rPr lang="es-UY" sz="2900" dirty="0" smtClean="0">
                <a:latin typeface="Arial" pitchFamily="34" charset="0"/>
                <a:cs typeface="Arial" pitchFamily="34" charset="0"/>
              </a:rPr>
              <a:t>pantallas verticales </a:t>
            </a:r>
            <a:r>
              <a:rPr lang="es-UY" sz="2900" dirty="0" smtClean="0">
                <a:latin typeface="Arial" pitchFamily="34" charset="0"/>
                <a:cs typeface="Arial" pitchFamily="34" charset="0"/>
              </a:rPr>
              <a:t>una losa de zampeado y una losa </a:t>
            </a:r>
            <a:r>
              <a:rPr lang="es-UY" sz="2900" dirty="0" smtClean="0">
                <a:latin typeface="Arial" pitchFamily="34" charset="0"/>
                <a:cs typeface="Arial" pitchFamily="34" charset="0"/>
              </a:rPr>
              <a:t>superior </a:t>
            </a:r>
            <a:r>
              <a:rPr lang="es-UY" sz="2900" dirty="0" smtClean="0">
                <a:latin typeface="Arial" pitchFamily="34" charset="0"/>
                <a:cs typeface="Arial" pitchFamily="34" charset="0"/>
              </a:rPr>
              <a:t>.</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a:t>
            </a:r>
            <a:r>
              <a:rPr lang="es-UY" sz="2900" dirty="0" smtClean="0">
                <a:latin typeface="Arial" pitchFamily="34" charset="0"/>
                <a:cs typeface="Arial" pitchFamily="34" charset="0"/>
              </a:rPr>
              <a:t>pueden construir para </a:t>
            </a:r>
            <a:r>
              <a:rPr lang="es-UY" sz="2900" dirty="0" smtClean="0">
                <a:latin typeface="Arial" pitchFamily="34" charset="0"/>
                <a:cs typeface="Arial" pitchFamily="34" charset="0"/>
              </a:rPr>
              <a:t>trabajar con o  </a:t>
            </a:r>
            <a:r>
              <a:rPr lang="es-UY" sz="2900" dirty="0" smtClean="0">
                <a:latin typeface="Arial" pitchFamily="34" charset="0"/>
                <a:cs typeface="Arial" pitchFamily="34" charset="0"/>
              </a:rPr>
              <a:t>sin tapada de material </a:t>
            </a:r>
            <a:r>
              <a:rPr lang="es-UY" sz="2900" dirty="0" smtClean="0">
                <a:latin typeface="Arial" pitchFamily="34" charset="0"/>
                <a:cs typeface="Arial" pitchFamily="34" charset="0"/>
              </a:rPr>
              <a:t>por </a:t>
            </a:r>
            <a:r>
              <a:rPr lang="es-UY" sz="2900" dirty="0" smtClean="0">
                <a:latin typeface="Arial" pitchFamily="34" charset="0"/>
                <a:cs typeface="Arial" pitchFamily="34" charset="0"/>
              </a:rPr>
              <a:t>encima</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a:t>
            </a:r>
            <a:r>
              <a:rPr lang="es-UY" sz="2900" dirty="0" smtClean="0">
                <a:latin typeface="Arial" pitchFamily="34" charset="0"/>
                <a:cs typeface="Arial" pitchFamily="34" charset="0"/>
              </a:rPr>
              <a:t>también </a:t>
            </a:r>
            <a:r>
              <a:rPr lang="es-UY" sz="2900" dirty="0" smtClean="0">
                <a:latin typeface="Arial" pitchFamily="34" charset="0"/>
                <a:cs typeface="Arial" pitchFamily="34" charset="0"/>
              </a:rPr>
              <a:t>cuentan con </a:t>
            </a:r>
            <a:r>
              <a:rPr lang="es-UY" sz="2900" dirty="0" smtClean="0">
                <a:latin typeface="Arial" pitchFamily="34" charset="0"/>
                <a:cs typeface="Arial" pitchFamily="34" charset="0"/>
              </a:rPr>
              <a:t>cabezales en sus </a:t>
            </a:r>
            <a:r>
              <a:rPr lang="es-UY" sz="2900" dirty="0" smtClean="0">
                <a:latin typeface="Arial" pitchFamily="34" charset="0"/>
                <a:cs typeface="Arial" pitchFamily="34" charset="0"/>
              </a:rPr>
              <a:t>extremos, </a:t>
            </a:r>
            <a:r>
              <a:rPr lang="es-UY" sz="2900" dirty="0" smtClean="0">
                <a:latin typeface="Arial" pitchFamily="34" charset="0"/>
                <a:cs typeface="Arial" pitchFamily="34" charset="0"/>
              </a:rPr>
              <a:t>compuestos por alas laterales a 45°, losa de </a:t>
            </a:r>
            <a:r>
              <a:rPr lang="es-UY" sz="2900" dirty="0" smtClean="0">
                <a:latin typeface="Arial" pitchFamily="34" charset="0"/>
                <a:cs typeface="Arial" pitchFamily="34" charset="0"/>
              </a:rPr>
              <a:t>zampeado y </a:t>
            </a:r>
            <a:r>
              <a:rPr lang="es-UY" sz="2900" dirty="0" smtClean="0">
                <a:latin typeface="Arial" pitchFamily="34" charset="0"/>
                <a:cs typeface="Arial" pitchFamily="34" charset="0"/>
              </a:rPr>
              <a:t>pantalla se </a:t>
            </a:r>
            <a:r>
              <a:rPr lang="es-UY" sz="2900" dirty="0" smtClean="0">
                <a:latin typeface="Arial" pitchFamily="34" charset="0"/>
                <a:cs typeface="Arial" pitchFamily="34" charset="0"/>
              </a:rPr>
              <a:t>contención con orificio para </a:t>
            </a:r>
            <a:r>
              <a:rPr lang="es-UY" sz="2900" smtClean="0">
                <a:latin typeface="Arial" pitchFamily="34" charset="0"/>
                <a:cs typeface="Arial" pitchFamily="34" charset="0"/>
              </a:rPr>
              <a:t>la boca.</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Cualquiera de los tipos de alcantarillas anteriores se pueden construir de bocas múltiples.</a:t>
            </a:r>
            <a:endParaRPr lang="es-UY" sz="29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352928" cy="6192688"/>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latin typeface="Arial" pitchFamily="34" charset="0"/>
                <a:cs typeface="Arial" pitchFamily="34" charset="0"/>
              </a:rPr>
              <a:t>Curso de agua en  “esviaje” respeto a la ruta.</a:t>
            </a:r>
            <a:br>
              <a:rPr lang="es-UY" sz="2900" u="sng"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En este caso el curso de agua a conducir no es perpendicular al eje  de la ruta y forma un ángulo con el mismo diferente a 90°.</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El ángulo </a:t>
            </a:r>
            <a:r>
              <a:rPr lang="el-GR" sz="2900" dirty="0" smtClean="0">
                <a:latin typeface="Arial" pitchFamily="34" charset="0"/>
                <a:cs typeface="Arial" pitchFamily="34" charset="0"/>
              </a:rPr>
              <a:t>α</a:t>
            </a:r>
            <a:r>
              <a:rPr lang="es-UY" sz="2900" dirty="0" smtClean="0">
                <a:latin typeface="Arial" pitchFamily="34" charset="0"/>
                <a:cs typeface="Arial" pitchFamily="34" charset="0"/>
              </a:rPr>
              <a:t> formado entre el cuace y la perpendicular al eje de la ruta se llama “</a:t>
            </a:r>
            <a:r>
              <a:rPr lang="es-UY" sz="2900" dirty="0" err="1" smtClean="0">
                <a:latin typeface="Arial" pitchFamily="34" charset="0"/>
                <a:cs typeface="Arial" pitchFamily="34" charset="0"/>
              </a:rPr>
              <a:t>esvíaje</a:t>
            </a:r>
            <a:r>
              <a:rPr lang="es-UY" sz="2900" dirty="0" smtClean="0">
                <a:latin typeface="Arial" pitchFamily="34" charset="0"/>
                <a:cs typeface="Arial" pitchFamily="34" charset="0"/>
              </a:rPr>
              <a:t>” o “ángulo de </a:t>
            </a:r>
            <a:r>
              <a:rPr lang="es-UY" sz="2900" dirty="0" err="1" smtClean="0">
                <a:latin typeface="Arial" pitchFamily="34" charset="0"/>
                <a:cs typeface="Arial" pitchFamily="34" charset="0"/>
              </a:rPr>
              <a:t>esvíaje</a:t>
            </a:r>
            <a:r>
              <a:rPr lang="es-UY" sz="2900" dirty="0" smtClean="0">
                <a:latin typeface="Arial" pitchFamily="34" charset="0"/>
                <a:cs typeface="Arial" pitchFamily="34" charset="0"/>
              </a:rPr>
              <a:t>”.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los casos que el </a:t>
            </a:r>
            <a:r>
              <a:rPr lang="es-UY" sz="2900" dirty="0" err="1" smtClean="0">
                <a:latin typeface="Arial" pitchFamily="34" charset="0"/>
                <a:cs typeface="Arial" pitchFamily="34" charset="0"/>
              </a:rPr>
              <a:t>esvíaje</a:t>
            </a:r>
            <a:r>
              <a:rPr lang="es-UY" sz="2900" dirty="0" smtClean="0">
                <a:latin typeface="Arial" pitchFamily="34" charset="0"/>
                <a:cs typeface="Arial" pitchFamily="34" charset="0"/>
              </a:rPr>
              <a:t> es pequeño (</a:t>
            </a:r>
            <a:r>
              <a:rPr lang="el-GR" sz="2900" dirty="0" smtClean="0">
                <a:latin typeface="Arial" pitchFamily="34" charset="0"/>
                <a:cs typeface="Arial" pitchFamily="34" charset="0"/>
              </a:rPr>
              <a:t>α&lt;15°</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se rectifica el cauce natural aguas arriba y aguas abajo, haciéndolo perpendicular al eje de la ruta.</a:t>
            </a:r>
            <a:endParaRPr lang="es-UY" sz="29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445624" cy="6336704"/>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En esta situación se procede así porque la corrección a realizar es pequeña y no se altera el escurrimiento natural.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situaciones en que el ángulo de </a:t>
            </a:r>
            <a:r>
              <a:rPr lang="es-UY" sz="2900" dirty="0" err="1" smtClean="0">
                <a:latin typeface="Arial" pitchFamily="34" charset="0"/>
                <a:cs typeface="Arial" pitchFamily="34" charset="0"/>
              </a:rPr>
              <a:t>esvíaje</a:t>
            </a:r>
            <a:r>
              <a:rPr lang="es-UY" sz="2900" dirty="0" smtClean="0">
                <a:latin typeface="Arial" pitchFamily="34" charset="0"/>
                <a:cs typeface="Arial" pitchFamily="34" charset="0"/>
              </a:rPr>
              <a:t> es mayor no se recomienda modificar el cauce, porque se producen cambios en el escurrimiento no deseados.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Por una a parte se altera el régimen de escurrimiento pudiendo variar  la cota de máxima creciente. También se pueden producir turbulencias en las zonas entrada y salida de la alcantarilla que provocan socavaciones.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este caso se constituye la alcantarilla  en “</a:t>
            </a:r>
            <a:r>
              <a:rPr lang="es-UY" sz="2900" dirty="0" err="1" smtClean="0">
                <a:latin typeface="Arial" pitchFamily="34" charset="0"/>
                <a:cs typeface="Arial" pitchFamily="34" charset="0"/>
              </a:rPr>
              <a:t>esvíaje</a:t>
            </a:r>
            <a:r>
              <a:rPr lang="es-UY" sz="2900" dirty="0" smtClean="0">
                <a:latin typeface="Arial" pitchFamily="34" charset="0"/>
                <a:cs typeface="Arial" pitchFamily="34" charset="0"/>
              </a:rPr>
              <a:t>” siguiendo la alineación del curso natural.</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Como consecuencia se tendría una alcantarilla de mayor longitud.</a:t>
            </a:r>
            <a:endParaRPr lang="es-UY" sz="29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496944" cy="6250706"/>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solidFill>
                  <a:srgbClr val="002060"/>
                </a:solidFill>
                <a:latin typeface="Arial" pitchFamily="34" charset="0"/>
                <a:cs typeface="Arial" pitchFamily="34" charset="0"/>
              </a:rPr>
              <a:t>Curso con recodos en la zona de alcantarilla.</a:t>
            </a:r>
            <a:br>
              <a:rPr lang="es-UY" sz="2900" u="sng" dirty="0" smtClean="0">
                <a:solidFill>
                  <a:srgbClr val="002060"/>
                </a:solidFill>
                <a:latin typeface="Arial" pitchFamily="34" charset="0"/>
                <a:cs typeface="Arial" pitchFamily="34" charset="0"/>
              </a:rPr>
            </a:br>
            <a:r>
              <a:rPr lang="es-UY" sz="2900" u="sng" dirty="0" smtClean="0">
                <a:latin typeface="Arial" pitchFamily="34" charset="0"/>
                <a:cs typeface="Arial" pitchFamily="34" charset="0"/>
              </a:rPr>
              <a:t/>
            </a:r>
            <a:br>
              <a:rPr lang="es-UY" sz="2900" u="sng" dirty="0" smtClean="0">
                <a:latin typeface="Arial" pitchFamily="34" charset="0"/>
                <a:cs typeface="Arial" pitchFamily="34" charset="0"/>
              </a:rPr>
            </a:br>
            <a:r>
              <a:rPr lang="es-UY" sz="2900" dirty="0" smtClean="0">
                <a:latin typeface="Arial" pitchFamily="34" charset="0"/>
                <a:cs typeface="Arial" pitchFamily="34" charset="0"/>
              </a:rPr>
              <a:t>Dada la existencia de recodos se debe, en lo posible simplificar el cauce alineándolo.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Se canaliza el cauce construyendo un </a:t>
            </a:r>
            <a:r>
              <a:rPr lang="es-UY" sz="2900" dirty="0" err="1" smtClean="0">
                <a:latin typeface="Arial" pitchFamily="34" charset="0"/>
                <a:cs typeface="Arial" pitchFamily="34" charset="0"/>
              </a:rPr>
              <a:t>by</a:t>
            </a:r>
            <a:r>
              <a:rPr lang="es-UY" sz="2900" dirty="0" smtClean="0">
                <a:latin typeface="Arial" pitchFamily="34" charset="0"/>
                <a:cs typeface="Arial" pitchFamily="34" charset="0"/>
              </a:rPr>
              <a:t> </a:t>
            </a:r>
            <a:r>
              <a:rPr lang="es-UY" sz="2900" dirty="0" err="1" smtClean="0">
                <a:latin typeface="Arial" pitchFamily="34" charset="0"/>
                <a:cs typeface="Arial" pitchFamily="34" charset="0"/>
              </a:rPr>
              <a:t>pass</a:t>
            </a:r>
            <a:r>
              <a:rPr lang="es-UY" sz="2900" dirty="0" smtClean="0">
                <a:latin typeface="Arial" pitchFamily="34" charset="0"/>
                <a:cs typeface="Arial" pitchFamily="34" charset="0"/>
              </a:rPr>
              <a:t> del recodo.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fundamental para el buen funcionamiento hidráulico de la alcantarilla que las líneas de flujo de agua entren y salgan de la alcantarilla en líneas paralelas, sin recodos que generen turbulencias o zonas de alteración del cauce. </a:t>
            </a:r>
            <a:endParaRPr lang="es-UY" sz="29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u="sng" dirty="0" smtClean="0">
                <a:solidFill>
                  <a:srgbClr val="002060"/>
                </a:solidFill>
                <a:latin typeface="Arial" pitchFamily="34" charset="0"/>
                <a:cs typeface="Arial" pitchFamily="34" charset="0"/>
              </a:rPr>
              <a:t>Cursos de cauces múltiples.</a:t>
            </a:r>
            <a:br>
              <a:rPr lang="es-UY" sz="2900" u="sng" dirty="0" smtClean="0">
                <a:solidFill>
                  <a:srgbClr val="002060"/>
                </a:solidFill>
                <a:latin typeface="Arial" pitchFamily="34" charset="0"/>
                <a:cs typeface="Arial" pitchFamily="34" charset="0"/>
              </a:rPr>
            </a:br>
            <a:r>
              <a:rPr lang="es-UY" sz="2900" u="sng" dirty="0">
                <a:latin typeface="Arial" pitchFamily="34" charset="0"/>
                <a:cs typeface="Arial" pitchFamily="34" charset="0"/>
              </a:rPr>
              <a:t/>
            </a:r>
            <a:br>
              <a:rPr lang="es-UY" sz="2900" u="sng" dirty="0">
                <a:latin typeface="Arial" pitchFamily="34" charset="0"/>
                <a:cs typeface="Arial" pitchFamily="34" charset="0"/>
              </a:rPr>
            </a:br>
            <a:r>
              <a:rPr lang="es-UY" sz="2900" dirty="0" smtClean="0">
                <a:latin typeface="Arial" pitchFamily="34" charset="0"/>
                <a:cs typeface="Arial" pitchFamily="34" charset="0"/>
              </a:rPr>
              <a:t>Habitualmente los cauces son únicos, teniendo un solo canal</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común encontrar cauces ramificados o múltiples.</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La conformación de la alcantarilla en cada caso es distinta.</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424936" cy="6322714"/>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dirty="0" smtClean="0">
                <a:latin typeface="Arial" pitchFamily="34" charset="0"/>
                <a:cs typeface="Arial" pitchFamily="34" charset="0"/>
              </a:rPr>
              <a:t>Del punto de vista de </a:t>
            </a:r>
            <a:r>
              <a:rPr lang="es-UY" sz="2900" dirty="0" smtClean="0">
                <a:latin typeface="Arial" pitchFamily="34" charset="0"/>
                <a:cs typeface="Arial" pitchFamily="34" charset="0"/>
              </a:rPr>
              <a:t>diseñar la sección de desagüe de la </a:t>
            </a:r>
            <a:r>
              <a:rPr lang="es-UY" sz="2900" dirty="0" smtClean="0">
                <a:latin typeface="Arial" pitchFamily="34" charset="0"/>
                <a:cs typeface="Arial" pitchFamily="34" charset="0"/>
              </a:rPr>
              <a:t>alcantarilla se tiene en cuenta en ambos casos  </a:t>
            </a:r>
            <a:r>
              <a:rPr lang="es-UY" sz="2900" dirty="0" smtClean="0">
                <a:latin typeface="Arial" pitchFamily="34" charset="0"/>
                <a:cs typeface="Arial" pitchFamily="34" charset="0"/>
              </a:rPr>
              <a:t>la situación mas exigente ( mayor caudal</a:t>
            </a:r>
            <a:r>
              <a:rPr lang="es-UY" sz="2900" dirty="0" smtClean="0">
                <a:latin typeface="Arial" pitchFamily="34" charset="0"/>
                <a:cs typeface="Arial" pitchFamily="34" charset="0"/>
              </a:rPr>
              <a:t>).</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De esta forma</a:t>
            </a:r>
            <a:r>
              <a:rPr lang="es-UY" sz="2900" dirty="0" smtClean="0">
                <a:latin typeface="Arial" pitchFamily="34" charset="0"/>
                <a:cs typeface="Arial" pitchFamily="34" charset="0"/>
              </a:rPr>
              <a:t> en ningún momento </a:t>
            </a:r>
            <a:r>
              <a:rPr lang="es-UY" sz="2900" dirty="0" smtClean="0">
                <a:latin typeface="Arial" pitchFamily="34" charset="0"/>
                <a:cs typeface="Arial" pitchFamily="34" charset="0"/>
              </a:rPr>
              <a:t>la alcantarilla resulte </a:t>
            </a:r>
            <a:r>
              <a:rPr lang="es-UY" sz="2900" dirty="0" smtClean="0">
                <a:latin typeface="Arial" pitchFamily="34" charset="0"/>
                <a:cs typeface="Arial" pitchFamily="34" charset="0"/>
              </a:rPr>
              <a:t>insuficiente.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Una vez definida la sección de </a:t>
            </a:r>
            <a:r>
              <a:rPr lang="es-UY" sz="2900" dirty="0" err="1" smtClean="0">
                <a:latin typeface="Arial" pitchFamily="34" charset="0"/>
                <a:cs typeface="Arial" pitchFamily="34" charset="0"/>
              </a:rPr>
              <a:t>desague</a:t>
            </a:r>
            <a:r>
              <a:rPr lang="es-UY" sz="2900" dirty="0" smtClean="0">
                <a:latin typeface="Arial" pitchFamily="34" charset="0"/>
                <a:cs typeface="Arial" pitchFamily="34" charset="0"/>
              </a:rPr>
              <a:t> necesaria, se define el tipo de boca y su cantidad.</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 en esta instancia donde incide el hecho de ser un cauce único o ramificado.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endParaRPr lang="es-UY" sz="29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6322714"/>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En este caso para la ubicación </a:t>
            </a:r>
            <a:r>
              <a:rPr lang="es-UY" sz="2900" dirty="0" smtClean="0">
                <a:latin typeface="Arial" pitchFamily="34" charset="0"/>
                <a:cs typeface="Arial" pitchFamily="34" charset="0"/>
              </a:rPr>
              <a:t>bocas de </a:t>
            </a:r>
            <a:r>
              <a:rPr lang="es-UY" sz="2900" dirty="0" smtClean="0">
                <a:latin typeface="Arial" pitchFamily="34" charset="0"/>
                <a:cs typeface="Arial" pitchFamily="34" charset="0"/>
              </a:rPr>
              <a:t>la alcantarilla se procede de la siguiente forma:</a:t>
            </a:r>
            <a:br>
              <a:rPr lang="es-UY" sz="2900" dirty="0" smtClean="0">
                <a:latin typeface="Arial" pitchFamily="34" charset="0"/>
                <a:cs typeface="Arial" pitchFamily="34" charset="0"/>
              </a:rPr>
            </a:br>
            <a:r>
              <a:rPr lang="es-UY" sz="2900" dirty="0">
                <a:latin typeface="Arial" pitchFamily="34" charset="0"/>
                <a:cs typeface="Arial" pitchFamily="34" charset="0"/>
              </a:rPr>
              <a:t/>
            </a:r>
            <a:br>
              <a:rPr lang="es-UY" sz="2900" dirty="0">
                <a:latin typeface="Arial" pitchFamily="34" charset="0"/>
                <a:cs typeface="Arial" pitchFamily="34" charset="0"/>
              </a:rPr>
            </a:br>
            <a:r>
              <a:rPr lang="es-UY" sz="2900" dirty="0" smtClean="0">
                <a:latin typeface="Arial" pitchFamily="34" charset="0"/>
                <a:cs typeface="Arial" pitchFamily="34" charset="0"/>
              </a:rPr>
              <a:t>-Si las ramificaciones son pocas y concentradas podría corregirse el cauce y </a:t>
            </a:r>
            <a:r>
              <a:rPr lang="es-UY" sz="2900" dirty="0" smtClean="0">
                <a:latin typeface="Arial" pitchFamily="34" charset="0"/>
                <a:cs typeface="Arial" pitchFamily="34" charset="0"/>
              </a:rPr>
              <a:t>ubicar </a:t>
            </a:r>
            <a:r>
              <a:rPr lang="es-UY" sz="2900" dirty="0" smtClean="0">
                <a:latin typeface="Arial" pitchFamily="34" charset="0"/>
                <a:cs typeface="Arial" pitchFamily="34" charset="0"/>
              </a:rPr>
              <a:t>la alcantarilla sobre el eje del mismo</a:t>
            </a:r>
            <a:r>
              <a:rPr lang="es-UY" sz="2900" dirty="0" smtClean="0">
                <a:latin typeface="Arial" pitchFamily="34" charset="0"/>
                <a:cs typeface="Arial" pitchFamily="34" charset="0"/>
              </a:rPr>
              <a:t>. Esta podrá ser de una boca o bocas múltiples según el caso.</a:t>
            </a: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-En caso de </a:t>
            </a:r>
            <a:r>
              <a:rPr lang="es-UY" sz="2900" dirty="0" smtClean="0">
                <a:latin typeface="Arial" pitchFamily="34" charset="0"/>
                <a:cs typeface="Arial" pitchFamily="34" charset="0"/>
              </a:rPr>
              <a:t>ser un cauce ramificado </a:t>
            </a:r>
            <a:r>
              <a:rPr lang="es-UY" sz="2900" dirty="0" smtClean="0">
                <a:latin typeface="Arial" pitchFamily="34" charset="0"/>
                <a:cs typeface="Arial" pitchFamily="34" charset="0"/>
              </a:rPr>
              <a:t>y estar relativamente </a:t>
            </a:r>
            <a:r>
              <a:rPr lang="es-UY" sz="2900" dirty="0" smtClean="0">
                <a:latin typeface="Arial" pitchFamily="34" charset="0"/>
                <a:cs typeface="Arial" pitchFamily="34" charset="0"/>
              </a:rPr>
              <a:t>separadas sus ramificaciones </a:t>
            </a:r>
            <a:r>
              <a:rPr lang="es-UY" sz="2900" dirty="0" smtClean="0">
                <a:latin typeface="Arial" pitchFamily="34" charset="0"/>
                <a:cs typeface="Arial" pitchFamily="34" charset="0"/>
              </a:rPr>
              <a:t>se deben dividir la alcantarilla en </a:t>
            </a:r>
            <a:r>
              <a:rPr lang="es-UY" sz="2900" dirty="0" smtClean="0">
                <a:latin typeface="Arial" pitchFamily="34" charset="0"/>
                <a:cs typeface="Arial" pitchFamily="34" charset="0"/>
              </a:rPr>
              <a:t>varias bocas y  ubicarlas </a:t>
            </a:r>
            <a:r>
              <a:rPr lang="es-UY" sz="2900" dirty="0" smtClean="0">
                <a:latin typeface="Arial" pitchFamily="34" charset="0"/>
                <a:cs typeface="Arial" pitchFamily="34" charset="0"/>
              </a:rPr>
              <a:t>correspondientemente en cada rama.</a:t>
            </a:r>
            <a:endParaRPr lang="es-UY" sz="29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363272" cy="6250706"/>
          </a:xfrm>
          <a:ln w="76200"/>
        </p:spPr>
        <p:style>
          <a:lnRef idx="1">
            <a:schemeClr val="accent5"/>
          </a:lnRef>
          <a:fillRef idx="2">
            <a:schemeClr val="accent5"/>
          </a:fillRef>
          <a:effectRef idx="1">
            <a:schemeClr val="accent5"/>
          </a:effectRef>
          <a:fontRef idx="minor">
            <a:schemeClr val="dk1"/>
          </a:fontRef>
        </p:style>
        <p:txBody>
          <a:bodyPr>
            <a:normAutofit/>
          </a:bodyPr>
          <a:lstStyle/>
          <a:p>
            <a:pPr algn="l"/>
            <a:r>
              <a:rPr lang="es-UY" sz="2900" dirty="0" smtClean="0">
                <a:latin typeface="Arial" pitchFamily="34" charset="0"/>
                <a:cs typeface="Arial" pitchFamily="34" charset="0"/>
              </a:rPr>
              <a:t>La </a:t>
            </a:r>
            <a:r>
              <a:rPr lang="es-UY" sz="2900" u="sng" dirty="0" smtClean="0">
                <a:solidFill>
                  <a:srgbClr val="FF0000"/>
                </a:solidFill>
                <a:latin typeface="Arial" pitchFamily="34" charset="0"/>
                <a:cs typeface="Arial" pitchFamily="34" charset="0"/>
              </a:rPr>
              <a:t>regla de oro</a:t>
            </a:r>
            <a:r>
              <a:rPr lang="es-UY" sz="2900" dirty="0" smtClean="0">
                <a:solidFill>
                  <a:srgbClr val="FF0000"/>
                </a:solidFill>
                <a:latin typeface="Arial" pitchFamily="34" charset="0"/>
                <a:cs typeface="Arial" pitchFamily="34" charset="0"/>
              </a:rPr>
              <a:t> </a:t>
            </a:r>
            <a:r>
              <a:rPr lang="es-UY" sz="2900" dirty="0" smtClean="0">
                <a:latin typeface="Arial" pitchFamily="34" charset="0"/>
                <a:cs typeface="Arial" pitchFamily="34" charset="0"/>
              </a:rPr>
              <a:t>para ubicar las alcantarillas, se debe hacerlo respetando en </a:t>
            </a:r>
            <a:r>
              <a:rPr lang="es-UY" sz="2900" dirty="0" smtClean="0">
                <a:latin typeface="Arial" pitchFamily="34" charset="0"/>
                <a:cs typeface="Arial" pitchFamily="34" charset="0"/>
              </a:rPr>
              <a:t>lo </a:t>
            </a:r>
            <a:r>
              <a:rPr lang="es-UY" sz="2900" dirty="0" smtClean="0">
                <a:latin typeface="Arial" pitchFamily="34" charset="0"/>
                <a:cs typeface="Arial" pitchFamily="34" charset="0"/>
              </a:rPr>
              <a:t>posible  las condiciones de desagüe </a:t>
            </a:r>
            <a:r>
              <a:rPr lang="es-UY" sz="2900" dirty="0" smtClean="0">
                <a:latin typeface="Arial" pitchFamily="34" charset="0"/>
                <a:cs typeface="Arial" pitchFamily="34" charset="0"/>
              </a:rPr>
              <a:t>existentes, </a:t>
            </a:r>
            <a:r>
              <a:rPr lang="es-UY" sz="2900" dirty="0" smtClean="0">
                <a:latin typeface="Arial" pitchFamily="34" charset="0"/>
                <a:cs typeface="Arial" pitchFamily="34" charset="0"/>
              </a:rPr>
              <a:t>para no introducir cambios en </a:t>
            </a:r>
            <a:r>
              <a:rPr lang="es-UY" sz="2900" dirty="0" smtClean="0">
                <a:latin typeface="Arial" pitchFamily="34" charset="0"/>
                <a:cs typeface="Arial" pitchFamily="34" charset="0"/>
              </a:rPr>
              <a:t>el régimen </a:t>
            </a:r>
            <a:r>
              <a:rPr lang="es-UY" sz="2900" dirty="0" smtClean="0">
                <a:latin typeface="Arial" pitchFamily="34" charset="0"/>
                <a:cs typeface="Arial" pitchFamily="34" charset="0"/>
              </a:rPr>
              <a:t>de desagüe que pueden tener consecuencias desconocidas.</a:t>
            </a:r>
            <a:endParaRPr lang="es-UY" sz="2900" u="sng"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a:ln w="76200"/>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s-UY" sz="2900" u="sng" dirty="0" smtClean="0">
                <a:latin typeface="Arial" pitchFamily="34" charset="0"/>
                <a:cs typeface="Arial" pitchFamily="34" charset="0"/>
              </a:rPr>
              <a:t>Alcantarillas de bocas múltiples.</a:t>
            </a:r>
            <a:br>
              <a:rPr lang="es-UY" sz="2900" u="sng" dirty="0" smtClean="0">
                <a:latin typeface="Arial" pitchFamily="34" charset="0"/>
                <a:cs typeface="Arial" pitchFamily="34" charset="0"/>
              </a:rPr>
            </a:br>
            <a:r>
              <a:rPr lang="es-UY" sz="2900" u="sng" dirty="0">
                <a:latin typeface="Arial" pitchFamily="34" charset="0"/>
                <a:cs typeface="Arial" pitchFamily="34" charset="0"/>
              </a:rPr>
              <a:t/>
            </a:r>
            <a:br>
              <a:rPr lang="es-UY" sz="2900" u="sng" dirty="0">
                <a:latin typeface="Arial" pitchFamily="34" charset="0"/>
                <a:cs typeface="Arial" pitchFamily="34" charset="0"/>
              </a:rPr>
            </a:br>
            <a:r>
              <a:rPr lang="es-UY" sz="2900" dirty="0" smtClean="0">
                <a:latin typeface="Arial" pitchFamily="34" charset="0"/>
                <a:cs typeface="Arial" pitchFamily="34" charset="0"/>
              </a:rPr>
              <a:t>La alcantarilla debe tener una sección geométrica </a:t>
            </a:r>
            <a:r>
              <a:rPr lang="es-UY" sz="2900" dirty="0" err="1" smtClean="0">
                <a:latin typeface="Arial" pitchFamily="34" charset="0"/>
                <a:cs typeface="Arial" pitchFamily="34" charset="0"/>
              </a:rPr>
              <a:t>capáz</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 permitir el </a:t>
            </a:r>
            <a:r>
              <a:rPr lang="es-UY" sz="2900" dirty="0" err="1" smtClean="0">
                <a:latin typeface="Arial" pitchFamily="34" charset="0"/>
                <a:cs typeface="Arial" pitchFamily="34" charset="0"/>
              </a:rPr>
              <a:t>desague</a:t>
            </a:r>
            <a:r>
              <a:rPr lang="es-UY" sz="2900" dirty="0" smtClean="0">
                <a:latin typeface="Arial" pitchFamily="34" charset="0"/>
                <a:cs typeface="Arial" pitchFamily="34" charset="0"/>
              </a:rPr>
              <a:t> </a:t>
            </a:r>
            <a:r>
              <a:rPr lang="es-UY" sz="2900" dirty="0" smtClean="0">
                <a:latin typeface="Arial" pitchFamily="34" charset="0"/>
                <a:cs typeface="Arial" pitchFamily="34" charset="0"/>
              </a:rPr>
              <a:t>del caudal </a:t>
            </a:r>
            <a:r>
              <a:rPr lang="es-UY" sz="2900" dirty="0" smtClean="0">
                <a:latin typeface="Arial" pitchFamily="34" charset="0"/>
                <a:cs typeface="Arial" pitchFamily="34" charset="0"/>
              </a:rPr>
              <a:t>máximo previsto, </a:t>
            </a:r>
            <a:r>
              <a:rPr lang="es-UY" sz="2900" dirty="0" smtClean="0">
                <a:latin typeface="Arial" pitchFamily="34" charset="0"/>
                <a:cs typeface="Arial" pitchFamily="34" charset="0"/>
              </a:rPr>
              <a:t>con velocidades controladas y dejando una </a:t>
            </a:r>
            <a:r>
              <a:rPr lang="es-UY" sz="2900" dirty="0" smtClean="0">
                <a:latin typeface="Arial" pitchFamily="34" charset="0"/>
                <a:cs typeface="Arial" pitchFamily="34" charset="0"/>
              </a:rPr>
              <a:t>“franquía” </a:t>
            </a:r>
            <a:r>
              <a:rPr lang="es-UY" sz="2900" dirty="0" smtClean="0">
                <a:latin typeface="Arial" pitchFamily="34" charset="0"/>
                <a:cs typeface="Arial" pitchFamily="34" charset="0"/>
              </a:rPr>
              <a:t>razonable.</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Estas </a:t>
            </a:r>
            <a:r>
              <a:rPr lang="es-UY" sz="2900" dirty="0" smtClean="0">
                <a:latin typeface="Arial" pitchFamily="34" charset="0"/>
                <a:cs typeface="Arial" pitchFamily="34" charset="0"/>
              </a:rPr>
              <a:t>secciones de desagüe de pueden </a:t>
            </a:r>
            <a:r>
              <a:rPr lang="es-UY" sz="2900" dirty="0" smtClean="0">
                <a:latin typeface="Arial" pitchFamily="34" charset="0"/>
                <a:cs typeface="Arial" pitchFamily="34" charset="0"/>
              </a:rPr>
              <a:t>componerse </a:t>
            </a:r>
            <a:r>
              <a:rPr lang="es-UY" sz="2900" dirty="0" smtClean="0">
                <a:latin typeface="Arial" pitchFamily="34" charset="0"/>
                <a:cs typeface="Arial" pitchFamily="34" charset="0"/>
              </a:rPr>
              <a:t>de una  boca o de </a:t>
            </a:r>
            <a:r>
              <a:rPr lang="es-UY" sz="2900" dirty="0" smtClean="0">
                <a:latin typeface="Arial" pitchFamily="34" charset="0"/>
                <a:cs typeface="Arial" pitchFamily="34" charset="0"/>
              </a:rPr>
              <a:t>baterías de bocas. </a:t>
            </a:r>
            <a:br>
              <a:rPr lang="es-UY" sz="2900" dirty="0" smtClean="0">
                <a:latin typeface="Arial" pitchFamily="34" charset="0"/>
                <a:cs typeface="Arial" pitchFamily="34" charset="0"/>
              </a:rPr>
            </a:br>
            <a:r>
              <a:rPr lang="es-UY" sz="2900" dirty="0" smtClean="0">
                <a:latin typeface="Arial" pitchFamily="34" charset="0"/>
                <a:cs typeface="Arial" pitchFamily="34" charset="0"/>
              </a:rPr>
              <a:t/>
            </a:r>
            <a:br>
              <a:rPr lang="es-UY" sz="2900" dirty="0" smtClean="0">
                <a:latin typeface="Arial" pitchFamily="34" charset="0"/>
                <a:cs typeface="Arial" pitchFamily="34" charset="0"/>
              </a:rPr>
            </a:br>
            <a:r>
              <a:rPr lang="es-UY" sz="2900" dirty="0" smtClean="0">
                <a:latin typeface="Arial" pitchFamily="34" charset="0"/>
                <a:cs typeface="Arial" pitchFamily="34" charset="0"/>
              </a:rPr>
              <a:t>Esto </a:t>
            </a:r>
            <a:r>
              <a:rPr lang="es-UY" sz="2900" dirty="0" smtClean="0">
                <a:latin typeface="Arial" pitchFamily="34" charset="0"/>
                <a:cs typeface="Arial" pitchFamily="34" charset="0"/>
              </a:rPr>
              <a:t>depende del tamaño del área necesaria, de las condiciones geométricas de las ubicaciones y de las condiciones hidráulicas del cauce</a:t>
            </a:r>
            <a:endParaRPr lang="es-UY" sz="2900" u="sng"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258</Words>
  <Application>Microsoft Office PowerPoint</Application>
  <PresentationFormat>Presentación en pantalla (4:3)</PresentationFormat>
  <Paragraphs>14</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UBICACIÓN DE ALCANTARILLA. PLANIMETRIA.  Curso de agua perpendicular a la ruta:  El caso de curso perpendicular a la ruta es el más favorable en el sentido de que la longitud de la alcantarilla será menor.  En este caso se alinea el eje del cauce con el de la alcantarilla.  Y su longitud será  tal que cruce el terraplén   y desemboque en la línea de fondo de la cuneta con comodidad.  En este caso se mantiene mayormente el paralelismo de líneas de flujo dentro y fuera de la alcantarilla .</vt:lpstr>
      <vt:lpstr>Curso de agua en  “esviaje” respeto a la ruta.  En este caso el curso de agua a conducir no es perpendicular al eje  de la ruta y forma un ángulo con el mismo diferente a 90°.  El ángulo α formado entre el cuace y la perpendicular al eje de la ruta se llama “esvíaje” o “ángulo de esvíaje”.   En los casos que el esvíaje es pequeño (α&lt;15°) se rectifica el cauce natural aguas arriba y aguas abajo, haciéndolo perpendicular al eje de la ruta.</vt:lpstr>
      <vt:lpstr>En esta situación se procede así porque la corrección a realizar es pequeña y no se altera el escurrimiento natural.  En situaciones en que el ángulo de esvíaje es mayor no se recomienda modificar el cauce, porque se producen cambios en el escurrimiento no deseados.   Por una a parte se altera el régimen de escurrimiento pudiendo variar  la cota de máxima creciente. También se pueden producir turbulencias en las zonas entrada y salida de la alcantarilla que provocan socavaciones.   En este caso se constituye la alcantarilla  en “esvíaje” siguiendo la alineación del curso natural.  Como consecuencia se tendría una alcantarilla de mayor longitud.</vt:lpstr>
      <vt:lpstr>Curso con recodos en la zona de alcantarilla.  Dada la existencia de recodos se debe, en lo posible simplificar el cauce alineándolo.   Se canaliza el cauce construyendo un by pass del recodo.   Es fundamental para el buen funcionamiento hidráulico de la alcantarilla que las líneas de flujo de agua entren y salgan de la alcantarilla en líneas paralelas, sin recodos que generen turbulencias o zonas de alteración del cauce. </vt:lpstr>
      <vt:lpstr>Cursos de cauces múltiples.  Habitualmente los cauces son únicos, teniendo un solo canal.  Es común encontrar cauces ramificados o múltiples.  La conformación de la alcantarilla en cada caso es distinta.   </vt:lpstr>
      <vt:lpstr>Del punto de vista de diseñar la sección de desagüe de la alcantarilla se tiene en cuenta en ambos casos  la situación mas exigente ( mayor caudal).  De esta forma en ningún momento la alcantarilla resulte insuficiente.  Una vez definida la sección de desague necesaria, se define el tipo de boca y su cantidad.  Es en esta instancia donde incide el hecho de ser un cauce único o ramificado.   </vt:lpstr>
      <vt:lpstr>En este caso para la ubicación bocas de la alcantarilla se procede de la siguiente forma:  -Si las ramificaciones son pocas y concentradas podría corregirse el cauce y ubicar la alcantarilla sobre el eje del mismo. Esta podrá ser de una boca o bocas múltiples según el caso.  -En caso de ser un cauce ramificado y estar relativamente separadas sus ramificaciones se deben dividir la alcantarilla en varias bocas y  ubicarlas correspondientemente en cada rama.</vt:lpstr>
      <vt:lpstr>La regla de oro para ubicar las alcantarillas, se debe hacerlo respetando en lo posible  las condiciones de desagüe existentes, para no introducir cambios en el régimen de desagüe que pueden tener consecuencias desconocidas.</vt:lpstr>
      <vt:lpstr>Alcantarillas de bocas múltiples.  La alcantarilla debe tener una sección geométrica capáz de permitir el desague del caudal máximo previsto, con velocidades controladas y dejando una “franquía” razonable.  Estas secciones de desagüe de pueden componerse de una  boca o de baterías de bocas.   Esto depende del tamaño del área necesaria, de las condiciones geométricas de las ubicaciones y de las condiciones hidráulicas del cauce</vt:lpstr>
      <vt:lpstr>En caso de poder optarse entre una boca única o una batería de bocas, se recomienda la segunda, ya que generalmente tiene un rendimiento hidráulico mayor .  Tiene la ventaja adicional de que si deja  de funcionar alguna boca por algún, tipo de problema, el escurrimiento continúa por las demás bocas.</vt:lpstr>
      <vt:lpstr>Tipos de alcantarillas usadas en la actualidad.  En Uruguay las que se utilizan más comunmente son de dos tipos, las Z y las H, en las diferentes opciones de tamaño y cantidad de bocas.  Las Z son circulares de caños de hormigón de construcción standad en fábrica.  Los diámetros más comunes son: Ø30 Ø40 Ød50 Ø60 Ø80 Ø100 Ø120 (medidas en centímetros).  Del punto de vista estructural, en plaza se consiguen habitualmente de dos tipos de resistencias, la común, sin armadura, la de alta resistencia con armadura y algunos especiales de resistencia especial doblemente armados.  En todos los casos se requiere que sobre ellas exista una capa de material, a mayor resistencia el espesor de esta capa (tapada)será menor.  El hormigón ofrece una resistencia al escurrimiento relativamente baja.</vt:lpstr>
      <vt:lpstr>Como se dijo antes estos caños se disponen en plaza. Se pueden encontrar de distintos largos, varían en tramos de 1m , 1,2 m  y 1,5m de largo.  El largo depende en gran medida del peso de la pieza, buscando que sea fácil de manipular.  Estos caños se ensamblan unos con otros formando el largo requerido.  El encastre debe ser estanco, generalmente es del tipo macho – hembra.  Existe dos variantes, uno con cabezal donde el extremo hembra del caño tiene sobre el diámetro dentro del que se calza el extremó macho del siguiente caño, en este caso las paredes del caño no disminuyen su.espesor.</vt:lpstr>
      <vt:lpstr>El segundo tipo, no cuenta con el cabezal de encastre, simplemente en los extremos de los coños  existen rebajes en el espesor de la pared de forma que sean invertidos para poder ensamblar un caño con el otro.  Estas uniones se deben “rejuntar” con mortero de arena y portland con hidrófugo , si es posible en los lados interior y del exterior.  Los extremos del ducto se terminan con una estructura de hormigón armado llamada ala.  Están compuestas por una pantalla perpendicular al caño (con la boca del caño), dos alas laterales verticales a 45° (respecto al eje en planta) y una losa de zampeado como protección del fondo del cauce.</vt:lpstr>
      <vt:lpstr>Alcantarilla tipo H, son construidas en sitio.   Son de hormigón armado,  sección rectangular.   Pueden estar compuestas por una o varias bocas.  Estructuralmente son pantallas verticales una losa de zampeado y una losa superior .  Se pueden construir para trabajar con o  sin tapada de material por encima.   Estas  también cuentan con cabezales en sus extremos, compuestos por alas laterales a 45°, losa de zampeado y pantalla se contención con orificio para la boca. Cualquiera de los tipos de alcantarillas anteriores se pueden construir de bocas múltiples.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Lorena y Ana</dc:creator>
  <cp:lastModifiedBy>CARLOS</cp:lastModifiedBy>
  <cp:revision>42</cp:revision>
  <dcterms:created xsi:type="dcterms:W3CDTF">2012-03-03T17:30:03Z</dcterms:created>
  <dcterms:modified xsi:type="dcterms:W3CDTF">2012-03-05T10:46:46Z</dcterms:modified>
</cp:coreProperties>
</file>