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82D4A9F-C3D6-426D-B2D1-EDA46C5A6898}" type="datetimeFigureOut">
              <a:rPr lang="es-MX" smtClean="0"/>
              <a:pPr/>
              <a:t>04/03/2012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2A7499D-F61D-42A6-AAE9-9A2B3450676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D4A9F-C3D6-426D-B2D1-EDA46C5A6898}" type="datetimeFigureOut">
              <a:rPr lang="es-MX" smtClean="0"/>
              <a:pPr/>
              <a:t>04/03/2012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7499D-F61D-42A6-AAE9-9A2B3450676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u="sng" dirty="0" smtClean="0">
                <a:effectLst>
                  <a:outerShdw blurRad="38100" dist="38100" dir="2700000" algn="tl">
                    <a:srgbClr val="000000">
                      <a:alpha val="43137"/>
                    </a:srgbClr>
                  </a:outerShdw>
                </a:effectLst>
                <a:latin typeface="Arial" pitchFamily="34" charset="0"/>
                <a:cs typeface="Arial" pitchFamily="34" charset="0"/>
              </a:rPr>
              <a:t>CONSTRUCCIÓN DE TERRAPLENES.</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b="1" dirty="0" smtClean="0">
                <a:latin typeface="Arial" pitchFamily="34" charset="0"/>
                <a:cs typeface="Arial" pitchFamily="34" charset="0"/>
              </a:rPr>
              <a:t>1) Trabajos previos: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a- se debe hacer un replanteo de los elementos básicos del terraplén.</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En planta sean su eje y bordes de la base. En altimetría se debe fijar los mojones a partir de los canales se realizará las nivelaciones correspondientes.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b- limpieza de la zona de trabajo: se debe despejar la zona de trabajo de todo obstáculo y objeto no deseado, se deberá retirar la vegetación. </a:t>
            </a:r>
            <a:endParaRPr lang="es-MX"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Con el material de la muestra se rellena un cilindro de 10cm de diámetro y 12,5cm de altura. Este es el llamado molde </a:t>
            </a:r>
            <a:r>
              <a:rPr lang="es-MX" sz="2900" b="1" dirty="0" err="1" smtClean="0">
                <a:latin typeface="Arial" pitchFamily="34" charset="0"/>
                <a:cs typeface="Arial" pitchFamily="34" charset="0"/>
              </a:rPr>
              <a:t>Proctor</a:t>
            </a:r>
            <a:r>
              <a:rPr lang="es-MX" sz="2900" b="1" dirty="0" smtClean="0">
                <a:latin typeface="Arial" pitchFamily="34" charset="0"/>
                <a:cs typeface="Arial" pitchFamily="34" charset="0"/>
              </a:rPr>
              <a:t>.</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El </a:t>
            </a:r>
            <a:r>
              <a:rPr lang="es-MX" sz="2900" dirty="0" smtClean="0">
                <a:latin typeface="Arial" pitchFamily="34" charset="0"/>
                <a:cs typeface="Arial" pitchFamily="34" charset="0"/>
              </a:rPr>
              <a:t>material se compacta dentro del molde en tres capas, cada una con 25 golpes, </a:t>
            </a:r>
            <a:r>
              <a:rPr lang="es-MX" sz="2900" dirty="0" err="1" smtClean="0">
                <a:latin typeface="Arial" pitchFamily="34" charset="0"/>
                <a:cs typeface="Arial" pitchFamily="34" charset="0"/>
              </a:rPr>
              <a:t>provocandos</a:t>
            </a:r>
            <a:r>
              <a:rPr lang="es-MX" sz="2900" dirty="0" smtClean="0">
                <a:latin typeface="Arial" pitchFamily="34" charset="0"/>
                <a:cs typeface="Arial" pitchFamily="34" charset="0"/>
              </a:rPr>
              <a:t> </a:t>
            </a:r>
            <a:r>
              <a:rPr lang="es-MX" sz="2900" dirty="0" smtClean="0">
                <a:latin typeface="Arial" pitchFamily="34" charset="0"/>
                <a:cs typeface="Arial" pitchFamily="34" charset="0"/>
              </a:rPr>
              <a:t>por un pisón  de 2,49kg de peso y 5,1cm de diámetro. La altura de caída es de  30cm.</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dirty="0" smtClean="0">
                <a:latin typeface="Arial" pitchFamily="34" charset="0"/>
                <a:cs typeface="Arial" pitchFamily="34" charset="0"/>
              </a:rPr>
              <a:t>El cilindro que se emplea como molde tiene un pequeño collarín suplementario, que  se quita una vez efectuando el apisonado, para </a:t>
            </a:r>
            <a:r>
              <a:rPr lang="es-MX" sz="2900" dirty="0" smtClean="0">
                <a:latin typeface="Arial" pitchFamily="34" charset="0"/>
                <a:cs typeface="Arial" pitchFamily="34" charset="0"/>
              </a:rPr>
              <a:t>enrasar </a:t>
            </a:r>
            <a:r>
              <a:rPr lang="es-MX" sz="2900" dirty="0" smtClean="0">
                <a:latin typeface="Arial" pitchFamily="34" charset="0"/>
                <a:cs typeface="Arial" pitchFamily="34" charset="0"/>
              </a:rPr>
              <a:t>la muestra.</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El molde se </a:t>
            </a:r>
            <a:r>
              <a:rPr lang="es-MX" sz="2900" dirty="0" smtClean="0">
                <a:latin typeface="Arial" pitchFamily="34" charset="0"/>
                <a:cs typeface="Arial" pitchFamily="34" charset="0"/>
              </a:rPr>
              <a:t>asienta </a:t>
            </a:r>
            <a:r>
              <a:rPr lang="es-MX" sz="2900" dirty="0" smtClean="0">
                <a:latin typeface="Arial" pitchFamily="34" charset="0"/>
                <a:cs typeface="Arial" pitchFamily="34" charset="0"/>
              </a:rPr>
              <a:t>sobre una base </a:t>
            </a:r>
            <a:r>
              <a:rPr lang="es-MX" sz="2900" dirty="0" smtClean="0">
                <a:latin typeface="Arial" pitchFamily="34" charset="0"/>
                <a:cs typeface="Arial" pitchFamily="34" charset="0"/>
              </a:rPr>
              <a:t>mediante </a:t>
            </a:r>
            <a:r>
              <a:rPr lang="es-MX" sz="2900" dirty="0" smtClean="0">
                <a:latin typeface="Arial" pitchFamily="34" charset="0"/>
                <a:cs typeface="Arial" pitchFamily="34" charset="0"/>
              </a:rPr>
              <a:t>tornillos </a:t>
            </a:r>
            <a:r>
              <a:rPr lang="es-MX" sz="2900" dirty="0" smtClean="0">
                <a:latin typeface="Arial" pitchFamily="34" charset="0"/>
                <a:cs typeface="Arial" pitchFamily="34" charset="0"/>
              </a:rPr>
              <a:t>mariposa.</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El </a:t>
            </a:r>
            <a:r>
              <a:rPr lang="es-MX" sz="2900" dirty="0" smtClean="0">
                <a:latin typeface="Arial" pitchFamily="34" charset="0"/>
                <a:cs typeface="Arial" pitchFamily="34" charset="0"/>
              </a:rPr>
              <a:t>volumen es conocido, pesando la muestra se puede determinar su densidad</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Hecho esto se determina la cantidad de agua de la muestra secándola en horno a 125° hasta peso constante</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Se </a:t>
            </a:r>
            <a:r>
              <a:rPr lang="es-MX" sz="2900" dirty="0" smtClean="0">
                <a:latin typeface="Arial" pitchFamily="34" charset="0"/>
                <a:cs typeface="Arial" pitchFamily="34" charset="0"/>
              </a:rPr>
              <a:t>repite el ensayo con diferentes cantidades de agua y se grafican los resultados, construyendo una curva que en abscisas tenga la proporción de agua (% en peso) y en ordenadas las densidades obtenidas.</a:t>
            </a:r>
            <a:br>
              <a:rPr lang="es-MX" sz="2900" dirty="0" smtClean="0">
                <a:latin typeface="Arial" pitchFamily="34" charset="0"/>
                <a:cs typeface="Arial" pitchFamily="34" charset="0"/>
              </a:rPr>
            </a:br>
            <a:r>
              <a:rPr lang="es-MX" sz="2900" dirty="0" smtClean="0">
                <a:latin typeface="Arial" pitchFamily="34" charset="0"/>
                <a:cs typeface="Arial" pitchFamily="34" charset="0"/>
              </a:rPr>
              <a:t> </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El máximo de esta curva indicará la mayor densidad que se puede obtener y el % de agua al que se logra.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Se debe trabajar en </a:t>
            </a:r>
            <a:r>
              <a:rPr lang="es-MX" sz="2900" dirty="0" smtClean="0">
                <a:latin typeface="Arial" pitchFamily="34" charset="0"/>
                <a:cs typeface="Arial" pitchFamily="34" charset="0"/>
              </a:rPr>
              <a:t>obra en un entorno de la humedad óptima para tener el mejor rendimiento. Esto </a:t>
            </a:r>
            <a:r>
              <a:rPr lang="es-MX" sz="2900" dirty="0" smtClean="0">
                <a:latin typeface="Arial" pitchFamily="34" charset="0"/>
                <a:cs typeface="Arial" pitchFamily="34" charset="0"/>
              </a:rPr>
              <a:t>se logra </a:t>
            </a:r>
            <a:r>
              <a:rPr lang="es-MX" sz="2900" dirty="0" smtClean="0">
                <a:latin typeface="Arial" pitchFamily="34" charset="0"/>
                <a:cs typeface="Arial" pitchFamily="34" charset="0"/>
              </a:rPr>
              <a:t>humedeciendo </a:t>
            </a:r>
            <a:r>
              <a:rPr lang="es-MX" sz="2900" dirty="0" smtClean="0">
                <a:latin typeface="Arial" pitchFamily="34" charset="0"/>
                <a:cs typeface="Arial" pitchFamily="34" charset="0"/>
              </a:rPr>
              <a:t>o secando el material hasta obtener esta humedad deseada.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Esta </a:t>
            </a:r>
            <a:r>
              <a:rPr lang="es-MX" sz="2900" dirty="0" smtClean="0">
                <a:latin typeface="Arial" pitchFamily="34" charset="0"/>
                <a:cs typeface="Arial" pitchFamily="34" charset="0"/>
              </a:rPr>
              <a:t>humedad óptima, estará muy próxima a la que se requiere para formar con el material (con la mano) una bola tal que pueda romperse, sin </a:t>
            </a:r>
            <a:r>
              <a:rPr lang="es-MX" sz="2900" dirty="0" smtClean="0">
                <a:latin typeface="Arial" pitchFamily="34" charset="0"/>
                <a:cs typeface="Arial" pitchFamily="34" charset="0"/>
              </a:rPr>
              <a:t>desmenuzarse </a:t>
            </a:r>
            <a:r>
              <a:rPr lang="es-MX" sz="2900" dirty="0" smtClean="0">
                <a:latin typeface="Arial" pitchFamily="34" charset="0"/>
                <a:cs typeface="Arial" pitchFamily="34" charset="0"/>
              </a:rPr>
              <a:t>en pequeños </a:t>
            </a:r>
            <a:r>
              <a:rPr lang="es-MX" sz="2900" dirty="0" smtClean="0">
                <a:latin typeface="Arial" pitchFamily="34" charset="0"/>
                <a:cs typeface="Arial" pitchFamily="34" charset="0"/>
              </a:rPr>
              <a:t>trozos. </a:t>
            </a:r>
            <a:endParaRPr lang="es-MX" sz="29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Lo más común es que para los materiales existentes en Uruguay esta humedad oscile entre  7 y 16%.</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dirty="0" smtClean="0">
                <a:latin typeface="Arial" pitchFamily="34" charset="0"/>
                <a:cs typeface="Arial" pitchFamily="34" charset="0"/>
              </a:rPr>
              <a:t>Determinada en el laboratorio la proporción óptima de humedad y la máxima densidad, hay que </a:t>
            </a:r>
            <a:r>
              <a:rPr lang="es-MX" sz="2900" dirty="0" smtClean="0">
                <a:latin typeface="Arial" pitchFamily="34" charset="0"/>
                <a:cs typeface="Arial" pitchFamily="34" charset="0"/>
              </a:rPr>
              <a:t>comprobar </a:t>
            </a:r>
            <a:r>
              <a:rPr lang="es-MX" sz="2900" dirty="0" smtClean="0">
                <a:latin typeface="Arial" pitchFamily="34" charset="0"/>
                <a:cs typeface="Arial" pitchFamily="34" charset="0"/>
              </a:rPr>
              <a:t>en el campo </a:t>
            </a:r>
            <a:r>
              <a:rPr lang="es-MX" sz="2900" dirty="0" smtClean="0">
                <a:latin typeface="Arial" pitchFamily="34" charset="0"/>
                <a:cs typeface="Arial" pitchFamily="34" charset="0"/>
              </a:rPr>
              <a:t>el logro de la densidad.</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La </a:t>
            </a:r>
            <a:r>
              <a:rPr lang="es-MX" sz="2900" dirty="0" smtClean="0">
                <a:latin typeface="Arial" pitchFamily="34" charset="0"/>
                <a:cs typeface="Arial" pitchFamily="34" charset="0"/>
              </a:rPr>
              <a:t> </a:t>
            </a:r>
            <a:r>
              <a:rPr lang="es-MX" sz="2900" dirty="0" smtClean="0">
                <a:latin typeface="Arial" pitchFamily="34" charset="0"/>
                <a:cs typeface="Arial" pitchFamily="34" charset="0"/>
              </a:rPr>
              <a:t>densidad </a:t>
            </a:r>
            <a:r>
              <a:rPr lang="es-MX" sz="2900" dirty="0" smtClean="0">
                <a:latin typeface="Arial" pitchFamily="34" charset="0"/>
                <a:cs typeface="Arial" pitchFamily="34" charset="0"/>
              </a:rPr>
              <a:t>alcanzada en la capa es aceptable en general si varía entre </a:t>
            </a:r>
            <a:r>
              <a:rPr lang="es-MX" sz="2900" dirty="0" smtClean="0">
                <a:latin typeface="Arial" pitchFamily="34" charset="0"/>
                <a:cs typeface="Arial" pitchFamily="34" charset="0"/>
              </a:rPr>
              <a:t>el 95% - 100% de la determinada como </a:t>
            </a:r>
            <a:r>
              <a:rPr lang="es-MX" sz="2900" dirty="0" smtClean="0">
                <a:latin typeface="Arial" pitchFamily="34" charset="0"/>
                <a:cs typeface="Arial" pitchFamily="34" charset="0"/>
              </a:rPr>
              <a:t>óptima</a:t>
            </a:r>
            <a:r>
              <a:rPr lang="es-MX" sz="2900" dirty="0" smtClean="0">
                <a:latin typeface="Arial" pitchFamily="34" charset="0"/>
                <a:cs typeface="Arial" pitchFamily="34" charset="0"/>
              </a:rPr>
              <a:t>.                                                                                                     </a:t>
            </a:r>
            <a:endParaRPr lang="es-MX" sz="29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Es preciso, por otra parte conservar durante la consolidación, la proporción de agua que teóricamente se ha </a:t>
            </a:r>
            <a:r>
              <a:rPr lang="es-MX" sz="2900" dirty="0" smtClean="0">
                <a:latin typeface="Arial" pitchFamily="34" charset="0"/>
                <a:cs typeface="Arial" pitchFamily="34" charset="0"/>
              </a:rPr>
              <a:t>fijado.</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Ambas condiciones se comprueban fácilmente en el </a:t>
            </a:r>
            <a:r>
              <a:rPr lang="es-MX" sz="2900" dirty="0" smtClean="0">
                <a:latin typeface="Arial" pitchFamily="34" charset="0"/>
                <a:cs typeface="Arial" pitchFamily="34" charset="0"/>
              </a:rPr>
              <a:t>campo mediante la determinación de la densidad en sitio, con el ensayo de </a:t>
            </a:r>
            <a:r>
              <a:rPr lang="es-MX" sz="2900" b="1" dirty="0" smtClean="0">
                <a:latin typeface="Arial" pitchFamily="34" charset="0"/>
                <a:cs typeface="Arial" pitchFamily="34" charset="0"/>
              </a:rPr>
              <a:t>cono de arena.</a:t>
            </a:r>
            <a:br>
              <a:rPr lang="es-MX" sz="2900" b="1"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En términos generales consiste en </a:t>
            </a:r>
            <a:r>
              <a:rPr lang="es-MX" sz="2900" dirty="0" smtClean="0">
                <a:latin typeface="Arial" pitchFamily="34" charset="0"/>
                <a:cs typeface="Arial" pitchFamily="34" charset="0"/>
              </a:rPr>
              <a:t> tomar </a:t>
            </a:r>
            <a:r>
              <a:rPr lang="es-MX" sz="2900" dirty="0" smtClean="0">
                <a:latin typeface="Arial" pitchFamily="34" charset="0"/>
                <a:cs typeface="Arial" pitchFamily="34" charset="0"/>
              </a:rPr>
              <a:t>una muestra del terraplén en construcción y </a:t>
            </a:r>
            <a:r>
              <a:rPr lang="es-MX" sz="2900" dirty="0" smtClean="0">
                <a:latin typeface="Arial" pitchFamily="34" charset="0"/>
                <a:cs typeface="Arial" pitchFamily="34" charset="0"/>
              </a:rPr>
              <a:t>determinar </a:t>
            </a:r>
            <a:r>
              <a:rPr lang="es-MX" sz="2900" dirty="0" smtClean="0">
                <a:latin typeface="Arial" pitchFamily="34" charset="0"/>
                <a:cs typeface="Arial" pitchFamily="34" charset="0"/>
              </a:rPr>
              <a:t>su densidad, </a:t>
            </a:r>
            <a:r>
              <a:rPr lang="es-MX" sz="2900" dirty="0" smtClean="0">
                <a:latin typeface="Arial" pitchFamily="34" charset="0"/>
                <a:cs typeface="Arial" pitchFamily="34" charset="0"/>
              </a:rPr>
              <a:t>tomando el peso y volumen del material.</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En forma más exacta </a:t>
            </a:r>
            <a:r>
              <a:rPr lang="es-MX" sz="2900" dirty="0" smtClean="0">
                <a:latin typeface="Arial" pitchFamily="34" charset="0"/>
                <a:cs typeface="Arial" pitchFamily="34" charset="0"/>
              </a:rPr>
              <a:t>es el procedimiento seguido en </a:t>
            </a:r>
            <a:r>
              <a:rPr lang="es-MX" sz="2900" dirty="0" smtClean="0">
                <a:latin typeface="Arial" pitchFamily="34" charset="0"/>
                <a:cs typeface="Arial" pitchFamily="34" charset="0"/>
              </a:rPr>
              <a:t>obra es el siguiente:</a:t>
            </a:r>
            <a:endParaRPr lang="es-MX" sz="29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Consiste en tomar una muestra del terreno y </a:t>
            </a:r>
            <a:r>
              <a:rPr lang="es-MX" sz="2900" dirty="0" smtClean="0">
                <a:latin typeface="Arial" pitchFamily="34" charset="0"/>
                <a:cs typeface="Arial" pitchFamily="34" charset="0"/>
              </a:rPr>
              <a:t>determinar </a:t>
            </a:r>
            <a:r>
              <a:rPr lang="es-MX" sz="2900" dirty="0" smtClean="0">
                <a:latin typeface="Arial" pitchFamily="34" charset="0"/>
                <a:cs typeface="Arial" pitchFamily="34" charset="0"/>
              </a:rPr>
              <a:t>el volumen </a:t>
            </a:r>
            <a:r>
              <a:rPr lang="es-MX" sz="2900" dirty="0" smtClean="0">
                <a:latin typeface="Arial" pitchFamily="34" charset="0"/>
                <a:cs typeface="Arial" pitchFamily="34" charset="0"/>
              </a:rPr>
              <a:t>ocupado, </a:t>
            </a:r>
            <a:r>
              <a:rPr lang="es-MX" sz="2900" dirty="0" smtClean="0">
                <a:latin typeface="Arial" pitchFamily="34" charset="0"/>
                <a:cs typeface="Arial" pitchFamily="34" charset="0"/>
              </a:rPr>
              <a:t>rellenado con </a:t>
            </a:r>
            <a:r>
              <a:rPr lang="es-MX" sz="2900" dirty="0" smtClean="0">
                <a:latin typeface="Arial" pitchFamily="34" charset="0"/>
                <a:cs typeface="Arial" pitchFamily="34" charset="0"/>
              </a:rPr>
              <a:t>arena </a:t>
            </a:r>
            <a:r>
              <a:rPr lang="es-MX" sz="2900" dirty="0" smtClean="0">
                <a:latin typeface="Arial" pitchFamily="34" charset="0"/>
                <a:cs typeface="Arial" pitchFamily="34" charset="0"/>
              </a:rPr>
              <a:t>el hueco </a:t>
            </a:r>
            <a:r>
              <a:rPr lang="es-MX" sz="2900" dirty="0" smtClean="0">
                <a:latin typeface="Arial" pitchFamily="34" charset="0"/>
                <a:cs typeface="Arial" pitchFamily="34" charset="0"/>
              </a:rPr>
              <a:t>dejado en la capa </a:t>
            </a:r>
            <a:r>
              <a:rPr lang="es-MX" sz="2900" dirty="0" smtClean="0">
                <a:latin typeface="Arial" pitchFamily="34" charset="0"/>
                <a:cs typeface="Arial" pitchFamily="34" charset="0"/>
              </a:rPr>
              <a:t>por el material extraído</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Con </a:t>
            </a:r>
            <a:r>
              <a:rPr lang="es-MX" sz="2900" dirty="0" smtClean="0">
                <a:latin typeface="Arial" pitchFamily="34" charset="0"/>
                <a:cs typeface="Arial" pitchFamily="34" charset="0"/>
              </a:rPr>
              <a:t>el volumen así definido y medido el peso de la muestra se </a:t>
            </a:r>
            <a:r>
              <a:rPr lang="es-MX" sz="2900" dirty="0" smtClean="0">
                <a:latin typeface="Arial" pitchFamily="34" charset="0"/>
                <a:cs typeface="Arial" pitchFamily="34" charset="0"/>
              </a:rPr>
              <a:t>determina la </a:t>
            </a:r>
            <a:r>
              <a:rPr lang="es-MX" sz="2900" dirty="0" smtClean="0">
                <a:latin typeface="Arial" pitchFamily="34" charset="0"/>
                <a:cs typeface="Arial" pitchFamily="34" charset="0"/>
              </a:rPr>
              <a:t>densidad.  </a:t>
            </a:r>
            <a:endParaRPr lang="es-MX" sz="29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u="sng" dirty="0" smtClean="0">
                <a:effectLst>
                  <a:outerShdw blurRad="38100" dist="38100" dir="2700000" algn="tl">
                    <a:srgbClr val="000000">
                      <a:alpha val="43137"/>
                    </a:srgbClr>
                  </a:outerShdw>
                </a:effectLst>
                <a:latin typeface="Arial" pitchFamily="34" charset="0"/>
                <a:cs typeface="Arial" pitchFamily="34" charset="0"/>
              </a:rPr>
              <a:t>Clases de suelos preferibles para la formación de terraplenes.</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dirty="0" smtClean="0">
                <a:latin typeface="Arial" pitchFamily="34" charset="0"/>
                <a:cs typeface="Arial" pitchFamily="34" charset="0"/>
              </a:rPr>
              <a:t>En esta sección del curso se analizará las características y comportamientos de los materiales a utilizar con obras de terracería</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A </a:t>
            </a:r>
            <a:r>
              <a:rPr lang="es-MX" sz="2900" dirty="0" smtClean="0">
                <a:latin typeface="Arial" pitchFamily="34" charset="0"/>
                <a:cs typeface="Arial" pitchFamily="34" charset="0"/>
              </a:rPr>
              <a:t>modo de adelanto se mencionan a continuación los aspectos más relevantes a cumplir por los materiales a </a:t>
            </a:r>
            <a:r>
              <a:rPr lang="es-MX" sz="2900" dirty="0" smtClean="0">
                <a:latin typeface="Arial" pitchFamily="34" charset="0"/>
                <a:cs typeface="Arial" pitchFamily="34" charset="0"/>
              </a:rPr>
              <a:t>usar.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Para la construcción de terraplenes será preferible la utilización de suelos, que no tengan variaciones volumétricos importantes, es decir sean de expansión moderada y deseable nula. </a:t>
            </a:r>
            <a:endParaRPr lang="es-MX"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La utilización de materiales poco susceptibles a cambios volumétricos nos dará garantía de no tener movimientos no deseados en la </a:t>
            </a:r>
            <a:r>
              <a:rPr lang="es-MX" sz="2900" dirty="0" smtClean="0">
                <a:latin typeface="Arial" pitchFamily="34" charset="0"/>
                <a:cs typeface="Arial" pitchFamily="34" charset="0"/>
              </a:rPr>
              <a:t>estructura.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La variación </a:t>
            </a:r>
            <a:r>
              <a:rPr lang="es-MX" sz="2900" dirty="0" smtClean="0">
                <a:latin typeface="Arial" pitchFamily="34" charset="0"/>
                <a:cs typeface="Arial" pitchFamily="34" charset="0"/>
              </a:rPr>
              <a:t>del volumen generalmente está vinculada a las variaciones de humedad en el material.</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u="sng" dirty="0" smtClean="0">
                <a:latin typeface="Arial" pitchFamily="34" charset="0"/>
                <a:cs typeface="Arial" pitchFamily="34" charset="0"/>
              </a:rPr>
              <a:t>Rocas:</a:t>
            </a:r>
            <a:r>
              <a:rPr lang="es-MX" sz="2900" dirty="0" smtClean="0">
                <a:latin typeface="Arial" pitchFamily="34" charset="0"/>
                <a:cs typeface="Arial" pitchFamily="34" charset="0"/>
              </a:rPr>
              <a:t>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a:t>
            </a:r>
            <a:r>
              <a:rPr lang="es-MX" sz="2900" dirty="0" smtClean="0">
                <a:latin typeface="Arial" pitchFamily="34" charset="0"/>
                <a:cs typeface="Arial" pitchFamily="34" charset="0"/>
              </a:rPr>
              <a:t>a </a:t>
            </a:r>
            <a:r>
              <a:rPr lang="es-MX" sz="2900" dirty="0" smtClean="0">
                <a:latin typeface="Arial" pitchFamily="34" charset="0"/>
                <a:cs typeface="Arial" pitchFamily="34" charset="0"/>
              </a:rPr>
              <a:t>roca, generalmente luego de un proceso de </a:t>
            </a:r>
            <a:r>
              <a:rPr lang="es-MX" sz="2900" dirty="0" err="1" smtClean="0">
                <a:latin typeface="Arial" pitchFamily="34" charset="0"/>
                <a:cs typeface="Arial" pitchFamily="34" charset="0"/>
              </a:rPr>
              <a:t>tritu</a:t>
            </a:r>
            <a:r>
              <a:rPr lang="es-MX" sz="2900" dirty="0" smtClean="0">
                <a:latin typeface="Arial" pitchFamily="34" charset="0"/>
                <a:cs typeface="Arial" pitchFamily="34" charset="0"/>
              </a:rPr>
              <a:t> </a:t>
            </a:r>
            <a:r>
              <a:rPr lang="es-MX" sz="2900" dirty="0" smtClean="0">
                <a:latin typeface="Arial" pitchFamily="34" charset="0"/>
                <a:cs typeface="Arial" pitchFamily="34" charset="0"/>
              </a:rPr>
              <a:t>ración </a:t>
            </a:r>
            <a:r>
              <a:rPr lang="es-MX" sz="2900" dirty="0" smtClean="0">
                <a:latin typeface="Arial" pitchFamily="34" charset="0"/>
                <a:cs typeface="Arial" pitchFamily="34" charset="0"/>
              </a:rPr>
              <a:t>se  reduce su tamaño </a:t>
            </a:r>
            <a:r>
              <a:rPr lang="es-MX" sz="2900" dirty="0" smtClean="0">
                <a:latin typeface="Arial" pitchFamily="34" charset="0"/>
                <a:cs typeface="Arial" pitchFamily="34" charset="0"/>
              </a:rPr>
              <a:t>a el </a:t>
            </a:r>
            <a:r>
              <a:rPr lang="es-MX" sz="2900" dirty="0" smtClean="0">
                <a:latin typeface="Arial" pitchFamily="34" charset="0"/>
                <a:cs typeface="Arial" pitchFamily="34" charset="0"/>
              </a:rPr>
              <a:t>deseado, constituyendo es </a:t>
            </a:r>
            <a:r>
              <a:rPr lang="es-MX" sz="2900" dirty="0" smtClean="0">
                <a:latin typeface="Arial" pitchFamily="34" charset="0"/>
                <a:cs typeface="Arial" pitchFamily="34" charset="0"/>
              </a:rPr>
              <a:t>un material excelente para construir explanaciones rápidamente sin riesgo de expansión o asentamientos diferentes.</a:t>
            </a:r>
            <a:endParaRPr lang="es-MX" sz="29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En obras construidas con estos materiales, es </a:t>
            </a:r>
            <a:r>
              <a:rPr lang="es-MX" sz="2900" dirty="0" smtClean="0">
                <a:latin typeface="Arial" pitchFamily="34" charset="0"/>
                <a:cs typeface="Arial" pitchFamily="34" charset="0"/>
              </a:rPr>
              <a:t>importante tener </a:t>
            </a:r>
            <a:r>
              <a:rPr lang="es-MX" sz="2900" dirty="0" smtClean="0">
                <a:latin typeface="Arial" pitchFamily="34" charset="0"/>
                <a:cs typeface="Arial" pitchFamily="34" charset="0"/>
              </a:rPr>
              <a:t>en cuenta el drenaje de las aguas pluviales que </a:t>
            </a:r>
            <a:r>
              <a:rPr lang="es-MX" sz="2900" dirty="0" smtClean="0">
                <a:latin typeface="Arial" pitchFamily="34" charset="0"/>
                <a:cs typeface="Arial" pitchFamily="34" charset="0"/>
              </a:rPr>
              <a:t>puedan </a:t>
            </a:r>
            <a:r>
              <a:rPr lang="es-MX" sz="2900" dirty="0" smtClean="0">
                <a:latin typeface="Arial" pitchFamily="34" charset="0"/>
                <a:cs typeface="Arial" pitchFamily="34" charset="0"/>
              </a:rPr>
              <a:t>penetrar en la estructura.</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u="sng" dirty="0" smtClean="0">
                <a:latin typeface="Arial" pitchFamily="34" charset="0"/>
                <a:cs typeface="Arial" pitchFamily="34" charset="0"/>
              </a:rPr>
              <a:t>Suelos </a:t>
            </a:r>
            <a:r>
              <a:rPr lang="es-MX" sz="2900" u="sng" dirty="0" smtClean="0">
                <a:latin typeface="Arial" pitchFamily="34" charset="0"/>
                <a:cs typeface="Arial" pitchFamily="34" charset="0"/>
              </a:rPr>
              <a:t>granulares:</a:t>
            </a:r>
            <a:br>
              <a:rPr lang="es-MX" sz="2900" u="sng" dirty="0" smtClean="0">
                <a:latin typeface="Arial" pitchFamily="34" charset="0"/>
                <a:cs typeface="Arial" pitchFamily="34" charset="0"/>
              </a:rPr>
            </a:br>
            <a:r>
              <a:rPr lang="es-MX" sz="2900" u="sng" dirty="0" smtClean="0">
                <a:latin typeface="Arial" pitchFamily="34" charset="0"/>
                <a:cs typeface="Arial" pitchFamily="34" charset="0"/>
              </a:rPr>
              <a:t/>
            </a:r>
            <a:br>
              <a:rPr lang="es-MX" sz="2900" u="sng" dirty="0" smtClean="0">
                <a:latin typeface="Arial" pitchFamily="34" charset="0"/>
                <a:cs typeface="Arial" pitchFamily="34" charset="0"/>
              </a:rPr>
            </a:br>
            <a:r>
              <a:rPr lang="es-MX" sz="2900" dirty="0" smtClean="0">
                <a:latin typeface="Arial" pitchFamily="34" charset="0"/>
                <a:cs typeface="Arial" pitchFamily="34" charset="0"/>
              </a:rPr>
              <a:t>Las gravas </a:t>
            </a:r>
            <a:r>
              <a:rPr lang="es-MX" sz="2900" dirty="0" smtClean="0">
                <a:latin typeface="Arial" pitchFamily="34" charset="0"/>
                <a:cs typeface="Arial" pitchFamily="34" charset="0"/>
              </a:rPr>
              <a:t>y </a:t>
            </a:r>
            <a:r>
              <a:rPr lang="es-MX" sz="2900" dirty="0" smtClean="0">
                <a:latin typeface="Arial" pitchFamily="34" charset="0"/>
                <a:cs typeface="Arial" pitchFamily="34" charset="0"/>
              </a:rPr>
              <a:t>arenas puros o mezclados en proporciones con arcillas o materiales </a:t>
            </a:r>
            <a:r>
              <a:rPr lang="es-MX" sz="2900" dirty="0" smtClean="0">
                <a:latin typeface="Arial" pitchFamily="34" charset="0"/>
                <a:cs typeface="Arial" pitchFamily="34" charset="0"/>
              </a:rPr>
              <a:t>finos </a:t>
            </a:r>
            <a:r>
              <a:rPr lang="es-MX" sz="2900" dirty="0" smtClean="0">
                <a:latin typeface="Arial" pitchFamily="34" charset="0"/>
                <a:cs typeface="Arial" pitchFamily="34" charset="0"/>
              </a:rPr>
              <a:t>(estabilizados granulométricos) son materiales artificiales muy apropiados para el uso vial. </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Se obtienen </a:t>
            </a:r>
            <a:r>
              <a:rPr lang="es-MX" sz="2900" dirty="0" smtClean="0">
                <a:latin typeface="Arial" pitchFamily="34" charset="0"/>
                <a:cs typeface="Arial" pitchFamily="34" charset="0"/>
              </a:rPr>
              <a:t>cimientos de </a:t>
            </a:r>
            <a:r>
              <a:rPr lang="es-MX" sz="2900" dirty="0" smtClean="0">
                <a:latin typeface="Arial" pitchFamily="34" charset="0"/>
                <a:cs typeface="Arial" pitchFamily="34" charset="0"/>
              </a:rPr>
              <a:t>buenas </a:t>
            </a:r>
            <a:r>
              <a:rPr lang="es-MX" sz="2900" dirty="0" smtClean="0">
                <a:latin typeface="Arial" pitchFamily="34" charset="0"/>
                <a:cs typeface="Arial" pitchFamily="34" charset="0"/>
              </a:rPr>
              <a:t>condiciones </a:t>
            </a:r>
            <a:r>
              <a:rPr lang="es-MX" sz="2900" dirty="0" smtClean="0">
                <a:latin typeface="Arial" pitchFamily="34" charset="0"/>
                <a:cs typeface="Arial" pitchFamily="34" charset="0"/>
              </a:rPr>
              <a:t>de estabilidad poca expansión (o nula</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Presentan </a:t>
            </a:r>
            <a:r>
              <a:rPr lang="es-MX" sz="2900" dirty="0" smtClean="0">
                <a:latin typeface="Arial" pitchFamily="34" charset="0"/>
                <a:cs typeface="Arial" pitchFamily="34" charset="0"/>
              </a:rPr>
              <a:t>buena </a:t>
            </a:r>
            <a:r>
              <a:rPr lang="es-MX" sz="2900" dirty="0" smtClean="0">
                <a:latin typeface="Arial" pitchFamily="34" charset="0"/>
                <a:cs typeface="Arial" pitchFamily="34" charset="0"/>
              </a:rPr>
              <a:t>estabilidad</a:t>
            </a:r>
            <a:r>
              <a:rPr lang="es-MX" sz="2900" dirty="0" smtClean="0">
                <a:latin typeface="Arial" pitchFamily="34" charset="0"/>
                <a:cs typeface="Arial" pitchFamily="34" charset="0"/>
              </a:rPr>
              <a:t>, no </a:t>
            </a:r>
            <a:r>
              <a:rPr lang="es-MX" sz="2900" dirty="0" smtClean="0">
                <a:latin typeface="Arial" pitchFamily="34" charset="0"/>
                <a:cs typeface="Arial" pitchFamily="34" charset="0"/>
              </a:rPr>
              <a:t>deslizan(buena fricción interna) </a:t>
            </a:r>
            <a:r>
              <a:rPr lang="es-MX" sz="2900" dirty="0" smtClean="0">
                <a:latin typeface="Arial" pitchFamily="34" charset="0"/>
                <a:cs typeface="Arial" pitchFamily="34" charset="0"/>
              </a:rPr>
              <a:t>ni se erosionan fácilmente.</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Estos </a:t>
            </a:r>
            <a:r>
              <a:rPr lang="es-MX" sz="2900" dirty="0" smtClean="0">
                <a:latin typeface="Arial" pitchFamily="34" charset="0"/>
                <a:cs typeface="Arial" pitchFamily="34" charset="0"/>
              </a:rPr>
              <a:t>materiales tienen peso específicos elevados, entre 1,9 a 2,1 kg/m², cuentan con limites líquidos y plásticos bajos.</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c- se retirará </a:t>
            </a:r>
            <a:r>
              <a:rPr lang="es-MX" sz="2900" smtClean="0">
                <a:latin typeface="Arial" pitchFamily="34" charset="0"/>
                <a:cs typeface="Arial" pitchFamily="34" charset="0"/>
              </a:rPr>
              <a:t>la capa </a:t>
            </a:r>
            <a:r>
              <a:rPr lang="es-MX" sz="2900" dirty="0" smtClean="0">
                <a:latin typeface="Arial" pitchFamily="34" charset="0"/>
                <a:cs typeface="Arial" pitchFamily="34" charset="0"/>
              </a:rPr>
              <a:t>de tierra vegetal, que será acopiada en una zona apropiada para utilizarse posteriormente como material de revestimiento de taludes.</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dirty="0" smtClean="0">
                <a:latin typeface="Arial" pitchFamily="34" charset="0"/>
                <a:cs typeface="Arial" pitchFamily="34" charset="0"/>
              </a:rPr>
              <a:t>d- se conformará la caja en la cual se alojara en forma confiada las capas inferiores del terraplén.</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dirty="0" smtClean="0">
                <a:latin typeface="Arial" pitchFamily="34" charset="0"/>
                <a:cs typeface="Arial" pitchFamily="34" charset="0"/>
              </a:rPr>
              <a:t>Como principio general, se ha de tener en cuenta que de ser posible, la tierra para la formación del terraplén se debe verter en capas horizontales de espesor constante. </a:t>
            </a:r>
            <a:endParaRPr lang="es-MX" sz="29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u="sng" dirty="0" smtClean="0">
                <a:effectLst>
                  <a:outerShdw blurRad="38100" dist="38100" dir="2700000" algn="tl">
                    <a:srgbClr val="000000">
                      <a:alpha val="43137"/>
                    </a:srgbClr>
                  </a:outerShdw>
                </a:effectLst>
                <a:latin typeface="Arial" pitchFamily="34" charset="0"/>
                <a:cs typeface="Arial" pitchFamily="34" charset="0"/>
              </a:rPr>
              <a:t>Conformaciones geométricas.</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u="sng" dirty="0">
                <a:effectLst>
                  <a:outerShdw blurRad="38100" dist="38100" dir="2700000" algn="tl">
                    <a:srgbClr val="000000">
                      <a:alpha val="43137"/>
                    </a:srgbClr>
                  </a:outerShdw>
                </a:effectLst>
                <a:latin typeface="Arial" pitchFamily="34" charset="0"/>
                <a:cs typeface="Arial" pitchFamily="34" charset="0"/>
              </a:rPr>
              <a:t/>
            </a:r>
            <a:br>
              <a:rPr lang="es-MX" sz="2900" u="sng" dirty="0">
                <a:effectLst>
                  <a:outerShdw blurRad="38100" dist="38100" dir="2700000" algn="tl">
                    <a:srgbClr val="000000">
                      <a:alpha val="43137"/>
                    </a:srgbClr>
                  </a:outerShdw>
                </a:effectLst>
                <a:latin typeface="Arial" pitchFamily="34" charset="0"/>
                <a:cs typeface="Arial" pitchFamily="34" charset="0"/>
              </a:rPr>
            </a:br>
            <a:r>
              <a:rPr lang="es-MX" sz="2900" dirty="0" smtClean="0">
                <a:latin typeface="Arial" pitchFamily="34" charset="0"/>
                <a:cs typeface="Arial" pitchFamily="34" charset="0"/>
              </a:rPr>
              <a:t>Una tarea </a:t>
            </a:r>
            <a:r>
              <a:rPr lang="es-MX" sz="2900" dirty="0" smtClean="0">
                <a:latin typeface="Arial" pitchFamily="34" charset="0"/>
                <a:cs typeface="Arial" pitchFamily="34" charset="0"/>
              </a:rPr>
              <a:t>fundamental es </a:t>
            </a:r>
            <a:r>
              <a:rPr lang="es-MX" sz="2900" dirty="0" smtClean="0">
                <a:latin typeface="Arial" pitchFamily="34" charset="0"/>
                <a:cs typeface="Arial" pitchFamily="34" charset="0"/>
              </a:rPr>
              <a:t>verificar que las características geométricas del proyecto se respetan</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Para cumplir con este cometido debe llevarse al día la verificación de niveles </a:t>
            </a:r>
            <a:r>
              <a:rPr lang="es-MX" sz="2900" dirty="0" smtClean="0">
                <a:latin typeface="Arial" pitchFamily="34" charset="0"/>
                <a:cs typeface="Arial" pitchFamily="34" charset="0"/>
              </a:rPr>
              <a:t>y anchos de </a:t>
            </a:r>
            <a:r>
              <a:rPr lang="es-MX" sz="2900" dirty="0" smtClean="0">
                <a:latin typeface="Arial" pitchFamily="34" charset="0"/>
                <a:cs typeface="Arial" pitchFamily="34" charset="0"/>
              </a:rPr>
              <a:t>cada </a:t>
            </a:r>
            <a:r>
              <a:rPr lang="es-MX" sz="2900" dirty="0" smtClean="0">
                <a:latin typeface="Arial" pitchFamily="34" charset="0"/>
                <a:cs typeface="Arial" pitchFamily="34" charset="0"/>
              </a:rPr>
              <a:t>capa y confirmado que se corresponde a lo definido por proyecto antes que </a:t>
            </a:r>
            <a:r>
              <a:rPr lang="es-MX" sz="2900" dirty="0" smtClean="0">
                <a:latin typeface="Arial" pitchFamily="34" charset="0"/>
                <a:cs typeface="Arial" pitchFamily="34" charset="0"/>
              </a:rPr>
              <a:t>se considere </a:t>
            </a:r>
            <a:r>
              <a:rPr lang="es-MX" sz="2900" dirty="0" smtClean="0">
                <a:latin typeface="Arial" pitchFamily="34" charset="0"/>
                <a:cs typeface="Arial" pitchFamily="34" charset="0"/>
              </a:rPr>
              <a:t>terminada.</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Estas </a:t>
            </a:r>
            <a:r>
              <a:rPr lang="es-MX" sz="2900" dirty="0" smtClean="0">
                <a:latin typeface="Arial" pitchFamily="34" charset="0"/>
                <a:cs typeface="Arial" pitchFamily="34" charset="0"/>
              </a:rPr>
              <a:t>verificaciones se hacen hasta dejar las cotas de los </a:t>
            </a:r>
            <a:r>
              <a:rPr lang="es-MX" sz="2900" dirty="0" smtClean="0">
                <a:latin typeface="Arial" pitchFamily="34" charset="0"/>
                <a:cs typeface="Arial" pitchFamily="34" charset="0"/>
              </a:rPr>
              <a:t>puntos notables, pendientes, alineaciones y forma   </a:t>
            </a:r>
            <a:r>
              <a:rPr lang="es-MX" sz="2900" dirty="0" smtClean="0">
                <a:latin typeface="Arial" pitchFamily="34" charset="0"/>
                <a:cs typeface="Arial" pitchFamily="34" charset="0"/>
              </a:rPr>
              <a:t>en los valores </a:t>
            </a:r>
            <a:r>
              <a:rPr lang="es-MX" sz="2900" dirty="0" smtClean="0">
                <a:latin typeface="Arial" pitchFamily="34" charset="0"/>
                <a:cs typeface="Arial" pitchFamily="34" charset="0"/>
              </a:rPr>
              <a:t>y características deseadas</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endParaRPr lang="es-MX"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Como mínimo se debe llevar un </a:t>
            </a:r>
            <a:r>
              <a:rPr lang="es-MX" sz="2900" dirty="0" smtClean="0">
                <a:latin typeface="Arial" pitchFamily="34" charset="0"/>
                <a:cs typeface="Arial" pitchFamily="34" charset="0"/>
              </a:rPr>
              <a:t>control </a:t>
            </a:r>
            <a:r>
              <a:rPr lang="es-MX" sz="2900" dirty="0" smtClean="0">
                <a:latin typeface="Arial" pitchFamily="34" charset="0"/>
                <a:cs typeface="Arial" pitchFamily="34" charset="0"/>
              </a:rPr>
              <a:t>de niveles del eje de la plataforma y de los </a:t>
            </a:r>
            <a:r>
              <a:rPr lang="es-MX" sz="2900" dirty="0" smtClean="0">
                <a:latin typeface="Arial" pitchFamily="34" charset="0"/>
                <a:cs typeface="Arial" pitchFamily="34" charset="0"/>
              </a:rPr>
              <a:t>bordes</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dirty="0" smtClean="0">
                <a:latin typeface="Arial" pitchFamily="34" charset="0"/>
                <a:cs typeface="Arial" pitchFamily="34" charset="0"/>
              </a:rPr>
              <a:t>Un aspecto a tener en cuenta es la verificación de la inclinación de los </a:t>
            </a:r>
            <a:r>
              <a:rPr lang="es-MX" sz="2900" dirty="0" smtClean="0">
                <a:latin typeface="Arial" pitchFamily="34" charset="0"/>
                <a:cs typeface="Arial" pitchFamily="34" charset="0"/>
              </a:rPr>
              <a:t>taludes laterales.</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DRENAJE DEL PROYECTO</a:t>
            </a:r>
            <a:r>
              <a:rPr lang="es-MX" sz="2900" u="sng" dirty="0" smtClean="0">
                <a:effectLst>
                  <a:outerShdw blurRad="38100" dist="38100" dir="2700000" algn="tl">
                    <a:srgbClr val="000000">
                      <a:alpha val="43137"/>
                    </a:srgbClr>
                  </a:outerShdw>
                </a:effectLst>
                <a:latin typeface="Arial" pitchFamily="34" charset="0"/>
                <a:cs typeface="Arial" pitchFamily="34" charset="0"/>
              </a:rPr>
              <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u="sng" dirty="0" smtClean="0">
                <a:effectLst>
                  <a:outerShdw blurRad="38100" dist="38100" dir="2700000" algn="tl">
                    <a:srgbClr val="000000">
                      <a:alpha val="43137"/>
                    </a:srgbClr>
                  </a:outerShdw>
                </a:effectLst>
                <a:latin typeface="Arial" pitchFamily="34" charset="0"/>
                <a:cs typeface="Arial" pitchFamily="34" charset="0"/>
              </a:rPr>
              <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dirty="0" smtClean="0">
                <a:latin typeface="Arial" pitchFamily="34" charset="0"/>
                <a:cs typeface="Arial" pitchFamily="34" charset="0"/>
              </a:rPr>
              <a:t>El agua es un elemento nocivo en la </a:t>
            </a:r>
            <a:r>
              <a:rPr lang="es-MX" sz="2900" dirty="0" smtClean="0">
                <a:latin typeface="Arial" pitchFamily="34" charset="0"/>
                <a:cs typeface="Arial" pitchFamily="34" charset="0"/>
              </a:rPr>
              <a:t>carretera.</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No es deseable </a:t>
            </a:r>
            <a:r>
              <a:rPr lang="es-MX" sz="2900" dirty="0" smtClean="0">
                <a:latin typeface="Arial" pitchFamily="34" charset="0"/>
                <a:cs typeface="Arial" pitchFamily="34" charset="0"/>
              </a:rPr>
              <a:t> </a:t>
            </a:r>
            <a:r>
              <a:rPr lang="es-MX" sz="2900" dirty="0" smtClean="0">
                <a:latin typeface="Arial" pitchFamily="34" charset="0"/>
                <a:cs typeface="Arial" pitchFamily="34" charset="0"/>
              </a:rPr>
              <a:t>en su calzada desde el punto de vista de la </a:t>
            </a:r>
            <a:r>
              <a:rPr lang="es-MX" sz="2900" dirty="0" smtClean="0">
                <a:latin typeface="Arial" pitchFamily="34" charset="0"/>
                <a:cs typeface="Arial" pitchFamily="34" charset="0"/>
              </a:rPr>
              <a:t>seguridad. Tampoco lo es  </a:t>
            </a:r>
            <a:r>
              <a:rPr lang="es-MX" sz="2900" dirty="0" smtClean="0">
                <a:latin typeface="Arial" pitchFamily="34" charset="0"/>
                <a:cs typeface="Arial" pitchFamily="34" charset="0"/>
              </a:rPr>
              <a:t>del punto de vista de la conservación de la </a:t>
            </a:r>
            <a:r>
              <a:rPr lang="es-MX" sz="2900" dirty="0" smtClean="0">
                <a:latin typeface="Arial" pitchFamily="34" charset="0"/>
                <a:cs typeface="Arial" pitchFamily="34" charset="0"/>
              </a:rPr>
              <a:t>obra.</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Por </a:t>
            </a:r>
            <a:r>
              <a:rPr lang="es-MX" sz="2900" dirty="0" smtClean="0">
                <a:latin typeface="Arial" pitchFamily="34" charset="0"/>
                <a:cs typeface="Arial" pitchFamily="34" charset="0"/>
              </a:rPr>
              <a:t>estos motivos es un objetivo muy buscado quitar el agua de la obra lo más </a:t>
            </a:r>
            <a:r>
              <a:rPr lang="es-MX" sz="2900" dirty="0" smtClean="0">
                <a:latin typeface="Arial" pitchFamily="34" charset="0"/>
                <a:cs typeface="Arial" pitchFamily="34" charset="0"/>
              </a:rPr>
              <a:t>rápidamente </a:t>
            </a:r>
            <a:r>
              <a:rPr lang="es-MX" sz="2900" dirty="0" smtClean="0">
                <a:latin typeface="Arial" pitchFamily="34" charset="0"/>
                <a:cs typeface="Arial" pitchFamily="34" charset="0"/>
              </a:rPr>
              <a:t>posible.</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Existen </a:t>
            </a:r>
            <a:r>
              <a:rPr lang="es-MX" sz="2900" dirty="0" smtClean="0">
                <a:latin typeface="Arial" pitchFamily="34" charset="0"/>
                <a:cs typeface="Arial" pitchFamily="34" charset="0"/>
              </a:rPr>
              <a:t>fundamentalmente dos tipos de </a:t>
            </a:r>
            <a:r>
              <a:rPr lang="es-MX" sz="2900" dirty="0" smtClean="0">
                <a:latin typeface="Arial" pitchFamily="34" charset="0"/>
                <a:cs typeface="Arial" pitchFamily="34" charset="0"/>
              </a:rPr>
              <a:t>aguas según su origen, las superficiales procedente de la lluvia </a:t>
            </a:r>
            <a:r>
              <a:rPr lang="es-MX" sz="2900" dirty="0" smtClean="0">
                <a:latin typeface="Arial" pitchFamily="34" charset="0"/>
                <a:cs typeface="Arial" pitchFamily="34" charset="0"/>
              </a:rPr>
              <a:t>y </a:t>
            </a:r>
            <a:r>
              <a:rPr lang="es-MX" sz="2900" dirty="0" smtClean="0">
                <a:latin typeface="Arial" pitchFamily="34" charset="0"/>
                <a:cs typeface="Arial" pitchFamily="34" charset="0"/>
              </a:rPr>
              <a:t>las subterráneas </a:t>
            </a:r>
            <a:r>
              <a:rPr lang="es-MX" sz="2900" dirty="0" smtClean="0">
                <a:latin typeface="Arial" pitchFamily="34" charset="0"/>
                <a:cs typeface="Arial" pitchFamily="34" charset="0"/>
              </a:rPr>
              <a:t>procedentes de mapas </a:t>
            </a:r>
            <a:r>
              <a:rPr lang="es-MX" sz="2900" dirty="0" smtClean="0">
                <a:latin typeface="Arial" pitchFamily="34" charset="0"/>
                <a:cs typeface="Arial" pitchFamily="34" charset="0"/>
              </a:rPr>
              <a:t>freáticas.</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t>
            </a:r>
            <a:endParaRPr lang="es-MX"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El agua superficial, procedente de </a:t>
            </a:r>
            <a:r>
              <a:rPr lang="es-MX" sz="2900" dirty="0" smtClean="0">
                <a:latin typeface="Arial" pitchFamily="34" charset="0"/>
                <a:cs typeface="Arial" pitchFamily="34" charset="0"/>
              </a:rPr>
              <a:t>las precipitaciones </a:t>
            </a:r>
            <a:r>
              <a:rPr lang="es-MX" sz="2900" dirty="0" smtClean="0">
                <a:latin typeface="Arial" pitchFamily="34" charset="0"/>
                <a:cs typeface="Arial" pitchFamily="34" charset="0"/>
              </a:rPr>
              <a:t>debe </a:t>
            </a:r>
            <a:r>
              <a:rPr lang="es-MX" sz="2900" dirty="0" smtClean="0">
                <a:latin typeface="Arial" pitchFamily="34" charset="0"/>
                <a:cs typeface="Arial" pitchFamily="34" charset="0"/>
              </a:rPr>
              <a:t>quitarse </a:t>
            </a:r>
            <a:r>
              <a:rPr lang="es-MX" sz="2900" dirty="0" smtClean="0">
                <a:latin typeface="Arial" pitchFamily="34" charset="0"/>
                <a:cs typeface="Arial" pitchFamily="34" charset="0"/>
              </a:rPr>
              <a:t>rápidamente de la calzada y </a:t>
            </a:r>
            <a:r>
              <a:rPr lang="es-MX" sz="2900" dirty="0" smtClean="0">
                <a:latin typeface="Arial" pitchFamily="34" charset="0"/>
                <a:cs typeface="Arial" pitchFamily="34" charset="0"/>
              </a:rPr>
              <a:t>banquinas </a:t>
            </a:r>
            <a:r>
              <a:rPr lang="es-MX" sz="2900" dirty="0" smtClean="0">
                <a:latin typeface="Arial" pitchFamily="34" charset="0"/>
                <a:cs typeface="Arial" pitchFamily="34" charset="0"/>
              </a:rPr>
              <a:t>de forma que no representen riesgo a la </a:t>
            </a:r>
            <a:r>
              <a:rPr lang="es-MX" sz="2900" dirty="0" smtClean="0">
                <a:latin typeface="Arial" pitchFamily="34" charset="0"/>
                <a:cs typeface="Arial" pitchFamily="34" charset="0"/>
              </a:rPr>
              <a:t>circulación.</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D</a:t>
            </a:r>
            <a:r>
              <a:rPr lang="es-MX" sz="2900" dirty="0" smtClean="0">
                <a:latin typeface="Arial" pitchFamily="34" charset="0"/>
                <a:cs typeface="Arial" pitchFamily="34" charset="0"/>
              </a:rPr>
              <a:t>ebe evitarse </a:t>
            </a:r>
            <a:r>
              <a:rPr lang="es-MX" sz="2900" dirty="0" smtClean="0">
                <a:latin typeface="Arial" pitchFamily="34" charset="0"/>
                <a:cs typeface="Arial" pitchFamily="34" charset="0"/>
              </a:rPr>
              <a:t>que generen erosiones en las superficies de los taludes y en la </a:t>
            </a:r>
            <a:r>
              <a:rPr lang="es-MX" sz="2900" dirty="0" smtClean="0">
                <a:latin typeface="Arial" pitchFamily="34" charset="0"/>
                <a:cs typeface="Arial" pitchFamily="34" charset="0"/>
              </a:rPr>
              <a:t>faja </a:t>
            </a:r>
            <a:r>
              <a:rPr lang="es-MX" sz="2900" dirty="0" smtClean="0">
                <a:latin typeface="Arial" pitchFamily="34" charset="0"/>
                <a:cs typeface="Arial" pitchFamily="34" charset="0"/>
              </a:rPr>
              <a:t>en general</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Para la evacuación de estas aguas se construyen los proyectos de dotan de pendientes transversales u longitudinales, que conducen las aguas hacia las obras de </a:t>
            </a:r>
            <a:r>
              <a:rPr lang="es-MX" sz="2900" dirty="0" err="1" smtClean="0">
                <a:latin typeface="Arial" pitchFamily="34" charset="0"/>
                <a:cs typeface="Arial" pitchFamily="34" charset="0"/>
              </a:rPr>
              <a:t>desague</a:t>
            </a:r>
            <a:r>
              <a:rPr lang="es-MX" sz="2900" dirty="0" smtClean="0">
                <a:latin typeface="Arial" pitchFamily="34" charset="0"/>
                <a:cs typeface="Arial" pitchFamily="34" charset="0"/>
              </a:rPr>
              <a:t> superficial, cunetas, alcantarillas, puentes, etc.</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El agua subterránea debe interceptarse, evitando su ascensión por </a:t>
            </a:r>
            <a:r>
              <a:rPr lang="es-MX" sz="2900" dirty="0" smtClean="0">
                <a:latin typeface="Arial" pitchFamily="34" charset="0"/>
                <a:cs typeface="Arial" pitchFamily="34" charset="0"/>
              </a:rPr>
              <a:t>capilaridad y </a:t>
            </a:r>
            <a:r>
              <a:rPr lang="es-MX" sz="2900" dirty="0" smtClean="0">
                <a:latin typeface="Arial" pitchFamily="34" charset="0"/>
                <a:cs typeface="Arial" pitchFamily="34" charset="0"/>
              </a:rPr>
              <a:t>acceso a la zona de </a:t>
            </a:r>
            <a:r>
              <a:rPr lang="es-MX" sz="2900" dirty="0" smtClean="0">
                <a:latin typeface="Arial" pitchFamily="34" charset="0"/>
                <a:cs typeface="Arial" pitchFamily="34" charset="0"/>
              </a:rPr>
              <a:t>sub base, base y pavimento.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Para lograr la intercepción y conducción de aguas </a:t>
            </a:r>
            <a:r>
              <a:rPr lang="es-MX" sz="2900" dirty="0" err="1" smtClean="0">
                <a:latin typeface="Arial" pitchFamily="34" charset="0"/>
                <a:cs typeface="Arial" pitchFamily="34" charset="0"/>
              </a:rPr>
              <a:t>subterraneas</a:t>
            </a:r>
            <a:r>
              <a:rPr lang="es-MX" sz="2900" dirty="0" smtClean="0">
                <a:latin typeface="Arial" pitchFamily="34" charset="0"/>
                <a:cs typeface="Arial" pitchFamily="34" charset="0"/>
              </a:rPr>
              <a:t> se utilizan capas </a:t>
            </a:r>
            <a:r>
              <a:rPr lang="es-MX" sz="2900" dirty="0" err="1" smtClean="0">
                <a:latin typeface="Arial" pitchFamily="34" charset="0"/>
                <a:cs typeface="Arial" pitchFamily="34" charset="0"/>
              </a:rPr>
              <a:t>dremante</a:t>
            </a:r>
            <a:r>
              <a:rPr lang="es-MX" sz="2900" dirty="0" smtClean="0">
                <a:latin typeface="Arial" pitchFamily="34" charset="0"/>
                <a:cs typeface="Arial" pitchFamily="34" charset="0"/>
              </a:rPr>
              <a:t>, drenes sub </a:t>
            </a:r>
            <a:r>
              <a:rPr lang="es-MX" sz="2900" dirty="0" err="1" smtClean="0">
                <a:latin typeface="Arial" pitchFamily="34" charset="0"/>
                <a:cs typeface="Arial" pitchFamily="34" charset="0"/>
              </a:rPr>
              <a:t>terraneos</a:t>
            </a:r>
            <a:r>
              <a:rPr lang="es-MX" sz="2900" dirty="0" smtClean="0">
                <a:latin typeface="Arial" pitchFamily="34" charset="0"/>
                <a:cs typeface="Arial" pitchFamily="34" charset="0"/>
              </a:rPr>
              <a:t>, capas impermeables, etc.</a:t>
            </a:r>
            <a:endParaRPr lang="es-MX" sz="29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Cuando se proyecta un </a:t>
            </a:r>
            <a:r>
              <a:rPr lang="es-MX" sz="2900" dirty="0" smtClean="0">
                <a:latin typeface="Arial" pitchFamily="34" charset="0"/>
                <a:cs typeface="Arial" pitchFamily="34" charset="0"/>
              </a:rPr>
              <a:t>camino </a:t>
            </a:r>
            <a:r>
              <a:rPr lang="es-MX" sz="2900" dirty="0" smtClean="0">
                <a:latin typeface="Arial" pitchFamily="34" charset="0"/>
                <a:cs typeface="Arial" pitchFamily="34" charset="0"/>
              </a:rPr>
              <a:t>sobre un terreno natural generalmente se alteran los escurrimientos existentes</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Los terraplenes de la ruta interceptan las aguas </a:t>
            </a:r>
            <a:r>
              <a:rPr lang="es-MX" sz="2900" dirty="0" err="1" smtClean="0">
                <a:latin typeface="Arial" pitchFamily="34" charset="0"/>
                <a:cs typeface="Arial" pitchFamily="34" charset="0"/>
              </a:rPr>
              <a:t>represádolas</a:t>
            </a:r>
            <a:r>
              <a:rPr lang="es-MX" sz="2900" dirty="0" smtClean="0">
                <a:latin typeface="Arial" pitchFamily="34" charset="0"/>
                <a:cs typeface="Arial" pitchFamily="34" charset="0"/>
              </a:rPr>
              <a:t>, </a:t>
            </a:r>
            <a:r>
              <a:rPr lang="es-MX" sz="2900" dirty="0" smtClean="0">
                <a:latin typeface="Arial" pitchFamily="34" charset="0"/>
                <a:cs typeface="Arial" pitchFamily="34" charset="0"/>
              </a:rPr>
              <a:t>es necesario prever las obras necesarias para dar continuidad a los escurrimientos naturales</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Las estructuras que se emplean para dar continuidad a los </a:t>
            </a:r>
            <a:r>
              <a:rPr lang="es-MX" sz="2900" dirty="0" smtClean="0">
                <a:latin typeface="Arial" pitchFamily="34" charset="0"/>
                <a:cs typeface="Arial" pitchFamily="34" charset="0"/>
              </a:rPr>
              <a:t>desagües naturales son varias, las más comunes son cunetas y canales de distinto tipo, alcantarillas, </a:t>
            </a:r>
            <a:r>
              <a:rPr lang="es-MX" sz="2900" dirty="0" err="1" smtClean="0">
                <a:latin typeface="Arial" pitchFamily="34" charset="0"/>
                <a:cs typeface="Arial" pitchFamily="34" charset="0"/>
              </a:rPr>
              <a:t>puentes,etc</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En particular la conducción transversal del agua a</a:t>
            </a:r>
            <a:r>
              <a:rPr lang="es-MX" sz="2900" dirty="0" smtClean="0">
                <a:latin typeface="Arial" pitchFamily="34" charset="0"/>
                <a:cs typeface="Arial" pitchFamily="34" charset="0"/>
              </a:rPr>
              <a:t> </a:t>
            </a:r>
            <a:r>
              <a:rPr lang="es-MX" sz="2900" dirty="0" smtClean="0">
                <a:latin typeface="Arial" pitchFamily="34" charset="0"/>
                <a:cs typeface="Arial" pitchFamily="34" charset="0"/>
              </a:rPr>
              <a:t>través de los terraplenes </a:t>
            </a:r>
            <a:r>
              <a:rPr lang="es-MX" sz="2900" dirty="0" smtClean="0">
                <a:latin typeface="Arial" pitchFamily="34" charset="0"/>
                <a:cs typeface="Arial" pitchFamily="34" charset="0"/>
              </a:rPr>
              <a:t>se hace </a:t>
            </a:r>
            <a:r>
              <a:rPr lang="es-MX" sz="2900" dirty="0" smtClean="0">
                <a:latin typeface="Arial" pitchFamily="34" charset="0"/>
                <a:cs typeface="Arial" pitchFamily="34" charset="0"/>
              </a:rPr>
              <a:t>generalmente los alcantarillas y los puentes. </a:t>
            </a:r>
            <a:endParaRPr lang="es-MX" sz="29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ALCANTARILLAS.</a:t>
            </a:r>
            <a:r>
              <a:rPr lang="es-MX" sz="2900" u="sng" dirty="0" smtClean="0">
                <a:effectLst>
                  <a:outerShdw blurRad="38100" dist="38100" dir="2700000" algn="tl">
                    <a:srgbClr val="000000">
                      <a:alpha val="43137"/>
                    </a:srgbClr>
                  </a:outerShdw>
                </a:effectLst>
                <a:latin typeface="Arial" pitchFamily="34" charset="0"/>
                <a:cs typeface="Arial" pitchFamily="34" charset="0"/>
              </a:rPr>
              <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u="sng" dirty="0" smtClean="0">
                <a:effectLst>
                  <a:outerShdw blurRad="38100" dist="38100" dir="2700000" algn="tl">
                    <a:srgbClr val="000000">
                      <a:alpha val="43137"/>
                    </a:srgbClr>
                  </a:outerShdw>
                </a:effectLst>
                <a:latin typeface="Arial" pitchFamily="34" charset="0"/>
                <a:cs typeface="Arial" pitchFamily="34" charset="0"/>
              </a:rPr>
              <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dirty="0" smtClean="0">
                <a:latin typeface="Arial" pitchFamily="34" charset="0"/>
                <a:cs typeface="Arial" pitchFamily="34" charset="0"/>
              </a:rPr>
              <a:t>Son obras de arte que constituyen </a:t>
            </a:r>
            <a:r>
              <a:rPr lang="es-MX" sz="2900" dirty="0" smtClean="0">
                <a:latin typeface="Arial" pitchFamily="34" charset="0"/>
                <a:cs typeface="Arial" pitchFamily="34" charset="0"/>
              </a:rPr>
              <a:t>ductos </a:t>
            </a:r>
            <a:r>
              <a:rPr lang="es-MX" sz="2900" dirty="0" smtClean="0">
                <a:latin typeface="Arial" pitchFamily="34" charset="0"/>
                <a:cs typeface="Arial" pitchFamily="34" charset="0"/>
              </a:rPr>
              <a:t>de conducción de las </a:t>
            </a:r>
            <a:r>
              <a:rPr lang="es-MX" sz="2900" dirty="0" smtClean="0">
                <a:latin typeface="Arial" pitchFamily="34" charset="0"/>
                <a:cs typeface="Arial" pitchFamily="34" charset="0"/>
              </a:rPr>
              <a:t>aguas, </a:t>
            </a:r>
            <a:r>
              <a:rPr lang="es-MX" sz="2900" dirty="0" smtClean="0">
                <a:latin typeface="Arial" pitchFamily="34" charset="0"/>
                <a:cs typeface="Arial" pitchFamily="34" charset="0"/>
              </a:rPr>
              <a:t>que se ubican en el terraplén en forma “enterrada</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a:t>
            </a:r>
            <a:r>
              <a:rPr lang="es-MX" sz="2900" dirty="0" smtClean="0">
                <a:latin typeface="Arial" pitchFamily="34" charset="0"/>
                <a:cs typeface="Arial" pitchFamily="34" charset="0"/>
              </a:rPr>
              <a:t>xiste </a:t>
            </a:r>
            <a:r>
              <a:rPr lang="es-MX" sz="2900" dirty="0" smtClean="0">
                <a:latin typeface="Arial" pitchFamily="34" charset="0"/>
                <a:cs typeface="Arial" pitchFamily="34" charset="0"/>
              </a:rPr>
              <a:t>una tapada de material por encima de  la alcantarilla y la calzada pasa por encima de la misma.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El </a:t>
            </a:r>
            <a:r>
              <a:rPr lang="es-MX" sz="2900" dirty="0" smtClean="0">
                <a:latin typeface="Arial" pitchFamily="34" charset="0"/>
                <a:cs typeface="Arial" pitchFamily="34" charset="0"/>
              </a:rPr>
              <a:t>usuario no encuentra discontinuidad en el pavimento de la calzada sobre la alcantarilla y podría no darse cuenta que está sobre una alcantarilla. </a:t>
            </a:r>
            <a:endParaRPr lang="es-MX"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Estas estructuras son ductos de diversas formas y materiales</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Existen </a:t>
            </a:r>
            <a:r>
              <a:rPr lang="es-MX" sz="2900" dirty="0" smtClean="0">
                <a:latin typeface="Arial" pitchFamily="34" charset="0"/>
                <a:cs typeface="Arial" pitchFamily="34" charset="0"/>
              </a:rPr>
              <a:t>alcantarillas antiguas formados con </a:t>
            </a:r>
            <a:r>
              <a:rPr lang="es-MX" sz="2900" dirty="0" smtClean="0">
                <a:latin typeface="Arial" pitchFamily="34" charset="0"/>
                <a:cs typeface="Arial" pitchFamily="34" charset="0"/>
              </a:rPr>
              <a:t>estructuras </a:t>
            </a:r>
            <a:r>
              <a:rPr lang="es-MX" sz="2900" dirty="0" smtClean="0">
                <a:latin typeface="Arial" pitchFamily="34" charset="0"/>
                <a:cs typeface="Arial" pitchFamily="34" charset="0"/>
              </a:rPr>
              <a:t>de forma </a:t>
            </a:r>
            <a:r>
              <a:rPr lang="es-MX" sz="2900" dirty="0" smtClean="0">
                <a:latin typeface="Arial" pitchFamily="34" charset="0"/>
                <a:cs typeface="Arial" pitchFamily="34" charset="0"/>
              </a:rPr>
              <a:t>diversas, distinto tipo materiales.</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Fueron comunes los arcos de piedra o mampostería tubos de plomo </a:t>
            </a:r>
            <a:r>
              <a:rPr lang="es-MX" sz="2900" dirty="0" smtClean="0">
                <a:latin typeface="Arial" pitchFamily="34" charset="0"/>
                <a:cs typeface="Arial" pitchFamily="34" charset="0"/>
              </a:rPr>
              <a:t>o cerámicas, tubos de terracota </a:t>
            </a:r>
            <a:r>
              <a:rPr lang="es-MX" sz="2900" dirty="0" smtClean="0">
                <a:latin typeface="Arial" pitchFamily="34" charset="0"/>
                <a:cs typeface="Arial" pitchFamily="34" charset="0"/>
              </a:rPr>
              <a:t>etc.</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Estos tubos generalmente eran  circulares pero existieron de diferentes formas</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Modernamente </a:t>
            </a:r>
            <a:r>
              <a:rPr lang="es-MX" sz="2900" dirty="0" smtClean="0">
                <a:latin typeface="Arial" pitchFamily="34" charset="0"/>
                <a:cs typeface="Arial" pitchFamily="34" charset="0"/>
              </a:rPr>
              <a:t>las </a:t>
            </a:r>
            <a:r>
              <a:rPr lang="es-MX" sz="2900" dirty="0" smtClean="0">
                <a:latin typeface="Arial" pitchFamily="34" charset="0"/>
                <a:cs typeface="Arial" pitchFamily="34" charset="0"/>
              </a:rPr>
              <a:t>alcantarillas más comunes </a:t>
            </a:r>
            <a:r>
              <a:rPr lang="es-MX" sz="2900" dirty="0" smtClean="0">
                <a:latin typeface="Arial" pitchFamily="34" charset="0"/>
                <a:cs typeface="Arial" pitchFamily="34" charset="0"/>
              </a:rPr>
              <a:t>son de sección </a:t>
            </a:r>
            <a:r>
              <a:rPr lang="es-MX" sz="2900" dirty="0" smtClean="0">
                <a:latin typeface="Arial" pitchFamily="34" charset="0"/>
                <a:cs typeface="Arial" pitchFamily="34" charset="0"/>
              </a:rPr>
              <a:t>rectangular, </a:t>
            </a:r>
            <a:r>
              <a:rPr lang="es-MX" sz="2900" dirty="0" err="1" smtClean="0">
                <a:latin typeface="Arial" pitchFamily="34" charset="0"/>
                <a:cs typeface="Arial" pitchFamily="34" charset="0"/>
              </a:rPr>
              <a:t>circular,elípticas</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Los </a:t>
            </a:r>
            <a:r>
              <a:rPr lang="es-MX" sz="2900" dirty="0" smtClean="0">
                <a:latin typeface="Arial" pitchFamily="34" charset="0"/>
                <a:cs typeface="Arial" pitchFamily="34" charset="0"/>
              </a:rPr>
              <a:t>materiales </a:t>
            </a:r>
            <a:r>
              <a:rPr lang="es-MX" sz="2900" dirty="0" smtClean="0">
                <a:latin typeface="Arial" pitchFamily="34" charset="0"/>
                <a:cs typeface="Arial" pitchFamily="34" charset="0"/>
              </a:rPr>
              <a:t>pueden </a:t>
            </a:r>
            <a:r>
              <a:rPr lang="es-MX" sz="2900" dirty="0" smtClean="0">
                <a:latin typeface="Arial" pitchFamily="34" charset="0"/>
                <a:cs typeface="Arial" pitchFamily="34" charset="0"/>
              </a:rPr>
              <a:t>ser:  hormigón, acerró, PVC.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Las alcantarillas son para solucionar el cruce de caudales relativamente pequeños a través de la ruta.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Como </a:t>
            </a:r>
            <a:r>
              <a:rPr lang="es-MX" sz="2900" dirty="0" smtClean="0">
                <a:latin typeface="Arial" pitchFamily="34" charset="0"/>
                <a:cs typeface="Arial" pitchFamily="34" charset="0"/>
              </a:rPr>
              <a:t>referencia se admite que para cuencos de menos de 100 hectáreas, los caudales se pueden conducir con alcantarillas. </a:t>
            </a:r>
            <a:endParaRPr lang="es-MX" sz="29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u="sng" dirty="0" smtClean="0">
                <a:effectLst>
                  <a:outerShdw blurRad="38100" dist="38100" dir="2700000" algn="tl">
                    <a:srgbClr val="000000">
                      <a:alpha val="43137"/>
                    </a:srgbClr>
                  </a:outerShdw>
                </a:effectLst>
                <a:latin typeface="Arial" pitchFamily="34" charset="0"/>
                <a:cs typeface="Arial" pitchFamily="34" charset="0"/>
              </a:rPr>
              <a:t>PUENTES.</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u="sng" dirty="0" smtClean="0">
                <a:effectLst>
                  <a:outerShdw blurRad="38100" dist="38100" dir="2700000" algn="tl">
                    <a:srgbClr val="000000">
                      <a:alpha val="43137"/>
                    </a:srgbClr>
                  </a:outerShdw>
                </a:effectLst>
                <a:latin typeface="Arial" pitchFamily="34" charset="0"/>
                <a:cs typeface="Arial" pitchFamily="34" charset="0"/>
              </a:rPr>
              <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dirty="0" smtClean="0">
                <a:latin typeface="Arial" pitchFamily="34" charset="0"/>
                <a:cs typeface="Arial" pitchFamily="34" charset="0"/>
              </a:rPr>
              <a:t>Son estructuras mayores que las alcantarillas como referencia se usan para conducir caudales provenientes de </a:t>
            </a:r>
            <a:r>
              <a:rPr lang="es-MX" sz="2900" dirty="0" smtClean="0">
                <a:latin typeface="Arial" pitchFamily="34" charset="0"/>
                <a:cs typeface="Arial" pitchFamily="34" charset="0"/>
              </a:rPr>
              <a:t>cuencas </a:t>
            </a:r>
            <a:r>
              <a:rPr lang="es-MX" sz="2900" dirty="0" smtClean="0">
                <a:latin typeface="Arial" pitchFamily="34" charset="0"/>
                <a:cs typeface="Arial" pitchFamily="34" charset="0"/>
              </a:rPr>
              <a:t>de más de 1000 hectáreas.</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Los </a:t>
            </a:r>
            <a:r>
              <a:rPr lang="es-MX" sz="2900" dirty="0" smtClean="0">
                <a:latin typeface="Arial" pitchFamily="34" charset="0"/>
                <a:cs typeface="Arial" pitchFamily="34" charset="0"/>
              </a:rPr>
              <a:t>puentes son estructuras más importantes que las alcantarillas y generan una discontinuidad en el terraplén</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La </a:t>
            </a:r>
            <a:r>
              <a:rPr lang="es-MX" sz="2900" dirty="0" smtClean="0">
                <a:latin typeface="Arial" pitchFamily="34" charset="0"/>
                <a:cs typeface="Arial" pitchFamily="34" charset="0"/>
              </a:rPr>
              <a:t>calzada en la zona del puente es el propio tablero del puente.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Los </a:t>
            </a:r>
            <a:r>
              <a:rPr lang="es-MX" sz="2900" dirty="0" smtClean="0">
                <a:latin typeface="Arial" pitchFamily="34" charset="0"/>
                <a:cs typeface="Arial" pitchFamily="34" charset="0"/>
              </a:rPr>
              <a:t>puentes se han construido a lo largo de la historia con diversos materiales y formas, madera, cuerdas, piedras, </a:t>
            </a:r>
            <a:r>
              <a:rPr lang="es-MX" sz="2900" dirty="0" smtClean="0">
                <a:latin typeface="Arial" pitchFamily="34" charset="0"/>
                <a:cs typeface="Arial" pitchFamily="34" charset="0"/>
              </a:rPr>
              <a:t>cerámicos</a:t>
            </a:r>
            <a:r>
              <a:rPr lang="es-MX" sz="2900" smtClean="0">
                <a:latin typeface="Arial" pitchFamily="34" charset="0"/>
                <a:cs typeface="Arial" pitchFamily="34" charset="0"/>
              </a:rPr>
              <a:t>, etc.</a:t>
            </a:r>
            <a:r>
              <a:rPr lang="es-MX" sz="2900" smtClean="0">
                <a:latin typeface="Arial" pitchFamily="34" charset="0"/>
                <a:cs typeface="Arial" pitchFamily="34" charset="0"/>
              </a:rPr>
              <a:t/>
            </a:r>
            <a:br>
              <a:rPr lang="es-MX" sz="2900" smtClean="0">
                <a:latin typeface="Arial" pitchFamily="34" charset="0"/>
                <a:cs typeface="Arial" pitchFamily="34" charset="0"/>
              </a:rPr>
            </a:br>
            <a:r>
              <a:rPr lang="es-MX" sz="2900" smtClean="0">
                <a:latin typeface="Arial" pitchFamily="34" charset="0"/>
                <a:cs typeface="Arial" pitchFamily="34" charset="0"/>
              </a:rPr>
              <a:t/>
            </a:r>
            <a:br>
              <a:rPr lang="es-MX" sz="2900" smtClean="0">
                <a:latin typeface="Arial" pitchFamily="34" charset="0"/>
                <a:cs typeface="Arial" pitchFamily="34" charset="0"/>
              </a:rPr>
            </a:br>
            <a:r>
              <a:rPr lang="es-MX" sz="2900" smtClean="0">
                <a:latin typeface="Arial" pitchFamily="34" charset="0"/>
                <a:cs typeface="Arial" pitchFamily="34" charset="0"/>
              </a:rPr>
              <a:t>Actualmente </a:t>
            </a:r>
            <a:r>
              <a:rPr lang="es-MX" sz="2900" dirty="0" smtClean="0">
                <a:latin typeface="Arial" pitchFamily="34" charset="0"/>
                <a:cs typeface="Arial" pitchFamily="34" charset="0"/>
              </a:rPr>
              <a:t>los materiales más usados son hormigón y acero. </a:t>
            </a:r>
            <a:br>
              <a:rPr lang="es-MX" sz="2900" dirty="0" smtClean="0">
                <a:latin typeface="Arial" pitchFamily="34" charset="0"/>
                <a:cs typeface="Arial" pitchFamily="34" charset="0"/>
              </a:rPr>
            </a:br>
            <a:endParaRPr lang="es-MX" sz="29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Este espesor no debe ser muy importante y estará de acuerdo con la capacidad de compactación de los </a:t>
            </a:r>
            <a:r>
              <a:rPr lang="es-MX" sz="2900" dirty="0" smtClean="0">
                <a:latin typeface="Arial" pitchFamily="34" charset="0"/>
                <a:cs typeface="Arial" pitchFamily="34" charset="0"/>
              </a:rPr>
              <a:t>equipos </a:t>
            </a:r>
            <a:r>
              <a:rPr lang="es-MX" sz="2900" dirty="0" smtClean="0">
                <a:latin typeface="Arial" pitchFamily="34" charset="0"/>
                <a:cs typeface="Arial" pitchFamily="34" charset="0"/>
              </a:rPr>
              <a:t>a emplear en esta tarea.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A </a:t>
            </a:r>
            <a:r>
              <a:rPr lang="es-MX" sz="2900" dirty="0" smtClean="0">
                <a:latin typeface="Arial" pitchFamily="34" charset="0"/>
                <a:cs typeface="Arial" pitchFamily="34" charset="0"/>
              </a:rPr>
              <a:t>mayor energía de compactación mayor </a:t>
            </a:r>
            <a:r>
              <a:rPr lang="es-MX" sz="2900" dirty="0" smtClean="0">
                <a:latin typeface="Arial" pitchFamily="34" charset="0"/>
                <a:cs typeface="Arial" pitchFamily="34" charset="0"/>
              </a:rPr>
              <a:t>espesor </a:t>
            </a:r>
            <a:r>
              <a:rPr lang="es-MX" sz="2900" dirty="0" smtClean="0">
                <a:latin typeface="Arial" pitchFamily="34" charset="0"/>
                <a:cs typeface="Arial" pitchFamily="34" charset="0"/>
              </a:rPr>
              <a:t>las </a:t>
            </a:r>
            <a:r>
              <a:rPr lang="es-MX" sz="2900" dirty="0" smtClean="0">
                <a:latin typeface="Arial" pitchFamily="34" charset="0"/>
                <a:cs typeface="Arial" pitchFamily="34" charset="0"/>
              </a:rPr>
              <a:t>capas, </a:t>
            </a:r>
            <a:r>
              <a:rPr lang="es-MX" sz="2900" dirty="0" smtClean="0">
                <a:latin typeface="Arial" pitchFamily="34" charset="0"/>
                <a:cs typeface="Arial" pitchFamily="34" charset="0"/>
              </a:rPr>
              <a:t>generalmente de </a:t>
            </a:r>
            <a:r>
              <a:rPr lang="es-MX" sz="2900" dirty="0" smtClean="0">
                <a:latin typeface="Arial" pitchFamily="34" charset="0"/>
                <a:cs typeface="Arial" pitchFamily="34" charset="0"/>
              </a:rPr>
              <a:t>30 a </a:t>
            </a:r>
            <a:r>
              <a:rPr lang="es-MX" sz="2900" dirty="0" smtClean="0">
                <a:latin typeface="Arial" pitchFamily="34" charset="0"/>
                <a:cs typeface="Arial" pitchFamily="34" charset="0"/>
              </a:rPr>
              <a:t>40 cm.</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El </a:t>
            </a:r>
            <a:r>
              <a:rPr lang="es-MX" sz="2900" dirty="0" smtClean="0">
                <a:latin typeface="Arial" pitchFamily="34" charset="0"/>
                <a:cs typeface="Arial" pitchFamily="34" charset="0"/>
              </a:rPr>
              <a:t>avance se hace longitudinalmente </a:t>
            </a:r>
            <a:r>
              <a:rPr lang="es-MX" sz="2900" dirty="0" smtClean="0">
                <a:latin typeface="Arial" pitchFamily="34" charset="0"/>
                <a:cs typeface="Arial" pitchFamily="34" charset="0"/>
              </a:rPr>
              <a:t>y se aprovechan </a:t>
            </a:r>
            <a:r>
              <a:rPr lang="es-MX" sz="2900" dirty="0" smtClean="0">
                <a:latin typeface="Arial" pitchFamily="34" charset="0"/>
                <a:cs typeface="Arial" pitchFamily="34" charset="0"/>
              </a:rPr>
              <a:t>de las capas construidas para la circulación de los camiones</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Este </a:t>
            </a:r>
            <a:r>
              <a:rPr lang="es-MX" sz="2900" dirty="0" smtClean="0">
                <a:latin typeface="Arial" pitchFamily="34" charset="0"/>
                <a:cs typeface="Arial" pitchFamily="34" charset="0"/>
              </a:rPr>
              <a:t>hecho colabora con una compactación adicional. Debe de cuidarse la circulación de forma que </a:t>
            </a:r>
            <a:r>
              <a:rPr lang="es-MX" sz="2900" dirty="0" smtClean="0">
                <a:latin typeface="Arial" pitchFamily="34" charset="0"/>
                <a:cs typeface="Arial" pitchFamily="34" charset="0"/>
              </a:rPr>
              <a:t>se realice en forma coordinada </a:t>
            </a:r>
            <a:r>
              <a:rPr lang="es-MX" sz="2900" dirty="0" smtClean="0">
                <a:latin typeface="Arial" pitchFamily="34" charset="0"/>
                <a:cs typeface="Arial" pitchFamily="34" charset="0"/>
              </a:rPr>
              <a:t>y no se generen interferencias que impliquen atrasos o peligros. </a:t>
            </a:r>
            <a:endParaRPr lang="es-MX" sz="2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Hay que estudiar las sendas de ingreso y de salida para los camiones</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Muchas </a:t>
            </a:r>
            <a:r>
              <a:rPr lang="es-MX" sz="2900" dirty="0" smtClean="0">
                <a:latin typeface="Arial" pitchFamily="34" charset="0"/>
                <a:cs typeface="Arial" pitchFamily="34" charset="0"/>
              </a:rPr>
              <a:t>veces se requiere de construcción de calles provisorias para la circulación de los equipos de acarreo.</a:t>
            </a:r>
            <a:br>
              <a:rPr lang="es-MX" sz="2900" dirty="0" smtClean="0">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u="sng" dirty="0" smtClean="0">
                <a:effectLst>
                  <a:outerShdw blurRad="38100" dist="38100" dir="2700000" algn="tl">
                    <a:srgbClr val="000000">
                      <a:alpha val="43137"/>
                    </a:srgbClr>
                  </a:outerShdw>
                </a:effectLst>
                <a:latin typeface="Arial" pitchFamily="34" charset="0"/>
                <a:cs typeface="Arial" pitchFamily="34" charset="0"/>
              </a:rPr>
              <a:t>DISTINTOS MATERIALES PARA LA FORMACIÓN DE TERRAPLENES.</a:t>
            </a:r>
            <a:br>
              <a:rPr lang="es-MX" sz="2900" u="sng" dirty="0" smtClean="0">
                <a:effectLst>
                  <a:outerShdw blurRad="38100" dist="38100" dir="2700000" algn="tl">
                    <a:srgbClr val="000000">
                      <a:alpha val="43137"/>
                    </a:srgbClr>
                  </a:outerShdw>
                </a:effectLst>
                <a:latin typeface="Arial" pitchFamily="34" charset="0"/>
                <a:cs typeface="Arial" pitchFamily="34" charset="0"/>
              </a:rPr>
            </a:br>
            <a:r>
              <a:rPr lang="es-MX" sz="2900" dirty="0">
                <a:latin typeface="Arial" pitchFamily="34" charset="0"/>
                <a:cs typeface="Arial" pitchFamily="34" charset="0"/>
              </a:rPr>
              <a:t/>
            </a:r>
            <a:br>
              <a:rPr lang="es-MX" sz="2900" dirty="0">
                <a:latin typeface="Arial" pitchFamily="34" charset="0"/>
                <a:cs typeface="Arial" pitchFamily="34" charset="0"/>
              </a:rPr>
            </a:br>
            <a:r>
              <a:rPr lang="es-MX" sz="2900" dirty="0" smtClean="0">
                <a:latin typeface="Arial" pitchFamily="34" charset="0"/>
                <a:cs typeface="Arial" pitchFamily="34" charset="0"/>
              </a:rPr>
              <a:t>Un terraplén, en el momento de su construcción, está formado por una masa de material de cohesión muy pequeña o nula, la tierra, al </a:t>
            </a:r>
            <a:r>
              <a:rPr lang="es-MX" sz="2900" dirty="0" smtClean="0">
                <a:latin typeface="Arial" pitchFamily="34" charset="0"/>
                <a:cs typeface="Arial" pitchFamily="34" charset="0"/>
              </a:rPr>
              <a:t>excavarse, </a:t>
            </a:r>
            <a:r>
              <a:rPr lang="es-MX" sz="2900" dirty="0" smtClean="0">
                <a:latin typeface="Arial" pitchFamily="34" charset="0"/>
                <a:cs typeface="Arial" pitchFamily="34" charset="0"/>
              </a:rPr>
              <a:t>se disgrega y al formar el terraplén, no solo el volumen de huecos que presenta el material es muy grande, sino que su cohesión es nula.</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Para que un terraplén adquiera la estabilidad </a:t>
            </a:r>
            <a:r>
              <a:rPr lang="es-MX" sz="2900" dirty="0" smtClean="0">
                <a:latin typeface="Arial" pitchFamily="34" charset="0"/>
                <a:cs typeface="Arial" pitchFamily="34" charset="0"/>
              </a:rPr>
              <a:t>precisa, </a:t>
            </a:r>
            <a:r>
              <a:rPr lang="es-MX" sz="2900" dirty="0" smtClean="0">
                <a:latin typeface="Arial" pitchFamily="34" charset="0"/>
                <a:cs typeface="Arial" pitchFamily="34" charset="0"/>
              </a:rPr>
              <a:t>es necesario que los huecos desaparezcan y que el relleno </a:t>
            </a:r>
            <a:r>
              <a:rPr lang="es-MX" sz="2900" dirty="0" smtClean="0">
                <a:latin typeface="Arial" pitchFamily="34" charset="0"/>
                <a:cs typeface="Arial" pitchFamily="34" charset="0"/>
              </a:rPr>
              <a:t>alcance </a:t>
            </a:r>
            <a:r>
              <a:rPr lang="es-MX" sz="2900" dirty="0" smtClean="0">
                <a:latin typeface="Arial" pitchFamily="34" charset="0"/>
                <a:cs typeface="Arial" pitchFamily="34" charset="0"/>
              </a:rPr>
              <a:t>la máxima </a:t>
            </a:r>
            <a:r>
              <a:rPr lang="es-MX" sz="2900" dirty="0" smtClean="0">
                <a:latin typeface="Arial" pitchFamily="34" charset="0"/>
                <a:cs typeface="Arial" pitchFamily="34" charset="0"/>
              </a:rPr>
              <a:t>densidad.</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También es necesario lograr </a:t>
            </a:r>
            <a:r>
              <a:rPr lang="es-MX" sz="2900" dirty="0" smtClean="0">
                <a:latin typeface="Arial" pitchFamily="34" charset="0"/>
                <a:cs typeface="Arial" pitchFamily="34" charset="0"/>
              </a:rPr>
              <a:t> </a:t>
            </a:r>
            <a:r>
              <a:rPr lang="es-MX" sz="2900" dirty="0" smtClean="0">
                <a:latin typeface="Arial" pitchFamily="34" charset="0"/>
                <a:cs typeface="Arial" pitchFamily="34" charset="0"/>
              </a:rPr>
              <a:t>la cohesión </a:t>
            </a:r>
            <a:r>
              <a:rPr lang="es-MX" sz="2900" dirty="0" smtClean="0">
                <a:latin typeface="Arial" pitchFamily="34" charset="0"/>
                <a:cs typeface="Arial" pitchFamily="34" charset="0"/>
              </a:rPr>
              <a:t>posible del material,</a:t>
            </a:r>
            <a:r>
              <a:rPr lang="es-MX" sz="2900" dirty="0" smtClean="0">
                <a:latin typeface="Arial" pitchFamily="34" charset="0"/>
                <a:cs typeface="Arial" pitchFamily="34" charset="0"/>
              </a:rPr>
              <a:t> </a:t>
            </a:r>
            <a:r>
              <a:rPr lang="es-MX" sz="2900" dirty="0" smtClean="0">
                <a:latin typeface="Arial" pitchFamily="34" charset="0"/>
                <a:cs typeface="Arial" pitchFamily="34" charset="0"/>
              </a:rPr>
              <a:t>para que sea </a:t>
            </a:r>
            <a:r>
              <a:rPr lang="es-MX" sz="2900" dirty="0" smtClean="0">
                <a:latin typeface="Arial" pitchFamily="34" charset="0"/>
                <a:cs typeface="Arial" pitchFamily="34" charset="0"/>
              </a:rPr>
              <a:t>inalterable </a:t>
            </a:r>
            <a:r>
              <a:rPr lang="es-MX" sz="2900" dirty="0" smtClean="0">
                <a:latin typeface="Arial" pitchFamily="34" charset="0"/>
                <a:cs typeface="Arial" pitchFamily="34" charset="0"/>
              </a:rPr>
              <a:t>el volumen y su forma, es decir tenga estabilidad.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La máxima densidad se alcanzará haciendo desaparecer los huecos que el material </a:t>
            </a:r>
            <a:r>
              <a:rPr lang="es-MX" sz="2900" dirty="0" smtClean="0">
                <a:latin typeface="Arial" pitchFamily="34" charset="0"/>
                <a:cs typeface="Arial" pitchFamily="34" charset="0"/>
              </a:rPr>
              <a:t>contenga.</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a:t>
            </a:r>
            <a:r>
              <a:rPr lang="es-MX" sz="2900" dirty="0" smtClean="0">
                <a:latin typeface="Arial" pitchFamily="34" charset="0"/>
                <a:cs typeface="Arial" pitchFamily="34" charset="0"/>
              </a:rPr>
              <a:t>sto </a:t>
            </a:r>
            <a:r>
              <a:rPr lang="es-MX" sz="2900" dirty="0" smtClean="0">
                <a:latin typeface="Arial" pitchFamily="34" charset="0"/>
                <a:cs typeface="Arial" pitchFamily="34" charset="0"/>
              </a:rPr>
              <a:t>se logra apisonando hasta que adquiera la máxima densidad posible según su naturaleza.</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El </a:t>
            </a:r>
            <a:r>
              <a:rPr lang="es-MX" sz="2900" dirty="0" smtClean="0">
                <a:latin typeface="Arial" pitchFamily="34" charset="0"/>
                <a:cs typeface="Arial" pitchFamily="34" charset="0"/>
              </a:rPr>
              <a:t>lograr la compactación del terreno depende de gran </a:t>
            </a:r>
            <a:r>
              <a:rPr lang="es-MX" sz="2900" dirty="0" smtClean="0">
                <a:latin typeface="Arial" pitchFamily="34" charset="0"/>
                <a:cs typeface="Arial" pitchFamily="34" charset="0"/>
              </a:rPr>
              <a:t>forma </a:t>
            </a:r>
            <a:r>
              <a:rPr lang="es-MX" sz="2900" dirty="0" smtClean="0">
                <a:latin typeface="Arial" pitchFamily="34" charset="0"/>
                <a:cs typeface="Arial" pitchFamily="34" charset="0"/>
              </a:rPr>
              <a:t>del agua que contiene el material</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El agua se puede presentar de diversas formas, como una película adherida a la superficie (agua </a:t>
            </a:r>
            <a:r>
              <a:rPr lang="es-MX" sz="2900" dirty="0" smtClean="0">
                <a:latin typeface="Arial" pitchFamily="34" charset="0"/>
                <a:cs typeface="Arial" pitchFamily="34" charset="0"/>
              </a:rPr>
              <a:t>coherente) </a:t>
            </a:r>
            <a:r>
              <a:rPr lang="es-MX" sz="2900" dirty="0" smtClean="0">
                <a:latin typeface="Arial" pitchFamily="34" charset="0"/>
                <a:cs typeface="Arial" pitchFamily="34" charset="0"/>
              </a:rPr>
              <a:t>o bien como agua </a:t>
            </a:r>
            <a:r>
              <a:rPr lang="es-MX" sz="2900" dirty="0" smtClean="0">
                <a:latin typeface="Arial" pitchFamily="34" charset="0"/>
                <a:cs typeface="Arial" pitchFamily="34" charset="0"/>
              </a:rPr>
              <a:t>libre </a:t>
            </a:r>
            <a:r>
              <a:rPr lang="es-MX" sz="2900" dirty="0" smtClean="0">
                <a:latin typeface="Arial" pitchFamily="34" charset="0"/>
                <a:cs typeface="Arial" pitchFamily="34" charset="0"/>
              </a:rPr>
              <a:t>o </a:t>
            </a:r>
            <a:r>
              <a:rPr lang="es-MX" sz="2900" dirty="0" smtClean="0">
                <a:latin typeface="Arial" pitchFamily="34" charset="0"/>
                <a:cs typeface="Arial" pitchFamily="34" charset="0"/>
              </a:rPr>
              <a:t>capilar, </a:t>
            </a:r>
            <a:r>
              <a:rPr lang="es-MX" sz="2900" dirty="0" smtClean="0">
                <a:latin typeface="Arial" pitchFamily="34" charset="0"/>
                <a:cs typeface="Arial" pitchFamily="34" charset="0"/>
              </a:rPr>
              <a:t>no solamente rodeando </a:t>
            </a:r>
            <a:r>
              <a:rPr lang="es-MX" sz="2900" dirty="0" smtClean="0">
                <a:latin typeface="Arial" pitchFamily="34" charset="0"/>
                <a:cs typeface="Arial" pitchFamily="34" charset="0"/>
              </a:rPr>
              <a:t>las partículas sino rellanando los huecos que quedan entre </a:t>
            </a:r>
            <a:r>
              <a:rPr lang="es-MX" sz="2900" dirty="0" smtClean="0">
                <a:latin typeface="Arial" pitchFamily="34" charset="0"/>
                <a:cs typeface="Arial" pitchFamily="34" charset="0"/>
              </a:rPr>
              <a:t>ellas.</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La </a:t>
            </a:r>
            <a:r>
              <a:rPr lang="es-MX" sz="2900" dirty="0" smtClean="0">
                <a:latin typeface="Arial" pitchFamily="34" charset="0"/>
                <a:cs typeface="Arial" pitchFamily="34" charset="0"/>
              </a:rPr>
              <a:t>primera forma </a:t>
            </a:r>
            <a:r>
              <a:rPr lang="es-MX" sz="2900" dirty="0" smtClean="0">
                <a:latin typeface="Arial" pitchFamily="34" charset="0"/>
                <a:cs typeface="Arial" pitchFamily="34" charset="0"/>
              </a:rPr>
              <a:t>referida, </a:t>
            </a:r>
            <a:r>
              <a:rPr lang="es-MX" sz="2900" dirty="0" smtClean="0">
                <a:latin typeface="Arial" pitchFamily="34" charset="0"/>
                <a:cs typeface="Arial" pitchFamily="34" charset="0"/>
              </a:rPr>
              <a:t>difícilmente puede separarse de las partículas, a los que se adhiere con gran fuerza. El agua de este </a:t>
            </a:r>
            <a:r>
              <a:rPr lang="es-MX" sz="2900" dirty="0" smtClean="0">
                <a:latin typeface="Arial" pitchFamily="34" charset="0"/>
                <a:cs typeface="Arial" pitchFamily="34" charset="0"/>
              </a:rPr>
              <a:t>tipo </a:t>
            </a:r>
            <a:r>
              <a:rPr lang="es-MX" sz="2900" dirty="0" smtClean="0">
                <a:latin typeface="Arial" pitchFamily="34" charset="0"/>
                <a:cs typeface="Arial" pitchFamily="34" charset="0"/>
              </a:rPr>
              <a:t>no rellena los poros.</a:t>
            </a:r>
            <a:endParaRPr lang="es-MX" sz="29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La segunda forma de encontrar el agua, agua </a:t>
            </a:r>
            <a:r>
              <a:rPr lang="es-MX" sz="2900" dirty="0" smtClean="0">
                <a:latin typeface="Arial" pitchFamily="34" charset="0"/>
                <a:cs typeface="Arial" pitchFamily="34" charset="0"/>
              </a:rPr>
              <a:t>libre, </a:t>
            </a:r>
            <a:r>
              <a:rPr lang="es-MX" sz="2900" dirty="0" smtClean="0">
                <a:latin typeface="Arial" pitchFamily="34" charset="0"/>
                <a:cs typeface="Arial" pitchFamily="34" charset="0"/>
              </a:rPr>
              <a:t>no solo rodea las partículas sino que rellena los poros entre ellos impidiendo la consolidación del </a:t>
            </a:r>
            <a:r>
              <a:rPr lang="es-MX" sz="2900" dirty="0" smtClean="0">
                <a:latin typeface="Arial" pitchFamily="34" charset="0"/>
                <a:cs typeface="Arial" pitchFamily="34" charset="0"/>
              </a:rPr>
              <a:t>material.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También </a:t>
            </a:r>
            <a:r>
              <a:rPr lang="es-MX" sz="2900" dirty="0" smtClean="0">
                <a:latin typeface="Arial" pitchFamily="34" charset="0"/>
                <a:cs typeface="Arial" pitchFamily="34" charset="0"/>
              </a:rPr>
              <a:t>impide la cohesión.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Existe la llamada agua </a:t>
            </a:r>
            <a:r>
              <a:rPr lang="es-MX" sz="2900" dirty="0" smtClean="0">
                <a:latin typeface="Arial" pitchFamily="34" charset="0"/>
                <a:cs typeface="Arial" pitchFamily="34" charset="0"/>
              </a:rPr>
              <a:t>coherente </a:t>
            </a:r>
            <a:r>
              <a:rPr lang="es-MX" sz="2900" dirty="0" smtClean="0">
                <a:latin typeface="Arial" pitchFamily="34" charset="0"/>
                <a:cs typeface="Arial" pitchFamily="34" charset="0"/>
              </a:rPr>
              <a:t>que facilita la consolidación del terreno, actuando como lubricante entre las partículas y favoreciendo la cohesión.</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MX" sz="2900" dirty="0" smtClean="0">
                <a:latin typeface="Arial" pitchFamily="34" charset="0"/>
                <a:cs typeface="Arial" pitchFamily="34" charset="0"/>
              </a:rPr>
              <a:t>Existe una cantidad de agua </a:t>
            </a:r>
            <a:r>
              <a:rPr lang="es-MX" sz="2900" dirty="0" smtClean="0">
                <a:latin typeface="Arial" pitchFamily="34" charset="0"/>
                <a:cs typeface="Arial" pitchFamily="34" charset="0"/>
              </a:rPr>
              <a:t>óptima</a:t>
            </a:r>
            <a:r>
              <a:rPr lang="es-MX" sz="2900" dirty="0" smtClean="0">
                <a:latin typeface="Arial" pitchFamily="34" charset="0"/>
                <a:cs typeface="Arial" pitchFamily="34" charset="0"/>
              </a:rPr>
              <a:t>, para cada material para la cual se logra la máxima compactación con </a:t>
            </a:r>
            <a:r>
              <a:rPr lang="es-MX" sz="2900" dirty="0" smtClean="0">
                <a:latin typeface="Arial" pitchFamily="34" charset="0"/>
                <a:cs typeface="Arial" pitchFamily="34" charset="0"/>
              </a:rPr>
              <a:t>una energía </a:t>
            </a:r>
            <a:r>
              <a:rPr lang="es-MX" sz="2900" dirty="0" smtClean="0">
                <a:latin typeface="Arial" pitchFamily="34" charset="0"/>
                <a:cs typeface="Arial" pitchFamily="34" charset="0"/>
              </a:rPr>
              <a:t>de compactación dada.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Esta cantidad </a:t>
            </a:r>
            <a:r>
              <a:rPr lang="es-MX" sz="2900" dirty="0" smtClean="0">
                <a:latin typeface="Arial" pitchFamily="34" charset="0"/>
                <a:cs typeface="Arial" pitchFamily="34" charset="0"/>
              </a:rPr>
              <a:t>óptima </a:t>
            </a:r>
            <a:r>
              <a:rPr lang="es-MX" sz="2900" dirty="0" smtClean="0">
                <a:latin typeface="Arial" pitchFamily="34" charset="0"/>
                <a:cs typeface="Arial" pitchFamily="34" charset="0"/>
              </a:rPr>
              <a:t>de agua depende de la naturaleza del </a:t>
            </a:r>
            <a:r>
              <a:rPr lang="es-MX" sz="2900" dirty="0" smtClean="0">
                <a:latin typeface="Arial" pitchFamily="34" charset="0"/>
                <a:cs typeface="Arial" pitchFamily="34" charset="0"/>
              </a:rPr>
              <a:t>terreno, </a:t>
            </a:r>
            <a:r>
              <a:rPr lang="es-MX" sz="2900" dirty="0" smtClean="0">
                <a:latin typeface="Arial" pitchFamily="34" charset="0"/>
                <a:cs typeface="Arial" pitchFamily="34" charset="0"/>
              </a:rPr>
              <a:t>pues cada uno tiene un espesor de agua coherente propio</a:t>
            </a:r>
            <a:r>
              <a:rPr lang="es-MX" sz="2900" dirty="0" smtClean="0">
                <a:latin typeface="Arial" pitchFamily="34" charset="0"/>
                <a:cs typeface="Arial" pitchFamily="34" charset="0"/>
              </a:rPr>
              <a:t>.</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Si queremos lograr la máxima </a:t>
            </a:r>
            <a:r>
              <a:rPr lang="es-MX" sz="2900" dirty="0" smtClean="0">
                <a:latin typeface="Arial" pitchFamily="34" charset="0"/>
                <a:cs typeface="Arial" pitchFamily="34" charset="0"/>
              </a:rPr>
              <a:t>compactación </a:t>
            </a:r>
            <a:r>
              <a:rPr lang="es-MX" sz="2900" dirty="0" smtClean="0">
                <a:latin typeface="Arial" pitchFamily="34" charset="0"/>
                <a:cs typeface="Arial" pitchFamily="34" charset="0"/>
              </a:rPr>
              <a:t>con el menor esfuerzo y la mayor rapidez, habrá que determinar en el laboratorio, cual será la cantidad </a:t>
            </a:r>
            <a:r>
              <a:rPr lang="es-MX" sz="2900" dirty="0" smtClean="0">
                <a:latin typeface="Arial" pitchFamily="34" charset="0"/>
                <a:cs typeface="Arial" pitchFamily="34" charset="0"/>
              </a:rPr>
              <a:t>óptima </a:t>
            </a:r>
            <a:r>
              <a:rPr lang="es-MX" sz="2900" dirty="0" smtClean="0">
                <a:latin typeface="Arial" pitchFamily="34" charset="0"/>
                <a:cs typeface="Arial" pitchFamily="34" charset="0"/>
              </a:rPr>
              <a:t>que precisa el terreno. </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MX" sz="2900" dirty="0" smtClean="0">
                <a:latin typeface="Arial" pitchFamily="34" charset="0"/>
                <a:cs typeface="Arial" pitchFamily="34" charset="0"/>
              </a:rPr>
              <a:t>La determinación de la cantidad de agua </a:t>
            </a:r>
            <a:r>
              <a:rPr lang="es-MX" sz="2900" dirty="0" smtClean="0">
                <a:latin typeface="Arial" pitchFamily="34" charset="0"/>
                <a:cs typeface="Arial" pitchFamily="34" charset="0"/>
              </a:rPr>
              <a:t>óptima </a:t>
            </a:r>
            <a:r>
              <a:rPr lang="es-MX" sz="2900" dirty="0" smtClean="0">
                <a:latin typeface="Arial" pitchFamily="34" charset="0"/>
                <a:cs typeface="Arial" pitchFamily="34" charset="0"/>
              </a:rPr>
              <a:t>para que la consolidación del terraplén tenga lugar, </a:t>
            </a:r>
            <a:r>
              <a:rPr lang="es-MX" sz="2900" dirty="0" smtClean="0">
                <a:latin typeface="Arial" pitchFamily="34" charset="0"/>
                <a:cs typeface="Arial" pitchFamily="34" charset="0"/>
              </a:rPr>
              <a:t>para </a:t>
            </a:r>
            <a:r>
              <a:rPr lang="es-MX" sz="2900" dirty="0" smtClean="0">
                <a:latin typeface="Arial" pitchFamily="34" charset="0"/>
                <a:cs typeface="Arial" pitchFamily="34" charset="0"/>
              </a:rPr>
              <a:t>un material </a:t>
            </a:r>
            <a:r>
              <a:rPr lang="es-MX" sz="2900" dirty="0" smtClean="0">
                <a:latin typeface="Arial" pitchFamily="34" charset="0"/>
                <a:cs typeface="Arial" pitchFamily="34" charset="0"/>
              </a:rPr>
              <a:t>determinado se hace </a:t>
            </a:r>
            <a:r>
              <a:rPr lang="es-MX" sz="2900" dirty="0" smtClean="0">
                <a:latin typeface="Arial" pitchFamily="34" charset="0"/>
                <a:cs typeface="Arial" pitchFamily="34" charset="0"/>
              </a:rPr>
              <a:t>con el ensayo </a:t>
            </a:r>
            <a:r>
              <a:rPr lang="es-MX" sz="2900" dirty="0" smtClean="0">
                <a:latin typeface="Arial" pitchFamily="34" charset="0"/>
                <a:cs typeface="Arial" pitchFamily="34" charset="0"/>
              </a:rPr>
              <a:t>de densidad </a:t>
            </a:r>
            <a:r>
              <a:rPr lang="es-MX" sz="2900" b="1" dirty="0" err="1" smtClean="0">
                <a:latin typeface="Arial" pitchFamily="34" charset="0"/>
                <a:cs typeface="Arial" pitchFamily="34" charset="0"/>
              </a:rPr>
              <a:t>Proctor</a:t>
            </a:r>
            <a:r>
              <a:rPr lang="es-MX" sz="2900" b="1" dirty="0" smtClean="0">
                <a:latin typeface="Arial" pitchFamily="34" charset="0"/>
                <a:cs typeface="Arial" pitchFamily="34" charset="0"/>
              </a:rPr>
              <a:t>.</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Se </a:t>
            </a:r>
            <a:r>
              <a:rPr lang="es-MX" sz="2900" dirty="0" smtClean="0">
                <a:latin typeface="Arial" pitchFamily="34" charset="0"/>
                <a:cs typeface="Arial" pitchFamily="34" charset="0"/>
              </a:rPr>
              <a:t>obtiene tomando una muestra del terreno a ensayar, de la cual debe separarse </a:t>
            </a:r>
            <a:r>
              <a:rPr lang="es-MX" sz="2900" dirty="0" smtClean="0">
                <a:latin typeface="Arial" pitchFamily="34" charset="0"/>
                <a:cs typeface="Arial" pitchFamily="34" charset="0"/>
              </a:rPr>
              <a:t>la muestra de </a:t>
            </a:r>
            <a:r>
              <a:rPr lang="es-MX" sz="2900" dirty="0" smtClean="0">
                <a:latin typeface="Arial" pitchFamily="34" charset="0"/>
                <a:cs typeface="Arial" pitchFamily="34" charset="0"/>
              </a:rPr>
              <a:t>material </a:t>
            </a:r>
            <a:r>
              <a:rPr lang="es-MX" sz="2900" dirty="0" smtClean="0">
                <a:latin typeface="Arial" pitchFamily="34" charset="0"/>
                <a:cs typeface="Arial" pitchFamily="34" charset="0"/>
              </a:rPr>
              <a:t>requerida, </a:t>
            </a:r>
            <a:r>
              <a:rPr lang="es-MX" sz="2900" dirty="0" smtClean="0">
                <a:latin typeface="Arial" pitchFamily="34" charset="0"/>
                <a:cs typeface="Arial" pitchFamily="34" charset="0"/>
              </a:rPr>
              <a:t>haciendo pasar por el </a:t>
            </a:r>
            <a:r>
              <a:rPr lang="es-MX" sz="2900" dirty="0" smtClean="0">
                <a:latin typeface="Arial" pitchFamily="34" charset="0"/>
                <a:cs typeface="Arial" pitchFamily="34" charset="0"/>
              </a:rPr>
              <a:t>tamiz y </a:t>
            </a:r>
            <a:r>
              <a:rPr lang="es-MX" sz="2900" dirty="0" smtClean="0">
                <a:latin typeface="Arial" pitchFamily="34" charset="0"/>
                <a:cs typeface="Arial" pitchFamily="34" charset="0"/>
              </a:rPr>
              <a:t>¼ </a:t>
            </a:r>
            <a:r>
              <a:rPr lang="es-MX" sz="2900" dirty="0" smtClean="0">
                <a:latin typeface="Arial" pitchFamily="34" charset="0"/>
                <a:cs typeface="Arial" pitchFamily="34" charset="0"/>
              </a:rPr>
              <a:t>“ </a:t>
            </a:r>
            <a:r>
              <a:rPr lang="es-MX" sz="2900" dirty="0" smtClean="0">
                <a:latin typeface="Arial" pitchFamily="34" charset="0"/>
                <a:cs typeface="Arial" pitchFamily="34" charset="0"/>
              </a:rPr>
              <a:t>y mezclándolo bien para que tenga uniformidad. </a:t>
            </a: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
            </a:r>
            <a:br>
              <a:rPr lang="es-MX" sz="2900" dirty="0" smtClean="0">
                <a:latin typeface="Arial" pitchFamily="34" charset="0"/>
                <a:cs typeface="Arial" pitchFamily="34" charset="0"/>
              </a:rPr>
            </a:br>
            <a:r>
              <a:rPr lang="es-MX" sz="2900" dirty="0" smtClean="0">
                <a:latin typeface="Arial" pitchFamily="34" charset="0"/>
                <a:cs typeface="Arial" pitchFamily="34" charset="0"/>
              </a:rPr>
              <a:t>El </a:t>
            </a:r>
            <a:r>
              <a:rPr lang="es-MX" sz="2900" dirty="0" smtClean="0">
                <a:latin typeface="Arial" pitchFamily="34" charset="0"/>
                <a:cs typeface="Arial" pitchFamily="34" charset="0"/>
              </a:rPr>
              <a:t>tamaño de la muestra debe ser de 3kg.</a:t>
            </a:r>
            <a:br>
              <a:rPr lang="es-MX" sz="2900" dirty="0" smtClean="0">
                <a:latin typeface="Arial" pitchFamily="34" charset="0"/>
                <a:cs typeface="Arial" pitchFamily="34" charset="0"/>
              </a:rPr>
            </a:br>
            <a:endParaRPr lang="es-MX" sz="29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490</Words>
  <Application>Microsoft Office PowerPoint</Application>
  <PresentationFormat>Presentación en pantalla (4:3)</PresentationFormat>
  <Paragraphs>28</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de Office</vt:lpstr>
      <vt:lpstr>CONSTRUCCIÓN DE TERRAPLENES.  1) Trabajos previos:   a- se debe hacer un replanteo de los elementos básicos del terraplén.  En planta sean su eje y bordes de la base. En altimetría se debe fijar los mojones a partir de los canales se realizará las nivelaciones correspondientes.   b- limpieza de la zona de trabajo: se debe despejar la zona de trabajo de todo obstáculo y objeto no deseado, se deberá retirar la vegetación. </vt:lpstr>
      <vt:lpstr>c- se retirará la capa de tierra vegetal, que será acopiada en una zona apropiada para utilizarse posteriormente como material de revestimiento de taludes.  d- se conformará la caja en la cual se alojara en forma confiada las capas inferiores del terraplén.  Como principio general, se ha de tener en cuenta que de ser posible, la tierra para la formación del terraplén se debe verter en capas horizontales de espesor constante. </vt:lpstr>
      <vt:lpstr>Este espesor no debe ser muy importante y estará de acuerdo con la capacidad de compactación de los equipos a emplear en esta tarea.   A mayor energía de compactación mayor espesor las capas, generalmente de 30 a 40 cm.  El avance se hace longitudinalmente y se aprovechan de las capas construidas para la circulación de los camiones.  Este hecho colabora con una compactación adicional. Debe de cuidarse la circulación de forma que se realice en forma coordinada y no se generen interferencias que impliquen atrasos o peligros. </vt:lpstr>
      <vt:lpstr>Hay que estudiar las sendas de ingreso y de salida para los camiones.  Muchas veces se requiere de construcción de calles provisorias para la circulación de los equipos de acarreo.  DISTINTOS MATERIALES PARA LA FORMACIÓN DE TERRAPLENES.  Un terraplén, en el momento de su construcción, está formado por una masa de material de cohesión muy pequeña o nula, la tierra, al excavarse, se disgrega y al formar el terraplén, no solo el volumen de huecos que presenta el material es muy grande, sino que su cohesión es nula. </vt:lpstr>
      <vt:lpstr>Para que un terraplén adquiera la estabilidad precisa, es necesario que los huecos desaparezcan y que el relleno alcance la máxima densidad.  También es necesario lograr  la cohesión posible del material, para que sea inalterable el volumen y su forma, es decir tenga estabilidad.   La máxima densidad se alcanzará haciendo desaparecer los huecos que el material contenga.  Esto se logra apisonando hasta que adquiera la máxima densidad posible según su naturaleza. </vt:lpstr>
      <vt:lpstr>El lograr la compactación del terreno depende de gran forma del agua que contiene el material.  El agua se puede presentar de diversas formas, como una película adherida a la superficie (agua coherente) o bien como agua libre o capilar, no solamente rodeando las partículas sino rellanando los huecos que quedan entre ellas.  La primera forma referida, difícilmente puede separarse de las partículas, a los que se adhiere con gran fuerza. El agua de este tipo no rellena los poros.</vt:lpstr>
      <vt:lpstr>La segunda forma de encontrar el agua, agua libre, no solo rodea las partículas sino que rellena los poros entre ellos impidiendo la consolidación del material.   También impide la cohesión.   Existe la llamada agua coherente que facilita la consolidación del terreno, actuando como lubricante entre las partículas y favoreciendo la cohesión. </vt:lpstr>
      <vt:lpstr>Existe una cantidad de agua óptima, para cada material para la cual se logra la máxima compactación con una energía de compactación dada.   Esta cantidad óptima de agua depende de la naturaleza del terreno, pues cada uno tiene un espesor de agua coherente propio.  Si queremos lograr la máxima compactación con el menor esfuerzo y la mayor rapidez, habrá que determinar en el laboratorio, cual será la cantidad óptima que precisa el terreno.  </vt:lpstr>
      <vt:lpstr>La determinación de la cantidad de agua óptima para que la consolidación del terraplén tenga lugar, para un material determinado se hace con el ensayo de densidad Proctor.  Se obtiene tomando una muestra del terreno a ensayar, de la cual debe separarse la muestra de material requerida, haciendo pasar por el tamiz y ¼ “ y mezclándolo bien para que tenga uniformidad.   El tamaño de la muestra debe ser de 3kg. </vt:lpstr>
      <vt:lpstr>Con el material de la muestra se rellena un cilindro de 10cm de diámetro y 12,5cm de altura. Este es el llamado molde Proctor.  El material se compacta dentro del molde en tres capas, cada una con 25 golpes, provocandos por un pisón  de 2,49kg de peso y 5,1cm de diámetro. La altura de caída es de  30cm.  El cilindro que se emplea como molde tiene un pequeño collarín suplementario, que  se quita una vez efectuando el apisonado, para enrasar la muestra. </vt:lpstr>
      <vt:lpstr>El molde se asienta sobre una base mediante tornillos mariposa.  El volumen es conocido, pesando la muestra se puede determinar su densidad.  Hecho esto se determina la cantidad de agua de la muestra secándola en horno a 125° hasta peso constante.  Se repite el ensayo con diferentes cantidades de agua y se grafican los resultados, construyendo una curva que en abscisas tenga la proporción de agua (% en peso) y en ordenadas las densidades obtenidas.   </vt:lpstr>
      <vt:lpstr>El máximo de esta curva indicará la mayor densidad que se puede obtener y el % de agua al que se logra.   Se debe trabajar en obra en un entorno de la humedad óptima para tener el mejor rendimiento. Esto se logra humedeciendo o secando el material hasta obtener esta humedad deseada.   Esta humedad óptima, estará muy próxima a la que se requiere para formar con el material (con la mano) una bola tal que pueda romperse, sin desmenuzarse en pequeños trozos. </vt:lpstr>
      <vt:lpstr>Lo más común es que para los materiales existentes en Uruguay esta humedad oscile entre  7 y 16%.  Determinada en el laboratorio la proporción óptima de humedad y la máxima densidad, hay que comprobar en el campo el logro de la densidad.  La  densidad alcanzada en la capa es aceptable en general si varía entre el 95% - 100% de la determinada como óptima.                                                                                                     </vt:lpstr>
      <vt:lpstr>Es preciso, por otra parte conservar durante la consolidación, la proporción de agua que teóricamente se ha fijado.  Ambas condiciones se comprueban fácilmente en el campo mediante la determinación de la densidad en sitio, con el ensayo de cono de arena.  En términos generales consiste en  tomar una muestra del terraplén en construcción y determinar su densidad, tomando el peso y volumen del material.  En forma más exacta es el procedimiento seguido en obra es el siguiente:</vt:lpstr>
      <vt:lpstr>Consiste en tomar una muestra del terreno y determinar el volumen ocupado, rellenado con arena el hueco dejado en la capa por el material extraído.  Con el volumen así definido y medido el peso de la muestra se determina la densidad.  </vt:lpstr>
      <vt:lpstr>Clases de suelos preferibles para la formación de terraplenes.  En esta sección del curso se analizará las características y comportamientos de los materiales a utilizar con obras de terracería.  A modo de adelanto se mencionan a continuación los aspectos más relevantes a cumplir por los materiales a usar.   Para la construcción de terraplenes será preferible la utilización de suelos, que no tengan variaciones volumétricos importantes, es decir sean de expansión moderada y deseable nula. </vt:lpstr>
      <vt:lpstr>La utilización de materiales poco susceptibles a cambios volumétricos nos dará garantía de no tener movimientos no deseados en la estructura.   La variación del volumen generalmente está vinculada a las variaciones de humedad en el material.  Rocas:   La roca, generalmente luego de un proceso de tritu ración se  reduce su tamaño a el deseado, constituyendo es un material excelente para construir explanaciones rápidamente sin riesgo de expansión o asentamientos diferentes.</vt:lpstr>
      <vt:lpstr>En obras construidas con estos materiales, es importante tener en cuenta el drenaje de las aguas pluviales que puedan penetrar en la estructura.  Suelos granulares:  Las gravas y arenas puros o mezclados en proporciones con arcillas o materiales finos (estabilizados granulométricos) son materiales artificiales muy apropiados para el uso vial.  </vt:lpstr>
      <vt:lpstr>Se obtienen cimientos de buenas condiciones de estabilidad poca expansión (o nula). Presentan buena estabilidad, no deslizan(buena fricción interna) ni se erosionan fácilmente.  Estos materiales tienen peso específicos elevados, entre 1,9 a 2,1 kg/m², cuentan con limites líquidos y plásticos bajos.  </vt:lpstr>
      <vt:lpstr>Conformaciones geométricas.  Una tarea fundamental es verificar que las características geométricas del proyecto se respetan.  Para cumplir con este cometido debe llevarse al día la verificación de niveles y anchos de cada capa y confirmado que se corresponde a lo definido por proyecto antes que se considere terminada.  Estas verificaciones se hacen hasta dejar las cotas de los puntos notables, pendientes, alineaciones y forma   en los valores y características deseadas. </vt:lpstr>
      <vt:lpstr>Como mínimo se debe llevar un control de niveles del eje de la plataforma y de los bordes.  Un aspecto a tener en cuenta es la verificación de la inclinación de los taludes laterales.  </vt:lpstr>
      <vt:lpstr>DRENAJE DEL PROYECTO  El agua es un elemento nocivo en la carretera.  No es deseable  en su calzada desde el punto de vista de la seguridad. Tampoco lo es  del punto de vista de la conservación de la obra.  Por estos motivos es un objetivo muy buscado quitar el agua de la obra lo más rápidamente posible.  Existen fundamentalmente dos tipos de aguas según su origen, las superficiales procedente de la lluvia y las subterráneas procedentes de mapas freáticas.   </vt:lpstr>
      <vt:lpstr>El agua superficial, procedente de las precipitaciones debe quitarse rápidamente de la calzada y banquinas de forma que no representen riesgo a la circulación.  Debe evitarse que generen erosiones en las superficies de los taludes y en la faja en general.  Para la evacuación de estas aguas se construyen los proyectos de dotan de pendientes transversales u longitudinales, que conducen las aguas hacia las obras de desague superficial, cunetas, alcantarillas, puentes, etc.  El agua subterránea debe interceptarse, evitando su ascensión por capilaridad y acceso a la zona de sub base, base y pavimento.   Para lograr la intercepción y conducción de aguas subterraneas se utilizan capas dremante, drenes sub terraneos, capas impermeables, etc.</vt:lpstr>
      <vt:lpstr>Cuando se proyecta un camino sobre un terreno natural generalmente se alteran los escurrimientos existentes.  Los terraplenes de la ruta interceptan las aguas represádolas, es necesario prever las obras necesarias para dar continuidad a los escurrimientos naturales.  Las estructuras que se emplean para dar continuidad a los desagües naturales son varias, las más comunes son cunetas y canales de distinto tipo, alcantarillas, puentes,etc.  En particular la conducción transversal del agua a través de los terraplenes se hace generalmente los alcantarillas y los puentes. </vt:lpstr>
      <vt:lpstr>ALCANTARILLAS.  Son obras de arte que constituyen ductos de conducción de las aguas, que se ubican en el terraplén en forma “enterrada”.  Existe una tapada de material por encima de  la alcantarilla y la calzada pasa por encima de la misma.   El usuario no encuentra discontinuidad en el pavimento de la calzada sobre la alcantarilla y podría no darse cuenta que está sobre una alcantarilla. </vt:lpstr>
      <vt:lpstr>Estas estructuras son ductos de diversas formas y materiales.  Existen alcantarillas antiguas formados con estructuras de forma diversas, distinto tipo materiales.  Fueron comunes los arcos de piedra o mampostería tubos de plomo o cerámicas, tubos de terracota etc.  Estos tubos generalmente eran  circulares pero existieron de diferentes formas  Modernamente las alcantarillas más comunes son de sección rectangular, circular,elípticas  Los materiales pueden ser:  hormigón, acerró, PVC.    </vt:lpstr>
      <vt:lpstr>Las alcantarillas son para solucionar el cruce de caudales relativamente pequeños a través de la ruta.   Como referencia se admite que para cuencos de menos de 100 hectáreas, los caudales se pueden conducir con alcantarillas. </vt:lpstr>
      <vt:lpstr>PUENTES.  Son estructuras mayores que las alcantarillas como referencia se usan para conducir caudales provenientes de cuencas de más de 1000 hectáreas.  Los puentes son estructuras más importantes que las alcantarillas y generan una discontinuidad en el terraplén.  La calzada en la zona del puente es el propio tablero del puente.   Los puentes se han construido a lo largo de la historia con diversos materiales y formas, madera, cuerdas, piedras, cerámicos, etc.  Actualmente los materiales más usados son hormigón y acero.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CONSTRUCCIÓN DE TERRAPLENES.  1) Trabajos previos:  a- se debe hacer un replanteo de los elementos básicos del terraplén. En planta sean su eje y bordes de la base. En altimetría se debe fijar los mojones a partes de las</dc:title>
  <dc:creator>Usuario</dc:creator>
  <cp:lastModifiedBy>CARLOS</cp:lastModifiedBy>
  <cp:revision>92</cp:revision>
  <dcterms:created xsi:type="dcterms:W3CDTF">2012-02-21T19:19:43Z</dcterms:created>
  <dcterms:modified xsi:type="dcterms:W3CDTF">2012-03-04T18:44:11Z</dcterms:modified>
</cp:coreProperties>
</file>