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98" r:id="rId2"/>
    <p:sldId id="258" r:id="rId3"/>
    <p:sldId id="270" r:id="rId4"/>
    <p:sldId id="257" r:id="rId5"/>
    <p:sldId id="259" r:id="rId6"/>
    <p:sldId id="260" r:id="rId7"/>
    <p:sldId id="322" r:id="rId8"/>
    <p:sldId id="323" r:id="rId9"/>
    <p:sldId id="336" r:id="rId10"/>
    <p:sldId id="324" r:id="rId11"/>
    <p:sldId id="261" r:id="rId12"/>
    <p:sldId id="299" r:id="rId13"/>
    <p:sldId id="320" r:id="rId14"/>
    <p:sldId id="300" r:id="rId15"/>
    <p:sldId id="325" r:id="rId16"/>
    <p:sldId id="326" r:id="rId17"/>
    <p:sldId id="262" r:id="rId18"/>
    <p:sldId id="264" r:id="rId19"/>
    <p:sldId id="263" r:id="rId20"/>
    <p:sldId id="271" r:id="rId21"/>
    <p:sldId id="301" r:id="rId22"/>
    <p:sldId id="327" r:id="rId23"/>
    <p:sldId id="303" r:id="rId24"/>
    <p:sldId id="272" r:id="rId25"/>
    <p:sldId id="328" r:id="rId26"/>
    <p:sldId id="302" r:id="rId27"/>
    <p:sldId id="343" r:id="rId28"/>
    <p:sldId id="265" r:id="rId29"/>
    <p:sldId id="275" r:id="rId30"/>
    <p:sldId id="276" r:id="rId31"/>
    <p:sldId id="274" r:id="rId32"/>
    <p:sldId id="329" r:id="rId33"/>
    <p:sldId id="321" r:id="rId34"/>
    <p:sldId id="277" r:id="rId35"/>
    <p:sldId id="331" r:id="rId36"/>
    <p:sldId id="342" r:id="rId37"/>
    <p:sldId id="281" r:id="rId38"/>
    <p:sldId id="332" r:id="rId39"/>
    <p:sldId id="306" r:id="rId40"/>
    <p:sldId id="335" r:id="rId41"/>
    <p:sldId id="278" r:id="rId42"/>
    <p:sldId id="338" r:id="rId43"/>
    <p:sldId id="304" r:id="rId44"/>
    <p:sldId id="339" r:id="rId45"/>
    <p:sldId id="340" r:id="rId46"/>
    <p:sldId id="333" r:id="rId47"/>
    <p:sldId id="314" r:id="rId48"/>
    <p:sldId id="315" r:id="rId49"/>
    <p:sldId id="318" r:id="rId50"/>
    <p:sldId id="319" r:id="rId51"/>
    <p:sldId id="316" r:id="rId52"/>
    <p:sldId id="334" r:id="rId53"/>
    <p:sldId id="317" r:id="rId54"/>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90"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039" cy="498129"/>
          </a:xfrm>
          <a:prstGeom prst="rect">
            <a:avLst/>
          </a:prstGeom>
        </p:spPr>
        <p:txBody>
          <a:bodyPr vert="horz" lIns="88112" tIns="44056" rIns="88112" bIns="44056" rtlCol="0"/>
          <a:lstStyle>
            <a:lvl1pPr algn="l">
              <a:defRPr sz="1200"/>
            </a:lvl1pPr>
          </a:lstStyle>
          <a:p>
            <a:endParaRPr lang="en-US"/>
          </a:p>
        </p:txBody>
      </p:sp>
      <p:sp>
        <p:nvSpPr>
          <p:cNvPr id="3" name="Date Placeholder 2"/>
          <p:cNvSpPr>
            <a:spLocks noGrp="1"/>
          </p:cNvSpPr>
          <p:nvPr>
            <p:ph type="dt" sz="quarter" idx="1"/>
          </p:nvPr>
        </p:nvSpPr>
        <p:spPr>
          <a:xfrm>
            <a:off x="3829613" y="0"/>
            <a:ext cx="2930039" cy="498129"/>
          </a:xfrm>
          <a:prstGeom prst="rect">
            <a:avLst/>
          </a:prstGeom>
        </p:spPr>
        <p:txBody>
          <a:bodyPr vert="horz" lIns="88112" tIns="44056" rIns="88112" bIns="44056" rtlCol="0"/>
          <a:lstStyle>
            <a:lvl1pPr algn="r">
              <a:defRPr sz="1200"/>
            </a:lvl1pPr>
          </a:lstStyle>
          <a:p>
            <a:fld id="{CC71696E-572C-4D63-9C68-73DB4B310C02}" type="datetimeFigureOut">
              <a:rPr lang="en-US" smtClean="0"/>
              <a:t>11/19/2013</a:t>
            </a:fld>
            <a:endParaRPr lang="en-US"/>
          </a:p>
        </p:txBody>
      </p:sp>
      <p:sp>
        <p:nvSpPr>
          <p:cNvPr id="4" name="Footer Placeholder 3"/>
          <p:cNvSpPr>
            <a:spLocks noGrp="1"/>
          </p:cNvSpPr>
          <p:nvPr>
            <p:ph type="ftr" sz="quarter" idx="2"/>
          </p:nvPr>
        </p:nvSpPr>
        <p:spPr>
          <a:xfrm>
            <a:off x="0" y="9444385"/>
            <a:ext cx="2930039" cy="498129"/>
          </a:xfrm>
          <a:prstGeom prst="rect">
            <a:avLst/>
          </a:prstGeom>
        </p:spPr>
        <p:txBody>
          <a:bodyPr vert="horz" lIns="88112" tIns="44056" rIns="88112" bIns="44056" rtlCol="0" anchor="b"/>
          <a:lstStyle>
            <a:lvl1pPr algn="l">
              <a:defRPr sz="1200"/>
            </a:lvl1pPr>
          </a:lstStyle>
          <a:p>
            <a:endParaRPr lang="en-US"/>
          </a:p>
        </p:txBody>
      </p:sp>
      <p:sp>
        <p:nvSpPr>
          <p:cNvPr id="5" name="Slide Number Placeholder 4"/>
          <p:cNvSpPr>
            <a:spLocks noGrp="1"/>
          </p:cNvSpPr>
          <p:nvPr>
            <p:ph type="sldNum" sz="quarter" idx="3"/>
          </p:nvPr>
        </p:nvSpPr>
        <p:spPr>
          <a:xfrm>
            <a:off x="3829613" y="9444385"/>
            <a:ext cx="2930039" cy="498129"/>
          </a:xfrm>
          <a:prstGeom prst="rect">
            <a:avLst/>
          </a:prstGeom>
        </p:spPr>
        <p:txBody>
          <a:bodyPr vert="horz" lIns="88112" tIns="44056" rIns="88112" bIns="44056" rtlCol="0" anchor="b"/>
          <a:lstStyle>
            <a:lvl1pPr algn="r">
              <a:defRPr sz="1200"/>
            </a:lvl1pPr>
          </a:lstStyle>
          <a:p>
            <a:fld id="{37BCF3BA-57CE-4FFC-9BB1-0B6F5B78C4D5}" type="slidenum">
              <a:rPr lang="en-US" smtClean="0"/>
              <a:t>‹#›</a:t>
            </a:fld>
            <a:endParaRPr lang="en-US"/>
          </a:p>
        </p:txBody>
      </p:sp>
    </p:spTree>
    <p:extLst>
      <p:ext uri="{BB962C8B-B14F-4D97-AF65-F5344CB8AC3E}">
        <p14:creationId xmlns:p14="http://schemas.microsoft.com/office/powerpoint/2010/main" val="55273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5443" tIns="47721" rIns="95443" bIns="47721" rtlCol="0"/>
          <a:lstStyle>
            <a:lvl1pPr algn="l">
              <a:defRPr sz="13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5443" tIns="47721" rIns="95443" bIns="47721" rtlCol="0"/>
          <a:lstStyle>
            <a:lvl1pPr algn="r">
              <a:defRPr sz="1300"/>
            </a:lvl1pPr>
          </a:lstStyle>
          <a:p>
            <a:fld id="{CE6B6ADA-2D63-4CFD-A791-DDBD13A59D4D}" type="datetimeFigureOut">
              <a:rPr lang="en-US" smtClean="0"/>
              <a:pPr/>
              <a:t>11/19/2013</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5443" tIns="47721" rIns="95443" bIns="47721"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5443" tIns="47721" rIns="95443" bIns="477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5443" tIns="47721" rIns="95443" bIns="47721" rtlCol="0" anchor="b"/>
          <a:lstStyle>
            <a:lvl1pPr algn="l">
              <a:defRPr sz="1300"/>
            </a:lvl1pPr>
          </a:lstStyle>
          <a:p>
            <a:endParaRPr lang="en-US"/>
          </a:p>
        </p:txBody>
      </p:sp>
      <p:sp>
        <p:nvSpPr>
          <p:cNvPr id="7" name="Slide Number Placeholder 6"/>
          <p:cNvSpPr>
            <a:spLocks noGrp="1"/>
          </p:cNvSpPr>
          <p:nvPr>
            <p:ph type="sldNum" sz="quarter" idx="5"/>
          </p:nvPr>
        </p:nvSpPr>
        <p:spPr>
          <a:xfrm>
            <a:off x="3829762" y="9443662"/>
            <a:ext cx="2929837" cy="497126"/>
          </a:xfrm>
          <a:prstGeom prst="rect">
            <a:avLst/>
          </a:prstGeom>
        </p:spPr>
        <p:txBody>
          <a:bodyPr vert="horz" lIns="95443" tIns="47721" rIns="95443" bIns="47721" rtlCol="0" anchor="b"/>
          <a:lstStyle>
            <a:lvl1pPr algn="r">
              <a:defRPr sz="1300"/>
            </a:lvl1pPr>
          </a:lstStyle>
          <a:p>
            <a:fld id="{79202FA0-25A7-4EFA-99AC-32C24B52B78C}" type="slidenum">
              <a:rPr lang="en-US" smtClean="0"/>
              <a:pPr/>
              <a:t>‹#›</a:t>
            </a:fld>
            <a:endParaRPr lang="en-US"/>
          </a:p>
        </p:txBody>
      </p:sp>
    </p:spTree>
    <p:extLst>
      <p:ext uri="{BB962C8B-B14F-4D97-AF65-F5344CB8AC3E}">
        <p14:creationId xmlns:p14="http://schemas.microsoft.com/office/powerpoint/2010/main" val="22839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9B831-BA13-477D-9D09-687862423593}" type="slidenum">
              <a:rPr lang="en-US" smtClean="0"/>
              <a:pPr/>
              <a:t>1</a:t>
            </a:fld>
            <a:endParaRPr lang="en-US"/>
          </a:p>
        </p:txBody>
      </p:sp>
    </p:spTree>
    <p:extLst>
      <p:ext uri="{BB962C8B-B14F-4D97-AF65-F5344CB8AC3E}">
        <p14:creationId xmlns:p14="http://schemas.microsoft.com/office/powerpoint/2010/main" val="176053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4DD97A3-3907-40A0-A3E2-69B3D3D36906}" type="datetime1">
              <a:rPr lang="en-US" smtClean="0"/>
              <a:pPr/>
              <a:t>11/19/2013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1BE7DC-A1ED-403A-8A4F-44172620F9C4}" type="datetime1">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27B207-20F9-4CF0-B874-E2833EF79FBF}" type="datetime1">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5292114-CFA9-43F5-AE8B-AA635B3558A2}" type="datetime1">
              <a:rPr lang="en-US" smtClean="0"/>
              <a:pPr/>
              <a:t>11/19/2013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F46ADA5-D074-4743-B026-FB45DFE6033A}" type="datetime1">
              <a:rPr lang="en-US" smtClean="0"/>
              <a:pPr/>
              <a:t>11/19/2013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BC8943A-D4BC-47D6-96E1-487BCC02EE20}" type="datetime1">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B563F75-DD94-4033-9E09-9FF693F691C2}" type="datetime1">
              <a:rPr lang="en-US" smtClean="0"/>
              <a:pPr/>
              <a:t>11/19/2013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6BA48D8-AF8D-44AB-8051-74FF97C88700}" type="datetime1">
              <a:rPr lang="en-US" smtClean="0"/>
              <a:pPr/>
              <a:t>11/19/2013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89452-13FF-4F07-A377-06A45EF1A565}" type="datetime1">
              <a:rPr lang="en-US" smtClean="0"/>
              <a:pPr/>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F7CF567-22FD-4ED9-B933-A9D9CAB91D05}" type="datetime1">
              <a:rPr lang="en-US" smtClean="0"/>
              <a:pPr/>
              <a:t>11/19/2013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461DB12-C8A8-4D08-844C-E59B19B8C9F5}" type="datetime1">
              <a:rPr lang="en-US" smtClean="0"/>
              <a:pPr/>
              <a:t>11/19/2013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54CFE7F-4E6B-4020-99E7-C73D84B56113}" type="datetime1">
              <a:rPr lang="en-US" smtClean="0"/>
              <a:pPr/>
              <a:t>11/19/2013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7.gif"/><Relationship Id="rId7" Type="http://schemas.openxmlformats.org/officeDocument/2006/relationships/image" Target="../media/image61.png"/><Relationship Id="rId2" Type="http://schemas.openxmlformats.org/officeDocument/2006/relationships/image" Target="../media/image56.gif"/><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64.png"/><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6.jpeg"/><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image" Target="../media/image107.png"/><Relationship Id="rId1" Type="http://schemas.openxmlformats.org/officeDocument/2006/relationships/slideLayout" Target="../slideLayouts/slideLayout6.xml"/><Relationship Id="rId4" Type="http://schemas.openxmlformats.org/officeDocument/2006/relationships/hyperlink" Target="http://www.soton.ac.uk/~engmats/xtal/deformation/glossary.html"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85800"/>
            <a:ext cx="7010400" cy="2819400"/>
          </a:xfrm>
        </p:spPr>
        <p:txBody>
          <a:bodyPr>
            <a:noAutofit/>
          </a:bodyPr>
          <a:lstStyle/>
          <a:p>
            <a:pPr algn="ctr"/>
            <a:r>
              <a:rPr lang="en-US" sz="4800" dirty="0" smtClean="0"/>
              <a:t>If cannot bear such conditions…</a:t>
            </a:r>
            <a:endParaRPr lang="et-EE" sz="48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28600" y="914400"/>
            <a:ext cx="1152525" cy="1533525"/>
          </a:xfrm>
          <a:prstGeom prst="rect">
            <a:avLst/>
          </a:prstGeom>
          <a:noFill/>
          <a:ln w="9525">
            <a:noFill/>
            <a:miter lim="800000"/>
            <a:headEnd/>
            <a:tailEnd/>
          </a:ln>
          <a:effectLst/>
        </p:spPr>
      </p:pic>
      <p:sp>
        <p:nvSpPr>
          <p:cNvPr id="5" name="TextBox 4"/>
          <p:cNvSpPr txBox="1"/>
          <p:nvPr/>
        </p:nvSpPr>
        <p:spPr>
          <a:xfrm>
            <a:off x="2362200" y="3733800"/>
            <a:ext cx="6019800" cy="2554545"/>
          </a:xfrm>
          <a:prstGeom prst="rect">
            <a:avLst/>
          </a:prstGeom>
          <a:solidFill>
            <a:schemeClr val="bg2">
              <a:lumMod val="90000"/>
            </a:schemeClr>
          </a:solidFill>
        </p:spPr>
        <p:txBody>
          <a:bodyPr wrap="square" rtlCol="0">
            <a:spAutoFit/>
          </a:bodyPr>
          <a:lstStyle/>
          <a:p>
            <a:pPr algn="ctr"/>
            <a:r>
              <a:rPr lang="en-US" sz="2000" b="1" dirty="0" smtClean="0"/>
              <a:t>Sub-topics</a:t>
            </a:r>
          </a:p>
          <a:p>
            <a:pPr algn="ctr"/>
            <a:endParaRPr lang="en-US" sz="2000" b="1" dirty="0" smtClean="0"/>
          </a:p>
          <a:p>
            <a:pPr algn="just"/>
            <a:r>
              <a:rPr lang="en-US" sz="2000" b="1" dirty="0" smtClean="0"/>
              <a:t>Failure</a:t>
            </a:r>
          </a:p>
          <a:p>
            <a:pPr algn="just"/>
            <a:r>
              <a:rPr lang="en-US" sz="2000" b="1" dirty="0" smtClean="0"/>
              <a:t>Ductile and brittle fracture</a:t>
            </a:r>
          </a:p>
          <a:p>
            <a:pPr algn="just"/>
            <a:r>
              <a:rPr lang="en-US" sz="2000" b="1" dirty="0" smtClean="0"/>
              <a:t>Fracture toughness</a:t>
            </a:r>
          </a:p>
          <a:p>
            <a:pPr algn="just"/>
            <a:r>
              <a:rPr lang="en-US" sz="2000" b="1" dirty="0" smtClean="0"/>
              <a:t>Fundamentals of fracture mechanics</a:t>
            </a:r>
          </a:p>
          <a:p>
            <a:pPr algn="ctr"/>
            <a:endParaRPr lang="en-US" sz="2000" b="1" dirty="0" smtClean="0"/>
          </a:p>
          <a:p>
            <a:pPr algn="just"/>
            <a:endParaRPr lang="en-US" sz="2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Formation of microvoids from second</a:t>
            </a:r>
            <a:br>
              <a:rPr lang="en-GB" dirty="0" smtClean="0"/>
            </a:br>
            <a:r>
              <a:rPr lang="et-EE" dirty="0" smtClean="0"/>
              <a:t>phase particles</a:t>
            </a:r>
            <a:endParaRPr lang="et-EE" dirty="0"/>
          </a:p>
        </p:txBody>
      </p:sp>
      <p:pic>
        <p:nvPicPr>
          <p:cNvPr id="50178" name="Picture 2"/>
          <p:cNvPicPr>
            <a:picLocks noChangeAspect="1" noChangeArrowheads="1"/>
          </p:cNvPicPr>
          <p:nvPr/>
        </p:nvPicPr>
        <p:blipFill>
          <a:blip r:embed="rId2" cstate="print"/>
          <a:srcRect/>
          <a:stretch>
            <a:fillRect/>
          </a:stretch>
        </p:blipFill>
        <p:spPr bwMode="auto">
          <a:xfrm>
            <a:off x="533400" y="1524000"/>
            <a:ext cx="3124200" cy="428625"/>
          </a:xfrm>
          <a:prstGeom prst="rect">
            <a:avLst/>
          </a:prstGeom>
          <a:noFill/>
          <a:ln w="9525">
            <a:noFill/>
            <a:miter lim="800000"/>
            <a:headEnd/>
            <a:tailEnd/>
          </a:ln>
        </p:spPr>
      </p:pic>
      <p:sp>
        <p:nvSpPr>
          <p:cNvPr id="4" name="Rectangle 3"/>
          <p:cNvSpPr/>
          <p:nvPr/>
        </p:nvSpPr>
        <p:spPr>
          <a:xfrm>
            <a:off x="228600" y="1981200"/>
            <a:ext cx="3657600" cy="2246769"/>
          </a:xfrm>
          <a:prstGeom prst="rect">
            <a:avLst/>
          </a:prstGeom>
        </p:spPr>
        <p:txBody>
          <a:bodyPr wrap="square">
            <a:spAutoFit/>
          </a:bodyPr>
          <a:lstStyle/>
          <a:p>
            <a:r>
              <a:rPr lang="fr-FR" sz="2000" dirty="0" smtClean="0"/>
              <a:t>1) </a:t>
            </a:r>
            <a:r>
              <a:rPr lang="fr-FR" sz="2000" b="1" dirty="0" smtClean="0"/>
              <a:t>Decohesion</a:t>
            </a:r>
            <a:r>
              <a:rPr lang="fr-FR" sz="2000" dirty="0" smtClean="0"/>
              <a:t> </a:t>
            </a:r>
            <a:r>
              <a:rPr lang="fr-FR" sz="2000" dirty="0" err="1" smtClean="0"/>
              <a:t>at</a:t>
            </a:r>
            <a:r>
              <a:rPr lang="fr-FR" sz="2000" dirty="0" smtClean="0"/>
              <a:t> </a:t>
            </a:r>
            <a:r>
              <a:rPr lang="fr-FR" sz="2000" dirty="0" err="1" smtClean="0"/>
              <a:t>particle</a:t>
            </a:r>
            <a:r>
              <a:rPr lang="fr-FR" sz="2000" dirty="0" smtClean="0"/>
              <a:t> -</a:t>
            </a:r>
            <a:r>
              <a:rPr lang="fr-FR" sz="2000" dirty="0" err="1" smtClean="0"/>
              <a:t>matrix</a:t>
            </a:r>
            <a:r>
              <a:rPr lang="fr-FR" sz="2000" dirty="0" smtClean="0"/>
              <a:t> interface.</a:t>
            </a:r>
          </a:p>
          <a:p>
            <a:r>
              <a:rPr lang="en-GB" sz="2000" dirty="0" smtClean="0"/>
              <a:t>2) Fracture of brittle particle</a:t>
            </a:r>
          </a:p>
          <a:p>
            <a:r>
              <a:rPr lang="en-GB" sz="2000" dirty="0" smtClean="0"/>
              <a:t>3) </a:t>
            </a:r>
            <a:r>
              <a:rPr lang="en-GB" sz="2000" dirty="0" err="1" smtClean="0"/>
              <a:t>Decohesion</a:t>
            </a:r>
            <a:r>
              <a:rPr lang="en-GB" sz="2000" dirty="0" smtClean="0"/>
              <a:t> of an interface associated with shear deformation or grain</a:t>
            </a:r>
          </a:p>
          <a:p>
            <a:r>
              <a:rPr lang="et-EE" sz="2000" dirty="0" smtClean="0"/>
              <a:t>boundary sliding.</a:t>
            </a:r>
            <a:endParaRPr lang="et-EE" sz="2000" dirty="0"/>
          </a:p>
        </p:txBody>
      </p:sp>
      <p:pic>
        <p:nvPicPr>
          <p:cNvPr id="50179" name="Picture 3"/>
          <p:cNvPicPr>
            <a:picLocks noChangeAspect="1" noChangeArrowheads="1"/>
          </p:cNvPicPr>
          <p:nvPr/>
        </p:nvPicPr>
        <p:blipFill>
          <a:blip r:embed="rId3" cstate="print"/>
          <a:srcRect/>
          <a:stretch>
            <a:fillRect/>
          </a:stretch>
        </p:blipFill>
        <p:spPr bwMode="auto">
          <a:xfrm>
            <a:off x="3962400" y="1524000"/>
            <a:ext cx="4068861" cy="2362200"/>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381000" y="4419600"/>
            <a:ext cx="2705100" cy="1905000"/>
          </a:xfrm>
          <a:prstGeom prst="rect">
            <a:avLst/>
          </a:prstGeom>
          <a:noFill/>
          <a:ln w="9525">
            <a:noFill/>
            <a:miter lim="800000"/>
            <a:headEnd/>
            <a:tailEnd/>
          </a:ln>
        </p:spPr>
      </p:pic>
      <p:pic>
        <p:nvPicPr>
          <p:cNvPr id="50181" name="Picture 5"/>
          <p:cNvPicPr>
            <a:picLocks noChangeAspect="1" noChangeArrowheads="1"/>
          </p:cNvPicPr>
          <p:nvPr/>
        </p:nvPicPr>
        <p:blipFill>
          <a:blip r:embed="rId5" cstate="print"/>
          <a:srcRect/>
          <a:stretch>
            <a:fillRect/>
          </a:stretch>
        </p:blipFill>
        <p:spPr bwMode="auto">
          <a:xfrm>
            <a:off x="3429000" y="4419600"/>
            <a:ext cx="2571750" cy="1933575"/>
          </a:xfrm>
          <a:prstGeom prst="rect">
            <a:avLst/>
          </a:prstGeom>
          <a:noFill/>
          <a:ln w="9525">
            <a:noFill/>
            <a:miter lim="800000"/>
            <a:headEnd/>
            <a:tailEnd/>
          </a:ln>
        </p:spPr>
      </p:pic>
      <p:sp>
        <p:nvSpPr>
          <p:cNvPr id="8" name="Rectangle 7"/>
          <p:cNvSpPr/>
          <p:nvPr/>
        </p:nvSpPr>
        <p:spPr>
          <a:xfrm>
            <a:off x="228600" y="6211669"/>
            <a:ext cx="3124200" cy="584775"/>
          </a:xfrm>
          <a:prstGeom prst="rect">
            <a:avLst/>
          </a:prstGeom>
        </p:spPr>
        <p:txBody>
          <a:bodyPr wrap="square">
            <a:spAutoFit/>
          </a:bodyPr>
          <a:lstStyle/>
          <a:p>
            <a:r>
              <a:rPr lang="et-EE" sz="1600" dirty="0" smtClean="0"/>
              <a:t>Decohesion of carbide particles</a:t>
            </a:r>
          </a:p>
          <a:p>
            <a:r>
              <a:rPr lang="et-EE" sz="1600" dirty="0" smtClean="0"/>
              <a:t>from Ti matrix.</a:t>
            </a:r>
            <a:endParaRPr lang="et-EE" sz="1600" dirty="0"/>
          </a:p>
        </p:txBody>
      </p:sp>
      <p:sp>
        <p:nvSpPr>
          <p:cNvPr id="9" name="Rectangle 8"/>
          <p:cNvSpPr/>
          <p:nvPr/>
        </p:nvSpPr>
        <p:spPr>
          <a:xfrm>
            <a:off x="6248400" y="4724400"/>
            <a:ext cx="2209800" cy="1200329"/>
          </a:xfrm>
          <a:prstGeom prst="rect">
            <a:avLst/>
          </a:prstGeom>
        </p:spPr>
        <p:txBody>
          <a:bodyPr wrap="square">
            <a:spAutoFit/>
          </a:bodyPr>
          <a:lstStyle/>
          <a:p>
            <a:pPr algn="ctr"/>
            <a:r>
              <a:rPr lang="et-EE" dirty="0" smtClean="0"/>
              <a:t>Fractured carbides aiding</a:t>
            </a:r>
          </a:p>
          <a:p>
            <a:pPr algn="ctr"/>
            <a:r>
              <a:rPr lang="et-EE" dirty="0" smtClean="0"/>
              <a:t>microvoid formation.</a:t>
            </a:r>
            <a:endParaRPr lang="et-EE" dirty="0"/>
          </a:p>
        </p:txBody>
      </p:sp>
      <p:sp>
        <p:nvSpPr>
          <p:cNvPr id="10" name="Slide Number Placeholder 9"/>
          <p:cNvSpPr>
            <a:spLocks noGrp="1"/>
          </p:cNvSpPr>
          <p:nvPr>
            <p:ph type="sldNum" sz="quarter" idx="11"/>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715962"/>
          </a:xfrm>
        </p:spPr>
        <p:txBody>
          <a:bodyPr/>
          <a:lstStyle/>
          <a:p>
            <a:r>
              <a:rPr lang="en-US" dirty="0" smtClean="0"/>
              <a:t>Brittle fracture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1371600"/>
            <a:ext cx="1390650" cy="4572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133600" y="2514600"/>
            <a:ext cx="2895600" cy="2109079"/>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11</a:t>
            </a:fld>
            <a:endParaRPr lang="en-US"/>
          </a:p>
        </p:txBody>
      </p:sp>
      <p:pic>
        <p:nvPicPr>
          <p:cNvPr id="9" name="Picture 16" descr="f008-011-Y743"/>
          <p:cNvPicPr>
            <a:picLocks noChangeAspect="1" noChangeArrowheads="1"/>
          </p:cNvPicPr>
          <p:nvPr/>
        </p:nvPicPr>
        <p:blipFill>
          <a:blip r:embed="rId4" cstate="print"/>
          <a:srcRect/>
          <a:stretch>
            <a:fillRect/>
          </a:stretch>
        </p:blipFill>
        <p:spPr bwMode="auto">
          <a:xfrm>
            <a:off x="5486400" y="1295400"/>
            <a:ext cx="3230563" cy="4423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err="1" smtClean="0"/>
              <a:t>Fractografic</a:t>
            </a:r>
            <a:r>
              <a:rPr lang="en-US" dirty="0" smtClean="0"/>
              <a:t> studies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1752600"/>
            <a:ext cx="3295650" cy="29831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3657600"/>
            <a:ext cx="3097426" cy="2977492"/>
          </a:xfrm>
          <a:prstGeom prst="rect">
            <a:avLst/>
          </a:prstGeom>
          <a:noFill/>
          <a:ln w="9525">
            <a:noFill/>
            <a:miter lim="800000"/>
            <a:headEnd/>
            <a:tailEnd/>
          </a:ln>
        </p:spPr>
      </p:pic>
      <p:sp>
        <p:nvSpPr>
          <p:cNvPr id="5" name="Rectangle 4"/>
          <p:cNvSpPr/>
          <p:nvPr/>
        </p:nvSpPr>
        <p:spPr>
          <a:xfrm>
            <a:off x="3581400" y="1447800"/>
            <a:ext cx="2209800" cy="1754326"/>
          </a:xfrm>
          <a:prstGeom prst="rect">
            <a:avLst/>
          </a:prstGeom>
        </p:spPr>
        <p:txBody>
          <a:bodyPr wrap="square">
            <a:spAutoFit/>
          </a:bodyPr>
          <a:lstStyle/>
          <a:p>
            <a:r>
              <a:rPr lang="en-US" dirty="0" smtClean="0"/>
              <a:t>Scanning electron</a:t>
            </a:r>
          </a:p>
          <a:p>
            <a:r>
              <a:rPr lang="en-US" dirty="0" err="1" smtClean="0"/>
              <a:t>fractograph</a:t>
            </a:r>
            <a:r>
              <a:rPr lang="en-US" dirty="0" smtClean="0"/>
              <a:t> of </a:t>
            </a:r>
            <a:r>
              <a:rPr lang="en-US" b="1" dirty="0" smtClean="0"/>
              <a:t>ductile</a:t>
            </a:r>
          </a:p>
          <a:p>
            <a:r>
              <a:rPr lang="en-US" dirty="0" smtClean="0"/>
              <a:t>cast iron showing a </a:t>
            </a:r>
            <a:r>
              <a:rPr lang="en-US" b="1" dirty="0" smtClean="0"/>
              <a:t>transgranular fracture </a:t>
            </a:r>
            <a:r>
              <a:rPr lang="en-US" dirty="0" smtClean="0"/>
              <a:t>surface.</a:t>
            </a:r>
            <a:endParaRPr lang="en-US" dirty="0"/>
          </a:p>
        </p:txBody>
      </p:sp>
      <p:sp>
        <p:nvSpPr>
          <p:cNvPr id="6" name="Rectangle 5"/>
          <p:cNvSpPr/>
          <p:nvPr/>
        </p:nvSpPr>
        <p:spPr>
          <a:xfrm>
            <a:off x="1828800" y="5334000"/>
            <a:ext cx="2514600" cy="1200329"/>
          </a:xfrm>
          <a:prstGeom prst="rect">
            <a:avLst/>
          </a:prstGeom>
        </p:spPr>
        <p:txBody>
          <a:bodyPr wrap="square">
            <a:spAutoFit/>
          </a:bodyPr>
          <a:lstStyle/>
          <a:p>
            <a:r>
              <a:rPr lang="en-US" dirty="0" smtClean="0"/>
              <a:t>Scanning electron</a:t>
            </a:r>
          </a:p>
          <a:p>
            <a:r>
              <a:rPr lang="en-US" dirty="0" err="1" smtClean="0"/>
              <a:t>fractograph</a:t>
            </a:r>
            <a:r>
              <a:rPr lang="en-US" dirty="0" smtClean="0"/>
              <a:t> showing</a:t>
            </a:r>
          </a:p>
          <a:p>
            <a:r>
              <a:rPr lang="en-US" dirty="0" smtClean="0"/>
              <a:t>an </a:t>
            </a:r>
            <a:r>
              <a:rPr lang="en-US" b="1" dirty="0" smtClean="0"/>
              <a:t>intergranular</a:t>
            </a:r>
          </a:p>
          <a:p>
            <a:r>
              <a:rPr lang="en-US" b="1" dirty="0" smtClean="0"/>
              <a:t>fracture</a:t>
            </a:r>
            <a:r>
              <a:rPr lang="en-US" dirty="0" smtClean="0"/>
              <a:t> surface.</a:t>
            </a:r>
            <a:endParaRPr lang="en-US"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12</a:t>
            </a:fld>
            <a:endParaRPr lang="en-US"/>
          </a:p>
        </p:txBody>
      </p:sp>
      <p:pic>
        <p:nvPicPr>
          <p:cNvPr id="8" name="Picture 2"/>
          <p:cNvPicPr>
            <a:picLocks noChangeAspect="1" noChangeArrowheads="1"/>
          </p:cNvPicPr>
          <p:nvPr/>
        </p:nvPicPr>
        <p:blipFill>
          <a:blip r:embed="rId4" cstate="print"/>
          <a:srcRect/>
          <a:stretch>
            <a:fillRect/>
          </a:stretch>
        </p:blipFill>
        <p:spPr bwMode="auto">
          <a:xfrm>
            <a:off x="5943600" y="533400"/>
            <a:ext cx="263720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fracture: brittle</a:t>
            </a:r>
            <a:endParaRPr lang="et-EE" dirty="0"/>
          </a:p>
        </p:txBody>
      </p:sp>
      <p:sp>
        <p:nvSpPr>
          <p:cNvPr id="3" name="TextBox 2"/>
          <p:cNvSpPr txBox="1"/>
          <p:nvPr/>
        </p:nvSpPr>
        <p:spPr>
          <a:xfrm>
            <a:off x="1371600" y="1447800"/>
            <a:ext cx="6019800" cy="369332"/>
          </a:xfrm>
          <a:prstGeom prst="rect">
            <a:avLst/>
          </a:prstGeom>
          <a:noFill/>
        </p:spPr>
        <p:txBody>
          <a:bodyPr wrap="square" rtlCol="0">
            <a:spAutoFit/>
          </a:bodyPr>
          <a:lstStyle/>
          <a:p>
            <a:r>
              <a:rPr lang="en-US" dirty="0" smtClean="0"/>
              <a:t>Characteristic for ceramics and glasses</a:t>
            </a:r>
            <a:endParaRPr lang="et-EE" dirty="0"/>
          </a:p>
        </p:txBody>
      </p:sp>
      <p:pic>
        <p:nvPicPr>
          <p:cNvPr id="22530" name="Picture 2" descr="http://4.bp.blogspot.com/_P_aVPMbwZvw/ShY48WeuktI/AAAAAAAADXs/EI2FeYDWZPg/s400/DSCN1878.JPG"/>
          <p:cNvPicPr>
            <a:picLocks noChangeAspect="1" noChangeArrowheads="1"/>
          </p:cNvPicPr>
          <p:nvPr/>
        </p:nvPicPr>
        <p:blipFill>
          <a:blip r:embed="rId2" cstate="print"/>
          <a:srcRect/>
          <a:stretch>
            <a:fillRect/>
          </a:stretch>
        </p:blipFill>
        <p:spPr bwMode="auto">
          <a:xfrm>
            <a:off x="533400" y="1905000"/>
            <a:ext cx="2857500" cy="3810000"/>
          </a:xfrm>
          <a:prstGeom prst="rect">
            <a:avLst/>
          </a:prstGeom>
          <a:noFill/>
        </p:spPr>
      </p:pic>
      <p:pic>
        <p:nvPicPr>
          <p:cNvPr id="22534" name="Picture 6"/>
          <p:cNvPicPr>
            <a:picLocks noChangeAspect="1" noChangeArrowheads="1"/>
          </p:cNvPicPr>
          <p:nvPr/>
        </p:nvPicPr>
        <p:blipFill>
          <a:blip r:embed="rId3" cstate="print"/>
          <a:srcRect/>
          <a:stretch>
            <a:fillRect/>
          </a:stretch>
        </p:blipFill>
        <p:spPr bwMode="auto">
          <a:xfrm>
            <a:off x="3886200" y="1981200"/>
            <a:ext cx="3171825" cy="1628775"/>
          </a:xfrm>
          <a:prstGeom prst="rect">
            <a:avLst/>
          </a:prstGeom>
          <a:noFill/>
          <a:ln w="9525">
            <a:noFill/>
            <a:miter lim="800000"/>
            <a:headEnd/>
            <a:tailEnd/>
          </a:ln>
        </p:spPr>
      </p:pic>
      <p:sp>
        <p:nvSpPr>
          <p:cNvPr id="8" name="Rectangle 7"/>
          <p:cNvSpPr/>
          <p:nvPr/>
        </p:nvSpPr>
        <p:spPr>
          <a:xfrm>
            <a:off x="3657600" y="4191000"/>
            <a:ext cx="4724400" cy="2246769"/>
          </a:xfrm>
          <a:prstGeom prst="rect">
            <a:avLst/>
          </a:prstGeom>
        </p:spPr>
        <p:txBody>
          <a:bodyPr wrap="square">
            <a:spAutoFit/>
          </a:bodyPr>
          <a:lstStyle/>
          <a:p>
            <a:pPr algn="ctr"/>
            <a:r>
              <a:rPr lang="et-EE" sz="2000" dirty="0" smtClean="0"/>
              <a:t>Distinct characteristics of </a:t>
            </a:r>
            <a:r>
              <a:rPr lang="et-EE" sz="2000" u="sng" dirty="0" smtClean="0"/>
              <a:t>brittle</a:t>
            </a:r>
            <a:r>
              <a:rPr lang="en-US" sz="2000" u="sng" dirty="0" smtClean="0"/>
              <a:t> </a:t>
            </a:r>
            <a:r>
              <a:rPr lang="et-EE" sz="2000" u="sng" dirty="0" smtClean="0"/>
              <a:t>fracture surfaces:</a:t>
            </a:r>
            <a:endParaRPr lang="en-US" sz="2000" u="sng" dirty="0" smtClean="0"/>
          </a:p>
          <a:p>
            <a:pPr algn="ctr"/>
            <a:endParaRPr lang="et-EE" sz="2000" u="sng" dirty="0" smtClean="0"/>
          </a:p>
          <a:p>
            <a:r>
              <a:rPr lang="en-GB" sz="2000" dirty="0" smtClean="0"/>
              <a:t>1) The absence of gross plastic </a:t>
            </a:r>
            <a:r>
              <a:rPr lang="et-EE" sz="2000" dirty="0" smtClean="0"/>
              <a:t>deformation.</a:t>
            </a:r>
          </a:p>
          <a:p>
            <a:r>
              <a:rPr lang="en-GB" sz="2000" dirty="0" smtClean="0"/>
              <a:t>2) Grainy or Faceted texture.</a:t>
            </a:r>
          </a:p>
          <a:p>
            <a:r>
              <a:rPr lang="en-GB" sz="2000" dirty="0" smtClean="0"/>
              <a:t>3) “River” marking or stress lines.</a:t>
            </a:r>
            <a:endParaRPr lang="et-EE" sz="2000"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t-EE" dirty="0" smtClean="0"/>
              <a:t>Intergranular fracture</a:t>
            </a:r>
            <a:endParaRPr lang="et-EE" dirty="0"/>
          </a:p>
        </p:txBody>
      </p:sp>
      <p:sp>
        <p:nvSpPr>
          <p:cNvPr id="3" name="Rectangle 2"/>
          <p:cNvSpPr/>
          <p:nvPr/>
        </p:nvSpPr>
        <p:spPr>
          <a:xfrm>
            <a:off x="381000" y="1676400"/>
            <a:ext cx="3429000" cy="4247317"/>
          </a:xfrm>
          <a:prstGeom prst="rect">
            <a:avLst/>
          </a:prstGeom>
        </p:spPr>
        <p:txBody>
          <a:bodyPr wrap="square">
            <a:spAutoFit/>
          </a:bodyPr>
          <a:lstStyle/>
          <a:p>
            <a:r>
              <a:rPr lang="et-EE" dirty="0" smtClean="0"/>
              <a:t>• </a:t>
            </a:r>
            <a:r>
              <a:rPr lang="et-EE" b="1" dirty="0" smtClean="0"/>
              <a:t>Intergranular failure </a:t>
            </a:r>
            <a:r>
              <a:rPr lang="et-EE" dirty="0" smtClean="0"/>
              <a:t>is</a:t>
            </a:r>
          </a:p>
          <a:p>
            <a:r>
              <a:rPr lang="en-GB" dirty="0" smtClean="0"/>
              <a:t>a moderate to low energy</a:t>
            </a:r>
          </a:p>
          <a:p>
            <a:r>
              <a:rPr lang="et-EE" dirty="0" smtClean="0"/>
              <a:t>brittle fracture mode resulting</a:t>
            </a:r>
          </a:p>
          <a:p>
            <a:r>
              <a:rPr lang="et-EE" dirty="0" smtClean="0"/>
              <a:t>from grain boundary</a:t>
            </a:r>
          </a:p>
          <a:p>
            <a:r>
              <a:rPr lang="et-EE" dirty="0" smtClean="0"/>
              <a:t>separation or segregation of</a:t>
            </a:r>
          </a:p>
          <a:p>
            <a:r>
              <a:rPr lang="et-EE" dirty="0" smtClean="0"/>
              <a:t>embrittling particles or</a:t>
            </a:r>
          </a:p>
          <a:p>
            <a:r>
              <a:rPr lang="et-EE" dirty="0" smtClean="0"/>
              <a:t>precipitates.</a:t>
            </a:r>
            <a:endParaRPr lang="en-US" dirty="0" smtClean="0"/>
          </a:p>
          <a:p>
            <a:endParaRPr lang="et-EE" dirty="0" smtClean="0"/>
          </a:p>
          <a:p>
            <a:r>
              <a:rPr lang="et-EE" dirty="0" smtClean="0"/>
              <a:t>• Embrittling grain</a:t>
            </a:r>
          </a:p>
          <a:p>
            <a:r>
              <a:rPr lang="et-EE" dirty="0" smtClean="0"/>
              <a:t>boundary particles are</a:t>
            </a:r>
          </a:p>
          <a:p>
            <a:r>
              <a:rPr lang="et-EE" dirty="0" smtClean="0"/>
              <a:t>weakly bonded with the</a:t>
            </a:r>
          </a:p>
          <a:p>
            <a:r>
              <a:rPr lang="et-EE" dirty="0" smtClean="0"/>
              <a:t>matrix,  high free energy</a:t>
            </a:r>
          </a:p>
          <a:p>
            <a:r>
              <a:rPr lang="en-GB" dirty="0" smtClean="0"/>
              <a:t>and unstable, which leads to</a:t>
            </a:r>
          </a:p>
          <a:p>
            <a:r>
              <a:rPr lang="et-EE" dirty="0" smtClean="0"/>
              <a:t>preferential crack</a:t>
            </a:r>
          </a:p>
          <a:p>
            <a:r>
              <a:rPr lang="et-EE" dirty="0" smtClean="0"/>
              <a:t>propagation path.</a:t>
            </a:r>
            <a:endParaRPr lang="et-EE" dirty="0"/>
          </a:p>
        </p:txBody>
      </p:sp>
      <p:pic>
        <p:nvPicPr>
          <p:cNvPr id="53250" name="Picture 2"/>
          <p:cNvPicPr>
            <a:picLocks noChangeAspect="1" noChangeArrowheads="1"/>
          </p:cNvPicPr>
          <p:nvPr/>
        </p:nvPicPr>
        <p:blipFill>
          <a:blip r:embed="rId2" cstate="print"/>
          <a:srcRect/>
          <a:stretch>
            <a:fillRect/>
          </a:stretch>
        </p:blipFill>
        <p:spPr bwMode="auto">
          <a:xfrm>
            <a:off x="3886200" y="1447800"/>
            <a:ext cx="4467225" cy="4514850"/>
          </a:xfrm>
          <a:prstGeom prst="rect">
            <a:avLst/>
          </a:prstGeom>
          <a:noFill/>
          <a:ln w="9525">
            <a:noFill/>
            <a:miter lim="800000"/>
            <a:headEnd/>
            <a:tailEnd/>
          </a:ln>
        </p:spPr>
      </p:pic>
      <p:sp>
        <p:nvSpPr>
          <p:cNvPr id="5" name="Rectangle 4"/>
          <p:cNvSpPr/>
          <p:nvPr/>
        </p:nvSpPr>
        <p:spPr>
          <a:xfrm>
            <a:off x="3886200" y="6019800"/>
            <a:ext cx="4572000" cy="646331"/>
          </a:xfrm>
          <a:prstGeom prst="rect">
            <a:avLst/>
          </a:prstGeom>
        </p:spPr>
        <p:txBody>
          <a:bodyPr>
            <a:spAutoFit/>
          </a:bodyPr>
          <a:lstStyle/>
          <a:p>
            <a:r>
              <a:rPr lang="en-GB" dirty="0" smtClean="0"/>
              <a:t>Intergranular fracture with and without</a:t>
            </a:r>
          </a:p>
          <a:p>
            <a:r>
              <a:rPr lang="et-EE" dirty="0" smtClean="0"/>
              <a:t>microvoid coalescence</a:t>
            </a:r>
            <a:endParaRPr lang="et-EE"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Strength and toughness</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15</a:t>
            </a:fld>
            <a:endParaRPr lang="en-US"/>
          </a:p>
        </p:txBody>
      </p:sp>
      <p:pic>
        <p:nvPicPr>
          <p:cNvPr id="4" name="Picture 2"/>
          <p:cNvPicPr>
            <a:picLocks noChangeAspect="1" noChangeArrowheads="1"/>
          </p:cNvPicPr>
          <p:nvPr/>
        </p:nvPicPr>
        <p:blipFill>
          <a:blip r:embed="rId2" cstate="print"/>
          <a:srcRect/>
          <a:stretch>
            <a:fillRect/>
          </a:stretch>
        </p:blipFill>
        <p:spPr bwMode="auto">
          <a:xfrm>
            <a:off x="381000" y="1295400"/>
            <a:ext cx="4953000" cy="410200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752600" y="5562600"/>
            <a:ext cx="1676400" cy="923925"/>
          </a:xfrm>
          <a:prstGeom prst="rect">
            <a:avLst/>
          </a:prstGeom>
          <a:noFill/>
          <a:ln w="9525">
            <a:noFill/>
            <a:miter lim="800000"/>
            <a:headEnd/>
            <a:tailEnd/>
          </a:ln>
        </p:spPr>
      </p:pic>
      <p:sp>
        <p:nvSpPr>
          <p:cNvPr id="6" name="TextBox 7"/>
          <p:cNvSpPr txBox="1">
            <a:spLocks noChangeArrowheads="1"/>
          </p:cNvSpPr>
          <p:nvPr/>
        </p:nvSpPr>
        <p:spPr bwMode="auto">
          <a:xfrm>
            <a:off x="5410200" y="1219200"/>
            <a:ext cx="3489325" cy="1200150"/>
          </a:xfrm>
          <a:prstGeom prst="rect">
            <a:avLst/>
          </a:prstGeom>
          <a:noFill/>
          <a:ln w="9525">
            <a:noFill/>
            <a:miter lim="800000"/>
            <a:headEnd/>
            <a:tailEnd/>
          </a:ln>
        </p:spPr>
        <p:txBody>
          <a:bodyPr wrap="none">
            <a:spAutoFit/>
          </a:bodyPr>
          <a:lstStyle/>
          <a:p>
            <a:pPr algn="ctr"/>
            <a:r>
              <a:rPr lang="en-US" sz="2400" u="sng" dirty="0"/>
              <a:t>Strength</a:t>
            </a:r>
          </a:p>
          <a:p>
            <a:pPr algn="ctr"/>
            <a:r>
              <a:rPr lang="en-US" sz="2400" dirty="0"/>
              <a:t>Resistance of a material</a:t>
            </a:r>
          </a:p>
          <a:p>
            <a:pPr algn="ctr"/>
            <a:r>
              <a:rPr lang="en-US" sz="2400" dirty="0"/>
              <a:t>to plastic flow</a:t>
            </a:r>
          </a:p>
        </p:txBody>
      </p:sp>
      <p:sp>
        <p:nvSpPr>
          <p:cNvPr id="7" name="TextBox 8"/>
          <p:cNvSpPr txBox="1">
            <a:spLocks noChangeArrowheads="1"/>
          </p:cNvSpPr>
          <p:nvPr/>
        </p:nvSpPr>
        <p:spPr bwMode="auto">
          <a:xfrm>
            <a:off x="5410200" y="3124200"/>
            <a:ext cx="3487737" cy="1570037"/>
          </a:xfrm>
          <a:prstGeom prst="rect">
            <a:avLst/>
          </a:prstGeom>
          <a:noFill/>
          <a:ln w="9525">
            <a:noFill/>
            <a:miter lim="800000"/>
            <a:headEnd/>
            <a:tailEnd/>
          </a:ln>
        </p:spPr>
        <p:txBody>
          <a:bodyPr wrap="none">
            <a:spAutoFit/>
          </a:bodyPr>
          <a:lstStyle/>
          <a:p>
            <a:pPr algn="ctr"/>
            <a:r>
              <a:rPr lang="en-US" sz="2400" u="sng" dirty="0"/>
              <a:t>Toughness</a:t>
            </a:r>
          </a:p>
          <a:p>
            <a:pPr algn="ctr"/>
            <a:r>
              <a:rPr lang="en-US" sz="2400" dirty="0"/>
              <a:t>Resistance of a material</a:t>
            </a:r>
          </a:p>
          <a:p>
            <a:pPr algn="ctr"/>
            <a:r>
              <a:rPr lang="en-US" sz="2400" dirty="0"/>
              <a:t>to the propagation</a:t>
            </a:r>
          </a:p>
          <a:p>
            <a:pPr algn="ctr"/>
            <a:r>
              <a:rPr lang="en-US" sz="2400" dirty="0"/>
              <a:t>of a crack</a:t>
            </a:r>
          </a:p>
        </p:txBody>
      </p:sp>
      <p:sp>
        <p:nvSpPr>
          <p:cNvPr id="8" name="TextBox 7"/>
          <p:cNvSpPr txBox="1"/>
          <p:nvPr/>
        </p:nvSpPr>
        <p:spPr>
          <a:xfrm>
            <a:off x="4191000" y="5181600"/>
            <a:ext cx="4648200" cy="1477328"/>
          </a:xfrm>
          <a:prstGeom prst="rect">
            <a:avLst/>
          </a:prstGeom>
          <a:noFill/>
        </p:spPr>
        <p:txBody>
          <a:bodyPr wrap="square" rtlCol="0">
            <a:spAutoFit/>
          </a:bodyPr>
          <a:lstStyle/>
          <a:p>
            <a:pPr>
              <a:buFont typeface="Wingdings" pitchFamily="2" charset="2"/>
              <a:buChar char="Ø"/>
            </a:pPr>
            <a:r>
              <a:rPr lang="en-US" dirty="0" smtClean="0"/>
              <a:t>How concerned should you be if you read in the paper that cracks have been detected in the pressure vessel of the nuclear reactor of the power station a few miles away?</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p:cNvSpPr>
            <a:spLocks noGrp="1"/>
          </p:cNvSpPr>
          <p:nvPr>
            <p:ph type="title"/>
          </p:nvPr>
        </p:nvSpPr>
        <p:spPr>
          <a:xfrm>
            <a:off x="457200" y="274638"/>
            <a:ext cx="7467600" cy="944562"/>
          </a:xfrm>
        </p:spPr>
        <p:txBody>
          <a:bodyPr/>
          <a:lstStyle/>
          <a:p>
            <a:r>
              <a:rPr lang="en-US" dirty="0" smtClean="0"/>
              <a:t>Testing for toughness</a:t>
            </a:r>
          </a:p>
        </p:txBody>
      </p:sp>
      <p:pic>
        <p:nvPicPr>
          <p:cNvPr id="17413" name="Picture 21" descr="f008-002-Y743"/>
          <p:cNvPicPr>
            <a:picLocks noChangeAspect="1" noChangeArrowheads="1"/>
          </p:cNvPicPr>
          <p:nvPr/>
        </p:nvPicPr>
        <p:blipFill>
          <a:blip r:embed="rId2" cstate="print"/>
          <a:srcRect/>
          <a:stretch>
            <a:fillRect/>
          </a:stretch>
        </p:blipFill>
        <p:spPr bwMode="auto">
          <a:xfrm>
            <a:off x="1069975" y="1639888"/>
            <a:ext cx="7004050" cy="2244314"/>
          </a:xfrm>
          <a:prstGeom prst="rect">
            <a:avLst/>
          </a:prstGeom>
          <a:noFill/>
          <a:ln w="9525">
            <a:noFill/>
            <a:miter lim="800000"/>
            <a:headEnd/>
            <a:tailEnd/>
          </a:ln>
        </p:spPr>
      </p:pic>
      <p:sp>
        <p:nvSpPr>
          <p:cNvPr id="17412" name="TextBox 6"/>
          <p:cNvSpPr txBox="1">
            <a:spLocks noChangeArrowheads="1"/>
          </p:cNvSpPr>
          <p:nvPr/>
        </p:nvSpPr>
        <p:spPr bwMode="auto">
          <a:xfrm>
            <a:off x="990600" y="4648200"/>
            <a:ext cx="7007225" cy="1938992"/>
          </a:xfrm>
          <a:prstGeom prst="rect">
            <a:avLst/>
          </a:prstGeom>
          <a:noFill/>
          <a:ln w="9525">
            <a:noFill/>
            <a:miter lim="800000"/>
            <a:headEnd/>
            <a:tailEnd/>
          </a:ln>
        </p:spPr>
        <p:txBody>
          <a:bodyPr wrap="square">
            <a:spAutoFit/>
          </a:bodyPr>
          <a:lstStyle/>
          <a:p>
            <a:r>
              <a:rPr lang="en-US" sz="2000" dirty="0"/>
              <a:t>This type of test provides a comparison of the toughness of </a:t>
            </a:r>
            <a:r>
              <a:rPr lang="en-US" sz="2000" dirty="0" smtClean="0"/>
              <a:t> materials </a:t>
            </a:r>
            <a:r>
              <a:rPr lang="en-US" sz="2000" dirty="0"/>
              <a:t>– </a:t>
            </a:r>
            <a:endParaRPr lang="en-US" sz="2000" dirty="0" smtClean="0"/>
          </a:p>
          <a:p>
            <a:endParaRPr lang="en-US" sz="2000" dirty="0" smtClean="0"/>
          </a:p>
          <a:p>
            <a:r>
              <a:rPr lang="en-US" sz="2000" dirty="0" smtClean="0"/>
              <a:t>however</a:t>
            </a:r>
            <a:r>
              <a:rPr lang="en-US" sz="2000" dirty="0"/>
              <a:t>, it </a:t>
            </a:r>
            <a:r>
              <a:rPr lang="en-US" sz="2000" u="sng" dirty="0"/>
              <a:t>does not provide </a:t>
            </a:r>
            <a:r>
              <a:rPr lang="en-US" sz="2000" dirty="0"/>
              <a:t>a way to </a:t>
            </a:r>
            <a:r>
              <a:rPr lang="en-US" sz="2000" dirty="0" smtClean="0"/>
              <a:t>express toughness </a:t>
            </a:r>
            <a:r>
              <a:rPr lang="en-US" sz="2000" dirty="0"/>
              <a:t>as a material </a:t>
            </a:r>
            <a:r>
              <a:rPr lang="en-US" sz="2000" dirty="0" smtClean="0"/>
              <a:t>property (no true material property that is </a:t>
            </a:r>
            <a:r>
              <a:rPr lang="en-US" sz="2000" u="sng" dirty="0" smtClean="0"/>
              <a:t>independent</a:t>
            </a:r>
            <a:r>
              <a:rPr lang="en-US" sz="2000" dirty="0" smtClean="0"/>
              <a:t> on size and shape of the test sample)</a:t>
            </a:r>
            <a:endParaRPr lang="en-US" sz="2000" dirty="0"/>
          </a:p>
        </p:txBody>
      </p:sp>
      <p:sp>
        <p:nvSpPr>
          <p:cNvPr id="8" name="TextBox 7"/>
          <p:cNvSpPr txBox="1"/>
          <p:nvPr/>
        </p:nvSpPr>
        <p:spPr>
          <a:xfrm>
            <a:off x="1676400" y="4038600"/>
            <a:ext cx="1600200" cy="381000"/>
          </a:xfrm>
          <a:prstGeom prst="rect">
            <a:avLst/>
          </a:prstGeom>
          <a:noFill/>
        </p:spPr>
        <p:txBody>
          <a:bodyPr wrap="square" rtlCol="0">
            <a:spAutoFit/>
          </a:bodyPr>
          <a:lstStyle/>
          <a:p>
            <a:r>
              <a:rPr lang="en-US" dirty="0" smtClean="0"/>
              <a:t>Tear test</a:t>
            </a:r>
            <a:endParaRPr lang="et-EE" dirty="0"/>
          </a:p>
        </p:txBody>
      </p:sp>
      <p:sp>
        <p:nvSpPr>
          <p:cNvPr id="9" name="TextBox 8"/>
          <p:cNvSpPr txBox="1"/>
          <p:nvPr/>
        </p:nvSpPr>
        <p:spPr>
          <a:xfrm>
            <a:off x="5943600" y="3962400"/>
            <a:ext cx="1600200" cy="381000"/>
          </a:xfrm>
          <a:prstGeom prst="rect">
            <a:avLst/>
          </a:prstGeom>
          <a:noFill/>
        </p:spPr>
        <p:txBody>
          <a:bodyPr wrap="square" rtlCol="0">
            <a:spAutoFit/>
          </a:bodyPr>
          <a:lstStyle/>
          <a:p>
            <a:r>
              <a:rPr lang="en-US" dirty="0" smtClean="0"/>
              <a:t>Impact test</a:t>
            </a:r>
            <a:endParaRPr lang="et-EE" dirty="0"/>
          </a:p>
        </p:txBody>
      </p:sp>
      <p:sp>
        <p:nvSpPr>
          <p:cNvPr id="10" name="TextBox 9"/>
          <p:cNvSpPr txBox="1"/>
          <p:nvPr/>
        </p:nvSpPr>
        <p:spPr>
          <a:xfrm>
            <a:off x="304800" y="3505200"/>
            <a:ext cx="1371600" cy="646331"/>
          </a:xfrm>
          <a:prstGeom prst="rect">
            <a:avLst/>
          </a:prstGeom>
          <a:solidFill>
            <a:schemeClr val="accent1">
              <a:lumMod val="40000"/>
              <a:lumOff val="60000"/>
            </a:schemeClr>
          </a:solidFill>
        </p:spPr>
        <p:txBody>
          <a:bodyPr wrap="square" rtlCol="0">
            <a:spAutoFit/>
          </a:bodyPr>
          <a:lstStyle/>
          <a:p>
            <a:r>
              <a:rPr lang="en-US" dirty="0" smtClean="0"/>
              <a:t>Measuring the energy </a:t>
            </a:r>
            <a:endParaRPr lang="et-EE" dirty="0"/>
          </a:p>
        </p:txBody>
      </p:sp>
      <p:sp>
        <p:nvSpPr>
          <p:cNvPr id="11" name="Slide Number Placeholder 10"/>
          <p:cNvSpPr>
            <a:spLocks noGrp="1"/>
          </p:cNvSpPr>
          <p:nvPr>
            <p:ph type="sldNum" sz="quarter" idx="11"/>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Introduction to fracture mechanics</a:t>
            </a:r>
            <a:endParaRPr lang="en-US" dirty="0"/>
          </a:p>
        </p:txBody>
      </p:sp>
      <p:sp>
        <p:nvSpPr>
          <p:cNvPr id="3" name="Rectangle 2"/>
          <p:cNvSpPr/>
          <p:nvPr/>
        </p:nvSpPr>
        <p:spPr>
          <a:xfrm>
            <a:off x="266700" y="991969"/>
            <a:ext cx="8153400" cy="923330"/>
          </a:xfrm>
          <a:prstGeom prst="rect">
            <a:avLst/>
          </a:prstGeom>
        </p:spPr>
        <p:txBody>
          <a:bodyPr wrap="square">
            <a:spAutoFit/>
          </a:bodyPr>
          <a:lstStyle/>
          <a:p>
            <a:pPr algn="ctr"/>
            <a:r>
              <a:rPr lang="en-US" dirty="0" smtClean="0"/>
              <a:t>The fracture strength of a solid material is a function of the </a:t>
            </a:r>
          </a:p>
          <a:p>
            <a:pPr algn="ctr"/>
            <a:r>
              <a:rPr lang="en-US" b="1" dirty="0" smtClean="0">
                <a:solidFill>
                  <a:srgbClr val="0000FF"/>
                </a:solidFill>
              </a:rPr>
              <a:t>cohesive forces </a:t>
            </a:r>
          </a:p>
          <a:p>
            <a:pPr algn="ctr"/>
            <a:r>
              <a:rPr lang="en-US" dirty="0" smtClean="0"/>
              <a:t>that exist between atoms.</a:t>
            </a:r>
            <a:endParaRPr lang="en-US" dirty="0"/>
          </a:p>
        </p:txBody>
      </p:sp>
      <p:sp>
        <p:nvSpPr>
          <p:cNvPr id="4" name="Rectangle 3"/>
          <p:cNvSpPr/>
          <p:nvPr/>
        </p:nvSpPr>
        <p:spPr>
          <a:xfrm>
            <a:off x="381000" y="4419600"/>
            <a:ext cx="8077200" cy="923330"/>
          </a:xfrm>
          <a:prstGeom prst="rect">
            <a:avLst/>
          </a:prstGeom>
        </p:spPr>
        <p:txBody>
          <a:bodyPr wrap="square">
            <a:spAutoFit/>
          </a:bodyPr>
          <a:lstStyle/>
          <a:p>
            <a:r>
              <a:rPr lang="en-US" dirty="0" smtClean="0"/>
              <a:t>On this basis, the theoretical cohesive strength of a brittle elastic solid has been estimated to be approximately </a:t>
            </a:r>
            <a:r>
              <a:rPr lang="en-US" i="1" dirty="0" smtClean="0"/>
              <a:t>E/10</a:t>
            </a:r>
            <a:r>
              <a:rPr lang="en-US" dirty="0" smtClean="0"/>
              <a:t>, where E is the modulus</a:t>
            </a:r>
          </a:p>
          <a:p>
            <a:r>
              <a:rPr lang="en-US" dirty="0" smtClean="0"/>
              <a:t>of elasticity.</a:t>
            </a:r>
            <a:endParaRPr lang="en-US" dirty="0"/>
          </a:p>
        </p:txBody>
      </p:sp>
      <p:sp>
        <p:nvSpPr>
          <p:cNvPr id="5" name="Rectangle 4"/>
          <p:cNvSpPr/>
          <p:nvPr/>
        </p:nvSpPr>
        <p:spPr>
          <a:xfrm>
            <a:off x="381000" y="5410200"/>
            <a:ext cx="7924800" cy="646331"/>
          </a:xfrm>
          <a:prstGeom prst="rect">
            <a:avLst/>
          </a:prstGeom>
        </p:spPr>
        <p:txBody>
          <a:bodyPr wrap="square">
            <a:spAutoFit/>
          </a:bodyPr>
          <a:lstStyle/>
          <a:p>
            <a:r>
              <a:rPr lang="en-US" dirty="0" smtClean="0"/>
              <a:t>The experimental fracture strengths of most engineering materials</a:t>
            </a:r>
          </a:p>
          <a:p>
            <a:r>
              <a:rPr lang="en-US" dirty="0" smtClean="0"/>
              <a:t>normally lie between 10 and 1000 times below this theoretical value.</a:t>
            </a:r>
            <a:endParaRPr lang="en-US" dirty="0"/>
          </a:p>
        </p:txBody>
      </p:sp>
      <p:sp>
        <p:nvSpPr>
          <p:cNvPr id="6" name="TextBox 5"/>
          <p:cNvSpPr txBox="1"/>
          <p:nvPr/>
        </p:nvSpPr>
        <p:spPr>
          <a:xfrm>
            <a:off x="5181600" y="6172200"/>
            <a:ext cx="1295400" cy="369332"/>
          </a:xfrm>
          <a:prstGeom prst="rect">
            <a:avLst/>
          </a:prstGeom>
          <a:noFill/>
        </p:spPr>
        <p:txBody>
          <a:bodyPr wrap="square" rtlCol="0">
            <a:spAutoFit/>
          </a:bodyPr>
          <a:lstStyle/>
          <a:p>
            <a:pPr>
              <a:buFont typeface="Wingdings" pitchFamily="2" charset="2"/>
              <a:buChar char="Ø"/>
            </a:pPr>
            <a:r>
              <a:rPr lang="en-US" dirty="0" smtClean="0"/>
              <a:t> Why?</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09601" y="2133600"/>
            <a:ext cx="2895600" cy="223074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810000" y="2667000"/>
            <a:ext cx="2057400" cy="1010653"/>
          </a:xfrm>
          <a:prstGeom prst="rect">
            <a:avLst/>
          </a:prstGeom>
          <a:noFill/>
          <a:ln w="9525">
            <a:noFill/>
            <a:miter lim="800000"/>
            <a:headEnd/>
            <a:tailEnd/>
          </a:ln>
        </p:spPr>
      </p:pic>
      <p:sp>
        <p:nvSpPr>
          <p:cNvPr id="11" name="Rectangle 10"/>
          <p:cNvSpPr/>
          <p:nvPr/>
        </p:nvSpPr>
        <p:spPr>
          <a:xfrm>
            <a:off x="5943600" y="2514600"/>
            <a:ext cx="1744388" cy="369332"/>
          </a:xfrm>
          <a:prstGeom prst="rect">
            <a:avLst/>
          </a:prstGeom>
        </p:spPr>
        <p:txBody>
          <a:bodyPr wrap="none">
            <a:spAutoFit/>
          </a:bodyPr>
          <a:lstStyle/>
          <a:p>
            <a:r>
              <a:rPr lang="et-EE" dirty="0" smtClean="0">
                <a:solidFill>
                  <a:srgbClr val="FF0000"/>
                </a:solidFill>
              </a:rPr>
              <a:t>surface energy</a:t>
            </a:r>
            <a:endParaRPr lang="et-EE" dirty="0">
              <a:solidFill>
                <a:srgbClr val="FF0000"/>
              </a:solidFill>
            </a:endParaRPr>
          </a:p>
        </p:txBody>
      </p:sp>
      <p:sp>
        <p:nvSpPr>
          <p:cNvPr id="12" name="Rectangle 11"/>
          <p:cNvSpPr/>
          <p:nvPr/>
        </p:nvSpPr>
        <p:spPr>
          <a:xfrm>
            <a:off x="4648200" y="3657600"/>
            <a:ext cx="3526928" cy="369332"/>
          </a:xfrm>
          <a:prstGeom prst="rect">
            <a:avLst/>
          </a:prstGeom>
        </p:spPr>
        <p:txBody>
          <a:bodyPr wrap="none">
            <a:spAutoFit/>
          </a:bodyPr>
          <a:lstStyle/>
          <a:p>
            <a:r>
              <a:rPr lang="et-EE" dirty="0" smtClean="0">
                <a:solidFill>
                  <a:srgbClr val="FF0000"/>
                </a:solidFill>
              </a:rPr>
              <a:t>unstrained interatomic spacing</a:t>
            </a:r>
            <a:endParaRPr lang="et-EE" dirty="0">
              <a:solidFill>
                <a:srgbClr val="FF0000"/>
              </a:solidFill>
            </a:endParaRPr>
          </a:p>
        </p:txBody>
      </p:sp>
      <p:cxnSp>
        <p:nvCxnSpPr>
          <p:cNvPr id="14" name="Straight Arrow Connector 13"/>
          <p:cNvCxnSpPr>
            <a:stCxn id="11" idx="1"/>
          </p:cNvCxnSpPr>
          <p:nvPr/>
        </p:nvCxnSpPr>
        <p:spPr>
          <a:xfrm rot="10800000" flipV="1">
            <a:off x="5334000" y="2699266"/>
            <a:ext cx="6096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rot="16200000" flipV="1">
            <a:off x="5720432" y="2966368"/>
            <a:ext cx="228600" cy="1153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concentration</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838200" y="1676400"/>
            <a:ext cx="3058832" cy="3806825"/>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5943600" y="381000"/>
            <a:ext cx="1800225" cy="2209800"/>
          </a:xfrm>
          <a:prstGeom prst="rect">
            <a:avLst/>
          </a:prstGeom>
          <a:noFill/>
          <a:ln w="9525">
            <a:noFill/>
            <a:miter lim="800000"/>
            <a:headEnd/>
            <a:tailEnd/>
          </a:ln>
        </p:spPr>
      </p:pic>
      <p:sp>
        <p:nvSpPr>
          <p:cNvPr id="5" name="TextBox 4"/>
          <p:cNvSpPr txBox="1"/>
          <p:nvPr/>
        </p:nvSpPr>
        <p:spPr>
          <a:xfrm>
            <a:off x="4648200" y="2590800"/>
            <a:ext cx="3810000" cy="646331"/>
          </a:xfrm>
          <a:prstGeom prst="rect">
            <a:avLst/>
          </a:prstGeom>
          <a:noFill/>
        </p:spPr>
        <p:txBody>
          <a:bodyPr wrap="square" rtlCol="0">
            <a:spAutoFit/>
          </a:bodyPr>
          <a:lstStyle/>
          <a:p>
            <a:pPr algn="ctr"/>
            <a:r>
              <a:rPr lang="en-US" dirty="0" smtClean="0"/>
              <a:t>Crack reduces the cross – section  =&gt; increase in stress</a:t>
            </a:r>
            <a:endParaRPr lang="et-EE" dirty="0"/>
          </a:p>
        </p:txBody>
      </p:sp>
      <p:sp>
        <p:nvSpPr>
          <p:cNvPr id="6" name="TextBox 5"/>
          <p:cNvSpPr txBox="1"/>
          <p:nvPr/>
        </p:nvSpPr>
        <p:spPr>
          <a:xfrm>
            <a:off x="5105400" y="3352800"/>
            <a:ext cx="2819400" cy="646331"/>
          </a:xfrm>
          <a:prstGeom prst="rect">
            <a:avLst/>
          </a:prstGeom>
          <a:noFill/>
        </p:spPr>
        <p:txBody>
          <a:bodyPr wrap="square" rtlCol="0">
            <a:spAutoFit/>
          </a:bodyPr>
          <a:lstStyle/>
          <a:p>
            <a:pPr>
              <a:buFont typeface="Wingdings" pitchFamily="2" charset="2"/>
              <a:buChar char="Ø"/>
            </a:pPr>
            <a:r>
              <a:rPr lang="en-US" dirty="0" smtClean="0"/>
              <a:t>What will happen with tough material?</a:t>
            </a:r>
            <a:endParaRPr lang="et-EE" dirty="0"/>
          </a:p>
        </p:txBody>
      </p:sp>
      <p:sp>
        <p:nvSpPr>
          <p:cNvPr id="7" name="Oval 6"/>
          <p:cNvSpPr/>
          <p:nvPr/>
        </p:nvSpPr>
        <p:spPr>
          <a:xfrm>
            <a:off x="2133600" y="3048000"/>
            <a:ext cx="762000" cy="1447800"/>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TextBox 7"/>
          <p:cNvSpPr txBox="1"/>
          <p:nvPr/>
        </p:nvSpPr>
        <p:spPr>
          <a:xfrm>
            <a:off x="4267200" y="4191000"/>
            <a:ext cx="4038600" cy="369332"/>
          </a:xfrm>
          <a:prstGeom prst="rect">
            <a:avLst/>
          </a:prstGeom>
          <a:noFill/>
          <a:ln w="12700">
            <a:solidFill>
              <a:srgbClr val="C00000"/>
            </a:solidFill>
          </a:ln>
        </p:spPr>
        <p:txBody>
          <a:bodyPr wrap="square" rtlCol="0">
            <a:spAutoFit/>
          </a:bodyPr>
          <a:lstStyle/>
          <a:p>
            <a:pPr algn="ctr"/>
            <a:r>
              <a:rPr lang="en-US" b="1" dirty="0" smtClean="0">
                <a:solidFill>
                  <a:srgbClr val="C00000"/>
                </a:solidFill>
              </a:rPr>
              <a:t>Cracks concentrate stress</a:t>
            </a:r>
            <a:endParaRPr lang="et-EE" b="1" dirty="0">
              <a:solidFill>
                <a:srgbClr val="C00000"/>
              </a:solidFill>
            </a:endParaRPr>
          </a:p>
        </p:txBody>
      </p:sp>
      <p:sp>
        <p:nvSpPr>
          <p:cNvPr id="9" name="Rectangle 8"/>
          <p:cNvSpPr/>
          <p:nvPr/>
        </p:nvSpPr>
        <p:spPr>
          <a:xfrm>
            <a:off x="685800" y="5638800"/>
            <a:ext cx="7315200" cy="923330"/>
          </a:xfrm>
          <a:prstGeom prst="rect">
            <a:avLst/>
          </a:prstGeom>
        </p:spPr>
        <p:txBody>
          <a:bodyPr wrap="square">
            <a:spAutoFit/>
          </a:bodyPr>
          <a:lstStyle/>
          <a:p>
            <a:r>
              <a:rPr lang="en-US" dirty="0" smtClean="0"/>
              <a:t>Flaws are detriment to the fracture strength because an applied stress may be amplified or concentrated at the tip, the magnitude of this amplification depends on crack orientation and geometry. </a:t>
            </a:r>
            <a:endParaRPr lang="en-US" dirty="0"/>
          </a:p>
        </p:txBody>
      </p:sp>
      <p:sp>
        <p:nvSpPr>
          <p:cNvPr id="10" name="Slide Number Placeholder 9"/>
          <p:cNvSpPr>
            <a:spLocks noGrp="1"/>
          </p:cNvSpPr>
          <p:nvPr>
            <p:ph type="sldNum" sz="quarter" idx="11"/>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force is required to break the samples?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1600200"/>
            <a:ext cx="7627811" cy="373380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2133600" y="5105400"/>
            <a:ext cx="4114800" cy="657225"/>
          </a:xfrm>
          <a:prstGeom prst="rect">
            <a:avLst/>
          </a:prstGeom>
          <a:noFill/>
          <a:ln w="9525">
            <a:noFill/>
            <a:miter lim="800000"/>
            <a:headEnd/>
            <a:tailEnd/>
          </a:ln>
        </p:spPr>
      </p:pic>
      <p:sp>
        <p:nvSpPr>
          <p:cNvPr id="6" name="Rounded Rectangle 5"/>
          <p:cNvSpPr/>
          <p:nvPr/>
        </p:nvSpPr>
        <p:spPr>
          <a:xfrm>
            <a:off x="2057400" y="5105400"/>
            <a:ext cx="4191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Slide Number Placeholder 6"/>
          <p:cNvSpPr>
            <a:spLocks noGrp="1"/>
          </p:cNvSpPr>
          <p:nvPr>
            <p:ph type="sldNum" sz="quarter" idx="11"/>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792162"/>
          </a:xfrm>
        </p:spPr>
        <p:txBody>
          <a:bodyPr/>
          <a:lstStyle/>
          <a:p>
            <a:r>
              <a:rPr lang="et-EE" dirty="0" smtClean="0"/>
              <a:t>Failure</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81000" y="2362200"/>
            <a:ext cx="3971493" cy="2912428"/>
          </a:xfrm>
          <a:prstGeom prst="rect">
            <a:avLst/>
          </a:prstGeom>
          <a:noFill/>
          <a:ln w="9525">
            <a:noFill/>
            <a:miter lim="800000"/>
            <a:headEnd/>
            <a:tailEnd/>
          </a:ln>
        </p:spPr>
      </p:pic>
      <p:sp>
        <p:nvSpPr>
          <p:cNvPr id="5" name="Rectangle 4"/>
          <p:cNvSpPr/>
          <p:nvPr/>
        </p:nvSpPr>
        <p:spPr>
          <a:xfrm>
            <a:off x="304800" y="5410200"/>
            <a:ext cx="4572000" cy="1077218"/>
          </a:xfrm>
          <a:prstGeom prst="rect">
            <a:avLst/>
          </a:prstGeom>
        </p:spPr>
        <p:txBody>
          <a:bodyPr>
            <a:spAutoFit/>
          </a:bodyPr>
          <a:lstStyle/>
          <a:p>
            <a:r>
              <a:rPr lang="en-US" sz="1600" i="1" dirty="0" smtClean="0"/>
              <a:t>An oil tanker that fractured in a brittle manner by crack propagation around its girth. (</a:t>
            </a:r>
            <a:r>
              <a:rPr lang="en-US" sz="1600" dirty="0" smtClean="0"/>
              <a:t>Photography by Neal </a:t>
            </a:r>
            <a:r>
              <a:rPr lang="en-US" sz="1600" dirty="0" err="1" smtClean="0"/>
              <a:t>Boenzi</a:t>
            </a:r>
            <a:r>
              <a:rPr lang="en-US" sz="1600" dirty="0" smtClean="0"/>
              <a:t>. Reprinted with permission from The New York Times.)</a:t>
            </a:r>
            <a:endParaRPr lang="en-US" sz="1600" dirty="0"/>
          </a:p>
        </p:txBody>
      </p:sp>
      <p:pic>
        <p:nvPicPr>
          <p:cNvPr id="1027" name="Picture 3"/>
          <p:cNvPicPr>
            <a:picLocks noChangeAspect="1" noChangeArrowheads="1"/>
          </p:cNvPicPr>
          <p:nvPr/>
        </p:nvPicPr>
        <p:blipFill>
          <a:blip r:embed="rId3" cstate="print"/>
          <a:srcRect/>
          <a:stretch>
            <a:fillRect/>
          </a:stretch>
        </p:blipFill>
        <p:spPr bwMode="auto">
          <a:xfrm>
            <a:off x="4876800" y="457200"/>
            <a:ext cx="3676650" cy="5981700"/>
          </a:xfrm>
          <a:prstGeom prst="rect">
            <a:avLst/>
          </a:prstGeom>
          <a:noFill/>
          <a:ln w="9525">
            <a:noFill/>
            <a:miter lim="800000"/>
            <a:headEnd/>
            <a:tailEnd/>
          </a:ln>
        </p:spPr>
      </p:pic>
      <p:sp>
        <p:nvSpPr>
          <p:cNvPr id="7" name="Rectangle 6"/>
          <p:cNvSpPr/>
          <p:nvPr/>
        </p:nvSpPr>
        <p:spPr>
          <a:xfrm>
            <a:off x="304800" y="1219200"/>
            <a:ext cx="4191000" cy="923330"/>
          </a:xfrm>
          <a:prstGeom prst="rect">
            <a:avLst/>
          </a:prstGeom>
        </p:spPr>
        <p:txBody>
          <a:bodyPr wrap="square">
            <a:spAutoFit/>
          </a:bodyPr>
          <a:lstStyle/>
          <a:p>
            <a:r>
              <a:rPr lang="en-GB" b="1" dirty="0" smtClean="0"/>
              <a:t>Failure</a:t>
            </a:r>
            <a:r>
              <a:rPr lang="en-GB" dirty="0" smtClean="0"/>
              <a:t> in structures leads to </a:t>
            </a:r>
            <a:r>
              <a:rPr lang="en-GB" b="1" dirty="0" smtClean="0"/>
              <a:t>lost of</a:t>
            </a:r>
          </a:p>
          <a:p>
            <a:r>
              <a:rPr lang="en-GB" b="1" dirty="0" smtClean="0"/>
              <a:t>properties </a:t>
            </a:r>
            <a:r>
              <a:rPr lang="en-GB" dirty="0" smtClean="0"/>
              <a:t>and sometimes lost of</a:t>
            </a:r>
          </a:p>
          <a:p>
            <a:r>
              <a:rPr lang="et-EE" dirty="0" smtClean="0"/>
              <a:t>human lives.</a:t>
            </a:r>
            <a:endParaRPr lang="et-EE"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t-EE" dirty="0" smtClean="0"/>
              <a:t>Theories of brittle fracture</a:t>
            </a:r>
            <a:endParaRPr lang="et-EE" dirty="0"/>
          </a:p>
        </p:txBody>
      </p:sp>
      <p:pic>
        <p:nvPicPr>
          <p:cNvPr id="7170" name="Picture 2"/>
          <p:cNvPicPr>
            <a:picLocks noChangeAspect="1" noChangeArrowheads="1"/>
          </p:cNvPicPr>
          <p:nvPr/>
        </p:nvPicPr>
        <p:blipFill>
          <a:blip r:embed="rId2" cstate="print"/>
          <a:srcRect/>
          <a:stretch>
            <a:fillRect/>
          </a:stretch>
        </p:blipFill>
        <p:spPr bwMode="auto">
          <a:xfrm>
            <a:off x="838200" y="1524000"/>
            <a:ext cx="7153275" cy="487680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639762"/>
          </a:xfrm>
        </p:spPr>
        <p:txBody>
          <a:bodyPr/>
          <a:lstStyle/>
          <a:p>
            <a:r>
              <a:rPr lang="en-US" dirty="0" smtClean="0"/>
              <a:t>Stress concentrators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43000" y="1295400"/>
            <a:ext cx="6432682" cy="3824287"/>
          </a:xfrm>
          <a:prstGeom prst="rect">
            <a:avLst/>
          </a:prstGeom>
          <a:noFill/>
          <a:ln w="9525">
            <a:noFill/>
            <a:miter lim="800000"/>
            <a:headEnd/>
            <a:tailEnd/>
          </a:ln>
        </p:spPr>
      </p:pic>
      <p:sp>
        <p:nvSpPr>
          <p:cNvPr id="4" name="Rectangle 3"/>
          <p:cNvSpPr/>
          <p:nvPr/>
        </p:nvSpPr>
        <p:spPr>
          <a:xfrm>
            <a:off x="1905000" y="5105400"/>
            <a:ext cx="6400800" cy="369332"/>
          </a:xfrm>
          <a:prstGeom prst="rect">
            <a:avLst/>
          </a:prstGeom>
        </p:spPr>
        <p:txBody>
          <a:bodyPr wrap="square">
            <a:spAutoFit/>
          </a:bodyPr>
          <a:lstStyle/>
          <a:p>
            <a:pPr algn="ctr"/>
            <a:r>
              <a:rPr lang="en-US" dirty="0" smtClean="0"/>
              <a:t>Schematic stress profile along the line </a:t>
            </a:r>
            <a:r>
              <a:rPr lang="en-US" i="1" dirty="0" smtClean="0"/>
              <a:t>X–X</a:t>
            </a:r>
            <a:endParaRPr lang="en-US" dirty="0"/>
          </a:p>
        </p:txBody>
      </p:sp>
      <p:cxnSp>
        <p:nvCxnSpPr>
          <p:cNvPr id="6" name="Straight Arrow Connector 5"/>
          <p:cNvCxnSpPr>
            <a:stCxn id="4" idx="0"/>
          </p:cNvCxnSpPr>
          <p:nvPr/>
        </p:nvCxnSpPr>
        <p:spPr>
          <a:xfrm rot="5400000" flipH="1" flipV="1">
            <a:off x="5067300" y="4381500"/>
            <a:ext cx="7620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7600" y="762000"/>
            <a:ext cx="4572000" cy="923330"/>
          </a:xfrm>
          <a:prstGeom prst="rect">
            <a:avLst/>
          </a:prstGeom>
        </p:spPr>
        <p:txBody>
          <a:bodyPr>
            <a:spAutoFit/>
          </a:bodyPr>
          <a:lstStyle/>
          <a:p>
            <a:r>
              <a:rPr lang="en-US" dirty="0" smtClean="0"/>
              <a:t>the magnitude of this localized stress</a:t>
            </a:r>
          </a:p>
          <a:p>
            <a:r>
              <a:rPr lang="en-US" dirty="0" smtClean="0"/>
              <a:t>diminishes with distance away from the crack tip</a:t>
            </a:r>
            <a:endParaRPr lang="en-US" dirty="0"/>
          </a:p>
        </p:txBody>
      </p:sp>
      <p:grpSp>
        <p:nvGrpSpPr>
          <p:cNvPr id="14" name="Group 13"/>
          <p:cNvGrpSpPr/>
          <p:nvPr/>
        </p:nvGrpSpPr>
        <p:grpSpPr>
          <a:xfrm>
            <a:off x="5029200" y="1447800"/>
            <a:ext cx="2438400" cy="2133600"/>
            <a:chOff x="5029200" y="1600200"/>
            <a:chExt cx="2438400" cy="2133600"/>
          </a:xfrm>
        </p:grpSpPr>
        <p:cxnSp>
          <p:nvCxnSpPr>
            <p:cNvPr id="9" name="Straight Arrow Connector 8"/>
            <p:cNvCxnSpPr/>
            <p:nvPr/>
          </p:nvCxnSpPr>
          <p:spPr>
            <a:xfrm rot="16200000" flipH="1">
              <a:off x="5600700" y="1866900"/>
              <a:ext cx="2133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85965" y="2243435"/>
              <a:ext cx="212467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2051" name="Picture 3"/>
          <p:cNvPicPr>
            <a:picLocks noChangeAspect="1" noChangeArrowheads="1"/>
          </p:cNvPicPr>
          <p:nvPr/>
        </p:nvPicPr>
        <p:blipFill>
          <a:blip r:embed="rId3" cstate="print"/>
          <a:srcRect/>
          <a:stretch>
            <a:fillRect/>
          </a:stretch>
        </p:blipFill>
        <p:spPr bwMode="auto">
          <a:xfrm>
            <a:off x="304800" y="3581400"/>
            <a:ext cx="1905000" cy="921270"/>
          </a:xfrm>
          <a:prstGeom prst="rect">
            <a:avLst/>
          </a:prstGeom>
          <a:noFill/>
          <a:ln w="9525">
            <a:noFill/>
            <a:miter lim="800000"/>
            <a:headEnd/>
            <a:tailEnd/>
          </a:ln>
        </p:spPr>
      </p:pic>
      <p:sp>
        <p:nvSpPr>
          <p:cNvPr id="16" name="Rectangle 15"/>
          <p:cNvSpPr/>
          <p:nvPr/>
        </p:nvSpPr>
        <p:spPr>
          <a:xfrm>
            <a:off x="304800" y="4800600"/>
            <a:ext cx="2362200" cy="584775"/>
          </a:xfrm>
          <a:prstGeom prst="rect">
            <a:avLst/>
          </a:prstGeom>
          <a:solidFill>
            <a:schemeClr val="accent4">
              <a:lumMod val="20000"/>
              <a:lumOff val="80000"/>
            </a:schemeClr>
          </a:solidFill>
        </p:spPr>
        <p:txBody>
          <a:bodyPr wrap="square">
            <a:spAutoFit/>
          </a:bodyPr>
          <a:lstStyle/>
          <a:p>
            <a:pPr algn="ctr"/>
            <a:r>
              <a:rPr lang="en-US" sz="1600" dirty="0" smtClean="0"/>
              <a:t>The maximum stress at the crack tip</a:t>
            </a:r>
            <a:endParaRPr lang="en-US" sz="1600" dirty="0"/>
          </a:p>
        </p:txBody>
      </p:sp>
      <p:cxnSp>
        <p:nvCxnSpPr>
          <p:cNvPr id="18" name="Straight Arrow Connector 17"/>
          <p:cNvCxnSpPr>
            <a:stCxn id="16" idx="0"/>
          </p:cNvCxnSpPr>
          <p:nvPr/>
        </p:nvCxnSpPr>
        <p:spPr>
          <a:xfrm rot="16200000" flipV="1">
            <a:off x="819150" y="4133850"/>
            <a:ext cx="5334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srcRect/>
          <a:stretch>
            <a:fillRect/>
          </a:stretch>
        </p:blipFill>
        <p:spPr bwMode="auto">
          <a:xfrm>
            <a:off x="3429000" y="5791200"/>
            <a:ext cx="2733675" cy="942975"/>
          </a:xfrm>
          <a:prstGeom prst="rect">
            <a:avLst/>
          </a:prstGeom>
          <a:noFill/>
          <a:ln w="25400">
            <a:solidFill>
              <a:schemeClr val="accent1">
                <a:shade val="70000"/>
                <a:satMod val="150000"/>
              </a:schemeClr>
            </a:solidFill>
            <a:miter lim="800000"/>
            <a:headEnd/>
            <a:tailEnd/>
          </a:ln>
        </p:spPr>
      </p:pic>
      <p:sp>
        <p:nvSpPr>
          <p:cNvPr id="21" name="Rectangle 20"/>
          <p:cNvSpPr/>
          <p:nvPr/>
        </p:nvSpPr>
        <p:spPr>
          <a:xfrm>
            <a:off x="6324600" y="5791200"/>
            <a:ext cx="2362200" cy="923330"/>
          </a:xfrm>
          <a:prstGeom prst="rect">
            <a:avLst/>
          </a:prstGeom>
        </p:spPr>
        <p:txBody>
          <a:bodyPr wrap="square">
            <a:spAutoFit/>
          </a:bodyPr>
          <a:lstStyle/>
          <a:p>
            <a:r>
              <a:rPr lang="en-US" b="1" i="1" dirty="0" smtClean="0"/>
              <a:t>stress concentration factor</a:t>
            </a:r>
            <a:endParaRPr lang="en-US" b="1" dirty="0"/>
          </a:p>
        </p:txBody>
      </p:sp>
      <p:sp>
        <p:nvSpPr>
          <p:cNvPr id="22" name="Rectangle 21"/>
          <p:cNvSpPr/>
          <p:nvPr/>
        </p:nvSpPr>
        <p:spPr>
          <a:xfrm>
            <a:off x="152400" y="5791200"/>
            <a:ext cx="3352800" cy="923330"/>
          </a:xfrm>
          <a:prstGeom prst="rect">
            <a:avLst/>
          </a:prstGeom>
        </p:spPr>
        <p:txBody>
          <a:bodyPr wrap="square">
            <a:spAutoFit/>
          </a:bodyPr>
          <a:lstStyle/>
          <a:p>
            <a:r>
              <a:rPr lang="en-US" i="1" dirty="0" smtClean="0">
                <a:solidFill>
                  <a:srgbClr val="0000FF"/>
                </a:solidFill>
              </a:rPr>
              <a:t>A measure of the degree to which an external stress is amplified at the tip of a crack</a:t>
            </a:r>
            <a:endParaRPr lang="en-US" i="1" dirty="0">
              <a:solidFill>
                <a:srgbClr val="0000FF"/>
              </a:solidFill>
            </a:endParaRPr>
          </a:p>
        </p:txBody>
      </p:sp>
      <p:sp>
        <p:nvSpPr>
          <p:cNvPr id="17" name="Slide Number Placeholder 16"/>
          <p:cNvSpPr>
            <a:spLocks noGrp="1"/>
          </p:cNvSpPr>
          <p:nvPr>
            <p:ph type="sldNum" sz="quarter" idx="11"/>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22</a:t>
            </a:fld>
            <a:endParaRPr lang="en-US"/>
          </a:p>
        </p:txBody>
      </p:sp>
      <p:sp>
        <p:nvSpPr>
          <p:cNvPr id="4" name="TextBox 3"/>
          <p:cNvSpPr txBox="1"/>
          <p:nvPr/>
        </p:nvSpPr>
        <p:spPr>
          <a:xfrm>
            <a:off x="304800" y="1600200"/>
            <a:ext cx="8382000" cy="646331"/>
          </a:xfrm>
          <a:prstGeom prst="rect">
            <a:avLst/>
          </a:prstGeom>
          <a:noFill/>
        </p:spPr>
        <p:txBody>
          <a:bodyPr wrap="square" rtlCol="0">
            <a:spAutoFit/>
          </a:bodyPr>
          <a:lstStyle/>
          <a:p>
            <a:r>
              <a:rPr lang="en-US" dirty="0" smtClean="0"/>
              <a:t>1. Consider a circular hole in a plate loaded in tension. When will material near the hole yield?</a:t>
            </a:r>
            <a:endParaRPr lang="et-EE" dirty="0"/>
          </a:p>
        </p:txBody>
      </p:sp>
      <p:pic>
        <p:nvPicPr>
          <p:cNvPr id="1026" name="Picture 2"/>
          <p:cNvPicPr>
            <a:picLocks noChangeAspect="1" noChangeArrowheads="1"/>
          </p:cNvPicPr>
          <p:nvPr/>
        </p:nvPicPr>
        <p:blipFill>
          <a:blip r:embed="rId2" cstate="print"/>
          <a:srcRect/>
          <a:stretch>
            <a:fillRect/>
          </a:stretch>
        </p:blipFill>
        <p:spPr bwMode="auto">
          <a:xfrm>
            <a:off x="304800" y="2590800"/>
            <a:ext cx="2527968" cy="2743200"/>
          </a:xfrm>
          <a:prstGeom prst="rect">
            <a:avLst/>
          </a:prstGeom>
          <a:noFill/>
          <a:ln w="9525">
            <a:noFill/>
            <a:miter lim="800000"/>
            <a:headEnd/>
            <a:tailEnd/>
          </a:ln>
        </p:spPr>
      </p:pic>
      <p:sp>
        <p:nvSpPr>
          <p:cNvPr id="6" name="Rectangle 5"/>
          <p:cNvSpPr/>
          <p:nvPr/>
        </p:nvSpPr>
        <p:spPr>
          <a:xfrm>
            <a:off x="2895600" y="2514600"/>
            <a:ext cx="5410200" cy="2031325"/>
          </a:xfrm>
          <a:prstGeom prst="rect">
            <a:avLst/>
          </a:prstGeom>
        </p:spPr>
        <p:txBody>
          <a:bodyPr wrap="square">
            <a:spAutoFit/>
          </a:bodyPr>
          <a:lstStyle/>
          <a:p>
            <a:r>
              <a:rPr lang="en-GB" dirty="0" smtClean="0"/>
              <a:t>2. A plate with a rectangular section </a:t>
            </a:r>
          </a:p>
          <a:p>
            <a:r>
              <a:rPr lang="en-GB" dirty="0" smtClean="0"/>
              <a:t>500 mm by 15 mm carries a tensile load of 50kN. </a:t>
            </a:r>
          </a:p>
          <a:p>
            <a:r>
              <a:rPr lang="en-GB" dirty="0" smtClean="0"/>
              <a:t>It is made of a ductile metal with a yield strength of 50 </a:t>
            </a:r>
            <a:r>
              <a:rPr lang="en-GB" dirty="0" err="1" smtClean="0"/>
              <a:t>MPa</a:t>
            </a:r>
            <a:r>
              <a:rPr lang="en-GB" dirty="0" smtClean="0"/>
              <a:t>. </a:t>
            </a:r>
          </a:p>
          <a:p>
            <a:r>
              <a:rPr lang="en-GB" dirty="0" smtClean="0"/>
              <a:t>The plate contains an elliptical hole of length 100 mm and a minimum radius of 1 mm, oriented as shown in the diagram.</a:t>
            </a:r>
            <a:endParaRPr lang="et-EE" dirty="0"/>
          </a:p>
        </p:txBody>
      </p:sp>
      <p:sp>
        <p:nvSpPr>
          <p:cNvPr id="7" name="Rectangle 6"/>
          <p:cNvSpPr/>
          <p:nvPr/>
        </p:nvSpPr>
        <p:spPr>
          <a:xfrm>
            <a:off x="3429000" y="4800600"/>
            <a:ext cx="4572000" cy="1754326"/>
          </a:xfrm>
          <a:prstGeom prst="rect">
            <a:avLst/>
          </a:prstGeom>
        </p:spPr>
        <p:txBody>
          <a:bodyPr wrap="square">
            <a:spAutoFit/>
          </a:bodyPr>
          <a:lstStyle/>
          <a:p>
            <a:pPr>
              <a:buFont typeface="Wingdings" pitchFamily="2" charset="2"/>
              <a:buChar char="Ø"/>
            </a:pPr>
            <a:r>
              <a:rPr lang="en-US" dirty="0" smtClean="0"/>
              <a:t> What is </a:t>
            </a:r>
          </a:p>
          <a:p>
            <a:endParaRPr lang="en-US" dirty="0" smtClean="0"/>
          </a:p>
          <a:p>
            <a:r>
              <a:rPr lang="et-EE" dirty="0" smtClean="0"/>
              <a:t>(a) the nominal stress</a:t>
            </a:r>
          </a:p>
          <a:p>
            <a:r>
              <a:rPr lang="en-GB" dirty="0" smtClean="0"/>
              <a:t>(b) The maximum stress in the plate?</a:t>
            </a:r>
          </a:p>
          <a:p>
            <a:r>
              <a:rPr lang="en-GB" dirty="0" smtClean="0"/>
              <a:t>(c) Will the plate start to yield? </a:t>
            </a:r>
          </a:p>
          <a:p>
            <a:r>
              <a:rPr lang="en-GB" dirty="0" smtClean="0"/>
              <a:t>(d) Will it collapse completely?</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Theoretical stress concentration factor</a:t>
            </a:r>
            <a:br>
              <a:rPr lang="en-US" dirty="0" smtClean="0"/>
            </a:br>
            <a:r>
              <a:rPr lang="en-US" dirty="0" smtClean="0"/>
              <a:t>curves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 y="1676400"/>
            <a:ext cx="6178550" cy="19875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57200" y="3657600"/>
            <a:ext cx="6172200" cy="3077691"/>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23</a:t>
            </a:fld>
            <a:endParaRPr lang="en-US"/>
          </a:p>
        </p:txBody>
      </p:sp>
      <p:pic>
        <p:nvPicPr>
          <p:cNvPr id="6" name="Picture 4"/>
          <p:cNvPicPr>
            <a:picLocks noChangeAspect="1" noChangeArrowheads="1"/>
          </p:cNvPicPr>
          <p:nvPr/>
        </p:nvPicPr>
        <p:blipFill>
          <a:blip r:embed="rId4" cstate="print"/>
          <a:srcRect/>
          <a:stretch>
            <a:fillRect/>
          </a:stretch>
        </p:blipFill>
        <p:spPr bwMode="auto">
          <a:xfrm>
            <a:off x="6705600" y="3429000"/>
            <a:ext cx="2057400" cy="709695"/>
          </a:xfrm>
          <a:prstGeom prst="rect">
            <a:avLst/>
          </a:prstGeom>
          <a:noFill/>
          <a:ln w="25400">
            <a:solidFill>
              <a:schemeClr val="accent1">
                <a:shade val="70000"/>
                <a:satMod val="150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868362"/>
          </a:xfrm>
        </p:spPr>
        <p:txBody>
          <a:bodyPr/>
          <a:lstStyle/>
          <a:p>
            <a:r>
              <a:rPr lang="en-GB" dirty="0" smtClean="0"/>
              <a:t>Griffith theory of brittle fracture</a:t>
            </a:r>
            <a:endParaRPr lang="et-EE" dirty="0"/>
          </a:p>
        </p:txBody>
      </p:sp>
      <p:sp>
        <p:nvSpPr>
          <p:cNvPr id="4" name="Rectangle 3"/>
          <p:cNvSpPr/>
          <p:nvPr/>
        </p:nvSpPr>
        <p:spPr>
          <a:xfrm>
            <a:off x="1981200" y="1219200"/>
            <a:ext cx="3048000" cy="923330"/>
          </a:xfrm>
          <a:prstGeom prst="rect">
            <a:avLst/>
          </a:prstGeom>
        </p:spPr>
        <p:txBody>
          <a:bodyPr wrap="square">
            <a:spAutoFit/>
          </a:bodyPr>
          <a:lstStyle/>
          <a:p>
            <a:pPr algn="ctr"/>
            <a:r>
              <a:rPr lang="en-GB" dirty="0" smtClean="0">
                <a:solidFill>
                  <a:srgbClr val="C00000"/>
                </a:solidFill>
              </a:rPr>
              <a:t>Inherent defects </a:t>
            </a:r>
            <a:r>
              <a:rPr lang="en-GB" dirty="0" smtClean="0"/>
              <a:t>in brittle</a:t>
            </a:r>
          </a:p>
          <a:p>
            <a:pPr algn="ctr"/>
            <a:r>
              <a:rPr lang="et-EE" dirty="0" smtClean="0"/>
              <a:t>materials lead to stress</a:t>
            </a:r>
          </a:p>
          <a:p>
            <a:pPr algn="ctr"/>
            <a:r>
              <a:rPr lang="et-EE" dirty="0" smtClean="0"/>
              <a:t>concentration.  </a:t>
            </a:r>
            <a:endParaRPr lang="et-EE" dirty="0"/>
          </a:p>
        </p:txBody>
      </p:sp>
      <p:pic>
        <p:nvPicPr>
          <p:cNvPr id="8194" name="Picture 2"/>
          <p:cNvPicPr>
            <a:picLocks noChangeAspect="1" noChangeArrowheads="1"/>
          </p:cNvPicPr>
          <p:nvPr/>
        </p:nvPicPr>
        <p:blipFill>
          <a:blip r:embed="rId2" cstate="print"/>
          <a:srcRect/>
          <a:stretch>
            <a:fillRect/>
          </a:stretch>
        </p:blipFill>
        <p:spPr bwMode="auto">
          <a:xfrm>
            <a:off x="685800" y="5029200"/>
            <a:ext cx="3333750" cy="3905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28600" y="5715000"/>
            <a:ext cx="5295900" cy="96202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81000" y="1219200"/>
            <a:ext cx="1676400" cy="2390222"/>
          </a:xfrm>
          <a:prstGeom prst="rect">
            <a:avLst/>
          </a:prstGeom>
          <a:noFill/>
          <a:ln w="9525">
            <a:noFill/>
            <a:miter lim="800000"/>
            <a:headEnd/>
            <a:tailEnd/>
          </a:ln>
        </p:spPr>
      </p:pic>
      <p:sp>
        <p:nvSpPr>
          <p:cNvPr id="12" name="Slide Number Placeholder 11"/>
          <p:cNvSpPr>
            <a:spLocks noGrp="1"/>
          </p:cNvSpPr>
          <p:nvPr>
            <p:ph type="sldNum" sz="quarter" idx="11"/>
          </p:nvPr>
        </p:nvSpPr>
        <p:spPr/>
        <p:txBody>
          <a:bodyPr/>
          <a:lstStyle/>
          <a:p>
            <a:fld id="{B6F15528-21DE-4FAA-801E-634DDDAF4B2B}" type="slidenum">
              <a:rPr lang="en-US" smtClean="0"/>
              <a:pPr/>
              <a:t>24</a:t>
            </a:fld>
            <a:endParaRPr lang="en-US"/>
          </a:p>
        </p:txBody>
      </p:sp>
      <p:pic>
        <p:nvPicPr>
          <p:cNvPr id="2050" name="Picture 2"/>
          <p:cNvPicPr>
            <a:picLocks noChangeAspect="1" noChangeArrowheads="1"/>
          </p:cNvPicPr>
          <p:nvPr/>
        </p:nvPicPr>
        <p:blipFill>
          <a:blip r:embed="rId5" cstate="print"/>
          <a:srcRect/>
          <a:stretch>
            <a:fillRect/>
          </a:stretch>
        </p:blipFill>
        <p:spPr bwMode="auto">
          <a:xfrm>
            <a:off x="4876800" y="1219200"/>
            <a:ext cx="4114800" cy="2216150"/>
          </a:xfrm>
          <a:prstGeom prst="rect">
            <a:avLst/>
          </a:prstGeom>
          <a:noFill/>
          <a:ln w="9525">
            <a:noFill/>
            <a:miter lim="800000"/>
            <a:headEnd/>
            <a:tailEnd/>
          </a:ln>
        </p:spPr>
      </p:pic>
      <p:pic>
        <p:nvPicPr>
          <p:cNvPr id="15" name="Picture 3"/>
          <p:cNvPicPr>
            <a:picLocks noChangeAspect="1" noChangeArrowheads="1"/>
          </p:cNvPicPr>
          <p:nvPr/>
        </p:nvPicPr>
        <p:blipFill>
          <a:blip r:embed="rId6" cstate="print"/>
          <a:srcRect/>
          <a:stretch>
            <a:fillRect/>
          </a:stretch>
        </p:blipFill>
        <p:spPr bwMode="auto">
          <a:xfrm>
            <a:off x="304800" y="3810000"/>
            <a:ext cx="2362201" cy="1142375"/>
          </a:xfrm>
          <a:prstGeom prst="rect">
            <a:avLst/>
          </a:prstGeom>
          <a:noFill/>
          <a:ln w="9525">
            <a:noFill/>
            <a:miter lim="800000"/>
            <a:headEnd/>
            <a:tailEnd/>
          </a:ln>
        </p:spPr>
      </p:pic>
      <p:cxnSp>
        <p:nvCxnSpPr>
          <p:cNvPr id="17" name="Straight Arrow Connector 16"/>
          <p:cNvCxnSpPr>
            <a:stCxn id="15" idx="1"/>
          </p:cNvCxnSpPr>
          <p:nvPr/>
        </p:nvCxnSpPr>
        <p:spPr>
          <a:xfrm rot="10800000" flipH="1">
            <a:off x="304800" y="2362200"/>
            <a:ext cx="609600" cy="20189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2895600"/>
            <a:ext cx="2438400" cy="1077218"/>
          </a:xfrm>
          <a:prstGeom prst="rect">
            <a:avLst/>
          </a:prstGeom>
          <a:solidFill>
            <a:schemeClr val="accent1">
              <a:lumMod val="40000"/>
              <a:lumOff val="60000"/>
            </a:schemeClr>
          </a:solidFill>
        </p:spPr>
        <p:txBody>
          <a:bodyPr wrap="square" rtlCol="0">
            <a:spAutoFit/>
          </a:bodyPr>
          <a:lstStyle/>
          <a:p>
            <a:r>
              <a:rPr lang="en-US" sz="1600" dirty="0" smtClean="0"/>
              <a:t>If stress exceeds the cohesive strength of bonds, crack extension is possible.</a:t>
            </a:r>
            <a:endParaRPr lang="et-EE" sz="1600" dirty="0"/>
          </a:p>
        </p:txBody>
      </p:sp>
      <p:sp>
        <p:nvSpPr>
          <p:cNvPr id="19" name="TextBox 18"/>
          <p:cNvSpPr txBox="1"/>
          <p:nvPr/>
        </p:nvSpPr>
        <p:spPr>
          <a:xfrm>
            <a:off x="4267200" y="3505200"/>
            <a:ext cx="4343400" cy="2862322"/>
          </a:xfrm>
          <a:prstGeom prst="rect">
            <a:avLst/>
          </a:prstGeom>
          <a:noFill/>
        </p:spPr>
        <p:txBody>
          <a:bodyPr wrap="square" rtlCol="0">
            <a:spAutoFit/>
          </a:bodyPr>
          <a:lstStyle/>
          <a:p>
            <a:pPr algn="r"/>
            <a:r>
              <a:rPr lang="en-US" dirty="0" smtClean="0"/>
              <a:t>Thermodynamic criterion: </a:t>
            </a:r>
          </a:p>
          <a:p>
            <a:pPr algn="r"/>
            <a:r>
              <a:rPr lang="en-US" dirty="0" smtClean="0"/>
              <a:t>There are two energies to be taken into account when a crack propagates:</a:t>
            </a:r>
          </a:p>
          <a:p>
            <a:pPr marL="342900" indent="-342900" algn="r">
              <a:buAutoNum type="arabicParenBoth"/>
            </a:pPr>
            <a:r>
              <a:rPr lang="en-US" dirty="0" smtClean="0"/>
              <a:t>New surfaces should be created and a certain amount of energy must be provided to create them;</a:t>
            </a:r>
          </a:p>
          <a:p>
            <a:pPr marL="342900" indent="-342900" algn="r">
              <a:buAutoNum type="arabicParenBoth"/>
            </a:pPr>
            <a:r>
              <a:rPr lang="en-US" dirty="0" smtClean="0"/>
              <a:t>Elastic strain energy stored  in the stressed material is released during crack propagation.</a:t>
            </a:r>
          </a:p>
          <a:p>
            <a:pPr algn="r"/>
            <a:endParaRPr lang="et-E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Theory of brittle fracture</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25</a:t>
            </a:fld>
            <a:endParaRPr lang="en-US"/>
          </a:p>
        </p:txBody>
      </p:sp>
      <p:pic>
        <p:nvPicPr>
          <p:cNvPr id="4" name="Picture 5"/>
          <p:cNvPicPr>
            <a:picLocks noChangeAspect="1" noChangeArrowheads="1"/>
          </p:cNvPicPr>
          <p:nvPr/>
        </p:nvPicPr>
        <p:blipFill>
          <a:blip r:embed="rId2" cstate="print"/>
          <a:srcRect/>
          <a:stretch>
            <a:fillRect/>
          </a:stretch>
        </p:blipFill>
        <p:spPr bwMode="auto">
          <a:xfrm>
            <a:off x="3200400" y="1143000"/>
            <a:ext cx="2559205" cy="1371600"/>
          </a:xfrm>
          <a:prstGeom prst="rect">
            <a:avLst/>
          </a:prstGeom>
          <a:noFill/>
          <a:ln w="9525">
            <a:noFill/>
            <a:miter lim="800000"/>
            <a:headEnd/>
            <a:tailEnd/>
          </a:ln>
        </p:spPr>
      </p:pic>
      <p:sp>
        <p:nvSpPr>
          <p:cNvPr id="5" name="Rectangle 4"/>
          <p:cNvSpPr/>
          <p:nvPr/>
        </p:nvSpPr>
        <p:spPr>
          <a:xfrm>
            <a:off x="381000" y="1295400"/>
            <a:ext cx="2743200" cy="1015663"/>
          </a:xfrm>
          <a:prstGeom prst="rect">
            <a:avLst/>
          </a:prstGeom>
        </p:spPr>
        <p:txBody>
          <a:bodyPr wrap="square">
            <a:spAutoFit/>
          </a:bodyPr>
          <a:lstStyle/>
          <a:p>
            <a:r>
              <a:rPr lang="et-EE" sz="2000" i="1" dirty="0" smtClean="0">
                <a:solidFill>
                  <a:srgbClr val="0000FF"/>
                </a:solidFill>
              </a:rPr>
              <a:t>The stress required to</a:t>
            </a:r>
          </a:p>
          <a:p>
            <a:r>
              <a:rPr lang="en-GB" sz="2000" i="1" dirty="0" smtClean="0">
                <a:solidFill>
                  <a:srgbClr val="0000FF"/>
                </a:solidFill>
              </a:rPr>
              <a:t>create the new crack surface</a:t>
            </a:r>
            <a:endParaRPr lang="et-EE" sz="2000" i="1" dirty="0">
              <a:solidFill>
                <a:srgbClr val="0000FF"/>
              </a:solidFill>
            </a:endParaRPr>
          </a:p>
        </p:txBody>
      </p:sp>
      <p:sp>
        <p:nvSpPr>
          <p:cNvPr id="6" name="TextBox 5"/>
          <p:cNvSpPr txBox="1"/>
          <p:nvPr/>
        </p:nvSpPr>
        <p:spPr>
          <a:xfrm>
            <a:off x="2133600" y="2514600"/>
            <a:ext cx="4800600" cy="369332"/>
          </a:xfrm>
          <a:prstGeom prst="rect">
            <a:avLst/>
          </a:prstGeom>
          <a:noFill/>
        </p:spPr>
        <p:txBody>
          <a:bodyPr wrap="square" rtlCol="0">
            <a:spAutoFit/>
          </a:bodyPr>
          <a:lstStyle/>
          <a:p>
            <a:r>
              <a:rPr lang="en-US" b="1" dirty="0" smtClean="0"/>
              <a:t>Critical stress for crack propagation</a:t>
            </a:r>
            <a:endParaRPr lang="en-US" b="1" dirty="0"/>
          </a:p>
        </p:txBody>
      </p:sp>
      <p:sp>
        <p:nvSpPr>
          <p:cNvPr id="3073" name="Rectangle 1"/>
          <p:cNvSpPr>
            <a:spLocks noChangeArrowheads="1"/>
          </p:cNvSpPr>
          <p:nvPr/>
        </p:nvSpPr>
        <p:spPr bwMode="auto">
          <a:xfrm>
            <a:off x="381000" y="2936559"/>
            <a:ext cx="8077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chemeClr val="tx1"/>
                </a:solidFill>
                <a:effectLst/>
                <a:latin typeface="Comic Sans MS" pitchFamily="66" charset="0"/>
              </a:rPr>
              <a:t>The strain energy release rate </a:t>
            </a:r>
            <a:r>
              <a:rPr kumimoji="0" lang="en-US" sz="1600" b="0" i="0" u="none" strike="noStrike" cap="none" normalizeH="0" baseline="0" dirty="0" smtClean="0">
                <a:ln>
                  <a:noFill/>
                </a:ln>
                <a:solidFill>
                  <a:schemeClr val="tx1"/>
                </a:solidFill>
                <a:effectLst/>
                <a:latin typeface="Comic Sans MS" pitchFamily="66" charset="0"/>
              </a:rPr>
              <a:t>(G) </a:t>
            </a:r>
            <a:r>
              <a:rPr kumimoji="0" lang="et-EE" sz="1600" b="0" i="0" u="none" strike="noStrike" cap="none" normalizeH="0" baseline="0" dirty="0" smtClean="0">
                <a:ln>
                  <a:noFill/>
                </a:ln>
                <a:solidFill>
                  <a:schemeClr val="tx1"/>
                </a:solidFill>
                <a:effectLst/>
                <a:latin typeface="Comic Sans MS" pitchFamily="66" charset="0"/>
              </a:rPr>
              <a:t>is higher for higher loads and larger cracks. </a:t>
            </a: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chemeClr val="tx1"/>
                </a:solidFill>
                <a:effectLst/>
                <a:latin typeface="Comic Sans MS" pitchFamily="66" charset="0"/>
              </a:rPr>
              <a:t>If the strain energy released exceeds a critical value, </a:t>
            </a: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chemeClr val="tx1"/>
                </a:solidFill>
                <a:effectLst/>
                <a:latin typeface="Comic Sans MS" pitchFamily="66" charset="0"/>
              </a:rPr>
              <a:t>then the crack will grow spontaneously. </a:t>
            </a: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chemeClr val="tx1"/>
                </a:solidFill>
                <a:effectLst/>
                <a:latin typeface="Comic Sans MS" pitchFamily="66" charset="0"/>
              </a:rPr>
              <a:t>For </a:t>
            </a:r>
            <a:r>
              <a:rPr kumimoji="0" lang="et-EE" sz="1600" b="0" i="0" u="none" strike="noStrike" cap="none" normalizeH="0" baseline="0" dirty="0" smtClean="0">
                <a:ln>
                  <a:noFill/>
                </a:ln>
                <a:solidFill>
                  <a:srgbClr val="CD0A0A"/>
                </a:solidFill>
                <a:effectLst/>
                <a:latin typeface="Comic Sans MS" pitchFamily="66" charset="0"/>
              </a:rPr>
              <a:t>brittle</a:t>
            </a:r>
            <a:r>
              <a:rPr kumimoji="0" lang="et-EE" sz="1600" b="0" i="0" u="none" strike="noStrike" cap="none" normalizeH="0" baseline="0" dirty="0" smtClean="0">
                <a:ln>
                  <a:noFill/>
                </a:ln>
                <a:solidFill>
                  <a:schemeClr val="tx1"/>
                </a:solidFill>
                <a:effectLst/>
                <a:latin typeface="Comic Sans MS" pitchFamily="66" charset="0"/>
              </a:rPr>
              <a:t> materials, </a:t>
            </a:r>
            <a:r>
              <a:rPr kumimoji="0" lang="en-US" sz="1600" b="0" u="none" strike="noStrike" cap="none" normalizeH="0" baseline="0" dirty="0" smtClean="0">
                <a:ln>
                  <a:noFill/>
                </a:ln>
                <a:solidFill>
                  <a:schemeClr val="tx1"/>
                </a:solidFill>
                <a:effectLst/>
                <a:latin typeface="Comic Sans MS" pitchFamily="66" charset="0"/>
              </a:rPr>
              <a:t>stress</a:t>
            </a:r>
            <a:r>
              <a:rPr kumimoji="0" lang="et-EE" sz="1600" b="0" i="0" u="none" strike="noStrike" cap="none" normalizeH="0" baseline="0" dirty="0" smtClean="0">
                <a:ln>
                  <a:noFill/>
                </a:ln>
                <a:solidFill>
                  <a:schemeClr val="tx1"/>
                </a:solidFill>
                <a:effectLst/>
                <a:latin typeface="Comic Sans MS" pitchFamily="66" charset="0"/>
              </a:rPr>
              <a:t> can be equa</a:t>
            </a:r>
            <a:r>
              <a:rPr kumimoji="0" lang="en-US" sz="1600" b="0" i="0" u="none" strike="noStrike" cap="none" normalizeH="0" baseline="0" dirty="0" smtClean="0">
                <a:ln>
                  <a:noFill/>
                </a:ln>
                <a:solidFill>
                  <a:schemeClr val="tx1"/>
                </a:solidFill>
                <a:effectLst/>
                <a:latin typeface="Comic Sans MS" pitchFamily="66" charset="0"/>
              </a:rPr>
              <a:t>l</a:t>
            </a:r>
            <a:r>
              <a:rPr kumimoji="0" lang="et-EE" sz="1600" b="0" i="0" u="none" strike="noStrike" cap="none" normalizeH="0" baseline="0" dirty="0" smtClean="0">
                <a:ln>
                  <a:noFill/>
                </a:ln>
                <a:solidFill>
                  <a:schemeClr val="tx1"/>
                </a:solidFill>
                <a:effectLst/>
                <a:latin typeface="Comic Sans MS" pitchFamily="66" charset="0"/>
              </a:rPr>
              <a:t> to the surface energy</a:t>
            </a:r>
            <a:r>
              <a:rPr lang="en-US" sz="1600" dirty="0" smtClean="0">
                <a:latin typeface="Comic Sans MS" pitchFamily="66" charset="0"/>
              </a:rPr>
              <a:t> </a:t>
            </a:r>
            <a:r>
              <a:rPr kumimoji="0" lang="et-EE" sz="1600" b="0" i="0" u="none" strike="noStrike" cap="none" normalizeH="0" baseline="0" dirty="0" smtClean="0">
                <a:ln>
                  <a:noFill/>
                </a:ln>
                <a:solidFill>
                  <a:schemeClr val="tx1"/>
                </a:solidFill>
                <a:effectLst/>
                <a:latin typeface="Comic Sans MS" pitchFamily="66" charset="0"/>
              </a:rPr>
              <a:t>of the (two) new crack surfaces; in other words, in </a:t>
            </a:r>
            <a:r>
              <a:rPr kumimoji="0" lang="et-EE" sz="1600" b="0" i="0" u="none" strike="noStrike" cap="none" normalizeH="0" baseline="0" dirty="0" smtClean="0">
                <a:ln>
                  <a:noFill/>
                </a:ln>
                <a:solidFill>
                  <a:srgbClr val="CD0A0A"/>
                </a:solidFill>
                <a:effectLst/>
                <a:latin typeface="Comic Sans MS" pitchFamily="66" charset="0"/>
              </a:rPr>
              <a:t>brittle</a:t>
            </a:r>
            <a:r>
              <a:rPr kumimoji="0" lang="et-EE" sz="1600" b="0" i="0" u="none" strike="noStrike" cap="none" normalizeH="0" baseline="0" dirty="0" smtClean="0">
                <a:ln>
                  <a:noFill/>
                </a:ln>
                <a:solidFill>
                  <a:schemeClr val="tx1"/>
                </a:solidFill>
                <a:effectLst/>
                <a:latin typeface="Comic Sans MS" pitchFamily="66" charset="0"/>
              </a:rPr>
              <a:t> materials, a crack will grow spontaneously if the strain energy released is equal to or greater than the energy required to grow the crack surface(s). </a:t>
            </a: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chemeClr val="tx1"/>
                </a:solidFill>
                <a:effectLst/>
                <a:latin typeface="Comic Sans MS" pitchFamily="66" charset="0"/>
              </a:rPr>
              <a:t>The stability condition can be written as</a:t>
            </a: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t-EE" sz="1600" b="0" i="0" u="none" strike="noStrike" cap="none" normalizeH="0" baseline="0" dirty="0" smtClean="0">
              <a:ln>
                <a:noFill/>
              </a:ln>
              <a:solidFill>
                <a:schemeClr val="tx1"/>
              </a:solidFill>
              <a:effectLst/>
              <a:latin typeface="Comic Sans MS" pitchFamily="66" charset="0"/>
            </a:endParaRPr>
          </a:p>
          <a:p>
            <a:pPr marL="457200" marR="0" lvl="1" indent="0" algn="ctr" defTabSz="914400" rtl="0" eaLnBrk="0" fontAlgn="base" latinLnBrk="0" hangingPunct="0">
              <a:lnSpc>
                <a:spcPct val="100000"/>
              </a:lnSpc>
              <a:spcBef>
                <a:spcPct val="0"/>
              </a:spcBef>
              <a:spcAft>
                <a:spcPct val="0"/>
              </a:spcAft>
              <a:buClrTx/>
              <a:buSzTx/>
              <a:buFontTx/>
              <a:buNone/>
              <a:tabLst/>
            </a:pPr>
            <a:r>
              <a:rPr kumimoji="0" lang="et-EE" sz="1600" b="0" i="1" u="none" strike="noStrike" cap="none" normalizeH="0" baseline="0" dirty="0" smtClean="0">
                <a:ln>
                  <a:noFill/>
                </a:ln>
                <a:solidFill>
                  <a:schemeClr val="tx1"/>
                </a:solidFill>
                <a:effectLst/>
                <a:latin typeface="Comic Sans MS" pitchFamily="66" charset="0"/>
              </a:rPr>
              <a:t>elastic energy released </a:t>
            </a:r>
            <a:r>
              <a:rPr kumimoji="0" lang="en-US" sz="1600" b="0" i="1" u="none" strike="noStrike" cap="none" normalizeH="0" baseline="0" dirty="0" smtClean="0">
                <a:ln>
                  <a:noFill/>
                </a:ln>
                <a:solidFill>
                  <a:schemeClr val="tx1"/>
                </a:solidFill>
                <a:effectLst/>
                <a:latin typeface="Comic Sans MS" pitchFamily="66" charset="0"/>
              </a:rPr>
              <a:t> (G) </a:t>
            </a:r>
            <a:r>
              <a:rPr kumimoji="0" lang="et-EE" sz="1600" b="0" i="1" u="none" strike="noStrike" cap="none" normalizeH="0" baseline="0" dirty="0" smtClean="0">
                <a:ln>
                  <a:noFill/>
                </a:ln>
                <a:solidFill>
                  <a:schemeClr val="tx1"/>
                </a:solidFill>
                <a:effectLst/>
                <a:latin typeface="Comic Sans MS" pitchFamily="66" charset="0"/>
              </a:rPr>
              <a:t>= surface energy created</a:t>
            </a:r>
            <a:r>
              <a:rPr kumimoji="0" lang="et-EE" sz="1600" b="0" i="0" u="none" strike="noStrike" cap="none" normalizeH="0" baseline="0" dirty="0" smtClean="0">
                <a:ln>
                  <a:noFill/>
                </a:ln>
                <a:solidFill>
                  <a:schemeClr val="tx1"/>
                </a:solidFill>
                <a:effectLst/>
                <a:latin typeface="Comic Sans MS" pitchFamily="66" charset="0"/>
              </a:rPr>
              <a:t> </a:t>
            </a:r>
            <a:r>
              <a:rPr kumimoji="0" lang="en-US" sz="1600" b="0" i="0" u="none" strike="noStrike" cap="none" normalizeH="0" baseline="0" dirty="0" smtClean="0">
                <a:ln>
                  <a:noFill/>
                </a:ln>
                <a:solidFill>
                  <a:schemeClr val="tx1"/>
                </a:solidFill>
                <a:effectLst/>
                <a:latin typeface="Comic Sans MS" pitchFamily="66" charset="0"/>
              </a:rPr>
              <a:t> (2</a:t>
            </a:r>
            <a:r>
              <a:rPr kumimoji="0" lang="el-GR" sz="1600" b="0" i="0" u="none" strike="noStrike" cap="none" normalizeH="0" baseline="0" dirty="0" smtClean="0">
                <a:ln>
                  <a:noFill/>
                </a:ln>
                <a:solidFill>
                  <a:schemeClr val="tx1"/>
                </a:solidFill>
                <a:effectLst/>
                <a:latin typeface="Comic Sans MS" pitchFamily="66" charset="0"/>
              </a:rPr>
              <a:t>γ</a:t>
            </a:r>
            <a:r>
              <a:rPr kumimoji="0" lang="en-US" sz="1600" b="0" i="0" u="none" strike="noStrike" cap="none" normalizeH="0" baseline="0" dirty="0" smtClean="0">
                <a:ln>
                  <a:noFill/>
                </a:ln>
                <a:solidFill>
                  <a:schemeClr val="tx1"/>
                </a:solidFill>
                <a:effectLst/>
                <a:latin typeface="Comic Sans MS" pitchFamily="66" charset="0"/>
              </a:rPr>
              <a:t>)</a:t>
            </a:r>
            <a:endParaRPr kumimoji="0" lang="et-EE"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t-EE" sz="1600" b="0" i="0" u="none" strike="noStrike" cap="none" normalizeH="0" baseline="0" dirty="0" smtClean="0">
                <a:ln>
                  <a:noFill/>
                </a:ln>
                <a:solidFill>
                  <a:schemeClr val="tx1"/>
                </a:solidFill>
                <a:effectLst/>
                <a:latin typeface="Comic Sans MS" pitchFamily="66" charset="0"/>
              </a:rPr>
              <a:t>If the elastic </a:t>
            </a:r>
            <a:r>
              <a:rPr kumimoji="0" lang="et-EE" sz="1600" b="0" i="0" u="none" strike="noStrike" cap="none" normalizeH="0" baseline="0" dirty="0" err="1" smtClean="0">
                <a:ln>
                  <a:noFill/>
                </a:ln>
                <a:solidFill>
                  <a:schemeClr val="tx1"/>
                </a:solidFill>
                <a:effectLst/>
                <a:latin typeface="Comic Sans MS" pitchFamily="66" charset="0"/>
              </a:rPr>
              <a:t>energy</a:t>
            </a:r>
            <a:r>
              <a:rPr kumimoji="0" lang="et-EE" sz="1600" b="0" i="0" u="none" strike="noStrike" cap="none" normalizeH="0" baseline="0" dirty="0" smtClean="0">
                <a:ln>
                  <a:noFill/>
                </a:ln>
                <a:solidFill>
                  <a:schemeClr val="tx1"/>
                </a:solidFill>
                <a:effectLst/>
                <a:latin typeface="Comic Sans MS" pitchFamily="66" charset="0"/>
              </a:rPr>
              <a:t> </a:t>
            </a:r>
            <a:r>
              <a:rPr kumimoji="0" lang="et-EE" sz="1600" b="0" i="0" u="none" strike="noStrike" cap="none" normalizeH="0" baseline="0" dirty="0" err="1" smtClean="0">
                <a:ln>
                  <a:noFill/>
                </a:ln>
                <a:solidFill>
                  <a:schemeClr val="tx1"/>
                </a:solidFill>
                <a:effectLst/>
                <a:latin typeface="Comic Sans MS" pitchFamily="66" charset="0"/>
              </a:rPr>
              <a:t>release</a:t>
            </a:r>
            <a:r>
              <a:rPr kumimoji="0" lang="et-EE" sz="1600" b="0" i="0" u="none" strike="noStrike" cap="none" normalizeH="0" baseline="0" dirty="0" smtClean="0">
                <a:ln>
                  <a:noFill/>
                </a:ln>
                <a:solidFill>
                  <a:schemeClr val="tx1"/>
                </a:solidFill>
                <a:effectLst/>
                <a:latin typeface="Comic Sans MS" pitchFamily="66" charset="0"/>
              </a:rPr>
              <a:t> is less than the critical value, </a:t>
            </a: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t-EE" sz="1600" b="0" i="0" u="none" strike="noStrike" cap="none" normalizeH="0" baseline="0" dirty="0" err="1" smtClean="0">
                <a:ln>
                  <a:noFill/>
                </a:ln>
                <a:solidFill>
                  <a:schemeClr val="tx1"/>
                </a:solidFill>
                <a:effectLst/>
                <a:latin typeface="Comic Sans MS" pitchFamily="66" charset="0"/>
              </a:rPr>
              <a:t>the</a:t>
            </a:r>
            <a:r>
              <a:rPr kumimoji="0" lang="et-EE" sz="1600" b="0" i="0" u="none" strike="noStrike" cap="none" normalizeH="0" baseline="0" dirty="0" smtClean="0">
                <a:ln>
                  <a:noFill/>
                </a:ln>
                <a:solidFill>
                  <a:schemeClr val="tx1"/>
                </a:solidFill>
                <a:effectLst/>
                <a:latin typeface="Comic Sans MS" pitchFamily="66" charset="0"/>
              </a:rPr>
              <a:t> crack will not grow</a:t>
            </a:r>
            <a:r>
              <a:rPr kumimoji="0" lang="en-US" sz="1600" b="0" i="0" u="none" strike="noStrike" cap="none" normalizeH="0" baseline="0" dirty="0" smtClean="0">
                <a:ln>
                  <a:noFill/>
                </a:ln>
                <a:solidFill>
                  <a:schemeClr val="tx1"/>
                </a:solidFill>
                <a:effectLst/>
                <a:latin typeface="Comic Sans MS" pitchFamily="66" charset="0"/>
              </a:rPr>
              <a:t>.</a:t>
            </a:r>
            <a:endParaRPr kumimoji="0" lang="et-EE" sz="1600" b="0" i="0" u="none" strike="noStrike" cap="none" normalizeH="0" baseline="0" dirty="0" smtClean="0">
              <a:ln>
                <a:noFill/>
              </a:ln>
              <a:solidFill>
                <a:schemeClr val="tx1"/>
              </a:solidFill>
              <a:effectLst/>
              <a:latin typeface="Comic Sans MS" pitchFamily="66" charset="0"/>
            </a:endParaRPr>
          </a:p>
        </p:txBody>
      </p:sp>
      <p:sp>
        <p:nvSpPr>
          <p:cNvPr id="8" name="TextBox 7"/>
          <p:cNvSpPr txBox="1"/>
          <p:nvPr/>
        </p:nvSpPr>
        <p:spPr>
          <a:xfrm>
            <a:off x="6400800" y="1600200"/>
            <a:ext cx="1600200" cy="523220"/>
          </a:xfrm>
          <a:prstGeom prst="rect">
            <a:avLst/>
          </a:prstGeom>
          <a:noFill/>
        </p:spPr>
        <p:txBody>
          <a:bodyPr wrap="square" rtlCol="0">
            <a:spAutoFit/>
          </a:bodyPr>
          <a:lstStyle/>
          <a:p>
            <a:r>
              <a:rPr lang="en-US" sz="2800" b="1" dirty="0" smtClean="0">
                <a:solidFill>
                  <a:srgbClr val="0000FF"/>
                </a:solidFill>
              </a:rPr>
              <a:t>G  ≥</a:t>
            </a:r>
            <a:r>
              <a:rPr lang="en-US" sz="2800" b="1" dirty="0" smtClean="0">
                <a:solidFill>
                  <a:srgbClr val="0000FF"/>
                </a:solidFill>
                <a:latin typeface="Comic Sans MS" pitchFamily="66" charset="0"/>
              </a:rPr>
              <a:t> 2</a:t>
            </a:r>
            <a:r>
              <a:rPr lang="el-GR" sz="2800" b="1" dirty="0" smtClean="0">
                <a:solidFill>
                  <a:srgbClr val="0000FF"/>
                </a:solidFill>
                <a:latin typeface="Comic Sans MS" pitchFamily="66" charset="0"/>
              </a:rPr>
              <a:t>γ</a:t>
            </a:r>
            <a:r>
              <a:rPr lang="en-US" sz="2800" b="1" dirty="0" smtClean="0">
                <a:solidFill>
                  <a:srgbClr val="0000FF"/>
                </a:solidFill>
              </a:rPr>
              <a:t> </a:t>
            </a:r>
            <a:endParaRPr lang="et-EE" sz="2800" b="1"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Problem</a:t>
            </a:r>
            <a:endParaRPr lang="en-US" dirty="0"/>
          </a:p>
        </p:txBody>
      </p:sp>
      <p:sp>
        <p:nvSpPr>
          <p:cNvPr id="3" name="Rectangle 2"/>
          <p:cNvSpPr/>
          <p:nvPr/>
        </p:nvSpPr>
        <p:spPr>
          <a:xfrm>
            <a:off x="304800" y="1295400"/>
            <a:ext cx="8153400" cy="1477328"/>
          </a:xfrm>
          <a:prstGeom prst="rect">
            <a:avLst/>
          </a:prstGeom>
        </p:spPr>
        <p:txBody>
          <a:bodyPr wrap="square">
            <a:spAutoFit/>
          </a:bodyPr>
          <a:lstStyle/>
          <a:p>
            <a:r>
              <a:rPr lang="en-US" dirty="0" smtClean="0"/>
              <a:t>A relatively large plate of a glass is subjected to a tensile stress of 40 </a:t>
            </a:r>
            <a:r>
              <a:rPr lang="en-US" dirty="0" err="1" smtClean="0"/>
              <a:t>MPa</a:t>
            </a:r>
            <a:r>
              <a:rPr lang="en-US" dirty="0" smtClean="0"/>
              <a:t>. If the specific surface energy and modulus of elasticity for this glass are 0.3 J/m2 and 69 </a:t>
            </a:r>
            <a:r>
              <a:rPr lang="en-US" dirty="0" err="1" smtClean="0"/>
              <a:t>GPa</a:t>
            </a:r>
            <a:r>
              <a:rPr lang="en-US" dirty="0" smtClean="0"/>
              <a:t>, respectively, </a:t>
            </a:r>
          </a:p>
          <a:p>
            <a:pPr>
              <a:buFont typeface="Wingdings" pitchFamily="2" charset="2"/>
              <a:buChar char="Ø"/>
            </a:pPr>
            <a:r>
              <a:rPr lang="en-US" dirty="0" smtClean="0"/>
              <a:t> determine the maximum length of a surface flaw that is possible without fracture.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352800" y="2590800"/>
            <a:ext cx="2171700" cy="11239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828800" y="3810000"/>
            <a:ext cx="5448300" cy="23336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Properties of </a:t>
            </a:r>
            <a:r>
              <a:rPr lang="en-US" dirty="0" err="1" smtClean="0"/>
              <a:t>SiAlON</a:t>
            </a:r>
            <a:r>
              <a:rPr lang="en-US" dirty="0" smtClean="0"/>
              <a:t> Ceramics</a:t>
            </a:r>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27</a:t>
            </a:fld>
            <a:endParaRPr lang="en-US"/>
          </a:p>
        </p:txBody>
      </p:sp>
      <p:sp>
        <p:nvSpPr>
          <p:cNvPr id="4" name="Rectangle 3"/>
          <p:cNvSpPr/>
          <p:nvPr/>
        </p:nvSpPr>
        <p:spPr>
          <a:xfrm>
            <a:off x="304800" y="1447800"/>
            <a:ext cx="8382000" cy="2308324"/>
          </a:xfrm>
          <a:prstGeom prst="rect">
            <a:avLst/>
          </a:prstGeom>
        </p:spPr>
        <p:txBody>
          <a:bodyPr wrap="square">
            <a:spAutoFit/>
          </a:bodyPr>
          <a:lstStyle/>
          <a:p>
            <a:r>
              <a:rPr lang="en-US" dirty="0" smtClean="0"/>
              <a:t>Assume that an advanced ceramic, </a:t>
            </a:r>
            <a:r>
              <a:rPr lang="en-US" dirty="0" err="1" smtClean="0"/>
              <a:t>SiAlON</a:t>
            </a:r>
            <a:r>
              <a:rPr lang="en-US" dirty="0" smtClean="0"/>
              <a:t> (silicon aluminum </a:t>
            </a:r>
            <a:r>
              <a:rPr lang="en-US" dirty="0" err="1" smtClean="0"/>
              <a:t>oxynitride</a:t>
            </a:r>
            <a:r>
              <a:rPr lang="en-US" dirty="0" smtClean="0"/>
              <a:t>),</a:t>
            </a:r>
          </a:p>
          <a:p>
            <a:r>
              <a:rPr lang="en-US" dirty="0" smtClean="0"/>
              <a:t>has a tensile strength of 414 </a:t>
            </a:r>
            <a:r>
              <a:rPr lang="en-US" dirty="0" err="1" smtClean="0"/>
              <a:t>MPa</a:t>
            </a:r>
            <a:r>
              <a:rPr lang="en-US" dirty="0" smtClean="0"/>
              <a:t>. </a:t>
            </a:r>
          </a:p>
          <a:p>
            <a:r>
              <a:rPr lang="en-US" dirty="0" smtClean="0"/>
              <a:t>Let us assume that this value is for a flaw-free ceramic. (In practice, it is almost impossible to produce flaw-free ceramics.)</a:t>
            </a:r>
          </a:p>
          <a:p>
            <a:r>
              <a:rPr lang="en-US" dirty="0" smtClean="0"/>
              <a:t>A crack 0.025 cm deep is observed before a </a:t>
            </a:r>
            <a:r>
              <a:rPr lang="en-US" dirty="0" err="1" smtClean="0"/>
              <a:t>SiAlON</a:t>
            </a:r>
            <a:r>
              <a:rPr lang="en-US" dirty="0" smtClean="0"/>
              <a:t> part is tested.</a:t>
            </a:r>
          </a:p>
          <a:p>
            <a:r>
              <a:rPr lang="en-US" dirty="0" smtClean="0"/>
              <a:t>The part unexpectedly fails at a stress of 3.5 </a:t>
            </a:r>
            <a:r>
              <a:rPr lang="en-US" dirty="0" err="1" smtClean="0"/>
              <a:t>MPa</a:t>
            </a:r>
            <a:r>
              <a:rPr lang="en-US" dirty="0" smtClean="0"/>
              <a:t> by propagation of the crack.</a:t>
            </a:r>
          </a:p>
          <a:p>
            <a:pPr>
              <a:buFont typeface="Wingdings" pitchFamily="2" charset="2"/>
              <a:buChar char="Ø"/>
            </a:pPr>
            <a:r>
              <a:rPr lang="en-US" dirty="0" smtClean="0"/>
              <a:t> Estimate the radius of the crack tip.</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600200" y="4191000"/>
            <a:ext cx="5581650" cy="208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basic modes of crack tip deformation </a:t>
            </a:r>
            <a:endParaRPr lang="en-US" dirty="0"/>
          </a:p>
        </p:txBody>
      </p:sp>
      <p:pic>
        <p:nvPicPr>
          <p:cNvPr id="8193" name="Picture 1" descr="http://www.efunda.com/formulae/solid_mechanics/fracture_mechanics/images/fm_mode1.gif"/>
          <p:cNvPicPr>
            <a:picLocks noChangeAspect="1" noChangeArrowheads="1"/>
          </p:cNvPicPr>
          <p:nvPr/>
        </p:nvPicPr>
        <p:blipFill>
          <a:blip r:embed="rId2" cstate="print"/>
          <a:srcRect/>
          <a:stretch>
            <a:fillRect/>
          </a:stretch>
        </p:blipFill>
        <p:spPr bwMode="auto">
          <a:xfrm>
            <a:off x="457200" y="1371600"/>
            <a:ext cx="1562100" cy="1885950"/>
          </a:xfrm>
          <a:prstGeom prst="rect">
            <a:avLst/>
          </a:prstGeom>
          <a:noFill/>
        </p:spPr>
      </p:pic>
      <p:pic>
        <p:nvPicPr>
          <p:cNvPr id="8194" name="Picture 2" descr="http://www.efunda.com/formulae/solid_mechanics/fracture_mechanics/images/fm_mode2.gif"/>
          <p:cNvPicPr>
            <a:picLocks noChangeAspect="1" noChangeArrowheads="1"/>
          </p:cNvPicPr>
          <p:nvPr/>
        </p:nvPicPr>
        <p:blipFill>
          <a:blip r:embed="rId3" cstate="print"/>
          <a:srcRect/>
          <a:stretch>
            <a:fillRect/>
          </a:stretch>
        </p:blipFill>
        <p:spPr bwMode="auto">
          <a:xfrm>
            <a:off x="2057400" y="1676400"/>
            <a:ext cx="1838325" cy="1562100"/>
          </a:xfrm>
          <a:prstGeom prst="rect">
            <a:avLst/>
          </a:prstGeom>
          <a:noFill/>
        </p:spPr>
      </p:pic>
      <p:pic>
        <p:nvPicPr>
          <p:cNvPr id="8196" name="Picture 4"/>
          <p:cNvPicPr>
            <a:picLocks noChangeAspect="1" noChangeArrowheads="1"/>
          </p:cNvPicPr>
          <p:nvPr/>
        </p:nvPicPr>
        <p:blipFill>
          <a:blip r:embed="rId4" cstate="print"/>
          <a:srcRect/>
          <a:stretch>
            <a:fillRect/>
          </a:stretch>
        </p:blipFill>
        <p:spPr bwMode="auto">
          <a:xfrm>
            <a:off x="3962400" y="1905000"/>
            <a:ext cx="1905000" cy="1355725"/>
          </a:xfrm>
          <a:prstGeom prst="rect">
            <a:avLst/>
          </a:prstGeom>
          <a:noFill/>
          <a:ln w="9525">
            <a:noFill/>
            <a:miter lim="800000"/>
            <a:headEnd/>
            <a:tailEnd/>
          </a:ln>
        </p:spPr>
      </p:pic>
      <p:sp>
        <p:nvSpPr>
          <p:cNvPr id="6" name="Rectangle 5"/>
          <p:cNvSpPr/>
          <p:nvPr/>
        </p:nvSpPr>
        <p:spPr>
          <a:xfrm>
            <a:off x="152400" y="3810000"/>
            <a:ext cx="3733800" cy="646331"/>
          </a:xfrm>
          <a:prstGeom prst="rect">
            <a:avLst/>
          </a:prstGeom>
        </p:spPr>
        <p:txBody>
          <a:bodyPr wrap="square">
            <a:spAutoFit/>
          </a:bodyPr>
          <a:lstStyle/>
          <a:p>
            <a:r>
              <a:rPr lang="en-GB" dirty="0" smtClean="0"/>
              <a:t>K</a:t>
            </a:r>
            <a:r>
              <a:rPr lang="en-GB" baseline="-25000" dirty="0" smtClean="0"/>
              <a:t>IC </a:t>
            </a:r>
            <a:r>
              <a:rPr lang="en-GB" dirty="0" smtClean="0"/>
              <a:t>– the critical stress intensity in mode I fracture (plain strain)</a:t>
            </a:r>
            <a:endParaRPr lang="et-EE" dirty="0"/>
          </a:p>
        </p:txBody>
      </p:sp>
      <p:cxnSp>
        <p:nvCxnSpPr>
          <p:cNvPr id="8" name="Straight Arrow Connector 7"/>
          <p:cNvCxnSpPr>
            <a:stCxn id="6" idx="0"/>
            <a:endCxn id="8193" idx="2"/>
          </p:cNvCxnSpPr>
          <p:nvPr/>
        </p:nvCxnSpPr>
        <p:spPr>
          <a:xfrm rot="16200000" flipV="1">
            <a:off x="1352550" y="3143250"/>
            <a:ext cx="552450" cy="78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5" cstate="print"/>
          <a:srcRect/>
          <a:stretch>
            <a:fillRect/>
          </a:stretch>
        </p:blipFill>
        <p:spPr bwMode="auto">
          <a:xfrm>
            <a:off x="533400" y="4953000"/>
            <a:ext cx="3067050" cy="1647825"/>
          </a:xfrm>
          <a:prstGeom prst="rect">
            <a:avLst/>
          </a:prstGeom>
          <a:noFill/>
          <a:ln w="9525">
            <a:noFill/>
            <a:miter lim="800000"/>
            <a:headEnd/>
            <a:tailEnd/>
          </a:ln>
        </p:spPr>
      </p:pic>
      <p:pic>
        <p:nvPicPr>
          <p:cNvPr id="12" name="Picture 7"/>
          <p:cNvPicPr>
            <a:picLocks noChangeAspect="1" noChangeArrowheads="1"/>
          </p:cNvPicPr>
          <p:nvPr/>
        </p:nvPicPr>
        <p:blipFill>
          <a:blip r:embed="rId6" cstate="print"/>
          <a:srcRect/>
          <a:stretch>
            <a:fillRect/>
          </a:stretch>
        </p:blipFill>
        <p:spPr bwMode="auto">
          <a:xfrm>
            <a:off x="3962400" y="3657600"/>
            <a:ext cx="4572000" cy="1771786"/>
          </a:xfrm>
          <a:prstGeom prst="rect">
            <a:avLst/>
          </a:prstGeom>
          <a:noFill/>
          <a:ln w="9525">
            <a:noFill/>
            <a:miter lim="800000"/>
            <a:headEnd/>
            <a:tailEnd/>
          </a:ln>
        </p:spPr>
      </p:pic>
      <p:sp>
        <p:nvSpPr>
          <p:cNvPr id="15" name="Rectangle 14"/>
          <p:cNvSpPr/>
          <p:nvPr/>
        </p:nvSpPr>
        <p:spPr>
          <a:xfrm>
            <a:off x="6324600" y="2667000"/>
            <a:ext cx="2438400" cy="646331"/>
          </a:xfrm>
          <a:prstGeom prst="rect">
            <a:avLst/>
          </a:prstGeom>
        </p:spPr>
        <p:txBody>
          <a:bodyPr wrap="square">
            <a:spAutoFit/>
          </a:bodyPr>
          <a:lstStyle/>
          <a:p>
            <a:r>
              <a:rPr lang="en-US" dirty="0" smtClean="0"/>
              <a:t>critical stress for crack propagation</a:t>
            </a:r>
            <a:endParaRPr lang="en-US" dirty="0"/>
          </a:p>
        </p:txBody>
      </p:sp>
      <p:pic>
        <p:nvPicPr>
          <p:cNvPr id="20" name="Picture 4"/>
          <p:cNvPicPr>
            <a:picLocks noChangeAspect="1" noChangeArrowheads="1"/>
          </p:cNvPicPr>
          <p:nvPr/>
        </p:nvPicPr>
        <p:blipFill>
          <a:blip r:embed="rId7" cstate="print"/>
          <a:srcRect/>
          <a:stretch>
            <a:fillRect/>
          </a:stretch>
        </p:blipFill>
        <p:spPr bwMode="auto">
          <a:xfrm>
            <a:off x="6248400" y="1371600"/>
            <a:ext cx="1981200" cy="1067833"/>
          </a:xfrm>
          <a:prstGeom prst="rect">
            <a:avLst/>
          </a:prstGeom>
          <a:noFill/>
          <a:ln w="9525">
            <a:noFill/>
            <a:miter lim="800000"/>
            <a:headEnd/>
            <a:tailEnd/>
          </a:ln>
        </p:spPr>
      </p:pic>
      <p:cxnSp>
        <p:nvCxnSpPr>
          <p:cNvPr id="17" name="Straight Arrow Connector 16"/>
          <p:cNvCxnSpPr/>
          <p:nvPr/>
        </p:nvCxnSpPr>
        <p:spPr>
          <a:xfrm rot="10800000">
            <a:off x="6781800" y="2209800"/>
            <a:ext cx="8382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1"/>
          </p:nvPr>
        </p:nvSpPr>
        <p:spPr/>
        <p:txBody>
          <a:bodyPr/>
          <a:lstStyle/>
          <a:p>
            <a:fld id="{B6F15528-21DE-4FAA-801E-634DDDAF4B2B}" type="slidenum">
              <a:rPr lang="en-US" smtClean="0"/>
              <a:pPr/>
              <a:t>28</a:t>
            </a:fld>
            <a:endParaRPr lang="en-US"/>
          </a:p>
        </p:txBody>
      </p:sp>
      <p:sp>
        <p:nvSpPr>
          <p:cNvPr id="22" name="TextBox 21"/>
          <p:cNvSpPr txBox="1"/>
          <p:nvPr/>
        </p:nvSpPr>
        <p:spPr>
          <a:xfrm>
            <a:off x="6248400" y="914400"/>
            <a:ext cx="2057400" cy="461665"/>
          </a:xfrm>
          <a:prstGeom prst="rect">
            <a:avLst/>
          </a:prstGeom>
          <a:noFill/>
        </p:spPr>
        <p:txBody>
          <a:bodyPr wrap="square" rtlCol="0">
            <a:spAutoFit/>
          </a:bodyPr>
          <a:lstStyle/>
          <a:p>
            <a:r>
              <a:rPr lang="en-US" sz="2400" i="1" dirty="0" smtClean="0"/>
              <a:t>K = (EG) </a:t>
            </a:r>
            <a:r>
              <a:rPr lang="en-US" sz="2400" i="1" baseline="30000" dirty="0" smtClean="0"/>
              <a:t>1/2</a:t>
            </a:r>
            <a:endParaRPr lang="et-EE" sz="2400" i="1" baseline="30000" dirty="0"/>
          </a:p>
        </p:txBody>
      </p:sp>
      <p:pic>
        <p:nvPicPr>
          <p:cNvPr id="23" name="Picture 5"/>
          <p:cNvPicPr>
            <a:picLocks noChangeAspect="1" noChangeArrowheads="1"/>
          </p:cNvPicPr>
          <p:nvPr/>
        </p:nvPicPr>
        <p:blipFill>
          <a:blip r:embed="rId8" cstate="print"/>
          <a:srcRect/>
          <a:stretch>
            <a:fillRect/>
          </a:stretch>
        </p:blipFill>
        <p:spPr bwMode="auto">
          <a:xfrm>
            <a:off x="4267200" y="990600"/>
            <a:ext cx="1371600" cy="735106"/>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a:stretch>
            <a:fillRect/>
          </a:stretch>
        </p:blipFill>
        <p:spPr bwMode="auto">
          <a:xfrm>
            <a:off x="3581400" y="6248400"/>
            <a:ext cx="529590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Fracture toughness</a:t>
            </a:r>
            <a:endParaRPr lang="et-EE" dirty="0"/>
          </a:p>
        </p:txBody>
      </p:sp>
      <p:sp>
        <p:nvSpPr>
          <p:cNvPr id="3" name="TextBox 2"/>
          <p:cNvSpPr txBox="1"/>
          <p:nvPr/>
        </p:nvSpPr>
        <p:spPr>
          <a:xfrm>
            <a:off x="304800" y="2286000"/>
            <a:ext cx="6096000" cy="1015663"/>
          </a:xfrm>
          <a:prstGeom prst="rect">
            <a:avLst/>
          </a:prstGeom>
          <a:noFill/>
        </p:spPr>
        <p:txBody>
          <a:bodyPr wrap="square" rtlCol="0">
            <a:spAutoFit/>
          </a:bodyPr>
          <a:lstStyle/>
          <a:p>
            <a:r>
              <a:rPr lang="en-US" sz="2000" dirty="0" smtClean="0"/>
              <a:t>FT is a </a:t>
            </a:r>
            <a:r>
              <a:rPr lang="en-US" sz="2000" b="1" dirty="0" smtClean="0"/>
              <a:t>material property</a:t>
            </a:r>
            <a:r>
              <a:rPr lang="en-US" sz="2000" dirty="0" smtClean="0"/>
              <a:t>;</a:t>
            </a:r>
          </a:p>
          <a:p>
            <a:r>
              <a:rPr lang="en-US" sz="2000" dirty="0" smtClean="0"/>
              <a:t>Value is independent of the way it is measured;</a:t>
            </a:r>
          </a:p>
          <a:p>
            <a:r>
              <a:rPr lang="en-US" sz="2000" b="1" dirty="0" smtClean="0"/>
              <a:t>Can be used for design</a:t>
            </a:r>
            <a:endParaRPr lang="et-EE" sz="2000" b="1" dirty="0"/>
          </a:p>
        </p:txBody>
      </p:sp>
      <p:sp>
        <p:nvSpPr>
          <p:cNvPr id="4" name="Rectangle 3"/>
          <p:cNvSpPr/>
          <p:nvPr/>
        </p:nvSpPr>
        <p:spPr>
          <a:xfrm>
            <a:off x="457200" y="1066800"/>
            <a:ext cx="7848600" cy="1323439"/>
          </a:xfrm>
          <a:prstGeom prst="rect">
            <a:avLst/>
          </a:prstGeom>
        </p:spPr>
        <p:txBody>
          <a:bodyPr wrap="square">
            <a:spAutoFit/>
          </a:bodyPr>
          <a:lstStyle/>
          <a:p>
            <a:pPr algn="ctr"/>
            <a:r>
              <a:rPr lang="en-GB" sz="2000" b="1" dirty="0" smtClean="0">
                <a:solidFill>
                  <a:srgbClr val="0000FF"/>
                </a:solidFill>
              </a:rPr>
              <a:t>Fracture toughness </a:t>
            </a:r>
          </a:p>
          <a:p>
            <a:pPr algn="ctr"/>
            <a:r>
              <a:rPr lang="en-GB" sz="2000" dirty="0" smtClean="0"/>
              <a:t>of a material is obtained by determining</a:t>
            </a:r>
          </a:p>
          <a:p>
            <a:pPr algn="ctr"/>
            <a:r>
              <a:rPr lang="en-GB" sz="2000" dirty="0" smtClean="0"/>
              <a:t>the ability of a material to withstand the load in the presence of</a:t>
            </a:r>
          </a:p>
          <a:p>
            <a:pPr algn="ctr"/>
            <a:r>
              <a:rPr lang="en-GB" sz="2000" dirty="0" smtClean="0"/>
              <a:t>a sharp crack before failure.</a:t>
            </a:r>
            <a:endParaRPr lang="et-EE" sz="2000" dirty="0"/>
          </a:p>
        </p:txBody>
      </p:sp>
      <p:pic>
        <p:nvPicPr>
          <p:cNvPr id="11267" name="Picture 3"/>
          <p:cNvPicPr>
            <a:picLocks noChangeAspect="1" noChangeArrowheads="1"/>
          </p:cNvPicPr>
          <p:nvPr/>
        </p:nvPicPr>
        <p:blipFill>
          <a:blip r:embed="rId2" cstate="print"/>
          <a:srcRect/>
          <a:stretch>
            <a:fillRect/>
          </a:stretch>
        </p:blipFill>
        <p:spPr bwMode="auto">
          <a:xfrm>
            <a:off x="5029200" y="3048000"/>
            <a:ext cx="3187312" cy="356399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85800" y="3352800"/>
            <a:ext cx="3265714" cy="9144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1447800" y="4343400"/>
            <a:ext cx="1209675" cy="466725"/>
          </a:xfrm>
          <a:prstGeom prst="rect">
            <a:avLst/>
          </a:prstGeom>
          <a:noFill/>
          <a:ln w="9525">
            <a:noFill/>
            <a:miter lim="800000"/>
            <a:headEnd/>
            <a:tailEnd/>
          </a:ln>
        </p:spPr>
      </p:pic>
      <p:sp>
        <p:nvSpPr>
          <p:cNvPr id="9" name="Rectangle 8"/>
          <p:cNvSpPr/>
          <p:nvPr/>
        </p:nvSpPr>
        <p:spPr>
          <a:xfrm>
            <a:off x="381000" y="5486400"/>
            <a:ext cx="4343400" cy="1200329"/>
          </a:xfrm>
          <a:prstGeom prst="rect">
            <a:avLst/>
          </a:prstGeom>
        </p:spPr>
        <p:txBody>
          <a:bodyPr wrap="square">
            <a:spAutoFit/>
          </a:bodyPr>
          <a:lstStyle/>
          <a:p>
            <a:r>
              <a:rPr lang="en-US" b="1" dirty="0" smtClean="0">
                <a:solidFill>
                  <a:srgbClr val="0000FF"/>
                </a:solidFill>
              </a:rPr>
              <a:t>Y</a:t>
            </a:r>
            <a:r>
              <a:rPr lang="en-US" dirty="0" smtClean="0"/>
              <a:t> is </a:t>
            </a:r>
            <a:r>
              <a:rPr lang="en-US" b="1" dirty="0" smtClean="0"/>
              <a:t>a dimensionless parameter </a:t>
            </a:r>
            <a:r>
              <a:rPr lang="en-US" dirty="0" smtClean="0"/>
              <a:t>or function that depends on both crack and specimen sizes and geometries, as well as the manner of load application</a:t>
            </a:r>
            <a:endParaRPr lang="en-US" dirty="0"/>
          </a:p>
        </p:txBody>
      </p:sp>
      <p:sp>
        <p:nvSpPr>
          <p:cNvPr id="10" name="Slide Number Placeholder 9"/>
          <p:cNvSpPr>
            <a:spLocks noGrp="1"/>
          </p:cNvSpPr>
          <p:nvPr>
            <p:ph type="sldNum" sz="quarter" idx="11"/>
          </p:nvPr>
        </p:nvSpPr>
        <p:spPr/>
        <p:txBody>
          <a:bodyPr/>
          <a:lstStyle/>
          <a:p>
            <a:fld id="{B6F15528-21DE-4FAA-801E-634DDDAF4B2B}" type="slidenum">
              <a:rPr lang="en-US" smtClean="0"/>
              <a:pPr/>
              <a:t>29</a:t>
            </a:fld>
            <a:endParaRPr lang="en-US"/>
          </a:p>
        </p:txBody>
      </p:sp>
      <p:sp>
        <p:nvSpPr>
          <p:cNvPr id="11" name="TextBox 10"/>
          <p:cNvSpPr txBox="1"/>
          <p:nvPr/>
        </p:nvSpPr>
        <p:spPr>
          <a:xfrm>
            <a:off x="228600" y="4800600"/>
            <a:ext cx="4572000" cy="646331"/>
          </a:xfrm>
          <a:prstGeom prst="rect">
            <a:avLst/>
          </a:prstGeom>
          <a:noFill/>
        </p:spPr>
        <p:txBody>
          <a:bodyPr wrap="square" rtlCol="0">
            <a:spAutoFit/>
          </a:bodyPr>
          <a:lstStyle/>
          <a:p>
            <a:pPr algn="ctr"/>
            <a:r>
              <a:rPr lang="en-US" dirty="0" smtClean="0">
                <a:solidFill>
                  <a:srgbClr val="0000FF"/>
                </a:solidFill>
              </a:rPr>
              <a:t>Crack propagates when the stress intensity factor exceeds a critical value. </a:t>
            </a:r>
            <a:endParaRPr lang="et-EE"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t-EE" dirty="0" smtClean="0"/>
              <a:t>Types of fracture</a:t>
            </a:r>
            <a:endParaRPr lang="et-EE"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43000" y="1295400"/>
            <a:ext cx="5989320" cy="219456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04800" y="4267200"/>
            <a:ext cx="2305050" cy="15430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172200" y="4267200"/>
            <a:ext cx="2305050" cy="1543050"/>
          </a:xfrm>
          <a:prstGeom prst="rect">
            <a:avLst/>
          </a:prstGeom>
          <a:noFill/>
          <a:ln w="9525">
            <a:noFill/>
            <a:miter lim="800000"/>
            <a:headEnd/>
            <a:tailEnd/>
          </a:ln>
        </p:spPr>
      </p:pic>
      <p:sp>
        <p:nvSpPr>
          <p:cNvPr id="7" name="Rectangle 6"/>
          <p:cNvSpPr/>
          <p:nvPr/>
        </p:nvSpPr>
        <p:spPr>
          <a:xfrm>
            <a:off x="2667000" y="3886200"/>
            <a:ext cx="3429000" cy="2554545"/>
          </a:xfrm>
          <a:prstGeom prst="rect">
            <a:avLst/>
          </a:prstGeom>
        </p:spPr>
        <p:txBody>
          <a:bodyPr wrap="square">
            <a:spAutoFit/>
          </a:bodyPr>
          <a:lstStyle/>
          <a:p>
            <a:r>
              <a:rPr lang="en-US" sz="2000" b="1" dirty="0" smtClean="0">
                <a:solidFill>
                  <a:srgbClr val="0000FF"/>
                </a:solidFill>
              </a:rPr>
              <a:t>Fracture</a:t>
            </a:r>
            <a:r>
              <a:rPr lang="en-US" sz="2000" dirty="0" smtClean="0"/>
              <a:t> is the separation of a body into two or more pieces in response to an imposed stress that is static and at temperatures that are low relative to the melting temperature of the material.</a:t>
            </a:r>
            <a:endParaRPr lang="en-US" sz="2000"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release rate</a:t>
            </a:r>
            <a:endParaRPr lang="et-EE" dirty="0"/>
          </a:p>
        </p:txBody>
      </p:sp>
      <p:sp>
        <p:nvSpPr>
          <p:cNvPr id="3" name="Rectangle 2"/>
          <p:cNvSpPr/>
          <p:nvPr/>
        </p:nvSpPr>
        <p:spPr>
          <a:xfrm>
            <a:off x="304800" y="1600200"/>
            <a:ext cx="5943600" cy="1015663"/>
          </a:xfrm>
          <a:prstGeom prst="rect">
            <a:avLst/>
          </a:prstGeom>
        </p:spPr>
        <p:txBody>
          <a:bodyPr wrap="square">
            <a:spAutoFit/>
          </a:bodyPr>
          <a:lstStyle/>
          <a:p>
            <a:r>
              <a:rPr lang="en-GB" sz="2000" dirty="0" smtClean="0"/>
              <a:t>Irwin later modified the Griffith theory by replacing the term </a:t>
            </a:r>
            <a:r>
              <a:rPr lang="en-GB" sz="2000" i="1" dirty="0" smtClean="0"/>
              <a:t>2γ</a:t>
            </a:r>
            <a:r>
              <a:rPr lang="en-GB" sz="2000" dirty="0" smtClean="0"/>
              <a:t> with </a:t>
            </a:r>
            <a:r>
              <a:rPr lang="en-GB" sz="2000" b="1" dirty="0" smtClean="0">
                <a:solidFill>
                  <a:srgbClr val="0000FF"/>
                </a:solidFill>
              </a:rPr>
              <a:t>the potential strain energy </a:t>
            </a:r>
            <a:r>
              <a:rPr lang="et-EE" sz="2000" b="1" dirty="0" smtClean="0">
                <a:solidFill>
                  <a:srgbClr val="0000FF"/>
                </a:solidFill>
              </a:rPr>
              <a:t>release rate </a:t>
            </a:r>
            <a:r>
              <a:rPr lang="et-EE" sz="2000" b="1" i="1" dirty="0" smtClean="0">
                <a:solidFill>
                  <a:srgbClr val="0000FF"/>
                </a:solidFill>
              </a:rPr>
              <a:t>G</a:t>
            </a:r>
            <a:endParaRPr lang="et-EE" sz="2000" b="1" i="1" dirty="0">
              <a:solidFill>
                <a:srgbClr val="0000FF"/>
              </a:solidFill>
            </a:endParaRPr>
          </a:p>
        </p:txBody>
      </p:sp>
      <p:sp>
        <p:nvSpPr>
          <p:cNvPr id="4" name="TextBox 3"/>
          <p:cNvSpPr txBox="1"/>
          <p:nvPr/>
        </p:nvSpPr>
        <p:spPr>
          <a:xfrm>
            <a:off x="304800" y="2667000"/>
            <a:ext cx="6096000" cy="1015663"/>
          </a:xfrm>
          <a:prstGeom prst="rect">
            <a:avLst/>
          </a:prstGeom>
          <a:noFill/>
        </p:spPr>
        <p:txBody>
          <a:bodyPr wrap="square" rtlCol="0">
            <a:spAutoFit/>
          </a:bodyPr>
          <a:lstStyle/>
          <a:p>
            <a:r>
              <a:rPr lang="en-US" sz="2000" dirty="0" smtClean="0"/>
              <a:t>When a samples fractures, a new surface is created =&gt; </a:t>
            </a:r>
            <a:r>
              <a:rPr lang="en-US" sz="2000" b="1" dirty="0" smtClean="0"/>
              <a:t>necessary conditions for fracture </a:t>
            </a:r>
            <a:r>
              <a:rPr lang="en-US" sz="2000" dirty="0" smtClean="0"/>
              <a:t>– sufficient energy release</a:t>
            </a:r>
            <a:endParaRPr lang="et-EE" sz="2000" dirty="0"/>
          </a:p>
        </p:txBody>
      </p:sp>
      <p:sp>
        <p:nvSpPr>
          <p:cNvPr id="5" name="Rectangle 4"/>
          <p:cNvSpPr/>
          <p:nvPr/>
        </p:nvSpPr>
        <p:spPr>
          <a:xfrm>
            <a:off x="6629400" y="3581400"/>
            <a:ext cx="1524000" cy="584775"/>
          </a:xfrm>
          <a:prstGeom prst="rect">
            <a:avLst/>
          </a:prstGeom>
          <a:solidFill>
            <a:schemeClr val="accent4">
              <a:lumMod val="20000"/>
              <a:lumOff val="80000"/>
            </a:schemeClr>
          </a:solidFill>
        </p:spPr>
        <p:txBody>
          <a:bodyPr wrap="square">
            <a:spAutoFit/>
          </a:bodyPr>
          <a:lstStyle/>
          <a:p>
            <a:r>
              <a:rPr lang="et-EE" sz="3200" i="1" dirty="0" smtClean="0"/>
              <a:t>G≥</a:t>
            </a:r>
            <a:r>
              <a:rPr lang="en-GB" sz="3200" i="1" dirty="0" smtClean="0"/>
              <a:t> 2γ</a:t>
            </a:r>
            <a:endParaRPr lang="et-EE" sz="3200" dirty="0"/>
          </a:p>
        </p:txBody>
      </p:sp>
      <p:sp>
        <p:nvSpPr>
          <p:cNvPr id="6" name="Rectangle 5"/>
          <p:cNvSpPr/>
          <p:nvPr/>
        </p:nvSpPr>
        <p:spPr>
          <a:xfrm>
            <a:off x="304800" y="3810000"/>
            <a:ext cx="5105400" cy="1015663"/>
          </a:xfrm>
          <a:prstGeom prst="rect">
            <a:avLst/>
          </a:prstGeom>
        </p:spPr>
        <p:txBody>
          <a:bodyPr wrap="square">
            <a:spAutoFit/>
          </a:bodyPr>
          <a:lstStyle/>
          <a:p>
            <a:r>
              <a:rPr lang="en-GB" sz="2000" dirty="0" smtClean="0"/>
              <a:t>The critical condition to which the crack</a:t>
            </a:r>
          </a:p>
          <a:p>
            <a:r>
              <a:rPr lang="en-GB" sz="2000" dirty="0" smtClean="0"/>
              <a:t>propagates to cause global failure is when this G value exceeds the critical value</a:t>
            </a:r>
            <a:endParaRPr lang="et-EE" sz="2000" dirty="0"/>
          </a:p>
        </p:txBody>
      </p:sp>
      <p:pic>
        <p:nvPicPr>
          <p:cNvPr id="10242" name="Picture 2"/>
          <p:cNvPicPr>
            <a:picLocks noChangeAspect="1" noChangeArrowheads="1"/>
          </p:cNvPicPr>
          <p:nvPr/>
        </p:nvPicPr>
        <p:blipFill>
          <a:blip r:embed="rId2" cstate="print"/>
          <a:srcRect/>
          <a:stretch>
            <a:fillRect/>
          </a:stretch>
        </p:blipFill>
        <p:spPr bwMode="auto">
          <a:xfrm>
            <a:off x="6477000" y="1600200"/>
            <a:ext cx="1793111" cy="990600"/>
          </a:xfrm>
          <a:prstGeom prst="rect">
            <a:avLst/>
          </a:prstGeom>
          <a:noFill/>
          <a:ln w="9525">
            <a:noFill/>
            <a:miter lim="800000"/>
            <a:headEnd/>
            <a:tailEnd/>
          </a:ln>
        </p:spPr>
      </p:pic>
      <p:sp>
        <p:nvSpPr>
          <p:cNvPr id="8" name="Rectangle 7"/>
          <p:cNvSpPr/>
          <p:nvPr/>
        </p:nvSpPr>
        <p:spPr>
          <a:xfrm>
            <a:off x="304800" y="5029200"/>
            <a:ext cx="4572000" cy="1015663"/>
          </a:xfrm>
          <a:prstGeom prst="rect">
            <a:avLst/>
          </a:prstGeom>
        </p:spPr>
        <p:txBody>
          <a:bodyPr>
            <a:spAutoFit/>
          </a:bodyPr>
          <a:lstStyle/>
          <a:p>
            <a:r>
              <a:rPr lang="en-GB" sz="2000" dirty="0" smtClean="0"/>
              <a:t>Irwin showed that G is measurable and can be related to the stress intensity factor, K</a:t>
            </a:r>
            <a:endParaRPr lang="et-EE" sz="2000" dirty="0"/>
          </a:p>
        </p:txBody>
      </p:sp>
      <p:pic>
        <p:nvPicPr>
          <p:cNvPr id="10243" name="Picture 3"/>
          <p:cNvPicPr>
            <a:picLocks noChangeAspect="1" noChangeArrowheads="1"/>
          </p:cNvPicPr>
          <p:nvPr/>
        </p:nvPicPr>
        <p:blipFill>
          <a:blip r:embed="rId3" cstate="print"/>
          <a:srcRect/>
          <a:stretch>
            <a:fillRect/>
          </a:stretch>
        </p:blipFill>
        <p:spPr bwMode="auto">
          <a:xfrm>
            <a:off x="5105400" y="5105400"/>
            <a:ext cx="2572808" cy="990600"/>
          </a:xfrm>
          <a:prstGeom prst="rect">
            <a:avLst/>
          </a:prstGeom>
          <a:noFill/>
          <a:ln w="9525">
            <a:noFill/>
            <a:miter lim="800000"/>
            <a:headEnd/>
            <a:tailEnd/>
          </a:ln>
        </p:spPr>
      </p:pic>
      <p:sp>
        <p:nvSpPr>
          <p:cNvPr id="11" name="Slide Number Placeholder 10"/>
          <p:cNvSpPr>
            <a:spLocks noGrp="1"/>
          </p:cNvSpPr>
          <p:nvPr>
            <p:ph type="sldNum" sz="quarter" idx="11"/>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792162"/>
          </a:xfrm>
        </p:spPr>
        <p:txBody>
          <a:bodyPr/>
          <a:lstStyle/>
          <a:p>
            <a:r>
              <a:rPr lang="en-GB" dirty="0" smtClean="0"/>
              <a:t>Y values of various crack geometries</a:t>
            </a:r>
            <a:endParaRPr lang="et-EE" dirty="0"/>
          </a:p>
        </p:txBody>
      </p:sp>
      <p:pic>
        <p:nvPicPr>
          <p:cNvPr id="9226" name="Picture 10"/>
          <p:cNvPicPr>
            <a:picLocks noChangeAspect="1" noChangeArrowheads="1"/>
          </p:cNvPicPr>
          <p:nvPr/>
        </p:nvPicPr>
        <p:blipFill>
          <a:blip r:embed="rId2" cstate="print"/>
          <a:srcRect/>
          <a:stretch>
            <a:fillRect/>
          </a:stretch>
        </p:blipFill>
        <p:spPr bwMode="auto">
          <a:xfrm>
            <a:off x="304800" y="1219200"/>
            <a:ext cx="3267075" cy="2367962"/>
          </a:xfrm>
          <a:prstGeom prst="rect">
            <a:avLst/>
          </a:prstGeom>
          <a:noFill/>
          <a:ln w="9525">
            <a:noFill/>
            <a:miter lim="800000"/>
            <a:headEnd/>
            <a:tailEnd/>
          </a:ln>
        </p:spPr>
      </p:pic>
      <p:pic>
        <p:nvPicPr>
          <p:cNvPr id="9227" name="Picture 11"/>
          <p:cNvPicPr>
            <a:picLocks noChangeAspect="1" noChangeArrowheads="1"/>
          </p:cNvPicPr>
          <p:nvPr/>
        </p:nvPicPr>
        <p:blipFill>
          <a:blip r:embed="rId3" cstate="print"/>
          <a:srcRect/>
          <a:stretch>
            <a:fillRect/>
          </a:stretch>
        </p:blipFill>
        <p:spPr bwMode="auto">
          <a:xfrm>
            <a:off x="3048000" y="2209800"/>
            <a:ext cx="1981200" cy="637886"/>
          </a:xfrm>
          <a:prstGeom prst="rect">
            <a:avLst/>
          </a:prstGeom>
          <a:noFill/>
          <a:ln w="9525">
            <a:noFill/>
            <a:miter lim="800000"/>
            <a:headEnd/>
            <a:tailEnd/>
          </a:ln>
        </p:spPr>
      </p:pic>
      <p:pic>
        <p:nvPicPr>
          <p:cNvPr id="9228" name="Picture 12"/>
          <p:cNvPicPr>
            <a:picLocks noChangeAspect="1" noChangeArrowheads="1"/>
          </p:cNvPicPr>
          <p:nvPr/>
        </p:nvPicPr>
        <p:blipFill>
          <a:blip r:embed="rId4" cstate="print"/>
          <a:srcRect/>
          <a:stretch>
            <a:fillRect/>
          </a:stretch>
        </p:blipFill>
        <p:spPr bwMode="auto">
          <a:xfrm>
            <a:off x="228600" y="4038600"/>
            <a:ext cx="2933009" cy="2514600"/>
          </a:xfrm>
          <a:prstGeom prst="rect">
            <a:avLst/>
          </a:prstGeom>
          <a:noFill/>
          <a:ln w="9525">
            <a:noFill/>
            <a:miter lim="800000"/>
            <a:headEnd/>
            <a:tailEnd/>
          </a:ln>
        </p:spPr>
      </p:pic>
      <p:pic>
        <p:nvPicPr>
          <p:cNvPr id="9229" name="Picture 13"/>
          <p:cNvPicPr>
            <a:picLocks noChangeAspect="1" noChangeArrowheads="1"/>
          </p:cNvPicPr>
          <p:nvPr/>
        </p:nvPicPr>
        <p:blipFill>
          <a:blip r:embed="rId5" cstate="print"/>
          <a:srcRect/>
          <a:stretch>
            <a:fillRect/>
          </a:stretch>
        </p:blipFill>
        <p:spPr bwMode="auto">
          <a:xfrm>
            <a:off x="2590800" y="5105400"/>
            <a:ext cx="2514600" cy="605650"/>
          </a:xfrm>
          <a:prstGeom prst="rect">
            <a:avLst/>
          </a:prstGeom>
          <a:noFill/>
          <a:ln w="9525">
            <a:noFill/>
            <a:miter lim="800000"/>
            <a:headEnd/>
            <a:tailEnd/>
          </a:ln>
        </p:spPr>
      </p:pic>
      <p:pic>
        <p:nvPicPr>
          <p:cNvPr id="9230" name="Picture 14"/>
          <p:cNvPicPr>
            <a:picLocks noChangeAspect="1" noChangeArrowheads="1"/>
          </p:cNvPicPr>
          <p:nvPr/>
        </p:nvPicPr>
        <p:blipFill>
          <a:blip r:embed="rId6" cstate="print"/>
          <a:srcRect/>
          <a:stretch>
            <a:fillRect/>
          </a:stretch>
        </p:blipFill>
        <p:spPr bwMode="auto">
          <a:xfrm>
            <a:off x="5181600" y="1295400"/>
            <a:ext cx="3319187" cy="3547049"/>
          </a:xfrm>
          <a:prstGeom prst="rect">
            <a:avLst/>
          </a:prstGeom>
          <a:noFill/>
          <a:ln w="9525">
            <a:noFill/>
            <a:miter lim="800000"/>
            <a:headEnd/>
            <a:tailEnd/>
          </a:ln>
        </p:spPr>
      </p:pic>
      <p:pic>
        <p:nvPicPr>
          <p:cNvPr id="9231" name="Picture 15"/>
          <p:cNvPicPr>
            <a:picLocks noChangeAspect="1" noChangeArrowheads="1"/>
          </p:cNvPicPr>
          <p:nvPr/>
        </p:nvPicPr>
        <p:blipFill>
          <a:blip r:embed="rId7" cstate="print"/>
          <a:srcRect/>
          <a:stretch>
            <a:fillRect/>
          </a:stretch>
        </p:blipFill>
        <p:spPr bwMode="auto">
          <a:xfrm>
            <a:off x="5486400" y="4648200"/>
            <a:ext cx="2618204" cy="762341"/>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title"/>
          </p:nvPr>
        </p:nvSpPr>
        <p:spPr>
          <a:xfrm>
            <a:off x="457200" y="274638"/>
            <a:ext cx="7467600" cy="868362"/>
          </a:xfrm>
        </p:spPr>
        <p:txBody>
          <a:bodyPr/>
          <a:lstStyle/>
          <a:p>
            <a:r>
              <a:rPr lang="en-US" dirty="0" smtClean="0"/>
              <a:t>Process zone</a:t>
            </a:r>
          </a:p>
        </p:txBody>
      </p:sp>
      <p:pic>
        <p:nvPicPr>
          <p:cNvPr id="22535" name="Picture 16" descr="f008-006-Y743"/>
          <p:cNvPicPr>
            <a:picLocks noChangeAspect="1" noChangeArrowheads="1"/>
          </p:cNvPicPr>
          <p:nvPr/>
        </p:nvPicPr>
        <p:blipFill>
          <a:blip r:embed="rId2" cstate="print"/>
          <a:srcRect/>
          <a:stretch>
            <a:fillRect/>
          </a:stretch>
        </p:blipFill>
        <p:spPr bwMode="auto">
          <a:xfrm>
            <a:off x="796925" y="1816100"/>
            <a:ext cx="3255963" cy="3701625"/>
          </a:xfrm>
          <a:prstGeom prst="rect">
            <a:avLst/>
          </a:prstGeom>
          <a:noFill/>
          <a:ln w="9525">
            <a:noFill/>
            <a:miter lim="800000"/>
            <a:headEnd/>
            <a:tailEnd/>
          </a:ln>
        </p:spPr>
      </p:pic>
      <p:sp>
        <p:nvSpPr>
          <p:cNvPr id="22532" name="TextBox 6"/>
          <p:cNvSpPr txBox="1">
            <a:spLocks noChangeArrowheads="1"/>
          </p:cNvSpPr>
          <p:nvPr/>
        </p:nvSpPr>
        <p:spPr bwMode="auto">
          <a:xfrm>
            <a:off x="4375191" y="1858963"/>
            <a:ext cx="4062331" cy="1569660"/>
          </a:xfrm>
          <a:prstGeom prst="rect">
            <a:avLst/>
          </a:prstGeom>
          <a:noFill/>
          <a:ln w="9525">
            <a:noFill/>
            <a:miter lim="800000"/>
            <a:headEnd/>
            <a:tailEnd/>
          </a:ln>
        </p:spPr>
        <p:txBody>
          <a:bodyPr wrap="none">
            <a:spAutoFit/>
          </a:bodyPr>
          <a:lstStyle/>
          <a:p>
            <a:pPr algn="ctr"/>
            <a:r>
              <a:rPr lang="en-US" sz="2400" dirty="0"/>
              <a:t>A plastic zone forms at the </a:t>
            </a:r>
          </a:p>
          <a:p>
            <a:r>
              <a:rPr lang="en-US" sz="2400" dirty="0"/>
              <a:t>crack tip where the stress </a:t>
            </a:r>
          </a:p>
          <a:p>
            <a:r>
              <a:rPr lang="en-US" sz="2400" dirty="0"/>
              <a:t>would otherwise exceed </a:t>
            </a:r>
          </a:p>
          <a:p>
            <a:r>
              <a:rPr lang="en-US" sz="2400" dirty="0"/>
              <a:t>the yield strength</a:t>
            </a:r>
          </a:p>
        </p:txBody>
      </p:sp>
      <p:pic>
        <p:nvPicPr>
          <p:cNvPr id="22533" name="Picture 2"/>
          <p:cNvPicPr>
            <a:picLocks noChangeAspect="1" noChangeArrowheads="1"/>
          </p:cNvPicPr>
          <p:nvPr/>
        </p:nvPicPr>
        <p:blipFill>
          <a:blip r:embed="rId3" cstate="print"/>
          <a:srcRect/>
          <a:stretch>
            <a:fillRect/>
          </a:stretch>
        </p:blipFill>
        <p:spPr bwMode="auto">
          <a:xfrm>
            <a:off x="4862513" y="4224338"/>
            <a:ext cx="3128962" cy="1076325"/>
          </a:xfrm>
          <a:prstGeom prst="rect">
            <a:avLst/>
          </a:prstGeom>
          <a:noFill/>
          <a:ln w="9525">
            <a:noFill/>
            <a:miter lim="800000"/>
            <a:headEnd/>
            <a:tailEnd/>
          </a:ln>
        </p:spPr>
      </p:pic>
      <p:sp>
        <p:nvSpPr>
          <p:cNvPr id="22534" name="TextBox 8"/>
          <p:cNvSpPr txBox="1">
            <a:spLocks noChangeArrowheads="1"/>
          </p:cNvSpPr>
          <p:nvPr/>
        </p:nvSpPr>
        <p:spPr bwMode="auto">
          <a:xfrm>
            <a:off x="4862513" y="3762375"/>
            <a:ext cx="3128962" cy="461963"/>
          </a:xfrm>
          <a:prstGeom prst="rect">
            <a:avLst/>
          </a:prstGeom>
          <a:noFill/>
          <a:ln w="9525">
            <a:noFill/>
            <a:miter lim="800000"/>
            <a:headEnd/>
            <a:tailEnd/>
          </a:ln>
        </p:spPr>
        <p:txBody>
          <a:bodyPr wrap="none">
            <a:spAutoFit/>
          </a:bodyPr>
          <a:lstStyle/>
          <a:p>
            <a:r>
              <a:rPr lang="en-US" sz="2400"/>
              <a:t>Size of process zone:</a:t>
            </a:r>
          </a:p>
        </p:txBody>
      </p:sp>
      <p:sp>
        <p:nvSpPr>
          <p:cNvPr id="11" name="Slide Number Placeholder 10"/>
          <p:cNvSpPr>
            <a:spLocks noGrp="1"/>
          </p:cNvSpPr>
          <p:nvPr>
            <p:ph type="sldNum" sz="quarter" idx="11"/>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Brittle “cleavage” fracture </a:t>
            </a:r>
            <a:endParaRPr lang="et-EE" dirty="0"/>
          </a:p>
        </p:txBody>
      </p:sp>
      <p:pic>
        <p:nvPicPr>
          <p:cNvPr id="3" name="Picture 4" descr="bowl with a picture of a Liver Bird and a decorative pattern around the rim, broken into 5 large pieces"/>
          <p:cNvPicPr>
            <a:picLocks noChangeAspect="1" noChangeArrowheads="1"/>
          </p:cNvPicPr>
          <p:nvPr/>
        </p:nvPicPr>
        <p:blipFill>
          <a:blip r:embed="rId2" cstate="print"/>
          <a:srcRect/>
          <a:stretch>
            <a:fillRect/>
          </a:stretch>
        </p:blipFill>
        <p:spPr bwMode="auto">
          <a:xfrm>
            <a:off x="838200" y="1752600"/>
            <a:ext cx="2950585" cy="2209800"/>
          </a:xfrm>
          <a:prstGeom prst="rect">
            <a:avLst/>
          </a:prstGeom>
          <a:noFill/>
        </p:spPr>
      </p:pic>
      <p:pic>
        <p:nvPicPr>
          <p:cNvPr id="46082" name="Picture 2" descr="http://triosgallery.com/artist_images/char_21.jpg"/>
          <p:cNvPicPr>
            <a:picLocks noChangeAspect="1" noChangeArrowheads="1"/>
          </p:cNvPicPr>
          <p:nvPr/>
        </p:nvPicPr>
        <p:blipFill>
          <a:blip r:embed="rId3" cstate="print"/>
          <a:srcRect/>
          <a:stretch>
            <a:fillRect/>
          </a:stretch>
        </p:blipFill>
        <p:spPr bwMode="auto">
          <a:xfrm>
            <a:off x="4876800" y="1447800"/>
            <a:ext cx="2705100" cy="2705100"/>
          </a:xfrm>
          <a:prstGeom prst="rect">
            <a:avLst/>
          </a:prstGeom>
          <a:noFill/>
        </p:spPr>
      </p:pic>
      <p:sp>
        <p:nvSpPr>
          <p:cNvPr id="5" name="TextBox 4"/>
          <p:cNvSpPr txBox="1"/>
          <p:nvPr/>
        </p:nvSpPr>
        <p:spPr>
          <a:xfrm>
            <a:off x="609600" y="4343400"/>
            <a:ext cx="6324600" cy="2308324"/>
          </a:xfrm>
          <a:prstGeom prst="rect">
            <a:avLst/>
          </a:prstGeom>
          <a:noFill/>
        </p:spPr>
        <p:txBody>
          <a:bodyPr wrap="square" rtlCol="0">
            <a:spAutoFit/>
          </a:bodyPr>
          <a:lstStyle/>
          <a:p>
            <a:pPr algn="ctr"/>
            <a:r>
              <a:rPr lang="en-US" sz="2400" dirty="0" smtClean="0"/>
              <a:t>Materials of high yield strength</a:t>
            </a:r>
          </a:p>
          <a:p>
            <a:pPr algn="ctr"/>
            <a:endParaRPr lang="en-US" sz="2400" dirty="0" smtClean="0"/>
          </a:p>
          <a:p>
            <a:r>
              <a:rPr lang="en-US" sz="2400" dirty="0" smtClean="0"/>
              <a:t>Near tip stress are very high =&gt; </a:t>
            </a:r>
          </a:p>
          <a:p>
            <a:r>
              <a:rPr lang="en-US" sz="2400" dirty="0" smtClean="0"/>
              <a:t>tear the atomic bonds apart =&gt; </a:t>
            </a:r>
          </a:p>
          <a:p>
            <a:r>
              <a:rPr lang="en-US" sz="2400" dirty="0" smtClean="0"/>
              <a:t>increase in the crack length results in increase in K, causing crack to accelerate</a:t>
            </a:r>
            <a:endParaRPr lang="et-EE" sz="2400" dirty="0"/>
          </a:p>
        </p:txBody>
      </p:sp>
      <p:pic>
        <p:nvPicPr>
          <p:cNvPr id="6" name="Picture 2"/>
          <p:cNvPicPr>
            <a:picLocks noChangeAspect="1" noChangeArrowheads="1"/>
          </p:cNvPicPr>
          <p:nvPr/>
        </p:nvPicPr>
        <p:blipFill>
          <a:blip r:embed="rId4" cstate="print"/>
          <a:srcRect/>
          <a:stretch>
            <a:fillRect/>
          </a:stretch>
        </p:blipFill>
        <p:spPr bwMode="auto">
          <a:xfrm>
            <a:off x="5638800" y="5181600"/>
            <a:ext cx="2449286" cy="6858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792162"/>
          </a:xfrm>
        </p:spPr>
        <p:txBody>
          <a:bodyPr/>
          <a:lstStyle/>
          <a:p>
            <a:r>
              <a:rPr lang="et-EE" dirty="0" smtClean="0"/>
              <a:t>Fracture toughness and design</a:t>
            </a:r>
            <a:endParaRPr lang="et-EE" dirty="0"/>
          </a:p>
        </p:txBody>
      </p:sp>
      <p:sp>
        <p:nvSpPr>
          <p:cNvPr id="3" name="Rectangle 2"/>
          <p:cNvSpPr/>
          <p:nvPr/>
        </p:nvSpPr>
        <p:spPr>
          <a:xfrm>
            <a:off x="304800" y="1143000"/>
            <a:ext cx="7924800" cy="1200329"/>
          </a:xfrm>
          <a:prstGeom prst="rect">
            <a:avLst/>
          </a:prstGeom>
        </p:spPr>
        <p:txBody>
          <a:bodyPr wrap="square">
            <a:spAutoFit/>
          </a:bodyPr>
          <a:lstStyle/>
          <a:p>
            <a:r>
              <a:rPr lang="en-GB" dirty="0" smtClean="0"/>
              <a:t>If the K</a:t>
            </a:r>
            <a:r>
              <a:rPr lang="en-GB" baseline="-25000" dirty="0" smtClean="0"/>
              <a:t>IC</a:t>
            </a:r>
            <a:r>
              <a:rPr lang="en-GB" dirty="0" smtClean="0"/>
              <a:t> value of material is known and the presence of a crack is allowed, we can then monitor the crack propagation during service prior to failure =&gt; </a:t>
            </a:r>
          </a:p>
          <a:p>
            <a:r>
              <a:rPr lang="en-GB" dirty="0" smtClean="0"/>
              <a:t>How long we can use the </a:t>
            </a:r>
            <a:r>
              <a:rPr lang="et-EE" dirty="0" smtClean="0"/>
              <a:t>component before it fails.</a:t>
            </a:r>
            <a:endParaRPr lang="et-EE" dirty="0"/>
          </a:p>
        </p:txBody>
      </p:sp>
      <p:pic>
        <p:nvPicPr>
          <p:cNvPr id="13314" name="Picture 2"/>
          <p:cNvPicPr>
            <a:picLocks noChangeAspect="1" noChangeArrowheads="1"/>
          </p:cNvPicPr>
          <p:nvPr/>
        </p:nvPicPr>
        <p:blipFill>
          <a:blip r:embed="rId2" cstate="print"/>
          <a:srcRect/>
          <a:stretch>
            <a:fillRect/>
          </a:stretch>
        </p:blipFill>
        <p:spPr bwMode="auto">
          <a:xfrm>
            <a:off x="381000" y="2590800"/>
            <a:ext cx="3832672" cy="2590800"/>
          </a:xfrm>
          <a:prstGeom prst="rect">
            <a:avLst/>
          </a:prstGeom>
          <a:noFill/>
          <a:ln w="9525">
            <a:noFill/>
            <a:miter lim="800000"/>
            <a:headEnd/>
            <a:tailEnd/>
          </a:ln>
        </p:spPr>
      </p:pic>
      <p:sp>
        <p:nvSpPr>
          <p:cNvPr id="5" name="Rectangle 4"/>
          <p:cNvSpPr/>
          <p:nvPr/>
        </p:nvSpPr>
        <p:spPr>
          <a:xfrm>
            <a:off x="4114800" y="4343400"/>
            <a:ext cx="4800600" cy="1200329"/>
          </a:xfrm>
          <a:prstGeom prst="rect">
            <a:avLst/>
          </a:prstGeom>
        </p:spPr>
        <p:txBody>
          <a:bodyPr wrap="square">
            <a:spAutoFit/>
          </a:bodyPr>
          <a:lstStyle/>
          <a:p>
            <a:r>
              <a:rPr lang="en-US" dirty="0" smtClean="0"/>
              <a:t>Brittle materials, for which appreciable plastic deformation is not possible in front of an advancing crack, have low </a:t>
            </a:r>
            <a:r>
              <a:rPr lang="en-US" dirty="0" err="1" smtClean="0"/>
              <a:t>KIc</a:t>
            </a:r>
            <a:r>
              <a:rPr lang="en-US" dirty="0" smtClean="0"/>
              <a:t> values and are vulnerable to catastrophic failure.</a:t>
            </a:r>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34</a:t>
            </a:fld>
            <a:endParaRPr lang="en-US"/>
          </a:p>
        </p:txBody>
      </p:sp>
      <p:pic>
        <p:nvPicPr>
          <p:cNvPr id="9" name="Picture 3"/>
          <p:cNvPicPr>
            <a:picLocks noChangeAspect="1" noChangeArrowheads="1"/>
          </p:cNvPicPr>
          <p:nvPr/>
        </p:nvPicPr>
        <p:blipFill>
          <a:blip r:embed="rId3" cstate="print"/>
          <a:srcRect/>
          <a:stretch>
            <a:fillRect/>
          </a:stretch>
        </p:blipFill>
        <p:spPr bwMode="auto">
          <a:xfrm>
            <a:off x="1143000" y="5562600"/>
            <a:ext cx="1717675" cy="1096963"/>
          </a:xfrm>
          <a:prstGeom prst="rect">
            <a:avLst/>
          </a:prstGeom>
          <a:noFill/>
          <a:ln w="9525">
            <a:noFill/>
            <a:miter lim="800000"/>
            <a:headEnd/>
            <a:tailEnd/>
          </a:ln>
        </p:spPr>
      </p:pic>
      <p:sp>
        <p:nvSpPr>
          <p:cNvPr id="10" name="TextBox 11"/>
          <p:cNvSpPr txBox="1">
            <a:spLocks noChangeArrowheads="1"/>
          </p:cNvSpPr>
          <p:nvPr/>
        </p:nvSpPr>
        <p:spPr bwMode="auto">
          <a:xfrm>
            <a:off x="3048000" y="5715000"/>
            <a:ext cx="3352800" cy="1015663"/>
          </a:xfrm>
          <a:prstGeom prst="rect">
            <a:avLst/>
          </a:prstGeom>
          <a:noFill/>
          <a:ln w="9525">
            <a:noFill/>
            <a:miter lim="800000"/>
            <a:headEnd/>
            <a:tailEnd/>
          </a:ln>
        </p:spPr>
        <p:txBody>
          <a:bodyPr wrap="square">
            <a:spAutoFit/>
          </a:bodyPr>
          <a:lstStyle/>
          <a:p>
            <a:pPr algn="ctr"/>
            <a:r>
              <a:rPr lang="en-US" sz="2000" dirty="0"/>
              <a:t>Crack length necessary</a:t>
            </a:r>
          </a:p>
          <a:p>
            <a:pPr algn="ctr"/>
            <a:r>
              <a:rPr lang="en-US" sz="2000" dirty="0"/>
              <a:t>for fracture at a materials</a:t>
            </a:r>
          </a:p>
          <a:p>
            <a:pPr algn="ctr"/>
            <a:r>
              <a:rPr lang="en-US" sz="2000" dirty="0"/>
              <a:t>yield strength</a:t>
            </a:r>
          </a:p>
        </p:txBody>
      </p:sp>
      <p:pic>
        <p:nvPicPr>
          <p:cNvPr id="12" name="Picture 15" descr="f008-007-Y743"/>
          <p:cNvPicPr>
            <a:picLocks noChangeAspect="1" noChangeArrowheads="1"/>
          </p:cNvPicPr>
          <p:nvPr/>
        </p:nvPicPr>
        <p:blipFill>
          <a:blip r:embed="rId4" cstate="print"/>
          <a:srcRect/>
          <a:stretch>
            <a:fillRect/>
          </a:stretch>
        </p:blipFill>
        <p:spPr bwMode="auto">
          <a:xfrm>
            <a:off x="5943600" y="1981200"/>
            <a:ext cx="2557462" cy="2275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2057400" y="5029200"/>
            <a:ext cx="4635500" cy="1201737"/>
          </a:xfrm>
          <a:prstGeom prst="rect">
            <a:avLst/>
          </a:prstGeom>
          <a:noFill/>
          <a:ln w="9525">
            <a:noFill/>
            <a:miter lim="800000"/>
            <a:headEnd/>
            <a:tailEnd/>
          </a:ln>
        </p:spPr>
        <p:txBody>
          <a:bodyPr wrap="none">
            <a:spAutoFit/>
          </a:bodyPr>
          <a:lstStyle/>
          <a:p>
            <a:pPr algn="ctr"/>
            <a:r>
              <a:rPr lang="en-US" sz="2400" dirty="0"/>
              <a:t>Tough metals are able to contain</a:t>
            </a:r>
          </a:p>
          <a:p>
            <a:pPr algn="ctr"/>
            <a:r>
              <a:rPr lang="en-US" sz="2400" dirty="0"/>
              <a:t>large cracks but still yield in a </a:t>
            </a:r>
          </a:p>
          <a:p>
            <a:pPr algn="ctr"/>
            <a:r>
              <a:rPr lang="en-US" sz="2400" dirty="0"/>
              <a:t>predictable, ductile, manner</a:t>
            </a:r>
          </a:p>
        </p:txBody>
      </p:sp>
      <p:pic>
        <p:nvPicPr>
          <p:cNvPr id="24581" name="Picture 2"/>
          <p:cNvPicPr>
            <a:picLocks noChangeAspect="1" noChangeArrowheads="1"/>
          </p:cNvPicPr>
          <p:nvPr/>
        </p:nvPicPr>
        <p:blipFill>
          <a:blip r:embed="rId2" cstate="print"/>
          <a:srcRect/>
          <a:stretch>
            <a:fillRect/>
          </a:stretch>
        </p:blipFill>
        <p:spPr bwMode="auto">
          <a:xfrm>
            <a:off x="381000" y="3352800"/>
            <a:ext cx="8242300" cy="1518918"/>
          </a:xfrm>
          <a:prstGeom prst="rect">
            <a:avLst/>
          </a:prstGeom>
          <a:noFill/>
          <a:ln w="9525">
            <a:noFill/>
            <a:miter lim="800000"/>
            <a:headEnd/>
            <a:tailEnd/>
          </a:ln>
        </p:spPr>
      </p:pic>
      <p:sp>
        <p:nvSpPr>
          <p:cNvPr id="24580" name="TextBox 7"/>
          <p:cNvSpPr txBox="1">
            <a:spLocks noChangeArrowheads="1"/>
          </p:cNvSpPr>
          <p:nvPr/>
        </p:nvSpPr>
        <p:spPr bwMode="auto">
          <a:xfrm>
            <a:off x="1524000" y="1295400"/>
            <a:ext cx="6035675" cy="830262"/>
          </a:xfrm>
          <a:prstGeom prst="rect">
            <a:avLst/>
          </a:prstGeom>
          <a:noFill/>
          <a:ln w="9525">
            <a:noFill/>
            <a:miter lim="800000"/>
            <a:headEnd/>
            <a:tailEnd/>
          </a:ln>
        </p:spPr>
        <p:txBody>
          <a:bodyPr wrap="none">
            <a:spAutoFit/>
          </a:bodyPr>
          <a:lstStyle/>
          <a:p>
            <a:pPr algn="ctr"/>
            <a:r>
              <a:rPr lang="en-US" sz="2400" dirty="0"/>
              <a:t>Critical crack lengths are a measure of the </a:t>
            </a:r>
          </a:p>
          <a:p>
            <a:pPr algn="ctr"/>
            <a:r>
              <a:rPr lang="en-US" sz="2400" dirty="0"/>
              <a:t>damage tolerance of a material</a:t>
            </a:r>
          </a:p>
        </p:txBody>
      </p:sp>
      <p:sp>
        <p:nvSpPr>
          <p:cNvPr id="8" name="Title 1"/>
          <p:cNvSpPr>
            <a:spLocks noGrp="1"/>
          </p:cNvSpPr>
          <p:nvPr>
            <p:ph type="title"/>
          </p:nvPr>
        </p:nvSpPr>
        <p:spPr>
          <a:xfrm>
            <a:off x="381000" y="304800"/>
            <a:ext cx="7467600" cy="792162"/>
          </a:xfrm>
        </p:spPr>
        <p:txBody>
          <a:bodyPr/>
          <a:lstStyle/>
          <a:p>
            <a:r>
              <a:rPr lang="en-US" sz="3200" dirty="0" smtClean="0"/>
              <a:t>Damage tolerance </a:t>
            </a:r>
            <a:endParaRPr lang="et-EE" dirty="0"/>
          </a:p>
        </p:txBody>
      </p:sp>
      <p:pic>
        <p:nvPicPr>
          <p:cNvPr id="9" name="Picture 3"/>
          <p:cNvPicPr>
            <a:picLocks noChangeAspect="1" noChangeArrowheads="1"/>
          </p:cNvPicPr>
          <p:nvPr/>
        </p:nvPicPr>
        <p:blipFill>
          <a:blip r:embed="rId3" cstate="print"/>
          <a:srcRect/>
          <a:stretch>
            <a:fillRect/>
          </a:stretch>
        </p:blipFill>
        <p:spPr bwMode="auto">
          <a:xfrm>
            <a:off x="3657600" y="2209800"/>
            <a:ext cx="1524000" cy="973276"/>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 resistance</a:t>
            </a:r>
            <a:endParaRPr lang="en-US" dirty="0"/>
          </a:p>
        </p:txBody>
      </p:sp>
      <p:sp>
        <p:nvSpPr>
          <p:cNvPr id="3" name="Content Placeholder 2"/>
          <p:cNvSpPr>
            <a:spLocks noGrp="1"/>
          </p:cNvSpPr>
          <p:nvPr>
            <p:ph sz="quarter" idx="1"/>
          </p:nvPr>
        </p:nvSpPr>
        <p:spPr>
          <a:xfrm>
            <a:off x="457200" y="1524000"/>
            <a:ext cx="8001000" cy="4949952"/>
          </a:xfrm>
        </p:spPr>
        <p:txBody>
          <a:bodyPr/>
          <a:lstStyle/>
          <a:p>
            <a:pPr algn="ctr">
              <a:buNone/>
            </a:pPr>
            <a:r>
              <a:rPr lang="en-US" dirty="0" smtClean="0"/>
              <a:t>The ability of a material to resist the growth of a crack depends on a large number of factors:</a:t>
            </a:r>
          </a:p>
          <a:p>
            <a:r>
              <a:rPr lang="en-US" b="1" dirty="0" smtClean="0"/>
              <a:t>Larger flaws reduce the permitted stress</a:t>
            </a:r>
            <a:r>
              <a:rPr lang="en-US" dirty="0" smtClean="0"/>
              <a:t>. </a:t>
            </a:r>
          </a:p>
          <a:p>
            <a:r>
              <a:rPr lang="en-US" dirty="0" smtClean="0"/>
              <a:t>The </a:t>
            </a:r>
            <a:r>
              <a:rPr lang="en-US" b="1" dirty="0" smtClean="0"/>
              <a:t>ability</a:t>
            </a:r>
            <a:r>
              <a:rPr lang="en-US" dirty="0" smtClean="0"/>
              <a:t> of a material to </a:t>
            </a:r>
            <a:r>
              <a:rPr lang="en-US" b="1" dirty="0" smtClean="0"/>
              <a:t>deform</a:t>
            </a:r>
            <a:r>
              <a:rPr lang="en-US" dirty="0" smtClean="0"/>
              <a:t> is critical.</a:t>
            </a:r>
          </a:p>
          <a:p>
            <a:r>
              <a:rPr lang="en-US" dirty="0" smtClean="0"/>
              <a:t>Increasing the </a:t>
            </a:r>
            <a:r>
              <a:rPr lang="en-US" b="1" dirty="0" smtClean="0"/>
              <a:t>rate of application </a:t>
            </a:r>
            <a:r>
              <a:rPr lang="en-US" dirty="0" smtClean="0"/>
              <a:t>of the load, such as that encountered in an impact test, typically </a:t>
            </a:r>
            <a:r>
              <a:rPr lang="en-US" b="1" dirty="0" smtClean="0"/>
              <a:t>reduces</a:t>
            </a:r>
            <a:r>
              <a:rPr lang="en-US" dirty="0" smtClean="0"/>
              <a:t> the fracture toughness of the material.</a:t>
            </a:r>
          </a:p>
          <a:p>
            <a:r>
              <a:rPr lang="en-US" dirty="0" smtClean="0"/>
              <a:t>Increasing the </a:t>
            </a:r>
            <a:r>
              <a:rPr lang="en-US" b="1" dirty="0" smtClean="0"/>
              <a:t>temperature</a:t>
            </a:r>
            <a:r>
              <a:rPr lang="en-US" dirty="0" smtClean="0"/>
              <a:t> normally increases the fracture toughness.</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GB" dirty="0" smtClean="0"/>
              <a:t>Variables affecting fracture toughness </a:t>
            </a:r>
            <a:endParaRPr lang="et-EE" dirty="0"/>
          </a:p>
        </p:txBody>
      </p:sp>
      <p:sp>
        <p:nvSpPr>
          <p:cNvPr id="3" name="Rectangle 2"/>
          <p:cNvSpPr/>
          <p:nvPr/>
        </p:nvSpPr>
        <p:spPr>
          <a:xfrm>
            <a:off x="304800" y="1295400"/>
            <a:ext cx="4419600" cy="2554545"/>
          </a:xfrm>
          <a:prstGeom prst="rect">
            <a:avLst/>
          </a:prstGeom>
        </p:spPr>
        <p:txBody>
          <a:bodyPr wrap="square">
            <a:spAutoFit/>
          </a:bodyPr>
          <a:lstStyle/>
          <a:p>
            <a:r>
              <a:rPr lang="et-EE" sz="2000" b="1" dirty="0" smtClean="0"/>
              <a:t>Metallurgical factors</a:t>
            </a:r>
          </a:p>
          <a:p>
            <a:endParaRPr lang="et-EE" sz="2000" dirty="0" smtClean="0"/>
          </a:p>
          <a:p>
            <a:r>
              <a:rPr lang="et-EE" sz="2000" dirty="0" smtClean="0"/>
              <a:t>- Microstructure, inclusions, impurities</a:t>
            </a:r>
          </a:p>
          <a:p>
            <a:r>
              <a:rPr lang="et-EE" sz="2000" dirty="0" smtClean="0"/>
              <a:t>- Composition</a:t>
            </a:r>
          </a:p>
          <a:p>
            <a:r>
              <a:rPr lang="et-EE" sz="2000" dirty="0" smtClean="0"/>
              <a:t>- Heat treatment</a:t>
            </a:r>
          </a:p>
          <a:p>
            <a:pPr>
              <a:buFontTx/>
              <a:buChar char="-"/>
            </a:pPr>
            <a:r>
              <a:rPr lang="et-EE" sz="2000" dirty="0" smtClean="0"/>
              <a:t>Thermo-mechanical processing</a:t>
            </a:r>
            <a:endParaRPr lang="en-US" sz="2000" dirty="0" smtClean="0"/>
          </a:p>
          <a:p>
            <a:endParaRPr lang="en-US" sz="2000" b="1" dirty="0" smtClean="0"/>
          </a:p>
        </p:txBody>
      </p:sp>
      <p:sp>
        <p:nvSpPr>
          <p:cNvPr id="6" name="Slide Number Placeholder 5"/>
          <p:cNvSpPr>
            <a:spLocks noGrp="1"/>
          </p:cNvSpPr>
          <p:nvPr>
            <p:ph type="sldNum" sz="quarter" idx="11"/>
          </p:nvPr>
        </p:nvSpPr>
        <p:spPr/>
        <p:txBody>
          <a:bodyPr/>
          <a:lstStyle/>
          <a:p>
            <a:fld id="{B6F15528-21DE-4FAA-801E-634DDDAF4B2B}" type="slidenum">
              <a:rPr lang="en-US" smtClean="0"/>
              <a:pPr/>
              <a:t>37</a:t>
            </a:fld>
            <a:endParaRPr lang="en-US"/>
          </a:p>
        </p:txBody>
      </p:sp>
      <p:pic>
        <p:nvPicPr>
          <p:cNvPr id="7" name="Picture 2"/>
          <p:cNvPicPr>
            <a:picLocks noChangeAspect="1" noChangeArrowheads="1"/>
          </p:cNvPicPr>
          <p:nvPr/>
        </p:nvPicPr>
        <p:blipFill>
          <a:blip r:embed="rId2" cstate="print"/>
          <a:srcRect/>
          <a:stretch>
            <a:fillRect/>
          </a:stretch>
        </p:blipFill>
        <p:spPr bwMode="auto">
          <a:xfrm>
            <a:off x="3733800" y="914400"/>
            <a:ext cx="5050703" cy="3505200"/>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381000" y="3733800"/>
            <a:ext cx="4314825" cy="2861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5"/>
          <p:cNvSpPr>
            <a:spLocks noGrp="1"/>
          </p:cNvSpPr>
          <p:nvPr>
            <p:ph type="title"/>
          </p:nvPr>
        </p:nvSpPr>
        <p:spPr>
          <a:xfrm>
            <a:off x="304800" y="381000"/>
            <a:ext cx="8229600" cy="685800"/>
          </a:xfrm>
        </p:spPr>
        <p:txBody>
          <a:bodyPr>
            <a:normAutofit fontScale="90000"/>
          </a:bodyPr>
          <a:lstStyle/>
          <a:p>
            <a:r>
              <a:rPr lang="en-US" sz="3600" dirty="0" smtClean="0"/>
              <a:t>Fracture toughness – modulus chart</a:t>
            </a:r>
          </a:p>
        </p:txBody>
      </p:sp>
      <p:pic>
        <p:nvPicPr>
          <p:cNvPr id="25605" name="Picture 15" descr="f008-008-Y743"/>
          <p:cNvPicPr>
            <a:picLocks noChangeAspect="1" noChangeArrowheads="1"/>
          </p:cNvPicPr>
          <p:nvPr/>
        </p:nvPicPr>
        <p:blipFill>
          <a:blip r:embed="rId2" cstate="print"/>
          <a:srcRect/>
          <a:stretch>
            <a:fillRect/>
          </a:stretch>
        </p:blipFill>
        <p:spPr bwMode="auto">
          <a:xfrm>
            <a:off x="762000" y="1219200"/>
            <a:ext cx="6465953" cy="4927600"/>
          </a:xfrm>
          <a:prstGeom prst="rect">
            <a:avLst/>
          </a:prstGeom>
          <a:noFill/>
          <a:ln w="9525">
            <a:noFill/>
            <a:miter lim="800000"/>
            <a:headEnd/>
            <a:tailEnd/>
          </a:ln>
        </p:spPr>
      </p:pic>
      <p:sp>
        <p:nvSpPr>
          <p:cNvPr id="8" name="Rectangle 7"/>
          <p:cNvSpPr/>
          <p:nvPr/>
        </p:nvSpPr>
        <p:spPr>
          <a:xfrm>
            <a:off x="838200" y="6324600"/>
            <a:ext cx="5943600" cy="369332"/>
          </a:xfrm>
          <a:prstGeom prst="rect">
            <a:avLst/>
          </a:prstGeom>
        </p:spPr>
        <p:txBody>
          <a:bodyPr wrap="square">
            <a:spAutoFit/>
          </a:bodyPr>
          <a:lstStyle/>
          <a:p>
            <a:pPr algn="ctr"/>
            <a:r>
              <a:rPr lang="en-US" dirty="0" smtClean="0"/>
              <a:t>Values range from 0.01 – 100 </a:t>
            </a:r>
            <a:r>
              <a:rPr lang="en-US" dirty="0" err="1" smtClean="0"/>
              <a:t>MPa</a:t>
            </a:r>
            <a:r>
              <a:rPr lang="en-US" dirty="0" err="1" smtClean="0">
                <a:cs typeface="Arial" charset="0"/>
              </a:rPr>
              <a:t>√m</a:t>
            </a:r>
            <a:endParaRPr lang="en-US" dirty="0">
              <a:cs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2050" name="Picture 2"/>
          <p:cNvPicPr>
            <a:picLocks noChangeAspect="1" noChangeArrowheads="1"/>
          </p:cNvPicPr>
          <p:nvPr/>
        </p:nvPicPr>
        <p:blipFill>
          <a:blip r:embed="rId2" cstate="print"/>
          <a:srcRect/>
          <a:stretch>
            <a:fillRect/>
          </a:stretch>
        </p:blipFill>
        <p:spPr bwMode="auto">
          <a:xfrm>
            <a:off x="685800" y="228600"/>
            <a:ext cx="7162800" cy="5587874"/>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B6F15528-21DE-4FAA-801E-634DDDAF4B2B}" type="slidenum">
              <a:rPr lang="en-US" smtClean="0"/>
              <a:pPr/>
              <a:t>39</a:t>
            </a:fld>
            <a:endParaRPr lang="en-US"/>
          </a:p>
        </p:txBody>
      </p:sp>
      <p:sp>
        <p:nvSpPr>
          <p:cNvPr id="5" name="TextBox 6"/>
          <p:cNvSpPr txBox="1">
            <a:spLocks noChangeArrowheads="1"/>
          </p:cNvSpPr>
          <p:nvPr/>
        </p:nvSpPr>
        <p:spPr bwMode="auto">
          <a:xfrm>
            <a:off x="228600" y="5943600"/>
            <a:ext cx="8305800" cy="646331"/>
          </a:xfrm>
          <a:prstGeom prst="rect">
            <a:avLst/>
          </a:prstGeom>
          <a:noFill/>
          <a:ln w="9525">
            <a:noFill/>
            <a:miter lim="800000"/>
            <a:headEnd/>
            <a:tailEnd/>
          </a:ln>
        </p:spPr>
        <p:txBody>
          <a:bodyPr wrap="square">
            <a:spAutoFit/>
          </a:bodyPr>
          <a:lstStyle/>
          <a:p>
            <a:pPr algn="ctr"/>
            <a:r>
              <a:rPr lang="en-US" dirty="0"/>
              <a:t>Transition </a:t>
            </a:r>
            <a:r>
              <a:rPr lang="en-US" dirty="0" smtClean="0"/>
              <a:t>crack length </a:t>
            </a:r>
            <a:r>
              <a:rPr lang="en-US" dirty="0"/>
              <a:t>plotted </a:t>
            </a:r>
            <a:r>
              <a:rPr lang="en-US" dirty="0" smtClean="0"/>
              <a:t>on chart </a:t>
            </a:r>
            <a:r>
              <a:rPr lang="en-US" dirty="0"/>
              <a:t>– values </a:t>
            </a:r>
            <a:r>
              <a:rPr lang="en-US" dirty="0" smtClean="0"/>
              <a:t>can range </a:t>
            </a:r>
            <a:r>
              <a:rPr lang="en-US" dirty="0"/>
              <a:t>from </a:t>
            </a:r>
            <a:r>
              <a:rPr lang="en-US" dirty="0" smtClean="0"/>
              <a:t>near-atomic dimensions for ceramics to </a:t>
            </a:r>
            <a:r>
              <a:rPr lang="en-US" dirty="0"/>
              <a:t>almost a </a:t>
            </a:r>
            <a:r>
              <a:rPr lang="en-US" dirty="0" smtClean="0"/>
              <a:t>meter for </a:t>
            </a:r>
            <a:r>
              <a:rPr lang="en-US" dirty="0"/>
              <a:t>ductile metals</a:t>
            </a:r>
          </a:p>
        </p:txBody>
      </p:sp>
      <p:pic>
        <p:nvPicPr>
          <p:cNvPr id="6" name="Picture 4"/>
          <p:cNvPicPr>
            <a:picLocks noChangeAspect="1" noChangeArrowheads="1"/>
          </p:cNvPicPr>
          <p:nvPr/>
        </p:nvPicPr>
        <p:blipFill>
          <a:blip r:embed="rId3" cstate="print"/>
          <a:srcRect/>
          <a:stretch>
            <a:fillRect/>
          </a:stretch>
        </p:blipFill>
        <p:spPr bwMode="auto">
          <a:xfrm>
            <a:off x="228600" y="1417638"/>
            <a:ext cx="1981200" cy="1067833"/>
          </a:xfrm>
          <a:prstGeom prst="rect">
            <a:avLst/>
          </a:prstGeom>
          <a:noFill/>
          <a:ln w="41275">
            <a:solidFill>
              <a:schemeClr val="accent1"/>
            </a:solid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781800" y="3352800"/>
            <a:ext cx="1524000" cy="973276"/>
          </a:xfrm>
          <a:prstGeom prst="rect">
            <a:avLst/>
          </a:prstGeom>
          <a:solidFill>
            <a:schemeClr val="accent1"/>
          </a:solidFill>
          <a:ln w="50800">
            <a:solidFill>
              <a:schemeClr val="accent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868362"/>
          </a:xfrm>
        </p:spPr>
        <p:txBody>
          <a:bodyPr/>
          <a:lstStyle/>
          <a:p>
            <a:r>
              <a:rPr lang="et-EE" dirty="0" smtClean="0"/>
              <a:t>Failure modes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828800" y="1524000"/>
            <a:ext cx="5210175" cy="4214683"/>
          </a:xfrm>
          <a:prstGeom prst="rect">
            <a:avLst/>
          </a:prstGeom>
          <a:noFill/>
          <a:ln w="9525">
            <a:noFill/>
            <a:miter lim="800000"/>
            <a:headEnd/>
            <a:tailEnd/>
          </a:ln>
        </p:spPr>
      </p:pic>
      <p:sp>
        <p:nvSpPr>
          <p:cNvPr id="5" name="Rectangle 4"/>
          <p:cNvSpPr/>
          <p:nvPr/>
        </p:nvSpPr>
        <p:spPr>
          <a:xfrm>
            <a:off x="3505200" y="5791200"/>
            <a:ext cx="2362200" cy="923330"/>
          </a:xfrm>
          <a:prstGeom prst="rect">
            <a:avLst/>
          </a:prstGeom>
        </p:spPr>
        <p:txBody>
          <a:bodyPr wrap="square">
            <a:spAutoFit/>
          </a:bodyPr>
          <a:lstStyle/>
          <a:p>
            <a:r>
              <a:rPr lang="en-US" dirty="0" smtClean="0"/>
              <a:t>Moderately ductile fracture after some</a:t>
            </a:r>
          </a:p>
          <a:p>
            <a:r>
              <a:rPr lang="en-US" dirty="0" smtClean="0"/>
              <a:t>necking.</a:t>
            </a:r>
            <a:endParaRPr lang="en-US" dirty="0"/>
          </a:p>
        </p:txBody>
      </p:sp>
      <p:sp>
        <p:nvSpPr>
          <p:cNvPr id="6" name="Rectangle 5"/>
          <p:cNvSpPr/>
          <p:nvPr/>
        </p:nvSpPr>
        <p:spPr>
          <a:xfrm>
            <a:off x="5791200" y="5791200"/>
            <a:ext cx="2362200" cy="923330"/>
          </a:xfrm>
          <a:prstGeom prst="rect">
            <a:avLst/>
          </a:prstGeom>
        </p:spPr>
        <p:txBody>
          <a:bodyPr wrap="square">
            <a:spAutoFit/>
          </a:bodyPr>
          <a:lstStyle/>
          <a:p>
            <a:r>
              <a:rPr lang="en-US" dirty="0" smtClean="0"/>
              <a:t>Brittle fracture without any</a:t>
            </a:r>
          </a:p>
          <a:p>
            <a:r>
              <a:rPr lang="en-US" dirty="0" smtClean="0"/>
              <a:t>plastic deformation.</a:t>
            </a:r>
            <a:endParaRPr lang="en-US" dirty="0"/>
          </a:p>
        </p:txBody>
      </p:sp>
      <p:sp>
        <p:nvSpPr>
          <p:cNvPr id="8" name="Rectangle 7"/>
          <p:cNvSpPr/>
          <p:nvPr/>
        </p:nvSpPr>
        <p:spPr>
          <a:xfrm>
            <a:off x="304800" y="5791200"/>
            <a:ext cx="3124200" cy="923330"/>
          </a:xfrm>
          <a:prstGeom prst="rect">
            <a:avLst/>
          </a:prstGeom>
        </p:spPr>
        <p:txBody>
          <a:bodyPr wrap="square">
            <a:spAutoFit/>
          </a:bodyPr>
          <a:lstStyle/>
          <a:p>
            <a:r>
              <a:rPr lang="en-US" dirty="0" smtClean="0"/>
              <a:t>Highly ductile fracture in</a:t>
            </a:r>
          </a:p>
          <a:p>
            <a:r>
              <a:rPr lang="en-US" dirty="0" smtClean="0"/>
              <a:t>which the specimen necks down to a point</a:t>
            </a:r>
            <a:endParaRPr lang="en-US"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4</a:t>
            </a:fld>
            <a:endParaRPr lang="en-US"/>
          </a:p>
        </p:txBody>
      </p:sp>
      <p:sp>
        <p:nvSpPr>
          <p:cNvPr id="9" name="Rectangle 8"/>
          <p:cNvSpPr/>
          <p:nvPr/>
        </p:nvSpPr>
        <p:spPr>
          <a:xfrm>
            <a:off x="4114800" y="838200"/>
            <a:ext cx="4572000" cy="646331"/>
          </a:xfrm>
          <a:prstGeom prst="rect">
            <a:avLst/>
          </a:prstGeom>
        </p:spPr>
        <p:txBody>
          <a:bodyPr>
            <a:spAutoFit/>
          </a:bodyPr>
          <a:lstStyle/>
          <a:p>
            <a:r>
              <a:rPr lang="en-GB" dirty="0" smtClean="0"/>
              <a:t>Ductile fracture is almost always preferred to brittle one.</a:t>
            </a:r>
            <a:endParaRPr lang="et-E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r>
              <a:rPr lang="en-US" smtClean="0"/>
              <a:t>Fail-Safe Design</a:t>
            </a:r>
          </a:p>
        </p:txBody>
      </p:sp>
      <p:sp>
        <p:nvSpPr>
          <p:cNvPr id="21507" name="TextBox 5"/>
          <p:cNvSpPr txBox="1">
            <a:spLocks noChangeArrowheads="1"/>
          </p:cNvSpPr>
          <p:nvPr/>
        </p:nvSpPr>
        <p:spPr bwMode="auto">
          <a:xfrm>
            <a:off x="228600" y="1828800"/>
            <a:ext cx="4572000" cy="1646237"/>
          </a:xfrm>
          <a:prstGeom prst="rect">
            <a:avLst/>
          </a:prstGeom>
          <a:noFill/>
          <a:ln w="9525">
            <a:noFill/>
            <a:miter lim="800000"/>
            <a:headEnd/>
            <a:tailEnd/>
          </a:ln>
        </p:spPr>
        <p:txBody>
          <a:bodyPr>
            <a:spAutoFit/>
          </a:bodyPr>
          <a:lstStyle/>
          <a:p>
            <a:pPr algn="ctr">
              <a:spcAft>
                <a:spcPts val="600"/>
              </a:spcAft>
            </a:pPr>
            <a:r>
              <a:rPr lang="en-US" sz="2400" u="sng" dirty="0"/>
              <a:t>Yield-before-break</a:t>
            </a:r>
          </a:p>
          <a:p>
            <a:pPr algn="ctr"/>
            <a:r>
              <a:rPr lang="en-US" sz="2400" dirty="0"/>
              <a:t>Requires that the crack will</a:t>
            </a:r>
          </a:p>
          <a:p>
            <a:pPr algn="ctr"/>
            <a:r>
              <a:rPr lang="en-US" sz="2400" dirty="0"/>
              <a:t>not propagate even if the </a:t>
            </a:r>
          </a:p>
          <a:p>
            <a:pPr algn="ctr"/>
            <a:r>
              <a:rPr lang="en-US" sz="2400" dirty="0"/>
              <a:t>stress causes the part to yield</a:t>
            </a:r>
          </a:p>
        </p:txBody>
      </p:sp>
      <p:sp>
        <p:nvSpPr>
          <p:cNvPr id="21508" name="TextBox 6"/>
          <p:cNvSpPr txBox="1">
            <a:spLocks noChangeArrowheads="1"/>
          </p:cNvSpPr>
          <p:nvPr/>
        </p:nvSpPr>
        <p:spPr bwMode="auto">
          <a:xfrm>
            <a:off x="4572000" y="1809750"/>
            <a:ext cx="4572000" cy="2754313"/>
          </a:xfrm>
          <a:prstGeom prst="rect">
            <a:avLst/>
          </a:prstGeom>
          <a:noFill/>
          <a:ln w="9525">
            <a:noFill/>
            <a:miter lim="800000"/>
            <a:headEnd/>
            <a:tailEnd/>
          </a:ln>
        </p:spPr>
        <p:txBody>
          <a:bodyPr>
            <a:spAutoFit/>
          </a:bodyPr>
          <a:lstStyle/>
          <a:p>
            <a:pPr algn="ctr">
              <a:spcAft>
                <a:spcPts val="600"/>
              </a:spcAft>
            </a:pPr>
            <a:r>
              <a:rPr lang="en-US" sz="2400" u="sng" dirty="0"/>
              <a:t>Leak-before-break</a:t>
            </a:r>
          </a:p>
          <a:p>
            <a:pPr algn="ctr"/>
            <a:r>
              <a:rPr lang="en-US" sz="2400" dirty="0"/>
              <a:t>Requires that a crack</a:t>
            </a:r>
          </a:p>
          <a:p>
            <a:pPr algn="ctr"/>
            <a:r>
              <a:rPr lang="en-US" sz="2400" dirty="0"/>
              <a:t>just large enough to </a:t>
            </a:r>
          </a:p>
          <a:p>
            <a:pPr algn="ctr"/>
            <a:r>
              <a:rPr lang="en-US" sz="2400" dirty="0"/>
              <a:t>penetrate both the inner</a:t>
            </a:r>
          </a:p>
          <a:p>
            <a:pPr algn="ctr"/>
            <a:r>
              <a:rPr lang="en-US" sz="2400" dirty="0"/>
              <a:t>and outer surface of the</a:t>
            </a:r>
          </a:p>
          <a:p>
            <a:pPr algn="ctr"/>
            <a:r>
              <a:rPr lang="en-US" sz="2400" dirty="0"/>
              <a:t>vessel is still stable</a:t>
            </a:r>
          </a:p>
          <a:p>
            <a:pPr algn="ctr"/>
            <a:endParaRPr lang="en-US" sz="2400" dirty="0"/>
          </a:p>
        </p:txBody>
      </p:sp>
      <p:pic>
        <p:nvPicPr>
          <p:cNvPr id="7" name="Picture 13" descr="f010-005-Y743"/>
          <p:cNvPicPr>
            <a:picLocks noChangeAspect="1" noChangeArrowheads="1"/>
          </p:cNvPicPr>
          <p:nvPr/>
        </p:nvPicPr>
        <p:blipFill>
          <a:blip r:embed="rId2" cstate="print"/>
          <a:srcRect/>
          <a:stretch>
            <a:fillRect/>
          </a:stretch>
        </p:blipFill>
        <p:spPr bwMode="auto">
          <a:xfrm>
            <a:off x="1219200" y="3962400"/>
            <a:ext cx="2737253" cy="2574925"/>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B6F15528-21DE-4FAA-801E-634DDDAF4B2B}" type="slidenum">
              <a:rPr lang="en-US" smtClean="0"/>
              <a:pPr/>
              <a:t>40</a:t>
            </a:fld>
            <a:endParaRPr lang="en-US"/>
          </a:p>
        </p:txBody>
      </p:sp>
      <p:pic>
        <p:nvPicPr>
          <p:cNvPr id="8" name="Picture 2"/>
          <p:cNvPicPr>
            <a:picLocks noChangeAspect="1" noChangeArrowheads="1"/>
          </p:cNvPicPr>
          <p:nvPr/>
        </p:nvPicPr>
        <p:blipFill>
          <a:blip r:embed="rId3" cstate="print"/>
          <a:srcRect/>
          <a:stretch>
            <a:fillRect/>
          </a:stretch>
        </p:blipFill>
        <p:spPr bwMode="auto">
          <a:xfrm>
            <a:off x="4953000" y="4343400"/>
            <a:ext cx="3207628"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639762"/>
          </a:xfrm>
        </p:spPr>
        <p:txBody>
          <a:bodyPr/>
          <a:lstStyle/>
          <a:p>
            <a:r>
              <a:rPr lang="en-US" dirty="0" smtClean="0"/>
              <a:t>Design using fracture mechanics</a:t>
            </a:r>
            <a:endParaRPr lang="et-EE" dirty="0"/>
          </a:p>
        </p:txBody>
      </p:sp>
      <p:pic>
        <p:nvPicPr>
          <p:cNvPr id="14338" name="Picture 2"/>
          <p:cNvPicPr>
            <a:picLocks noChangeAspect="1" noChangeArrowheads="1"/>
          </p:cNvPicPr>
          <p:nvPr/>
        </p:nvPicPr>
        <p:blipFill>
          <a:blip r:embed="rId2" cstate="print"/>
          <a:srcRect/>
          <a:stretch>
            <a:fillRect/>
          </a:stretch>
        </p:blipFill>
        <p:spPr bwMode="auto">
          <a:xfrm>
            <a:off x="381000" y="1066800"/>
            <a:ext cx="2847975" cy="1247775"/>
          </a:xfrm>
          <a:prstGeom prst="rect">
            <a:avLst/>
          </a:prstGeom>
          <a:noFill/>
          <a:ln w="9525">
            <a:noFill/>
            <a:miter lim="800000"/>
            <a:headEnd/>
            <a:tailEnd/>
          </a:ln>
        </p:spPr>
      </p:pic>
      <p:sp>
        <p:nvSpPr>
          <p:cNvPr id="4" name="Rectangle 3"/>
          <p:cNvSpPr/>
          <p:nvPr/>
        </p:nvSpPr>
        <p:spPr>
          <a:xfrm>
            <a:off x="228600" y="2438400"/>
            <a:ext cx="4038600" cy="923330"/>
          </a:xfrm>
          <a:prstGeom prst="rect">
            <a:avLst/>
          </a:prstGeom>
        </p:spPr>
        <p:txBody>
          <a:bodyPr wrap="square">
            <a:spAutoFit/>
          </a:bodyPr>
          <a:lstStyle/>
          <a:p>
            <a:r>
              <a:rPr lang="en-US" dirty="0" smtClean="0"/>
              <a:t>Consider the thin-walled spherical tank of radius </a:t>
            </a:r>
            <a:r>
              <a:rPr lang="en-US" i="1" dirty="0" smtClean="0"/>
              <a:t>r </a:t>
            </a:r>
            <a:r>
              <a:rPr lang="en-US" dirty="0" smtClean="0"/>
              <a:t>and thickness </a:t>
            </a:r>
            <a:r>
              <a:rPr lang="en-US" i="1" dirty="0" smtClean="0"/>
              <a:t>t</a:t>
            </a:r>
            <a:r>
              <a:rPr lang="en-US" dirty="0" smtClean="0"/>
              <a:t> that may be used as a pressure vessel.</a:t>
            </a:r>
            <a:endParaRPr lang="en-US" dirty="0"/>
          </a:p>
        </p:txBody>
      </p:sp>
      <p:pic>
        <p:nvPicPr>
          <p:cNvPr id="34818" name="Picture 2" descr="http://img.alibaba.com/photo/245849542/Aerosol_Can_Diameter_52mm_Height_230mm_.jpg"/>
          <p:cNvPicPr>
            <a:picLocks noChangeAspect="1" noChangeArrowheads="1"/>
          </p:cNvPicPr>
          <p:nvPr/>
        </p:nvPicPr>
        <p:blipFill>
          <a:blip r:embed="rId3" cstate="print"/>
          <a:srcRect/>
          <a:stretch>
            <a:fillRect/>
          </a:stretch>
        </p:blipFill>
        <p:spPr bwMode="auto">
          <a:xfrm>
            <a:off x="304800" y="3631440"/>
            <a:ext cx="2057400" cy="3021630"/>
          </a:xfrm>
          <a:prstGeom prst="rect">
            <a:avLst/>
          </a:prstGeom>
          <a:noFill/>
        </p:spPr>
      </p:pic>
      <p:pic>
        <p:nvPicPr>
          <p:cNvPr id="34820" name="Picture 4" descr="http://www.powerblanket.com/catalog/500lb-propane.jpg"/>
          <p:cNvPicPr>
            <a:picLocks noChangeAspect="1" noChangeArrowheads="1"/>
          </p:cNvPicPr>
          <p:nvPr/>
        </p:nvPicPr>
        <p:blipFill>
          <a:blip r:embed="rId4" cstate="print"/>
          <a:srcRect/>
          <a:stretch>
            <a:fillRect/>
          </a:stretch>
        </p:blipFill>
        <p:spPr bwMode="auto">
          <a:xfrm>
            <a:off x="4495800" y="990600"/>
            <a:ext cx="4038600" cy="2525471"/>
          </a:xfrm>
          <a:prstGeom prst="rect">
            <a:avLst/>
          </a:prstGeom>
          <a:noFill/>
        </p:spPr>
      </p:pic>
      <p:sp>
        <p:nvSpPr>
          <p:cNvPr id="7" name="Rectangle 6"/>
          <p:cNvSpPr/>
          <p:nvPr/>
        </p:nvSpPr>
        <p:spPr>
          <a:xfrm>
            <a:off x="2286000" y="3581400"/>
            <a:ext cx="6172200" cy="2585323"/>
          </a:xfrm>
          <a:prstGeom prst="rect">
            <a:avLst/>
          </a:prstGeom>
        </p:spPr>
        <p:txBody>
          <a:bodyPr wrap="square">
            <a:spAutoFit/>
          </a:bodyPr>
          <a:lstStyle/>
          <a:p>
            <a:r>
              <a:rPr lang="en-US" dirty="0" smtClean="0"/>
              <a:t>One design of such a tank calls for </a:t>
            </a:r>
            <a:r>
              <a:rPr lang="en-US" b="1" dirty="0" smtClean="0"/>
              <a:t>yielding of the wall material prior to failure</a:t>
            </a:r>
            <a:r>
              <a:rPr lang="en-US" dirty="0" smtClean="0"/>
              <a:t> as a result of the formation of a crack of critical size and its subsequent rapid propagation. </a:t>
            </a:r>
          </a:p>
          <a:p>
            <a:r>
              <a:rPr lang="en-US" dirty="0" smtClean="0"/>
              <a:t>Thus, plastic distortion of the wall may be observed and the pressure within the tank released before the occurrence of catastrophic failure. </a:t>
            </a:r>
          </a:p>
          <a:p>
            <a:r>
              <a:rPr lang="en-US" dirty="0" smtClean="0"/>
              <a:t>Consequently, materials having </a:t>
            </a:r>
            <a:r>
              <a:rPr lang="en-US" u="sng" dirty="0" smtClean="0"/>
              <a:t>large critical crack lengths</a:t>
            </a:r>
            <a:r>
              <a:rPr lang="en-US" dirty="0" smtClean="0"/>
              <a:t> are desired.</a:t>
            </a:r>
            <a:endParaRPr lang="en-US" dirty="0"/>
          </a:p>
        </p:txBody>
      </p:sp>
      <p:sp>
        <p:nvSpPr>
          <p:cNvPr id="8" name="Rectangle 7"/>
          <p:cNvSpPr/>
          <p:nvPr/>
        </p:nvSpPr>
        <p:spPr>
          <a:xfrm>
            <a:off x="2057400" y="6096000"/>
            <a:ext cx="6629400" cy="646331"/>
          </a:xfrm>
          <a:prstGeom prst="rect">
            <a:avLst/>
          </a:prstGeom>
        </p:spPr>
        <p:txBody>
          <a:bodyPr wrap="square">
            <a:spAutoFit/>
          </a:bodyPr>
          <a:lstStyle/>
          <a:p>
            <a:pPr>
              <a:buFont typeface="Wingdings" pitchFamily="2" charset="2"/>
              <a:buChar char="Ø"/>
            </a:pPr>
            <a:r>
              <a:rPr lang="en-US" dirty="0" smtClean="0">
                <a:solidFill>
                  <a:srgbClr val="0000FF"/>
                </a:solidFill>
              </a:rPr>
              <a:t> On the basis of this criterion, rank the metal alloys listed in Table, as to critical crack size, from  longest to shortest.</a:t>
            </a:r>
            <a:endParaRPr lang="en-US" dirty="0">
              <a:solidFill>
                <a:srgbClr val="0000FF"/>
              </a:solidFill>
            </a:endParaRPr>
          </a:p>
        </p:txBody>
      </p:sp>
      <p:sp>
        <p:nvSpPr>
          <p:cNvPr id="10" name="Rectangle 9"/>
          <p:cNvSpPr/>
          <p:nvPr/>
        </p:nvSpPr>
        <p:spPr>
          <a:xfrm>
            <a:off x="1752600" y="914400"/>
            <a:ext cx="1330814" cy="369332"/>
          </a:xfrm>
          <a:prstGeom prst="rect">
            <a:avLst/>
          </a:prstGeom>
          <a:solidFill>
            <a:schemeClr val="accent1">
              <a:lumMod val="40000"/>
              <a:lumOff val="60000"/>
            </a:schemeClr>
          </a:solidFill>
        </p:spPr>
        <p:txBody>
          <a:bodyPr wrap="none">
            <a:spAutoFit/>
          </a:bodyPr>
          <a:lstStyle/>
          <a:p>
            <a:r>
              <a:rPr lang="en-US" dirty="0" smtClean="0"/>
              <a:t>wall stress</a:t>
            </a:r>
            <a:endParaRPr lang="en-US" dirty="0"/>
          </a:p>
        </p:txBody>
      </p:sp>
      <p:sp>
        <p:nvSpPr>
          <p:cNvPr id="13" name="Slide Number Placeholder 12"/>
          <p:cNvSpPr>
            <a:spLocks noGrp="1"/>
          </p:cNvSpPr>
          <p:nvPr>
            <p:ph type="sldNum" sz="quarter" idx="11"/>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dirty="0" smtClean="0"/>
              <a:t>Design process – yield-before-fracture</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42</a:t>
            </a:fld>
            <a:endParaRPr lang="en-US"/>
          </a:p>
        </p:txBody>
      </p:sp>
      <p:pic>
        <p:nvPicPr>
          <p:cNvPr id="2050" name="Picture 2" descr="http://t0.gstatic.com/images?q=tbn:ANd9GcT27TW3odN3OWO1z-orFD0CZlgduaHQ-GFfDLznEt7OpNb4HfHv"/>
          <p:cNvPicPr>
            <a:picLocks noChangeAspect="1" noChangeArrowheads="1"/>
          </p:cNvPicPr>
          <p:nvPr/>
        </p:nvPicPr>
        <p:blipFill>
          <a:blip r:embed="rId2" cstate="print"/>
          <a:srcRect/>
          <a:stretch>
            <a:fillRect/>
          </a:stretch>
        </p:blipFill>
        <p:spPr bwMode="auto">
          <a:xfrm>
            <a:off x="457200" y="1371600"/>
            <a:ext cx="4343400" cy="2124342"/>
          </a:xfrm>
          <a:prstGeom prst="rect">
            <a:avLst/>
          </a:prstGeom>
          <a:noFill/>
        </p:spPr>
      </p:pic>
      <p:sp>
        <p:nvSpPr>
          <p:cNvPr id="5" name="TextBox 4"/>
          <p:cNvSpPr txBox="1"/>
          <p:nvPr/>
        </p:nvSpPr>
        <p:spPr>
          <a:xfrm>
            <a:off x="4953000" y="1295400"/>
            <a:ext cx="3962400" cy="1477328"/>
          </a:xfrm>
          <a:prstGeom prst="rect">
            <a:avLst/>
          </a:prstGeom>
          <a:noFill/>
        </p:spPr>
        <p:txBody>
          <a:bodyPr wrap="square" rtlCol="0">
            <a:spAutoFit/>
          </a:bodyPr>
          <a:lstStyle/>
          <a:p>
            <a:r>
              <a:rPr lang="en-US" b="1" dirty="0" smtClean="0"/>
              <a:t>Requirement</a:t>
            </a:r>
            <a:r>
              <a:rPr lang="en-US" dirty="0" smtClean="0"/>
              <a:t>:</a:t>
            </a:r>
          </a:p>
          <a:p>
            <a:r>
              <a:rPr lang="en-US" dirty="0" smtClean="0"/>
              <a:t>The stresses are everywhere less that required to make a crack of critical length to propagate.</a:t>
            </a:r>
          </a:p>
          <a:p>
            <a:r>
              <a:rPr lang="en-US" dirty="0" smtClean="0"/>
              <a:t>BUT!!! It is not safe… </a:t>
            </a:r>
            <a:endParaRPr lang="et-EE" dirty="0"/>
          </a:p>
        </p:txBody>
      </p:sp>
      <p:sp>
        <p:nvSpPr>
          <p:cNvPr id="6" name="Down Arrow 5"/>
          <p:cNvSpPr/>
          <p:nvPr/>
        </p:nvSpPr>
        <p:spPr>
          <a:xfrm>
            <a:off x="6705600" y="2819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p:cNvSpPr txBox="1"/>
          <p:nvPr/>
        </p:nvSpPr>
        <p:spPr>
          <a:xfrm>
            <a:off x="4953000" y="3124200"/>
            <a:ext cx="3962400" cy="1754326"/>
          </a:xfrm>
          <a:prstGeom prst="rect">
            <a:avLst/>
          </a:prstGeom>
          <a:noFill/>
        </p:spPr>
        <p:txBody>
          <a:bodyPr wrap="square" rtlCol="0">
            <a:spAutoFit/>
          </a:bodyPr>
          <a:lstStyle/>
          <a:p>
            <a:r>
              <a:rPr lang="en-US" b="1" dirty="0" smtClean="0">
                <a:solidFill>
                  <a:srgbClr val="0000FF"/>
                </a:solidFill>
              </a:rPr>
              <a:t>Requirement</a:t>
            </a:r>
            <a:r>
              <a:rPr lang="en-US" dirty="0" smtClean="0"/>
              <a:t>:</a:t>
            </a:r>
          </a:p>
          <a:p>
            <a:r>
              <a:rPr lang="en-US" dirty="0" smtClean="0"/>
              <a:t>Crack should not propagate even if  the stress is sufficient to cause general yield – for then the vessel will deform stably in a way that can be detected.</a:t>
            </a:r>
            <a:endParaRPr lang="et-EE" dirty="0"/>
          </a:p>
        </p:txBody>
      </p:sp>
      <p:pic>
        <p:nvPicPr>
          <p:cNvPr id="2051" name="Picture 3"/>
          <p:cNvPicPr>
            <a:picLocks noChangeAspect="1" noChangeArrowheads="1"/>
          </p:cNvPicPr>
          <p:nvPr/>
        </p:nvPicPr>
        <p:blipFill>
          <a:blip r:embed="rId3" cstate="print"/>
          <a:srcRect/>
          <a:stretch>
            <a:fillRect/>
          </a:stretch>
        </p:blipFill>
        <p:spPr bwMode="auto">
          <a:xfrm>
            <a:off x="1371600" y="3657600"/>
            <a:ext cx="2362200" cy="7429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524000" y="4724400"/>
            <a:ext cx="2190750" cy="866775"/>
          </a:xfrm>
          <a:prstGeom prst="rect">
            <a:avLst/>
          </a:prstGeom>
          <a:noFill/>
          <a:ln w="9525">
            <a:noFill/>
            <a:miter lim="800000"/>
            <a:headEnd/>
            <a:tailEnd/>
          </a:ln>
        </p:spPr>
      </p:pic>
      <p:grpSp>
        <p:nvGrpSpPr>
          <p:cNvPr id="14" name="Group 13"/>
          <p:cNvGrpSpPr/>
          <p:nvPr/>
        </p:nvGrpSpPr>
        <p:grpSpPr>
          <a:xfrm>
            <a:off x="3986055" y="5334000"/>
            <a:ext cx="3081495" cy="1219200"/>
            <a:chOff x="3986055" y="5334000"/>
            <a:chExt cx="3081495" cy="1219200"/>
          </a:xfrm>
        </p:grpSpPr>
        <p:pic>
          <p:nvPicPr>
            <p:cNvPr id="10" name="Picture 4"/>
            <p:cNvPicPr>
              <a:picLocks noChangeAspect="1" noChangeArrowheads="1"/>
            </p:cNvPicPr>
            <p:nvPr/>
          </p:nvPicPr>
          <p:blipFill>
            <a:blip r:embed="rId4" cstate="print"/>
            <a:srcRect/>
            <a:stretch>
              <a:fillRect/>
            </a:stretch>
          </p:blipFill>
          <p:spPr bwMode="auto">
            <a:xfrm>
              <a:off x="3986055" y="5334000"/>
              <a:ext cx="3081495" cy="1219200"/>
            </a:xfrm>
            <a:prstGeom prst="rect">
              <a:avLst/>
            </a:prstGeom>
            <a:noFill/>
            <a:ln w="9525">
              <a:noFill/>
              <a:miter lim="800000"/>
              <a:headEnd/>
              <a:tailEnd/>
            </a:ln>
          </p:spPr>
        </p:pic>
        <p:sp>
          <p:nvSpPr>
            <p:cNvPr id="11" name="TextBox 10"/>
            <p:cNvSpPr txBox="1"/>
            <p:nvPr/>
          </p:nvSpPr>
          <p:spPr>
            <a:xfrm>
              <a:off x="4495800" y="5715000"/>
              <a:ext cx="381000" cy="461665"/>
            </a:xfrm>
            <a:prstGeom prst="rect">
              <a:avLst/>
            </a:prstGeom>
            <a:solidFill>
              <a:srgbClr val="FFFF00"/>
            </a:solidFill>
          </p:spPr>
          <p:txBody>
            <a:bodyPr wrap="square" rtlCol="0">
              <a:spAutoFit/>
            </a:bodyPr>
            <a:lstStyle/>
            <a:p>
              <a:r>
                <a:rPr lang="et-EE" sz="2400" b="1" dirty="0" smtClean="0"/>
                <a:t>≤</a:t>
              </a:r>
              <a:endParaRPr lang="et-EE" sz="2400" b="1" dirty="0"/>
            </a:p>
          </p:txBody>
        </p:sp>
      </p:grpSp>
      <p:sp>
        <p:nvSpPr>
          <p:cNvPr id="12" name="TextBox 11"/>
          <p:cNvSpPr txBox="1"/>
          <p:nvPr/>
        </p:nvSpPr>
        <p:spPr>
          <a:xfrm>
            <a:off x="1600200" y="5791200"/>
            <a:ext cx="2438400" cy="369332"/>
          </a:xfrm>
          <a:prstGeom prst="rect">
            <a:avLst/>
          </a:prstGeom>
          <a:noFill/>
        </p:spPr>
        <p:txBody>
          <a:bodyPr wrap="square" rtlCol="0">
            <a:spAutoFit/>
          </a:bodyPr>
          <a:lstStyle/>
          <a:p>
            <a:r>
              <a:rPr lang="en-US" dirty="0" smtClean="0"/>
              <a:t>Tolerable crack size</a:t>
            </a:r>
            <a:endParaRPr lang="et-EE" dirty="0"/>
          </a:p>
        </p:txBody>
      </p:sp>
      <p:sp>
        <p:nvSpPr>
          <p:cNvPr id="13" name="Rounded Rectangle 12"/>
          <p:cNvSpPr/>
          <p:nvPr/>
        </p:nvSpPr>
        <p:spPr>
          <a:xfrm>
            <a:off x="5715000" y="5257800"/>
            <a:ext cx="1143000" cy="1295400"/>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868362"/>
          </a:xfrm>
        </p:spPr>
        <p:txBody>
          <a:bodyPr/>
          <a:lstStyle/>
          <a:p>
            <a:r>
              <a:rPr lang="en-US" dirty="0" smtClean="0"/>
              <a:t>Design problem - leak-before-break</a:t>
            </a:r>
            <a:endParaRPr lang="en-US" dirty="0"/>
          </a:p>
        </p:txBody>
      </p:sp>
      <p:sp>
        <p:nvSpPr>
          <p:cNvPr id="3" name="Rectangle 2"/>
          <p:cNvSpPr/>
          <p:nvPr/>
        </p:nvSpPr>
        <p:spPr>
          <a:xfrm>
            <a:off x="304800" y="838200"/>
            <a:ext cx="8305800" cy="2308324"/>
          </a:xfrm>
          <a:prstGeom prst="rect">
            <a:avLst/>
          </a:prstGeom>
        </p:spPr>
        <p:txBody>
          <a:bodyPr wrap="square">
            <a:spAutoFit/>
          </a:bodyPr>
          <a:lstStyle/>
          <a:p>
            <a:r>
              <a:rPr lang="en-US" dirty="0" smtClean="0"/>
              <a:t>An alternative design that is also often utilized with pressure vessels is termed </a:t>
            </a:r>
            <a:r>
              <a:rPr lang="en-US" i="1" dirty="0" smtClean="0"/>
              <a:t>leak-before-break. </a:t>
            </a:r>
            <a:r>
              <a:rPr lang="en-US" dirty="0" smtClean="0"/>
              <a:t>Using principles of fracture mechanics, allowance is made for the growth of a crack through the thickness of the vessel wall prior to the occurrence of rapid crack propagation. Thus, the crack will completely penetrate the wall without catastrophic failure, allowing for its detection by the leaking of pressurized fluid. </a:t>
            </a:r>
          </a:p>
          <a:p>
            <a:r>
              <a:rPr lang="en-US" dirty="0" smtClean="0"/>
              <a:t>With this criterion the critical crack length </a:t>
            </a:r>
            <a:r>
              <a:rPr lang="en-US" i="1" dirty="0" smtClean="0"/>
              <a:t>a</a:t>
            </a:r>
            <a:r>
              <a:rPr lang="en-US" i="1" baseline="-25000" dirty="0" smtClean="0"/>
              <a:t>c</a:t>
            </a:r>
            <a:r>
              <a:rPr lang="en-US" dirty="0" smtClean="0"/>
              <a:t> (i.e., one-half of the total internal crack length) is taken to be equal to the pressure vessel thickness </a:t>
            </a:r>
            <a:r>
              <a:rPr lang="en-US" i="1" dirty="0" smtClean="0"/>
              <a:t>t. </a:t>
            </a: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304800" y="3200400"/>
            <a:ext cx="5340701" cy="3171825"/>
          </a:xfrm>
          <a:prstGeom prst="rect">
            <a:avLst/>
          </a:prstGeom>
          <a:noFill/>
          <a:ln w="9525">
            <a:noFill/>
            <a:miter lim="800000"/>
            <a:headEnd/>
            <a:tailEnd/>
          </a:ln>
        </p:spPr>
      </p:pic>
      <p:sp>
        <p:nvSpPr>
          <p:cNvPr id="5" name="Rectangle 4"/>
          <p:cNvSpPr/>
          <p:nvPr/>
        </p:nvSpPr>
        <p:spPr>
          <a:xfrm>
            <a:off x="2895600" y="5380672"/>
            <a:ext cx="2819400" cy="1477328"/>
          </a:xfrm>
          <a:prstGeom prst="rect">
            <a:avLst/>
          </a:prstGeom>
        </p:spPr>
        <p:txBody>
          <a:bodyPr wrap="square">
            <a:spAutoFit/>
          </a:bodyPr>
          <a:lstStyle/>
          <a:p>
            <a:pPr>
              <a:buFont typeface="Wingdings" pitchFamily="2" charset="2"/>
              <a:buChar char="Ø"/>
            </a:pPr>
            <a:r>
              <a:rPr lang="en-US" dirty="0" smtClean="0"/>
              <a:t>Using this criterion, </a:t>
            </a:r>
            <a:r>
              <a:rPr lang="en-US" dirty="0" smtClean="0">
                <a:solidFill>
                  <a:srgbClr val="0000FF"/>
                </a:solidFill>
              </a:rPr>
              <a:t>rank the metal alloys </a:t>
            </a:r>
            <a:r>
              <a:rPr lang="en-US" dirty="0" smtClean="0"/>
              <a:t>in Table as to the maximum allowable pressure.</a:t>
            </a:r>
            <a:endParaRPr lang="en-US"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43</a:t>
            </a:fld>
            <a:endParaRPr lang="en-US"/>
          </a:p>
        </p:txBody>
      </p:sp>
      <p:sp>
        <p:nvSpPr>
          <p:cNvPr id="8" name="TextBox 7"/>
          <p:cNvSpPr txBox="1"/>
          <p:nvPr/>
        </p:nvSpPr>
        <p:spPr>
          <a:xfrm>
            <a:off x="6477000" y="3276600"/>
            <a:ext cx="990600" cy="369332"/>
          </a:xfrm>
          <a:prstGeom prst="rect">
            <a:avLst/>
          </a:prstGeom>
          <a:noFill/>
        </p:spPr>
        <p:txBody>
          <a:bodyPr wrap="square" rtlCol="0">
            <a:spAutoFit/>
          </a:bodyPr>
          <a:lstStyle/>
          <a:p>
            <a:r>
              <a:rPr lang="en-US" i="1" dirty="0" smtClean="0"/>
              <a:t>2a = t</a:t>
            </a:r>
            <a:endParaRPr lang="et-EE" i="1" dirty="0"/>
          </a:p>
        </p:txBody>
      </p:sp>
      <p:pic>
        <p:nvPicPr>
          <p:cNvPr id="14337" name="Picture 1"/>
          <p:cNvPicPr>
            <a:picLocks noChangeAspect="1" noChangeArrowheads="1"/>
          </p:cNvPicPr>
          <p:nvPr/>
        </p:nvPicPr>
        <p:blipFill>
          <a:blip r:embed="rId3" cstate="print"/>
          <a:srcRect/>
          <a:stretch>
            <a:fillRect/>
          </a:stretch>
        </p:blipFill>
        <p:spPr bwMode="auto">
          <a:xfrm>
            <a:off x="6096000" y="3733800"/>
            <a:ext cx="1724025" cy="895350"/>
          </a:xfrm>
          <a:prstGeom prst="rect">
            <a:avLst/>
          </a:prstGeom>
          <a:noFill/>
          <a:ln w="9525">
            <a:noFill/>
            <a:miter lim="800000"/>
            <a:headEnd/>
            <a:tailEnd/>
          </a:ln>
        </p:spPr>
      </p:pic>
      <p:pic>
        <p:nvPicPr>
          <p:cNvPr id="10" name="Picture 10"/>
          <p:cNvPicPr>
            <a:picLocks noChangeAspect="1"/>
          </p:cNvPicPr>
          <p:nvPr/>
        </p:nvPicPr>
        <p:blipFill>
          <a:blip r:embed="rId4" cstate="print"/>
          <a:srcRect/>
          <a:stretch>
            <a:fillRect/>
          </a:stretch>
        </p:blipFill>
        <p:spPr bwMode="auto">
          <a:xfrm>
            <a:off x="2362200" y="3429000"/>
            <a:ext cx="1479550" cy="817562"/>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5943600" y="4724400"/>
            <a:ext cx="2286000" cy="640080"/>
          </a:xfrm>
          <a:prstGeom prst="rect">
            <a:avLst/>
          </a:prstGeom>
          <a:noFill/>
          <a:ln w="9525">
            <a:noFill/>
            <a:miter lim="800000"/>
            <a:headEnd/>
            <a:tailEnd/>
          </a:ln>
        </p:spPr>
      </p:pic>
      <p:grpSp>
        <p:nvGrpSpPr>
          <p:cNvPr id="15" name="Group 14"/>
          <p:cNvGrpSpPr/>
          <p:nvPr/>
        </p:nvGrpSpPr>
        <p:grpSpPr>
          <a:xfrm>
            <a:off x="5562600" y="5562600"/>
            <a:ext cx="3195205" cy="1143000"/>
            <a:chOff x="5562600" y="5562600"/>
            <a:chExt cx="3195205" cy="1143000"/>
          </a:xfrm>
        </p:grpSpPr>
        <p:pic>
          <p:nvPicPr>
            <p:cNvPr id="14338" name="Picture 2"/>
            <p:cNvPicPr>
              <a:picLocks noChangeAspect="1" noChangeArrowheads="1"/>
            </p:cNvPicPr>
            <p:nvPr/>
          </p:nvPicPr>
          <p:blipFill>
            <a:blip r:embed="rId6" cstate="print"/>
            <a:srcRect/>
            <a:stretch>
              <a:fillRect/>
            </a:stretch>
          </p:blipFill>
          <p:spPr bwMode="auto">
            <a:xfrm>
              <a:off x="5562600" y="5562600"/>
              <a:ext cx="3195205" cy="1143000"/>
            </a:xfrm>
            <a:prstGeom prst="rect">
              <a:avLst/>
            </a:prstGeom>
            <a:noFill/>
            <a:ln w="9525">
              <a:noFill/>
              <a:miter lim="800000"/>
              <a:headEnd/>
              <a:tailEnd/>
            </a:ln>
          </p:spPr>
        </p:pic>
        <p:sp>
          <p:nvSpPr>
            <p:cNvPr id="13" name="TextBox 12"/>
            <p:cNvSpPr txBox="1"/>
            <p:nvPr/>
          </p:nvSpPr>
          <p:spPr>
            <a:xfrm>
              <a:off x="6172200" y="5867400"/>
              <a:ext cx="381000" cy="461665"/>
            </a:xfrm>
            <a:prstGeom prst="rect">
              <a:avLst/>
            </a:prstGeom>
            <a:solidFill>
              <a:srgbClr val="FFFF00"/>
            </a:solidFill>
          </p:spPr>
          <p:txBody>
            <a:bodyPr wrap="square" rtlCol="0">
              <a:spAutoFit/>
            </a:bodyPr>
            <a:lstStyle/>
            <a:p>
              <a:r>
                <a:rPr lang="et-EE" sz="2400" b="1" dirty="0" smtClean="0"/>
                <a:t>≤</a:t>
              </a:r>
              <a:endParaRPr lang="et-EE" sz="2400" b="1" dirty="0"/>
            </a:p>
          </p:txBody>
        </p:sp>
      </p:grpSp>
      <p:sp>
        <p:nvSpPr>
          <p:cNvPr id="14" name="Rounded Rectangle 13"/>
          <p:cNvSpPr/>
          <p:nvPr/>
        </p:nvSpPr>
        <p:spPr>
          <a:xfrm>
            <a:off x="7467600" y="5562600"/>
            <a:ext cx="990600" cy="11430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Forensic fracture case</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44</a:t>
            </a:fld>
            <a:endParaRPr lang="en-US"/>
          </a:p>
        </p:txBody>
      </p:sp>
      <p:pic>
        <p:nvPicPr>
          <p:cNvPr id="5" name="Picture 13" descr="f010-005-Y743"/>
          <p:cNvPicPr>
            <a:picLocks noChangeAspect="1" noChangeArrowheads="1"/>
          </p:cNvPicPr>
          <p:nvPr/>
        </p:nvPicPr>
        <p:blipFill>
          <a:blip r:embed="rId2" cstate="print"/>
          <a:srcRect/>
          <a:stretch>
            <a:fillRect/>
          </a:stretch>
        </p:blipFill>
        <p:spPr bwMode="auto">
          <a:xfrm>
            <a:off x="457201" y="1447800"/>
            <a:ext cx="4114800" cy="3962400"/>
          </a:xfrm>
          <a:prstGeom prst="rect">
            <a:avLst/>
          </a:prstGeom>
          <a:noFill/>
          <a:ln w="9525">
            <a:noFill/>
            <a:miter lim="800000"/>
            <a:headEnd/>
            <a:tailEnd/>
          </a:ln>
        </p:spPr>
      </p:pic>
      <p:pic>
        <p:nvPicPr>
          <p:cNvPr id="8" name="Picture 8"/>
          <p:cNvPicPr>
            <a:picLocks noChangeAspect="1"/>
          </p:cNvPicPr>
          <p:nvPr/>
        </p:nvPicPr>
        <p:blipFill>
          <a:blip r:embed="rId3" cstate="print"/>
          <a:srcRect/>
          <a:stretch>
            <a:fillRect/>
          </a:stretch>
        </p:blipFill>
        <p:spPr bwMode="auto">
          <a:xfrm>
            <a:off x="457200" y="5486400"/>
            <a:ext cx="8331200" cy="1163775"/>
          </a:xfrm>
          <a:prstGeom prst="rect">
            <a:avLst/>
          </a:prstGeom>
          <a:noFill/>
          <a:ln w="9525">
            <a:noFill/>
            <a:miter lim="800000"/>
            <a:headEnd/>
            <a:tailEnd/>
          </a:ln>
        </p:spPr>
      </p:pic>
      <p:sp>
        <p:nvSpPr>
          <p:cNvPr id="10" name="TextBox 12"/>
          <p:cNvSpPr txBox="1">
            <a:spLocks noChangeArrowheads="1"/>
          </p:cNvSpPr>
          <p:nvPr/>
        </p:nvSpPr>
        <p:spPr bwMode="auto">
          <a:xfrm>
            <a:off x="4800600" y="1447800"/>
            <a:ext cx="3733800" cy="1323439"/>
          </a:xfrm>
          <a:prstGeom prst="rect">
            <a:avLst/>
          </a:prstGeom>
          <a:noFill/>
          <a:ln w="9525">
            <a:noFill/>
            <a:miter lim="800000"/>
            <a:headEnd/>
            <a:tailEnd/>
          </a:ln>
        </p:spPr>
        <p:txBody>
          <a:bodyPr wrap="square">
            <a:spAutoFit/>
          </a:bodyPr>
          <a:lstStyle/>
          <a:p>
            <a:pPr>
              <a:buFont typeface="Arial" charset="0"/>
              <a:buChar char="•"/>
            </a:pPr>
            <a:r>
              <a:rPr lang="en-US" sz="2000" i="1" dirty="0"/>
              <a:t> </a:t>
            </a:r>
            <a:r>
              <a:rPr lang="en-US" sz="2000" b="1" i="1" dirty="0"/>
              <a:t>K</a:t>
            </a:r>
            <a:r>
              <a:rPr lang="en-US" sz="2000" b="1" i="1" baseline="-25000" dirty="0"/>
              <a:t>1c</a:t>
            </a:r>
            <a:r>
              <a:rPr lang="en-US" sz="2000" dirty="0"/>
              <a:t> of the tank material measured to be 45 </a:t>
            </a:r>
            <a:r>
              <a:rPr lang="en-US" sz="2000" dirty="0" err="1"/>
              <a:t>MPa√m</a:t>
            </a:r>
            <a:endParaRPr lang="en-US" sz="2000" dirty="0"/>
          </a:p>
          <a:p>
            <a:pPr>
              <a:buFont typeface="Arial" charset="0"/>
              <a:buChar char="•"/>
            </a:pPr>
            <a:r>
              <a:rPr lang="en-US" sz="2000" dirty="0"/>
              <a:t> 10 mm crack found in longitudinal weld</a:t>
            </a:r>
          </a:p>
        </p:txBody>
      </p:sp>
      <p:sp>
        <p:nvSpPr>
          <p:cNvPr id="12" name="TextBox 15"/>
          <p:cNvSpPr txBox="1">
            <a:spLocks noChangeArrowheads="1"/>
          </p:cNvSpPr>
          <p:nvPr/>
        </p:nvSpPr>
        <p:spPr bwMode="auto">
          <a:xfrm>
            <a:off x="4648200" y="2971800"/>
            <a:ext cx="1930400" cy="923925"/>
          </a:xfrm>
          <a:prstGeom prst="rect">
            <a:avLst/>
          </a:prstGeom>
          <a:noFill/>
          <a:ln w="9525">
            <a:noFill/>
            <a:miter lim="800000"/>
            <a:headEnd/>
            <a:tailEnd/>
          </a:ln>
        </p:spPr>
        <p:txBody>
          <a:bodyPr wrap="none">
            <a:spAutoFit/>
          </a:bodyPr>
          <a:lstStyle/>
          <a:p>
            <a:pPr algn="ctr"/>
            <a:r>
              <a:rPr lang="en-US" dirty="0"/>
              <a:t>Stress based on</a:t>
            </a:r>
          </a:p>
          <a:p>
            <a:pPr algn="ctr"/>
            <a:r>
              <a:rPr lang="en-US" dirty="0"/>
              <a:t>maximum design</a:t>
            </a:r>
          </a:p>
          <a:p>
            <a:pPr algn="ctr"/>
            <a:r>
              <a:rPr lang="en-US" dirty="0"/>
              <a:t>pressure</a:t>
            </a:r>
          </a:p>
        </p:txBody>
      </p:sp>
      <p:pic>
        <p:nvPicPr>
          <p:cNvPr id="13" name="Picture 13"/>
          <p:cNvPicPr>
            <a:picLocks noChangeAspect="1"/>
          </p:cNvPicPr>
          <p:nvPr/>
        </p:nvPicPr>
        <p:blipFill>
          <a:blip r:embed="rId4" cstate="print"/>
          <a:srcRect/>
          <a:stretch>
            <a:fillRect/>
          </a:stretch>
        </p:blipFill>
        <p:spPr bwMode="auto">
          <a:xfrm>
            <a:off x="6629400" y="3048000"/>
            <a:ext cx="2203450" cy="739775"/>
          </a:xfrm>
          <a:prstGeom prst="rect">
            <a:avLst/>
          </a:prstGeom>
          <a:noFill/>
          <a:ln w="9525">
            <a:noFill/>
            <a:miter lim="800000"/>
            <a:headEnd/>
            <a:tailEnd/>
          </a:ln>
        </p:spPr>
      </p:pic>
      <p:sp>
        <p:nvSpPr>
          <p:cNvPr id="14" name="TextBox 16"/>
          <p:cNvSpPr txBox="1">
            <a:spLocks noChangeArrowheads="1"/>
          </p:cNvSpPr>
          <p:nvPr/>
        </p:nvSpPr>
        <p:spPr bwMode="auto">
          <a:xfrm>
            <a:off x="4572000" y="3962400"/>
            <a:ext cx="4267200" cy="646331"/>
          </a:xfrm>
          <a:prstGeom prst="rect">
            <a:avLst/>
          </a:prstGeom>
          <a:noFill/>
          <a:ln w="9525">
            <a:noFill/>
            <a:miter lim="800000"/>
            <a:headEnd/>
            <a:tailEnd/>
          </a:ln>
        </p:spPr>
        <p:txBody>
          <a:bodyPr wrap="square">
            <a:spAutoFit/>
          </a:bodyPr>
          <a:lstStyle/>
          <a:p>
            <a:r>
              <a:rPr lang="en-US" dirty="0"/>
              <a:t>Stress at which a </a:t>
            </a:r>
            <a:r>
              <a:rPr lang="en-US" dirty="0" smtClean="0"/>
              <a:t>plate with </a:t>
            </a:r>
            <a:r>
              <a:rPr lang="en-US" dirty="0"/>
              <a:t>the given </a:t>
            </a:r>
            <a:r>
              <a:rPr lang="en-US" i="1" dirty="0"/>
              <a:t>K</a:t>
            </a:r>
            <a:r>
              <a:rPr lang="en-US" i="1" baseline="-25000" dirty="0"/>
              <a:t>1c</a:t>
            </a:r>
            <a:r>
              <a:rPr lang="en-US" dirty="0"/>
              <a:t> </a:t>
            </a:r>
            <a:r>
              <a:rPr lang="en-US" dirty="0" smtClean="0"/>
              <a:t>will fail </a:t>
            </a:r>
            <a:r>
              <a:rPr lang="en-US" dirty="0"/>
              <a:t>with a 10 mm crack </a:t>
            </a:r>
          </a:p>
        </p:txBody>
      </p:sp>
      <p:pic>
        <p:nvPicPr>
          <p:cNvPr id="15" name="Picture 14"/>
          <p:cNvPicPr>
            <a:picLocks noChangeAspect="1"/>
          </p:cNvPicPr>
          <p:nvPr/>
        </p:nvPicPr>
        <p:blipFill>
          <a:blip r:embed="rId5" cstate="print"/>
          <a:srcRect/>
          <a:stretch>
            <a:fillRect/>
          </a:stretch>
        </p:blipFill>
        <p:spPr bwMode="auto">
          <a:xfrm>
            <a:off x="5105400" y="4648200"/>
            <a:ext cx="2808674"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GB" dirty="0" smtClean="0"/>
              <a:t>Design of a ceramic support</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45</a:t>
            </a:fld>
            <a:endParaRPr lang="en-US"/>
          </a:p>
        </p:txBody>
      </p:sp>
      <p:sp>
        <p:nvSpPr>
          <p:cNvPr id="4" name="Rectangle 3"/>
          <p:cNvSpPr/>
          <p:nvPr/>
        </p:nvSpPr>
        <p:spPr>
          <a:xfrm>
            <a:off x="304800" y="1066800"/>
            <a:ext cx="8229600" cy="5632311"/>
          </a:xfrm>
          <a:prstGeom prst="rect">
            <a:avLst/>
          </a:prstGeom>
        </p:spPr>
        <p:txBody>
          <a:bodyPr wrap="square">
            <a:spAutoFit/>
          </a:bodyPr>
          <a:lstStyle/>
          <a:p>
            <a:r>
              <a:rPr lang="en-GB" sz="2000" dirty="0" smtClean="0"/>
              <a:t>Determine the minimum allowable thickness for a 7.5 cm wide plate made of </a:t>
            </a:r>
            <a:r>
              <a:rPr lang="en-GB" sz="2000" dirty="0" err="1" smtClean="0"/>
              <a:t>sialon</a:t>
            </a:r>
            <a:r>
              <a:rPr lang="en-GB" sz="2000" dirty="0" smtClean="0"/>
              <a:t> (</a:t>
            </a:r>
            <a:r>
              <a:rPr lang="et-EE" sz="2000" dirty="0" smtClean="0"/>
              <a:t>SiAlON or silicon aluminumoxynitride</a:t>
            </a:r>
            <a:r>
              <a:rPr lang="en-US" sz="2000" dirty="0" smtClean="0"/>
              <a:t>) </a:t>
            </a:r>
            <a:r>
              <a:rPr lang="en-GB" sz="2000" dirty="0" smtClean="0"/>
              <a:t>that has a fracture toughness of  9.9 </a:t>
            </a:r>
            <a:r>
              <a:rPr lang="en-GB" sz="2000" dirty="0" err="1" smtClean="0"/>
              <a:t>Mpa</a:t>
            </a:r>
            <a:r>
              <a:rPr lang="en-GB" sz="2000" dirty="0" smtClean="0"/>
              <a:t> m</a:t>
            </a:r>
            <a:r>
              <a:rPr lang="en-GB" sz="2000" baseline="30000" dirty="0" smtClean="0"/>
              <a:t>1/2</a:t>
            </a:r>
            <a:r>
              <a:rPr lang="en-GB" sz="2000" dirty="0" smtClean="0"/>
              <a:t>. </a:t>
            </a:r>
          </a:p>
          <a:p>
            <a:pPr>
              <a:buFont typeface="Wingdings" pitchFamily="2" charset="2"/>
              <a:buChar char="Ø"/>
            </a:pPr>
            <a:r>
              <a:rPr lang="en-GB" sz="2000" dirty="0" smtClean="0"/>
              <a:t>The plate must withstand a tensile load of 177 920 N. </a:t>
            </a:r>
          </a:p>
          <a:p>
            <a:pPr>
              <a:buFont typeface="Wingdings" pitchFamily="2" charset="2"/>
              <a:buChar char="Ø"/>
            </a:pPr>
            <a:r>
              <a:rPr lang="en-GB" sz="2000" dirty="0" smtClean="0"/>
              <a:t>The part will be non-destructively tested to ensure that no flaws are present that might cause failure. </a:t>
            </a:r>
          </a:p>
          <a:p>
            <a:endParaRPr lang="en-GB" sz="2000" dirty="0" smtClean="0"/>
          </a:p>
          <a:p>
            <a:r>
              <a:rPr lang="en-GB" sz="2000" dirty="0" smtClean="0"/>
              <a:t>The minimum allowable thickness of the part will depend on the minimum flaw size that can be determined by the available testing technique. </a:t>
            </a:r>
          </a:p>
          <a:p>
            <a:endParaRPr lang="en-GB" sz="2000" dirty="0" smtClean="0"/>
          </a:p>
          <a:p>
            <a:pPr>
              <a:buFont typeface="Wingdings" pitchFamily="2" charset="2"/>
              <a:buChar char="Ø"/>
            </a:pPr>
            <a:r>
              <a:rPr lang="en-GB" sz="2000" dirty="0" smtClean="0"/>
              <a:t>Assume that three non-destructive testing techniques are available: </a:t>
            </a:r>
          </a:p>
          <a:p>
            <a:r>
              <a:rPr lang="en-GB" sz="2000" dirty="0" smtClean="0">
                <a:solidFill>
                  <a:srgbClr val="0000FF"/>
                </a:solidFill>
              </a:rPr>
              <a:t>X-ray radiography</a:t>
            </a:r>
            <a:r>
              <a:rPr lang="en-GB" sz="2000" dirty="0" smtClean="0"/>
              <a:t> can detect flaws larger than 0.05 cm;</a:t>
            </a:r>
            <a:r>
              <a:rPr lang="en-GB" sz="2000" dirty="0" smtClean="0">
                <a:solidFill>
                  <a:srgbClr val="0000FF"/>
                </a:solidFill>
              </a:rPr>
              <a:t> </a:t>
            </a:r>
          </a:p>
          <a:p>
            <a:r>
              <a:rPr lang="en-GB" sz="2000" dirty="0" smtClean="0">
                <a:solidFill>
                  <a:srgbClr val="0000FF"/>
                </a:solidFill>
              </a:rPr>
              <a:t>gamma-ray radiography </a:t>
            </a:r>
            <a:r>
              <a:rPr lang="en-GB" sz="2000" dirty="0" smtClean="0"/>
              <a:t> can detect flaws larger than 0.02 cm; and </a:t>
            </a:r>
            <a:r>
              <a:rPr lang="en-GB" sz="2000" dirty="0" smtClean="0">
                <a:solidFill>
                  <a:srgbClr val="0000FF"/>
                </a:solidFill>
              </a:rPr>
              <a:t>ultrasonic inspection </a:t>
            </a:r>
            <a:r>
              <a:rPr lang="en-GB" sz="2000" dirty="0" smtClean="0"/>
              <a:t>can detect flaws larger than 0.0125 cm. </a:t>
            </a:r>
          </a:p>
          <a:p>
            <a:endParaRPr lang="en-GB" sz="2000" dirty="0" smtClean="0"/>
          </a:p>
          <a:p>
            <a:pPr>
              <a:buFont typeface="Wingdings" pitchFamily="2" charset="2"/>
              <a:buChar char="Ø"/>
            </a:pPr>
            <a:r>
              <a:rPr lang="en-GB" sz="2000" dirty="0" smtClean="0"/>
              <a:t>Assume that the geometry factor f = 1.0 for all flaws.</a:t>
            </a:r>
            <a:endParaRPr lang="et-EE"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457200" y="274638"/>
            <a:ext cx="7467600" cy="944562"/>
          </a:xfrm>
        </p:spPr>
        <p:txBody>
          <a:bodyPr/>
          <a:lstStyle/>
          <a:p>
            <a:r>
              <a:rPr lang="en-US" dirty="0" smtClean="0"/>
              <a:t>Ductile-to-Brittle transition</a:t>
            </a:r>
          </a:p>
        </p:txBody>
      </p:sp>
      <p:sp>
        <p:nvSpPr>
          <p:cNvPr id="31747" name="TextBox 3"/>
          <p:cNvSpPr txBox="1">
            <a:spLocks noChangeArrowheads="1"/>
          </p:cNvSpPr>
          <p:nvPr/>
        </p:nvSpPr>
        <p:spPr bwMode="auto">
          <a:xfrm>
            <a:off x="381000" y="1371600"/>
            <a:ext cx="8077199" cy="3416300"/>
          </a:xfrm>
          <a:prstGeom prst="rect">
            <a:avLst/>
          </a:prstGeom>
          <a:noFill/>
          <a:ln w="9525">
            <a:noFill/>
            <a:miter lim="800000"/>
            <a:headEnd/>
            <a:tailEnd/>
          </a:ln>
        </p:spPr>
        <p:txBody>
          <a:bodyPr wrap="square">
            <a:spAutoFit/>
          </a:bodyPr>
          <a:lstStyle/>
          <a:p>
            <a:r>
              <a:rPr lang="en-US" sz="2400" dirty="0"/>
              <a:t>At low temperatures some metals and </a:t>
            </a:r>
            <a:r>
              <a:rPr lang="en-US" sz="2400" dirty="0" smtClean="0"/>
              <a:t>all polymers </a:t>
            </a:r>
            <a:r>
              <a:rPr lang="en-US" sz="2400" dirty="0"/>
              <a:t>become brittle</a:t>
            </a:r>
          </a:p>
          <a:p>
            <a:endParaRPr lang="en-US" sz="2400" dirty="0"/>
          </a:p>
          <a:p>
            <a:r>
              <a:rPr lang="en-US" sz="2400" dirty="0"/>
              <a:t>As temperatures decrease, yield </a:t>
            </a:r>
            <a:r>
              <a:rPr lang="en-US" sz="2400" dirty="0" smtClean="0"/>
              <a:t>strengths of </a:t>
            </a:r>
            <a:r>
              <a:rPr lang="en-US" sz="2400" dirty="0"/>
              <a:t>most materials increase leading to a </a:t>
            </a:r>
            <a:r>
              <a:rPr lang="en-US" sz="2400" dirty="0" smtClean="0"/>
              <a:t>reduction </a:t>
            </a:r>
            <a:r>
              <a:rPr lang="en-US" sz="2400" dirty="0"/>
              <a:t>in the plastic zone size</a:t>
            </a:r>
          </a:p>
          <a:p>
            <a:endParaRPr lang="en-US" sz="2400" dirty="0"/>
          </a:p>
          <a:p>
            <a:r>
              <a:rPr lang="en-US" sz="2400" dirty="0"/>
              <a:t>Only metals with an FCC structure </a:t>
            </a:r>
            <a:r>
              <a:rPr lang="en-US" sz="2400" dirty="0" smtClean="0"/>
              <a:t>remain ductile </a:t>
            </a:r>
            <a:r>
              <a:rPr lang="en-US" sz="2400" dirty="0"/>
              <a:t>at the lowest temperatures</a:t>
            </a:r>
          </a:p>
        </p:txBody>
      </p:sp>
      <p:sp>
        <p:nvSpPr>
          <p:cNvPr id="5" name="Slide Number Placeholder 4"/>
          <p:cNvSpPr>
            <a:spLocks noGrp="1"/>
          </p:cNvSpPr>
          <p:nvPr>
            <p:ph type="sldNum" sz="quarter" idx="11"/>
          </p:nvPr>
        </p:nvSpPr>
        <p:spPr/>
        <p:txBody>
          <a:bodyPr/>
          <a:lstStyle/>
          <a:p>
            <a:fld id="{B6F15528-21DE-4FAA-801E-634DDDAF4B2B}" type="slidenum">
              <a:rPr lang="en-US" smtClean="0"/>
              <a:pPr/>
              <a:t>46</a:t>
            </a:fld>
            <a:endParaRPr lang="en-US"/>
          </a:p>
        </p:txBody>
      </p:sp>
      <p:sp>
        <p:nvSpPr>
          <p:cNvPr id="6" name="Rectangle 5"/>
          <p:cNvSpPr/>
          <p:nvPr/>
        </p:nvSpPr>
        <p:spPr>
          <a:xfrm>
            <a:off x="381000" y="4876800"/>
            <a:ext cx="7696200" cy="1015663"/>
          </a:xfrm>
          <a:prstGeom prst="rect">
            <a:avLst/>
          </a:prstGeom>
        </p:spPr>
        <p:txBody>
          <a:bodyPr wrap="square">
            <a:spAutoFit/>
          </a:bodyPr>
          <a:lstStyle/>
          <a:p>
            <a:pPr algn="ctr"/>
            <a:r>
              <a:rPr lang="en-GB" sz="2000" dirty="0" smtClean="0"/>
              <a:t>The </a:t>
            </a:r>
            <a:r>
              <a:rPr lang="en-GB" sz="2000" b="1" dirty="0" smtClean="0"/>
              <a:t>ductile to brittle transition temperature </a:t>
            </a:r>
            <a:r>
              <a:rPr lang="en-GB" sz="2000" dirty="0" smtClean="0"/>
              <a:t>is the temperature at which the failure mode of a material changes from ductile to brittle fracture.</a:t>
            </a:r>
            <a:endParaRPr lang="et-EE"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15962"/>
          </a:xfrm>
        </p:spPr>
        <p:txBody>
          <a:bodyPr/>
          <a:lstStyle/>
          <a:p>
            <a:r>
              <a:rPr lang="en-GB" dirty="0" smtClean="0"/>
              <a:t>Ductile to brittle transition behaviour</a:t>
            </a:r>
            <a:endParaRPr lang="et-EE" dirty="0"/>
          </a:p>
        </p:txBody>
      </p:sp>
      <p:sp>
        <p:nvSpPr>
          <p:cNvPr id="3" name="Rectangle 2"/>
          <p:cNvSpPr/>
          <p:nvPr/>
        </p:nvSpPr>
        <p:spPr>
          <a:xfrm>
            <a:off x="381000" y="1066800"/>
            <a:ext cx="7696200" cy="1323439"/>
          </a:xfrm>
          <a:prstGeom prst="rect">
            <a:avLst/>
          </a:prstGeom>
        </p:spPr>
        <p:txBody>
          <a:bodyPr wrap="square">
            <a:spAutoFit/>
          </a:bodyPr>
          <a:lstStyle/>
          <a:p>
            <a:r>
              <a:rPr lang="en-GB" sz="2000" dirty="0" smtClean="0"/>
              <a:t>Some metals and polymers experience ductile-to-brittle transition behaviour when subjected to decreasing temperature, resulting from </a:t>
            </a:r>
            <a:r>
              <a:rPr lang="en-GB" sz="2000" u="sng" dirty="0" smtClean="0"/>
              <a:t>a strong yield stress dependence on temperature.</a:t>
            </a:r>
            <a:endParaRPr lang="et-EE" sz="2000" u="sng" dirty="0"/>
          </a:p>
        </p:txBody>
      </p:sp>
      <p:pic>
        <p:nvPicPr>
          <p:cNvPr id="51202" name="Picture 2"/>
          <p:cNvPicPr>
            <a:picLocks noChangeAspect="1" noChangeArrowheads="1"/>
          </p:cNvPicPr>
          <p:nvPr/>
        </p:nvPicPr>
        <p:blipFill>
          <a:blip r:embed="rId2" cstate="print"/>
          <a:srcRect/>
          <a:stretch>
            <a:fillRect/>
          </a:stretch>
        </p:blipFill>
        <p:spPr bwMode="auto">
          <a:xfrm>
            <a:off x="381000" y="2438400"/>
            <a:ext cx="5051425" cy="3276600"/>
          </a:xfrm>
          <a:prstGeom prst="rect">
            <a:avLst/>
          </a:prstGeom>
          <a:noFill/>
          <a:ln w="9525">
            <a:noFill/>
            <a:miter lim="800000"/>
            <a:headEnd/>
            <a:tailEnd/>
          </a:ln>
        </p:spPr>
      </p:pic>
      <p:sp>
        <p:nvSpPr>
          <p:cNvPr id="5" name="Rectangle 4"/>
          <p:cNvSpPr/>
          <p:nvPr/>
        </p:nvSpPr>
        <p:spPr>
          <a:xfrm>
            <a:off x="5562600" y="2438400"/>
            <a:ext cx="3124200" cy="3139321"/>
          </a:xfrm>
          <a:prstGeom prst="rect">
            <a:avLst/>
          </a:prstGeom>
        </p:spPr>
        <p:txBody>
          <a:bodyPr wrap="square">
            <a:spAutoFit/>
          </a:bodyPr>
          <a:lstStyle/>
          <a:p>
            <a:r>
              <a:rPr lang="en-US" dirty="0" smtClean="0"/>
              <a:t>M</a:t>
            </a:r>
            <a:r>
              <a:rPr lang="et-EE" dirty="0" smtClean="0"/>
              <a:t>etals possess limited</a:t>
            </a:r>
          </a:p>
          <a:p>
            <a:r>
              <a:rPr lang="en-GB" dirty="0" smtClean="0"/>
              <a:t>slip systems available at low </a:t>
            </a:r>
            <a:r>
              <a:rPr lang="et-EE" dirty="0" smtClean="0"/>
              <a:t>temperature, minimising the</a:t>
            </a:r>
            <a:r>
              <a:rPr lang="en-US" dirty="0" smtClean="0"/>
              <a:t> </a:t>
            </a:r>
            <a:r>
              <a:rPr lang="et-EE" dirty="0" smtClean="0"/>
              <a:t>plastic deformation during the</a:t>
            </a:r>
          </a:p>
          <a:p>
            <a:r>
              <a:rPr lang="et-EE" dirty="0" smtClean="0"/>
              <a:t>fracture process.</a:t>
            </a:r>
          </a:p>
          <a:p>
            <a:r>
              <a:rPr lang="et-EE" dirty="0" smtClean="0"/>
              <a:t>Increasing temperature</a:t>
            </a:r>
          </a:p>
          <a:p>
            <a:r>
              <a:rPr lang="en-GB" dirty="0" smtClean="0"/>
              <a:t>allows more slip systems to</a:t>
            </a:r>
          </a:p>
          <a:p>
            <a:r>
              <a:rPr lang="et-EE" dirty="0" smtClean="0"/>
              <a:t>operate, yielding general</a:t>
            </a:r>
          </a:p>
          <a:p>
            <a:r>
              <a:rPr lang="et-EE" dirty="0" smtClean="0"/>
              <a:t>plastic deformation to occur</a:t>
            </a:r>
          </a:p>
          <a:p>
            <a:r>
              <a:rPr lang="et-EE" dirty="0" smtClean="0"/>
              <a:t>prior to failure.</a:t>
            </a:r>
            <a:endParaRPr lang="et-EE" dirty="0"/>
          </a:p>
        </p:txBody>
      </p:sp>
      <p:pic>
        <p:nvPicPr>
          <p:cNvPr id="51203" name="Picture 3"/>
          <p:cNvPicPr>
            <a:picLocks noChangeAspect="1" noChangeArrowheads="1"/>
          </p:cNvPicPr>
          <p:nvPr/>
        </p:nvPicPr>
        <p:blipFill>
          <a:blip r:embed="rId3" cstate="print"/>
          <a:srcRect/>
          <a:stretch>
            <a:fillRect/>
          </a:stretch>
        </p:blipFill>
        <p:spPr bwMode="auto">
          <a:xfrm>
            <a:off x="685800" y="5867400"/>
            <a:ext cx="5895975" cy="8667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When ductile turn to brittle</a:t>
            </a:r>
            <a:endParaRPr lang="et-EE" dirty="0"/>
          </a:p>
        </p:txBody>
      </p:sp>
      <p:sp>
        <p:nvSpPr>
          <p:cNvPr id="3" name="Rectangle 2"/>
          <p:cNvSpPr/>
          <p:nvPr/>
        </p:nvSpPr>
        <p:spPr>
          <a:xfrm>
            <a:off x="381000" y="1143000"/>
            <a:ext cx="8229600" cy="1323439"/>
          </a:xfrm>
          <a:prstGeom prst="rect">
            <a:avLst/>
          </a:prstGeom>
        </p:spPr>
        <p:txBody>
          <a:bodyPr wrap="square">
            <a:spAutoFit/>
          </a:bodyPr>
          <a:lstStyle/>
          <a:p>
            <a:r>
              <a:rPr lang="en-GB" sz="2000" dirty="0" smtClean="0"/>
              <a:t>The </a:t>
            </a:r>
            <a:r>
              <a:rPr lang="en-GB" sz="2000" b="1" dirty="0" smtClean="0"/>
              <a:t>criterion for a material to change its fracture behaviour from ductile to brittle mode</a:t>
            </a:r>
            <a:r>
              <a:rPr lang="en-GB" sz="2000" dirty="0" smtClean="0"/>
              <a:t> is when the yield stress at the observed temperature is larger than the stress necessary for the growth of the micro-crack indicated in the Griffith theory</a:t>
            </a:r>
            <a:endParaRPr lang="et-EE" sz="2000" dirty="0"/>
          </a:p>
        </p:txBody>
      </p:sp>
      <p:sp>
        <p:nvSpPr>
          <p:cNvPr id="4" name="Rectangle 3"/>
          <p:cNvSpPr/>
          <p:nvPr/>
        </p:nvSpPr>
        <p:spPr>
          <a:xfrm>
            <a:off x="304800" y="2514600"/>
            <a:ext cx="3962400" cy="1631216"/>
          </a:xfrm>
          <a:prstGeom prst="rect">
            <a:avLst/>
          </a:prstGeom>
        </p:spPr>
        <p:txBody>
          <a:bodyPr wrap="square">
            <a:spAutoFit/>
          </a:bodyPr>
          <a:lstStyle/>
          <a:p>
            <a:r>
              <a:rPr lang="en-GB" sz="2000" dirty="0" smtClean="0"/>
              <a:t>The criterion for </a:t>
            </a:r>
            <a:r>
              <a:rPr lang="en-GB" sz="2000" b="1" dirty="0" smtClean="0"/>
              <a:t>ductile to brittle </a:t>
            </a:r>
            <a:r>
              <a:rPr lang="en-GB" sz="2000" dirty="0" smtClean="0"/>
              <a:t>transition is when the term on the left hand side is greater than </a:t>
            </a:r>
            <a:r>
              <a:rPr lang="et-EE" sz="2000" dirty="0" smtClean="0"/>
              <a:t>the right hand side.</a:t>
            </a:r>
            <a:endParaRPr lang="et-EE" sz="2000" dirty="0"/>
          </a:p>
        </p:txBody>
      </p:sp>
      <p:pic>
        <p:nvPicPr>
          <p:cNvPr id="52226" name="Picture 2"/>
          <p:cNvPicPr>
            <a:picLocks noChangeAspect="1" noChangeArrowheads="1"/>
          </p:cNvPicPr>
          <p:nvPr/>
        </p:nvPicPr>
        <p:blipFill>
          <a:blip r:embed="rId2" cstate="print"/>
          <a:srcRect/>
          <a:stretch>
            <a:fillRect/>
          </a:stretch>
        </p:blipFill>
        <p:spPr bwMode="auto">
          <a:xfrm>
            <a:off x="4648200" y="2743200"/>
            <a:ext cx="3778624" cy="685800"/>
          </a:xfrm>
          <a:prstGeom prst="rect">
            <a:avLst/>
          </a:prstGeom>
          <a:noFill/>
          <a:ln w="9525">
            <a:noFill/>
            <a:miter lim="800000"/>
            <a:headEnd/>
            <a:tailEnd/>
          </a:ln>
        </p:spPr>
      </p:pic>
      <p:sp>
        <p:nvSpPr>
          <p:cNvPr id="6" name="Rectangle 5"/>
          <p:cNvSpPr/>
          <p:nvPr/>
        </p:nvSpPr>
        <p:spPr>
          <a:xfrm>
            <a:off x="4038600" y="3810000"/>
            <a:ext cx="4572000" cy="2585323"/>
          </a:xfrm>
          <a:prstGeom prst="rect">
            <a:avLst/>
          </a:prstGeom>
        </p:spPr>
        <p:txBody>
          <a:bodyPr>
            <a:spAutoFit/>
          </a:bodyPr>
          <a:lstStyle/>
          <a:p>
            <a:r>
              <a:rPr lang="en-GB" i="1" dirty="0" smtClean="0"/>
              <a:t>τ</a:t>
            </a:r>
            <a:r>
              <a:rPr lang="en-GB" dirty="0" smtClean="0"/>
              <a:t> is the lattice resistance to dislocation movement</a:t>
            </a:r>
          </a:p>
          <a:p>
            <a:r>
              <a:rPr lang="en-GB" i="1" dirty="0" smtClean="0"/>
              <a:t>k’ </a:t>
            </a:r>
            <a:r>
              <a:rPr lang="en-GB" dirty="0" smtClean="0"/>
              <a:t>is a parameter related to the release of dislocation into a pile-up</a:t>
            </a:r>
          </a:p>
          <a:p>
            <a:r>
              <a:rPr lang="en-GB" i="1" dirty="0" smtClean="0"/>
              <a:t>D</a:t>
            </a:r>
            <a:r>
              <a:rPr lang="en-GB" dirty="0" smtClean="0"/>
              <a:t> is the grain diameter (associated with slip length).</a:t>
            </a:r>
          </a:p>
          <a:p>
            <a:r>
              <a:rPr lang="en-GB" i="1" dirty="0" smtClean="0"/>
              <a:t>G</a:t>
            </a:r>
            <a:r>
              <a:rPr lang="en-GB" dirty="0" smtClean="0"/>
              <a:t> is the shear modulus</a:t>
            </a:r>
          </a:p>
          <a:p>
            <a:r>
              <a:rPr lang="en-GB" i="1" dirty="0" smtClean="0"/>
              <a:t>β</a:t>
            </a:r>
            <a:r>
              <a:rPr lang="en-GB" dirty="0" smtClean="0"/>
              <a:t> is a constant depending on the stress system</a:t>
            </a:r>
            <a:endParaRPr lang="et-EE" dirty="0"/>
          </a:p>
        </p:txBody>
      </p:sp>
      <p:pic>
        <p:nvPicPr>
          <p:cNvPr id="8194" name="Picture 2" descr="http://www.fzd.de/DB/PicOri?pOid=23673"/>
          <p:cNvPicPr>
            <a:picLocks noChangeAspect="1" noChangeArrowheads="1"/>
          </p:cNvPicPr>
          <p:nvPr/>
        </p:nvPicPr>
        <p:blipFill>
          <a:blip r:embed="rId3" cstate="print"/>
          <a:srcRect/>
          <a:stretch>
            <a:fillRect/>
          </a:stretch>
        </p:blipFill>
        <p:spPr bwMode="auto">
          <a:xfrm>
            <a:off x="304800" y="4267200"/>
            <a:ext cx="3571875" cy="2286000"/>
          </a:xfrm>
          <a:prstGeom prst="rect">
            <a:avLst/>
          </a:prstGeom>
          <a:noFill/>
        </p:spPr>
      </p:pic>
      <p:sp>
        <p:nvSpPr>
          <p:cNvPr id="8" name="Slide Number Placeholder 7"/>
          <p:cNvSpPr>
            <a:spLocks noGrp="1"/>
          </p:cNvSpPr>
          <p:nvPr>
            <p:ph type="sldNum" sz="quarter" idx="11"/>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some materials undergo transition?</a:t>
            </a:r>
            <a:endParaRPr lang="et-EE" dirty="0"/>
          </a:p>
        </p:txBody>
      </p:sp>
      <p:sp>
        <p:nvSpPr>
          <p:cNvPr id="3" name="Rectangle 2"/>
          <p:cNvSpPr/>
          <p:nvPr/>
        </p:nvSpPr>
        <p:spPr>
          <a:xfrm>
            <a:off x="457200" y="1676400"/>
            <a:ext cx="8153400" cy="2308324"/>
          </a:xfrm>
          <a:prstGeom prst="rect">
            <a:avLst/>
          </a:prstGeom>
        </p:spPr>
        <p:txBody>
          <a:bodyPr wrap="square">
            <a:spAutoFit/>
          </a:bodyPr>
          <a:lstStyle/>
          <a:p>
            <a:r>
              <a:rPr lang="en-GB" dirty="0" smtClean="0"/>
              <a:t>Unlike steel, aluminium </a:t>
            </a:r>
            <a:r>
              <a:rPr lang="en-GB" b="1" dirty="0" smtClean="0"/>
              <a:t>does not undergo </a:t>
            </a:r>
            <a:r>
              <a:rPr lang="en-GB" dirty="0" smtClean="0"/>
              <a:t>a ductile-brittle transition. The </a:t>
            </a:r>
            <a:r>
              <a:rPr lang="en-GB" b="1" dirty="0" smtClean="0"/>
              <a:t>reason</a:t>
            </a:r>
            <a:r>
              <a:rPr lang="en-GB" dirty="0" smtClean="0"/>
              <a:t> can be explained in terms of their crystal structure. </a:t>
            </a:r>
          </a:p>
          <a:p>
            <a:r>
              <a:rPr lang="en-GB" dirty="0" smtClean="0"/>
              <a:t>The yield stress of steel is temperature sensitive because of its </a:t>
            </a:r>
            <a:r>
              <a:rPr lang="en-GB" dirty="0" smtClean="0">
                <a:solidFill>
                  <a:srgbClr val="C00000"/>
                </a:solidFill>
              </a:rPr>
              <a:t>BCC</a:t>
            </a:r>
            <a:r>
              <a:rPr lang="en-GB" dirty="0" smtClean="0"/>
              <a:t> structure. At low temperatures it is more difficult for the dislocations to move (they require a degree of diffusion to move due to the non-close packed nature of the slip planes) and therefore plastic deformation becomes more difficult. The effect of this is to increase the yield stress at low temperatures. </a:t>
            </a:r>
            <a:endParaRPr lang="en-GB" dirty="0"/>
          </a:p>
        </p:txBody>
      </p:sp>
      <p:sp>
        <p:nvSpPr>
          <p:cNvPr id="4" name="Rectangle 3"/>
          <p:cNvSpPr/>
          <p:nvPr/>
        </p:nvSpPr>
        <p:spPr>
          <a:xfrm>
            <a:off x="533400" y="4038600"/>
            <a:ext cx="4343400" cy="2031325"/>
          </a:xfrm>
          <a:prstGeom prst="rect">
            <a:avLst/>
          </a:prstGeom>
        </p:spPr>
        <p:txBody>
          <a:bodyPr wrap="square">
            <a:spAutoFit/>
          </a:bodyPr>
          <a:lstStyle/>
          <a:p>
            <a:r>
              <a:rPr lang="en-GB" dirty="0" smtClean="0"/>
              <a:t>Aluminium has a </a:t>
            </a:r>
            <a:r>
              <a:rPr lang="en-GB" dirty="0" smtClean="0">
                <a:solidFill>
                  <a:srgbClr val="C00000"/>
                </a:solidFill>
              </a:rPr>
              <a:t>FCC </a:t>
            </a:r>
            <a:r>
              <a:rPr lang="en-GB" dirty="0" smtClean="0"/>
              <a:t>structure, this means that it has lots of easily operated close-packed slip systems operating at low temperatures. As a result its yield strength is not temperature sensitive and aluminium remains ductile to low temperatures. </a:t>
            </a:r>
            <a:endParaRPr lang="en-GB" dirty="0"/>
          </a:p>
        </p:txBody>
      </p:sp>
      <p:pic>
        <p:nvPicPr>
          <p:cNvPr id="61442" name="Picture 2" descr="http://www.tms.org/pubs/journals/JOM/9801/Felkins-9801.fig.a.lg.gif"/>
          <p:cNvPicPr>
            <a:picLocks noChangeAspect="1" noChangeArrowheads="1"/>
          </p:cNvPicPr>
          <p:nvPr/>
        </p:nvPicPr>
        <p:blipFill>
          <a:blip r:embed="rId2" cstate="print"/>
          <a:srcRect/>
          <a:stretch>
            <a:fillRect/>
          </a:stretch>
        </p:blipFill>
        <p:spPr bwMode="auto">
          <a:xfrm>
            <a:off x="4724901" y="3733800"/>
            <a:ext cx="4123824" cy="2743200"/>
          </a:xfrm>
          <a:prstGeom prst="rect">
            <a:avLst/>
          </a:prstGeom>
          <a:noFill/>
        </p:spPr>
      </p:pic>
      <p:sp>
        <p:nvSpPr>
          <p:cNvPr id="6" name="Slide Number Placeholder 5"/>
          <p:cNvSpPr>
            <a:spLocks noGrp="1"/>
          </p:cNvSpPr>
          <p:nvPr>
            <p:ph type="sldNum" sz="quarter" idx="11"/>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Ductile fracture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1600200"/>
            <a:ext cx="1257300" cy="4591050"/>
          </a:xfrm>
          <a:prstGeom prst="rect">
            <a:avLst/>
          </a:prstGeom>
          <a:noFill/>
          <a:ln w="9525">
            <a:noFill/>
            <a:miter lim="800000"/>
            <a:headEnd/>
            <a:tailEnd/>
          </a:ln>
        </p:spPr>
      </p:pic>
      <p:sp>
        <p:nvSpPr>
          <p:cNvPr id="4" name="Rectangle 3"/>
          <p:cNvSpPr/>
          <p:nvPr/>
        </p:nvSpPr>
        <p:spPr>
          <a:xfrm>
            <a:off x="2590800" y="1752600"/>
            <a:ext cx="3124200" cy="923330"/>
          </a:xfrm>
          <a:prstGeom prst="rect">
            <a:avLst/>
          </a:prstGeom>
        </p:spPr>
        <p:txBody>
          <a:bodyPr wrap="square">
            <a:spAutoFit/>
          </a:bodyPr>
          <a:lstStyle/>
          <a:p>
            <a:r>
              <a:rPr lang="en-US" dirty="0" smtClean="0"/>
              <a:t>Highly ductile fracture in</a:t>
            </a:r>
          </a:p>
          <a:p>
            <a:r>
              <a:rPr lang="en-US" dirty="0" smtClean="0"/>
              <a:t>which the specimen necks down to a point</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2667000" y="2895600"/>
            <a:ext cx="2990850" cy="3276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luck of “Titanic”</a:t>
            </a:r>
            <a:endParaRPr lang="et-EE" dirty="0"/>
          </a:p>
        </p:txBody>
      </p:sp>
      <p:pic>
        <p:nvPicPr>
          <p:cNvPr id="62466" name="Picture 2" descr="http://www.hsctut.materials.unsw.edu.au/Crack%20Theory/Images/titanic.png"/>
          <p:cNvPicPr>
            <a:picLocks noChangeAspect="1" noChangeArrowheads="1"/>
          </p:cNvPicPr>
          <p:nvPr/>
        </p:nvPicPr>
        <p:blipFill>
          <a:blip r:embed="rId2" cstate="print"/>
          <a:srcRect/>
          <a:stretch>
            <a:fillRect/>
          </a:stretch>
        </p:blipFill>
        <p:spPr bwMode="auto">
          <a:xfrm>
            <a:off x="381000" y="1524000"/>
            <a:ext cx="4119821" cy="2819400"/>
          </a:xfrm>
          <a:prstGeom prst="rect">
            <a:avLst/>
          </a:prstGeom>
          <a:noFill/>
        </p:spPr>
      </p:pic>
      <p:pic>
        <p:nvPicPr>
          <p:cNvPr id="62468" name="Picture 4" descr="http://www.hsctut.materials.unsw.edu.au/Crack%20Theory/Images/ductilebrittletransition.png"/>
          <p:cNvPicPr>
            <a:picLocks noChangeAspect="1" noChangeArrowheads="1"/>
          </p:cNvPicPr>
          <p:nvPr/>
        </p:nvPicPr>
        <p:blipFill>
          <a:blip r:embed="rId3" cstate="print"/>
          <a:srcRect/>
          <a:stretch>
            <a:fillRect/>
          </a:stretch>
        </p:blipFill>
        <p:spPr bwMode="auto">
          <a:xfrm>
            <a:off x="5334000" y="1524000"/>
            <a:ext cx="2809875" cy="2514600"/>
          </a:xfrm>
          <a:prstGeom prst="rect">
            <a:avLst/>
          </a:prstGeom>
          <a:noFill/>
        </p:spPr>
      </p:pic>
      <p:sp>
        <p:nvSpPr>
          <p:cNvPr id="5" name="Rectangle 4"/>
          <p:cNvSpPr/>
          <p:nvPr/>
        </p:nvSpPr>
        <p:spPr>
          <a:xfrm>
            <a:off x="533400" y="4724400"/>
            <a:ext cx="7086600" cy="1200329"/>
          </a:xfrm>
          <a:prstGeom prst="rect">
            <a:avLst/>
          </a:prstGeom>
        </p:spPr>
        <p:txBody>
          <a:bodyPr wrap="square">
            <a:spAutoFit/>
          </a:bodyPr>
          <a:lstStyle/>
          <a:p>
            <a:r>
              <a:rPr lang="en-GB" dirty="0" smtClean="0"/>
              <a:t>The sinking of the “Titanic” was caused primarily by the </a:t>
            </a:r>
            <a:r>
              <a:rPr lang="en-GB" b="1" dirty="0" smtClean="0"/>
              <a:t>brittleness</a:t>
            </a:r>
            <a:r>
              <a:rPr lang="en-GB" dirty="0" smtClean="0"/>
              <a:t> of the steel used to construct the hull of the ship. </a:t>
            </a:r>
          </a:p>
          <a:p>
            <a:r>
              <a:rPr lang="en-GB" dirty="0" smtClean="0"/>
              <a:t>In the icy water of the Atlantic, the steel was below the </a:t>
            </a:r>
            <a:r>
              <a:rPr lang="en-GB" b="1" dirty="0" smtClean="0"/>
              <a:t>ductile to brittle transition</a:t>
            </a:r>
            <a:r>
              <a:rPr lang="en-GB" dirty="0" smtClean="0"/>
              <a:t> temperature.</a:t>
            </a:r>
            <a:endParaRPr lang="et-EE"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GB" dirty="0" smtClean="0"/>
              <a:t>Factors affecting modes of fracture</a:t>
            </a:r>
            <a:endParaRPr lang="et-EE" dirty="0"/>
          </a:p>
        </p:txBody>
      </p:sp>
      <p:pic>
        <p:nvPicPr>
          <p:cNvPr id="54275" name="Picture 3"/>
          <p:cNvPicPr>
            <a:picLocks noChangeAspect="1" noChangeArrowheads="1"/>
          </p:cNvPicPr>
          <p:nvPr/>
        </p:nvPicPr>
        <p:blipFill>
          <a:blip r:embed="rId2" cstate="print"/>
          <a:srcRect/>
          <a:stretch>
            <a:fillRect/>
          </a:stretch>
        </p:blipFill>
        <p:spPr bwMode="auto">
          <a:xfrm>
            <a:off x="5715000" y="1905000"/>
            <a:ext cx="2533650" cy="3943350"/>
          </a:xfrm>
          <a:prstGeom prst="rect">
            <a:avLst/>
          </a:prstGeom>
          <a:noFill/>
          <a:ln w="9525">
            <a:noFill/>
            <a:miter lim="800000"/>
            <a:headEnd/>
            <a:tailEnd/>
          </a:ln>
        </p:spPr>
      </p:pic>
      <p:pic>
        <p:nvPicPr>
          <p:cNvPr id="7170" name="Picture 2" descr="db.gif (4843 bytes)"/>
          <p:cNvPicPr>
            <a:picLocks noChangeAspect="1" noChangeArrowheads="1"/>
          </p:cNvPicPr>
          <p:nvPr/>
        </p:nvPicPr>
        <p:blipFill>
          <a:blip r:embed="rId3" cstate="print"/>
          <a:srcRect/>
          <a:stretch>
            <a:fillRect/>
          </a:stretch>
        </p:blipFill>
        <p:spPr bwMode="auto">
          <a:xfrm>
            <a:off x="152400" y="1524000"/>
            <a:ext cx="3040104" cy="2133600"/>
          </a:xfrm>
          <a:prstGeom prst="rect">
            <a:avLst/>
          </a:prstGeom>
          <a:noFill/>
        </p:spPr>
      </p:pic>
      <p:sp>
        <p:nvSpPr>
          <p:cNvPr id="6" name="Rectangle 5"/>
          <p:cNvSpPr/>
          <p:nvPr/>
        </p:nvSpPr>
        <p:spPr>
          <a:xfrm>
            <a:off x="1752600" y="990600"/>
            <a:ext cx="4572000" cy="923330"/>
          </a:xfrm>
          <a:prstGeom prst="rect">
            <a:avLst/>
          </a:prstGeom>
        </p:spPr>
        <p:txBody>
          <a:bodyPr>
            <a:spAutoFit/>
          </a:bodyPr>
          <a:lstStyle/>
          <a:p>
            <a:r>
              <a:rPr lang="en-GB" dirty="0" smtClean="0"/>
              <a:t>The yield stress of steel is temperature sensitive. The fracture stress remains relatively constant with temperature.</a:t>
            </a:r>
            <a:endParaRPr lang="en-GB" dirty="0"/>
          </a:p>
        </p:txBody>
      </p:sp>
      <p:sp>
        <p:nvSpPr>
          <p:cNvPr id="7" name="Rectangle 6"/>
          <p:cNvSpPr/>
          <p:nvPr/>
        </p:nvSpPr>
        <p:spPr>
          <a:xfrm>
            <a:off x="304800" y="3657600"/>
            <a:ext cx="5257800" cy="1477328"/>
          </a:xfrm>
          <a:prstGeom prst="rect">
            <a:avLst/>
          </a:prstGeom>
        </p:spPr>
        <p:txBody>
          <a:bodyPr wrap="square">
            <a:spAutoFit/>
          </a:bodyPr>
          <a:lstStyle/>
          <a:p>
            <a:r>
              <a:rPr lang="en-GB" dirty="0" smtClean="0"/>
              <a:t>At room temperature steel is a </a:t>
            </a:r>
            <a:r>
              <a:rPr lang="en-GB" dirty="0" smtClean="0">
                <a:hlinkClick r:id="rId4" action="ppaction://hlinkfile"/>
              </a:rPr>
              <a:t>ductile</a:t>
            </a:r>
            <a:r>
              <a:rPr lang="en-GB" dirty="0" smtClean="0"/>
              <a:t> material, this means that it will undergo plastic deformation before fracture </a:t>
            </a:r>
            <a:r>
              <a:rPr lang="en-GB" i="1" dirty="0" smtClean="0"/>
              <a:t>i.e.</a:t>
            </a:r>
            <a:r>
              <a:rPr lang="en-GB" dirty="0" smtClean="0"/>
              <a:t> the yield strength of the material is </a:t>
            </a:r>
            <a:r>
              <a:rPr lang="en-GB" b="1" dirty="0" smtClean="0"/>
              <a:t>less</a:t>
            </a:r>
            <a:r>
              <a:rPr lang="en-GB" dirty="0" smtClean="0"/>
              <a:t> than the fracture stress.</a:t>
            </a:r>
            <a:endParaRPr lang="en-GB" dirty="0"/>
          </a:p>
        </p:txBody>
      </p:sp>
      <p:sp>
        <p:nvSpPr>
          <p:cNvPr id="8" name="Rectangle 7"/>
          <p:cNvSpPr/>
          <p:nvPr/>
        </p:nvSpPr>
        <p:spPr>
          <a:xfrm>
            <a:off x="304800" y="5181600"/>
            <a:ext cx="4572000" cy="1477328"/>
          </a:xfrm>
          <a:prstGeom prst="rect">
            <a:avLst/>
          </a:prstGeom>
        </p:spPr>
        <p:txBody>
          <a:bodyPr>
            <a:spAutoFit/>
          </a:bodyPr>
          <a:lstStyle/>
          <a:p>
            <a:r>
              <a:rPr lang="en-GB" dirty="0" smtClean="0"/>
              <a:t>At low temperatures the yield stress of steel increases, when the yield stress increases above the fracture stress the material will undergo a </a:t>
            </a:r>
          </a:p>
          <a:p>
            <a:r>
              <a:rPr lang="en-GB" b="1" dirty="0" smtClean="0"/>
              <a:t>ductile-to-brittle transition.</a:t>
            </a:r>
            <a:endParaRPr lang="en-GB" b="1"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fontAlgn="auto">
              <a:spcAft>
                <a:spcPts val="0"/>
              </a:spcAft>
              <a:defRPr/>
            </a:pPr>
            <a:r>
              <a:rPr lang="en-US" dirty="0" smtClean="0">
                <a:solidFill>
                  <a:schemeClr val="tx1">
                    <a:lumMod val="50000"/>
                    <a:lumOff val="50000"/>
                  </a:schemeClr>
                </a:solidFill>
              </a:rPr>
              <a:t>The Strength-Toughness trade-off</a:t>
            </a:r>
            <a:endParaRPr lang="en-US" dirty="0">
              <a:solidFill>
                <a:schemeClr val="tx1">
                  <a:lumMod val="50000"/>
                  <a:lumOff val="50000"/>
                </a:schemeClr>
              </a:solidFill>
            </a:endParaRPr>
          </a:p>
        </p:txBody>
      </p:sp>
      <p:pic>
        <p:nvPicPr>
          <p:cNvPr id="33797" name="Picture 4" descr="f008-015-Y743"/>
          <p:cNvPicPr>
            <a:picLocks noChangeAspect="1" noChangeArrowheads="1"/>
          </p:cNvPicPr>
          <p:nvPr/>
        </p:nvPicPr>
        <p:blipFill>
          <a:blip r:embed="rId2" cstate="print"/>
          <a:srcRect/>
          <a:stretch>
            <a:fillRect/>
          </a:stretch>
        </p:blipFill>
        <p:spPr bwMode="auto">
          <a:xfrm>
            <a:off x="414338" y="1939926"/>
            <a:ext cx="4843462" cy="4121282"/>
          </a:xfrm>
          <a:prstGeom prst="rect">
            <a:avLst/>
          </a:prstGeom>
          <a:noFill/>
          <a:ln w="9525">
            <a:noFill/>
            <a:miter lim="800000"/>
            <a:headEnd/>
            <a:tailEnd/>
          </a:ln>
        </p:spPr>
      </p:pic>
      <p:sp>
        <p:nvSpPr>
          <p:cNvPr id="33796" name="TextBox 6"/>
          <p:cNvSpPr txBox="1">
            <a:spLocks noChangeArrowheads="1"/>
          </p:cNvSpPr>
          <p:nvPr/>
        </p:nvSpPr>
        <p:spPr bwMode="auto">
          <a:xfrm>
            <a:off x="5410200" y="2286000"/>
            <a:ext cx="3200400" cy="3416320"/>
          </a:xfrm>
          <a:prstGeom prst="rect">
            <a:avLst/>
          </a:prstGeom>
          <a:noFill/>
          <a:ln w="9525">
            <a:noFill/>
            <a:miter lim="800000"/>
            <a:headEnd/>
            <a:tailEnd/>
          </a:ln>
        </p:spPr>
        <p:txBody>
          <a:bodyPr wrap="square">
            <a:spAutoFit/>
          </a:bodyPr>
          <a:lstStyle/>
          <a:p>
            <a:r>
              <a:rPr lang="en-US" sz="2400" dirty="0"/>
              <a:t>Increasing the yield</a:t>
            </a:r>
          </a:p>
          <a:p>
            <a:r>
              <a:rPr lang="en-US" sz="2400" dirty="0"/>
              <a:t>strength of a metal</a:t>
            </a:r>
          </a:p>
          <a:p>
            <a:r>
              <a:rPr lang="en-US" sz="2400" dirty="0"/>
              <a:t>decreasing the size</a:t>
            </a:r>
          </a:p>
          <a:p>
            <a:r>
              <a:rPr lang="en-US" sz="2400" dirty="0"/>
              <a:t>of the plastic zone </a:t>
            </a:r>
          </a:p>
          <a:p>
            <a:r>
              <a:rPr lang="en-US" sz="2400" dirty="0"/>
              <a:t>surrounding a crack –</a:t>
            </a:r>
          </a:p>
          <a:p>
            <a:r>
              <a:rPr lang="en-US" sz="2400" dirty="0"/>
              <a:t>this leads to decreased</a:t>
            </a:r>
          </a:p>
          <a:p>
            <a:r>
              <a:rPr lang="en-US" sz="2400" dirty="0"/>
              <a:t>toughness</a:t>
            </a:r>
          </a:p>
        </p:txBody>
      </p:sp>
      <p:sp>
        <p:nvSpPr>
          <p:cNvPr id="8" name="Slide Number Placeholder 7"/>
          <p:cNvSpPr>
            <a:spLocks noGrp="1"/>
          </p:cNvSpPr>
          <p:nvPr>
            <p:ph type="sldNum" sz="quarter" idx="11"/>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t-EE" dirty="0" smtClean="0"/>
              <a:t>Metallurgical aspect of fracture</a:t>
            </a:r>
            <a:endParaRPr lang="et-EE" dirty="0"/>
          </a:p>
        </p:txBody>
      </p:sp>
      <p:pic>
        <p:nvPicPr>
          <p:cNvPr id="55298" name="Picture 2"/>
          <p:cNvPicPr>
            <a:picLocks noChangeAspect="1" noChangeArrowheads="1"/>
          </p:cNvPicPr>
          <p:nvPr/>
        </p:nvPicPr>
        <p:blipFill>
          <a:blip r:embed="rId2" cstate="print"/>
          <a:srcRect/>
          <a:stretch>
            <a:fillRect/>
          </a:stretch>
        </p:blipFill>
        <p:spPr bwMode="auto">
          <a:xfrm>
            <a:off x="457200" y="2133600"/>
            <a:ext cx="4630538" cy="2819400"/>
          </a:xfrm>
          <a:prstGeom prst="rect">
            <a:avLst/>
          </a:prstGeom>
          <a:noFill/>
          <a:ln w="9525">
            <a:noFill/>
            <a:miter lim="800000"/>
            <a:headEnd/>
            <a:tailEnd/>
          </a:ln>
        </p:spPr>
      </p:pic>
      <p:sp>
        <p:nvSpPr>
          <p:cNvPr id="4" name="Rectangle 3"/>
          <p:cNvSpPr/>
          <p:nvPr/>
        </p:nvSpPr>
        <p:spPr>
          <a:xfrm>
            <a:off x="457200" y="1066800"/>
            <a:ext cx="7543800" cy="1015663"/>
          </a:xfrm>
          <a:prstGeom prst="rect">
            <a:avLst/>
          </a:prstGeom>
        </p:spPr>
        <p:txBody>
          <a:bodyPr wrap="square">
            <a:spAutoFit/>
          </a:bodyPr>
          <a:lstStyle/>
          <a:p>
            <a:r>
              <a:rPr lang="en-GB" sz="2000" dirty="0" smtClean="0"/>
              <a:t>• Microstructure in metallic materials are highly complex.</a:t>
            </a:r>
          </a:p>
          <a:p>
            <a:r>
              <a:rPr lang="en-GB" sz="2000" dirty="0" smtClean="0"/>
              <a:t>• Various microstructural features affect how the materials fracture</a:t>
            </a:r>
            <a:endParaRPr lang="et-EE" sz="2000" dirty="0"/>
          </a:p>
        </p:txBody>
      </p:sp>
      <p:pic>
        <p:nvPicPr>
          <p:cNvPr id="55299" name="Picture 3"/>
          <p:cNvPicPr>
            <a:picLocks noChangeAspect="1" noChangeArrowheads="1"/>
          </p:cNvPicPr>
          <p:nvPr/>
        </p:nvPicPr>
        <p:blipFill>
          <a:blip r:embed="rId3" cstate="print"/>
          <a:srcRect/>
          <a:stretch>
            <a:fillRect/>
          </a:stretch>
        </p:blipFill>
        <p:spPr bwMode="auto">
          <a:xfrm>
            <a:off x="5638800" y="3810000"/>
            <a:ext cx="2743200" cy="2038525"/>
          </a:xfrm>
          <a:prstGeom prst="rect">
            <a:avLst/>
          </a:prstGeom>
          <a:noFill/>
          <a:ln w="9525">
            <a:noFill/>
            <a:miter lim="800000"/>
            <a:headEnd/>
            <a:tailEnd/>
          </a:ln>
        </p:spPr>
      </p:pic>
      <p:sp>
        <p:nvSpPr>
          <p:cNvPr id="6" name="Rectangle 5"/>
          <p:cNvSpPr/>
          <p:nvPr/>
        </p:nvSpPr>
        <p:spPr>
          <a:xfrm>
            <a:off x="5181600" y="1981200"/>
            <a:ext cx="3505200" cy="1631216"/>
          </a:xfrm>
          <a:prstGeom prst="rect">
            <a:avLst/>
          </a:prstGeom>
        </p:spPr>
        <p:txBody>
          <a:bodyPr wrap="square">
            <a:spAutoFit/>
          </a:bodyPr>
          <a:lstStyle/>
          <a:p>
            <a:r>
              <a:rPr lang="et-EE" sz="2000" dirty="0" smtClean="0"/>
              <a:t>There are microstructural</a:t>
            </a:r>
          </a:p>
          <a:p>
            <a:r>
              <a:rPr lang="en-GB" sz="2000" dirty="0" smtClean="0"/>
              <a:t>features that can play a role in </a:t>
            </a:r>
            <a:r>
              <a:rPr lang="et-EE" sz="2000" dirty="0" smtClean="0"/>
              <a:t>determining the fracture path,</a:t>
            </a:r>
            <a:r>
              <a:rPr lang="en-US" sz="2000" dirty="0" smtClean="0"/>
              <a:t> </a:t>
            </a:r>
            <a:r>
              <a:rPr lang="et-EE" sz="2000" dirty="0" smtClean="0"/>
              <a:t>the most important are</a:t>
            </a:r>
            <a:endParaRPr lang="et-EE" sz="2000" dirty="0"/>
          </a:p>
        </p:txBody>
      </p:sp>
      <p:sp>
        <p:nvSpPr>
          <p:cNvPr id="7" name="Rectangle 6"/>
          <p:cNvSpPr/>
          <p:nvPr/>
        </p:nvSpPr>
        <p:spPr>
          <a:xfrm>
            <a:off x="457200" y="5105400"/>
            <a:ext cx="5257800" cy="1631216"/>
          </a:xfrm>
          <a:prstGeom prst="rect">
            <a:avLst/>
          </a:prstGeom>
        </p:spPr>
        <p:txBody>
          <a:bodyPr wrap="square">
            <a:spAutoFit/>
          </a:bodyPr>
          <a:lstStyle/>
          <a:p>
            <a:r>
              <a:rPr lang="en-GB" sz="2000" dirty="0" smtClean="0"/>
              <a:t>• High strength materials usually possess several microstructural features in order to </a:t>
            </a:r>
            <a:r>
              <a:rPr lang="et-EE" sz="2000" dirty="0" smtClean="0"/>
              <a:t>optimise mechanical properties by</a:t>
            </a:r>
          </a:p>
          <a:p>
            <a:r>
              <a:rPr lang="et-EE" sz="2000" dirty="0" smtClean="0"/>
              <a:t>influencing deformation behaviour /</a:t>
            </a:r>
          </a:p>
          <a:p>
            <a:r>
              <a:rPr lang="et-EE" sz="2000" dirty="0" smtClean="0"/>
              <a:t>fracture paths.</a:t>
            </a:r>
            <a:endParaRPr lang="et-EE" sz="2000"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Ductile fracture</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5085765" y="1676400"/>
            <a:ext cx="3134468" cy="2286000"/>
          </a:xfrm>
          <a:prstGeom prst="rect">
            <a:avLst/>
          </a:prstGeom>
          <a:noFill/>
          <a:ln w="9525">
            <a:noFill/>
            <a:miter lim="800000"/>
            <a:headEnd/>
            <a:tailEnd/>
          </a:ln>
        </p:spPr>
      </p:pic>
      <p:sp>
        <p:nvSpPr>
          <p:cNvPr id="5" name="Rectangle 4"/>
          <p:cNvSpPr/>
          <p:nvPr/>
        </p:nvSpPr>
        <p:spPr>
          <a:xfrm>
            <a:off x="5105400" y="4114800"/>
            <a:ext cx="3048000" cy="646331"/>
          </a:xfrm>
          <a:prstGeom prst="rect">
            <a:avLst/>
          </a:prstGeom>
        </p:spPr>
        <p:txBody>
          <a:bodyPr wrap="square">
            <a:spAutoFit/>
          </a:bodyPr>
          <a:lstStyle/>
          <a:p>
            <a:pPr algn="ctr"/>
            <a:r>
              <a:rPr lang="en-US" dirty="0" smtClean="0"/>
              <a:t>Cup-and-cone fracture in aluminum.</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381000" y="1524000"/>
            <a:ext cx="4252912" cy="5062263"/>
          </a:xfrm>
          <a:prstGeom prst="rect">
            <a:avLst/>
          </a:prstGeom>
          <a:noFill/>
          <a:ln w="9525">
            <a:noFill/>
            <a:miter lim="800000"/>
            <a:headEnd/>
            <a:tailEnd/>
          </a:ln>
        </p:spPr>
      </p:pic>
      <p:sp>
        <p:nvSpPr>
          <p:cNvPr id="7" name="Rectangle 6"/>
          <p:cNvSpPr/>
          <p:nvPr/>
        </p:nvSpPr>
        <p:spPr>
          <a:xfrm>
            <a:off x="4038600" y="5562600"/>
            <a:ext cx="2895600" cy="369332"/>
          </a:xfrm>
          <a:prstGeom prst="rect">
            <a:avLst/>
          </a:prstGeom>
        </p:spPr>
        <p:txBody>
          <a:bodyPr wrap="square">
            <a:spAutoFit/>
          </a:bodyPr>
          <a:lstStyle/>
          <a:p>
            <a:r>
              <a:rPr lang="en-US" dirty="0" smtClean="0"/>
              <a:t>Final shear fracture.</a:t>
            </a:r>
            <a:endParaRPr lang="en-US" dirty="0"/>
          </a:p>
        </p:txBody>
      </p:sp>
      <p:sp>
        <p:nvSpPr>
          <p:cNvPr id="8" name="Rectangle 7"/>
          <p:cNvSpPr/>
          <p:nvPr/>
        </p:nvSpPr>
        <p:spPr>
          <a:xfrm>
            <a:off x="152400" y="2438400"/>
            <a:ext cx="1879041" cy="369332"/>
          </a:xfrm>
          <a:prstGeom prst="rect">
            <a:avLst/>
          </a:prstGeom>
        </p:spPr>
        <p:txBody>
          <a:bodyPr wrap="none">
            <a:spAutoFit/>
          </a:bodyPr>
          <a:lstStyle/>
          <a:p>
            <a:r>
              <a:rPr lang="en-US" dirty="0" smtClean="0"/>
              <a:t>Initial necking. </a:t>
            </a:r>
            <a:endParaRPr lang="en-US" dirty="0"/>
          </a:p>
        </p:txBody>
      </p:sp>
      <p:sp>
        <p:nvSpPr>
          <p:cNvPr id="9" name="Rectangle 8"/>
          <p:cNvSpPr/>
          <p:nvPr/>
        </p:nvSpPr>
        <p:spPr>
          <a:xfrm>
            <a:off x="1752600" y="1905000"/>
            <a:ext cx="1752600" cy="646331"/>
          </a:xfrm>
          <a:prstGeom prst="rect">
            <a:avLst/>
          </a:prstGeom>
        </p:spPr>
        <p:txBody>
          <a:bodyPr wrap="square">
            <a:spAutoFit/>
          </a:bodyPr>
          <a:lstStyle/>
          <a:p>
            <a:r>
              <a:rPr lang="en-US" dirty="0" smtClean="0"/>
              <a:t>Small</a:t>
            </a:r>
            <a:r>
              <a:rPr lang="en-US" i="1" dirty="0" smtClean="0"/>
              <a:t> </a:t>
            </a:r>
            <a:r>
              <a:rPr lang="en-US" dirty="0" smtClean="0"/>
              <a:t>cavity formation</a:t>
            </a:r>
            <a:endParaRPr lang="en-US" dirty="0"/>
          </a:p>
        </p:txBody>
      </p:sp>
      <p:sp>
        <p:nvSpPr>
          <p:cNvPr id="10" name="Rectangle 9"/>
          <p:cNvSpPr/>
          <p:nvPr/>
        </p:nvSpPr>
        <p:spPr>
          <a:xfrm>
            <a:off x="3048000" y="3048000"/>
            <a:ext cx="2057400" cy="923330"/>
          </a:xfrm>
          <a:prstGeom prst="rect">
            <a:avLst/>
          </a:prstGeom>
        </p:spPr>
        <p:txBody>
          <a:bodyPr wrap="square">
            <a:spAutoFit/>
          </a:bodyPr>
          <a:lstStyle/>
          <a:p>
            <a:r>
              <a:rPr lang="en-US" dirty="0" smtClean="0"/>
              <a:t>Coalescence of</a:t>
            </a:r>
          </a:p>
          <a:p>
            <a:r>
              <a:rPr lang="en-US" dirty="0" smtClean="0"/>
              <a:t>cavities to form a crack</a:t>
            </a:r>
            <a:endParaRPr lang="en-US" dirty="0"/>
          </a:p>
        </p:txBody>
      </p:sp>
      <p:sp>
        <p:nvSpPr>
          <p:cNvPr id="11" name="Rectangle 10"/>
          <p:cNvSpPr/>
          <p:nvPr/>
        </p:nvSpPr>
        <p:spPr>
          <a:xfrm>
            <a:off x="609600" y="4343400"/>
            <a:ext cx="1524000" cy="646331"/>
          </a:xfrm>
          <a:prstGeom prst="rect">
            <a:avLst/>
          </a:prstGeom>
        </p:spPr>
        <p:txBody>
          <a:bodyPr wrap="square">
            <a:spAutoFit/>
          </a:bodyPr>
          <a:lstStyle/>
          <a:p>
            <a:r>
              <a:rPr lang="en-US" i="1" dirty="0" smtClean="0"/>
              <a:t>C</a:t>
            </a:r>
            <a:r>
              <a:rPr lang="en-US" dirty="0" smtClean="0"/>
              <a:t>rack</a:t>
            </a:r>
          </a:p>
          <a:p>
            <a:r>
              <a:rPr lang="en-US" dirty="0" smtClean="0"/>
              <a:t>propagation</a:t>
            </a:r>
            <a:endParaRPr lang="en-US" dirty="0"/>
          </a:p>
        </p:txBody>
      </p:sp>
      <p:sp>
        <p:nvSpPr>
          <p:cNvPr id="12" name="Slide Number Placeholder 11"/>
          <p:cNvSpPr>
            <a:spLocks noGrp="1"/>
          </p:cNvSpPr>
          <p:nvPr>
            <p:ph type="sldNum" sz="quarter" idx="11"/>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Tough “ductile” fracture</a:t>
            </a:r>
            <a:endParaRPr lang="et-EE" dirty="0"/>
          </a:p>
        </p:txBody>
      </p:sp>
      <p:sp>
        <p:nvSpPr>
          <p:cNvPr id="3" name="Rectangle 2"/>
          <p:cNvSpPr/>
          <p:nvPr/>
        </p:nvSpPr>
        <p:spPr>
          <a:xfrm>
            <a:off x="228600" y="1219200"/>
            <a:ext cx="4953000" cy="1631216"/>
          </a:xfrm>
          <a:prstGeom prst="rect">
            <a:avLst/>
          </a:prstGeom>
        </p:spPr>
        <p:txBody>
          <a:bodyPr wrap="square">
            <a:spAutoFit/>
          </a:bodyPr>
          <a:lstStyle/>
          <a:p>
            <a:r>
              <a:rPr lang="en-GB" sz="2000" b="1" dirty="0" smtClean="0">
                <a:solidFill>
                  <a:srgbClr val="0000FF"/>
                </a:solidFill>
              </a:rPr>
              <a:t>Ductile fracture </a:t>
            </a:r>
            <a:r>
              <a:rPr lang="en-GB" sz="2000" dirty="0" smtClean="0"/>
              <a:t>is a much less serious</a:t>
            </a:r>
          </a:p>
          <a:p>
            <a:r>
              <a:rPr lang="en-GB" sz="2000" dirty="0" smtClean="0"/>
              <a:t>problem in engineering materials since</a:t>
            </a:r>
          </a:p>
          <a:p>
            <a:r>
              <a:rPr lang="en-GB" sz="2000" dirty="0" smtClean="0"/>
              <a:t>failure can be detected beforehand due</a:t>
            </a:r>
          </a:p>
          <a:p>
            <a:r>
              <a:rPr lang="et-EE" sz="2000" dirty="0" smtClean="0"/>
              <a:t>to observable plastic deformation</a:t>
            </a:r>
          </a:p>
          <a:p>
            <a:r>
              <a:rPr lang="et-EE" sz="2000" dirty="0" smtClean="0"/>
              <a:t>prior to failure.</a:t>
            </a:r>
            <a:endParaRPr lang="et-EE" sz="2000" dirty="0"/>
          </a:p>
        </p:txBody>
      </p:sp>
      <p:pic>
        <p:nvPicPr>
          <p:cNvPr id="48130" name="Picture 2"/>
          <p:cNvPicPr>
            <a:picLocks noChangeAspect="1" noChangeArrowheads="1"/>
          </p:cNvPicPr>
          <p:nvPr/>
        </p:nvPicPr>
        <p:blipFill>
          <a:blip r:embed="rId2" cstate="print"/>
          <a:srcRect/>
          <a:stretch>
            <a:fillRect/>
          </a:stretch>
        </p:blipFill>
        <p:spPr bwMode="auto">
          <a:xfrm>
            <a:off x="5105400" y="1524000"/>
            <a:ext cx="3200400" cy="3752850"/>
          </a:xfrm>
          <a:prstGeom prst="rect">
            <a:avLst/>
          </a:prstGeom>
          <a:noFill/>
          <a:ln w="9525">
            <a:noFill/>
            <a:miter lim="800000"/>
            <a:headEnd/>
            <a:tailEnd/>
          </a:ln>
        </p:spPr>
      </p:pic>
      <p:sp>
        <p:nvSpPr>
          <p:cNvPr id="5" name="Rectangle 4"/>
          <p:cNvSpPr/>
          <p:nvPr/>
        </p:nvSpPr>
        <p:spPr>
          <a:xfrm>
            <a:off x="228600" y="3048000"/>
            <a:ext cx="4876800" cy="3170099"/>
          </a:xfrm>
          <a:prstGeom prst="rect">
            <a:avLst/>
          </a:prstGeom>
        </p:spPr>
        <p:txBody>
          <a:bodyPr wrap="square">
            <a:spAutoFit/>
          </a:bodyPr>
          <a:lstStyle/>
          <a:p>
            <a:r>
              <a:rPr lang="en-GB" sz="2000" dirty="0" smtClean="0"/>
              <a:t>Under </a:t>
            </a:r>
            <a:r>
              <a:rPr lang="en-GB" sz="2000" dirty="0" err="1" smtClean="0"/>
              <a:t>uniaxial</a:t>
            </a:r>
            <a:r>
              <a:rPr lang="en-GB" sz="2000" dirty="0" smtClean="0"/>
              <a:t> tensile force, after</a:t>
            </a:r>
          </a:p>
          <a:p>
            <a:r>
              <a:rPr lang="et-EE" sz="2000" dirty="0" smtClean="0"/>
              <a:t>necking, </a:t>
            </a:r>
            <a:r>
              <a:rPr lang="et-EE" sz="2000" b="1" dirty="0" smtClean="0"/>
              <a:t>microvoids form </a:t>
            </a:r>
            <a:r>
              <a:rPr lang="et-EE" sz="2000" dirty="0" smtClean="0"/>
              <a:t>and</a:t>
            </a:r>
          </a:p>
          <a:p>
            <a:r>
              <a:rPr lang="en-GB" sz="2000" b="1" dirty="0" smtClean="0"/>
              <a:t>coalesce to form crack</a:t>
            </a:r>
            <a:r>
              <a:rPr lang="en-GB" sz="2000" dirty="0" smtClean="0"/>
              <a:t>, which then</a:t>
            </a:r>
          </a:p>
          <a:p>
            <a:r>
              <a:rPr lang="en-GB" sz="2000" dirty="0" smtClean="0"/>
              <a:t>propagate in the direction normal to</a:t>
            </a:r>
          </a:p>
          <a:p>
            <a:r>
              <a:rPr lang="et-EE" sz="2000" dirty="0" smtClean="0"/>
              <a:t>the tensile axis.</a:t>
            </a:r>
            <a:endParaRPr lang="en-US" sz="2000" dirty="0" smtClean="0"/>
          </a:p>
          <a:p>
            <a:endParaRPr lang="et-EE" sz="2000" dirty="0" smtClean="0"/>
          </a:p>
          <a:p>
            <a:r>
              <a:rPr lang="en-GB" sz="2000" dirty="0" smtClean="0"/>
              <a:t>The crack then rapidly propagate</a:t>
            </a:r>
          </a:p>
          <a:p>
            <a:r>
              <a:rPr lang="en-GB" sz="2000" dirty="0" smtClean="0"/>
              <a:t>through the periphery along the shear</a:t>
            </a:r>
          </a:p>
          <a:p>
            <a:r>
              <a:rPr lang="en-GB" sz="2000" dirty="0" smtClean="0"/>
              <a:t>plane, leaving the cub and</a:t>
            </a:r>
          </a:p>
          <a:p>
            <a:r>
              <a:rPr lang="et-EE" sz="2000" dirty="0" smtClean="0"/>
              <a:t>cone fracture.</a:t>
            </a:r>
            <a:endParaRPr lang="et-EE" sz="2000"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Microvoid formation, growth and</a:t>
            </a:r>
            <a:br>
              <a:rPr lang="et-EE" dirty="0" smtClean="0"/>
            </a:br>
            <a:r>
              <a:rPr lang="et-EE" dirty="0" smtClean="0"/>
              <a:t>coalescence</a:t>
            </a:r>
            <a:endParaRPr lang="et-EE" dirty="0"/>
          </a:p>
        </p:txBody>
      </p:sp>
      <p:pic>
        <p:nvPicPr>
          <p:cNvPr id="49154" name="Picture 2"/>
          <p:cNvPicPr>
            <a:picLocks noChangeAspect="1" noChangeArrowheads="1"/>
          </p:cNvPicPr>
          <p:nvPr/>
        </p:nvPicPr>
        <p:blipFill>
          <a:blip r:embed="rId2" cstate="print"/>
          <a:srcRect/>
          <a:stretch>
            <a:fillRect/>
          </a:stretch>
        </p:blipFill>
        <p:spPr bwMode="auto">
          <a:xfrm>
            <a:off x="457200" y="1676400"/>
            <a:ext cx="2809875" cy="2876550"/>
          </a:xfrm>
          <a:prstGeom prst="rect">
            <a:avLst/>
          </a:prstGeom>
          <a:noFill/>
          <a:ln w="9525">
            <a:noFill/>
            <a:miter lim="800000"/>
            <a:headEnd/>
            <a:tailEnd/>
          </a:ln>
        </p:spPr>
      </p:pic>
      <p:sp>
        <p:nvSpPr>
          <p:cNvPr id="4" name="Rectangle 3"/>
          <p:cNvSpPr/>
          <p:nvPr/>
        </p:nvSpPr>
        <p:spPr>
          <a:xfrm>
            <a:off x="3505200" y="1143000"/>
            <a:ext cx="5181600" cy="1938992"/>
          </a:xfrm>
          <a:prstGeom prst="rect">
            <a:avLst/>
          </a:prstGeom>
        </p:spPr>
        <p:txBody>
          <a:bodyPr wrap="square">
            <a:spAutoFit/>
          </a:bodyPr>
          <a:lstStyle/>
          <a:p>
            <a:r>
              <a:rPr lang="en-GB" sz="2000" dirty="0" smtClean="0"/>
              <a:t>• </a:t>
            </a:r>
            <a:r>
              <a:rPr lang="en-GB" sz="2000" b="1" dirty="0" smtClean="0">
                <a:solidFill>
                  <a:srgbClr val="0000FF"/>
                </a:solidFill>
              </a:rPr>
              <a:t>Microvoids</a:t>
            </a:r>
            <a:r>
              <a:rPr lang="en-GB" sz="2000" dirty="0" smtClean="0"/>
              <a:t> are easily formed at inclusions, </a:t>
            </a:r>
            <a:r>
              <a:rPr lang="et-EE" sz="2000" dirty="0" smtClean="0"/>
              <a:t>intermetallic or second-phase particles and</a:t>
            </a:r>
            <a:r>
              <a:rPr lang="en-US" sz="2000" dirty="0" smtClean="0"/>
              <a:t> </a:t>
            </a:r>
            <a:r>
              <a:rPr lang="et-EE" sz="2000" dirty="0" smtClean="0"/>
              <a:t>grain boundaries.</a:t>
            </a:r>
          </a:p>
          <a:p>
            <a:r>
              <a:rPr lang="en-GB" sz="2000" dirty="0" smtClean="0"/>
              <a:t>• </a:t>
            </a:r>
            <a:r>
              <a:rPr lang="en-GB" sz="2000" b="1" dirty="0" smtClean="0">
                <a:solidFill>
                  <a:srgbClr val="0000FF"/>
                </a:solidFill>
              </a:rPr>
              <a:t>Growth and coalescence </a:t>
            </a:r>
            <a:r>
              <a:rPr lang="en-GB" sz="2000" dirty="0" smtClean="0"/>
              <a:t>of microvoids progress as the local applied load </a:t>
            </a:r>
            <a:r>
              <a:rPr lang="et-EE" sz="2000" dirty="0" smtClean="0"/>
              <a:t>increases.</a:t>
            </a:r>
            <a:endParaRPr lang="et-EE" sz="2000" dirty="0"/>
          </a:p>
        </p:txBody>
      </p:sp>
      <p:pic>
        <p:nvPicPr>
          <p:cNvPr id="49156" name="Picture 4"/>
          <p:cNvPicPr>
            <a:picLocks noChangeAspect="1" noChangeArrowheads="1"/>
          </p:cNvPicPr>
          <p:nvPr/>
        </p:nvPicPr>
        <p:blipFill>
          <a:blip r:embed="rId3" cstate="print"/>
          <a:srcRect/>
          <a:stretch>
            <a:fillRect/>
          </a:stretch>
        </p:blipFill>
        <p:spPr bwMode="auto">
          <a:xfrm>
            <a:off x="3505200" y="3124200"/>
            <a:ext cx="1304925" cy="1543050"/>
          </a:xfrm>
          <a:prstGeom prst="rect">
            <a:avLst/>
          </a:prstGeom>
          <a:noFill/>
          <a:ln w="9525">
            <a:noFill/>
            <a:miter lim="800000"/>
            <a:headEnd/>
            <a:tailEnd/>
          </a:ln>
        </p:spPr>
      </p:pic>
      <p:pic>
        <p:nvPicPr>
          <p:cNvPr id="49157" name="Picture 5"/>
          <p:cNvPicPr>
            <a:picLocks noChangeAspect="1" noChangeArrowheads="1"/>
          </p:cNvPicPr>
          <p:nvPr/>
        </p:nvPicPr>
        <p:blipFill>
          <a:blip r:embed="rId4" cstate="print"/>
          <a:srcRect/>
          <a:stretch>
            <a:fillRect/>
          </a:stretch>
        </p:blipFill>
        <p:spPr bwMode="auto">
          <a:xfrm>
            <a:off x="685800" y="4876800"/>
            <a:ext cx="1571625" cy="1552575"/>
          </a:xfrm>
          <a:prstGeom prst="rect">
            <a:avLst/>
          </a:prstGeom>
          <a:noFill/>
          <a:ln w="9525">
            <a:noFill/>
            <a:miter lim="800000"/>
            <a:headEnd/>
            <a:tailEnd/>
          </a:ln>
        </p:spPr>
      </p:pic>
      <p:pic>
        <p:nvPicPr>
          <p:cNvPr id="49158" name="Picture 6"/>
          <p:cNvPicPr>
            <a:picLocks noChangeAspect="1" noChangeArrowheads="1"/>
          </p:cNvPicPr>
          <p:nvPr/>
        </p:nvPicPr>
        <p:blipFill>
          <a:blip r:embed="rId5" cstate="print"/>
          <a:srcRect/>
          <a:stretch>
            <a:fillRect/>
          </a:stretch>
        </p:blipFill>
        <p:spPr bwMode="auto">
          <a:xfrm>
            <a:off x="4953000" y="4876800"/>
            <a:ext cx="1695450" cy="1543050"/>
          </a:xfrm>
          <a:prstGeom prst="rect">
            <a:avLst/>
          </a:prstGeom>
          <a:noFill/>
          <a:ln w="9525">
            <a:noFill/>
            <a:miter lim="800000"/>
            <a:headEnd/>
            <a:tailEnd/>
          </a:ln>
        </p:spPr>
      </p:pic>
      <p:sp>
        <p:nvSpPr>
          <p:cNvPr id="9" name="Rectangle 8"/>
          <p:cNvSpPr/>
          <p:nvPr/>
        </p:nvSpPr>
        <p:spPr>
          <a:xfrm>
            <a:off x="5105400" y="3429000"/>
            <a:ext cx="2514600" cy="923330"/>
          </a:xfrm>
          <a:prstGeom prst="rect">
            <a:avLst/>
          </a:prstGeom>
        </p:spPr>
        <p:txBody>
          <a:bodyPr wrap="square">
            <a:spAutoFit/>
          </a:bodyPr>
          <a:lstStyle/>
          <a:p>
            <a:r>
              <a:rPr lang="et-EE" dirty="0" smtClean="0"/>
              <a:t>Random planar array</a:t>
            </a:r>
          </a:p>
          <a:p>
            <a:r>
              <a:rPr lang="et-EE" dirty="0" smtClean="0"/>
              <a:t>of particles acting as</a:t>
            </a:r>
          </a:p>
          <a:p>
            <a:r>
              <a:rPr lang="et-EE" dirty="0" smtClean="0"/>
              <a:t>void initiators</a:t>
            </a:r>
            <a:endParaRPr lang="et-EE" dirty="0"/>
          </a:p>
        </p:txBody>
      </p:sp>
      <p:sp>
        <p:nvSpPr>
          <p:cNvPr id="10" name="Rectangle 9"/>
          <p:cNvSpPr/>
          <p:nvPr/>
        </p:nvSpPr>
        <p:spPr>
          <a:xfrm>
            <a:off x="2286000" y="5105400"/>
            <a:ext cx="2590800" cy="1200329"/>
          </a:xfrm>
          <a:prstGeom prst="rect">
            <a:avLst/>
          </a:prstGeom>
        </p:spPr>
        <p:txBody>
          <a:bodyPr wrap="square">
            <a:spAutoFit/>
          </a:bodyPr>
          <a:lstStyle/>
          <a:p>
            <a:r>
              <a:rPr lang="en-GB" dirty="0" smtClean="0"/>
              <a:t>Growth of voids to join</a:t>
            </a:r>
          </a:p>
          <a:p>
            <a:r>
              <a:rPr lang="en-GB" dirty="0" smtClean="0"/>
              <a:t>each other as the applied</a:t>
            </a:r>
          </a:p>
          <a:p>
            <a:r>
              <a:rPr lang="et-EE" dirty="0" smtClean="0"/>
              <a:t>stress increases.</a:t>
            </a:r>
            <a:endParaRPr lang="et-EE" dirty="0"/>
          </a:p>
        </p:txBody>
      </p:sp>
      <p:sp>
        <p:nvSpPr>
          <p:cNvPr id="11" name="Rectangle 10"/>
          <p:cNvSpPr/>
          <p:nvPr/>
        </p:nvSpPr>
        <p:spPr>
          <a:xfrm>
            <a:off x="6705600" y="4876800"/>
            <a:ext cx="2057400" cy="1477328"/>
          </a:xfrm>
          <a:prstGeom prst="rect">
            <a:avLst/>
          </a:prstGeom>
        </p:spPr>
        <p:txBody>
          <a:bodyPr wrap="square">
            <a:spAutoFit/>
          </a:bodyPr>
          <a:lstStyle/>
          <a:p>
            <a:r>
              <a:rPr lang="et-EE" dirty="0" smtClean="0"/>
              <a:t>Linkage or coalescence</a:t>
            </a:r>
          </a:p>
          <a:p>
            <a:r>
              <a:rPr lang="en-GB" dirty="0" smtClean="0"/>
              <a:t>of these voids to form free </a:t>
            </a:r>
            <a:r>
              <a:rPr lang="et-EE" dirty="0" smtClean="0"/>
              <a:t>fracture surface.</a:t>
            </a:r>
            <a:endParaRPr lang="et-EE" dirty="0"/>
          </a:p>
        </p:txBody>
      </p:sp>
      <p:sp>
        <p:nvSpPr>
          <p:cNvPr id="12" name="Slide Number Placeholder 11"/>
          <p:cNvSpPr>
            <a:spLocks noGrp="1"/>
          </p:cNvSpPr>
          <p:nvPr>
            <p:ph type="sldNum" sz="quarter" idx="11"/>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Ductile fracture of alloys</a:t>
            </a:r>
            <a:endParaRPr lang="et-EE"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a:p>
        </p:txBody>
      </p:sp>
      <p:pic>
        <p:nvPicPr>
          <p:cNvPr id="5" name="Picture 18" descr="f008-012-Y743"/>
          <p:cNvPicPr>
            <a:picLocks noChangeAspect="1" noChangeArrowheads="1"/>
          </p:cNvPicPr>
          <p:nvPr/>
        </p:nvPicPr>
        <p:blipFill>
          <a:blip r:embed="rId2" cstate="print"/>
          <a:srcRect/>
          <a:stretch>
            <a:fillRect/>
          </a:stretch>
        </p:blipFill>
        <p:spPr bwMode="auto">
          <a:xfrm>
            <a:off x="1371600" y="1600200"/>
            <a:ext cx="5373766" cy="2895600"/>
          </a:xfrm>
          <a:prstGeom prst="rect">
            <a:avLst/>
          </a:prstGeom>
          <a:noFill/>
          <a:ln w="9525">
            <a:noFill/>
            <a:miter lim="800000"/>
            <a:headEnd/>
            <a:tailEnd/>
          </a:ln>
        </p:spPr>
      </p:pic>
      <p:sp>
        <p:nvSpPr>
          <p:cNvPr id="8" name="TextBox 7"/>
          <p:cNvSpPr txBox="1"/>
          <p:nvPr/>
        </p:nvSpPr>
        <p:spPr>
          <a:xfrm>
            <a:off x="762000" y="4800600"/>
            <a:ext cx="3124200" cy="646331"/>
          </a:xfrm>
          <a:prstGeom prst="rect">
            <a:avLst/>
          </a:prstGeom>
          <a:noFill/>
        </p:spPr>
        <p:txBody>
          <a:bodyPr wrap="square" rtlCol="0">
            <a:spAutoFit/>
          </a:bodyPr>
          <a:lstStyle/>
          <a:p>
            <a:r>
              <a:rPr lang="en-US" dirty="0" smtClean="0"/>
              <a:t>If materials is stretched, it firstly deforms uniformly. </a:t>
            </a:r>
            <a:endParaRPr lang="et-EE" dirty="0"/>
          </a:p>
        </p:txBody>
      </p:sp>
      <p:cxnSp>
        <p:nvCxnSpPr>
          <p:cNvPr id="10" name="Straight Arrow Connector 9"/>
          <p:cNvCxnSpPr>
            <a:stCxn id="8" idx="0"/>
          </p:cNvCxnSpPr>
          <p:nvPr/>
        </p:nvCxnSpPr>
        <p:spPr>
          <a:xfrm flipV="1">
            <a:off x="2324100" y="4038600"/>
            <a:ext cx="11049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5791200"/>
            <a:ext cx="6172200" cy="461665"/>
          </a:xfrm>
          <a:prstGeom prst="rect">
            <a:avLst/>
          </a:prstGeom>
          <a:noFill/>
        </p:spPr>
        <p:txBody>
          <a:bodyPr wrap="square" rtlCol="0">
            <a:spAutoFit/>
          </a:bodyPr>
          <a:lstStyle/>
          <a:p>
            <a:pPr algn="ctr"/>
            <a:r>
              <a:rPr lang="en-US" sz="2400" dirty="0" smtClean="0"/>
              <a:t>Inclusions – stress concentrators</a:t>
            </a:r>
            <a:endParaRPr lang="et-EE"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3771</TotalTime>
  <Words>3057</Words>
  <Application>Microsoft Office PowerPoint</Application>
  <PresentationFormat>On-screen Show (4:3)</PresentationFormat>
  <Paragraphs>417</Paragraphs>
  <Slides>53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Century Schoolbook</vt:lpstr>
      <vt:lpstr>Comic Sans MS</vt:lpstr>
      <vt:lpstr>Wingdings</vt:lpstr>
      <vt:lpstr>Wingdings 2</vt:lpstr>
      <vt:lpstr>Oriel</vt:lpstr>
      <vt:lpstr>If cannot bear such conditions…</vt:lpstr>
      <vt:lpstr>Failure</vt:lpstr>
      <vt:lpstr>Types of fracture</vt:lpstr>
      <vt:lpstr>Failure modes</vt:lpstr>
      <vt:lpstr>Ductile fracture</vt:lpstr>
      <vt:lpstr>Ductile fracture</vt:lpstr>
      <vt:lpstr>Tough “ductile” fracture</vt:lpstr>
      <vt:lpstr>Microvoid formation, growth and coalescence</vt:lpstr>
      <vt:lpstr>Ductile fracture of alloys</vt:lpstr>
      <vt:lpstr>Formation of microvoids from second phase particles</vt:lpstr>
      <vt:lpstr>Brittle fracture</vt:lpstr>
      <vt:lpstr>Fractografic studies</vt:lpstr>
      <vt:lpstr>Nature of fracture: brittle</vt:lpstr>
      <vt:lpstr>Intergranular fracture</vt:lpstr>
      <vt:lpstr>Strength and toughness</vt:lpstr>
      <vt:lpstr>Testing for toughness</vt:lpstr>
      <vt:lpstr>Introduction to fracture mechanics</vt:lpstr>
      <vt:lpstr>Stress concentration</vt:lpstr>
      <vt:lpstr>What force is required to break the samples?</vt:lpstr>
      <vt:lpstr>Theories of brittle fracture</vt:lpstr>
      <vt:lpstr>Stress concentrators</vt:lpstr>
      <vt:lpstr>Problem</vt:lpstr>
      <vt:lpstr>Theoretical stress concentration factor curves</vt:lpstr>
      <vt:lpstr>Griffith theory of brittle fracture</vt:lpstr>
      <vt:lpstr>Theory of brittle fracture</vt:lpstr>
      <vt:lpstr>Problem</vt:lpstr>
      <vt:lpstr>Problem: Properties of SiAlON Ceramics</vt:lpstr>
      <vt:lpstr>basic modes of crack tip deformation </vt:lpstr>
      <vt:lpstr>Fracture toughness</vt:lpstr>
      <vt:lpstr>Energy release rate</vt:lpstr>
      <vt:lpstr>Y values of various crack geometries</vt:lpstr>
      <vt:lpstr>Process zone</vt:lpstr>
      <vt:lpstr>Brittle “cleavage” fracture </vt:lpstr>
      <vt:lpstr>Fracture toughness and design</vt:lpstr>
      <vt:lpstr>Damage tolerance </vt:lpstr>
      <vt:lpstr>Fracture resistance</vt:lpstr>
      <vt:lpstr>Variables affecting fracture toughness </vt:lpstr>
      <vt:lpstr>Fracture toughness – modulus chart</vt:lpstr>
      <vt:lpstr>PowerPoint Presentation</vt:lpstr>
      <vt:lpstr>Fail-Safe Design</vt:lpstr>
      <vt:lpstr>Design using fracture mechanics</vt:lpstr>
      <vt:lpstr>Design process – yield-before-fracture</vt:lpstr>
      <vt:lpstr>Design problem - leak-before-break</vt:lpstr>
      <vt:lpstr>Forensic fracture case</vt:lpstr>
      <vt:lpstr>Design of a ceramic support</vt:lpstr>
      <vt:lpstr>Ductile-to-Brittle transition</vt:lpstr>
      <vt:lpstr>Ductile to brittle transition behaviour</vt:lpstr>
      <vt:lpstr>When ductile turn to brittle</vt:lpstr>
      <vt:lpstr>Why don’t some materials undergo transition?</vt:lpstr>
      <vt:lpstr>Bad luck of “Titanic”</vt:lpstr>
      <vt:lpstr>Factors affecting modes of fracture</vt:lpstr>
      <vt:lpstr>The Strength-Toughness trade-off</vt:lpstr>
      <vt:lpstr>Metallurgical aspect of fracture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Irina</dc:creator>
  <cp:lastModifiedBy>Godswill Nkwusi</cp:lastModifiedBy>
  <cp:revision>145</cp:revision>
  <cp:lastPrinted>2013-11-13T13:20:50Z</cp:lastPrinted>
  <dcterms:created xsi:type="dcterms:W3CDTF">2006-08-16T00:00:00Z</dcterms:created>
  <dcterms:modified xsi:type="dcterms:W3CDTF">2013-11-19T14:26:16Z</dcterms:modified>
</cp:coreProperties>
</file>