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UY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s-UY" smtClean="0">
                <a:solidFill>
                  <a:srgbClr val="000000"/>
                </a:solidFill>
              </a:rPr>
              <a:t>AMARN 2018 - IMFIA.FI.UDELAR - Ing. Luis Silveira, Ph.D.</a:t>
            </a:r>
            <a:endParaRPr lang="es-ES" altLang="es-UY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F4E02-CC55-4411-A0F9-70E3916EDCEE}" type="slidenum">
              <a:rPr lang="es-ES" altLang="es-UY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 altLang="es-UY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9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304801"/>
            <a:ext cx="10668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Y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1" y="1752600"/>
            <a:ext cx="10668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Y" smtClean="0"/>
              <a:t>Click to edit Master text styles</a:t>
            </a:r>
          </a:p>
          <a:p>
            <a:pPr lvl="1"/>
            <a:r>
              <a:rPr lang="es-ES" altLang="es-UY" smtClean="0"/>
              <a:t>Second level</a:t>
            </a:r>
          </a:p>
          <a:p>
            <a:pPr lvl="2"/>
            <a:r>
              <a:rPr lang="es-ES" altLang="es-UY" smtClean="0"/>
              <a:t>Third level</a:t>
            </a:r>
          </a:p>
          <a:p>
            <a:pPr lvl="3"/>
            <a:r>
              <a:rPr lang="es-ES" altLang="es-UY" smtClean="0"/>
              <a:t>Fourth level</a:t>
            </a:r>
          </a:p>
          <a:p>
            <a:pPr lvl="4"/>
            <a:r>
              <a:rPr lang="es-ES" altLang="es-UY" smtClean="0"/>
              <a:t>Fifth level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812800" y="1566864"/>
            <a:ext cx="10610851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V="1">
            <a:off x="812800" y="6172200"/>
            <a:ext cx="10566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UY" sz="1800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s-UY">
              <a:solidFill>
                <a:srgbClr val="000000"/>
              </a:solidFill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s-UY" smtClean="0">
                <a:solidFill>
                  <a:srgbClr val="000000"/>
                </a:solidFill>
              </a:rPr>
              <a:t>AMARN 2018 - IMFIA.FI.UDELAR - Ing. Luis Silveira, Ph.D.</a:t>
            </a:r>
            <a:endParaRPr lang="es-ES" altLang="es-UY">
              <a:solidFill>
                <a:srgbClr val="000000"/>
              </a:solidFill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64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3BE12C-5721-47C6-B24E-02F0C080D469}" type="slidenum">
              <a:rPr lang="es-ES" altLang="es-UY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UY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41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pie de pá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s-ES" altLang="es-UY" smtClean="0">
                <a:solidFill>
                  <a:srgbClr val="000000"/>
                </a:solidFill>
              </a:rPr>
              <a:t>AMARN 2018 - IMFIA.FI.UDELAR - Ing. Luis Silveira, Ph.D.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UY" sz="3200" b="1">
                <a:solidFill>
                  <a:srgbClr val="0000FF"/>
                </a:solidFill>
              </a:rPr>
              <a:t>Comparación de valores medios de dos muestras: </a:t>
            </a:r>
            <a:r>
              <a:rPr lang="es-ES_tradnl" altLang="es-UY" sz="3200" b="1">
                <a:solidFill>
                  <a:schemeClr val="accent2"/>
                </a:solidFill>
              </a:rPr>
              <a:t>Caso univariado</a:t>
            </a:r>
            <a:endParaRPr lang="es-ES" altLang="es-UY" sz="3200" b="1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04875" y="1732324"/>
                <a:ext cx="10529357" cy="4700588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125000"/>
                  </a:lnSpc>
                  <a:spcBef>
                    <a:spcPct val="0"/>
                  </a:spcBef>
                  <a:buNone/>
                </a:pPr>
                <a:r>
                  <a:rPr lang="es-UY" altLang="es-UY" sz="1800" dirty="0" smtClean="0">
                    <a:solidFill>
                      <a:srgbClr val="0000FF"/>
                    </a:solidFill>
                  </a:rPr>
                  <a:t>Si se cumple la condición de normalidad</a:t>
                </a:r>
                <a:r>
                  <a:rPr lang="es-UY" altLang="es-UY" sz="1800" dirty="0">
                    <a:solidFill>
                      <a:srgbClr val="0000FF"/>
                    </a:solidFill>
                  </a:rPr>
                  <a:t>, pero las varianzas de la población son bastante diferentes, puede utilizarse la </a:t>
                </a:r>
                <a:r>
                  <a:rPr lang="es-UY" altLang="es-UY" sz="1800" b="1" dirty="0">
                    <a:solidFill>
                      <a:schemeClr val="accent2"/>
                    </a:solidFill>
                  </a:rPr>
                  <a:t>prueba de </a:t>
                </a:r>
                <a:r>
                  <a:rPr lang="es-UY" altLang="es-UY" sz="1800" b="1" dirty="0" err="1">
                    <a:solidFill>
                      <a:schemeClr val="accent2"/>
                    </a:solidFill>
                  </a:rPr>
                  <a:t>Welch</a:t>
                </a:r>
                <a:r>
                  <a:rPr lang="es-UY" altLang="es-UY" sz="1800" dirty="0">
                    <a:solidFill>
                      <a:srgbClr val="0000FF"/>
                    </a:solidFill>
                  </a:rPr>
                  <a:t>, que no es otra cosa que una prueba t modificada:</a:t>
                </a:r>
              </a:p>
              <a:p>
                <a:pPr marL="0" indent="0" eaLnBrk="1" hangingPunct="1">
                  <a:lnSpc>
                    <a:spcPct val="125000"/>
                  </a:lnSpc>
                  <a:spcBef>
                    <a:spcPct val="0"/>
                  </a:spcBef>
                  <a:buNone/>
                </a:pPr>
                <a:endParaRPr lang="es-UY" altLang="es-UY" sz="1800" dirty="0">
                  <a:solidFill>
                    <a:srgbClr val="0000FF"/>
                  </a:solidFill>
                </a:endParaRPr>
              </a:p>
              <a:p>
                <a:pPr marL="0" indent="0" eaLnBrk="1" hangingPunct="1">
                  <a:lnSpc>
                    <a:spcPct val="125000"/>
                  </a:lnSpc>
                  <a:spcBef>
                    <a:spcPct val="0"/>
                  </a:spcBef>
                  <a:buNone/>
                </a:pPr>
                <a:r>
                  <a:rPr lang="es-UY" altLang="es-UY" sz="1800" dirty="0">
                    <a:solidFill>
                      <a:srgbClr val="0000FF"/>
                    </a:solidFill>
                  </a:rPr>
                  <a:t> </a:t>
                </a:r>
                <a:endParaRPr lang="es-ES_tradnl" altLang="es-UY" sz="1800" dirty="0">
                  <a:solidFill>
                    <a:srgbClr val="0000FF"/>
                  </a:solidFill>
                </a:endParaRPr>
              </a:p>
              <a:p>
                <a:pPr eaLnBrk="1" hangingPunct="1">
                  <a:lnSpc>
                    <a:spcPct val="125000"/>
                  </a:lnSpc>
                  <a:spcBef>
                    <a:spcPct val="0"/>
                  </a:spcBef>
                </a:pPr>
                <a:endParaRPr lang="es-ES_tradnl" altLang="es-UY" sz="1800" dirty="0">
                  <a:solidFill>
                    <a:srgbClr val="CC3300"/>
                  </a:solidFill>
                </a:endParaRPr>
              </a:p>
              <a:p>
                <a:pPr marL="0" indent="0" eaLnBrk="1" hangingPunct="1">
                  <a:buNone/>
                </a:pPr>
                <a:r>
                  <a:rPr lang="es-UY" altLang="es-UY" sz="1800" dirty="0" smtClean="0">
                    <a:solidFill>
                      <a:srgbClr val="0000FF"/>
                    </a:solidFill>
                  </a:rPr>
                  <a:t>Existe </a:t>
                </a:r>
                <a:r>
                  <a:rPr lang="es-UY" altLang="es-UY" sz="1800" dirty="0">
                    <a:solidFill>
                      <a:srgbClr val="0000FF"/>
                    </a:solidFill>
                  </a:rPr>
                  <a:t>evidencia de que las medias de la población son desiguales si t es significativamente diferente de cero en comparación con la distribución t con </a:t>
                </a:r>
                <a:r>
                  <a:rPr lang="es-UY" altLang="es-UY" sz="1800" dirty="0" err="1">
                    <a:solidFill>
                      <a:srgbClr val="0000FF"/>
                    </a:solidFill>
                  </a:rPr>
                  <a:t>g.d.l</a:t>
                </a:r>
                <a:r>
                  <a:rPr lang="es-UY" altLang="es-UY" sz="1800" dirty="0">
                    <a:solidFill>
                      <a:srgbClr val="0000FF"/>
                    </a:solidFill>
                  </a:rPr>
                  <a:t>. igual </a:t>
                </a:r>
                <a:endParaRPr lang="es-UY" altLang="es-UY" sz="1800" dirty="0" smtClean="0">
                  <a:solidFill>
                    <a:srgbClr val="0000FF"/>
                  </a:solidFill>
                </a:endParaRPr>
              </a:p>
              <a:p>
                <a:pPr marL="0" indent="0" eaLnBrk="1" hangingPunct="1">
                  <a:buNone/>
                </a:pPr>
                <a:r>
                  <a:rPr lang="es-UY" altLang="es-UY" sz="1800" dirty="0" smtClean="0">
                    <a:solidFill>
                      <a:srgbClr val="0000FF"/>
                    </a:solidFill>
                  </a:rPr>
                  <a:t>a </a:t>
                </a:r>
                <a14:m>
                  <m:oMath xmlns:m="http://schemas.openxmlformats.org/officeDocument/2006/math">
                    <m:r>
                      <a:rPr lang="es-MX" altLang="es-UY" sz="1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s-MX" altLang="es-UY" sz="1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altLang="es-UY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MX" altLang="es-UY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MX" altLang="es-UY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d>
                          <m:dPr>
                            <m:begChr m:val="{"/>
                            <m:endChr m:val="}"/>
                            <m:ctrlP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MX" altLang="es-UY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d>
                                  <m:dPr>
                                    <m:ctrlP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MX" altLang="es-UY" sz="1800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MX" altLang="es-UY" sz="1800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s-MX" altLang="es-UY" sz="1800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den>
                            </m:f>
                            <m: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s-MX" altLang="es-UY" sz="1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d>
                                  <m:dPr>
                                    <m:ctrlP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MX" altLang="es-UY" sz="1800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MX" altLang="es-UY" sz="1800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s-MX" altLang="es-UY" sz="1800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s-MX" altLang="es-UY" sz="1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s-MX" altLang="es-UY" sz="1800" dirty="0">
                    <a:solidFill>
                      <a:srgbClr val="0000FF"/>
                    </a:solidFill>
                  </a:rPr>
                  <a:t>  </a:t>
                </a:r>
                <a:r>
                  <a:rPr lang="es-MX" altLang="es-UY" sz="1800" dirty="0" smtClean="0">
                    <a:solidFill>
                      <a:srgbClr val="0000FF"/>
                    </a:solidFill>
                  </a:rPr>
                  <a:t>donde</a:t>
                </a:r>
                <a14:m>
                  <m:oMath xmlns:m="http://schemas.openxmlformats.org/officeDocument/2006/math">
                    <m:r>
                      <a:rPr lang="es-MX" altLang="es-UY" sz="18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s-MX" altLang="es-UY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altLang="es-UY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MX" altLang="es-UY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MX" altLang="es-UY" sz="1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altLang="es-UY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s-MX" altLang="es-UY" sz="1800" dirty="0">
                    <a:solidFill>
                      <a:srgbClr val="0000FF"/>
                    </a:solidFill>
                  </a:rPr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altLang="es-UY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altLang="es-UY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s-MX" altLang="es-UY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MX" altLang="es-UY" sz="1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altLang="es-UY" sz="1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s-MX" altLang="es-UY" sz="1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s-MX" altLang="es-UY" sz="1800" dirty="0">
                  <a:solidFill>
                    <a:srgbClr val="0000FF"/>
                  </a:solidFill>
                </a:endParaRPr>
              </a:p>
              <a:p>
                <a:pPr marL="0" indent="0" eaLnBrk="1" hangingPunct="1">
                  <a:buNone/>
                </a:pPr>
                <a:endParaRPr lang="es-ES" altLang="es-UY" sz="1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843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04875" y="1732324"/>
                <a:ext cx="10529357" cy="4700588"/>
              </a:xfrm>
              <a:blipFill rotWithShape="0">
                <a:blip r:embed="rId2"/>
                <a:stretch>
                  <a:fillRect l="-463" r="-289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/>
              <p:cNvSpPr txBox="1"/>
              <p:nvPr/>
            </p:nvSpPr>
            <p:spPr>
              <a:xfrm>
                <a:off x="4924426" y="2486026"/>
                <a:ext cx="1600182" cy="11108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MX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MX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MX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MX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MX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MX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s-MX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MX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s-MX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s-MX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s-MX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s-MX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MX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s-MX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s-MX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UY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426" y="2486026"/>
                <a:ext cx="1600182" cy="1110817"/>
              </a:xfrm>
              <a:prstGeom prst="rect">
                <a:avLst/>
              </a:prstGeom>
              <a:blipFill rotWithShape="0">
                <a:blip r:embed="rId3"/>
                <a:stretch>
                  <a:fillRect b="-549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67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s-UY" smtClean="0"/>
              <a:t>AMARN 2018 - IMFIA.FI.UDELAR - Ing. Luis Silveira, Ph.D.</a:t>
            </a:r>
            <a:endParaRPr lang="es-ES" altLang="es-UY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UY" sz="3200" b="1" dirty="0">
                <a:solidFill>
                  <a:srgbClr val="000099"/>
                </a:solidFill>
              </a:rPr>
              <a:t>Presencia y ausencia de datos</a:t>
            </a:r>
            <a:endParaRPr lang="es-ES" altLang="es-UY" sz="3200" b="1" dirty="0">
              <a:solidFill>
                <a:srgbClr val="000099"/>
              </a:solidFill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8676" y="1775039"/>
            <a:ext cx="8326437" cy="4462462"/>
          </a:xfrm>
        </p:spPr>
        <p:txBody>
          <a:bodyPr/>
          <a:lstStyle/>
          <a:p>
            <a:pPr marL="571500" indent="-571500">
              <a:lnSpc>
                <a:spcPct val="125000"/>
              </a:lnSpc>
              <a:spcBef>
                <a:spcPct val="0"/>
              </a:spcBef>
              <a:buNone/>
            </a:pPr>
            <a:r>
              <a:rPr lang="es-ES_tradnl" altLang="es-UY" sz="2400" b="1" dirty="0">
                <a:solidFill>
                  <a:srgbClr val="C00000"/>
                </a:solidFill>
                <a:latin typeface="+mj-lt"/>
                <a:cs typeface="Calibri" panose="020F0502020204030204" pitchFamily="34" charset="0"/>
              </a:rPr>
              <a:t>Medidas de similitud</a:t>
            </a:r>
            <a:endParaRPr lang="es-ES_tradnl" altLang="es-UY" sz="2400" b="1" dirty="0">
              <a:solidFill>
                <a:srgbClr val="00CC00"/>
              </a:solidFill>
              <a:latin typeface="+mj-lt"/>
            </a:endParaRPr>
          </a:p>
          <a:p>
            <a:pPr marL="571500" indent="-571500">
              <a:lnSpc>
                <a:spcPct val="125000"/>
              </a:lnSpc>
              <a:spcBef>
                <a:spcPct val="0"/>
              </a:spcBef>
              <a:buNone/>
            </a:pPr>
            <a:r>
              <a:rPr lang="es-ES_tradnl" altLang="es-UY" sz="2000" dirty="0">
                <a:solidFill>
                  <a:srgbClr val="00CC00"/>
                </a:solidFill>
              </a:rPr>
              <a:t>	</a:t>
            </a:r>
          </a:p>
          <a:p>
            <a:pPr marL="571500" indent="-571500">
              <a:lnSpc>
                <a:spcPct val="125000"/>
              </a:lnSpc>
              <a:spcBef>
                <a:spcPct val="0"/>
              </a:spcBef>
              <a:buNone/>
            </a:pPr>
            <a:r>
              <a:rPr lang="es-ES_tradnl" altLang="es-UY" sz="2000" dirty="0">
                <a:solidFill>
                  <a:srgbClr val="000099"/>
                </a:solidFill>
              </a:rPr>
              <a:t>Índice de coincidencia simple 	= (</a:t>
            </a:r>
            <a:r>
              <a:rPr lang="es-ES_tradnl" altLang="es-UY" sz="2000" dirty="0" err="1">
                <a:solidFill>
                  <a:srgbClr val="000099"/>
                </a:solidFill>
              </a:rPr>
              <a:t>a+d</a:t>
            </a:r>
            <a:r>
              <a:rPr lang="es-ES_tradnl" altLang="es-UY" sz="2000" dirty="0">
                <a:solidFill>
                  <a:srgbClr val="000099"/>
                </a:solidFill>
              </a:rPr>
              <a:t>)/n</a:t>
            </a:r>
          </a:p>
          <a:p>
            <a:pPr marL="571500" indent="-571500">
              <a:lnSpc>
                <a:spcPct val="125000"/>
              </a:lnSpc>
              <a:spcBef>
                <a:spcPct val="0"/>
              </a:spcBef>
              <a:buNone/>
            </a:pPr>
            <a:endParaRPr lang="es-ES_tradnl" altLang="es-UY" sz="2000" dirty="0">
              <a:solidFill>
                <a:srgbClr val="000099"/>
              </a:solidFill>
            </a:endParaRPr>
          </a:p>
          <a:p>
            <a:pPr marL="571500" indent="-571500">
              <a:lnSpc>
                <a:spcPct val="125000"/>
              </a:lnSpc>
              <a:spcBef>
                <a:spcPct val="0"/>
              </a:spcBef>
              <a:buNone/>
            </a:pPr>
            <a:r>
              <a:rPr lang="es-ES_tradnl" altLang="es-UY" sz="2000" dirty="0">
                <a:solidFill>
                  <a:srgbClr val="000099"/>
                </a:solidFill>
              </a:rPr>
              <a:t>Índice de </a:t>
            </a:r>
            <a:r>
              <a:rPr lang="es-ES_tradnl" altLang="es-UY" sz="2000" dirty="0" err="1">
                <a:solidFill>
                  <a:srgbClr val="000099"/>
                </a:solidFill>
              </a:rPr>
              <a:t>Ochiai</a:t>
            </a:r>
            <a:r>
              <a:rPr lang="es-ES_tradnl" altLang="es-UY" sz="2000" dirty="0">
                <a:solidFill>
                  <a:srgbClr val="000099"/>
                </a:solidFill>
              </a:rPr>
              <a:t> 			= a/{(</a:t>
            </a:r>
            <a:r>
              <a:rPr lang="es-ES_tradnl" altLang="es-UY" sz="2000" dirty="0" err="1">
                <a:solidFill>
                  <a:srgbClr val="000099"/>
                </a:solidFill>
              </a:rPr>
              <a:t>a+b</a:t>
            </a:r>
            <a:r>
              <a:rPr lang="es-ES_tradnl" altLang="es-UY" sz="2000" dirty="0">
                <a:solidFill>
                  <a:srgbClr val="000099"/>
                </a:solidFill>
              </a:rPr>
              <a:t>=(</a:t>
            </a:r>
            <a:r>
              <a:rPr lang="es-ES_tradnl" altLang="es-UY" sz="2000" dirty="0" err="1">
                <a:solidFill>
                  <a:srgbClr val="000099"/>
                </a:solidFill>
              </a:rPr>
              <a:t>a+c</a:t>
            </a:r>
            <a:r>
              <a:rPr lang="es-ES_tradnl" altLang="es-UY" sz="2000" dirty="0">
                <a:solidFill>
                  <a:srgbClr val="000099"/>
                </a:solidFill>
              </a:rPr>
              <a:t>)}</a:t>
            </a:r>
            <a:r>
              <a:rPr lang="es-ES_tradnl" altLang="es-UY" sz="2000" baseline="30000" dirty="0">
                <a:solidFill>
                  <a:srgbClr val="000099"/>
                </a:solidFill>
              </a:rPr>
              <a:t>1/2</a:t>
            </a:r>
          </a:p>
          <a:p>
            <a:pPr marL="571500" indent="-571500">
              <a:lnSpc>
                <a:spcPct val="125000"/>
              </a:lnSpc>
              <a:spcBef>
                <a:spcPct val="0"/>
              </a:spcBef>
              <a:buNone/>
            </a:pPr>
            <a:endParaRPr lang="es-ES_tradnl" altLang="es-UY" sz="2000" baseline="30000" dirty="0">
              <a:solidFill>
                <a:srgbClr val="000099"/>
              </a:solidFill>
            </a:endParaRPr>
          </a:p>
          <a:p>
            <a:pPr marL="571500" indent="-571500">
              <a:lnSpc>
                <a:spcPct val="125000"/>
              </a:lnSpc>
              <a:spcBef>
                <a:spcPct val="0"/>
              </a:spcBef>
              <a:buNone/>
            </a:pPr>
            <a:r>
              <a:rPr lang="es-ES_tradnl" altLang="es-UY" sz="2000" dirty="0">
                <a:solidFill>
                  <a:srgbClr val="000099"/>
                </a:solidFill>
              </a:rPr>
              <a:t>Índice Dice-</a:t>
            </a:r>
            <a:r>
              <a:rPr lang="es-ES_tradnl" altLang="es-UY" sz="2000" dirty="0" err="1">
                <a:solidFill>
                  <a:srgbClr val="000099"/>
                </a:solidFill>
              </a:rPr>
              <a:t>Sorensen</a:t>
            </a:r>
            <a:r>
              <a:rPr lang="es-ES_tradnl" altLang="es-UY" sz="2000" dirty="0">
                <a:solidFill>
                  <a:srgbClr val="000099"/>
                </a:solidFill>
              </a:rPr>
              <a:t> 		= 2ª/(2ª+b+c)</a:t>
            </a:r>
          </a:p>
          <a:p>
            <a:pPr marL="571500" indent="-571500">
              <a:lnSpc>
                <a:spcPct val="125000"/>
              </a:lnSpc>
              <a:spcBef>
                <a:spcPct val="0"/>
              </a:spcBef>
              <a:buNone/>
            </a:pPr>
            <a:endParaRPr lang="es-ES_tradnl" altLang="es-UY" sz="2000" dirty="0">
              <a:solidFill>
                <a:srgbClr val="000099"/>
              </a:solidFill>
            </a:endParaRPr>
          </a:p>
          <a:p>
            <a:pPr marL="571500" indent="-571500">
              <a:lnSpc>
                <a:spcPct val="125000"/>
              </a:lnSpc>
              <a:spcBef>
                <a:spcPct val="0"/>
              </a:spcBef>
              <a:buNone/>
            </a:pPr>
            <a:r>
              <a:rPr lang="es-ES_tradnl" altLang="es-UY" sz="2000" dirty="0">
                <a:solidFill>
                  <a:srgbClr val="000099"/>
                </a:solidFill>
              </a:rPr>
              <a:t>Índice </a:t>
            </a:r>
            <a:r>
              <a:rPr lang="es-ES_tradnl" altLang="es-UY" sz="2000" dirty="0" err="1">
                <a:solidFill>
                  <a:srgbClr val="000099"/>
                </a:solidFill>
              </a:rPr>
              <a:t>Jaccard</a:t>
            </a:r>
            <a:r>
              <a:rPr lang="es-ES_tradnl" altLang="es-UY" sz="2000" dirty="0">
                <a:solidFill>
                  <a:srgbClr val="000099"/>
                </a:solidFill>
              </a:rPr>
              <a:t> 			= a/(</a:t>
            </a:r>
            <a:r>
              <a:rPr lang="es-ES_tradnl" altLang="es-UY" sz="2000" dirty="0" err="1">
                <a:solidFill>
                  <a:srgbClr val="000099"/>
                </a:solidFill>
              </a:rPr>
              <a:t>a+b+c</a:t>
            </a:r>
            <a:r>
              <a:rPr lang="es-ES_tradnl" altLang="es-UY" sz="2000" dirty="0">
                <a:solidFill>
                  <a:srgbClr val="000099"/>
                </a:solidFill>
              </a:rPr>
              <a:t>)</a:t>
            </a:r>
          </a:p>
          <a:p>
            <a:pPr marL="571500" indent="-571500">
              <a:lnSpc>
                <a:spcPct val="125000"/>
              </a:lnSpc>
              <a:spcBef>
                <a:spcPct val="0"/>
              </a:spcBef>
            </a:pPr>
            <a:endParaRPr lang="es-ES_tradnl" altLang="es-UY" sz="2000" dirty="0">
              <a:solidFill>
                <a:srgbClr val="00CC00"/>
              </a:solidFill>
            </a:endParaRPr>
          </a:p>
          <a:p>
            <a:pPr marL="571500" indent="-571500">
              <a:lnSpc>
                <a:spcPct val="125000"/>
              </a:lnSpc>
              <a:spcBef>
                <a:spcPct val="0"/>
              </a:spcBef>
            </a:pPr>
            <a:endParaRPr lang="es-ES_tradnl" altLang="es-UY" sz="2000" dirty="0">
              <a:solidFill>
                <a:srgbClr val="00CC00"/>
              </a:solidFill>
            </a:endParaRPr>
          </a:p>
          <a:p>
            <a:pPr marL="571500" indent="-571500">
              <a:lnSpc>
                <a:spcPct val="125000"/>
              </a:lnSpc>
              <a:spcBef>
                <a:spcPct val="0"/>
              </a:spcBef>
              <a:buNone/>
            </a:pPr>
            <a:endParaRPr lang="es-ES" altLang="es-UY" sz="2000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3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file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114</Words>
  <Application>Microsoft Office PowerPoint</Application>
  <PresentationFormat>Panorámica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 Math</vt:lpstr>
      <vt:lpstr>Verdana</vt:lpstr>
      <vt:lpstr>Wingdings</vt:lpstr>
      <vt:lpstr>1_Profile</vt:lpstr>
      <vt:lpstr>Comparación de valores medios de dos muestras: Caso univariado</vt:lpstr>
      <vt:lpstr>Presencia y ausencia de datos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Comparación de valores medios de dos muestras: Caso univariado</dc:title>
  <dc:creator>----</dc:creator>
  <cp:lastModifiedBy>----</cp:lastModifiedBy>
  <cp:revision>2</cp:revision>
  <dcterms:created xsi:type="dcterms:W3CDTF">2018-08-08T14:25:56Z</dcterms:created>
  <dcterms:modified xsi:type="dcterms:W3CDTF">2018-08-08T14:32:48Z</dcterms:modified>
</cp:coreProperties>
</file>