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0"/>
  </p:notesMasterIdLst>
  <p:sldIdLst>
    <p:sldId id="257" r:id="rId2"/>
    <p:sldId id="259" r:id="rId3"/>
    <p:sldId id="415" r:id="rId4"/>
    <p:sldId id="386" r:id="rId5"/>
    <p:sldId id="400" r:id="rId6"/>
    <p:sldId id="414" r:id="rId7"/>
    <p:sldId id="392" r:id="rId8"/>
    <p:sldId id="387" r:id="rId9"/>
    <p:sldId id="388" r:id="rId10"/>
    <p:sldId id="277" r:id="rId11"/>
    <p:sldId id="278" r:id="rId12"/>
    <p:sldId id="279" r:id="rId13"/>
    <p:sldId id="394" r:id="rId14"/>
    <p:sldId id="395" r:id="rId15"/>
    <p:sldId id="396" r:id="rId16"/>
    <p:sldId id="397" r:id="rId17"/>
    <p:sldId id="398" r:id="rId18"/>
    <p:sldId id="399" r:id="rId19"/>
    <p:sldId id="260" r:id="rId20"/>
    <p:sldId id="256" r:id="rId21"/>
    <p:sldId id="393" r:id="rId22"/>
    <p:sldId id="258" r:id="rId23"/>
    <p:sldId id="286" r:id="rId24"/>
    <p:sldId id="275" r:id="rId25"/>
    <p:sldId id="274" r:id="rId26"/>
    <p:sldId id="402" r:id="rId27"/>
    <p:sldId id="403" r:id="rId28"/>
    <p:sldId id="404" r:id="rId29"/>
    <p:sldId id="405" r:id="rId30"/>
    <p:sldId id="406" r:id="rId31"/>
    <p:sldId id="407" r:id="rId32"/>
    <p:sldId id="408" r:id="rId33"/>
    <p:sldId id="409" r:id="rId34"/>
    <p:sldId id="411" r:id="rId35"/>
    <p:sldId id="412" r:id="rId36"/>
    <p:sldId id="413" r:id="rId37"/>
    <p:sldId id="401" r:id="rId38"/>
    <p:sldId id="290" r:id="rId39"/>
    <p:sldId id="433" r:id="rId40"/>
    <p:sldId id="417" r:id="rId41"/>
    <p:sldId id="418" r:id="rId42"/>
    <p:sldId id="262" r:id="rId43"/>
    <p:sldId id="302" r:id="rId44"/>
    <p:sldId id="420" r:id="rId45"/>
    <p:sldId id="303" r:id="rId46"/>
    <p:sldId id="421" r:id="rId47"/>
    <p:sldId id="284" r:id="rId48"/>
    <p:sldId id="287" r:id="rId49"/>
    <p:sldId id="288" r:id="rId50"/>
    <p:sldId id="291" r:id="rId51"/>
    <p:sldId id="292" r:id="rId52"/>
    <p:sldId id="293" r:id="rId53"/>
    <p:sldId id="276" r:id="rId54"/>
    <p:sldId id="281" r:id="rId55"/>
    <p:sldId id="304" r:id="rId56"/>
    <p:sldId id="305" r:id="rId57"/>
    <p:sldId id="307" r:id="rId58"/>
    <p:sldId id="425" r:id="rId59"/>
    <p:sldId id="430" r:id="rId60"/>
    <p:sldId id="431" r:id="rId61"/>
    <p:sldId id="296" r:id="rId62"/>
    <p:sldId id="297" r:id="rId63"/>
    <p:sldId id="365" r:id="rId64"/>
    <p:sldId id="366" r:id="rId65"/>
    <p:sldId id="367" r:id="rId66"/>
    <p:sldId id="306" r:id="rId67"/>
    <p:sldId id="268" r:id="rId68"/>
    <p:sldId id="298" r:id="rId69"/>
    <p:sldId id="283" r:id="rId70"/>
    <p:sldId id="299" r:id="rId71"/>
    <p:sldId id="314" r:id="rId72"/>
    <p:sldId id="315" r:id="rId73"/>
    <p:sldId id="316" r:id="rId74"/>
    <p:sldId id="325" r:id="rId75"/>
    <p:sldId id="342" r:id="rId76"/>
    <p:sldId id="348" r:id="rId77"/>
    <p:sldId id="434" r:id="rId78"/>
    <p:sldId id="322" r:id="rId79"/>
    <p:sldId id="426" r:id="rId80"/>
    <p:sldId id="323" r:id="rId81"/>
    <p:sldId id="354" r:id="rId82"/>
    <p:sldId id="310" r:id="rId83"/>
    <p:sldId id="362" r:id="rId84"/>
    <p:sldId id="326" r:id="rId85"/>
    <p:sldId id="300" r:id="rId86"/>
    <p:sldId id="335" r:id="rId87"/>
    <p:sldId id="301" r:id="rId88"/>
    <p:sldId id="355" r:id="rId89"/>
    <p:sldId id="429" r:id="rId90"/>
    <p:sldId id="357" r:id="rId91"/>
    <p:sldId id="337" r:id="rId92"/>
    <p:sldId id="356" r:id="rId93"/>
    <p:sldId id="332" r:id="rId94"/>
    <p:sldId id="334" r:id="rId95"/>
    <p:sldId id="339" r:id="rId96"/>
    <p:sldId id="359" r:id="rId97"/>
    <p:sldId id="371" r:id="rId98"/>
    <p:sldId id="370" r:id="rId99"/>
    <p:sldId id="369" r:id="rId100"/>
    <p:sldId id="372" r:id="rId101"/>
    <p:sldId id="368" r:id="rId102"/>
    <p:sldId id="373" r:id="rId103"/>
    <p:sldId id="351" r:id="rId104"/>
    <p:sldId id="353" r:id="rId105"/>
    <p:sldId id="352" r:id="rId106"/>
    <p:sldId id="269" r:id="rId107"/>
    <p:sldId id="267" r:id="rId108"/>
    <p:sldId id="419" r:id="rId109"/>
    <p:sldId id="331" r:id="rId110"/>
    <p:sldId id="270" r:id="rId111"/>
    <p:sldId id="344" r:id="rId112"/>
    <p:sldId id="346" r:id="rId113"/>
    <p:sldId id="311" r:id="rId114"/>
    <p:sldId id="295" r:id="rId115"/>
    <p:sldId id="263" r:id="rId116"/>
    <p:sldId id="317" r:id="rId117"/>
    <p:sldId id="320" r:id="rId118"/>
    <p:sldId id="264" r:id="rId119"/>
    <p:sldId id="377" r:id="rId120"/>
    <p:sldId id="374" r:id="rId121"/>
    <p:sldId id="380" r:id="rId122"/>
    <p:sldId id="381" r:id="rId123"/>
    <p:sldId id="382" r:id="rId124"/>
    <p:sldId id="383" r:id="rId125"/>
    <p:sldId id="376" r:id="rId126"/>
    <p:sldId id="384" r:id="rId127"/>
    <p:sldId id="360" r:id="rId128"/>
    <p:sldId id="272" r:id="rId129"/>
    <p:sldId id="349" r:id="rId130"/>
    <p:sldId id="280" r:id="rId131"/>
    <p:sldId id="391" r:id="rId132"/>
    <p:sldId id="330" r:id="rId133"/>
    <p:sldId id="265" r:id="rId134"/>
    <p:sldId id="422" r:id="rId135"/>
    <p:sldId id="427" r:id="rId136"/>
    <p:sldId id="423" r:id="rId137"/>
    <p:sldId id="424" r:id="rId138"/>
    <p:sldId id="432" r:id="rId139"/>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2" autoAdjust="0"/>
    <p:restoredTop sz="94118" autoAdjust="0"/>
  </p:normalViewPr>
  <p:slideViewPr>
    <p:cSldViewPr>
      <p:cViewPr varScale="1">
        <p:scale>
          <a:sx n="53" d="100"/>
          <a:sy n="53" d="100"/>
        </p:scale>
        <p:origin x="-336"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6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image" Target="../media/image13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image" Target="../media/image140.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png"/><Relationship Id="rId4" Type="http://schemas.openxmlformats.org/officeDocument/2006/relationships/image" Target="../media/image1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s-ES"/>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s-E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s-ES"/>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20C5C5A-92FB-4DA0-A8BE-358D84E6521F}"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1 Marcador de imagen de diapositiva"/>
          <p:cNvSpPr>
            <a:spLocks noGrp="1" noRot="1" noChangeAspect="1" noTextEdit="1"/>
          </p:cNvSpPr>
          <p:nvPr>
            <p:ph type="sldImg"/>
          </p:nvPr>
        </p:nvSpPr>
        <p:spPr>
          <a:ln/>
        </p:spPr>
      </p:sp>
      <p:sp>
        <p:nvSpPr>
          <p:cNvPr id="73730" name="2 Marcador de notas"/>
          <p:cNvSpPr>
            <a:spLocks noGrp="1"/>
          </p:cNvSpPr>
          <p:nvPr>
            <p:ph type="body" idx="1"/>
          </p:nvPr>
        </p:nvSpPr>
        <p:spPr>
          <a:noFill/>
          <a:ln/>
        </p:spPr>
        <p:txBody>
          <a:bodyPr/>
          <a:lstStyle/>
          <a:p>
            <a:endParaRPr lang="es-ES" smtClean="0"/>
          </a:p>
        </p:txBody>
      </p:sp>
      <p:sp>
        <p:nvSpPr>
          <p:cNvPr id="73731" name="3 Marcador de número de diapositiva"/>
          <p:cNvSpPr>
            <a:spLocks noGrp="1"/>
          </p:cNvSpPr>
          <p:nvPr>
            <p:ph type="sldNum" sz="quarter" idx="5"/>
          </p:nvPr>
        </p:nvSpPr>
        <p:spPr>
          <a:noFill/>
        </p:spPr>
        <p:txBody>
          <a:bodyPr/>
          <a:lstStyle/>
          <a:p>
            <a:fld id="{82B71911-152B-4268-8E65-1B88F764FA3E}" type="slidenum">
              <a:rPr lang="es-ES" smtClean="0"/>
              <a:pPr/>
              <a:t>54</a:t>
            </a:fld>
            <a:endParaRPr 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1"/>
          <p:cNvSpPr>
            <a:spLocks noGrp="1" noRot="1" noChangeAspect="1" noChangeArrowheads="1" noTextEdit="1"/>
          </p:cNvSpPr>
          <p:nvPr>
            <p:ph type="sldImg"/>
          </p:nvPr>
        </p:nvSpPr>
        <p:spPr>
          <a:xfrm>
            <a:off x="1143000" y="695325"/>
            <a:ext cx="4572000" cy="3429000"/>
          </a:xfrm>
          <a:solidFill>
            <a:srgbClr val="FFFFFF"/>
          </a:solidFill>
          <a:ln/>
        </p:spPr>
      </p:sp>
      <p:sp>
        <p:nvSpPr>
          <p:cNvPr id="168963" name="Rectangle 2"/>
          <p:cNvSpPr>
            <a:spLocks noGrp="1" noChangeArrowheads="1"/>
          </p:cNvSpPr>
          <p:nvPr>
            <p:ph type="body" idx="1"/>
          </p:nvPr>
        </p:nvSpPr>
        <p:spPr>
          <a:noFill/>
          <a:ln/>
        </p:spPr>
        <p:txBody>
          <a:bodyPr wrap="none" anchor="ctr"/>
          <a:lstStyle/>
          <a:p>
            <a:endParaRPr 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Rectangle 1"/>
          <p:cNvSpPr>
            <a:spLocks noGrp="1" noRot="1" noChangeAspect="1" noChangeArrowheads="1" noTextEdit="1"/>
          </p:cNvSpPr>
          <p:nvPr>
            <p:ph type="sldImg"/>
          </p:nvPr>
        </p:nvSpPr>
        <p:spPr>
          <a:xfrm>
            <a:off x="1143000" y="695325"/>
            <a:ext cx="4572000" cy="3429000"/>
          </a:xfrm>
          <a:solidFill>
            <a:srgbClr val="FFFFFF"/>
          </a:solidFill>
          <a:ln/>
        </p:spPr>
      </p:sp>
      <p:sp>
        <p:nvSpPr>
          <p:cNvPr id="172035" name="Rectangle 2"/>
          <p:cNvSpPr>
            <a:spLocks noGrp="1" noChangeArrowheads="1"/>
          </p:cNvSpPr>
          <p:nvPr>
            <p:ph type="body" idx="1"/>
          </p:nvPr>
        </p:nvSpPr>
        <p:spPr>
          <a:noFill/>
          <a:ln/>
        </p:spPr>
        <p:txBody>
          <a:bodyPr wrap="none" anchor="ctr"/>
          <a:lstStyle/>
          <a:p>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Diapositiva de título">
    <p:bg>
      <p:bgPr>
        <a:solidFill>
          <a:schemeClr val="bg1"/>
        </a:solidFill>
        <a:effectLst/>
      </p:bgPr>
    </p:bg>
    <p:spTree>
      <p:nvGrpSpPr>
        <p:cNvPr id="1" name=""/>
        <p:cNvGrpSpPr/>
        <p:nvPr/>
      </p:nvGrpSpPr>
      <p:grpSpPr>
        <a:xfrm>
          <a:off x="0" y="0"/>
          <a:ext cx="0" cy="0"/>
          <a:chOff x="0" y="0"/>
          <a:chExt cx="0" cy="0"/>
        </a:xfrm>
      </p:grpSpPr>
      <p:sp>
        <p:nvSpPr>
          <p:cNvPr id="3" name="Rectangle 18"/>
          <p:cNvSpPr>
            <a:spLocks noChangeArrowheads="1"/>
          </p:cNvSpPr>
          <p:nvPr/>
        </p:nvSpPr>
        <p:spPr bwMode="auto">
          <a:xfrm>
            <a:off x="3124200" y="6381750"/>
            <a:ext cx="2895600" cy="476250"/>
          </a:xfrm>
          <a:prstGeom prst="rect">
            <a:avLst/>
          </a:prstGeom>
          <a:noFill/>
          <a:ln w="9525">
            <a:noFill/>
            <a:miter lim="800000"/>
            <a:headEnd/>
            <a:tailEnd/>
          </a:ln>
          <a:effectLst/>
        </p:spPr>
        <p:txBody>
          <a:bodyPr/>
          <a:lstStyle/>
          <a:p>
            <a:pPr algn="ctr">
              <a:defRPr/>
            </a:pPr>
            <a:endParaRPr lang="es-ES" sz="1400"/>
          </a:p>
        </p:txBody>
      </p:sp>
      <p:sp>
        <p:nvSpPr>
          <p:cNvPr id="4" name="Rectangle 21"/>
          <p:cNvSpPr>
            <a:spLocks noChangeArrowheads="1"/>
          </p:cNvSpPr>
          <p:nvPr userDrawn="1"/>
        </p:nvSpPr>
        <p:spPr bwMode="auto">
          <a:xfrm>
            <a:off x="609600" y="6172200"/>
            <a:ext cx="8077200" cy="476250"/>
          </a:xfrm>
          <a:prstGeom prst="rect">
            <a:avLst/>
          </a:prstGeom>
          <a:noFill/>
          <a:ln w="9525">
            <a:noFill/>
            <a:miter lim="800000"/>
            <a:headEnd/>
            <a:tailEnd/>
          </a:ln>
          <a:effectLst/>
        </p:spPr>
        <p:txBody>
          <a:bodyPr/>
          <a:lstStyle/>
          <a:p>
            <a:pPr algn="ctr">
              <a:defRPr/>
            </a:pPr>
            <a:endParaRPr lang="es-ES" sz="1400"/>
          </a:p>
        </p:txBody>
      </p:sp>
      <p:sp>
        <p:nvSpPr>
          <p:cNvPr id="115714" name="Rectangle 2"/>
          <p:cNvSpPr>
            <a:spLocks noGrp="1" noChangeArrowheads="1"/>
          </p:cNvSpPr>
          <p:nvPr>
            <p:ph type="ctrTitle"/>
          </p:nvPr>
        </p:nvSpPr>
        <p:spPr>
          <a:xfrm>
            <a:off x="685800" y="2130425"/>
            <a:ext cx="7772400" cy="1470025"/>
          </a:xfrm>
        </p:spPr>
        <p:txBody>
          <a:bodyPr/>
          <a:lstStyle>
            <a:lvl1pPr>
              <a:defRPr smtClean="0"/>
            </a:lvl1pPr>
          </a:lstStyle>
          <a:p>
            <a:r>
              <a:rPr lang="es-ES" smtClean="0"/>
              <a:t>Haga clic para cambiar el estilo de título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0" y="304800"/>
            <a:ext cx="8686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s-ES" smtClean="0"/>
          </a:p>
        </p:txBody>
      </p:sp>
      <p:sp>
        <p:nvSpPr>
          <p:cNvPr id="6162" name="Rectangle 18"/>
          <p:cNvSpPr>
            <a:spLocks noChangeArrowheads="1"/>
          </p:cNvSpPr>
          <p:nvPr/>
        </p:nvSpPr>
        <p:spPr bwMode="auto">
          <a:xfrm>
            <a:off x="3124200" y="6381750"/>
            <a:ext cx="2895600" cy="476250"/>
          </a:xfrm>
          <a:prstGeom prst="rect">
            <a:avLst/>
          </a:prstGeom>
          <a:noFill/>
          <a:ln w="9525">
            <a:noFill/>
            <a:miter lim="800000"/>
            <a:headEnd/>
            <a:tailEnd/>
          </a:ln>
          <a:effectLst/>
        </p:spPr>
        <p:txBody>
          <a:bodyPr/>
          <a:lstStyle/>
          <a:p>
            <a:pPr algn="ctr">
              <a:defRPr/>
            </a:pPr>
            <a:endParaRPr lang="es-ES" sz="1400"/>
          </a:p>
        </p:txBody>
      </p:sp>
      <p:sp>
        <p:nvSpPr>
          <p:cNvPr id="6165" name="Rectangle 21"/>
          <p:cNvSpPr>
            <a:spLocks noChangeArrowheads="1"/>
          </p:cNvSpPr>
          <p:nvPr userDrawn="1"/>
        </p:nvSpPr>
        <p:spPr bwMode="auto">
          <a:xfrm>
            <a:off x="609600" y="6172200"/>
            <a:ext cx="8077200" cy="476250"/>
          </a:xfrm>
          <a:prstGeom prst="rect">
            <a:avLst/>
          </a:prstGeom>
          <a:noFill/>
          <a:ln w="9525">
            <a:noFill/>
            <a:miter lim="800000"/>
            <a:headEnd/>
            <a:tailEnd/>
          </a:ln>
          <a:effectLst/>
        </p:spPr>
        <p:txBody>
          <a:bodyPr/>
          <a:lstStyle/>
          <a:p>
            <a:pPr algn="ctr">
              <a:defRPr/>
            </a:pPr>
            <a:endParaRPr lang="es-ES" sz="1400"/>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51" r:id="rId12"/>
  </p:sldLayoutIdLst>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cs typeface="Arial" charset="0"/>
        </a:defRPr>
      </a:lvl2pPr>
      <a:lvl3pPr algn="l" rtl="0" eaLnBrk="0" fontAlgn="base" hangingPunct="0">
        <a:spcBef>
          <a:spcPct val="0"/>
        </a:spcBef>
        <a:spcAft>
          <a:spcPct val="0"/>
        </a:spcAft>
        <a:defRPr sz="2800">
          <a:solidFill>
            <a:schemeClr val="tx2"/>
          </a:solidFill>
          <a:latin typeface="Arial" charset="0"/>
          <a:cs typeface="Arial" charset="0"/>
        </a:defRPr>
      </a:lvl3pPr>
      <a:lvl4pPr algn="l" rtl="0" eaLnBrk="0" fontAlgn="base" hangingPunct="0">
        <a:spcBef>
          <a:spcPct val="0"/>
        </a:spcBef>
        <a:spcAft>
          <a:spcPct val="0"/>
        </a:spcAft>
        <a:defRPr sz="2800">
          <a:solidFill>
            <a:schemeClr val="tx2"/>
          </a:solidFill>
          <a:latin typeface="Arial" charset="0"/>
          <a:cs typeface="Arial" charset="0"/>
        </a:defRPr>
      </a:lvl4pPr>
      <a:lvl5pPr algn="l" rtl="0" eaLnBrk="0" fontAlgn="base" hangingPunct="0">
        <a:spcBef>
          <a:spcPct val="0"/>
        </a:spcBef>
        <a:spcAft>
          <a:spcPct val="0"/>
        </a:spcAft>
        <a:defRPr sz="28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hyperlink" Target="ms-v3.pdf" TargetMode="External"/><Relationship Id="rId2" Type="http://schemas.openxmlformats.org/officeDocument/2006/relationships/hyperlink" Target="Rad%20sol-modif%204.ppt" TargetMode="External"/><Relationship Id="rId1" Type="http://schemas.openxmlformats.org/officeDocument/2006/relationships/slideLayout" Target="../slideLayouts/slideLayout8.xml"/><Relationship Id="rId4" Type="http://schemas.openxmlformats.org/officeDocument/2006/relationships/hyperlink" Target="instrumentos-2.ppt"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hyperlink" Target="Ventanas%20MVD%202011-2.ppt" TargetMode="Externa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hyperlink" Target="08%20Infiltraciones%20Carpinter&#237;as%20Viv%20Int%20Social.doc" TargetMode="External"/><Relationship Id="rId2" Type="http://schemas.openxmlformats.org/officeDocument/2006/relationships/hyperlink" Target="Algunas%20diapositivas%20de%20Infiltraciones%20y%20ventilaci&#243;n_Dra.S.Flores%20Larsen.ppt" TargetMode="Externa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hyperlink" Target="Algunas%20diapositivas%20de%20Ventilaci&#243;n%20Dr.%20A.%20Hern&#225;ndez.ppt" TargetMode="Externa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oleObject" Target="../embeddings/oleObject13.bin"/><Relationship Id="rId2" Type="http://schemas.openxmlformats.org/officeDocument/2006/relationships/slideLayout" Target="../slideLayouts/slideLayout8.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image" Target="../media/image1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8.xml"/><Relationship Id="rId6" Type="http://schemas.openxmlformats.org/officeDocument/2006/relationships/image" Target="../media/image139.emf"/><Relationship Id="rId5" Type="http://schemas.openxmlformats.org/officeDocument/2006/relationships/image" Target="../media/image138.jpeg"/><Relationship Id="rId4" Type="http://schemas.openxmlformats.org/officeDocument/2006/relationships/image" Target="../media/image137.jpeg"/></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8.xml"/><Relationship Id="rId1" Type="http://schemas.openxmlformats.org/officeDocument/2006/relationships/vmlDrawing" Target="../drawings/vmlDrawing8.vml"/><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8.xml"/><Relationship Id="rId1" Type="http://schemas.openxmlformats.org/officeDocument/2006/relationships/vmlDrawing" Target="../drawings/vmlDrawing9.vml"/><Relationship Id="rId6" Type="http://schemas.openxmlformats.org/officeDocument/2006/relationships/oleObject" Target="../embeddings/oleObject20.bin"/><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12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8.xml"/><Relationship Id="rId4" Type="http://schemas.openxmlformats.org/officeDocument/2006/relationships/image" Target="../media/image149.jpeg"/></Relationships>
</file>

<file path=ppt/slides/_rels/slide12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hyperlink" Target="costo%20colectores%20calentadores%20de%20aire%20casa%20Samiri.docx" TargetMode="External"/><Relationship Id="rId2" Type="http://schemas.openxmlformats.org/officeDocument/2006/relationships/hyperlink" Target="Vivienda_Samiri_10_hojas.doc" TargetMode="External"/><Relationship Id="rId1" Type="http://schemas.openxmlformats.org/officeDocument/2006/relationships/slideLayout" Target="../slideLayouts/slideLayout8.xml"/><Relationship Id="rId4" Type="http://schemas.openxmlformats.org/officeDocument/2006/relationships/hyperlink" Target="paper_Susques.doc" TargetMode="External"/></Relationships>
</file>

<file path=ppt/slides/_rels/slide127.xml.rels><?xml version="1.0" encoding="UTF-8" standalone="yes"?>
<Relationships xmlns="http://schemas.openxmlformats.org/package/2006/relationships"><Relationship Id="rId2" Type="http://schemas.openxmlformats.org/officeDocument/2006/relationships/hyperlink" Target="Tabla10.pdf" TargetMode="Externa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hyperlink" Target="http://materias.fi.uba.ar/6731/Tablas/Tabla10.pdf" TargetMode="External"/><Relationship Id="rId2" Type="http://schemas.openxmlformats.org/officeDocument/2006/relationships/hyperlink" Target="http://materias.fi.uba.ar/6731/Tablas/Tabla6.pdf" TargetMode="Externa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hyperlink" Target="SWC_Paper_ArgentinaEQ_Final_Version.pdf" TargetMode="Externa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image" Target="../media/image153.png"/><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xml"/><Relationship Id="rId5" Type="http://schemas.openxmlformats.org/officeDocument/2006/relationships/image" Target="../media/image161.png"/><Relationship Id="rId4" Type="http://schemas.openxmlformats.org/officeDocument/2006/relationships/image" Target="../media/image160.png"/></Relationships>
</file>

<file path=ppt/slides/_rels/slide13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s>
</file>

<file path=ppt/slides/_rels/slide2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w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Psicrometria.ppt" TargetMode="External"/><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es.wikipedia.org/wiki/Litro"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Ale%202015/ABC.rar"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xml"/><Relationship Id="rId1" Type="http://schemas.openxmlformats.org/officeDocument/2006/relationships/vmlDrawing" Target="../drawings/vmlDrawing3.vml"/><Relationship Id="rId5" Type="http://schemas.openxmlformats.org/officeDocument/2006/relationships/image" Target="../media/image41.wmf"/><Relationship Id="rId4" Type="http://schemas.openxmlformats.org/officeDocument/2006/relationships/image" Target="../media/image40.wmf"/></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0.wmf"/><Relationship Id="rId5" Type="http://schemas.openxmlformats.org/officeDocument/2006/relationships/image" Target="../media/image49.wmf"/><Relationship Id="rId4" Type="http://schemas.openxmlformats.org/officeDocument/2006/relationships/image" Target="../media/image48.wmf"/></Relationships>
</file>

<file path=ppt/slides/_rels/slide55.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slideLayout" Target="../slideLayouts/slideLayout3.xml"/><Relationship Id="rId4" Type="http://schemas.openxmlformats.org/officeDocument/2006/relationships/hyperlink" Target="Tabla%206%20con%20adv..docx"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4.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vmlDrawing" Target="../drawings/vmlDrawing5.vml"/><Relationship Id="rId4" Type="http://schemas.openxmlformats.org/officeDocument/2006/relationships/oleObject" Target="../embeddings/oleObject8.bin"/></Relationships>
</file>

<file path=ppt/slides/_rels/slide61.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gif"/><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gif"/><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0.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Acumulaci&#243;n-7.ppt" TargetMode="External"/><Relationship Id="rId2" Type="http://schemas.openxmlformats.org/officeDocument/2006/relationships/hyperlink" Target="Lecho%20de%20piedra3.ppt" TargetMode="Externa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80.png"/><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hyperlink" Target="http://es.wikipedia.org/wiki/Ley_de_Stefan-Boltzmann" TargetMode="External"/><Relationship Id="rId7" Type="http://schemas.openxmlformats.org/officeDocument/2006/relationships/image" Target="../media/image101.png"/><Relationship Id="rId2" Type="http://schemas.openxmlformats.org/officeDocument/2006/relationships/hyperlink" Target="http://es.wikipedia.org/wiki/Sistema_Internacional_de_Unidades" TargetMode="Externa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hyperlink" Target="http://es.wikipedia.org/wiki/Ley_de_Wien"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slideLayout" Target="../slideLayouts/slideLayout3.xml"/><Relationship Id="rId4" Type="http://schemas.openxmlformats.org/officeDocument/2006/relationships/image" Target="../media/image108.wmf"/></Relationships>
</file>

<file path=ppt/slides/_rels/slide94.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hyperlink" Target="http://es.wikipedia.org/wiki/Radiaci%C3%B3n_t%C3%A9rmica" TargetMode="External"/><Relationship Id="rId7" Type="http://schemas.openxmlformats.org/officeDocument/2006/relationships/image" Target="../media/image111.png"/><Relationship Id="rId2" Type="http://schemas.openxmlformats.org/officeDocument/2006/relationships/hyperlink" Target="http://es.wikipedia.org/wiki/Cuerpo_negro" TargetMode="External"/><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hyperlink" Target="http://es.wikipedia.org/wiki/Constante_de_Stefan-Boltzmann" TargetMode="External"/><Relationship Id="rId4" Type="http://schemas.openxmlformats.org/officeDocument/2006/relationships/hyperlink" Target="http://es.wikipedia.org/wiki/Temperatura_absoluta" TargetMode="External"/></Relationships>
</file>

<file path=ppt/slides/_rels/slide96.xml.rels><?xml version="1.0" encoding="UTF-8" standalone="yes"?>
<Relationships xmlns="http://schemas.openxmlformats.org/package/2006/relationships"><Relationship Id="rId2" Type="http://schemas.openxmlformats.org/officeDocument/2006/relationships/hyperlink" Target="http://es.wikipedia.org/wiki/Emisividad" TargetMode="Externa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2819400"/>
            <a:ext cx="9144000" cy="1066800"/>
          </a:xfrm>
          <a:prstGeom prst="rect">
            <a:avLst/>
          </a:prstGeom>
          <a:noFill/>
          <a:ln w="9525">
            <a:noFill/>
            <a:miter lim="800000"/>
            <a:headEnd/>
            <a:tailEnd/>
          </a:ln>
        </p:spPr>
        <p:txBody>
          <a:bodyPr>
            <a:spAutoFit/>
          </a:bodyPr>
          <a:lstStyle/>
          <a:p>
            <a:pPr algn="ctr"/>
            <a:r>
              <a:rPr lang="es-ES" sz="3200" b="1"/>
              <a:t>Eficiencia Energética y Sustitución de Fuentes en Edificios. Aspectos Físicos</a:t>
            </a:r>
          </a:p>
        </p:txBody>
      </p:sp>
      <p:sp>
        <p:nvSpPr>
          <p:cNvPr id="15362" name="Rectangle 6"/>
          <p:cNvSpPr>
            <a:spLocks noChangeArrowheads="1"/>
          </p:cNvSpPr>
          <p:nvPr/>
        </p:nvSpPr>
        <p:spPr bwMode="auto">
          <a:xfrm>
            <a:off x="0" y="3657600"/>
            <a:ext cx="9144000" cy="519113"/>
          </a:xfrm>
          <a:prstGeom prst="rect">
            <a:avLst/>
          </a:prstGeom>
          <a:noFill/>
          <a:ln w="9525">
            <a:noFill/>
            <a:miter lim="800000"/>
            <a:headEnd/>
            <a:tailEnd/>
          </a:ln>
        </p:spPr>
        <p:txBody>
          <a:bodyPr>
            <a:spAutoFit/>
          </a:bodyPr>
          <a:lstStyle/>
          <a:p>
            <a:pPr algn="ctr"/>
            <a:endParaRPr lang="es-ES" sz="2800" b="1"/>
          </a:p>
        </p:txBody>
      </p:sp>
      <p:sp>
        <p:nvSpPr>
          <p:cNvPr id="15363" name="Rectangle 5"/>
          <p:cNvSpPr>
            <a:spLocks noChangeArrowheads="1"/>
          </p:cNvSpPr>
          <p:nvPr/>
        </p:nvSpPr>
        <p:spPr bwMode="auto">
          <a:xfrm>
            <a:off x="0" y="120650"/>
            <a:ext cx="4267200" cy="946150"/>
          </a:xfrm>
          <a:prstGeom prst="rect">
            <a:avLst/>
          </a:prstGeom>
          <a:noFill/>
          <a:ln w="9525">
            <a:noFill/>
            <a:miter lim="800000"/>
            <a:headEnd/>
            <a:tailEnd/>
          </a:ln>
        </p:spPr>
        <p:txBody>
          <a:bodyPr anchor="ctr">
            <a:spAutoFit/>
          </a:bodyPr>
          <a:lstStyle/>
          <a:p>
            <a:pPr eaLnBrk="0" hangingPunct="0"/>
            <a:r>
              <a:rPr lang="es-ES" sz="2800" b="1">
                <a:latin typeface="Arial Narrow" pitchFamily="34" charset="0"/>
              </a:rPr>
              <a:t>CENUR del Noroeste</a:t>
            </a:r>
            <a:br>
              <a:rPr lang="es-ES" sz="2800" b="1">
                <a:latin typeface="Arial Narrow" pitchFamily="34" charset="0"/>
              </a:rPr>
            </a:br>
            <a:r>
              <a:rPr lang="es-ES" sz="2800" b="1">
                <a:latin typeface="Arial Narrow" pitchFamily="34" charset="0"/>
              </a:rPr>
              <a:t>Universidad de la República</a:t>
            </a:r>
            <a:r>
              <a:rPr lang="es-ES" sz="2400"/>
              <a:t> </a:t>
            </a:r>
          </a:p>
        </p:txBody>
      </p:sp>
      <p:pic>
        <p:nvPicPr>
          <p:cNvPr id="15364" name="Picture 23"/>
          <p:cNvPicPr>
            <a:picLocks noChangeAspect="1" noChangeArrowheads="1"/>
          </p:cNvPicPr>
          <p:nvPr/>
        </p:nvPicPr>
        <p:blipFill>
          <a:blip r:embed="rId2"/>
          <a:srcRect/>
          <a:stretch>
            <a:fillRect/>
          </a:stretch>
        </p:blipFill>
        <p:spPr bwMode="auto">
          <a:xfrm>
            <a:off x="5181600" y="0"/>
            <a:ext cx="1355725" cy="1438275"/>
          </a:xfrm>
          <a:prstGeom prst="rect">
            <a:avLst/>
          </a:prstGeom>
          <a:solidFill>
            <a:srgbClr val="FFFFFF"/>
          </a:solidFill>
          <a:ln w="9525">
            <a:noFill/>
            <a:miter lim="800000"/>
            <a:headEnd/>
            <a:tailEnd/>
          </a:ln>
        </p:spPr>
      </p:pic>
      <p:pic>
        <p:nvPicPr>
          <p:cNvPr id="15365" name="Picture 27"/>
          <p:cNvPicPr>
            <a:picLocks noChangeAspect="1" noChangeArrowheads="1"/>
          </p:cNvPicPr>
          <p:nvPr/>
        </p:nvPicPr>
        <p:blipFill>
          <a:blip r:embed="rId3"/>
          <a:srcRect/>
          <a:stretch>
            <a:fillRect/>
          </a:stretch>
        </p:blipFill>
        <p:spPr bwMode="auto">
          <a:xfrm>
            <a:off x="6534150" y="381000"/>
            <a:ext cx="2609850" cy="38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endParaRPr lang="es-ES" smtClean="0"/>
          </a:p>
        </p:txBody>
      </p:sp>
      <p:pic>
        <p:nvPicPr>
          <p:cNvPr id="24578" name="Picture 3"/>
          <p:cNvPicPr>
            <a:picLocks noGrp="1" noChangeAspect="1" noChangeArrowheads="1"/>
          </p:cNvPicPr>
          <p:nvPr>
            <p:ph type="body" idx="1"/>
          </p:nvPr>
        </p:nvPicPr>
        <p:blipFill>
          <a:blip r:embed="rId2"/>
          <a:srcRect/>
          <a:stretch>
            <a:fillRect/>
          </a:stretch>
        </p:blipFill>
        <p:spPr bwMode="auto">
          <a:xfrm>
            <a:off x="0" y="0"/>
            <a:ext cx="9144000" cy="6858000"/>
          </a:xfrm>
          <a:noFill/>
          <a:ln>
            <a:miter lim="800000"/>
            <a:headEnd/>
            <a:tailEnd/>
          </a:ln>
        </p:spPr>
      </p:pic>
      <p:sp>
        <p:nvSpPr>
          <p:cNvPr id="24579" name="3 CuadroTexto"/>
          <p:cNvSpPr txBox="1">
            <a:spLocks noChangeArrowheads="1"/>
          </p:cNvSpPr>
          <p:nvPr/>
        </p:nvSpPr>
        <p:spPr bwMode="auto">
          <a:xfrm>
            <a:off x="7467600" y="2819400"/>
            <a:ext cx="1295400" cy="646113"/>
          </a:xfrm>
          <a:prstGeom prst="rect">
            <a:avLst/>
          </a:prstGeom>
          <a:noFill/>
          <a:ln w="9525">
            <a:noFill/>
            <a:miter lim="800000"/>
            <a:headEnd/>
            <a:tailEnd/>
          </a:ln>
        </p:spPr>
        <p:txBody>
          <a:bodyPr>
            <a:spAutoFit/>
          </a:bodyPr>
          <a:lstStyle/>
          <a:p>
            <a:r>
              <a:rPr lang="es-ES">
                <a:solidFill>
                  <a:srgbClr val="FF0000"/>
                </a:solidFill>
              </a:rPr>
              <a:t>Para analizar</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1 Título"/>
          <p:cNvSpPr>
            <a:spLocks noGrp="1"/>
          </p:cNvSpPr>
          <p:nvPr>
            <p:ph type="title"/>
          </p:nvPr>
        </p:nvSpPr>
        <p:spPr/>
        <p:txBody>
          <a:bodyPr/>
          <a:lstStyle/>
          <a:p>
            <a:endParaRPr lang="es-ES" smtClean="0"/>
          </a:p>
        </p:txBody>
      </p:sp>
      <p:sp>
        <p:nvSpPr>
          <p:cNvPr id="207874" name="2 Marcador de contenido"/>
          <p:cNvSpPr>
            <a:spLocks noGrp="1"/>
          </p:cNvSpPr>
          <p:nvPr>
            <p:ph idx="1"/>
          </p:nvPr>
        </p:nvSpPr>
        <p:spPr bwMode="auto">
          <a:xfrm>
            <a:off x="457200" y="1752600"/>
            <a:ext cx="8153400" cy="4525963"/>
          </a:xfrm>
          <a:noFill/>
          <a:ln>
            <a:miter lim="800000"/>
            <a:headEnd/>
            <a:tailEnd/>
          </a:ln>
        </p:spPr>
        <p:txBody>
          <a:bodyPr vert="horz" wrap="square" lIns="91440" tIns="45720" rIns="91440" bIns="45720" numCol="1" anchor="t" anchorCtr="0" compatLnSpc="1">
            <a:prstTxWarp prst="textNoShape">
              <a:avLst/>
            </a:prstTxWarp>
          </a:bodyPr>
          <a:lstStyle/>
          <a:p>
            <a:pPr>
              <a:buFontTx/>
              <a:buNone/>
            </a:pPr>
            <a:r>
              <a:rPr lang="es-ES" smtClean="0"/>
              <a:t>Fórmula de intercambio entre dos superficies grises difusas que forman un recinto</a:t>
            </a:r>
          </a:p>
          <a:p>
            <a:pPr>
              <a:buFontTx/>
              <a:buNone/>
            </a:pPr>
            <a:endParaRPr lang="es-ES" smtClean="0"/>
          </a:p>
          <a:p>
            <a:pPr>
              <a:buFontTx/>
              <a:buNone/>
            </a:pPr>
            <a:endParaRPr lang="es-ES" smtClean="0"/>
          </a:p>
          <a:p>
            <a:pPr>
              <a:buFontTx/>
              <a:buNone/>
            </a:pPr>
            <a:endParaRPr lang="es-ES" smtClean="0"/>
          </a:p>
          <a:p>
            <a:pPr>
              <a:buFontTx/>
              <a:buNone/>
            </a:pPr>
            <a:endParaRPr lang="es-ES" smtClean="0"/>
          </a:p>
          <a:p>
            <a:pPr>
              <a:buFontTx/>
              <a:buNone/>
            </a:pPr>
            <a:r>
              <a:rPr lang="es-ES" sz="2800" smtClean="0"/>
              <a:t>Para dos superficies siempre se cumple </a:t>
            </a:r>
          </a:p>
        </p:txBody>
      </p:sp>
      <p:pic>
        <p:nvPicPr>
          <p:cNvPr id="207875" name="Picture 3"/>
          <p:cNvPicPr>
            <a:picLocks noChangeAspect="1" noChangeArrowheads="1"/>
          </p:cNvPicPr>
          <p:nvPr/>
        </p:nvPicPr>
        <p:blipFill>
          <a:blip r:embed="rId2"/>
          <a:srcRect/>
          <a:stretch>
            <a:fillRect/>
          </a:stretch>
        </p:blipFill>
        <p:spPr bwMode="auto">
          <a:xfrm>
            <a:off x="2057400" y="3429000"/>
            <a:ext cx="4648200" cy="1752600"/>
          </a:xfrm>
          <a:prstGeom prst="rect">
            <a:avLst/>
          </a:prstGeom>
          <a:noFill/>
          <a:ln w="9525">
            <a:noFill/>
            <a:miter lim="800000"/>
            <a:headEnd/>
            <a:tailEnd/>
          </a:ln>
        </p:spPr>
      </p:pic>
      <p:pic>
        <p:nvPicPr>
          <p:cNvPr id="207876" name="Picture 4"/>
          <p:cNvPicPr>
            <a:picLocks noChangeAspect="1" noChangeArrowheads="1"/>
          </p:cNvPicPr>
          <p:nvPr/>
        </p:nvPicPr>
        <p:blipFill>
          <a:blip r:embed="rId3"/>
          <a:srcRect/>
          <a:stretch>
            <a:fillRect/>
          </a:stretch>
        </p:blipFill>
        <p:spPr bwMode="auto">
          <a:xfrm>
            <a:off x="6934200" y="5486400"/>
            <a:ext cx="1752600" cy="685800"/>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1 Título"/>
          <p:cNvSpPr>
            <a:spLocks noGrp="1"/>
          </p:cNvSpPr>
          <p:nvPr>
            <p:ph type="title"/>
          </p:nvPr>
        </p:nvSpPr>
        <p:spPr/>
        <p:txBody>
          <a:bodyPr/>
          <a:lstStyle/>
          <a:p>
            <a:endParaRPr lang="es-ES" smtClean="0"/>
          </a:p>
        </p:txBody>
      </p:sp>
      <p:pic>
        <p:nvPicPr>
          <p:cNvPr id="208898" name="Picture 2" descr="C:\Users\Mabel\Desktop\Gra\transfe calor\Rad. Sol y térm. Prop. mat\Tabla 13-3.JPG"/>
          <p:cNvPicPr>
            <a:picLocks noGrp="1" noChangeAspect="1" noChangeArrowheads="1"/>
          </p:cNvPicPr>
          <p:nvPr>
            <p:ph idx="1"/>
          </p:nvPr>
        </p:nvPicPr>
        <p:blipFill>
          <a:blip r:embed="rId2"/>
          <a:srcRect/>
          <a:stretch>
            <a:fillRect/>
          </a:stretch>
        </p:blipFill>
        <p:spPr bwMode="auto">
          <a:xfrm>
            <a:off x="1600200" y="1219200"/>
            <a:ext cx="6096000" cy="5638800"/>
          </a:xfrm>
          <a:noFill/>
          <a:ln>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1 Título"/>
          <p:cNvSpPr>
            <a:spLocks noGrp="1"/>
          </p:cNvSpPr>
          <p:nvPr>
            <p:ph type="title"/>
          </p:nvPr>
        </p:nvSpPr>
        <p:spPr/>
        <p:txBody>
          <a:bodyPr/>
          <a:lstStyle/>
          <a:p>
            <a:endParaRPr lang="es-ES" smtClean="0"/>
          </a:p>
        </p:txBody>
      </p:sp>
      <p:sp>
        <p:nvSpPr>
          <p:cNvPr id="209922" name="2 Marcador de contenido"/>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s-ES" sz="2800" smtClean="0"/>
              <a:t>Para una superficie opaca</a:t>
            </a:r>
          </a:p>
          <a:p>
            <a:endParaRPr lang="es-ES" sz="2800" smtClean="0"/>
          </a:p>
          <a:p>
            <a:r>
              <a:rPr lang="es-ES" sz="2800" smtClean="0"/>
              <a:t>Para una superficie semitransparente</a:t>
            </a:r>
          </a:p>
          <a:p>
            <a:endParaRPr lang="es-ES" sz="2800" smtClean="0"/>
          </a:p>
          <a:p>
            <a:endParaRPr lang="es-ES" sz="2800" smtClean="0"/>
          </a:p>
        </p:txBody>
      </p:sp>
      <p:pic>
        <p:nvPicPr>
          <p:cNvPr id="209923" name="Picture 2"/>
          <p:cNvPicPr>
            <a:picLocks noChangeAspect="1" noChangeArrowheads="1"/>
          </p:cNvPicPr>
          <p:nvPr/>
        </p:nvPicPr>
        <p:blipFill>
          <a:blip r:embed="rId2"/>
          <a:srcRect/>
          <a:stretch>
            <a:fillRect/>
          </a:stretch>
        </p:blipFill>
        <p:spPr bwMode="auto">
          <a:xfrm>
            <a:off x="3567113" y="3176588"/>
            <a:ext cx="2376487" cy="785812"/>
          </a:xfrm>
          <a:prstGeom prst="rect">
            <a:avLst/>
          </a:prstGeom>
          <a:noFill/>
          <a:ln w="9525">
            <a:noFill/>
            <a:miter lim="800000"/>
            <a:headEnd/>
            <a:tailEnd/>
          </a:ln>
        </p:spPr>
      </p:pic>
      <p:pic>
        <p:nvPicPr>
          <p:cNvPr id="209924" name="Picture 3"/>
          <p:cNvPicPr>
            <a:picLocks noChangeAspect="1" noChangeArrowheads="1"/>
          </p:cNvPicPr>
          <p:nvPr/>
        </p:nvPicPr>
        <p:blipFill>
          <a:blip r:embed="rId3"/>
          <a:srcRect/>
          <a:stretch>
            <a:fillRect/>
          </a:stretch>
        </p:blipFill>
        <p:spPr bwMode="auto">
          <a:xfrm>
            <a:off x="5257800" y="1676400"/>
            <a:ext cx="1752600" cy="914400"/>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1 Título"/>
          <p:cNvSpPr>
            <a:spLocks noGrp="1"/>
          </p:cNvSpPr>
          <p:nvPr>
            <p:ph type="title"/>
          </p:nvPr>
        </p:nvSpPr>
        <p:spPr/>
        <p:txBody>
          <a:bodyPr/>
          <a:lstStyle/>
          <a:p>
            <a:endParaRPr lang="es-ES" smtClean="0"/>
          </a:p>
        </p:txBody>
      </p:sp>
      <p:pic>
        <p:nvPicPr>
          <p:cNvPr id="210946" name="Picture 2"/>
          <p:cNvPicPr>
            <a:picLocks noGrp="1" noChangeAspect="1" noChangeArrowheads="1"/>
          </p:cNvPicPr>
          <p:nvPr>
            <p:ph idx="1"/>
          </p:nvPr>
        </p:nvPicPr>
        <p:blipFill>
          <a:blip r:embed="rId2"/>
          <a:srcRect/>
          <a:stretch>
            <a:fillRect/>
          </a:stretch>
        </p:blipFill>
        <p:spPr bwMode="auto">
          <a:xfrm>
            <a:off x="1143000" y="0"/>
            <a:ext cx="7696200" cy="6705600"/>
          </a:xfrm>
          <a:noFill/>
          <a:ln>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1 Título"/>
          <p:cNvSpPr>
            <a:spLocks noGrp="1"/>
          </p:cNvSpPr>
          <p:nvPr>
            <p:ph type="title"/>
          </p:nvPr>
        </p:nvSpPr>
        <p:spPr/>
        <p:txBody>
          <a:bodyPr/>
          <a:lstStyle/>
          <a:p>
            <a:endParaRPr lang="es-ES" smtClean="0"/>
          </a:p>
        </p:txBody>
      </p:sp>
      <p:pic>
        <p:nvPicPr>
          <p:cNvPr id="211970" name="Picture 2"/>
          <p:cNvPicPr>
            <a:picLocks noGrp="1" noChangeAspect="1" noChangeArrowheads="1"/>
          </p:cNvPicPr>
          <p:nvPr>
            <p:ph idx="1"/>
          </p:nvPr>
        </p:nvPicPr>
        <p:blipFill>
          <a:blip r:embed="rId2"/>
          <a:srcRect/>
          <a:stretch>
            <a:fillRect/>
          </a:stretch>
        </p:blipFill>
        <p:spPr bwMode="auto">
          <a:xfrm>
            <a:off x="1524000" y="1600200"/>
            <a:ext cx="5638800" cy="4419600"/>
          </a:xfrm>
          <a:noFill/>
          <a:ln>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1 Título"/>
          <p:cNvSpPr>
            <a:spLocks noGrp="1"/>
          </p:cNvSpPr>
          <p:nvPr>
            <p:ph type="title"/>
          </p:nvPr>
        </p:nvSpPr>
        <p:spPr/>
        <p:txBody>
          <a:bodyPr/>
          <a:lstStyle/>
          <a:p>
            <a:endParaRPr lang="es-ES" smtClean="0"/>
          </a:p>
        </p:txBody>
      </p:sp>
      <p:pic>
        <p:nvPicPr>
          <p:cNvPr id="212994" name="Picture 2"/>
          <p:cNvPicPr>
            <a:picLocks noGrp="1" noChangeAspect="1" noChangeArrowheads="1"/>
          </p:cNvPicPr>
          <p:nvPr>
            <p:ph idx="1"/>
          </p:nvPr>
        </p:nvPicPr>
        <p:blipFill>
          <a:blip r:embed="rId2"/>
          <a:srcRect/>
          <a:stretch>
            <a:fillRect/>
          </a:stretch>
        </p:blipFill>
        <p:spPr bwMode="auto">
          <a:xfrm>
            <a:off x="1447800" y="1371600"/>
            <a:ext cx="6781800" cy="5181600"/>
          </a:xfrm>
          <a:noFill/>
          <a:ln>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ChangeArrowheads="1"/>
          </p:cNvSpPr>
          <p:nvPr/>
        </p:nvSpPr>
        <p:spPr bwMode="auto">
          <a:xfrm>
            <a:off x="2286000" y="2009775"/>
            <a:ext cx="4572000" cy="1066800"/>
          </a:xfrm>
          <a:prstGeom prst="rect">
            <a:avLst/>
          </a:prstGeom>
          <a:noFill/>
          <a:ln w="9525">
            <a:noFill/>
            <a:miter lim="800000"/>
            <a:headEnd/>
            <a:tailEnd/>
          </a:ln>
        </p:spPr>
        <p:txBody>
          <a:bodyPr>
            <a:spAutoFit/>
          </a:bodyPr>
          <a:lstStyle/>
          <a:p>
            <a:pPr algn="ctr"/>
            <a:r>
              <a:rPr lang="es-ES" sz="3200" b="1"/>
              <a:t>Radiación solar </a:t>
            </a:r>
          </a:p>
          <a:p>
            <a:endParaRPr lang="es-ES" sz="3200" b="1"/>
          </a:p>
        </p:txBody>
      </p:sp>
      <p:sp>
        <p:nvSpPr>
          <p:cNvPr id="214018" name="Text Box 3"/>
          <p:cNvSpPr txBox="1">
            <a:spLocks noChangeArrowheads="1"/>
          </p:cNvSpPr>
          <p:nvPr/>
        </p:nvSpPr>
        <p:spPr bwMode="auto">
          <a:xfrm>
            <a:off x="1828800" y="3352800"/>
            <a:ext cx="5410200" cy="366713"/>
          </a:xfrm>
          <a:prstGeom prst="rect">
            <a:avLst/>
          </a:prstGeom>
          <a:noFill/>
          <a:ln w="9525">
            <a:noFill/>
            <a:miter lim="800000"/>
            <a:headEnd/>
            <a:tailEnd/>
          </a:ln>
        </p:spPr>
        <p:txBody>
          <a:bodyPr>
            <a:spAutoFit/>
          </a:bodyPr>
          <a:lstStyle/>
          <a:p>
            <a:pPr algn="ctr">
              <a:spcBef>
                <a:spcPct val="50000"/>
              </a:spcBef>
            </a:pPr>
            <a:r>
              <a:rPr lang="es-ES">
                <a:hlinkClick r:id="rId2" action="ppaction://hlinkpres?slideindex=1&amp;slidetitle="/>
              </a:rPr>
              <a:t>Rad sol-modif 4.ppt</a:t>
            </a:r>
            <a:endParaRPr lang="es-ES"/>
          </a:p>
        </p:txBody>
      </p:sp>
      <p:sp>
        <p:nvSpPr>
          <p:cNvPr id="214019" name="Text Box 4"/>
          <p:cNvSpPr txBox="1">
            <a:spLocks noChangeArrowheads="1"/>
          </p:cNvSpPr>
          <p:nvPr/>
        </p:nvSpPr>
        <p:spPr bwMode="auto">
          <a:xfrm>
            <a:off x="1828800" y="4114800"/>
            <a:ext cx="5486400" cy="366713"/>
          </a:xfrm>
          <a:prstGeom prst="rect">
            <a:avLst/>
          </a:prstGeom>
          <a:noFill/>
          <a:ln w="9525">
            <a:noFill/>
            <a:miter lim="800000"/>
            <a:headEnd/>
            <a:tailEnd/>
          </a:ln>
        </p:spPr>
        <p:txBody>
          <a:bodyPr>
            <a:spAutoFit/>
          </a:bodyPr>
          <a:lstStyle/>
          <a:p>
            <a:pPr algn="ctr">
              <a:spcBef>
                <a:spcPct val="50000"/>
              </a:spcBef>
            </a:pPr>
            <a:r>
              <a:rPr lang="es-ES">
                <a:hlinkClick r:id="rId3" action="ppaction://hlinkfile"/>
              </a:rPr>
              <a:t>ms-v3.pdf</a:t>
            </a:r>
            <a:endParaRPr lang="es-ES"/>
          </a:p>
        </p:txBody>
      </p:sp>
      <p:sp>
        <p:nvSpPr>
          <p:cNvPr id="214020" name="Text Box 7"/>
          <p:cNvSpPr txBox="1">
            <a:spLocks noChangeArrowheads="1"/>
          </p:cNvSpPr>
          <p:nvPr/>
        </p:nvSpPr>
        <p:spPr bwMode="auto">
          <a:xfrm>
            <a:off x="3581400" y="4953000"/>
            <a:ext cx="3505200" cy="366713"/>
          </a:xfrm>
          <a:prstGeom prst="rect">
            <a:avLst/>
          </a:prstGeom>
          <a:noFill/>
          <a:ln w="9525">
            <a:noFill/>
            <a:miter lim="800000"/>
            <a:headEnd/>
            <a:tailEnd/>
          </a:ln>
        </p:spPr>
        <p:txBody>
          <a:bodyPr>
            <a:spAutoFit/>
          </a:bodyPr>
          <a:lstStyle/>
          <a:p>
            <a:pPr>
              <a:spcBef>
                <a:spcPct val="50000"/>
              </a:spcBef>
            </a:pPr>
            <a:r>
              <a:rPr lang="es-AR">
                <a:solidFill>
                  <a:schemeClr val="hlink"/>
                </a:solidFill>
                <a:hlinkClick r:id="rId4" action="ppaction://hlinkpres?slideindex=1&amp;slidetitle="/>
              </a:rPr>
              <a:t>instrumentos-2.ppt</a:t>
            </a:r>
            <a:endParaRPr lang="es-AR">
              <a:solidFill>
                <a:schemeClr val="hlink"/>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ChangeArrowheads="1"/>
          </p:cNvSpPr>
          <p:nvPr/>
        </p:nvSpPr>
        <p:spPr bwMode="auto">
          <a:xfrm>
            <a:off x="914400" y="2009775"/>
            <a:ext cx="7467600" cy="1554163"/>
          </a:xfrm>
          <a:prstGeom prst="rect">
            <a:avLst/>
          </a:prstGeom>
          <a:noFill/>
          <a:ln w="9525">
            <a:noFill/>
            <a:miter lim="800000"/>
            <a:headEnd/>
            <a:tailEnd/>
          </a:ln>
        </p:spPr>
        <p:txBody>
          <a:bodyPr>
            <a:spAutoFit/>
          </a:bodyPr>
          <a:lstStyle/>
          <a:p>
            <a:pPr algn="ctr"/>
            <a:r>
              <a:rPr lang="es-ES" sz="3200" b="1"/>
              <a:t>Propiedades frente a la radiación  solar y térmica de los materiales opacos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p:txBody>
          <a:bodyPr/>
          <a:lstStyle/>
          <a:p>
            <a:endParaRPr lang="es-ES" smtClean="0"/>
          </a:p>
        </p:txBody>
      </p:sp>
      <p:pic>
        <p:nvPicPr>
          <p:cNvPr id="216066" name="Picture 4" descr="Prop"/>
          <p:cNvPicPr>
            <a:picLocks noChangeAspect="1" noChangeArrowheads="1"/>
          </p:cNvPicPr>
          <p:nvPr/>
        </p:nvPicPr>
        <p:blipFill>
          <a:blip r:embed="rId2"/>
          <a:srcRect/>
          <a:stretch>
            <a:fillRect/>
          </a:stretch>
        </p:blipFill>
        <p:spPr bwMode="auto">
          <a:xfrm>
            <a:off x="685800" y="228600"/>
            <a:ext cx="74676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subTitle" idx="1"/>
          </p:nvPr>
        </p:nvSpPr>
        <p:spPr bwMode="auto">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endParaRPr lang="es-ES" smtClean="0"/>
          </a:p>
        </p:txBody>
      </p:sp>
      <p:pic>
        <p:nvPicPr>
          <p:cNvPr id="217090" name="Picture 3"/>
          <p:cNvPicPr>
            <a:picLocks noGrp="1" noChangeAspect="1" noChangeArrowheads="1"/>
          </p:cNvPicPr>
          <p:nvPr>
            <p:ph type="ctrTitle"/>
          </p:nvPr>
        </p:nvPicPr>
        <p:blipFill>
          <a:blip r:embed="rId2"/>
          <a:srcRect/>
          <a:stretch>
            <a:fillRect/>
          </a:stretch>
        </p:blipFill>
        <p:spPr>
          <a:xfrm>
            <a:off x="228600" y="457200"/>
            <a:ext cx="6959600" cy="6218238"/>
          </a:xfrm>
        </p:spPr>
      </p:pic>
      <p:pic>
        <p:nvPicPr>
          <p:cNvPr id="217091" name="Picture 4"/>
          <p:cNvPicPr>
            <a:picLocks noChangeAspect="1" noChangeArrowheads="1"/>
          </p:cNvPicPr>
          <p:nvPr/>
        </p:nvPicPr>
        <p:blipFill>
          <a:blip r:embed="rId3"/>
          <a:srcRect/>
          <a:stretch>
            <a:fillRect/>
          </a:stretch>
        </p:blipFill>
        <p:spPr bwMode="auto">
          <a:xfrm>
            <a:off x="6156325" y="6524625"/>
            <a:ext cx="1827213" cy="171450"/>
          </a:xfrm>
          <a:prstGeom prst="rect">
            <a:avLst/>
          </a:prstGeom>
          <a:noFill/>
          <a:ln w="9525">
            <a:noFill/>
            <a:miter lim="800000"/>
            <a:headEnd/>
            <a:tailEnd/>
          </a:ln>
        </p:spPr>
      </p:pic>
      <p:sp>
        <p:nvSpPr>
          <p:cNvPr id="217092" name="4 CuadroTexto"/>
          <p:cNvSpPr txBox="1">
            <a:spLocks noChangeArrowheads="1"/>
          </p:cNvSpPr>
          <p:nvPr/>
        </p:nvSpPr>
        <p:spPr bwMode="auto">
          <a:xfrm>
            <a:off x="7239000" y="1219200"/>
            <a:ext cx="1905000" cy="3416300"/>
          </a:xfrm>
          <a:prstGeom prst="rect">
            <a:avLst/>
          </a:prstGeom>
          <a:noFill/>
          <a:ln w="9525">
            <a:noFill/>
            <a:miter lim="800000"/>
            <a:headEnd/>
            <a:tailEnd/>
          </a:ln>
        </p:spPr>
        <p:txBody>
          <a:bodyPr>
            <a:spAutoFit/>
          </a:bodyPr>
          <a:lstStyle/>
          <a:p>
            <a:r>
              <a:rPr lang="es-ES" sz="2400" u="sng"/>
              <a:t>Ejercicio</a:t>
            </a:r>
            <a:r>
              <a:rPr lang="es-ES" sz="2400"/>
              <a:t> </a:t>
            </a:r>
          </a:p>
          <a:p>
            <a:r>
              <a:rPr lang="es-ES" sz="2400"/>
              <a:t>Determinar escala y variables en los ejes,  comparando con el gráfico anterior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0" y="0"/>
            <a:ext cx="8686800" cy="1143000"/>
          </a:xfrm>
        </p:spPr>
        <p:txBody>
          <a:bodyPr/>
          <a:lstStyle/>
          <a:p>
            <a:pPr eaLnBrk="1" hangingPunct="1"/>
            <a:r>
              <a:rPr lang="es-AR" smtClean="0"/>
              <a:t>      Comentarios                          </a:t>
            </a:r>
            <a:r>
              <a:rPr lang="es-AR" sz="1400" smtClean="0"/>
              <a:t>Traducción propia</a:t>
            </a:r>
            <a:endParaRPr lang="es-ES" smtClean="0"/>
          </a:p>
        </p:txBody>
      </p:sp>
      <p:sp>
        <p:nvSpPr>
          <p:cNvPr id="25602" name="Rectangle 3"/>
          <p:cNvSpPr>
            <a:spLocks noGrp="1" noChangeArrowheads="1"/>
          </p:cNvSpPr>
          <p:nvPr>
            <p:ph type="body" idx="1"/>
          </p:nvPr>
        </p:nvSpPr>
        <p:spPr bwMode="auto">
          <a:xfrm>
            <a:off x="533400" y="1219200"/>
            <a:ext cx="8229600" cy="4525963"/>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r>
              <a:rPr lang="es-ES" sz="2000" smtClean="0"/>
              <a:t>“La intención al subsidiar los combustibles fósiles puede ser buena en primera instancia. Se fundamenta, en general en aliviar la pobreza y promover el desarrollo económico proveyendo energía más barata a partir de los combustibles fósiles. Sin embargo no sólo aumentan las emisiones de CO</a:t>
            </a:r>
            <a:r>
              <a:rPr lang="es-ES" sz="2000" baseline="-25000" smtClean="0"/>
              <a:t>2</a:t>
            </a:r>
            <a:r>
              <a:rPr lang="es-ES" sz="2000" smtClean="0"/>
              <a:t> sino que tampoco  cumplen los objetivos deseados ya que permiten un consumo poco eficiente, aceleran la disminución de las exportaciones, aceleran las importaciones debilitando la seguridad, distorsionan los mercados y crean barreras a las inversiones en energías limpias.” (World Energy Outlook 2011, IEA)</a:t>
            </a:r>
          </a:p>
          <a:p>
            <a:pPr eaLnBrk="1" hangingPunct="1">
              <a:lnSpc>
                <a:spcPct val="80000"/>
              </a:lnSpc>
            </a:pPr>
            <a:r>
              <a:rPr lang="es-ES" sz="2000" smtClean="0"/>
              <a:t>“Los subsidios globales al consumo de combustibles fósiles aumentaron en 2010 por el rebote de los precios internacionales, pasaron de 300 to 409 mil millones de USD y se espera que alcancen los 600 mil millones en 2020 o sea el  0.7% del PBI global, sin mayores reformas. Pero el futuro no es totalmente oscuro. Eliminando gradualmente la práctica en fases sucesivas para 2020 bajaría la demanda global en 4.1%  y reduciría el crecimiento de la demanda de combustibles fósiles en 3.7 millones de barriles por día, disminuyendo las emisiones de CO2 en  1.7 mil millones de toneladas. Muchos países han comenzado o planeado reformas de su sistema de subsidios a los combustibles fósiles.”</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ChangeArrowheads="1"/>
          </p:cNvSpPr>
          <p:nvPr/>
        </p:nvSpPr>
        <p:spPr bwMode="auto">
          <a:xfrm>
            <a:off x="1752600" y="2057400"/>
            <a:ext cx="5867400" cy="2803525"/>
          </a:xfrm>
          <a:prstGeom prst="rect">
            <a:avLst/>
          </a:prstGeom>
          <a:noFill/>
          <a:ln w="9525">
            <a:noFill/>
            <a:miter lim="800000"/>
            <a:headEnd/>
            <a:tailEnd/>
          </a:ln>
        </p:spPr>
        <p:txBody>
          <a:bodyPr>
            <a:spAutoFit/>
          </a:bodyPr>
          <a:lstStyle/>
          <a:p>
            <a:pPr algn="ctr"/>
            <a:endParaRPr lang="es-ES"/>
          </a:p>
          <a:p>
            <a:pPr algn="ctr"/>
            <a:r>
              <a:rPr lang="es-ES" sz="3200" b="1"/>
              <a:t>Propiedades frente a la radiación solar y térmica de materiales transparentes y traslúcidos</a:t>
            </a:r>
          </a:p>
          <a:p>
            <a:pPr algn="ctr"/>
            <a:endParaRPr lang="es-ES" sz="3200" b="1"/>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title"/>
          </p:nvPr>
        </p:nvSpPr>
        <p:spPr/>
        <p:txBody>
          <a:bodyPr/>
          <a:lstStyle/>
          <a:p>
            <a:pPr eaLnBrk="1" hangingPunct="1"/>
            <a:endParaRPr lang="es-ES" smtClean="0"/>
          </a:p>
        </p:txBody>
      </p:sp>
      <p:sp>
        <p:nvSpPr>
          <p:cNvPr id="219138"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s-ES" smtClean="0"/>
          </a:p>
        </p:txBody>
      </p:sp>
      <p:pic>
        <p:nvPicPr>
          <p:cNvPr id="219139" name="Picture 4" descr="Fig12-24"/>
          <p:cNvPicPr>
            <a:picLocks noChangeAspect="1" noChangeArrowheads="1"/>
          </p:cNvPicPr>
          <p:nvPr/>
        </p:nvPicPr>
        <p:blipFill>
          <a:blip r:embed="rId2"/>
          <a:srcRect/>
          <a:stretch>
            <a:fillRect/>
          </a:stretch>
        </p:blipFill>
        <p:spPr bwMode="auto">
          <a:xfrm>
            <a:off x="533400" y="1828800"/>
            <a:ext cx="82296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p:txBody>
          <a:bodyPr/>
          <a:lstStyle/>
          <a:p>
            <a:pPr eaLnBrk="1" hangingPunct="1"/>
            <a:endParaRPr lang="es-ES" smtClean="0"/>
          </a:p>
        </p:txBody>
      </p:sp>
      <p:sp>
        <p:nvSpPr>
          <p:cNvPr id="220162"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s-ES" smtClean="0"/>
          </a:p>
        </p:txBody>
      </p:sp>
      <p:pic>
        <p:nvPicPr>
          <p:cNvPr id="220163" name="Picture 4" descr="Fig12-23"/>
          <p:cNvPicPr>
            <a:picLocks noChangeAspect="1" noChangeArrowheads="1"/>
          </p:cNvPicPr>
          <p:nvPr/>
        </p:nvPicPr>
        <p:blipFill>
          <a:blip r:embed="rId2"/>
          <a:srcRect/>
          <a:stretch>
            <a:fillRect/>
          </a:stretch>
        </p:blipFill>
        <p:spPr bwMode="auto">
          <a:xfrm>
            <a:off x="457200" y="1600200"/>
            <a:ext cx="83058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p:cNvSpPr>
            <a:spLocks noGrp="1" noChangeArrowheads="1"/>
          </p:cNvSpPr>
          <p:nvPr>
            <p:ph type="title"/>
          </p:nvPr>
        </p:nvSpPr>
        <p:spPr/>
        <p:txBody>
          <a:bodyPr/>
          <a:lstStyle/>
          <a:p>
            <a:pPr eaLnBrk="1" hangingPunct="1"/>
            <a:endParaRPr lang="es-ES" smtClean="0"/>
          </a:p>
        </p:txBody>
      </p:sp>
      <p:sp>
        <p:nvSpPr>
          <p:cNvPr id="221186"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s-ES" b="1" smtClean="0"/>
              <a:t> Ventanas</a:t>
            </a:r>
          </a:p>
          <a:p>
            <a:pPr algn="ctr" eaLnBrk="1" hangingPunct="1">
              <a:buFontTx/>
              <a:buNone/>
            </a:pPr>
            <a:endParaRPr lang="es-ES" b="1" smtClean="0"/>
          </a:p>
          <a:p>
            <a:pPr algn="ctr" eaLnBrk="1" hangingPunct="1">
              <a:buFontTx/>
              <a:buNone/>
            </a:pPr>
            <a:r>
              <a:rPr lang="es-ES" sz="2800" b="1" smtClean="0"/>
              <a:t>Cuáles de los mecanismos de transferencia están implicados en su análisis y evaluación en los edificios</a:t>
            </a:r>
            <a:r>
              <a:rPr lang="es-ES" sz="2800" b="1" smtClean="0">
                <a:solidFill>
                  <a:srgbClr val="FF0000"/>
                </a:solidFill>
              </a:rPr>
              <a:t>???</a:t>
            </a:r>
          </a:p>
        </p:txBody>
      </p:sp>
      <p:sp>
        <p:nvSpPr>
          <p:cNvPr id="221187" name="Text Box 4"/>
          <p:cNvSpPr txBox="1">
            <a:spLocks noChangeArrowheads="1"/>
          </p:cNvSpPr>
          <p:nvPr/>
        </p:nvSpPr>
        <p:spPr bwMode="auto">
          <a:xfrm>
            <a:off x="609600" y="4724400"/>
            <a:ext cx="8001000" cy="366713"/>
          </a:xfrm>
          <a:prstGeom prst="rect">
            <a:avLst/>
          </a:prstGeom>
          <a:noFill/>
          <a:ln w="9525">
            <a:noFill/>
            <a:miter lim="800000"/>
            <a:headEnd/>
            <a:tailEnd/>
          </a:ln>
        </p:spPr>
        <p:txBody>
          <a:bodyPr>
            <a:spAutoFit/>
          </a:bodyPr>
          <a:lstStyle/>
          <a:p>
            <a:pPr algn="ctr">
              <a:spcBef>
                <a:spcPct val="50000"/>
              </a:spcBef>
            </a:pPr>
            <a:r>
              <a:rPr lang="es-ES">
                <a:hlinkClick r:id="rId2" action="ppaction://hlinkpres?slideindex=1&amp;slidetitle="/>
              </a:rPr>
              <a:t>Ventanas MVD 2011-2.ppt</a:t>
            </a:r>
            <a:endParaRPr lang="es-E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p:txBody>
          <a:bodyPr/>
          <a:lstStyle/>
          <a:p>
            <a:pPr eaLnBrk="1" hangingPunct="1"/>
            <a:endParaRPr lang="es-ES" smtClean="0"/>
          </a:p>
        </p:txBody>
      </p:sp>
      <p:sp>
        <p:nvSpPr>
          <p:cNvPr id="222210"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s-ES" smtClean="0"/>
          </a:p>
        </p:txBody>
      </p:sp>
      <p:pic>
        <p:nvPicPr>
          <p:cNvPr id="222211" name="Picture 4"/>
          <p:cNvPicPr>
            <a:picLocks noChangeAspect="1" noChangeArrowheads="1"/>
          </p:cNvPicPr>
          <p:nvPr/>
        </p:nvPicPr>
        <p:blipFill>
          <a:blip r:embed="rId2"/>
          <a:srcRect/>
          <a:stretch>
            <a:fillRect/>
          </a:stretch>
        </p:blipFill>
        <p:spPr bwMode="auto">
          <a:xfrm>
            <a:off x="2905125" y="1762125"/>
            <a:ext cx="3333750" cy="3333750"/>
          </a:xfrm>
          <a:prstGeom prst="rect">
            <a:avLst/>
          </a:prstGeom>
          <a:noFill/>
          <a:ln w="9525">
            <a:noFill/>
            <a:miter lim="800000"/>
            <a:headEnd/>
            <a:tailEnd/>
          </a:ln>
        </p:spPr>
      </p:pic>
      <p:pic>
        <p:nvPicPr>
          <p:cNvPr id="222212" name="Picture 4"/>
          <p:cNvPicPr>
            <a:picLocks noChangeAspect="1" noChangeArrowheads="1"/>
          </p:cNvPicPr>
          <p:nvPr/>
        </p:nvPicPr>
        <p:blipFill>
          <a:blip r:embed="rId2"/>
          <a:srcRect/>
          <a:stretch>
            <a:fillRect/>
          </a:stretch>
        </p:blipFill>
        <p:spPr bwMode="auto">
          <a:xfrm>
            <a:off x="990600" y="1447800"/>
            <a:ext cx="72390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4"/>
          <p:cNvSpPr>
            <a:spLocks noChangeArrowheads="1"/>
          </p:cNvSpPr>
          <p:nvPr/>
        </p:nvSpPr>
        <p:spPr bwMode="auto">
          <a:xfrm>
            <a:off x="1828800" y="2057400"/>
            <a:ext cx="5410200" cy="1066800"/>
          </a:xfrm>
          <a:prstGeom prst="rect">
            <a:avLst/>
          </a:prstGeom>
          <a:noFill/>
          <a:ln w="9525">
            <a:noFill/>
            <a:miter lim="800000"/>
            <a:headEnd/>
            <a:tailEnd/>
          </a:ln>
        </p:spPr>
        <p:txBody>
          <a:bodyPr>
            <a:spAutoFit/>
          </a:bodyPr>
          <a:lstStyle/>
          <a:p>
            <a:pPr algn="ctr"/>
            <a:r>
              <a:rPr lang="es-ES" sz="3200" b="1"/>
              <a:t>Intercambios de Aire Ventilación e Infiltraciones</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ChangeArrowheads="1"/>
          </p:cNvSpPr>
          <p:nvPr>
            <p:ph type="title"/>
          </p:nvPr>
        </p:nvSpPr>
        <p:spPr/>
        <p:txBody>
          <a:bodyPr/>
          <a:lstStyle/>
          <a:p>
            <a:pPr eaLnBrk="1" hangingPunct="1"/>
            <a:endParaRPr lang="es-ES" smtClean="0"/>
          </a:p>
        </p:txBody>
      </p:sp>
      <p:sp>
        <p:nvSpPr>
          <p:cNvPr id="224258" name="Rectangle 3"/>
          <p:cNvSpPr>
            <a:spLocks noGrp="1" noChangeArrowheads="1"/>
          </p:cNvSpPr>
          <p:nvPr>
            <p:ph type="body" idx="1"/>
          </p:nvPr>
        </p:nvSpPr>
        <p:spPr bwMode="auto">
          <a:xfrm>
            <a:off x="228600" y="5715000"/>
            <a:ext cx="914400" cy="304800"/>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80000"/>
              </a:lnSpc>
              <a:buFontTx/>
              <a:buNone/>
            </a:pPr>
            <a:r>
              <a:rPr lang="es-ES" sz="1600" b="1" smtClean="0"/>
              <a:t>Ref. 4</a:t>
            </a:r>
          </a:p>
        </p:txBody>
      </p:sp>
      <p:sp>
        <p:nvSpPr>
          <p:cNvPr id="224259" name="Text Box 4"/>
          <p:cNvSpPr txBox="1">
            <a:spLocks noChangeArrowheads="1"/>
          </p:cNvSpPr>
          <p:nvPr/>
        </p:nvSpPr>
        <p:spPr bwMode="auto">
          <a:xfrm>
            <a:off x="609600" y="1905000"/>
            <a:ext cx="8077200" cy="4170363"/>
          </a:xfrm>
          <a:prstGeom prst="rect">
            <a:avLst/>
          </a:prstGeom>
          <a:noFill/>
          <a:ln w="9525">
            <a:noFill/>
            <a:miter lim="800000"/>
            <a:headEnd/>
            <a:tailEnd/>
          </a:ln>
        </p:spPr>
        <p:txBody>
          <a:bodyPr>
            <a:spAutoFit/>
          </a:bodyPr>
          <a:lstStyle/>
          <a:p>
            <a:pPr algn="ctr">
              <a:spcBef>
                <a:spcPct val="50000"/>
              </a:spcBef>
            </a:pPr>
            <a:r>
              <a:rPr lang="es-ES" sz="2800" b="1"/>
              <a:t>Infiltraciones</a:t>
            </a:r>
          </a:p>
          <a:p>
            <a:r>
              <a:rPr lang="es-ES" sz="2000" b="1"/>
              <a:t>No son</a:t>
            </a:r>
            <a:r>
              <a:rPr lang="es-ES" sz="2000"/>
              <a:t> </a:t>
            </a:r>
            <a:r>
              <a:rPr lang="es-ES" sz="2000" b="1"/>
              <a:t>voluntarias. Al analizar la convección natural y la forzada, hemos visto que se producen desplazamientos de aire por efecto de los gradientes térmicos y de presiones entre el exterior y el interior de un sistema. Ellos conllevan intercambios energéticos que son fundamentales en los balances, especialmente en viviendas bien aisladas</a:t>
            </a:r>
          </a:p>
          <a:p>
            <a:endParaRPr lang="es-ES" sz="2000" b="1"/>
          </a:p>
          <a:p>
            <a:pPr algn="ctr"/>
            <a:r>
              <a:rPr lang="es-ES" sz="2000" b="1">
                <a:hlinkClick r:id="rId2" action="ppaction://hlinkpres?slideindex=1&amp;slidetitle="/>
              </a:rPr>
              <a:t>Algunas diapositivas de Infiltraciones y ventilación_Dra.S.Flores Larsen.ppt</a:t>
            </a:r>
            <a:endParaRPr lang="es-ES" sz="2000" b="1"/>
          </a:p>
          <a:p>
            <a:pPr algn="ctr">
              <a:spcBef>
                <a:spcPct val="50000"/>
              </a:spcBef>
            </a:pPr>
            <a:r>
              <a:rPr lang="es-ES" sz="2000" b="1">
                <a:hlinkClick r:id="rId3" action="ppaction://hlinkfile"/>
              </a:rPr>
              <a:t>08 Infiltraciones Carpinterías Viv Int Social.doc</a:t>
            </a:r>
            <a:endParaRPr lang="es-ES" sz="2000" b="1"/>
          </a:p>
          <a:p>
            <a:pPr>
              <a:spcBef>
                <a:spcPct val="50000"/>
              </a:spcBef>
            </a:pPr>
            <a:endParaRPr lang="es-E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p:txBody>
          <a:bodyPr/>
          <a:lstStyle/>
          <a:p>
            <a:pPr eaLnBrk="1" hangingPunct="1"/>
            <a:endParaRPr lang="es-ES" smtClean="0"/>
          </a:p>
        </p:txBody>
      </p:sp>
      <p:sp>
        <p:nvSpPr>
          <p:cNvPr id="225282" name="Rectangle 3"/>
          <p:cNvSpPr>
            <a:spLocks noGrp="1" noChangeArrowheads="1"/>
          </p:cNvSpPr>
          <p:nvPr>
            <p:ph type="body" idx="1"/>
          </p:nvPr>
        </p:nvSpPr>
        <p:spPr bwMode="auto">
          <a:xfrm>
            <a:off x="457200" y="1905000"/>
            <a:ext cx="8229600" cy="6858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s-ES" b="1" smtClean="0"/>
              <a:t>Ventilación</a:t>
            </a:r>
          </a:p>
          <a:p>
            <a:pPr algn="ctr" eaLnBrk="1" hangingPunct="1">
              <a:buFontTx/>
              <a:buNone/>
            </a:pPr>
            <a:endParaRPr lang="es-ES" b="1" smtClean="0"/>
          </a:p>
          <a:p>
            <a:pPr algn="ctr" eaLnBrk="1" hangingPunct="1">
              <a:buFontTx/>
              <a:buNone/>
            </a:pPr>
            <a:endParaRPr lang="es-ES" b="1" smtClean="0"/>
          </a:p>
          <a:p>
            <a:pPr algn="ctr" eaLnBrk="1" hangingPunct="1">
              <a:buFontTx/>
              <a:buNone/>
            </a:pPr>
            <a:endParaRPr lang="es-ES" b="1" smtClean="0"/>
          </a:p>
          <a:p>
            <a:pPr algn="ctr" eaLnBrk="1" hangingPunct="1">
              <a:buFontTx/>
              <a:buNone/>
            </a:pPr>
            <a:endParaRPr lang="es-ES" b="1" smtClean="0"/>
          </a:p>
        </p:txBody>
      </p:sp>
      <p:sp>
        <p:nvSpPr>
          <p:cNvPr id="225283" name="Text Box 4"/>
          <p:cNvSpPr txBox="1">
            <a:spLocks noChangeArrowheads="1"/>
          </p:cNvSpPr>
          <p:nvPr/>
        </p:nvSpPr>
        <p:spPr bwMode="auto">
          <a:xfrm>
            <a:off x="2667000" y="4114800"/>
            <a:ext cx="3962400" cy="646113"/>
          </a:xfrm>
          <a:prstGeom prst="rect">
            <a:avLst/>
          </a:prstGeom>
          <a:noFill/>
          <a:ln w="9525">
            <a:noFill/>
            <a:miter lim="800000"/>
            <a:headEnd/>
            <a:tailEnd/>
          </a:ln>
        </p:spPr>
        <p:txBody>
          <a:bodyPr>
            <a:spAutoFit/>
          </a:bodyPr>
          <a:lstStyle/>
          <a:p>
            <a:pPr>
              <a:spcBef>
                <a:spcPct val="50000"/>
              </a:spcBef>
            </a:pPr>
            <a:r>
              <a:rPr lang="es-ES"/>
              <a:t>.</a:t>
            </a:r>
            <a:r>
              <a:rPr lang="es-ES">
                <a:hlinkClick r:id="rId2" action="ppaction://hlinkpres?slideindex=1&amp;slidetitle="/>
              </a:rPr>
              <a:t>Algunas diapositivas de Ventilación Dr. A. Hernández.ppt</a:t>
            </a:r>
            <a:endParaRPr lang="es-E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4"/>
          <p:cNvSpPr>
            <a:spLocks noChangeArrowheads="1"/>
          </p:cNvSpPr>
          <p:nvPr/>
        </p:nvSpPr>
        <p:spPr bwMode="auto">
          <a:xfrm>
            <a:off x="1524000" y="1981200"/>
            <a:ext cx="6172200" cy="579438"/>
          </a:xfrm>
          <a:prstGeom prst="rect">
            <a:avLst/>
          </a:prstGeom>
          <a:noFill/>
          <a:ln w="9525">
            <a:noFill/>
            <a:miter lim="800000"/>
            <a:headEnd/>
            <a:tailEnd/>
          </a:ln>
        </p:spPr>
        <p:txBody>
          <a:bodyPr>
            <a:spAutoFit/>
          </a:bodyPr>
          <a:lstStyle/>
          <a:p>
            <a:r>
              <a:rPr lang="es-ES" sz="3200" b="1"/>
              <a:t>Programa Predise (prediseño)</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1219200" y="3810000"/>
            <a:ext cx="67056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pic>
        <p:nvPicPr>
          <p:cNvPr id="5126" name="Picture 3"/>
          <p:cNvPicPr>
            <a:picLocks noChangeAspect="1" noChangeArrowheads="1"/>
          </p:cNvPicPr>
          <p:nvPr/>
        </p:nvPicPr>
        <p:blipFill>
          <a:blip r:embed="rId3"/>
          <a:srcRect/>
          <a:stretch>
            <a:fillRect/>
          </a:stretch>
        </p:blipFill>
        <p:spPr bwMode="auto">
          <a:xfrm>
            <a:off x="1219200" y="1371600"/>
            <a:ext cx="6096000" cy="1295400"/>
          </a:xfrm>
          <a:prstGeom prst="rect">
            <a:avLst/>
          </a:prstGeom>
          <a:noFill/>
          <a:ln w="9525">
            <a:noFill/>
            <a:miter lim="800000"/>
            <a:headEnd/>
            <a:tailEnd/>
          </a:ln>
        </p:spPr>
      </p:pic>
      <p:pic>
        <p:nvPicPr>
          <p:cNvPr id="5127" name="Picture 4"/>
          <p:cNvPicPr>
            <a:picLocks noChangeAspect="1" noChangeArrowheads="1"/>
          </p:cNvPicPr>
          <p:nvPr/>
        </p:nvPicPr>
        <p:blipFill>
          <a:blip r:embed="rId4"/>
          <a:srcRect/>
          <a:stretch>
            <a:fillRect/>
          </a:stretch>
        </p:blipFill>
        <p:spPr bwMode="auto">
          <a:xfrm>
            <a:off x="914400" y="2514600"/>
            <a:ext cx="6324600" cy="1295400"/>
          </a:xfrm>
          <a:prstGeom prst="rect">
            <a:avLst/>
          </a:prstGeom>
          <a:noFill/>
          <a:ln w="9525">
            <a:noFill/>
            <a:miter lim="800000"/>
            <a:headEnd/>
            <a:tailEnd/>
          </a:ln>
        </p:spPr>
      </p:pic>
      <p:graphicFrame>
        <p:nvGraphicFramePr>
          <p:cNvPr id="5122" name="Object 6"/>
          <p:cNvGraphicFramePr>
            <a:graphicFrameLocks noChangeAspect="1"/>
          </p:cNvGraphicFramePr>
          <p:nvPr/>
        </p:nvGraphicFramePr>
        <p:xfrm>
          <a:off x="1447800" y="3810000"/>
          <a:ext cx="6110288" cy="1219200"/>
        </p:xfrm>
        <a:graphic>
          <a:graphicData uri="http://schemas.openxmlformats.org/presentationml/2006/ole">
            <p:oleObj spid="_x0000_s5122" name="Ecuación" r:id="rId5" imgW="3276360" imgH="558720" progId="Equation.3">
              <p:embed/>
            </p:oleObj>
          </a:graphicData>
        </a:graphic>
      </p:graphicFrame>
      <p:graphicFrame>
        <p:nvGraphicFramePr>
          <p:cNvPr id="5123" name="Object 5"/>
          <p:cNvGraphicFramePr>
            <a:graphicFrameLocks noChangeAspect="1"/>
          </p:cNvGraphicFramePr>
          <p:nvPr/>
        </p:nvGraphicFramePr>
        <p:xfrm>
          <a:off x="7239000" y="457200"/>
          <a:ext cx="1752600" cy="809625"/>
        </p:xfrm>
        <a:graphic>
          <a:graphicData uri="http://schemas.openxmlformats.org/presentationml/2006/ole">
            <p:oleObj spid="_x0000_s5123" name="Ecuación" r:id="rId6" imgW="799753" imgH="431613" progId="Equation.3">
              <p:embed/>
            </p:oleObj>
          </a:graphicData>
        </a:graphic>
      </p:graphicFrame>
      <p:sp>
        <p:nvSpPr>
          <p:cNvPr id="5128" name="Rectangle 7"/>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s-ES"/>
          </a:p>
        </p:txBody>
      </p:sp>
      <p:sp>
        <p:nvSpPr>
          <p:cNvPr id="5129" name="Rectangle 8"/>
          <p:cNvSpPr>
            <a:spLocks noChangeArrowheads="1"/>
          </p:cNvSpPr>
          <p:nvPr/>
        </p:nvSpPr>
        <p:spPr bwMode="auto">
          <a:xfrm>
            <a:off x="0" y="1019175"/>
            <a:ext cx="9144000" cy="0"/>
          </a:xfrm>
          <a:prstGeom prst="rect">
            <a:avLst/>
          </a:prstGeom>
          <a:noFill/>
          <a:ln w="9525">
            <a:noFill/>
            <a:miter lim="800000"/>
            <a:headEnd/>
            <a:tailEnd/>
          </a:ln>
        </p:spPr>
        <p:txBody>
          <a:bodyPr wrap="none" anchor="ctr">
            <a:spAutoFit/>
          </a:bodyPr>
          <a:lstStyle/>
          <a:p>
            <a:pPr algn="just" eaLnBrk="0" hangingPunct="0"/>
            <a:r>
              <a:rPr lang="es-ES" sz="1100">
                <a:cs typeface="Times New Roman" pitchFamily="18" charset="0"/>
              </a:rPr>
              <a:t> ,       donde </a:t>
            </a:r>
            <a:endParaRPr lang="es-ES"/>
          </a:p>
        </p:txBody>
      </p:sp>
      <p:sp>
        <p:nvSpPr>
          <p:cNvPr id="5130" name="Rectangle 9"/>
          <p:cNvSpPr>
            <a:spLocks noChangeArrowheads="1"/>
          </p:cNvSpPr>
          <p:nvPr/>
        </p:nvSpPr>
        <p:spPr bwMode="auto">
          <a:xfrm>
            <a:off x="0" y="1447800"/>
            <a:ext cx="9144000" cy="457200"/>
          </a:xfrm>
          <a:prstGeom prst="rect">
            <a:avLst/>
          </a:prstGeom>
          <a:noFill/>
          <a:ln w="9525">
            <a:noFill/>
            <a:miter lim="800000"/>
            <a:headEnd/>
            <a:tailEnd/>
          </a:ln>
        </p:spPr>
        <p:txBody>
          <a:bodyPr wrap="none" anchor="ctr">
            <a:spAutoFit/>
          </a:bodyPr>
          <a:lstStyle/>
          <a:p>
            <a:pPr eaLnBrk="0" hangingPunct="0"/>
            <a:endParaRPr lang="es-ES"/>
          </a:p>
        </p:txBody>
      </p:sp>
      <p:sp>
        <p:nvSpPr>
          <p:cNvPr id="5131"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r>
              <a:rPr lang="es-ES" sz="1100">
                <a:cs typeface="Times New Roman" pitchFamily="18" charset="0"/>
              </a:rPr>
              <a:t>,       donde </a:t>
            </a:r>
            <a:endParaRPr lang="es-ES"/>
          </a:p>
        </p:txBody>
      </p:sp>
      <p:graphicFrame>
        <p:nvGraphicFramePr>
          <p:cNvPr id="5124" name="Object 12"/>
          <p:cNvGraphicFramePr>
            <a:graphicFrameLocks noChangeAspect="1"/>
          </p:cNvGraphicFramePr>
          <p:nvPr/>
        </p:nvGraphicFramePr>
        <p:xfrm>
          <a:off x="4038600" y="5105400"/>
          <a:ext cx="1676400" cy="838200"/>
        </p:xfrm>
        <a:graphic>
          <a:graphicData uri="http://schemas.openxmlformats.org/presentationml/2006/ole">
            <p:oleObj spid="_x0000_s5124" name="Ecuación" r:id="rId7" imgW="799753" imgH="431613" progId="Equation.3">
              <p:embed/>
            </p:oleObj>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pPr eaLnBrk="1" hangingPunct="1"/>
            <a:endParaRPr lang="es-ES" smtClean="0"/>
          </a:p>
        </p:txBody>
      </p:sp>
      <p:sp>
        <p:nvSpPr>
          <p:cNvPr id="26626"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80000"/>
              </a:lnSpc>
              <a:buFontTx/>
              <a:buNone/>
            </a:pPr>
            <a:r>
              <a:rPr lang="es-ES" sz="2400" b="1" smtClean="0"/>
              <a:t>Disminución </a:t>
            </a:r>
            <a:r>
              <a:rPr lang="es-ES" sz="2400" b="1" u="sng" smtClean="0"/>
              <a:t>selectiva</a:t>
            </a:r>
            <a:r>
              <a:rPr lang="es-ES" sz="2400" b="1" smtClean="0"/>
              <a:t> de subsidios </a:t>
            </a:r>
          </a:p>
          <a:p>
            <a:pPr algn="ctr" eaLnBrk="1" hangingPunct="1">
              <a:lnSpc>
                <a:spcPct val="80000"/>
              </a:lnSpc>
              <a:buFontTx/>
              <a:buNone/>
            </a:pPr>
            <a:r>
              <a:rPr lang="es-ES" sz="2400" b="1" smtClean="0"/>
              <a:t>a la energía en Argentina – Año 2011</a:t>
            </a:r>
          </a:p>
          <a:p>
            <a:pPr eaLnBrk="1" hangingPunct="1">
              <a:lnSpc>
                <a:spcPct val="80000"/>
              </a:lnSpc>
              <a:spcBef>
                <a:spcPct val="0"/>
              </a:spcBef>
              <a:buFontTx/>
              <a:buNone/>
            </a:pPr>
            <a:endParaRPr lang="es-ES" sz="2400" b="1" smtClean="0"/>
          </a:p>
          <a:p>
            <a:pPr eaLnBrk="1" hangingPunct="1">
              <a:lnSpc>
                <a:spcPct val="80000"/>
              </a:lnSpc>
              <a:spcBef>
                <a:spcPct val="0"/>
              </a:spcBef>
              <a:buFontTx/>
              <a:buNone/>
            </a:pPr>
            <a:r>
              <a:rPr lang="es-ES" sz="1800" smtClean="0"/>
              <a:t>En una primera etapa serián eliminados totalmente los subsidios que favorecen los consumos de electricidad, gas y agua de bancos, financieras, aseguradoras, juegos de azar, actividades extractivas de hidrocarburos y minería, telefonía móvil, terminales portuarias y aeropuertos internacionales.</a:t>
            </a:r>
          </a:p>
          <a:p>
            <a:pPr eaLnBrk="1" hangingPunct="1">
              <a:lnSpc>
                <a:spcPct val="80000"/>
              </a:lnSpc>
              <a:spcBef>
                <a:spcPct val="0"/>
              </a:spcBef>
              <a:buFontTx/>
              <a:buNone/>
            </a:pPr>
            <a:endParaRPr lang="es-ES" sz="1800" smtClean="0"/>
          </a:p>
          <a:p>
            <a:pPr eaLnBrk="1" hangingPunct="1">
              <a:lnSpc>
                <a:spcPct val="80000"/>
              </a:lnSpc>
              <a:buFontTx/>
              <a:buNone/>
            </a:pPr>
            <a:r>
              <a:rPr lang="es-ES" sz="1800" smtClean="0"/>
              <a:t>La cifra estimada de ahorro es de 600 millones de pesos en una primera etapa, sobre un monto total de 60.000 millones (1% ).</a:t>
            </a:r>
          </a:p>
          <a:p>
            <a:pPr eaLnBrk="1" hangingPunct="1">
              <a:lnSpc>
                <a:spcPct val="80000"/>
              </a:lnSpc>
              <a:buFontTx/>
              <a:buNone/>
            </a:pPr>
            <a:endParaRPr lang="es-ES" sz="1800" smtClean="0"/>
          </a:p>
          <a:p>
            <a:pPr eaLnBrk="1" hangingPunct="1">
              <a:lnSpc>
                <a:spcPct val="80000"/>
              </a:lnSpc>
              <a:buFontTx/>
              <a:buNone/>
            </a:pPr>
            <a:r>
              <a:rPr lang="es-ES" sz="1800" smtClean="0"/>
              <a:t>Se crea una comisión de trabajo para analizar los subsidios en otros sectores, tales como el transporte.</a:t>
            </a:r>
          </a:p>
          <a:p>
            <a:pPr eaLnBrk="1" hangingPunct="1">
              <a:lnSpc>
                <a:spcPct val="80000"/>
              </a:lnSpc>
              <a:buFontTx/>
              <a:buNone/>
            </a:pPr>
            <a:endParaRPr lang="es-ES" sz="1800" smtClean="0"/>
          </a:p>
          <a:p>
            <a:pPr eaLnBrk="1" hangingPunct="1">
              <a:lnSpc>
                <a:spcPct val="80000"/>
              </a:lnSpc>
              <a:buFontTx/>
              <a:buNone/>
            </a:pPr>
            <a:r>
              <a:rPr lang="es-ES" sz="1600" smtClean="0"/>
              <a:t>  </a:t>
            </a:r>
          </a:p>
          <a:p>
            <a:pPr algn="ctr" eaLnBrk="1" hangingPunct="1">
              <a:lnSpc>
                <a:spcPct val="80000"/>
              </a:lnSpc>
              <a:buFontTx/>
              <a:buNone/>
            </a:pPr>
            <a:endParaRPr lang="es-ES" sz="1600" smtClean="0"/>
          </a:p>
          <a:p>
            <a:pPr algn="ctr" eaLnBrk="1" hangingPunct="1">
              <a:lnSpc>
                <a:spcPct val="80000"/>
              </a:lnSpc>
              <a:buFontTx/>
              <a:buNone/>
            </a:pPr>
            <a:endParaRPr lang="es-ES" sz="1600" smtClean="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4"/>
          <p:cNvPicPr>
            <a:picLocks noChangeAspect="1" noChangeArrowheads="1"/>
          </p:cNvPicPr>
          <p:nvPr/>
        </p:nvPicPr>
        <p:blipFill>
          <a:blip r:embed="rId2"/>
          <a:srcRect/>
          <a:stretch>
            <a:fillRect/>
          </a:stretch>
        </p:blipFill>
        <p:spPr bwMode="auto">
          <a:xfrm>
            <a:off x="914400" y="1447800"/>
            <a:ext cx="7200900" cy="4419600"/>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401" name="Group 2"/>
          <p:cNvGrpSpPr>
            <a:grpSpLocks/>
          </p:cNvGrpSpPr>
          <p:nvPr/>
        </p:nvGrpSpPr>
        <p:grpSpPr bwMode="auto">
          <a:xfrm>
            <a:off x="3886200" y="1219200"/>
            <a:ext cx="5029200" cy="4914900"/>
            <a:chOff x="1881" y="1134"/>
            <a:chExt cx="8820" cy="9000"/>
          </a:xfrm>
        </p:grpSpPr>
        <p:pic>
          <p:nvPicPr>
            <p:cNvPr id="230405" name="Picture 3"/>
            <p:cNvPicPr>
              <a:picLocks noChangeAspect="1" noChangeArrowheads="1"/>
            </p:cNvPicPr>
            <p:nvPr/>
          </p:nvPicPr>
          <p:blipFill>
            <a:blip r:embed="rId2"/>
            <a:srcRect/>
            <a:stretch>
              <a:fillRect/>
            </a:stretch>
          </p:blipFill>
          <p:spPr bwMode="auto">
            <a:xfrm>
              <a:off x="1881" y="1134"/>
              <a:ext cx="3881" cy="5174"/>
            </a:xfrm>
            <a:prstGeom prst="rect">
              <a:avLst/>
            </a:prstGeom>
            <a:noFill/>
            <a:ln w="19050">
              <a:solidFill>
                <a:srgbClr val="FF0000"/>
              </a:solidFill>
              <a:miter lim="800000"/>
              <a:headEnd/>
              <a:tailEnd/>
            </a:ln>
          </p:spPr>
        </p:pic>
        <p:pic>
          <p:nvPicPr>
            <p:cNvPr id="230406" name="Picture 4"/>
            <p:cNvPicPr>
              <a:picLocks noChangeAspect="1" noChangeArrowheads="1"/>
            </p:cNvPicPr>
            <p:nvPr/>
          </p:nvPicPr>
          <p:blipFill>
            <a:blip r:embed="rId3"/>
            <a:srcRect/>
            <a:stretch>
              <a:fillRect/>
            </a:stretch>
          </p:blipFill>
          <p:spPr bwMode="auto">
            <a:xfrm>
              <a:off x="1881" y="6534"/>
              <a:ext cx="4691" cy="3518"/>
            </a:xfrm>
            <a:prstGeom prst="rect">
              <a:avLst/>
            </a:prstGeom>
            <a:noFill/>
            <a:ln w="19050">
              <a:solidFill>
                <a:srgbClr val="FF0000"/>
              </a:solidFill>
              <a:miter lim="800000"/>
              <a:headEnd/>
              <a:tailEnd/>
            </a:ln>
          </p:spPr>
        </p:pic>
        <p:pic>
          <p:nvPicPr>
            <p:cNvPr id="230407" name="Picture 5"/>
            <p:cNvPicPr>
              <a:picLocks noChangeAspect="1" noChangeArrowheads="1"/>
            </p:cNvPicPr>
            <p:nvPr/>
          </p:nvPicPr>
          <p:blipFill>
            <a:blip r:embed="rId4"/>
            <a:srcRect/>
            <a:stretch>
              <a:fillRect/>
            </a:stretch>
          </p:blipFill>
          <p:spPr bwMode="auto">
            <a:xfrm>
              <a:off x="6741" y="4914"/>
              <a:ext cx="3915" cy="5220"/>
            </a:xfrm>
            <a:prstGeom prst="rect">
              <a:avLst/>
            </a:prstGeom>
            <a:noFill/>
            <a:ln w="19050">
              <a:solidFill>
                <a:srgbClr val="FF0000"/>
              </a:solidFill>
              <a:miter lim="800000"/>
              <a:headEnd/>
              <a:tailEnd/>
            </a:ln>
          </p:spPr>
        </p:pic>
        <p:pic>
          <p:nvPicPr>
            <p:cNvPr id="230408" name="Picture 6"/>
            <p:cNvPicPr>
              <a:picLocks noChangeAspect="1" noChangeArrowheads="1"/>
            </p:cNvPicPr>
            <p:nvPr/>
          </p:nvPicPr>
          <p:blipFill>
            <a:blip r:embed="rId5"/>
            <a:srcRect/>
            <a:stretch>
              <a:fillRect/>
            </a:stretch>
          </p:blipFill>
          <p:spPr bwMode="auto">
            <a:xfrm>
              <a:off x="6021" y="1134"/>
              <a:ext cx="4680" cy="3510"/>
            </a:xfrm>
            <a:prstGeom prst="rect">
              <a:avLst/>
            </a:prstGeom>
            <a:noFill/>
            <a:ln w="19050">
              <a:solidFill>
                <a:srgbClr val="FF0000"/>
              </a:solidFill>
              <a:miter lim="800000"/>
              <a:headEnd/>
              <a:tailEnd/>
            </a:ln>
          </p:spPr>
        </p:pic>
      </p:grpSp>
      <p:sp>
        <p:nvSpPr>
          <p:cNvPr id="159752" name="Text Box 8"/>
          <p:cNvSpPr txBox="1">
            <a:spLocks noChangeArrowheads="1"/>
          </p:cNvSpPr>
          <p:nvPr/>
        </p:nvSpPr>
        <p:spPr bwMode="auto">
          <a:xfrm>
            <a:off x="457200" y="228600"/>
            <a:ext cx="2819400" cy="457200"/>
          </a:xfrm>
          <a:prstGeom prst="rect">
            <a:avLst/>
          </a:prstGeom>
          <a:noFill/>
          <a:ln w="12700" cap="sq">
            <a:noFill/>
            <a:miter lim="800000"/>
            <a:headEnd/>
            <a:tailEnd/>
          </a:ln>
          <a:effectLst/>
        </p:spPr>
        <p:txBody>
          <a:bodyPr>
            <a:spAutoFit/>
          </a:bodyPr>
          <a:lstStyle/>
          <a:p>
            <a:pPr>
              <a:spcBef>
                <a:spcPct val="50000"/>
              </a:spcBef>
              <a:defRPr/>
            </a:pPr>
            <a:r>
              <a:rPr lang="es-AR" b="1" i="1">
                <a:solidFill>
                  <a:srgbClr val="040404"/>
                </a:solidFill>
                <a:effectLst>
                  <a:outerShdw blurRad="38100" dist="38100" dir="2700000" algn="tl">
                    <a:srgbClr val="C0C0C0"/>
                  </a:outerShdw>
                </a:effectLst>
                <a:cs typeface="Arial" pitchFamily="34" charset="0"/>
              </a:rPr>
              <a:t>Loops convectivos</a:t>
            </a:r>
            <a:endParaRPr lang="es-ES" b="1" i="1">
              <a:solidFill>
                <a:srgbClr val="040404"/>
              </a:solidFill>
              <a:effectLst>
                <a:outerShdw blurRad="38100" dist="38100" dir="2700000" algn="tl">
                  <a:srgbClr val="C0C0C0"/>
                </a:outerShdw>
              </a:effectLst>
              <a:cs typeface="Arial" pitchFamily="34" charset="0"/>
            </a:endParaRPr>
          </a:p>
        </p:txBody>
      </p:sp>
      <p:sp>
        <p:nvSpPr>
          <p:cNvPr id="159753" name="Text Box 9"/>
          <p:cNvSpPr txBox="1">
            <a:spLocks noChangeArrowheads="1"/>
          </p:cNvSpPr>
          <p:nvPr/>
        </p:nvSpPr>
        <p:spPr bwMode="auto">
          <a:xfrm>
            <a:off x="685800" y="1343025"/>
            <a:ext cx="3048000" cy="1187450"/>
          </a:xfrm>
          <a:prstGeom prst="rect">
            <a:avLst/>
          </a:prstGeom>
          <a:noFill/>
          <a:ln w="9525">
            <a:noFill/>
            <a:miter lim="800000"/>
            <a:headEnd/>
            <a:tailEnd/>
          </a:ln>
          <a:effectLst/>
        </p:spPr>
        <p:txBody>
          <a:bodyPr>
            <a:spAutoFit/>
          </a:bodyPr>
          <a:lstStyle/>
          <a:p>
            <a:pPr>
              <a:spcBef>
                <a:spcPct val="50000"/>
              </a:spcBef>
              <a:defRPr/>
            </a:pPr>
            <a:r>
              <a:rPr lang="es-MX">
                <a:solidFill>
                  <a:srgbClr val="000000"/>
                </a:solidFill>
                <a:effectLst>
                  <a:outerShdw blurRad="38100" dist="38100" dir="2700000" algn="tl">
                    <a:srgbClr val="C0C0C0"/>
                  </a:outerShdw>
                </a:effectLst>
                <a:cs typeface="Arial" pitchFamily="34" charset="0"/>
              </a:rPr>
              <a:t>Prototipo desarrollado en la Universidad Nacional de Salta</a:t>
            </a:r>
            <a:endParaRPr lang="es-ES">
              <a:solidFill>
                <a:srgbClr val="000000"/>
              </a:solidFill>
              <a:effectLst>
                <a:outerShdw blurRad="38100" dist="38100" dir="2700000" algn="tl">
                  <a:srgbClr val="C0C0C0"/>
                </a:outerShdw>
              </a:effectLst>
              <a:cs typeface="Arial" pitchFamily="34" charset="0"/>
            </a:endParaRPr>
          </a:p>
        </p:txBody>
      </p:sp>
      <p:pic>
        <p:nvPicPr>
          <p:cNvPr id="159754" name="Picture 10"/>
          <p:cNvPicPr>
            <a:picLocks noChangeAspect="1" noChangeArrowheads="1"/>
          </p:cNvPicPr>
          <p:nvPr/>
        </p:nvPicPr>
        <p:blipFill>
          <a:blip r:embed="rId6"/>
          <a:srcRect/>
          <a:stretch>
            <a:fillRect/>
          </a:stretch>
        </p:blipFill>
        <p:spPr bwMode="auto">
          <a:xfrm>
            <a:off x="685800" y="3505200"/>
            <a:ext cx="4448175" cy="2924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59754"/>
                                        </p:tgtEl>
                                        <p:attrNameLst>
                                          <p:attrName>style.visibility</p:attrName>
                                        </p:attrNameLst>
                                      </p:cBhvr>
                                      <p:to>
                                        <p:strVal val="visible"/>
                                      </p:to>
                                    </p:set>
                                    <p:animEffect transition="in" filter="strips(downRight)">
                                      <p:cBhvr>
                                        <p:cTn id="7" dur="500"/>
                                        <p:tgtEl>
                                          <p:spTgt spid="159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ext Box 2"/>
          <p:cNvSpPr txBox="1">
            <a:spLocks noChangeArrowheads="1"/>
          </p:cNvSpPr>
          <p:nvPr/>
        </p:nvSpPr>
        <p:spPr bwMode="auto">
          <a:xfrm>
            <a:off x="457200" y="152400"/>
            <a:ext cx="8305800" cy="457200"/>
          </a:xfrm>
          <a:prstGeom prst="rect">
            <a:avLst/>
          </a:prstGeom>
          <a:noFill/>
          <a:ln w="12700" cap="sq">
            <a:noFill/>
            <a:miter lim="800000"/>
            <a:headEnd/>
            <a:tailEnd/>
          </a:ln>
          <a:effectLst/>
        </p:spPr>
        <p:txBody>
          <a:bodyPr>
            <a:spAutoFit/>
          </a:bodyPr>
          <a:lstStyle/>
          <a:p>
            <a:pPr>
              <a:spcBef>
                <a:spcPct val="50000"/>
              </a:spcBef>
              <a:defRPr/>
            </a:pPr>
            <a:r>
              <a:rPr lang="es-AR" b="1" i="1">
                <a:solidFill>
                  <a:srgbClr val="040404"/>
                </a:solidFill>
                <a:effectLst>
                  <a:outerShdw blurRad="38100" dist="38100" dir="2700000" algn="tl">
                    <a:srgbClr val="C0C0C0"/>
                  </a:outerShdw>
                </a:effectLst>
                <a:cs typeface="Arial" pitchFamily="34" charset="0"/>
              </a:rPr>
              <a:t>Loops convectivos desarrollados mediante un proyecto (UNSa)</a:t>
            </a:r>
            <a:endParaRPr lang="es-ES" b="1" i="1">
              <a:solidFill>
                <a:srgbClr val="040404"/>
              </a:solidFill>
              <a:effectLst>
                <a:outerShdw blurRad="38100" dist="38100" dir="2700000" algn="tl">
                  <a:srgbClr val="C0C0C0"/>
                </a:outerShdw>
              </a:effectLst>
              <a:cs typeface="Arial" pitchFamily="34" charset="0"/>
            </a:endParaRPr>
          </a:p>
        </p:txBody>
      </p:sp>
      <p:grpSp>
        <p:nvGrpSpPr>
          <p:cNvPr id="6150" name="Group 3"/>
          <p:cNvGrpSpPr>
            <a:grpSpLocks/>
          </p:cNvGrpSpPr>
          <p:nvPr/>
        </p:nvGrpSpPr>
        <p:grpSpPr bwMode="auto">
          <a:xfrm>
            <a:off x="685800" y="939800"/>
            <a:ext cx="7848600" cy="1651000"/>
            <a:chOff x="432" y="562"/>
            <a:chExt cx="4944" cy="1040"/>
          </a:xfrm>
        </p:grpSpPr>
        <p:graphicFrame>
          <p:nvGraphicFramePr>
            <p:cNvPr id="6148" name="Object 4"/>
            <p:cNvGraphicFramePr>
              <a:graphicFrameLocks noChangeAspect="1"/>
            </p:cNvGraphicFramePr>
            <p:nvPr/>
          </p:nvGraphicFramePr>
          <p:xfrm>
            <a:off x="3840" y="562"/>
            <a:ext cx="1536" cy="1040"/>
          </p:xfrm>
          <a:graphic>
            <a:graphicData uri="http://schemas.openxmlformats.org/presentationml/2006/ole">
              <p:oleObj spid="_x0000_s6148" name="Imagen de mapa de bits" r:id="rId3" imgW="2180952" imgH="1476190" progId="PBrush">
                <p:embed/>
              </p:oleObj>
            </a:graphicData>
          </a:graphic>
        </p:graphicFrame>
        <p:sp>
          <p:nvSpPr>
            <p:cNvPr id="232453" name="Rectangle 5"/>
            <p:cNvSpPr>
              <a:spLocks noChangeArrowheads="1"/>
            </p:cNvSpPr>
            <p:nvPr/>
          </p:nvSpPr>
          <p:spPr bwMode="auto">
            <a:xfrm>
              <a:off x="432" y="720"/>
              <a:ext cx="3216" cy="762"/>
            </a:xfrm>
            <a:prstGeom prst="rect">
              <a:avLst/>
            </a:prstGeom>
            <a:noFill/>
            <a:ln w="9525">
              <a:noFill/>
              <a:miter lim="800000"/>
              <a:headEnd/>
              <a:tailEnd/>
            </a:ln>
            <a:effectLst/>
          </p:spPr>
          <p:txBody>
            <a:bodyPr>
              <a:spAutoFit/>
            </a:bodyPr>
            <a:lstStyle/>
            <a:p>
              <a:pPr marL="457200" indent="-457200" algn="just">
                <a:lnSpc>
                  <a:spcPct val="102000"/>
                </a:lnSpc>
                <a:buClr>
                  <a:srgbClr val="000000"/>
                </a:buClr>
                <a:buSzPct val="100000"/>
                <a:buFont typeface="Times New Roman" pitchFamily="18" charset="0"/>
                <a:buAutoNum type="arabicPeriod"/>
                <a:defRPr/>
              </a:pPr>
              <a:r>
                <a:rPr lang="en-GB">
                  <a:solidFill>
                    <a:srgbClr val="000000"/>
                  </a:solidFill>
                  <a:effectLst>
                    <a:outerShdw blurRad="38100" dist="38100" dir="2700000" algn="tl">
                      <a:srgbClr val="C0C0C0"/>
                    </a:outerShdw>
                  </a:effectLst>
                  <a:cs typeface="Times New Roman" pitchFamily="18" charset="0"/>
                </a:rPr>
                <a:t>Colector cuya placa absorbedora es una chapa acanalada con flujo de aire entre esta placa y la aislación térmica del fondo, dejando una cámara de aire estanca entre la placa y la cubierta </a:t>
              </a:r>
              <a:endParaRPr lang="en-GB">
                <a:solidFill>
                  <a:srgbClr val="000000"/>
                </a:solidFill>
                <a:effectLst>
                  <a:outerShdw blurRad="38100" dist="38100" dir="2700000" algn="tl">
                    <a:srgbClr val="C0C0C0"/>
                  </a:outerShdw>
                </a:effectLst>
                <a:cs typeface="Arial" pitchFamily="34" charset="0"/>
              </a:endParaRPr>
            </a:p>
          </p:txBody>
        </p:sp>
      </p:grpSp>
      <p:grpSp>
        <p:nvGrpSpPr>
          <p:cNvPr id="3" name="Group 6"/>
          <p:cNvGrpSpPr>
            <a:grpSpLocks/>
          </p:cNvGrpSpPr>
          <p:nvPr/>
        </p:nvGrpSpPr>
        <p:grpSpPr bwMode="auto">
          <a:xfrm>
            <a:off x="685800" y="2844800"/>
            <a:ext cx="7848600" cy="1651000"/>
            <a:chOff x="432" y="1666"/>
            <a:chExt cx="4944" cy="1040"/>
          </a:xfrm>
        </p:grpSpPr>
        <p:graphicFrame>
          <p:nvGraphicFramePr>
            <p:cNvPr id="6147" name="Object 7"/>
            <p:cNvGraphicFramePr>
              <a:graphicFrameLocks noChangeAspect="1"/>
            </p:cNvGraphicFramePr>
            <p:nvPr/>
          </p:nvGraphicFramePr>
          <p:xfrm>
            <a:off x="3840" y="1666"/>
            <a:ext cx="1536" cy="1040"/>
          </p:xfrm>
          <a:graphic>
            <a:graphicData uri="http://schemas.openxmlformats.org/presentationml/2006/ole">
              <p:oleObj spid="_x0000_s6147" name="Imagen de mapa de bits" r:id="rId4" imgW="2180952" imgH="1476190" progId="PBrush">
                <p:embed/>
              </p:oleObj>
            </a:graphicData>
          </a:graphic>
        </p:graphicFrame>
        <p:sp>
          <p:nvSpPr>
            <p:cNvPr id="232456" name="Rectangle 8"/>
            <p:cNvSpPr>
              <a:spLocks noChangeArrowheads="1"/>
            </p:cNvSpPr>
            <p:nvPr/>
          </p:nvSpPr>
          <p:spPr bwMode="auto">
            <a:xfrm>
              <a:off x="432" y="1872"/>
              <a:ext cx="3264" cy="586"/>
            </a:xfrm>
            <a:prstGeom prst="rect">
              <a:avLst/>
            </a:prstGeom>
            <a:noFill/>
            <a:ln w="9525">
              <a:noFill/>
              <a:miter lim="800000"/>
              <a:headEnd/>
              <a:tailEnd/>
            </a:ln>
            <a:effectLst/>
          </p:spPr>
          <p:txBody>
            <a:bodyPr>
              <a:spAutoFit/>
            </a:bodyPr>
            <a:lstStyle/>
            <a:p>
              <a:pPr marL="457200" indent="-457200" algn="just">
                <a:lnSpc>
                  <a:spcPct val="102000"/>
                </a:lnSpc>
                <a:buClr>
                  <a:srgbClr val="000000"/>
                </a:buClr>
                <a:buSzPct val="100000"/>
                <a:buFont typeface="Times New Roman" pitchFamily="18" charset="0"/>
                <a:buAutoNum type="arabicPeriod" startAt="2"/>
                <a:defRPr/>
              </a:pPr>
              <a:r>
                <a:rPr lang="en-GB">
                  <a:solidFill>
                    <a:srgbClr val="000000"/>
                  </a:solidFill>
                  <a:effectLst>
                    <a:outerShdw blurRad="38100" dist="38100" dir="2700000" algn="tl">
                      <a:srgbClr val="C0C0C0"/>
                    </a:outerShdw>
                  </a:effectLst>
                  <a:cs typeface="Times New Roman" pitchFamily="18" charset="0"/>
                </a:rPr>
                <a:t>Colector cuya placa absorbedora es una chapa perforada plana y el flujo de aire pasa a través de las perforaciones </a:t>
              </a:r>
              <a:endParaRPr lang="en-GB">
                <a:solidFill>
                  <a:srgbClr val="000000"/>
                </a:solidFill>
                <a:effectLst>
                  <a:outerShdw blurRad="38100" dist="38100" dir="2700000" algn="tl">
                    <a:srgbClr val="C0C0C0"/>
                  </a:outerShdw>
                </a:effectLst>
                <a:cs typeface="Arial" pitchFamily="34" charset="0"/>
              </a:endParaRPr>
            </a:p>
          </p:txBody>
        </p:sp>
      </p:grpSp>
      <p:grpSp>
        <p:nvGrpSpPr>
          <p:cNvPr id="4" name="Group 9"/>
          <p:cNvGrpSpPr>
            <a:grpSpLocks/>
          </p:cNvGrpSpPr>
          <p:nvPr/>
        </p:nvGrpSpPr>
        <p:grpSpPr bwMode="auto">
          <a:xfrm>
            <a:off x="762000" y="4343400"/>
            <a:ext cx="7924800" cy="1930400"/>
            <a:chOff x="432" y="2818"/>
            <a:chExt cx="4992" cy="1072"/>
          </a:xfrm>
        </p:grpSpPr>
        <p:graphicFrame>
          <p:nvGraphicFramePr>
            <p:cNvPr id="6146" name="Object 10"/>
            <p:cNvGraphicFramePr>
              <a:graphicFrameLocks noChangeAspect="1"/>
            </p:cNvGraphicFramePr>
            <p:nvPr/>
          </p:nvGraphicFramePr>
          <p:xfrm>
            <a:off x="3888" y="2818"/>
            <a:ext cx="1536" cy="1040"/>
          </p:xfrm>
          <a:graphic>
            <a:graphicData uri="http://schemas.openxmlformats.org/presentationml/2006/ole">
              <p:oleObj spid="_x0000_s6146" name="Imagen de mapa de bits" r:id="rId5" imgW="2180952" imgH="1476190" progId="PBrush">
                <p:embed/>
              </p:oleObj>
            </a:graphicData>
          </a:graphic>
        </p:graphicFrame>
        <p:sp>
          <p:nvSpPr>
            <p:cNvPr id="232459" name="Rectangle 11"/>
            <p:cNvSpPr>
              <a:spLocks noChangeArrowheads="1"/>
            </p:cNvSpPr>
            <p:nvPr/>
          </p:nvSpPr>
          <p:spPr bwMode="auto">
            <a:xfrm>
              <a:off x="432" y="3120"/>
              <a:ext cx="3264" cy="770"/>
            </a:xfrm>
            <a:prstGeom prst="rect">
              <a:avLst/>
            </a:prstGeom>
            <a:noFill/>
            <a:ln w="9525">
              <a:noFill/>
              <a:miter lim="800000"/>
              <a:headEnd/>
              <a:tailEnd/>
            </a:ln>
            <a:effectLst/>
          </p:spPr>
          <p:txBody>
            <a:bodyPr>
              <a:spAutoFit/>
            </a:bodyPr>
            <a:lstStyle/>
            <a:p>
              <a:pPr marL="457200" indent="-457200" algn="just">
                <a:lnSpc>
                  <a:spcPct val="102000"/>
                </a:lnSpc>
                <a:buClr>
                  <a:srgbClr val="000000"/>
                </a:buClr>
                <a:buSzPct val="100000"/>
                <a:buFont typeface="Times New Roman" pitchFamily="18" charset="0"/>
                <a:buAutoNum type="arabicPeriod" startAt="3"/>
                <a:defRPr/>
              </a:pPr>
              <a:r>
                <a:rPr lang="en-GB" dirty="0" err="1">
                  <a:solidFill>
                    <a:srgbClr val="000000"/>
                  </a:solidFill>
                  <a:effectLst>
                    <a:outerShdw blurRad="38100" dist="38100" dir="2700000" algn="tl">
                      <a:srgbClr val="C0C0C0"/>
                    </a:outerShdw>
                  </a:effectLst>
                  <a:cs typeface="Times New Roman" pitchFamily="18" charset="0"/>
                </a:rPr>
                <a:t>Colector</a:t>
              </a:r>
              <a:r>
                <a:rPr lang="en-GB" dirty="0">
                  <a:solidFill>
                    <a:srgbClr val="000000"/>
                  </a:solidFill>
                  <a:effectLst>
                    <a:outerShdw blurRad="38100" dist="38100" dir="2700000" algn="tl">
                      <a:srgbClr val="C0C0C0"/>
                    </a:outerShdw>
                  </a:effectLst>
                  <a:cs typeface="Times New Roman" pitchFamily="18" charset="0"/>
                </a:rPr>
                <a:t> solar </a:t>
              </a:r>
              <a:r>
                <a:rPr lang="en-GB" dirty="0" err="1">
                  <a:solidFill>
                    <a:srgbClr val="000000"/>
                  </a:solidFill>
                  <a:effectLst>
                    <a:outerShdw blurRad="38100" dist="38100" dir="2700000" algn="tl">
                      <a:srgbClr val="C0C0C0"/>
                    </a:outerShdw>
                  </a:effectLst>
                  <a:cs typeface="Times New Roman" pitchFamily="18" charset="0"/>
                </a:rPr>
                <a:t>cuya</a:t>
              </a:r>
              <a:r>
                <a:rPr lang="en-GB" dirty="0">
                  <a:solidFill>
                    <a:srgbClr val="000000"/>
                  </a:solidFill>
                  <a:effectLst>
                    <a:outerShdw blurRad="38100" dist="38100" dir="2700000" algn="tl">
                      <a:srgbClr val="C0C0C0"/>
                    </a:outerShdw>
                  </a:effectLst>
                  <a:cs typeface="Times New Roman" pitchFamily="18" charset="0"/>
                </a:rPr>
                <a:t> </a:t>
              </a:r>
              <a:r>
                <a:rPr lang="en-GB" dirty="0" err="1">
                  <a:solidFill>
                    <a:srgbClr val="000000"/>
                  </a:solidFill>
                  <a:effectLst>
                    <a:outerShdw blurRad="38100" dist="38100" dir="2700000" algn="tl">
                      <a:srgbClr val="C0C0C0"/>
                    </a:outerShdw>
                  </a:effectLst>
                  <a:cs typeface="Times New Roman" pitchFamily="18" charset="0"/>
                </a:rPr>
                <a:t>placa</a:t>
              </a:r>
              <a:r>
                <a:rPr lang="en-GB" dirty="0">
                  <a:solidFill>
                    <a:srgbClr val="000000"/>
                  </a:solidFill>
                  <a:effectLst>
                    <a:outerShdw blurRad="38100" dist="38100" dir="2700000" algn="tl">
                      <a:srgbClr val="C0C0C0"/>
                    </a:outerShdw>
                  </a:effectLst>
                  <a:cs typeface="Times New Roman" pitchFamily="18" charset="0"/>
                </a:rPr>
                <a:t> </a:t>
              </a:r>
              <a:r>
                <a:rPr lang="en-GB" dirty="0" err="1">
                  <a:solidFill>
                    <a:srgbClr val="000000"/>
                  </a:solidFill>
                  <a:effectLst>
                    <a:outerShdw blurRad="38100" dist="38100" dir="2700000" algn="tl">
                      <a:srgbClr val="C0C0C0"/>
                    </a:outerShdw>
                  </a:effectLst>
                  <a:cs typeface="Times New Roman" pitchFamily="18" charset="0"/>
                </a:rPr>
                <a:t>absorbedora</a:t>
              </a:r>
              <a:r>
                <a:rPr lang="en-GB" dirty="0">
                  <a:solidFill>
                    <a:srgbClr val="000000"/>
                  </a:solidFill>
                  <a:effectLst>
                    <a:outerShdw blurRad="38100" dist="38100" dir="2700000" algn="tl">
                      <a:srgbClr val="C0C0C0"/>
                    </a:outerShdw>
                  </a:effectLst>
                  <a:cs typeface="Times New Roman" pitchFamily="18" charset="0"/>
                </a:rPr>
                <a:t> </a:t>
              </a:r>
              <a:r>
                <a:rPr lang="en-GB" dirty="0" err="1">
                  <a:solidFill>
                    <a:srgbClr val="000000"/>
                  </a:solidFill>
                  <a:effectLst>
                    <a:outerShdw blurRad="38100" dist="38100" dir="2700000" algn="tl">
                      <a:srgbClr val="C0C0C0"/>
                    </a:outerShdw>
                  </a:effectLst>
                  <a:cs typeface="Times New Roman" pitchFamily="18" charset="0"/>
                </a:rPr>
                <a:t>es</a:t>
              </a:r>
              <a:r>
                <a:rPr lang="en-GB" dirty="0">
                  <a:solidFill>
                    <a:srgbClr val="000000"/>
                  </a:solidFill>
                  <a:effectLst>
                    <a:outerShdw blurRad="38100" dist="38100" dir="2700000" algn="tl">
                      <a:srgbClr val="C0C0C0"/>
                    </a:outerShdw>
                  </a:effectLst>
                  <a:cs typeface="Times New Roman" pitchFamily="18" charset="0"/>
                </a:rPr>
                <a:t> </a:t>
              </a:r>
              <a:r>
                <a:rPr lang="en-GB" dirty="0" err="1">
                  <a:solidFill>
                    <a:srgbClr val="000000"/>
                  </a:solidFill>
                  <a:effectLst>
                    <a:outerShdw blurRad="38100" dist="38100" dir="2700000" algn="tl">
                      <a:srgbClr val="C0C0C0"/>
                    </a:outerShdw>
                  </a:effectLst>
                  <a:cs typeface="Times New Roman" pitchFamily="18" charset="0"/>
                </a:rPr>
                <a:t>una</a:t>
              </a:r>
              <a:r>
                <a:rPr lang="en-GB" dirty="0">
                  <a:solidFill>
                    <a:srgbClr val="000000"/>
                  </a:solidFill>
                  <a:effectLst>
                    <a:outerShdw blurRad="38100" dist="38100" dir="2700000" algn="tl">
                      <a:srgbClr val="C0C0C0"/>
                    </a:outerShdw>
                  </a:effectLst>
                  <a:cs typeface="Times New Roman" pitchFamily="18" charset="0"/>
                </a:rPr>
                <a:t> </a:t>
              </a:r>
              <a:r>
                <a:rPr lang="en-GB" dirty="0" err="1">
                  <a:solidFill>
                    <a:srgbClr val="000000"/>
                  </a:solidFill>
                  <a:effectLst>
                    <a:outerShdw blurRad="38100" dist="38100" dir="2700000" algn="tl">
                      <a:srgbClr val="C0C0C0"/>
                    </a:outerShdw>
                  </a:effectLst>
                  <a:cs typeface="Times New Roman" pitchFamily="18" charset="0"/>
                </a:rPr>
                <a:t>chapa</a:t>
              </a:r>
              <a:r>
                <a:rPr lang="en-GB" dirty="0">
                  <a:solidFill>
                    <a:srgbClr val="000000"/>
                  </a:solidFill>
                  <a:effectLst>
                    <a:outerShdw blurRad="38100" dist="38100" dir="2700000" algn="tl">
                      <a:srgbClr val="C0C0C0"/>
                    </a:outerShdw>
                  </a:effectLst>
                  <a:cs typeface="Times New Roman" pitchFamily="18" charset="0"/>
                </a:rPr>
                <a:t> </a:t>
              </a:r>
              <a:r>
                <a:rPr lang="en-GB" dirty="0" err="1">
                  <a:solidFill>
                    <a:srgbClr val="000000"/>
                  </a:solidFill>
                  <a:effectLst>
                    <a:outerShdw blurRad="38100" dist="38100" dir="2700000" algn="tl">
                      <a:srgbClr val="C0C0C0"/>
                    </a:outerShdw>
                  </a:effectLst>
                  <a:cs typeface="Times New Roman" pitchFamily="18" charset="0"/>
                </a:rPr>
                <a:t>acanalada</a:t>
              </a:r>
              <a:r>
                <a:rPr lang="en-GB" dirty="0">
                  <a:solidFill>
                    <a:srgbClr val="000000"/>
                  </a:solidFill>
                  <a:effectLst>
                    <a:outerShdw blurRad="38100" dist="38100" dir="2700000" algn="tl">
                      <a:srgbClr val="C0C0C0"/>
                    </a:outerShdw>
                  </a:effectLst>
                  <a:cs typeface="Times New Roman" pitchFamily="18" charset="0"/>
                </a:rPr>
                <a:t> </a:t>
              </a:r>
              <a:r>
                <a:rPr lang="en-GB" dirty="0" err="1">
                  <a:solidFill>
                    <a:srgbClr val="000000"/>
                  </a:solidFill>
                  <a:effectLst>
                    <a:outerShdw blurRad="38100" dist="38100" dir="2700000" algn="tl">
                      <a:srgbClr val="C0C0C0"/>
                    </a:outerShdw>
                  </a:effectLst>
                  <a:cs typeface="Times New Roman" pitchFamily="18" charset="0"/>
                </a:rPr>
                <a:t>como</a:t>
              </a:r>
              <a:r>
                <a:rPr lang="en-GB" dirty="0">
                  <a:solidFill>
                    <a:srgbClr val="000000"/>
                  </a:solidFill>
                  <a:effectLst>
                    <a:outerShdw blurRad="38100" dist="38100" dir="2700000" algn="tl">
                      <a:srgbClr val="C0C0C0"/>
                    </a:outerShdw>
                  </a:effectLst>
                  <a:cs typeface="Times New Roman" pitchFamily="18" charset="0"/>
                </a:rPr>
                <a:t> la del </a:t>
              </a:r>
              <a:r>
                <a:rPr lang="en-GB" dirty="0" err="1">
                  <a:solidFill>
                    <a:srgbClr val="000000"/>
                  </a:solidFill>
                  <a:effectLst>
                    <a:outerShdw blurRad="38100" dist="38100" dir="2700000" algn="tl">
                      <a:srgbClr val="C0C0C0"/>
                    </a:outerShdw>
                  </a:effectLst>
                  <a:cs typeface="Times New Roman" pitchFamily="18" charset="0"/>
                </a:rPr>
                <a:t>tipo</a:t>
              </a:r>
              <a:r>
                <a:rPr lang="en-GB" dirty="0">
                  <a:solidFill>
                    <a:srgbClr val="000000"/>
                  </a:solidFill>
                  <a:effectLst>
                    <a:outerShdw blurRad="38100" dist="38100" dir="2700000" algn="tl">
                      <a:srgbClr val="C0C0C0"/>
                    </a:outerShdw>
                  </a:effectLst>
                  <a:cs typeface="Times New Roman" pitchFamily="18" charset="0"/>
                </a:rPr>
                <a:t> (1) </a:t>
              </a:r>
              <a:r>
                <a:rPr lang="en-GB" dirty="0" err="1">
                  <a:solidFill>
                    <a:srgbClr val="000000"/>
                  </a:solidFill>
                  <a:effectLst>
                    <a:outerShdw blurRad="38100" dist="38100" dir="2700000" algn="tl">
                      <a:srgbClr val="C0C0C0"/>
                    </a:outerShdw>
                  </a:effectLst>
                  <a:cs typeface="Times New Roman" pitchFamily="18" charset="0"/>
                </a:rPr>
                <a:t>pero</a:t>
              </a:r>
              <a:r>
                <a:rPr lang="en-GB" dirty="0">
                  <a:solidFill>
                    <a:srgbClr val="000000"/>
                  </a:solidFill>
                  <a:effectLst>
                    <a:outerShdw blurRad="38100" dist="38100" dir="2700000" algn="tl">
                      <a:srgbClr val="C0C0C0"/>
                    </a:outerShdw>
                  </a:effectLst>
                  <a:cs typeface="Times New Roman" pitchFamily="18" charset="0"/>
                </a:rPr>
                <a:t> en el </a:t>
              </a:r>
              <a:r>
                <a:rPr lang="en-GB" dirty="0" err="1">
                  <a:solidFill>
                    <a:srgbClr val="000000"/>
                  </a:solidFill>
                  <a:effectLst>
                    <a:outerShdw blurRad="38100" dist="38100" dir="2700000" algn="tl">
                      <a:srgbClr val="C0C0C0"/>
                    </a:outerShdw>
                  </a:effectLst>
                  <a:cs typeface="Times New Roman" pitchFamily="18" charset="0"/>
                </a:rPr>
                <a:t>cual</a:t>
              </a:r>
              <a:r>
                <a:rPr lang="en-GB" dirty="0">
                  <a:solidFill>
                    <a:srgbClr val="000000"/>
                  </a:solidFill>
                  <a:effectLst>
                    <a:outerShdw blurRad="38100" dist="38100" dir="2700000" algn="tl">
                      <a:srgbClr val="C0C0C0"/>
                    </a:outerShdw>
                  </a:effectLst>
                  <a:cs typeface="Times New Roman" pitchFamily="18" charset="0"/>
                </a:rPr>
                <a:t> el </a:t>
              </a:r>
              <a:r>
                <a:rPr lang="en-GB" dirty="0" err="1">
                  <a:solidFill>
                    <a:srgbClr val="000000"/>
                  </a:solidFill>
                  <a:effectLst>
                    <a:outerShdw blurRad="38100" dist="38100" dir="2700000" algn="tl">
                      <a:srgbClr val="C0C0C0"/>
                    </a:outerShdw>
                  </a:effectLst>
                  <a:cs typeface="Times New Roman" pitchFamily="18" charset="0"/>
                </a:rPr>
                <a:t>aire</a:t>
              </a:r>
              <a:r>
                <a:rPr lang="en-GB" dirty="0">
                  <a:solidFill>
                    <a:srgbClr val="000000"/>
                  </a:solidFill>
                  <a:effectLst>
                    <a:outerShdw blurRad="38100" dist="38100" dir="2700000" algn="tl">
                      <a:srgbClr val="C0C0C0"/>
                    </a:outerShdw>
                  </a:effectLst>
                  <a:cs typeface="Times New Roman" pitchFamily="18" charset="0"/>
                </a:rPr>
                <a:t> </a:t>
              </a:r>
              <a:r>
                <a:rPr lang="en-GB" dirty="0" err="1">
                  <a:solidFill>
                    <a:srgbClr val="000000"/>
                  </a:solidFill>
                  <a:effectLst>
                    <a:outerShdw blurRad="38100" dist="38100" dir="2700000" algn="tl">
                      <a:srgbClr val="C0C0C0"/>
                    </a:outerShdw>
                  </a:effectLst>
                  <a:cs typeface="Times New Roman" pitchFamily="18" charset="0"/>
                </a:rPr>
                <a:t>fluye</a:t>
              </a:r>
              <a:r>
                <a:rPr lang="en-GB" dirty="0">
                  <a:solidFill>
                    <a:srgbClr val="000000"/>
                  </a:solidFill>
                  <a:effectLst>
                    <a:outerShdw blurRad="38100" dist="38100" dir="2700000" algn="tl">
                      <a:srgbClr val="C0C0C0"/>
                    </a:outerShdw>
                  </a:effectLst>
                  <a:cs typeface="Times New Roman" pitchFamily="18" charset="0"/>
                </a:rPr>
                <a:t> en </a:t>
              </a:r>
              <a:r>
                <a:rPr lang="en-GB" dirty="0" err="1">
                  <a:solidFill>
                    <a:srgbClr val="000000"/>
                  </a:solidFill>
                  <a:effectLst>
                    <a:outerShdw blurRad="38100" dist="38100" dir="2700000" algn="tl">
                      <a:srgbClr val="C0C0C0"/>
                    </a:outerShdw>
                  </a:effectLst>
                  <a:cs typeface="Times New Roman" pitchFamily="18" charset="0"/>
                </a:rPr>
                <a:t>contacto</a:t>
              </a:r>
              <a:r>
                <a:rPr lang="en-GB" dirty="0">
                  <a:solidFill>
                    <a:srgbClr val="000000"/>
                  </a:solidFill>
                  <a:effectLst>
                    <a:outerShdw blurRad="38100" dist="38100" dir="2700000" algn="tl">
                      <a:srgbClr val="C0C0C0"/>
                    </a:outerShdw>
                  </a:effectLst>
                  <a:cs typeface="Times New Roman" pitchFamily="18" charset="0"/>
                </a:rPr>
                <a:t> con </a:t>
              </a:r>
              <a:r>
                <a:rPr lang="en-GB" dirty="0" err="1">
                  <a:solidFill>
                    <a:srgbClr val="000000"/>
                  </a:solidFill>
                  <a:effectLst>
                    <a:outerShdw blurRad="38100" dist="38100" dir="2700000" algn="tl">
                      <a:srgbClr val="C0C0C0"/>
                    </a:outerShdw>
                  </a:effectLst>
                  <a:cs typeface="Times New Roman" pitchFamily="18" charset="0"/>
                </a:rPr>
                <a:t>sus</a:t>
              </a:r>
              <a:r>
                <a:rPr lang="en-GB" dirty="0">
                  <a:solidFill>
                    <a:srgbClr val="000000"/>
                  </a:solidFill>
                  <a:effectLst>
                    <a:outerShdw blurRad="38100" dist="38100" dir="2700000" algn="tl">
                      <a:srgbClr val="C0C0C0"/>
                    </a:outerShdw>
                  </a:effectLst>
                  <a:cs typeface="Times New Roman" pitchFamily="18" charset="0"/>
                </a:rPr>
                <a:t> dos </a:t>
              </a:r>
              <a:r>
                <a:rPr lang="en-GB" dirty="0" err="1">
                  <a:solidFill>
                    <a:srgbClr val="000000"/>
                  </a:solidFill>
                  <a:effectLst>
                    <a:outerShdw blurRad="38100" dist="38100" dir="2700000" algn="tl">
                      <a:srgbClr val="C0C0C0"/>
                    </a:outerShdw>
                  </a:effectLst>
                  <a:cs typeface="Times New Roman" pitchFamily="18" charset="0"/>
                </a:rPr>
                <a:t>caras</a:t>
              </a:r>
              <a:r>
                <a:rPr lang="en-GB" dirty="0">
                  <a:solidFill>
                    <a:srgbClr val="5B5249"/>
                  </a:solidFill>
                  <a:effectLst>
                    <a:outerShdw blurRad="38100" dist="38100" dir="2700000" algn="tl">
                      <a:srgbClr val="C0C0C0"/>
                    </a:outerShdw>
                  </a:effectLst>
                  <a:cs typeface="Times New Roman" pitchFamily="18" charset="0"/>
                </a:rPr>
                <a:t> . </a:t>
              </a:r>
              <a:r>
                <a:rPr lang="en-GB" dirty="0" err="1">
                  <a:cs typeface="Times New Roman" pitchFamily="18" charset="0"/>
                </a:rPr>
                <a:t>Modelo</a:t>
              </a:r>
              <a:r>
                <a:rPr lang="en-GB" dirty="0">
                  <a:cs typeface="Times New Roman" pitchFamily="18" charset="0"/>
                </a:rPr>
                <a:t> </a:t>
              </a:r>
              <a:r>
                <a:rPr lang="en-GB" dirty="0" err="1">
                  <a:cs typeface="Times New Roman" pitchFamily="18" charset="0"/>
                </a:rPr>
                <a:t>instalado</a:t>
              </a:r>
              <a:r>
                <a:rPr lang="en-GB" dirty="0">
                  <a:cs typeface="Times New Roman" pitchFamily="18" charset="0"/>
                </a:rPr>
                <a:t> en la </a:t>
              </a:r>
              <a:r>
                <a:rPr lang="en-GB" dirty="0" err="1">
                  <a:cs typeface="Times New Roman" pitchFamily="18" charset="0"/>
                </a:rPr>
                <a:t>Unsa</a:t>
              </a:r>
              <a:endParaRPr lang="en-GB" dirty="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457200" y="1066800"/>
          <a:ext cx="6477000" cy="4156075"/>
        </p:xfrm>
        <a:graphic>
          <a:graphicData uri="http://schemas.openxmlformats.org/presentationml/2006/ole">
            <p:oleObj spid="_x0000_s7170" r:id="rId3" imgW="6480610" imgH="4157832" progId="Excel.Sheet.8">
              <p:embed/>
            </p:oleObj>
          </a:graphicData>
        </a:graphic>
      </p:graphicFrame>
      <p:sp>
        <p:nvSpPr>
          <p:cNvPr id="233475" name="Text Box 3"/>
          <p:cNvSpPr txBox="1">
            <a:spLocks noChangeArrowheads="1"/>
          </p:cNvSpPr>
          <p:nvPr/>
        </p:nvSpPr>
        <p:spPr bwMode="auto">
          <a:xfrm>
            <a:off x="457200" y="152400"/>
            <a:ext cx="8305800" cy="457200"/>
          </a:xfrm>
          <a:prstGeom prst="rect">
            <a:avLst/>
          </a:prstGeom>
          <a:noFill/>
          <a:ln w="12700" cap="sq">
            <a:noFill/>
            <a:miter lim="800000"/>
            <a:headEnd/>
            <a:tailEnd/>
          </a:ln>
          <a:effectLst/>
        </p:spPr>
        <p:txBody>
          <a:bodyPr>
            <a:spAutoFit/>
          </a:bodyPr>
          <a:lstStyle/>
          <a:p>
            <a:pPr>
              <a:spcBef>
                <a:spcPct val="50000"/>
              </a:spcBef>
              <a:defRPr/>
            </a:pPr>
            <a:r>
              <a:rPr lang="es-AR" b="1" i="1">
                <a:solidFill>
                  <a:srgbClr val="040404"/>
                </a:solidFill>
                <a:effectLst>
                  <a:outerShdw blurRad="38100" dist="38100" dir="2700000" algn="tl">
                    <a:srgbClr val="C0C0C0"/>
                  </a:outerShdw>
                </a:effectLst>
                <a:cs typeface="Arial" pitchFamily="34" charset="0"/>
              </a:rPr>
              <a:t>Loops convectivos desarrollados mediante un proyecto (UNSa)</a:t>
            </a:r>
            <a:endParaRPr lang="es-ES" b="1" i="1">
              <a:solidFill>
                <a:srgbClr val="040404"/>
              </a:solidFill>
              <a:effectLst>
                <a:outerShdw blurRad="38100" dist="38100" dir="2700000" algn="tl">
                  <a:srgbClr val="C0C0C0"/>
                </a:outerShdw>
              </a:effectLst>
              <a:cs typeface="Arial" pitchFamily="34" charset="0"/>
            </a:endParaRPr>
          </a:p>
        </p:txBody>
      </p:sp>
      <p:sp>
        <p:nvSpPr>
          <p:cNvPr id="7175" name="Rectangle 4"/>
          <p:cNvSpPr>
            <a:spLocks noChangeArrowheads="1"/>
          </p:cNvSpPr>
          <p:nvPr/>
        </p:nvSpPr>
        <p:spPr bwMode="auto">
          <a:xfrm>
            <a:off x="3776663" y="3224213"/>
            <a:ext cx="9144000" cy="0"/>
          </a:xfrm>
          <a:prstGeom prst="rect">
            <a:avLst/>
          </a:prstGeom>
          <a:noFill/>
          <a:ln w="9525">
            <a:noFill/>
            <a:miter lim="800000"/>
            <a:headEnd/>
            <a:tailEnd/>
          </a:ln>
        </p:spPr>
        <p:txBody>
          <a:bodyPr>
            <a:spAutoFit/>
          </a:bodyPr>
          <a:lstStyle/>
          <a:p>
            <a:endParaRPr lang="es-ES"/>
          </a:p>
        </p:txBody>
      </p:sp>
      <p:graphicFrame>
        <p:nvGraphicFramePr>
          <p:cNvPr id="7171" name="Object 5"/>
          <p:cNvGraphicFramePr>
            <a:graphicFrameLocks noChangeAspect="1"/>
          </p:cNvGraphicFramePr>
          <p:nvPr/>
        </p:nvGraphicFramePr>
        <p:xfrm>
          <a:off x="685800" y="5486400"/>
          <a:ext cx="2257425" cy="566738"/>
        </p:xfrm>
        <a:graphic>
          <a:graphicData uri="http://schemas.openxmlformats.org/presentationml/2006/ole">
            <p:oleObj spid="_x0000_s7171" name="Ecuación" r:id="rId4" imgW="1574640" imgH="393480" progId="Equation.3">
              <p:embed/>
            </p:oleObj>
          </a:graphicData>
        </a:graphic>
      </p:graphicFrame>
      <p:sp>
        <p:nvSpPr>
          <p:cNvPr id="7176" name="Rectangle 6"/>
          <p:cNvSpPr>
            <a:spLocks noChangeArrowheads="1"/>
          </p:cNvSpPr>
          <p:nvPr/>
        </p:nvSpPr>
        <p:spPr bwMode="auto">
          <a:xfrm>
            <a:off x="3771900" y="3224213"/>
            <a:ext cx="9144000" cy="0"/>
          </a:xfrm>
          <a:prstGeom prst="rect">
            <a:avLst/>
          </a:prstGeom>
          <a:noFill/>
          <a:ln w="9525">
            <a:noFill/>
            <a:miter lim="800000"/>
            <a:headEnd/>
            <a:tailEnd/>
          </a:ln>
        </p:spPr>
        <p:txBody>
          <a:bodyPr>
            <a:spAutoFit/>
          </a:bodyPr>
          <a:lstStyle/>
          <a:p>
            <a:endParaRPr lang="es-ES"/>
          </a:p>
        </p:txBody>
      </p:sp>
      <p:graphicFrame>
        <p:nvGraphicFramePr>
          <p:cNvPr id="7172" name="Object 7"/>
          <p:cNvGraphicFramePr>
            <a:graphicFrameLocks noChangeAspect="1"/>
          </p:cNvGraphicFramePr>
          <p:nvPr/>
        </p:nvGraphicFramePr>
        <p:xfrm>
          <a:off x="3276600" y="5715000"/>
          <a:ext cx="2590800" cy="646113"/>
        </p:xfrm>
        <a:graphic>
          <a:graphicData uri="http://schemas.openxmlformats.org/presentationml/2006/ole">
            <p:oleObj spid="_x0000_s7172" name="Ecuación" r:id="rId5" imgW="1587240" imgH="393480" progId="Equation.3">
              <p:embed/>
            </p:oleObj>
          </a:graphicData>
        </a:graphic>
      </p:graphicFrame>
      <p:sp>
        <p:nvSpPr>
          <p:cNvPr id="7177" name="Rectangle 8"/>
          <p:cNvSpPr>
            <a:spLocks noChangeArrowheads="1"/>
          </p:cNvSpPr>
          <p:nvPr/>
        </p:nvSpPr>
        <p:spPr bwMode="auto">
          <a:xfrm>
            <a:off x="3757613" y="3224213"/>
            <a:ext cx="9144000" cy="0"/>
          </a:xfrm>
          <a:prstGeom prst="rect">
            <a:avLst/>
          </a:prstGeom>
          <a:noFill/>
          <a:ln w="9525">
            <a:noFill/>
            <a:miter lim="800000"/>
            <a:headEnd/>
            <a:tailEnd/>
          </a:ln>
        </p:spPr>
        <p:txBody>
          <a:bodyPr>
            <a:spAutoFit/>
          </a:bodyPr>
          <a:lstStyle/>
          <a:p>
            <a:endParaRPr lang="es-ES"/>
          </a:p>
        </p:txBody>
      </p:sp>
      <p:graphicFrame>
        <p:nvGraphicFramePr>
          <p:cNvPr id="7173" name="Object 9"/>
          <p:cNvGraphicFramePr>
            <a:graphicFrameLocks noChangeAspect="1"/>
          </p:cNvGraphicFramePr>
          <p:nvPr/>
        </p:nvGraphicFramePr>
        <p:xfrm>
          <a:off x="6211888" y="5975350"/>
          <a:ext cx="2627312" cy="654050"/>
        </p:xfrm>
        <a:graphic>
          <a:graphicData uri="http://schemas.openxmlformats.org/presentationml/2006/ole">
            <p:oleObj spid="_x0000_s7173" name="Ecuación" r:id="rId6" imgW="1587240" imgH="393480" progId="Equation.3">
              <p:embed/>
            </p:oleObj>
          </a:graphicData>
        </a:graphic>
      </p:graphicFrame>
      <p:sp>
        <p:nvSpPr>
          <p:cNvPr id="7178" name="Text Box 10"/>
          <p:cNvSpPr txBox="1">
            <a:spLocks noChangeArrowheads="1"/>
          </p:cNvSpPr>
          <p:nvPr/>
        </p:nvSpPr>
        <p:spPr bwMode="auto">
          <a:xfrm>
            <a:off x="7086600" y="2057400"/>
            <a:ext cx="1981200" cy="1741488"/>
          </a:xfrm>
          <a:prstGeom prst="rect">
            <a:avLst/>
          </a:prstGeom>
          <a:noFill/>
          <a:ln w="9525">
            <a:noFill/>
            <a:miter lim="800000"/>
            <a:headEnd/>
            <a:tailEnd/>
          </a:ln>
        </p:spPr>
        <p:txBody>
          <a:bodyPr>
            <a:spAutoFit/>
          </a:bodyPr>
          <a:lstStyle/>
          <a:p>
            <a:pPr>
              <a:spcBef>
                <a:spcPct val="50000"/>
              </a:spcBef>
            </a:pPr>
            <a:r>
              <a:rPr lang="es-ES" b="1">
                <a:solidFill>
                  <a:srgbClr val="000000"/>
                </a:solidFill>
              </a:rPr>
              <a:t>Te:</a:t>
            </a:r>
            <a:r>
              <a:rPr lang="es-ES">
                <a:solidFill>
                  <a:srgbClr val="000000"/>
                </a:solidFill>
              </a:rPr>
              <a:t> temperatura de entrada</a:t>
            </a:r>
          </a:p>
          <a:p>
            <a:pPr>
              <a:spcBef>
                <a:spcPct val="50000"/>
              </a:spcBef>
            </a:pPr>
            <a:r>
              <a:rPr lang="es-ES" b="1">
                <a:solidFill>
                  <a:srgbClr val="000000"/>
                </a:solidFill>
              </a:rPr>
              <a:t>Ta:</a:t>
            </a:r>
            <a:r>
              <a:rPr lang="es-ES">
                <a:solidFill>
                  <a:srgbClr val="000000"/>
                </a:solidFill>
              </a:rPr>
              <a:t> temperatura ambiente</a:t>
            </a:r>
          </a:p>
          <a:p>
            <a:pPr>
              <a:spcBef>
                <a:spcPct val="50000"/>
              </a:spcBef>
            </a:pPr>
            <a:r>
              <a:rPr lang="es-ES" b="1">
                <a:solidFill>
                  <a:srgbClr val="000000"/>
                </a:solidFill>
              </a:rPr>
              <a:t>G:</a:t>
            </a:r>
            <a:r>
              <a:rPr lang="es-ES">
                <a:solidFill>
                  <a:srgbClr val="000000"/>
                </a:solidFill>
              </a:rPr>
              <a:t> irradiancia solar</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p:cNvPicPr>
            <a:picLocks noChangeAspect="1" noChangeArrowheads="1"/>
          </p:cNvPicPr>
          <p:nvPr/>
        </p:nvPicPr>
        <p:blipFill>
          <a:blip r:embed="rId2"/>
          <a:srcRect/>
          <a:stretch>
            <a:fillRect/>
          </a:stretch>
        </p:blipFill>
        <p:spPr bwMode="auto">
          <a:xfrm>
            <a:off x="609600" y="762000"/>
            <a:ext cx="4953000" cy="3714750"/>
          </a:xfrm>
          <a:prstGeom prst="rect">
            <a:avLst/>
          </a:prstGeom>
          <a:noFill/>
          <a:ln w="9525">
            <a:noFill/>
            <a:miter lim="800000"/>
            <a:headEnd/>
            <a:tailEnd/>
          </a:ln>
        </p:spPr>
      </p:pic>
      <p:sp>
        <p:nvSpPr>
          <p:cNvPr id="234499" name="Text Box 3"/>
          <p:cNvSpPr txBox="1">
            <a:spLocks noChangeArrowheads="1"/>
          </p:cNvSpPr>
          <p:nvPr/>
        </p:nvSpPr>
        <p:spPr bwMode="auto">
          <a:xfrm>
            <a:off x="5638800" y="912813"/>
            <a:ext cx="3200400" cy="915987"/>
          </a:xfrm>
          <a:prstGeom prst="rect">
            <a:avLst/>
          </a:prstGeom>
          <a:noFill/>
          <a:ln w="9525">
            <a:noFill/>
            <a:miter lim="800000"/>
            <a:headEnd/>
            <a:tailEnd/>
          </a:ln>
          <a:effectLst/>
        </p:spPr>
        <p:txBody>
          <a:bodyPr>
            <a:spAutoFit/>
          </a:bodyPr>
          <a:lstStyle/>
          <a:p>
            <a:pPr>
              <a:spcBef>
                <a:spcPct val="50000"/>
              </a:spcBef>
              <a:defRPr/>
            </a:pPr>
            <a:r>
              <a:rPr lang="es-ES" dirty="0">
                <a:solidFill>
                  <a:srgbClr val="000000"/>
                </a:solidFill>
                <a:effectLst>
                  <a:outerShdw blurRad="38100" dist="38100" dir="2700000" algn="tl">
                    <a:srgbClr val="C0C0C0"/>
                  </a:outerShdw>
                </a:effectLst>
                <a:cs typeface="Arial" pitchFamily="34" charset="0"/>
              </a:rPr>
              <a:t>Dos colectores modelo 1 instalados en un Taller de Artesanos de la Puna salteña.</a:t>
            </a:r>
          </a:p>
        </p:txBody>
      </p:sp>
      <p:grpSp>
        <p:nvGrpSpPr>
          <p:cNvPr id="2" name="Group 4"/>
          <p:cNvGrpSpPr>
            <a:grpSpLocks/>
          </p:cNvGrpSpPr>
          <p:nvPr/>
        </p:nvGrpSpPr>
        <p:grpSpPr bwMode="auto">
          <a:xfrm>
            <a:off x="4876800" y="2362200"/>
            <a:ext cx="4152900" cy="4419600"/>
            <a:chOff x="3072" y="1488"/>
            <a:chExt cx="2616" cy="2784"/>
          </a:xfrm>
        </p:grpSpPr>
        <p:pic>
          <p:nvPicPr>
            <p:cNvPr id="235528" name="Picture 5"/>
            <p:cNvPicPr>
              <a:picLocks noChangeAspect="1" noChangeArrowheads="1"/>
            </p:cNvPicPr>
            <p:nvPr/>
          </p:nvPicPr>
          <p:blipFill>
            <a:blip r:embed="rId3"/>
            <a:srcRect/>
            <a:stretch>
              <a:fillRect/>
            </a:stretch>
          </p:blipFill>
          <p:spPr bwMode="auto">
            <a:xfrm>
              <a:off x="3600" y="1488"/>
              <a:ext cx="2088" cy="2784"/>
            </a:xfrm>
            <a:prstGeom prst="rect">
              <a:avLst/>
            </a:prstGeom>
            <a:noFill/>
            <a:ln w="9525">
              <a:noFill/>
              <a:miter lim="800000"/>
              <a:headEnd/>
              <a:tailEnd/>
            </a:ln>
          </p:spPr>
        </p:pic>
        <p:sp>
          <p:nvSpPr>
            <p:cNvPr id="4" name="Text Box 6"/>
            <p:cNvSpPr txBox="1">
              <a:spLocks noChangeArrowheads="1"/>
            </p:cNvSpPr>
            <p:nvPr/>
          </p:nvSpPr>
          <p:spPr bwMode="auto">
            <a:xfrm>
              <a:off x="3072" y="3072"/>
              <a:ext cx="1152" cy="923"/>
            </a:xfrm>
            <a:prstGeom prst="rect">
              <a:avLst/>
            </a:prstGeom>
            <a:noFill/>
            <a:ln w="9525">
              <a:noFill/>
              <a:miter lim="800000"/>
              <a:headEnd/>
              <a:tailEnd/>
            </a:ln>
            <a:effectLst/>
          </p:spPr>
          <p:txBody>
            <a:bodyPr>
              <a:spAutoFit/>
            </a:bodyPr>
            <a:lstStyle/>
            <a:p>
              <a:pPr>
                <a:spcBef>
                  <a:spcPct val="50000"/>
                </a:spcBef>
                <a:defRPr/>
              </a:pPr>
              <a:r>
                <a:rPr lang="es-ES">
                  <a:solidFill>
                    <a:srgbClr val="000000"/>
                  </a:solidFill>
                  <a:effectLst>
                    <a:outerShdw blurRad="38100" dist="38100" dir="2700000" algn="tl">
                      <a:srgbClr val="C0C0C0"/>
                    </a:outerShdw>
                  </a:effectLst>
                  <a:cs typeface="Arial" pitchFamily="34" charset="0"/>
                </a:rPr>
                <a:t>Colector modelo 3 instalado en un prototipo de vivienda de la UNSa.</a:t>
              </a:r>
            </a:p>
          </p:txBody>
        </p:sp>
      </p:grpSp>
      <p:grpSp>
        <p:nvGrpSpPr>
          <p:cNvPr id="3" name="Group 7"/>
          <p:cNvGrpSpPr>
            <a:grpSpLocks/>
          </p:cNvGrpSpPr>
          <p:nvPr/>
        </p:nvGrpSpPr>
        <p:grpSpPr bwMode="auto">
          <a:xfrm>
            <a:off x="838200" y="4191000"/>
            <a:ext cx="3200400" cy="2401888"/>
            <a:chOff x="528" y="2640"/>
            <a:chExt cx="2016" cy="1513"/>
          </a:xfrm>
        </p:grpSpPr>
        <p:pic>
          <p:nvPicPr>
            <p:cNvPr id="235526" name="Picture 8"/>
            <p:cNvPicPr>
              <a:picLocks noChangeAspect="1" noChangeArrowheads="1"/>
            </p:cNvPicPr>
            <p:nvPr/>
          </p:nvPicPr>
          <p:blipFill>
            <a:blip r:embed="rId4"/>
            <a:srcRect/>
            <a:stretch>
              <a:fillRect/>
            </a:stretch>
          </p:blipFill>
          <p:spPr bwMode="auto">
            <a:xfrm>
              <a:off x="528" y="2640"/>
              <a:ext cx="2016" cy="1513"/>
            </a:xfrm>
            <a:prstGeom prst="rect">
              <a:avLst/>
            </a:prstGeom>
            <a:noFill/>
            <a:ln w="25400">
              <a:solidFill>
                <a:srgbClr val="FF0000"/>
              </a:solidFill>
              <a:miter lim="800000"/>
              <a:headEnd/>
              <a:tailEnd/>
            </a:ln>
          </p:spPr>
        </p:pic>
        <p:sp>
          <p:nvSpPr>
            <p:cNvPr id="234505" name="Text Box 9"/>
            <p:cNvSpPr txBox="1">
              <a:spLocks noChangeArrowheads="1"/>
            </p:cNvSpPr>
            <p:nvPr/>
          </p:nvSpPr>
          <p:spPr bwMode="auto">
            <a:xfrm>
              <a:off x="528" y="3696"/>
              <a:ext cx="1968" cy="404"/>
            </a:xfrm>
            <a:prstGeom prst="rect">
              <a:avLst/>
            </a:prstGeom>
            <a:noFill/>
            <a:ln w="25400">
              <a:noFill/>
              <a:miter lim="800000"/>
              <a:headEnd/>
              <a:tailEnd/>
            </a:ln>
            <a:effectLst/>
          </p:spPr>
          <p:txBody>
            <a:bodyPr>
              <a:spAutoFit/>
            </a:bodyPr>
            <a:lstStyle/>
            <a:p>
              <a:pPr algn="r">
                <a:spcBef>
                  <a:spcPct val="50000"/>
                </a:spcBef>
                <a:defRPr/>
              </a:pPr>
              <a:r>
                <a:rPr lang="es-ES">
                  <a:solidFill>
                    <a:schemeClr val="bg1"/>
                  </a:solidFill>
                  <a:effectLst>
                    <a:outerShdw blurRad="38100" dist="38100" dir="2700000" algn="tl">
                      <a:srgbClr val="C0C0C0"/>
                    </a:outerShdw>
                  </a:effectLst>
                  <a:cs typeface="Arial" pitchFamily="34" charset="0"/>
                </a:rPr>
                <a:t>Registro de salida del aire caliente con el foil de plástico</a:t>
              </a:r>
            </a:p>
          </p:txBody>
        </p:sp>
      </p:grpSp>
      <p:sp>
        <p:nvSpPr>
          <p:cNvPr id="234506" name="Text Box 10"/>
          <p:cNvSpPr txBox="1">
            <a:spLocks noChangeArrowheads="1"/>
          </p:cNvSpPr>
          <p:nvPr/>
        </p:nvSpPr>
        <p:spPr bwMode="auto">
          <a:xfrm>
            <a:off x="457200" y="152400"/>
            <a:ext cx="8305800" cy="457200"/>
          </a:xfrm>
          <a:prstGeom prst="rect">
            <a:avLst/>
          </a:prstGeom>
          <a:noFill/>
          <a:ln w="12700" cap="sq">
            <a:noFill/>
            <a:miter lim="800000"/>
            <a:headEnd/>
            <a:tailEnd/>
          </a:ln>
          <a:effectLst/>
        </p:spPr>
        <p:txBody>
          <a:bodyPr>
            <a:spAutoFit/>
          </a:bodyPr>
          <a:lstStyle/>
          <a:p>
            <a:pPr>
              <a:spcBef>
                <a:spcPct val="50000"/>
              </a:spcBef>
              <a:defRPr/>
            </a:pPr>
            <a:r>
              <a:rPr lang="es-AR" b="1" i="1">
                <a:solidFill>
                  <a:srgbClr val="040404"/>
                </a:solidFill>
                <a:effectLst>
                  <a:outerShdw blurRad="38100" dist="38100" dir="2700000" algn="tl">
                    <a:srgbClr val="C0C0C0"/>
                  </a:outerShdw>
                </a:effectLst>
                <a:cs typeface="Arial" pitchFamily="34" charset="0"/>
              </a:rPr>
              <a:t>Loops convectivos desarrollados mediante un proyecto (UNSa)</a:t>
            </a:r>
            <a:endParaRPr lang="es-ES" b="1" i="1">
              <a:solidFill>
                <a:srgbClr val="040404"/>
              </a:solidFill>
              <a:effectLst>
                <a:outerShdw blurRad="38100" dist="38100" dir="2700000" algn="tl">
                  <a:srgbClr val="C0C0C0"/>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3"/>
          <p:cNvPicPr>
            <a:picLocks noChangeAspect="1" noChangeArrowheads="1"/>
          </p:cNvPicPr>
          <p:nvPr/>
        </p:nvPicPr>
        <p:blipFill>
          <a:blip r:embed="rId2"/>
          <a:srcRect/>
          <a:stretch>
            <a:fillRect/>
          </a:stretch>
        </p:blipFill>
        <p:spPr bwMode="auto">
          <a:xfrm>
            <a:off x="1185863" y="0"/>
            <a:ext cx="5824537" cy="7010400"/>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2 CuadroTexto"/>
          <p:cNvSpPr txBox="1">
            <a:spLocks noChangeArrowheads="1"/>
          </p:cNvSpPr>
          <p:nvPr/>
        </p:nvSpPr>
        <p:spPr bwMode="auto">
          <a:xfrm>
            <a:off x="1295400" y="2743200"/>
            <a:ext cx="6781800" cy="1754188"/>
          </a:xfrm>
          <a:prstGeom prst="rect">
            <a:avLst/>
          </a:prstGeom>
          <a:noFill/>
          <a:ln w="9525">
            <a:noFill/>
            <a:miter lim="800000"/>
            <a:headEnd/>
            <a:tailEnd/>
          </a:ln>
        </p:spPr>
        <p:txBody>
          <a:bodyPr>
            <a:spAutoFit/>
          </a:bodyPr>
          <a:lstStyle/>
          <a:p>
            <a:endParaRPr lang="es-ES"/>
          </a:p>
          <a:p>
            <a:r>
              <a:rPr lang="es-ES">
                <a:hlinkClick r:id="rId2" action="ppaction://hlinkfile"/>
              </a:rPr>
              <a:t>Vivienda_Samiri_10_hojas.doc</a:t>
            </a:r>
            <a:endParaRPr lang="es-ES"/>
          </a:p>
          <a:p>
            <a:endParaRPr lang="es-ES"/>
          </a:p>
          <a:p>
            <a:r>
              <a:rPr lang="es-ES">
                <a:hlinkClick r:id="rId3" action="ppaction://hlinkfile"/>
              </a:rPr>
              <a:t>costo colectores calentadores de aire casa Samiri.docx</a:t>
            </a:r>
            <a:endParaRPr lang="es-ES"/>
          </a:p>
          <a:p>
            <a:endParaRPr lang="es-ES"/>
          </a:p>
          <a:p>
            <a:r>
              <a:rPr lang="es-ES">
                <a:hlinkClick r:id="rId4" action="ppaction://hlinkfile"/>
              </a:rPr>
              <a:t>paper_Susques.doc</a:t>
            </a:r>
            <a:endParaRPr lang="es-E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1 CuadroTexto"/>
          <p:cNvSpPr txBox="1">
            <a:spLocks noChangeArrowheads="1"/>
          </p:cNvSpPr>
          <p:nvPr/>
        </p:nvSpPr>
        <p:spPr bwMode="auto">
          <a:xfrm>
            <a:off x="1524000" y="2286000"/>
            <a:ext cx="5867400" cy="523875"/>
          </a:xfrm>
          <a:prstGeom prst="rect">
            <a:avLst/>
          </a:prstGeom>
          <a:noFill/>
          <a:ln w="9525">
            <a:noFill/>
            <a:miter lim="800000"/>
            <a:headEnd/>
            <a:tailEnd/>
          </a:ln>
        </p:spPr>
        <p:txBody>
          <a:bodyPr>
            <a:spAutoFit/>
          </a:bodyPr>
          <a:lstStyle/>
          <a:p>
            <a:r>
              <a:rPr lang="es-ES" sz="2800" b="1"/>
              <a:t>Propiedades térmicas de gases</a:t>
            </a:r>
          </a:p>
        </p:txBody>
      </p:sp>
      <p:sp>
        <p:nvSpPr>
          <p:cNvPr id="238594" name="2 CuadroTexto"/>
          <p:cNvSpPr txBox="1">
            <a:spLocks noChangeArrowheads="1"/>
          </p:cNvSpPr>
          <p:nvPr/>
        </p:nvSpPr>
        <p:spPr bwMode="auto">
          <a:xfrm>
            <a:off x="3581400" y="3810000"/>
            <a:ext cx="1524000" cy="369888"/>
          </a:xfrm>
          <a:prstGeom prst="rect">
            <a:avLst/>
          </a:prstGeom>
          <a:noFill/>
          <a:ln w="9525">
            <a:noFill/>
            <a:miter lim="800000"/>
            <a:headEnd/>
            <a:tailEnd/>
          </a:ln>
        </p:spPr>
        <p:txBody>
          <a:bodyPr>
            <a:spAutoFit/>
          </a:bodyPr>
          <a:lstStyle/>
          <a:p>
            <a:r>
              <a:rPr lang="es-ES">
                <a:hlinkClick r:id="rId2" action="ppaction://hlinkfile"/>
              </a:rPr>
              <a:t>Tabla10.pdf</a:t>
            </a:r>
            <a:endParaRPr lang="es-E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3"/>
          <p:cNvSpPr>
            <a:spLocks noGrp="1" noChangeArrowheads="1"/>
          </p:cNvSpPr>
          <p:nvPr>
            <p:ph type="title"/>
          </p:nvPr>
        </p:nvSpPr>
        <p:spPr/>
        <p:txBody>
          <a:bodyPr/>
          <a:lstStyle/>
          <a:p>
            <a:pPr eaLnBrk="1" hangingPunct="1"/>
            <a:endParaRPr lang="es-ES" smtClean="0"/>
          </a:p>
        </p:txBody>
      </p:sp>
      <p:sp>
        <p:nvSpPr>
          <p:cNvPr id="239618" name="Rectangle 4"/>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609600" indent="-609600" algn="ctr" eaLnBrk="1" hangingPunct="1">
              <a:buFontTx/>
              <a:buNone/>
            </a:pPr>
            <a:r>
              <a:rPr lang="es-ES" b="1" smtClean="0"/>
              <a:t>Referencias</a:t>
            </a:r>
          </a:p>
          <a:p>
            <a:pPr marL="609600" indent="-609600" eaLnBrk="1" hangingPunct="1">
              <a:buFontTx/>
              <a:buNone/>
            </a:pPr>
            <a:r>
              <a:rPr lang="es-ES" sz="1600" smtClean="0"/>
              <a:t>1.- Eficiencia Energética. Una de las herramientas para la mitigación del cambio climático Uruguay Presentación, Ing. Alfonso Blanco,.Proyecto Eficiencia Energética. Dirección Nacional de Energía y Tecnología Nuclear. Abril, 2010</a:t>
            </a:r>
          </a:p>
          <a:p>
            <a:pPr marL="609600" indent="-609600" eaLnBrk="1" hangingPunct="1">
              <a:buFontTx/>
              <a:buNone/>
            </a:pPr>
            <a:r>
              <a:rPr lang="es-ES" sz="1600" smtClean="0"/>
              <a:t>2.- Passive Solar Arquitecture Pocket Reference, Ed. Yogi Goswami, ISES, 2009. ISBN </a:t>
            </a:r>
          </a:p>
          <a:p>
            <a:pPr marL="609600" indent="-609600" eaLnBrk="1" hangingPunct="1">
              <a:buFontTx/>
              <a:buNone/>
            </a:pPr>
            <a:r>
              <a:rPr lang="es-ES" sz="1600" smtClean="0"/>
              <a:t>           0-977-1282-0-2</a:t>
            </a:r>
          </a:p>
          <a:p>
            <a:pPr marL="609600" indent="-609600" eaLnBrk="1" hangingPunct="1">
              <a:buFontTx/>
              <a:buNone/>
            </a:pPr>
            <a:r>
              <a:rPr lang="es-ES" sz="1600" smtClean="0"/>
              <a:t>3.- </a:t>
            </a:r>
            <a:r>
              <a:rPr lang="en-US" sz="1600" smtClean="0"/>
              <a:t>Fundamentals of Heat and Mass Transfer, Frank P. Incropera &amp; David P. DeWitt, John Wiley &amp; Sons, Inc 1996 ISBN 0 – 471 – 30460 – 3</a:t>
            </a:r>
            <a:r>
              <a:rPr lang="es-ES" sz="1600" smtClean="0"/>
              <a:t> and 6th Edition.</a:t>
            </a:r>
          </a:p>
          <a:p>
            <a:pPr marL="609600" indent="-609600" eaLnBrk="1" hangingPunct="1">
              <a:buFontTx/>
              <a:buNone/>
            </a:pPr>
            <a:r>
              <a:rPr lang="es-ES" sz="1600" smtClean="0"/>
              <a:t>4.- Field Validation of Algebraic Equations for Stack and Wind Driven Air Infiltration Calculations, Published in ASHRAE HVAC&amp;R Research Journal, Vol. 4, No. 2, April 1998, Iain S. Walker and David J. Wilson.</a:t>
            </a:r>
          </a:p>
          <a:p>
            <a:pPr marL="609600" indent="-609600" eaLnBrk="1" hangingPunct="1">
              <a:buFontTx/>
              <a:buNone/>
            </a:pPr>
            <a:r>
              <a:rPr lang="es-ES" sz="1600" smtClean="0"/>
              <a:t>5.- Solar Engineering of Thermal Processes, J.A.Duffie &amp; W.A.Beckman, John Wiley &amp; Sons, </a:t>
            </a:r>
            <a:r>
              <a:rPr lang="en-US" sz="1600" smtClean="0"/>
              <a:t>ISBN-10: 0471698679 | ISBN-13: 978-0471698678 | 2006 | 3</a:t>
            </a:r>
            <a:r>
              <a:rPr lang="en-US" sz="1600" baseline="30000" smtClean="0"/>
              <a:t>rd</a:t>
            </a:r>
            <a:r>
              <a:rPr lang="en-US" sz="1600" smtClean="0"/>
              <a:t>.Edition</a:t>
            </a:r>
            <a:endParaRPr lang="es-ES" sz="1600" smtClean="0"/>
          </a:p>
          <a:p>
            <a:pPr marL="609600" indent="-609600" eaLnBrk="1" hangingPunct="1">
              <a:buFontTx/>
              <a:buNone/>
            </a:pPr>
            <a:r>
              <a:rPr lang="es-ES" sz="1600" smtClean="0"/>
              <a:t>6.- </a:t>
            </a:r>
            <a:r>
              <a:rPr lang="es-ES" sz="1600" smtClean="0">
                <a:hlinkClick r:id="rId2"/>
              </a:rPr>
              <a:t>http://materias.fi.uba.ar/6731/Tablas/Tabla6.pdf</a:t>
            </a:r>
            <a:endParaRPr lang="es-ES" sz="1600" smtClean="0"/>
          </a:p>
          <a:p>
            <a:pPr marL="609600" indent="-609600" eaLnBrk="1" hangingPunct="1">
              <a:buFontTx/>
              <a:buNone/>
            </a:pPr>
            <a:r>
              <a:rPr lang="es-ES" sz="1600" smtClean="0"/>
              <a:t>7.- </a:t>
            </a:r>
            <a:r>
              <a:rPr lang="es-ES" sz="1600" smtClean="0">
                <a:hlinkClick r:id="rId3"/>
              </a:rPr>
              <a:t>http://materias.fi.uba.ar/6731/Tablas/Tabla10.pdf</a:t>
            </a:r>
            <a:endParaRPr lang="es-ES" sz="1600" smtClean="0"/>
          </a:p>
          <a:p>
            <a:pPr marL="609600" indent="-609600" eaLnBrk="1" hangingPunct="1">
              <a:buFontTx/>
              <a:buNone/>
            </a:pPr>
            <a:endParaRPr lang="es-ES" sz="1600" smtClean="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1 Título"/>
          <p:cNvSpPr>
            <a:spLocks noGrp="1"/>
          </p:cNvSpPr>
          <p:nvPr>
            <p:ph type="title"/>
          </p:nvPr>
        </p:nvSpPr>
        <p:spPr/>
        <p:txBody>
          <a:bodyPr/>
          <a:lstStyle/>
          <a:p>
            <a:endParaRPr lang="es-ES" smtClean="0"/>
          </a:p>
        </p:txBody>
      </p:sp>
      <p:sp>
        <p:nvSpPr>
          <p:cNvPr id="240642" name="2 Marcador de contenido"/>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buFontTx/>
              <a:buNone/>
            </a:pPr>
            <a:endParaRPr lang="es-ES" sz="4000" b="1" smtClean="0"/>
          </a:p>
          <a:p>
            <a:endParaRPr lang="es-ES" smtClean="0"/>
          </a:p>
          <a:p>
            <a:pPr>
              <a:buFontTx/>
              <a:buNone/>
            </a:pPr>
            <a:r>
              <a:rPr lang="es-ES" smtClean="0"/>
              <a:t>Dra. Graciela Lesino</a:t>
            </a:r>
          </a:p>
          <a:p>
            <a:pPr>
              <a:buFontTx/>
              <a:buNone/>
            </a:pPr>
            <a:r>
              <a:rPr lang="es-ES" smtClean="0"/>
              <a:t>lesino@gmail.com</a:t>
            </a:r>
          </a:p>
          <a:p>
            <a:endParaRPr lang="es-ES" smtClean="0"/>
          </a:p>
          <a:p>
            <a:endParaRPr lang="es-ES"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endParaRPr lang="es-ES" smtClean="0"/>
          </a:p>
        </p:txBody>
      </p:sp>
      <p:pic>
        <p:nvPicPr>
          <p:cNvPr id="27650" name="Picture 4"/>
          <p:cNvPicPr>
            <a:picLocks noGrp="1" noChangeAspect="1" noChangeArrowheads="1"/>
          </p:cNvPicPr>
          <p:nvPr>
            <p:ph type="body" idx="1"/>
          </p:nvPr>
        </p:nvPicPr>
        <p:blipFill>
          <a:blip r:embed="rId2"/>
          <a:srcRect/>
          <a:stretch>
            <a:fillRect/>
          </a:stretch>
        </p:blipFill>
        <p:spPr bwMode="auto">
          <a:xfrm>
            <a:off x="0" y="0"/>
            <a:ext cx="9144000" cy="6858000"/>
          </a:xfrm>
          <a:noFill/>
          <a:ln>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ChangeArrowheads="1"/>
          </p:cNvSpPr>
          <p:nvPr>
            <p:ph type="title"/>
          </p:nvPr>
        </p:nvSpPr>
        <p:spPr/>
        <p:txBody>
          <a:bodyPr/>
          <a:lstStyle/>
          <a:p>
            <a:pPr eaLnBrk="1" hangingPunct="1"/>
            <a:endParaRPr lang="es-ES" smtClean="0"/>
          </a:p>
        </p:txBody>
      </p:sp>
      <p:sp>
        <p:nvSpPr>
          <p:cNvPr id="241666"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endParaRPr lang="es-ES" smtClean="0"/>
          </a:p>
          <a:p>
            <a:pPr algn="ctr" eaLnBrk="1" hangingPunct="1">
              <a:buFontTx/>
              <a:buNone/>
            </a:pPr>
            <a:r>
              <a:rPr lang="es-ES" b="1" smtClean="0"/>
              <a:t>Situación y Programas Argentinos</a:t>
            </a:r>
            <a:r>
              <a:rPr lang="es-ES" smtClean="0"/>
              <a:t> </a:t>
            </a:r>
          </a:p>
        </p:txBody>
      </p:sp>
      <p:sp>
        <p:nvSpPr>
          <p:cNvPr id="241667" name="Text Box 4"/>
          <p:cNvSpPr txBox="1">
            <a:spLocks noChangeArrowheads="1"/>
          </p:cNvSpPr>
          <p:nvPr/>
        </p:nvSpPr>
        <p:spPr bwMode="auto">
          <a:xfrm>
            <a:off x="838200" y="3429000"/>
            <a:ext cx="7467600" cy="396875"/>
          </a:xfrm>
          <a:prstGeom prst="rect">
            <a:avLst/>
          </a:prstGeom>
          <a:noFill/>
          <a:ln w="9525">
            <a:noFill/>
            <a:miter lim="800000"/>
            <a:headEnd/>
            <a:tailEnd/>
          </a:ln>
        </p:spPr>
        <p:txBody>
          <a:bodyPr>
            <a:spAutoFit/>
          </a:bodyPr>
          <a:lstStyle/>
          <a:p>
            <a:pPr algn="ctr">
              <a:spcBef>
                <a:spcPct val="50000"/>
              </a:spcBef>
            </a:pPr>
            <a:r>
              <a:rPr lang="es-ES" sz="2000">
                <a:hlinkClick r:id="rId2" action="ppaction://hlinkfile"/>
              </a:rPr>
              <a:t>SWC_Paper_ArgentinaEQ_Final_Version.pdf</a:t>
            </a:r>
            <a:endParaRPr lang="es-ES" sz="200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p:nvPr>
        </p:nvSpPr>
        <p:spPr/>
        <p:txBody>
          <a:bodyPr/>
          <a:lstStyle/>
          <a:p>
            <a:endParaRPr lang="es-ES" smtClean="0"/>
          </a:p>
        </p:txBody>
      </p:sp>
      <p:sp>
        <p:nvSpPr>
          <p:cNvPr id="242690"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s-ES" smtClean="0"/>
          </a:p>
        </p:txBody>
      </p:sp>
      <p:pic>
        <p:nvPicPr>
          <p:cNvPr id="242691" name="Picture 5" descr="Fuentes+gen"/>
          <p:cNvPicPr>
            <a:picLocks noChangeAspect="1" noChangeArrowheads="1"/>
          </p:cNvPicPr>
          <p:nvPr/>
        </p:nvPicPr>
        <p:blipFill>
          <a:blip r:embed="rId2"/>
          <a:srcRect/>
          <a:stretch>
            <a:fillRect/>
          </a:stretch>
        </p:blipFill>
        <p:spPr bwMode="auto">
          <a:xfrm>
            <a:off x="0" y="533400"/>
            <a:ext cx="9144000" cy="6049963"/>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p:txBody>
          <a:bodyPr/>
          <a:lstStyle/>
          <a:p>
            <a:pPr eaLnBrk="1" hangingPunct="1"/>
            <a:endParaRPr lang="es-ES" smtClean="0"/>
          </a:p>
        </p:txBody>
      </p:sp>
      <p:sp>
        <p:nvSpPr>
          <p:cNvPr id="243714" name="Rectangle 3"/>
          <p:cNvSpPr>
            <a:spLocks noGrp="1" noChangeArrowheads="1"/>
          </p:cNvSpPr>
          <p:nvPr>
            <p:ph type="body" idx="1"/>
          </p:nvPr>
        </p:nvSpPr>
        <p:spPr bwMode="auto">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endParaRPr lang="es-ES" smtClean="0"/>
          </a:p>
        </p:txBody>
      </p:sp>
      <p:pic>
        <p:nvPicPr>
          <p:cNvPr id="243715" name="Picture 4" descr="AbsortivEmisiv"/>
          <p:cNvPicPr>
            <a:picLocks noChangeAspect="1" noChangeArrowheads="1"/>
          </p:cNvPicPr>
          <p:nvPr/>
        </p:nvPicPr>
        <p:blipFill>
          <a:blip r:embed="rId2"/>
          <a:srcRect/>
          <a:stretch>
            <a:fillRect/>
          </a:stretch>
        </p:blipFill>
        <p:spPr bwMode="auto">
          <a:xfrm>
            <a:off x="1308100" y="165100"/>
            <a:ext cx="6529388" cy="6529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4737" name="Group 7"/>
          <p:cNvGrpSpPr>
            <a:grpSpLocks/>
          </p:cNvGrpSpPr>
          <p:nvPr/>
        </p:nvGrpSpPr>
        <p:grpSpPr bwMode="auto">
          <a:xfrm>
            <a:off x="533400" y="228600"/>
            <a:ext cx="7618413" cy="6400800"/>
            <a:chOff x="768" y="960"/>
            <a:chExt cx="4175" cy="2258"/>
          </a:xfrm>
        </p:grpSpPr>
        <p:pic>
          <p:nvPicPr>
            <p:cNvPr id="244738" name="Picture 4"/>
            <p:cNvPicPr>
              <a:picLocks noChangeAspect="1" noChangeArrowheads="1"/>
            </p:cNvPicPr>
            <p:nvPr/>
          </p:nvPicPr>
          <p:blipFill>
            <a:blip r:embed="rId2"/>
            <a:srcRect/>
            <a:stretch>
              <a:fillRect/>
            </a:stretch>
          </p:blipFill>
          <p:spPr bwMode="auto">
            <a:xfrm>
              <a:off x="768" y="1344"/>
              <a:ext cx="3394" cy="1866"/>
            </a:xfrm>
            <a:prstGeom prst="rect">
              <a:avLst/>
            </a:prstGeom>
            <a:noFill/>
            <a:ln w="9525">
              <a:noFill/>
              <a:miter lim="800000"/>
              <a:headEnd/>
              <a:tailEnd/>
            </a:ln>
          </p:spPr>
        </p:pic>
        <p:pic>
          <p:nvPicPr>
            <p:cNvPr id="244739" name="Picture 5"/>
            <p:cNvPicPr>
              <a:picLocks noChangeAspect="1" noChangeArrowheads="1"/>
            </p:cNvPicPr>
            <p:nvPr/>
          </p:nvPicPr>
          <p:blipFill>
            <a:blip r:embed="rId3"/>
            <a:srcRect/>
            <a:stretch>
              <a:fillRect/>
            </a:stretch>
          </p:blipFill>
          <p:spPr bwMode="auto">
            <a:xfrm>
              <a:off x="4128" y="1296"/>
              <a:ext cx="815" cy="1922"/>
            </a:xfrm>
            <a:prstGeom prst="rect">
              <a:avLst/>
            </a:prstGeom>
            <a:noFill/>
            <a:ln w="9525">
              <a:noFill/>
              <a:miter lim="800000"/>
              <a:headEnd/>
              <a:tailEnd/>
            </a:ln>
          </p:spPr>
        </p:pic>
        <p:sp>
          <p:nvSpPr>
            <p:cNvPr id="244740" name="Text Box 6"/>
            <p:cNvSpPr txBox="1">
              <a:spLocks noChangeArrowheads="1"/>
            </p:cNvSpPr>
            <p:nvPr/>
          </p:nvSpPr>
          <p:spPr bwMode="auto">
            <a:xfrm>
              <a:off x="960" y="960"/>
              <a:ext cx="3888" cy="183"/>
            </a:xfrm>
            <a:prstGeom prst="rect">
              <a:avLst/>
            </a:prstGeom>
            <a:noFill/>
            <a:ln w="9525">
              <a:noFill/>
              <a:miter lim="800000"/>
              <a:headEnd/>
              <a:tailEnd/>
            </a:ln>
          </p:spPr>
          <p:txBody>
            <a:bodyPr>
              <a:spAutoFit/>
            </a:bodyPr>
            <a:lstStyle/>
            <a:p>
              <a:pPr algn="ctr">
                <a:spcBef>
                  <a:spcPct val="50000"/>
                </a:spcBef>
              </a:pPr>
              <a:r>
                <a:rPr lang="es-ES" sz="2800" b="1"/>
                <a:t>Algunas ecuaciones ya conocidas</a:t>
              </a:r>
            </a:p>
          </p:txBody>
        </p:sp>
      </p:gr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1 Título"/>
          <p:cNvSpPr>
            <a:spLocks noGrp="1"/>
          </p:cNvSpPr>
          <p:nvPr>
            <p:ph type="title"/>
          </p:nvPr>
        </p:nvSpPr>
        <p:spPr/>
        <p:txBody>
          <a:bodyPr/>
          <a:lstStyle/>
          <a:p>
            <a:endParaRPr lang="es-ES" smtClean="0"/>
          </a:p>
        </p:txBody>
      </p:sp>
      <p:pic>
        <p:nvPicPr>
          <p:cNvPr id="245762" name="Picture 2"/>
          <p:cNvPicPr>
            <a:picLocks noGrp="1" noChangeAspect="1" noChangeArrowheads="1"/>
          </p:cNvPicPr>
          <p:nvPr>
            <p:ph idx="1"/>
          </p:nvPr>
        </p:nvPicPr>
        <p:blipFill>
          <a:blip r:embed="rId2"/>
          <a:srcRect/>
          <a:stretch>
            <a:fillRect/>
          </a:stretch>
        </p:blipFill>
        <p:spPr bwMode="auto">
          <a:xfrm>
            <a:off x="0" y="0"/>
            <a:ext cx="5834063" cy="2773363"/>
          </a:xfrm>
          <a:noFill/>
          <a:ln>
            <a:miter lim="800000"/>
            <a:headEnd/>
            <a:tailEnd/>
          </a:ln>
        </p:spPr>
      </p:pic>
      <p:pic>
        <p:nvPicPr>
          <p:cNvPr id="245763" name="Picture 3"/>
          <p:cNvPicPr>
            <a:picLocks noChangeAspect="1" noChangeArrowheads="1"/>
          </p:cNvPicPr>
          <p:nvPr/>
        </p:nvPicPr>
        <p:blipFill>
          <a:blip r:embed="rId3"/>
          <a:srcRect/>
          <a:stretch>
            <a:fillRect/>
          </a:stretch>
        </p:blipFill>
        <p:spPr bwMode="auto">
          <a:xfrm>
            <a:off x="1600200" y="2819400"/>
            <a:ext cx="6934200" cy="2867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1 Título"/>
          <p:cNvSpPr>
            <a:spLocks noGrp="1"/>
          </p:cNvSpPr>
          <p:nvPr>
            <p:ph type="title"/>
          </p:nvPr>
        </p:nvSpPr>
        <p:spPr/>
        <p:txBody>
          <a:bodyPr/>
          <a:lstStyle/>
          <a:p>
            <a:endParaRPr lang="es-ES" smtClean="0"/>
          </a:p>
        </p:txBody>
      </p:sp>
      <p:pic>
        <p:nvPicPr>
          <p:cNvPr id="246786" name="Picture 2"/>
          <p:cNvPicPr>
            <a:picLocks noGrp="1" noChangeAspect="1" noChangeArrowheads="1"/>
          </p:cNvPicPr>
          <p:nvPr>
            <p:ph idx="1"/>
          </p:nvPr>
        </p:nvPicPr>
        <p:blipFill>
          <a:blip r:embed="rId2"/>
          <a:srcRect/>
          <a:stretch>
            <a:fillRect/>
          </a:stretch>
        </p:blipFill>
        <p:spPr bwMode="auto">
          <a:xfrm>
            <a:off x="3548063" y="2944813"/>
            <a:ext cx="2047875" cy="1838325"/>
          </a:xfrm>
          <a:noFill/>
          <a:ln>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1 Título"/>
          <p:cNvSpPr>
            <a:spLocks noGrp="1"/>
          </p:cNvSpPr>
          <p:nvPr>
            <p:ph type="title"/>
          </p:nvPr>
        </p:nvSpPr>
        <p:spPr/>
        <p:txBody>
          <a:bodyPr/>
          <a:lstStyle/>
          <a:p>
            <a:endParaRPr lang="es-ES" smtClean="0"/>
          </a:p>
        </p:txBody>
      </p:sp>
      <p:pic>
        <p:nvPicPr>
          <p:cNvPr id="247810" name="Picture 2"/>
          <p:cNvPicPr>
            <a:picLocks noGrp="1" noChangeAspect="1" noChangeArrowheads="1"/>
          </p:cNvPicPr>
          <p:nvPr>
            <p:ph idx="1"/>
          </p:nvPr>
        </p:nvPicPr>
        <p:blipFill>
          <a:blip r:embed="rId2"/>
          <a:srcRect/>
          <a:stretch>
            <a:fillRect/>
          </a:stretch>
        </p:blipFill>
        <p:spPr bwMode="auto">
          <a:xfrm>
            <a:off x="3457575" y="3081338"/>
            <a:ext cx="2228850" cy="1562100"/>
          </a:xfrm>
          <a:noFill/>
          <a:ln>
            <a:miter lim="800000"/>
            <a:headEnd/>
            <a:tailEnd/>
          </a:ln>
        </p:spPr>
      </p:pic>
      <p:pic>
        <p:nvPicPr>
          <p:cNvPr id="247811" name="Picture 3"/>
          <p:cNvPicPr>
            <a:picLocks noChangeAspect="1" noChangeArrowheads="1"/>
          </p:cNvPicPr>
          <p:nvPr/>
        </p:nvPicPr>
        <p:blipFill>
          <a:blip r:embed="rId3"/>
          <a:srcRect/>
          <a:stretch>
            <a:fillRect/>
          </a:stretch>
        </p:blipFill>
        <p:spPr bwMode="auto">
          <a:xfrm>
            <a:off x="0" y="2209800"/>
            <a:ext cx="2228850" cy="2705100"/>
          </a:xfrm>
          <a:prstGeom prst="rect">
            <a:avLst/>
          </a:prstGeom>
          <a:noFill/>
          <a:ln w="9525">
            <a:noFill/>
            <a:miter lim="800000"/>
            <a:headEnd/>
            <a:tailEnd/>
          </a:ln>
        </p:spPr>
      </p:pic>
      <p:pic>
        <p:nvPicPr>
          <p:cNvPr id="247812" name="Picture 4"/>
          <p:cNvPicPr>
            <a:picLocks noChangeAspect="1" noChangeArrowheads="1"/>
          </p:cNvPicPr>
          <p:nvPr/>
        </p:nvPicPr>
        <p:blipFill>
          <a:blip r:embed="rId4"/>
          <a:srcRect/>
          <a:stretch>
            <a:fillRect/>
          </a:stretch>
        </p:blipFill>
        <p:spPr bwMode="auto">
          <a:xfrm>
            <a:off x="6705600" y="4038600"/>
            <a:ext cx="2228850" cy="2524125"/>
          </a:xfrm>
          <a:prstGeom prst="rect">
            <a:avLst/>
          </a:prstGeom>
          <a:noFill/>
          <a:ln w="9525">
            <a:noFill/>
            <a:miter lim="800000"/>
            <a:headEnd/>
            <a:tailEnd/>
          </a:ln>
        </p:spPr>
      </p:pic>
      <p:pic>
        <p:nvPicPr>
          <p:cNvPr id="247813" name="Picture 5"/>
          <p:cNvPicPr>
            <a:picLocks noChangeAspect="1" noChangeArrowheads="1"/>
          </p:cNvPicPr>
          <p:nvPr/>
        </p:nvPicPr>
        <p:blipFill>
          <a:blip r:embed="rId5"/>
          <a:srcRect/>
          <a:stretch>
            <a:fillRect/>
          </a:stretch>
        </p:blipFill>
        <p:spPr bwMode="auto">
          <a:xfrm>
            <a:off x="6400800" y="1676400"/>
            <a:ext cx="2219325"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1 Título"/>
          <p:cNvSpPr>
            <a:spLocks noGrp="1"/>
          </p:cNvSpPr>
          <p:nvPr>
            <p:ph type="title"/>
          </p:nvPr>
        </p:nvSpPr>
        <p:spPr/>
        <p:txBody>
          <a:bodyPr/>
          <a:lstStyle/>
          <a:p>
            <a:endParaRPr lang="es-ES" smtClean="0"/>
          </a:p>
        </p:txBody>
      </p:sp>
      <p:pic>
        <p:nvPicPr>
          <p:cNvPr id="248834" name="Picture 2"/>
          <p:cNvPicPr>
            <a:picLocks noGrp="1" noChangeAspect="1" noChangeArrowheads="1"/>
          </p:cNvPicPr>
          <p:nvPr>
            <p:ph idx="1"/>
          </p:nvPr>
        </p:nvPicPr>
        <p:blipFill>
          <a:blip r:embed="rId2"/>
          <a:srcRect/>
          <a:stretch>
            <a:fillRect/>
          </a:stretch>
        </p:blipFill>
        <p:spPr bwMode="auto">
          <a:xfrm>
            <a:off x="2881313" y="2944813"/>
            <a:ext cx="3381375" cy="1838325"/>
          </a:xfrm>
          <a:noFill/>
          <a:ln>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a:xfrm>
            <a:off x="0" y="0"/>
            <a:ext cx="8686800" cy="1143000"/>
          </a:xfrm>
        </p:spPr>
        <p:txBody>
          <a:bodyPr/>
          <a:lstStyle/>
          <a:p>
            <a:pPr algn="ctr"/>
            <a:r>
              <a:rPr lang="es-AR" sz="3200" b="1" smtClean="0"/>
              <a:t>Diagrama psicrométrico</a:t>
            </a:r>
            <a:endParaRPr lang="es-ES" sz="3200" b="1" smtClean="0"/>
          </a:p>
        </p:txBody>
      </p:sp>
      <p:sp>
        <p:nvSpPr>
          <p:cNvPr id="249858"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s-ES" smtClean="0"/>
          </a:p>
        </p:txBody>
      </p:sp>
      <p:pic>
        <p:nvPicPr>
          <p:cNvPr id="249859"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49860" name="Rectangle 2"/>
          <p:cNvSpPr>
            <a:spLocks noChangeArrowheads="1"/>
          </p:cNvSpPr>
          <p:nvPr/>
        </p:nvSpPr>
        <p:spPr bwMode="auto">
          <a:xfrm>
            <a:off x="0" y="381000"/>
            <a:ext cx="4191000" cy="1143000"/>
          </a:xfrm>
          <a:prstGeom prst="rect">
            <a:avLst/>
          </a:prstGeom>
          <a:noFill/>
          <a:ln w="9525">
            <a:noFill/>
            <a:miter lim="800000"/>
            <a:headEnd/>
            <a:tailEnd/>
          </a:ln>
        </p:spPr>
        <p:txBody>
          <a:bodyPr anchor="ctr"/>
          <a:lstStyle/>
          <a:p>
            <a:pPr algn="ctr" eaLnBrk="0" hangingPunct="0"/>
            <a:r>
              <a:rPr lang="es-AR" sz="3200" b="1">
                <a:solidFill>
                  <a:schemeClr val="tx2"/>
                </a:solidFill>
              </a:rPr>
              <a:t>Diagrama psicrométrico</a:t>
            </a:r>
            <a:endParaRPr lang="es-ES" sz="3200" b="1">
              <a:solidFill>
                <a:schemeClr val="tx2"/>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228600" y="0"/>
            <a:ext cx="8915400" cy="1143000"/>
          </a:xfrm>
        </p:spPr>
        <p:txBody>
          <a:bodyPr/>
          <a:lstStyle/>
          <a:p>
            <a:r>
              <a:rPr lang="es-ES" sz="2400" b="1" i="1" smtClean="0">
                <a:solidFill>
                  <a:srgbClr val="0066FF"/>
                </a:solidFill>
              </a:rPr>
              <a:t> </a:t>
            </a:r>
            <a:r>
              <a:rPr lang="es-ES" sz="2000" b="1" i="1" smtClean="0">
                <a:solidFill>
                  <a:srgbClr val="0066FF"/>
                </a:solidFill>
              </a:rPr>
              <a:t>Un sistema energético bajo presión</a:t>
            </a:r>
            <a:r>
              <a:rPr lang="es-ES" sz="2400" b="1" smtClean="0">
                <a:solidFill>
                  <a:srgbClr val="0066FF"/>
                </a:solidFill>
              </a:rPr>
              <a:t/>
            </a:r>
            <a:br>
              <a:rPr lang="es-ES" sz="2400" b="1" smtClean="0">
                <a:solidFill>
                  <a:srgbClr val="0066FF"/>
                </a:solidFill>
              </a:rPr>
            </a:br>
            <a:r>
              <a:rPr lang="es-ES" sz="2400" b="1" smtClean="0">
                <a:solidFill>
                  <a:srgbClr val="0066FF"/>
                </a:solidFill>
              </a:rPr>
              <a:t>- </a:t>
            </a:r>
            <a:r>
              <a:rPr lang="es-ES" sz="2400" b="1" smtClean="0"/>
              <a:t>El sistema energético mundial corre el peligro de no colmar las esperanzas y expectativas puestas en él.</a:t>
            </a:r>
            <a:r>
              <a:rPr lang="es-ES" sz="2400" smtClean="0"/>
              <a:t> </a:t>
            </a:r>
          </a:p>
        </p:txBody>
      </p:sp>
      <p:sp>
        <p:nvSpPr>
          <p:cNvPr id="28674" name="Rectangle 3"/>
          <p:cNvSpPr>
            <a:spLocks noGrp="1" noChangeArrowheads="1"/>
          </p:cNvSpPr>
          <p:nvPr>
            <p:ph type="body" idx="1"/>
          </p:nvPr>
        </p:nvSpPr>
        <p:spPr bwMode="auto">
          <a:xfrm>
            <a:off x="304800" y="1066800"/>
            <a:ext cx="8839200" cy="5486400"/>
          </a:xfrm>
          <a:noFill/>
          <a:ln>
            <a:miter lim="800000"/>
            <a:headEnd/>
            <a:tailEnd/>
          </a:ln>
        </p:spPr>
        <p:txBody>
          <a:bodyPr vert="horz" wrap="square" lIns="91440" tIns="45720" rIns="91440" bIns="45720" numCol="1" anchor="t" anchorCtr="0" compatLnSpc="1">
            <a:prstTxWarp prst="textNoShape">
              <a:avLst/>
            </a:prstTxWarp>
          </a:bodyPr>
          <a:lstStyle/>
          <a:p>
            <a:pPr marL="0" indent="0">
              <a:lnSpc>
                <a:spcPct val="80000"/>
              </a:lnSpc>
              <a:buFontTx/>
              <a:buNone/>
            </a:pPr>
            <a:r>
              <a:rPr lang="es-ES" sz="2400" b="1" smtClean="0"/>
              <a:t>-Los avances tecnológicos y la eficiencia son motivos para el optimismo, pero son esenciales esfuerzos políticos constantes para cambiar a mejor las tendencias energéticas.</a:t>
            </a:r>
            <a:r>
              <a:rPr lang="es-ES" sz="2400" smtClean="0"/>
              <a:t> </a:t>
            </a:r>
          </a:p>
          <a:p>
            <a:pPr marL="0" indent="0">
              <a:lnSpc>
                <a:spcPct val="80000"/>
              </a:lnSpc>
              <a:buFontTx/>
              <a:buNone/>
            </a:pPr>
            <a:r>
              <a:rPr lang="es-ES" sz="2000" b="1" i="1" smtClean="0">
                <a:solidFill>
                  <a:srgbClr val="0066FF"/>
                </a:solidFill>
              </a:rPr>
              <a:t>Energía: la respuesta a y la causa de ciertos problemas urgentes</a:t>
            </a:r>
          </a:p>
          <a:p>
            <a:pPr marL="0" indent="0">
              <a:lnSpc>
                <a:spcPct val="80000"/>
              </a:lnSpc>
              <a:buFontTx/>
              <a:buNone/>
            </a:pPr>
            <a:r>
              <a:rPr lang="es-AR" sz="2400" b="1" smtClean="0">
                <a:solidFill>
                  <a:srgbClr val="0066FF"/>
                </a:solidFill>
              </a:rPr>
              <a:t>- </a:t>
            </a:r>
            <a:r>
              <a:rPr lang="es-ES" sz="2400" b="1" smtClean="0"/>
              <a:t>La demanda de energía mundial va a crecer un 37% hasta 2040 en nuestro escenario central, pero la senda de desarrollo para una población y economía mundiales en</a:t>
            </a:r>
          </a:p>
          <a:p>
            <a:pPr marL="0" indent="0">
              <a:lnSpc>
                <a:spcPct val="80000"/>
              </a:lnSpc>
              <a:buFontTx/>
              <a:buNone/>
            </a:pPr>
            <a:r>
              <a:rPr lang="es-ES" sz="2400" b="1" smtClean="0"/>
              <a:t>crecimiento es menos intensiva en energía de lo que era. </a:t>
            </a:r>
          </a:p>
          <a:p>
            <a:pPr marL="0" indent="0">
              <a:lnSpc>
                <a:spcPct val="80000"/>
              </a:lnSpc>
              <a:buFontTx/>
              <a:buNone/>
            </a:pPr>
            <a:r>
              <a:rPr lang="es-ES" sz="2400" b="1" smtClean="0"/>
              <a:t>- En 2040, el suministro energético mundial se dividirá en cuatro partes, casi iguales: petróleo, gas, carbón y fuentes de bajas emisiones de CO2. </a:t>
            </a:r>
          </a:p>
          <a:p>
            <a:pPr marL="0" indent="0">
              <a:lnSpc>
                <a:spcPct val="80000"/>
              </a:lnSpc>
              <a:buFontTx/>
              <a:buNone/>
            </a:pPr>
            <a:r>
              <a:rPr lang="es-ES" sz="2000" b="1" i="1" smtClean="0">
                <a:solidFill>
                  <a:srgbClr val="0066FF"/>
                </a:solidFill>
              </a:rPr>
              <a:t>Aumentan las preocupaciones en cuanto a seguridad energética</a:t>
            </a:r>
            <a:endParaRPr lang="es-ES" sz="2000" b="1" smtClean="0">
              <a:solidFill>
                <a:srgbClr val="0066FF"/>
              </a:solidFill>
            </a:endParaRPr>
          </a:p>
          <a:p>
            <a:pPr marL="0" indent="0">
              <a:lnSpc>
                <a:spcPct val="80000"/>
              </a:lnSpc>
              <a:buFontTx/>
              <a:buNone/>
            </a:pPr>
            <a:r>
              <a:rPr lang="es-ES" sz="2400" b="1" smtClean="0"/>
              <a:t>El panorama a corto plazo de un mercado petrolífero bien suministrado no debe ocultar</a:t>
            </a:r>
          </a:p>
          <a:p>
            <a:pPr marL="0" indent="0">
              <a:lnSpc>
                <a:spcPct val="80000"/>
              </a:lnSpc>
              <a:buFontTx/>
              <a:buNone/>
            </a:pPr>
            <a:r>
              <a:rPr lang="es-ES" sz="2400" b="1" smtClean="0"/>
              <a:t>los desafíos relacionados con la creciente dependencia de un número de productores relativamente pequeño.</a:t>
            </a:r>
            <a:r>
              <a:rPr lang="es-ES" sz="2400" smtClean="0"/>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
          <p:cNvSpPr>
            <a:spLocks noGrp="1" noChangeArrowheads="1"/>
          </p:cNvSpPr>
          <p:nvPr>
            <p:ph type="body" idx="1"/>
          </p:nvPr>
        </p:nvSpPr>
        <p:spPr bwMode="auto">
          <a:xfrm>
            <a:off x="457200" y="0"/>
            <a:ext cx="8686800" cy="6858000"/>
          </a:xfrm>
          <a:noFill/>
          <a:ln>
            <a:miter lim="800000"/>
            <a:headEnd/>
            <a:tailEnd/>
          </a:ln>
        </p:spPr>
        <p:txBody>
          <a:bodyPr vert="horz" wrap="square" lIns="91440" tIns="45720" rIns="91440" bIns="45720" numCol="1" anchor="t" anchorCtr="0" compatLnSpc="1">
            <a:prstTxWarp prst="textNoShape">
              <a:avLst/>
            </a:prstTxWarp>
          </a:bodyPr>
          <a:lstStyle/>
          <a:p>
            <a:pPr marL="0" indent="0">
              <a:spcBef>
                <a:spcPct val="0"/>
              </a:spcBef>
              <a:buFontTx/>
              <a:buNone/>
            </a:pPr>
            <a:r>
              <a:rPr lang="es-ES" sz="2400" b="1" smtClean="0"/>
              <a:t>- La demanda de gas natural aumentará más de la mitad, lo que constituye el ritmo de crecimiento más rápido entre los combustibles fósiles, y el comercio mundial de gas</a:t>
            </a:r>
          </a:p>
          <a:p>
            <a:pPr marL="0" indent="0">
              <a:spcBef>
                <a:spcPct val="0"/>
              </a:spcBef>
              <a:buFontTx/>
              <a:buNone/>
            </a:pPr>
            <a:r>
              <a:rPr lang="es-ES" sz="2400" b="1" smtClean="0"/>
              <a:t>natural licuado (GNL), cada vez más flexible, constituirá una protección contra el riesgo de interrupción del suministro.</a:t>
            </a:r>
            <a:r>
              <a:rPr lang="es-ES" sz="2400" smtClean="0"/>
              <a:t> </a:t>
            </a:r>
          </a:p>
          <a:p>
            <a:pPr marL="0" indent="0">
              <a:spcBef>
                <a:spcPct val="0"/>
              </a:spcBef>
              <a:buFontTx/>
              <a:buChar char="-"/>
            </a:pPr>
            <a:r>
              <a:rPr lang="es-ES" sz="2400" b="1" smtClean="0"/>
              <a:t>Aunque el carbón es abundante y su suministro seguro, su uso futuro estará limitado por las medidas para luchar contra la contaminación y reducir las emisiones de CO2.</a:t>
            </a:r>
          </a:p>
          <a:p>
            <a:pPr marL="0" indent="0">
              <a:spcBef>
                <a:spcPct val="0"/>
              </a:spcBef>
              <a:buFontTx/>
              <a:buNone/>
            </a:pPr>
            <a:r>
              <a:rPr lang="es-ES" sz="2400" b="1" i="1" smtClean="0">
                <a:solidFill>
                  <a:srgbClr val="0066FF"/>
                </a:solidFill>
              </a:rPr>
              <a:t>Hay que establecer precios y políticas adecuados para que el </a:t>
            </a:r>
            <a:r>
              <a:rPr lang="es-ES" sz="2400" b="1" smtClean="0">
                <a:solidFill>
                  <a:srgbClr val="0066FF"/>
                </a:solidFill>
              </a:rPr>
              <a:t>mix </a:t>
            </a:r>
            <a:r>
              <a:rPr lang="es-ES" sz="2400" b="1" i="1" smtClean="0">
                <a:solidFill>
                  <a:srgbClr val="0066FF"/>
                </a:solidFill>
              </a:rPr>
              <a:t>resulte más eficiente</a:t>
            </a:r>
            <a:endParaRPr lang="es-ES" sz="2400" b="1" smtClean="0">
              <a:solidFill>
                <a:srgbClr val="0066FF"/>
              </a:solidFill>
            </a:endParaRPr>
          </a:p>
          <a:p>
            <a:pPr marL="0" indent="0">
              <a:spcBef>
                <a:spcPct val="0"/>
              </a:spcBef>
              <a:buFontTx/>
              <a:buNone/>
            </a:pPr>
            <a:r>
              <a:rPr lang="es-ES" sz="2400" b="1" smtClean="0"/>
              <a:t>- La eficiencia energética es una herramienta fundamental para aliviar la presión del suministro de energía y puede mitigar en parte los impactos en la competitividad de las</a:t>
            </a:r>
          </a:p>
          <a:p>
            <a:pPr marL="0" indent="0">
              <a:spcBef>
                <a:spcPct val="0"/>
              </a:spcBef>
              <a:buFontTx/>
              <a:buNone/>
            </a:pPr>
            <a:r>
              <a:rPr lang="es-ES" sz="2400" b="1" smtClean="0"/>
              <a:t>disparidades de precios entre regiones.</a:t>
            </a:r>
            <a:r>
              <a:rPr lang="es-ES" sz="2400" smtClean="0"/>
              <a:t> </a:t>
            </a:r>
          </a:p>
          <a:p>
            <a:pPr marL="0" indent="0">
              <a:buFontTx/>
              <a:buNone/>
            </a:pPr>
            <a:r>
              <a:rPr lang="es-ES" sz="2400" smtClean="0"/>
              <a:t>- </a:t>
            </a:r>
            <a:r>
              <a:rPr lang="es-ES" sz="2400" b="1" smtClean="0"/>
              <a:t>Las subvenciones a los combustibles fósiles sumaron un total de 550 000 millones USD en 2013 –más del cuádruple de las subvenciones a las energías renovables</a:t>
            </a:r>
          </a:p>
          <a:p>
            <a:pPr marL="0" indent="0">
              <a:buFontTx/>
              <a:buNone/>
            </a:pPr>
            <a:endParaRPr lang="es-ES" sz="2400" b="1"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p:cNvSpPr>
            <a:spLocks noGrp="1" noChangeArrowheads="1"/>
          </p:cNvSpPr>
          <p:nvPr>
            <p:ph type="body" idx="1"/>
          </p:nvPr>
        </p:nvSpPr>
        <p:spPr bwMode="auto">
          <a:xfrm>
            <a:off x="457200" y="0"/>
            <a:ext cx="8686800" cy="6858000"/>
          </a:xfrm>
          <a:noFill/>
          <a:ln>
            <a:miter lim="800000"/>
            <a:headEnd/>
            <a:tailEnd/>
          </a:ln>
        </p:spPr>
        <p:txBody>
          <a:bodyPr vert="horz" wrap="square" lIns="91440" tIns="45720" rIns="91440" bIns="45720" numCol="1" anchor="t" anchorCtr="0" compatLnSpc="1">
            <a:prstTxWarp prst="textNoShape">
              <a:avLst/>
            </a:prstTxWarp>
          </a:bodyPr>
          <a:lstStyle/>
          <a:p>
            <a:pPr marL="0" indent="0">
              <a:lnSpc>
                <a:spcPct val="80000"/>
              </a:lnSpc>
              <a:spcBef>
                <a:spcPct val="0"/>
              </a:spcBef>
              <a:buFontTx/>
              <a:buNone/>
            </a:pPr>
            <a:r>
              <a:rPr lang="es-ES" sz="2400" b="1" smtClean="0"/>
              <a:t>y están frenando las inversiones en eficiencia energética y en renovables. </a:t>
            </a:r>
          </a:p>
          <a:p>
            <a:pPr marL="0" indent="0">
              <a:lnSpc>
                <a:spcPct val="80000"/>
              </a:lnSpc>
              <a:spcBef>
                <a:spcPct val="0"/>
              </a:spcBef>
              <a:buFontTx/>
              <a:buNone/>
            </a:pPr>
            <a:r>
              <a:rPr lang="es-ES" sz="2400" b="1" i="1" smtClean="0">
                <a:solidFill>
                  <a:srgbClr val="0066FF"/>
                </a:solidFill>
              </a:rPr>
              <a:t>El sector eléctrico está liderando la transformación de la energía mundial</a:t>
            </a:r>
            <a:endParaRPr lang="es-ES" sz="2400" b="1" smtClean="0">
              <a:solidFill>
                <a:srgbClr val="0066FF"/>
              </a:solidFill>
            </a:endParaRPr>
          </a:p>
          <a:p>
            <a:pPr marL="0" indent="0">
              <a:lnSpc>
                <a:spcPct val="80000"/>
              </a:lnSpc>
              <a:spcBef>
                <a:spcPct val="0"/>
              </a:spcBef>
              <a:buFontTx/>
              <a:buNone/>
            </a:pPr>
            <a:r>
              <a:rPr lang="es-ES" sz="2400" b="1" smtClean="0"/>
              <a:t>-La electricidad es la forma final de energía de más rápido crecimiento, y sin embargo el sector eléctrico contribuye más que ningún otro a reducir la proporción de los</a:t>
            </a:r>
          </a:p>
          <a:p>
            <a:pPr marL="0" indent="0">
              <a:lnSpc>
                <a:spcPct val="80000"/>
              </a:lnSpc>
              <a:spcBef>
                <a:spcPct val="0"/>
              </a:spcBef>
              <a:buFontTx/>
              <a:buNone/>
            </a:pPr>
            <a:r>
              <a:rPr lang="es-ES" sz="2400" b="1" smtClean="0"/>
              <a:t>combustibles fósiles en el </a:t>
            </a:r>
            <a:r>
              <a:rPr lang="es-ES" sz="2400" b="1" i="1" smtClean="0"/>
              <a:t>mix </a:t>
            </a:r>
            <a:r>
              <a:rPr lang="es-ES" sz="2400" b="1" smtClean="0"/>
              <a:t>energético.</a:t>
            </a:r>
            <a:r>
              <a:rPr lang="es-ES" sz="2400" smtClean="0"/>
              <a:t> </a:t>
            </a:r>
          </a:p>
          <a:p>
            <a:pPr marL="0" indent="0">
              <a:lnSpc>
                <a:spcPct val="80000"/>
              </a:lnSpc>
              <a:buFontTx/>
              <a:buNone/>
            </a:pPr>
            <a:r>
              <a:rPr lang="es-ES" sz="2400" b="1" smtClean="0">
                <a:solidFill>
                  <a:schemeClr val="hlink"/>
                </a:solidFill>
              </a:rPr>
              <a:t>-Las tecnologías renovables, elemento crítico del pilar de bajas emisiones de CO2 dentro del suministro de energía mundial, están ganando terreno rápidamente, apoyadas por subvenciones que en 2013 ascendieron a 120 000 millones USD en todo el mundo.</a:t>
            </a:r>
            <a:r>
              <a:rPr lang="es-ES" sz="2400" smtClean="0">
                <a:solidFill>
                  <a:schemeClr val="hlink"/>
                </a:solidFill>
              </a:rPr>
              <a:t> </a:t>
            </a:r>
          </a:p>
          <a:p>
            <a:pPr marL="0" indent="0">
              <a:lnSpc>
                <a:spcPct val="80000"/>
              </a:lnSpc>
              <a:buFontTx/>
              <a:buNone/>
            </a:pPr>
            <a:r>
              <a:rPr lang="es-AR" sz="2400" smtClean="0"/>
              <a:t> </a:t>
            </a:r>
            <a:r>
              <a:rPr lang="es-ES" sz="2400" b="1" i="1" smtClean="0">
                <a:solidFill>
                  <a:srgbClr val="0066FF"/>
                </a:solidFill>
              </a:rPr>
              <a:t>Un conjunto de elementos complejo para tomar decisiones sobre energía nuclear</a:t>
            </a:r>
            <a:endParaRPr lang="es-ES" sz="2400" b="1" smtClean="0">
              <a:solidFill>
                <a:srgbClr val="0066FF"/>
              </a:solidFill>
            </a:endParaRPr>
          </a:p>
          <a:p>
            <a:pPr marL="0" indent="0">
              <a:lnSpc>
                <a:spcPct val="80000"/>
              </a:lnSpc>
              <a:buFontTx/>
              <a:buNone/>
            </a:pPr>
            <a:r>
              <a:rPr lang="es-ES" sz="2400" b="1" smtClean="0"/>
              <a:t>- El trato que se dispense a la energía nuclear seguirá constituyendo un rasgo esencial de las estrategias energéticas nacionales, incluso en países que se han comprometido a eliminar progresivamente esta tecnología y que deben proporcionar alternativas.</a:t>
            </a:r>
            <a:r>
              <a:rPr lang="es-ES" sz="2400" smtClean="0"/>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p:cNvSpPr>
            <a:spLocks noGrp="1" noChangeArrowheads="1"/>
          </p:cNvSpPr>
          <p:nvPr>
            <p:ph type="body" idx="1"/>
          </p:nvPr>
        </p:nvSpPr>
        <p:spPr bwMode="auto">
          <a:xfrm>
            <a:off x="457200" y="304800"/>
            <a:ext cx="8229600" cy="6096000"/>
          </a:xfrm>
          <a:noFill/>
          <a:ln>
            <a:miter lim="800000"/>
            <a:headEnd/>
            <a:tailEnd/>
          </a:ln>
        </p:spPr>
        <p:txBody>
          <a:bodyPr vert="horz" wrap="square" lIns="91440" tIns="45720" rIns="91440" bIns="45720" numCol="1" anchor="t" anchorCtr="0" compatLnSpc="1">
            <a:prstTxWarp prst="textNoShape">
              <a:avLst/>
            </a:prstTxWarp>
          </a:bodyPr>
          <a:lstStyle/>
          <a:p>
            <a:pPr marL="0" indent="0">
              <a:buFontTx/>
              <a:buChar char="-"/>
            </a:pPr>
            <a:r>
              <a:rPr lang="es-ES" sz="2400" b="1" smtClean="0"/>
              <a:t> Pese a los desafíos a los que actualmente se enfrenta, la energía nuclear tiene características específicas que respaldan el compromiso de algunos países a mantenerla como una opción futura.</a:t>
            </a:r>
            <a:r>
              <a:rPr lang="es-ES" sz="2400" smtClean="0"/>
              <a:t> </a:t>
            </a:r>
          </a:p>
          <a:p>
            <a:pPr marL="0" indent="0">
              <a:buFontTx/>
              <a:buChar char="-"/>
            </a:pPr>
            <a:r>
              <a:rPr lang="es-ES" sz="2400" b="1" smtClean="0"/>
              <a:t>La energía nuclear es una de las pocas opciones disponibles para reducir las emisiones de CO2 a la vez que se proporciona o reemplaza otras formas de producción de base. </a:t>
            </a:r>
          </a:p>
          <a:p>
            <a:pPr marL="0" indent="0">
              <a:buFontTx/>
              <a:buChar char="-"/>
            </a:pPr>
            <a:r>
              <a:rPr lang="es-ES" sz="2400" b="1" smtClean="0"/>
              <a:t>Casi 200 reactores (de los 434 operativos a finales de 2013) se retirarán de aquí a 2040, la mayor parte en Europa, Estados Unidos, Rusia y Japón; el reto de compensar el déficit de generación será especialmente peliagudo en Europa.</a:t>
            </a:r>
            <a:r>
              <a:rPr lang="es-ES" sz="2400" smtClean="0"/>
              <a:t> </a:t>
            </a:r>
          </a:p>
          <a:p>
            <a:pPr marL="0" indent="0">
              <a:buFontTx/>
              <a:buChar char="-"/>
            </a:pPr>
            <a:r>
              <a:rPr lang="es-ES" sz="2400" b="1" smtClean="0"/>
              <a:t>Las preocupaciones públicas acerca de la energía nuclear deben oírse y abordarse.</a:t>
            </a:r>
            <a:r>
              <a:rPr lang="es-ES" sz="2400" smtClean="0"/>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
          <p:cNvSpPr>
            <a:spLocks noGrp="1" noChangeArrowheads="1"/>
          </p:cNvSpPr>
          <p:nvPr>
            <p:ph type="body" idx="1"/>
          </p:nvPr>
        </p:nvSpPr>
        <p:spPr bwMode="auto">
          <a:xfrm>
            <a:off x="457200" y="0"/>
            <a:ext cx="8686800" cy="6858000"/>
          </a:xfrm>
          <a:noFill/>
          <a:ln>
            <a:miter lim="800000"/>
            <a:headEnd/>
            <a:tailEnd/>
          </a:ln>
        </p:spPr>
        <p:txBody>
          <a:bodyPr vert="horz" wrap="square" lIns="91440" tIns="45720" rIns="91440" bIns="45720" numCol="1" anchor="t" anchorCtr="0" compatLnSpc="1">
            <a:prstTxWarp prst="textNoShape">
              <a:avLst/>
            </a:prstTxWarp>
          </a:bodyPr>
          <a:lstStyle/>
          <a:p>
            <a:pPr marL="0" indent="0">
              <a:buFontTx/>
              <a:buNone/>
            </a:pPr>
            <a:r>
              <a:rPr lang="es-ES" sz="2400" b="1" i="1" smtClean="0">
                <a:solidFill>
                  <a:srgbClr val="0066FF"/>
                </a:solidFill>
              </a:rPr>
              <a:t>Energía para moldear el futuro en el África Subsahariana</a:t>
            </a:r>
            <a:endParaRPr lang="es-ES" sz="2400" b="1" smtClean="0">
              <a:solidFill>
                <a:srgbClr val="0066FF"/>
              </a:solidFill>
            </a:endParaRPr>
          </a:p>
          <a:p>
            <a:pPr marL="0" indent="0">
              <a:buFontTx/>
              <a:buChar char="-"/>
            </a:pPr>
            <a:r>
              <a:rPr lang="es-ES" sz="2400" b="1" smtClean="0"/>
              <a:t>Aquéllos que no tienen acceso a la energía moderna sufren de la forma más extrema de inseguridad energética.</a:t>
            </a:r>
            <a:r>
              <a:rPr lang="es-ES" sz="2400" smtClean="0"/>
              <a:t> </a:t>
            </a:r>
          </a:p>
          <a:p>
            <a:pPr marL="0" indent="0">
              <a:buFontTx/>
              <a:buNone/>
            </a:pPr>
            <a:r>
              <a:rPr lang="es-ES" sz="2400" b="1" smtClean="0"/>
              <a:t>-El sistema energético subsahariano va a expandirse rápidamente pero, aun así, muchos de los retos energéticos existentes serán superados sólo en parte.</a:t>
            </a:r>
            <a:r>
              <a:rPr lang="es-ES" sz="2400" smtClean="0"/>
              <a:t> </a:t>
            </a:r>
          </a:p>
          <a:p>
            <a:pPr marL="0" indent="0">
              <a:buFontTx/>
              <a:buNone/>
            </a:pPr>
            <a:r>
              <a:rPr lang="es-AR" sz="2400" smtClean="0"/>
              <a:t>-</a:t>
            </a:r>
            <a:r>
              <a:rPr lang="es-ES" sz="2400" b="1" smtClean="0"/>
              <a:t>El sector energético del África Subsahariana puede hacer más para apoyar un crecimiento integrador.</a:t>
            </a:r>
            <a:r>
              <a:rPr lang="es-ES" sz="2400" smtClean="0"/>
              <a:t> </a:t>
            </a:r>
          </a:p>
          <a:p>
            <a:pPr marL="0" indent="0">
              <a:buFontTx/>
              <a:buNone/>
            </a:pPr>
            <a:endParaRPr lang="es-ES" sz="2400" smtClean="0"/>
          </a:p>
          <a:p>
            <a:pPr marL="0" indent="0">
              <a:buFontTx/>
              <a:buNone/>
            </a:pPr>
            <a:endParaRPr lang="es-ES" sz="2400" smtClean="0"/>
          </a:p>
          <a:p>
            <a:pPr marL="0" indent="0">
              <a:buFontTx/>
              <a:buNone/>
            </a:pPr>
            <a:endParaRPr lang="es-ES" sz="2400" smtClean="0"/>
          </a:p>
          <a:p>
            <a:pPr marL="0" indent="0">
              <a:buFontTx/>
              <a:buNone/>
            </a:pPr>
            <a:endParaRPr lang="es-ES" sz="2400" smtClean="0"/>
          </a:p>
          <a:p>
            <a:pPr marL="0" indent="0">
              <a:buFontTx/>
              <a:buNone/>
            </a:pPr>
            <a:r>
              <a:rPr lang="es-ES" sz="1600" b="1" smtClean="0"/>
              <a:t>Tomado del Resumen Ejecutivo de WEO (español)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6"/>
          <p:cNvSpPr>
            <a:spLocks noChangeArrowheads="1"/>
          </p:cNvSpPr>
          <p:nvPr/>
        </p:nvSpPr>
        <p:spPr bwMode="auto">
          <a:xfrm>
            <a:off x="1219200" y="2009775"/>
            <a:ext cx="6934200" cy="1570038"/>
          </a:xfrm>
          <a:prstGeom prst="rect">
            <a:avLst/>
          </a:prstGeom>
          <a:noFill/>
          <a:ln w="9525">
            <a:noFill/>
            <a:miter lim="800000"/>
            <a:headEnd/>
            <a:tailEnd/>
          </a:ln>
        </p:spPr>
        <p:txBody>
          <a:bodyPr>
            <a:spAutoFit/>
          </a:bodyPr>
          <a:lstStyle/>
          <a:p>
            <a:pPr algn="ctr"/>
            <a:r>
              <a:rPr lang="es-ES" sz="3200" b="1"/>
              <a:t>Consumo energético en edificios</a:t>
            </a:r>
          </a:p>
          <a:p>
            <a:pPr algn="ctr"/>
            <a:endParaRPr lang="es-ES" sz="3200" b="1"/>
          </a:p>
          <a:p>
            <a:pPr algn="ctr"/>
            <a:r>
              <a:rPr lang="es-ES" sz="3200" b="1"/>
              <a:t>Evolución del consumo sectorial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p:cNvSpPr>
            <a:spLocks noGrp="1" noChangeArrowheads="1"/>
          </p:cNvSpPr>
          <p:nvPr>
            <p:ph type="body" idx="4294967295"/>
          </p:nvPr>
        </p:nvSpPr>
        <p:spPr bwMode="auto">
          <a:xfrm>
            <a:off x="1371600" y="685800"/>
            <a:ext cx="6705600" cy="4525963"/>
          </a:xfrm>
          <a:prstGeom prst="rect">
            <a:avLst/>
          </a:prstGeom>
          <a:noFill/>
          <a:ln>
            <a:miter lim="800000"/>
            <a:headEnd/>
            <a:tailEnd/>
          </a:ln>
        </p:spPr>
        <p:txBody>
          <a:bodyPr/>
          <a:lstStyle/>
          <a:p>
            <a:pPr eaLnBrk="1" hangingPunct="1">
              <a:lnSpc>
                <a:spcPct val="80000"/>
              </a:lnSpc>
              <a:buFontTx/>
              <a:buNone/>
            </a:pPr>
            <a:endParaRPr lang="es-ES" sz="1000" smtClean="0"/>
          </a:p>
          <a:p>
            <a:pPr algn="ctr" eaLnBrk="1" hangingPunct="1">
              <a:lnSpc>
                <a:spcPct val="80000"/>
              </a:lnSpc>
              <a:buFontTx/>
              <a:buNone/>
            </a:pPr>
            <a:r>
              <a:rPr lang="es-ES" sz="2800" b="1" u="sng" smtClean="0"/>
              <a:t>Plan del curso </a:t>
            </a:r>
          </a:p>
          <a:p>
            <a:pPr eaLnBrk="1" hangingPunct="1">
              <a:lnSpc>
                <a:spcPct val="80000"/>
              </a:lnSpc>
              <a:buFontTx/>
              <a:buNone/>
            </a:pPr>
            <a:endParaRPr lang="es-ES" sz="2400" b="1" smtClean="0"/>
          </a:p>
          <a:p>
            <a:pPr eaLnBrk="1" hangingPunct="1">
              <a:lnSpc>
                <a:spcPct val="80000"/>
              </a:lnSpc>
            </a:pPr>
            <a:r>
              <a:rPr lang="es-ES" sz="2400" b="1" smtClean="0"/>
              <a:t>Algunas cuestiones generales</a:t>
            </a:r>
          </a:p>
          <a:p>
            <a:pPr eaLnBrk="1" hangingPunct="1">
              <a:lnSpc>
                <a:spcPct val="80000"/>
              </a:lnSpc>
            </a:pPr>
            <a:r>
              <a:rPr lang="es-ES" sz="2400" b="1" smtClean="0"/>
              <a:t>Consumo energético en edificios</a:t>
            </a:r>
          </a:p>
          <a:p>
            <a:pPr eaLnBrk="1" hangingPunct="1">
              <a:lnSpc>
                <a:spcPct val="80000"/>
              </a:lnSpc>
            </a:pPr>
            <a:r>
              <a:rPr lang="es-ES" sz="2400" b="1" smtClean="0"/>
              <a:t>Mecanismos de transferencia de energía</a:t>
            </a:r>
          </a:p>
          <a:p>
            <a:pPr eaLnBrk="1" hangingPunct="1">
              <a:lnSpc>
                <a:spcPct val="80000"/>
              </a:lnSpc>
            </a:pPr>
            <a:r>
              <a:rPr lang="es-ES" sz="2400" b="1" smtClean="0"/>
              <a:t>Balances energéticos - Envolvente</a:t>
            </a:r>
          </a:p>
          <a:p>
            <a:pPr eaLnBrk="1" hangingPunct="1">
              <a:lnSpc>
                <a:spcPct val="80000"/>
              </a:lnSpc>
            </a:pPr>
            <a:r>
              <a:rPr lang="es-ES" sz="2400" b="1" smtClean="0"/>
              <a:t>Propiedades térmicas de los materiales opacos</a:t>
            </a:r>
          </a:p>
          <a:p>
            <a:pPr eaLnBrk="1" hangingPunct="1">
              <a:lnSpc>
                <a:spcPct val="80000"/>
              </a:lnSpc>
            </a:pPr>
            <a:r>
              <a:rPr lang="es-ES" sz="2400" b="1" smtClean="0"/>
              <a:t>Acumulación de energía</a:t>
            </a:r>
          </a:p>
          <a:p>
            <a:pPr eaLnBrk="1" hangingPunct="1">
              <a:lnSpc>
                <a:spcPct val="80000"/>
              </a:lnSpc>
            </a:pPr>
            <a:r>
              <a:rPr lang="es-ES" sz="2400" b="1" smtClean="0"/>
              <a:t>Radiación solar - Instrumentos de medida 		          - Programa Geosol</a:t>
            </a:r>
          </a:p>
          <a:p>
            <a:pPr eaLnBrk="1" hangingPunct="1">
              <a:lnSpc>
                <a:spcPct val="80000"/>
              </a:lnSpc>
            </a:pPr>
            <a:r>
              <a:rPr lang="es-ES" sz="2400" b="1" smtClean="0"/>
              <a:t>Materiales transparentes-Ventanas</a:t>
            </a:r>
          </a:p>
          <a:p>
            <a:pPr eaLnBrk="1" hangingPunct="1">
              <a:lnSpc>
                <a:spcPct val="80000"/>
              </a:lnSpc>
            </a:pPr>
            <a:r>
              <a:rPr lang="es-ES" sz="2400" b="1" smtClean="0"/>
              <a:t>Intercambios de aire – Infiltraciones</a:t>
            </a:r>
          </a:p>
          <a:p>
            <a:pPr eaLnBrk="1" hangingPunct="1">
              <a:lnSpc>
                <a:spcPct val="80000"/>
              </a:lnSpc>
            </a:pPr>
            <a:r>
              <a:rPr lang="es-ES" sz="2400" b="1" smtClean="0"/>
              <a:t>Programa Predise (prediseño)</a:t>
            </a:r>
          </a:p>
          <a:p>
            <a:pPr eaLnBrk="1" hangingPunct="1">
              <a:lnSpc>
                <a:spcPct val="80000"/>
              </a:lnSpc>
            </a:pPr>
            <a:r>
              <a:rPr lang="es-AR" sz="2400" b="1" smtClean="0"/>
              <a:t>Otros programas</a:t>
            </a:r>
            <a:endParaRPr lang="es-ES" sz="2400" b="1" smtClean="0"/>
          </a:p>
          <a:p>
            <a:pPr eaLnBrk="1" hangingPunct="1">
              <a:lnSpc>
                <a:spcPct val="80000"/>
              </a:lnSpc>
              <a:buFontTx/>
              <a:buNone/>
            </a:pPr>
            <a:endParaRPr lang="es-ES" sz="2400" b="1" smtClean="0"/>
          </a:p>
          <a:p>
            <a:pPr eaLnBrk="1" hangingPunct="1">
              <a:lnSpc>
                <a:spcPct val="80000"/>
              </a:lnSpc>
              <a:buFontTx/>
              <a:buNone/>
            </a:pPr>
            <a:endParaRPr lang="es-ES" sz="2000" b="1" smtClean="0"/>
          </a:p>
          <a:p>
            <a:pPr eaLnBrk="1" hangingPunct="1">
              <a:lnSpc>
                <a:spcPct val="80000"/>
              </a:lnSpc>
              <a:buFontTx/>
              <a:buNone/>
            </a:pPr>
            <a:endParaRPr lang="es-ES" sz="2000" b="1" smtClean="0"/>
          </a:p>
          <a:p>
            <a:pPr eaLnBrk="1" hangingPunct="1">
              <a:lnSpc>
                <a:spcPct val="80000"/>
              </a:lnSpc>
              <a:buFontTx/>
              <a:buNone/>
            </a:pPr>
            <a:r>
              <a:rPr lang="es-ES" sz="2000" smtClean="0"/>
              <a:t>	</a:t>
            </a:r>
          </a:p>
          <a:p>
            <a:pPr algn="ctr" eaLnBrk="1" hangingPunct="1">
              <a:lnSpc>
                <a:spcPct val="80000"/>
              </a:lnSpc>
              <a:buFontTx/>
              <a:buNone/>
            </a:pPr>
            <a:endParaRPr lang="es-ES" sz="2000" u="sng"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1219200"/>
          <a:ext cx="9144000" cy="4953000"/>
        </p:xfrm>
        <a:graphic>
          <a:graphicData uri="http://schemas.openxmlformats.org/presentationml/2006/ole">
            <p:oleObj spid="_x0000_s1026" name="Gráfico" r:id="rId3" imgW="4167000" imgH="2169720" progId="Excel.Sheet.8">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5"/>
          <p:cNvSpPr>
            <a:spLocks noGrp="1" noChangeArrowheads="1"/>
          </p:cNvSpPr>
          <p:nvPr>
            <p:ph type="title"/>
          </p:nvPr>
        </p:nvSpPr>
        <p:spPr/>
        <p:txBody>
          <a:bodyPr/>
          <a:lstStyle/>
          <a:p>
            <a:endParaRPr lang="es-ES" smtClean="0"/>
          </a:p>
        </p:txBody>
      </p:sp>
      <p:sp>
        <p:nvSpPr>
          <p:cNvPr id="2052" name="AutoShape 5" descr="Resultado de imagen para consumo mundial de energia 2014"/>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s-ES"/>
          </a:p>
        </p:txBody>
      </p:sp>
      <p:sp>
        <p:nvSpPr>
          <p:cNvPr id="2053" name="AutoShape 7" descr="Resultado de imagen para consumo mundial de energia 2014"/>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s-ES"/>
          </a:p>
        </p:txBody>
      </p:sp>
      <p:sp>
        <p:nvSpPr>
          <p:cNvPr id="2054" name="AutoShape 9" descr="Resultado de imagen para consumo mundial de energia 2014"/>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s-ES"/>
          </a:p>
        </p:txBody>
      </p:sp>
      <p:graphicFrame>
        <p:nvGraphicFramePr>
          <p:cNvPr id="2050" name="Object 14"/>
          <p:cNvGraphicFramePr>
            <a:graphicFrameLocks noGrp="1" noChangeAspect="1"/>
          </p:cNvGraphicFramePr>
          <p:nvPr>
            <p:ph idx="1"/>
          </p:nvPr>
        </p:nvGraphicFramePr>
        <p:xfrm>
          <a:off x="457200" y="914400"/>
          <a:ext cx="8458200" cy="5105400"/>
        </p:xfrm>
        <a:graphic>
          <a:graphicData uri="http://schemas.openxmlformats.org/presentationml/2006/ole">
            <p:oleObj spid="_x0000_s2050" name="Gráfico" r:id="rId3" imgW="4591202" imgH="1962048" progId="Excel.Sheet.8">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p:cNvPicPr>
            <a:picLocks noGrp="1" noChangeAspect="1" noChangeArrowheads="1"/>
          </p:cNvPicPr>
          <p:nvPr>
            <p:ph type="body" idx="4294967295"/>
          </p:nvPr>
        </p:nvPicPr>
        <p:blipFill>
          <a:blip r:embed="rId2"/>
          <a:srcRect/>
          <a:stretch>
            <a:fillRect/>
          </a:stretch>
        </p:blipFill>
        <p:spPr bwMode="auto">
          <a:xfrm>
            <a:off x="0" y="0"/>
            <a:ext cx="9144000" cy="6858000"/>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pPr eaLnBrk="1" hangingPunct="1"/>
            <a:endParaRPr lang="es-ES" smtClean="0"/>
          </a:p>
        </p:txBody>
      </p:sp>
      <p:pic>
        <p:nvPicPr>
          <p:cNvPr id="39938" name="Picture 4"/>
          <p:cNvPicPr>
            <a:picLocks noGrp="1" noChangeAspect="1" noChangeArrowheads="1"/>
          </p:cNvPicPr>
          <p:nvPr>
            <p:ph type="body" idx="1"/>
          </p:nvPr>
        </p:nvPicPr>
        <p:blipFill>
          <a:blip r:embed="rId2"/>
          <a:srcRect/>
          <a:stretch>
            <a:fillRect/>
          </a:stretch>
        </p:blipFill>
        <p:spPr bwMode="auto">
          <a:xfrm>
            <a:off x="0" y="0"/>
            <a:ext cx="8915400" cy="6858000"/>
          </a:xfrm>
          <a:noFill/>
          <a:ln>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endParaRPr lang="es-ES" smtClean="0"/>
          </a:p>
        </p:txBody>
      </p:sp>
      <p:pic>
        <p:nvPicPr>
          <p:cNvPr id="40962" name="Picture 6"/>
          <p:cNvPicPr>
            <a:picLocks noGrp="1" noChangeAspect="1" noChangeArrowheads="1"/>
          </p:cNvPicPr>
          <p:nvPr>
            <p:ph type="body" idx="1"/>
          </p:nvPr>
        </p:nvPicPr>
        <p:blipFill>
          <a:blip r:embed="rId2"/>
          <a:srcRect/>
          <a:stretch>
            <a:fillRect/>
          </a:stretch>
        </p:blipFill>
        <p:spPr bwMode="auto">
          <a:xfrm>
            <a:off x="0" y="0"/>
            <a:ext cx="9144000" cy="6858000"/>
          </a:xfrm>
          <a:noFill/>
          <a:ln>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pPr eaLnBrk="1" hangingPunct="1"/>
            <a:endParaRPr lang="es-ES" smtClean="0"/>
          </a:p>
        </p:txBody>
      </p:sp>
      <p:pic>
        <p:nvPicPr>
          <p:cNvPr id="41986" name="Picture 5"/>
          <p:cNvPicPr>
            <a:picLocks noGrp="1" noChangeAspect="1" noChangeArrowheads="1"/>
          </p:cNvPicPr>
          <p:nvPr>
            <p:ph type="body" idx="1"/>
          </p:nvPr>
        </p:nvPicPr>
        <p:blipFill>
          <a:blip r:embed="rId2"/>
          <a:srcRect/>
          <a:stretch>
            <a:fillRect/>
          </a:stretch>
        </p:blipFill>
        <p:spPr bwMode="auto">
          <a:xfrm>
            <a:off x="0" y="0"/>
            <a:ext cx="9144000" cy="6858000"/>
          </a:xfrm>
          <a:noFill/>
          <a:ln>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457200" y="304800"/>
            <a:ext cx="8686800" cy="1143000"/>
          </a:xfrm>
        </p:spPr>
        <p:txBody>
          <a:bodyPr/>
          <a:lstStyle/>
          <a:p>
            <a:r>
              <a:rPr lang="es-AR" smtClean="0"/>
              <a:t>Datos Uruguay 2013</a:t>
            </a:r>
            <a:br>
              <a:rPr lang="es-AR" smtClean="0"/>
            </a:br>
            <a:r>
              <a:rPr lang="es-AR" smtClean="0"/>
              <a:t>Fuente: DNE. BEN 2013 </a:t>
            </a:r>
            <a:endParaRPr lang="es-ES" smtClean="0"/>
          </a:p>
        </p:txBody>
      </p:sp>
      <p:pic>
        <p:nvPicPr>
          <p:cNvPr id="43010" name="Picture 4"/>
          <p:cNvPicPr>
            <a:picLocks noGrp="1" noChangeAspect="1" noChangeArrowheads="1"/>
          </p:cNvPicPr>
          <p:nvPr>
            <p:ph type="body" idx="1"/>
          </p:nvPr>
        </p:nvPicPr>
        <p:blipFill>
          <a:blip r:embed="rId2"/>
          <a:srcRect/>
          <a:stretch>
            <a:fillRect/>
          </a:stretch>
        </p:blipFill>
        <p:spPr bwMode="auto">
          <a:xfrm>
            <a:off x="4495800" y="0"/>
            <a:ext cx="4648200" cy="3124200"/>
          </a:xfrm>
          <a:noFill/>
          <a:ln>
            <a:miter lim="800000"/>
            <a:headEnd/>
            <a:tailEnd/>
          </a:ln>
        </p:spPr>
      </p:pic>
      <p:pic>
        <p:nvPicPr>
          <p:cNvPr id="43011" name="Picture 5"/>
          <p:cNvPicPr>
            <a:picLocks noChangeAspect="1" noChangeArrowheads="1"/>
          </p:cNvPicPr>
          <p:nvPr/>
        </p:nvPicPr>
        <p:blipFill>
          <a:blip r:embed="rId3"/>
          <a:srcRect/>
          <a:stretch>
            <a:fillRect/>
          </a:stretch>
        </p:blipFill>
        <p:spPr bwMode="auto">
          <a:xfrm>
            <a:off x="762000" y="3048000"/>
            <a:ext cx="51054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lstStyle/>
          <a:p>
            <a:endParaRPr lang="es-ES" smtClean="0"/>
          </a:p>
        </p:txBody>
      </p:sp>
      <p:pic>
        <p:nvPicPr>
          <p:cNvPr id="44034" name="Picture 4"/>
          <p:cNvPicPr>
            <a:picLocks noGrp="1" noChangeAspect="1" noChangeArrowheads="1"/>
          </p:cNvPicPr>
          <p:nvPr>
            <p:ph type="body" idx="1"/>
          </p:nvPr>
        </p:nvPicPr>
        <p:blipFill>
          <a:blip r:embed="rId2"/>
          <a:srcRect/>
          <a:stretch>
            <a:fillRect/>
          </a:stretch>
        </p:blipFill>
        <p:spPr bwMode="auto">
          <a:xfrm>
            <a:off x="0" y="228600"/>
            <a:ext cx="9144000" cy="6629400"/>
          </a:xfrm>
          <a:noFill/>
          <a:ln>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endParaRPr lang="es-ES" smtClean="0"/>
          </a:p>
        </p:txBody>
      </p:sp>
      <p:pic>
        <p:nvPicPr>
          <p:cNvPr id="45058" name="Picture 4"/>
          <p:cNvPicPr>
            <a:picLocks noGrp="1" noChangeAspect="1" noChangeArrowheads="1"/>
          </p:cNvPicPr>
          <p:nvPr>
            <p:ph type="body" idx="1"/>
          </p:nvPr>
        </p:nvPicPr>
        <p:blipFill>
          <a:blip r:embed="rId2"/>
          <a:srcRect/>
          <a:stretch>
            <a:fillRect/>
          </a:stretch>
        </p:blipFill>
        <p:spPr bwMode="auto">
          <a:xfrm>
            <a:off x="0" y="762000"/>
            <a:ext cx="9144000" cy="5715000"/>
          </a:xfrm>
          <a:noFill/>
          <a:ln>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lstStyle/>
          <a:p>
            <a:endParaRPr lang="es-ES" smtClean="0"/>
          </a:p>
        </p:txBody>
      </p:sp>
      <p:pic>
        <p:nvPicPr>
          <p:cNvPr id="46082" name="Picture 4"/>
          <p:cNvPicPr>
            <a:picLocks noGrp="1" noChangeAspect="1" noChangeArrowheads="1"/>
          </p:cNvPicPr>
          <p:nvPr>
            <p:ph type="body" idx="1"/>
          </p:nvPr>
        </p:nvPicPr>
        <p:blipFill>
          <a:blip r:embed="rId2"/>
          <a:srcRect/>
          <a:stretch>
            <a:fillRect/>
          </a:stretch>
        </p:blipFill>
        <p:spPr bwMode="auto">
          <a:xfrm>
            <a:off x="0" y="304800"/>
            <a:ext cx="9144000" cy="6172200"/>
          </a:xfrm>
          <a:noFill/>
          <a:ln>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endParaRPr lang="es-ES" smtClean="0"/>
          </a:p>
        </p:txBody>
      </p:sp>
      <p:sp>
        <p:nvSpPr>
          <p:cNvPr id="17410"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s-ES" b="1" smtClean="0"/>
              <a:t>Algunas cuestiones generales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endParaRPr lang="es-ES" smtClean="0"/>
          </a:p>
        </p:txBody>
      </p:sp>
      <p:pic>
        <p:nvPicPr>
          <p:cNvPr id="47106" name="Picture 4"/>
          <p:cNvPicPr>
            <a:picLocks noGrp="1" noChangeAspect="1" noChangeArrowheads="1"/>
          </p:cNvPicPr>
          <p:nvPr>
            <p:ph type="body" idx="1"/>
          </p:nvPr>
        </p:nvPicPr>
        <p:blipFill>
          <a:blip r:embed="rId2"/>
          <a:srcRect/>
          <a:stretch>
            <a:fillRect/>
          </a:stretch>
        </p:blipFill>
        <p:spPr bwMode="auto">
          <a:xfrm>
            <a:off x="0" y="685800"/>
            <a:ext cx="9144000" cy="4786313"/>
          </a:xfrm>
          <a:noFill/>
          <a:ln>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endParaRPr lang="es-ES" smtClean="0"/>
          </a:p>
        </p:txBody>
      </p:sp>
      <p:pic>
        <p:nvPicPr>
          <p:cNvPr id="48130" name="Picture 4"/>
          <p:cNvPicPr>
            <a:picLocks noGrp="1" noChangeAspect="1" noChangeArrowheads="1"/>
          </p:cNvPicPr>
          <p:nvPr>
            <p:ph type="body" idx="1"/>
          </p:nvPr>
        </p:nvPicPr>
        <p:blipFill>
          <a:blip r:embed="rId2"/>
          <a:srcRect/>
          <a:stretch>
            <a:fillRect/>
          </a:stretch>
        </p:blipFill>
        <p:spPr bwMode="auto">
          <a:xfrm>
            <a:off x="457200" y="533400"/>
            <a:ext cx="8686800" cy="5791200"/>
          </a:xfrm>
          <a:noFill/>
          <a:ln>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endParaRPr lang="es-ES" smtClean="0"/>
          </a:p>
        </p:txBody>
      </p:sp>
      <p:pic>
        <p:nvPicPr>
          <p:cNvPr id="49154" name="Picture 4"/>
          <p:cNvPicPr>
            <a:picLocks noGrp="1" noChangeAspect="1" noChangeArrowheads="1"/>
          </p:cNvPicPr>
          <p:nvPr>
            <p:ph type="body" idx="1"/>
          </p:nvPr>
        </p:nvPicPr>
        <p:blipFill>
          <a:blip r:embed="rId2"/>
          <a:srcRect/>
          <a:stretch>
            <a:fillRect/>
          </a:stretch>
        </p:blipFill>
        <p:spPr bwMode="auto">
          <a:xfrm>
            <a:off x="0" y="685800"/>
            <a:ext cx="9144000" cy="4808538"/>
          </a:xfrm>
          <a:noFill/>
          <a:ln>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endParaRPr lang="es-ES" smtClean="0"/>
          </a:p>
        </p:txBody>
      </p:sp>
      <p:pic>
        <p:nvPicPr>
          <p:cNvPr id="50178" name="Picture 4"/>
          <p:cNvPicPr>
            <a:picLocks noGrp="1" noChangeAspect="1" noChangeArrowheads="1"/>
          </p:cNvPicPr>
          <p:nvPr>
            <p:ph type="body" idx="1"/>
          </p:nvPr>
        </p:nvPicPr>
        <p:blipFill>
          <a:blip r:embed="rId2"/>
          <a:srcRect/>
          <a:stretch>
            <a:fillRect/>
          </a:stretch>
        </p:blipFill>
        <p:spPr bwMode="auto">
          <a:xfrm>
            <a:off x="533400" y="381000"/>
            <a:ext cx="8383588" cy="5745163"/>
          </a:xfrm>
          <a:noFill/>
          <a:ln>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endParaRPr lang="es-ES" smtClean="0"/>
          </a:p>
        </p:txBody>
      </p:sp>
      <p:pic>
        <p:nvPicPr>
          <p:cNvPr id="51202" name="Picture 4"/>
          <p:cNvPicPr>
            <a:picLocks noGrp="1" noChangeAspect="1" noChangeArrowheads="1"/>
          </p:cNvPicPr>
          <p:nvPr>
            <p:ph type="body" idx="1"/>
          </p:nvPr>
        </p:nvPicPr>
        <p:blipFill>
          <a:blip r:embed="rId2"/>
          <a:srcRect/>
          <a:stretch>
            <a:fillRect/>
          </a:stretch>
        </p:blipFill>
        <p:spPr bwMode="auto">
          <a:xfrm>
            <a:off x="0" y="304800"/>
            <a:ext cx="9144000" cy="6248400"/>
          </a:xfrm>
          <a:noFill/>
          <a:ln>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endParaRPr lang="es-ES" smtClean="0"/>
          </a:p>
        </p:txBody>
      </p:sp>
      <p:pic>
        <p:nvPicPr>
          <p:cNvPr id="52226" name="Picture 4"/>
          <p:cNvPicPr>
            <a:picLocks noGrp="1" noChangeAspect="1" noChangeArrowheads="1"/>
          </p:cNvPicPr>
          <p:nvPr>
            <p:ph type="body" idx="1"/>
          </p:nvPr>
        </p:nvPicPr>
        <p:blipFill>
          <a:blip r:embed="rId2"/>
          <a:srcRect/>
          <a:stretch>
            <a:fillRect/>
          </a:stretch>
        </p:blipFill>
        <p:spPr bwMode="auto">
          <a:xfrm>
            <a:off x="0" y="304800"/>
            <a:ext cx="9144000" cy="6248400"/>
          </a:xfrm>
          <a:noFill/>
          <a:ln>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endParaRPr lang="es-ES" smtClean="0"/>
          </a:p>
        </p:txBody>
      </p:sp>
      <p:pic>
        <p:nvPicPr>
          <p:cNvPr id="53250" name="Picture 4"/>
          <p:cNvPicPr>
            <a:picLocks noGrp="1" noChangeAspect="1" noChangeArrowheads="1"/>
          </p:cNvPicPr>
          <p:nvPr>
            <p:ph type="body" idx="1"/>
          </p:nvPr>
        </p:nvPicPr>
        <p:blipFill>
          <a:blip r:embed="rId2"/>
          <a:srcRect/>
          <a:stretch>
            <a:fillRect/>
          </a:stretch>
        </p:blipFill>
        <p:spPr bwMode="auto">
          <a:xfrm>
            <a:off x="0" y="304800"/>
            <a:ext cx="9144000" cy="6324600"/>
          </a:xfrm>
          <a:noFill/>
          <a:ln>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endParaRPr lang="es-ES" smtClean="0"/>
          </a:p>
        </p:txBody>
      </p:sp>
      <p:pic>
        <p:nvPicPr>
          <p:cNvPr id="54274" name="Picture 4"/>
          <p:cNvPicPr>
            <a:picLocks noGrp="1" noChangeAspect="1" noChangeArrowheads="1"/>
          </p:cNvPicPr>
          <p:nvPr>
            <p:ph type="body" idx="1"/>
          </p:nvPr>
        </p:nvPicPr>
        <p:blipFill>
          <a:blip r:embed="rId2"/>
          <a:srcRect/>
          <a:stretch>
            <a:fillRect/>
          </a:stretch>
        </p:blipFill>
        <p:spPr bwMode="auto">
          <a:xfrm>
            <a:off x="0" y="0"/>
            <a:ext cx="9144000" cy="6858000"/>
          </a:xfrm>
          <a:noFill/>
          <a:ln>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pPr eaLnBrk="1" hangingPunct="1"/>
            <a:endParaRPr lang="es-ES" smtClean="0"/>
          </a:p>
        </p:txBody>
      </p:sp>
      <p:pic>
        <p:nvPicPr>
          <p:cNvPr id="55298"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5299" name="Text Box 5"/>
          <p:cNvSpPr txBox="1">
            <a:spLocks noChangeArrowheads="1"/>
          </p:cNvSpPr>
          <p:nvPr/>
        </p:nvSpPr>
        <p:spPr bwMode="auto">
          <a:xfrm>
            <a:off x="7010400" y="6858000"/>
            <a:ext cx="990600" cy="274638"/>
          </a:xfrm>
          <a:prstGeom prst="rect">
            <a:avLst/>
          </a:prstGeom>
          <a:noFill/>
          <a:ln w="9525">
            <a:noFill/>
            <a:miter lim="800000"/>
            <a:headEnd/>
            <a:tailEnd/>
          </a:ln>
        </p:spPr>
        <p:txBody>
          <a:bodyPr>
            <a:spAutoFit/>
          </a:bodyPr>
          <a:lstStyle/>
          <a:p>
            <a:pPr>
              <a:spcBef>
                <a:spcPct val="50000"/>
              </a:spcBef>
            </a:pPr>
            <a:r>
              <a:rPr lang="es-ES" sz="1200"/>
              <a:t>{Ref. 2}</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0" y="0"/>
            <a:ext cx="8686800" cy="1143000"/>
          </a:xfrm>
        </p:spPr>
        <p:txBody>
          <a:bodyPr/>
          <a:lstStyle/>
          <a:p>
            <a:pPr algn="ctr"/>
            <a:r>
              <a:rPr lang="es-AR" sz="3600" b="1" smtClean="0"/>
              <a:t>Psicrometría</a:t>
            </a:r>
            <a:endParaRPr lang="es-ES" sz="3600" b="1" smtClean="0"/>
          </a:p>
        </p:txBody>
      </p:sp>
      <p:sp>
        <p:nvSpPr>
          <p:cNvPr id="56322"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s-ES" smtClean="0"/>
          </a:p>
        </p:txBody>
      </p:sp>
      <p:pic>
        <p:nvPicPr>
          <p:cNvPr id="56323" name="Picture 4"/>
          <p:cNvPicPr>
            <a:picLocks noChangeAspect="1" noChangeArrowheads="1"/>
          </p:cNvPicPr>
          <p:nvPr/>
        </p:nvPicPr>
        <p:blipFill>
          <a:blip r:embed="rId2"/>
          <a:srcRect/>
          <a:stretch>
            <a:fillRect/>
          </a:stretch>
        </p:blipFill>
        <p:spPr bwMode="auto">
          <a:xfrm>
            <a:off x="0" y="1295400"/>
            <a:ext cx="8763000" cy="5257800"/>
          </a:xfrm>
          <a:prstGeom prst="rect">
            <a:avLst/>
          </a:prstGeom>
          <a:noFill/>
          <a:ln w="9525">
            <a:noFill/>
            <a:miter lim="800000"/>
            <a:headEnd/>
            <a:tailEnd/>
          </a:ln>
        </p:spPr>
      </p:pic>
      <p:sp>
        <p:nvSpPr>
          <p:cNvPr id="56324" name="Text Box 5"/>
          <p:cNvSpPr txBox="1">
            <a:spLocks noChangeArrowheads="1"/>
          </p:cNvSpPr>
          <p:nvPr/>
        </p:nvSpPr>
        <p:spPr bwMode="auto">
          <a:xfrm>
            <a:off x="533400" y="3200400"/>
            <a:ext cx="2286000" cy="366713"/>
          </a:xfrm>
          <a:prstGeom prst="rect">
            <a:avLst/>
          </a:prstGeom>
          <a:noFill/>
          <a:ln w="9525">
            <a:noFill/>
            <a:miter lim="800000"/>
            <a:headEnd/>
            <a:tailEnd/>
          </a:ln>
        </p:spPr>
        <p:txBody>
          <a:bodyPr>
            <a:spAutoFit/>
          </a:bodyPr>
          <a:lstStyle/>
          <a:p>
            <a:pPr>
              <a:spcBef>
                <a:spcPct val="50000"/>
              </a:spcBef>
            </a:pPr>
            <a:r>
              <a:rPr lang="es-AR">
                <a:hlinkClick r:id="rId3" action="ppaction://hlinkpres?slideindex=1&amp;slidetitle="/>
              </a:rPr>
              <a:t>Psicrometria 1.ppt</a:t>
            </a:r>
            <a:endParaRPr lang="es-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endParaRPr lang="es-ES" smtClean="0"/>
          </a:p>
        </p:txBody>
      </p:sp>
      <p:sp>
        <p:nvSpPr>
          <p:cNvPr id="18434" name="Rectangle 3"/>
          <p:cNvSpPr>
            <a:spLocks noGrp="1" noChangeArrowheads="1"/>
          </p:cNvSpPr>
          <p:nvPr>
            <p:ph type="body" idx="1"/>
          </p:nvPr>
        </p:nvSpPr>
        <p:spPr bwMode="auto">
          <a:xfrm>
            <a:off x="0" y="0"/>
            <a:ext cx="9144000" cy="6858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609600" indent="-609600"/>
            <a:r>
              <a:rPr lang="es-AR" sz="2800" smtClean="0"/>
              <a:t>kWh, MWh y GWh – unidades de energía generalmente usadas cuando se trata de energía eléctrica. 1 ktep = 11,3 GWh</a:t>
            </a:r>
          </a:p>
          <a:p>
            <a:pPr marL="609600" indent="-609600"/>
            <a:r>
              <a:rPr lang="es-AR" sz="2800" b="1" smtClean="0"/>
              <a:t>ktep - </a:t>
            </a:r>
            <a:r>
              <a:rPr lang="es-AR" sz="2800" smtClean="0"/>
              <a:t>unidad de energía generalmente usada para la energía primaria (antes de ser transformada) corresponde a la energía contenida en mil toneladas de petróleo. Si no se trata de petróleo, se usa el término equivalente.  </a:t>
            </a:r>
          </a:p>
          <a:p>
            <a:pPr marL="609600" indent="-609600"/>
            <a:r>
              <a:rPr lang="es-AR" sz="2800" smtClean="0"/>
              <a:t>MW - unidad de potencia usada para referirse a energía eléctrica. Megavatio corresponde a un millón de vatios. </a:t>
            </a:r>
          </a:p>
          <a:p>
            <a:pPr marL="609600" indent="-609600"/>
            <a:r>
              <a:rPr lang="es-AR" sz="2800" smtClean="0"/>
              <a:t>Barril de petróleo </a:t>
            </a:r>
            <a:r>
              <a:rPr lang="es-ES" sz="2800" smtClean="0"/>
              <a:t>estadounidense:  158.987294928 </a:t>
            </a:r>
            <a:r>
              <a:rPr lang="es-ES" sz="2800" smtClean="0">
                <a:hlinkClick r:id="rId2" tooltip="Litro"/>
              </a:rPr>
              <a:t>litros</a:t>
            </a:r>
            <a:endParaRPr lang="es-ES" sz="2800" smtClean="0"/>
          </a:p>
          <a:p>
            <a:pPr marL="609600" indent="-609600"/>
            <a:r>
              <a:rPr lang="es-ES" sz="2800" smtClean="0"/>
              <a:t>Barril de crudo/petróleo británico o imperial: 159.11315 </a:t>
            </a:r>
            <a:r>
              <a:rPr lang="es-ES" sz="2800" smtClean="0">
                <a:hlinkClick r:id="rId2" tooltip="Litro"/>
              </a:rPr>
              <a:t>litros</a:t>
            </a:r>
            <a:endParaRPr lang="es-ES" sz="2800" smtClean="0"/>
          </a:p>
          <a:p>
            <a:pPr marL="609600" indent="-609600"/>
            <a:endParaRPr lang="es-AR" sz="2800" smtClean="0"/>
          </a:p>
          <a:p>
            <a:pPr marL="609600" indent="-609600"/>
            <a:endParaRPr lang="es-ES" sz="2800" smtClean="0"/>
          </a:p>
        </p:txBody>
      </p:sp>
      <p:sp>
        <p:nvSpPr>
          <p:cNvPr id="114692" name="Text Box 4"/>
          <p:cNvSpPr txBox="1">
            <a:spLocks noChangeArrowheads="1"/>
          </p:cNvSpPr>
          <p:nvPr/>
        </p:nvSpPr>
        <p:spPr bwMode="auto">
          <a:xfrm>
            <a:off x="6781800" y="5257800"/>
            <a:ext cx="2362200" cy="579438"/>
          </a:xfrm>
          <a:prstGeom prst="rect">
            <a:avLst/>
          </a:prstGeom>
          <a:noFill/>
          <a:ln w="9525">
            <a:noFill/>
            <a:miter lim="800000"/>
            <a:headEnd/>
            <a:tailEnd/>
          </a:ln>
          <a:effectLst/>
        </p:spPr>
        <p:txBody>
          <a:bodyPr>
            <a:spAutoFit/>
          </a:bodyPr>
          <a:lstStyle/>
          <a:p>
            <a:pPr>
              <a:spcBef>
                <a:spcPct val="50000"/>
              </a:spcBef>
              <a:defRPr/>
            </a:pPr>
            <a:r>
              <a:rPr lang="es-AR" sz="3200" b="1" u="sng">
                <a:effectLst>
                  <a:outerShdw blurRad="38100" dist="38100" dir="2700000" algn="tl">
                    <a:srgbClr val="C0C0C0"/>
                  </a:outerShdw>
                </a:effectLst>
              </a:rPr>
              <a:t>UNIDADES</a:t>
            </a:r>
            <a:endParaRPr lang="es-ES" sz="3200" b="1" u="sng">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0" y="0"/>
            <a:ext cx="8686800" cy="1143000"/>
          </a:xfrm>
        </p:spPr>
        <p:txBody>
          <a:bodyPr/>
          <a:lstStyle/>
          <a:p>
            <a:pPr algn="ctr"/>
            <a:r>
              <a:rPr lang="es-AR" b="1" smtClean="0"/>
              <a:t>Diagrama Bioclimático de B. Givoni</a:t>
            </a:r>
            <a:br>
              <a:rPr lang="es-AR" b="1" smtClean="0"/>
            </a:br>
            <a:r>
              <a:rPr lang="es-AR" b="1" smtClean="0"/>
              <a:t>Estrategias de acondicionamiento</a:t>
            </a:r>
            <a:endParaRPr lang="es-ES" b="1" smtClean="0"/>
          </a:p>
        </p:txBody>
      </p:sp>
      <p:pic>
        <p:nvPicPr>
          <p:cNvPr id="57346" name="Picture 4" descr="http://upload.wikimedia.org/wikipedia/commons/1/16/Climograma_de_givoni_argentina.png?uselang=es"/>
          <p:cNvPicPr>
            <a:picLocks noGrp="1" noChangeAspect="1" noChangeArrowheads="1"/>
          </p:cNvPicPr>
          <p:nvPr>
            <p:ph type="body" idx="1"/>
          </p:nvPr>
        </p:nvPicPr>
        <p:blipFill>
          <a:blip r:embed="rId2"/>
          <a:srcRect/>
          <a:stretch>
            <a:fillRect/>
          </a:stretch>
        </p:blipFill>
        <p:spPr bwMode="auto">
          <a:xfrm>
            <a:off x="0" y="1066800"/>
            <a:ext cx="9144000" cy="5791200"/>
          </a:xfrm>
          <a:noFill/>
          <a:ln>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algn="ctr"/>
            <a:r>
              <a:rPr lang="es-AR" b="1" smtClean="0"/>
              <a:t>Programa ABC para aplicar </a:t>
            </a:r>
            <a:br>
              <a:rPr lang="es-AR" b="1" smtClean="0"/>
            </a:br>
            <a:r>
              <a:rPr lang="es-AR" b="1" smtClean="0"/>
              <a:t>el diagrama de Givoni a un clima dado</a:t>
            </a:r>
            <a:endParaRPr lang="es-ES" b="1" smtClean="0"/>
          </a:p>
        </p:txBody>
      </p:sp>
      <p:sp>
        <p:nvSpPr>
          <p:cNvPr id="58370" name="Rectangle 3"/>
          <p:cNvSpPr>
            <a:spLocks noGrp="1" noChangeArrowheads="1"/>
          </p:cNvSpPr>
          <p:nvPr>
            <p:ph type="body" idx="1"/>
          </p:nvPr>
        </p:nvSpPr>
        <p:spPr bwMode="auto">
          <a:xfrm>
            <a:off x="0" y="1371600"/>
            <a:ext cx="9144000" cy="609600"/>
          </a:xfrm>
          <a:noFill/>
          <a:ln>
            <a:miter lim="800000"/>
            <a:headEnd/>
            <a:tailEnd/>
          </a:ln>
        </p:spPr>
        <p:txBody>
          <a:bodyPr vert="horz" wrap="square" lIns="91440" tIns="45720" rIns="91440" bIns="45720" numCol="1" anchor="t" anchorCtr="0" compatLnSpc="1">
            <a:prstTxWarp prst="textNoShape">
              <a:avLst/>
            </a:prstTxWarp>
          </a:bodyPr>
          <a:lstStyle/>
          <a:p>
            <a:pPr algn="ctr">
              <a:buFontTx/>
              <a:buNone/>
            </a:pPr>
            <a:r>
              <a:rPr lang="es-AR" smtClean="0">
                <a:hlinkClick r:id="rId2" action="ppaction://hlinkfile"/>
              </a:rPr>
              <a:t>Ale 2015\ABC.rar</a:t>
            </a:r>
            <a:endParaRPr lang="es-AR" smtClean="0"/>
          </a:p>
        </p:txBody>
      </p:sp>
      <p:pic>
        <p:nvPicPr>
          <p:cNvPr id="58371" name="Picture 4"/>
          <p:cNvPicPr>
            <a:picLocks noChangeAspect="1" noChangeArrowheads="1"/>
          </p:cNvPicPr>
          <p:nvPr/>
        </p:nvPicPr>
        <p:blipFill>
          <a:blip r:embed="rId3"/>
          <a:srcRect/>
          <a:stretch>
            <a:fillRect/>
          </a:stretch>
        </p:blipFill>
        <p:spPr bwMode="auto">
          <a:xfrm>
            <a:off x="0" y="2133600"/>
            <a:ext cx="91440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4"/>
          <p:cNvSpPr>
            <a:spLocks noChangeArrowheads="1"/>
          </p:cNvSpPr>
          <p:nvPr/>
        </p:nvSpPr>
        <p:spPr bwMode="auto">
          <a:xfrm>
            <a:off x="381000" y="1371600"/>
            <a:ext cx="8458200" cy="5754688"/>
          </a:xfrm>
          <a:prstGeom prst="rect">
            <a:avLst/>
          </a:prstGeom>
          <a:noFill/>
          <a:ln w="9525">
            <a:noFill/>
            <a:miter lim="800000"/>
            <a:headEnd/>
            <a:tailEnd/>
          </a:ln>
        </p:spPr>
        <p:txBody>
          <a:bodyPr>
            <a:spAutoFit/>
          </a:bodyPr>
          <a:lstStyle/>
          <a:p>
            <a:pPr marL="238125" indent="-238125" algn="ctr"/>
            <a:r>
              <a:rPr lang="es-ES" sz="3200" b="1"/>
              <a:t>Análisis Físico y Ecuaciones a plantear</a:t>
            </a:r>
          </a:p>
          <a:p>
            <a:pPr marL="238125" indent="-238125" algn="ctr"/>
            <a:endParaRPr lang="es-ES" sz="2000" b="1"/>
          </a:p>
          <a:p>
            <a:pPr marL="238125" indent="-238125" algn="ctr"/>
            <a:r>
              <a:rPr lang="es-ES" sz="2800" b="1"/>
              <a:t>1) Conservación de la Energía</a:t>
            </a:r>
            <a:endParaRPr lang="es-ES" sz="2400" b="1"/>
          </a:p>
          <a:p>
            <a:pPr marL="238125" indent="-238125">
              <a:buFontTx/>
              <a:buChar char="-"/>
            </a:pPr>
            <a:r>
              <a:rPr lang="es-ES" sz="2400" b="1"/>
              <a:t>Determinación de los límites del sistema (volumen de       control) y una base de tiempo</a:t>
            </a:r>
          </a:p>
          <a:p>
            <a:pPr marL="238125" indent="-238125">
              <a:buFontTx/>
              <a:buChar char="-"/>
            </a:pPr>
            <a:r>
              <a:rPr lang="es-ES" sz="2400" b="1"/>
              <a:t>Determinación de los flujos de masa y energía que se intercambian</a:t>
            </a:r>
          </a:p>
          <a:p>
            <a:pPr marL="238125" indent="-238125"/>
            <a:r>
              <a:rPr lang="es-ES"/>
              <a:t>-  </a:t>
            </a:r>
            <a:r>
              <a:rPr lang="es-ES" sz="2400" b="1"/>
              <a:t>Ejemplos típicos de balances energéticos</a:t>
            </a:r>
          </a:p>
          <a:p>
            <a:pPr marL="238125" indent="-238125" algn="ctr"/>
            <a:endParaRPr lang="es-ES" sz="2400" b="1"/>
          </a:p>
          <a:p>
            <a:pPr marL="238125" indent="-238125" algn="ctr"/>
            <a:r>
              <a:rPr lang="es-ES" sz="2800" b="1"/>
              <a:t>2) Ecuaciones de transferencia</a:t>
            </a:r>
          </a:p>
          <a:p>
            <a:pPr marL="238125" indent="-238125"/>
            <a:r>
              <a:rPr lang="es-ES" sz="2400" b="1"/>
              <a:t>- Determinación de las velocidades a las que se producen las transferencias</a:t>
            </a:r>
          </a:p>
          <a:p>
            <a:pPr marL="238125" indent="-238125"/>
            <a:r>
              <a:rPr lang="es-ES" sz="2400" b="1"/>
              <a:t> </a:t>
            </a:r>
          </a:p>
          <a:p>
            <a:pPr marL="238125" indent="-238125"/>
            <a:r>
              <a:rPr lang="es-AR" sz="2400" b="1"/>
              <a:t>Ref. Incropera</a:t>
            </a:r>
            <a:endParaRPr lang="es-ES" sz="2400" b="1"/>
          </a:p>
          <a:p>
            <a:pPr marL="238125" indent="-238125" algn="ctr"/>
            <a:endParaRPr lang="es-ES" sz="2400" b="1"/>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3"/>
          <p:cNvSpPr>
            <a:spLocks noChangeArrowheads="1"/>
          </p:cNvSpPr>
          <p:nvPr/>
        </p:nvSpPr>
        <p:spPr bwMode="auto">
          <a:xfrm>
            <a:off x="228600" y="1676400"/>
            <a:ext cx="2971800" cy="3810000"/>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60418" name="Rectangle 2"/>
          <p:cNvSpPr>
            <a:spLocks noGrp="1" noChangeArrowheads="1"/>
          </p:cNvSpPr>
          <p:nvPr>
            <p:ph type="title"/>
          </p:nvPr>
        </p:nvSpPr>
        <p:spPr/>
        <p:txBody>
          <a:bodyPr/>
          <a:lstStyle/>
          <a:p>
            <a:pPr eaLnBrk="1" hangingPunct="1"/>
            <a:endParaRPr lang="es-ES" smtClean="0"/>
          </a:p>
        </p:txBody>
      </p:sp>
      <p:pic>
        <p:nvPicPr>
          <p:cNvPr id="60419" name="Picture 4"/>
          <p:cNvPicPr>
            <a:picLocks noGrp="1" noChangeAspect="1" noChangeArrowheads="1"/>
          </p:cNvPicPr>
          <p:nvPr>
            <p:ph type="body" idx="1"/>
          </p:nvPr>
        </p:nvPicPr>
        <p:blipFill>
          <a:blip r:embed="rId2"/>
          <a:srcRect/>
          <a:stretch>
            <a:fillRect/>
          </a:stretch>
        </p:blipFill>
        <p:spPr bwMode="auto">
          <a:xfrm>
            <a:off x="304800" y="1676400"/>
            <a:ext cx="8229600" cy="3733800"/>
          </a:xfrm>
          <a:noFill/>
          <a:ln>
            <a:miter lim="800000"/>
            <a:headEnd/>
            <a:tailEnd/>
          </a:ln>
        </p:spPr>
      </p:pic>
      <p:pic>
        <p:nvPicPr>
          <p:cNvPr id="60420" name="Picture 5"/>
          <p:cNvPicPr>
            <a:picLocks noChangeAspect="1" noChangeArrowheads="1"/>
          </p:cNvPicPr>
          <p:nvPr/>
        </p:nvPicPr>
        <p:blipFill>
          <a:blip r:embed="rId3"/>
          <a:srcRect/>
          <a:stretch>
            <a:fillRect/>
          </a:stretch>
        </p:blipFill>
        <p:spPr bwMode="auto">
          <a:xfrm>
            <a:off x="0" y="5486400"/>
            <a:ext cx="8763000" cy="1371600"/>
          </a:xfrm>
          <a:prstGeom prst="rect">
            <a:avLst/>
          </a:prstGeom>
          <a:noFill/>
          <a:ln w="9525">
            <a:noFill/>
            <a:miter lim="800000"/>
            <a:headEnd/>
            <a:tailEnd/>
          </a:ln>
        </p:spPr>
      </p:pic>
      <p:sp>
        <p:nvSpPr>
          <p:cNvPr id="60421" name="Text Box 6"/>
          <p:cNvSpPr txBox="1">
            <a:spLocks noChangeArrowheads="1"/>
          </p:cNvSpPr>
          <p:nvPr/>
        </p:nvSpPr>
        <p:spPr bwMode="auto">
          <a:xfrm>
            <a:off x="381000" y="304800"/>
            <a:ext cx="8153400" cy="1160463"/>
          </a:xfrm>
          <a:prstGeom prst="rect">
            <a:avLst/>
          </a:prstGeom>
          <a:noFill/>
          <a:ln w="9525">
            <a:noFill/>
            <a:miter lim="800000"/>
            <a:headEnd/>
            <a:tailEnd/>
          </a:ln>
        </p:spPr>
        <p:txBody>
          <a:bodyPr>
            <a:spAutoFit/>
          </a:bodyPr>
          <a:lstStyle/>
          <a:p>
            <a:pPr algn="ctr">
              <a:spcBef>
                <a:spcPct val="50000"/>
              </a:spcBef>
            </a:pPr>
            <a:r>
              <a:rPr lang="es-ES" sz="2800" b="1"/>
              <a:t>Sistema: Cerrado o Volumen de control </a:t>
            </a:r>
          </a:p>
          <a:p>
            <a:pPr algn="ctr">
              <a:spcBef>
                <a:spcPct val="50000"/>
              </a:spcBef>
            </a:pPr>
            <a:r>
              <a:rPr lang="es-ES" sz="2800" b="1"/>
              <a:t>Tiempo: Intervalo o Instantáneo</a:t>
            </a:r>
            <a:endParaRPr lang="es-ES" sz="2400" b="1"/>
          </a:p>
        </p:txBody>
      </p:sp>
      <p:sp>
        <p:nvSpPr>
          <p:cNvPr id="60422" name="Text Box 7"/>
          <p:cNvSpPr txBox="1">
            <a:spLocks noChangeArrowheads="1"/>
          </p:cNvSpPr>
          <p:nvPr/>
        </p:nvSpPr>
        <p:spPr bwMode="auto">
          <a:xfrm>
            <a:off x="381000" y="4572000"/>
            <a:ext cx="2590800" cy="779463"/>
          </a:xfrm>
          <a:prstGeom prst="rect">
            <a:avLst/>
          </a:prstGeom>
          <a:solidFill>
            <a:schemeClr val="accent1"/>
          </a:solidFill>
          <a:ln w="9525">
            <a:noFill/>
            <a:miter lim="800000"/>
            <a:headEnd/>
            <a:tailEnd/>
          </a:ln>
        </p:spPr>
        <p:txBody>
          <a:bodyPr>
            <a:spAutoFit/>
          </a:bodyPr>
          <a:lstStyle/>
          <a:p>
            <a:pPr>
              <a:spcBef>
                <a:spcPct val="50000"/>
              </a:spcBef>
            </a:pPr>
            <a:r>
              <a:rPr lang="es-AR" b="1"/>
              <a:t>Sistema cerrado</a:t>
            </a:r>
          </a:p>
          <a:p>
            <a:pPr>
              <a:spcBef>
                <a:spcPct val="50000"/>
              </a:spcBef>
            </a:pPr>
            <a:r>
              <a:rPr lang="es-AR" b="1"/>
              <a:t>Intervalo determinado</a:t>
            </a:r>
            <a:endParaRPr lang="es-ES" b="1"/>
          </a:p>
        </p:txBody>
      </p:sp>
      <p:sp>
        <p:nvSpPr>
          <p:cNvPr id="60423" name="Text Box 8"/>
          <p:cNvSpPr txBox="1">
            <a:spLocks noChangeArrowheads="1"/>
          </p:cNvSpPr>
          <p:nvPr/>
        </p:nvSpPr>
        <p:spPr bwMode="auto">
          <a:xfrm>
            <a:off x="6858000" y="4267200"/>
            <a:ext cx="2286000" cy="366713"/>
          </a:xfrm>
          <a:prstGeom prst="rect">
            <a:avLst/>
          </a:prstGeom>
          <a:solidFill>
            <a:schemeClr val="accent1"/>
          </a:solidFill>
          <a:ln w="9525">
            <a:noFill/>
            <a:miter lim="800000"/>
            <a:headEnd/>
            <a:tailEnd/>
          </a:ln>
        </p:spPr>
        <p:txBody>
          <a:bodyPr>
            <a:spAutoFit/>
          </a:bodyPr>
          <a:lstStyle/>
          <a:p>
            <a:pPr>
              <a:spcBef>
                <a:spcPct val="50000"/>
              </a:spcBef>
            </a:pPr>
            <a:r>
              <a:rPr lang="es-AR" b="1"/>
              <a:t>Sistema abierto</a:t>
            </a:r>
            <a:endParaRPr lang="es-ES" b="1"/>
          </a:p>
        </p:txBody>
      </p:sp>
      <p:sp>
        <p:nvSpPr>
          <p:cNvPr id="60424" name="Text Box 12"/>
          <p:cNvSpPr txBox="1">
            <a:spLocks noChangeArrowheads="1"/>
          </p:cNvSpPr>
          <p:nvPr/>
        </p:nvSpPr>
        <p:spPr bwMode="auto">
          <a:xfrm>
            <a:off x="457200" y="1905000"/>
            <a:ext cx="2438400" cy="641350"/>
          </a:xfrm>
          <a:prstGeom prst="rect">
            <a:avLst/>
          </a:prstGeom>
          <a:solidFill>
            <a:schemeClr val="accent1"/>
          </a:solidFill>
          <a:ln w="9525">
            <a:noFill/>
            <a:miter lim="800000"/>
            <a:headEnd/>
            <a:tailEnd/>
          </a:ln>
        </p:spPr>
        <p:txBody>
          <a:bodyPr>
            <a:spAutoFit/>
          </a:bodyPr>
          <a:lstStyle/>
          <a:p>
            <a:pPr>
              <a:spcBef>
                <a:spcPct val="50000"/>
              </a:spcBef>
            </a:pPr>
            <a:r>
              <a:rPr lang="es-AR" b="1"/>
              <a:t>Q – W = cambio de la energía interna U</a:t>
            </a:r>
            <a:endParaRPr lang="es-ES" b="1"/>
          </a:p>
        </p:txBody>
      </p:sp>
      <p:sp>
        <p:nvSpPr>
          <p:cNvPr id="60425" name="Line 14"/>
          <p:cNvSpPr>
            <a:spLocks noChangeShapeType="1"/>
          </p:cNvSpPr>
          <p:nvPr/>
        </p:nvSpPr>
        <p:spPr bwMode="auto">
          <a:xfrm>
            <a:off x="3124200" y="1676400"/>
            <a:ext cx="0" cy="3810000"/>
          </a:xfrm>
          <a:prstGeom prst="line">
            <a:avLst/>
          </a:prstGeom>
          <a:noFill/>
          <a:ln w="9525">
            <a:solidFill>
              <a:schemeClr val="tx1"/>
            </a:solidFill>
            <a:round/>
            <a:headEnd/>
            <a:tailEnd/>
          </a:ln>
        </p:spPr>
        <p:txBody>
          <a:bodyPr/>
          <a:lstStyle/>
          <a:p>
            <a:endParaRPr lang="es-ES"/>
          </a:p>
        </p:txBody>
      </p:sp>
      <p:sp>
        <p:nvSpPr>
          <p:cNvPr id="60426" name="Text Box 11"/>
          <p:cNvSpPr txBox="1">
            <a:spLocks noChangeArrowheads="1"/>
          </p:cNvSpPr>
          <p:nvPr/>
        </p:nvSpPr>
        <p:spPr bwMode="auto">
          <a:xfrm>
            <a:off x="6858000" y="4800600"/>
            <a:ext cx="2057400" cy="641350"/>
          </a:xfrm>
          <a:prstGeom prst="rect">
            <a:avLst/>
          </a:prstGeom>
          <a:solidFill>
            <a:schemeClr val="accent1"/>
          </a:solidFill>
          <a:ln w="9525">
            <a:noFill/>
            <a:miter lim="800000"/>
            <a:headEnd/>
            <a:tailEnd/>
          </a:ln>
        </p:spPr>
        <p:txBody>
          <a:bodyPr>
            <a:spAutoFit/>
          </a:bodyPr>
          <a:lstStyle/>
          <a:p>
            <a:pPr>
              <a:spcBef>
                <a:spcPct val="50000"/>
              </a:spcBef>
            </a:pPr>
            <a:r>
              <a:rPr lang="es-AR" b="1"/>
              <a:t>Nivel de referencia de z</a:t>
            </a:r>
            <a:endParaRPr lang="es-ES" b="1"/>
          </a:p>
        </p:txBody>
      </p:sp>
      <p:sp>
        <p:nvSpPr>
          <p:cNvPr id="60427" name="Line 16"/>
          <p:cNvSpPr>
            <a:spLocks noChangeShapeType="1"/>
          </p:cNvSpPr>
          <p:nvPr/>
        </p:nvSpPr>
        <p:spPr bwMode="auto">
          <a:xfrm flipH="1">
            <a:off x="7086600" y="4419600"/>
            <a:ext cx="2057400" cy="2057400"/>
          </a:xfrm>
          <a:prstGeom prst="line">
            <a:avLst/>
          </a:prstGeom>
          <a:noFill/>
          <a:ln w="76200">
            <a:solidFill>
              <a:schemeClr val="accent1"/>
            </a:solidFill>
            <a:round/>
            <a:headEnd/>
            <a:tailEnd type="triangle" w="med" len="med"/>
          </a:ln>
        </p:spPr>
        <p:txBody>
          <a:bodyPr/>
          <a:lstStyle/>
          <a:p>
            <a:endParaRPr lang="es-E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endParaRPr lang="es-ES" smtClean="0"/>
          </a:p>
        </p:txBody>
      </p:sp>
      <p:sp>
        <p:nvSpPr>
          <p:cNvPr id="61442" name="Rectangle 3"/>
          <p:cNvSpPr>
            <a:spLocks noGrp="1" noChangeArrowheads="1"/>
          </p:cNvSpPr>
          <p:nvPr>
            <p:ph type="body" idx="1"/>
          </p:nvPr>
        </p:nvSpPr>
        <p:spPr bwMode="auto">
          <a:xfrm>
            <a:off x="457200" y="228600"/>
            <a:ext cx="8229600" cy="5897563"/>
          </a:xfrm>
          <a:solidFill>
            <a:schemeClr val="accent1"/>
          </a:solidFill>
          <a:ln>
            <a:miter lim="800000"/>
            <a:headEnd/>
            <a:tailEnd/>
          </a:ln>
        </p:spPr>
        <p:txBody>
          <a:bodyPr vert="horz" wrap="square" lIns="91440" tIns="45720" rIns="91440" bIns="45720" numCol="1" anchor="t" anchorCtr="0" compatLnSpc="1">
            <a:prstTxWarp prst="textNoShape">
              <a:avLst/>
            </a:prstTxWarp>
          </a:bodyPr>
          <a:lstStyle/>
          <a:p>
            <a:pPr algn="ctr">
              <a:buFontTx/>
              <a:buNone/>
            </a:pPr>
            <a:r>
              <a:rPr lang="es-AR" smtClean="0"/>
              <a:t>Algunas Ecuaciones Conocidas</a:t>
            </a:r>
            <a:endParaRPr lang="es-ES" smtClean="0"/>
          </a:p>
        </p:txBody>
      </p:sp>
      <p:pic>
        <p:nvPicPr>
          <p:cNvPr id="61443" name="Picture 6"/>
          <p:cNvPicPr>
            <a:picLocks noChangeAspect="1" noChangeArrowheads="1"/>
          </p:cNvPicPr>
          <p:nvPr/>
        </p:nvPicPr>
        <p:blipFill>
          <a:blip r:embed="rId2"/>
          <a:srcRect/>
          <a:stretch>
            <a:fillRect/>
          </a:stretch>
        </p:blipFill>
        <p:spPr bwMode="auto">
          <a:xfrm>
            <a:off x="533400" y="381000"/>
            <a:ext cx="8305800" cy="5638800"/>
          </a:xfrm>
          <a:prstGeom prst="rect">
            <a:avLst/>
          </a:prstGeom>
          <a:solidFill>
            <a:schemeClr val="accent1"/>
          </a:solidFill>
          <a:ln w="38100">
            <a:solidFill>
              <a:schemeClr val="accent1"/>
            </a:solid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pPr eaLnBrk="1" hangingPunct="1"/>
            <a:endParaRPr lang="es-ES" smtClean="0"/>
          </a:p>
        </p:txBody>
      </p:sp>
      <p:pic>
        <p:nvPicPr>
          <p:cNvPr id="62466" name="Picture 4"/>
          <p:cNvPicPr>
            <a:picLocks noGrp="1" noChangeAspect="1" noChangeArrowheads="1"/>
          </p:cNvPicPr>
          <p:nvPr>
            <p:ph type="body" idx="1"/>
          </p:nvPr>
        </p:nvPicPr>
        <p:blipFill>
          <a:blip r:embed="rId2"/>
          <a:srcRect/>
          <a:stretch>
            <a:fillRect/>
          </a:stretch>
        </p:blipFill>
        <p:spPr bwMode="auto">
          <a:xfrm>
            <a:off x="228600" y="381000"/>
            <a:ext cx="8686800" cy="5638800"/>
          </a:xfrm>
          <a:noFill/>
          <a:ln>
            <a:miter lim="800000"/>
            <a:headEnd/>
            <a:tailEnd/>
          </a:ln>
        </p:spPr>
      </p:pic>
      <p:sp>
        <p:nvSpPr>
          <p:cNvPr id="62467" name="Text Box 5"/>
          <p:cNvSpPr txBox="1">
            <a:spLocks noChangeArrowheads="1"/>
          </p:cNvSpPr>
          <p:nvPr/>
        </p:nvSpPr>
        <p:spPr bwMode="auto">
          <a:xfrm>
            <a:off x="2209800" y="6019800"/>
            <a:ext cx="4219575" cy="519113"/>
          </a:xfrm>
          <a:prstGeom prst="rect">
            <a:avLst/>
          </a:prstGeom>
          <a:noFill/>
          <a:ln w="9525">
            <a:noFill/>
            <a:miter lim="800000"/>
            <a:headEnd/>
            <a:tailEnd/>
          </a:ln>
        </p:spPr>
        <p:txBody>
          <a:bodyPr wrap="none">
            <a:spAutoFit/>
          </a:bodyPr>
          <a:lstStyle/>
          <a:p>
            <a:r>
              <a:rPr lang="es-ES" sz="2800" b="1">
                <a:solidFill>
                  <a:srgbClr val="FF0000"/>
                </a:solidFill>
              </a:rPr>
              <a:t>Ecuaciones a formular?</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endParaRPr lang="es-ES" smtClean="0"/>
          </a:p>
        </p:txBody>
      </p:sp>
      <p:pic>
        <p:nvPicPr>
          <p:cNvPr id="63490" name="Picture 4"/>
          <p:cNvPicPr>
            <a:picLocks noGrp="1" noChangeAspect="1" noChangeArrowheads="1"/>
          </p:cNvPicPr>
          <p:nvPr>
            <p:ph type="body" idx="1"/>
          </p:nvPr>
        </p:nvPicPr>
        <p:blipFill>
          <a:blip r:embed="rId2"/>
          <a:srcRect/>
          <a:stretch>
            <a:fillRect/>
          </a:stretch>
        </p:blipFill>
        <p:spPr bwMode="auto">
          <a:xfrm>
            <a:off x="1219200" y="304800"/>
            <a:ext cx="6019800" cy="5410200"/>
          </a:xfrm>
          <a:noFill/>
          <a:ln>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pPr eaLnBrk="1" hangingPunct="1"/>
            <a:endParaRPr lang="es-ES" smtClean="0"/>
          </a:p>
        </p:txBody>
      </p:sp>
      <p:sp>
        <p:nvSpPr>
          <p:cNvPr id="64514"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endParaRPr lang="es-ES" b="1" smtClean="0"/>
          </a:p>
          <a:p>
            <a:pPr algn="ctr" eaLnBrk="1" hangingPunct="1">
              <a:buFontTx/>
              <a:buNone/>
            </a:pPr>
            <a:endParaRPr lang="es-ES" b="1" smtClean="0"/>
          </a:p>
          <a:p>
            <a:pPr algn="ctr" eaLnBrk="1" hangingPunct="1">
              <a:buFontTx/>
              <a:buNone/>
            </a:pPr>
            <a:r>
              <a:rPr lang="es-ES" b="1" smtClean="0"/>
              <a:t>Balances energéticos</a:t>
            </a:r>
          </a:p>
          <a:p>
            <a:pPr algn="ctr" eaLnBrk="1" hangingPunct="1">
              <a:buFontTx/>
              <a:buNone/>
            </a:pPr>
            <a:r>
              <a:rPr lang="es-ES" b="1" smtClean="0"/>
              <a:t>en la tierra y la atmósfera</a:t>
            </a:r>
          </a:p>
          <a:p>
            <a:pPr algn="ctr" eaLnBrk="1" hangingPunct="1">
              <a:buFontTx/>
              <a:buNone/>
            </a:pPr>
            <a:endParaRPr lang="es-ES" b="1" smtClean="0"/>
          </a:p>
          <a:p>
            <a:pPr algn="ctr" eaLnBrk="1" hangingPunct="1">
              <a:buFontTx/>
              <a:buNone/>
            </a:pPr>
            <a:r>
              <a:rPr lang="es-ES" sz="2800" b="1" smtClean="0">
                <a:solidFill>
                  <a:srgbClr val="FF0000"/>
                </a:solidFill>
              </a:rPr>
              <a:t>Para  comentar…</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ChangeArrowheads="1"/>
          </p:cNvSpPr>
          <p:nvPr/>
        </p:nvSpPr>
        <p:spPr bwMode="auto">
          <a:xfrm>
            <a:off x="0" y="2447925"/>
            <a:ext cx="9144000" cy="0"/>
          </a:xfrm>
          <a:prstGeom prst="rect">
            <a:avLst/>
          </a:prstGeom>
          <a:noFill/>
          <a:ln w="9525">
            <a:noFill/>
            <a:miter lim="800000"/>
            <a:headEnd/>
            <a:tailEnd/>
          </a:ln>
        </p:spPr>
        <p:txBody>
          <a:bodyPr wrap="none" anchor="ctr">
            <a:spAutoFit/>
          </a:bodyPr>
          <a:lstStyle/>
          <a:p>
            <a:endParaRPr lang="es-ES"/>
          </a:p>
        </p:txBody>
      </p:sp>
      <p:graphicFrame>
        <p:nvGraphicFramePr>
          <p:cNvPr id="3074" name="Object 4"/>
          <p:cNvGraphicFramePr>
            <a:graphicFrameLocks noChangeAspect="1"/>
          </p:cNvGraphicFramePr>
          <p:nvPr/>
        </p:nvGraphicFramePr>
        <p:xfrm>
          <a:off x="0" y="4191000"/>
          <a:ext cx="5715000" cy="1962150"/>
        </p:xfrm>
        <a:graphic>
          <a:graphicData uri="http://schemas.openxmlformats.org/presentationml/2006/ole">
            <p:oleObj spid="_x0000_s3074" name="Imagen" r:id="rId3" imgW="5712722" imgH="1960948" progId="Word.Picture.8">
              <p:embed/>
            </p:oleObj>
          </a:graphicData>
        </a:graphic>
      </p:graphicFrame>
      <p:pic>
        <p:nvPicPr>
          <p:cNvPr id="3076" name="Picture 8"/>
          <p:cNvPicPr>
            <a:picLocks noChangeAspect="1" noChangeArrowheads="1"/>
          </p:cNvPicPr>
          <p:nvPr/>
        </p:nvPicPr>
        <p:blipFill>
          <a:blip r:embed="rId4"/>
          <a:srcRect/>
          <a:stretch>
            <a:fillRect/>
          </a:stretch>
        </p:blipFill>
        <p:spPr bwMode="auto">
          <a:xfrm>
            <a:off x="4038600" y="1371600"/>
            <a:ext cx="5105400" cy="4084638"/>
          </a:xfrm>
          <a:prstGeom prst="rect">
            <a:avLst/>
          </a:prstGeom>
          <a:noFill/>
          <a:ln w="9525">
            <a:noFill/>
            <a:miter lim="800000"/>
            <a:headEnd/>
            <a:tailEnd/>
          </a:ln>
        </p:spPr>
      </p:pic>
      <p:pic>
        <p:nvPicPr>
          <p:cNvPr id="3077" name="Picture 9"/>
          <p:cNvPicPr>
            <a:picLocks noChangeAspect="1" noChangeArrowheads="1"/>
          </p:cNvPicPr>
          <p:nvPr/>
        </p:nvPicPr>
        <p:blipFill>
          <a:blip r:embed="rId5"/>
          <a:srcRect/>
          <a:stretch>
            <a:fillRect/>
          </a:stretch>
        </p:blipFill>
        <p:spPr bwMode="auto">
          <a:xfrm>
            <a:off x="0" y="0"/>
            <a:ext cx="51816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p:cNvPicPr>
            <a:picLocks noChangeAspect="1" noChangeArrowheads="1"/>
          </p:cNvPicPr>
          <p:nvPr/>
        </p:nvPicPr>
        <p:blipFill>
          <a:blip r:embed="rId2"/>
          <a:srcRect/>
          <a:stretch>
            <a:fillRect/>
          </a:stretch>
        </p:blipFill>
        <p:spPr bwMode="auto">
          <a:xfrm>
            <a:off x="1981200" y="1447800"/>
            <a:ext cx="6515100" cy="4489450"/>
          </a:xfrm>
          <a:prstGeom prst="rect">
            <a:avLst/>
          </a:prstGeom>
          <a:noFill/>
          <a:ln w="9525">
            <a:noFill/>
            <a:miter lim="800000"/>
            <a:headEnd/>
            <a:tailEnd/>
          </a:ln>
        </p:spPr>
      </p:pic>
      <p:sp>
        <p:nvSpPr>
          <p:cNvPr id="67586" name="Text Box 5"/>
          <p:cNvSpPr txBox="1">
            <a:spLocks noChangeArrowheads="1"/>
          </p:cNvSpPr>
          <p:nvPr/>
        </p:nvSpPr>
        <p:spPr bwMode="auto">
          <a:xfrm>
            <a:off x="0" y="4038600"/>
            <a:ext cx="1676400" cy="1187450"/>
          </a:xfrm>
          <a:prstGeom prst="rect">
            <a:avLst/>
          </a:prstGeom>
          <a:noFill/>
          <a:ln w="9525">
            <a:noFill/>
            <a:miter lim="800000"/>
            <a:headEnd/>
            <a:tailEnd/>
          </a:ln>
        </p:spPr>
        <p:txBody>
          <a:bodyPr>
            <a:spAutoFit/>
          </a:bodyPr>
          <a:lstStyle/>
          <a:p>
            <a:pPr>
              <a:spcBef>
                <a:spcPct val="50000"/>
              </a:spcBef>
            </a:pPr>
            <a:r>
              <a:rPr lang="es-ES" sz="2400"/>
              <a:t>Para Techos Verdes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endParaRPr lang="es-ES" smtClean="0"/>
          </a:p>
        </p:txBody>
      </p:sp>
      <p:pic>
        <p:nvPicPr>
          <p:cNvPr id="19458" name="Picture 5" descr="energy-per-capita+and+country"/>
          <p:cNvPicPr>
            <a:picLocks noChangeAspect="1" noChangeArrowheads="1"/>
          </p:cNvPicPr>
          <p:nvPr/>
        </p:nvPicPr>
        <p:blipFill>
          <a:blip r:embed="rId2"/>
          <a:srcRect/>
          <a:stretch>
            <a:fillRect/>
          </a:stretch>
        </p:blipFill>
        <p:spPr bwMode="auto">
          <a:xfrm>
            <a:off x="381000" y="228600"/>
            <a:ext cx="87630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pPr eaLnBrk="1" hangingPunct="1"/>
            <a:endParaRPr lang="es-ES" smtClean="0"/>
          </a:p>
        </p:txBody>
      </p:sp>
      <p:pic>
        <p:nvPicPr>
          <p:cNvPr id="68610" name="Picture 4"/>
          <p:cNvPicPr>
            <a:picLocks noGrp="1" noChangeAspect="1" noChangeArrowheads="1"/>
          </p:cNvPicPr>
          <p:nvPr>
            <p:ph type="body" idx="1"/>
          </p:nvPr>
        </p:nvPicPr>
        <p:blipFill>
          <a:blip r:embed="rId2"/>
          <a:srcRect/>
          <a:stretch>
            <a:fillRect/>
          </a:stretch>
        </p:blipFill>
        <p:spPr bwMode="auto">
          <a:xfrm>
            <a:off x="0" y="0"/>
            <a:ext cx="9144000" cy="6858000"/>
          </a:xfrm>
          <a:noFill/>
          <a:ln>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pPr eaLnBrk="1" hangingPunct="1"/>
            <a:endParaRPr lang="es-ES" smtClean="0"/>
          </a:p>
        </p:txBody>
      </p:sp>
      <p:pic>
        <p:nvPicPr>
          <p:cNvPr id="69634" name="Picture 4"/>
          <p:cNvPicPr>
            <a:picLocks noGrp="1" noChangeAspect="1" noChangeArrowheads="1"/>
          </p:cNvPicPr>
          <p:nvPr>
            <p:ph type="body" idx="1"/>
          </p:nvPr>
        </p:nvPicPr>
        <p:blipFill>
          <a:blip r:embed="rId2"/>
          <a:srcRect/>
          <a:stretch>
            <a:fillRect/>
          </a:stretch>
        </p:blipFill>
        <p:spPr bwMode="auto">
          <a:xfrm>
            <a:off x="0" y="0"/>
            <a:ext cx="9144000" cy="6858000"/>
          </a:xfrm>
          <a:noFill/>
          <a:ln>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pPr eaLnBrk="1" hangingPunct="1"/>
            <a:endParaRPr lang="es-ES" smtClean="0"/>
          </a:p>
        </p:txBody>
      </p:sp>
      <p:pic>
        <p:nvPicPr>
          <p:cNvPr id="70658" name="Picture 4"/>
          <p:cNvPicPr>
            <a:picLocks noGrp="1" noChangeAspect="1" noChangeArrowheads="1"/>
          </p:cNvPicPr>
          <p:nvPr>
            <p:ph type="body" idx="1"/>
          </p:nvPr>
        </p:nvPicPr>
        <p:blipFill>
          <a:blip r:embed="rId2"/>
          <a:srcRect/>
          <a:stretch>
            <a:fillRect/>
          </a:stretch>
        </p:blipFill>
        <p:spPr bwMode="auto">
          <a:xfrm>
            <a:off x="0" y="0"/>
            <a:ext cx="9144000" cy="6858000"/>
          </a:xfrm>
          <a:noFill/>
          <a:ln>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p:txBody>
          <a:bodyPr/>
          <a:lstStyle/>
          <a:p>
            <a:pPr eaLnBrk="1" hangingPunct="1"/>
            <a:endParaRPr lang="es-ES" smtClean="0"/>
          </a:p>
        </p:txBody>
      </p:sp>
      <p:pic>
        <p:nvPicPr>
          <p:cNvPr id="71682" name="Picture 3"/>
          <p:cNvPicPr>
            <a:picLocks noGrp="1" noChangeAspect="1" noChangeArrowheads="1"/>
          </p:cNvPicPr>
          <p:nvPr>
            <p:ph type="body" idx="1"/>
          </p:nvPr>
        </p:nvPicPr>
        <p:blipFill>
          <a:blip r:embed="rId2"/>
          <a:srcRect/>
          <a:stretch>
            <a:fillRect/>
          </a:stretch>
        </p:blipFill>
        <p:spPr bwMode="auto">
          <a:xfrm>
            <a:off x="0" y="0"/>
            <a:ext cx="9144000" cy="6858000"/>
          </a:xfrm>
          <a:noFill/>
          <a:ln>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p:txBody>
          <a:bodyPr/>
          <a:lstStyle/>
          <a:p>
            <a:pPr eaLnBrk="1" hangingPunct="1"/>
            <a:endParaRPr lang="es-ES" smtClean="0"/>
          </a:p>
        </p:txBody>
      </p:sp>
      <p:sp>
        <p:nvSpPr>
          <p:cNvPr id="72706" name="Rectangle 3"/>
          <p:cNvSpPr>
            <a:spLocks noGrp="1" noChangeArrowheads="1"/>
          </p:cNvSpPr>
          <p:nvPr>
            <p:ph type="body" idx="1"/>
          </p:nvPr>
        </p:nvSpPr>
        <p:spPr bwMode="auto">
          <a:xfrm>
            <a:off x="381000" y="457200"/>
            <a:ext cx="8229600" cy="7620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s-ES" b="1" smtClean="0"/>
              <a:t>Transferencia por Conducción</a:t>
            </a:r>
          </a:p>
        </p:txBody>
      </p:sp>
      <p:pic>
        <p:nvPicPr>
          <p:cNvPr id="72707" name="Picture 4"/>
          <p:cNvPicPr>
            <a:picLocks noChangeAspect="1" noChangeArrowheads="1"/>
          </p:cNvPicPr>
          <p:nvPr/>
        </p:nvPicPr>
        <p:blipFill>
          <a:blip r:embed="rId3"/>
          <a:srcRect/>
          <a:stretch>
            <a:fillRect/>
          </a:stretch>
        </p:blipFill>
        <p:spPr bwMode="auto">
          <a:xfrm>
            <a:off x="4572000" y="2133600"/>
            <a:ext cx="3048000" cy="2667000"/>
          </a:xfrm>
          <a:prstGeom prst="rect">
            <a:avLst/>
          </a:prstGeom>
          <a:noFill/>
          <a:ln w="9525">
            <a:noFill/>
            <a:miter lim="800000"/>
            <a:headEnd/>
            <a:tailEnd/>
          </a:ln>
        </p:spPr>
      </p:pic>
      <p:pic>
        <p:nvPicPr>
          <p:cNvPr id="72708" name="Picture 5"/>
          <p:cNvPicPr>
            <a:picLocks noChangeAspect="1" noChangeArrowheads="1"/>
          </p:cNvPicPr>
          <p:nvPr/>
        </p:nvPicPr>
        <p:blipFill>
          <a:blip r:embed="rId4"/>
          <a:srcRect/>
          <a:stretch>
            <a:fillRect/>
          </a:stretch>
        </p:blipFill>
        <p:spPr bwMode="auto">
          <a:xfrm>
            <a:off x="3886200" y="4876800"/>
            <a:ext cx="5029200" cy="1066800"/>
          </a:xfrm>
          <a:prstGeom prst="rect">
            <a:avLst/>
          </a:prstGeom>
          <a:noFill/>
          <a:ln w="9525">
            <a:noFill/>
            <a:miter lim="800000"/>
            <a:headEnd/>
            <a:tailEnd/>
          </a:ln>
        </p:spPr>
      </p:pic>
      <p:pic>
        <p:nvPicPr>
          <p:cNvPr id="72709" name="Picture 6"/>
          <p:cNvPicPr>
            <a:picLocks noChangeAspect="1" noChangeArrowheads="1"/>
          </p:cNvPicPr>
          <p:nvPr/>
        </p:nvPicPr>
        <p:blipFill>
          <a:blip r:embed="rId5"/>
          <a:srcRect/>
          <a:stretch>
            <a:fillRect/>
          </a:stretch>
        </p:blipFill>
        <p:spPr bwMode="auto">
          <a:xfrm>
            <a:off x="1600200" y="2514600"/>
            <a:ext cx="1879600" cy="1997075"/>
          </a:xfrm>
          <a:prstGeom prst="rect">
            <a:avLst/>
          </a:prstGeom>
          <a:noFill/>
          <a:ln w="9525">
            <a:noFill/>
            <a:miter lim="800000"/>
            <a:headEnd/>
            <a:tailEnd/>
          </a:ln>
        </p:spPr>
      </p:pic>
      <p:pic>
        <p:nvPicPr>
          <p:cNvPr id="72710" name="Picture 7"/>
          <p:cNvPicPr>
            <a:picLocks noChangeAspect="1" noChangeArrowheads="1"/>
          </p:cNvPicPr>
          <p:nvPr/>
        </p:nvPicPr>
        <p:blipFill>
          <a:blip r:embed="rId6"/>
          <a:srcRect/>
          <a:stretch>
            <a:fillRect/>
          </a:stretch>
        </p:blipFill>
        <p:spPr bwMode="auto">
          <a:xfrm>
            <a:off x="1676400" y="4572000"/>
            <a:ext cx="1924050" cy="1558925"/>
          </a:xfrm>
          <a:prstGeom prst="rect">
            <a:avLst/>
          </a:prstGeom>
          <a:noFill/>
          <a:ln w="9525">
            <a:noFill/>
            <a:miter lim="800000"/>
            <a:headEnd/>
            <a:tailEnd/>
          </a:ln>
        </p:spPr>
      </p:pic>
      <p:sp>
        <p:nvSpPr>
          <p:cNvPr id="72711" name="Text Box 8"/>
          <p:cNvSpPr txBox="1">
            <a:spLocks noChangeArrowheads="1"/>
          </p:cNvSpPr>
          <p:nvPr/>
        </p:nvSpPr>
        <p:spPr bwMode="auto">
          <a:xfrm>
            <a:off x="0" y="1295400"/>
            <a:ext cx="3810000" cy="1192213"/>
          </a:xfrm>
          <a:prstGeom prst="rect">
            <a:avLst/>
          </a:prstGeom>
          <a:noFill/>
          <a:ln w="9525">
            <a:noFill/>
            <a:miter lim="800000"/>
            <a:headEnd/>
            <a:tailEnd/>
          </a:ln>
        </p:spPr>
        <p:txBody>
          <a:bodyPr>
            <a:spAutoFit/>
          </a:bodyPr>
          <a:lstStyle/>
          <a:p>
            <a:pPr>
              <a:spcBef>
                <a:spcPct val="50000"/>
              </a:spcBef>
            </a:pPr>
            <a:r>
              <a:rPr lang="es-AR" i="1"/>
              <a:t>Atención a la notación</a:t>
            </a:r>
            <a:r>
              <a:rPr lang="es-AR"/>
              <a:t>  </a:t>
            </a:r>
          </a:p>
          <a:p>
            <a:pPr>
              <a:spcBef>
                <a:spcPct val="50000"/>
              </a:spcBef>
            </a:pPr>
            <a:r>
              <a:rPr lang="es-AR"/>
              <a:t>k conductividad térmica</a:t>
            </a:r>
          </a:p>
          <a:p>
            <a:pPr>
              <a:spcBef>
                <a:spcPct val="50000"/>
              </a:spcBef>
            </a:pPr>
            <a:r>
              <a:rPr lang="es-AR" b="1"/>
              <a:t>k </a:t>
            </a:r>
            <a:r>
              <a:rPr lang="es-AR"/>
              <a:t>versor eje z</a:t>
            </a:r>
            <a:endParaRPr lang="es-E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lstStyle/>
          <a:p>
            <a:pPr eaLnBrk="1" hangingPunct="1"/>
            <a:endParaRPr lang="es-ES" smtClean="0"/>
          </a:p>
        </p:txBody>
      </p:sp>
      <p:sp>
        <p:nvSpPr>
          <p:cNvPr id="74754" name="Rectangle 3"/>
          <p:cNvSpPr>
            <a:spLocks noGrp="1" noChangeArrowheads="1"/>
          </p:cNvSpPr>
          <p:nvPr>
            <p:ph type="body" idx="1"/>
          </p:nvPr>
        </p:nvSpPr>
        <p:spPr bwMode="auto">
          <a:xfrm>
            <a:off x="4648200" y="1600200"/>
            <a:ext cx="4038600" cy="6096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s-ES" sz="2800" b="1" smtClean="0"/>
              <a:t>Conductividad térmica</a:t>
            </a:r>
          </a:p>
        </p:txBody>
      </p:sp>
      <p:pic>
        <p:nvPicPr>
          <p:cNvPr id="74755" name="Picture 4"/>
          <p:cNvPicPr>
            <a:picLocks noChangeAspect="1" noChangeArrowheads="1"/>
          </p:cNvPicPr>
          <p:nvPr/>
        </p:nvPicPr>
        <p:blipFill>
          <a:blip r:embed="rId2"/>
          <a:srcRect/>
          <a:stretch>
            <a:fillRect/>
          </a:stretch>
        </p:blipFill>
        <p:spPr bwMode="auto">
          <a:xfrm>
            <a:off x="0" y="0"/>
            <a:ext cx="4443413" cy="5262563"/>
          </a:xfrm>
          <a:prstGeom prst="rect">
            <a:avLst/>
          </a:prstGeom>
          <a:noFill/>
          <a:ln w="9525">
            <a:noFill/>
            <a:miter lim="800000"/>
            <a:headEnd/>
            <a:tailEnd/>
          </a:ln>
        </p:spPr>
      </p:pic>
      <p:pic>
        <p:nvPicPr>
          <p:cNvPr id="74756" name="Picture 5"/>
          <p:cNvPicPr>
            <a:picLocks noChangeAspect="1" noChangeArrowheads="1"/>
          </p:cNvPicPr>
          <p:nvPr/>
        </p:nvPicPr>
        <p:blipFill>
          <a:blip r:embed="rId3"/>
          <a:srcRect/>
          <a:stretch>
            <a:fillRect/>
          </a:stretch>
        </p:blipFill>
        <p:spPr bwMode="auto">
          <a:xfrm>
            <a:off x="4724400" y="2212975"/>
            <a:ext cx="4173538" cy="4645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a:spLocks noGrp="1" noChangeArrowheads="1"/>
          </p:cNvSpPr>
          <p:nvPr>
            <p:ph type="body" idx="1"/>
          </p:nvPr>
        </p:nvSpPr>
        <p:spPr bwMode="auto">
          <a:xfrm>
            <a:off x="0" y="1447800"/>
            <a:ext cx="9144000" cy="11430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s-ES" sz="2800" b="1" smtClean="0"/>
              <a:t>Ecuación de difusión del calor – Régimen variable</a:t>
            </a:r>
          </a:p>
        </p:txBody>
      </p:sp>
      <p:pic>
        <p:nvPicPr>
          <p:cNvPr id="75778" name="Picture 4"/>
          <p:cNvPicPr>
            <a:picLocks noChangeAspect="1" noChangeArrowheads="1"/>
          </p:cNvPicPr>
          <p:nvPr/>
        </p:nvPicPr>
        <p:blipFill>
          <a:blip r:embed="rId2"/>
          <a:srcRect/>
          <a:stretch>
            <a:fillRect/>
          </a:stretch>
        </p:blipFill>
        <p:spPr bwMode="auto">
          <a:xfrm>
            <a:off x="1676400" y="1981200"/>
            <a:ext cx="5929313" cy="3455988"/>
          </a:xfrm>
          <a:prstGeom prst="rect">
            <a:avLst/>
          </a:prstGeom>
          <a:noFill/>
          <a:ln w="9525">
            <a:noFill/>
            <a:miter lim="800000"/>
            <a:headEnd/>
            <a:tailEnd/>
          </a:ln>
        </p:spPr>
      </p:pic>
      <p:pic>
        <p:nvPicPr>
          <p:cNvPr id="75779" name="Picture 5"/>
          <p:cNvPicPr>
            <a:picLocks noChangeAspect="1" noChangeArrowheads="1"/>
          </p:cNvPicPr>
          <p:nvPr/>
        </p:nvPicPr>
        <p:blipFill>
          <a:blip r:embed="rId3"/>
          <a:srcRect/>
          <a:stretch>
            <a:fillRect/>
          </a:stretch>
        </p:blipFill>
        <p:spPr bwMode="auto">
          <a:xfrm>
            <a:off x="762000" y="5486400"/>
            <a:ext cx="2463800" cy="493713"/>
          </a:xfrm>
          <a:prstGeom prst="rect">
            <a:avLst/>
          </a:prstGeom>
          <a:noFill/>
          <a:ln w="9525">
            <a:noFill/>
            <a:miter lim="800000"/>
            <a:headEnd/>
            <a:tailEnd/>
          </a:ln>
        </p:spPr>
      </p:pic>
      <p:sp>
        <p:nvSpPr>
          <p:cNvPr id="75780" name="Text Box 6"/>
          <p:cNvSpPr txBox="1">
            <a:spLocks noChangeArrowheads="1"/>
          </p:cNvSpPr>
          <p:nvPr/>
        </p:nvSpPr>
        <p:spPr bwMode="auto">
          <a:xfrm>
            <a:off x="609600" y="5029200"/>
            <a:ext cx="2133600" cy="366713"/>
          </a:xfrm>
          <a:prstGeom prst="rect">
            <a:avLst/>
          </a:prstGeom>
          <a:noFill/>
          <a:ln w="9525">
            <a:noFill/>
            <a:miter lim="800000"/>
            <a:headEnd/>
            <a:tailEnd/>
          </a:ln>
        </p:spPr>
        <p:txBody>
          <a:bodyPr>
            <a:spAutoFit/>
          </a:bodyPr>
          <a:lstStyle/>
          <a:p>
            <a:pPr>
              <a:spcBef>
                <a:spcPct val="50000"/>
              </a:spcBef>
            </a:pPr>
            <a:r>
              <a:rPr lang="es-ES" b="1"/>
              <a:t>Para k constante</a:t>
            </a:r>
          </a:p>
        </p:txBody>
      </p:sp>
      <p:sp>
        <p:nvSpPr>
          <p:cNvPr id="75781" name="Text Box 7"/>
          <p:cNvSpPr txBox="1">
            <a:spLocks noChangeArrowheads="1"/>
          </p:cNvSpPr>
          <p:nvPr/>
        </p:nvSpPr>
        <p:spPr bwMode="auto">
          <a:xfrm>
            <a:off x="4419600" y="5486400"/>
            <a:ext cx="3810000" cy="366713"/>
          </a:xfrm>
          <a:prstGeom prst="rect">
            <a:avLst/>
          </a:prstGeom>
          <a:noFill/>
          <a:ln w="9525">
            <a:noFill/>
            <a:miter lim="800000"/>
            <a:headEnd/>
            <a:tailEnd/>
          </a:ln>
        </p:spPr>
        <p:txBody>
          <a:bodyPr>
            <a:spAutoFit/>
          </a:bodyPr>
          <a:lstStyle/>
          <a:p>
            <a:pPr>
              <a:spcBef>
                <a:spcPct val="50000"/>
              </a:spcBef>
            </a:pPr>
            <a:r>
              <a:rPr lang="es-ES" b="1"/>
              <a:t>Difusividad térmica  </a:t>
            </a:r>
            <a:r>
              <a:rPr lang="el-GR" b="1"/>
              <a:t>α</a:t>
            </a:r>
            <a:r>
              <a:rPr lang="es-ES" b="1"/>
              <a:t> = k  / </a:t>
            </a:r>
            <a:r>
              <a:rPr lang="el-GR" b="1"/>
              <a:t>ρ</a:t>
            </a:r>
            <a:r>
              <a:rPr lang="es-ES" b="1"/>
              <a:t> c</a:t>
            </a:r>
            <a:r>
              <a:rPr lang="es-ES" b="1" baseline="-25000"/>
              <a:t>p </a:t>
            </a:r>
            <a:endParaRPr lang="el-GR" b="1"/>
          </a:p>
        </p:txBody>
      </p:sp>
      <p:sp>
        <p:nvSpPr>
          <p:cNvPr id="75782" name="Text Box 8"/>
          <p:cNvSpPr txBox="1">
            <a:spLocks noChangeArrowheads="1"/>
          </p:cNvSpPr>
          <p:nvPr/>
        </p:nvSpPr>
        <p:spPr bwMode="auto">
          <a:xfrm>
            <a:off x="609600" y="3733800"/>
            <a:ext cx="2362200" cy="1190625"/>
          </a:xfrm>
          <a:prstGeom prst="rect">
            <a:avLst/>
          </a:prstGeom>
          <a:noFill/>
          <a:ln w="9525">
            <a:noFill/>
            <a:miter lim="800000"/>
            <a:headEnd/>
            <a:tailEnd/>
          </a:ln>
        </p:spPr>
        <p:txBody>
          <a:bodyPr>
            <a:spAutoFit/>
          </a:bodyPr>
          <a:lstStyle/>
          <a:p>
            <a:pPr>
              <a:spcBef>
                <a:spcPct val="50000"/>
              </a:spcBef>
            </a:pPr>
            <a:r>
              <a:rPr lang="es-ES" b="1"/>
              <a:t>Volumen de control es un elemento diferencial (muy pequeño</a:t>
            </a:r>
            <a:r>
              <a:rPr lang="es-ES" b="1">
                <a:solidFill>
                  <a:srgbClr val="FF0000"/>
                </a:solidFill>
              </a:rPr>
              <a:t>?</a:t>
            </a:r>
            <a:r>
              <a:rPr lang="es-ES" b="1"/>
              <a:t>)</a:t>
            </a:r>
          </a:p>
        </p:txBody>
      </p:sp>
      <p:sp>
        <p:nvSpPr>
          <p:cNvPr id="75783" name="7 CuadroTexto"/>
          <p:cNvSpPr txBox="1">
            <a:spLocks noChangeArrowheads="1"/>
          </p:cNvSpPr>
          <p:nvPr/>
        </p:nvSpPr>
        <p:spPr bwMode="auto">
          <a:xfrm>
            <a:off x="7162800" y="4343400"/>
            <a:ext cx="1676400" cy="641350"/>
          </a:xfrm>
          <a:prstGeom prst="rect">
            <a:avLst/>
          </a:prstGeom>
          <a:noFill/>
          <a:ln w="9525">
            <a:noFill/>
            <a:miter lim="800000"/>
            <a:headEnd/>
            <a:tailEnd/>
          </a:ln>
        </p:spPr>
        <p:txBody>
          <a:bodyPr>
            <a:spAutoFit/>
          </a:bodyPr>
          <a:lstStyle/>
          <a:p>
            <a:r>
              <a:rPr lang="es-AR">
                <a:hlinkClick r:id="rId4" action="ppaction://hlinkfile"/>
              </a:rPr>
              <a:t>Tabla 6 con adv..docx</a:t>
            </a:r>
            <a:endParaRPr lang="es-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lstStyle/>
          <a:p>
            <a:pPr eaLnBrk="1" hangingPunct="1"/>
            <a:endParaRPr lang="es-ES" smtClean="0"/>
          </a:p>
        </p:txBody>
      </p:sp>
      <p:sp>
        <p:nvSpPr>
          <p:cNvPr id="76802" name="Rectangle 3"/>
          <p:cNvSpPr>
            <a:spLocks noGrp="1" noChangeArrowheads="1"/>
          </p:cNvSpPr>
          <p:nvPr>
            <p:ph type="body" idx="1"/>
          </p:nvPr>
        </p:nvSpPr>
        <p:spPr bwMode="auto">
          <a:xfrm>
            <a:off x="6400800" y="1676400"/>
            <a:ext cx="2286000" cy="4191000"/>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spcBef>
                <a:spcPct val="0"/>
              </a:spcBef>
              <a:buFontTx/>
              <a:buNone/>
            </a:pPr>
            <a:r>
              <a:rPr lang="es-ES" sz="2400" b="1" smtClean="0"/>
              <a:t>Para resolver una ecuación diferencial como la de difusión del calor es necesario dar condiciones de contorno y condiciones iniciales</a:t>
            </a:r>
            <a:r>
              <a:rPr lang="es-ES" sz="1800" b="1" smtClean="0"/>
              <a:t>.</a:t>
            </a:r>
          </a:p>
        </p:txBody>
      </p:sp>
      <p:pic>
        <p:nvPicPr>
          <p:cNvPr id="76803" name="Picture 4"/>
          <p:cNvPicPr>
            <a:picLocks noChangeAspect="1" noChangeArrowheads="1"/>
          </p:cNvPicPr>
          <p:nvPr/>
        </p:nvPicPr>
        <p:blipFill>
          <a:blip r:embed="rId2"/>
          <a:srcRect/>
          <a:stretch>
            <a:fillRect/>
          </a:stretch>
        </p:blipFill>
        <p:spPr bwMode="auto">
          <a:xfrm>
            <a:off x="838200" y="1828800"/>
            <a:ext cx="4938713" cy="4208463"/>
          </a:xfrm>
          <a:prstGeom prst="rect">
            <a:avLst/>
          </a:prstGeom>
          <a:noFill/>
          <a:ln w="9525">
            <a:noFill/>
            <a:miter lim="800000"/>
            <a:headEnd/>
            <a:tailEnd/>
          </a:ln>
        </p:spPr>
      </p:pic>
      <p:sp>
        <p:nvSpPr>
          <p:cNvPr id="76804" name="Text Box 5"/>
          <p:cNvSpPr txBox="1">
            <a:spLocks noChangeArrowheads="1"/>
          </p:cNvSpPr>
          <p:nvPr/>
        </p:nvSpPr>
        <p:spPr bwMode="auto">
          <a:xfrm>
            <a:off x="457200" y="1371600"/>
            <a:ext cx="5638800" cy="396875"/>
          </a:xfrm>
          <a:prstGeom prst="rect">
            <a:avLst/>
          </a:prstGeom>
          <a:noFill/>
          <a:ln w="9525">
            <a:noFill/>
            <a:miter lim="800000"/>
            <a:headEnd/>
            <a:tailEnd/>
          </a:ln>
        </p:spPr>
        <p:txBody>
          <a:bodyPr>
            <a:spAutoFit/>
          </a:bodyPr>
          <a:lstStyle/>
          <a:p>
            <a:pPr>
              <a:spcBef>
                <a:spcPct val="50000"/>
              </a:spcBef>
            </a:pPr>
            <a:r>
              <a:rPr lang="es-ES" sz="2000" b="1"/>
              <a:t>Formas de dar las condiciones de contorno</a:t>
            </a:r>
          </a:p>
        </p:txBody>
      </p:sp>
      <p:cxnSp>
        <p:nvCxnSpPr>
          <p:cNvPr id="10" name="9 Conector recto de flecha"/>
          <p:cNvCxnSpPr>
            <a:stCxn id="29700" idx="1"/>
          </p:cNvCxnSpPr>
          <p:nvPr/>
        </p:nvCxnSpPr>
        <p:spPr>
          <a:xfrm rot="10800000" flipH="1" flipV="1">
            <a:off x="838200" y="3933825"/>
            <a:ext cx="304800" cy="2571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1 Título"/>
          <p:cNvSpPr>
            <a:spLocks noGrp="1"/>
          </p:cNvSpPr>
          <p:nvPr>
            <p:ph type="title"/>
          </p:nvPr>
        </p:nvSpPr>
        <p:spPr/>
        <p:txBody>
          <a:bodyPr/>
          <a:lstStyle/>
          <a:p>
            <a:endParaRPr lang="es-ES" smtClean="0"/>
          </a:p>
        </p:txBody>
      </p:sp>
      <p:pic>
        <p:nvPicPr>
          <p:cNvPr id="77826" name="Picture 2"/>
          <p:cNvPicPr>
            <a:picLocks noGrp="1" noChangeAspect="1" noChangeArrowheads="1"/>
          </p:cNvPicPr>
          <p:nvPr>
            <p:ph idx="1"/>
          </p:nvPr>
        </p:nvPicPr>
        <p:blipFill>
          <a:blip r:embed="rId2"/>
          <a:srcRect/>
          <a:stretch>
            <a:fillRect/>
          </a:stretch>
        </p:blipFill>
        <p:spPr bwMode="auto">
          <a:xfrm>
            <a:off x="304800" y="381000"/>
            <a:ext cx="8382000" cy="6126163"/>
          </a:xfrm>
          <a:noFill/>
          <a:ln>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7" name="Rectangle 2"/>
          <p:cNvSpPr>
            <a:spLocks noGrp="1" noChangeArrowheads="1"/>
          </p:cNvSpPr>
          <p:nvPr>
            <p:ph type="title"/>
          </p:nvPr>
        </p:nvSpPr>
        <p:spPr/>
        <p:txBody>
          <a:bodyPr/>
          <a:lstStyle/>
          <a:p>
            <a:endParaRPr lang="es-ES" smtClean="0"/>
          </a:p>
        </p:txBody>
      </p:sp>
      <p:sp>
        <p:nvSpPr>
          <p:cNvPr id="162828" name="Rectangle 3"/>
          <p:cNvSpPr>
            <a:spLocks noGrp="1" noChangeArrowheads="1"/>
          </p:cNvSpPr>
          <p:nvPr>
            <p:ph type="body" idx="1"/>
          </p:nvPr>
        </p:nvSpPr>
        <p:spPr bwMode="auto">
          <a:xfrm>
            <a:off x="457200" y="228600"/>
            <a:ext cx="8229600" cy="5897563"/>
          </a:xfrm>
          <a:noFill/>
          <a:ln>
            <a:miter lim="800000"/>
            <a:headEnd/>
            <a:tailEnd/>
          </a:ln>
        </p:spPr>
        <p:txBody>
          <a:bodyPr vert="horz" wrap="square" lIns="91440" tIns="45720" rIns="91440" bIns="45720" numCol="1" anchor="t" anchorCtr="0" compatLnSpc="1">
            <a:prstTxWarp prst="textNoShape">
              <a:avLst/>
            </a:prstTxWarp>
          </a:bodyPr>
          <a:lstStyle/>
          <a:p>
            <a:pPr marL="0" indent="0">
              <a:lnSpc>
                <a:spcPct val="90000"/>
              </a:lnSpc>
              <a:buFontTx/>
              <a:buNone/>
            </a:pPr>
            <a:r>
              <a:rPr lang="es-AR" sz="2800" smtClean="0"/>
              <a:t>Para un sólido semiinfinito cuya variación superficial de temperatura está dada por una onda de la forma </a:t>
            </a:r>
          </a:p>
          <a:p>
            <a:pPr marL="0" indent="0">
              <a:lnSpc>
                <a:spcPct val="90000"/>
              </a:lnSpc>
              <a:buFontTx/>
              <a:buNone/>
            </a:pPr>
            <a:endParaRPr lang="es-AR" sz="2800" smtClean="0"/>
          </a:p>
          <a:p>
            <a:pPr marL="0" indent="0">
              <a:lnSpc>
                <a:spcPct val="90000"/>
              </a:lnSpc>
              <a:buFontTx/>
              <a:buNone/>
            </a:pPr>
            <a:endParaRPr lang="es-AR" sz="2800" smtClean="0"/>
          </a:p>
          <a:p>
            <a:pPr marL="0" indent="0">
              <a:lnSpc>
                <a:spcPct val="90000"/>
              </a:lnSpc>
              <a:buFontTx/>
              <a:buNone/>
            </a:pPr>
            <a:endParaRPr lang="es-AR" sz="2800" smtClean="0"/>
          </a:p>
          <a:p>
            <a:pPr marL="0" indent="0">
              <a:lnSpc>
                <a:spcPct val="90000"/>
              </a:lnSpc>
              <a:buFontTx/>
              <a:buNone/>
            </a:pPr>
            <a:r>
              <a:rPr lang="es-AR" sz="2800" smtClean="0"/>
              <a:t>con         la temperatura media y </a:t>
            </a:r>
            <a:r>
              <a:rPr lang="es-AR" sz="2800" i="1" smtClean="0"/>
              <a:t>A</a:t>
            </a:r>
            <a:r>
              <a:rPr lang="es-AR" sz="2800" smtClean="0"/>
              <a:t> la amplitud de la onda, entonces la temperatura a una distancia </a:t>
            </a:r>
            <a:r>
              <a:rPr lang="es-AR" sz="2800" i="1" smtClean="0"/>
              <a:t>z</a:t>
            </a:r>
            <a:r>
              <a:rPr lang="es-AR" sz="2800" smtClean="0"/>
              <a:t> de la superficie y a un tiempo </a:t>
            </a:r>
            <a:r>
              <a:rPr lang="es-AR" sz="2800" i="1" smtClean="0"/>
              <a:t>t</a:t>
            </a:r>
            <a:r>
              <a:rPr lang="es-AR" sz="2800" smtClean="0"/>
              <a:t> se calcula mediante la expresión:</a:t>
            </a:r>
          </a:p>
          <a:p>
            <a:pPr marL="0" indent="0">
              <a:lnSpc>
                <a:spcPct val="90000"/>
              </a:lnSpc>
              <a:buFontTx/>
              <a:buNone/>
            </a:pPr>
            <a:endParaRPr lang="es-AR" sz="2800" smtClean="0"/>
          </a:p>
        </p:txBody>
      </p:sp>
      <p:sp>
        <p:nvSpPr>
          <p:cNvPr id="162829"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S"/>
          </a:p>
        </p:txBody>
      </p:sp>
      <p:graphicFrame>
        <p:nvGraphicFramePr>
          <p:cNvPr id="162820" name="Object 4"/>
          <p:cNvGraphicFramePr>
            <a:graphicFrameLocks noChangeAspect="1"/>
          </p:cNvGraphicFramePr>
          <p:nvPr/>
        </p:nvGraphicFramePr>
        <p:xfrm>
          <a:off x="1981200" y="1752600"/>
          <a:ext cx="4953000" cy="762000"/>
        </p:xfrm>
        <a:graphic>
          <a:graphicData uri="http://schemas.openxmlformats.org/presentationml/2006/ole">
            <p:oleObj spid="_x0000_s162820" name="Ecuación" r:id="rId3" imgW="1485255" imgH="215806" progId="Equation.3">
              <p:embed/>
            </p:oleObj>
          </a:graphicData>
        </a:graphic>
      </p:graphicFrame>
      <p:sp>
        <p:nvSpPr>
          <p:cNvPr id="162830"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S"/>
          </a:p>
        </p:txBody>
      </p:sp>
      <p:graphicFrame>
        <p:nvGraphicFramePr>
          <p:cNvPr id="162824" name="Object 8"/>
          <p:cNvGraphicFramePr>
            <a:graphicFrameLocks noChangeAspect="1"/>
          </p:cNvGraphicFramePr>
          <p:nvPr/>
        </p:nvGraphicFramePr>
        <p:xfrm>
          <a:off x="533400" y="4724400"/>
          <a:ext cx="8610600" cy="1371600"/>
        </p:xfrm>
        <a:graphic>
          <a:graphicData uri="http://schemas.openxmlformats.org/presentationml/2006/ole">
            <p:oleObj spid="_x0000_s162824" name="Ecuación" r:id="rId4" imgW="2336800" imgH="469900" progId="Equation.3">
              <p:embed/>
            </p:oleObj>
          </a:graphicData>
        </a:graphic>
      </p:graphicFrame>
      <p:sp>
        <p:nvSpPr>
          <p:cNvPr id="162831"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S"/>
          </a:p>
        </p:txBody>
      </p:sp>
      <p:graphicFrame>
        <p:nvGraphicFramePr>
          <p:cNvPr id="162826" name="Object 10"/>
          <p:cNvGraphicFramePr>
            <a:graphicFrameLocks noChangeAspect="1"/>
          </p:cNvGraphicFramePr>
          <p:nvPr/>
        </p:nvGraphicFramePr>
        <p:xfrm>
          <a:off x="1371600" y="2743200"/>
          <a:ext cx="641350" cy="609600"/>
        </p:xfrm>
        <a:graphic>
          <a:graphicData uri="http://schemas.openxmlformats.org/presentationml/2006/ole">
            <p:oleObj spid="_x0000_s162826" name="Ecuación" r:id="rId5" imgW="139579" imgH="177646" progId="Equation.3">
              <p:embed/>
            </p:oleObj>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algn="ctr"/>
            <a:r>
              <a:rPr lang="es-ES" sz="3200" b="1" smtClean="0"/>
              <a:t>Uruguay</a:t>
            </a:r>
          </a:p>
        </p:txBody>
      </p:sp>
      <p:sp>
        <p:nvSpPr>
          <p:cNvPr id="20482"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s-ES" smtClean="0"/>
          </a:p>
        </p:txBody>
      </p:sp>
      <p:pic>
        <p:nvPicPr>
          <p:cNvPr id="20483" name="Picture 4"/>
          <p:cNvPicPr>
            <a:picLocks noChangeAspect="1" noChangeArrowheads="1"/>
          </p:cNvPicPr>
          <p:nvPr/>
        </p:nvPicPr>
        <p:blipFill>
          <a:blip r:embed="rId2"/>
          <a:srcRect/>
          <a:stretch>
            <a:fillRect/>
          </a:stretch>
        </p:blipFill>
        <p:spPr bwMode="auto">
          <a:xfrm>
            <a:off x="1000125" y="1263650"/>
            <a:ext cx="7143750" cy="433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0" name="Rectangle 2"/>
          <p:cNvSpPr>
            <a:spLocks noGrp="1" noChangeArrowheads="1"/>
          </p:cNvSpPr>
          <p:nvPr>
            <p:ph type="title"/>
          </p:nvPr>
        </p:nvSpPr>
        <p:spPr/>
        <p:txBody>
          <a:bodyPr/>
          <a:lstStyle/>
          <a:p>
            <a:endParaRPr lang="es-ES" smtClean="0"/>
          </a:p>
        </p:txBody>
      </p:sp>
      <p:sp>
        <p:nvSpPr>
          <p:cNvPr id="163851" name="Rectangle 3"/>
          <p:cNvSpPr>
            <a:spLocks noGrp="1" noChangeArrowheads="1"/>
          </p:cNvSpPr>
          <p:nvPr>
            <p:ph type="body" idx="1"/>
          </p:nvPr>
        </p:nvSpPr>
        <p:spPr bwMode="auto">
          <a:xfrm>
            <a:off x="457200" y="914400"/>
            <a:ext cx="8229600" cy="4525963"/>
          </a:xfrm>
          <a:noFill/>
          <a:ln>
            <a:miter lim="800000"/>
            <a:headEnd/>
            <a:tailEnd/>
          </a:ln>
        </p:spPr>
        <p:txBody>
          <a:bodyPr vert="horz" wrap="square" lIns="91440" tIns="45720" rIns="91440" bIns="45720" numCol="1" anchor="t" anchorCtr="0" compatLnSpc="1">
            <a:prstTxWarp prst="textNoShape">
              <a:avLst/>
            </a:prstTxWarp>
          </a:bodyPr>
          <a:lstStyle/>
          <a:p>
            <a:pPr marL="0" indent="0">
              <a:lnSpc>
                <a:spcPct val="90000"/>
              </a:lnSpc>
              <a:buFontTx/>
              <a:buNone/>
            </a:pPr>
            <a:r>
              <a:rPr lang="es-AR" sz="2800" smtClean="0"/>
              <a:t>mientras que la fluctuación de temperatura se propaga en el interior del sólido a una velocidad </a:t>
            </a:r>
            <a:r>
              <a:rPr lang="es-AR" sz="2800" i="1" smtClean="0"/>
              <a:t>v</a:t>
            </a:r>
            <a:r>
              <a:rPr lang="es-AR" sz="2800" smtClean="0"/>
              <a:t> está dada por:</a:t>
            </a:r>
          </a:p>
          <a:p>
            <a:pPr marL="0" indent="0">
              <a:lnSpc>
                <a:spcPct val="90000"/>
              </a:lnSpc>
              <a:buFontTx/>
              <a:buNone/>
            </a:pPr>
            <a:endParaRPr lang="es-AR" sz="2800" smtClean="0"/>
          </a:p>
          <a:p>
            <a:pPr marL="0" indent="0">
              <a:lnSpc>
                <a:spcPct val="90000"/>
              </a:lnSpc>
              <a:buFontTx/>
              <a:buNone/>
            </a:pPr>
            <a:endParaRPr lang="es-AR" sz="2800" smtClean="0"/>
          </a:p>
          <a:p>
            <a:pPr marL="0" indent="0">
              <a:lnSpc>
                <a:spcPct val="90000"/>
              </a:lnSpc>
              <a:buFontTx/>
              <a:buNone/>
            </a:pPr>
            <a:r>
              <a:rPr lang="es-AR" sz="2800" smtClean="0"/>
              <a:t>Considerando que la temperatura ambiente exterior puede representarse por una onda de este tipo con </a:t>
            </a:r>
            <a:r>
              <a:rPr lang="es-AR" sz="2800" smtClean="0">
                <a:sym typeface="Symbol" pitchFamily="18" charset="2"/>
              </a:rPr>
              <a:t></a:t>
            </a:r>
            <a:r>
              <a:rPr lang="es-AR" sz="2800" smtClean="0"/>
              <a:t>=2</a:t>
            </a:r>
            <a:r>
              <a:rPr lang="es-AR" sz="2800" smtClean="0">
                <a:sym typeface="Symbol" pitchFamily="18" charset="2"/>
              </a:rPr>
              <a:t></a:t>
            </a:r>
            <a:r>
              <a:rPr lang="es-AR" sz="2800" smtClean="0"/>
              <a:t>/24h,       la temperatura media diaria </a:t>
            </a:r>
          </a:p>
          <a:p>
            <a:pPr marL="0" indent="0">
              <a:lnSpc>
                <a:spcPct val="90000"/>
              </a:lnSpc>
              <a:buFontTx/>
              <a:buNone/>
            </a:pPr>
            <a:r>
              <a:rPr lang="es-AR" sz="2800" smtClean="0"/>
              <a:t>y </a:t>
            </a:r>
            <a:r>
              <a:rPr lang="es-AR" sz="2800" i="1" smtClean="0"/>
              <a:t>A  </a:t>
            </a:r>
            <a:r>
              <a:rPr lang="es-AR" sz="2800" smtClean="0"/>
              <a:t>es la diferencia entre la temperatura máxima media diaria y la media, se puede calcular la temperatura de suelo en distintos instantes y a distintas profundidades.</a:t>
            </a:r>
            <a:endParaRPr lang="es-ES" sz="2800" smtClean="0"/>
          </a:p>
          <a:p>
            <a:pPr marL="0" indent="0">
              <a:lnSpc>
                <a:spcPct val="90000"/>
              </a:lnSpc>
            </a:pPr>
            <a:endParaRPr lang="es-ES" sz="2800" smtClean="0"/>
          </a:p>
        </p:txBody>
      </p:sp>
      <p:sp>
        <p:nvSpPr>
          <p:cNvPr id="163852"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S"/>
          </a:p>
        </p:txBody>
      </p:sp>
      <p:graphicFrame>
        <p:nvGraphicFramePr>
          <p:cNvPr id="163844" name="Object 4"/>
          <p:cNvGraphicFramePr>
            <a:graphicFrameLocks noChangeAspect="1"/>
          </p:cNvGraphicFramePr>
          <p:nvPr/>
        </p:nvGraphicFramePr>
        <p:xfrm>
          <a:off x="2819400" y="2209800"/>
          <a:ext cx="4484688" cy="762000"/>
        </p:xfrm>
        <a:graphic>
          <a:graphicData uri="http://schemas.openxmlformats.org/presentationml/2006/ole">
            <p:oleObj spid="_x0000_s163844" name="Ecuación" r:id="rId3" imgW="660240" imgH="228600" progId="Equation.3">
              <p:embed/>
            </p:oleObj>
          </a:graphicData>
        </a:graphic>
      </p:graphicFrame>
      <p:graphicFrame>
        <p:nvGraphicFramePr>
          <p:cNvPr id="163849" name="Object 9"/>
          <p:cNvGraphicFramePr>
            <a:graphicFrameLocks noChangeAspect="1"/>
          </p:cNvGraphicFramePr>
          <p:nvPr/>
        </p:nvGraphicFramePr>
        <p:xfrm>
          <a:off x="3581400" y="3810000"/>
          <a:ext cx="641350" cy="609600"/>
        </p:xfrm>
        <a:graphic>
          <a:graphicData uri="http://schemas.openxmlformats.org/presentationml/2006/ole">
            <p:oleObj spid="_x0000_s163849" name="Ecuación" r:id="rId4" imgW="139579" imgH="177646" progId="Equation.3">
              <p:embed/>
            </p:oleObj>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p:txBody>
          <a:bodyPr/>
          <a:lstStyle/>
          <a:p>
            <a:pPr eaLnBrk="1" hangingPunct="1"/>
            <a:endParaRPr lang="es-ES" smtClean="0"/>
          </a:p>
        </p:txBody>
      </p:sp>
      <p:sp>
        <p:nvSpPr>
          <p:cNvPr id="164866"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s-ES" smtClean="0"/>
          </a:p>
        </p:txBody>
      </p:sp>
      <p:grpSp>
        <p:nvGrpSpPr>
          <p:cNvPr id="164867" name="Group 1"/>
          <p:cNvGrpSpPr>
            <a:grpSpLocks/>
          </p:cNvGrpSpPr>
          <p:nvPr/>
        </p:nvGrpSpPr>
        <p:grpSpPr bwMode="auto">
          <a:xfrm>
            <a:off x="1219200" y="1219200"/>
            <a:ext cx="7007225" cy="5408613"/>
            <a:chOff x="672" y="672"/>
            <a:chExt cx="4414" cy="3407"/>
          </a:xfrm>
        </p:grpSpPr>
        <p:pic>
          <p:nvPicPr>
            <p:cNvPr id="164869" name="Picture 2"/>
            <p:cNvPicPr>
              <a:picLocks noChangeAspect="1" noChangeArrowheads="1"/>
            </p:cNvPicPr>
            <p:nvPr/>
          </p:nvPicPr>
          <p:blipFill>
            <a:blip r:embed="rId2"/>
            <a:srcRect/>
            <a:stretch>
              <a:fillRect/>
            </a:stretch>
          </p:blipFill>
          <p:spPr bwMode="auto">
            <a:xfrm>
              <a:off x="673" y="689"/>
              <a:ext cx="4414" cy="3391"/>
            </a:xfrm>
            <a:prstGeom prst="rect">
              <a:avLst/>
            </a:prstGeom>
            <a:noFill/>
            <a:ln w="9525">
              <a:noFill/>
              <a:round/>
              <a:headEnd/>
              <a:tailEnd/>
            </a:ln>
          </p:spPr>
        </p:pic>
        <p:sp>
          <p:nvSpPr>
            <p:cNvPr id="164870" name="Rectangle 3"/>
            <p:cNvSpPr>
              <a:spLocks noChangeArrowheads="1"/>
            </p:cNvSpPr>
            <p:nvPr/>
          </p:nvSpPr>
          <p:spPr bwMode="auto">
            <a:xfrm>
              <a:off x="672" y="672"/>
              <a:ext cx="864" cy="144"/>
            </a:xfrm>
            <a:prstGeom prst="rect">
              <a:avLst/>
            </a:prstGeom>
            <a:solidFill>
              <a:srgbClr val="FFFFFF"/>
            </a:solidFill>
            <a:ln w="9525">
              <a:noFill/>
              <a:round/>
              <a:headEnd/>
              <a:tailEnd/>
            </a:ln>
          </p:spPr>
          <p:txBody>
            <a:bodyPr wrap="none" anchor="ctr"/>
            <a:lstStyle/>
            <a:p>
              <a:pPr defTabSz="449263"/>
              <a:endParaRPr kumimoji="1" lang="es-ES" sz="2400">
                <a:latin typeface="Times New Roman" pitchFamily="18" charset="0"/>
              </a:endParaRPr>
            </a:p>
          </p:txBody>
        </p:sp>
        <p:sp>
          <p:nvSpPr>
            <p:cNvPr id="164871" name="Line 4"/>
            <p:cNvSpPr>
              <a:spLocks noChangeShapeType="1"/>
            </p:cNvSpPr>
            <p:nvPr/>
          </p:nvSpPr>
          <p:spPr bwMode="auto">
            <a:xfrm flipH="1">
              <a:off x="671" y="691"/>
              <a:ext cx="866" cy="1"/>
            </a:xfrm>
            <a:prstGeom prst="line">
              <a:avLst/>
            </a:prstGeom>
            <a:noFill/>
            <a:ln w="12600">
              <a:solidFill>
                <a:srgbClr val="000000"/>
              </a:solidFill>
              <a:miter lim="800000"/>
              <a:headEnd/>
              <a:tailEnd/>
            </a:ln>
          </p:spPr>
          <p:txBody>
            <a:bodyPr/>
            <a:lstStyle/>
            <a:p>
              <a:endParaRPr lang="es-ES"/>
            </a:p>
          </p:txBody>
        </p:sp>
        <p:sp>
          <p:nvSpPr>
            <p:cNvPr id="164872" name="Line 5"/>
            <p:cNvSpPr>
              <a:spLocks noChangeShapeType="1"/>
            </p:cNvSpPr>
            <p:nvPr/>
          </p:nvSpPr>
          <p:spPr bwMode="auto">
            <a:xfrm flipV="1">
              <a:off x="672" y="685"/>
              <a:ext cx="1" cy="194"/>
            </a:xfrm>
            <a:prstGeom prst="line">
              <a:avLst/>
            </a:prstGeom>
            <a:noFill/>
            <a:ln w="9360">
              <a:solidFill>
                <a:srgbClr val="000000"/>
              </a:solidFill>
              <a:miter lim="800000"/>
              <a:headEnd/>
              <a:tailEnd/>
            </a:ln>
          </p:spPr>
          <p:txBody>
            <a:bodyPr/>
            <a:lstStyle/>
            <a:p>
              <a:endParaRPr lang="es-ES"/>
            </a:p>
          </p:txBody>
        </p:sp>
      </p:grpSp>
      <p:pic>
        <p:nvPicPr>
          <p:cNvPr id="52230" name="Picture 6"/>
          <p:cNvPicPr>
            <a:picLocks noChangeAspect="1" noChangeArrowheads="1"/>
          </p:cNvPicPr>
          <p:nvPr/>
        </p:nvPicPr>
        <p:blipFill>
          <a:blip r:embed="rId3"/>
          <a:srcRect/>
          <a:stretch>
            <a:fillRect/>
          </a:stretch>
        </p:blipFill>
        <p:spPr bwMode="auto">
          <a:xfrm>
            <a:off x="1066800" y="1143000"/>
            <a:ext cx="7315200" cy="5562600"/>
          </a:xfrm>
          <a:prstGeom prst="rect">
            <a:avLst/>
          </a:prstGeom>
          <a:noFill/>
          <a:ln w="9525">
            <a:noFill/>
            <a:round/>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52230"/>
                                        </p:tgtEl>
                                        <p:attrNameLst>
                                          <p:attrName>style.visibility</p:attrName>
                                        </p:attrNameLst>
                                      </p:cBhvr>
                                      <p:to>
                                        <p:strVal val="visible"/>
                                      </p:to>
                                    </p:set>
                                    <p:animEffect transition="in" filter="strips(downRight)">
                                      <p:cBhvr>
                                        <p:cTn id="7" dur="50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p:txBody>
          <a:bodyPr/>
          <a:lstStyle/>
          <a:p>
            <a:pPr eaLnBrk="1" hangingPunct="1"/>
            <a:endParaRPr lang="es-ES" smtClean="0"/>
          </a:p>
        </p:txBody>
      </p:sp>
      <p:sp>
        <p:nvSpPr>
          <p:cNvPr id="165890"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s-ES" smtClean="0"/>
          </a:p>
        </p:txBody>
      </p:sp>
      <p:grpSp>
        <p:nvGrpSpPr>
          <p:cNvPr id="165891" name="Group 2"/>
          <p:cNvGrpSpPr>
            <a:grpSpLocks/>
          </p:cNvGrpSpPr>
          <p:nvPr/>
        </p:nvGrpSpPr>
        <p:grpSpPr bwMode="auto">
          <a:xfrm>
            <a:off x="1068388" y="901700"/>
            <a:ext cx="7005637" cy="5421313"/>
            <a:chOff x="673" y="568"/>
            <a:chExt cx="4413" cy="3415"/>
          </a:xfrm>
        </p:grpSpPr>
        <p:pic>
          <p:nvPicPr>
            <p:cNvPr id="165896" name="Picture 3"/>
            <p:cNvPicPr>
              <a:picLocks noChangeAspect="1" noChangeArrowheads="1"/>
            </p:cNvPicPr>
            <p:nvPr/>
          </p:nvPicPr>
          <p:blipFill>
            <a:blip r:embed="rId2"/>
            <a:srcRect/>
            <a:stretch>
              <a:fillRect/>
            </a:stretch>
          </p:blipFill>
          <p:spPr bwMode="auto">
            <a:xfrm>
              <a:off x="673" y="607"/>
              <a:ext cx="4414" cy="3377"/>
            </a:xfrm>
            <a:prstGeom prst="rect">
              <a:avLst/>
            </a:prstGeom>
            <a:noFill/>
            <a:ln w="9525">
              <a:noFill/>
              <a:round/>
              <a:headEnd/>
              <a:tailEnd/>
            </a:ln>
          </p:spPr>
        </p:pic>
        <p:sp>
          <p:nvSpPr>
            <p:cNvPr id="165897" name="Rectangle 4"/>
            <p:cNvSpPr>
              <a:spLocks noChangeArrowheads="1"/>
            </p:cNvSpPr>
            <p:nvPr/>
          </p:nvSpPr>
          <p:spPr bwMode="auto">
            <a:xfrm>
              <a:off x="675" y="568"/>
              <a:ext cx="861" cy="125"/>
            </a:xfrm>
            <a:prstGeom prst="rect">
              <a:avLst/>
            </a:prstGeom>
            <a:solidFill>
              <a:srgbClr val="FFFFFF"/>
            </a:solidFill>
            <a:ln w="9525">
              <a:noFill/>
              <a:round/>
              <a:headEnd/>
              <a:tailEnd/>
            </a:ln>
          </p:spPr>
          <p:txBody>
            <a:bodyPr wrap="none" anchor="ctr"/>
            <a:lstStyle/>
            <a:p>
              <a:pPr defTabSz="449263"/>
              <a:endParaRPr kumimoji="1" lang="es-ES" sz="2400">
                <a:latin typeface="Times New Roman" pitchFamily="18" charset="0"/>
              </a:endParaRPr>
            </a:p>
          </p:txBody>
        </p:sp>
      </p:grpSp>
      <p:sp>
        <p:nvSpPr>
          <p:cNvPr id="165892" name="Line 5"/>
          <p:cNvSpPr>
            <a:spLocks noChangeShapeType="1"/>
          </p:cNvSpPr>
          <p:nvPr/>
        </p:nvSpPr>
        <p:spPr bwMode="auto">
          <a:xfrm flipH="1">
            <a:off x="1065213" y="990600"/>
            <a:ext cx="7013575" cy="1588"/>
          </a:xfrm>
          <a:prstGeom prst="line">
            <a:avLst/>
          </a:prstGeom>
          <a:noFill/>
          <a:ln w="9360">
            <a:solidFill>
              <a:srgbClr val="5B5249"/>
            </a:solidFill>
            <a:miter lim="800000"/>
            <a:headEnd/>
            <a:tailEnd/>
          </a:ln>
        </p:spPr>
        <p:txBody>
          <a:bodyPr/>
          <a:lstStyle/>
          <a:p>
            <a:endParaRPr lang="es-ES"/>
          </a:p>
        </p:txBody>
      </p:sp>
      <p:grpSp>
        <p:nvGrpSpPr>
          <p:cNvPr id="3" name="Group 7"/>
          <p:cNvGrpSpPr>
            <a:grpSpLocks/>
          </p:cNvGrpSpPr>
          <p:nvPr/>
        </p:nvGrpSpPr>
        <p:grpSpPr bwMode="auto">
          <a:xfrm>
            <a:off x="990600" y="914400"/>
            <a:ext cx="7237413" cy="5484813"/>
            <a:chOff x="624" y="576"/>
            <a:chExt cx="4559" cy="3455"/>
          </a:xfrm>
        </p:grpSpPr>
        <p:pic>
          <p:nvPicPr>
            <p:cNvPr id="165894" name="Picture 8"/>
            <p:cNvPicPr>
              <a:picLocks noChangeAspect="1" noChangeArrowheads="1"/>
            </p:cNvPicPr>
            <p:nvPr/>
          </p:nvPicPr>
          <p:blipFill>
            <a:blip r:embed="rId3"/>
            <a:srcRect/>
            <a:stretch>
              <a:fillRect/>
            </a:stretch>
          </p:blipFill>
          <p:spPr bwMode="auto">
            <a:xfrm>
              <a:off x="624" y="576"/>
              <a:ext cx="4560" cy="3456"/>
            </a:xfrm>
            <a:prstGeom prst="rect">
              <a:avLst/>
            </a:prstGeom>
            <a:noFill/>
            <a:ln w="9525">
              <a:noFill/>
              <a:round/>
              <a:headEnd/>
              <a:tailEnd/>
            </a:ln>
          </p:spPr>
        </p:pic>
        <p:sp>
          <p:nvSpPr>
            <p:cNvPr id="165895" name="AutoShape 9"/>
            <p:cNvSpPr>
              <a:spLocks noChangeArrowheads="1"/>
            </p:cNvSpPr>
            <p:nvPr/>
          </p:nvSpPr>
          <p:spPr bwMode="auto">
            <a:xfrm>
              <a:off x="2880" y="1632"/>
              <a:ext cx="432" cy="240"/>
            </a:xfrm>
            <a:prstGeom prst="notchedRightArrow">
              <a:avLst>
                <a:gd name="adj1" fmla="val 50000"/>
                <a:gd name="adj2" fmla="val 45000"/>
              </a:avLst>
            </a:prstGeom>
            <a:gradFill rotWithShape="0">
              <a:gsLst>
                <a:gs pos="0">
                  <a:srgbClr val="FF0000"/>
                </a:gs>
                <a:gs pos="100000">
                  <a:srgbClr val="750000"/>
                </a:gs>
              </a:gsLst>
              <a:lin ang="10800000" scaled="1"/>
            </a:gradFill>
            <a:ln w="19080">
              <a:solidFill>
                <a:srgbClr val="FFFFFF"/>
              </a:solidFill>
              <a:miter lim="800000"/>
              <a:headEnd/>
              <a:tailEnd/>
            </a:ln>
          </p:spPr>
          <p:txBody>
            <a:bodyPr wrap="none" anchor="ctr"/>
            <a:lstStyle/>
            <a:p>
              <a:pPr defTabSz="449263"/>
              <a:endParaRPr kumimoji="1" lang="es-ES" sz="240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47" name="Group 51"/>
          <p:cNvGraphicFramePr>
            <a:graphicFrameLocks noGrp="1"/>
          </p:cNvGraphicFramePr>
          <p:nvPr/>
        </p:nvGraphicFramePr>
        <p:xfrm>
          <a:off x="609600" y="3111500"/>
          <a:ext cx="8001000" cy="3367088"/>
        </p:xfrm>
        <a:graphic>
          <a:graphicData uri="http://schemas.openxmlformats.org/drawingml/2006/table">
            <a:tbl>
              <a:tblPr/>
              <a:tblGrid>
                <a:gridCol w="1447800"/>
                <a:gridCol w="1752600"/>
                <a:gridCol w="1371600"/>
                <a:gridCol w="1676400"/>
                <a:gridCol w="1752600"/>
              </a:tblGrid>
              <a:tr h="677863">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Material</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Conductividad   k (W/m °C)</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Densidad      </a:t>
                      </a: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Times New Roman" pitchFamily="18" charset="0"/>
                        </a:rPr>
                        <a:t>ρ </a:t>
                      </a: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(kg/m3)</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Calor específ. Cp (J/kg °C)</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Velocidad de propag. (cm/h)</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r>
              <a:tr h="493713">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Ladrillo</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0,72</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1.920</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 latinLnBrk="0" hangingPunct="1">
                        <a:lnSpc>
                          <a:spcPct val="100000"/>
                        </a:lnSpc>
                        <a:spcBef>
                          <a:spcPct val="20000"/>
                        </a:spcBef>
                        <a:spcAft>
                          <a:spcPct val="0"/>
                        </a:spcAft>
                        <a:buClr>
                          <a:srgbClr val="A50021"/>
                        </a:buClr>
                        <a:buSzPct val="75000"/>
                        <a:buFont typeface="Wingdings" pitchFamily="2" charset="2"/>
                        <a:buNone/>
                        <a:tabLst/>
                      </a:pPr>
                      <a:r>
                        <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835</a:t>
                      </a: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2,9</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r>
              <a:tr h="495300">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Hormigón</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1,4</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2.300</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880</a:t>
                      </a: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3,6</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r>
              <a:tr h="677863">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Piedra bola (caliza)</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2,15</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2.320</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810</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4,6</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r>
              <a:tr h="519113">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Granito</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2,79</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2.630</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775</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5,1</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r>
              <a:tr h="457200">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Cuarcita</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5,38</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2.640</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rPr>
                        <a:t>1.105</a:t>
                      </a:r>
                      <a:endParaRPr kumimoji="0" lang="es-ES" sz="2000" b="0" i="0" u="none" strike="noStrike" cap="none" normalizeH="0" baseline="0" smtClean="0">
                        <a:ln>
                          <a:noFill/>
                        </a:ln>
                        <a:solidFill>
                          <a:schemeClr val="bg1"/>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Pct val="75000"/>
                        <a:buFont typeface="Wingdings" pitchFamily="2" charset="2"/>
                        <a:buNone/>
                        <a:tabLst/>
                      </a:pPr>
                      <a:r>
                        <a:rPr kumimoji="0" lang="es-AR" sz="2000" b="1" i="0" u="none" strike="noStrike" cap="none" normalizeH="0" baseline="0" smtClean="0">
                          <a:ln>
                            <a:noFill/>
                          </a:ln>
                          <a:solidFill>
                            <a:srgbClr val="FDF705"/>
                          </a:solidFill>
                          <a:effectLst>
                            <a:outerShdw blurRad="38100" dist="38100" dir="2700000" algn="tl">
                              <a:srgbClr val="C0C0C0"/>
                            </a:outerShdw>
                          </a:effectLst>
                          <a:latin typeface="Times New Roman" pitchFamily="18" charset="0"/>
                          <a:cs typeface="Arial" charset="0"/>
                        </a:rPr>
                        <a:t>5,9</a:t>
                      </a:r>
                      <a:endParaRPr kumimoji="0" lang="es-ES" sz="2000" b="1" i="0" u="none" strike="noStrike" cap="none" normalizeH="0" baseline="0" smtClean="0">
                        <a:ln>
                          <a:noFill/>
                        </a:ln>
                        <a:solidFill>
                          <a:srgbClr val="FDF705"/>
                        </a:solidFill>
                        <a:effectLst>
                          <a:outerShdw blurRad="38100" dist="38100" dir="2700000" algn="tl">
                            <a:srgbClr val="C0C0C0"/>
                          </a:outerShdw>
                        </a:effectLst>
                        <a:latin typeface="Times New Roman" pitchFamily="18" charset="0"/>
                        <a:cs typeface="Arial" charset="0"/>
                      </a:endParaRPr>
                    </a:p>
                  </a:txBody>
                  <a:tcPr horzOverflow="overflow">
                    <a:lnL w="19050" cap="flat" cmpd="sng" algn="ctr">
                      <a:solidFill>
                        <a:srgbClr val="FDF705"/>
                      </a:solidFill>
                      <a:prstDash val="solid"/>
                      <a:miter lim="800000"/>
                      <a:headEnd type="none" w="med" len="med"/>
                      <a:tailEnd type="none" w="med" len="med"/>
                    </a:lnL>
                    <a:lnR w="19050" cap="flat" cmpd="sng" algn="ctr">
                      <a:solidFill>
                        <a:srgbClr val="FDF705"/>
                      </a:solidFill>
                      <a:prstDash val="solid"/>
                      <a:miter lim="800000"/>
                      <a:headEnd type="none" w="med" len="med"/>
                      <a:tailEnd type="none" w="med" len="med"/>
                    </a:lnR>
                    <a:lnT w="19050" cap="flat" cmpd="sng" algn="ctr">
                      <a:solidFill>
                        <a:srgbClr val="FDF705"/>
                      </a:solidFill>
                      <a:prstDash val="solid"/>
                      <a:miter lim="800000"/>
                      <a:headEnd type="none" w="med" len="med"/>
                      <a:tailEnd type="none" w="med" len="med"/>
                    </a:lnT>
                    <a:lnB w="19050" cap="flat" cmpd="sng" algn="ctr">
                      <a:solidFill>
                        <a:srgbClr val="FDF705"/>
                      </a:solidFill>
                      <a:prstDash val="solid"/>
                      <a:miter lim="800000"/>
                      <a:headEnd type="none" w="med" len="med"/>
                      <a:tailEnd type="none" w="med" len="med"/>
                    </a:lnB>
                    <a:lnTlToBr>
                      <a:noFill/>
                    </a:lnTlToBr>
                    <a:lnBlToTr>
                      <a:noFill/>
                    </a:lnBlToTr>
                    <a:blipFill dpi="0" rotWithShape="0">
                      <a:blip r:embed="rId4"/>
                      <a:srcRect/>
                      <a:tile tx="0" ty="0" sx="100000" sy="100000" flip="none" algn="tl"/>
                    </a:blipFill>
                  </a:tcPr>
                </a:tc>
              </a:tr>
            </a:tbl>
          </a:graphicData>
        </a:graphic>
      </p:graphicFrame>
      <p:sp>
        <p:nvSpPr>
          <p:cNvPr id="53343" name="Text Box 95"/>
          <p:cNvSpPr txBox="1">
            <a:spLocks noChangeArrowheads="1"/>
          </p:cNvSpPr>
          <p:nvPr/>
        </p:nvSpPr>
        <p:spPr bwMode="auto">
          <a:xfrm>
            <a:off x="457200" y="228600"/>
            <a:ext cx="7086600" cy="457200"/>
          </a:xfrm>
          <a:prstGeom prst="rect">
            <a:avLst/>
          </a:prstGeom>
          <a:noFill/>
          <a:ln w="12700" cap="sq">
            <a:noFill/>
            <a:miter lim="800000"/>
            <a:headEnd/>
            <a:tailEnd/>
          </a:ln>
          <a:effectLst/>
        </p:spPr>
        <p:txBody>
          <a:bodyPr>
            <a:spAutoFit/>
          </a:bodyPr>
          <a:lstStyle/>
          <a:p>
            <a:pPr>
              <a:spcBef>
                <a:spcPct val="50000"/>
              </a:spcBef>
              <a:defRPr/>
            </a:pPr>
            <a:r>
              <a:rPr lang="es-AR" b="1" i="1">
                <a:solidFill>
                  <a:srgbClr val="040404"/>
                </a:solidFill>
                <a:effectLst>
                  <a:outerShdw blurRad="38100" dist="38100" dir="2700000" algn="tl">
                    <a:srgbClr val="C0C0C0"/>
                  </a:outerShdw>
                </a:effectLst>
                <a:cs typeface="Arial" pitchFamily="34" charset="0"/>
              </a:rPr>
              <a:t>Propagación de la onda térmica de frecuencia diaria</a:t>
            </a:r>
            <a:endParaRPr lang="es-ES" b="1" i="1">
              <a:solidFill>
                <a:srgbClr val="040404"/>
              </a:solidFill>
              <a:effectLst>
                <a:outerShdw blurRad="38100" dist="38100" dir="2700000" algn="tl">
                  <a:srgbClr val="C0C0C0"/>
                </a:outerShdw>
              </a:effectLst>
              <a:cs typeface="Arial" pitchFamily="34" charset="0"/>
            </a:endParaRPr>
          </a:p>
        </p:txBody>
      </p:sp>
      <p:sp>
        <p:nvSpPr>
          <p:cNvPr id="53344" name="Text Box 96"/>
          <p:cNvSpPr txBox="1">
            <a:spLocks noChangeArrowheads="1"/>
          </p:cNvSpPr>
          <p:nvPr/>
        </p:nvSpPr>
        <p:spPr bwMode="auto">
          <a:xfrm>
            <a:off x="533400" y="838200"/>
            <a:ext cx="8153400" cy="641350"/>
          </a:xfrm>
          <a:prstGeom prst="rect">
            <a:avLst/>
          </a:prstGeom>
          <a:noFill/>
          <a:ln w="9525">
            <a:noFill/>
            <a:miter lim="800000"/>
            <a:headEnd/>
            <a:tailEnd/>
          </a:ln>
          <a:effectLst/>
        </p:spPr>
        <p:txBody>
          <a:bodyPr>
            <a:spAutoFit/>
          </a:bodyPr>
          <a:lstStyle/>
          <a:p>
            <a:pPr algn="just">
              <a:spcBef>
                <a:spcPct val="50000"/>
              </a:spcBef>
              <a:defRPr/>
            </a:pPr>
            <a:r>
              <a:rPr lang="es-AR">
                <a:solidFill>
                  <a:srgbClr val="040404"/>
                </a:solidFill>
                <a:effectLst>
                  <a:outerShdw blurRad="38100" dist="38100" dir="2700000" algn="tl">
                    <a:srgbClr val="C0C0C0"/>
                  </a:outerShdw>
                </a:effectLst>
                <a:cs typeface="Arial" pitchFamily="34" charset="0"/>
              </a:rPr>
              <a:t>Cuando el muro es excitado térmicamente mediante una onda de variación diaria, la velocidad de propagación en el sólido y la atenuación de la amplitud está dada por:</a:t>
            </a:r>
            <a:endParaRPr lang="es-ES">
              <a:solidFill>
                <a:srgbClr val="040404"/>
              </a:solidFill>
              <a:effectLst>
                <a:outerShdw blurRad="38100" dist="38100" dir="2700000" algn="tl">
                  <a:srgbClr val="C0C0C0"/>
                </a:outerShdw>
              </a:effectLst>
              <a:cs typeface="Arial" pitchFamily="34" charset="0"/>
            </a:endParaRPr>
          </a:p>
        </p:txBody>
      </p:sp>
      <p:graphicFrame>
        <p:nvGraphicFramePr>
          <p:cNvPr id="4098" name="Object 48"/>
          <p:cNvGraphicFramePr>
            <a:graphicFrameLocks noChangeAspect="1"/>
          </p:cNvGraphicFramePr>
          <p:nvPr/>
        </p:nvGraphicFramePr>
        <p:xfrm>
          <a:off x="708025" y="1752600"/>
          <a:ext cx="3178175" cy="893763"/>
        </p:xfrm>
        <a:graphic>
          <a:graphicData uri="http://schemas.openxmlformats.org/presentationml/2006/ole">
            <p:oleObj spid="_x0000_s4098" name="Ecuación" r:id="rId5" imgW="1714320" imgH="482400" progId="Equation.3">
              <p:embed/>
            </p:oleObj>
          </a:graphicData>
        </a:graphic>
      </p:graphicFrame>
      <p:graphicFrame>
        <p:nvGraphicFramePr>
          <p:cNvPr id="4099" name="Object 49"/>
          <p:cNvGraphicFramePr>
            <a:graphicFrameLocks noChangeAspect="1"/>
          </p:cNvGraphicFramePr>
          <p:nvPr/>
        </p:nvGraphicFramePr>
        <p:xfrm>
          <a:off x="4789488" y="1727200"/>
          <a:ext cx="3576637" cy="955675"/>
        </p:xfrm>
        <a:graphic>
          <a:graphicData uri="http://schemas.openxmlformats.org/presentationml/2006/ole">
            <p:oleObj spid="_x0000_s4099" name="Ecuación" r:id="rId6" imgW="1473120" imgH="393480" progId="Equation.3">
              <p:embed/>
            </p:oleObj>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p:cNvPicPr>
            <a:picLocks noChangeAspect="1" noChangeArrowheads="1"/>
          </p:cNvPicPr>
          <p:nvPr/>
        </p:nvPicPr>
        <p:blipFill>
          <a:blip r:embed="rId2"/>
          <a:srcRect/>
          <a:stretch>
            <a:fillRect/>
          </a:stretch>
        </p:blipFill>
        <p:spPr bwMode="auto">
          <a:xfrm>
            <a:off x="1066800" y="2654300"/>
            <a:ext cx="7315200" cy="4203700"/>
          </a:xfrm>
          <a:prstGeom prst="rect">
            <a:avLst/>
          </a:prstGeom>
          <a:noFill/>
          <a:ln w="9525">
            <a:noFill/>
            <a:round/>
            <a:headEnd/>
            <a:tailEnd/>
          </a:ln>
        </p:spPr>
      </p:pic>
      <p:sp>
        <p:nvSpPr>
          <p:cNvPr id="229379" name="Text Box 3"/>
          <p:cNvSpPr txBox="1">
            <a:spLocks noChangeArrowheads="1"/>
          </p:cNvSpPr>
          <p:nvPr/>
        </p:nvSpPr>
        <p:spPr bwMode="auto">
          <a:xfrm>
            <a:off x="457200" y="228600"/>
            <a:ext cx="7086600" cy="460375"/>
          </a:xfrm>
          <a:prstGeom prst="rect">
            <a:avLst/>
          </a:prstGeom>
          <a:noFill/>
          <a:ln w="9525">
            <a:noFill/>
            <a:round/>
            <a:headEnd/>
            <a:tailEnd/>
          </a:ln>
          <a:effectLst/>
        </p:spPr>
        <p:txBody>
          <a:bodyPr lIns="90000" tIns="46800" rIns="90000" bIns="46800">
            <a:spAutoFit/>
          </a:bodyPr>
          <a:lstStyle/>
          <a:p>
            <a:pPr>
              <a:spcBef>
                <a:spcPts val="1500"/>
              </a:spcBef>
              <a:buClr>
                <a:srgbClr val="040404"/>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b="1" i="1">
                <a:solidFill>
                  <a:srgbClr val="040404"/>
                </a:solidFill>
                <a:effectLst>
                  <a:outerShdw blurRad="38100" dist="38100" dir="2700000" algn="tl">
                    <a:srgbClr val="C0C0C0"/>
                  </a:outerShdw>
                </a:effectLst>
                <a:cs typeface="Arial" pitchFamily="34" charset="0"/>
              </a:rPr>
              <a:t>Propagación de la onda térmica de frecuencia diaria</a:t>
            </a:r>
          </a:p>
        </p:txBody>
      </p:sp>
      <p:sp>
        <p:nvSpPr>
          <p:cNvPr id="229380" name="Text Box 4"/>
          <p:cNvSpPr txBox="1">
            <a:spLocks noChangeArrowheads="1"/>
          </p:cNvSpPr>
          <p:nvPr/>
        </p:nvSpPr>
        <p:spPr bwMode="auto">
          <a:xfrm>
            <a:off x="457200" y="838200"/>
            <a:ext cx="8382000" cy="1619250"/>
          </a:xfrm>
          <a:prstGeom prst="rect">
            <a:avLst/>
          </a:prstGeom>
          <a:noFill/>
          <a:ln w="9525">
            <a:noFill/>
            <a:round/>
            <a:headEnd/>
            <a:tailEnd/>
          </a:ln>
          <a:effectLst/>
        </p:spPr>
        <p:txBody>
          <a:bodyPr lIns="90000" tIns="46800" rIns="90000" bIns="46800">
            <a:spAutoFit/>
          </a:bodyPr>
          <a:lstStyle/>
          <a:p>
            <a:pPr algn="just">
              <a:spcBef>
                <a:spcPts val="1250"/>
              </a:spcBef>
              <a:buClr>
                <a:srgbClr val="040404"/>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a:solidFill>
                  <a:srgbClr val="040404"/>
                </a:solidFill>
                <a:effectLst>
                  <a:outerShdw blurRad="38100" dist="38100" dir="2700000" algn="tl">
                    <a:srgbClr val="C0C0C0"/>
                  </a:outerShdw>
                </a:effectLst>
                <a:cs typeface="Arial" pitchFamily="34" charset="0"/>
              </a:rPr>
              <a:t>A medida que la onda térmica penetra en el sólido, su amplitud se va atenuando y el máximo de temperatura se va retardando respecto del borde libre (0 cm) según se aprecia en la figura siguiente que corresponde a perfiles de temperatura a profundidades de 10, 15 20, 25, 30 y 40 cm dentro de un bloque de hormigón.</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p:cNvPicPr>
            <a:picLocks noChangeAspect="1" noChangeArrowheads="1"/>
          </p:cNvPicPr>
          <p:nvPr/>
        </p:nvPicPr>
        <p:blipFill>
          <a:blip r:embed="rId3"/>
          <a:srcRect/>
          <a:stretch>
            <a:fillRect/>
          </a:stretch>
        </p:blipFill>
        <p:spPr bwMode="auto">
          <a:xfrm>
            <a:off x="685800" y="838200"/>
            <a:ext cx="5162550" cy="2924175"/>
          </a:xfrm>
          <a:prstGeom prst="rect">
            <a:avLst/>
          </a:prstGeom>
          <a:noFill/>
          <a:ln w="9525">
            <a:noFill/>
            <a:round/>
            <a:headEnd/>
            <a:tailEnd/>
          </a:ln>
        </p:spPr>
      </p:pic>
      <p:pic>
        <p:nvPicPr>
          <p:cNvPr id="171010" name="Picture 2"/>
          <p:cNvPicPr>
            <a:picLocks noChangeAspect="1" noChangeArrowheads="1"/>
          </p:cNvPicPr>
          <p:nvPr/>
        </p:nvPicPr>
        <p:blipFill>
          <a:blip r:embed="rId4"/>
          <a:srcRect/>
          <a:stretch>
            <a:fillRect/>
          </a:stretch>
        </p:blipFill>
        <p:spPr bwMode="auto">
          <a:xfrm>
            <a:off x="3657600" y="3657600"/>
            <a:ext cx="5162550" cy="2943225"/>
          </a:xfrm>
          <a:prstGeom prst="rect">
            <a:avLst/>
          </a:prstGeom>
          <a:noFill/>
          <a:ln w="9525">
            <a:noFill/>
            <a:round/>
            <a:headEnd/>
            <a:tailEnd/>
          </a:ln>
        </p:spPr>
      </p:pic>
      <p:sp>
        <p:nvSpPr>
          <p:cNvPr id="55299" name="Text Box 3"/>
          <p:cNvSpPr txBox="1">
            <a:spLocks noChangeArrowheads="1"/>
          </p:cNvSpPr>
          <p:nvPr/>
        </p:nvSpPr>
        <p:spPr bwMode="auto">
          <a:xfrm>
            <a:off x="457200" y="228600"/>
            <a:ext cx="7086600" cy="460375"/>
          </a:xfrm>
          <a:prstGeom prst="rect">
            <a:avLst/>
          </a:prstGeom>
          <a:noFill/>
          <a:ln w="9525">
            <a:noFill/>
            <a:round/>
            <a:headEnd/>
            <a:tailEnd/>
          </a:ln>
          <a:effectLst/>
        </p:spPr>
        <p:txBody>
          <a:bodyPr lIns="90000" tIns="46800" rIns="90000" bIns="46800">
            <a:spAutoFit/>
          </a:bodyPr>
          <a:lstStyle/>
          <a:p>
            <a:pPr>
              <a:spcBef>
                <a:spcPts val="1500"/>
              </a:spcBef>
              <a:buClr>
                <a:srgbClr val="040404"/>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b="1" i="1">
                <a:solidFill>
                  <a:srgbClr val="040404"/>
                </a:solidFill>
                <a:effectLst>
                  <a:outerShdw blurRad="38100" dist="38100" dir="2700000" algn="tl">
                    <a:srgbClr val="C0C0C0"/>
                  </a:outerShdw>
                </a:effectLst>
                <a:cs typeface="Arial" pitchFamily="34" charset="0"/>
              </a:rPr>
              <a:t>Propagación de la onda térmica de frecuencia diaria</a:t>
            </a:r>
          </a:p>
        </p:txBody>
      </p:sp>
      <p:sp>
        <p:nvSpPr>
          <p:cNvPr id="55300" name="Text Box 4"/>
          <p:cNvSpPr txBox="1">
            <a:spLocks noChangeArrowheads="1"/>
          </p:cNvSpPr>
          <p:nvPr/>
        </p:nvSpPr>
        <p:spPr bwMode="auto">
          <a:xfrm>
            <a:off x="6019800" y="1066800"/>
            <a:ext cx="2667000" cy="2014538"/>
          </a:xfrm>
          <a:prstGeom prst="rect">
            <a:avLst/>
          </a:prstGeom>
          <a:noFill/>
          <a:ln w="9525">
            <a:noFill/>
            <a:round/>
            <a:headEnd/>
            <a:tailEnd/>
          </a:ln>
          <a:effectLst/>
        </p:spPr>
        <p:txBody>
          <a:bodyPr lIns="90000" tIns="46800" rIns="90000" bIns="46800">
            <a:spAutoFit/>
          </a:bodyPr>
          <a:lstStyle/>
          <a:p>
            <a:pPr algn="just">
              <a:spcBef>
                <a:spcPts val="1125"/>
              </a:spcBef>
              <a:buClr>
                <a:srgbClr val="040404"/>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solidFill>
                  <a:srgbClr val="040404"/>
                </a:solidFill>
                <a:effectLst>
                  <a:outerShdw blurRad="38100" dist="38100" dir="2700000" algn="tl">
                    <a:srgbClr val="C0C0C0"/>
                  </a:outerShdw>
                </a:effectLst>
                <a:cs typeface="Arial" pitchFamily="34" charset="0"/>
              </a:rPr>
              <a:t>Para determinar el espesor necesario para retardar el ingreso de calor al local 6 hs. (por ej.), se multiplica la velocidad de propaga-ción del material por la cantidad de hs. a retardar.</a:t>
            </a:r>
          </a:p>
        </p:txBody>
      </p:sp>
      <p:sp>
        <p:nvSpPr>
          <p:cNvPr id="55301" name="Text Box 5"/>
          <p:cNvSpPr txBox="1">
            <a:spLocks noChangeArrowheads="1"/>
          </p:cNvSpPr>
          <p:nvPr/>
        </p:nvSpPr>
        <p:spPr bwMode="auto">
          <a:xfrm>
            <a:off x="685800" y="4135438"/>
            <a:ext cx="2667000" cy="2185987"/>
          </a:xfrm>
          <a:prstGeom prst="rect">
            <a:avLst/>
          </a:prstGeom>
          <a:solidFill>
            <a:srgbClr val="FF0000"/>
          </a:solidFill>
          <a:ln w="19080">
            <a:solidFill>
              <a:srgbClr val="33CCCC"/>
            </a:solidFill>
            <a:miter lim="800000"/>
            <a:headEnd/>
            <a:tailEnd/>
          </a:ln>
          <a:effectLst/>
        </p:spPr>
        <p:txBody>
          <a:bodyPr lIns="90000" tIns="46800" rIns="90000" bIns="46800">
            <a:spAutoFit/>
          </a:bodyPr>
          <a:lstStyle/>
          <a:p>
            <a:pPr>
              <a:spcBef>
                <a:spcPts val="1125"/>
              </a:spcBef>
              <a:buClr>
                <a:srgbClr val="FDF705"/>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i="1" u="sng">
                <a:solidFill>
                  <a:srgbClr val="FDF705"/>
                </a:solidFill>
                <a:effectLst>
                  <a:outerShdw blurRad="38100" dist="38100" dir="2700000" algn="tl">
                    <a:srgbClr val="000000"/>
                  </a:outerShdw>
                </a:effectLst>
                <a:cs typeface="Arial" pitchFamily="34" charset="0"/>
              </a:rPr>
              <a:t>Ejemplo:</a:t>
            </a:r>
          </a:p>
          <a:p>
            <a:pPr>
              <a:spcBef>
                <a:spcPts val="1125"/>
              </a:spcBef>
              <a:buClr>
                <a:srgbClr val="FDF705"/>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i="1">
                <a:solidFill>
                  <a:srgbClr val="FDF705"/>
                </a:solidFill>
                <a:effectLst>
                  <a:outerShdw blurRad="38100" dist="38100" dir="2700000" algn="tl">
                    <a:srgbClr val="000000"/>
                  </a:outerShdw>
                </a:effectLst>
                <a:cs typeface="Arial" pitchFamily="34" charset="0"/>
              </a:rPr>
              <a:t>x</a:t>
            </a:r>
            <a:r>
              <a:rPr lang="en-GB" i="1" baseline="-25000">
                <a:solidFill>
                  <a:srgbClr val="FDF705"/>
                </a:solidFill>
                <a:effectLst>
                  <a:outerShdw blurRad="38100" dist="38100" dir="2700000" algn="tl">
                    <a:srgbClr val="000000"/>
                  </a:outerShdw>
                </a:effectLst>
                <a:cs typeface="Arial" pitchFamily="34" charset="0"/>
              </a:rPr>
              <a:t>lad.</a:t>
            </a:r>
            <a:r>
              <a:rPr lang="en-GB" baseline="-25000">
                <a:solidFill>
                  <a:srgbClr val="FDF705"/>
                </a:solidFill>
                <a:effectLst>
                  <a:outerShdw blurRad="38100" dist="38100" dir="2700000" algn="tl">
                    <a:srgbClr val="000000"/>
                  </a:outerShdw>
                </a:effectLst>
                <a:cs typeface="Arial" pitchFamily="34" charset="0"/>
              </a:rPr>
              <a:t> </a:t>
            </a:r>
            <a:r>
              <a:rPr lang="en-GB">
                <a:solidFill>
                  <a:srgbClr val="FDF705"/>
                </a:solidFill>
                <a:effectLst>
                  <a:outerShdw blurRad="38100" dist="38100" dir="2700000" algn="tl">
                    <a:srgbClr val="000000"/>
                  </a:outerShdw>
                </a:effectLst>
                <a:cs typeface="Arial" pitchFamily="34" charset="0"/>
              </a:rPr>
              <a:t>= 2,9 x 6 = 17,5 cm</a:t>
            </a:r>
          </a:p>
          <a:p>
            <a:pPr>
              <a:spcBef>
                <a:spcPts val="1125"/>
              </a:spcBef>
              <a:buClr>
                <a:srgbClr val="FDF705"/>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i="1">
                <a:solidFill>
                  <a:srgbClr val="FDF705"/>
                </a:solidFill>
                <a:effectLst>
                  <a:outerShdw blurRad="38100" dist="38100" dir="2700000" algn="tl">
                    <a:srgbClr val="000000"/>
                  </a:outerShdw>
                </a:effectLst>
                <a:cs typeface="Arial" pitchFamily="34" charset="0"/>
              </a:rPr>
              <a:t>x</a:t>
            </a:r>
            <a:r>
              <a:rPr lang="en-GB" i="1" baseline="-25000">
                <a:solidFill>
                  <a:srgbClr val="FDF705"/>
                </a:solidFill>
                <a:effectLst>
                  <a:outerShdw blurRad="38100" dist="38100" dir="2700000" algn="tl">
                    <a:srgbClr val="000000"/>
                  </a:outerShdw>
                </a:effectLst>
                <a:cs typeface="Arial" pitchFamily="34" charset="0"/>
              </a:rPr>
              <a:t>horm.</a:t>
            </a:r>
            <a:r>
              <a:rPr lang="en-GB">
                <a:solidFill>
                  <a:srgbClr val="FDF705"/>
                </a:solidFill>
                <a:effectLst>
                  <a:outerShdw blurRad="38100" dist="38100" dir="2700000" algn="tl">
                    <a:srgbClr val="000000"/>
                  </a:outerShdw>
                </a:effectLst>
                <a:cs typeface="Arial" pitchFamily="34" charset="0"/>
              </a:rPr>
              <a:t> = 3,6 x 6 = 21,5 cm</a:t>
            </a:r>
          </a:p>
          <a:p>
            <a:pPr>
              <a:spcBef>
                <a:spcPts val="1125"/>
              </a:spcBef>
              <a:buClr>
                <a:srgbClr val="FDF705"/>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i="1">
                <a:solidFill>
                  <a:srgbClr val="FDF705"/>
                </a:solidFill>
                <a:effectLst>
                  <a:outerShdw blurRad="38100" dist="38100" dir="2700000" algn="tl">
                    <a:srgbClr val="000000"/>
                  </a:outerShdw>
                </a:effectLst>
                <a:cs typeface="Arial" pitchFamily="34" charset="0"/>
              </a:rPr>
              <a:t>x</a:t>
            </a:r>
            <a:r>
              <a:rPr lang="en-GB" i="1" baseline="-25000">
                <a:solidFill>
                  <a:srgbClr val="FDF705"/>
                </a:solidFill>
                <a:effectLst>
                  <a:outerShdw blurRad="38100" dist="38100" dir="2700000" algn="tl">
                    <a:srgbClr val="000000"/>
                  </a:outerShdw>
                </a:effectLst>
                <a:cs typeface="Arial" pitchFamily="34" charset="0"/>
              </a:rPr>
              <a:t>bola</a:t>
            </a:r>
            <a:r>
              <a:rPr lang="en-GB">
                <a:solidFill>
                  <a:srgbClr val="FDF705"/>
                </a:solidFill>
                <a:effectLst>
                  <a:outerShdw blurRad="38100" dist="38100" dir="2700000" algn="tl">
                    <a:srgbClr val="000000"/>
                  </a:outerShdw>
                </a:effectLst>
                <a:cs typeface="Arial" pitchFamily="34" charset="0"/>
              </a:rPr>
              <a:t> = 4,6 x 6 = 27,5 cm</a:t>
            </a:r>
          </a:p>
          <a:p>
            <a:pPr>
              <a:spcBef>
                <a:spcPts val="1125"/>
              </a:spcBef>
              <a:buClr>
                <a:srgbClr val="FDF705"/>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i="1">
                <a:solidFill>
                  <a:srgbClr val="FDF705"/>
                </a:solidFill>
                <a:effectLst>
                  <a:outerShdw blurRad="38100" dist="38100" dir="2700000" algn="tl">
                    <a:srgbClr val="000000"/>
                  </a:outerShdw>
                </a:effectLst>
                <a:cs typeface="Arial" pitchFamily="34" charset="0"/>
              </a:rPr>
              <a:t>x</a:t>
            </a:r>
            <a:r>
              <a:rPr lang="en-GB" i="1" baseline="-25000">
                <a:solidFill>
                  <a:srgbClr val="FDF705"/>
                </a:solidFill>
                <a:effectLst>
                  <a:outerShdw blurRad="38100" dist="38100" dir="2700000" algn="tl">
                    <a:srgbClr val="000000"/>
                  </a:outerShdw>
                </a:effectLst>
                <a:cs typeface="Arial" pitchFamily="34" charset="0"/>
              </a:rPr>
              <a:t>cuar.</a:t>
            </a:r>
            <a:r>
              <a:rPr lang="en-GB">
                <a:solidFill>
                  <a:srgbClr val="FDF705"/>
                </a:solidFill>
                <a:effectLst>
                  <a:outerShdw blurRad="38100" dist="38100" dir="2700000" algn="tl">
                    <a:srgbClr val="000000"/>
                  </a:outerShdw>
                </a:effectLst>
                <a:cs typeface="Arial" pitchFamily="34" charset="0"/>
              </a:rPr>
              <a:t> = 5,9 x 6 = 35,5 cm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ChangeArrowheads="1"/>
          </p:cNvSpPr>
          <p:nvPr>
            <p:ph type="title"/>
          </p:nvPr>
        </p:nvSpPr>
        <p:spPr/>
        <p:txBody>
          <a:bodyPr/>
          <a:lstStyle/>
          <a:p>
            <a:pPr eaLnBrk="1" hangingPunct="1"/>
            <a:endParaRPr lang="es-ES" smtClean="0"/>
          </a:p>
        </p:txBody>
      </p:sp>
      <p:sp>
        <p:nvSpPr>
          <p:cNvPr id="173058" name="Rectangle 3"/>
          <p:cNvSpPr>
            <a:spLocks noGrp="1" noChangeArrowheads="1"/>
          </p:cNvSpPr>
          <p:nvPr>
            <p:ph type="body" idx="1"/>
          </p:nvPr>
        </p:nvSpPr>
        <p:spPr bwMode="auto">
          <a:xfrm>
            <a:off x="457200" y="2743200"/>
            <a:ext cx="8229600" cy="1219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es-ES" b="1" smtClean="0"/>
              <a:t>Consecuencias para los cálculos en los edificios y la simulación</a:t>
            </a:r>
            <a:r>
              <a:rPr lang="es-ES" b="1" smtClean="0">
                <a:solidFill>
                  <a:srgbClr val="FF0000"/>
                </a:solidFill>
              </a:rPr>
              <a:t>???</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ChangeArrowheads="1"/>
          </p:cNvSpPr>
          <p:nvPr/>
        </p:nvSpPr>
        <p:spPr bwMode="auto">
          <a:xfrm>
            <a:off x="1828800" y="1981200"/>
            <a:ext cx="5334000" cy="2041525"/>
          </a:xfrm>
          <a:prstGeom prst="rect">
            <a:avLst/>
          </a:prstGeom>
          <a:noFill/>
          <a:ln w="9525">
            <a:noFill/>
            <a:miter lim="800000"/>
            <a:headEnd/>
            <a:tailEnd/>
          </a:ln>
        </p:spPr>
        <p:txBody>
          <a:bodyPr>
            <a:spAutoFit/>
          </a:bodyPr>
          <a:lstStyle/>
          <a:p>
            <a:pPr algn="ctr"/>
            <a:r>
              <a:rPr lang="es-ES" sz="3200" b="1"/>
              <a:t>Propiedades térmicas de los materiales para la acumulación de energía</a:t>
            </a:r>
          </a:p>
          <a:p>
            <a:endParaRPr lang="es-ES" sz="3200" b="1"/>
          </a:p>
        </p:txBody>
      </p:sp>
      <p:sp>
        <p:nvSpPr>
          <p:cNvPr id="174082" name="Text Box 4"/>
          <p:cNvSpPr txBox="1">
            <a:spLocks noChangeArrowheads="1"/>
          </p:cNvSpPr>
          <p:nvPr/>
        </p:nvSpPr>
        <p:spPr bwMode="auto">
          <a:xfrm>
            <a:off x="3124200" y="3886200"/>
            <a:ext cx="2514600" cy="396875"/>
          </a:xfrm>
          <a:prstGeom prst="rect">
            <a:avLst/>
          </a:prstGeom>
          <a:noFill/>
          <a:ln w="9525">
            <a:noFill/>
            <a:miter lim="800000"/>
            <a:headEnd/>
            <a:tailEnd/>
          </a:ln>
        </p:spPr>
        <p:txBody>
          <a:bodyPr>
            <a:spAutoFit/>
          </a:bodyPr>
          <a:lstStyle/>
          <a:p>
            <a:pPr>
              <a:spcBef>
                <a:spcPct val="50000"/>
              </a:spcBef>
            </a:pPr>
            <a:endParaRPr lang="es-ES" sz="2000" b="1"/>
          </a:p>
        </p:txBody>
      </p:sp>
      <p:sp>
        <p:nvSpPr>
          <p:cNvPr id="174083" name="Text Box 5"/>
          <p:cNvSpPr txBox="1">
            <a:spLocks noChangeArrowheads="1"/>
          </p:cNvSpPr>
          <p:nvPr/>
        </p:nvSpPr>
        <p:spPr bwMode="auto">
          <a:xfrm>
            <a:off x="2895600" y="4724400"/>
            <a:ext cx="2819400" cy="396875"/>
          </a:xfrm>
          <a:prstGeom prst="rect">
            <a:avLst/>
          </a:prstGeom>
          <a:noFill/>
          <a:ln w="9525">
            <a:noFill/>
            <a:miter lim="800000"/>
            <a:headEnd/>
            <a:tailEnd/>
          </a:ln>
        </p:spPr>
        <p:txBody>
          <a:bodyPr>
            <a:spAutoFit/>
          </a:bodyPr>
          <a:lstStyle/>
          <a:p>
            <a:pPr>
              <a:spcBef>
                <a:spcPct val="50000"/>
              </a:spcBef>
            </a:pPr>
            <a:r>
              <a:rPr lang="es-ES" sz="2000" b="1">
                <a:hlinkClick r:id="rId2" action="ppaction://hlinkpres?slideindex=1&amp;slidetitle="/>
              </a:rPr>
              <a:t>Lecho de piedra3.ppt</a:t>
            </a:r>
            <a:endParaRPr lang="es-ES" sz="2000" b="1"/>
          </a:p>
        </p:txBody>
      </p:sp>
      <p:sp>
        <p:nvSpPr>
          <p:cNvPr id="174084" name="4 CuadroTexto"/>
          <p:cNvSpPr txBox="1">
            <a:spLocks noChangeArrowheads="1"/>
          </p:cNvSpPr>
          <p:nvPr/>
        </p:nvSpPr>
        <p:spPr bwMode="auto">
          <a:xfrm>
            <a:off x="2819400" y="4343400"/>
            <a:ext cx="2895600" cy="400050"/>
          </a:xfrm>
          <a:prstGeom prst="rect">
            <a:avLst/>
          </a:prstGeom>
          <a:noFill/>
          <a:ln w="9525">
            <a:noFill/>
            <a:miter lim="800000"/>
            <a:headEnd/>
            <a:tailEnd/>
          </a:ln>
        </p:spPr>
        <p:txBody>
          <a:bodyPr>
            <a:spAutoFit/>
          </a:bodyPr>
          <a:lstStyle/>
          <a:p>
            <a:pPr algn="ctr"/>
            <a:r>
              <a:rPr lang="es-ES" sz="2000" b="1">
                <a:hlinkClick r:id="rId3" action="ppaction://hlinkpres?slideindex=1&amp;slidetitle="/>
              </a:rPr>
              <a:t>Acumulación-7.ppt</a:t>
            </a:r>
            <a:endParaRPr lang="es-ES" sz="2000" b="1"/>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p:txBody>
          <a:bodyPr/>
          <a:lstStyle/>
          <a:p>
            <a:pPr eaLnBrk="1" hangingPunct="1"/>
            <a:endParaRPr lang="es-ES" smtClean="0"/>
          </a:p>
        </p:txBody>
      </p:sp>
      <p:sp>
        <p:nvSpPr>
          <p:cNvPr id="175106"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s-ES" b="1" smtClean="0"/>
              <a:t>Convección</a:t>
            </a:r>
          </a:p>
        </p:txBody>
      </p:sp>
      <p:sp>
        <p:nvSpPr>
          <p:cNvPr id="175107" name="Text Box 4"/>
          <p:cNvSpPr txBox="1">
            <a:spLocks noChangeArrowheads="1"/>
          </p:cNvSpPr>
          <p:nvPr/>
        </p:nvSpPr>
        <p:spPr bwMode="auto">
          <a:xfrm>
            <a:off x="6019800" y="1524000"/>
            <a:ext cx="3124200" cy="3800475"/>
          </a:xfrm>
          <a:prstGeom prst="rect">
            <a:avLst/>
          </a:prstGeom>
          <a:noFill/>
          <a:ln w="9525">
            <a:noFill/>
            <a:miter lim="800000"/>
            <a:headEnd/>
            <a:tailEnd/>
          </a:ln>
        </p:spPr>
        <p:txBody>
          <a:bodyPr>
            <a:spAutoFit/>
          </a:bodyPr>
          <a:lstStyle/>
          <a:p>
            <a:pPr>
              <a:spcBef>
                <a:spcPct val="50000"/>
              </a:spcBef>
            </a:pPr>
            <a:r>
              <a:rPr lang="es-ES"/>
              <a:t>Transferencia de energía entre una superficie y un fluido que se mueve sobre ella. Profundamente ligada a la Mecánica de Fluidos.</a:t>
            </a:r>
          </a:p>
          <a:p>
            <a:pPr>
              <a:spcBef>
                <a:spcPct val="50000"/>
              </a:spcBef>
            </a:pPr>
            <a:r>
              <a:rPr lang="es-ES"/>
              <a:t>Definimos coeficientes de convección que llamaremos h que relacionan el flujo de calor transferido con el área y la diferencia de  temperatura entre la superficie T</a:t>
            </a:r>
            <a:r>
              <a:rPr lang="es-ES" baseline="-25000"/>
              <a:t>s</a:t>
            </a:r>
            <a:r>
              <a:rPr lang="es-ES"/>
              <a:t> y el fluido lejos de la superficie T</a:t>
            </a:r>
            <a:r>
              <a:rPr lang="es-ES" baseline="-25000"/>
              <a:t>∞</a:t>
            </a:r>
            <a:r>
              <a:rPr lang="es-ES"/>
              <a:t>.</a:t>
            </a:r>
          </a:p>
        </p:txBody>
      </p:sp>
      <p:pic>
        <p:nvPicPr>
          <p:cNvPr id="175108" name="Picture 5"/>
          <p:cNvPicPr>
            <a:picLocks noChangeAspect="1" noChangeArrowheads="1"/>
          </p:cNvPicPr>
          <p:nvPr/>
        </p:nvPicPr>
        <p:blipFill>
          <a:blip r:embed="rId2"/>
          <a:srcRect/>
          <a:stretch>
            <a:fillRect/>
          </a:stretch>
        </p:blipFill>
        <p:spPr bwMode="auto">
          <a:xfrm>
            <a:off x="0" y="2133600"/>
            <a:ext cx="5943600" cy="3429000"/>
          </a:xfrm>
          <a:prstGeom prst="rect">
            <a:avLst/>
          </a:prstGeom>
          <a:noFill/>
          <a:ln w="9525">
            <a:noFill/>
            <a:miter lim="800000"/>
            <a:headEnd/>
            <a:tailEnd/>
          </a:ln>
        </p:spPr>
      </p:pic>
      <p:pic>
        <p:nvPicPr>
          <p:cNvPr id="175109" name="Picture 6"/>
          <p:cNvPicPr>
            <a:picLocks noChangeAspect="1" noChangeArrowheads="1"/>
          </p:cNvPicPr>
          <p:nvPr/>
        </p:nvPicPr>
        <p:blipFill>
          <a:blip r:embed="rId3"/>
          <a:srcRect/>
          <a:stretch>
            <a:fillRect/>
          </a:stretch>
        </p:blipFill>
        <p:spPr bwMode="auto">
          <a:xfrm>
            <a:off x="5562600" y="5562600"/>
            <a:ext cx="3581400" cy="1295400"/>
          </a:xfrm>
          <a:prstGeom prst="rect">
            <a:avLst/>
          </a:prstGeom>
          <a:noFill/>
          <a:ln w="9525">
            <a:noFill/>
            <a:miter lim="800000"/>
            <a:headEnd/>
            <a:tailEnd/>
          </a:ln>
        </p:spPr>
      </p:pic>
      <p:sp>
        <p:nvSpPr>
          <p:cNvPr id="175110" name="Text Box 7"/>
          <p:cNvSpPr txBox="1">
            <a:spLocks noChangeArrowheads="1"/>
          </p:cNvSpPr>
          <p:nvPr/>
        </p:nvSpPr>
        <p:spPr bwMode="auto">
          <a:xfrm>
            <a:off x="381000" y="5791200"/>
            <a:ext cx="4495800" cy="366713"/>
          </a:xfrm>
          <a:prstGeom prst="rect">
            <a:avLst/>
          </a:prstGeom>
          <a:noFill/>
          <a:ln w="9525">
            <a:noFill/>
            <a:miter lim="800000"/>
            <a:headEnd/>
            <a:tailEnd/>
          </a:ln>
        </p:spPr>
        <p:txBody>
          <a:bodyPr>
            <a:spAutoFit/>
          </a:bodyPr>
          <a:lstStyle/>
          <a:p>
            <a:pPr>
              <a:spcBef>
                <a:spcPct val="50000"/>
              </a:spcBef>
            </a:pPr>
            <a:r>
              <a:rPr lang="es-ES"/>
              <a:t>Unidades SI  de h    w/m</a:t>
            </a:r>
            <a:r>
              <a:rPr lang="es-ES" baseline="30000"/>
              <a:t>2</a:t>
            </a:r>
            <a:r>
              <a:rPr lang="es-ES"/>
              <a:t> K</a:t>
            </a:r>
          </a:p>
        </p:txBody>
      </p:sp>
      <p:sp>
        <p:nvSpPr>
          <p:cNvPr id="175111" name="Rectangle 8"/>
          <p:cNvSpPr>
            <a:spLocks noChangeArrowheads="1"/>
          </p:cNvSpPr>
          <p:nvPr/>
        </p:nvSpPr>
        <p:spPr bwMode="auto">
          <a:xfrm>
            <a:off x="381000" y="6248400"/>
            <a:ext cx="3486150" cy="366713"/>
          </a:xfrm>
          <a:prstGeom prst="rect">
            <a:avLst/>
          </a:prstGeom>
          <a:noFill/>
          <a:ln w="9525">
            <a:noFill/>
            <a:miter lim="800000"/>
            <a:headEnd/>
            <a:tailEnd/>
          </a:ln>
        </p:spPr>
        <p:txBody>
          <a:bodyPr wrap="none">
            <a:spAutoFit/>
          </a:bodyPr>
          <a:lstStyle/>
          <a:p>
            <a:r>
              <a:rPr lang="es-AR">
                <a:solidFill>
                  <a:schemeClr val="tx2"/>
                </a:solidFill>
              </a:rPr>
              <a:t>Shear stress – esfuerzo cortante</a:t>
            </a:r>
            <a:endParaRPr lang="es-ES">
              <a:solidFill>
                <a:schemeClr val="tx2"/>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ChangeArrowheads="1"/>
          </p:cNvSpPr>
          <p:nvPr>
            <p:ph type="title"/>
          </p:nvPr>
        </p:nvSpPr>
        <p:spPr/>
        <p:txBody>
          <a:bodyPr/>
          <a:lstStyle/>
          <a:p>
            <a:pPr eaLnBrk="1" hangingPunct="1"/>
            <a:endParaRPr lang="es-ES" smtClean="0"/>
          </a:p>
        </p:txBody>
      </p:sp>
      <p:sp>
        <p:nvSpPr>
          <p:cNvPr id="176130" name="Rectangle 3"/>
          <p:cNvSpPr>
            <a:spLocks noGrp="1" noChangeArrowheads="1"/>
          </p:cNvSpPr>
          <p:nvPr>
            <p:ph type="body" idx="1"/>
          </p:nvPr>
        </p:nvSpPr>
        <p:spPr bwMode="auto">
          <a:xfrm>
            <a:off x="457200" y="1295400"/>
            <a:ext cx="8229600" cy="4525963"/>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s-ES" smtClean="0"/>
              <a:t>Capa límite de velocidad y térmica</a:t>
            </a:r>
          </a:p>
        </p:txBody>
      </p:sp>
      <p:pic>
        <p:nvPicPr>
          <p:cNvPr id="176131" name="Picture 4"/>
          <p:cNvPicPr>
            <a:picLocks noChangeAspect="1" noChangeArrowheads="1"/>
          </p:cNvPicPr>
          <p:nvPr/>
        </p:nvPicPr>
        <p:blipFill>
          <a:blip r:embed="rId2"/>
          <a:srcRect/>
          <a:stretch>
            <a:fillRect/>
          </a:stretch>
        </p:blipFill>
        <p:spPr bwMode="auto">
          <a:xfrm>
            <a:off x="381000" y="1752600"/>
            <a:ext cx="4038600" cy="2438400"/>
          </a:xfrm>
          <a:prstGeom prst="rect">
            <a:avLst/>
          </a:prstGeom>
          <a:noFill/>
          <a:ln w="9525">
            <a:noFill/>
            <a:miter lim="800000"/>
            <a:headEnd/>
            <a:tailEnd/>
          </a:ln>
        </p:spPr>
      </p:pic>
      <p:sp>
        <p:nvSpPr>
          <p:cNvPr id="176132" name="Text Box 5"/>
          <p:cNvSpPr txBox="1">
            <a:spLocks noChangeArrowheads="1"/>
          </p:cNvSpPr>
          <p:nvPr/>
        </p:nvSpPr>
        <p:spPr bwMode="auto">
          <a:xfrm>
            <a:off x="4495800" y="1828800"/>
            <a:ext cx="4419600" cy="4764088"/>
          </a:xfrm>
          <a:prstGeom prst="rect">
            <a:avLst/>
          </a:prstGeom>
          <a:noFill/>
          <a:ln w="9525">
            <a:noFill/>
            <a:miter lim="800000"/>
            <a:headEnd/>
            <a:tailEnd/>
          </a:ln>
        </p:spPr>
        <p:txBody>
          <a:bodyPr>
            <a:spAutoFit/>
          </a:bodyPr>
          <a:lstStyle/>
          <a:p>
            <a:pPr>
              <a:spcBef>
                <a:spcPct val="50000"/>
              </a:spcBef>
            </a:pPr>
            <a:r>
              <a:rPr lang="es-ES" b="1"/>
              <a:t>Desarrollo de la capa límite de velocidad sobre una placa plana. </a:t>
            </a:r>
          </a:p>
          <a:p>
            <a:pPr>
              <a:spcBef>
                <a:spcPct val="50000"/>
              </a:spcBef>
            </a:pPr>
            <a:r>
              <a:rPr lang="el-GR" b="1"/>
              <a:t>δ</a:t>
            </a:r>
            <a:r>
              <a:rPr lang="es-ES" b="1"/>
              <a:t> es el espesor de la capa límite y depende de x.</a:t>
            </a:r>
          </a:p>
          <a:p>
            <a:pPr>
              <a:spcBef>
                <a:spcPct val="50000"/>
              </a:spcBef>
            </a:pPr>
            <a:r>
              <a:rPr lang="es-ES" b="1"/>
              <a:t>La velocidad del fluido en contacto con la placa es nula. Es  una hipótesis de origen físico.</a:t>
            </a:r>
          </a:p>
          <a:p>
            <a:pPr>
              <a:spcBef>
                <a:spcPct val="50000"/>
              </a:spcBef>
            </a:pPr>
            <a:r>
              <a:rPr lang="es-ES" b="1"/>
              <a:t>También se desarrolla una capa límite térmica. Si la placa es isoterma la temperatura del fluido en contacto con ella es igual a la temperatura de la placa (superficie)  T</a:t>
            </a:r>
            <a:r>
              <a:rPr lang="es-ES" b="1" baseline="-25000"/>
              <a:t>s  </a:t>
            </a:r>
            <a:r>
              <a:rPr lang="es-ES" b="1"/>
              <a:t>y ese fluido intercambia calor con las sucesivas</a:t>
            </a:r>
            <a:r>
              <a:rPr lang="es-ES" b="1" baseline="-25000"/>
              <a:t> </a:t>
            </a:r>
            <a:r>
              <a:rPr lang="es-ES" b="1"/>
              <a:t>capas en contacto con él</a:t>
            </a:r>
          </a:p>
          <a:p>
            <a:pPr>
              <a:spcBef>
                <a:spcPct val="50000"/>
              </a:spcBef>
            </a:pPr>
            <a:endParaRPr lang="el-GR" b="1"/>
          </a:p>
        </p:txBody>
      </p:sp>
      <p:pic>
        <p:nvPicPr>
          <p:cNvPr id="176133" name="Picture 6"/>
          <p:cNvPicPr>
            <a:picLocks noChangeAspect="1" noChangeArrowheads="1"/>
          </p:cNvPicPr>
          <p:nvPr/>
        </p:nvPicPr>
        <p:blipFill>
          <a:blip r:embed="rId3"/>
          <a:srcRect/>
          <a:stretch>
            <a:fillRect/>
          </a:stretch>
        </p:blipFill>
        <p:spPr bwMode="auto">
          <a:xfrm>
            <a:off x="533400" y="4419600"/>
            <a:ext cx="3962400" cy="216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endParaRPr lang="es-ES" smtClean="0"/>
          </a:p>
        </p:txBody>
      </p:sp>
      <p:sp>
        <p:nvSpPr>
          <p:cNvPr id="21506"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s-ES" smtClean="0"/>
          </a:p>
        </p:txBody>
      </p:sp>
      <p:pic>
        <p:nvPicPr>
          <p:cNvPr id="21507" name="Picture 5" descr="Consumo+mundial+de+electricidad"/>
          <p:cNvPicPr>
            <a:picLocks noChangeAspect="1" noChangeArrowheads="1"/>
          </p:cNvPicPr>
          <p:nvPr/>
        </p:nvPicPr>
        <p:blipFill>
          <a:blip r:embed="rId2"/>
          <a:srcRect/>
          <a:stretch>
            <a:fillRect/>
          </a:stretch>
        </p:blipFill>
        <p:spPr bwMode="auto">
          <a:xfrm>
            <a:off x="155575" y="46038"/>
            <a:ext cx="8150225" cy="6430962"/>
          </a:xfrm>
          <a:prstGeom prst="rect">
            <a:avLst/>
          </a:prstGeom>
          <a:noFill/>
          <a:ln w="9525">
            <a:noFill/>
            <a:miter lim="800000"/>
            <a:headEnd/>
            <a:tailEnd/>
          </a:ln>
        </p:spPr>
      </p:pic>
      <p:sp>
        <p:nvSpPr>
          <p:cNvPr id="21508" name="Text Box 6"/>
          <p:cNvSpPr txBox="1">
            <a:spLocks noChangeArrowheads="1"/>
          </p:cNvSpPr>
          <p:nvPr/>
        </p:nvSpPr>
        <p:spPr bwMode="auto">
          <a:xfrm>
            <a:off x="6553200" y="685800"/>
            <a:ext cx="1066800" cy="457200"/>
          </a:xfrm>
          <a:prstGeom prst="rect">
            <a:avLst/>
          </a:prstGeom>
          <a:noFill/>
          <a:ln w="9525">
            <a:noFill/>
            <a:miter lim="800000"/>
            <a:headEnd/>
            <a:tailEnd/>
          </a:ln>
        </p:spPr>
        <p:txBody>
          <a:bodyPr>
            <a:spAutoFit/>
          </a:bodyPr>
          <a:lstStyle/>
          <a:p>
            <a:pPr>
              <a:spcBef>
                <a:spcPct val="50000"/>
              </a:spcBef>
            </a:pPr>
            <a:r>
              <a:rPr lang="es-AR" sz="2400" b="1"/>
              <a:t>2014</a:t>
            </a:r>
            <a:endParaRPr lang="es-ES" sz="2400" b="1"/>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p:txBody>
          <a:bodyPr/>
          <a:lstStyle/>
          <a:p>
            <a:pPr eaLnBrk="1" hangingPunct="1"/>
            <a:endParaRPr lang="es-ES" smtClean="0"/>
          </a:p>
        </p:txBody>
      </p:sp>
      <p:pic>
        <p:nvPicPr>
          <p:cNvPr id="177154" name="Picture 4"/>
          <p:cNvPicPr>
            <a:picLocks noGrp="1" noChangeAspect="1" noChangeArrowheads="1"/>
          </p:cNvPicPr>
          <p:nvPr>
            <p:ph type="body" idx="1"/>
          </p:nvPr>
        </p:nvPicPr>
        <p:blipFill>
          <a:blip r:embed="rId2"/>
          <a:srcRect/>
          <a:stretch>
            <a:fillRect/>
          </a:stretch>
        </p:blipFill>
        <p:spPr bwMode="auto">
          <a:xfrm>
            <a:off x="0" y="0"/>
            <a:ext cx="7086600" cy="5867400"/>
          </a:xfrm>
          <a:noFill/>
          <a:ln>
            <a:miter lim="800000"/>
            <a:headEnd/>
            <a:tailEnd/>
          </a:ln>
        </p:spPr>
      </p:pic>
      <p:sp>
        <p:nvSpPr>
          <p:cNvPr id="177155" name="Text Box 5"/>
          <p:cNvSpPr txBox="1">
            <a:spLocks noChangeArrowheads="1"/>
          </p:cNvSpPr>
          <p:nvPr/>
        </p:nvSpPr>
        <p:spPr bwMode="auto">
          <a:xfrm>
            <a:off x="7010400" y="1981200"/>
            <a:ext cx="1676400" cy="641350"/>
          </a:xfrm>
          <a:prstGeom prst="rect">
            <a:avLst/>
          </a:prstGeom>
          <a:noFill/>
          <a:ln w="9525">
            <a:noFill/>
            <a:miter lim="800000"/>
            <a:headEnd/>
            <a:tailEnd/>
          </a:ln>
        </p:spPr>
        <p:txBody>
          <a:bodyPr>
            <a:spAutoFit/>
          </a:bodyPr>
          <a:lstStyle/>
          <a:p>
            <a:pPr>
              <a:spcBef>
                <a:spcPct val="50000"/>
              </a:spcBef>
            </a:pPr>
            <a:r>
              <a:rPr lang="es-ES"/>
              <a:t>Región turbulenta</a:t>
            </a:r>
          </a:p>
        </p:txBody>
      </p:sp>
      <p:sp>
        <p:nvSpPr>
          <p:cNvPr id="177156" name="Text Box 6"/>
          <p:cNvSpPr txBox="1">
            <a:spLocks noChangeArrowheads="1"/>
          </p:cNvSpPr>
          <p:nvPr/>
        </p:nvSpPr>
        <p:spPr bwMode="auto">
          <a:xfrm>
            <a:off x="7010400" y="3581400"/>
            <a:ext cx="2362200" cy="366713"/>
          </a:xfrm>
          <a:prstGeom prst="rect">
            <a:avLst/>
          </a:prstGeom>
          <a:noFill/>
          <a:ln w="9525">
            <a:noFill/>
            <a:miter lim="800000"/>
            <a:headEnd/>
            <a:tailEnd/>
          </a:ln>
        </p:spPr>
        <p:txBody>
          <a:bodyPr>
            <a:spAutoFit/>
          </a:bodyPr>
          <a:lstStyle/>
          <a:p>
            <a:pPr>
              <a:spcBef>
                <a:spcPct val="50000"/>
              </a:spcBef>
            </a:pPr>
            <a:r>
              <a:rPr lang="es-ES"/>
              <a:t>Capa de transición</a:t>
            </a:r>
          </a:p>
        </p:txBody>
      </p:sp>
      <p:sp>
        <p:nvSpPr>
          <p:cNvPr id="177157" name="Text Box 8"/>
          <p:cNvSpPr txBox="1">
            <a:spLocks noChangeArrowheads="1"/>
          </p:cNvSpPr>
          <p:nvPr/>
        </p:nvSpPr>
        <p:spPr bwMode="auto">
          <a:xfrm>
            <a:off x="6934200" y="4038600"/>
            <a:ext cx="1981200" cy="366713"/>
          </a:xfrm>
          <a:prstGeom prst="rect">
            <a:avLst/>
          </a:prstGeom>
          <a:noFill/>
          <a:ln w="9525">
            <a:noFill/>
            <a:miter lim="800000"/>
            <a:headEnd/>
            <a:tailEnd/>
          </a:ln>
        </p:spPr>
        <p:txBody>
          <a:bodyPr>
            <a:spAutoFit/>
          </a:bodyPr>
          <a:lstStyle/>
          <a:p>
            <a:pPr>
              <a:spcBef>
                <a:spcPct val="50000"/>
              </a:spcBef>
            </a:pPr>
            <a:r>
              <a:rPr lang="es-ES"/>
              <a:t>Subcapa laminar</a:t>
            </a:r>
          </a:p>
        </p:txBody>
      </p:sp>
      <p:sp>
        <p:nvSpPr>
          <p:cNvPr id="177158" name="Text Box 9"/>
          <p:cNvSpPr txBox="1">
            <a:spLocks noChangeArrowheads="1"/>
          </p:cNvSpPr>
          <p:nvPr/>
        </p:nvSpPr>
        <p:spPr bwMode="auto">
          <a:xfrm>
            <a:off x="4114800" y="0"/>
            <a:ext cx="2133600" cy="1465263"/>
          </a:xfrm>
          <a:prstGeom prst="rect">
            <a:avLst/>
          </a:prstGeom>
          <a:noFill/>
          <a:ln w="9525">
            <a:noFill/>
            <a:miter lim="800000"/>
            <a:headEnd/>
            <a:tailEnd/>
          </a:ln>
        </p:spPr>
        <p:txBody>
          <a:bodyPr>
            <a:spAutoFit/>
          </a:bodyPr>
          <a:lstStyle/>
          <a:p>
            <a:pPr>
              <a:spcBef>
                <a:spcPct val="50000"/>
              </a:spcBef>
            </a:pPr>
            <a:r>
              <a:rPr lang="es-ES" b="1"/>
              <a:t>Aparece una componente vertical de la velocidad en la capa límite</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p:txBody>
          <a:bodyPr/>
          <a:lstStyle/>
          <a:p>
            <a:pPr eaLnBrk="1" hangingPunct="1"/>
            <a:endParaRPr lang="es-ES" smtClean="0"/>
          </a:p>
        </p:txBody>
      </p:sp>
      <p:pic>
        <p:nvPicPr>
          <p:cNvPr id="178178" name="Picture 4"/>
          <p:cNvPicPr>
            <a:picLocks noGrp="1" noChangeAspect="1" noChangeArrowheads="1"/>
          </p:cNvPicPr>
          <p:nvPr>
            <p:ph type="body" idx="1"/>
          </p:nvPr>
        </p:nvPicPr>
        <p:blipFill>
          <a:blip r:embed="rId2"/>
          <a:srcRect/>
          <a:stretch>
            <a:fillRect/>
          </a:stretch>
        </p:blipFill>
        <p:spPr bwMode="auto">
          <a:xfrm>
            <a:off x="381000" y="1371600"/>
            <a:ext cx="5334000" cy="4724400"/>
          </a:xfrm>
          <a:noFill/>
          <a:ln>
            <a:miter lim="800000"/>
            <a:headEnd/>
            <a:tailEnd/>
          </a:ln>
        </p:spPr>
      </p:pic>
      <p:sp>
        <p:nvSpPr>
          <p:cNvPr id="178179" name="Text Box 5"/>
          <p:cNvSpPr txBox="1">
            <a:spLocks noChangeArrowheads="1"/>
          </p:cNvSpPr>
          <p:nvPr/>
        </p:nvSpPr>
        <p:spPr bwMode="auto">
          <a:xfrm>
            <a:off x="5791200" y="1828800"/>
            <a:ext cx="2743200" cy="3937000"/>
          </a:xfrm>
          <a:prstGeom prst="rect">
            <a:avLst/>
          </a:prstGeom>
          <a:noFill/>
          <a:ln w="9525">
            <a:noFill/>
            <a:miter lim="800000"/>
            <a:headEnd/>
            <a:tailEnd/>
          </a:ln>
        </p:spPr>
        <p:txBody>
          <a:bodyPr>
            <a:spAutoFit/>
          </a:bodyPr>
          <a:lstStyle/>
          <a:p>
            <a:pPr>
              <a:spcBef>
                <a:spcPct val="50000"/>
              </a:spcBef>
            </a:pPr>
            <a:r>
              <a:rPr lang="es-ES" b="1"/>
              <a:t>Variación del espesor de la capa límite de velocidad. </a:t>
            </a:r>
            <a:r>
              <a:rPr lang="el-GR" b="1"/>
              <a:t>δ</a:t>
            </a:r>
            <a:r>
              <a:rPr lang="es-ES" b="1"/>
              <a:t>, y del coeficiente convectivo h en el flujo sobre la placa isoterma. La mezcla de fluido debida a la turbulencia aumenta el espesor de la capa límite, mejora la transferencia térmica y da perfiles de velocidad más achatados.</a:t>
            </a:r>
            <a:r>
              <a:rPr lang="es-ES"/>
              <a:t>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title"/>
          </p:nvPr>
        </p:nvSpPr>
        <p:spPr/>
        <p:txBody>
          <a:bodyPr/>
          <a:lstStyle/>
          <a:p>
            <a:pPr eaLnBrk="1" hangingPunct="1"/>
            <a:endParaRPr lang="es-ES" smtClean="0"/>
          </a:p>
        </p:txBody>
      </p:sp>
      <p:sp>
        <p:nvSpPr>
          <p:cNvPr id="179202" name="Rectangle 3"/>
          <p:cNvSpPr>
            <a:spLocks noGrp="1" noChangeArrowheads="1"/>
          </p:cNvSpPr>
          <p:nvPr>
            <p:ph type="body" idx="1"/>
          </p:nvPr>
        </p:nvSpPr>
        <p:spPr bwMode="auto">
          <a:xfrm>
            <a:off x="457200" y="1371600"/>
            <a:ext cx="8686800" cy="4525963"/>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80000"/>
              </a:lnSpc>
              <a:buFontTx/>
              <a:buNone/>
            </a:pPr>
            <a:r>
              <a:rPr lang="es-ES" sz="2200" b="1" smtClean="0"/>
              <a:t>Los fenómenos son muy complejos y son muchas las variables que influyen:</a:t>
            </a:r>
          </a:p>
          <a:p>
            <a:pPr marL="0" indent="0" eaLnBrk="1" hangingPunct="1">
              <a:lnSpc>
                <a:spcPct val="80000"/>
              </a:lnSpc>
              <a:buFontTx/>
              <a:buNone/>
            </a:pPr>
            <a:endParaRPr lang="es-ES" sz="900" b="1" smtClean="0"/>
          </a:p>
          <a:p>
            <a:pPr marL="0" indent="0" eaLnBrk="1" hangingPunct="1">
              <a:lnSpc>
                <a:spcPct val="80000"/>
              </a:lnSpc>
              <a:buFontTx/>
              <a:buNone/>
            </a:pPr>
            <a:r>
              <a:rPr lang="es-ES" sz="2200" b="1" smtClean="0"/>
              <a:t>- propiedades físicas de los fluidos (dinámicas, térmicas, etc)</a:t>
            </a:r>
          </a:p>
          <a:p>
            <a:pPr marL="0" indent="0" eaLnBrk="1" hangingPunct="1">
              <a:lnSpc>
                <a:spcPct val="80000"/>
              </a:lnSpc>
              <a:buFontTx/>
              <a:buNone/>
            </a:pPr>
            <a:r>
              <a:rPr lang="es-ES" sz="2200" b="1" smtClean="0"/>
              <a:t>- características del flujo ( natural, forzado, velocidades, etc)</a:t>
            </a:r>
          </a:p>
          <a:p>
            <a:pPr marL="0" indent="0" eaLnBrk="1" hangingPunct="1">
              <a:lnSpc>
                <a:spcPct val="80000"/>
              </a:lnSpc>
              <a:buFontTx/>
              <a:buNone/>
            </a:pPr>
            <a:r>
              <a:rPr lang="es-ES" sz="2200" b="1" smtClean="0"/>
              <a:t>- geometría del sistema, rugosidad, …</a:t>
            </a:r>
          </a:p>
          <a:p>
            <a:pPr marL="0" indent="0" eaLnBrk="1" hangingPunct="1">
              <a:lnSpc>
                <a:spcPct val="80000"/>
              </a:lnSpc>
              <a:buFontTx/>
              <a:buNone/>
            </a:pPr>
            <a:endParaRPr lang="es-ES" sz="900" b="1" smtClean="0"/>
          </a:p>
          <a:p>
            <a:pPr marL="0" indent="0" eaLnBrk="1" hangingPunct="1">
              <a:lnSpc>
                <a:spcPct val="80000"/>
              </a:lnSpc>
              <a:buFontTx/>
              <a:buNone/>
            </a:pPr>
            <a:r>
              <a:rPr lang="es-ES" sz="2200" b="1" smtClean="0"/>
              <a:t>Mediante la teoría de Análisis Dimensional se puede demostrar que las ecuaciones de la Física se pueden escribir en función  de variables adimensionales, es decir, de números (sin dimensiones) que son combinaciones de las variables intervinientes para los que no es necesario especificar las unidades si el sistema de unidades es coherente como el SI.</a:t>
            </a:r>
          </a:p>
          <a:p>
            <a:pPr marL="0" indent="0" eaLnBrk="1" hangingPunct="1">
              <a:lnSpc>
                <a:spcPct val="80000"/>
              </a:lnSpc>
              <a:buFontTx/>
              <a:buNone/>
            </a:pPr>
            <a:endParaRPr lang="es-ES" sz="800" b="1" smtClean="0"/>
          </a:p>
          <a:p>
            <a:pPr marL="0" indent="0" eaLnBrk="1" hangingPunct="1">
              <a:lnSpc>
                <a:spcPct val="80000"/>
              </a:lnSpc>
              <a:buFontTx/>
              <a:buNone/>
            </a:pPr>
            <a:r>
              <a:rPr lang="es-ES" sz="2200" b="1" smtClean="0"/>
              <a:t>Así, en estos temas, aparecen los números de Reynolds, Prandtl, Rayleigh, Grashof, Nusselt</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ChangeArrowheads="1"/>
          </p:cNvSpPr>
          <p:nvPr>
            <p:ph type="title"/>
          </p:nvPr>
        </p:nvSpPr>
        <p:spPr/>
        <p:txBody>
          <a:bodyPr/>
          <a:lstStyle/>
          <a:p>
            <a:pPr eaLnBrk="1" hangingPunct="1"/>
            <a:endParaRPr lang="es-ES" smtClean="0"/>
          </a:p>
        </p:txBody>
      </p:sp>
      <p:sp>
        <p:nvSpPr>
          <p:cNvPr id="180226" name="Rectangle 5"/>
          <p:cNvSpPr>
            <a:spLocks noGrp="1" noChangeArrowheads="1"/>
          </p:cNvSpPr>
          <p:nvPr>
            <p:ph type="body" idx="1"/>
          </p:nvPr>
        </p:nvSpPr>
        <p:spPr bwMode="auto">
          <a:xfrm>
            <a:off x="381000" y="1752600"/>
            <a:ext cx="8229600" cy="4525963"/>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FontTx/>
              <a:buNone/>
            </a:pPr>
            <a:r>
              <a:rPr lang="es-ES" sz="2000" b="1" smtClean="0"/>
              <a:t>Consideramos cuatro casos: </a:t>
            </a:r>
          </a:p>
          <a:p>
            <a:pPr eaLnBrk="1" hangingPunct="1">
              <a:lnSpc>
                <a:spcPct val="90000"/>
              </a:lnSpc>
              <a:buFontTx/>
              <a:buNone/>
            </a:pPr>
            <a:endParaRPr lang="es-ES" sz="2000" b="1" smtClean="0"/>
          </a:p>
          <a:p>
            <a:pPr eaLnBrk="1" hangingPunct="1">
              <a:lnSpc>
                <a:spcPct val="90000"/>
              </a:lnSpc>
              <a:buFontTx/>
              <a:buNone/>
            </a:pPr>
            <a:r>
              <a:rPr lang="es-ES" sz="2000" b="1" smtClean="0"/>
              <a:t>1.-flujo forzado libre, en el que no hay obstáculos al desarrollo de las capas  límite (placa plana,…)</a:t>
            </a:r>
          </a:p>
          <a:p>
            <a:pPr eaLnBrk="1" hangingPunct="1">
              <a:lnSpc>
                <a:spcPct val="90000"/>
              </a:lnSpc>
              <a:buFontTx/>
              <a:buNone/>
            </a:pPr>
            <a:r>
              <a:rPr lang="es-ES" sz="2000" b="1" smtClean="0"/>
              <a:t>2.-flujo forzado confinado (interior de un tubo,…)</a:t>
            </a:r>
          </a:p>
          <a:p>
            <a:pPr eaLnBrk="1" hangingPunct="1">
              <a:lnSpc>
                <a:spcPct val="90000"/>
              </a:lnSpc>
              <a:buFontTx/>
              <a:buNone/>
            </a:pPr>
            <a:r>
              <a:rPr lang="es-ES" sz="2000" b="1" smtClean="0"/>
              <a:t>En los casos 1 y 2 el flujo es forzado externamente por una diferencia de presiones debida a una bomba, un ventilador, al viento… despreciándose la convección natural</a:t>
            </a:r>
          </a:p>
          <a:p>
            <a:pPr eaLnBrk="1" hangingPunct="1">
              <a:lnSpc>
                <a:spcPct val="90000"/>
              </a:lnSpc>
              <a:buFontTx/>
              <a:buNone/>
            </a:pPr>
            <a:r>
              <a:rPr lang="es-ES" sz="2000" b="1" smtClean="0"/>
              <a:t>3.-flujo por convección natural libre (pared exterior..)</a:t>
            </a:r>
          </a:p>
          <a:p>
            <a:pPr eaLnBrk="1" hangingPunct="1">
              <a:lnSpc>
                <a:spcPct val="90000"/>
              </a:lnSpc>
              <a:buFontTx/>
              <a:buNone/>
            </a:pPr>
            <a:r>
              <a:rPr lang="es-ES" sz="2000" b="1" smtClean="0"/>
              <a:t>4 .-flujo por convección natural confinado(tubo de la placa absorbedora de un colector solar…)</a:t>
            </a:r>
          </a:p>
          <a:p>
            <a:pPr eaLnBrk="1" hangingPunct="1">
              <a:lnSpc>
                <a:spcPct val="90000"/>
              </a:lnSpc>
              <a:buFontTx/>
              <a:buNone/>
            </a:pPr>
            <a:r>
              <a:rPr lang="es-ES" sz="2000" b="1" smtClean="0"/>
              <a:t>En los casos 3 y 4 el flujo es causado por una diferencia de temperatura y por lo tanto de densidad existente en el fluido</a:t>
            </a:r>
          </a:p>
          <a:p>
            <a:pPr eaLnBrk="1" hangingPunct="1">
              <a:lnSpc>
                <a:spcPct val="90000"/>
              </a:lnSpc>
              <a:buFontTx/>
              <a:buNone/>
            </a:pPr>
            <a:endParaRPr lang="es-ES" sz="2000" b="1"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ChangeArrowheads="1"/>
          </p:cNvSpPr>
          <p:nvPr>
            <p:ph type="title"/>
          </p:nvPr>
        </p:nvSpPr>
        <p:spPr/>
        <p:txBody>
          <a:bodyPr/>
          <a:lstStyle/>
          <a:p>
            <a:pPr eaLnBrk="1" hangingPunct="1"/>
            <a:endParaRPr lang="es-ES" smtClean="0"/>
          </a:p>
        </p:txBody>
      </p:sp>
      <p:sp>
        <p:nvSpPr>
          <p:cNvPr id="181250"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s-ES" b="1" smtClean="0"/>
              <a:t>Metodología de cálculo</a:t>
            </a:r>
          </a:p>
          <a:p>
            <a:pPr eaLnBrk="1" hangingPunct="1">
              <a:buFontTx/>
              <a:buNone/>
            </a:pPr>
            <a:r>
              <a:rPr lang="es-ES" sz="2800" b="1" smtClean="0"/>
              <a:t>1.- determinar la geometría del flujo</a:t>
            </a:r>
          </a:p>
          <a:p>
            <a:pPr eaLnBrk="1" hangingPunct="1">
              <a:buFontTx/>
              <a:buNone/>
            </a:pPr>
            <a:r>
              <a:rPr lang="es-ES" sz="2800" b="1" smtClean="0"/>
              <a:t>2.- especificar la temperatura de referencia y calcular las propiedades físicas pertinentes del fluido</a:t>
            </a:r>
          </a:p>
          <a:p>
            <a:pPr eaLnBrk="1" hangingPunct="1">
              <a:buFontTx/>
              <a:buNone/>
            </a:pPr>
            <a:r>
              <a:rPr lang="es-ES" sz="2800" b="1" smtClean="0"/>
              <a:t>3.- calcular el número de Reynolds</a:t>
            </a:r>
          </a:p>
          <a:p>
            <a:pPr eaLnBrk="1" hangingPunct="1">
              <a:buFontTx/>
              <a:buNone/>
            </a:pPr>
            <a:r>
              <a:rPr lang="es-ES" sz="2800" b="1" smtClean="0"/>
              <a:t>4.- analizar si son necesarios coeficientes h locales o promedio (globales)</a:t>
            </a:r>
          </a:p>
          <a:p>
            <a:pPr eaLnBrk="1" hangingPunct="1">
              <a:buFontTx/>
              <a:buNone/>
            </a:pPr>
            <a:r>
              <a:rPr lang="es-ES" sz="2800" b="1" smtClean="0"/>
              <a:t>5.- </a:t>
            </a:r>
            <a:r>
              <a:rPr lang="es-ES" sz="2800" b="1" smtClean="0">
                <a:solidFill>
                  <a:srgbClr val="FF0000"/>
                </a:solidFill>
              </a:rPr>
              <a:t>Elegir la correlación apropiada</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p:txBody>
          <a:bodyPr/>
          <a:lstStyle/>
          <a:p>
            <a:pPr eaLnBrk="1" hangingPunct="1"/>
            <a:endParaRPr lang="es-ES" smtClean="0"/>
          </a:p>
        </p:txBody>
      </p:sp>
      <p:sp>
        <p:nvSpPr>
          <p:cNvPr id="182274"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s-ES" smtClean="0"/>
          </a:p>
        </p:txBody>
      </p:sp>
      <p:pic>
        <p:nvPicPr>
          <p:cNvPr id="182275" name="Picture 5"/>
          <p:cNvPicPr>
            <a:picLocks noChangeAspect="1" noChangeArrowheads="1"/>
          </p:cNvPicPr>
          <p:nvPr/>
        </p:nvPicPr>
        <p:blipFill>
          <a:blip r:embed="rId2"/>
          <a:srcRect/>
          <a:stretch>
            <a:fillRect/>
          </a:stretch>
        </p:blipFill>
        <p:spPr bwMode="auto">
          <a:xfrm>
            <a:off x="304800" y="457200"/>
            <a:ext cx="8839200" cy="5943600"/>
          </a:xfrm>
          <a:prstGeom prst="rect">
            <a:avLst/>
          </a:prstGeom>
          <a:noFill/>
          <a:ln w="9525">
            <a:noFill/>
            <a:miter lim="800000"/>
            <a:headEnd/>
            <a:tailEnd/>
          </a:ln>
        </p:spPr>
      </p:pic>
      <p:sp>
        <p:nvSpPr>
          <p:cNvPr id="182276" name="4 CuadroTexto"/>
          <p:cNvSpPr txBox="1">
            <a:spLocks noChangeArrowheads="1"/>
          </p:cNvSpPr>
          <p:nvPr/>
        </p:nvSpPr>
        <p:spPr bwMode="auto">
          <a:xfrm>
            <a:off x="8153400" y="1371600"/>
            <a:ext cx="990600" cy="274638"/>
          </a:xfrm>
          <a:prstGeom prst="rect">
            <a:avLst/>
          </a:prstGeom>
          <a:noFill/>
          <a:ln w="9525">
            <a:noFill/>
            <a:miter lim="800000"/>
            <a:headEnd/>
            <a:tailEnd/>
          </a:ln>
        </p:spPr>
        <p:txBody>
          <a:bodyPr>
            <a:spAutoFit/>
          </a:bodyPr>
          <a:lstStyle/>
          <a:p>
            <a:r>
              <a:rPr lang="es-ES" sz="1200" b="1"/>
              <a:t>a solid</a:t>
            </a:r>
          </a:p>
        </p:txBody>
      </p:sp>
      <p:sp>
        <p:nvSpPr>
          <p:cNvPr id="182277" name="5 CuadroTexto"/>
          <p:cNvSpPr txBox="1">
            <a:spLocks noChangeArrowheads="1"/>
          </p:cNvSpPr>
          <p:nvPr/>
        </p:nvSpPr>
        <p:spPr bwMode="auto">
          <a:xfrm>
            <a:off x="533400" y="1447800"/>
            <a:ext cx="304800" cy="369888"/>
          </a:xfrm>
          <a:prstGeom prst="rect">
            <a:avLst/>
          </a:prstGeom>
          <a:noFill/>
          <a:ln w="9525">
            <a:noFill/>
            <a:miter lim="800000"/>
            <a:headEnd/>
            <a:tailEnd/>
          </a:ln>
        </p:spPr>
        <p:txBody>
          <a:bodyPr>
            <a:spAutoFit/>
          </a:bodyPr>
          <a:lstStyle/>
          <a:p>
            <a:r>
              <a:rPr lang="es-ES">
                <a:solidFill>
                  <a:srgbClr val="FF0000"/>
                </a:solidFill>
              </a:rPr>
              <a:t>x</a:t>
            </a:r>
          </a:p>
        </p:txBody>
      </p:sp>
      <p:sp>
        <p:nvSpPr>
          <p:cNvPr id="182278" name="8 CuadroTexto"/>
          <p:cNvSpPr txBox="1">
            <a:spLocks noChangeArrowheads="1"/>
          </p:cNvSpPr>
          <p:nvPr/>
        </p:nvSpPr>
        <p:spPr bwMode="auto">
          <a:xfrm>
            <a:off x="457200" y="5943600"/>
            <a:ext cx="304800" cy="366713"/>
          </a:xfrm>
          <a:prstGeom prst="rect">
            <a:avLst/>
          </a:prstGeom>
          <a:noFill/>
          <a:ln w="9525">
            <a:noFill/>
            <a:miter lim="800000"/>
            <a:headEnd/>
            <a:tailEnd/>
          </a:ln>
        </p:spPr>
        <p:txBody>
          <a:bodyPr>
            <a:spAutoFit/>
          </a:bodyPr>
          <a:lstStyle/>
          <a:p>
            <a:r>
              <a:rPr lang="es-ES">
                <a:solidFill>
                  <a:srgbClr val="FF0000"/>
                </a:solidFill>
              </a:rPr>
              <a:t>x</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p:txBody>
          <a:bodyPr/>
          <a:lstStyle/>
          <a:p>
            <a:pPr eaLnBrk="1" hangingPunct="1"/>
            <a:endParaRPr lang="es-ES" smtClean="0"/>
          </a:p>
        </p:txBody>
      </p:sp>
      <p:sp>
        <p:nvSpPr>
          <p:cNvPr id="183298"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s-ES" smtClean="0"/>
          </a:p>
        </p:txBody>
      </p:sp>
      <p:pic>
        <p:nvPicPr>
          <p:cNvPr id="183299"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83300" name="4 CuadroTexto"/>
          <p:cNvSpPr txBox="1">
            <a:spLocks noChangeArrowheads="1"/>
          </p:cNvSpPr>
          <p:nvPr/>
        </p:nvSpPr>
        <p:spPr bwMode="auto">
          <a:xfrm>
            <a:off x="609600" y="1905000"/>
            <a:ext cx="457200" cy="369888"/>
          </a:xfrm>
          <a:prstGeom prst="rect">
            <a:avLst/>
          </a:prstGeom>
          <a:noFill/>
          <a:ln w="9525">
            <a:noFill/>
            <a:miter lim="800000"/>
            <a:headEnd/>
            <a:tailEnd/>
          </a:ln>
        </p:spPr>
        <p:txBody>
          <a:bodyPr>
            <a:spAutoFit/>
          </a:bodyPr>
          <a:lstStyle/>
          <a:p>
            <a:r>
              <a:rPr lang="es-ES">
                <a:solidFill>
                  <a:srgbClr val="FF0000"/>
                </a:solidFill>
              </a:rPr>
              <a:t>x</a:t>
            </a:r>
          </a:p>
        </p:txBody>
      </p:sp>
      <p:sp>
        <p:nvSpPr>
          <p:cNvPr id="183301" name="5 CuadroTexto"/>
          <p:cNvSpPr txBox="1">
            <a:spLocks noChangeArrowheads="1"/>
          </p:cNvSpPr>
          <p:nvPr/>
        </p:nvSpPr>
        <p:spPr bwMode="auto">
          <a:xfrm>
            <a:off x="609600" y="2971800"/>
            <a:ext cx="304800" cy="369888"/>
          </a:xfrm>
          <a:prstGeom prst="rect">
            <a:avLst/>
          </a:prstGeom>
          <a:noFill/>
          <a:ln w="9525">
            <a:noFill/>
            <a:miter lim="800000"/>
            <a:headEnd/>
            <a:tailEnd/>
          </a:ln>
        </p:spPr>
        <p:txBody>
          <a:bodyPr>
            <a:spAutoFit/>
          </a:bodyPr>
          <a:lstStyle/>
          <a:p>
            <a:r>
              <a:rPr lang="es-ES">
                <a:solidFill>
                  <a:srgbClr val="FF0000"/>
                </a:solidFill>
              </a:rPr>
              <a:t>x</a:t>
            </a:r>
          </a:p>
        </p:txBody>
      </p:sp>
      <p:sp>
        <p:nvSpPr>
          <p:cNvPr id="183302" name="6 CuadroTexto"/>
          <p:cNvSpPr txBox="1">
            <a:spLocks noChangeArrowheads="1"/>
          </p:cNvSpPr>
          <p:nvPr/>
        </p:nvSpPr>
        <p:spPr bwMode="auto">
          <a:xfrm>
            <a:off x="609600" y="3581400"/>
            <a:ext cx="228600" cy="369888"/>
          </a:xfrm>
          <a:prstGeom prst="rect">
            <a:avLst/>
          </a:prstGeom>
          <a:noFill/>
          <a:ln w="9525">
            <a:noFill/>
            <a:miter lim="800000"/>
            <a:headEnd/>
            <a:tailEnd/>
          </a:ln>
        </p:spPr>
        <p:txBody>
          <a:bodyPr>
            <a:spAutoFit/>
          </a:bodyPr>
          <a:lstStyle/>
          <a:p>
            <a:r>
              <a:rPr lang="es-ES">
                <a:solidFill>
                  <a:srgbClr val="FF0000"/>
                </a:solidFill>
              </a:rPr>
              <a:t>x</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ChangeArrowheads="1"/>
          </p:cNvSpPr>
          <p:nvPr>
            <p:ph type="title"/>
          </p:nvPr>
        </p:nvSpPr>
        <p:spPr/>
        <p:txBody>
          <a:bodyPr/>
          <a:lstStyle/>
          <a:p>
            <a:endParaRPr lang="es-ES" smtClean="0"/>
          </a:p>
        </p:txBody>
      </p:sp>
      <p:pic>
        <p:nvPicPr>
          <p:cNvPr id="184322" name="Picture 3"/>
          <p:cNvPicPr>
            <a:picLocks noGrp="1" noChangeAspect="1" noChangeArrowheads="1"/>
          </p:cNvPicPr>
          <p:nvPr>
            <p:ph type="body" idx="1"/>
          </p:nvPr>
        </p:nvPicPr>
        <p:blipFill>
          <a:blip r:embed="rId2"/>
          <a:srcRect/>
          <a:stretch>
            <a:fillRect/>
          </a:stretch>
        </p:blipFill>
        <p:spPr bwMode="auto">
          <a:xfrm>
            <a:off x="457200" y="0"/>
            <a:ext cx="8229600" cy="6858000"/>
          </a:xfrm>
          <a:noFill/>
          <a:ln>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ChangeArrowheads="1"/>
          </p:cNvSpPr>
          <p:nvPr>
            <p:ph type="title"/>
          </p:nvPr>
        </p:nvSpPr>
        <p:spPr/>
        <p:txBody>
          <a:bodyPr/>
          <a:lstStyle/>
          <a:p>
            <a:pPr eaLnBrk="1" hangingPunct="1"/>
            <a:endParaRPr lang="es-ES" smtClean="0"/>
          </a:p>
        </p:txBody>
      </p:sp>
      <p:sp>
        <p:nvSpPr>
          <p:cNvPr id="185346" name="Rectangle 3"/>
          <p:cNvSpPr>
            <a:spLocks noGrp="1" noChangeArrowheads="1"/>
          </p:cNvSpPr>
          <p:nvPr>
            <p:ph type="body" idx="1"/>
          </p:nvPr>
        </p:nvSpPr>
        <p:spPr bwMode="auto">
          <a:xfrm>
            <a:off x="457200" y="1676400"/>
            <a:ext cx="7467600" cy="3992563"/>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spcBef>
                <a:spcPct val="0"/>
              </a:spcBef>
              <a:buFontTx/>
              <a:buNone/>
            </a:pPr>
            <a:r>
              <a:rPr lang="es-ES" sz="2800" b="1" smtClean="0"/>
              <a:t>1.- flujo forzado libre</a:t>
            </a:r>
          </a:p>
          <a:p>
            <a:pPr marL="0" indent="0" eaLnBrk="1" hangingPunct="1">
              <a:spcBef>
                <a:spcPct val="0"/>
              </a:spcBef>
              <a:buFontTx/>
              <a:buNone/>
            </a:pPr>
            <a:endParaRPr lang="es-ES" sz="1000" b="1" smtClean="0"/>
          </a:p>
          <a:p>
            <a:pPr marL="0" indent="0" eaLnBrk="1" hangingPunct="1">
              <a:spcBef>
                <a:spcPct val="0"/>
              </a:spcBef>
              <a:buFontTx/>
              <a:buNone/>
            </a:pPr>
            <a:r>
              <a:rPr lang="es-ES" sz="2000" smtClean="0"/>
              <a:t>Transferencia desde una superficie a un</a:t>
            </a:r>
          </a:p>
          <a:p>
            <a:pPr marL="0" indent="0" eaLnBrk="1" hangingPunct="1">
              <a:spcBef>
                <a:spcPct val="0"/>
              </a:spcBef>
              <a:buFontTx/>
              <a:buNone/>
            </a:pPr>
            <a:r>
              <a:rPr lang="es-ES" sz="2000" smtClean="0"/>
              <a:t> flujo forzado. Qué coeficiente nos interesa</a:t>
            </a:r>
            <a:r>
              <a:rPr lang="es-ES" sz="2000" smtClean="0">
                <a:solidFill>
                  <a:srgbClr val="FF0000"/>
                </a:solidFill>
              </a:rPr>
              <a:t>?</a:t>
            </a:r>
          </a:p>
          <a:p>
            <a:pPr marL="0" indent="0" eaLnBrk="1" hangingPunct="1">
              <a:spcBef>
                <a:spcPct val="0"/>
              </a:spcBef>
              <a:buFontTx/>
              <a:buNone/>
            </a:pPr>
            <a:endParaRPr lang="es-ES" sz="2000" smtClean="0"/>
          </a:p>
          <a:p>
            <a:pPr marL="0" indent="0" eaLnBrk="1" hangingPunct="1">
              <a:spcBef>
                <a:spcPct val="0"/>
              </a:spcBef>
              <a:buFontTx/>
              <a:buNone/>
            </a:pPr>
            <a:r>
              <a:rPr lang="es-ES" sz="2000" smtClean="0"/>
              <a:t>Las ecuaciones de conservación son: </a:t>
            </a:r>
          </a:p>
          <a:p>
            <a:pPr marL="0" indent="0" eaLnBrk="1" hangingPunct="1">
              <a:spcBef>
                <a:spcPct val="0"/>
              </a:spcBef>
              <a:buFontTx/>
              <a:buNone/>
            </a:pPr>
            <a:endParaRPr lang="es-ES" sz="2000" smtClean="0"/>
          </a:p>
          <a:p>
            <a:pPr marL="0" indent="0" eaLnBrk="1" hangingPunct="1">
              <a:spcBef>
                <a:spcPct val="0"/>
              </a:spcBef>
              <a:buFontTx/>
              <a:buNone/>
            </a:pPr>
            <a:endParaRPr lang="es-ES" sz="2000" smtClean="0"/>
          </a:p>
          <a:p>
            <a:pPr marL="0" indent="0" eaLnBrk="1" hangingPunct="1">
              <a:spcBef>
                <a:spcPct val="0"/>
              </a:spcBef>
              <a:buFontTx/>
              <a:buNone/>
            </a:pPr>
            <a:r>
              <a:rPr lang="es-ES" sz="2000" smtClean="0"/>
              <a:t>Influyen además las características del flujo y las propiedades físicas del fluido. Los números adimensionales</a:t>
            </a:r>
          </a:p>
          <a:p>
            <a:pPr marL="0" indent="0" eaLnBrk="1" hangingPunct="1">
              <a:spcBef>
                <a:spcPct val="0"/>
              </a:spcBef>
              <a:buFontTx/>
              <a:buNone/>
            </a:pPr>
            <a:r>
              <a:rPr lang="es-ES" sz="2000" smtClean="0"/>
              <a:t>involucrados son: </a:t>
            </a:r>
          </a:p>
          <a:p>
            <a:pPr marL="0" indent="0" eaLnBrk="1" hangingPunct="1">
              <a:spcBef>
                <a:spcPct val="0"/>
              </a:spcBef>
              <a:buFontTx/>
              <a:buNone/>
            </a:pPr>
            <a:endParaRPr lang="es-ES" sz="2000" smtClean="0"/>
          </a:p>
          <a:p>
            <a:pPr marL="0" indent="0" eaLnBrk="1" hangingPunct="1">
              <a:spcBef>
                <a:spcPct val="0"/>
              </a:spcBef>
              <a:buFontTx/>
              <a:buNone/>
            </a:pPr>
            <a:r>
              <a:rPr lang="es-ES" sz="2000" smtClean="0"/>
              <a:t>Una forma típica es:</a:t>
            </a:r>
          </a:p>
          <a:p>
            <a:pPr marL="0" indent="0" eaLnBrk="1" hangingPunct="1">
              <a:spcBef>
                <a:spcPct val="0"/>
              </a:spcBef>
              <a:buFontTx/>
              <a:buNone/>
            </a:pPr>
            <a:r>
              <a:rPr lang="es-ES" sz="2000" smtClean="0"/>
              <a:t>Se  recuerda la </a:t>
            </a:r>
          </a:p>
          <a:p>
            <a:pPr marL="0" indent="0" eaLnBrk="1" hangingPunct="1">
              <a:spcBef>
                <a:spcPct val="0"/>
              </a:spcBef>
              <a:buFontTx/>
              <a:buNone/>
            </a:pPr>
            <a:r>
              <a:rPr lang="es-ES" sz="2000" smtClean="0"/>
              <a:t>dependencia de x</a:t>
            </a:r>
          </a:p>
          <a:p>
            <a:pPr marL="0" indent="0" eaLnBrk="1" hangingPunct="1">
              <a:spcBef>
                <a:spcPct val="0"/>
              </a:spcBef>
              <a:buFontTx/>
              <a:buNone/>
            </a:pPr>
            <a:endParaRPr lang="es-ES" sz="2000" smtClean="0"/>
          </a:p>
          <a:p>
            <a:pPr marL="0" indent="0" eaLnBrk="1" hangingPunct="1">
              <a:spcBef>
                <a:spcPct val="0"/>
              </a:spcBef>
              <a:buFontTx/>
              <a:buNone/>
            </a:pPr>
            <a:endParaRPr lang="es-ES" sz="2000" smtClean="0"/>
          </a:p>
          <a:p>
            <a:pPr marL="0" indent="0" eaLnBrk="1" hangingPunct="1">
              <a:spcBef>
                <a:spcPct val="0"/>
              </a:spcBef>
              <a:buFontTx/>
              <a:buNone/>
            </a:pPr>
            <a:endParaRPr lang="es-ES" sz="1800" smtClean="0"/>
          </a:p>
          <a:p>
            <a:pPr marL="0" indent="0" eaLnBrk="1" hangingPunct="1">
              <a:spcBef>
                <a:spcPct val="0"/>
              </a:spcBef>
              <a:buFontTx/>
              <a:buNone/>
            </a:pPr>
            <a:endParaRPr lang="es-ES" sz="1800" smtClean="0"/>
          </a:p>
          <a:p>
            <a:pPr marL="0" indent="0" eaLnBrk="1" hangingPunct="1">
              <a:spcBef>
                <a:spcPct val="0"/>
              </a:spcBef>
              <a:buFontTx/>
              <a:buNone/>
            </a:pPr>
            <a:endParaRPr lang="es-ES" sz="2000" smtClean="0"/>
          </a:p>
          <a:p>
            <a:pPr marL="0" indent="0" eaLnBrk="1" hangingPunct="1">
              <a:spcBef>
                <a:spcPct val="0"/>
              </a:spcBef>
              <a:buFontTx/>
              <a:buNone/>
            </a:pPr>
            <a:endParaRPr lang="es-ES" sz="2000" smtClean="0"/>
          </a:p>
        </p:txBody>
      </p:sp>
      <p:pic>
        <p:nvPicPr>
          <p:cNvPr id="185347" name="Picture 5"/>
          <p:cNvPicPr>
            <a:picLocks noChangeAspect="1" noChangeArrowheads="1"/>
          </p:cNvPicPr>
          <p:nvPr/>
        </p:nvPicPr>
        <p:blipFill>
          <a:blip r:embed="rId2"/>
          <a:srcRect/>
          <a:stretch>
            <a:fillRect/>
          </a:stretch>
        </p:blipFill>
        <p:spPr bwMode="auto">
          <a:xfrm>
            <a:off x="5257800" y="4610100"/>
            <a:ext cx="3657600" cy="2247900"/>
          </a:xfrm>
          <a:prstGeom prst="rect">
            <a:avLst/>
          </a:prstGeom>
          <a:noFill/>
          <a:ln w="9525">
            <a:noFill/>
            <a:miter lim="800000"/>
            <a:headEnd/>
            <a:tailEnd/>
          </a:ln>
        </p:spPr>
      </p:pic>
      <p:pic>
        <p:nvPicPr>
          <p:cNvPr id="185348" name="Picture 4"/>
          <p:cNvPicPr>
            <a:picLocks noChangeAspect="1" noChangeArrowheads="1"/>
          </p:cNvPicPr>
          <p:nvPr/>
        </p:nvPicPr>
        <p:blipFill>
          <a:blip r:embed="rId3"/>
          <a:srcRect/>
          <a:stretch>
            <a:fillRect/>
          </a:stretch>
        </p:blipFill>
        <p:spPr bwMode="auto">
          <a:xfrm>
            <a:off x="5562600" y="0"/>
            <a:ext cx="3581400" cy="2667000"/>
          </a:xfrm>
          <a:prstGeom prst="rect">
            <a:avLst/>
          </a:prstGeom>
          <a:noFill/>
          <a:ln w="9525">
            <a:noFill/>
            <a:miter lim="800000"/>
            <a:headEnd/>
            <a:tailEnd/>
          </a:ln>
        </p:spPr>
      </p:pic>
      <p:pic>
        <p:nvPicPr>
          <p:cNvPr id="185349" name="Picture 6"/>
          <p:cNvPicPr>
            <a:picLocks noChangeAspect="1" noChangeArrowheads="1"/>
          </p:cNvPicPr>
          <p:nvPr/>
        </p:nvPicPr>
        <p:blipFill>
          <a:blip r:embed="rId4"/>
          <a:srcRect/>
          <a:stretch>
            <a:fillRect/>
          </a:stretch>
        </p:blipFill>
        <p:spPr bwMode="auto">
          <a:xfrm>
            <a:off x="4800600" y="2971800"/>
            <a:ext cx="1981200" cy="1143000"/>
          </a:xfrm>
          <a:prstGeom prst="rect">
            <a:avLst/>
          </a:prstGeom>
          <a:noFill/>
          <a:ln w="9525">
            <a:noFill/>
            <a:miter lim="800000"/>
            <a:headEnd/>
            <a:tailEnd/>
          </a:ln>
        </p:spPr>
      </p:pic>
      <p:pic>
        <p:nvPicPr>
          <p:cNvPr id="185350" name="Picture 7"/>
          <p:cNvPicPr>
            <a:picLocks noChangeAspect="1" noChangeArrowheads="1"/>
          </p:cNvPicPr>
          <p:nvPr/>
        </p:nvPicPr>
        <p:blipFill>
          <a:blip r:embed="rId5"/>
          <a:srcRect/>
          <a:stretch>
            <a:fillRect/>
          </a:stretch>
        </p:blipFill>
        <p:spPr bwMode="auto">
          <a:xfrm>
            <a:off x="7010400" y="3124200"/>
            <a:ext cx="1905000" cy="990600"/>
          </a:xfrm>
          <a:prstGeom prst="rect">
            <a:avLst/>
          </a:prstGeom>
          <a:noFill/>
          <a:ln w="9525">
            <a:noFill/>
            <a:miter lim="800000"/>
            <a:headEnd/>
            <a:tailEnd/>
          </a:ln>
        </p:spPr>
      </p:pic>
      <p:pic>
        <p:nvPicPr>
          <p:cNvPr id="185351" name="Picture 8"/>
          <p:cNvPicPr>
            <a:picLocks noChangeAspect="1" noChangeArrowheads="1"/>
          </p:cNvPicPr>
          <p:nvPr/>
        </p:nvPicPr>
        <p:blipFill>
          <a:blip r:embed="rId6"/>
          <a:srcRect/>
          <a:stretch>
            <a:fillRect/>
          </a:stretch>
        </p:blipFill>
        <p:spPr bwMode="auto">
          <a:xfrm>
            <a:off x="2895600" y="5410200"/>
            <a:ext cx="2209800" cy="685800"/>
          </a:xfrm>
          <a:prstGeom prst="rect">
            <a:avLst/>
          </a:prstGeom>
          <a:noFill/>
          <a:ln w="9525">
            <a:noFill/>
            <a:miter lim="800000"/>
            <a:headEnd/>
            <a:tailEnd/>
          </a:ln>
        </p:spPr>
      </p:pic>
      <p:cxnSp>
        <p:nvCxnSpPr>
          <p:cNvPr id="10" name="9 Conector recto de flecha"/>
          <p:cNvCxnSpPr/>
          <p:nvPr/>
        </p:nvCxnSpPr>
        <p:spPr>
          <a:xfrm>
            <a:off x="2971800" y="4876800"/>
            <a:ext cx="27432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4572000" y="51054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1 Título"/>
          <p:cNvSpPr>
            <a:spLocks noGrp="1"/>
          </p:cNvSpPr>
          <p:nvPr>
            <p:ph type="title"/>
          </p:nvPr>
        </p:nvSpPr>
        <p:spPr/>
        <p:txBody>
          <a:bodyPr/>
          <a:lstStyle/>
          <a:p>
            <a:endParaRPr lang="es-ES" smtClean="0"/>
          </a:p>
        </p:txBody>
      </p:sp>
      <p:pic>
        <p:nvPicPr>
          <p:cNvPr id="186370" name="Picture 2"/>
          <p:cNvPicPr>
            <a:picLocks noGrp="1" noChangeAspect="1" noChangeArrowheads="1"/>
          </p:cNvPicPr>
          <p:nvPr>
            <p:ph idx="1"/>
          </p:nvPr>
        </p:nvPicPr>
        <p:blipFill>
          <a:blip r:embed="rId2"/>
          <a:srcRect/>
          <a:stretch>
            <a:fillRect/>
          </a:stretch>
        </p:blipFill>
        <p:spPr bwMode="auto">
          <a:xfrm>
            <a:off x="457200" y="1676400"/>
            <a:ext cx="2828925" cy="1066800"/>
          </a:xfrm>
          <a:noFill/>
          <a:ln>
            <a:miter lim="800000"/>
            <a:headEnd/>
            <a:tailEnd/>
          </a:ln>
        </p:spPr>
      </p:pic>
      <p:pic>
        <p:nvPicPr>
          <p:cNvPr id="186371" name="Picture 3"/>
          <p:cNvPicPr>
            <a:picLocks noChangeAspect="1" noChangeArrowheads="1"/>
          </p:cNvPicPr>
          <p:nvPr/>
        </p:nvPicPr>
        <p:blipFill>
          <a:blip r:embed="rId3"/>
          <a:srcRect/>
          <a:stretch>
            <a:fillRect/>
          </a:stretch>
        </p:blipFill>
        <p:spPr bwMode="auto">
          <a:xfrm>
            <a:off x="3733800" y="1676400"/>
            <a:ext cx="2733675" cy="990600"/>
          </a:xfrm>
          <a:prstGeom prst="rect">
            <a:avLst/>
          </a:prstGeom>
          <a:noFill/>
          <a:ln w="9525">
            <a:noFill/>
            <a:miter lim="800000"/>
            <a:headEnd/>
            <a:tailEnd/>
          </a:ln>
        </p:spPr>
      </p:pic>
      <p:pic>
        <p:nvPicPr>
          <p:cNvPr id="186372" name="Picture 4"/>
          <p:cNvPicPr>
            <a:picLocks noChangeAspect="1" noChangeArrowheads="1"/>
          </p:cNvPicPr>
          <p:nvPr/>
        </p:nvPicPr>
        <p:blipFill>
          <a:blip r:embed="rId4"/>
          <a:srcRect/>
          <a:stretch>
            <a:fillRect/>
          </a:stretch>
        </p:blipFill>
        <p:spPr bwMode="auto">
          <a:xfrm>
            <a:off x="457200" y="3200400"/>
            <a:ext cx="4362450" cy="2152650"/>
          </a:xfrm>
          <a:prstGeom prst="rect">
            <a:avLst/>
          </a:prstGeom>
          <a:noFill/>
          <a:ln w="9525">
            <a:noFill/>
            <a:miter lim="800000"/>
            <a:headEnd/>
            <a:tailEnd/>
          </a:ln>
        </p:spPr>
      </p:pic>
      <p:pic>
        <p:nvPicPr>
          <p:cNvPr id="186373" name="Picture 5"/>
          <p:cNvPicPr>
            <a:picLocks noChangeAspect="1" noChangeArrowheads="1"/>
          </p:cNvPicPr>
          <p:nvPr/>
        </p:nvPicPr>
        <p:blipFill>
          <a:blip r:embed="rId5"/>
          <a:srcRect/>
          <a:stretch>
            <a:fillRect/>
          </a:stretch>
        </p:blipFill>
        <p:spPr bwMode="auto">
          <a:xfrm>
            <a:off x="5181600" y="2895600"/>
            <a:ext cx="2962275" cy="164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endParaRPr lang="es-ES" smtClean="0"/>
          </a:p>
        </p:txBody>
      </p:sp>
      <p:sp>
        <p:nvSpPr>
          <p:cNvPr id="22530" name="Rectangle 3"/>
          <p:cNvSpPr>
            <a:spLocks noGrp="1" noChangeArrowheads="1"/>
          </p:cNvSpPr>
          <p:nvPr>
            <p:ph type="body" idx="1"/>
          </p:nvPr>
        </p:nvSpPr>
        <p:spPr bwMode="auto">
          <a:xfrm>
            <a:off x="304800" y="304800"/>
            <a:ext cx="8229600" cy="4525963"/>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es-ES" b="1" smtClean="0"/>
              <a:t>Algunas cuestiones generales</a:t>
            </a:r>
          </a:p>
          <a:p>
            <a:endParaRPr lang="es-ES" b="1" smtClean="0"/>
          </a:p>
        </p:txBody>
      </p:sp>
      <p:pic>
        <p:nvPicPr>
          <p:cNvPr id="22531" name="Picture 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22532" name="Picture 7"/>
          <p:cNvPicPr>
            <a:picLocks noChangeAspect="1" noChangeArrowheads="1"/>
          </p:cNvPicPr>
          <p:nvPr/>
        </p:nvPicPr>
        <p:blipFill>
          <a:blip r:embed="rId3"/>
          <a:srcRect/>
          <a:stretch>
            <a:fillRect/>
          </a:stretch>
        </p:blipFill>
        <p:spPr bwMode="auto">
          <a:xfrm>
            <a:off x="5410200" y="3200400"/>
            <a:ext cx="35052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p:txBody>
          <a:bodyPr/>
          <a:lstStyle/>
          <a:p>
            <a:pPr eaLnBrk="1" hangingPunct="1"/>
            <a:endParaRPr lang="es-ES" smtClean="0"/>
          </a:p>
        </p:txBody>
      </p:sp>
      <p:sp>
        <p:nvSpPr>
          <p:cNvPr id="187394"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es-ES" sz="2800" b="1" smtClean="0"/>
              <a:t>Kern pág. 218</a:t>
            </a:r>
          </a:p>
        </p:txBody>
      </p:sp>
      <p:pic>
        <p:nvPicPr>
          <p:cNvPr id="187395" name="Picture 4"/>
          <p:cNvPicPr>
            <a:picLocks noChangeAspect="1" noChangeArrowheads="1"/>
          </p:cNvPicPr>
          <p:nvPr/>
        </p:nvPicPr>
        <p:blipFill>
          <a:blip r:embed="rId2"/>
          <a:srcRect/>
          <a:stretch>
            <a:fillRect/>
          </a:stretch>
        </p:blipFill>
        <p:spPr bwMode="auto">
          <a:xfrm>
            <a:off x="3276600" y="2057400"/>
            <a:ext cx="2538413" cy="1052513"/>
          </a:xfrm>
          <a:prstGeom prst="rect">
            <a:avLst/>
          </a:prstGeom>
          <a:noFill/>
          <a:ln w="9525">
            <a:noFill/>
            <a:miter lim="800000"/>
            <a:headEnd/>
            <a:tailEnd/>
          </a:ln>
        </p:spPr>
      </p:pic>
      <p:pic>
        <p:nvPicPr>
          <p:cNvPr id="187396" name="Picture 5"/>
          <p:cNvPicPr>
            <a:picLocks noChangeAspect="1" noChangeArrowheads="1"/>
          </p:cNvPicPr>
          <p:nvPr/>
        </p:nvPicPr>
        <p:blipFill>
          <a:blip r:embed="rId3"/>
          <a:srcRect/>
          <a:stretch>
            <a:fillRect/>
          </a:stretch>
        </p:blipFill>
        <p:spPr bwMode="auto">
          <a:xfrm>
            <a:off x="3200400" y="3048000"/>
            <a:ext cx="1752600" cy="762000"/>
          </a:xfrm>
          <a:prstGeom prst="rect">
            <a:avLst/>
          </a:prstGeom>
          <a:noFill/>
          <a:ln w="9525">
            <a:noFill/>
            <a:miter lim="800000"/>
            <a:headEnd/>
            <a:tailEnd/>
          </a:ln>
        </p:spPr>
      </p:pic>
      <p:pic>
        <p:nvPicPr>
          <p:cNvPr id="187397" name="Picture 6"/>
          <p:cNvPicPr>
            <a:picLocks noChangeAspect="1" noChangeArrowheads="1"/>
          </p:cNvPicPr>
          <p:nvPr/>
        </p:nvPicPr>
        <p:blipFill>
          <a:blip r:embed="rId4"/>
          <a:srcRect/>
          <a:stretch>
            <a:fillRect/>
          </a:stretch>
        </p:blipFill>
        <p:spPr bwMode="auto">
          <a:xfrm>
            <a:off x="3200400" y="3733800"/>
            <a:ext cx="4191000" cy="914400"/>
          </a:xfrm>
          <a:prstGeom prst="rect">
            <a:avLst/>
          </a:prstGeom>
          <a:noFill/>
          <a:ln w="9525">
            <a:noFill/>
            <a:miter lim="800000"/>
            <a:headEnd/>
            <a:tailEnd/>
          </a:ln>
        </p:spPr>
      </p:pic>
      <p:pic>
        <p:nvPicPr>
          <p:cNvPr id="187398" name="Picture 7"/>
          <p:cNvPicPr>
            <a:picLocks noChangeAspect="1" noChangeArrowheads="1"/>
          </p:cNvPicPr>
          <p:nvPr/>
        </p:nvPicPr>
        <p:blipFill>
          <a:blip r:embed="rId5"/>
          <a:srcRect/>
          <a:stretch>
            <a:fillRect/>
          </a:stretch>
        </p:blipFill>
        <p:spPr bwMode="auto">
          <a:xfrm>
            <a:off x="3200400" y="4572000"/>
            <a:ext cx="2895600" cy="762000"/>
          </a:xfrm>
          <a:prstGeom prst="rect">
            <a:avLst/>
          </a:prstGeom>
          <a:noFill/>
          <a:ln w="9525">
            <a:noFill/>
            <a:miter lim="800000"/>
            <a:headEnd/>
            <a:tailEnd/>
          </a:ln>
        </p:spPr>
      </p:pic>
      <p:sp>
        <p:nvSpPr>
          <p:cNvPr id="187399" name="7 CuadroTexto"/>
          <p:cNvSpPr txBox="1">
            <a:spLocks noChangeArrowheads="1"/>
          </p:cNvSpPr>
          <p:nvPr/>
        </p:nvSpPr>
        <p:spPr bwMode="auto">
          <a:xfrm>
            <a:off x="1752600" y="5410200"/>
            <a:ext cx="6705600" cy="646113"/>
          </a:xfrm>
          <a:prstGeom prst="rect">
            <a:avLst/>
          </a:prstGeom>
          <a:noFill/>
          <a:ln w="9525">
            <a:noFill/>
            <a:miter lim="800000"/>
            <a:headEnd/>
            <a:tailEnd/>
          </a:ln>
        </p:spPr>
        <p:txBody>
          <a:bodyPr>
            <a:spAutoFit/>
          </a:bodyPr>
          <a:lstStyle/>
          <a:p>
            <a:r>
              <a:rPr lang="es-ES" i="1"/>
              <a:t>X</a:t>
            </a:r>
            <a:r>
              <a:rPr lang="es-ES" sz="1000" i="1"/>
              <a:t>0  </a:t>
            </a:r>
            <a:r>
              <a:rPr lang="es-ES" i="1"/>
              <a:t>= punto donde empieza el calentamiento. Si empieza en el extremo de la placa   X</a:t>
            </a:r>
            <a:r>
              <a:rPr lang="es-ES" sz="1000" i="1"/>
              <a:t>0</a:t>
            </a:r>
            <a:r>
              <a:rPr lang="es-ES" i="1"/>
              <a:t>  =  0</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1 Título"/>
          <p:cNvSpPr>
            <a:spLocks noGrp="1"/>
          </p:cNvSpPr>
          <p:nvPr>
            <p:ph type="title"/>
          </p:nvPr>
        </p:nvSpPr>
        <p:spPr/>
        <p:txBody>
          <a:bodyPr/>
          <a:lstStyle/>
          <a:p>
            <a:endParaRPr lang="es-ES" smtClean="0"/>
          </a:p>
        </p:txBody>
      </p:sp>
      <p:sp>
        <p:nvSpPr>
          <p:cNvPr id="188418" name="2 Marcador de contenido"/>
          <p:cNvSpPr>
            <a:spLocks noGrp="1"/>
          </p:cNvSpPr>
          <p:nvPr>
            <p:ph idx="1"/>
          </p:nvPr>
        </p:nvSpPr>
        <p:spPr bwMode="auto">
          <a:xfrm>
            <a:off x="457200" y="1600200"/>
            <a:ext cx="8229600" cy="2971800"/>
          </a:xfrm>
          <a:noFill/>
          <a:ln>
            <a:miter lim="800000"/>
            <a:headEnd/>
            <a:tailEnd/>
          </a:ln>
        </p:spPr>
        <p:txBody>
          <a:bodyPr vert="horz" wrap="square" lIns="91440" tIns="45720" rIns="91440" bIns="45720" numCol="1" anchor="t" anchorCtr="0" compatLnSpc="1">
            <a:prstTxWarp prst="textNoShape">
              <a:avLst/>
            </a:prstTxWarp>
          </a:bodyPr>
          <a:lstStyle/>
          <a:p>
            <a:pPr marL="514350" indent="-514350">
              <a:buFontTx/>
              <a:buNone/>
            </a:pPr>
            <a:r>
              <a:rPr lang="es-ES" b="1" smtClean="0"/>
              <a:t>2.- flujo forzado confinado</a:t>
            </a:r>
          </a:p>
          <a:p>
            <a:pPr marL="514350" indent="-514350">
              <a:buFontTx/>
              <a:buNone/>
            </a:pPr>
            <a:r>
              <a:rPr lang="es-ES" sz="2000" b="1" smtClean="0"/>
              <a:t>Ejemplo: interno en un tubo de diámetro D.</a:t>
            </a:r>
          </a:p>
          <a:p>
            <a:pPr marL="514350" indent="-514350">
              <a:buFontTx/>
              <a:buNone/>
            </a:pPr>
            <a:r>
              <a:rPr lang="es-ES" sz="2000" b="1" smtClean="0"/>
              <a:t>Con un Re mayor de 2300 aproximadamente</a:t>
            </a:r>
          </a:p>
          <a:p>
            <a:pPr marL="514350" indent="-514350">
              <a:buFontTx/>
              <a:buNone/>
            </a:pPr>
            <a:r>
              <a:rPr lang="es-ES" sz="2000" b="1" smtClean="0"/>
              <a:t>se establece  un régimen turbulento. </a:t>
            </a:r>
            <a:r>
              <a:rPr lang="es-ES" sz="2000" b="1" smtClean="0">
                <a:solidFill>
                  <a:srgbClr val="FF0000"/>
                </a:solidFill>
              </a:rPr>
              <a:t>!!!</a:t>
            </a:r>
          </a:p>
          <a:p>
            <a:pPr marL="514350" indent="-514350">
              <a:buFontTx/>
              <a:buNone/>
            </a:pPr>
            <a:r>
              <a:rPr lang="es-ES" sz="2000" b="1" smtClean="0"/>
              <a:t>En el caso de un tubo de sección circular con un flujo de</a:t>
            </a:r>
          </a:p>
          <a:p>
            <a:pPr marL="514350" indent="-514350">
              <a:buFontTx/>
              <a:buNone/>
            </a:pPr>
            <a:r>
              <a:rPr lang="es-ES" sz="2000" b="1" smtClean="0"/>
              <a:t>calor superficial uniforme y condiciones laminares</a:t>
            </a:r>
          </a:p>
          <a:p>
            <a:pPr marL="514350" indent="-514350">
              <a:buFontTx/>
              <a:buNone/>
            </a:pPr>
            <a:r>
              <a:rPr lang="es-ES" sz="2000" b="1" smtClean="0"/>
              <a:t>completamente desarrolladas</a:t>
            </a:r>
          </a:p>
          <a:p>
            <a:pPr marL="514350" indent="-514350">
              <a:buFontTx/>
              <a:buNone/>
            </a:pPr>
            <a:endParaRPr lang="es-ES" sz="2000" b="1" smtClean="0"/>
          </a:p>
          <a:p>
            <a:pPr marL="514350" indent="-514350">
              <a:buFontTx/>
              <a:buNone/>
            </a:pPr>
            <a:endParaRPr lang="es-ES" sz="2000" b="1" smtClean="0"/>
          </a:p>
          <a:p>
            <a:pPr marL="514350" indent="-514350">
              <a:buFontTx/>
              <a:buNone/>
            </a:pPr>
            <a:endParaRPr lang="es-ES" sz="2000" b="1" smtClean="0"/>
          </a:p>
          <a:p>
            <a:pPr marL="514350" indent="-514350">
              <a:buFontTx/>
              <a:buNone/>
            </a:pPr>
            <a:r>
              <a:rPr lang="es-ES" sz="2000" b="1" smtClean="0"/>
              <a:t>El Nusselt no depende del Reynolds, Prandtl ni de la posición</a:t>
            </a:r>
          </a:p>
          <a:p>
            <a:pPr marL="514350" indent="-514350">
              <a:buFontTx/>
              <a:buNone/>
            </a:pPr>
            <a:r>
              <a:rPr lang="es-ES" sz="2000" b="1" smtClean="0"/>
              <a:t>axial</a:t>
            </a:r>
          </a:p>
          <a:p>
            <a:pPr marL="514350" indent="-514350">
              <a:buFontTx/>
              <a:buNone/>
            </a:pPr>
            <a:endParaRPr lang="es-ES" sz="2000" b="1" smtClean="0"/>
          </a:p>
          <a:p>
            <a:pPr marL="514350" indent="-514350">
              <a:buFontTx/>
              <a:buNone/>
            </a:pPr>
            <a:endParaRPr lang="es-ES" sz="2000" b="1" smtClean="0"/>
          </a:p>
          <a:p>
            <a:pPr marL="514350" indent="-514350">
              <a:buFontTx/>
              <a:buNone/>
            </a:pPr>
            <a:endParaRPr lang="es-ES" sz="2000" b="1" smtClean="0"/>
          </a:p>
          <a:p>
            <a:pPr marL="514350" indent="-514350">
              <a:buFontTx/>
              <a:buNone/>
            </a:pPr>
            <a:endParaRPr lang="es-ES" sz="2000" b="1" smtClean="0">
              <a:solidFill>
                <a:srgbClr val="FF0000"/>
              </a:solidFill>
            </a:endParaRPr>
          </a:p>
          <a:p>
            <a:pPr marL="514350" indent="-514350">
              <a:buFontTx/>
              <a:buNone/>
            </a:pPr>
            <a:endParaRPr lang="es-ES" sz="2000" b="1" smtClean="0">
              <a:solidFill>
                <a:srgbClr val="FF0000"/>
              </a:solidFill>
            </a:endParaRPr>
          </a:p>
          <a:p>
            <a:pPr marL="514350" indent="-514350">
              <a:buFontTx/>
              <a:buNone/>
            </a:pPr>
            <a:endParaRPr lang="es-ES" sz="2000" b="1" smtClean="0">
              <a:solidFill>
                <a:srgbClr val="FF0000"/>
              </a:solidFill>
            </a:endParaRPr>
          </a:p>
          <a:p>
            <a:pPr marL="514350" indent="-514350">
              <a:buFontTx/>
              <a:buNone/>
            </a:pPr>
            <a:endParaRPr lang="es-ES" sz="2000" b="1" smtClean="0">
              <a:solidFill>
                <a:srgbClr val="FF0000"/>
              </a:solidFill>
            </a:endParaRPr>
          </a:p>
          <a:p>
            <a:pPr marL="514350" indent="-514350">
              <a:buFontTx/>
              <a:buNone/>
            </a:pPr>
            <a:endParaRPr lang="es-ES" sz="2000" b="1" smtClean="0">
              <a:solidFill>
                <a:srgbClr val="FF0000"/>
              </a:solidFill>
            </a:endParaRPr>
          </a:p>
          <a:p>
            <a:pPr marL="514350" indent="-514350">
              <a:buFontTx/>
              <a:buNone/>
            </a:pPr>
            <a:endParaRPr lang="es-ES" sz="2000" b="1" smtClean="0">
              <a:solidFill>
                <a:srgbClr val="FF0000"/>
              </a:solidFill>
            </a:endParaRPr>
          </a:p>
          <a:p>
            <a:pPr marL="514350" indent="-514350">
              <a:buFontTx/>
              <a:buNone/>
            </a:pPr>
            <a:endParaRPr lang="es-ES" sz="2000" smtClean="0"/>
          </a:p>
        </p:txBody>
      </p:sp>
      <p:pic>
        <p:nvPicPr>
          <p:cNvPr id="188419" name="Picture 5"/>
          <p:cNvPicPr>
            <a:picLocks noChangeAspect="1" noChangeArrowheads="1"/>
          </p:cNvPicPr>
          <p:nvPr/>
        </p:nvPicPr>
        <p:blipFill>
          <a:blip r:embed="rId2"/>
          <a:srcRect/>
          <a:stretch>
            <a:fillRect/>
          </a:stretch>
        </p:blipFill>
        <p:spPr bwMode="auto">
          <a:xfrm>
            <a:off x="6324600" y="1981200"/>
            <a:ext cx="2133600" cy="990600"/>
          </a:xfrm>
          <a:prstGeom prst="rect">
            <a:avLst/>
          </a:prstGeom>
          <a:noFill/>
          <a:ln w="9525">
            <a:noFill/>
            <a:miter lim="800000"/>
            <a:headEnd/>
            <a:tailEnd/>
          </a:ln>
        </p:spPr>
      </p:pic>
      <p:pic>
        <p:nvPicPr>
          <p:cNvPr id="188420" name="Picture 8"/>
          <p:cNvPicPr>
            <a:picLocks noChangeAspect="1" noChangeArrowheads="1"/>
          </p:cNvPicPr>
          <p:nvPr/>
        </p:nvPicPr>
        <p:blipFill>
          <a:blip r:embed="rId3"/>
          <a:srcRect/>
          <a:stretch>
            <a:fillRect/>
          </a:stretch>
        </p:blipFill>
        <p:spPr bwMode="auto">
          <a:xfrm>
            <a:off x="3124200" y="4572000"/>
            <a:ext cx="3429000"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p:txBody>
          <a:bodyPr/>
          <a:lstStyle/>
          <a:p>
            <a:pPr eaLnBrk="1" hangingPunct="1"/>
            <a:endParaRPr lang="es-ES" smtClean="0"/>
          </a:p>
        </p:txBody>
      </p:sp>
      <p:sp>
        <p:nvSpPr>
          <p:cNvPr id="189442" name="Rectangle 3"/>
          <p:cNvSpPr>
            <a:spLocks noGrp="1" noChangeArrowheads="1"/>
          </p:cNvSpPr>
          <p:nvPr>
            <p:ph type="body" idx="1"/>
          </p:nvPr>
        </p:nvSpPr>
        <p:spPr bwMode="auto">
          <a:xfrm>
            <a:off x="381000" y="762000"/>
            <a:ext cx="8229600" cy="4525963"/>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es-ES" sz="2800" b="1" smtClean="0"/>
              <a:t>3 .- flujo por convección natural libre</a:t>
            </a:r>
          </a:p>
          <a:p>
            <a:pPr eaLnBrk="1" hangingPunct="1">
              <a:buFontTx/>
              <a:buNone/>
            </a:pPr>
            <a:endParaRPr lang="es-ES" sz="1100" b="1" smtClean="0"/>
          </a:p>
          <a:p>
            <a:pPr eaLnBrk="1" hangingPunct="1">
              <a:buFontTx/>
              <a:buNone/>
            </a:pPr>
            <a:r>
              <a:rPr lang="es-ES" sz="2000" b="1" smtClean="0"/>
              <a:t>El movimiento se debe a diferencias de densidad, son fuerzas de masa,  generalmente causadas por diferencias de temperatura. Un factor importante será la gravedad y aparecerá </a:t>
            </a:r>
            <a:r>
              <a:rPr lang="es-ES" sz="2400" b="1" smtClean="0"/>
              <a:t>g, </a:t>
            </a:r>
            <a:r>
              <a:rPr lang="es-ES" sz="2000" b="1" smtClean="0"/>
              <a:t> la aceleración de la gravedad. La existencia de diferencias de densidad no garantiza la convección. </a:t>
            </a:r>
            <a:r>
              <a:rPr lang="es-ES" sz="2000" b="1" smtClean="0">
                <a:solidFill>
                  <a:srgbClr val="FF0000"/>
                </a:solidFill>
              </a:rPr>
              <a:t>? </a:t>
            </a:r>
            <a:r>
              <a:rPr lang="es-ES" sz="2000" b="1" smtClean="0"/>
              <a:t>Considerando los balances y las condiciones de contorno en lugar del Re conviene utilizar el número de Grashof, que relaciona las fuerzas de empuje con las viscosas</a:t>
            </a:r>
          </a:p>
          <a:p>
            <a:pPr eaLnBrk="1" hangingPunct="1">
              <a:buFontTx/>
              <a:buNone/>
            </a:pPr>
            <a:endParaRPr lang="es-ES" sz="2000" b="1" smtClean="0"/>
          </a:p>
          <a:p>
            <a:pPr eaLnBrk="1" hangingPunct="1">
              <a:buFontTx/>
              <a:buNone/>
            </a:pPr>
            <a:endParaRPr lang="es-ES" sz="2000" b="1" smtClean="0"/>
          </a:p>
          <a:p>
            <a:pPr eaLnBrk="1" hangingPunct="1">
              <a:buFontTx/>
              <a:buNone/>
            </a:pPr>
            <a:r>
              <a:rPr lang="es-ES" sz="2000" b="1" smtClean="0"/>
              <a:t>onsire</a:t>
            </a:r>
          </a:p>
        </p:txBody>
      </p:sp>
      <p:pic>
        <p:nvPicPr>
          <p:cNvPr id="189443" name="Picture 4"/>
          <p:cNvPicPr>
            <a:picLocks noChangeAspect="1" noChangeArrowheads="1"/>
          </p:cNvPicPr>
          <p:nvPr/>
        </p:nvPicPr>
        <p:blipFill>
          <a:blip r:embed="rId2"/>
          <a:srcRect/>
          <a:stretch>
            <a:fillRect/>
          </a:stretch>
        </p:blipFill>
        <p:spPr bwMode="auto">
          <a:xfrm>
            <a:off x="533400" y="3962400"/>
            <a:ext cx="2209800" cy="2667000"/>
          </a:xfrm>
          <a:prstGeom prst="rect">
            <a:avLst/>
          </a:prstGeom>
          <a:noFill/>
          <a:ln w="9525">
            <a:noFill/>
            <a:miter lim="800000"/>
            <a:headEnd/>
            <a:tailEnd/>
          </a:ln>
        </p:spPr>
      </p:pic>
      <p:pic>
        <p:nvPicPr>
          <p:cNvPr id="189444" name="Picture 5"/>
          <p:cNvPicPr>
            <a:picLocks noChangeAspect="1" noChangeArrowheads="1"/>
          </p:cNvPicPr>
          <p:nvPr/>
        </p:nvPicPr>
        <p:blipFill>
          <a:blip r:embed="rId3"/>
          <a:srcRect/>
          <a:stretch>
            <a:fillRect/>
          </a:stretch>
        </p:blipFill>
        <p:spPr bwMode="auto">
          <a:xfrm>
            <a:off x="4038600" y="4800600"/>
            <a:ext cx="4191000"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1 Título"/>
          <p:cNvSpPr>
            <a:spLocks noGrp="1"/>
          </p:cNvSpPr>
          <p:nvPr>
            <p:ph type="title"/>
          </p:nvPr>
        </p:nvSpPr>
        <p:spPr/>
        <p:txBody>
          <a:bodyPr/>
          <a:lstStyle/>
          <a:p>
            <a:endParaRPr lang="es-ES" smtClean="0"/>
          </a:p>
        </p:txBody>
      </p:sp>
      <p:pic>
        <p:nvPicPr>
          <p:cNvPr id="190466" name="Picture 2"/>
          <p:cNvPicPr>
            <a:picLocks noGrp="1" noChangeAspect="1" noChangeArrowheads="1"/>
          </p:cNvPicPr>
          <p:nvPr>
            <p:ph idx="1"/>
          </p:nvPr>
        </p:nvPicPr>
        <p:blipFill>
          <a:blip r:embed="rId2"/>
          <a:srcRect/>
          <a:stretch>
            <a:fillRect/>
          </a:stretch>
        </p:blipFill>
        <p:spPr bwMode="auto">
          <a:xfrm>
            <a:off x="2209800" y="1828800"/>
            <a:ext cx="5029200" cy="1066800"/>
          </a:xfrm>
          <a:noFill/>
          <a:ln>
            <a:miter lim="800000"/>
            <a:headEnd/>
            <a:tailEnd/>
          </a:ln>
        </p:spPr>
      </p:pic>
      <p:cxnSp>
        <p:nvCxnSpPr>
          <p:cNvPr id="6" name="5 Conector recto"/>
          <p:cNvCxnSpPr/>
          <p:nvPr/>
        </p:nvCxnSpPr>
        <p:spPr>
          <a:xfrm>
            <a:off x="3505200" y="1981200"/>
            <a:ext cx="2057400" cy="838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0468" name="12 CuadroTexto"/>
          <p:cNvSpPr txBox="1">
            <a:spLocks noChangeArrowheads="1"/>
          </p:cNvSpPr>
          <p:nvPr/>
        </p:nvSpPr>
        <p:spPr bwMode="auto">
          <a:xfrm>
            <a:off x="762000" y="3429000"/>
            <a:ext cx="7848600" cy="646113"/>
          </a:xfrm>
          <a:prstGeom prst="rect">
            <a:avLst/>
          </a:prstGeom>
          <a:noFill/>
          <a:ln w="9525">
            <a:noFill/>
            <a:miter lim="800000"/>
            <a:headEnd/>
            <a:tailEnd/>
          </a:ln>
        </p:spPr>
        <p:txBody>
          <a:bodyPr>
            <a:spAutoFit/>
          </a:bodyPr>
          <a:lstStyle/>
          <a:p>
            <a:r>
              <a:rPr lang="es-ES"/>
              <a:t>No aparece el Re y si se supone el Pr prácticamente constante  nos queda el Nu sólo función del Gr.</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p:txBody>
          <a:bodyPr/>
          <a:lstStyle/>
          <a:p>
            <a:pPr eaLnBrk="1" hangingPunct="1"/>
            <a:endParaRPr lang="es-ES" smtClean="0"/>
          </a:p>
        </p:txBody>
      </p:sp>
      <p:sp>
        <p:nvSpPr>
          <p:cNvPr id="191490" name="3 Rectángulo"/>
          <p:cNvSpPr>
            <a:spLocks noChangeArrowheads="1"/>
          </p:cNvSpPr>
          <p:nvPr/>
        </p:nvSpPr>
        <p:spPr bwMode="auto">
          <a:xfrm>
            <a:off x="457200" y="1828800"/>
            <a:ext cx="7335838" cy="1384300"/>
          </a:xfrm>
          <a:prstGeom prst="rect">
            <a:avLst/>
          </a:prstGeom>
          <a:noFill/>
          <a:ln w="9525">
            <a:noFill/>
            <a:miter lim="800000"/>
            <a:headEnd/>
            <a:tailEnd/>
          </a:ln>
        </p:spPr>
        <p:txBody>
          <a:bodyPr wrap="none">
            <a:spAutoFit/>
          </a:bodyPr>
          <a:lstStyle/>
          <a:p>
            <a:r>
              <a:rPr lang="es-ES" sz="2800" b="1"/>
              <a:t>4.- flujo por convección natural confinado</a:t>
            </a:r>
          </a:p>
          <a:p>
            <a:endParaRPr lang="es-ES" sz="2800" b="1"/>
          </a:p>
          <a:p>
            <a:endParaRPr lang="es-ES" sz="2800"/>
          </a:p>
        </p:txBody>
      </p:sp>
      <p:sp>
        <p:nvSpPr>
          <p:cNvPr id="191491" name="4 CuadroTexto"/>
          <p:cNvSpPr txBox="1">
            <a:spLocks noChangeArrowheads="1"/>
          </p:cNvSpPr>
          <p:nvPr/>
        </p:nvSpPr>
        <p:spPr bwMode="auto">
          <a:xfrm>
            <a:off x="609600" y="2895600"/>
            <a:ext cx="7467600" cy="1200150"/>
          </a:xfrm>
          <a:prstGeom prst="rect">
            <a:avLst/>
          </a:prstGeom>
          <a:noFill/>
          <a:ln w="9525">
            <a:noFill/>
            <a:miter lim="800000"/>
            <a:headEnd/>
            <a:tailEnd/>
          </a:ln>
        </p:spPr>
        <p:txBody>
          <a:bodyPr>
            <a:spAutoFit/>
          </a:bodyPr>
          <a:lstStyle/>
          <a:p>
            <a:r>
              <a:rPr lang="es-ES"/>
              <a:t>Sería el caso de un flujo entre dos chapas inclinadas con una diferencia de temperatura causada porque una de ellas está calentada. Es el problema a analizar en los colectores calentadores de agua o aire. Ver Duffie y Beckman</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p:txBody>
          <a:bodyPr/>
          <a:lstStyle/>
          <a:p>
            <a:pPr eaLnBrk="1" hangingPunct="1"/>
            <a:endParaRPr lang="es-ES" smtClean="0"/>
          </a:p>
        </p:txBody>
      </p:sp>
      <p:sp>
        <p:nvSpPr>
          <p:cNvPr id="192514"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s-ES" smtClean="0"/>
              <a:t>Coeficiente de convección por viento, convección natural  y  radiación (300K)</a:t>
            </a:r>
          </a:p>
          <a:p>
            <a:pPr>
              <a:buFontTx/>
              <a:buNone/>
            </a:pPr>
            <a:r>
              <a:rPr lang="es-ES" smtClean="0"/>
              <a:t>      5.7 + 3.8  v   v en m/s</a:t>
            </a:r>
          </a:p>
          <a:p>
            <a:r>
              <a:rPr lang="es-ES" smtClean="0"/>
              <a:t>Sólo convección por viento y natural, sin  radiación (300K)</a:t>
            </a:r>
          </a:p>
          <a:p>
            <a:r>
              <a:rPr lang="es-ES" smtClean="0"/>
              <a:t>                      2.8  + 3.0 v</a:t>
            </a:r>
          </a:p>
        </p:txBody>
      </p:sp>
      <p:sp>
        <p:nvSpPr>
          <p:cNvPr id="192515" name="Rectangle 4"/>
          <p:cNvSpPr>
            <a:spLocks noChangeArrowheads="1"/>
          </p:cNvSpPr>
          <p:nvPr/>
        </p:nvSpPr>
        <p:spPr bwMode="auto">
          <a:xfrm>
            <a:off x="762000" y="4267200"/>
            <a:ext cx="7613650" cy="2049463"/>
          </a:xfrm>
          <a:prstGeom prst="rect">
            <a:avLst/>
          </a:prstGeom>
          <a:noFill/>
          <a:ln w="9525">
            <a:noFill/>
            <a:miter lim="800000"/>
            <a:headEnd/>
            <a:tailEnd/>
          </a:ln>
        </p:spPr>
        <p:txBody>
          <a:bodyPr>
            <a:spAutoFit/>
          </a:bodyPr>
          <a:lstStyle/>
          <a:p>
            <a:pPr>
              <a:spcBef>
                <a:spcPct val="20000"/>
              </a:spcBef>
            </a:pPr>
            <a:endParaRPr lang="es-ES" sz="2800" b="1"/>
          </a:p>
          <a:p>
            <a:pPr>
              <a:spcBef>
                <a:spcPct val="20000"/>
              </a:spcBef>
            </a:pPr>
            <a:endParaRPr lang="es-ES" sz="2800" b="1"/>
          </a:p>
          <a:p>
            <a:pPr>
              <a:spcBef>
                <a:spcPct val="20000"/>
              </a:spcBef>
            </a:pPr>
            <a:r>
              <a:rPr lang="es-ES" sz="2800" b="1"/>
              <a:t>Consecuencias para los cálculos en los </a:t>
            </a:r>
            <a:r>
              <a:rPr lang="es-ES" sz="3200" b="1"/>
              <a:t>edificios</a:t>
            </a:r>
            <a:r>
              <a:rPr lang="es-ES" sz="2800" b="1"/>
              <a:t> y la simulación</a:t>
            </a:r>
            <a:r>
              <a:rPr lang="es-ES" sz="2800" b="1">
                <a:solidFill>
                  <a:srgbClr val="FF0000"/>
                </a:solidFill>
              </a:rPr>
              <a:t>???</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p:txBody>
          <a:bodyPr/>
          <a:lstStyle/>
          <a:p>
            <a:pPr eaLnBrk="1" hangingPunct="1"/>
            <a:endParaRPr lang="es-ES" smtClean="0"/>
          </a:p>
        </p:txBody>
      </p:sp>
      <p:sp>
        <p:nvSpPr>
          <p:cNvPr id="193538"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s-ES" b="1" smtClean="0"/>
              <a:t>Radiación</a:t>
            </a:r>
          </a:p>
          <a:p>
            <a:pPr eaLnBrk="1" hangingPunct="1">
              <a:buFontTx/>
              <a:buNone/>
            </a:pPr>
            <a:endParaRPr lang="es-ES" b="1" smtClean="0"/>
          </a:p>
          <a:p>
            <a:pPr eaLnBrk="1" hangingPunct="1">
              <a:buFontTx/>
              <a:buNone/>
            </a:pPr>
            <a:r>
              <a:rPr lang="es-ES" sz="2800" b="1" smtClean="0"/>
              <a:t>1.- Conceptos básicos </a:t>
            </a:r>
          </a:p>
          <a:p>
            <a:pPr eaLnBrk="1" hangingPunct="1">
              <a:buFontTx/>
              <a:buNone/>
            </a:pPr>
            <a:r>
              <a:rPr lang="es-ES" sz="2800" b="1" smtClean="0"/>
              <a:t>2.- Transferencia - Factores de forma</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p:nvPr>
        </p:nvSpPr>
        <p:spPr/>
        <p:txBody>
          <a:bodyPr/>
          <a:lstStyle/>
          <a:p>
            <a:pPr eaLnBrk="1" hangingPunct="1"/>
            <a:endParaRPr lang="es-ES" smtClean="0"/>
          </a:p>
        </p:txBody>
      </p:sp>
      <p:sp>
        <p:nvSpPr>
          <p:cNvPr id="194562" name="Rectangle 3"/>
          <p:cNvSpPr>
            <a:spLocks noGrp="1" noChangeArrowheads="1"/>
          </p:cNvSpPr>
          <p:nvPr>
            <p:ph type="body" idx="1"/>
          </p:nvPr>
        </p:nvSpPr>
        <p:spPr bwMode="auto">
          <a:xfrm>
            <a:off x="457200" y="1371600"/>
            <a:ext cx="8229600" cy="4525963"/>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60000"/>
              </a:lnSpc>
              <a:spcBef>
                <a:spcPct val="0"/>
              </a:spcBef>
              <a:buFontTx/>
              <a:buNone/>
            </a:pPr>
            <a:r>
              <a:rPr lang="es-ES" b="1" smtClean="0"/>
              <a:t>Conceptos básicos</a:t>
            </a:r>
          </a:p>
        </p:txBody>
      </p:sp>
      <p:sp>
        <p:nvSpPr>
          <p:cNvPr id="194563" name="Rectangle 7"/>
          <p:cNvSpPr>
            <a:spLocks noChangeArrowheads="1"/>
          </p:cNvSpPr>
          <p:nvPr/>
        </p:nvSpPr>
        <p:spPr bwMode="auto">
          <a:xfrm>
            <a:off x="685800" y="152400"/>
            <a:ext cx="7924800" cy="1066800"/>
          </a:xfrm>
          <a:prstGeom prst="rect">
            <a:avLst/>
          </a:prstGeom>
          <a:noFill/>
          <a:ln w="9525">
            <a:noFill/>
            <a:miter lim="800000"/>
            <a:headEnd/>
            <a:tailEnd/>
          </a:ln>
        </p:spPr>
        <p:txBody>
          <a:bodyPr anchor="ctr"/>
          <a:lstStyle/>
          <a:p>
            <a:pPr algn="r"/>
            <a:r>
              <a:rPr lang="es-AR" sz="4400">
                <a:solidFill>
                  <a:schemeClr val="tx2"/>
                </a:solidFill>
              </a:rPr>
              <a:t>introducción</a:t>
            </a:r>
            <a:endParaRPr lang="es-ES" sz="4400">
              <a:solidFill>
                <a:schemeClr val="tx2"/>
              </a:solidFill>
            </a:endParaRPr>
          </a:p>
        </p:txBody>
      </p:sp>
      <p:sp>
        <p:nvSpPr>
          <p:cNvPr id="194564" name="Rectangle 8"/>
          <p:cNvSpPr>
            <a:spLocks noChangeArrowheads="1"/>
          </p:cNvSpPr>
          <p:nvPr/>
        </p:nvSpPr>
        <p:spPr bwMode="auto">
          <a:xfrm>
            <a:off x="381000" y="1828800"/>
            <a:ext cx="8388350" cy="5029200"/>
          </a:xfrm>
          <a:prstGeom prst="rect">
            <a:avLst/>
          </a:prstGeom>
          <a:solidFill>
            <a:schemeClr val="bg1">
              <a:alpha val="78038"/>
            </a:schemeClr>
          </a:solidFill>
          <a:ln w="9525">
            <a:noFill/>
            <a:miter lim="800000"/>
            <a:headEnd/>
            <a:tailEnd/>
          </a:ln>
        </p:spPr>
        <p:txBody>
          <a:bodyPr/>
          <a:lstStyle/>
          <a:p>
            <a:pPr marL="342900" indent="-342900" algn="just">
              <a:lnSpc>
                <a:spcPct val="80000"/>
              </a:lnSpc>
              <a:spcBef>
                <a:spcPct val="100000"/>
              </a:spcBef>
              <a:buFontTx/>
              <a:buChar char="•"/>
            </a:pPr>
            <a:r>
              <a:rPr lang="es-ES" sz="2000" b="1"/>
              <a:t>Todos los cuerpos, a temperatura absoluta T emiten radiación electromagnética con espectros de diferentes longitudes de onda en función de su temperatura. </a:t>
            </a:r>
          </a:p>
          <a:p>
            <a:pPr marL="342900" indent="-342900" algn="just">
              <a:lnSpc>
                <a:spcPct val="80000"/>
              </a:lnSpc>
              <a:spcBef>
                <a:spcPct val="100000"/>
              </a:spcBef>
              <a:buFontTx/>
              <a:buChar char="•"/>
            </a:pPr>
            <a:r>
              <a:rPr lang="es-ES" sz="2000" b="1"/>
              <a:t>Considerando las temperaturas ambientales comunes en la Tierra, la radiación emitida se encuentra en el rango de longitudes de onda larga o infrarrojo lejano (entre 2 y 100 μm). </a:t>
            </a:r>
          </a:p>
          <a:p>
            <a:pPr marL="342900" indent="-342900" algn="just">
              <a:lnSpc>
                <a:spcPct val="80000"/>
              </a:lnSpc>
              <a:spcBef>
                <a:spcPct val="100000"/>
              </a:spcBef>
              <a:buFontTx/>
              <a:buChar char="•"/>
            </a:pPr>
            <a:r>
              <a:rPr lang="es-ES" sz="2000" b="1"/>
              <a:t>Cuando un cuerpo (un componente constructivo, un edificio, la superficie terrestre, un individuo, etc.) es expuesto a otro cuerpo de menor temperatura (el cielo, una masa de agua, o cualquier superficie fría), que se pueda considerar como un reservorio (sumidero) térmico a temperatura constante, se produce un enfriamiento radiativo. </a:t>
            </a:r>
          </a:p>
          <a:p>
            <a:pPr marL="342900" indent="-342900" algn="just">
              <a:lnSpc>
                <a:spcPct val="80000"/>
              </a:lnSpc>
              <a:spcBef>
                <a:spcPct val="100000"/>
              </a:spcBef>
              <a:buFontTx/>
              <a:buChar char="•"/>
            </a:pPr>
            <a:r>
              <a:rPr lang="es-ES" sz="2000" b="1"/>
              <a:t>El cuerpo más caliente experimentará un enfriamiento debido a que la cantidad de calor que pierde es mayor que la que gana; el balance térmico es negativo. </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1 Título"/>
          <p:cNvSpPr>
            <a:spLocks noGrp="1"/>
          </p:cNvSpPr>
          <p:nvPr>
            <p:ph type="title"/>
          </p:nvPr>
        </p:nvSpPr>
        <p:spPr/>
        <p:txBody>
          <a:bodyPr/>
          <a:lstStyle/>
          <a:p>
            <a:endParaRPr lang="es-ES" smtClean="0"/>
          </a:p>
        </p:txBody>
      </p:sp>
      <p:pic>
        <p:nvPicPr>
          <p:cNvPr id="195586" name="Picture 6"/>
          <p:cNvPicPr>
            <a:picLocks noGrp="1" noChangeAspect="1" noChangeArrowheads="1"/>
          </p:cNvPicPr>
          <p:nvPr>
            <p:ph idx="1"/>
          </p:nvPr>
        </p:nvPicPr>
        <p:blipFill>
          <a:blip r:embed="rId2"/>
          <a:srcRect/>
          <a:stretch>
            <a:fillRect/>
          </a:stretch>
        </p:blipFill>
        <p:spPr bwMode="auto">
          <a:xfrm>
            <a:off x="0" y="0"/>
            <a:ext cx="9144000" cy="6858000"/>
          </a:xfrm>
          <a:noFill/>
          <a:ln>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G:\Lesino Salto 2015a carpeta\LDI Salto 2014 y 2015\espectro-electromagnetico.jpg"/>
          <p:cNvPicPr>
            <a:picLocks noGrp="1" noChangeAspect="1" noChangeArrowheads="1"/>
          </p:cNvPicPr>
          <p:nvPr>
            <p:ph idx="1"/>
          </p:nvPr>
        </p:nvPicPr>
        <p:blipFill>
          <a:blip r:embed="rId2"/>
          <a:srcRect/>
          <a:stretch>
            <a:fillRect/>
          </a:stretch>
        </p:blipFill>
        <p:spPr bwMode="auto">
          <a:xfrm>
            <a:off x="381000" y="304800"/>
            <a:ext cx="8534400" cy="5821363"/>
          </a:xfrm>
          <a:noFill/>
          <a:ln>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endParaRPr lang="es-ES" smtClean="0"/>
          </a:p>
        </p:txBody>
      </p:sp>
      <p:pic>
        <p:nvPicPr>
          <p:cNvPr id="23554" name="Picture 4"/>
          <p:cNvPicPr>
            <a:picLocks noGrp="1" noChangeAspect="1" noChangeArrowheads="1"/>
          </p:cNvPicPr>
          <p:nvPr>
            <p:ph type="body" idx="1"/>
          </p:nvPr>
        </p:nvPicPr>
        <p:blipFill>
          <a:blip r:embed="rId2"/>
          <a:srcRect/>
          <a:stretch>
            <a:fillRect/>
          </a:stretch>
        </p:blipFill>
        <p:spPr bwMode="auto">
          <a:xfrm>
            <a:off x="0" y="228600"/>
            <a:ext cx="8839200" cy="6400800"/>
          </a:xfrm>
          <a:noFill/>
          <a:ln>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1 Título"/>
          <p:cNvSpPr>
            <a:spLocks noGrp="1"/>
          </p:cNvSpPr>
          <p:nvPr>
            <p:ph type="title"/>
          </p:nvPr>
        </p:nvSpPr>
        <p:spPr/>
        <p:txBody>
          <a:bodyPr/>
          <a:lstStyle/>
          <a:p>
            <a:endParaRPr lang="es-ES" smtClean="0"/>
          </a:p>
        </p:txBody>
      </p:sp>
      <p:sp>
        <p:nvSpPr>
          <p:cNvPr id="7" name="6 Marcador de contenido"/>
          <p:cNvSpPr>
            <a:spLocks noGrp="1"/>
          </p:cNvSpPr>
          <p:nvPr>
            <p:ph idx="1"/>
          </p:nvPr>
        </p:nvSpPr>
        <p:spPr/>
        <p:txBody>
          <a:bodyPr/>
          <a:lstStyle/>
          <a:p>
            <a:pPr>
              <a:buFontTx/>
              <a:buNone/>
              <a:defRPr/>
            </a:pPr>
            <a:r>
              <a:rPr lang="es-ES" sz="1800" dirty="0" smtClean="0"/>
              <a:t>Se llama </a:t>
            </a:r>
            <a:r>
              <a:rPr lang="es-ES" sz="1800" b="1" dirty="0" smtClean="0"/>
              <a:t>Poder emisivo espectral</a:t>
            </a:r>
            <a:r>
              <a:rPr lang="es-ES" sz="1800" dirty="0" smtClean="0"/>
              <a:t>  </a:t>
            </a:r>
            <a:r>
              <a:rPr lang="es-ES" sz="1800" b="1" i="1" dirty="0" smtClean="0"/>
              <a:t>E</a:t>
            </a:r>
            <a:r>
              <a:rPr lang="es-ES" sz="1800" dirty="0" smtClean="0"/>
              <a:t>  de un cuerpo negro a la cantidad de energía radiante emitida por la unidad de superficie y tiempo a la frecuencia </a:t>
            </a:r>
            <a:r>
              <a:rPr lang="el-GR" sz="1800" b="1" i="1" dirty="0" smtClean="0"/>
              <a:t>γ</a:t>
            </a:r>
            <a:r>
              <a:rPr lang="es-ES" sz="1400" b="1" i="1" dirty="0" smtClean="0"/>
              <a:t> </a:t>
            </a:r>
            <a:r>
              <a:rPr lang="es-ES" sz="1400" dirty="0" smtClean="0"/>
              <a:t>.</a:t>
            </a:r>
            <a:endParaRPr lang="es-ES" sz="1800" dirty="0" smtClean="0"/>
          </a:p>
          <a:p>
            <a:pPr>
              <a:buFontTx/>
              <a:buNone/>
              <a:defRPr/>
            </a:pPr>
            <a:endParaRPr lang="es-ES" sz="1400" dirty="0" smtClean="0"/>
          </a:p>
          <a:p>
            <a:pPr>
              <a:buFontTx/>
              <a:buNone/>
              <a:defRPr/>
            </a:pPr>
            <a:r>
              <a:rPr lang="es-ES" sz="1800" dirty="0" smtClean="0"/>
              <a:t>Ley de </a:t>
            </a:r>
            <a:r>
              <a:rPr lang="es-ES" sz="1800" dirty="0" err="1" smtClean="0"/>
              <a:t>Planck</a:t>
            </a:r>
            <a:endParaRPr lang="es-ES" sz="1800" dirty="0" smtClean="0"/>
          </a:p>
          <a:p>
            <a:pPr>
              <a:buFontTx/>
              <a:buNone/>
              <a:defRPr/>
            </a:pPr>
            <a:endParaRPr lang="es-ES" sz="1400" dirty="0" smtClean="0"/>
          </a:p>
          <a:p>
            <a:pPr>
              <a:buFontTx/>
              <a:buNone/>
              <a:defRPr/>
            </a:pPr>
            <a:r>
              <a:rPr lang="es-ES" sz="1800" b="1" dirty="0" smtClean="0"/>
              <a:t>El poder emisivo espectral</a:t>
            </a:r>
            <a:r>
              <a:rPr lang="es-ES" sz="1800" dirty="0" smtClean="0"/>
              <a:t> en función de la longitud de onda es:</a:t>
            </a:r>
          </a:p>
          <a:p>
            <a:pPr>
              <a:buFontTx/>
              <a:buNone/>
              <a:defRPr/>
            </a:pPr>
            <a:endParaRPr lang="es-ES" sz="1400" dirty="0" smtClean="0"/>
          </a:p>
          <a:p>
            <a:pPr>
              <a:buFontTx/>
              <a:buNone/>
              <a:defRPr/>
            </a:pPr>
            <a:endParaRPr lang="es-ES" sz="1400" dirty="0" smtClean="0"/>
          </a:p>
          <a:p>
            <a:pPr>
              <a:buFontTx/>
              <a:buNone/>
              <a:defRPr/>
            </a:pPr>
            <a:endParaRPr lang="es-ES" sz="1400" dirty="0" smtClean="0"/>
          </a:p>
          <a:p>
            <a:pPr>
              <a:buFontTx/>
              <a:buNone/>
              <a:defRPr/>
            </a:pPr>
            <a:r>
              <a:rPr lang="es-ES" sz="1800" dirty="0" smtClean="0"/>
              <a:t>donde las constantes </a:t>
            </a:r>
            <a:r>
              <a:rPr lang="es-ES" sz="1800" b="1" i="1" dirty="0" smtClean="0"/>
              <a:t>C</a:t>
            </a:r>
            <a:r>
              <a:rPr lang="es-ES" sz="1800" dirty="0" smtClean="0"/>
              <a:t>  valen en </a:t>
            </a:r>
            <a:r>
              <a:rPr lang="es-ES" sz="1800" dirty="0" smtClean="0">
                <a:solidFill>
                  <a:schemeClr val="accent4"/>
                </a:solidFill>
              </a:rPr>
              <a:t>el </a:t>
            </a:r>
            <a:r>
              <a:rPr lang="es-ES" sz="1800" dirty="0" smtClean="0">
                <a:hlinkClick r:id="rId2" tooltip="Sistema Internacional de Unidades"/>
              </a:rPr>
              <a:t>Sistema Internacional de Unidades</a:t>
            </a:r>
            <a:r>
              <a:rPr lang="es-ES" sz="1800" dirty="0" smtClean="0"/>
              <a:t> :</a:t>
            </a:r>
          </a:p>
          <a:p>
            <a:pPr>
              <a:buFontTx/>
              <a:buNone/>
              <a:defRPr/>
            </a:pPr>
            <a:endParaRPr lang="es-ES" sz="1400" dirty="0" smtClean="0"/>
          </a:p>
          <a:p>
            <a:pPr>
              <a:buFontTx/>
              <a:buNone/>
              <a:defRPr/>
            </a:pPr>
            <a:endParaRPr lang="es-ES" sz="1400" dirty="0" smtClean="0"/>
          </a:p>
          <a:p>
            <a:pPr>
              <a:buFontTx/>
              <a:buNone/>
              <a:defRPr/>
            </a:pPr>
            <a:endParaRPr lang="es-ES" sz="1400" dirty="0" smtClean="0"/>
          </a:p>
          <a:p>
            <a:pPr>
              <a:buFontTx/>
              <a:buNone/>
              <a:defRPr/>
            </a:pPr>
            <a:endParaRPr lang="es-ES" sz="1400" dirty="0" smtClean="0"/>
          </a:p>
          <a:p>
            <a:pPr>
              <a:buFontTx/>
              <a:buNone/>
              <a:defRPr/>
            </a:pPr>
            <a:r>
              <a:rPr lang="es-ES" sz="1800" dirty="0" smtClean="0"/>
              <a:t>De la Ley de </a:t>
            </a:r>
            <a:r>
              <a:rPr lang="es-ES" sz="1800" dirty="0" err="1" smtClean="0"/>
              <a:t>Planck</a:t>
            </a:r>
            <a:r>
              <a:rPr lang="es-ES" sz="1800" dirty="0" smtClean="0"/>
              <a:t> se derivan la </a:t>
            </a:r>
            <a:r>
              <a:rPr lang="es-ES" sz="1800" dirty="0" smtClean="0">
                <a:hlinkClick r:id="rId3" tooltip="Ley de Stefan-Boltzmann"/>
              </a:rPr>
              <a:t>ley de Stefan-</a:t>
            </a:r>
            <a:r>
              <a:rPr lang="es-ES" sz="1800" dirty="0" err="1" smtClean="0">
                <a:hlinkClick r:id="rId3" tooltip="Ley de Stefan-Boltzmann"/>
              </a:rPr>
              <a:t>Boltzmann</a:t>
            </a:r>
            <a:r>
              <a:rPr lang="es-ES" sz="1800" dirty="0" smtClean="0"/>
              <a:t> y la </a:t>
            </a:r>
            <a:r>
              <a:rPr lang="es-ES" sz="1800" dirty="0" smtClean="0">
                <a:hlinkClick r:id="rId4" tooltip="Ley de Wien"/>
              </a:rPr>
              <a:t>ley de </a:t>
            </a:r>
            <a:r>
              <a:rPr lang="es-ES" sz="1800" dirty="0" err="1" smtClean="0">
                <a:hlinkClick r:id="rId4" tooltip="Ley de Wien"/>
              </a:rPr>
              <a:t>Wien</a:t>
            </a:r>
            <a:r>
              <a:rPr lang="es-ES" sz="1800" dirty="0" smtClean="0"/>
              <a:t>.</a:t>
            </a:r>
          </a:p>
          <a:p>
            <a:pPr>
              <a:buFontTx/>
              <a:buNone/>
              <a:defRPr/>
            </a:pPr>
            <a:endParaRPr lang="es-ES" sz="1400" dirty="0" smtClean="0"/>
          </a:p>
          <a:p>
            <a:pPr>
              <a:buFontTx/>
              <a:buNone/>
              <a:defRPr/>
            </a:pPr>
            <a:r>
              <a:rPr lang="es-ES" sz="1400" dirty="0" smtClean="0"/>
              <a:t>.</a:t>
            </a:r>
          </a:p>
        </p:txBody>
      </p:sp>
      <p:sp>
        <p:nvSpPr>
          <p:cNvPr id="197635" name="Rectangle 5"/>
          <p:cNvSpPr>
            <a:spLocks noChangeArrowheads="1"/>
          </p:cNvSpPr>
          <p:nvPr/>
        </p:nvSpPr>
        <p:spPr bwMode="auto">
          <a:xfrm>
            <a:off x="0" y="4191000"/>
            <a:ext cx="234950" cy="307975"/>
          </a:xfrm>
          <a:prstGeom prst="rect">
            <a:avLst/>
          </a:prstGeom>
          <a:noFill/>
          <a:ln w="9525">
            <a:noFill/>
            <a:miter lim="800000"/>
            <a:headEnd/>
            <a:tailEnd/>
          </a:ln>
        </p:spPr>
        <p:txBody>
          <a:bodyPr wrap="none" anchor="ctr">
            <a:spAutoFit/>
          </a:bodyPr>
          <a:lstStyle/>
          <a:p>
            <a:pPr eaLnBrk="0" hangingPunct="0"/>
            <a:r>
              <a:rPr lang="es-ES" sz="1400"/>
              <a:t>.</a:t>
            </a:r>
          </a:p>
        </p:txBody>
      </p:sp>
      <p:pic>
        <p:nvPicPr>
          <p:cNvPr id="197636" name="Picture 6" descr=" E(\lambda,T)={C_1 \over \lambda^5 \cdot (e^{C_2 \over \lambda \cdot T}-1)}"/>
          <p:cNvPicPr>
            <a:picLocks noChangeAspect="1" noChangeArrowheads="1"/>
          </p:cNvPicPr>
          <p:nvPr/>
        </p:nvPicPr>
        <p:blipFill>
          <a:blip r:embed="rId5"/>
          <a:srcRect/>
          <a:stretch>
            <a:fillRect/>
          </a:stretch>
        </p:blipFill>
        <p:spPr bwMode="auto">
          <a:xfrm>
            <a:off x="2667000" y="3810000"/>
            <a:ext cx="2000250" cy="485775"/>
          </a:xfrm>
          <a:prstGeom prst="rect">
            <a:avLst/>
          </a:prstGeom>
          <a:noFill/>
          <a:ln w="9525">
            <a:noFill/>
            <a:miter lim="800000"/>
            <a:headEnd/>
            <a:tailEnd/>
          </a:ln>
        </p:spPr>
      </p:pic>
      <p:pic>
        <p:nvPicPr>
          <p:cNvPr id="197637" name="15 Imagen" descr="e500d0b1b96444370bc220322e6b2e52.png"/>
          <p:cNvPicPr>
            <a:picLocks noChangeAspect="1"/>
          </p:cNvPicPr>
          <p:nvPr/>
        </p:nvPicPr>
        <p:blipFill>
          <a:blip r:embed="rId6"/>
          <a:srcRect/>
          <a:stretch>
            <a:fillRect/>
          </a:stretch>
        </p:blipFill>
        <p:spPr bwMode="auto">
          <a:xfrm>
            <a:off x="2590800" y="2667000"/>
            <a:ext cx="3067050" cy="457200"/>
          </a:xfrm>
          <a:prstGeom prst="rect">
            <a:avLst/>
          </a:prstGeom>
          <a:noFill/>
          <a:ln w="9525">
            <a:noFill/>
            <a:miter lim="800000"/>
            <a:headEnd/>
            <a:tailEnd/>
          </a:ln>
        </p:spPr>
      </p:pic>
      <p:pic>
        <p:nvPicPr>
          <p:cNvPr id="197638" name="20 Imagen" descr="23e7f0c10020bccfd2aebc7a4222d3b1.png"/>
          <p:cNvPicPr>
            <a:picLocks noChangeAspect="1"/>
          </p:cNvPicPr>
          <p:nvPr/>
        </p:nvPicPr>
        <p:blipFill>
          <a:blip r:embed="rId7"/>
          <a:srcRect/>
          <a:stretch>
            <a:fillRect/>
          </a:stretch>
        </p:blipFill>
        <p:spPr bwMode="auto">
          <a:xfrm>
            <a:off x="2590800" y="5029200"/>
            <a:ext cx="2790825" cy="209550"/>
          </a:xfrm>
          <a:prstGeom prst="rect">
            <a:avLst/>
          </a:prstGeom>
          <a:noFill/>
          <a:ln w="9525">
            <a:noFill/>
            <a:miter lim="800000"/>
            <a:headEnd/>
            <a:tailEnd/>
          </a:ln>
        </p:spPr>
      </p:pic>
      <p:pic>
        <p:nvPicPr>
          <p:cNvPr id="197639" name="21 Imagen" descr="c1db04e6902a0618c669f8c43449b6df.png"/>
          <p:cNvPicPr>
            <a:picLocks noChangeAspect="1"/>
          </p:cNvPicPr>
          <p:nvPr/>
        </p:nvPicPr>
        <p:blipFill>
          <a:blip r:embed="rId8"/>
          <a:srcRect/>
          <a:stretch>
            <a:fillRect/>
          </a:stretch>
        </p:blipFill>
        <p:spPr bwMode="auto">
          <a:xfrm>
            <a:off x="2590800" y="5410200"/>
            <a:ext cx="245745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p:txBody>
          <a:bodyPr/>
          <a:lstStyle/>
          <a:p>
            <a:pPr eaLnBrk="1" hangingPunct="1"/>
            <a:endParaRPr lang="es-ES" smtClean="0"/>
          </a:p>
        </p:txBody>
      </p:sp>
      <p:sp>
        <p:nvSpPr>
          <p:cNvPr id="198658" name="3 Marcador de contenido"/>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s-ES" smtClean="0"/>
              <a:t>.</a:t>
            </a:r>
          </a:p>
        </p:txBody>
      </p:sp>
      <p:pic>
        <p:nvPicPr>
          <p:cNvPr id="198659" name="Picture 5"/>
          <p:cNvPicPr>
            <a:picLocks noChangeAspect="1" noChangeArrowheads="1"/>
          </p:cNvPicPr>
          <p:nvPr/>
        </p:nvPicPr>
        <p:blipFill>
          <a:blip r:embed="rId2"/>
          <a:srcRect/>
          <a:stretch>
            <a:fillRect/>
          </a:stretch>
        </p:blipFill>
        <p:spPr bwMode="auto">
          <a:xfrm>
            <a:off x="0" y="0"/>
            <a:ext cx="7553325" cy="6858000"/>
          </a:xfrm>
          <a:prstGeom prst="rect">
            <a:avLst/>
          </a:prstGeom>
          <a:noFill/>
          <a:ln w="9525">
            <a:noFill/>
            <a:miter lim="800000"/>
            <a:headEnd/>
            <a:tailEnd/>
          </a:ln>
        </p:spPr>
      </p:pic>
      <p:sp>
        <p:nvSpPr>
          <p:cNvPr id="198660" name="7 CuadroTexto"/>
          <p:cNvSpPr txBox="1">
            <a:spLocks noChangeArrowheads="1"/>
          </p:cNvSpPr>
          <p:nvPr/>
        </p:nvSpPr>
        <p:spPr bwMode="auto">
          <a:xfrm>
            <a:off x="6934200" y="1981200"/>
            <a:ext cx="2057400" cy="369888"/>
          </a:xfrm>
          <a:prstGeom prst="rect">
            <a:avLst/>
          </a:prstGeom>
          <a:noFill/>
          <a:ln w="9525">
            <a:noFill/>
            <a:miter lim="800000"/>
            <a:headEnd/>
            <a:tailEnd/>
          </a:ln>
        </p:spPr>
        <p:txBody>
          <a:bodyPr>
            <a:spAutoFit/>
          </a:bodyPr>
          <a:lstStyle/>
          <a:p>
            <a:r>
              <a:rPr lang="es-ES" b="1"/>
              <a:t>Ley de  Planck</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1 Título"/>
          <p:cNvSpPr>
            <a:spLocks noGrp="1"/>
          </p:cNvSpPr>
          <p:nvPr>
            <p:ph type="title"/>
          </p:nvPr>
        </p:nvSpPr>
        <p:spPr/>
        <p:txBody>
          <a:bodyPr/>
          <a:lstStyle/>
          <a:p>
            <a:endParaRPr lang="es-ES" smtClean="0"/>
          </a:p>
        </p:txBody>
      </p:sp>
      <p:pic>
        <p:nvPicPr>
          <p:cNvPr id="199682" name="Picture 2"/>
          <p:cNvPicPr>
            <a:picLocks noGrp="1" noChangeAspect="1" noChangeArrowheads="1"/>
          </p:cNvPicPr>
          <p:nvPr>
            <p:ph idx="1"/>
          </p:nvPr>
        </p:nvPicPr>
        <p:blipFill>
          <a:blip r:embed="rId2"/>
          <a:srcRect/>
          <a:stretch>
            <a:fillRect/>
          </a:stretch>
        </p:blipFill>
        <p:spPr bwMode="auto">
          <a:xfrm>
            <a:off x="1143000" y="1447800"/>
            <a:ext cx="6553200" cy="4648200"/>
          </a:xfrm>
          <a:noFill/>
          <a:ln>
            <a:miter lim="800000"/>
            <a:headEnd/>
            <a:tailEnd/>
          </a:ln>
        </p:spPr>
      </p:pic>
      <p:sp>
        <p:nvSpPr>
          <p:cNvPr id="199683" name="4 CuadroTexto"/>
          <p:cNvSpPr txBox="1">
            <a:spLocks noChangeArrowheads="1"/>
          </p:cNvSpPr>
          <p:nvPr/>
        </p:nvSpPr>
        <p:spPr bwMode="auto">
          <a:xfrm>
            <a:off x="7315200" y="5638800"/>
            <a:ext cx="1600200" cy="369888"/>
          </a:xfrm>
          <a:prstGeom prst="rect">
            <a:avLst/>
          </a:prstGeom>
          <a:noFill/>
          <a:ln w="9525">
            <a:noFill/>
            <a:miter lim="800000"/>
            <a:headEnd/>
            <a:tailEnd/>
          </a:ln>
        </p:spPr>
        <p:txBody>
          <a:bodyPr>
            <a:spAutoFit/>
          </a:bodyPr>
          <a:lstStyle/>
          <a:p>
            <a:r>
              <a:rPr lang="es-ES"/>
              <a:t>micrones</a:t>
            </a:r>
          </a:p>
        </p:txBody>
      </p:sp>
      <p:pic>
        <p:nvPicPr>
          <p:cNvPr id="199684" name="Picture 6"/>
          <p:cNvPicPr>
            <a:picLocks noChangeAspect="1" noChangeArrowheads="1"/>
          </p:cNvPicPr>
          <p:nvPr/>
        </p:nvPicPr>
        <p:blipFill>
          <a:blip r:embed="rId3"/>
          <a:srcRect/>
          <a:stretch>
            <a:fillRect/>
          </a:stretch>
        </p:blipFill>
        <p:spPr bwMode="auto">
          <a:xfrm>
            <a:off x="6400800" y="2438400"/>
            <a:ext cx="2286000" cy="762000"/>
          </a:xfrm>
          <a:prstGeom prst="rect">
            <a:avLst/>
          </a:prstGeom>
          <a:noFill/>
          <a:ln w="9525">
            <a:noFill/>
            <a:miter lim="800000"/>
            <a:headEnd/>
            <a:tailEnd/>
          </a:ln>
        </p:spPr>
      </p:pic>
      <p:sp>
        <p:nvSpPr>
          <p:cNvPr id="199685" name="5 CuadroTexto"/>
          <p:cNvSpPr txBox="1">
            <a:spLocks noChangeArrowheads="1"/>
          </p:cNvSpPr>
          <p:nvPr/>
        </p:nvSpPr>
        <p:spPr bwMode="auto">
          <a:xfrm>
            <a:off x="6248400" y="1981200"/>
            <a:ext cx="2743200" cy="646113"/>
          </a:xfrm>
          <a:prstGeom prst="rect">
            <a:avLst/>
          </a:prstGeom>
          <a:noFill/>
          <a:ln w="9525">
            <a:noFill/>
            <a:miter lim="800000"/>
            <a:headEnd/>
            <a:tailEnd/>
          </a:ln>
        </p:spPr>
        <p:txBody>
          <a:bodyPr>
            <a:spAutoFit/>
          </a:bodyPr>
          <a:lstStyle/>
          <a:p>
            <a:pPr algn="ctr"/>
            <a:r>
              <a:rPr lang="es-ES"/>
              <a:t>Ley de desplazamiento de Wien</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p:txBody>
          <a:bodyPr/>
          <a:lstStyle/>
          <a:p>
            <a:pPr eaLnBrk="1" hangingPunct="1"/>
            <a:endParaRPr lang="es-ES" smtClean="0"/>
          </a:p>
        </p:txBody>
      </p:sp>
      <p:sp>
        <p:nvSpPr>
          <p:cNvPr id="200706"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s-ES" smtClean="0"/>
          </a:p>
        </p:txBody>
      </p:sp>
      <p:sp>
        <p:nvSpPr>
          <p:cNvPr id="200707" name="Rectangle 5"/>
          <p:cNvSpPr>
            <a:spLocks noChangeArrowheads="1"/>
          </p:cNvSpPr>
          <p:nvPr/>
        </p:nvSpPr>
        <p:spPr bwMode="auto">
          <a:xfrm>
            <a:off x="0" y="6276975"/>
            <a:ext cx="4211638" cy="581025"/>
          </a:xfrm>
          <a:prstGeom prst="rect">
            <a:avLst/>
          </a:prstGeom>
          <a:noFill/>
          <a:ln w="12700" cap="sq">
            <a:noFill/>
            <a:miter lim="800000"/>
            <a:headEnd type="none" w="sm" len="sm"/>
            <a:tailEnd type="none" w="sm" len="sm"/>
          </a:ln>
        </p:spPr>
        <p:txBody>
          <a:bodyPr>
            <a:spAutoFit/>
          </a:bodyPr>
          <a:lstStyle/>
          <a:p>
            <a:pPr eaLnBrk="0" hangingPunct="0"/>
            <a:r>
              <a:rPr lang="es-ES" sz="1600" b="1">
                <a:solidFill>
                  <a:schemeClr val="bg1"/>
                </a:solidFill>
                <a:latin typeface="Arial Narrow" pitchFamily="34" charset="0"/>
              </a:rPr>
              <a:t>Fig. 4 (a) Distribución espectral de un cuerpo negro a 6000 K (Espectro electromagnético solar).</a:t>
            </a:r>
            <a:r>
              <a:rPr lang="es-ES" sz="1600">
                <a:solidFill>
                  <a:schemeClr val="bg1"/>
                </a:solidFill>
                <a:latin typeface="Arial Narrow" pitchFamily="34" charset="0"/>
              </a:rPr>
              <a:t> </a:t>
            </a:r>
          </a:p>
        </p:txBody>
      </p:sp>
      <p:pic>
        <p:nvPicPr>
          <p:cNvPr id="200708" name="Picture 6"/>
          <p:cNvPicPr>
            <a:picLocks noChangeAspect="1" noChangeArrowheads="1"/>
          </p:cNvPicPr>
          <p:nvPr/>
        </p:nvPicPr>
        <p:blipFill>
          <a:blip r:embed="rId2"/>
          <a:srcRect/>
          <a:stretch>
            <a:fillRect/>
          </a:stretch>
        </p:blipFill>
        <p:spPr bwMode="auto">
          <a:xfrm>
            <a:off x="0" y="1628775"/>
            <a:ext cx="4572000" cy="4630738"/>
          </a:xfrm>
          <a:prstGeom prst="rect">
            <a:avLst/>
          </a:prstGeom>
          <a:noFill/>
          <a:ln w="12700" cap="sq">
            <a:noFill/>
            <a:miter lim="800000"/>
            <a:headEnd type="none" w="sm" len="sm"/>
            <a:tailEnd type="none" w="sm" len="sm"/>
          </a:ln>
        </p:spPr>
      </p:pic>
      <p:sp>
        <p:nvSpPr>
          <p:cNvPr id="200709" name="Rectangle 7"/>
          <p:cNvSpPr>
            <a:spLocks noChangeArrowheads="1"/>
          </p:cNvSpPr>
          <p:nvPr/>
        </p:nvSpPr>
        <p:spPr bwMode="auto">
          <a:xfrm>
            <a:off x="4608513" y="6276975"/>
            <a:ext cx="4535487" cy="581025"/>
          </a:xfrm>
          <a:prstGeom prst="rect">
            <a:avLst/>
          </a:prstGeom>
          <a:noFill/>
          <a:ln w="12700" cap="sq" algn="ctr">
            <a:noFill/>
            <a:miter lim="800000"/>
            <a:headEnd type="none" w="sm" len="sm"/>
            <a:tailEnd type="none" w="sm" len="sm"/>
          </a:ln>
        </p:spPr>
        <p:txBody>
          <a:bodyPr>
            <a:spAutoFit/>
          </a:bodyPr>
          <a:lstStyle/>
          <a:p>
            <a:pPr eaLnBrk="0" hangingPunct="0"/>
            <a:r>
              <a:rPr lang="es-ES" sz="1600" b="1">
                <a:solidFill>
                  <a:schemeClr val="bg1"/>
                </a:solidFill>
                <a:latin typeface="Arial Narrow" pitchFamily="34" charset="0"/>
              </a:rPr>
              <a:t>(b) Distribución espectral de cuerpos negros a 250 y 300 K (Espectro electromagnético terrestre)</a:t>
            </a:r>
          </a:p>
        </p:txBody>
      </p:sp>
      <p:pic>
        <p:nvPicPr>
          <p:cNvPr id="200710" name="Picture 8"/>
          <p:cNvPicPr>
            <a:picLocks noChangeAspect="1" noChangeArrowheads="1"/>
          </p:cNvPicPr>
          <p:nvPr/>
        </p:nvPicPr>
        <p:blipFill>
          <a:blip r:embed="rId3"/>
          <a:srcRect/>
          <a:stretch>
            <a:fillRect/>
          </a:stretch>
        </p:blipFill>
        <p:spPr bwMode="auto">
          <a:xfrm>
            <a:off x="4643438" y="1628775"/>
            <a:ext cx="4500562" cy="4679950"/>
          </a:xfrm>
          <a:prstGeom prst="rect">
            <a:avLst/>
          </a:prstGeom>
          <a:noFill/>
          <a:ln w="12700" cap="sq">
            <a:noFill/>
            <a:miter lim="800000"/>
            <a:headEnd type="none" w="sm" len="sm"/>
            <a:tailEnd type="none" w="sm" len="sm"/>
          </a:ln>
        </p:spPr>
      </p:pic>
      <p:pic>
        <p:nvPicPr>
          <p:cNvPr id="200711" name="Picture 9"/>
          <p:cNvPicPr>
            <a:picLocks noChangeAspect="1" noChangeArrowheads="1"/>
          </p:cNvPicPr>
          <p:nvPr/>
        </p:nvPicPr>
        <p:blipFill>
          <a:blip r:embed="rId4"/>
          <a:srcRect/>
          <a:stretch>
            <a:fillRect/>
          </a:stretch>
        </p:blipFill>
        <p:spPr bwMode="auto">
          <a:xfrm>
            <a:off x="2051050" y="1268413"/>
            <a:ext cx="2519363" cy="2030412"/>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eaLnBrk="1" hangingPunct="1"/>
            <a:endParaRPr lang="es-ES" smtClean="0"/>
          </a:p>
        </p:txBody>
      </p:sp>
      <p:sp>
        <p:nvSpPr>
          <p:cNvPr id="201730"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s-ES" smtClean="0"/>
          </a:p>
        </p:txBody>
      </p:sp>
      <p:pic>
        <p:nvPicPr>
          <p:cNvPr id="201731" name="Picture 4"/>
          <p:cNvPicPr>
            <a:picLocks noChangeAspect="1" noChangeArrowheads="1"/>
          </p:cNvPicPr>
          <p:nvPr/>
        </p:nvPicPr>
        <p:blipFill>
          <a:blip r:embed="rId2"/>
          <a:srcRect/>
          <a:stretch>
            <a:fillRect/>
          </a:stretch>
        </p:blipFill>
        <p:spPr bwMode="auto">
          <a:xfrm>
            <a:off x="0" y="1524000"/>
            <a:ext cx="8785225" cy="4953000"/>
          </a:xfrm>
          <a:prstGeom prst="rect">
            <a:avLst/>
          </a:prstGeom>
          <a:noFill/>
          <a:ln w="12700" cap="sq">
            <a:noFill/>
            <a:miter lim="800000"/>
            <a:headEnd type="none" w="sm" len="sm"/>
            <a:tailEnd type="none" w="sm" len="sm"/>
          </a:ln>
        </p:spPr>
      </p:pic>
      <p:pic>
        <p:nvPicPr>
          <p:cNvPr id="201732" name="Picture 5"/>
          <p:cNvPicPr>
            <a:picLocks noChangeAspect="1" noChangeArrowheads="1"/>
          </p:cNvPicPr>
          <p:nvPr/>
        </p:nvPicPr>
        <p:blipFill>
          <a:blip r:embed="rId3"/>
          <a:srcRect/>
          <a:stretch>
            <a:fillRect/>
          </a:stretch>
        </p:blipFill>
        <p:spPr bwMode="auto">
          <a:xfrm>
            <a:off x="6624638" y="1412875"/>
            <a:ext cx="2519362" cy="2030413"/>
          </a:xfrm>
          <a:prstGeom prst="rect">
            <a:avLst/>
          </a:prstGeom>
          <a:noFill/>
          <a:ln w="12700" cap="sq">
            <a:noFill/>
            <a:miter lim="800000"/>
            <a:headEnd type="none" w="sm" len="sm"/>
            <a:tailEnd type="none" w="sm" len="sm"/>
          </a:ln>
        </p:spPr>
      </p:pic>
      <p:sp>
        <p:nvSpPr>
          <p:cNvPr id="201733" name="Rectangle 7"/>
          <p:cNvSpPr>
            <a:spLocks noChangeArrowheads="1"/>
          </p:cNvSpPr>
          <p:nvPr/>
        </p:nvSpPr>
        <p:spPr bwMode="auto">
          <a:xfrm>
            <a:off x="250825" y="6276975"/>
            <a:ext cx="8353425" cy="581025"/>
          </a:xfrm>
          <a:prstGeom prst="rect">
            <a:avLst/>
          </a:prstGeom>
          <a:noFill/>
          <a:ln w="12700" cap="sq" algn="ctr">
            <a:noFill/>
            <a:miter lim="800000"/>
            <a:headEnd type="none" w="sm" len="sm"/>
            <a:tailEnd type="none" w="sm" len="sm"/>
          </a:ln>
        </p:spPr>
        <p:txBody>
          <a:bodyPr>
            <a:spAutoFit/>
          </a:bodyPr>
          <a:lstStyle/>
          <a:p>
            <a:pPr algn="ctr" eaLnBrk="0" hangingPunct="0"/>
            <a:r>
              <a:rPr lang="es-ES" sz="1600" b="1">
                <a:solidFill>
                  <a:schemeClr val="bg1"/>
                </a:solidFill>
                <a:latin typeface="Arial Narrow" pitchFamily="34" charset="0"/>
              </a:rPr>
              <a:t>Fig. 5. Distribución espectral normalizada de la radiación de cuerpos negros a tres diferentes temperaturas. (Duffie y Beckman, 1974).</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title"/>
          </p:nvPr>
        </p:nvSpPr>
        <p:spPr/>
        <p:txBody>
          <a:bodyPr/>
          <a:lstStyle/>
          <a:p>
            <a:pPr eaLnBrk="1" hangingPunct="1"/>
            <a:endParaRPr lang="es-ES" smtClean="0"/>
          </a:p>
        </p:txBody>
      </p:sp>
      <p:sp>
        <p:nvSpPr>
          <p:cNvPr id="202754" name="Rectangle 3"/>
          <p:cNvSpPr>
            <a:spLocks noGrp="1" noChangeArrowheads="1"/>
          </p:cNvSpPr>
          <p:nvPr>
            <p:ph type="body" idx="1"/>
          </p:nvPr>
        </p:nvSpPr>
        <p:spPr bwMode="auto">
          <a:xfrm>
            <a:off x="457200" y="1752600"/>
            <a:ext cx="8686800" cy="457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es-ES" sz="1800" smtClean="0"/>
              <a:t>La </a:t>
            </a:r>
            <a:r>
              <a:rPr lang="es-ES" sz="1800" b="1" smtClean="0"/>
              <a:t>ley de Stefan-Boltzmann</a:t>
            </a:r>
            <a:r>
              <a:rPr lang="es-ES" sz="1800" smtClean="0"/>
              <a:t> establece que un </a:t>
            </a:r>
            <a:r>
              <a:rPr lang="es-ES" sz="1800" smtClean="0">
                <a:hlinkClick r:id="rId2" tooltip="Cuerpo negro"/>
              </a:rPr>
              <a:t>cuerpo negro</a:t>
            </a:r>
            <a:r>
              <a:rPr lang="es-ES" sz="1800" smtClean="0"/>
              <a:t> </a:t>
            </a:r>
            <a:r>
              <a:rPr lang="es-ES" sz="1800" i="1" smtClean="0"/>
              <a:t>emite</a:t>
            </a:r>
            <a:r>
              <a:rPr lang="es-ES" sz="1800" smtClean="0"/>
              <a:t> </a:t>
            </a:r>
            <a:r>
              <a:rPr lang="es-ES" sz="1800" smtClean="0">
                <a:hlinkClick r:id="rId3" tooltip="Radiación térmica"/>
              </a:rPr>
              <a:t>radiación térmica</a:t>
            </a:r>
            <a:r>
              <a:rPr lang="es-ES" sz="1800" smtClean="0"/>
              <a:t> con una </a:t>
            </a:r>
            <a:r>
              <a:rPr lang="es-ES" sz="1800" b="1" smtClean="0"/>
              <a:t>potencia emisiva superficial</a:t>
            </a:r>
            <a:r>
              <a:rPr lang="es-ES" sz="1800" smtClean="0"/>
              <a:t> (W/m²) proporcional a la cuarta potencia de su temperatura:</a:t>
            </a:r>
          </a:p>
          <a:p>
            <a:pPr eaLnBrk="1" hangingPunct="1">
              <a:buFontTx/>
              <a:buNone/>
            </a:pPr>
            <a:endParaRPr lang="es-ES" sz="1800" smtClean="0"/>
          </a:p>
          <a:p>
            <a:pPr eaLnBrk="1" hangingPunct="1">
              <a:buFontTx/>
              <a:buNone/>
            </a:pPr>
            <a:endParaRPr lang="es-ES" sz="1000" smtClean="0"/>
          </a:p>
          <a:p>
            <a:pPr eaLnBrk="1" hangingPunct="1">
              <a:buFontTx/>
              <a:buNone/>
            </a:pPr>
            <a:r>
              <a:rPr lang="es-ES" sz="1800" smtClean="0"/>
              <a:t>donde </a:t>
            </a:r>
            <a:r>
              <a:rPr lang="es-ES" sz="1800" b="1" i="1" smtClean="0"/>
              <a:t>T</a:t>
            </a:r>
            <a:r>
              <a:rPr lang="es-ES" sz="1800" b="1" i="1" baseline="-25000" smtClean="0"/>
              <a:t>e</a:t>
            </a:r>
            <a:r>
              <a:rPr lang="es-ES" sz="1800" smtClean="0"/>
              <a:t> es la </a:t>
            </a:r>
            <a:r>
              <a:rPr lang="es-ES" sz="1800" smtClean="0">
                <a:hlinkClick r:id="rId4" tooltip="Temperatura absoluta"/>
              </a:rPr>
              <a:t>temperatura absoluta</a:t>
            </a:r>
            <a:r>
              <a:rPr lang="es-ES" sz="1800" smtClean="0"/>
              <a:t> de la superficie y  </a:t>
            </a:r>
            <a:r>
              <a:rPr lang="el-GR" sz="2000" smtClean="0"/>
              <a:t>σ</a:t>
            </a:r>
            <a:r>
              <a:rPr lang="es-ES" sz="1800" smtClean="0"/>
              <a:t> es la </a:t>
            </a:r>
            <a:r>
              <a:rPr lang="es-ES" sz="1800" b="1" smtClean="0">
                <a:hlinkClick r:id="rId5" tooltip="Constante de Stefan-Boltzmann"/>
              </a:rPr>
              <a:t>constante de Stefan-Boltzmann</a:t>
            </a:r>
            <a:r>
              <a:rPr lang="es-ES" sz="1800" smtClean="0"/>
              <a:t>:</a:t>
            </a:r>
          </a:p>
          <a:p>
            <a:pPr eaLnBrk="1" hangingPunct="1">
              <a:buFontTx/>
              <a:buNone/>
            </a:pPr>
            <a:endParaRPr lang="es-ES" sz="1800" smtClean="0"/>
          </a:p>
          <a:p>
            <a:pPr>
              <a:buFontTx/>
              <a:buNone/>
            </a:pPr>
            <a:r>
              <a:rPr lang="es-ES" sz="1800" smtClean="0"/>
              <a:t>Esta potencia emisiva de un cuerpo negro (o radiador ideal) supone un límite superior para la potencia emitida por los cuerpos reales. La potencia emisiva superficial de una superficie gris es menor que la de un </a:t>
            </a:r>
            <a:r>
              <a:rPr lang="es-ES" sz="1800" smtClean="0">
                <a:hlinkClick r:id="rId2" tooltip="Cuerpo negro"/>
              </a:rPr>
              <a:t>cuerpo negro</a:t>
            </a:r>
            <a:r>
              <a:rPr lang="es-ES" sz="1800" smtClean="0"/>
              <a:t> a la misma temperatura y está dada por:</a:t>
            </a:r>
          </a:p>
          <a:p>
            <a:pPr>
              <a:buFontTx/>
              <a:buNone/>
            </a:pPr>
            <a:endParaRPr lang="es-ES" sz="1800" smtClean="0"/>
          </a:p>
          <a:p>
            <a:pPr>
              <a:buFontTx/>
              <a:buNone/>
            </a:pPr>
            <a:endParaRPr lang="es-ES" sz="1800" smtClean="0"/>
          </a:p>
          <a:p>
            <a:pPr>
              <a:buFontTx/>
              <a:buNone/>
            </a:pPr>
            <a:r>
              <a:rPr lang="es-ES" sz="1800" smtClean="0"/>
              <a:t>.</a:t>
            </a:r>
          </a:p>
          <a:p>
            <a:pPr>
              <a:buFontTx/>
              <a:buNone/>
            </a:pPr>
            <a:endParaRPr lang="es-ES" sz="1800" smtClean="0"/>
          </a:p>
          <a:p>
            <a:pPr eaLnBrk="1" hangingPunct="1">
              <a:buFontTx/>
              <a:buNone/>
            </a:pPr>
            <a:endParaRPr lang="es-ES" sz="1800" smtClean="0"/>
          </a:p>
          <a:p>
            <a:pPr eaLnBrk="1" hangingPunct="1">
              <a:buFontTx/>
              <a:buNone/>
            </a:pPr>
            <a:endParaRPr lang="es-ES" sz="1800" smtClean="0"/>
          </a:p>
          <a:p>
            <a:pPr eaLnBrk="1" hangingPunct="1">
              <a:buFontTx/>
              <a:buNone/>
            </a:pPr>
            <a:endParaRPr lang="es-ES" sz="1800" smtClean="0"/>
          </a:p>
          <a:p>
            <a:pPr eaLnBrk="1" hangingPunct="1">
              <a:buFontTx/>
              <a:buNone/>
            </a:pPr>
            <a:endParaRPr lang="es-ES" sz="1800" smtClean="0"/>
          </a:p>
        </p:txBody>
      </p:sp>
      <p:pic>
        <p:nvPicPr>
          <p:cNvPr id="202755" name="3 Imagen" descr="ce52bb5d9c76c24e8fedba5a35f88f72.png"/>
          <p:cNvPicPr>
            <a:picLocks noChangeAspect="1"/>
          </p:cNvPicPr>
          <p:nvPr/>
        </p:nvPicPr>
        <p:blipFill>
          <a:blip r:embed="rId6"/>
          <a:srcRect/>
          <a:stretch>
            <a:fillRect/>
          </a:stretch>
        </p:blipFill>
        <p:spPr bwMode="auto">
          <a:xfrm>
            <a:off x="3962400" y="2590800"/>
            <a:ext cx="1371600" cy="381000"/>
          </a:xfrm>
          <a:prstGeom prst="rect">
            <a:avLst/>
          </a:prstGeom>
          <a:noFill/>
          <a:ln w="9525">
            <a:noFill/>
            <a:miter lim="800000"/>
            <a:headEnd/>
            <a:tailEnd/>
          </a:ln>
        </p:spPr>
      </p:pic>
      <p:pic>
        <p:nvPicPr>
          <p:cNvPr id="202756" name="6 Imagen" descr="6af204c0b42de13aaa3043b3e39c80f8.png"/>
          <p:cNvPicPr>
            <a:picLocks noChangeAspect="1"/>
          </p:cNvPicPr>
          <p:nvPr/>
        </p:nvPicPr>
        <p:blipFill>
          <a:blip r:embed="rId7"/>
          <a:srcRect/>
          <a:stretch>
            <a:fillRect/>
          </a:stretch>
        </p:blipFill>
        <p:spPr bwMode="auto">
          <a:xfrm>
            <a:off x="6019800" y="2590800"/>
            <a:ext cx="2438400" cy="400050"/>
          </a:xfrm>
          <a:prstGeom prst="rect">
            <a:avLst/>
          </a:prstGeom>
          <a:noFill/>
          <a:ln w="9525">
            <a:noFill/>
            <a:miter lim="800000"/>
            <a:headEnd/>
            <a:tailEnd/>
          </a:ln>
        </p:spPr>
      </p:pic>
      <p:pic>
        <p:nvPicPr>
          <p:cNvPr id="202757" name="7 Imagen" descr="48d06b8a21b9fd1708fcb59adf9c86c9.png"/>
          <p:cNvPicPr>
            <a:picLocks noChangeAspect="1"/>
          </p:cNvPicPr>
          <p:nvPr/>
        </p:nvPicPr>
        <p:blipFill>
          <a:blip r:embed="rId8"/>
          <a:srcRect/>
          <a:stretch>
            <a:fillRect/>
          </a:stretch>
        </p:blipFill>
        <p:spPr bwMode="auto">
          <a:xfrm>
            <a:off x="3657600" y="5410200"/>
            <a:ext cx="1524000" cy="45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1 Título"/>
          <p:cNvSpPr>
            <a:spLocks noGrp="1"/>
          </p:cNvSpPr>
          <p:nvPr>
            <p:ph type="title"/>
          </p:nvPr>
        </p:nvSpPr>
        <p:spPr/>
        <p:txBody>
          <a:bodyPr/>
          <a:lstStyle/>
          <a:p>
            <a:endParaRPr lang="es-ES" smtClean="0"/>
          </a:p>
        </p:txBody>
      </p:sp>
      <p:sp>
        <p:nvSpPr>
          <p:cNvPr id="203778" name="2 Marcador de contenido"/>
          <p:cNvSpPr>
            <a:spLocks noGrp="1"/>
          </p:cNvSpPr>
          <p:nvPr>
            <p:ph idx="1"/>
          </p:nvPr>
        </p:nvSpPr>
        <p:spPr bwMode="auto">
          <a:xfrm>
            <a:off x="457200" y="1600200"/>
            <a:ext cx="8229600" cy="2209800"/>
          </a:xfrm>
          <a:noFill/>
          <a:ln>
            <a:miter lim="800000"/>
            <a:headEnd/>
            <a:tailEnd/>
          </a:ln>
        </p:spPr>
        <p:txBody>
          <a:bodyPr vert="horz" wrap="square" lIns="91440" tIns="45720" rIns="91440" bIns="45720" numCol="1" anchor="t" anchorCtr="0" compatLnSpc="1">
            <a:prstTxWarp prst="textNoShape">
              <a:avLst/>
            </a:prstTxWarp>
          </a:bodyPr>
          <a:lstStyle/>
          <a:p>
            <a:pPr marL="0" indent="0">
              <a:buFontTx/>
              <a:buNone/>
            </a:pPr>
            <a:r>
              <a:rPr lang="es-ES" sz="1800" smtClean="0"/>
              <a:t>donde épsilon (ε) es una propiedad  de la superficie denominada </a:t>
            </a:r>
            <a:r>
              <a:rPr lang="es-ES" sz="1800" i="1" smtClean="0">
                <a:hlinkClick r:id="rId2" tooltip="Emisividad"/>
              </a:rPr>
              <a:t>emisividad</a:t>
            </a:r>
            <a:r>
              <a:rPr lang="es-ES" sz="1800" smtClean="0"/>
              <a:t>. Con valores en el rango 0 ≤ </a:t>
            </a:r>
            <a:r>
              <a:rPr lang="es-ES" sz="1800" i="1" smtClean="0"/>
              <a:t>ε</a:t>
            </a:r>
            <a:r>
              <a:rPr lang="es-ES" sz="1800" smtClean="0"/>
              <a:t> ≤ 1, esta propiedad es la relación entre la radiación emitida por una superficie real y la emitida por el cuerpo negro a la misma temperatura. </a:t>
            </a:r>
          </a:p>
          <a:p>
            <a:pPr marL="0" indent="0">
              <a:buFontTx/>
              <a:buNone/>
            </a:pPr>
            <a:r>
              <a:rPr lang="es-ES" sz="1800" smtClean="0"/>
              <a:t>epsilon (ε), además de depender marcadamente del material de la superficie y de su acabado, de la temperatura de la superficie puede depender también de la longitud de onda, en cuyo caso el material no se llama gris. Entre este tipo de materiales se encuentran  las superficies selectivas que nos interesan por su diferente comportamiento en la zona solar y en el infrarrojo de 300 K .</a:t>
            </a:r>
          </a:p>
          <a:p>
            <a:pPr marL="0" indent="0">
              <a:buFontTx/>
              <a:buNone/>
            </a:pPr>
            <a:endParaRPr lang="es-ES"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1 Título"/>
          <p:cNvSpPr>
            <a:spLocks noGrp="1"/>
          </p:cNvSpPr>
          <p:nvPr>
            <p:ph type="title"/>
          </p:nvPr>
        </p:nvSpPr>
        <p:spPr/>
        <p:txBody>
          <a:bodyPr/>
          <a:lstStyle/>
          <a:p>
            <a:endParaRPr lang="es-ES" smtClean="0"/>
          </a:p>
        </p:txBody>
      </p:sp>
      <p:sp>
        <p:nvSpPr>
          <p:cNvPr id="204802" name="2 Marcador de contenido"/>
          <p:cNvSpPr>
            <a:spLocks noGrp="1"/>
          </p:cNvSpPr>
          <p:nvPr>
            <p:ph idx="1"/>
          </p:nvPr>
        </p:nvSpPr>
        <p:spPr bwMode="auto">
          <a:xfrm>
            <a:off x="457200" y="1219200"/>
            <a:ext cx="8229600" cy="4525963"/>
          </a:xfrm>
          <a:noFill/>
          <a:ln>
            <a:miter lim="800000"/>
            <a:headEnd/>
            <a:tailEnd/>
          </a:ln>
        </p:spPr>
        <p:txBody>
          <a:bodyPr vert="horz" wrap="square" lIns="91440" tIns="45720" rIns="91440" bIns="45720" numCol="1" anchor="t" anchorCtr="0" compatLnSpc="1">
            <a:prstTxWarp prst="textNoShape">
              <a:avLst/>
            </a:prstTxWarp>
          </a:bodyPr>
          <a:lstStyle/>
          <a:p>
            <a:pPr algn="ctr">
              <a:buFontTx/>
              <a:buNone/>
            </a:pPr>
            <a:endParaRPr lang="es-ES" smtClean="0"/>
          </a:p>
          <a:p>
            <a:pPr algn="ctr">
              <a:buFontTx/>
              <a:buNone/>
            </a:pPr>
            <a:r>
              <a:rPr lang="es-ES" smtClean="0"/>
              <a:t>Transferencia por radiación. </a:t>
            </a:r>
          </a:p>
          <a:p>
            <a:pPr algn="ctr">
              <a:buFontTx/>
              <a:buNone/>
            </a:pPr>
            <a:r>
              <a:rPr lang="es-ES" smtClean="0"/>
              <a:t>Factores de forma</a:t>
            </a:r>
          </a:p>
          <a:p>
            <a:pPr algn="ctr">
              <a:buFontTx/>
              <a:buNone/>
            </a:pPr>
            <a:endParaRPr lang="es-ES" smtClean="0"/>
          </a:p>
          <a:p>
            <a:pPr>
              <a:buFontTx/>
              <a:buNone/>
            </a:pPr>
            <a:r>
              <a:rPr lang="es-ES" sz="2800" smtClean="0"/>
              <a:t>Para calcular la transferencia de energía entre dos superficies debemos introducir el concepto de factor de forma (aspecto, apariencia, etc)</a:t>
            </a:r>
          </a:p>
          <a:p>
            <a:pPr>
              <a:buFontTx/>
              <a:buNone/>
            </a:pPr>
            <a:r>
              <a:rPr lang="es-ES" sz="2800" smtClean="0"/>
              <a:t>La base del análisis es geométrica.</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1 Título"/>
          <p:cNvSpPr>
            <a:spLocks noGrp="1"/>
          </p:cNvSpPr>
          <p:nvPr>
            <p:ph type="title"/>
          </p:nvPr>
        </p:nvSpPr>
        <p:spPr/>
        <p:txBody>
          <a:bodyPr/>
          <a:lstStyle/>
          <a:p>
            <a:endParaRPr lang="es-ES" smtClean="0"/>
          </a:p>
        </p:txBody>
      </p:sp>
      <p:sp>
        <p:nvSpPr>
          <p:cNvPr id="205826" name="4 CuadroTexto"/>
          <p:cNvSpPr txBox="1">
            <a:spLocks noChangeArrowheads="1"/>
          </p:cNvSpPr>
          <p:nvPr/>
        </p:nvSpPr>
        <p:spPr bwMode="auto">
          <a:xfrm>
            <a:off x="685800" y="5486400"/>
            <a:ext cx="8001000" cy="738188"/>
          </a:xfrm>
          <a:prstGeom prst="rect">
            <a:avLst/>
          </a:prstGeom>
          <a:noFill/>
          <a:ln w="9525">
            <a:noFill/>
            <a:miter lim="800000"/>
            <a:headEnd/>
            <a:tailEnd/>
          </a:ln>
        </p:spPr>
        <p:txBody>
          <a:bodyPr>
            <a:spAutoFit/>
          </a:bodyPr>
          <a:lstStyle/>
          <a:p>
            <a:r>
              <a:rPr lang="es-ES"/>
              <a:t>Factor de forma </a:t>
            </a:r>
            <a:r>
              <a:rPr lang="es-ES" sz="2400"/>
              <a:t>F</a:t>
            </a:r>
            <a:r>
              <a:rPr lang="es-ES"/>
              <a:t>ij es la fracción de la radiación emitida por un cuerpo i que es interceptada por otro cuerpo j</a:t>
            </a:r>
          </a:p>
        </p:txBody>
      </p:sp>
      <p:pic>
        <p:nvPicPr>
          <p:cNvPr id="205827" name="Picture 5"/>
          <p:cNvPicPr>
            <a:picLocks noGrp="1" noChangeAspect="1" noChangeArrowheads="1"/>
          </p:cNvPicPr>
          <p:nvPr>
            <p:ph idx="1"/>
          </p:nvPr>
        </p:nvPicPr>
        <p:blipFill>
          <a:blip r:embed="rId2"/>
          <a:srcRect/>
          <a:stretch>
            <a:fillRect/>
          </a:stretch>
        </p:blipFill>
        <p:spPr bwMode="auto">
          <a:xfrm>
            <a:off x="457200" y="1371600"/>
            <a:ext cx="8229600" cy="4038600"/>
          </a:xfrm>
          <a:noFill/>
          <a:ln>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1 Título"/>
          <p:cNvSpPr>
            <a:spLocks noGrp="1"/>
          </p:cNvSpPr>
          <p:nvPr>
            <p:ph type="title"/>
          </p:nvPr>
        </p:nvSpPr>
        <p:spPr/>
        <p:txBody>
          <a:bodyPr/>
          <a:lstStyle/>
          <a:p>
            <a:endParaRPr lang="es-ES" smtClean="0"/>
          </a:p>
        </p:txBody>
      </p:sp>
      <p:sp>
        <p:nvSpPr>
          <p:cNvPr id="206850" name="2 Marcador de contenido"/>
          <p:cNvSpPr>
            <a:spLocks noGrp="1"/>
          </p:cNvSpPr>
          <p:nvPr>
            <p:ph idx="1"/>
          </p:nvPr>
        </p:nvSpPr>
        <p:spPr bwMode="auto">
          <a:xfrm>
            <a:off x="304800" y="1371600"/>
            <a:ext cx="8229600" cy="4525963"/>
          </a:xfrm>
          <a:noFill/>
          <a:ln>
            <a:miter lim="800000"/>
            <a:headEnd/>
            <a:tailEnd/>
          </a:ln>
        </p:spPr>
        <p:txBody>
          <a:bodyPr vert="horz" wrap="square" lIns="91440" tIns="45720" rIns="91440" bIns="45720" numCol="1" anchor="t" anchorCtr="0" compatLnSpc="1">
            <a:prstTxWarp prst="textNoShape">
              <a:avLst/>
            </a:prstTxWarp>
          </a:bodyPr>
          <a:lstStyle/>
          <a:p>
            <a:pPr>
              <a:buFontTx/>
              <a:buNone/>
            </a:pPr>
            <a:r>
              <a:rPr lang="es-ES" sz="2800" smtClean="0"/>
              <a:t>Se puede demostrar que</a:t>
            </a:r>
          </a:p>
          <a:p>
            <a:pPr>
              <a:buFontTx/>
              <a:buNone/>
            </a:pPr>
            <a:endParaRPr lang="es-ES" sz="2800" smtClean="0"/>
          </a:p>
          <a:p>
            <a:pPr>
              <a:buFontTx/>
              <a:buNone/>
            </a:pPr>
            <a:r>
              <a:rPr lang="es-ES" sz="2800" smtClean="0"/>
              <a:t>El balance de la energía que sale del cuerpo i y es absorbida por el j y la que sale de j y es absorbida por i (ambos negros) es  </a:t>
            </a:r>
          </a:p>
          <a:p>
            <a:pPr>
              <a:buFontTx/>
              <a:buNone/>
            </a:pPr>
            <a:endParaRPr lang="es-ES" sz="2800" smtClean="0"/>
          </a:p>
          <a:p>
            <a:pPr>
              <a:buFontTx/>
              <a:buNone/>
            </a:pPr>
            <a:r>
              <a:rPr lang="es-ES" sz="2800" smtClean="0"/>
              <a:t>   </a:t>
            </a:r>
            <a:r>
              <a:rPr lang="es-ES" sz="2800" smtClean="0">
                <a:solidFill>
                  <a:srgbClr val="FF0000"/>
                </a:solidFill>
              </a:rPr>
              <a:t>si invierto i y j?</a:t>
            </a:r>
          </a:p>
          <a:p>
            <a:pPr>
              <a:buFontTx/>
              <a:buNone/>
            </a:pPr>
            <a:r>
              <a:rPr lang="es-ES" sz="2800" smtClean="0"/>
              <a:t> </a:t>
            </a:r>
          </a:p>
        </p:txBody>
      </p:sp>
      <p:pic>
        <p:nvPicPr>
          <p:cNvPr id="206851" name="Picture 6"/>
          <p:cNvPicPr>
            <a:picLocks noChangeAspect="1" noChangeArrowheads="1"/>
          </p:cNvPicPr>
          <p:nvPr/>
        </p:nvPicPr>
        <p:blipFill>
          <a:blip r:embed="rId2"/>
          <a:srcRect/>
          <a:stretch>
            <a:fillRect/>
          </a:stretch>
        </p:blipFill>
        <p:spPr bwMode="auto">
          <a:xfrm>
            <a:off x="4648200" y="1447800"/>
            <a:ext cx="2057400" cy="762000"/>
          </a:xfrm>
          <a:prstGeom prst="rect">
            <a:avLst/>
          </a:prstGeom>
          <a:noFill/>
          <a:ln w="9525">
            <a:noFill/>
            <a:miter lim="800000"/>
            <a:headEnd/>
            <a:tailEnd/>
          </a:ln>
        </p:spPr>
      </p:pic>
      <p:pic>
        <p:nvPicPr>
          <p:cNvPr id="206852" name="Picture 8"/>
          <p:cNvPicPr>
            <a:picLocks noChangeAspect="1" noChangeArrowheads="1"/>
          </p:cNvPicPr>
          <p:nvPr/>
        </p:nvPicPr>
        <p:blipFill>
          <a:blip r:embed="rId3"/>
          <a:srcRect/>
          <a:stretch>
            <a:fillRect/>
          </a:stretch>
        </p:blipFill>
        <p:spPr bwMode="auto">
          <a:xfrm>
            <a:off x="3124200" y="3886200"/>
            <a:ext cx="3276600" cy="9906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Diseño personalizado">
  <a:themeElements>
    <a:clrScheme name="Diseñ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iseño personaliz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8995</TotalTime>
  <Words>3483</Words>
  <Application>Microsoft Office PowerPoint</Application>
  <PresentationFormat>Presentación en pantalla (4:3)</PresentationFormat>
  <Paragraphs>423</Paragraphs>
  <Slides>138</Slides>
  <Notes>3</Notes>
  <HiddenSlides>0</HiddenSlides>
  <MMClips>0</MMClips>
  <ScaleCrop>false</ScaleCrop>
  <HeadingPairs>
    <vt:vector size="8" baseType="variant">
      <vt:variant>
        <vt:lpstr>Fuentes usadas</vt:lpstr>
      </vt:variant>
      <vt:variant>
        <vt:i4>5</vt:i4>
      </vt:variant>
      <vt:variant>
        <vt:lpstr>Plantilla de diseño</vt:lpstr>
      </vt:variant>
      <vt:variant>
        <vt:i4>2</vt:i4>
      </vt:variant>
      <vt:variant>
        <vt:lpstr>Servidores OLE incrustados</vt:lpstr>
      </vt:variant>
      <vt:variant>
        <vt:i4>5</vt:i4>
      </vt:variant>
      <vt:variant>
        <vt:lpstr>Títulos de diapositiva</vt:lpstr>
      </vt:variant>
      <vt:variant>
        <vt:i4>138</vt:i4>
      </vt:variant>
    </vt:vector>
  </HeadingPairs>
  <TitlesOfParts>
    <vt:vector size="150" baseType="lpstr">
      <vt:lpstr>Arial</vt:lpstr>
      <vt:lpstr>Arial Narrow</vt:lpstr>
      <vt:lpstr>Symbol</vt:lpstr>
      <vt:lpstr>Times New Roman</vt:lpstr>
      <vt:lpstr>Wingdings</vt:lpstr>
      <vt:lpstr>Diseño personalizado</vt:lpstr>
      <vt:lpstr>Diseño personalizado</vt:lpstr>
      <vt:lpstr>Gráfico</vt:lpstr>
      <vt:lpstr>Imagen</vt:lpstr>
      <vt:lpstr>Ecuación</vt:lpstr>
      <vt:lpstr>Imagen de mapa de bits</vt:lpstr>
      <vt:lpstr>Hoja de cálculo de Microsoft Excel</vt:lpstr>
      <vt:lpstr>Diapositiva 1</vt:lpstr>
      <vt:lpstr>Diapositiva 2</vt:lpstr>
      <vt:lpstr>Diapositiva 3</vt:lpstr>
      <vt:lpstr>Diapositiva 4</vt:lpstr>
      <vt:lpstr>Diapositiva 5</vt:lpstr>
      <vt:lpstr>Uruguay</vt:lpstr>
      <vt:lpstr>Diapositiva 7</vt:lpstr>
      <vt:lpstr>Diapositiva 8</vt:lpstr>
      <vt:lpstr>Diapositiva 9</vt:lpstr>
      <vt:lpstr>Diapositiva 10</vt:lpstr>
      <vt:lpstr>      Comentarios                          Traducción propia</vt:lpstr>
      <vt:lpstr>Diapositiva 12</vt:lpstr>
      <vt:lpstr>Diapositiva 13</vt:lpstr>
      <vt:lpstr> Un sistema energético bajo presión - El sistema energético mundial corre el peligro de no colmar las esperanzas y expectativas puestas en él. </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Datos Uruguay 2013 Fuente: DNE. BEN 2013 </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Psicrometría</vt:lpstr>
      <vt:lpstr>Diagrama Bioclimático de B. Givoni Estrategias de acondicionamiento</vt:lpstr>
      <vt:lpstr>Programa ABC para aplicar  el diagrama de Givoni a un clima dado</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Diagrama psicrométrico</vt:lpstr>
    </vt:vector>
  </TitlesOfParts>
  <Company>MiCasa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Graciela Lesino</dc:creator>
  <cp:lastModifiedBy>Graciela Lesino</cp:lastModifiedBy>
  <cp:revision>354</cp:revision>
  <dcterms:created xsi:type="dcterms:W3CDTF">2011-10-26T14:01:36Z</dcterms:created>
  <dcterms:modified xsi:type="dcterms:W3CDTF">2015-04-17T16:32:31Z</dcterms:modified>
</cp:coreProperties>
</file>