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55"/>
  </p:notesMasterIdLst>
  <p:sldIdLst>
    <p:sldId id="256" r:id="rId2"/>
    <p:sldId id="403" r:id="rId3"/>
    <p:sldId id="341" r:id="rId4"/>
    <p:sldId id="343" r:id="rId5"/>
    <p:sldId id="351" r:id="rId6"/>
    <p:sldId id="356" r:id="rId7"/>
    <p:sldId id="358" r:id="rId8"/>
    <p:sldId id="360" r:id="rId9"/>
    <p:sldId id="362" r:id="rId10"/>
    <p:sldId id="355" r:id="rId11"/>
    <p:sldId id="357" r:id="rId12"/>
    <p:sldId id="361" r:id="rId13"/>
    <p:sldId id="359" r:id="rId14"/>
    <p:sldId id="363" r:id="rId15"/>
    <p:sldId id="364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400" r:id="rId49"/>
    <p:sldId id="399" r:id="rId50"/>
    <p:sldId id="402" r:id="rId51"/>
    <p:sldId id="352" r:id="rId52"/>
    <p:sldId id="401" r:id="rId53"/>
    <p:sldId id="353" r:id="rId54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3032"/>
    <a:srgbClr val="61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7"/>
    <p:restoredTop sz="94003"/>
  </p:normalViewPr>
  <p:slideViewPr>
    <p:cSldViewPr snapToGrid="0">
      <p:cViewPr>
        <p:scale>
          <a:sx n="92" d="100"/>
          <a:sy n="92" d="100"/>
        </p:scale>
        <p:origin x="1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2:13:02.236"/>
    </inkml:context>
    <inkml:brush xml:id="br0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6442 255 24575,'-82'-10'0,"0"1"0,11 1 0,-7-2 0,-5 0 0,-3 0 0,2 0 0,-4 0 0,-3-1 0,-2 0 0,0 1-1149,9 1 0,-2-1 0,-1 1 0,0 0 1,1 0-1,2 1 1149,-10-1 0,1 0 0,1 1 0,3 0 0,2 1 0,-5-1 0,3 1 0,2 1 0,3 1 423,-15-1 1,3 1 0,4 1-424,12 0 0,4 1 0,3 1 620,-18 1 1,5 2-621,8-1 0,2 0 0,9 0 0,2 2 0,2 1 0,-1 2 0,-9 6 0,-3 4 0,-11 5 0,-2 3 0,-5 3 0,0 1 0,-2 2 0,1-1 0,10-4 0,4-1 1833,13-4 1,2 0-1834,9-2 0,2 0 357,5 0 0,0 1-357,-2 3 0,-1 2 0,-6 4 0,-1 1 0,-3 2 0,-1 1 0,5-1 0,1 0 0,6-3 0,2-2 0,-31 15 0,12-7 0,3-1 0,-10 4 0,31-13 0,-3 1 0,-6 3 0,-1 1 0,-4 1 0,-1 1 0,2-1 0,1 0 0,5-3 0,4-2 0,-29 16 0,18-9 0,17-7 0,7-4 0,5 0 0,4 1 0,-1 5 0,0 7 0,1 5 0,3 6 0,1 4 0,1 7 0,2 6 0,4 5 0,4 0 0,6 1 0,2 0 0,2-4 0,3 2 0,6-6 0,10-6 0,13-2 0,15-1 0,10 6 0,11 8 0,-29-30 0,1 1 0,1 2 0,2 0 0,4 2 0,2 0 0,0-1 0,1 0 0,2-1 0,1-1 0,1-1 0,0-1 0,1-2 0,-1-2 0,0-1 0,0-1 0,0-3 0,1-1 0,0-3 0,1-2 0,6-1 0,2-2 0,13-2 0,4-1 0,4-1 0,3-2 0,-21-4 0,2-1 0,2-1-223,2 0 0,2-2 0,0 0 223,2-1 0,1 0 0,0 0 0,6-1 0,0 0 0,-1 0 0,-4 0 0,-1 0 0,-1 0 0,-2 0 0,0 0 0,-1 0 0,-2 0 0,0 0 0,0 0 0,0 0 0,0 0 0,0 0 0,3 0 0,0 0 0,0 0 0,-1-1 0,-1 1 0,0-2 0,-1-1 0,-1 0 0,-1-2-98,29-3 0,-1-3 98,-3-1 0,-1-2 0,0-1 0,-1 0 0,-1 1 0,-1 0 0,1 1 0,0 0 0,-4 2 0,-1 0 0,-2 2 0,-1 0 0,-5 0 0,-1 1 0,4 1 0,1 0 0,1 1 0,0 0 0,3 1 0,2 0 0,1 1 0,0 0 0,-8 0 0,-2 0 0,-2-2 0,-3-1 0,-6 0 0,-1-2 331,-2-3 0,1-2-331,5-4 0,1-1 101,2-3 1,-1 0-102,5-2 0,-1 0 0,-6 1 0,-2 1 0,-9 3 0,-2 0 0,-7 1 0,-2-1 0,26-18 0,-12-5 0,-11-7 0,-10-11 0,-7-16 0,-5-18 0,-19 39 0,-2-3 0,-2-4 0,-1-1 0,-2-1 0,-2 0 0,-1 1 0,-2 1 0,-2 2 0,-2 1 0,-7-2 0,-5 1 0,-12-6 0,-7 1 0,-11-3 0,-5 2 0,-9-4 0,-4 1 0,-3 2 0,-3 3 0,2 5 0,0 4 0,1 2 0,2 3 0,6 8 0,2 3 0,6 6 0,2 2 0,6 4 0,0 2 0,-36-15 0,6 3 0,6 6 0,4 4 0,-6 2 0,-2 1 0,0 3 0,6 3 0,15 5 0,12 5 0,13 3 0,11 4 0,5 1 0,5 0 0,2 2 0,1 1 0,2 2 0,0 2 0,0 3 0,1-1 0,2 5 0,1-5 0,0 4 0,-1-2 0,-1 2 0,-2-2 0,0-1 0,0 0 0,0-1 0,0-1 0,0 0 0,0 0 0,0-1 0,0-3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2:13:42.654"/>
    </inkml:context>
    <inkml:brush xml:id="br0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6442 255 24575,'-82'-10'0,"0"1"0,11 1 0,-7-2 0,-5 0 0,-3 0 0,2 0 0,-4 0 0,-3-1 0,-2 0 0,0 1-1149,9 1 0,-2-1 0,-1 1 0,0 0 1,1 0-1,2 1 1149,-10-1 0,1 0 0,1 1 0,3 0 0,2 1 0,-5-1 0,3 1 0,2 1 0,3 1 423,-15-1 1,3 1 0,4 1-424,12 0 0,4 1 0,3 1 620,-18 1 1,5 2-621,8-1 0,2 0 0,9 0 0,2 2 0,2 1 0,-1 2 0,-9 6 0,-3 4 0,-11 5 0,-2 3 0,-5 3 0,0 1 0,-2 2 0,1-1 0,10-4 0,4-1 1833,13-4 1,2 0-1834,9-2 0,2 0 357,5 0 0,0 1-357,-2 3 0,-1 2 0,-6 4 0,-1 1 0,-3 2 0,-1 1 0,5-1 0,1 0 0,6-3 0,2-2 0,-31 15 0,12-7 0,3-1 0,-10 4 0,31-13 0,-3 1 0,-6 3 0,-1 1 0,-4 1 0,-1 1 0,2-1 0,1 0 0,5-3 0,4-2 0,-29 16 0,18-9 0,17-7 0,7-4 0,5 0 0,4 1 0,-1 5 0,0 7 0,1 5 0,3 6 0,1 4 0,1 7 0,2 6 0,4 5 0,4 0 0,6 1 0,2 0 0,2-4 0,3 2 0,6-6 0,10-6 0,13-2 0,15-1 0,10 6 0,11 8 0,-29-30 0,1 1 0,1 2 0,2 0 0,4 2 0,2 0 0,0-1 0,1 0 0,2-1 0,1-1 0,1-1 0,0-1 0,1-2 0,-1-2 0,0-1 0,0-1 0,0-3 0,1-1 0,0-3 0,1-2 0,6-1 0,2-2 0,13-2 0,4-1 0,4-1 0,3-2 0,-21-4 0,2-1 0,2-1-223,2 0 0,2-2 0,0 0 223,2-1 0,1 0 0,0 0 0,6-1 0,0 0 0,-1 0 0,-4 0 0,-1 0 0,-1 0 0,-2 0 0,0 0 0,-1 0 0,-2 0 0,0 0 0,0 0 0,0 0 0,0 0 0,0 0 0,3 0 0,0 0 0,0 0 0,-1-1 0,-1 1 0,0-2 0,-1-1 0,-1 0 0,-1-2-98,29-3 0,-1-3 98,-3-1 0,-1-2 0,0-1 0,-1 0 0,-1 1 0,-1 0 0,1 1 0,0 0 0,-4 2 0,-1 0 0,-2 2 0,-1 0 0,-5 0 0,-1 1 0,4 1 0,1 0 0,1 1 0,0 0 0,3 1 0,2 0 0,1 1 0,0 0 0,-8 0 0,-2 0 0,-2-2 0,-3-1 0,-6 0 0,-1-2 331,-2-3 0,1-2-331,5-4 0,1-1 101,2-3 1,-1 0-102,5-2 0,-1 0 0,-6 1 0,-2 1 0,-9 3 0,-2 0 0,-7 1 0,-2-1 0,26-18 0,-12-5 0,-11-7 0,-10-11 0,-7-16 0,-5-18 0,-19 39 0,-2-3 0,-2-4 0,-1-1 0,-2-1 0,-2 0 0,-1 1 0,-2 1 0,-2 2 0,-2 1 0,-7-2 0,-5 1 0,-12-6 0,-7 1 0,-11-3 0,-5 2 0,-9-4 0,-4 1 0,-3 2 0,-3 3 0,2 5 0,0 4 0,1 2 0,2 3 0,6 8 0,2 3 0,6 6 0,2 2 0,6 4 0,0 2 0,-36-15 0,6 3 0,6 6 0,4 4 0,-6 2 0,-2 1 0,0 3 0,6 3 0,15 5 0,12 5 0,13 3 0,11 4 0,5 1 0,5 0 0,2 2 0,1 1 0,2 2 0,0 2 0,0 3 0,1-1 0,2 5 0,1-5 0,0 4 0,-1-2 0,-1 2 0,-2-2 0,0-1 0,0 0 0,0-1 0,0-1 0,0 0 0,0 0 0,0-1 0,0-3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2:14:03.783"/>
    </inkml:context>
    <inkml:brush xml:id="br0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6442 255 24575,'-82'-10'0,"0"1"0,11 1 0,-7-2 0,-5 0 0,-3 0 0,2 0 0,-4 0 0,-3-1 0,-2 0 0,0 1-1149,9 1 0,-2-1 0,-1 1 0,0 0 1,1 0-1,2 1 1149,-10-1 0,1 0 0,1 1 0,3 0 0,2 1 0,-5-1 0,3 1 0,2 1 0,3 1 423,-15-1 1,3 1 0,4 1-424,12 0 0,4 1 0,3 1 620,-18 1 1,5 2-621,8-1 0,2 0 0,9 0 0,2 2 0,2 1 0,-1 2 0,-9 6 0,-3 4 0,-11 5 0,-2 3 0,-5 3 0,0 1 0,-2 2 0,1-1 0,10-4 0,4-1 1833,13-4 1,2 0-1834,9-2 0,2 0 357,5 0 0,0 1-357,-2 3 0,-1 2 0,-6 4 0,-1 1 0,-3 2 0,-1 1 0,5-1 0,1 0 0,6-3 0,2-2 0,-31 15 0,12-7 0,3-1 0,-10 4 0,31-13 0,-3 1 0,-6 3 0,-1 1 0,-4 1 0,-1 1 0,2-1 0,1 0 0,5-3 0,4-2 0,-29 16 0,18-9 0,17-7 0,7-4 0,5 0 0,4 1 0,-1 5 0,0 7 0,1 5 0,3 6 0,1 4 0,1 7 0,2 6 0,4 5 0,4 0 0,6 1 0,2 0 0,2-4 0,3 2 0,6-6 0,10-6 0,13-2 0,15-1 0,10 6 0,11 8 0,-29-30 0,1 1 0,1 2 0,2 0 0,4 2 0,2 0 0,0-1 0,1 0 0,2-1 0,1-1 0,1-1 0,0-1 0,1-2 0,-1-2 0,0-1 0,0-1 0,0-3 0,1-1 0,0-3 0,1-2 0,6-1 0,2-2 0,13-2 0,4-1 0,4-1 0,3-2 0,-21-4 0,2-1 0,2-1-223,2 0 0,2-2 0,0 0 223,2-1 0,1 0 0,0 0 0,6-1 0,0 0 0,-1 0 0,-4 0 0,-1 0 0,-1 0 0,-2 0 0,0 0 0,-1 0 0,-2 0 0,0 0 0,0 0 0,0 0 0,0 0 0,0 0 0,3 0 0,0 0 0,0 0 0,-1-1 0,-1 1 0,0-2 0,-1-1 0,-1 0 0,-1-2-98,29-3 0,-1-3 98,-3-1 0,-1-2 0,0-1 0,-1 0 0,-1 1 0,-1 0 0,1 1 0,0 0 0,-4 2 0,-1 0 0,-2 2 0,-1 0 0,-5 0 0,-1 1 0,4 1 0,1 0 0,1 1 0,0 0 0,3 1 0,2 0 0,1 1 0,0 0 0,-8 0 0,-2 0 0,-2-2 0,-3-1 0,-6 0 0,-1-2 331,-2-3 0,1-2-331,5-4 0,1-1 101,2-3 1,-1 0-102,5-2 0,-1 0 0,-6 1 0,-2 1 0,-9 3 0,-2 0 0,-7 1 0,-2-1 0,26-18 0,-12-5 0,-11-7 0,-10-11 0,-7-16 0,-5-18 0,-19 39 0,-2-3 0,-2-4 0,-1-1 0,-2-1 0,-2 0 0,-1 1 0,-2 1 0,-2 2 0,-2 1 0,-7-2 0,-5 1 0,-12-6 0,-7 1 0,-11-3 0,-5 2 0,-9-4 0,-4 1 0,-3 2 0,-3 3 0,2 5 0,0 4 0,1 2 0,2 3 0,6 8 0,2 3 0,6 6 0,2 2 0,6 4 0,0 2 0,-36-15 0,6 3 0,6 6 0,4 4 0,-6 2 0,-2 1 0,0 3 0,6 3 0,15 5 0,12 5 0,13 3 0,11 4 0,5 1 0,5 0 0,2 2 0,1 1 0,2 2 0,0 2 0,0 3 0,1-1 0,2 5 0,1-5 0,0 4 0,-1-2 0,-1 2 0,-2-2 0,0-1 0,0 0 0,0-1 0,0-1 0,0 0 0,0 0 0,0-1 0,0-3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2:14:13.168"/>
    </inkml:context>
    <inkml:brush xml:id="br0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6442 255 24575,'-82'-10'0,"0"1"0,11 1 0,-7-2 0,-5 0 0,-3 0 0,2 0 0,-4 0 0,-3-1 0,-2 0 0,0 1-1149,9 1 0,-2-1 0,-1 1 0,0 0 1,1 0-1,2 1 1149,-10-1 0,1 0 0,1 1 0,3 0 0,2 1 0,-5-1 0,3 1 0,2 1 0,3 1 423,-15-1 1,3 1 0,4 1-424,12 0 0,4 1 0,3 1 620,-18 1 1,5 2-621,8-1 0,2 0 0,9 0 0,2 2 0,2 1 0,-1 2 0,-9 6 0,-3 4 0,-11 5 0,-2 3 0,-5 3 0,0 1 0,-2 2 0,1-1 0,10-4 0,4-1 1833,13-4 1,2 0-1834,9-2 0,2 0 357,5 0 0,0 1-357,-2 3 0,-1 2 0,-6 4 0,-1 1 0,-3 2 0,-1 1 0,5-1 0,1 0 0,6-3 0,2-2 0,-31 15 0,12-7 0,3-1 0,-10 4 0,31-13 0,-3 1 0,-6 3 0,-1 1 0,-4 1 0,-1 1 0,2-1 0,1 0 0,5-3 0,4-2 0,-29 16 0,18-9 0,17-7 0,7-4 0,5 0 0,4 1 0,-1 5 0,0 7 0,1 5 0,3 6 0,1 4 0,1 7 0,2 6 0,4 5 0,4 0 0,6 1 0,2 0 0,2-4 0,3 2 0,6-6 0,10-6 0,13-2 0,15-1 0,10 6 0,11 8 0,-29-30 0,1 1 0,1 2 0,2 0 0,4 2 0,2 0 0,0-1 0,1 0 0,2-1 0,1-1 0,1-1 0,0-1 0,1-2 0,-1-2 0,0-1 0,0-1 0,0-3 0,1-1 0,0-3 0,1-2 0,6-1 0,2-2 0,13-2 0,4-1 0,4-1 0,3-2 0,-21-4 0,2-1 0,2-1-223,2 0 0,2-2 0,0 0 223,2-1 0,1 0 0,0 0 0,6-1 0,0 0 0,-1 0 0,-4 0 0,-1 0 0,-1 0 0,-2 0 0,0 0 0,-1 0 0,-2 0 0,0 0 0,0 0 0,0 0 0,0 0 0,0 0 0,3 0 0,0 0 0,0 0 0,-1-1 0,-1 1 0,0-2 0,-1-1 0,-1 0 0,-1-2-98,29-3 0,-1-3 98,-3-1 0,-1-2 0,0-1 0,-1 0 0,-1 1 0,-1 0 0,1 1 0,0 0 0,-4 2 0,-1 0 0,-2 2 0,-1 0 0,-5 0 0,-1 1 0,4 1 0,1 0 0,1 1 0,0 0 0,3 1 0,2 0 0,1 1 0,0 0 0,-8 0 0,-2 0 0,-2-2 0,-3-1 0,-6 0 0,-1-2 331,-2-3 0,1-2-331,5-4 0,1-1 101,2-3 1,-1 0-102,5-2 0,-1 0 0,-6 1 0,-2 1 0,-9 3 0,-2 0 0,-7 1 0,-2-1 0,26-18 0,-12-5 0,-11-7 0,-10-11 0,-7-16 0,-5-18 0,-19 39 0,-2-3 0,-2-4 0,-1-1 0,-2-1 0,-2 0 0,-1 1 0,-2 1 0,-2 2 0,-2 1 0,-7-2 0,-5 1 0,-12-6 0,-7 1 0,-11-3 0,-5 2 0,-9-4 0,-4 1 0,-3 2 0,-3 3 0,2 5 0,0 4 0,1 2 0,2 3 0,6 8 0,2 3 0,6 6 0,2 2 0,6 4 0,0 2 0,-36-15 0,6 3 0,6 6 0,4 4 0,-6 2 0,-2 1 0,0 3 0,6 3 0,15 5 0,12 5 0,13 3 0,11 4 0,5 1 0,5 0 0,2 2 0,1 1 0,2 2 0,0 2 0,0 3 0,1-1 0,2 5 0,1-5 0,0 4 0,-1-2 0,-1 2 0,-2-2 0,0-1 0,0 0 0,0-1 0,0-1 0,0 0 0,0 0 0,0-1 0,0-3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9:22:26.46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73 16383,'90'0'0,"-7"0"0,-34 0 0,-2 0 0,4 0 0,-4 0 0,-4 0 0,-5 0 0,-9 0 0,-3 0 0,0 0 0,6 0 0,-6 0 0,8 0 0,-10 0 0,3 0 0,0 0 0,3 0 0,3 0 0,2 0 0,2 0 0,-1-2 0,-2 0 0,-2-1 0,-3-1 0,2 1 0,4-1 0,6-1 0,2 0 0,4-1 0,2 1 0,-2 0 0,4 3 0,-2 0 0,1 2 0,4 0 0,-1 0 0,1 0 0,0 0 0,-2-2 0,-2-1 0,-3-2 0,-3 0 0,-1 3 0,-2-1 0,2 3 0,4 0 0,3 0 0,3 0 0,-1 0 0,2 0 0,0 0 0,-1 0 0,2 0 0,-1 0 0,1 0 0,-1 0 0,1 0 0,0 2 0,3 1 0,7 0 0,1-1 0,2-2 0,-3 2 0,-5 1 0,-4 0 0,0 0 0,-3-1 0,-2 0 0,-2 1 0,-6 0 0,-3-1 0,5 3 0,6 3 0,10 1 0,1 2 0,-5-1 0,-5 1 0,-1-1 0,4 1 0,8-3 0,12-3 0,-9-2 0,-11-3 0,-7 0 0,18-5 0,24-4 0,-37 3 0,2-1 0,0 0 0,-2 0 0,34-2 0,-9 3 0,-13 1 0,-5 2 0,-9 0 0,-1 0 0,-3 0 0,-3 0 0,3 1 0,2-1 0,1 0 0,1-2 0,-1 0 0,-3 2 0,-4-1 0,-4 1 0,-3 1 0,1-1 0,3 0 0,5 1 0,-3-1 0,-2 1 0,-5-1 0,-4 1 0,-3-1 0,-1 1 0,0 2 0,-1 0 0,0 0 0,-1 0 0,4 0 0,-7 0 0,5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9:23:03.11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1 146 16383,'89'0'0,"-9"0"0,-29 0 0,-3 0 0,8 0 0,5-2 0,2-3 0,-2-3 0,-7-3 0,-5 3 0,-2 2 0,-1 1 0,-5 2 0,-1 1 0,-4-1 0,-7 3 0,-3 0 0,-2 0 0,1 0 0,3 0 0,4 0 0,1 0 0,0 0 0,-1 0 0,-3 0 0,0 0 0,0 0 0,0 0 0,0 0 0,0 0 0,-3 0 0,1 0 0,-1 0 0,-2 0 0,14 0 0,14 0 0,21 0 0,-12-2 0,18-3 0,-18-4 0,12 0 0,-6 1 0,-14 3 0,-10 2 0,-4 0 0,-3 1 0,-2-1 0,-1-2 0,-2 1 0,-2 2 0,-1 0 0,-1-1 0,2 1 0,-1-1 0,1-2 0,-1 3 0,1-1 0,0 1 0,3 2 0,1 0 0,1 0 0,0 0 0,-3 0 0,0 0 0,-1 0 0,1 0 0,2 0 0,0 0 0,2 0 0,2 0 0,2 0 0,4 0 0,4 0 0,3 0 0,2 0 0,1 0 0,0 0 0,0 0 0,0 0 0,0 0 0,1 0 0,3 0 0,3 0 0,0 0 0,1 0 0,-3 0 0,-2 0 0,-5-2 0,-4-1 0,-4 0 0,-1 1 0,-15 2 0,6 0 0,4 0 0,28 5 0,-15 0 0,3 1 0,5 0 0,1 1 0,-3 1 0,0-2 0,-5-1 0,-2-1 0,27-1 0,-5 0 0,-9-3 0,-6 0 0,-3 0 0,-1 0 0,0 0 0,-3-2 0,-3 0 0,-7-1 0,-7 1 0,-8 1 0,1 1 0,1 0 0,3 0 0,1 0 0,-1 0 0,5 0 0,1 0 0,3 0 0,0 0 0,1 0 0,0 0 0,-3 0 0,-6 0 0,-6 0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9:23:32.585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0 107 16383,'78'0'0,"-15"0"0,-42 0 0,-7 0 0,23 0 0,-22 0 0,28 0 0,-19 0 0,0 0 0,13 0 0,-16 0 0,8 0 0,0 0 0,-6 0 0,13 0 0,-16 0 0,6 0 0,3 0 0,-9 0 0,11 3 0,-6-2 0,0 3 0,3-2 0,1 0 0,-7 3 0,12 2 0,-14-1 0,7 1 0,-2-3 0,4-2 0,1-2 0,1 0 0,-2 0 0,2 0 0,0 0 0,0 0 0,-4 0 0,-3 0 0,11 2 0,-12 0 0,12 1 0,-11 1 0,2-2 0,5 0 0,2 0 0,6-2 0,6 0 0,6 0 0,-6 0 0,-11 0 0,-7 0 0,0 0 0,19 0 0,12 0 0,2 0 0,-5 0 0,-10 0 0,-11 0 0,-4 0 0,-4 0 0,3 0 0,-5 0 0,7 0 0,-5 0 0,5 0 0,2-2 0,-2-1 0,-2 1 0,-2-1 0,1 3 0,2-2 0,5 0 0,2-3 0,1 1 0,2 1 0,0 1 0,-3 0 0,0-1 0,-2 0 0,-4 1 0,-2 1 0,-4-1 0,6-1 0,-5 1 0,6 1 0,-8 1 0,-1 0 0,17 0 0,-6 0 0,13 0 0,-10 0 0,3 0 0,-2 0 0,0 0 0,0 0 0,-1 0 0,5 0 0,1 0 0,1 0 0,1 0 0,0 0 0,3 0 0,-3 0 0,-3 0 0,2-3 0,-1-2 0,0-3 0,4 0 0,-1 0 0,3 0 0,0-1 0,-3-2 0,-5 2 0,-3 2 0,-5 0 0,1 3 0,0 0 0,1 0 0,5 0 0,4-2 0,10 0 0,-18 1 0,6 1 0,-13 4 0,29 3 0,13 3 0,3 2 0,-11 1 0,-21-3 0,-3 1 0,-2-2 0,0-1 0,1 0 0,-3-1 0,-1 1 0,-2 0 0,-2 1 0,-1-1 0,3-1 0,0 1 0,-1-1 0,1-1 0,-3 0 0,0-2 0,3 0 0,3 0 0,2 0 0,4 0 0,2 0 0,0 0 0,1 0 0,0 0 0,0 0 0,0 0 0,-1 0 0,-8 0 0,-6 0 0,-6 0 0,2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3A3D9-06EB-234F-A7CA-D4AB00BA037C}" type="datetimeFigureOut">
              <a:rPr lang="es-ES_tradnl" smtClean="0"/>
              <a:t>10/11/22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B7FB-CA62-3048-9ED2-E480232BDB1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069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FD6BE-1511-D47D-0BF2-86635A704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8ECD28-C46D-6C21-0BFF-8D046105D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4E8AB1-8795-F872-492F-1FE5A60D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72CF8-3CA0-9206-AFEB-8D727A85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98FD04-950F-6D37-EE5C-BFE9FD63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5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52FA8-EBE8-108E-FC5F-7110A9EA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3722E0-A23A-D785-217A-922E52134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D930BA-46BD-8878-621E-2FAB0325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6D89A-631D-50A0-CE40-E05C0EC2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E38460-BD3D-3519-3440-F040E18E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3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91A457-7C73-83CE-92BD-031C334C0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D4AE35-CA09-F3B7-04D8-7C025EBAC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5D2E82-FA1B-8196-8F1E-48927890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7F846-4E64-068A-0165-40EB54AC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1665A8-E3C8-9B62-A8EE-0CBFB437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AB7AD-89E9-555C-7303-F9F84701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782ED-2E0B-CA52-837A-EC3B99FB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380370-F143-A349-A19C-15D67EA8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DCF686-08C4-DE90-6CD1-0BDD63AA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30511-B47C-1B1F-0F54-A9405ACF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2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4C984-9C51-C0DD-0DD6-4C4CDC2B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858FAD-9397-A743-6C44-64E8C8C3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E287A4-4AC9-D880-94A1-7F4004A0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ED7969-D27A-B38C-9A56-4F054DDD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8CED9-2126-DD79-15FD-18E2D258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A7C47-AF8A-57F4-149E-445CA2D1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B5DC5A-5DCE-0479-57DD-2F62FBA27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41543B-EDDF-FDF2-0E67-B499AABE7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306A29-41A1-BC6B-1EF0-87C51142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2D4330-CA34-9114-F6A0-E4386ABB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D746D4-3EB6-17CA-61CF-DCD6F1FF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5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7283-3529-6B2B-023F-4583DD0F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0A62D5-9096-BC0F-F3FB-008433557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2A0A3A-8B75-96EB-EE0D-F629E4163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D9584D-7405-8223-62DD-26D4EFE8F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79E16C-6A59-2428-429A-B9738A7E0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B75931-86B2-1B55-345A-E2574C2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CCF623-AC40-F515-B0C7-8359164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AEA7A6-530A-8183-1020-6ED39E44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0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7B612-1B40-E9EC-6DF4-F50B06C6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E9049E-2D84-CD7B-2570-006FA968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232D5E-6AF7-14CA-8E60-F8B76465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3AB1B1-BF84-F311-BD8A-9D63BD37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4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9A4BCC-2B82-83AA-3668-6363F461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D49F2A-4912-56BD-51D4-705B90D5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C6B117-F12D-304D-829B-A46CEAAB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A3BE3-720D-2794-D428-4150AF56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8C1A7-019B-50DB-8447-02FF8C91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35965F-B814-7BF2-CC67-D5DFEE6CA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99B871-F4E8-7AE8-DBA5-1155242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6AFCA3-565E-AD78-1E5A-AF1AC4A2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FBCFA8-6570-D226-FBD2-CAB25CC3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8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B7C05-4FD2-163C-EF76-28F1C50E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AEC9FF-B82A-6DC3-B835-77FB15C9D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0653DF-2070-7A3A-ED4A-1D84CA001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D38483-578B-109E-7A6F-348FFDF0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D630F7-F8DE-AE96-793F-18E31E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15C43C-2240-99EB-7E8D-C5B1E212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8C8AD5-270C-5463-37BC-D11A8B30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286AA7-BCCD-F41E-32D9-49E1A80C4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AD0E63-8978-E903-E5F5-781031546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36D910-4D8E-CFB0-71E4-76AE3FD5C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96B31-C0E4-92A9-B7B0-EBB279571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3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ea typeface="+mj-lt"/>
                <a:cs typeface="+mj-lt"/>
              </a:rPr>
              <a:t>Programación Paralela con R y </a:t>
            </a:r>
            <a:r>
              <a:rPr lang="es-ES" b="1" dirty="0" err="1">
                <a:ea typeface="+mj-lt"/>
                <a:cs typeface="+mj-lt"/>
              </a:rPr>
              <a:t>Rstudio</a:t>
            </a:r>
            <a:r>
              <a:rPr lang="es-ES" b="1">
                <a:ea typeface="+mj-lt"/>
                <a:cs typeface="+mj-lt"/>
              </a:rPr>
              <a:t>. </a:t>
            </a:r>
            <a:endParaRPr lang="en-US" b="1">
              <a:cs typeface="Calibri Light"/>
            </a:endParaRPr>
          </a:p>
          <a:p>
            <a:r>
              <a:rPr lang="es-ES" b="1">
                <a:ea typeface="+mj-lt"/>
                <a:cs typeface="+mj-lt"/>
              </a:rPr>
              <a:t>Una Introducción</a:t>
            </a:r>
            <a:endParaRPr lang="es-ES" b="1"/>
          </a:p>
          <a:p>
            <a:endParaRPr lang="es-ES">
              <a:cs typeface="Calibri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03712"/>
            <a:ext cx="9144000" cy="15636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b="1">
                <a:ea typeface="+mn-lt"/>
                <a:cs typeface="+mn-lt"/>
              </a:rPr>
              <a:t>Instructor Rina </a:t>
            </a:r>
            <a:r>
              <a:rPr lang="es-ES" b="1" err="1">
                <a:ea typeface="+mn-lt"/>
                <a:cs typeface="+mn-lt"/>
              </a:rPr>
              <a:t>Surós</a:t>
            </a:r>
            <a:endParaRPr lang="en-US" b="1">
              <a:cs typeface="Calibri"/>
            </a:endParaRPr>
          </a:p>
          <a:p>
            <a:r>
              <a:rPr lang="es-ES" b="1">
                <a:ea typeface="+mn-lt"/>
                <a:cs typeface="+mn-lt"/>
              </a:rPr>
              <a:t>Noviembre 2022</a:t>
            </a:r>
          </a:p>
          <a:p>
            <a:r>
              <a:rPr lang="es-ES" b="1">
                <a:ea typeface="+mn-lt"/>
                <a:cs typeface="+mn-lt"/>
              </a:rPr>
              <a:t>Facultad de Ingeniería. UDELAR </a:t>
            </a:r>
          </a:p>
          <a:p>
            <a:r>
              <a:rPr lang="es-ES" b="1">
                <a:ea typeface="+mn-lt"/>
                <a:cs typeface="+mn-lt"/>
              </a:rPr>
              <a:t>Montevideo</a:t>
            </a:r>
            <a:endParaRPr lang="es-ES" b="1"/>
          </a:p>
          <a:p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30C452B-25D0-6A3C-F582-60391B4E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r>
              <a:rPr lang="es-ES_tradnl" dirty="0"/>
              <a:t>Formas de liberar el </a:t>
            </a:r>
            <a:r>
              <a:rPr lang="es-ES_tradnl" dirty="0" err="1"/>
              <a:t>backend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5921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B14BBE-1201-9DD1-5BE0-DE76C70D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368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/>
              <a:t>Como Eliminar Objetos del </a:t>
            </a:r>
            <a:r>
              <a:rPr lang="es-ES_tradnl" sz="4000" b="1" dirty="0" err="1"/>
              <a:t>Cluster</a:t>
            </a:r>
            <a:endParaRPr lang="es-ES_tradnl" sz="4000" b="1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0EE810D-D01B-6951-D548-64EA9235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94"/>
            <a:ext cx="10515600" cy="4947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Y" sz="2400" b="1" dirty="0">
                <a:effectLst/>
              </a:rPr>
              <a:t>rm() y remove()</a:t>
            </a:r>
          </a:p>
          <a:p>
            <a:pPr marL="0" indent="0">
              <a:buNone/>
            </a:pPr>
            <a:endParaRPr lang="es-UY" sz="2400" b="1" dirty="0">
              <a:effectLst/>
            </a:endParaRPr>
          </a:p>
          <a:p>
            <a:pPr marL="0" indent="0">
              <a:buNone/>
            </a:pPr>
            <a:r>
              <a:rPr lang="es-UY" sz="2400" dirty="0"/>
              <a:t>S</a:t>
            </a:r>
            <a:r>
              <a:rPr lang="es-UY" sz="2400" dirty="0">
                <a:effectLst/>
              </a:rPr>
              <a:t>e usan para eliminar objetos: cadenas de caracteres, lista de vectores de caracteres, o una combinación de ambos. Eliminará todo lo que se especifique.</a:t>
            </a:r>
          </a:p>
          <a:p>
            <a:pPr marL="0" indent="0">
              <a:buNone/>
            </a:pPr>
            <a:endParaRPr lang="es-UY" sz="800" dirty="0">
              <a:effectLst/>
            </a:endParaRPr>
          </a:p>
          <a:p>
            <a:r>
              <a:rPr lang="es-UY" sz="2400" dirty="0">
                <a:effectLst/>
              </a:rPr>
              <a:t>rm (..., list = character(), pos = -1, envir = as.environment(pos), inherits =</a:t>
            </a:r>
          </a:p>
          <a:p>
            <a:pPr marL="0" indent="0">
              <a:buNone/>
            </a:pPr>
            <a:r>
              <a:rPr lang="es-UY" sz="2400" dirty="0">
                <a:effectLst/>
              </a:rPr>
              <a:t>FALSE)</a:t>
            </a:r>
          </a:p>
          <a:p>
            <a:pPr marL="0" indent="0">
              <a:buNone/>
            </a:pPr>
            <a:r>
              <a:rPr lang="es-UY" sz="2400" dirty="0">
                <a:effectLst/>
              </a:rPr>
              <a:t>y</a:t>
            </a:r>
          </a:p>
          <a:p>
            <a:r>
              <a:rPr lang="es-UY" sz="2400" dirty="0">
                <a:effectLst/>
              </a:rPr>
              <a:t>remove(..., list = character(), pos = -1, envir = as.environment(pos), inherits =</a:t>
            </a:r>
          </a:p>
          <a:p>
            <a:pPr marL="0" indent="0">
              <a:buNone/>
            </a:pPr>
            <a:r>
              <a:rPr lang="es-UY" sz="2400" dirty="0">
                <a:effectLst/>
              </a:rPr>
              <a:t>FALSE)</a:t>
            </a:r>
          </a:p>
          <a:p>
            <a:pPr marL="0" indent="0">
              <a:buNone/>
            </a:pPr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UY" sz="2400" dirty="0">
                <a:effectLst/>
              </a:rPr>
              <a:t>Envir= NULL busca el entorno activo</a:t>
            </a:r>
          </a:p>
          <a:p>
            <a:pPr marL="0" indent="0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86234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BF2DEB8-971F-A386-1386-8B1D0AAC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Como remover el </a:t>
            </a:r>
            <a:r>
              <a:rPr lang="es-ES_tradnl" sz="4000" b="1" dirty="0" err="1"/>
              <a:t>Cluster</a:t>
            </a:r>
            <a:r>
              <a:rPr lang="es-ES_tradnl" sz="4000" b="1" dirty="0"/>
              <a:t> que hemos Creado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30A1E65-51D9-C44F-E96B-F72C92608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545"/>
            <a:ext cx="10515600" cy="47114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2200" dirty="0"/>
              <a:t>Cuando creamos un </a:t>
            </a:r>
            <a:r>
              <a:rPr lang="es-ES_tradnl" sz="2200" dirty="0" err="1"/>
              <a:t>cluster</a:t>
            </a:r>
            <a:endParaRPr lang="es-ES_tradnl" sz="2200" dirty="0"/>
          </a:p>
          <a:p>
            <a:pPr marL="0" indent="0">
              <a:buNone/>
            </a:pPr>
            <a:endParaRPr lang="es-ES_tradnl" sz="800" dirty="0"/>
          </a:p>
          <a:p>
            <a:pPr marL="457200" lvl="1" indent="0">
              <a:buNone/>
            </a:pPr>
            <a:r>
              <a:rPr lang="es-UY" sz="2200" i="1" dirty="0">
                <a:effectLst/>
              </a:rPr>
              <a:t>library(parallel)</a:t>
            </a:r>
            <a:endParaRPr lang="es-UY" sz="2200" dirty="0">
              <a:effectLst/>
            </a:endParaRPr>
          </a:p>
          <a:p>
            <a:pPr marL="457200" lvl="1" indent="0">
              <a:buNone/>
            </a:pPr>
            <a:r>
              <a:rPr lang="es-UY" sz="2200" b="1" i="1" dirty="0">
                <a:effectLst/>
              </a:rPr>
              <a:t>cl &lt;- makeCluster(8)</a:t>
            </a:r>
            <a:endParaRPr lang="es-UY" sz="2200" b="1" dirty="0">
              <a:effectLst/>
            </a:endParaRPr>
          </a:p>
          <a:p>
            <a:pPr marL="457200" lvl="1" indent="0">
              <a:buNone/>
            </a:pPr>
            <a:r>
              <a:rPr lang="es-UY" sz="2200" i="1" dirty="0">
                <a:effectLst/>
              </a:rPr>
              <a:t>cl</a:t>
            </a:r>
            <a:endParaRPr lang="es-UY" sz="2200" dirty="0">
              <a:effectLst/>
            </a:endParaRP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200" dirty="0"/>
              <a:t>Se establecen conexiones lógicas entre los nodos que conforman una red interconectada. 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200" dirty="0"/>
              <a:t>Esas conexiones debemos removerlas. Veamos las instrucciones para ello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200" dirty="0"/>
              <a:t>¿Están activas las conexiones cuando liberamos el </a:t>
            </a:r>
            <a:r>
              <a:rPr lang="es-ES_tradnl" sz="2200" dirty="0" err="1"/>
              <a:t>cluster</a:t>
            </a:r>
            <a:r>
              <a:rPr lang="es-ES_tradnl" sz="2200" dirty="0"/>
              <a:t>?</a:t>
            </a:r>
          </a:p>
          <a:p>
            <a:pPr marL="0" indent="0">
              <a:buNone/>
            </a:pPr>
            <a:endParaRPr lang="es-ES_tradnl" sz="2200" dirty="0"/>
          </a:p>
          <a:p>
            <a:pPr marL="0" indent="0">
              <a:buNone/>
            </a:pPr>
            <a:r>
              <a:rPr lang="es-UY" sz="2200" i="1" dirty="0">
                <a:effectLst/>
              </a:rPr>
              <a:t># veamos si las conexiones están activas</a:t>
            </a:r>
            <a:endParaRPr lang="es-UY" sz="2200" dirty="0">
              <a:effectLst/>
            </a:endParaRPr>
          </a:p>
          <a:p>
            <a:pPr marL="0" indent="0">
              <a:buNone/>
            </a:pPr>
            <a:r>
              <a:rPr lang="es-UY" sz="2200" b="1" i="1" dirty="0">
                <a:effectLst/>
              </a:rPr>
              <a:t>showConnections()</a:t>
            </a:r>
          </a:p>
          <a:p>
            <a:pPr marL="0" indent="0">
              <a:buNone/>
            </a:pPr>
            <a:endParaRPr lang="es-UY" sz="2200" b="1" i="1" dirty="0"/>
          </a:p>
          <a:p>
            <a:pPr marL="0" indent="0" algn="ctr">
              <a:buNone/>
            </a:pPr>
            <a:r>
              <a:rPr lang="es-UY" sz="2200" b="1" i="1" dirty="0">
                <a:effectLst/>
              </a:rPr>
              <a:t>Valos a limpiar_cluster.R</a:t>
            </a:r>
            <a:endParaRPr lang="es-UY" sz="2200" b="1" dirty="0">
              <a:effectLst/>
            </a:endParaRPr>
          </a:p>
          <a:p>
            <a:pPr marL="0" indent="0">
              <a:buNone/>
            </a:pP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9196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CEC8156-2451-252F-8B48-E01CCBAB0F5F}"/>
              </a:ext>
            </a:extLst>
          </p:cNvPr>
          <p:cNvSpPr txBox="1"/>
          <p:nvPr/>
        </p:nvSpPr>
        <p:spPr>
          <a:xfrm>
            <a:off x="1096027" y="612844"/>
            <a:ext cx="9907253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200" i="1" dirty="0">
                <a:effectLst/>
              </a:rPr>
              <a:t># veamos si las conexiones están activas</a:t>
            </a:r>
            <a:endParaRPr lang="es-UY" sz="2200" dirty="0">
              <a:effectLst/>
            </a:endParaRPr>
          </a:p>
          <a:p>
            <a:r>
              <a:rPr lang="es-UY" sz="2200" i="1" dirty="0">
                <a:effectLst/>
              </a:rPr>
              <a:t>showConnections()</a:t>
            </a:r>
          </a:p>
          <a:p>
            <a:endParaRPr lang="es-UY" sz="2200" i="1" dirty="0">
              <a:effectLst/>
            </a:endParaRPr>
          </a:p>
          <a:p>
            <a:endParaRPr lang="es-UY" sz="800" i="1" dirty="0"/>
          </a:p>
          <a:p>
            <a:endParaRPr lang="es-UY" sz="2200" i="1" dirty="0">
              <a:effectLst/>
            </a:endParaRPr>
          </a:p>
          <a:p>
            <a:endParaRPr lang="es-UY" sz="2200" i="1" dirty="0"/>
          </a:p>
          <a:p>
            <a:endParaRPr lang="es-UY" sz="2200" i="1" dirty="0">
              <a:effectLst/>
            </a:endParaRPr>
          </a:p>
          <a:p>
            <a:endParaRPr lang="es-UY" sz="2200" i="1" dirty="0"/>
          </a:p>
          <a:p>
            <a:endParaRPr lang="es-UY" sz="800" i="1" dirty="0">
              <a:effectLst/>
            </a:endParaRPr>
          </a:p>
          <a:p>
            <a:r>
              <a:rPr lang="es-UY" sz="2400" i="1" dirty="0">
                <a:effectLst/>
              </a:rPr>
              <a:t># si, siguen activas. Ahora usemos stopCluster</a:t>
            </a:r>
            <a:endParaRPr lang="es-UY" sz="2400" dirty="0">
              <a:effectLst/>
            </a:endParaRPr>
          </a:p>
          <a:p>
            <a:r>
              <a:rPr lang="es-UY" sz="2400" i="1" dirty="0">
                <a:effectLst/>
              </a:rPr>
              <a:t>stopCluster(cl)</a:t>
            </a:r>
          </a:p>
          <a:p>
            <a:endParaRPr lang="es-UY" sz="800" i="1" dirty="0">
              <a:effectLst/>
            </a:endParaRPr>
          </a:p>
          <a:p>
            <a:endParaRPr lang="es-UY" sz="800" i="1" dirty="0"/>
          </a:p>
          <a:p>
            <a:r>
              <a:rPr lang="es-UY" sz="2200" i="1" dirty="0"/>
              <a:t># veamos si las conexiones están activas</a:t>
            </a:r>
            <a:endParaRPr lang="es-UY" sz="2200" dirty="0"/>
          </a:p>
          <a:p>
            <a:r>
              <a:rPr lang="es-UY" sz="2200" i="1" dirty="0">
                <a:effectLst/>
              </a:rPr>
              <a:t>showConnections()</a:t>
            </a:r>
          </a:p>
          <a:p>
            <a:endParaRPr lang="es-UY" sz="2200" i="1" dirty="0"/>
          </a:p>
          <a:p>
            <a:endParaRPr lang="es-UY" sz="2200" i="1" dirty="0">
              <a:effectLst/>
            </a:endParaRPr>
          </a:p>
          <a:p>
            <a:r>
              <a:rPr lang="es-UY" sz="2200" i="1" dirty="0"/>
              <a:t>							</a:t>
            </a:r>
            <a:r>
              <a:rPr lang="es-UY" sz="2400" i="1" dirty="0">
                <a:latin typeface="Helvetica" pitchFamily="2" charset="0"/>
              </a:rPr>
              <a:t> </a:t>
            </a:r>
            <a:r>
              <a:rPr lang="es-UY" sz="2400" b="1" i="1" dirty="0"/>
              <a:t># ya no están activas. </a:t>
            </a:r>
            <a:endParaRPr lang="es-UY" sz="2200" b="1" i="1" dirty="0"/>
          </a:p>
          <a:p>
            <a:endParaRPr lang="es-UY" sz="2200" i="1" dirty="0">
              <a:effectLst/>
            </a:endParaRPr>
          </a:p>
          <a:p>
            <a:endParaRPr lang="es-UY" sz="2200" i="1" dirty="0">
              <a:effectLst/>
            </a:endParaRPr>
          </a:p>
          <a:p>
            <a:endParaRPr lang="es-UY" sz="2200" i="1" dirty="0">
              <a:effectLst/>
            </a:endParaRPr>
          </a:p>
          <a:p>
            <a:endParaRPr lang="es-UY" sz="2200" i="1" dirty="0"/>
          </a:p>
          <a:p>
            <a:endParaRPr lang="es-UY" sz="2200" i="1" dirty="0">
              <a:effectLst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0B91D2-6632-DA24-8B25-AADFA786E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74" y="1563864"/>
            <a:ext cx="7772400" cy="11882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26E743-1A97-0779-3BA8-BB6C3739F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74" y="5241856"/>
            <a:ext cx="62484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E7C44E4-C5E8-C22C-CEE5-8B61D2EC3589}"/>
              </a:ext>
            </a:extLst>
          </p:cNvPr>
          <p:cNvSpPr txBox="1"/>
          <p:nvPr/>
        </p:nvSpPr>
        <p:spPr>
          <a:xfrm>
            <a:off x="972228" y="721749"/>
            <a:ext cx="102135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i="1" dirty="0"/>
              <a:t>U</a:t>
            </a:r>
            <a:r>
              <a:rPr lang="es-UY" sz="2400" i="1" dirty="0">
                <a:effectLst/>
              </a:rPr>
              <a:t>n cluster simple, se limpia con stopCluster()</a:t>
            </a:r>
          </a:p>
          <a:p>
            <a:endParaRPr lang="es-UY" sz="2400" i="1" dirty="0">
              <a:effectLst/>
            </a:endParaRPr>
          </a:p>
          <a:p>
            <a:r>
              <a:rPr lang="es-UY" sz="2400" i="1" dirty="0"/>
              <a:t>P</a:t>
            </a:r>
            <a:r>
              <a:rPr lang="es-UY" sz="2400" i="1" dirty="0">
                <a:effectLst/>
              </a:rPr>
              <a:t>ara cluster más complicados es recomendable usar </a:t>
            </a:r>
            <a:r>
              <a:rPr lang="es-UY" sz="2400" b="1" i="1" dirty="0">
                <a:effectLst/>
              </a:rPr>
              <a:t>rm(cl)</a:t>
            </a:r>
          </a:p>
          <a:p>
            <a:endParaRPr lang="es-UY" sz="2400" i="1" dirty="0"/>
          </a:p>
          <a:p>
            <a:r>
              <a:rPr lang="es-UY" sz="2400" i="1" dirty="0">
                <a:effectLst/>
              </a:rPr>
              <a:t># </a:t>
            </a:r>
            <a:r>
              <a:rPr lang="es-UY" sz="2400" b="1" i="1" dirty="0">
                <a:effectLst/>
              </a:rPr>
              <a:t>rm(cl) </a:t>
            </a:r>
            <a:r>
              <a:rPr lang="es-UY" sz="2400" i="1" dirty="0">
                <a:effectLst/>
              </a:rPr>
              <a:t>elimina todos los objetos del entorno</a:t>
            </a:r>
            <a:endParaRPr lang="es-UY" sz="2400" dirty="0">
              <a:effectLst/>
            </a:endParaRPr>
          </a:p>
          <a:p>
            <a:pPr lvl="1"/>
            <a:r>
              <a:rPr lang="es-UY" sz="2400" i="1" dirty="0">
                <a:effectLst/>
              </a:rPr>
              <a:t>library(parallel)</a:t>
            </a:r>
            <a:endParaRPr lang="es-UY" sz="2400" dirty="0">
              <a:effectLst/>
            </a:endParaRPr>
          </a:p>
          <a:p>
            <a:pPr lvl="1"/>
            <a:r>
              <a:rPr lang="es-UY" sz="2400" i="1" dirty="0">
                <a:effectLst/>
              </a:rPr>
              <a:t>cl &lt;- makeCluster(3)</a:t>
            </a:r>
            <a:endParaRPr lang="es-UY" sz="2400" dirty="0">
              <a:effectLst/>
            </a:endParaRPr>
          </a:p>
          <a:p>
            <a:pPr lvl="1"/>
            <a:r>
              <a:rPr lang="es-UY" sz="2400" i="1" dirty="0">
                <a:effectLst/>
              </a:rPr>
              <a:t>cl</a:t>
            </a:r>
            <a:endParaRPr lang="es-UY" sz="2400" dirty="0">
              <a:effectLst/>
            </a:endParaRPr>
          </a:p>
          <a:p>
            <a:pPr lvl="1"/>
            <a:r>
              <a:rPr lang="es-UY" sz="2400" i="1" dirty="0">
                <a:effectLst/>
              </a:rPr>
              <a:t>rm(cl)</a:t>
            </a:r>
          </a:p>
          <a:p>
            <a:endParaRPr lang="es-UY" sz="2400" dirty="0">
              <a:effectLst/>
            </a:endParaRPr>
          </a:p>
          <a:p>
            <a:r>
              <a:rPr lang="es-UY" sz="2400" i="1" dirty="0">
                <a:effectLst/>
              </a:rPr>
              <a:t># veamos si las conexiones están activas</a:t>
            </a:r>
            <a:endParaRPr lang="es-UY" sz="2400" dirty="0">
              <a:effectLst/>
            </a:endParaRPr>
          </a:p>
          <a:p>
            <a:pPr lvl="1"/>
            <a:r>
              <a:rPr lang="es-UY" sz="2400" i="1" dirty="0">
                <a:effectLst/>
              </a:rPr>
              <a:t>showConnections()</a:t>
            </a:r>
          </a:p>
          <a:p>
            <a:endParaRPr lang="es-UY" sz="2400" dirty="0">
              <a:effectLst/>
            </a:endParaRPr>
          </a:p>
          <a:p>
            <a:r>
              <a:rPr lang="es-UY" sz="2400" i="1" dirty="0">
                <a:effectLst/>
              </a:rPr>
              <a:t># Todas cerradas</a:t>
            </a:r>
            <a:endParaRPr lang="es-UY" sz="2400" dirty="0">
              <a:effectLst/>
            </a:endParaRPr>
          </a:p>
          <a:p>
            <a:endParaRPr lang="es-UY" sz="2400" dirty="0">
              <a:effectLst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9FD3107-ADCB-C5F4-2B79-73617720A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06" y="5386951"/>
            <a:ext cx="4070020" cy="12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056"/>
          </a:xfrm>
        </p:spPr>
        <p:txBody>
          <a:bodyPr>
            <a:normAutofit fontScale="90000"/>
          </a:bodyPr>
          <a:lstStyle/>
          <a:p>
            <a:pPr algn="ctr"/>
            <a:br>
              <a:rPr lang="es-ES_tradnl" sz="4000" b="1" dirty="0"/>
            </a:br>
            <a:r>
              <a:rPr lang="es-ES_tradnl" sz="4000" b="1" dirty="0"/>
              <a:t>Borremos objetos de la memoria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182"/>
            <a:ext cx="10515600" cy="5010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Y" sz="2200" dirty="0">
                <a:effectLst/>
              </a:rPr>
              <a:t># </a:t>
            </a:r>
            <a:r>
              <a:rPr lang="es-UY" sz="2200" b="1" dirty="0">
                <a:effectLst/>
              </a:rPr>
              <a:t>rm() </a:t>
            </a:r>
            <a:r>
              <a:rPr lang="es-UY" sz="2200" dirty="0">
                <a:effectLst/>
              </a:rPr>
              <a:t>permite borrar objetos en la memoria</a:t>
            </a:r>
          </a:p>
          <a:p>
            <a:pPr marL="0" indent="0">
              <a:buNone/>
            </a:pPr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UY" sz="2200" dirty="0">
                <a:effectLst/>
              </a:rPr>
              <a:t># Creamos un vector</a:t>
            </a:r>
          </a:p>
          <a:p>
            <a:pPr marL="457200" lvl="1" indent="0">
              <a:buNone/>
            </a:pPr>
            <a:r>
              <a:rPr lang="es-UY" sz="2200" dirty="0">
                <a:effectLst/>
              </a:rPr>
              <a:t>vec &lt;- c(1, 2, 3, 4)</a:t>
            </a:r>
          </a:p>
          <a:p>
            <a:pPr marL="457200" lvl="1" indent="0">
              <a:buNone/>
            </a:pPr>
            <a:r>
              <a:rPr lang="es-UY" sz="2200" dirty="0">
                <a:effectLst/>
              </a:rPr>
              <a:t>Vec</a:t>
            </a:r>
          </a:p>
          <a:p>
            <a:pPr marL="457200" lvl="1" indent="0">
              <a:buNone/>
            </a:pPr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UY" sz="2200" dirty="0">
                <a:effectLst/>
              </a:rPr>
              <a:t># Creamos una lista</a:t>
            </a:r>
          </a:p>
          <a:p>
            <a:pPr marL="457200" lvl="1" indent="0">
              <a:buNone/>
            </a:pPr>
            <a:r>
              <a:rPr lang="es-UY" sz="2200" dirty="0">
                <a:effectLst/>
              </a:rPr>
              <a:t>list1 = list("Number" = c(1, 2, 3),</a:t>
            </a:r>
          </a:p>
          <a:p>
            <a:pPr marL="457200" lvl="1" indent="0">
              <a:buNone/>
            </a:pPr>
            <a:r>
              <a:rPr lang="es-UY" sz="2200" dirty="0">
                <a:effectLst/>
              </a:rPr>
              <a:t>"Characters" = c("a", "b", "c"))</a:t>
            </a:r>
          </a:p>
          <a:p>
            <a:pPr marL="457200" lvl="1" indent="0">
              <a:buNone/>
            </a:pPr>
            <a:r>
              <a:rPr lang="es-UY" sz="2200" dirty="0">
                <a:effectLst/>
              </a:rPr>
              <a:t>List1</a:t>
            </a:r>
          </a:p>
          <a:p>
            <a:pPr marL="457200" lvl="1" indent="0">
              <a:buNone/>
            </a:pPr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UY" sz="2200" dirty="0">
                <a:effectLst/>
              </a:rPr>
              <a:t># Creamos una matriz</a:t>
            </a:r>
          </a:p>
          <a:p>
            <a:pPr marL="457200" lvl="1" indent="0">
              <a:buNone/>
            </a:pPr>
            <a:r>
              <a:rPr lang="es-UY" sz="2200" dirty="0">
                <a:effectLst/>
              </a:rPr>
              <a:t>mat &lt;- matrix(c(1:9), 3, 3)</a:t>
            </a:r>
          </a:p>
          <a:p>
            <a:pPr marL="457200" lvl="1" indent="0">
              <a:buNone/>
            </a:pPr>
            <a:r>
              <a:rPr lang="es-UY" sz="2200" dirty="0">
                <a:effectLst/>
              </a:rPr>
              <a:t>mat</a:t>
            </a:r>
          </a:p>
          <a:p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233255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194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/>
              <a:t>Conclusión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4768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400" dirty="0">
                <a:effectLst/>
              </a:rPr>
              <a:t>Siempre es bueno cerciorarse de que dejamos las estructuras limpias</a:t>
            </a:r>
          </a:p>
          <a:p>
            <a:pPr marL="0" indent="0">
              <a:buNone/>
            </a:pP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dirty="0">
                <a:effectLst/>
              </a:rPr>
              <a:t>En principio, cuando el maestro termina la ejecución debería limpiarse el cluster. Sin embargo, todos los manuales y textos recomiendan usar</a:t>
            </a:r>
          </a:p>
          <a:p>
            <a:pPr lvl="1"/>
            <a:r>
              <a:rPr lang="es-UY" b="1" dirty="0">
                <a:effectLst/>
              </a:rPr>
              <a:t>stopCluster</a:t>
            </a:r>
          </a:p>
          <a:p>
            <a:pPr lvl="1"/>
            <a:r>
              <a:rPr lang="es-UY" b="1" dirty="0">
                <a:effectLst/>
              </a:rPr>
              <a:t>rm() y remove()</a:t>
            </a:r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r>
              <a:rPr lang="es-UY" sz="2400" dirty="0">
                <a:effectLst/>
              </a:rPr>
              <a:t>Recuerde que cuando está utilizando una máquina remota, es necesario limpiar las estructuras. Más aún cuando está pagando por el servicio de uso de las máquinas</a:t>
            </a:r>
          </a:p>
          <a:p>
            <a:pPr marL="0" indent="0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919863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r>
              <a:rPr lang="es-ES_tradnl" dirty="0"/>
              <a:t>Múltiples funciones de paralelización</a:t>
            </a:r>
          </a:p>
          <a:p>
            <a:pPr marL="0" indent="0" algn="ctr">
              <a:buNone/>
            </a:pPr>
            <a:endParaRPr lang="es-ES_tradnl" dirty="0"/>
          </a:p>
          <a:p>
            <a:pPr algn="just"/>
            <a:r>
              <a:rPr lang="es-UY" sz="2400" dirty="0">
                <a:effectLst/>
              </a:rPr>
              <a:t>parLapply</a:t>
            </a:r>
          </a:p>
          <a:p>
            <a:pPr algn="just"/>
            <a:r>
              <a:rPr lang="es-UY" sz="2400" dirty="0">
                <a:effectLst/>
              </a:rPr>
              <a:t>parSapply</a:t>
            </a:r>
          </a:p>
          <a:p>
            <a:pPr algn="just"/>
            <a:endParaRPr lang="es-UY" sz="2400" dirty="0">
              <a:effectLst/>
            </a:endParaRPr>
          </a:p>
          <a:p>
            <a:pPr marL="0" indent="0" algn="just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02905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610"/>
            <a:ext cx="10515600" cy="5572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Y" sz="2200" dirty="0">
                <a:effectLst/>
                <a:latin typeface="Helvetica" pitchFamily="2" charset="0"/>
              </a:rPr>
              <a:t># ejemplo de cálculo de una función simple</a:t>
            </a:r>
          </a:p>
          <a:p>
            <a:pPr marL="457200" lvl="1" indent="0">
              <a:buNone/>
            </a:pPr>
            <a:r>
              <a:rPr lang="es-UY" dirty="0">
                <a:effectLst/>
                <a:latin typeface="Helvetica" pitchFamily="2" charset="0"/>
              </a:rPr>
              <a:t>	x = 1:10</a:t>
            </a:r>
          </a:p>
          <a:p>
            <a:pPr marL="457200" lvl="1" indent="0">
              <a:buNone/>
            </a:pPr>
            <a:r>
              <a:rPr lang="es-UY" dirty="0">
                <a:effectLst/>
                <a:latin typeface="Helvetica" pitchFamily="2" charset="0"/>
              </a:rPr>
              <a:t>	y = 2^x</a:t>
            </a:r>
          </a:p>
          <a:p>
            <a:pPr marL="457200" lvl="1" indent="0">
              <a:buNone/>
            </a:pPr>
            <a:r>
              <a:rPr lang="es-UY" dirty="0">
                <a:effectLst/>
                <a:latin typeface="Helvetica" pitchFamily="2" charset="0"/>
              </a:rPr>
              <a:t>	y</a:t>
            </a:r>
          </a:p>
          <a:p>
            <a:pPr marL="0" indent="0">
              <a:buNone/>
            </a:pPr>
            <a:r>
              <a:rPr lang="es-UY" sz="2200" dirty="0">
                <a:effectLst/>
                <a:latin typeface="Helvetica" pitchFamily="2" charset="0"/>
              </a:rPr>
              <a:t># utilicemos la función lapply para ejecutar en secuencial. Salida</a:t>
            </a:r>
          </a:p>
          <a:p>
            <a:pPr marL="0" indent="0">
              <a:buNone/>
            </a:pPr>
            <a:r>
              <a:rPr lang="es-UY" sz="2200" dirty="0">
                <a:effectLst/>
                <a:latin typeface="Helvetica" pitchFamily="2" charset="0"/>
              </a:rPr>
              <a:t>	</a:t>
            </a:r>
            <a:r>
              <a:rPr lang="es-UY" sz="2400" dirty="0">
                <a:effectLst/>
                <a:latin typeface="Helvetica" pitchFamily="2" charset="0"/>
              </a:rPr>
              <a:t>x = 1:10</a:t>
            </a:r>
          </a:p>
          <a:p>
            <a:pPr marL="0" indent="0">
              <a:buNone/>
            </a:pPr>
            <a:r>
              <a:rPr lang="es-UY" sz="2400" dirty="0">
                <a:effectLst/>
                <a:latin typeface="Helvetica" pitchFamily="2" charset="0"/>
              </a:rPr>
              <a:t>	lapply(1:5, function</a:t>
            </a:r>
            <a:r>
              <a:rPr lang="es-UY" sz="2200" dirty="0">
                <a:effectLst/>
                <a:latin typeface="Helvetica" pitchFamily="2" charset="0"/>
              </a:rPr>
              <a:t>(x) x^2)</a:t>
            </a:r>
          </a:p>
          <a:p>
            <a:pPr marL="0" indent="0">
              <a:buNone/>
            </a:pPr>
            <a:r>
              <a:rPr lang="es-UY" sz="2200" dirty="0">
                <a:effectLst/>
                <a:latin typeface="Helvetica" pitchFamily="2" charset="0"/>
              </a:rPr>
              <a:t># utilicemos a función de ejecución paralela: parLapply</a:t>
            </a:r>
          </a:p>
          <a:p>
            <a:pPr marL="0" indent="0">
              <a:buNone/>
            </a:pPr>
            <a:r>
              <a:rPr lang="es-UY" sz="2200" dirty="0">
                <a:effectLst/>
                <a:latin typeface="Helvetica" pitchFamily="2" charset="0"/>
              </a:rPr>
              <a:t>	cl &lt;- makeCluster(4)</a:t>
            </a:r>
          </a:p>
          <a:p>
            <a:pPr marL="0" indent="0">
              <a:buNone/>
            </a:pPr>
            <a:r>
              <a:rPr lang="es-UY" sz="2200" dirty="0">
                <a:effectLst/>
                <a:latin typeface="Helvetica" pitchFamily="2" charset="0"/>
              </a:rPr>
              <a:t>	x = 1:10</a:t>
            </a:r>
          </a:p>
          <a:p>
            <a:pPr marL="0" indent="0">
              <a:buNone/>
            </a:pPr>
            <a:r>
              <a:rPr lang="es-UY" sz="2200" dirty="0">
                <a:effectLst/>
                <a:latin typeface="Helvetica" pitchFamily="2" charset="0"/>
              </a:rPr>
              <a:t>	parLapply(cl,1:5, function(x) x^2)</a:t>
            </a:r>
          </a:p>
          <a:p>
            <a:pPr marL="0" indent="0">
              <a:buNone/>
            </a:pPr>
            <a:r>
              <a:rPr lang="es-UY" sz="2200" dirty="0">
                <a:effectLst/>
                <a:latin typeface="Helvetica" pitchFamily="2" charset="0"/>
              </a:rPr>
              <a:t>	stopCluster(cl)</a:t>
            </a:r>
          </a:p>
          <a:p>
            <a:pPr marL="0" indent="0">
              <a:buNone/>
            </a:pPr>
            <a:r>
              <a:rPr lang="es-UY" sz="2200" dirty="0">
                <a:effectLst/>
                <a:latin typeface="Helvetica" pitchFamily="2" charset="0"/>
              </a:rPr>
              <a:t>	showConnections()</a:t>
            </a:r>
          </a:p>
          <a:p>
            <a:pPr marL="0" indent="0">
              <a:buNone/>
            </a:pPr>
            <a:endParaRPr lang="es-ES_tradnl" sz="2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AC460C-64B2-5B33-2E7D-5C76EB8B805D}"/>
              </a:ext>
            </a:extLst>
          </p:cNvPr>
          <p:cNvSpPr txBox="1"/>
          <p:nvPr/>
        </p:nvSpPr>
        <p:spPr>
          <a:xfrm>
            <a:off x="3691581" y="402279"/>
            <a:ext cx="609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UY" sz="4000" b="1" dirty="0">
                <a:effectLst/>
                <a:latin typeface="+mj-lt"/>
              </a:rPr>
              <a:t>parLapply</a:t>
            </a:r>
            <a:endParaRPr lang="es-ES_tradnl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494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048"/>
          </a:xfrm>
        </p:spPr>
        <p:txBody>
          <a:bodyPr/>
          <a:lstStyle/>
          <a:p>
            <a:pPr algn="ctr"/>
            <a:r>
              <a:rPr lang="es-UY" b="1" dirty="0">
                <a:effectLst/>
                <a:latin typeface="+mn-lt"/>
              </a:rPr>
              <a:t>parsapply</a:t>
            </a:r>
            <a:endParaRPr lang="es-ES_tradnl" b="1" dirty="0">
              <a:latin typeface="+mn-lt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76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Y" sz="2400" dirty="0">
                <a:effectLst/>
              </a:rPr>
              <a:t># utilicemos a función de ejecución secuencial: </a:t>
            </a:r>
            <a:r>
              <a:rPr lang="es-UY" sz="2400" b="1" dirty="0">
                <a:effectLst/>
              </a:rPr>
              <a:t>sapply</a:t>
            </a:r>
            <a:r>
              <a:rPr lang="es-UY" sz="2400" dirty="0">
                <a:effectLst/>
              </a:rPr>
              <a:t>. Salida un vector</a:t>
            </a:r>
          </a:p>
          <a:p>
            <a:pPr marL="457200" lvl="1" indent="0">
              <a:buNone/>
            </a:pPr>
            <a:r>
              <a:rPr lang="es-UY" dirty="0">
                <a:effectLst/>
              </a:rPr>
              <a:t>x = 1:10</a:t>
            </a:r>
          </a:p>
          <a:p>
            <a:pPr marL="457200" lvl="1" indent="0">
              <a:buNone/>
            </a:pPr>
            <a:r>
              <a:rPr lang="es-UY" dirty="0">
                <a:effectLst/>
              </a:rPr>
              <a:t>mi_fun &lt;- function(x){</a:t>
            </a:r>
          </a:p>
          <a:p>
            <a:pPr marL="457200" lvl="1" indent="0">
              <a:buNone/>
            </a:pPr>
            <a:r>
              <a:rPr lang="es-UY" dirty="0">
                <a:effectLst/>
              </a:rPr>
              <a:t>2^x</a:t>
            </a:r>
          </a:p>
          <a:p>
            <a:pPr marL="457200" lvl="1" indent="0">
              <a:buNone/>
            </a:pPr>
            <a:r>
              <a:rPr lang="es-UY" dirty="0">
                <a:effectLst/>
              </a:rPr>
              <a:t>}</a:t>
            </a:r>
          </a:p>
          <a:p>
            <a:pPr marL="457200" lvl="1" indent="0">
              <a:buNone/>
            </a:pPr>
            <a:r>
              <a:rPr lang="es-UY" dirty="0">
                <a:effectLst/>
              </a:rPr>
              <a:t>sapply(1:10, mi_fun)</a:t>
            </a:r>
          </a:p>
          <a:p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UY" sz="2400" dirty="0">
                <a:effectLst/>
              </a:rPr>
              <a:t># utilicemos una función de ejecución paralela: </a:t>
            </a:r>
            <a:r>
              <a:rPr lang="es-UY" sz="2400" b="1" dirty="0">
                <a:effectLst/>
              </a:rPr>
              <a:t>parSapply</a:t>
            </a:r>
          </a:p>
          <a:p>
            <a:pPr marL="0" indent="0">
              <a:buNone/>
            </a:pPr>
            <a:r>
              <a:rPr lang="es-UY" sz="2400" dirty="0">
                <a:effectLst/>
              </a:rPr>
              <a:t># una librería paralela</a:t>
            </a:r>
          </a:p>
          <a:p>
            <a:pPr marL="457200" lvl="1" indent="0">
              <a:buNone/>
            </a:pPr>
            <a:r>
              <a:rPr lang="es-UY" dirty="0">
                <a:effectLst/>
              </a:rPr>
              <a:t>library(parallel)</a:t>
            </a:r>
          </a:p>
          <a:p>
            <a:pPr marL="0" indent="0">
              <a:buNone/>
            </a:pPr>
            <a:r>
              <a:rPr lang="es-UY" sz="2400" dirty="0">
                <a:effectLst/>
              </a:rPr>
              <a:t># construimos un cluster</a:t>
            </a:r>
          </a:p>
          <a:p>
            <a:pPr marL="457200" lvl="1" indent="0">
              <a:buNone/>
            </a:pPr>
            <a:r>
              <a:rPr lang="es-UY" dirty="0">
                <a:effectLst/>
              </a:rPr>
              <a:t>cl &lt;- makeCluster(4)</a:t>
            </a:r>
          </a:p>
          <a:p>
            <a:pPr marL="0" indent="0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26563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86BB7-D3B7-3628-6909-23B68AD02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3512"/>
            <a:ext cx="10515600" cy="31860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400" dirty="0"/>
              <a:t>Clase 6</a:t>
            </a:r>
          </a:p>
          <a:p>
            <a:pPr marL="0" indent="0" algn="ctr">
              <a:buNone/>
            </a:pPr>
            <a:endParaRPr lang="es-ES_tradnl" sz="2400" dirty="0"/>
          </a:p>
          <a:p>
            <a:pPr algn="just"/>
            <a:r>
              <a:rPr lang="es-ES_tradnl" sz="2400" dirty="0"/>
              <a:t> Veamos nuevas funciones de paralelización</a:t>
            </a:r>
          </a:p>
          <a:p>
            <a:pPr algn="just"/>
            <a:r>
              <a:rPr lang="es-ES_tradnl" sz="2400" dirty="0"/>
              <a:t> Generación de gráficas con </a:t>
            </a:r>
            <a:r>
              <a:rPr lang="es-UY" sz="2400" b="1" dirty="0">
                <a:effectLst/>
              </a:rPr>
              <a:t>“boxplot”, </a:t>
            </a:r>
            <a:r>
              <a:rPr lang="es-UY" sz="2400" dirty="0">
                <a:effectLst/>
              </a:rPr>
              <a:t>que ofrece información resumida de una gran cantidad de datos </a:t>
            </a:r>
          </a:p>
          <a:p>
            <a:pPr algn="just"/>
            <a:r>
              <a:rPr lang="es-ES_tradnl" sz="2400" dirty="0"/>
              <a:t> Formas de liberar el </a:t>
            </a:r>
            <a:r>
              <a:rPr lang="es-ES_tradnl" sz="2400" dirty="0" err="1"/>
              <a:t>backend</a:t>
            </a:r>
            <a:endParaRPr lang="es-ES_tradnl" sz="2400" dirty="0"/>
          </a:p>
          <a:p>
            <a:pPr algn="just"/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667419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119"/>
            <a:ext cx="10515600" cy="5410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400" i="1" dirty="0">
                <a:effectLst/>
              </a:rPr>
              <a:t># exploremos la funcione de forma explícita. Por ejemplo "function(x) 2^x”</a:t>
            </a:r>
          </a:p>
          <a:p>
            <a:pPr marL="0" indent="0">
              <a:buNone/>
            </a:pPr>
            <a:endParaRPr lang="es-UY" sz="800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parSapply(cl, 1:10, </a:t>
            </a:r>
            <a:r>
              <a:rPr lang="es-UY" i="1" dirty="0">
                <a:solidFill>
                  <a:srgbClr val="FF0000"/>
                </a:solidFill>
                <a:effectLst/>
              </a:rPr>
              <a:t>function(x) 2^x</a:t>
            </a:r>
            <a:r>
              <a:rPr lang="es-UY" i="1" dirty="0">
                <a:effectLst/>
              </a:rPr>
              <a:t>)</a:t>
            </a:r>
          </a:p>
          <a:p>
            <a:pPr marL="457200" lvl="1" indent="0">
              <a:buNone/>
            </a:pPr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# que pasa si no los exportamos de forma implicita: no encuentra el "objeto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base"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# arroja un error @objeto 'base' no encontrado"</a:t>
            </a:r>
            <a:endParaRPr lang="es-UY" sz="2400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base &lt;- 2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parSapply(cl, 1:10, function(x) base^x)</a:t>
            </a:r>
            <a:endParaRPr lang="es-UY" dirty="0">
              <a:effectLst/>
            </a:endParaRPr>
          </a:p>
          <a:p>
            <a:endParaRPr lang="es-ES_tradnl" dirty="0"/>
          </a:p>
          <a:p>
            <a:r>
              <a:rPr lang="es-ES_tradnl" dirty="0"/>
              <a:t>Hay que exportar el </a:t>
            </a:r>
            <a:r>
              <a:rPr lang="es-ES_tradnl" b="1" dirty="0"/>
              <a:t>objeto base</a:t>
            </a:r>
          </a:p>
        </p:txBody>
      </p:sp>
    </p:spTree>
    <p:extLst>
      <p:ext uri="{BB962C8B-B14F-4D97-AF65-F5344CB8AC3E}">
        <p14:creationId xmlns:p14="http://schemas.microsoft.com/office/powerpoint/2010/main" val="90654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51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Y" sz="2600" i="1" dirty="0">
                <a:effectLst/>
              </a:rPr>
              <a:t># entonces debemos exportar el "objeto base" de forma explícita</a:t>
            </a:r>
            <a:endParaRPr lang="es-UY" sz="2600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cl &lt;- makeCluster(4)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base &lt;- 2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clusterExport(cl, "base")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parSapply(cl, 1:10, function(x) base^x)</a:t>
            </a:r>
          </a:p>
          <a:p>
            <a:pPr marL="457200" lvl="1" indent="0">
              <a:buNone/>
            </a:pPr>
            <a:endParaRPr lang="es-UY" i="1" dirty="0">
              <a:effectLst/>
            </a:endParaRPr>
          </a:p>
          <a:p>
            <a:pPr marL="457200" lvl="1" indent="0">
              <a:buNone/>
            </a:pPr>
            <a:endParaRPr lang="es-UY" sz="900" dirty="0">
              <a:effectLst/>
            </a:endParaRPr>
          </a:p>
          <a:p>
            <a:pPr marL="0" indent="0">
              <a:buNone/>
            </a:pPr>
            <a:r>
              <a:rPr lang="es-UY" sz="2600" i="1" dirty="0">
                <a:effectLst/>
              </a:rPr>
              <a:t># ¿QUEDA BASURA EN EL CLUSTER?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UY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veamos lo que queda en el cluster si no usamos stopCluster</a:t>
            </a:r>
            <a:endParaRPr kumimoji="0" lang="es-UY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s-UY" sz="2600" dirty="0">
              <a:effectLst/>
            </a:endParaRPr>
          </a:p>
          <a:p>
            <a:pPr marL="457200" lvl="1" indent="0">
              <a:buNone/>
            </a:pPr>
            <a:r>
              <a:rPr lang="es-UY" sz="2600" i="1" dirty="0">
                <a:effectLst/>
              </a:rPr>
              <a:t>showConnections()</a:t>
            </a:r>
          </a:p>
          <a:p>
            <a:pPr marL="0" indent="0">
              <a:buNone/>
            </a:pPr>
            <a:endParaRPr lang="es-UY" sz="900" dirty="0">
              <a:effectLst/>
            </a:endParaRPr>
          </a:p>
          <a:p>
            <a:pPr marL="457200" lvl="1" indent="0">
              <a:buNone/>
            </a:pPr>
            <a:r>
              <a:rPr lang="es-UY" sz="2600" i="1" dirty="0">
                <a:effectLst/>
              </a:rPr>
              <a:t>stopCluster(cl)</a:t>
            </a:r>
            <a:endParaRPr lang="es-UY" sz="2600" dirty="0">
              <a:effectLst/>
            </a:endParaRPr>
          </a:p>
          <a:p>
            <a:pPr marL="457200" lvl="1" indent="0">
              <a:buNone/>
            </a:pPr>
            <a:r>
              <a:rPr lang="es-UY" sz="2600" i="1" dirty="0">
                <a:effectLst/>
              </a:rPr>
              <a:t>showConnections()</a:t>
            </a:r>
            <a:endParaRPr lang="es-UY" sz="2600" dirty="0">
              <a:effectLst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5793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3827"/>
            <a:ext cx="10515600" cy="5213136"/>
          </a:xfrm>
        </p:spPr>
        <p:txBody>
          <a:bodyPr/>
          <a:lstStyle/>
          <a:p>
            <a:pPr marL="0" indent="0">
              <a:buNone/>
            </a:pPr>
            <a:r>
              <a:rPr lang="es-UY" sz="2400" b="1" i="1" dirty="0">
                <a:effectLst/>
              </a:rPr>
              <a:t># para limpiar todo el backend</a:t>
            </a:r>
          </a:p>
          <a:p>
            <a:pPr marL="0" indent="0">
              <a:buNone/>
            </a:pPr>
            <a:endParaRPr lang="es-UY" sz="800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env &lt;- foreach:::.foreachGlobals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rm(list=ls(name=env), pos=env)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showConnections()</a:t>
            </a:r>
          </a:p>
          <a:p>
            <a:pPr marL="457200" lvl="1" indent="0">
              <a:buNone/>
            </a:pPr>
            <a:endParaRPr lang="es-UY" i="1" dirty="0"/>
          </a:p>
          <a:p>
            <a:pPr marL="457200" lvl="1" indent="0">
              <a:buNone/>
            </a:pPr>
            <a:endParaRPr lang="es-UY" i="1" dirty="0">
              <a:effectLst/>
            </a:endParaRPr>
          </a:p>
          <a:p>
            <a:pPr marL="0" indent="0">
              <a:buNone/>
            </a:pPr>
            <a:r>
              <a:rPr lang="es-UY" sz="2400" b="1" i="1" dirty="0">
                <a:effectLst/>
              </a:rPr>
              <a:t>Otra forma de limpiar el backend</a:t>
            </a:r>
          </a:p>
          <a:p>
            <a:pPr marL="0" indent="0">
              <a:buNone/>
            </a:pP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# usemos "on.exit(stopCluster(cl))"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on.exit(stopCluster(cl))</a:t>
            </a:r>
            <a:endParaRPr lang="es-UY" sz="2400" dirty="0">
              <a:effectLst/>
            </a:endParaRPr>
          </a:p>
          <a:p>
            <a:pPr marL="457200" lvl="1" indent="0">
              <a:buNone/>
            </a:pPr>
            <a:endParaRPr lang="es-UY" dirty="0">
              <a:effectLst/>
            </a:endParaRP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71858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120"/>
            <a:ext cx="10515600" cy="5410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Y" sz="2400" i="1" dirty="0">
                <a:effectLst/>
              </a:rPr>
              <a:t>####### usemos foreach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	library(</a:t>
            </a:r>
            <a:r>
              <a:rPr lang="es-UY" sz="2400" i="1" dirty="0">
                <a:solidFill>
                  <a:srgbClr val="FF0000"/>
                </a:solidFill>
                <a:effectLst/>
              </a:rPr>
              <a:t>foreach</a:t>
            </a:r>
            <a:r>
              <a:rPr lang="es-UY" sz="2400" i="1" dirty="0">
                <a:effectLst/>
              </a:rPr>
              <a:t>)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# necesitamos "</a:t>
            </a:r>
            <a:r>
              <a:rPr lang="es-UY" sz="2400" i="1" dirty="0">
                <a:solidFill>
                  <a:srgbClr val="FF0000"/>
                </a:solidFill>
                <a:effectLst/>
              </a:rPr>
              <a:t>registerDoParallel()" </a:t>
            </a:r>
            <a:r>
              <a:rPr lang="es-UY" sz="2400" i="1" dirty="0">
                <a:effectLst/>
              </a:rPr>
              <a:t>y "%dopar%"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	cl &lt;- makeCluster(4)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solidFill>
                  <a:srgbClr val="FF0000"/>
                </a:solidFill>
                <a:effectLst/>
              </a:rPr>
              <a:t>	registerDoParallel(makeCluster(cl))</a:t>
            </a:r>
          </a:p>
          <a:p>
            <a:pPr marL="0" indent="0">
              <a:buNone/>
            </a:pPr>
            <a:endParaRPr lang="es-UY" sz="240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# declaro la variable "base"</a:t>
            </a:r>
            <a:endParaRPr lang="es-UY" sz="2400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base &lt;- 2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desde &lt;- 1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hasta &lt;- 10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foreach(potencia = desde:hasta, .combine=c</a:t>
            </a:r>
            <a:r>
              <a:rPr lang="es-UY" i="1" dirty="0">
                <a:solidFill>
                  <a:srgbClr val="FF0000"/>
                </a:solidFill>
                <a:effectLst/>
              </a:rPr>
              <a:t>) %dopar% </a:t>
            </a:r>
            <a:r>
              <a:rPr lang="es-UY" i="1" dirty="0">
                <a:effectLst/>
              </a:rPr>
              <a:t>base^potencia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stopCluster(cl)</a:t>
            </a:r>
            <a:endParaRPr lang="es-UY" dirty="0">
              <a:effectLst/>
            </a:endParaRP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83893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47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UY" sz="2400" b="1" i="1" dirty="0">
                <a:effectLst/>
              </a:rPr>
              <a:t># para limpiar todo el backend</a:t>
            </a:r>
          </a:p>
          <a:p>
            <a:pPr marL="0" indent="0">
              <a:buNone/>
            </a:pPr>
            <a:endParaRPr lang="es-UY" sz="2400" b="1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env &lt;- foreach:::.foreachGlobals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rm(list=ls(name=env), pos=env)</a:t>
            </a:r>
            <a:endParaRPr lang="es-UY" dirty="0">
              <a:effectLst/>
            </a:endParaRPr>
          </a:p>
          <a:p>
            <a:pPr marL="457200" lvl="1" indent="0">
              <a:buNone/>
            </a:pPr>
            <a:r>
              <a:rPr lang="es-UY" i="1" dirty="0">
                <a:effectLst/>
              </a:rPr>
              <a:t>showConnections()</a:t>
            </a:r>
            <a:endParaRPr lang="es-UY" dirty="0">
              <a:effectLst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8267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>
            <a:normAutofit fontScale="90000"/>
          </a:bodyPr>
          <a:lstStyle/>
          <a:p>
            <a:pPr algn="ctr"/>
            <a:br>
              <a:rPr lang="es-UY" sz="4000" b="1" i="1" dirty="0">
                <a:effectLst/>
              </a:rPr>
            </a:br>
            <a:r>
              <a:rPr lang="es-UY" sz="4000" b="1" i="1" dirty="0">
                <a:effectLst/>
              </a:rPr>
              <a:t>Crear un Cluster Implícito</a:t>
            </a:r>
            <a:r>
              <a:rPr lang="es-UY" sz="4000" b="1" dirty="0"/>
              <a:t> </a:t>
            </a:r>
            <a:r>
              <a:rPr lang="es-UY" sz="4000" b="1" i="1" dirty="0">
                <a:effectLst/>
              </a:rPr>
              <a:t>sin makeCuster(4)</a:t>
            </a:r>
            <a:br>
              <a:rPr lang="es-UY" sz="4000" b="1" dirty="0">
                <a:effectLst/>
              </a:rPr>
            </a:br>
            <a:endParaRPr lang="es-ES_tradnl" sz="4000" b="1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4867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3100" i="1" dirty="0">
                <a:solidFill>
                  <a:srgbClr val="000000"/>
                </a:solidFill>
                <a:effectLst/>
              </a:rPr>
              <a:t>#  En </a:t>
            </a:r>
            <a:r>
              <a:rPr lang="es-UY" sz="3100" i="1" dirty="0">
                <a:solidFill>
                  <a:srgbClr val="FF0000"/>
                </a:solidFill>
                <a:effectLst/>
              </a:rPr>
              <a:t>su defecto usar "registerDoParallel(cl)” </a:t>
            </a:r>
            <a:r>
              <a:rPr lang="es-UY" sz="2800" i="1" dirty="0">
                <a:solidFill>
                  <a:srgbClr val="FF0000"/>
                </a:solidFill>
                <a:effectLst/>
              </a:rPr>
              <a:t>registerDoParallel(4)</a:t>
            </a:r>
            <a:endParaRPr lang="es-UY" sz="2800" dirty="0">
              <a:solidFill>
                <a:srgbClr val="FF0000"/>
              </a:solidFill>
              <a:effectLst/>
            </a:endParaRPr>
          </a:p>
          <a:p>
            <a:pPr marL="457200" lvl="1" indent="0">
              <a:buNone/>
            </a:pPr>
            <a:r>
              <a:rPr lang="es-UY" sz="2800" i="1" dirty="0">
                <a:effectLst/>
              </a:rPr>
              <a:t>base &lt;- 2</a:t>
            </a:r>
            <a:endParaRPr lang="es-UY" sz="2800" dirty="0">
              <a:effectLst/>
            </a:endParaRPr>
          </a:p>
          <a:p>
            <a:pPr marL="457200" lvl="1" indent="0">
              <a:buNone/>
            </a:pPr>
            <a:r>
              <a:rPr lang="es-UY" sz="2800" i="1" dirty="0">
                <a:effectLst/>
              </a:rPr>
              <a:t>desde &lt;- 1</a:t>
            </a:r>
            <a:endParaRPr lang="es-UY" sz="2800" dirty="0">
              <a:effectLst/>
            </a:endParaRPr>
          </a:p>
          <a:p>
            <a:pPr marL="457200" lvl="1" indent="0">
              <a:buNone/>
            </a:pPr>
            <a:r>
              <a:rPr lang="es-UY" sz="2800" i="1" dirty="0">
                <a:effectLst/>
              </a:rPr>
              <a:t>hasta &lt;- 10</a:t>
            </a:r>
            <a:endParaRPr lang="es-UY" sz="2800" dirty="0">
              <a:effectLst/>
            </a:endParaRPr>
          </a:p>
          <a:p>
            <a:pPr marL="457200" lvl="1" indent="0">
              <a:buNone/>
            </a:pPr>
            <a:r>
              <a:rPr lang="es-UY" sz="2800" i="1" dirty="0">
                <a:effectLst/>
              </a:rPr>
              <a:t>foreach(potencia = desde:hasta, .combine=c) </a:t>
            </a:r>
            <a:r>
              <a:rPr lang="es-UY" sz="2800" i="1" dirty="0">
                <a:solidFill>
                  <a:srgbClr val="FF0000"/>
                </a:solidFill>
                <a:effectLst/>
              </a:rPr>
              <a:t>%dopar%</a:t>
            </a:r>
            <a:endParaRPr lang="es-UY" sz="2800" dirty="0">
              <a:effectLst/>
            </a:endParaRPr>
          </a:p>
          <a:p>
            <a:pPr marL="457200" lvl="1" indent="0">
              <a:buNone/>
            </a:pPr>
            <a:r>
              <a:rPr lang="es-UY" sz="2800" i="1" dirty="0">
                <a:effectLst/>
              </a:rPr>
              <a:t>base^potencia</a:t>
            </a:r>
          </a:p>
          <a:p>
            <a:pPr marL="457200" lvl="1" indent="0">
              <a:buNone/>
            </a:pPr>
            <a:endParaRPr lang="es-UY" sz="2800" dirty="0">
              <a:effectLst/>
            </a:endParaRPr>
          </a:p>
          <a:p>
            <a:pPr marL="0" indent="0">
              <a:buNone/>
            </a:pPr>
            <a:r>
              <a:rPr lang="es-UY" sz="3100" i="1" dirty="0">
                <a:effectLst/>
              </a:rPr>
              <a:t># debe sustituir "stopCluster(cl)" por "stopImplicitCluster()"</a:t>
            </a:r>
            <a:endParaRPr lang="es-UY" sz="3100" dirty="0">
              <a:effectLst/>
            </a:endParaRPr>
          </a:p>
          <a:p>
            <a:pPr marL="457200" lvl="1" indent="0">
              <a:buNone/>
            </a:pPr>
            <a:r>
              <a:rPr lang="es-UY" sz="2600" i="1" dirty="0">
                <a:solidFill>
                  <a:srgbClr val="FF0000"/>
                </a:solidFill>
                <a:effectLst/>
              </a:rPr>
              <a:t>stopImplicitCluster()</a:t>
            </a:r>
            <a:endParaRPr lang="es-UY" sz="2600" dirty="0">
              <a:solidFill>
                <a:srgbClr val="FF0000"/>
              </a:solidFill>
              <a:effectLst/>
            </a:endParaRPr>
          </a:p>
          <a:p>
            <a:pPr marL="457200" lvl="1" indent="0">
              <a:buNone/>
            </a:pPr>
            <a:r>
              <a:rPr lang="es-UY" sz="2600" i="1" dirty="0">
                <a:effectLst/>
              </a:rPr>
              <a:t>showConnections()</a:t>
            </a:r>
            <a:endParaRPr lang="es-UY" sz="2600" dirty="0">
              <a:effectLst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98890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1597"/>
          </a:xfrm>
        </p:spPr>
        <p:txBody>
          <a:bodyPr/>
          <a:lstStyle/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r>
              <a:rPr lang="es-ES_tradnl" dirty="0"/>
              <a:t>Gestión de Memoria</a:t>
            </a:r>
          </a:p>
        </p:txBody>
      </p:sp>
    </p:spTree>
    <p:extLst>
      <p:ext uri="{BB962C8B-B14F-4D97-AF65-F5344CB8AC3E}">
        <p14:creationId xmlns:p14="http://schemas.microsoft.com/office/powerpoint/2010/main" val="287585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3360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800" b="1" dirty="0"/>
              <a:t>Limitantes de R y </a:t>
            </a:r>
            <a:r>
              <a:rPr lang="es-ES_tradnl" sz="3800" b="1" dirty="0" err="1"/>
              <a:t>Rstudio</a:t>
            </a:r>
            <a:r>
              <a:rPr lang="es-ES_tradnl" sz="3800" b="1" dirty="0"/>
              <a:t> en el manejo de memoria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595"/>
            <a:ext cx="10515600" cy="463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400" i="1" dirty="0">
                <a:effectLst/>
              </a:rPr>
              <a:t>Veamos los escenarios del uso de memoria a considerar cuando tratamos con</a:t>
            </a:r>
            <a:r>
              <a:rPr lang="es-UY" sz="2400" dirty="0"/>
              <a:t> </a:t>
            </a:r>
            <a:r>
              <a:rPr lang="es-UY" sz="2400" i="1" dirty="0">
                <a:effectLst/>
              </a:rPr>
              <a:t>grandes cantidades de datos. Algunos de ellos nos obligarán a utilizar técnicas de gestión de memoria.</a:t>
            </a:r>
          </a:p>
          <a:p>
            <a:pPr marL="0" indent="0">
              <a:buNone/>
            </a:pPr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R y Rstudio tienen una limitante básica en la cantidad de datos que pueden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manejar. </a:t>
            </a:r>
          </a:p>
          <a:p>
            <a:pPr marL="0" indent="0">
              <a:buNone/>
            </a:pPr>
            <a:endParaRPr lang="es-UY" sz="2400" i="1" dirty="0"/>
          </a:p>
          <a:p>
            <a:pPr marL="0" indent="0" algn="ctr">
              <a:buNone/>
            </a:pPr>
            <a:r>
              <a:rPr lang="es-UY" sz="2400" i="1" dirty="0"/>
              <a:t>Solo maneja h</a:t>
            </a:r>
            <a:r>
              <a:rPr lang="es-UY" sz="2400" i="1" dirty="0">
                <a:effectLst/>
              </a:rPr>
              <a:t>asta:</a:t>
            </a:r>
            <a:r>
              <a:rPr lang="es-UY" sz="2400" dirty="0"/>
              <a:t> </a:t>
            </a:r>
            <a:r>
              <a:rPr lang="es-UY" sz="2400" i="1" dirty="0">
                <a:effectLst/>
              </a:rPr>
              <a:t>4 GB en datos</a:t>
            </a:r>
            <a:endParaRPr lang="es-UY" sz="2400" dirty="0">
              <a:effectLst/>
            </a:endParaRPr>
          </a:p>
          <a:p>
            <a:pPr marL="0" indent="0">
              <a:buNone/>
            </a:pPr>
            <a:endParaRPr lang="es-UY" sz="2400" i="1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Con esta información veamos los escenarios posibles</a:t>
            </a:r>
            <a:endParaRPr lang="es-UY" sz="2400" dirty="0">
              <a:effectLst/>
            </a:endParaRP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048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Y" sz="2400" i="0" dirty="0">
                <a:solidFill>
                  <a:srgbClr val="212529"/>
                </a:solidFill>
                <a:effectLst/>
              </a:rPr>
              <a:t>En la mayoría de las versiones de 64 bits de Windows, el límite para una compilación de R de 32 bits es de 4 Gb: para las más antiguas es de 2 Gb. </a:t>
            </a:r>
          </a:p>
          <a:p>
            <a:pPr marL="0" indent="0">
              <a:buNone/>
            </a:pPr>
            <a:endParaRPr lang="es-UY" sz="2400" i="0" dirty="0">
              <a:solidFill>
                <a:srgbClr val="212529"/>
              </a:solidFill>
              <a:effectLst/>
            </a:endParaRPr>
          </a:p>
          <a:p>
            <a:pPr marL="0" indent="0">
              <a:buNone/>
            </a:pPr>
            <a:r>
              <a:rPr lang="es-UY" sz="2400" i="0" dirty="0">
                <a:solidFill>
                  <a:srgbClr val="212529"/>
                </a:solidFill>
                <a:effectLst/>
              </a:rPr>
              <a:t>El límite para una compilación de R de 64 bits (impuesto por el sistema operativo) es de 8 TB.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95539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UY" sz="4000" b="1" i="1">
                <a:effectLst/>
              </a:rPr>
              <a:t>Nuevas funciones de Paralelización</a:t>
            </a:r>
            <a:endParaRPr lang="es-ES_tradnl" sz="4000" b="1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9" y="1386360"/>
            <a:ext cx="10515600" cy="5335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Y" sz="2200" b="1">
                <a:effectLst/>
              </a:rPr>
              <a:t>Script normales4_varios_nodos_rev2</a:t>
            </a:r>
          </a:p>
          <a:p>
            <a:pPr marL="0" indent="0">
              <a:buNone/>
            </a:pPr>
            <a:endParaRPr lang="es-UY" sz="500" b="1">
              <a:effectLst/>
            </a:endParaRPr>
          </a:p>
          <a:p>
            <a:pPr marL="0" indent="0">
              <a:buNone/>
            </a:pPr>
            <a:r>
              <a:rPr lang="es-UY" sz="2200">
                <a:effectLst/>
              </a:rPr>
              <a:t>Nuevamente usaremos el código de las normales para hacer comparación de uso de funciones de paralelización</a:t>
            </a:r>
          </a:p>
          <a:p>
            <a:pPr marL="0" indent="0">
              <a:buNone/>
            </a:pPr>
            <a:endParaRPr lang="es-UY" sz="500">
              <a:effectLst/>
            </a:endParaRPr>
          </a:p>
          <a:p>
            <a:pPr marL="0" indent="0">
              <a:buNone/>
            </a:pPr>
            <a:r>
              <a:rPr lang="es-UY" sz="2200"/>
              <a:t>Para el estudio comparativo de los paraletros de eficiencia, g</a:t>
            </a:r>
            <a:r>
              <a:rPr lang="es-UY" sz="2200">
                <a:effectLst/>
              </a:rPr>
              <a:t>eneraremos otro tipo de gráfico: </a:t>
            </a:r>
            <a:r>
              <a:rPr lang="es-UY" sz="2200" b="1">
                <a:effectLst/>
              </a:rPr>
              <a:t>“boxplot”; </a:t>
            </a:r>
            <a:r>
              <a:rPr lang="es-UY" sz="2200">
                <a:effectLst/>
              </a:rPr>
              <a:t>de la ejecución secuencial contra</a:t>
            </a:r>
            <a:r>
              <a:rPr lang="es-UY" sz="2200"/>
              <a:t> </a:t>
            </a:r>
            <a:r>
              <a:rPr lang="es-UY" sz="2200">
                <a:effectLst/>
              </a:rPr>
              <a:t>diferentes funciones paralelas</a:t>
            </a:r>
          </a:p>
          <a:p>
            <a:pPr marL="0" indent="0">
              <a:buNone/>
            </a:pPr>
            <a:endParaRPr lang="es-UY" sz="500">
              <a:effectLst/>
            </a:endParaRPr>
          </a:p>
          <a:p>
            <a:pPr marL="0" indent="0">
              <a:buNone/>
            </a:pPr>
            <a:r>
              <a:rPr lang="es-UY" sz="2200">
                <a:effectLst/>
              </a:rPr>
              <a:t>Usaremos:</a:t>
            </a:r>
          </a:p>
          <a:p>
            <a:pPr lvl="1"/>
            <a:r>
              <a:rPr lang="es-UY" sz="2200" b="1">
                <a:effectLst/>
              </a:rPr>
              <a:t>Sapply</a:t>
            </a:r>
            <a:r>
              <a:rPr lang="es-UY" sz="2200">
                <a:effectLst/>
              </a:rPr>
              <a:t>. Salida: vector o matriz (dependiendo de la longitud de cada elemento devuelto)</a:t>
            </a:r>
          </a:p>
          <a:p>
            <a:pPr lvl="1"/>
            <a:r>
              <a:rPr lang="es-UY" sz="2200" b="1">
                <a:effectLst/>
              </a:rPr>
              <a:t>clusteraApply.</a:t>
            </a:r>
            <a:r>
              <a:rPr lang="es-UY" sz="2200">
                <a:effectLst/>
              </a:rPr>
              <a:t> Salida: vector o matriz, dependiendo de la longitud de cada elemento  devuelto y de la clase designada por el usuario</a:t>
            </a:r>
          </a:p>
          <a:p>
            <a:pPr lvl="1"/>
            <a:r>
              <a:rPr lang="es-UY" sz="2200" b="1">
                <a:effectLst/>
              </a:rPr>
              <a:t>foreach</a:t>
            </a:r>
            <a:r>
              <a:rPr lang="es-UY" sz="2200">
                <a:effectLst/>
              </a:rPr>
              <a:t>: porque potencia el cálculo paralelo. Sustituye el “for”</a:t>
            </a:r>
          </a:p>
          <a:p>
            <a:pPr lvl="1"/>
            <a:r>
              <a:rPr lang="es-UY" sz="2200" b="1">
                <a:effectLst/>
              </a:rPr>
              <a:t>DoParallel</a:t>
            </a:r>
            <a:r>
              <a:rPr lang="es-UY" sz="2200">
                <a:effectLst/>
              </a:rPr>
              <a:t>: Proporciona un backend paralelo para la función %dopar% utilizando el package parallel.</a:t>
            </a:r>
          </a:p>
          <a:p>
            <a:pPr marL="0" indent="0">
              <a:buNone/>
            </a:pPr>
            <a:endParaRPr lang="es-ES_tradnl" sz="2200"/>
          </a:p>
        </p:txBody>
      </p:sp>
    </p:spTree>
    <p:extLst>
      <p:ext uri="{BB962C8B-B14F-4D97-AF65-F5344CB8AC3E}">
        <p14:creationId xmlns:p14="http://schemas.microsoft.com/office/powerpoint/2010/main" val="276165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UY" b="1" dirty="0">
                <a:solidFill>
                  <a:srgbClr val="FF0000"/>
                </a:solidFill>
                <a:effectLst/>
              </a:rPr>
              <a:t>&lt; 4 Gb </a:t>
            </a:r>
            <a:r>
              <a:rPr lang="es-UY" b="1" dirty="0">
                <a:effectLst/>
              </a:rPr>
              <a:t>de Datos y Análisis Simples</a:t>
            </a:r>
            <a:r>
              <a:rPr lang="es-UY" b="1" dirty="0"/>
              <a:t> </a:t>
            </a:r>
            <a:r>
              <a:rPr lang="es-UY" b="1" dirty="0">
                <a:effectLst/>
              </a:rPr>
              <a:t>Sobre los Datos</a:t>
            </a:r>
            <a:br>
              <a:rPr lang="es-UY" b="1" dirty="0">
                <a:effectLst/>
              </a:rPr>
            </a:br>
            <a:endParaRPr lang="es-ES_tradnl" b="1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384"/>
            <a:ext cx="10515600" cy="4743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400" dirty="0">
                <a:effectLst/>
              </a:rPr>
              <a:t>1. </a:t>
            </a:r>
            <a:r>
              <a:rPr lang="es-UY" sz="2400" b="1" dirty="0">
                <a:effectLst/>
              </a:rPr>
              <a:t>Escenario 1: &lt; 4 Gb </a:t>
            </a:r>
            <a:r>
              <a:rPr lang="es-UY" sz="2400" dirty="0">
                <a:effectLst/>
              </a:rPr>
              <a:t>de datos y análisis simples de datos</a:t>
            </a:r>
          </a:p>
          <a:p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UY" sz="2400" dirty="0">
                <a:effectLst/>
              </a:rPr>
              <a:t>En este escenario no deberíamos tener mayores dificultades para tratar nuestros datos, siempre y cuando respetemos tanto el límite de 4 Gb máximo de datos para R como la capacidad de la memoria RAM de la máquina.</a:t>
            </a:r>
          </a:p>
          <a:p>
            <a:pPr marL="0" indent="0">
              <a:buNone/>
            </a:pPr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UY" sz="2400" dirty="0">
                <a:effectLst/>
              </a:rPr>
              <a:t>Por supuesto dependerá también de la capacidad de la memoria RAM de nuestra</a:t>
            </a:r>
          </a:p>
          <a:p>
            <a:pPr marL="0" indent="0">
              <a:buNone/>
            </a:pPr>
            <a:r>
              <a:rPr lang="es-UY" sz="2400" dirty="0">
                <a:effectLst/>
              </a:rPr>
              <a:t>máquina.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225515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4756"/>
          </a:xfrm>
        </p:spPr>
        <p:txBody>
          <a:bodyPr>
            <a:normAutofit fontScale="90000"/>
          </a:bodyPr>
          <a:lstStyle/>
          <a:p>
            <a:pPr algn="ctr"/>
            <a:r>
              <a:rPr lang="es-UY" b="1" i="1" dirty="0">
                <a:solidFill>
                  <a:srgbClr val="FF0000"/>
                </a:solidFill>
                <a:effectLst/>
              </a:rPr>
              <a:t>≥ 4 GB</a:t>
            </a:r>
            <a:r>
              <a:rPr lang="es-UY" b="1" i="1" dirty="0">
                <a:effectLst/>
              </a:rPr>
              <a:t> de Datos  y Anális Medianamente</a:t>
            </a:r>
            <a:r>
              <a:rPr lang="es-UY" b="1" i="1" dirty="0"/>
              <a:t> </a:t>
            </a:r>
            <a:r>
              <a:rPr lang="es-UY" b="1" i="1" dirty="0">
                <a:effectLst/>
              </a:rPr>
              <a:t>Complejos Sobre los Datos</a:t>
            </a:r>
            <a:br>
              <a:rPr lang="es-UY" b="1" dirty="0">
                <a:effectLst/>
              </a:rPr>
            </a:br>
            <a:endParaRPr lang="es-ES_tradn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882"/>
            <a:ext cx="10515600" cy="4657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Y" sz="2600" b="1" dirty="0">
                <a:effectLst/>
              </a:rPr>
              <a:t>2. Escenario 2: ≥ 4 GB </a:t>
            </a:r>
            <a:r>
              <a:rPr lang="es-UY" sz="2600" dirty="0">
                <a:effectLst/>
              </a:rPr>
              <a:t>de datos y análisis de datos que sean medianamente</a:t>
            </a:r>
          </a:p>
          <a:p>
            <a:pPr marL="0" indent="0">
              <a:buNone/>
            </a:pPr>
            <a:r>
              <a:rPr lang="es-UY" sz="2600" dirty="0">
                <a:effectLst/>
              </a:rPr>
              <a:t>Complejos </a:t>
            </a:r>
          </a:p>
          <a:p>
            <a:pPr marL="0" indent="0">
              <a:buNone/>
            </a:pPr>
            <a:endParaRPr lang="es-UY" sz="900" dirty="0">
              <a:effectLst/>
            </a:endParaRPr>
          </a:p>
          <a:p>
            <a:pPr marL="0" indent="0">
              <a:buNone/>
            </a:pPr>
            <a:r>
              <a:rPr lang="es-UY" sz="2600" dirty="0">
                <a:effectLst/>
              </a:rPr>
              <a:t>En este escenario no podremos cargar la totalidad de los datos a tratar en la memoria RAM de una sola vez. Hay varias posibilidades:</a:t>
            </a:r>
          </a:p>
          <a:p>
            <a:r>
              <a:rPr lang="es-UY" sz="2600" dirty="0">
                <a:effectLst/>
              </a:rPr>
              <a:t>Cargar los datos por bloques, esto se hace por código. Esto funciona para análisis simples de datos como cálculos estadísticos elementales</a:t>
            </a:r>
          </a:p>
          <a:p>
            <a:r>
              <a:rPr lang="es-UY" sz="2600" dirty="0">
                <a:effectLst/>
              </a:rPr>
              <a:t>Usar el </a:t>
            </a:r>
            <a:r>
              <a:rPr lang="es-UY" sz="2600" b="1" dirty="0">
                <a:effectLst/>
              </a:rPr>
              <a:t>paquete bigmemory</a:t>
            </a:r>
            <a:r>
              <a:rPr lang="es-UY" sz="2600" dirty="0">
                <a:effectLst/>
              </a:rPr>
              <a:t>, para optimizar el uso de la memoria RAM de la máquina que estemos usando. </a:t>
            </a:r>
          </a:p>
          <a:p>
            <a:pPr marL="0" indent="0">
              <a:buNone/>
            </a:pPr>
            <a:endParaRPr lang="es-UY" sz="2600" dirty="0"/>
          </a:p>
          <a:p>
            <a:pPr marL="0" indent="0">
              <a:buNone/>
            </a:pPr>
            <a:r>
              <a:rPr lang="es-UY" sz="2600" dirty="0">
                <a:effectLst/>
              </a:rPr>
              <a:t>Podemos alcanzar hasta el doble de datos (8Gb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4405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054"/>
            <a:ext cx="10515600" cy="852616"/>
          </a:xfrm>
        </p:spPr>
        <p:txBody>
          <a:bodyPr>
            <a:normAutofit fontScale="90000"/>
          </a:bodyPr>
          <a:lstStyle/>
          <a:p>
            <a:pPr algn="ctr"/>
            <a:r>
              <a:rPr lang="es-UY" b="1" i="1" dirty="0">
                <a:effectLst/>
              </a:rPr>
              <a:t>Cantidad de GB de Datos &gt;&gt; Capacidad de la</a:t>
            </a:r>
            <a:br>
              <a:rPr lang="es-UY" b="1" dirty="0">
                <a:effectLst/>
              </a:rPr>
            </a:br>
            <a:r>
              <a:rPr lang="es-UY" b="1" i="1" dirty="0">
                <a:effectLst/>
              </a:rPr>
              <a:t>Memoria RAM</a:t>
            </a:r>
            <a:br>
              <a:rPr lang="es-UY" dirty="0">
                <a:effectLst/>
                <a:latin typeface="Helvetica" pitchFamily="2" charset="0"/>
              </a:rPr>
            </a:br>
            <a:endParaRPr lang="es-ES_tradn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Y" sz="2400" b="1" i="1" dirty="0">
                <a:effectLst/>
              </a:rPr>
              <a:t>3. Escenario 3</a:t>
            </a:r>
            <a:r>
              <a:rPr lang="es-UY" sz="2400" i="1" dirty="0">
                <a:effectLst/>
              </a:rPr>
              <a:t>: el número de GB de datos a utilizar es </a:t>
            </a:r>
            <a:r>
              <a:rPr lang="es-UY" sz="2400" i="1" dirty="0">
                <a:solidFill>
                  <a:srgbClr val="FF0000"/>
                </a:solidFill>
                <a:effectLst/>
              </a:rPr>
              <a:t>&gt;&gt;</a:t>
            </a:r>
            <a:r>
              <a:rPr lang="es-UY" sz="2400" i="1" dirty="0">
                <a:effectLst/>
              </a:rPr>
              <a:t> que la capacidad de la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memoria RAM, pero caben en el disco duro interno o externo.</a:t>
            </a:r>
          </a:p>
          <a:p>
            <a:pPr marL="0" indent="0">
              <a:buNone/>
            </a:pP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En este escenario debemos hacer uso del</a:t>
            </a:r>
            <a:r>
              <a:rPr lang="es-UY" sz="2400" b="1" i="1" dirty="0">
                <a:effectLst/>
              </a:rPr>
              <a:t> paquete ff, </a:t>
            </a:r>
            <a:r>
              <a:rPr lang="es-UY" sz="2400" i="1" dirty="0">
                <a:effectLst/>
              </a:rPr>
              <a:t>para cargar en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memoria de disco bases de datos u objetos y tratarlos prácticamente como si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estuviésemos usando los métodos más convencionales, mediante un sistema de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particiones.</a:t>
            </a:r>
            <a:endParaRPr lang="es-UY" sz="2400" dirty="0">
              <a:effectLst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8437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UY" b="1" dirty="0">
                <a:effectLst/>
              </a:rPr>
              <a:t>Cantidad de GB de Datos </a:t>
            </a:r>
            <a:r>
              <a:rPr lang="es-UY" b="1" dirty="0">
                <a:solidFill>
                  <a:srgbClr val="FF0000"/>
                </a:solidFill>
                <a:effectLst/>
              </a:rPr>
              <a:t>&gt;&gt;</a:t>
            </a:r>
            <a:r>
              <a:rPr lang="es-UY" b="1" dirty="0">
                <a:effectLst/>
              </a:rPr>
              <a:t> Capacidad de la</a:t>
            </a:r>
            <a:br>
              <a:rPr lang="es-UY" b="1" dirty="0">
                <a:effectLst/>
              </a:rPr>
            </a:br>
            <a:r>
              <a:rPr lang="es-UY" b="1" dirty="0">
                <a:effectLst/>
              </a:rPr>
              <a:t>DD interno + DD externo + RAM</a:t>
            </a:r>
            <a:br>
              <a:rPr lang="es-UY" dirty="0">
                <a:effectLst/>
                <a:latin typeface="Helvetica" pitchFamily="2" charset="0"/>
              </a:rPr>
            </a:br>
            <a:endParaRPr lang="es-ES_tradn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097"/>
            <a:ext cx="10515600" cy="458392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UY" sz="2400" b="1" dirty="0"/>
              <a:t>4. Escenario 4: </a:t>
            </a:r>
            <a:r>
              <a:rPr lang="es-UY" sz="2400" dirty="0"/>
              <a:t>el número de Gb de datos a tratar supera nuestras capacidades locales: DD interno + DD externo + RAM. Además puede influir el tipo de tratamiento que haremos sobre esos datos.</a:t>
            </a:r>
          </a:p>
          <a:p>
            <a:pPr marL="0" indent="0">
              <a:lnSpc>
                <a:spcPct val="120000"/>
              </a:lnSpc>
              <a:buNone/>
            </a:pPr>
            <a:endParaRPr lang="es-UY" sz="800" dirty="0"/>
          </a:p>
          <a:p>
            <a:pPr marL="0" indent="0">
              <a:buNone/>
            </a:pPr>
            <a:r>
              <a:rPr lang="es-UY" sz="2400" dirty="0"/>
              <a:t>En este escenario debemos recurrir a otro tipo de recurso computacional como:</a:t>
            </a:r>
          </a:p>
          <a:p>
            <a:pPr lvl="1"/>
            <a:r>
              <a:rPr lang="es-UY" dirty="0"/>
              <a:t>máquinas paralelas</a:t>
            </a:r>
          </a:p>
          <a:p>
            <a:pPr lvl="1"/>
            <a:r>
              <a:rPr lang="es-UY" dirty="0"/>
              <a:t>supercomputadores</a:t>
            </a:r>
            <a:r>
              <a:rPr lang="es-UY" dirty="0">
                <a:effectLst/>
              </a:rPr>
              <a:t>. </a:t>
            </a:r>
          </a:p>
          <a:p>
            <a:pPr lvl="1"/>
            <a:r>
              <a:rPr lang="es-UY" dirty="0">
                <a:effectLst/>
              </a:rPr>
              <a:t>Las plataformas en la nube: Google Cloud, el Azure de Microsoft, Amazon Web Services, etc.; </a:t>
            </a:r>
          </a:p>
          <a:p>
            <a:pPr marL="0" indent="0">
              <a:buNone/>
            </a:pPr>
            <a:r>
              <a:rPr lang="es-UY" sz="2400" dirty="0">
                <a:effectLst/>
              </a:rPr>
              <a:t>Estas plataformas ofrecen múltiples capacidades de cálculo y memoria pero que tienen un costo.</a:t>
            </a:r>
          </a:p>
          <a:p>
            <a:pPr marL="0" indent="0">
              <a:buNone/>
            </a:pPr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UY" sz="2400" dirty="0">
                <a:effectLst/>
              </a:rPr>
              <a:t>Veamos el script Datos_VS_Tiempo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841040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504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Veamos un supercomputador de la Red Clara, en Costa Rica. Un centro especializado en Data </a:t>
            </a:r>
            <a:r>
              <a:rPr lang="es-ES_tradnl" sz="2400" dirty="0" err="1"/>
              <a:t>Science</a:t>
            </a:r>
            <a:r>
              <a:rPr lang="es-ES_tradnl" sz="2400" dirty="0"/>
              <a:t> para Latinoamérica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https://</a:t>
            </a:r>
            <a:r>
              <a:rPr lang="es-ES_tradnl" sz="2400" dirty="0" err="1"/>
              <a:t>cnca.cenat.ac.cr</a:t>
            </a:r>
            <a:r>
              <a:rPr lang="es-ES_tradnl" sz="2400" dirty="0"/>
              <a:t>/es/ramas/7/#</a:t>
            </a:r>
            <a:r>
              <a:rPr lang="es-ES_tradnl" sz="2400" dirty="0" err="1"/>
              <a:t>intro</a:t>
            </a:r>
            <a:r>
              <a:rPr lang="es-ES_tradnl" sz="2400" dirty="0"/>
              <a:t> 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Cuando nuestros cálculos no se pueden hacer en los computadores que usamos localmente, hay que pasar a uno de estos centros.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La </a:t>
            </a:r>
            <a:r>
              <a:rPr lang="es-ES_tradnl" sz="2400" dirty="0" err="1"/>
              <a:t>RedClara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https://</a:t>
            </a:r>
            <a:r>
              <a:rPr lang="es-ES_tradnl" sz="2400" dirty="0" err="1"/>
              <a:t>www.redclara.net</a:t>
            </a:r>
            <a:r>
              <a:rPr lang="es-ES_tradnl" sz="2400" dirty="0"/>
              <a:t>/</a:t>
            </a:r>
            <a:r>
              <a:rPr lang="es-ES_tradnl" sz="2400" dirty="0" err="1"/>
              <a:t>index.php</a:t>
            </a:r>
            <a:r>
              <a:rPr lang="es-ES_tradnl" sz="2400" dirty="0"/>
              <a:t>/es/somos/miembros/</a:t>
            </a:r>
            <a:r>
              <a:rPr lang="es-ES_tradnl" sz="2400" dirty="0" err="1"/>
              <a:t>uruguay-rau</a:t>
            </a:r>
            <a:endParaRPr lang="es-ES_tradnl" sz="2400" dirty="0"/>
          </a:p>
          <a:p>
            <a:pPr marL="0" indent="0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407071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5329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000" b="1" dirty="0"/>
              <a:t>Pero, tenemos que trabajar con nuestros computadores personales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4328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135"/>
            <a:ext cx="10515600" cy="3643828"/>
          </a:xfrm>
        </p:spPr>
        <p:txBody>
          <a:bodyPr/>
          <a:lstStyle/>
          <a:p>
            <a:pPr marL="0" indent="0" algn="ctr">
              <a:buNone/>
            </a:pPr>
            <a:r>
              <a:rPr lang="es-UY" i="1" dirty="0">
                <a:effectLst/>
                <a:latin typeface="Helvetica" pitchFamily="2" charset="0"/>
              </a:rPr>
              <a:t>Como Funciona la Memoria</a:t>
            </a:r>
            <a:r>
              <a:rPr lang="es-UY" dirty="0">
                <a:latin typeface="Helvetica" pitchFamily="2" charset="0"/>
              </a:rPr>
              <a:t> </a:t>
            </a:r>
            <a:r>
              <a:rPr lang="es-UY" i="1" dirty="0">
                <a:effectLst/>
                <a:latin typeface="Helvetica" pitchFamily="2" charset="0"/>
              </a:rPr>
              <a:t>de la Máquina</a:t>
            </a:r>
            <a:endParaRPr lang="es-UY" dirty="0">
              <a:effectLst/>
              <a:latin typeface="Helvetica" pitchFamily="2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9054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3AD31F-FE58-2B1A-75DE-659A8B86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24" y="729907"/>
            <a:ext cx="9975596" cy="58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98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1340A8-92FE-1039-FD8C-AC1B22548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17" y="1248962"/>
            <a:ext cx="8986623" cy="51132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4FFC77-F6C4-07D2-4D01-F4A0A682D624}"/>
              </a:ext>
            </a:extLst>
          </p:cNvPr>
          <p:cNvSpPr txBox="1"/>
          <p:nvPr/>
        </p:nvSpPr>
        <p:spPr>
          <a:xfrm>
            <a:off x="3041393" y="495757"/>
            <a:ext cx="643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latin typeface="+mj-lt"/>
              </a:rPr>
              <a:t>¿Se duplica el </a:t>
            </a:r>
            <a:r>
              <a:rPr lang="es-ES_tradnl" sz="4000" b="1" dirty="0" err="1">
                <a:latin typeface="+mj-lt"/>
              </a:rPr>
              <a:t>dataframe</a:t>
            </a:r>
            <a:r>
              <a:rPr lang="es-ES_tradnl" sz="4000" b="1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0232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B1286F5-C3D5-E371-B957-0FC9BE231D6F}"/>
              </a:ext>
            </a:extLst>
          </p:cNvPr>
          <p:cNvGrpSpPr/>
          <p:nvPr/>
        </p:nvGrpSpPr>
        <p:grpSpPr>
          <a:xfrm>
            <a:off x="1155212" y="1791730"/>
            <a:ext cx="10524128" cy="4065373"/>
            <a:chOff x="695376" y="1643449"/>
            <a:chExt cx="10524128" cy="406537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7C6DA67-6E50-FBF1-9C5D-198EA1823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76" y="1643449"/>
              <a:ext cx="10524128" cy="406537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5315DB1-02A5-5F99-BE15-23E907A8B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337" y="1763240"/>
              <a:ext cx="536318" cy="658684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045F435-368C-DC5A-A032-BD8620F42C46}"/>
              </a:ext>
            </a:extLst>
          </p:cNvPr>
          <p:cNvSpPr txBox="1"/>
          <p:nvPr/>
        </p:nvSpPr>
        <p:spPr>
          <a:xfrm>
            <a:off x="1915297" y="481914"/>
            <a:ext cx="682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latin typeface="+mj-lt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6783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621"/>
          </a:xfrm>
        </p:spPr>
        <p:txBody>
          <a:bodyPr>
            <a:normAutofit/>
          </a:bodyPr>
          <a:lstStyle/>
          <a:p>
            <a:pPr algn="ctr"/>
            <a:r>
              <a:rPr lang="es-ES_tradnl" sz="4000" b="1"/>
              <a:t>Gráfico Generados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0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/>
              <a:t>G</a:t>
            </a:r>
            <a:r>
              <a:rPr lang="es-UY">
                <a:effectLst/>
              </a:rPr>
              <a:t>ráficos “boxplot” generados:</a:t>
            </a:r>
          </a:p>
          <a:p>
            <a:pPr marL="0" indent="0">
              <a:buNone/>
            </a:pPr>
            <a:endParaRPr lang="es-UY" sz="500">
              <a:effectLst/>
            </a:endParaRPr>
          </a:p>
          <a:p>
            <a:pPr lvl="1"/>
            <a:r>
              <a:rPr lang="es-UY" sz="2200">
                <a:effectLst/>
              </a:rPr>
              <a:t>Todas las ejecuciones para 1, 2, 3 y 4 nodos en mi máquina. Cambien el número de nodo para generar resultados con datos más pesados</a:t>
            </a:r>
          </a:p>
          <a:p>
            <a:pPr lvl="1"/>
            <a:endParaRPr lang="es-UY" sz="500">
              <a:effectLst/>
            </a:endParaRPr>
          </a:p>
          <a:p>
            <a:pPr lvl="1"/>
            <a:r>
              <a:rPr lang="es-UY" sz="2200">
                <a:effectLst/>
              </a:rPr>
              <a:t>Secuencial con </a:t>
            </a:r>
            <a:r>
              <a:rPr lang="es-UY" sz="2200" b="1">
                <a:effectLst/>
              </a:rPr>
              <a:t>sapply vs </a:t>
            </a:r>
            <a:r>
              <a:rPr lang="es-UY" sz="2200">
                <a:effectLst/>
              </a:rPr>
              <a:t>paralelo con </a:t>
            </a:r>
            <a:r>
              <a:rPr lang="es-UY" sz="2200" b="1">
                <a:effectLst/>
              </a:rPr>
              <a:t>clusterApply</a:t>
            </a:r>
          </a:p>
          <a:p>
            <a:pPr lvl="1"/>
            <a:endParaRPr lang="es-UY" sz="500">
              <a:effectLst/>
            </a:endParaRPr>
          </a:p>
          <a:p>
            <a:pPr lvl="1"/>
            <a:r>
              <a:rPr lang="es-UY" sz="2200">
                <a:effectLst/>
              </a:rPr>
              <a:t>Secuencial con </a:t>
            </a:r>
            <a:r>
              <a:rPr lang="es-UY" sz="2200" b="1">
                <a:effectLst/>
              </a:rPr>
              <a:t>foreach vs </a:t>
            </a:r>
            <a:r>
              <a:rPr lang="es-UY" sz="2200">
                <a:effectLst/>
              </a:rPr>
              <a:t>paralelo con </a:t>
            </a:r>
            <a:r>
              <a:rPr lang="es-UY" sz="2200" b="1">
                <a:effectLst/>
              </a:rPr>
              <a:t>Doparallel</a:t>
            </a:r>
          </a:p>
          <a:p>
            <a:pPr lvl="1"/>
            <a:endParaRPr lang="es-UY" sz="500">
              <a:effectLst/>
            </a:endParaRPr>
          </a:p>
          <a:p>
            <a:pPr lvl="1"/>
            <a:r>
              <a:rPr lang="es-UY" sz="2200"/>
              <a:t>U</a:t>
            </a:r>
            <a:r>
              <a:rPr lang="es-UY" sz="2200">
                <a:effectLst/>
              </a:rPr>
              <a:t>saremos el paquete de paralelización “snow” con </a:t>
            </a:r>
            <a:r>
              <a:rPr lang="es-UY" sz="2200" b="1">
                <a:effectLst/>
              </a:rPr>
              <a:t>“microbenchmarck” </a:t>
            </a:r>
            <a:r>
              <a:rPr lang="es-UY" sz="2200">
                <a:effectLst/>
              </a:rPr>
              <a:t>(antes habíamos usado“bech::marck”).</a:t>
            </a:r>
          </a:p>
          <a:p>
            <a:pPr marL="0" indent="0">
              <a:buNone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82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7D1F9C-C30E-535A-9E41-F6FB86667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73" y="1527261"/>
            <a:ext cx="9069859" cy="47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26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4F00B9-89FA-088A-306C-6EEC649CF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56" y="834248"/>
            <a:ext cx="9091827" cy="54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67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26E884E-ED31-4703-716B-F2559884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UY" sz="4000" b="1" dirty="0">
                <a:effectLst/>
              </a:rPr>
              <a:t>Conclusión</a:t>
            </a:r>
            <a:endParaRPr lang="es-ES_tradnl" sz="4000" b="1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89D6B526-97F5-9588-AC1A-A2544300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Y" sz="2400" i="1" dirty="0">
                <a:effectLst/>
              </a:rPr>
              <a:t>Si asigno un dataframe sin modificar a otra variable, el dataframe no se duplica</a:t>
            </a:r>
          </a:p>
          <a:p>
            <a:pPr marL="0" indent="0">
              <a:buNone/>
            </a:pP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Solo cuando se modifican valores se cran columnas propias del dataframe</a:t>
            </a:r>
          </a:p>
          <a:p>
            <a:pPr marL="0" indent="0">
              <a:buNone/>
            </a:pP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Aunque solo se haya modificado un campo, la columna original se borra. Ya no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puedo acceder a ella por lo tanto es inservible.</a:t>
            </a:r>
          </a:p>
          <a:p>
            <a:pPr marL="0" indent="0">
              <a:buNone/>
            </a:pP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b="1" i="1" dirty="0">
                <a:effectLst/>
              </a:rPr>
              <a:t>El gb (garbage collection) la borra de la memoria</a:t>
            </a:r>
            <a:endParaRPr lang="es-UY" sz="2400" b="1" dirty="0">
              <a:effectLst/>
            </a:endParaRP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8923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Big Data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Y" sz="2400" dirty="0">
                <a:effectLst/>
              </a:rPr>
              <a:t>Para hacer </a:t>
            </a:r>
            <a:r>
              <a:rPr lang="es-UY" sz="2400" b="1" dirty="0">
                <a:effectLst/>
              </a:rPr>
              <a:t>big data </a:t>
            </a:r>
            <a:r>
              <a:rPr lang="es-UY" sz="2400" dirty="0">
                <a:effectLst/>
              </a:rPr>
              <a:t>y aplicar técnicas de paralelismo hay que entender</a:t>
            </a:r>
          </a:p>
          <a:p>
            <a:pPr marL="0" indent="0">
              <a:buNone/>
            </a:pPr>
            <a:r>
              <a:rPr lang="es-UY" sz="2400" dirty="0">
                <a:effectLst/>
              </a:rPr>
              <a:t>como funciona la memoria</a:t>
            </a:r>
          </a:p>
          <a:p>
            <a:pPr marL="0" indent="0">
              <a:buNone/>
            </a:pP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dirty="0">
                <a:effectLst/>
              </a:rPr>
              <a:t>La memoria me pondrá múltiples limitaciones y debemos aprender a</a:t>
            </a:r>
            <a:r>
              <a:rPr lang="es-UY" sz="2400" dirty="0"/>
              <a:t> </a:t>
            </a:r>
            <a:r>
              <a:rPr lang="es-UY" sz="2400" dirty="0">
                <a:effectLst/>
              </a:rPr>
              <a:t>manejarlas</a:t>
            </a:r>
          </a:p>
        </p:txBody>
      </p:sp>
    </p:spTree>
    <p:extLst>
      <p:ext uri="{BB962C8B-B14F-4D97-AF65-F5344CB8AC3E}">
        <p14:creationId xmlns:p14="http://schemas.microsoft.com/office/powerpoint/2010/main" val="3175885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UY" i="1" dirty="0">
              <a:effectLst/>
            </a:endParaRPr>
          </a:p>
          <a:p>
            <a:pPr marL="0" indent="0" algn="ctr">
              <a:buNone/>
            </a:pPr>
            <a:endParaRPr lang="es-UY" i="1" dirty="0"/>
          </a:p>
          <a:p>
            <a:pPr marL="0" indent="0" algn="ctr">
              <a:buNone/>
            </a:pPr>
            <a:endParaRPr lang="es-UY" i="1" dirty="0">
              <a:effectLst/>
            </a:endParaRPr>
          </a:p>
          <a:p>
            <a:pPr marL="0" indent="0" algn="ctr">
              <a:buNone/>
            </a:pPr>
            <a:r>
              <a:rPr lang="es-UY" i="1" dirty="0">
                <a:effectLst/>
              </a:rPr>
              <a:t>Vectorizar los cálculos</a:t>
            </a:r>
            <a:endParaRPr lang="es-UY" dirty="0">
              <a:effectLst/>
            </a:endParaRPr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UY" i="1" dirty="0">
                <a:effectLst/>
              </a:rPr>
              <a:t>Todos los usuarios de R vectorizan, veamos cual es la razón</a:t>
            </a:r>
            <a:endParaRPr lang="es-UY" dirty="0">
              <a:effectLst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88518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907"/>
          </a:xfrm>
        </p:spPr>
        <p:txBody>
          <a:bodyPr>
            <a:normAutofit fontScale="90000"/>
          </a:bodyPr>
          <a:lstStyle/>
          <a:p>
            <a:pPr algn="ctr"/>
            <a:r>
              <a:rPr lang="es-UY" sz="4000" b="1" i="1" dirty="0">
                <a:effectLst/>
              </a:rPr>
              <a:t>Vectorización</a:t>
            </a:r>
            <a:br>
              <a:rPr lang="es-UY" sz="4000" b="1" dirty="0">
                <a:effectLst/>
              </a:rPr>
            </a:br>
            <a:endParaRPr lang="es-ES_tradnl" sz="40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032"/>
            <a:ext cx="105156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600" i="1" dirty="0">
                <a:effectLst/>
              </a:rPr>
              <a:t>En R todas las estructuras son vectores</a:t>
            </a:r>
          </a:p>
          <a:p>
            <a:pPr marL="0" indent="0">
              <a:buNone/>
            </a:pPr>
            <a:endParaRPr lang="es-UY" sz="800" dirty="0">
              <a:effectLst/>
            </a:endParaRPr>
          </a:p>
          <a:p>
            <a:r>
              <a:rPr lang="es-UY" sz="2600" i="1" dirty="0">
                <a:effectLst/>
              </a:rPr>
              <a:t>Una lista es un vector de punteros</a:t>
            </a:r>
            <a:endParaRPr lang="es-UY" sz="2600" dirty="0">
              <a:effectLst/>
            </a:endParaRPr>
          </a:p>
          <a:p>
            <a:r>
              <a:rPr lang="es-UY" sz="2600" i="1" dirty="0">
                <a:effectLst/>
              </a:rPr>
              <a:t>Un elemento es un vector</a:t>
            </a:r>
            <a:endParaRPr lang="es-UY" sz="2600" dirty="0">
              <a:effectLst/>
            </a:endParaRPr>
          </a:p>
          <a:p>
            <a:r>
              <a:rPr lang="es-UY" sz="2600" i="1" dirty="0"/>
              <a:t>U</a:t>
            </a:r>
            <a:r>
              <a:rPr lang="es-UY" sz="2600" i="1" dirty="0">
                <a:effectLst/>
              </a:rPr>
              <a:t>n vector es un vector de dos posiciones</a:t>
            </a:r>
            <a:endParaRPr lang="es-UY" sz="2600" dirty="0">
              <a:effectLst/>
            </a:endParaRPr>
          </a:p>
          <a:p>
            <a:r>
              <a:rPr lang="es-UY" sz="2600" i="1" dirty="0">
                <a:effectLst/>
              </a:rPr>
              <a:t>Una matriz es un vector de vectores</a:t>
            </a:r>
            <a:endParaRPr lang="es-UY" sz="2600" dirty="0">
              <a:effectLst/>
            </a:endParaRPr>
          </a:p>
          <a:p>
            <a:r>
              <a:rPr lang="es-UY" sz="2600" i="1" dirty="0">
                <a:effectLst/>
              </a:rPr>
              <a:t>Un data frame es una lista y una lista es un vector</a:t>
            </a:r>
            <a:endParaRPr lang="es-UY" sz="2600" dirty="0">
              <a:effectLst/>
            </a:endParaRPr>
          </a:p>
          <a:p>
            <a:r>
              <a:rPr lang="es-UY" sz="2600" i="1" dirty="0">
                <a:effectLst/>
              </a:rPr>
              <a:t>Cada columna de un data frame es un vector</a:t>
            </a:r>
            <a:endParaRPr lang="es-UY" sz="2600" dirty="0">
              <a:effectLst/>
            </a:endParaRPr>
          </a:p>
          <a:p>
            <a:r>
              <a:rPr lang="es-UY" sz="2600" i="1" dirty="0">
                <a:effectLst/>
              </a:rPr>
              <a:t>Los cálculos vectorizados son más rápidos porque están optimizados    internamente en R</a:t>
            </a:r>
            <a:endParaRPr lang="es-UY" sz="2600" dirty="0">
              <a:effectLst/>
            </a:endParaRPr>
          </a:p>
          <a:p>
            <a:r>
              <a:rPr lang="es-UY" sz="2600" i="1" dirty="0">
                <a:effectLst/>
              </a:rPr>
              <a:t>Los códigos son más compactos</a:t>
            </a:r>
            <a:endParaRPr lang="es-UY" sz="2600" dirty="0">
              <a:effectLst/>
            </a:endParaRP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15644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Características de 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1"/>
            <a:ext cx="10515600" cy="46200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UY" sz="2400" i="1" dirty="0">
                <a:effectLst/>
              </a:rPr>
              <a:t>R es un metalenguaje, las funciones base están programadas en C++</a:t>
            </a:r>
            <a:endParaRPr lang="es-UY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s-UY" sz="2400" i="1" dirty="0">
                <a:effectLst/>
              </a:rPr>
              <a:t>Las funciones de R hacen llamadas a funciones en C++</a:t>
            </a:r>
            <a:endParaRPr lang="es-UY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s-UY" sz="2400" i="1" dirty="0">
                <a:effectLst/>
              </a:rPr>
              <a:t>Por esta razón, cuando vectorizamos estamos optimizando el código en R</a:t>
            </a:r>
            <a:endParaRPr lang="es-UY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s-UY" sz="2400" i="1" dirty="0">
                <a:effectLst/>
              </a:rPr>
              <a:t>Por grande que sea una base de datos, cualquier cálculo vectorial sobre alguno de los vectores de la estructura ira muy rápido</a:t>
            </a:r>
            <a:endParaRPr lang="es-UY" sz="2400" dirty="0">
              <a:effectLst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007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400" i="1" dirty="0">
                <a:effectLst/>
              </a:rPr>
              <a:t>Las funciones a continuación están optimizadas porque se hacen vectorialmente</a:t>
            </a:r>
            <a:endParaRPr lang="es-UY" sz="2400" dirty="0">
              <a:effectLst/>
            </a:endParaRPr>
          </a:p>
          <a:p>
            <a:pPr lvl="1"/>
            <a:r>
              <a:rPr lang="es-UY" i="1" dirty="0">
                <a:effectLst/>
              </a:rPr>
              <a:t>apply</a:t>
            </a:r>
            <a:endParaRPr lang="es-UY" dirty="0">
              <a:effectLst/>
            </a:endParaRPr>
          </a:p>
          <a:p>
            <a:pPr lvl="1"/>
            <a:r>
              <a:rPr lang="es-UY" i="1" dirty="0"/>
              <a:t>l</a:t>
            </a:r>
            <a:r>
              <a:rPr lang="es-UY" i="1" dirty="0">
                <a:effectLst/>
              </a:rPr>
              <a:t>apply</a:t>
            </a:r>
            <a:endParaRPr lang="es-UY" dirty="0">
              <a:effectLst/>
            </a:endParaRPr>
          </a:p>
          <a:p>
            <a:pPr lvl="1"/>
            <a:r>
              <a:rPr lang="es-UY" i="1" dirty="0"/>
              <a:t>s</a:t>
            </a:r>
            <a:r>
              <a:rPr lang="es-UY" i="1" dirty="0">
                <a:effectLst/>
              </a:rPr>
              <a:t>apply</a:t>
            </a:r>
            <a:endParaRPr lang="es-UY" dirty="0">
              <a:effectLst/>
            </a:endParaRPr>
          </a:p>
          <a:p>
            <a:pPr lvl="1"/>
            <a:r>
              <a:rPr lang="es-UY" i="1" dirty="0"/>
              <a:t>m</a:t>
            </a:r>
            <a:r>
              <a:rPr lang="es-UY" i="1" dirty="0">
                <a:effectLst/>
              </a:rPr>
              <a:t>apply</a:t>
            </a:r>
          </a:p>
          <a:p>
            <a:endParaRPr lang="es-UY" sz="800" dirty="0">
              <a:effectLst/>
            </a:endParaRPr>
          </a:p>
          <a:p>
            <a:pPr marL="0" indent="0">
              <a:buNone/>
            </a:pPr>
            <a:r>
              <a:rPr lang="es-ES_tradnl" sz="2400" dirty="0"/>
              <a:t>Veamos la eficiencia de ejecución de una función vectorizada contra una que no lo es</a:t>
            </a:r>
          </a:p>
          <a:p>
            <a:r>
              <a:rPr lang="es-ES_tradnl" sz="2400" dirty="0" err="1"/>
              <a:t>for</a:t>
            </a:r>
            <a:endParaRPr lang="es-ES_tradnl" sz="2400" dirty="0"/>
          </a:p>
          <a:p>
            <a:r>
              <a:rPr lang="es-ES_tradnl" sz="2400" dirty="0" err="1"/>
              <a:t>apply</a:t>
            </a:r>
            <a:endParaRPr lang="es-ES_tradnl" sz="2400" dirty="0"/>
          </a:p>
          <a:p>
            <a:r>
              <a:rPr lang="es-ES_tradnl" sz="2400" dirty="0" err="1"/>
              <a:t>row.Means</a:t>
            </a:r>
            <a:endParaRPr lang="es-ES_tradnl" sz="2400" dirty="0"/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771750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Y" sz="2600" i="1" dirty="0">
                <a:effectLst/>
              </a:rPr>
              <a:t>Para ver la eficiencia de la vectorización con estas funciones, hagamos el siguiente</a:t>
            </a:r>
            <a:r>
              <a:rPr lang="es-UY" sz="2600" dirty="0"/>
              <a:t> </a:t>
            </a:r>
            <a:r>
              <a:rPr lang="es-UY" sz="2600" i="1" dirty="0">
                <a:effectLst/>
              </a:rPr>
              <a:t>experimento, comparemos los tiempos de ejecución de las tres siguientes</a:t>
            </a:r>
            <a:r>
              <a:rPr lang="es-UY" sz="2600" dirty="0"/>
              <a:t> </a:t>
            </a:r>
            <a:r>
              <a:rPr lang="es-UY" sz="2600" i="1" dirty="0">
                <a:effectLst/>
              </a:rPr>
              <a:t>funciones</a:t>
            </a:r>
            <a:endParaRPr lang="es-UY" sz="2600" dirty="0">
              <a:effectLst/>
            </a:endParaRPr>
          </a:p>
          <a:p>
            <a:r>
              <a:rPr lang="es-UY" sz="2600" i="1" dirty="0">
                <a:effectLst/>
              </a:rPr>
              <a:t>for: función básica de R. Funciona bastante mal</a:t>
            </a:r>
            <a:endParaRPr lang="es-UY" sz="2600" dirty="0">
              <a:effectLst/>
            </a:endParaRPr>
          </a:p>
          <a:p>
            <a:r>
              <a:rPr lang="es-UY" sz="2600" i="1" dirty="0"/>
              <a:t>a</a:t>
            </a:r>
            <a:r>
              <a:rPr lang="es-UY" sz="2600" i="1" dirty="0">
                <a:effectLst/>
              </a:rPr>
              <a:t>pply: ya la conocemos, es bastante eficiente</a:t>
            </a:r>
            <a:endParaRPr lang="es-UY" sz="2600" dirty="0">
              <a:effectLst/>
            </a:endParaRPr>
          </a:p>
          <a:p>
            <a:r>
              <a:rPr lang="es-UY" sz="2600" i="1" dirty="0">
                <a:effectLst/>
              </a:rPr>
              <a:t>rowMeans: es una función de R optimizada para calcular la media por fila.</a:t>
            </a:r>
          </a:p>
          <a:p>
            <a:endParaRPr lang="es-UY" sz="2600" dirty="0">
              <a:effectLst/>
            </a:endParaRPr>
          </a:p>
          <a:p>
            <a:pPr marL="0" indent="0">
              <a:buNone/>
            </a:pPr>
            <a:r>
              <a:rPr lang="es-UY" sz="2600" i="1" dirty="0">
                <a:effectLst/>
              </a:rPr>
              <a:t>forma de uso: rowMeans(x, na.rm = FALSE, dims = 1)</a:t>
            </a:r>
          </a:p>
          <a:p>
            <a:pPr marL="0" indent="0">
              <a:buNone/>
            </a:pPr>
            <a:endParaRPr lang="es-UY" sz="2600" dirty="0">
              <a:effectLst/>
            </a:endParaRPr>
          </a:p>
          <a:p>
            <a:pPr marL="0" indent="0" algn="ctr">
              <a:buNone/>
            </a:pPr>
            <a:r>
              <a:rPr lang="es-UY" sz="2600" b="1" i="1" dirty="0">
                <a:effectLst/>
              </a:rPr>
              <a:t>Veamos el script for_apply_rowMeans en R</a:t>
            </a:r>
            <a:endParaRPr lang="es-UY" sz="2600" b="1" dirty="0">
              <a:effectLst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013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496013-2915-4898-DE08-835AC4ED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49" y="311150"/>
            <a:ext cx="8615578" cy="61808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EF568C49-76BA-BB12-FE10-4DC66F1BC20D}"/>
                  </a:ext>
                </a:extLst>
              </p14:cNvPr>
              <p14:cNvContentPartPr/>
              <p14:nvPr/>
            </p14:nvContentPartPr>
            <p14:xfrm>
              <a:off x="2170401" y="2116158"/>
              <a:ext cx="2116440" cy="4644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EF568C49-76BA-BB12-FE10-4DC66F1BC2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0401" y="1936158"/>
                <a:ext cx="22960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B1C65D77-451F-753A-6932-64C2E96E037C}"/>
                  </a:ext>
                </a:extLst>
              </p14:cNvPr>
              <p14:cNvContentPartPr/>
              <p14:nvPr/>
            </p14:nvContentPartPr>
            <p14:xfrm>
              <a:off x="2181921" y="3868854"/>
              <a:ext cx="1997640" cy="5256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B1C65D77-451F-753A-6932-64C2E96E03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2281" y="3689214"/>
                <a:ext cx="21772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C8FE15A3-228D-153F-0883-75EBE7241740}"/>
                  </a:ext>
                </a:extLst>
              </p14:cNvPr>
              <p14:cNvContentPartPr/>
              <p14:nvPr/>
            </p14:nvContentPartPr>
            <p14:xfrm>
              <a:off x="2177241" y="5509878"/>
              <a:ext cx="2054880" cy="6048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C8FE15A3-228D-153F-0883-75EBE72417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7241" y="5329878"/>
                <a:ext cx="2234520" cy="4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0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113BC4-6AB2-258B-E927-B56EE4F50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67594"/>
            <a:ext cx="5291666" cy="47228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0055695-32F1-20B1-F523-CB310A1B9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067594"/>
            <a:ext cx="5291667" cy="4722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F4D57BB-DF71-6501-673E-A80CDA30397B}"/>
                  </a:ext>
                </a:extLst>
              </p14:cNvPr>
              <p14:cNvContentPartPr/>
              <p14:nvPr/>
            </p14:nvContentPartPr>
            <p14:xfrm>
              <a:off x="9373424" y="975575"/>
              <a:ext cx="2851200" cy="10695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F4D57BB-DF71-6501-673E-A80CDA3039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54704" y="956855"/>
                <a:ext cx="2889000" cy="11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631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8652D1C-33BC-7DDC-B7E6-00706E7D19C1}"/>
              </a:ext>
            </a:extLst>
          </p:cNvPr>
          <p:cNvSpPr txBox="1"/>
          <p:nvPr/>
        </p:nvSpPr>
        <p:spPr>
          <a:xfrm>
            <a:off x="1233055" y="775855"/>
            <a:ext cx="10113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i="1" dirty="0">
                <a:effectLst/>
              </a:rPr>
              <a:t>Analicemos la razón para que la diferencia sea tan grande. El código creará una</a:t>
            </a:r>
            <a:endParaRPr lang="es-UY" sz="2400" dirty="0">
              <a:effectLst/>
            </a:endParaRPr>
          </a:p>
          <a:p>
            <a:r>
              <a:rPr lang="es-UY" sz="2400" i="1" dirty="0">
                <a:effectLst/>
              </a:rPr>
              <a:t>nueva columna con las medias.</a:t>
            </a:r>
          </a:p>
          <a:p>
            <a:endParaRPr lang="es-UY" sz="2400" dirty="0">
              <a:effectLst/>
            </a:endParaRPr>
          </a:p>
          <a:p>
            <a:r>
              <a:rPr lang="es-UY" sz="2400" i="1" dirty="0">
                <a:effectLst/>
              </a:rPr>
              <a:t>“for” tomara la primera fila, calcula la media, construye la primera posición del</a:t>
            </a:r>
            <a:endParaRPr lang="es-UY" sz="2400" dirty="0">
              <a:effectLst/>
            </a:endParaRPr>
          </a:p>
          <a:p>
            <a:r>
              <a:rPr lang="es-UY" sz="2400" i="1" dirty="0">
                <a:effectLst/>
              </a:rPr>
              <a:t>vector, pasa a la segunda fila ………. etc</a:t>
            </a:r>
            <a:endParaRPr lang="es-UY" sz="2400" dirty="0">
              <a:effectLst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39DDEE2-77F9-2379-36CF-1357CE3FA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73" y="2883736"/>
            <a:ext cx="8820728" cy="29558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88657F3-D375-AD38-D6A6-65652BBE4F7A}"/>
              </a:ext>
            </a:extLst>
          </p:cNvPr>
          <p:cNvSpPr txBox="1"/>
          <p:nvPr/>
        </p:nvSpPr>
        <p:spPr>
          <a:xfrm>
            <a:off x="1390073" y="5839617"/>
            <a:ext cx="995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2400" b="1" dirty="0">
                <a:effectLst/>
              </a:rPr>
              <a:t>Como ven, “for” es muy ineficiente, sobre todo para grandes BD. Olvidenlo</a:t>
            </a:r>
          </a:p>
        </p:txBody>
      </p:sp>
    </p:spTree>
    <p:extLst>
      <p:ext uri="{BB962C8B-B14F-4D97-AF65-F5344CB8AC3E}">
        <p14:creationId xmlns:p14="http://schemas.microsoft.com/office/powerpoint/2010/main" val="2977674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1177636"/>
          </a:xfrm>
        </p:spPr>
        <p:txBody>
          <a:bodyPr/>
          <a:lstStyle/>
          <a:p>
            <a:pPr marL="0" indent="0">
              <a:buNone/>
            </a:pPr>
            <a:r>
              <a:rPr lang="es-UY" sz="2400" i="1" dirty="0">
                <a:effectLst/>
              </a:rPr>
              <a:t>Mientras que apply y rowMeans actúan vectorialmente, todas las posiciones del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vector se calculan a la vez, simultaneamente.</a:t>
            </a:r>
            <a:endParaRPr lang="es-UY" sz="2400" dirty="0">
              <a:effectLst/>
            </a:endParaRPr>
          </a:p>
          <a:p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4AC4F7-734E-F150-74EE-CAE832C5A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14" y="2216727"/>
            <a:ext cx="7772400" cy="32395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E0CCDB0-A3DE-238E-7B07-57298312F250}"/>
              </a:ext>
            </a:extLst>
          </p:cNvPr>
          <p:cNvSpPr txBox="1"/>
          <p:nvPr/>
        </p:nvSpPr>
        <p:spPr>
          <a:xfrm>
            <a:off x="1167822" y="5655072"/>
            <a:ext cx="8585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2400" b="1" dirty="0">
                <a:effectLst/>
              </a:rPr>
              <a:t>A esta forma de operar se llama cálculo vectorial o vectorizado</a:t>
            </a:r>
          </a:p>
        </p:txBody>
      </p:sp>
    </p:spTree>
    <p:extLst>
      <p:ext uri="{BB962C8B-B14F-4D97-AF65-F5344CB8AC3E}">
        <p14:creationId xmlns:p14="http://schemas.microsoft.com/office/powerpoint/2010/main" val="141719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UY" sz="4000" b="1" i="1" dirty="0">
                <a:effectLst/>
              </a:rPr>
              <a:t>Otras Funciones Optimizadas para Operaciones</a:t>
            </a:r>
            <a:br>
              <a:rPr lang="es-UY" sz="4000" b="1" dirty="0">
                <a:effectLst/>
              </a:rPr>
            </a:br>
            <a:r>
              <a:rPr lang="es-UY" sz="4000" b="1" i="1" dirty="0">
                <a:effectLst/>
              </a:rPr>
              <a:t>Vectoriales</a:t>
            </a:r>
            <a:br>
              <a:rPr lang="es-UY" sz="4000" b="1" dirty="0">
                <a:effectLst/>
              </a:rPr>
            </a:br>
            <a:endParaRPr lang="es-ES_tradnl" sz="40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Y" sz="2400" i="1" dirty="0">
                <a:effectLst/>
              </a:rPr>
              <a:t>También existen</a:t>
            </a:r>
          </a:p>
          <a:p>
            <a:pPr marL="0" indent="0">
              <a:buNone/>
            </a:pP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colSums (x, na.rm = FALSE, dims = 1) : suma por columna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rowSums (x, na.rm = FALSE, dims = 1) : suma por fila</a:t>
            </a:r>
            <a:endParaRPr lang="es-UY" sz="2400" dirty="0">
              <a:effectLst/>
            </a:endParaRPr>
          </a:p>
          <a:p>
            <a:pPr marL="0" indent="0">
              <a:buNone/>
            </a:pPr>
            <a:r>
              <a:rPr lang="es-UY" sz="2400" i="1" dirty="0">
                <a:effectLst/>
              </a:rPr>
              <a:t>colMeans(x, na.rm = FALSE, dims = 1) : media por columna</a:t>
            </a:r>
            <a:endParaRPr lang="es-UY" sz="2400" dirty="0">
              <a:effectLst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0724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7891"/>
            <a:ext cx="10515600" cy="3309072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b="1" dirty="0"/>
              <a:t>Continuará</a:t>
            </a:r>
          </a:p>
        </p:txBody>
      </p:sp>
    </p:spTree>
    <p:extLst>
      <p:ext uri="{BB962C8B-B14F-4D97-AF65-F5344CB8AC3E}">
        <p14:creationId xmlns:p14="http://schemas.microsoft.com/office/powerpoint/2010/main" val="383499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45FAF1-CB9A-60CC-F787-A9E1A6582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67594"/>
            <a:ext cx="5291666" cy="47228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A36CE1-36AF-C5AA-15CD-78F590DAF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067594"/>
            <a:ext cx="5291667" cy="4722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AE103824-06DB-C236-67DA-34D3EABC125A}"/>
                  </a:ext>
                </a:extLst>
              </p14:cNvPr>
              <p14:cNvContentPartPr/>
              <p14:nvPr/>
            </p14:nvContentPartPr>
            <p14:xfrm>
              <a:off x="9373424" y="975575"/>
              <a:ext cx="2851200" cy="10695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AE103824-06DB-C236-67DA-34D3EABC12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54704" y="956855"/>
                <a:ext cx="2889000" cy="11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2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A3B4FCC-813C-CB4F-FA9A-99BD8C35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854651"/>
            <a:ext cx="5291666" cy="47228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A844E3-66D2-60C7-5FDA-4DDA86A44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" y="854651"/>
            <a:ext cx="5291667" cy="4722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C03C244-8033-9CB8-97C6-A0AEBF01F9DB}"/>
                  </a:ext>
                </a:extLst>
              </p14:cNvPr>
              <p14:cNvContentPartPr/>
              <p14:nvPr/>
            </p14:nvContentPartPr>
            <p14:xfrm>
              <a:off x="9147956" y="745757"/>
              <a:ext cx="2851200" cy="10695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C03C244-8033-9CB8-97C6-A0AEBF01F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29236" y="727037"/>
                <a:ext cx="2889000" cy="11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008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079286-5A19-070D-D97A-774A670BE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67594"/>
            <a:ext cx="5291666" cy="47228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895E6E-61C7-8CCC-CA14-E24D1300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067594"/>
            <a:ext cx="5291667" cy="4722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31B2A835-BBE6-17BB-F984-B499B1E95794}"/>
                  </a:ext>
                </a:extLst>
              </p14:cNvPr>
              <p14:cNvContentPartPr/>
              <p14:nvPr/>
            </p14:nvContentPartPr>
            <p14:xfrm>
              <a:off x="9373424" y="975575"/>
              <a:ext cx="2851200" cy="10695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31B2A835-BBE6-17BB-F984-B499B1E957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54704" y="956855"/>
                <a:ext cx="2889000" cy="11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35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508F7D-8F55-AE43-49FF-14B5D3845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" y="647700"/>
            <a:ext cx="3801035" cy="33976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047F4-DA29-A56D-BD2C-366F35EEF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9" y="1617983"/>
            <a:ext cx="3801035" cy="33976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7901EE-11CA-61D6-D68C-D74171FBD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90" y="3042396"/>
            <a:ext cx="3355957" cy="299981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DBCA943-29DC-C74E-D4B3-3BDB9250E108}"/>
              </a:ext>
            </a:extLst>
          </p:cNvPr>
          <p:cNvSpPr txBox="1"/>
          <p:nvPr/>
        </p:nvSpPr>
        <p:spPr>
          <a:xfrm>
            <a:off x="4972833" y="413359"/>
            <a:ext cx="601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/>
              <a:t>Parámetros de Rendimiento</a:t>
            </a:r>
          </a:p>
        </p:txBody>
      </p:sp>
    </p:spTree>
    <p:extLst>
      <p:ext uri="{BB962C8B-B14F-4D97-AF65-F5344CB8AC3E}">
        <p14:creationId xmlns:p14="http://schemas.microsoft.com/office/powerpoint/2010/main" val="343119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7747</TotalTime>
  <Words>2368</Words>
  <Application>Microsoft Macintosh PowerPoint</Application>
  <PresentationFormat>Panorámica</PresentationFormat>
  <Paragraphs>354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Helvetica</vt:lpstr>
      <vt:lpstr>Tema de Office</vt:lpstr>
      <vt:lpstr>Programación Paralela con R y Rstudio.  Una Introducción </vt:lpstr>
      <vt:lpstr>Presentación de PowerPoint</vt:lpstr>
      <vt:lpstr>Nuevas funciones de Paralelización</vt:lpstr>
      <vt:lpstr>Gráfico Generados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Como Eliminar Objetos del Cluster</vt:lpstr>
      <vt:lpstr>Como remover el Cluster que hemos Creado</vt:lpstr>
      <vt:lpstr>Presentación de PowerPoint</vt:lpstr>
      <vt:lpstr>Presentación de PowerPoint</vt:lpstr>
      <vt:lpstr> Borremos objetos de la memoria</vt:lpstr>
      <vt:lpstr>Conclusión</vt:lpstr>
      <vt:lpstr>Presentación de PowerPoint</vt:lpstr>
      <vt:lpstr>Presentación de PowerPoint</vt:lpstr>
      <vt:lpstr>parsapply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Crear un Cluster Implícito sin makeCuster(4) </vt:lpstr>
      <vt:lpstr>Presentación de PowerPoint</vt:lpstr>
      <vt:lpstr>Presentación de PowerPoint</vt:lpstr>
      <vt:lpstr>Limitantes de R y Rstudio en el manejo de memoria</vt:lpstr>
      <vt:lpstr>Presentación de PowerPoint</vt:lpstr>
      <vt:lpstr>&lt; 4 Gb de Datos y Análisis Simples Sobre los Datos </vt:lpstr>
      <vt:lpstr>≥ 4 GB de Datos  y Anális Medianamente Complejos Sobre los Datos </vt:lpstr>
      <vt:lpstr>Cantidad de GB de Datos &gt;&gt; Capacidad de la Memoria RAM </vt:lpstr>
      <vt:lpstr>Cantidad de GB de Datos &gt;&gt; Capacidad de la DD interno + DD externo + RAM </vt:lpstr>
      <vt:lpstr>Presentación de PowerPoint</vt:lpstr>
      <vt:lpstr>Pero, tenemos que trabajar con nuestros computadores personales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Big Data</vt:lpstr>
      <vt:lpstr>Presentación de PowerPoint</vt:lpstr>
      <vt:lpstr>Vectorización </vt:lpstr>
      <vt:lpstr>Características de 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Otras Funciones Optimizadas para Operaciones Vectoriales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Paralelo con R  Una Introducción </dc:title>
  <dc:creator/>
  <cp:lastModifiedBy>Rina Suros</cp:lastModifiedBy>
  <cp:revision>1040</cp:revision>
  <dcterms:created xsi:type="dcterms:W3CDTF">2012-07-30T22:48:03Z</dcterms:created>
  <dcterms:modified xsi:type="dcterms:W3CDTF">2022-11-10T19:39:45Z</dcterms:modified>
</cp:coreProperties>
</file>