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layfair Displ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layfairDisplay-bold.fntdata"/><Relationship Id="rId12" Type="http://schemas.openxmlformats.org/officeDocument/2006/relationships/font" Target="fonts/PlayfairDispl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boldItalic.fntdata"/><Relationship Id="rId14" Type="http://schemas.openxmlformats.org/officeDocument/2006/relationships/font" Target="fonts/PlayfairDispl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c6f83aa9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c6f83aa9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c6f83aa91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c6f83aa91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b276355b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b276355b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b276355b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b276355b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6f83aa91_0_7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6f83aa9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56975" y="17796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700"/>
              <a:t>2.5 Todos pierden con una mala planificación</a:t>
            </a:r>
            <a:endParaRPr sz="2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509550" y="818275"/>
            <a:ext cx="8226600" cy="107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100"/>
              <a:t>Ejemplo del constructor que no planificó bien...</a:t>
            </a:r>
            <a:endParaRPr sz="31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5138" y="2343150"/>
            <a:ext cx="1993730" cy="222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265500" y="117350"/>
            <a:ext cx="4045200" cy="118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Todos pierden</a:t>
            </a:r>
            <a:endParaRPr/>
          </a:p>
        </p:txBody>
      </p:sp>
      <p:sp>
        <p:nvSpPr>
          <p:cNvPr id="71" name="Google Shape;71;p15"/>
          <p:cNvSpPr txBox="1"/>
          <p:nvPr>
            <p:ph idx="2" type="body"/>
          </p:nvPr>
        </p:nvSpPr>
        <p:spPr>
          <a:xfrm>
            <a:off x="4939500" y="854825"/>
            <a:ext cx="3837000" cy="7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Clientes reciben un producto tarde y más costoso</a:t>
            </a:r>
            <a:endParaRPr/>
          </a:p>
        </p:txBody>
      </p:sp>
      <p:sp>
        <p:nvSpPr>
          <p:cNvPr id="72" name="Google Shape;72;p15"/>
          <p:cNvSpPr txBox="1"/>
          <p:nvPr>
            <p:ph idx="2" type="body"/>
          </p:nvPr>
        </p:nvSpPr>
        <p:spPr>
          <a:xfrm>
            <a:off x="4939500" y="1616825"/>
            <a:ext cx="3837000" cy="7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Management debe dedicar más recursos</a:t>
            </a:r>
            <a:endParaRPr/>
          </a:p>
        </p:txBody>
      </p:sp>
      <p:sp>
        <p:nvSpPr>
          <p:cNvPr id="73" name="Google Shape;73;p15"/>
          <p:cNvSpPr txBox="1"/>
          <p:nvPr>
            <p:ph idx="2" type="body"/>
          </p:nvPr>
        </p:nvSpPr>
        <p:spPr>
          <a:xfrm>
            <a:off x="4939500" y="2378825"/>
            <a:ext cx="3837000" cy="7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Developer queda con mala reputación</a:t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25" y="1624588"/>
            <a:ext cx="1378124" cy="2046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3075" y="2144400"/>
            <a:ext cx="2297625" cy="10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9725" y="3635375"/>
            <a:ext cx="1897892" cy="11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509550" y="894475"/>
            <a:ext cx="8124900" cy="107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100"/>
              <a:t>La planificación debe ser algo serio, define compromisos y respalda a las decisiones comerciales.</a:t>
            </a:r>
            <a:endParaRPr sz="3100"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0151" y="2731550"/>
            <a:ext cx="2983700" cy="206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265500" y="422150"/>
            <a:ext cx="4045200" cy="134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Los planes se usan como</a:t>
            </a:r>
            <a:endParaRPr/>
          </a:p>
        </p:txBody>
      </p:sp>
      <p:sp>
        <p:nvSpPr>
          <p:cNvPr id="88" name="Google Shape;88;p17"/>
          <p:cNvSpPr txBox="1"/>
          <p:nvPr>
            <p:ph idx="2" type="body"/>
          </p:nvPr>
        </p:nvSpPr>
        <p:spPr>
          <a:xfrm>
            <a:off x="4939500" y="854825"/>
            <a:ext cx="3837000" cy="7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Base para acordar costo y cronograma de un trabajo</a:t>
            </a:r>
            <a:endParaRPr/>
          </a:p>
        </p:txBody>
      </p:sp>
      <p:sp>
        <p:nvSpPr>
          <p:cNvPr id="89" name="Google Shape;89;p17"/>
          <p:cNvSpPr txBox="1"/>
          <p:nvPr>
            <p:ph idx="2" type="body"/>
          </p:nvPr>
        </p:nvSpPr>
        <p:spPr>
          <a:xfrm>
            <a:off x="4939500" y="1616825"/>
            <a:ext cx="3837000" cy="7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Estructura organizativa para hacer el trabajo</a:t>
            </a:r>
            <a:endParaRPr/>
          </a:p>
        </p:txBody>
      </p:sp>
      <p:sp>
        <p:nvSpPr>
          <p:cNvPr id="90" name="Google Shape;90;p17"/>
          <p:cNvSpPr txBox="1"/>
          <p:nvPr>
            <p:ph idx="2" type="body"/>
          </p:nvPr>
        </p:nvSpPr>
        <p:spPr>
          <a:xfrm>
            <a:off x="4939500" y="2378825"/>
            <a:ext cx="3837000" cy="7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Marco para la obtención de los recursos necesarios</a:t>
            </a:r>
            <a:endParaRPr/>
          </a:p>
        </p:txBody>
      </p:sp>
      <p:sp>
        <p:nvSpPr>
          <p:cNvPr id="91" name="Google Shape;91;p17"/>
          <p:cNvSpPr txBox="1"/>
          <p:nvPr>
            <p:ph idx="2" type="body"/>
          </p:nvPr>
        </p:nvSpPr>
        <p:spPr>
          <a:xfrm>
            <a:off x="4939500" y="3140825"/>
            <a:ext cx="3837000" cy="70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El estándar respecto al cual se medirá el estado del trabajo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75" y="1962200"/>
            <a:ext cx="1182900" cy="11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5608" y="1962200"/>
            <a:ext cx="1890466" cy="11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500" y="3471100"/>
            <a:ext cx="2260329" cy="118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83176" y="3471100"/>
            <a:ext cx="1182901" cy="118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500"/>
              <a:t>Conclusión:</a:t>
            </a:r>
            <a:endParaRPr sz="43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 sz="3600"/>
              <a:t>¡PLANIFICAR BIEN!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3013"/>
            <a:ext cx="4572000" cy="269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