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7" r:id="rId11"/>
    <p:sldId id="304" r:id="rId12"/>
    <p:sldId id="336" r:id="rId13"/>
    <p:sldId id="308" r:id="rId14"/>
    <p:sldId id="334" r:id="rId15"/>
    <p:sldId id="309" r:id="rId16"/>
    <p:sldId id="310" r:id="rId17"/>
    <p:sldId id="311" r:id="rId18"/>
    <p:sldId id="312" r:id="rId19"/>
    <p:sldId id="313" r:id="rId20"/>
    <p:sldId id="314" r:id="rId21"/>
    <p:sldId id="316" r:id="rId22"/>
    <p:sldId id="317" r:id="rId23"/>
    <p:sldId id="324" r:id="rId24"/>
    <p:sldId id="318" r:id="rId25"/>
    <p:sldId id="319" r:id="rId26"/>
    <p:sldId id="320" r:id="rId27"/>
    <p:sldId id="325" r:id="rId28"/>
    <p:sldId id="321" r:id="rId29"/>
    <p:sldId id="322" r:id="rId30"/>
    <p:sldId id="323" r:id="rId31"/>
    <p:sldId id="315" r:id="rId32"/>
    <p:sldId id="335" r:id="rId33"/>
    <p:sldId id="326" r:id="rId34"/>
    <p:sldId id="327" r:id="rId35"/>
    <p:sldId id="305" r:id="rId36"/>
    <p:sldId id="306" r:id="rId37"/>
    <p:sldId id="328" r:id="rId38"/>
    <p:sldId id="332" r:id="rId39"/>
    <p:sldId id="333" r:id="rId40"/>
    <p:sldId id="330" r:id="rId41"/>
    <p:sldId id="329" r:id="rId42"/>
    <p:sldId id="331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236CDB0-E207-954E-B083-1D8478D467E4}">
          <p14:sldIdLst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7"/>
            <p14:sldId id="304"/>
            <p14:sldId id="336"/>
            <p14:sldId id="308"/>
            <p14:sldId id="334"/>
            <p14:sldId id="309"/>
            <p14:sldId id="310"/>
            <p14:sldId id="311"/>
            <p14:sldId id="312"/>
            <p14:sldId id="313"/>
            <p14:sldId id="314"/>
            <p14:sldId id="316"/>
            <p14:sldId id="317"/>
            <p14:sldId id="324"/>
            <p14:sldId id="318"/>
            <p14:sldId id="319"/>
            <p14:sldId id="320"/>
            <p14:sldId id="325"/>
            <p14:sldId id="321"/>
            <p14:sldId id="322"/>
            <p14:sldId id="323"/>
            <p14:sldId id="315"/>
            <p14:sldId id="335"/>
            <p14:sldId id="326"/>
            <p14:sldId id="327"/>
            <p14:sldId id="305"/>
            <p14:sldId id="306"/>
            <p14:sldId id="328"/>
            <p14:sldId id="332"/>
            <p14:sldId id="333"/>
            <p14:sldId id="330"/>
            <p14:sldId id="329"/>
            <p14:sldId id="33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5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2"/>
    <p:restoredTop sz="93819"/>
  </p:normalViewPr>
  <p:slideViewPr>
    <p:cSldViewPr snapToGrid="0" snapToObjects="1">
      <p:cViewPr>
        <p:scale>
          <a:sx n="116" d="100"/>
          <a:sy n="116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D7B68-F787-9846-9215-280B97A16695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2A460-9698-0B42-B0E3-1F1BE9106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74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FCB79-2C0C-F84D-A224-30C295992F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84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Calibri" charset="0"/>
              </a:rPr>
              <a:t>CPQ = Configure</a:t>
            </a:r>
            <a:r>
              <a:rPr lang="en-US" baseline="0" dirty="0" smtClean="0">
                <a:latin typeface="Calibri" charset="0"/>
              </a:rPr>
              <a:t>, Price and Quote</a:t>
            </a:r>
            <a:endParaRPr lang="en-US" dirty="0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BB90F4D-6BE2-214A-85BA-A85D074D6614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2A460-9698-0B42-B0E3-1F1BE910667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75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Candidate is required for network wide transactions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1556E-CA40-4971-8853-FE22D7857A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96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2A460-9698-0B42-B0E3-1F1BE910667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00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&lt;?xml version="1.0" encoding="UTF-8"?&gt;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-reply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="urn:ietf:params:xml:ns:netconf:base:1.0" message-id="4"&gt;&lt;ok/&gt;&lt;/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-reply&gt;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2A460-9698-0B42-B0E3-1F1BE910667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29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2A460-9698-0B42-B0E3-1F1BE910667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3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0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5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46078" y="403229"/>
            <a:ext cx="11508439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3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Table Title Goes Here</a:t>
            </a:r>
            <a:endParaRPr lang="en-US" dirty="0"/>
          </a:p>
        </p:txBody>
      </p:sp>
      <p:sp>
        <p:nvSpPr>
          <p:cNvPr id="12" name="Table Placeholder 11"/>
          <p:cNvSpPr>
            <a:spLocks noGrp="1"/>
          </p:cNvSpPr>
          <p:nvPr>
            <p:ph type="tbl" sz="quarter" idx="12" hasCustomPrompt="1"/>
          </p:nvPr>
        </p:nvSpPr>
        <p:spPr>
          <a:xfrm>
            <a:off x="493184" y="1583270"/>
            <a:ext cx="11267016" cy="4057651"/>
          </a:xfrm>
          <a:prstGeom prst="rect">
            <a:avLst/>
          </a:prstGeom>
        </p:spPr>
        <p:txBody>
          <a:bodyPr lIns="126752" tIns="63376" rIns="126752" bIns="63376">
            <a:noAutofit/>
          </a:bodyPr>
          <a:lstStyle>
            <a:lvl1pPr marL="0" indent="0" algn="ctr">
              <a:buNone/>
              <a:defRPr sz="28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GB" dirty="0" smtClean="0"/>
              <a:t>Click icon to add Table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32623" y="5820191"/>
            <a:ext cx="9948334" cy="277000"/>
          </a:xfrm>
          <a:prstGeom prst="rect">
            <a:avLst/>
          </a:prstGeom>
        </p:spPr>
        <p:txBody>
          <a:bodyPr wrap="square" lIns="126752" tIns="63376" rIns="126752" bIns="63376" anchor="b" anchorCtr="0">
            <a:noAutofit/>
          </a:bodyPr>
          <a:lstStyle>
            <a:lvl1pPr algn="l" defTabSz="836843">
              <a:lnSpc>
                <a:spcPct val="100000"/>
              </a:lnSpc>
              <a:spcBef>
                <a:spcPct val="50000"/>
              </a:spcBef>
              <a:buNone/>
              <a:defRPr sz="2100" b="0" i="0">
                <a:solidFill>
                  <a:schemeClr val="tx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600"/>
            </a:lvl2pPr>
            <a:lvl3pPr>
              <a:buFont typeface="Arial" pitchFamily="34" charset="0"/>
              <a:buNone/>
              <a:defRPr sz="1600"/>
            </a:lvl3pPr>
            <a:lvl4pPr>
              <a:buFont typeface="Arial" pitchFamily="34" charset="0"/>
              <a:buNone/>
              <a:defRPr sz="1600"/>
            </a:lvl4pPr>
            <a:lvl5pPr>
              <a:buFont typeface="Arial" pitchFamily="34" charset="0"/>
              <a:buNone/>
              <a:defRPr sz="16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6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257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0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3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5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5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0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8D845-0AE0-1B47-B512-2A60F10BC51D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4D38-5D96-104F-9550-A59ABC3D8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3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tail-f-systems/JNC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NETCONF and RESTCONF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Roque </a:t>
            </a:r>
            <a:r>
              <a:rPr lang="en-US" dirty="0" err="1" smtClean="0"/>
              <a:t>Gagliano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231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NETCONF Protocol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5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– A Protocol to Manipulate Configuration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20000"/>
          </a:bodyPr>
          <a:lstStyle/>
          <a:p>
            <a:r>
              <a:rPr lang="en-US" dirty="0" smtClean="0"/>
              <a:t>IETF </a:t>
            </a:r>
            <a:r>
              <a:rPr lang="en-US" dirty="0"/>
              <a:t>network management </a:t>
            </a:r>
            <a:r>
              <a:rPr lang="en-US" dirty="0" smtClean="0"/>
              <a:t>protocol</a:t>
            </a:r>
            <a:endParaRPr lang="en-US" dirty="0"/>
          </a:p>
          <a:p>
            <a:r>
              <a:rPr lang="en-US" dirty="0"/>
              <a:t>Distinction between configuration and state data </a:t>
            </a:r>
          </a:p>
          <a:p>
            <a:r>
              <a:rPr lang="en-US" dirty="0"/>
              <a:t>Multiple configuration data stores (candidate, running, startup)</a:t>
            </a:r>
          </a:p>
          <a:p>
            <a:r>
              <a:rPr lang="en-US" dirty="0"/>
              <a:t>Configuration change validations</a:t>
            </a:r>
          </a:p>
          <a:p>
            <a:r>
              <a:rPr lang="en-US" dirty="0"/>
              <a:t>Configuration change transactions </a:t>
            </a:r>
          </a:p>
          <a:p>
            <a:r>
              <a:rPr lang="en-US" dirty="0"/>
              <a:t>Selective data retrieval with filtering</a:t>
            </a:r>
          </a:p>
          <a:p>
            <a:r>
              <a:rPr lang="en-US" dirty="0"/>
              <a:t>Streaming and playback of event notifications</a:t>
            </a:r>
          </a:p>
          <a:p>
            <a:r>
              <a:rPr lang="en-US" dirty="0"/>
              <a:t>Extensible remote procedure call </a:t>
            </a:r>
            <a:r>
              <a:rPr lang="en-US" dirty="0" smtClean="0"/>
              <a:t>mechanism</a:t>
            </a:r>
          </a:p>
          <a:p>
            <a:r>
              <a:rPr lang="en-US" dirty="0" smtClean="0"/>
              <a:t>NETCONF Notifications support</a:t>
            </a:r>
          </a:p>
          <a:p>
            <a:r>
              <a:rPr lang="en-US" dirty="0" smtClean="0"/>
              <a:t>New work on pushing pub/subs to expand NETCONF into telemetry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121899" tIns="60949" rIns="121899" bIns="60949" rtlCol="0" anchor="ctr"/>
          <a:lstStyle>
            <a:lvl1pPr marL="0" algn="ctr" defTabSz="610684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945D0FD-48F1-4D72-80C5-FFB60B92A83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8025899" y="3327400"/>
            <a:ext cx="3859795" cy="203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08800" tIns="54401" rIns="108800" bIns="54401" rtlCol="0">
            <a:normAutofit/>
          </a:bodyPr>
          <a:lstStyle>
            <a:lvl1pPr marL="14585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tabLst/>
              <a:defRPr lang="en-US" sz="1500" kern="1200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3160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100" kern="1200">
                <a:solidFill>
                  <a:srgbClr val="00234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71735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000" kern="1200">
                <a:solidFill>
                  <a:srgbClr val="00234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00310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000" kern="1200">
                <a:solidFill>
                  <a:srgbClr val="00234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28885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000" kern="120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44391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2463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0536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8608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b="1" dirty="0"/>
              <a:t>Why you should care:</a:t>
            </a:r>
          </a:p>
          <a:p>
            <a:pPr marL="0" indent="0">
              <a:buNone/>
            </a:pPr>
            <a:r>
              <a:rPr lang="en-US" sz="1900" dirty="0"/>
              <a:t>NETCONF provides the fundamental programming features for comfortable and robust automation of network services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8091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4961" y="382858"/>
            <a:ext cx="136900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Self-service portal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33612" y="629079"/>
            <a:ext cx="1369009" cy="338554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Call center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1638" y="2589442"/>
            <a:ext cx="136900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Products &amp; Price Catalog</a:t>
            </a:r>
          </a:p>
        </p:txBody>
      </p:sp>
      <p:sp>
        <p:nvSpPr>
          <p:cNvPr id="3" name="Can 2"/>
          <p:cNvSpPr/>
          <p:nvPr/>
        </p:nvSpPr>
        <p:spPr>
          <a:xfrm>
            <a:off x="4897764" y="2245055"/>
            <a:ext cx="1369009" cy="1203915"/>
          </a:xfrm>
          <a:prstGeom prst="can">
            <a:avLst/>
          </a:prstGeom>
          <a:noFill/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55112" y="1392310"/>
            <a:ext cx="1165809" cy="830997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Order capture engine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52629" y="1367231"/>
            <a:ext cx="1369009" cy="936820"/>
            <a:chOff x="1170855" y="1189040"/>
            <a:chExt cx="1026757" cy="702615"/>
          </a:xfrm>
        </p:grpSpPr>
        <p:sp>
          <p:nvSpPr>
            <p:cNvPr id="11" name="TextBox 10"/>
            <p:cNvSpPr txBox="1"/>
            <p:nvPr/>
          </p:nvSpPr>
          <p:spPr>
            <a:xfrm>
              <a:off x="1170855" y="1358719"/>
              <a:ext cx="1026757" cy="438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Customers &amp; accounts</a:t>
              </a:r>
            </a:p>
          </p:txBody>
        </p:sp>
        <p:sp>
          <p:nvSpPr>
            <p:cNvPr id="12" name="Can 11"/>
            <p:cNvSpPr/>
            <p:nvPr/>
          </p:nvSpPr>
          <p:spPr>
            <a:xfrm>
              <a:off x="1170855" y="1189040"/>
              <a:ext cx="1026757" cy="702615"/>
            </a:xfrm>
            <a:prstGeom prst="can">
              <a:avLst/>
            </a:prstGeom>
            <a:noFill/>
            <a:ln w="12700" cmpd="sng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8" name="Curved Left Arrow 7"/>
          <p:cNvSpPr/>
          <p:nvPr/>
        </p:nvSpPr>
        <p:spPr>
          <a:xfrm flipV="1">
            <a:off x="3938907" y="1357177"/>
            <a:ext cx="888669" cy="624547"/>
          </a:xfrm>
          <a:prstGeom prst="curvedLeftArrow">
            <a:avLst/>
          </a:prstGeom>
          <a:solidFill>
            <a:srgbClr val="FFFFFF"/>
          </a:solidFill>
          <a:ln w="12700" cmpd="sng">
            <a:solidFill>
              <a:srgbClr val="21479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97763" y="1393789"/>
            <a:ext cx="156301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Product configuration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56505" y="3773829"/>
            <a:ext cx="156301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Order Management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56505" y="4829857"/>
            <a:ext cx="156301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Service provisioning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56505" y="5632424"/>
            <a:ext cx="156301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Service activation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56034" y="1227026"/>
            <a:ext cx="4084879" cy="2374157"/>
          </a:xfrm>
          <a:prstGeom prst="rect">
            <a:avLst/>
          </a:prstGeom>
          <a:noFill/>
          <a:ln w="12700" cmpd="sng">
            <a:solidFill>
              <a:srgbClr val="214794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827576" y="4957475"/>
            <a:ext cx="1563019" cy="338554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Supply Chain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12272" y="4428017"/>
            <a:ext cx="1563019" cy="338554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Field Service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8824658" y="3601182"/>
            <a:ext cx="1369009" cy="2289511"/>
            <a:chOff x="5403267" y="2971128"/>
            <a:chExt cx="1026757" cy="1717133"/>
          </a:xfrm>
        </p:grpSpPr>
        <p:grpSp>
          <p:nvGrpSpPr>
            <p:cNvPr id="36" name="Group 35"/>
            <p:cNvGrpSpPr/>
            <p:nvPr/>
          </p:nvGrpSpPr>
          <p:grpSpPr>
            <a:xfrm>
              <a:off x="5403267" y="2971128"/>
              <a:ext cx="1026757" cy="702615"/>
              <a:chOff x="1170855" y="1189040"/>
              <a:chExt cx="1026757" cy="70261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170855" y="1358719"/>
                <a:ext cx="1026757" cy="438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/>
                  <a:t>Installed assets</a:t>
                </a:r>
              </a:p>
            </p:txBody>
          </p:sp>
          <p:sp>
            <p:nvSpPr>
              <p:cNvPr id="38" name="Can 37"/>
              <p:cNvSpPr/>
              <p:nvPr/>
            </p:nvSpPr>
            <p:spPr>
              <a:xfrm>
                <a:off x="1170855" y="1189040"/>
                <a:ext cx="1026757" cy="702615"/>
              </a:xfrm>
              <a:prstGeom prst="can">
                <a:avLst/>
              </a:prstGeom>
              <a:noFill/>
              <a:ln w="12700" cmpd="sng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5403267" y="4165129"/>
              <a:ext cx="1026757" cy="2539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Billing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403267" y="3882397"/>
              <a:ext cx="1026757" cy="805864"/>
            </a:xfrm>
            <a:prstGeom prst="rect">
              <a:avLst/>
            </a:prstGeom>
            <a:noFill/>
            <a:ln w="12700" cmpd="sng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204357" y="2739930"/>
            <a:ext cx="136900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Customer care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8824658" y="2579296"/>
            <a:ext cx="1369009" cy="936820"/>
            <a:chOff x="1170855" y="1189040"/>
            <a:chExt cx="1026757" cy="702615"/>
          </a:xfrm>
        </p:grpSpPr>
        <p:sp>
          <p:nvSpPr>
            <p:cNvPr id="45" name="TextBox 44"/>
            <p:cNvSpPr txBox="1"/>
            <p:nvPr/>
          </p:nvSpPr>
          <p:spPr>
            <a:xfrm>
              <a:off x="1170855" y="1358719"/>
              <a:ext cx="1026757" cy="438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Knowledge</a:t>
              </a:r>
            </a:p>
            <a:p>
              <a:pPr algn="ctr"/>
              <a:r>
                <a:rPr lang="en-US" sz="1600"/>
                <a:t>base</a:t>
              </a:r>
            </a:p>
          </p:txBody>
        </p:sp>
        <p:sp>
          <p:nvSpPr>
            <p:cNvPr id="46" name="Can 45"/>
            <p:cNvSpPr/>
            <p:nvPr/>
          </p:nvSpPr>
          <p:spPr>
            <a:xfrm>
              <a:off x="1170855" y="1189040"/>
              <a:ext cx="1026757" cy="702615"/>
            </a:xfrm>
            <a:prstGeom prst="can">
              <a:avLst/>
            </a:prstGeom>
            <a:noFill/>
            <a:ln w="12700" cmpd="sng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0444960" y="2578314"/>
            <a:ext cx="1369009" cy="936820"/>
            <a:chOff x="1170855" y="1189040"/>
            <a:chExt cx="1026757" cy="702615"/>
          </a:xfrm>
        </p:grpSpPr>
        <p:sp>
          <p:nvSpPr>
            <p:cNvPr id="48" name="TextBox 47"/>
            <p:cNvSpPr txBox="1"/>
            <p:nvPr/>
          </p:nvSpPr>
          <p:spPr>
            <a:xfrm>
              <a:off x="1170855" y="1358719"/>
              <a:ext cx="1026757" cy="4385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Contracts &amp; SLAs</a:t>
              </a:r>
            </a:p>
          </p:txBody>
        </p:sp>
        <p:sp>
          <p:nvSpPr>
            <p:cNvPr id="49" name="Can 48"/>
            <p:cNvSpPr/>
            <p:nvPr/>
          </p:nvSpPr>
          <p:spPr>
            <a:xfrm>
              <a:off x="1170855" y="1189040"/>
              <a:ext cx="1026757" cy="702615"/>
            </a:xfrm>
            <a:prstGeom prst="can">
              <a:avLst/>
            </a:prstGeom>
            <a:noFill/>
            <a:ln w="12700" cmpd="sng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cxnSp>
        <p:nvCxnSpPr>
          <p:cNvPr id="50" name="Straight Connector 49"/>
          <p:cNvCxnSpPr>
            <a:stCxn id="30" idx="3"/>
            <a:endCxn id="38" idx="2"/>
          </p:cNvCxnSpPr>
          <p:nvPr/>
        </p:nvCxnSpPr>
        <p:spPr>
          <a:xfrm>
            <a:off x="4119524" y="4066217"/>
            <a:ext cx="4705134" cy="3375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7000657" y="5418440"/>
            <a:ext cx="1824000" cy="12013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" idx="2"/>
          </p:cNvCxnSpPr>
          <p:nvPr/>
        </p:nvCxnSpPr>
        <p:spPr>
          <a:xfrm flipH="1" flipV="1">
            <a:off x="3906246" y="2254084"/>
            <a:ext cx="991517" cy="592928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7916252" y="3355484"/>
            <a:ext cx="908405" cy="471937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0193668" y="3515137"/>
            <a:ext cx="928001" cy="312284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338917" y="4628572"/>
            <a:ext cx="148800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469719" y="5145692"/>
            <a:ext cx="33600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584657" y="3102265"/>
            <a:ext cx="24000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469723" y="4627847"/>
            <a:ext cx="0" cy="52800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6530891" y="1750379"/>
            <a:ext cx="1920000" cy="12013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313970" y="2254084"/>
            <a:ext cx="12009" cy="152640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332012" y="4391001"/>
            <a:ext cx="12009" cy="42240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32" idx="0"/>
          </p:cNvCxnSpPr>
          <p:nvPr/>
        </p:nvCxnSpPr>
        <p:spPr>
          <a:xfrm>
            <a:off x="3331053" y="5446959"/>
            <a:ext cx="6962" cy="185465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220033" y="1841161"/>
            <a:ext cx="52800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2" idx="2"/>
          </p:cNvCxnSpPr>
          <p:nvPr/>
        </p:nvCxnSpPr>
        <p:spPr>
          <a:xfrm>
            <a:off x="2629466" y="967633"/>
            <a:ext cx="492850" cy="426157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5" idx="2"/>
          </p:cNvCxnSpPr>
          <p:nvPr/>
        </p:nvCxnSpPr>
        <p:spPr>
          <a:xfrm flipH="1">
            <a:off x="3554636" y="967633"/>
            <a:ext cx="563481" cy="424678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92875" y="1259218"/>
            <a:ext cx="11702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CPQ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916253" y="472940"/>
            <a:ext cx="4152657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FFFF"/>
                </a:solidFill>
                <a:latin typeface="+mj-lt"/>
              </a:rPr>
              <a:t>Service Fulfillment and related parts of OSS/BSS (except Service Assurance)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838627" y="5632424"/>
            <a:ext cx="1563019" cy="584775"/>
          </a:xfrm>
          <a:prstGeom prst="rect">
            <a:avLst/>
          </a:prstGeom>
          <a:noFill/>
          <a:ln>
            <a:solidFill>
              <a:srgbClr val="2147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Resource inventory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4142584" y="5935587"/>
            <a:ext cx="672000" cy="0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4802620" y="801756"/>
            <a:ext cx="2688000" cy="12013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V="1">
            <a:off x="6298651" y="4747108"/>
            <a:ext cx="1392000" cy="12013"/>
          </a:xfrm>
          <a:prstGeom prst="line">
            <a:avLst/>
          </a:prstGeom>
          <a:ln w="127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C:\Users\ecoffey\AppData\Local\Temp\Rar$DRa0.386\30067_Device_router_unknown_6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913" y="6205234"/>
            <a:ext cx="650240" cy="65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56" descr="C:\Users\ecoffey\AppData\Local\Temp\Rar$DRa0.386\30067_Device_router_unknown_6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396" y="6216251"/>
            <a:ext cx="650240" cy="65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8" descr="C:\Users\ecoffey\AppData\Local\Temp\Rar$DRa0.386\30067_Device_router_unknown_6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036" y="6199252"/>
            <a:ext cx="650240" cy="65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67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049" y="-141004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What is NETCONF?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9056" y="873090"/>
            <a:ext cx="10971586" cy="1375739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NETCONF (Network Configuration Protocol) is an IETF configuration management protocol </a:t>
            </a:r>
          </a:p>
          <a:p>
            <a:pPr lvl="1">
              <a:lnSpc>
                <a:spcPct val="110000"/>
              </a:lnSpc>
            </a:pPr>
            <a:r>
              <a:rPr lang="en-US" sz="1900" dirty="0"/>
              <a:t>not only </a:t>
            </a:r>
            <a:r>
              <a:rPr lang="en-US" sz="1900" dirty="0" err="1"/>
              <a:t>config</a:t>
            </a:r>
            <a:r>
              <a:rPr lang="en-US" sz="1900" dirty="0"/>
              <a:t> access, also operational state data</a:t>
            </a:r>
          </a:p>
          <a:p>
            <a:pPr lvl="1">
              <a:lnSpc>
                <a:spcPct val="110000"/>
              </a:lnSpc>
            </a:pPr>
            <a:r>
              <a:rPr lang="en-US" sz="1900" dirty="0"/>
              <a:t>NETCONF uses XML (as you are going to see)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1441" y="2550464"/>
            <a:ext cx="9997478" cy="975360"/>
          </a:xfrm>
          <a:prstGeom prst="rect">
            <a:avLst/>
          </a:prstGeom>
        </p:spPr>
        <p:txBody>
          <a:bodyPr vert="horz" lIns="121877" tIns="60939" rIns="121877" bIns="60939" rtlCol="0" anchor="t" anchorCtr="0">
            <a:noAutofit/>
          </a:bodyPr>
          <a:lstStyle>
            <a:lvl1pPr algn="l" defTabSz="6857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500" b="0" kern="1200" spc="0" baseline="0" dirty="0">
                <a:solidFill>
                  <a:srgbClr val="00A2BF"/>
                </a:solidFill>
                <a:latin typeface="+mj-lt"/>
                <a:ea typeface="+mj-ea"/>
                <a:cs typeface="CiscoSans"/>
              </a:defRPr>
            </a:lvl1pPr>
          </a:lstStyle>
          <a:p>
            <a:r>
              <a:rPr lang="en-US" dirty="0">
                <a:latin typeface="Arial"/>
                <a:cs typeface="Arial"/>
              </a:rPr>
              <a:t>Why NETCONF?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70584" y="3139437"/>
            <a:ext cx="5820393" cy="47567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Easy to Use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774003" y="3672189"/>
            <a:ext cx="5816974" cy="4410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Separates Config and Operational Data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764501" y="4166890"/>
            <a:ext cx="5826476" cy="40298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Lots of Tooling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758419" y="4642559"/>
            <a:ext cx="5832559" cy="39689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Accessible Format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767929" y="5108719"/>
            <a:ext cx="5823049" cy="453973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Error Checking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767929" y="5622446"/>
            <a:ext cx="5823049" cy="406407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Backup/Restore Capability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783523" y="6098119"/>
            <a:ext cx="5807454" cy="393469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Human and Machine Friendly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085503" y="3072842"/>
            <a:ext cx="1131743" cy="3481919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7038849" y="4288492"/>
            <a:ext cx="3196517" cy="1107707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</a:rPr>
              <a:t>Next-Gen Configuration Management Requirements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9616685" y="3072842"/>
            <a:ext cx="779857" cy="3481919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5400000">
            <a:off x="9174550" y="4589867"/>
            <a:ext cx="1747055" cy="451288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en-US" sz="2100" dirty="0"/>
              <a:t>RFC3535</a:t>
            </a:r>
          </a:p>
        </p:txBody>
      </p:sp>
    </p:spTree>
    <p:extLst>
      <p:ext uri="{BB962C8B-B14F-4D97-AF65-F5344CB8AC3E}">
        <p14:creationId xmlns:p14="http://schemas.microsoft.com/office/powerpoint/2010/main" val="8316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ACID 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Atomicity: </a:t>
            </a:r>
          </a:p>
          <a:p>
            <a:pPr lvl="1"/>
            <a:r>
              <a:rPr lang="en-US" dirty="0"/>
              <a:t>Transactions are indivisible, all-or-nothing</a:t>
            </a:r>
          </a:p>
          <a:p>
            <a:r>
              <a:rPr lang="en-US" dirty="0" smtClean="0"/>
              <a:t>Consistency:</a:t>
            </a:r>
          </a:p>
          <a:p>
            <a:pPr lvl="1"/>
            <a:r>
              <a:rPr lang="en-US" dirty="0"/>
              <a:t>Transactions are all-at-once</a:t>
            </a:r>
          </a:p>
          <a:p>
            <a:pPr lvl="1"/>
            <a:r>
              <a:rPr lang="en-US" dirty="0"/>
              <a:t>There is no internal order inside a transaction, it is a set of changes, not a sequence</a:t>
            </a:r>
          </a:p>
          <a:p>
            <a:r>
              <a:rPr lang="en-US" dirty="0" smtClean="0"/>
              <a:t>Independence:</a:t>
            </a:r>
          </a:p>
          <a:p>
            <a:pPr lvl="1"/>
            <a:r>
              <a:rPr lang="en-US" dirty="0"/>
              <a:t>Parallel transactions do not interfere with each other</a:t>
            </a:r>
          </a:p>
          <a:p>
            <a:pPr lvl="1"/>
            <a:r>
              <a:rPr lang="en-US" dirty="0"/>
              <a:t>Transactions appear to happen always-in-sequence</a:t>
            </a:r>
          </a:p>
          <a:p>
            <a:r>
              <a:rPr lang="en-US" dirty="0"/>
              <a:t>Durability</a:t>
            </a:r>
          </a:p>
          <a:p>
            <a:pPr lvl="1"/>
            <a:r>
              <a:rPr lang="en-US" dirty="0"/>
              <a:t>Committed data always-sticks, i.e. remains in the system even in the case of a </a:t>
            </a:r>
            <a:r>
              <a:rPr lang="en-US" dirty="0" smtClean="0"/>
              <a:t>fail-over, power </a:t>
            </a:r>
            <a:r>
              <a:rPr lang="en-US" dirty="0"/>
              <a:t>failure, restart, </a:t>
            </a:r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739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000000"/>
                </a:solidFill>
                <a:latin typeface="Arial"/>
                <a:cs typeface="Arial"/>
              </a:rPr>
              <a:t>NETCONF</a:t>
            </a:r>
            <a:r>
              <a:rPr lang="en-US" dirty="0" smtClean="0"/>
              <a:t> </a:t>
            </a:r>
            <a:r>
              <a:rPr lang="en-US" sz="3600" dirty="0">
                <a:solidFill>
                  <a:srgbClr val="000000"/>
                </a:solidFill>
                <a:latin typeface="Arial"/>
                <a:cs typeface="Arial"/>
              </a:rPr>
              <a:t>IETF Standard Information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322" cy="3544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002"/>
                <a:gridCol w="3593576"/>
                <a:gridCol w="3345744"/>
              </a:tblGrid>
              <a:tr h="573024"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 smtClean="0">
                          <a:solidFill>
                            <a:schemeClr val="lt1"/>
                          </a:solidFill>
                          <a:latin typeface="+mn-lt"/>
                          <a:cs typeface="CiscoSans ExtraLight"/>
                        </a:rPr>
                        <a:t>V 1.0</a:t>
                      </a:r>
                      <a:endParaRPr lang="en-US" sz="1900" b="1" dirty="0">
                        <a:solidFill>
                          <a:schemeClr val="tx2"/>
                        </a:solidFill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 smtClean="0">
                          <a:solidFill>
                            <a:schemeClr val="lt1"/>
                          </a:solidFill>
                          <a:latin typeface="+mn-lt"/>
                          <a:cs typeface="CiscoSans ExtraLight"/>
                        </a:rPr>
                        <a:t>V</a:t>
                      </a:r>
                      <a:r>
                        <a:rPr lang="en-US" sz="1900" b="1" baseline="0" dirty="0" smtClean="0">
                          <a:solidFill>
                            <a:schemeClr val="lt1"/>
                          </a:solidFill>
                          <a:latin typeface="+mn-lt"/>
                          <a:cs typeface="CiscoSans ExtraLight"/>
                        </a:rPr>
                        <a:t> 1.1</a:t>
                      </a:r>
                      <a:endParaRPr lang="en-US" sz="1900" b="1" dirty="0">
                        <a:solidFill>
                          <a:schemeClr val="tx2"/>
                        </a:solidFill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900" b="1" dirty="0" smtClean="0">
                          <a:solidFill>
                            <a:schemeClr val="lt1"/>
                          </a:solidFill>
                          <a:latin typeface="+mn-lt"/>
                          <a:cs typeface="CiscoSans ExtraLight"/>
                        </a:rPr>
                        <a:t>Extension</a:t>
                      </a:r>
                      <a:endParaRPr lang="en-US" sz="1900" b="1" dirty="0">
                        <a:solidFill>
                          <a:schemeClr val="tx2"/>
                        </a:solidFill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</a:tr>
              <a:tr h="66040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RFC</a:t>
                      </a:r>
                      <a:r>
                        <a:rPr lang="en-US" sz="19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 6535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9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Background and Requirements</a:t>
                      </a:r>
                      <a:endParaRPr lang="en-U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RFC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 6241</a:t>
                      </a:r>
                    </a:p>
                    <a:p>
                      <a:pPr algn="ct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1.1 Base NETCONF Protocol</a:t>
                      </a:r>
                      <a:endParaRPr lang="en-US" sz="1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RFC</a:t>
                      </a:r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 5277</a:t>
                      </a:r>
                    </a:p>
                    <a:p>
                      <a:pPr algn="ctr"/>
                      <a:r>
                        <a:rPr lang="en-US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iscoSans ExtraLight"/>
                        </a:rPr>
                        <a:t>Notifications</a:t>
                      </a:r>
                      <a:endParaRPr lang="en-US" sz="1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</a:tr>
              <a:tr h="66040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900" b="0" dirty="0" smtClean="0">
                          <a:latin typeface="+mn-lt"/>
                          <a:cs typeface="CiscoSans ExtraLight"/>
                        </a:rPr>
                        <a:t>RFC</a:t>
                      </a:r>
                      <a:r>
                        <a:rPr lang="en-US" sz="1900" b="0" baseline="0" dirty="0" smtClean="0">
                          <a:latin typeface="+mn-lt"/>
                          <a:cs typeface="CiscoSans ExtraLight"/>
                        </a:rPr>
                        <a:t> 4741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900" b="0" baseline="0" dirty="0" smtClean="0">
                          <a:latin typeface="+mn-lt"/>
                          <a:cs typeface="CiscoSans ExtraLight"/>
                        </a:rPr>
                        <a:t>1.0 Base NETCONF Protocol</a:t>
                      </a:r>
                      <a:endParaRPr lang="en-US" sz="1900" b="1" dirty="0"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+mn-lt"/>
                          <a:cs typeface="CiscoSans ExtraLight"/>
                        </a:rPr>
                        <a:t>RFC</a:t>
                      </a:r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 6242</a:t>
                      </a:r>
                    </a:p>
                    <a:p>
                      <a:pPr algn="ctr"/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NETCONF over SSH</a:t>
                      </a: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+mn-lt"/>
                          <a:cs typeface="CiscoSans ExtraLight"/>
                        </a:rPr>
                        <a:t>RFC</a:t>
                      </a:r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 5717</a:t>
                      </a:r>
                    </a:p>
                    <a:p>
                      <a:pPr algn="ctr"/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Partial Locking</a:t>
                      </a:r>
                      <a:endParaRPr lang="en-US" sz="1900" dirty="0"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</a:tr>
              <a:tr h="66040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900" b="0" dirty="0" smtClean="0">
                          <a:latin typeface="+mn-lt"/>
                          <a:cs typeface="CiscoSans ExtraLight"/>
                        </a:rPr>
                        <a:t>RFC</a:t>
                      </a:r>
                      <a:r>
                        <a:rPr lang="en-US" sz="1900" b="0" baseline="0" dirty="0" smtClean="0">
                          <a:latin typeface="+mn-lt"/>
                          <a:cs typeface="CiscoSans ExtraLight"/>
                        </a:rPr>
                        <a:t> 4742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900" b="0" baseline="0" dirty="0" smtClean="0">
                          <a:latin typeface="+mn-lt"/>
                          <a:cs typeface="CiscoSans ExtraLight"/>
                        </a:rPr>
                        <a:t>NETCONF over SSH</a:t>
                      </a:r>
                      <a:endParaRPr lang="en-US" sz="1900" b="1" dirty="0"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+mn-lt"/>
                          <a:cs typeface="CiscoSans ExtraLight"/>
                        </a:rPr>
                        <a:t>RFC</a:t>
                      </a:r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 6243</a:t>
                      </a:r>
                    </a:p>
                    <a:p>
                      <a:pPr algn="ctr"/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With defaults</a:t>
                      </a:r>
                      <a:endParaRPr lang="en-US" sz="1900" dirty="0"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</a:tr>
              <a:tr h="944880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endParaRPr lang="en-US" sz="2400" dirty="0"/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23745" marR="123745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latin typeface="+mn-lt"/>
                          <a:cs typeface="CiscoSans ExtraLight"/>
                        </a:rPr>
                        <a:t>RFC</a:t>
                      </a:r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 6244</a:t>
                      </a:r>
                    </a:p>
                    <a:p>
                      <a:pPr algn="ctr"/>
                      <a:r>
                        <a:rPr lang="en-US" sz="1900" baseline="0" dirty="0" smtClean="0">
                          <a:latin typeface="+mn-lt"/>
                          <a:cs typeface="CiscoSans ExtraLight"/>
                        </a:rPr>
                        <a:t>NETCONF + YANG Architectural Overview</a:t>
                      </a:r>
                      <a:endParaRPr lang="en-US" sz="1900" dirty="0">
                        <a:latin typeface="+mn-lt"/>
                        <a:cs typeface="CiscoSans ExtraLight"/>
                      </a:endParaRPr>
                    </a:p>
                  </a:txBody>
                  <a:tcPr marL="123745" marR="123745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90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877643" y="1265288"/>
            <a:ext cx="4774243" cy="4718667"/>
          </a:xfrm>
          <a:prstGeom prst="rect">
            <a:avLst/>
          </a:prstGeom>
          <a:solidFill>
            <a:schemeClr val="accent6">
              <a:alpha val="16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NETCONF Protocol Stack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5150" y="4623531"/>
            <a:ext cx="3262084" cy="580319"/>
          </a:xfrm>
          <a:prstGeom prst="roundRect">
            <a:avLst/>
          </a:prstGeom>
          <a:solidFill>
            <a:srgbClr val="80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Transport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0535" y="3846847"/>
            <a:ext cx="3262084" cy="58031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Messages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8577" y="3038206"/>
            <a:ext cx="3262084" cy="58031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Operations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8577" y="2220048"/>
            <a:ext cx="3262084" cy="58031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Content</a:t>
            </a:r>
          </a:p>
        </p:txBody>
      </p: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7124913" y="1484096"/>
            <a:ext cx="1852420" cy="1240432"/>
            <a:chOff x="192" y="1920"/>
            <a:chExt cx="774" cy="432"/>
          </a:xfrm>
        </p:grpSpPr>
        <p:pic>
          <p:nvPicPr>
            <p:cNvPr id="16" name="Picture 3" descr="EndUser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920"/>
              <a:ext cx="30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582" y="2034"/>
              <a:ext cx="384" cy="2"/>
            </a:xfrm>
            <a:prstGeom prst="line">
              <a:avLst/>
            </a:pr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</p:spPr>
          <p:txBody>
            <a:bodyPr lIns="82124" tIns="41061" rIns="82124" bIns="41061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pic>
        <p:nvPicPr>
          <p:cNvPr id="18" name="Picture 3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66252" y="1587002"/>
            <a:ext cx="910111" cy="64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0225317" y="2352158"/>
            <a:ext cx="1122233" cy="2986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9480" tIns="54738" rIns="109480" bIns="54738">
            <a:prstTxWarp prst="textNoShape">
              <a:avLst/>
            </a:prstTxWarp>
            <a:spAutoFit/>
          </a:bodyPr>
          <a:lstStyle/>
          <a:p>
            <a:pPr algn="ctr" defTabSz="1085661" eaLnBrk="0" hangingPunct="0">
              <a:lnSpc>
                <a:spcPct val="90000"/>
              </a:lnSpc>
            </a:pPr>
            <a:r>
              <a:rPr lang="en-US" sz="1300" b="1" dirty="0">
                <a:ea typeface="Arial" charset="0"/>
                <a:cs typeface="Arial" charset="0"/>
              </a:rPr>
              <a:t>Server</a:t>
            </a:r>
          </a:p>
        </p:txBody>
      </p:sp>
      <p:sp>
        <p:nvSpPr>
          <p:cNvPr id="21" name="TextBox 34"/>
          <p:cNvSpPr txBox="1">
            <a:spLocks noChangeArrowheads="1"/>
          </p:cNvSpPr>
          <p:nvPr/>
        </p:nvSpPr>
        <p:spPr bwMode="auto">
          <a:xfrm>
            <a:off x="7100999" y="2807476"/>
            <a:ext cx="647058" cy="323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121899" tIns="60949" rIns="121899" bIns="60949">
            <a:prstTxWarp prst="textNoShape">
              <a:avLst/>
            </a:prstTxWarp>
            <a:spAutoFit/>
          </a:bodyPr>
          <a:lstStyle/>
          <a:p>
            <a:r>
              <a:rPr lang="en-US" sz="1300" b="1" dirty="0"/>
              <a:t>Client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8446875" y="2359334"/>
            <a:ext cx="1692859" cy="979884"/>
          </a:xfrm>
          <a:prstGeom prst="cloudCallout">
            <a:avLst>
              <a:gd name="adj1" fmla="val -68120"/>
              <a:gd name="adj2" fmla="val -85693"/>
            </a:avLst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SSH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48925" y="3496044"/>
            <a:ext cx="2841441" cy="1646582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900" dirty="0"/>
              <a:t>Reason: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Connection-oriented (TCP)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Authenticated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Reliable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 smtClean="0"/>
              <a:t>Secure</a:t>
            </a:r>
          </a:p>
          <a:p>
            <a:pPr marL="380933" indent="-380933">
              <a:buFont typeface="Arial"/>
              <a:buChar char="•"/>
            </a:pPr>
            <a:endParaRPr lang="en-US" sz="1600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739194" y="1287361"/>
            <a:ext cx="3130555" cy="33266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67725" y="5175312"/>
            <a:ext cx="3119426" cy="7801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990361" y="1807554"/>
            <a:ext cx="2187404" cy="28540"/>
          </a:xfrm>
          <a:prstGeom prst="straightConnector1">
            <a:avLst/>
          </a:prstGeom>
          <a:ln w="57150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36179" y="1335452"/>
            <a:ext cx="2333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Client initiated session</a:t>
            </a:r>
          </a:p>
        </p:txBody>
      </p:sp>
    </p:spTree>
    <p:extLst>
      <p:ext uri="{BB962C8B-B14F-4D97-AF65-F5344CB8AC3E}">
        <p14:creationId xmlns:p14="http://schemas.microsoft.com/office/powerpoint/2010/main" val="152611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877643" y="1265288"/>
            <a:ext cx="4774243" cy="4718667"/>
          </a:xfrm>
          <a:prstGeom prst="rect">
            <a:avLst/>
          </a:prstGeom>
          <a:solidFill>
            <a:schemeClr val="accent6">
              <a:alpha val="16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NETCONF Protocol Stack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15150" y="4623531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Transport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0535" y="3846847"/>
            <a:ext cx="3262084" cy="580319"/>
          </a:xfrm>
          <a:prstGeom prst="roundRect">
            <a:avLst/>
          </a:prstGeom>
          <a:solidFill>
            <a:srgbClr val="800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Messages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8577" y="3038206"/>
            <a:ext cx="3262084" cy="58031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Operations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8577" y="2220048"/>
            <a:ext cx="3262084" cy="58031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Content</a:t>
            </a:r>
          </a:p>
        </p:txBody>
      </p:sp>
      <p:grpSp>
        <p:nvGrpSpPr>
          <p:cNvPr id="15" name="Group 56"/>
          <p:cNvGrpSpPr>
            <a:grpSpLocks/>
          </p:cNvGrpSpPr>
          <p:nvPr/>
        </p:nvGrpSpPr>
        <p:grpSpPr bwMode="auto">
          <a:xfrm>
            <a:off x="7124913" y="1769496"/>
            <a:ext cx="1852420" cy="1240432"/>
            <a:chOff x="192" y="1920"/>
            <a:chExt cx="774" cy="432"/>
          </a:xfrm>
        </p:grpSpPr>
        <p:pic>
          <p:nvPicPr>
            <p:cNvPr id="16" name="Picture 3" descr="EndUs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1920"/>
              <a:ext cx="30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582" y="2034"/>
              <a:ext cx="384" cy="2"/>
            </a:xfrm>
            <a:prstGeom prst="line">
              <a:avLst/>
            </a:prstGeom>
            <a:noFill/>
            <a:ln w="28575" cmpd="sng">
              <a:solidFill>
                <a:srgbClr val="FF6600"/>
              </a:solidFill>
              <a:round/>
              <a:headEnd/>
              <a:tailEnd/>
            </a:ln>
          </p:spPr>
          <p:txBody>
            <a:bodyPr lIns="82124" tIns="41061" rIns="82124" bIns="41061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pic>
        <p:nvPicPr>
          <p:cNvPr id="18" name="Picture 3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66252" y="1872402"/>
            <a:ext cx="910111" cy="64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0225317" y="2637558"/>
            <a:ext cx="1122233" cy="2986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9480" tIns="54738" rIns="109480" bIns="54738">
            <a:prstTxWarp prst="textNoShape">
              <a:avLst/>
            </a:prstTxWarp>
            <a:spAutoFit/>
          </a:bodyPr>
          <a:lstStyle/>
          <a:p>
            <a:pPr algn="ctr" defTabSz="1085661" eaLnBrk="0" hangingPunct="0">
              <a:lnSpc>
                <a:spcPct val="90000"/>
              </a:lnSpc>
            </a:pPr>
            <a:r>
              <a:rPr lang="en-US" sz="1300" b="1" dirty="0">
                <a:ea typeface="Arial" charset="0"/>
                <a:cs typeface="Arial" charset="0"/>
              </a:rPr>
              <a:t>Server</a:t>
            </a:r>
          </a:p>
        </p:txBody>
      </p:sp>
      <p:sp>
        <p:nvSpPr>
          <p:cNvPr id="21" name="TextBox 34"/>
          <p:cNvSpPr txBox="1">
            <a:spLocks noChangeArrowheads="1"/>
          </p:cNvSpPr>
          <p:nvPr/>
        </p:nvSpPr>
        <p:spPr bwMode="auto">
          <a:xfrm>
            <a:off x="7100999" y="3092876"/>
            <a:ext cx="647058" cy="323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121899" tIns="60949" rIns="121899" bIns="60949">
            <a:prstTxWarp prst="textNoShape">
              <a:avLst/>
            </a:prstTxWarp>
            <a:spAutoFit/>
          </a:bodyPr>
          <a:lstStyle/>
          <a:p>
            <a:r>
              <a:rPr lang="en-US" sz="1300" b="1" dirty="0"/>
              <a:t>Client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8323230" y="1484096"/>
            <a:ext cx="1359992" cy="523239"/>
          </a:xfrm>
          <a:prstGeom prst="cloudCallout">
            <a:avLst>
              <a:gd name="adj1" fmla="val -75951"/>
              <a:gd name="adj2" fmla="val 5463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sz="1900" dirty="0"/>
              <a:t>&lt;rpc&gt;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48548" y="4509375"/>
            <a:ext cx="3278227" cy="1400361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900" dirty="0"/>
              <a:t>RPC Client’s Request Methods: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Controller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NMS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Script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Manual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767725" y="1274804"/>
            <a:ext cx="3119426" cy="25400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86747" y="4385696"/>
            <a:ext cx="3100404" cy="15697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990361" y="2111981"/>
            <a:ext cx="2187404" cy="28540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012802" y="2410314"/>
            <a:ext cx="2187404" cy="28540"/>
          </a:xfrm>
          <a:prstGeom prst="straightConnector1">
            <a:avLst/>
          </a:prstGeom>
          <a:ln w="57150" cmpd="sng"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loud Callout 27"/>
          <p:cNvSpPr/>
          <p:nvPr/>
        </p:nvSpPr>
        <p:spPr>
          <a:xfrm>
            <a:off x="8209102" y="2540089"/>
            <a:ext cx="1635798" cy="564709"/>
          </a:xfrm>
          <a:prstGeom prst="cloudCallout">
            <a:avLst>
              <a:gd name="adj1" fmla="val 75857"/>
              <a:gd name="adj2" fmla="val -53183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sz="1600" dirty="0"/>
              <a:t>&lt;rpc-reply&gt;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48548" y="3519247"/>
            <a:ext cx="3035147" cy="661697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900" dirty="0"/>
              <a:t>NETCONF Messages:</a:t>
            </a:r>
          </a:p>
          <a:p>
            <a:pPr marL="380933" indent="-380933">
              <a:buFont typeface="Arial"/>
              <a:buChar char="•"/>
            </a:pPr>
            <a:r>
              <a:rPr lang="en-US" sz="1600" dirty="0"/>
              <a:t>Remote Procedure Call (RPC</a:t>
            </a:r>
            <a:r>
              <a:rPr lang="en-US" sz="1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767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301648" y="525573"/>
            <a:ext cx="5725795" cy="6160886"/>
          </a:xfrm>
          <a:prstGeom prst="rect">
            <a:avLst/>
          </a:prstGeom>
          <a:solidFill>
            <a:schemeClr val="accent6">
              <a:alpha val="16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424" y="12275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NETCONF Protocol Stack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15150" y="4623531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Transport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0535" y="3846847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Messages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8577" y="3038206"/>
            <a:ext cx="3262084" cy="580319"/>
          </a:xfrm>
          <a:prstGeom prst="roundRect">
            <a:avLst/>
          </a:prstGeom>
          <a:solidFill>
            <a:srgbClr val="800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Operations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8577" y="2220048"/>
            <a:ext cx="3262084" cy="58031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Content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815277" y="527041"/>
            <a:ext cx="2622512" cy="25267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15279" y="3577054"/>
            <a:ext cx="2520984" cy="31094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972556"/>
              </p:ext>
            </p:extLst>
          </p:nvPr>
        </p:nvGraphicFramePr>
        <p:xfrm>
          <a:off x="6336263" y="122752"/>
          <a:ext cx="5532814" cy="656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865"/>
                <a:gridCol w="3460949"/>
              </a:tblGrid>
              <a:tr h="3454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OPERATION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DESCRIPTION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568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&lt;get-</a:t>
                      </a:r>
                      <a:r>
                        <a:rPr lang="en-US" sz="1500" dirty="0" err="1" smtClean="0">
                          <a:latin typeface="Courier"/>
                          <a:cs typeface="Courier"/>
                        </a:rPr>
                        <a:t>config</a:t>
                      </a:r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Retrieve data from the running configuration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568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&lt;get&gt;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Retrieve running configuration or device statistic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101600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&lt;edit-</a:t>
                      </a:r>
                      <a:r>
                        <a:rPr lang="en-US" sz="1500" dirty="0" err="1" smtClean="0">
                          <a:latin typeface="Courier"/>
                          <a:cs typeface="Courier"/>
                        </a:rPr>
                        <a:t>config</a:t>
                      </a:r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Modify a configuration database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500" dirty="0" smtClean="0"/>
                        <a:t>operation =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merge (default), delete,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create, replace, remove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500" dirty="0" smtClean="0"/>
                        <a:t>test-option (:validate),</a:t>
                      </a:r>
                      <a:r>
                        <a:rPr lang="en-US" sz="1500" baseline="0" dirty="0" smtClean="0"/>
                        <a:t> error-option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&lt;copy-</a:t>
                      </a:r>
                      <a:r>
                        <a:rPr lang="en-US" sz="1500" dirty="0" err="1" smtClean="0">
                          <a:latin typeface="Courier"/>
                          <a:cs typeface="Courier"/>
                        </a:rPr>
                        <a:t>config</a:t>
                      </a:r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Copy a configuration database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&lt;delete-</a:t>
                      </a:r>
                      <a:r>
                        <a:rPr lang="en-US" sz="1500" dirty="0" err="1" smtClean="0">
                          <a:latin typeface="Courier"/>
                          <a:cs typeface="Courier"/>
                        </a:rPr>
                        <a:t>config</a:t>
                      </a:r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Delete a configuration database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568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&lt;commit&gt;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Commit</a:t>
                      </a:r>
                      <a:r>
                        <a:rPr lang="en-US" sz="1500" baseline="0" dirty="0" smtClean="0"/>
                        <a:t> candidate</a:t>
                      </a:r>
                      <a:r>
                        <a:rPr lang="en-US" sz="1500" dirty="0" smtClean="0"/>
                        <a:t> configuration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to the running </a:t>
                      </a:r>
                      <a:r>
                        <a:rPr lang="en-US" sz="1500" dirty="0" err="1" smtClean="0"/>
                        <a:t>db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56896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&lt;lock&gt;/&lt;unlock&gt;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Lock or unlock a configuration </a:t>
                      </a:r>
                      <a:r>
                        <a:rPr lang="en-US" sz="1500" dirty="0" err="1" smtClean="0"/>
                        <a:t>datastore</a:t>
                      </a:r>
                      <a:r>
                        <a:rPr lang="en-US" sz="1500" baseline="0" dirty="0" smtClean="0"/>
                        <a:t> system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&lt;close-session&gt;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Terminate this session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Courier"/>
                          <a:cs typeface="Courier"/>
                        </a:rPr>
                        <a:t>&lt;kill-session&gt;</a:t>
                      </a:r>
                      <a:endParaRPr lang="en-US" sz="1500" dirty="0">
                        <a:latin typeface="Courier"/>
                        <a:cs typeface="Courier"/>
                      </a:endParaRP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Force Termination</a:t>
                      </a:r>
                      <a:r>
                        <a:rPr lang="en-US" sz="1500" baseline="0" dirty="0" smtClean="0"/>
                        <a:t> of</a:t>
                      </a:r>
                      <a:r>
                        <a:rPr lang="en-US" sz="1500" dirty="0" smtClean="0"/>
                        <a:t> session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345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&lt;create-subscription&gt;</a:t>
                      </a: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event notification subscription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  <a:tr h="345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&lt;notification&gt;</a:t>
                      </a:r>
                    </a:p>
                  </a:txBody>
                  <a:tcPr marL="162475" marR="162475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asynchronously message from server to client when an event of interest has occurred</a:t>
                      </a:r>
                      <a:endParaRPr lang="en-US" sz="1500" dirty="0"/>
                    </a:p>
                  </a:txBody>
                  <a:tcPr marL="162475" marR="162475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39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432892" y="1041225"/>
            <a:ext cx="5594551" cy="4904484"/>
          </a:xfrm>
          <a:prstGeom prst="rect">
            <a:avLst/>
          </a:prstGeom>
          <a:solidFill>
            <a:schemeClr val="accent6">
              <a:alpha val="16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35" y="378443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NETCONF Protocol Stack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15150" y="4623531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Transport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0535" y="3846847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Messages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8577" y="3038206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Operations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8577" y="2220048"/>
            <a:ext cx="3262084" cy="580319"/>
          </a:xfrm>
          <a:prstGeom prst="roundRect">
            <a:avLst/>
          </a:prstGeom>
          <a:solidFill>
            <a:srgbClr val="800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Content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854531" y="1323432"/>
            <a:ext cx="2539440" cy="885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844802" y="2792828"/>
            <a:ext cx="2558430" cy="31342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52344" y="1128808"/>
            <a:ext cx="5798876" cy="4970569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&lt;?xml version="1.0" encoding="UTF-8"?&gt;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&lt;hello </a:t>
            </a:r>
            <a:r>
              <a:rPr lang="en-US" sz="1500" dirty="0" err="1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xmlns</a:t>
            </a:r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="urn:ietf:params:xml:ns:netconf:base:1.0"&gt;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&lt;capabilities&gt;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&lt;capability&gt;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    urn:ietf:params:netconf:base:1.0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&lt;/capability&gt;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&lt;capability&gt;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    urn:ietf:params:netconf:capability:candidate:1.0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&lt;/capability&gt;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&lt;capability&gt;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    urn:ietf:params:netconf:capability:notification:1.0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    &lt;/capability&gt;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&lt;/capabilities&gt;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    &lt;session-id&gt;285212672&lt;/session-id&gt;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&lt;/hello&gt;</a:t>
            </a:r>
          </a:p>
          <a:p>
            <a:r>
              <a:rPr lang="en-US" sz="1500" dirty="0">
                <a:solidFill>
                  <a:prstClr val="black"/>
                </a:solidFill>
                <a:latin typeface="Courier"/>
                <a:ea typeface="ヒラギノ角ゴ Pro W3" pitchFamily="96" charset="-128"/>
                <a:cs typeface="Courier"/>
              </a:rPr>
              <a:t>]]&gt;]]&gt; 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17809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5781" cy="1325563"/>
          </a:xfrm>
        </p:spPr>
        <p:txBody>
          <a:bodyPr/>
          <a:lstStyle/>
          <a:p>
            <a:r>
              <a:rPr lang="en-US" dirty="0" smtClean="0"/>
              <a:t>Origins </a:t>
            </a:r>
            <a:r>
              <a:rPr lang="en-US" dirty="0"/>
              <a:t>of NETCONF and </a:t>
            </a:r>
            <a:r>
              <a:rPr lang="en-US" dirty="0" smtClean="0"/>
              <a:t>YANG (the Beginning)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r>
              <a:rPr lang="en-US" dirty="0" smtClean="0"/>
              <a:t>Several meetings at events in 2001 (</a:t>
            </a:r>
            <a:r>
              <a:rPr lang="en-US" dirty="0"/>
              <a:t>NANOG-</a:t>
            </a:r>
            <a:r>
              <a:rPr lang="en-US" dirty="0" smtClean="0"/>
              <a:t>22, </a:t>
            </a:r>
            <a:r>
              <a:rPr lang="en-US" dirty="0"/>
              <a:t>RIPE-</a:t>
            </a:r>
            <a:r>
              <a:rPr lang="en-US" dirty="0" smtClean="0"/>
              <a:t>40, </a:t>
            </a:r>
            <a:r>
              <a:rPr lang="en-US" dirty="0"/>
              <a:t>LISA-</a:t>
            </a:r>
            <a:r>
              <a:rPr lang="en-US" dirty="0" smtClean="0"/>
              <a:t>XV, IETF 52)</a:t>
            </a:r>
            <a:endParaRPr lang="en-US" dirty="0"/>
          </a:p>
          <a:p>
            <a:pPr lvl="1"/>
            <a:r>
              <a:rPr lang="en-US" dirty="0" smtClean="0"/>
              <a:t>Operators expressing opinion </a:t>
            </a:r>
            <a:r>
              <a:rPr lang="en-US" dirty="0"/>
              <a:t>that the developments </a:t>
            </a:r>
            <a:r>
              <a:rPr lang="en-US" dirty="0" smtClean="0"/>
              <a:t>in IETF </a:t>
            </a:r>
            <a:r>
              <a:rPr lang="en-US" dirty="0"/>
              <a:t>do not really address </a:t>
            </a:r>
            <a:r>
              <a:rPr lang="en-US" dirty="0" smtClean="0"/>
              <a:t>requirements configuration </a:t>
            </a:r>
            <a:r>
              <a:rPr lang="en-US" dirty="0"/>
              <a:t>management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June </a:t>
            </a:r>
            <a:r>
              <a:rPr lang="en-US" dirty="0"/>
              <a:t>of 2002, the Internet Architecture Board (IAB) held </a:t>
            </a:r>
            <a:r>
              <a:rPr lang="en-US" dirty="0" smtClean="0"/>
              <a:t>invitational workshop </a:t>
            </a:r>
            <a:r>
              <a:rPr lang="en-US" dirty="0"/>
              <a:t>on Network Management [RFC3535</a:t>
            </a:r>
            <a:r>
              <a:rPr lang="en-US" dirty="0" smtClean="0"/>
              <a:t>] to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/>
              <a:t>a </a:t>
            </a:r>
            <a:r>
              <a:rPr lang="en-US" dirty="0" smtClean="0"/>
              <a:t>list of </a:t>
            </a:r>
            <a:r>
              <a:rPr lang="en-US" dirty="0"/>
              <a:t>technologies relevant for network management </a:t>
            </a:r>
            <a:r>
              <a:rPr lang="en-US" dirty="0" smtClean="0"/>
              <a:t>with their strengths </a:t>
            </a:r>
            <a:r>
              <a:rPr lang="en-US" dirty="0"/>
              <a:t>and </a:t>
            </a:r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the most </a:t>
            </a:r>
            <a:r>
              <a:rPr lang="en-US" dirty="0" smtClean="0"/>
              <a:t>important operator </a:t>
            </a:r>
            <a:r>
              <a:rPr lang="en-US" dirty="0"/>
              <a:t>needs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121899" tIns="60949" rIns="121899" bIns="60949" rtlCol="0" anchor="ctr"/>
          <a:lstStyle>
            <a:lvl1pPr marL="0" algn="ctr" defTabSz="610684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945D0FD-48F1-4D72-80C5-FFB60B92A83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765" y="4793471"/>
            <a:ext cx="2149082" cy="1294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950" y="4808200"/>
            <a:ext cx="1632432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19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NETCONF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Configuration Data Stores</a:t>
            </a:r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838200" y="3412054"/>
            <a:ext cx="10515600" cy="2559088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Named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configuration stores</a:t>
            </a:r>
          </a:p>
          <a:p>
            <a:pPr lvl="1"/>
            <a:r>
              <a:rPr lang="en-US" sz="1700" dirty="0">
                <a:latin typeface="Arial" charset="0"/>
                <a:ea typeface="ヒラギノ角ゴ Pro W3" charset="0"/>
                <a:cs typeface="ヒラギノ角ゴ Pro W3" charset="0"/>
              </a:rPr>
              <a:t>Each data store may hold a full copy of the configuration</a:t>
            </a: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Running is mandatory, Startup and Candidate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optional </a:t>
            </a:r>
            <a:r>
              <a:rPr lang="en-US" i="1" dirty="0" smtClean="0">
                <a:latin typeface="Arial" charset="0"/>
                <a:ea typeface="ヒラギノ角ゴ Pro W3" charset="0"/>
                <a:cs typeface="ヒラギノ角ゴ Pro W3" charset="0"/>
              </a:rPr>
              <a:t>(capabilities :startup, :candidate)</a:t>
            </a:r>
            <a:endParaRPr lang="en-US" i="1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Running may or may not be directly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writable </a:t>
            </a:r>
            <a:r>
              <a:rPr lang="en-US" i="1" dirty="0" smtClean="0">
                <a:latin typeface="Arial" charset="0"/>
                <a:ea typeface="ヒラギノ角ゴ Pro W3" charset="0"/>
                <a:cs typeface="ヒラギノ角ゴ Pro W3" charset="0"/>
              </a:rPr>
              <a:t>(:writable-running)</a:t>
            </a:r>
            <a:endParaRPr lang="en-US" i="1" dirty="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lvl="1"/>
            <a:r>
              <a:rPr lang="en-US" sz="1700" dirty="0">
                <a:latin typeface="Arial" charset="0"/>
                <a:ea typeface="ヒラギノ角ゴ Pro W3" charset="0"/>
                <a:cs typeface="ヒラギノ角ゴ Pro W3" charset="0"/>
              </a:rPr>
              <a:t>Need to copy from other stores if not directly writable</a:t>
            </a:r>
          </a:p>
          <a:p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9396" name="Magnetic Disk 1"/>
          <p:cNvSpPr>
            <a:spLocks noChangeArrowheads="1"/>
          </p:cNvSpPr>
          <p:nvPr/>
        </p:nvSpPr>
        <p:spPr bwMode="auto">
          <a:xfrm>
            <a:off x="407882" y="1676400"/>
            <a:ext cx="2640912" cy="10668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33" tIns="54416" rIns="108833" bIns="54416"/>
          <a:lstStyle/>
          <a:p>
            <a:pPr algn="ctr" eaLnBrk="0" hangingPunct="0"/>
            <a:r>
              <a:rPr lang="en-US" dirty="0">
                <a:solidFill>
                  <a:srgbClr val="000000"/>
                </a:solidFill>
              </a:rPr>
              <a:t>Startup</a:t>
            </a:r>
          </a:p>
        </p:txBody>
      </p:sp>
      <p:sp>
        <p:nvSpPr>
          <p:cNvPr id="59397" name="Magnetic Disk 5"/>
          <p:cNvSpPr>
            <a:spLocks noChangeArrowheads="1"/>
          </p:cNvSpPr>
          <p:nvPr/>
        </p:nvSpPr>
        <p:spPr bwMode="auto">
          <a:xfrm>
            <a:off x="3353515" y="1676400"/>
            <a:ext cx="2640912" cy="1066800"/>
          </a:xfrm>
          <a:prstGeom prst="flowChartMagneticDisk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33" tIns="54416" rIns="108833" bIns="54416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Running</a:t>
            </a:r>
          </a:p>
        </p:txBody>
      </p:sp>
      <p:sp>
        <p:nvSpPr>
          <p:cNvPr id="59398" name="Magnetic Disk 6"/>
          <p:cNvSpPr>
            <a:spLocks noChangeArrowheads="1"/>
          </p:cNvSpPr>
          <p:nvPr/>
        </p:nvSpPr>
        <p:spPr bwMode="auto">
          <a:xfrm>
            <a:off x="6299148" y="1676400"/>
            <a:ext cx="2640912" cy="10668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33" tIns="54416" rIns="108833" bIns="54416"/>
          <a:lstStyle/>
          <a:p>
            <a:pPr algn="ctr" eaLnBrk="0" hangingPunct="0"/>
            <a:r>
              <a:rPr lang="en-US" dirty="0">
                <a:solidFill>
                  <a:srgbClr val="000000"/>
                </a:solidFill>
              </a:rPr>
              <a:t>Candidate</a:t>
            </a:r>
          </a:p>
        </p:txBody>
      </p:sp>
      <p:sp>
        <p:nvSpPr>
          <p:cNvPr id="59399" name="Magnetic Disk 7"/>
          <p:cNvSpPr>
            <a:spLocks noChangeArrowheads="1"/>
          </p:cNvSpPr>
          <p:nvPr/>
        </p:nvSpPr>
        <p:spPr bwMode="auto">
          <a:xfrm>
            <a:off x="9244780" y="1676400"/>
            <a:ext cx="2640912" cy="1066800"/>
          </a:xfrm>
          <a:prstGeom prst="flowChartMagneticDisk">
            <a:avLst/>
          </a:prstGeom>
          <a:solidFill>
            <a:schemeClr val="accent1"/>
          </a:solidFill>
          <a:ln w="9525">
            <a:noFill/>
            <a:prstDash val="dash"/>
            <a:round/>
            <a:headEnd/>
            <a:tailEnd/>
          </a:ln>
        </p:spPr>
        <p:txBody>
          <a:bodyPr lIns="108833" tIns="54416" rIns="108833" bIns="54416"/>
          <a:lstStyle/>
          <a:p>
            <a:pPr algn="ctr" eaLnBrk="0" hangingPunct="0"/>
            <a:r>
              <a:rPr lang="en-US" dirty="0">
                <a:solidFill>
                  <a:srgbClr val="000000"/>
                </a:solidFill>
              </a:rPr>
              <a:t>Files… / URLs…</a:t>
            </a:r>
          </a:p>
        </p:txBody>
      </p:sp>
    </p:spTree>
    <p:extLst>
      <p:ext uri="{BB962C8B-B14F-4D97-AF65-F5344CB8AC3E}">
        <p14:creationId xmlns:p14="http://schemas.microsoft.com/office/powerpoint/2010/main" val="4820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Call Flow (1)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8472" y="1806766"/>
            <a:ext cx="109397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Client sends HELLO message to Server. It includes its Capabilities.</a:t>
            </a:r>
          </a:p>
          <a:p>
            <a:endParaRPr lang="en-US" dirty="0"/>
          </a:p>
          <a:p>
            <a:r>
              <a:rPr lang="en-US" dirty="0" smtClean="0"/>
              <a:t>&gt;&gt;&gt;&gt;</a:t>
            </a:r>
            <a:r>
              <a:rPr lang="en-US" dirty="0"/>
              <a:t>out 16-Dec-2016::14:25:02.051 device=pe2</a:t>
            </a:r>
          </a:p>
          <a:p>
            <a:r>
              <a:rPr lang="en-US" dirty="0"/>
              <a:t>&lt;?xml version="1.0" encoding="UTF-8"?&gt;</a:t>
            </a:r>
          </a:p>
          <a:p>
            <a:r>
              <a:rPr lang="en-US" dirty="0"/>
              <a:t>&lt;hello </a:t>
            </a:r>
            <a:r>
              <a:rPr lang="en-US" dirty="0" err="1"/>
              <a:t>xmlns</a:t>
            </a:r>
            <a:r>
              <a:rPr lang="en-US" dirty="0"/>
              <a:t>="urn:ietf:params:xml:ns:netconf:base:1.0"&gt;</a:t>
            </a:r>
          </a:p>
          <a:p>
            <a:r>
              <a:rPr lang="en-US" dirty="0"/>
              <a:t>&lt;capabilities&gt;&lt;capability&gt;urn:ietf:params:netconf:base:1.0&lt;/capability&gt;&lt;capability&gt;urn:ietf:params:netconf:base:1.1&lt;/capability&gt;&lt;/capabilities&gt;</a:t>
            </a:r>
          </a:p>
          <a:p>
            <a:r>
              <a:rPr lang="en-US" dirty="0"/>
              <a:t>&lt;/hello&gt;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09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Capabilities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1344"/>
            <a:ext cx="10515600" cy="36430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Allows extensibility of the protocol</a:t>
            </a:r>
          </a:p>
          <a:p>
            <a:r>
              <a:rPr lang="en-US" dirty="0" smtClean="0"/>
              <a:t>Are transmitted in the ”hello” message and set what each party is capable of:</a:t>
            </a:r>
          </a:p>
          <a:p>
            <a:pPr lvl="1"/>
            <a:r>
              <a:rPr lang="en-US" dirty="0" smtClean="0"/>
              <a:t>Some from NETCONF standards</a:t>
            </a:r>
          </a:p>
          <a:p>
            <a:pPr lvl="1"/>
            <a:r>
              <a:rPr lang="en-US" dirty="0" smtClean="0"/>
              <a:t>Each YANG modules supported by the server is also a capability. YANG modules include revision number</a:t>
            </a:r>
          </a:p>
          <a:p>
            <a:pPr lvl="1"/>
            <a:r>
              <a:rPr lang="en-US" dirty="0" smtClean="0"/>
              <a:t>Other extensions</a:t>
            </a:r>
          </a:p>
          <a:p>
            <a:r>
              <a:rPr lang="en-US" dirty="0" smtClean="0"/>
              <a:t>The manager uses the capabilities to determinate what operations can send to the server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20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Capabilities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1239" y="2230515"/>
            <a:ext cx="44985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:writable-running!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:candidate!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:confirmed-commit!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:rollback-on-error!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:validate!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:startup!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</a:t>
            </a:r>
            <a:r>
              <a:rPr lang="en-US" sz="2400" dirty="0" err="1">
                <a:solidFill>
                  <a:srgbClr val="003053"/>
                </a:solidFill>
                <a:latin typeface="Helvetica" charset="0"/>
              </a:rPr>
              <a:t>url</a:t>
            </a:r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 (scheme=http, ftp, file, …)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</a:t>
            </a:r>
            <a:r>
              <a:rPr lang="en-US" sz="2400" dirty="0" err="1">
                <a:solidFill>
                  <a:srgbClr val="003053"/>
                </a:solidFill>
                <a:latin typeface="Helvetica" charset="0"/>
              </a:rPr>
              <a:t>xpath</a:t>
            </a:r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 (filters)</a:t>
            </a:r>
            <a:endParaRPr lang="en-US" sz="2400" dirty="0">
              <a:solidFill>
                <a:srgbClr val="003053"/>
              </a:solidFill>
              <a:effectLst/>
              <a:latin typeface="Helvetic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1239" y="1591269"/>
            <a:ext cx="319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Optional Capabilities (RFC 6241)</a:t>
            </a:r>
          </a:p>
        </p:txBody>
      </p:sp>
      <p:sp>
        <p:nvSpPr>
          <p:cNvPr id="6" name="Rectangle 5"/>
          <p:cNvSpPr/>
          <p:nvPr/>
        </p:nvSpPr>
        <p:spPr>
          <a:xfrm>
            <a:off x="6191480" y="1591269"/>
            <a:ext cx="1866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Other Capabilities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91480" y="1960601"/>
            <a:ext cx="49025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:notification, :interleave (RFC 5277)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:partial-lock (RFC 5717)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:with-defaults (RFC 6243)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</a:t>
            </a:r>
            <a:r>
              <a:rPr lang="en-US" sz="2400" dirty="0" err="1">
                <a:solidFill>
                  <a:srgbClr val="003053"/>
                </a:solidFill>
                <a:latin typeface="Helvetica" charset="0"/>
              </a:rPr>
              <a:t>ietf</a:t>
            </a:r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-</a:t>
            </a:r>
            <a:r>
              <a:rPr lang="en-US" sz="2400" dirty="0" err="1">
                <a:solidFill>
                  <a:srgbClr val="003053"/>
                </a:solidFill>
                <a:latin typeface="Helvetica" charset="0"/>
              </a:rPr>
              <a:t>netconf</a:t>
            </a:r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-monitoring (RFC 6022</a:t>
            </a:r>
            <a:r>
              <a:rPr lang="en-US" sz="2400" dirty="0" smtClean="0">
                <a:solidFill>
                  <a:srgbClr val="003053"/>
                </a:solidFill>
                <a:latin typeface="Helvetica" charset="0"/>
              </a:rPr>
              <a:t>)</a:t>
            </a:r>
          </a:p>
          <a:p>
            <a:endParaRPr lang="en-US" sz="2400" dirty="0">
              <a:solidFill>
                <a:srgbClr val="003053"/>
              </a:solidFill>
              <a:latin typeface="Helvetica" charset="0"/>
            </a:endParaRP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And you can define your own, like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:actions (tail-f)</a:t>
            </a:r>
          </a:p>
          <a:p>
            <a:r>
              <a:rPr lang="en-US" sz="2400" dirty="0">
                <a:solidFill>
                  <a:srgbClr val="003053"/>
                </a:solidFill>
                <a:latin typeface="Helvetica" charset="0"/>
              </a:rPr>
              <a:t>:inactive (tail-f)</a:t>
            </a:r>
            <a:endParaRPr lang="en-US" sz="2400" dirty="0">
              <a:solidFill>
                <a:srgbClr val="003053"/>
              </a:solidFill>
              <a:effectLst/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22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Call Flow (2): Hello from server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79652" y="1400915"/>
            <a:ext cx="1036228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Menlo" charset="0"/>
              </a:rPr>
              <a:t>&lt;?xml version="1.0" encoding="UTF-8"?&gt;</a:t>
            </a:r>
          </a:p>
          <a:p>
            <a:r>
              <a:rPr lang="en-US" sz="1000" dirty="0">
                <a:latin typeface="Menlo" charset="0"/>
              </a:rPr>
              <a:t>&lt;hello </a:t>
            </a:r>
            <a:r>
              <a:rPr lang="en-US" sz="1000" dirty="0" err="1">
                <a:latin typeface="Menlo" charset="0"/>
              </a:rPr>
              <a:t>xmlns</a:t>
            </a:r>
            <a:r>
              <a:rPr lang="en-US" sz="1000" dirty="0">
                <a:latin typeface="Menlo" charset="0"/>
              </a:rPr>
              <a:t>="urn:ietf:params:xml:ns:netconf:base:1.0"&gt;</a:t>
            </a:r>
          </a:p>
          <a:p>
            <a:r>
              <a:rPr lang="en-US" sz="1000" dirty="0">
                <a:latin typeface="Menlo" charset="0"/>
              </a:rPr>
              <a:t>&lt;capabilities&gt;</a:t>
            </a:r>
          </a:p>
          <a:p>
            <a:r>
              <a:rPr lang="en-US" sz="1000" dirty="0">
                <a:latin typeface="Menlo" charset="0"/>
              </a:rPr>
              <a:t>&lt;capability&gt;urn:ietf:params: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netconf:base:1.0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netconf:base:1.1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candidate:1.0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confirmed-commit:1.0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confirmed-commit:1.1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&lt;capability&gt;urn:ietf:params:netconf:capability:xpath:1.0&lt;/capability&gt;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&lt;capability&gt;urn:ietf:params:netconf:capability:validate:1.0&lt;/capability&gt;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&lt;capability&gt;urn:ietf:params:netconf:capability:validate:1.1&lt;/capability&gt;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rollback-on-error:1.0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&lt;capability&gt;http://tail-</a:t>
            </a:r>
            <a:r>
              <a:rPr lang="en-US" sz="1000" dirty="0" err="1">
                <a:latin typeface="Menlo" charset="0"/>
              </a:rPr>
              <a:t>f.com</a:t>
            </a:r>
            <a:r>
              <a:rPr lang="en-US" sz="1000" dirty="0">
                <a:latin typeface="Menlo" charset="0"/>
              </a:rPr>
              <a:t>/ns/</a:t>
            </a:r>
            <a:r>
              <a:rPr lang="en-US" sz="1000" dirty="0" err="1">
                <a:latin typeface="Menlo" charset="0"/>
              </a:rPr>
              <a:t>netconf</a:t>
            </a:r>
            <a:r>
              <a:rPr lang="en-US" sz="1000" dirty="0">
                <a:latin typeface="Menlo" charset="0"/>
              </a:rPr>
              <a:t>/with-defaults/1.0&lt;/capability&gt;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http://tail-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f.com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/ns/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netconf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/actions/1.0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&lt;capability&gt;http://tail-</a:t>
            </a:r>
            <a:r>
              <a:rPr lang="en-US" sz="1000" dirty="0" err="1">
                <a:latin typeface="Menlo" charset="0"/>
              </a:rPr>
              <a:t>f.com</a:t>
            </a:r>
            <a:r>
              <a:rPr lang="en-US" sz="1000" dirty="0">
                <a:latin typeface="Menlo" charset="0"/>
              </a:rPr>
              <a:t>/ns/</a:t>
            </a:r>
            <a:r>
              <a:rPr lang="en-US" sz="1000" dirty="0" err="1">
                <a:latin typeface="Menlo" charset="0"/>
              </a:rPr>
              <a:t>netconf</a:t>
            </a:r>
            <a:r>
              <a:rPr lang="en-US" sz="1000" dirty="0">
                <a:latin typeface="Menlo" charset="0"/>
              </a:rPr>
              <a:t>/extensions&lt;/capability&gt;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&lt;capability&gt;urn:ietf:params:netconf:capability:with-defaults:1.0?basic-mode=</a:t>
            </a:r>
            <a:r>
              <a:rPr lang="en-US" sz="1000" dirty="0" err="1">
                <a:latin typeface="Menlo" charset="0"/>
              </a:rPr>
              <a:t>explicit&amp;amp;also-supported</a:t>
            </a:r>
            <a:r>
              <a:rPr lang="en-US" sz="1000" dirty="0">
                <a:latin typeface="Menlo" charset="0"/>
              </a:rPr>
              <a:t>=report-all-tagged&lt;/capability&gt;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urn:ietf:params:xml:ns:yang:ietf-netconf-with-defaults?revision</a:t>
            </a:r>
            <a:r>
              <a:rPr lang="en-US" sz="1000" dirty="0">
                <a:latin typeface="Menlo" charset="0"/>
              </a:rPr>
              <a:t>=2011-06-01&amp;amp;module=</a:t>
            </a:r>
            <a:r>
              <a:rPr lang="en-US" sz="1000" dirty="0" err="1">
                <a:latin typeface="Menlo" charset="0"/>
              </a:rPr>
              <a:t>ietf</a:t>
            </a:r>
            <a:r>
              <a:rPr lang="en-US" sz="1000" dirty="0">
                <a:latin typeface="Menlo" charset="0"/>
              </a:rPr>
              <a:t>-</a:t>
            </a:r>
            <a:r>
              <a:rPr lang="en-US" sz="1000" dirty="0" err="1">
                <a:latin typeface="Menlo" charset="0"/>
              </a:rPr>
              <a:t>netconf</a:t>
            </a:r>
            <a:r>
              <a:rPr lang="en-US" sz="1000" dirty="0">
                <a:latin typeface="Menlo" charset="0"/>
              </a:rPr>
              <a:t>-with-defaults&lt;/capability&gt;</a:t>
            </a:r>
          </a:p>
          <a:p>
            <a:r>
              <a:rPr lang="en-US" sz="1000" dirty="0">
                <a:latin typeface="Menlo" charset="0"/>
              </a:rPr>
              <a:t>&lt;capability&gt;urn:ietf:params:netconf:capability:yang-library:1.0?revision=2016-06-21&amp;amp;module-set-id=c9f8a470ce0ddaa46d30ed57fae7d5bb&lt;/capability&gt;</a:t>
            </a:r>
          </a:p>
          <a:p>
            <a:r>
              <a:rPr lang="en-US" sz="1000" dirty="0" smtClean="0">
                <a:latin typeface="Menlo" charset="0"/>
              </a:rPr>
              <a:t>&lt;</a:t>
            </a:r>
            <a:r>
              <a:rPr lang="en-US" sz="1000" dirty="0">
                <a:latin typeface="Menlo" charset="0"/>
              </a:rPr>
              <a:t>capability&gt;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http://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xml.juniper.net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/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xnm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/1.1/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xnm?module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=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junos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urn:ietf:params:xml:ns:yang:iana-crypt-hash?module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iana-crypt-hash&amp;amp;</a:t>
            </a:r>
            <a:r>
              <a:rPr lang="en-US" sz="1000" dirty="0" err="1">
                <a:solidFill>
                  <a:srgbClr val="FF0000"/>
                </a:solidFill>
                <a:latin typeface="Menlo" charset="0"/>
              </a:rPr>
              <a:t>revision</a:t>
            </a:r>
            <a:r>
              <a:rPr lang="en-US" sz="1000" dirty="0">
                <a:solidFill>
                  <a:srgbClr val="FF0000"/>
                </a:solidFill>
                <a:latin typeface="Menlo" charset="0"/>
              </a:rPr>
              <a:t>=2014-08-06</a:t>
            </a:r>
            <a:r>
              <a:rPr lang="en-US" sz="1000" dirty="0">
                <a:latin typeface="Menlo" charset="0"/>
              </a:rPr>
              <a:t>&amp;amp;features=crypt-hash-sha-512,crypt-hash-sha-256,crypt-hash-md5&lt;/capability&gt;</a:t>
            </a:r>
          </a:p>
          <a:p>
            <a:r>
              <a:rPr lang="en-US" sz="1000" dirty="0" smtClean="0">
                <a:latin typeface="Menlo" charset="0"/>
              </a:rPr>
              <a:t>&lt;</a:t>
            </a:r>
            <a:r>
              <a:rPr lang="en-US" sz="1000" dirty="0">
                <a:latin typeface="Menlo" charset="0"/>
              </a:rPr>
              <a:t>capability&gt;</a:t>
            </a:r>
            <a:r>
              <a:rPr lang="en-US" sz="1000" dirty="0" err="1">
                <a:latin typeface="Menlo" charset="0"/>
              </a:rPr>
              <a:t>urn:ietf:params:xml:ns:yang:ietf-netconf-monitoring?module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ietf-netconf-monitoring&amp;amp;revision</a:t>
            </a:r>
            <a:r>
              <a:rPr lang="en-US" sz="1000" dirty="0">
                <a:latin typeface="Menlo" charset="0"/>
              </a:rPr>
              <a:t>=2010-10-04&lt;/capability&gt;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urn:ietf:params:xml:ns:yang:ietf-netconf-notifications?module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ietf-netconf-notifications&amp;amp;revision</a:t>
            </a:r>
            <a:r>
              <a:rPr lang="en-US" sz="1000" dirty="0">
                <a:latin typeface="Menlo" charset="0"/>
              </a:rPr>
              <a:t>=2012-02-06&lt;/capability&gt;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urn:ietf:params:xml:ns:yang:ietf-restconf-monitoring?module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ietf-restconf-monitoring&amp;amp;revision</a:t>
            </a:r>
            <a:r>
              <a:rPr lang="en-US" sz="1000" dirty="0">
                <a:latin typeface="Menlo" charset="0"/>
              </a:rPr>
              <a:t>=2016-08-15&lt;/capability&gt;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urn:ietf:params:xml:ns:yang:ietf-yang-library?module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ietf-yang-library&amp;amp;revision</a:t>
            </a:r>
            <a:r>
              <a:rPr lang="en-US" sz="1000" dirty="0">
                <a:latin typeface="Menlo" charset="0"/>
              </a:rPr>
              <a:t>=2016-06-21&lt;/capability&gt;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urn:ietf:params:xml:ns:yang:ietf-yang-types?module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ietf-yang-types&amp;amp;revision</a:t>
            </a:r>
            <a:r>
              <a:rPr lang="en-US" sz="1000" dirty="0">
                <a:latin typeface="Menlo" charset="0"/>
              </a:rPr>
              <a:t>=2013-07-15&lt;/capability&gt;</a:t>
            </a:r>
          </a:p>
          <a:p>
            <a:r>
              <a:rPr lang="en-US" sz="1000" dirty="0">
                <a:latin typeface="Menlo" charset="0"/>
              </a:rPr>
              <a:t>&lt;capability&gt;</a:t>
            </a:r>
            <a:r>
              <a:rPr lang="en-US" sz="1000" dirty="0" err="1">
                <a:latin typeface="Menlo" charset="0"/>
              </a:rPr>
              <a:t>urn:juniper-rpc?module</a:t>
            </a:r>
            <a:r>
              <a:rPr lang="en-US" sz="1000" dirty="0">
                <a:latin typeface="Menlo" charset="0"/>
              </a:rPr>
              <a:t>=</a:t>
            </a:r>
            <a:r>
              <a:rPr lang="en-US" sz="1000" dirty="0" err="1">
                <a:latin typeface="Menlo" charset="0"/>
              </a:rPr>
              <a:t>junos-rpc</a:t>
            </a:r>
            <a:r>
              <a:rPr lang="en-US" sz="1000" dirty="0">
                <a:latin typeface="Menlo" charset="0"/>
              </a:rPr>
              <a:t>&lt;/capability&gt;</a:t>
            </a:r>
          </a:p>
          <a:p>
            <a:r>
              <a:rPr lang="en-US" sz="1000" dirty="0">
                <a:latin typeface="Menlo" charset="0"/>
              </a:rPr>
              <a:t>&lt;/capabilities&gt;</a:t>
            </a:r>
          </a:p>
          <a:p>
            <a:r>
              <a:rPr lang="en-US" sz="1000" dirty="0">
                <a:latin typeface="Menlo" charset="0"/>
              </a:rPr>
              <a:t>&lt;session-id&gt;13&lt;/session-id&gt;&lt;/hello&gt;]]&gt;]]&gt;</a:t>
            </a:r>
            <a:endParaRPr lang="en-US" sz="1000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4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Call Flow (3): Lock in candidate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2073" y="147690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mtClean="0">
                <a:latin typeface="Menlo" charset="0"/>
              </a:rPr>
              <a:t>&lt;?xml version="1.0" encoding="UTF-8"?&gt;</a:t>
            </a:r>
          </a:p>
          <a:p>
            <a:r>
              <a:rPr lang="en-US" dirty="0" smtClean="0">
                <a:latin typeface="Menlo" charset="0"/>
              </a:rPr>
              <a:t>&lt;</a:t>
            </a:r>
            <a:r>
              <a:rPr lang="en-US" dirty="0" err="1" smtClean="0">
                <a:latin typeface="Menlo" charset="0"/>
              </a:rPr>
              <a:t>rpc</a:t>
            </a:r>
            <a:r>
              <a:rPr lang="en-US" dirty="0" smtClean="0">
                <a:latin typeface="Menlo" charset="0"/>
              </a:rPr>
              <a:t> </a:t>
            </a:r>
            <a:r>
              <a:rPr lang="en-US" dirty="0" err="1" smtClean="0">
                <a:latin typeface="Menlo" charset="0"/>
              </a:rPr>
              <a:t>xmlns</a:t>
            </a:r>
            <a:r>
              <a:rPr lang="en-US" dirty="0" smtClean="0">
                <a:latin typeface="Menlo" charset="0"/>
              </a:rPr>
              <a:t>="urn:ietf:params:xml:ns:netconf:base:1.0" message-id=”1"&gt;</a:t>
            </a:r>
          </a:p>
          <a:p>
            <a:r>
              <a:rPr lang="en-US" dirty="0" smtClean="0">
                <a:latin typeface="Menlo" charset="0"/>
              </a:rPr>
              <a:t>&lt;lock&gt;&lt;target&gt;&lt;candidate/&gt;&lt;/target&gt;</a:t>
            </a:r>
          </a:p>
          <a:p>
            <a:r>
              <a:rPr lang="en-US" dirty="0" smtClean="0">
                <a:latin typeface="Menlo" charset="0"/>
              </a:rPr>
              <a:t>&lt;/lock&gt;</a:t>
            </a:r>
          </a:p>
          <a:p>
            <a:r>
              <a:rPr lang="en-US" dirty="0" smtClean="0">
                <a:latin typeface="Menlo" charset="0"/>
              </a:rPr>
              <a:t>&lt;/</a:t>
            </a:r>
            <a:r>
              <a:rPr lang="en-US" dirty="0" err="1" smtClean="0">
                <a:latin typeface="Menlo" charset="0"/>
              </a:rPr>
              <a:t>rpc</a:t>
            </a:r>
            <a:r>
              <a:rPr lang="en-US" dirty="0" smtClean="0">
                <a:latin typeface="Menlo" charset="0"/>
              </a:rPr>
              <a:t>&gt;</a:t>
            </a:r>
            <a:endParaRPr lang="en-US" dirty="0"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7948" y="462000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=”1"&gt;&lt;</a:t>
            </a:r>
            <a:r>
              <a:rPr lang="en-US" dirty="0">
                <a:latin typeface="Menlo" charset="0"/>
              </a:rPr>
              <a:t>ok/&gt;&lt;/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-reply&gt;</a:t>
            </a:r>
            <a:endParaRPr lang="en-US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63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Call Flow (4): Edit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2029" y="1442265"/>
            <a:ext cx="110499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=”2"&gt;</a:t>
            </a:r>
            <a:endParaRPr lang="en-US" dirty="0">
              <a:latin typeface="Menlo" charset="0"/>
            </a:endParaRPr>
          </a:p>
          <a:p>
            <a:r>
              <a:rPr lang="en-US" dirty="0">
                <a:latin typeface="Menlo" charset="0"/>
              </a:rPr>
              <a:t>&lt;edit-</a:t>
            </a:r>
            <a:r>
              <a:rPr lang="en-US" dirty="0" err="1">
                <a:latin typeface="Menlo" charset="0"/>
              </a:rPr>
              <a:t>config</a:t>
            </a:r>
            <a:r>
              <a:rPr lang="en-US" dirty="0">
                <a:latin typeface="Menlo" charset="0"/>
              </a:rPr>
              <a:t> </a:t>
            </a:r>
            <a:r>
              <a:rPr lang="en-US" dirty="0" err="1">
                <a:latin typeface="Menlo" charset="0"/>
              </a:rPr>
              <a:t>xmlns:nc</a:t>
            </a:r>
            <a:r>
              <a:rPr lang="en-US" dirty="0">
                <a:latin typeface="Menlo" charset="0"/>
              </a:rPr>
              <a:t>='urn:ietf:params:xml:ns:netconf:base:1.0'&gt;&lt;target&gt;&lt;candidate/&gt;&lt;/target&gt;&lt;test-option&gt;test-then-set&lt;/test-option&gt;&lt;error-option&gt;rollback-on-error&lt;/error-option&gt;&lt;</a:t>
            </a:r>
            <a:r>
              <a:rPr lang="en-US" dirty="0" err="1">
                <a:latin typeface="Menlo" charset="0"/>
              </a:rPr>
              <a:t>config</a:t>
            </a:r>
            <a:r>
              <a:rPr lang="en-US" dirty="0">
                <a:latin typeface="Menlo" charset="0"/>
              </a:rPr>
              <a:t>&gt;</a:t>
            </a:r>
          </a:p>
          <a:p>
            <a:r>
              <a:rPr lang="en-US" dirty="0">
                <a:latin typeface="Menlo" charset="0"/>
              </a:rPr>
              <a:t>&lt;configuration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="http://</a:t>
            </a:r>
            <a:r>
              <a:rPr lang="en-US" dirty="0" err="1">
                <a:latin typeface="Menlo" charset="0"/>
              </a:rPr>
              <a:t>xml.juniper.net</a:t>
            </a:r>
            <a:r>
              <a:rPr lang="en-US" dirty="0">
                <a:latin typeface="Menlo" charset="0"/>
              </a:rPr>
              <a:t>/</a:t>
            </a:r>
            <a:r>
              <a:rPr lang="en-US" dirty="0" err="1">
                <a:latin typeface="Menlo" charset="0"/>
              </a:rPr>
              <a:t>xnm</a:t>
            </a:r>
            <a:r>
              <a:rPr lang="en-US" dirty="0">
                <a:latin typeface="Menlo" charset="0"/>
              </a:rPr>
              <a:t>/1.1/</a:t>
            </a:r>
            <a:r>
              <a:rPr lang="en-US" dirty="0" err="1">
                <a:latin typeface="Menlo" charset="0"/>
              </a:rPr>
              <a:t>xnm</a:t>
            </a:r>
            <a:r>
              <a:rPr lang="en-US" dirty="0">
                <a:latin typeface="Menlo" charset="0"/>
              </a:rPr>
              <a:t>"&gt;&lt;system&gt;&lt;</a:t>
            </a:r>
            <a:r>
              <a:rPr lang="en-US" dirty="0" smtClean="0">
                <a:latin typeface="Menlo" charset="0"/>
              </a:rPr>
              <a:t>host-name&gt;</a:t>
            </a:r>
            <a:r>
              <a:rPr lang="en-US" dirty="0" err="1" smtClean="0">
                <a:solidFill>
                  <a:srgbClr val="FF0000"/>
                </a:solidFill>
                <a:latin typeface="Menlo" charset="0"/>
              </a:rPr>
              <a:t>curso_mvdeo</a:t>
            </a:r>
            <a:r>
              <a:rPr lang="en-US" dirty="0" smtClean="0">
                <a:latin typeface="Menlo" charset="0"/>
              </a:rPr>
              <a:t>&lt;/</a:t>
            </a:r>
            <a:r>
              <a:rPr lang="en-US" dirty="0">
                <a:latin typeface="Menlo" charset="0"/>
              </a:rPr>
              <a:t>host-name&gt;&lt;/system&gt;&lt;/configuration&gt;&lt;/</a:t>
            </a:r>
            <a:r>
              <a:rPr lang="en-US" dirty="0" err="1">
                <a:latin typeface="Menlo" charset="0"/>
              </a:rPr>
              <a:t>config</a:t>
            </a:r>
            <a:r>
              <a:rPr lang="en-US" dirty="0">
                <a:latin typeface="Menlo" charset="0"/>
              </a:rPr>
              <a:t>&gt;&lt;/edit-</a:t>
            </a:r>
            <a:r>
              <a:rPr lang="en-US" dirty="0" err="1">
                <a:latin typeface="Menlo" charset="0"/>
              </a:rPr>
              <a:t>config</a:t>
            </a:r>
            <a:r>
              <a:rPr lang="en-US" dirty="0">
                <a:latin typeface="Menlo" charset="0"/>
              </a:rPr>
              <a:t>&gt;</a:t>
            </a:r>
          </a:p>
          <a:p>
            <a:r>
              <a:rPr lang="en-US" dirty="0">
                <a:latin typeface="Menlo" charset="0"/>
              </a:rPr>
              <a:t>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&gt;</a:t>
            </a:r>
            <a:endParaRPr lang="en-US" dirty="0"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2029" y="4564901"/>
            <a:ext cx="109287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=”2"&gt;&lt;</a:t>
            </a:r>
            <a:r>
              <a:rPr lang="en-US" dirty="0">
                <a:latin typeface="Menlo" charset="0"/>
              </a:rPr>
              <a:t>ok/&gt;&lt;/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-reply&gt;</a:t>
            </a:r>
            <a:endParaRPr lang="en-US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06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edit-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441" y="217567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latin typeface="Helvetica" charset="0"/>
              </a:rPr>
              <a:t>nc:test-option</a:t>
            </a:r>
            <a:r>
              <a:rPr lang="en-US" dirty="0">
                <a:latin typeface="Helvetica" charset="0"/>
              </a:rPr>
              <a:t> (:validate)!</a:t>
            </a:r>
          </a:p>
          <a:p>
            <a:r>
              <a:rPr lang="en-US" dirty="0">
                <a:latin typeface="Helvetica" charset="0"/>
              </a:rPr>
              <a:t>test-then-set (default)</a:t>
            </a:r>
          </a:p>
          <a:p>
            <a:r>
              <a:rPr lang="en-US" dirty="0">
                <a:latin typeface="Helvetica" charset="0"/>
              </a:rPr>
              <a:t>set!</a:t>
            </a:r>
          </a:p>
          <a:p>
            <a:r>
              <a:rPr lang="en-US" dirty="0">
                <a:latin typeface="Helvetica" charset="0"/>
              </a:rPr>
              <a:t>test (:base:1.1)!</a:t>
            </a:r>
          </a:p>
          <a:p>
            <a:endParaRPr lang="en-US" dirty="0" smtClean="0">
              <a:latin typeface="Helvetica" charset="0"/>
            </a:endParaRPr>
          </a:p>
          <a:p>
            <a:endParaRPr lang="en-US" dirty="0" smtClean="0">
              <a:latin typeface="Helvetica" charset="0"/>
            </a:endParaRPr>
          </a:p>
          <a:p>
            <a:endParaRPr lang="en-US" dirty="0">
              <a:latin typeface="Helvetica" charset="0"/>
            </a:endParaRPr>
          </a:p>
          <a:p>
            <a:r>
              <a:rPr lang="en-US" dirty="0" err="1" smtClean="0">
                <a:latin typeface="Helvetica" charset="0"/>
              </a:rPr>
              <a:t>nc:error-option</a:t>
            </a:r>
            <a:r>
              <a:rPr lang="en-US" dirty="0">
                <a:latin typeface="Helvetica" charset="0"/>
              </a:rPr>
              <a:t>!</a:t>
            </a:r>
          </a:p>
          <a:p>
            <a:r>
              <a:rPr lang="en-US" dirty="0">
                <a:latin typeface="Helvetica" charset="0"/>
              </a:rPr>
              <a:t>stop-on-error (default)</a:t>
            </a:r>
          </a:p>
          <a:p>
            <a:r>
              <a:rPr lang="en-US" dirty="0">
                <a:latin typeface="Helvetica" charset="0"/>
              </a:rPr>
              <a:t>continue-on-error!</a:t>
            </a:r>
          </a:p>
          <a:p>
            <a:r>
              <a:rPr lang="en-US" dirty="0" smtClean="0">
                <a:latin typeface="Helvetica" charset="0"/>
              </a:rPr>
              <a:t>rollback-on-error (:</a:t>
            </a:r>
            <a:r>
              <a:rPr lang="en-US" dirty="0">
                <a:latin typeface="Helvetica" charset="0"/>
              </a:rPr>
              <a:t>rollback-on-error</a:t>
            </a:r>
            <a:r>
              <a:rPr lang="en-US" dirty="0" smtClean="0">
                <a:latin typeface="Helvetica" charset="0"/>
              </a:rPr>
              <a:t>)!</a:t>
            </a:r>
            <a:endParaRPr lang="en-US" dirty="0">
              <a:latin typeface="Helvetic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1317" y="2175675"/>
            <a:ext cx="62318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Helvetica" charset="0"/>
              </a:rPr>
              <a:t>nc:operation</a:t>
            </a:r>
            <a:r>
              <a:rPr lang="en-US" dirty="0">
                <a:latin typeface="Helvetica" charset="0"/>
              </a:rPr>
              <a:t>!</a:t>
            </a:r>
          </a:p>
          <a:p>
            <a:r>
              <a:rPr lang="en-US" dirty="0">
                <a:latin typeface="Helvetica" charset="0"/>
              </a:rPr>
              <a:t>merge!</a:t>
            </a:r>
          </a:p>
          <a:p>
            <a:r>
              <a:rPr lang="en-US" dirty="0">
                <a:latin typeface="Helvetica" charset="0"/>
              </a:rPr>
              <a:t>replace!</a:t>
            </a:r>
          </a:p>
          <a:p>
            <a:r>
              <a:rPr lang="en-US" dirty="0">
                <a:latin typeface="Helvetica" charset="0"/>
              </a:rPr>
              <a:t>create!</a:t>
            </a:r>
          </a:p>
          <a:p>
            <a:r>
              <a:rPr lang="en-US" dirty="0">
                <a:latin typeface="Helvetica" charset="0"/>
              </a:rPr>
              <a:t>delete </a:t>
            </a:r>
            <a:r>
              <a:rPr lang="en-US" dirty="0" smtClean="0">
                <a:latin typeface="Helvetica" charset="0"/>
              </a:rPr>
              <a:t>!                      </a:t>
            </a:r>
            <a:r>
              <a:rPr lang="en-US" dirty="0" smtClean="0">
                <a:latin typeface="Helvetica" charset="0"/>
                <a:sym typeface="Wingdings"/>
              </a:rPr>
              <a:t> Error if item does not exists</a:t>
            </a:r>
            <a:endParaRPr lang="en-US" dirty="0">
              <a:latin typeface="Helvetica" charset="0"/>
            </a:endParaRPr>
          </a:p>
          <a:p>
            <a:r>
              <a:rPr lang="en-US" dirty="0">
                <a:latin typeface="Helvetica" charset="0"/>
              </a:rPr>
              <a:t>remove (:base:1.1</a:t>
            </a:r>
            <a:r>
              <a:rPr lang="en-US" dirty="0" smtClean="0">
                <a:latin typeface="Helvetica" charset="0"/>
              </a:rPr>
              <a:t>)!   </a:t>
            </a:r>
            <a:r>
              <a:rPr lang="en-US" dirty="0" smtClean="0">
                <a:latin typeface="Helvetica" charset="0"/>
                <a:sym typeface="Wingdings"/>
              </a:rPr>
              <a:t> No error if item does not exists</a:t>
            </a:r>
            <a:endParaRPr lang="en-US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9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NETCONF Call Flow </a:t>
            </a:r>
            <a:r>
              <a:rPr lang="en-US" dirty="0" smtClean="0"/>
              <a:t>(5): Confirmed commit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4905" y="1690688"/>
            <a:ext cx="89346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=”3"&gt;</a:t>
            </a:r>
            <a:endParaRPr lang="en-US" dirty="0">
              <a:latin typeface="Menlo" charset="0"/>
            </a:endParaRPr>
          </a:p>
          <a:p>
            <a:r>
              <a:rPr lang="en-US" dirty="0">
                <a:latin typeface="Menlo" charset="0"/>
              </a:rPr>
              <a:t>&lt;commit&gt;&lt;confirmed/&gt;</a:t>
            </a:r>
          </a:p>
          <a:p>
            <a:r>
              <a:rPr lang="en-US" dirty="0">
                <a:latin typeface="Menlo" charset="0"/>
              </a:rPr>
              <a:t>&lt;/commit&gt;</a:t>
            </a:r>
          </a:p>
          <a:p>
            <a:r>
              <a:rPr lang="en-US" dirty="0">
                <a:latin typeface="Menlo" charset="0"/>
              </a:rPr>
              <a:t>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&gt;</a:t>
            </a:r>
            <a:endParaRPr lang="en-US" dirty="0"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44905" y="4591536"/>
            <a:ext cx="87914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=”3"&gt;&lt;</a:t>
            </a:r>
            <a:r>
              <a:rPr lang="en-US" dirty="0">
                <a:latin typeface="Menlo" charset="0"/>
              </a:rPr>
              <a:t>ok/&gt;&lt;/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-reply&gt;</a:t>
            </a:r>
            <a:endParaRPr lang="en-US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2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NETCONF Call Flow </a:t>
            </a:r>
            <a:r>
              <a:rPr lang="en-US" dirty="0" smtClean="0"/>
              <a:t>(6): Commit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0164" y="2612556"/>
            <a:ext cx="9188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Menlo" charset="0"/>
              </a:rPr>
              <a:t>&lt;?xml version="1.0" encoding="UTF-8"?&gt;</a:t>
            </a:r>
          </a:p>
          <a:p>
            <a:r>
              <a:rPr lang="en-US" dirty="0" smtClean="0">
                <a:latin typeface="Menlo" charset="0"/>
              </a:rPr>
              <a:t>&lt;</a:t>
            </a:r>
            <a:r>
              <a:rPr lang="en-US" dirty="0" err="1" smtClean="0">
                <a:latin typeface="Menlo" charset="0"/>
              </a:rPr>
              <a:t>rpc</a:t>
            </a:r>
            <a:r>
              <a:rPr lang="en-US" dirty="0" smtClean="0">
                <a:latin typeface="Menlo" charset="0"/>
              </a:rPr>
              <a:t> </a:t>
            </a:r>
            <a:r>
              <a:rPr lang="en-US" dirty="0" err="1" smtClean="0">
                <a:latin typeface="Menlo" charset="0"/>
              </a:rPr>
              <a:t>xmlns</a:t>
            </a:r>
            <a:r>
              <a:rPr lang="en-US" dirty="0" smtClean="0">
                <a:latin typeface="Menlo" charset="0"/>
              </a:rPr>
              <a:t>="urn:ietf:params:xml:ns:netconf:base:1.0" message-id=”4"&gt;</a:t>
            </a:r>
          </a:p>
          <a:p>
            <a:r>
              <a:rPr lang="en-US" dirty="0" smtClean="0">
                <a:latin typeface="Menlo" charset="0"/>
              </a:rPr>
              <a:t>&lt;commit/&gt;&lt;/</a:t>
            </a:r>
            <a:r>
              <a:rPr lang="en-US" dirty="0" err="1" smtClean="0">
                <a:latin typeface="Menlo" charset="0"/>
              </a:rPr>
              <a:t>rpc</a:t>
            </a:r>
            <a:r>
              <a:rPr lang="en-US" dirty="0" smtClean="0">
                <a:latin typeface="Menlo" charset="0"/>
              </a:rPr>
              <a:t>&gt;</a:t>
            </a:r>
            <a:endParaRPr lang="en-US" dirty="0"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4734754"/>
            <a:ext cx="88015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=”4"&gt;&lt;</a:t>
            </a:r>
            <a:r>
              <a:rPr lang="en-US" dirty="0">
                <a:latin typeface="Menlo" charset="0"/>
              </a:rPr>
              <a:t>ok/&gt;&lt;/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-reply&gt;</a:t>
            </a:r>
            <a:endParaRPr lang="en-US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06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RFC 3535: Results from IAB Workshop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8" y="1659890"/>
            <a:ext cx="10058400" cy="468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98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Call Flow (7): Close session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00839" y="2690336"/>
            <a:ext cx="79431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=”5"&gt;</a:t>
            </a:r>
            <a:endParaRPr lang="en-US" dirty="0">
              <a:latin typeface="Menlo" charset="0"/>
            </a:endParaRPr>
          </a:p>
          <a:p>
            <a:r>
              <a:rPr lang="en-US" dirty="0">
                <a:latin typeface="Menlo" charset="0"/>
              </a:rPr>
              <a:t>&lt;close-session/&gt;&lt;/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&gt;</a:t>
            </a:r>
            <a:endParaRPr lang="en-US" dirty="0"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0839" y="4570824"/>
            <a:ext cx="76346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charset="0"/>
              </a:rPr>
              <a:t>&lt;?xml version="1.0" encoding="UTF-8"?&gt;</a:t>
            </a:r>
          </a:p>
          <a:p>
            <a:r>
              <a:rPr lang="en-US" dirty="0">
                <a:latin typeface="Menlo" charset="0"/>
              </a:rPr>
              <a:t>&lt;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 </a:t>
            </a:r>
            <a:r>
              <a:rPr lang="en-US" dirty="0" err="1">
                <a:latin typeface="Menlo" charset="0"/>
              </a:rPr>
              <a:t>xmlns</a:t>
            </a:r>
            <a:r>
              <a:rPr lang="en-US" dirty="0">
                <a:latin typeface="Menlo" charset="0"/>
              </a:rPr>
              <a:t>="urn:ietf:params:xml:ns:netconf:base:1.0" message-id</a:t>
            </a:r>
            <a:r>
              <a:rPr lang="en-US" dirty="0" smtClean="0">
                <a:latin typeface="Menlo" charset="0"/>
              </a:rPr>
              <a:t>=”5"&gt;&lt;</a:t>
            </a:r>
            <a:r>
              <a:rPr lang="en-US" dirty="0">
                <a:latin typeface="Menlo" charset="0"/>
              </a:rPr>
              <a:t>ok/&gt;&lt;/</a:t>
            </a:r>
            <a:r>
              <a:rPr lang="en-US" dirty="0" err="1">
                <a:latin typeface="Menlo" charset="0"/>
              </a:rPr>
              <a:t>rpc</a:t>
            </a:r>
            <a:r>
              <a:rPr lang="en-US" dirty="0">
                <a:latin typeface="Menlo" charset="0"/>
              </a:rPr>
              <a:t>-reply&gt;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096" y="5916058"/>
            <a:ext cx="6356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Note: You can also “kill” a session (not that polite)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98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633" y="1936491"/>
            <a:ext cx="9350198" cy="3678360"/>
          </a:xfrm>
          <a:prstGeom prst="rect">
            <a:avLst/>
          </a:prstGeom>
          <a:solidFill>
            <a:schemeClr val="accent1">
              <a:alpha val="38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730201" y="2316005"/>
            <a:ext cx="5594551" cy="506019"/>
          </a:xfrm>
          <a:prstGeom prst="rect">
            <a:avLst/>
          </a:prstGeom>
          <a:solidFill>
            <a:schemeClr val="accent6">
              <a:alpha val="30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Config data, Notification (XML)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NETCONF Protocol Stack Summary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39467" y="4662455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Transport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04852" y="3885771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Messages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42894" y="3077130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Operations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42894" y="2258972"/>
            <a:ext cx="3262084" cy="580319"/>
          </a:xfrm>
          <a:prstGeom prst="roundRect">
            <a:avLst/>
          </a:prstGeom>
          <a:solidFill>
            <a:srgbClr val="008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/>
              <a:t>Content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38756" y="3103070"/>
            <a:ext cx="5594551" cy="506019"/>
          </a:xfrm>
          <a:prstGeom prst="rect">
            <a:avLst/>
          </a:prstGeom>
          <a:solidFill>
            <a:schemeClr val="accent6">
              <a:alpha val="27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&lt;get&gt;, &lt;get-</a:t>
            </a:r>
            <a:r>
              <a:rPr lang="en-US" dirty="0" err="1">
                <a:solidFill>
                  <a:srgbClr val="000000"/>
                </a:solidFill>
              </a:rPr>
              <a:t>config</a:t>
            </a:r>
            <a:r>
              <a:rPr lang="en-US" dirty="0">
                <a:solidFill>
                  <a:srgbClr val="000000"/>
                </a:solidFill>
              </a:rPr>
              <a:t>&gt;,&lt;edit-</a:t>
            </a:r>
            <a:r>
              <a:rPr lang="en-US" dirty="0" err="1">
                <a:solidFill>
                  <a:srgbClr val="000000"/>
                </a:solidFill>
              </a:rPr>
              <a:t>config</a:t>
            </a:r>
            <a:r>
              <a:rPr lang="en-US" dirty="0">
                <a:solidFill>
                  <a:srgbClr val="000000"/>
                </a:solidFill>
              </a:rPr>
              <a:t>&gt; </a:t>
            </a:r>
            <a:r>
              <a:rPr lang="en-US" dirty="0" err="1">
                <a:solidFill>
                  <a:srgbClr val="000000"/>
                </a:solidFill>
              </a:rPr>
              <a:t>etc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8120" y="3919322"/>
            <a:ext cx="5594551" cy="506019"/>
          </a:xfrm>
          <a:prstGeom prst="rect">
            <a:avLst/>
          </a:prstGeom>
          <a:solidFill>
            <a:schemeClr val="accent6">
              <a:alpha val="27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&lt;rpc&gt;, &lt;rpc-reply&gt;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27851" y="4668626"/>
            <a:ext cx="5594551" cy="506019"/>
          </a:xfrm>
          <a:prstGeom prst="rect">
            <a:avLst/>
          </a:prstGeom>
          <a:solidFill>
            <a:schemeClr val="accent6">
              <a:alpha val="27000"/>
            </a:schemeClr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SSH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56178" y="1897568"/>
            <a:ext cx="681076" cy="377567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0743129" y="1907299"/>
            <a:ext cx="719995" cy="368809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513415" y="3529917"/>
            <a:ext cx="787545" cy="400087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10688768" y="3450914"/>
            <a:ext cx="847305" cy="400087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45337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</a:t>
            </a:r>
            <a:r>
              <a:rPr lang="en-US" dirty="0" err="1" smtClean="0"/>
              <a:t>Opensource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Python NETCONF Client library: 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ncclient</a:t>
            </a:r>
            <a:r>
              <a:rPr lang="en-US" dirty="0"/>
              <a:t>/</a:t>
            </a:r>
            <a:r>
              <a:rPr lang="en-US" dirty="0" err="1"/>
              <a:t>ncclient</a:t>
            </a:r>
            <a:endParaRPr lang="is-IS" dirty="0"/>
          </a:p>
          <a:p>
            <a:r>
              <a:rPr lang="en-US" dirty="0"/>
              <a:t>Java NETCONF Client library: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github.com/tail-f-systems/JNC</a:t>
            </a:r>
            <a:endParaRPr lang="en-US" dirty="0" smtClean="0"/>
          </a:p>
          <a:p>
            <a:r>
              <a:rPr lang="en-US" dirty="0"/>
              <a:t>C NETCONF Client library: https://</a:t>
            </a:r>
            <a:r>
              <a:rPr lang="en-US" dirty="0" err="1"/>
              <a:t>github.com</a:t>
            </a:r>
            <a:r>
              <a:rPr lang="en-US" dirty="0"/>
              <a:t>/CESNET/</a:t>
            </a:r>
            <a:r>
              <a:rPr lang="en-US" dirty="0" err="1"/>
              <a:t>libnetconf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More</a:t>
            </a:r>
            <a:r>
              <a:rPr lang="en-US" dirty="0"/>
              <a:t>: http://</a:t>
            </a:r>
            <a:r>
              <a:rPr lang="en-US" dirty="0" err="1"/>
              <a:t>www.netconfcentral.org</a:t>
            </a:r>
            <a:r>
              <a:rPr lang="en-US" dirty="0"/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960549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ResTful:</a:t>
            </a:r>
            <a:r>
              <a:rPr lang="en-US" b="1" dirty="0" err="1"/>
              <a:t>Representational</a:t>
            </a:r>
            <a:r>
              <a:rPr lang="en-US" b="1" dirty="0"/>
              <a:t> state </a:t>
            </a:r>
            <a:r>
              <a:rPr lang="en-US" b="1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017"/>
            <a:ext cx="10663410" cy="5258222"/>
          </a:xfrm>
        </p:spPr>
        <p:txBody>
          <a:bodyPr>
            <a:normAutofit/>
          </a:bodyPr>
          <a:lstStyle/>
          <a:p>
            <a:r>
              <a:rPr lang="en-US" dirty="0" smtClean="0"/>
              <a:t>Characteristics</a:t>
            </a:r>
            <a:endParaRPr lang="en-US" b="1" dirty="0" smtClean="0"/>
          </a:p>
          <a:p>
            <a:pPr lvl="1"/>
            <a:r>
              <a:rPr lang="en-US" dirty="0" smtClean="0"/>
              <a:t>Stateless operations: server does not keep any state between requests</a:t>
            </a:r>
          </a:p>
          <a:p>
            <a:pPr lvl="1"/>
            <a:r>
              <a:rPr lang="en-US" dirty="0" smtClean="0"/>
              <a:t>Textual representation: typically JSON or XML</a:t>
            </a:r>
          </a:p>
          <a:p>
            <a:pPr lvl="1"/>
            <a:r>
              <a:rPr lang="en-US" dirty="0" smtClean="0"/>
              <a:t>Resources specified in URI</a:t>
            </a:r>
          </a:p>
          <a:p>
            <a:pPr lvl="1"/>
            <a:r>
              <a:rPr lang="en-US" dirty="0"/>
              <a:t>Pre-defined Verbs: GET, POST, PUT, </a:t>
            </a:r>
            <a:r>
              <a:rPr lang="en-US" dirty="0" smtClean="0"/>
              <a:t>DELETE, PATCH, </a:t>
            </a:r>
            <a:r>
              <a:rPr lang="is-IS" dirty="0" smtClean="0"/>
              <a:t>…</a:t>
            </a:r>
          </a:p>
          <a:p>
            <a:pPr lvl="1"/>
            <a:endParaRPr lang="is-IS" dirty="0"/>
          </a:p>
          <a:p>
            <a:r>
              <a:rPr lang="is-IS" dirty="0" smtClean="0"/>
              <a:t>ReSTful gained popularity because:</a:t>
            </a:r>
          </a:p>
          <a:p>
            <a:pPr lvl="1"/>
            <a:r>
              <a:rPr lang="is-IS" dirty="0" smtClean="0"/>
              <a:t>Performance</a:t>
            </a:r>
          </a:p>
          <a:p>
            <a:pPr lvl="1"/>
            <a:r>
              <a:rPr lang="is-IS" dirty="0" smtClean="0"/>
              <a:t>Scalability</a:t>
            </a:r>
          </a:p>
          <a:p>
            <a:pPr lvl="1"/>
            <a:r>
              <a:rPr lang="is-IS" dirty="0" smtClean="0"/>
              <a:t>Simplicity</a:t>
            </a:r>
          </a:p>
          <a:p>
            <a:pPr lvl="1"/>
            <a:r>
              <a:rPr lang="is-IS" dirty="0" smtClean="0"/>
              <a:t>Portability</a:t>
            </a:r>
          </a:p>
        </p:txBody>
      </p:sp>
    </p:spTree>
    <p:extLst>
      <p:ext uri="{BB962C8B-B14F-4D97-AF65-F5344CB8AC3E}">
        <p14:creationId xmlns:p14="http://schemas.microsoft.com/office/powerpoint/2010/main" val="16244917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does not mean “standard API”</a:t>
            </a:r>
            <a:br>
              <a:rPr lang="en-US" dirty="0" smtClean="0"/>
            </a:br>
            <a:r>
              <a:rPr lang="en-US" sz="3200" dirty="0" smtClean="0"/>
              <a:t>And “documented” is not “open”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Vendors are now exposing </a:t>
            </a:r>
            <a:r>
              <a:rPr lang="en-US" dirty="0" err="1" smtClean="0"/>
              <a:t>ResTful</a:t>
            </a:r>
            <a:r>
              <a:rPr lang="en-US" dirty="0" smtClean="0"/>
              <a:t> configuration APIs</a:t>
            </a:r>
          </a:p>
          <a:p>
            <a:r>
              <a:rPr lang="en-US" dirty="0" smtClean="0"/>
              <a:t>The problem is that every API differs on:</a:t>
            </a:r>
          </a:p>
          <a:p>
            <a:pPr lvl="1"/>
            <a:r>
              <a:rPr lang="en-US" dirty="0" smtClean="0"/>
              <a:t>HTTP options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Verbs interpretation</a:t>
            </a:r>
          </a:p>
          <a:p>
            <a:pPr lvl="1"/>
            <a:r>
              <a:rPr lang="en-US" dirty="0" smtClean="0"/>
              <a:t>Encoding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The conclusion is that a “Driver” is still needed for every configuration devices</a:t>
            </a:r>
          </a:p>
          <a:p>
            <a:r>
              <a:rPr lang="en-US" dirty="0" smtClean="0"/>
              <a:t>In general, the Swagger Specification (from </a:t>
            </a:r>
            <a:r>
              <a:rPr lang="en-US" dirty="0" err="1" smtClean="0"/>
              <a:t>OpenAPI</a:t>
            </a:r>
            <a:r>
              <a:rPr lang="en-US" dirty="0" smtClean="0"/>
              <a:t> project) is addressing the documentation problem</a:t>
            </a:r>
          </a:p>
          <a:p>
            <a:r>
              <a:rPr lang="en-US" dirty="0" smtClean="0"/>
              <a:t>For CRUD operations, the IETF defined RESTCONF using YANG modeling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363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RESTCONF - </a:t>
            </a:r>
            <a:r>
              <a:rPr lang="en-US" sz="4000" dirty="0"/>
              <a:t>Standard HTTP-based </a:t>
            </a:r>
            <a:r>
              <a:rPr lang="en-US" sz="4000" dirty="0" smtClean="0"/>
              <a:t>configuration protocol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135"/>
            <a:ext cx="10515600" cy="4351338"/>
          </a:xfrm>
        </p:spPr>
        <p:txBody>
          <a:bodyPr/>
          <a:lstStyle/>
          <a:p>
            <a:r>
              <a:rPr lang="en-US" sz="2000" dirty="0"/>
              <a:t>Still an emerging story (at IETF queue)</a:t>
            </a:r>
          </a:p>
          <a:p>
            <a:r>
              <a:rPr lang="en-US" sz="2000" dirty="0"/>
              <a:t>RESTful protocol to access YANG defined data</a:t>
            </a:r>
          </a:p>
          <a:p>
            <a:r>
              <a:rPr lang="en-US" sz="2000" dirty="0"/>
              <a:t>Representational State Transfer, i.e. server maintains no session state</a:t>
            </a:r>
          </a:p>
          <a:p>
            <a:r>
              <a:rPr lang="en-US" sz="2000" dirty="0"/>
              <a:t>URIs reflect data hierarchy in a </a:t>
            </a:r>
            <a:r>
              <a:rPr lang="en-US" sz="2000" dirty="0" err="1"/>
              <a:t>Netconf</a:t>
            </a:r>
            <a:r>
              <a:rPr lang="en-US" sz="2000" dirty="0"/>
              <a:t> </a:t>
            </a:r>
            <a:r>
              <a:rPr lang="en-US" sz="2000" dirty="0" err="1"/>
              <a:t>datastore</a:t>
            </a:r>
            <a:endParaRPr lang="en-US" sz="2000" dirty="0"/>
          </a:p>
          <a:p>
            <a:r>
              <a:rPr lang="en-US" sz="2000" dirty="0"/>
              <a:t>HTTPS as transport</a:t>
            </a:r>
          </a:p>
          <a:p>
            <a:r>
              <a:rPr lang="en-US" sz="2000" dirty="0"/>
              <a:t>Data </a:t>
            </a:r>
            <a:r>
              <a:rPr lang="en-US" sz="2000" dirty="0" err="1"/>
              <a:t>encaded</a:t>
            </a:r>
            <a:r>
              <a:rPr lang="en-US" sz="2000" dirty="0"/>
              <a:t> with either XML or JSON</a:t>
            </a:r>
          </a:p>
          <a:p>
            <a:r>
              <a:rPr lang="en-US" sz="2000" dirty="0"/>
              <a:t>Operations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908" y="4219617"/>
            <a:ext cx="10058400" cy="248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845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and RESTCONF are not equal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RESTCONF does not have concept of transaction across calls and therefore cannot implement “network wide transactions”</a:t>
            </a:r>
          </a:p>
          <a:p>
            <a:endParaRPr lang="en-US" dirty="0" smtClean="0"/>
          </a:p>
          <a:p>
            <a:r>
              <a:rPr lang="en-US" dirty="0" smtClean="0"/>
              <a:t>Some operations missing:</a:t>
            </a:r>
          </a:p>
          <a:p>
            <a:pPr lvl="1"/>
            <a:r>
              <a:rPr lang="en-US" dirty="0" smtClean="0"/>
              <a:t>There is no “Validate” call in RESTCONF</a:t>
            </a:r>
          </a:p>
          <a:p>
            <a:pPr lvl="1"/>
            <a:r>
              <a:rPr lang="en-US" dirty="0" smtClean="0"/>
              <a:t>Missing “copy-</a:t>
            </a:r>
            <a:r>
              <a:rPr lang="en-US" dirty="0" err="1" smtClean="0"/>
              <a:t>config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NOTIFICATION support in RESTCONF depends on W3C event streaming recommendation (not widely available)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1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RESTCONF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support TLS and MUST NOT be used without TLS support (mandatory security)</a:t>
            </a:r>
          </a:p>
          <a:p>
            <a:r>
              <a:rPr lang="en-US" dirty="0" smtClean="0"/>
              <a:t>Authentication: password (HTTP auth.) or client-certificate</a:t>
            </a:r>
          </a:p>
          <a:p>
            <a:r>
              <a:rPr lang="en-US" dirty="0" smtClean="0"/>
              <a:t>Resources:</a:t>
            </a:r>
          </a:p>
          <a:p>
            <a:pPr lvl="1"/>
            <a:r>
              <a:rPr lang="en-US" dirty="0" smtClean="0"/>
              <a:t>Root Resources Discovery available (for </a:t>
            </a:r>
            <a:r>
              <a:rPr lang="en-US" dirty="0" err="1" smtClean="0"/>
              <a:t>exampel</a:t>
            </a:r>
            <a:r>
              <a:rPr lang="en-US" dirty="0" smtClean="0"/>
              <a:t> /</a:t>
            </a:r>
            <a:r>
              <a:rPr lang="en-US" dirty="0" err="1" smtClean="0"/>
              <a:t>restconf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Media types: JSON and XML encoding supported</a:t>
            </a:r>
          </a:p>
          <a:p>
            <a:pPr lvl="1"/>
            <a:r>
              <a:rPr lang="en-US" dirty="0" smtClean="0"/>
              <a:t>API Resources (</a:t>
            </a:r>
            <a:r>
              <a:rPr lang="en-US" b="1" dirty="0"/>
              <a:t>{+</a:t>
            </a:r>
            <a:r>
              <a:rPr lang="en-US" b="1" dirty="0" err="1"/>
              <a:t>restconf</a:t>
            </a:r>
            <a:r>
              <a:rPr lang="en-US" b="1" dirty="0" smtClean="0"/>
              <a:t>}/</a:t>
            </a:r>
            <a:r>
              <a:rPr lang="is-IS" b="1" dirty="0" smtClean="0"/>
              <a:t>…</a:t>
            </a:r>
            <a:r>
              <a:rPr lang="en-US" dirty="0" smtClean="0"/>
              <a:t>):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479143"/>
              </p:ext>
            </p:extLst>
          </p:nvPr>
        </p:nvGraphicFramePr>
        <p:xfrm>
          <a:off x="1811663" y="5100228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Child</a:t>
                      </a:r>
                      <a:r>
                        <a:rPr lang="en-US" baseline="0" dirty="0" smtClean="0"/>
                        <a:t> 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all data resources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Data-model-specific operations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yang-library-version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ietf</a:t>
                      </a:r>
                      <a:r>
                        <a:rPr lang="en-US" dirty="0" smtClean="0"/>
                        <a:t>-yang-library module date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1927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DATA Operations</a:t>
            </a:r>
            <a:br>
              <a:rPr lang="en-US" dirty="0" smtClean="0"/>
            </a:br>
            <a:r>
              <a:rPr lang="en-US" sz="3200" dirty="0" smtClean="0"/>
              <a:t>Retrieving Server capabilities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38200" y="2085985"/>
            <a:ext cx="8868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GET /</a:t>
            </a:r>
            <a:r>
              <a:rPr lang="en-US" dirty="0" err="1"/>
              <a:t>restconf</a:t>
            </a:r>
            <a:r>
              <a:rPr lang="en-US" dirty="0"/>
              <a:t>/data/</a:t>
            </a:r>
            <a:r>
              <a:rPr lang="en-US" dirty="0" err="1"/>
              <a:t>ietf-restconf-monitoring:restconf-state</a:t>
            </a:r>
            <a:r>
              <a:rPr lang="en-US" dirty="0"/>
              <a:t>/\ capabilities HTTP/1.1 Host: </a:t>
            </a:r>
            <a:r>
              <a:rPr lang="en-US" dirty="0" err="1"/>
              <a:t>example.com</a:t>
            </a:r>
            <a:r>
              <a:rPr lang="en-US" dirty="0"/>
              <a:t> Accept: application/</a:t>
            </a:r>
            <a:r>
              <a:rPr lang="en-US" dirty="0" err="1"/>
              <a:t>yang-data+xml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3458119"/>
            <a:ext cx="10515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HTTP/1.1 200 OK Date: Mon, 23 Apr 2016 17:02:00 GMT Server: example-server Cache-Control: no-cache Last-Modified: Sun, 22 Apr 2016 01:00:14 GMT Content-Type: application/</a:t>
            </a:r>
            <a:r>
              <a:rPr lang="en-US" dirty="0" err="1"/>
              <a:t>yang-data+xml</a:t>
            </a:r>
            <a:r>
              <a:rPr lang="en-US" dirty="0"/>
              <a:t> </a:t>
            </a:r>
            <a:r>
              <a:rPr lang="en-US" dirty="0" err="1"/>
              <a:t>Bierman</a:t>
            </a:r>
            <a:r>
              <a:rPr lang="en-US" dirty="0"/>
              <a:t>, et al. Expires April 30, 2017 [Page 115] Internet-Draft RESTCONF October 2016 &lt;capabilities </a:t>
            </a:r>
            <a:r>
              <a:rPr lang="en-US" dirty="0" err="1"/>
              <a:t>xmlns</a:t>
            </a:r>
            <a:r>
              <a:rPr lang="en-US" dirty="0"/>
              <a:t>="</a:t>
            </a:r>
            <a:r>
              <a:rPr lang="en-US" dirty="0" err="1"/>
              <a:t>urn:ietf:params:xml:ns:yang:ietf-restconf-monitoring</a:t>
            </a:r>
            <a:r>
              <a:rPr lang="en-US" dirty="0"/>
              <a:t>"&gt; &lt;capability&gt;\ urn:ietf:params:restconf:capability:defaults:1.0?\ basic-mode=explicit\ &lt;/capability&gt; &lt;capability&gt;\ urn:ietf:params:restconf:capability:with-defaults:1.0\ &lt;/capability&gt; &lt;capability&gt;\ urn:ietf:params:restconf:capability:depth:1.0\ &lt;/capability&gt; &lt;capability</a:t>
            </a:r>
            <a:r>
              <a:rPr lang="en-US" dirty="0" smtClean="0"/>
              <a:t>&gt;&lt;/</a:t>
            </a:r>
            <a:r>
              <a:rPr lang="en-US" dirty="0"/>
              <a:t>capabilities&gt;</a:t>
            </a:r>
          </a:p>
        </p:txBody>
      </p:sp>
    </p:spTree>
    <p:extLst>
      <p:ext uri="{BB962C8B-B14F-4D97-AF65-F5344CB8AC3E}">
        <p14:creationId xmlns:p14="http://schemas.microsoft.com/office/powerpoint/2010/main" val="2954152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DATA Operations</a:t>
            </a:r>
            <a:br>
              <a:rPr lang="en-US" dirty="0" smtClean="0"/>
            </a:br>
            <a:r>
              <a:rPr lang="en-US" sz="3200" dirty="0" smtClean="0"/>
              <a:t>Creating a new resource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101686" y="3782583"/>
            <a:ext cx="939738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POST /</a:t>
            </a:r>
            <a:r>
              <a:rPr lang="en-US" sz="1400" dirty="0" err="1"/>
              <a:t>restconf</a:t>
            </a:r>
            <a:r>
              <a:rPr lang="en-US" sz="1400" dirty="0"/>
              <a:t>/data/</a:t>
            </a:r>
            <a:r>
              <a:rPr lang="en-US" sz="1400" dirty="0" err="1"/>
              <a:t>example-jukebox:jukebox</a:t>
            </a:r>
            <a:r>
              <a:rPr lang="en-US" sz="1400" dirty="0"/>
              <a:t>/library HTTP/1.1 Host: </a:t>
            </a:r>
            <a:r>
              <a:rPr lang="en-US" sz="1400" dirty="0" err="1"/>
              <a:t>example.com</a:t>
            </a:r>
            <a:r>
              <a:rPr lang="en-US" sz="1400" dirty="0"/>
              <a:t> Content-Type: application/</a:t>
            </a:r>
            <a:r>
              <a:rPr lang="en-US" sz="1400" dirty="0" err="1"/>
              <a:t>yang-data+json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smtClean="0"/>
              <a:t>{ 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"</a:t>
            </a:r>
            <a:r>
              <a:rPr lang="en-US" sz="1400" dirty="0" err="1" smtClean="0"/>
              <a:t>example-jukebox:artist</a:t>
            </a:r>
            <a:r>
              <a:rPr lang="en-US" sz="1400" dirty="0"/>
              <a:t>" : </a:t>
            </a:r>
            <a:r>
              <a:rPr lang="en-US" sz="1400" dirty="0" smtClean="0"/>
              <a:t>[ 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{ 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	"</a:t>
            </a:r>
            <a:r>
              <a:rPr lang="en-US" sz="1400" dirty="0"/>
              <a:t>name" : "Foo Fighters"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	} ] 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1101686" y="5836692"/>
            <a:ext cx="93202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HTTP/1.1 201 Created Date: Mon, 23 Apr 2016 17:02:00 GMT Server: example-server Location: https://</a:t>
            </a:r>
            <a:r>
              <a:rPr lang="en-US" sz="1400" dirty="0" err="1" smtClean="0"/>
              <a:t>example.com</a:t>
            </a:r>
            <a:r>
              <a:rPr lang="en-US" sz="1400" dirty="0" smtClean="0"/>
              <a:t>/</a:t>
            </a:r>
            <a:r>
              <a:rPr lang="en-US" sz="1400" dirty="0" err="1" smtClean="0"/>
              <a:t>restconf</a:t>
            </a:r>
            <a:r>
              <a:rPr lang="en-US" sz="1400" dirty="0" smtClean="0"/>
              <a:t>/data/</a:t>
            </a:r>
            <a:r>
              <a:rPr lang="en-US" sz="1400" dirty="0" err="1" smtClean="0"/>
              <a:t>example-jukebox:jukebox</a:t>
            </a:r>
            <a:r>
              <a:rPr lang="en-US" sz="1400" dirty="0" smtClean="0"/>
              <a:t>/library/artist=Foo%20Fighters </a:t>
            </a:r>
            <a:r>
              <a:rPr lang="en-US" sz="1400" dirty="0"/>
              <a:t>Last-Modified: Mon, 23 Apr 2016 17:02:00 GMT </a:t>
            </a:r>
            <a:r>
              <a:rPr lang="en-US" sz="1400" dirty="0" err="1"/>
              <a:t>ETag</a:t>
            </a:r>
            <a:r>
              <a:rPr lang="en-US" sz="1400" dirty="0"/>
              <a:t>: "b3830f23a4c"</a:t>
            </a:r>
          </a:p>
        </p:txBody>
      </p:sp>
      <p:sp>
        <p:nvSpPr>
          <p:cNvPr id="7" name="Rectangle 6"/>
          <p:cNvSpPr/>
          <p:nvPr/>
        </p:nvSpPr>
        <p:spPr>
          <a:xfrm>
            <a:off x="1178803" y="1657635"/>
            <a:ext cx="93202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module example-jukebox {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namespace </a:t>
            </a:r>
            <a:r>
              <a:rPr lang="en-US" sz="1400" dirty="0"/>
              <a:t>"http://</a:t>
            </a:r>
            <a:r>
              <a:rPr lang="en-US" sz="1400" dirty="0" err="1"/>
              <a:t>example.com</a:t>
            </a:r>
            <a:r>
              <a:rPr lang="en-US" sz="1400" dirty="0"/>
              <a:t>/ns/example-jukebox";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prefix </a:t>
            </a:r>
            <a:r>
              <a:rPr lang="en-US" sz="1400" dirty="0"/>
              <a:t>"</a:t>
            </a:r>
            <a:r>
              <a:rPr lang="en-US" sz="1400" dirty="0" err="1"/>
              <a:t>jbox</a:t>
            </a:r>
            <a:r>
              <a:rPr lang="en-US" sz="1400" dirty="0" smtClean="0"/>
              <a:t>";</a:t>
            </a:r>
          </a:p>
          <a:p>
            <a:r>
              <a:rPr lang="en-US" sz="1400" dirty="0"/>
              <a:t>	container jukebox </a:t>
            </a:r>
            <a:r>
              <a:rPr lang="en-US" sz="1400" dirty="0" smtClean="0"/>
              <a:t>{</a:t>
            </a:r>
          </a:p>
          <a:p>
            <a:r>
              <a:rPr lang="en-US" sz="1400" dirty="0"/>
              <a:t>		list artist {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		key </a:t>
            </a:r>
            <a:r>
              <a:rPr lang="en-US" sz="1400" dirty="0"/>
              <a:t>name; 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		leaf </a:t>
            </a:r>
            <a:r>
              <a:rPr lang="en-US" sz="1400" dirty="0"/>
              <a:t>name { type string { length "1 .. max"; </a:t>
            </a:r>
            <a:r>
              <a:rPr lang="en-US" sz="1400" dirty="0" smtClean="0"/>
              <a:t>}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}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}}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0957193" y="2012156"/>
            <a:ext cx="79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YANG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799286" y="3826651"/>
            <a:ext cx="1275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RESTCONF Query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799285" y="5730733"/>
            <a:ext cx="1275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RESTCONF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4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RFC3535: Operator requirements for a new configuration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Ease of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Separation between configuration and state data</a:t>
            </a:r>
          </a:p>
          <a:p>
            <a:r>
              <a:rPr lang="en-US" dirty="0" smtClean="0"/>
              <a:t>Ability to compare across-devices, across-vendors</a:t>
            </a:r>
          </a:p>
          <a:p>
            <a:r>
              <a:rPr lang="en-US" dirty="0" smtClean="0"/>
              <a:t>Service and network management, not device management</a:t>
            </a:r>
          </a:p>
          <a:p>
            <a:r>
              <a:rPr lang="en-US" dirty="0" smtClean="0"/>
              <a:t>Network-wide transactions</a:t>
            </a:r>
          </a:p>
          <a:p>
            <a:r>
              <a:rPr lang="en-US" dirty="0" smtClean="0"/>
              <a:t>Devices figure out order of commands(ACID</a:t>
            </a:r>
            <a:r>
              <a:rPr lang="is-IS" dirty="0" smtClean="0"/>
              <a:t>…anyways)</a:t>
            </a:r>
          </a:p>
          <a:p>
            <a:r>
              <a:rPr lang="en-US" dirty="0" smtClean="0"/>
              <a:t>No unnecessarily changes</a:t>
            </a:r>
          </a:p>
          <a:p>
            <a:r>
              <a:rPr lang="en-US" dirty="0" smtClean="0"/>
              <a:t>Backup/restore configuration</a:t>
            </a:r>
          </a:p>
          <a:p>
            <a:r>
              <a:rPr lang="en-US" dirty="0" smtClean="0"/>
              <a:t>Validation of configuration</a:t>
            </a:r>
          </a:p>
          <a:p>
            <a:r>
              <a:rPr lang="en-US" dirty="0" smtClean="0"/>
              <a:t>Standardized data models</a:t>
            </a:r>
          </a:p>
          <a:p>
            <a:r>
              <a:rPr lang="en-US" dirty="0" smtClean="0"/>
              <a:t>Support for multiple </a:t>
            </a:r>
            <a:r>
              <a:rPr lang="en-US" dirty="0" err="1" smtClean="0"/>
              <a:t>configuraiton</a:t>
            </a:r>
            <a:r>
              <a:rPr lang="en-US" dirty="0" smtClean="0"/>
              <a:t> sets </a:t>
            </a:r>
          </a:p>
          <a:p>
            <a:r>
              <a:rPr lang="en-US" dirty="0" smtClean="0"/>
              <a:t>Delayed, orchestrated activation</a:t>
            </a:r>
          </a:p>
          <a:p>
            <a:r>
              <a:rPr lang="en-US" dirty="0" smtClean="0"/>
              <a:t>Role-based access control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078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Operation Resource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95469" y="1506800"/>
            <a:ext cx="94891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module example-ops {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namespace </a:t>
            </a:r>
            <a:r>
              <a:rPr lang="en-US" dirty="0"/>
              <a:t>"https://</a:t>
            </a:r>
            <a:r>
              <a:rPr lang="en-US" dirty="0" err="1"/>
              <a:t>example.com</a:t>
            </a:r>
            <a:r>
              <a:rPr lang="en-US" dirty="0"/>
              <a:t>/ns/example-ops";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prefix </a:t>
            </a:r>
            <a:r>
              <a:rPr lang="en-US" dirty="0"/>
              <a:t>"ops";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rpc</a:t>
            </a:r>
            <a:r>
              <a:rPr lang="en-US" dirty="0" smtClean="0"/>
              <a:t> </a:t>
            </a:r>
            <a:r>
              <a:rPr lang="en-US" dirty="0"/>
              <a:t>reboot {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input </a:t>
            </a:r>
            <a:r>
              <a:rPr lang="en-US" dirty="0"/>
              <a:t>{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leaf </a:t>
            </a:r>
            <a:r>
              <a:rPr lang="en-US" dirty="0"/>
              <a:t>delay { units seconds; type uint32; default 0; }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leaf </a:t>
            </a:r>
            <a:r>
              <a:rPr lang="en-US" dirty="0"/>
              <a:t>message { type string; }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leaf </a:t>
            </a:r>
            <a:r>
              <a:rPr lang="en-US" dirty="0"/>
              <a:t>language { type string; } }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}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rpc</a:t>
            </a:r>
            <a:r>
              <a:rPr lang="en-US" dirty="0" smtClean="0"/>
              <a:t> </a:t>
            </a:r>
            <a:r>
              <a:rPr lang="en-US" dirty="0"/>
              <a:t>get-reboot-info {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output </a:t>
            </a:r>
            <a:r>
              <a:rPr lang="en-US" dirty="0"/>
              <a:t>{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leaf </a:t>
            </a:r>
            <a:r>
              <a:rPr lang="en-US" dirty="0"/>
              <a:t>reboot-time { units seconds; type uint32; }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leaf </a:t>
            </a:r>
            <a:r>
              <a:rPr lang="en-US" dirty="0"/>
              <a:t>message { type string; }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leaf </a:t>
            </a:r>
            <a:r>
              <a:rPr lang="en-US" dirty="0"/>
              <a:t>language { type string; }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} </a:t>
            </a:r>
          </a:p>
          <a:p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5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Operation Resource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3959" y="1569502"/>
            <a:ext cx="99032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POST /</a:t>
            </a:r>
            <a:r>
              <a:rPr lang="en-US" dirty="0" err="1"/>
              <a:t>restconf</a:t>
            </a:r>
            <a:r>
              <a:rPr lang="en-US" dirty="0"/>
              <a:t>/operations/</a:t>
            </a:r>
            <a:r>
              <a:rPr lang="en-US" dirty="0" err="1"/>
              <a:t>example-ops:reboot</a:t>
            </a:r>
            <a:r>
              <a:rPr lang="en-US" dirty="0"/>
              <a:t> HTTP/1.1 Host: </a:t>
            </a:r>
            <a:r>
              <a:rPr lang="en-US" dirty="0" err="1"/>
              <a:t>example.com</a:t>
            </a:r>
            <a:r>
              <a:rPr lang="en-US" dirty="0"/>
              <a:t> Content-Type: application/</a:t>
            </a:r>
            <a:r>
              <a:rPr lang="en-US" dirty="0" err="1"/>
              <a:t>yang-data+json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{ </a:t>
            </a:r>
            <a:r>
              <a:rPr lang="en-US" dirty="0"/>
              <a:t>"</a:t>
            </a:r>
            <a:r>
              <a:rPr lang="en-US" dirty="0" err="1"/>
              <a:t>example-ops:input</a:t>
            </a:r>
            <a:r>
              <a:rPr lang="en-US" dirty="0"/>
              <a:t>" :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{ </a:t>
            </a:r>
          </a:p>
          <a:p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delay" : 600,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message" : "Going down for system maintenance",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language" : "</a:t>
            </a:r>
            <a:r>
              <a:rPr lang="en-US" dirty="0" err="1"/>
              <a:t>en</a:t>
            </a:r>
            <a:r>
              <a:rPr lang="en-US" dirty="0"/>
              <a:t>-US"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} </a:t>
            </a:r>
          </a:p>
          <a:p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33959" y="50360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>HTTP/1.1 204 No Content Date: Mon, 25 Apr 2016 11:01:00 GMT Server: example-server</a:t>
            </a:r>
          </a:p>
        </p:txBody>
      </p:sp>
    </p:spTree>
    <p:extLst>
      <p:ext uri="{BB962C8B-B14F-4D97-AF65-F5344CB8AC3E}">
        <p14:creationId xmlns:p14="http://schemas.microsoft.com/office/powerpoint/2010/main" val="14000312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Operation Resource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16655" y="1579209"/>
            <a:ext cx="9290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POST /</a:t>
            </a:r>
            <a:r>
              <a:rPr lang="en-US" dirty="0" err="1"/>
              <a:t>restconf</a:t>
            </a:r>
            <a:r>
              <a:rPr lang="en-US" dirty="0"/>
              <a:t>/operations/</a:t>
            </a:r>
            <a:r>
              <a:rPr lang="en-US" dirty="0" err="1"/>
              <a:t>example-ops:get-reboot-info</a:t>
            </a:r>
            <a:r>
              <a:rPr lang="en-US" dirty="0"/>
              <a:t> HTTP/1.1 Host: </a:t>
            </a:r>
            <a:r>
              <a:rPr lang="en-US" dirty="0" err="1"/>
              <a:t>example.com</a:t>
            </a:r>
            <a:r>
              <a:rPr lang="en-US" dirty="0"/>
              <a:t> Accept: application/</a:t>
            </a:r>
            <a:r>
              <a:rPr lang="en-US" dirty="0" err="1"/>
              <a:t>yang-data+json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16655" y="3296263"/>
            <a:ext cx="900445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HTTP/1.1 200 OK Date: Mon, 25 Apr 2016 11:10:30 GMT Server: example-server Content-Type: application/</a:t>
            </a:r>
            <a:r>
              <a:rPr lang="en-US" dirty="0" err="1"/>
              <a:t>yang-data+json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{ </a:t>
            </a:r>
          </a:p>
          <a:p>
            <a:r>
              <a:rPr lang="en-US" dirty="0"/>
              <a:t>	</a:t>
            </a:r>
            <a:r>
              <a:rPr lang="en-US" dirty="0" smtClean="0"/>
              <a:t>"</a:t>
            </a:r>
            <a:r>
              <a:rPr lang="en-US" dirty="0" err="1"/>
              <a:t>example-ops:output</a:t>
            </a:r>
            <a:r>
              <a:rPr lang="en-US" dirty="0"/>
              <a:t>" : {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reboot-time" : 30,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message" : "Going down for system maintenance",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language" : "</a:t>
            </a:r>
            <a:r>
              <a:rPr lang="en-US" dirty="0" err="1"/>
              <a:t>en</a:t>
            </a:r>
            <a:r>
              <a:rPr lang="en-US" dirty="0"/>
              <a:t>-US"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} </a:t>
            </a:r>
          </a:p>
          <a:p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9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upp 24"/>
          <p:cNvGrpSpPr>
            <a:grpSpLocks/>
          </p:cNvGrpSpPr>
          <p:nvPr/>
        </p:nvGrpSpPr>
        <p:grpSpPr bwMode="auto">
          <a:xfrm>
            <a:off x="915759" y="1600201"/>
            <a:ext cx="3567771" cy="2633664"/>
            <a:chOff x="250825" y="1069979"/>
            <a:chExt cx="4457700" cy="4492625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0825" y="4000504"/>
              <a:ext cx="4457700" cy="1562100"/>
              <a:chOff x="2903" y="1788"/>
              <a:chExt cx="1841" cy="512"/>
            </a:xfrm>
            <a:solidFill>
              <a:schemeClr val="bg1">
                <a:lumMod val="50000"/>
              </a:schemeClr>
            </a:solidFill>
          </p:grpSpPr>
          <p:sp>
            <p:nvSpPr>
              <p:cNvPr id="7" name="Freeform 11"/>
              <p:cNvSpPr>
                <a:spLocks/>
              </p:cNvSpPr>
              <p:nvPr/>
            </p:nvSpPr>
            <p:spPr bwMode="auto">
              <a:xfrm>
                <a:off x="4383" y="1788"/>
                <a:ext cx="361" cy="512"/>
              </a:xfrm>
              <a:custGeom>
                <a:avLst/>
                <a:gdLst/>
                <a:ahLst/>
                <a:cxnLst>
                  <a:cxn ang="0">
                    <a:pos x="369" y="1024"/>
                  </a:cxn>
                  <a:cxn ang="0">
                    <a:pos x="0" y="359"/>
                  </a:cxn>
                  <a:cxn ang="0">
                    <a:pos x="270" y="0"/>
                  </a:cxn>
                  <a:cxn ang="0">
                    <a:pos x="723" y="565"/>
                  </a:cxn>
                  <a:cxn ang="0">
                    <a:pos x="369" y="1024"/>
                  </a:cxn>
                </a:cxnLst>
                <a:rect l="0" t="0" r="r" b="b"/>
                <a:pathLst>
                  <a:path w="723" h="1024">
                    <a:moveTo>
                      <a:pt x="369" y="1024"/>
                    </a:moveTo>
                    <a:lnTo>
                      <a:pt x="0" y="359"/>
                    </a:lnTo>
                    <a:lnTo>
                      <a:pt x="270" y="0"/>
                    </a:lnTo>
                    <a:lnTo>
                      <a:pt x="723" y="565"/>
                    </a:lnTo>
                    <a:lnTo>
                      <a:pt x="369" y="1024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8" name="Freeform 12"/>
              <p:cNvSpPr>
                <a:spLocks/>
              </p:cNvSpPr>
              <p:nvPr/>
            </p:nvSpPr>
            <p:spPr bwMode="auto">
              <a:xfrm>
                <a:off x="3085" y="1788"/>
                <a:ext cx="1433" cy="180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2597" y="360"/>
                  </a:cxn>
                  <a:cxn ang="0">
                    <a:pos x="2867" y="0"/>
                  </a:cxn>
                  <a:cxn ang="0">
                    <a:pos x="513" y="2"/>
                  </a:cxn>
                  <a:cxn ang="0">
                    <a:pos x="0" y="360"/>
                  </a:cxn>
                </a:cxnLst>
                <a:rect l="0" t="0" r="r" b="b"/>
                <a:pathLst>
                  <a:path w="2867" h="360">
                    <a:moveTo>
                      <a:pt x="0" y="360"/>
                    </a:moveTo>
                    <a:lnTo>
                      <a:pt x="2597" y="360"/>
                    </a:lnTo>
                    <a:lnTo>
                      <a:pt x="2867" y="0"/>
                    </a:lnTo>
                    <a:lnTo>
                      <a:pt x="513" y="2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9" name="Freeform 13"/>
              <p:cNvSpPr>
                <a:spLocks/>
              </p:cNvSpPr>
              <p:nvPr/>
            </p:nvSpPr>
            <p:spPr bwMode="auto">
              <a:xfrm>
                <a:off x="2903" y="1967"/>
                <a:ext cx="1664" cy="33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3328" y="665"/>
                  </a:cxn>
                  <a:cxn ang="0">
                    <a:pos x="2959" y="0"/>
                  </a:cxn>
                  <a:cxn ang="0">
                    <a:pos x="365" y="0"/>
                  </a:cxn>
                  <a:cxn ang="0">
                    <a:pos x="0" y="665"/>
                  </a:cxn>
                </a:cxnLst>
                <a:rect l="0" t="0" r="r" b="b"/>
                <a:pathLst>
                  <a:path w="3328" h="665">
                    <a:moveTo>
                      <a:pt x="0" y="665"/>
                    </a:moveTo>
                    <a:lnTo>
                      <a:pt x="3328" y="665"/>
                    </a:lnTo>
                    <a:lnTo>
                      <a:pt x="2959" y="0"/>
                    </a:lnTo>
                    <a:lnTo>
                      <a:pt x="365" y="0"/>
                    </a:lnTo>
                    <a:lnTo>
                      <a:pt x="0" y="665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766763" y="3033716"/>
              <a:ext cx="3309937" cy="1354138"/>
              <a:chOff x="3116" y="1471"/>
              <a:chExt cx="1367" cy="444"/>
            </a:xfrm>
            <a:solidFill>
              <a:schemeClr val="bg1">
                <a:lumMod val="65000"/>
              </a:schemeClr>
            </a:solidFill>
          </p:grpSpPr>
          <p:sp>
            <p:nvSpPr>
              <p:cNvPr id="11" name="Freeform 15"/>
              <p:cNvSpPr>
                <a:spLocks/>
              </p:cNvSpPr>
              <p:nvPr/>
            </p:nvSpPr>
            <p:spPr bwMode="auto">
              <a:xfrm>
                <a:off x="4167" y="1471"/>
                <a:ext cx="316" cy="444"/>
              </a:xfrm>
              <a:custGeom>
                <a:avLst/>
                <a:gdLst/>
                <a:ahLst/>
                <a:cxnLst>
                  <a:cxn ang="0">
                    <a:pos x="0" y="242"/>
                  </a:cxn>
                  <a:cxn ang="0">
                    <a:pos x="375" y="888"/>
                  </a:cxn>
                  <a:cxn ang="0">
                    <a:pos x="632" y="557"/>
                  </a:cxn>
                  <a:cxn ang="0">
                    <a:pos x="182" y="0"/>
                  </a:cxn>
                  <a:cxn ang="0">
                    <a:pos x="0" y="242"/>
                  </a:cxn>
                </a:cxnLst>
                <a:rect l="0" t="0" r="r" b="b"/>
                <a:pathLst>
                  <a:path w="632" h="888">
                    <a:moveTo>
                      <a:pt x="0" y="242"/>
                    </a:moveTo>
                    <a:lnTo>
                      <a:pt x="375" y="888"/>
                    </a:lnTo>
                    <a:lnTo>
                      <a:pt x="632" y="557"/>
                    </a:lnTo>
                    <a:lnTo>
                      <a:pt x="182" y="0"/>
                    </a:lnTo>
                    <a:lnTo>
                      <a:pt x="0" y="242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12" name="Freeform 16"/>
              <p:cNvSpPr>
                <a:spLocks/>
              </p:cNvSpPr>
              <p:nvPr/>
            </p:nvSpPr>
            <p:spPr bwMode="auto">
              <a:xfrm>
                <a:off x="3300" y="1471"/>
                <a:ext cx="958" cy="120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1733" y="241"/>
                  </a:cxn>
                  <a:cxn ang="0">
                    <a:pos x="1915" y="0"/>
                  </a:cxn>
                  <a:cxn ang="0">
                    <a:pos x="484" y="0"/>
                  </a:cxn>
                  <a:cxn ang="0">
                    <a:pos x="0" y="241"/>
                  </a:cxn>
                </a:cxnLst>
                <a:rect l="0" t="0" r="r" b="b"/>
                <a:pathLst>
                  <a:path w="1915" h="241">
                    <a:moveTo>
                      <a:pt x="0" y="241"/>
                    </a:moveTo>
                    <a:lnTo>
                      <a:pt x="1733" y="241"/>
                    </a:lnTo>
                    <a:lnTo>
                      <a:pt x="1915" y="0"/>
                    </a:lnTo>
                    <a:lnTo>
                      <a:pt x="484" y="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13" name="Freeform 17"/>
              <p:cNvSpPr>
                <a:spLocks/>
              </p:cNvSpPr>
              <p:nvPr/>
            </p:nvSpPr>
            <p:spPr bwMode="auto">
              <a:xfrm>
                <a:off x="3116" y="1591"/>
                <a:ext cx="1238" cy="324"/>
              </a:xfrm>
              <a:custGeom>
                <a:avLst/>
                <a:gdLst/>
                <a:ahLst/>
                <a:cxnLst>
                  <a:cxn ang="0">
                    <a:pos x="0" y="649"/>
                  </a:cxn>
                  <a:cxn ang="0">
                    <a:pos x="2477" y="649"/>
                  </a:cxn>
                  <a:cxn ang="0">
                    <a:pos x="2101" y="0"/>
                  </a:cxn>
                  <a:cxn ang="0">
                    <a:pos x="368" y="0"/>
                  </a:cxn>
                  <a:cxn ang="0">
                    <a:pos x="0" y="649"/>
                  </a:cxn>
                </a:cxnLst>
                <a:rect l="0" t="0" r="r" b="b"/>
                <a:pathLst>
                  <a:path w="2477" h="649">
                    <a:moveTo>
                      <a:pt x="0" y="649"/>
                    </a:moveTo>
                    <a:lnTo>
                      <a:pt x="2477" y="649"/>
                    </a:lnTo>
                    <a:lnTo>
                      <a:pt x="2101" y="0"/>
                    </a:lnTo>
                    <a:lnTo>
                      <a:pt x="368" y="0"/>
                    </a:lnTo>
                    <a:lnTo>
                      <a:pt x="0" y="649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1289050" y="2049466"/>
              <a:ext cx="2160588" cy="1182688"/>
              <a:chOff x="3332" y="1148"/>
              <a:chExt cx="892" cy="388"/>
            </a:xfrm>
            <a:solidFill>
              <a:schemeClr val="bg1">
                <a:lumMod val="75000"/>
              </a:schemeClr>
            </a:solidFill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3951" y="1149"/>
                <a:ext cx="273" cy="387"/>
              </a:xfrm>
              <a:custGeom>
                <a:avLst/>
                <a:gdLst/>
                <a:ahLst/>
                <a:cxnLst>
                  <a:cxn ang="0">
                    <a:pos x="372" y="776"/>
                  </a:cxn>
                  <a:cxn ang="0">
                    <a:pos x="544" y="554"/>
                  </a:cxn>
                  <a:cxn ang="0">
                    <a:pos x="94" y="0"/>
                  </a:cxn>
                  <a:cxn ang="0">
                    <a:pos x="0" y="117"/>
                  </a:cxn>
                  <a:cxn ang="0">
                    <a:pos x="372" y="776"/>
                  </a:cxn>
                </a:cxnLst>
                <a:rect l="0" t="0" r="r" b="b"/>
                <a:pathLst>
                  <a:path w="544" h="776">
                    <a:moveTo>
                      <a:pt x="372" y="776"/>
                    </a:moveTo>
                    <a:lnTo>
                      <a:pt x="544" y="554"/>
                    </a:lnTo>
                    <a:lnTo>
                      <a:pt x="94" y="0"/>
                    </a:lnTo>
                    <a:lnTo>
                      <a:pt x="0" y="117"/>
                    </a:lnTo>
                    <a:lnTo>
                      <a:pt x="372" y="776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16" name="Freeform 20"/>
              <p:cNvSpPr>
                <a:spLocks/>
              </p:cNvSpPr>
              <p:nvPr/>
            </p:nvSpPr>
            <p:spPr bwMode="auto">
              <a:xfrm>
                <a:off x="3520" y="1148"/>
                <a:ext cx="478" cy="58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861" y="117"/>
                  </a:cxn>
                  <a:cxn ang="0">
                    <a:pos x="955" y="0"/>
                  </a:cxn>
                  <a:cxn ang="0">
                    <a:pos x="298" y="0"/>
                  </a:cxn>
                  <a:cxn ang="0">
                    <a:pos x="0" y="117"/>
                  </a:cxn>
                </a:cxnLst>
                <a:rect l="0" t="0" r="r" b="b"/>
                <a:pathLst>
                  <a:path w="955" h="117">
                    <a:moveTo>
                      <a:pt x="0" y="117"/>
                    </a:moveTo>
                    <a:lnTo>
                      <a:pt x="861" y="117"/>
                    </a:lnTo>
                    <a:lnTo>
                      <a:pt x="955" y="0"/>
                    </a:lnTo>
                    <a:lnTo>
                      <a:pt x="298" y="0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auto">
              <a:xfrm>
                <a:off x="3332" y="1206"/>
                <a:ext cx="805" cy="330"/>
              </a:xfrm>
              <a:custGeom>
                <a:avLst/>
                <a:gdLst/>
                <a:ahLst/>
                <a:cxnLst>
                  <a:cxn ang="0">
                    <a:pos x="0" y="661"/>
                  </a:cxn>
                  <a:cxn ang="0">
                    <a:pos x="1611" y="661"/>
                  </a:cxn>
                  <a:cxn ang="0">
                    <a:pos x="1237" y="0"/>
                  </a:cxn>
                  <a:cxn ang="0">
                    <a:pos x="375" y="0"/>
                  </a:cxn>
                  <a:cxn ang="0">
                    <a:pos x="0" y="661"/>
                  </a:cxn>
                </a:cxnLst>
                <a:rect l="0" t="0" r="r" b="b"/>
                <a:pathLst>
                  <a:path w="1611" h="661">
                    <a:moveTo>
                      <a:pt x="0" y="661"/>
                    </a:moveTo>
                    <a:lnTo>
                      <a:pt x="1611" y="661"/>
                    </a:lnTo>
                    <a:lnTo>
                      <a:pt x="1237" y="0"/>
                    </a:lnTo>
                    <a:lnTo>
                      <a:pt x="375" y="0"/>
                    </a:lnTo>
                    <a:lnTo>
                      <a:pt x="0" y="66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grpSp>
          <p:nvGrpSpPr>
            <p:cNvPr id="14" name="Group 22"/>
            <p:cNvGrpSpPr>
              <a:grpSpLocks/>
            </p:cNvGrpSpPr>
            <p:nvPr/>
          </p:nvGrpSpPr>
          <p:grpSpPr bwMode="auto">
            <a:xfrm>
              <a:off x="1809750" y="1069979"/>
              <a:ext cx="1009650" cy="1003300"/>
              <a:chOff x="3547" y="827"/>
              <a:chExt cx="417" cy="329"/>
            </a:xfrm>
            <a:solidFill>
              <a:schemeClr val="bg1">
                <a:lumMod val="85000"/>
              </a:schemeClr>
            </a:solidFill>
          </p:grpSpPr>
          <p:sp>
            <p:nvSpPr>
              <p:cNvPr id="19" name="Freeform 23"/>
              <p:cNvSpPr>
                <a:spLocks/>
              </p:cNvSpPr>
              <p:nvPr/>
            </p:nvSpPr>
            <p:spPr bwMode="auto">
              <a:xfrm>
                <a:off x="3734" y="827"/>
                <a:ext cx="230" cy="329"/>
              </a:xfrm>
              <a:custGeom>
                <a:avLst/>
                <a:gdLst/>
                <a:ahLst/>
                <a:cxnLst>
                  <a:cxn ang="0">
                    <a:pos x="373" y="658"/>
                  </a:cxn>
                  <a:cxn ang="0">
                    <a:pos x="459" y="555"/>
                  </a:cxn>
                  <a:cxn ang="0">
                    <a:pos x="0" y="0"/>
                  </a:cxn>
                  <a:cxn ang="0">
                    <a:pos x="373" y="658"/>
                  </a:cxn>
                </a:cxnLst>
                <a:rect l="0" t="0" r="r" b="b"/>
                <a:pathLst>
                  <a:path w="459" h="658">
                    <a:moveTo>
                      <a:pt x="373" y="658"/>
                    </a:moveTo>
                    <a:lnTo>
                      <a:pt x="459" y="555"/>
                    </a:lnTo>
                    <a:lnTo>
                      <a:pt x="0" y="0"/>
                    </a:lnTo>
                    <a:lnTo>
                      <a:pt x="373" y="658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20" name="Freeform 24"/>
              <p:cNvSpPr>
                <a:spLocks/>
              </p:cNvSpPr>
              <p:nvPr/>
            </p:nvSpPr>
            <p:spPr bwMode="auto">
              <a:xfrm>
                <a:off x="3547" y="827"/>
                <a:ext cx="374" cy="329"/>
              </a:xfrm>
              <a:custGeom>
                <a:avLst/>
                <a:gdLst/>
                <a:ahLst/>
                <a:cxnLst>
                  <a:cxn ang="0">
                    <a:pos x="0" y="658"/>
                  </a:cxn>
                  <a:cxn ang="0">
                    <a:pos x="747" y="658"/>
                  </a:cxn>
                  <a:cxn ang="0">
                    <a:pos x="374" y="0"/>
                  </a:cxn>
                  <a:cxn ang="0">
                    <a:pos x="0" y="658"/>
                  </a:cxn>
                </a:cxnLst>
                <a:rect l="0" t="0" r="r" b="b"/>
                <a:pathLst>
                  <a:path w="747" h="658">
                    <a:moveTo>
                      <a:pt x="0" y="658"/>
                    </a:moveTo>
                    <a:lnTo>
                      <a:pt x="747" y="658"/>
                    </a:lnTo>
                    <a:lnTo>
                      <a:pt x="374" y="0"/>
                    </a:lnTo>
                    <a:lnTo>
                      <a:pt x="0" y="658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  <p:pic>
        <p:nvPicPr>
          <p:cNvPr id="317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311" y="1676400"/>
            <a:ext cx="4384591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Oval 2"/>
          <p:cNvSpPr>
            <a:spLocks noChangeArrowheads="1"/>
          </p:cNvSpPr>
          <p:nvPr/>
        </p:nvSpPr>
        <p:spPr bwMode="auto">
          <a:xfrm>
            <a:off x="1017325" y="4267200"/>
            <a:ext cx="3250353" cy="2438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15" tIns="54407" rIns="108815" bIns="54407" anchor="ctr"/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</a:rPr>
              <a:t>Cost and complexity</a:t>
            </a:r>
          </a:p>
        </p:txBody>
      </p:sp>
      <p:sp>
        <p:nvSpPr>
          <p:cNvPr id="31748" name="Oval 26"/>
          <p:cNvSpPr>
            <a:spLocks noChangeArrowheads="1"/>
          </p:cNvSpPr>
          <p:nvPr/>
        </p:nvSpPr>
        <p:spPr bwMode="auto">
          <a:xfrm>
            <a:off x="8838486" y="5029200"/>
            <a:ext cx="1320456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15" tIns="54407" rIns="108815" bIns="54407" anchor="ctr"/>
          <a:lstStyle/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Cost</a:t>
            </a:r>
          </a:p>
        </p:txBody>
      </p:sp>
      <p:sp>
        <p:nvSpPr>
          <p:cNvPr id="31749" name="Left Arrow 3"/>
          <p:cNvSpPr>
            <a:spLocks noChangeArrowheads="1"/>
          </p:cNvSpPr>
          <p:nvPr/>
        </p:nvSpPr>
        <p:spPr bwMode="auto">
          <a:xfrm>
            <a:off x="4775545" y="4648200"/>
            <a:ext cx="3351927" cy="1676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15" tIns="54407" rIns="108815" bIns="54407"/>
          <a:lstStyle/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Information leakage</a:t>
            </a:r>
          </a:p>
        </p:txBody>
      </p:sp>
      <p:sp>
        <p:nvSpPr>
          <p:cNvPr id="31750" name="TextBox 1"/>
          <p:cNvSpPr txBox="1">
            <a:spLocks noChangeArrowheads="1"/>
          </p:cNvSpPr>
          <p:nvPr/>
        </p:nvSpPr>
        <p:spPr bwMode="auto">
          <a:xfrm>
            <a:off x="6197575" y="5943605"/>
            <a:ext cx="4266089" cy="84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15" tIns="54407" rIns="108815" bIns="54407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/>
              <a:t>Lack of atomicity</a:t>
            </a:r>
          </a:p>
          <a:p>
            <a:pPr eaLnBrk="1" hangingPunct="1">
              <a:buFont typeface="Arial" charset="0"/>
              <a:buChar char="•"/>
            </a:pPr>
            <a:r>
              <a:rPr lang="en-US"/>
              <a:t>Ordering problem</a:t>
            </a:r>
          </a:p>
        </p:txBody>
      </p:sp>
      <p:sp>
        <p:nvSpPr>
          <p:cNvPr id="31751" name="TextBox 1"/>
          <p:cNvSpPr txBox="1">
            <a:spLocks noChangeArrowheads="1"/>
          </p:cNvSpPr>
          <p:nvPr/>
        </p:nvSpPr>
        <p:spPr bwMode="auto">
          <a:xfrm>
            <a:off x="1992855" y="2362204"/>
            <a:ext cx="924449" cy="176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15" tIns="54407" rIns="108815" bIns="54407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dirty="0">
                <a:latin typeface="Verdana"/>
                <a:cs typeface="Verdana"/>
              </a:rPr>
              <a:t>OSS</a:t>
            </a:r>
          </a:p>
          <a:p>
            <a:pPr eaLnBrk="1" hangingPunct="1"/>
            <a:endParaRPr lang="en-US" sz="1700" dirty="0">
              <a:latin typeface="Verdana"/>
              <a:cs typeface="Verdana"/>
            </a:endParaRPr>
          </a:p>
          <a:p>
            <a:pPr eaLnBrk="1" hangingPunct="1"/>
            <a:r>
              <a:rPr lang="en-US" dirty="0">
                <a:latin typeface="Verdana"/>
                <a:cs typeface="Verdana"/>
              </a:rPr>
              <a:t>NMS</a:t>
            </a:r>
          </a:p>
          <a:p>
            <a:pPr eaLnBrk="1" hangingPunct="1"/>
            <a:endParaRPr lang="en-US" sz="1700" dirty="0">
              <a:latin typeface="Verdana"/>
              <a:cs typeface="Verdana"/>
            </a:endParaRPr>
          </a:p>
          <a:p>
            <a:pPr eaLnBrk="1" hangingPunct="1"/>
            <a:r>
              <a:rPr lang="en-US" dirty="0">
                <a:latin typeface="Verdana"/>
                <a:cs typeface="Verdana"/>
              </a:rPr>
              <a:t>EMS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81965" y="304080"/>
            <a:ext cx="10969943" cy="1143000"/>
          </a:xfrm>
          <a:prstGeom prst="rect">
            <a:avLst/>
          </a:prstGeom>
        </p:spPr>
        <p:txBody>
          <a:bodyPr lIns="76174" tIns="38088" rIns="76174" bIns="38088"/>
          <a:lstStyle>
            <a:lvl1pPr algn="l" defTabSz="1306220" rtl="0" eaLnBrk="1" latinLnBrk="0" hangingPunct="1">
              <a:spcBef>
                <a:spcPct val="0"/>
              </a:spcBef>
              <a:buNone/>
              <a:defRPr sz="2800" b="1" kern="1200" spc="-143" baseline="0">
                <a:solidFill>
                  <a:srgbClr val="008F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z="3600" b="0" spc="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Implications of RFC 3535, legacy situation</a:t>
            </a:r>
          </a:p>
        </p:txBody>
      </p:sp>
    </p:spTree>
    <p:extLst>
      <p:ext uri="{BB962C8B-B14F-4D97-AF65-F5344CB8AC3E}">
        <p14:creationId xmlns:p14="http://schemas.microsoft.com/office/powerpoint/2010/main" val="1856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311" y="1676400"/>
            <a:ext cx="4384591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Oval 2"/>
          <p:cNvSpPr>
            <a:spLocks noChangeArrowheads="1"/>
          </p:cNvSpPr>
          <p:nvPr/>
        </p:nvSpPr>
        <p:spPr bwMode="auto">
          <a:xfrm>
            <a:off x="1322045" y="4572000"/>
            <a:ext cx="2437765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15" tIns="54407" rIns="108815" bIns="54407" anchor="ctr"/>
          <a:lstStyle/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Reduced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Cost and complexity</a:t>
            </a:r>
          </a:p>
        </p:txBody>
      </p:sp>
      <p:sp>
        <p:nvSpPr>
          <p:cNvPr id="32771" name="Oval 26"/>
          <p:cNvSpPr>
            <a:spLocks noChangeArrowheads="1"/>
          </p:cNvSpPr>
          <p:nvPr/>
        </p:nvSpPr>
        <p:spPr bwMode="auto">
          <a:xfrm>
            <a:off x="8736913" y="4876800"/>
            <a:ext cx="172675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15" tIns="54407" rIns="108815" bIns="54407" anchor="ctr"/>
          <a:lstStyle/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Cost/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Value</a:t>
            </a:r>
          </a:p>
        </p:txBody>
      </p:sp>
      <p:sp>
        <p:nvSpPr>
          <p:cNvPr id="32772" name="Left Arrow 3"/>
          <p:cNvSpPr>
            <a:spLocks noChangeArrowheads="1"/>
          </p:cNvSpPr>
          <p:nvPr/>
        </p:nvSpPr>
        <p:spPr bwMode="auto">
          <a:xfrm flipH="1">
            <a:off x="4978692" y="4648200"/>
            <a:ext cx="3351927" cy="1676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08815" tIns="54407" rIns="108815" bIns="54407" anchor="ctr"/>
          <a:lstStyle/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Require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transactions</a:t>
            </a:r>
          </a:p>
        </p:txBody>
      </p:sp>
      <p:grpSp>
        <p:nvGrpSpPr>
          <p:cNvPr id="32773" name="Grupp 24"/>
          <p:cNvGrpSpPr>
            <a:grpSpLocks/>
          </p:cNvGrpSpPr>
          <p:nvPr/>
        </p:nvGrpSpPr>
        <p:grpSpPr bwMode="auto">
          <a:xfrm>
            <a:off x="915759" y="1600201"/>
            <a:ext cx="3567771" cy="2633664"/>
            <a:chOff x="250825" y="1069979"/>
            <a:chExt cx="4457700" cy="4492625"/>
          </a:xfrm>
        </p:grpSpPr>
        <p:grpSp>
          <p:nvGrpSpPr>
            <p:cNvPr id="24" name="Group 10"/>
            <p:cNvGrpSpPr>
              <a:grpSpLocks/>
            </p:cNvGrpSpPr>
            <p:nvPr/>
          </p:nvGrpSpPr>
          <p:grpSpPr bwMode="auto">
            <a:xfrm>
              <a:off x="250825" y="4000504"/>
              <a:ext cx="4457700" cy="1562100"/>
              <a:chOff x="2903" y="1788"/>
              <a:chExt cx="1841" cy="512"/>
            </a:xfrm>
            <a:solidFill>
              <a:schemeClr val="bg1">
                <a:lumMod val="50000"/>
              </a:schemeClr>
            </a:solidFill>
          </p:grpSpPr>
          <p:sp>
            <p:nvSpPr>
              <p:cNvPr id="36" name="Freeform 11"/>
              <p:cNvSpPr>
                <a:spLocks/>
              </p:cNvSpPr>
              <p:nvPr/>
            </p:nvSpPr>
            <p:spPr bwMode="auto">
              <a:xfrm>
                <a:off x="4383" y="1788"/>
                <a:ext cx="361" cy="512"/>
              </a:xfrm>
              <a:custGeom>
                <a:avLst/>
                <a:gdLst/>
                <a:ahLst/>
                <a:cxnLst>
                  <a:cxn ang="0">
                    <a:pos x="369" y="1024"/>
                  </a:cxn>
                  <a:cxn ang="0">
                    <a:pos x="0" y="359"/>
                  </a:cxn>
                  <a:cxn ang="0">
                    <a:pos x="270" y="0"/>
                  </a:cxn>
                  <a:cxn ang="0">
                    <a:pos x="723" y="565"/>
                  </a:cxn>
                  <a:cxn ang="0">
                    <a:pos x="369" y="1024"/>
                  </a:cxn>
                </a:cxnLst>
                <a:rect l="0" t="0" r="r" b="b"/>
                <a:pathLst>
                  <a:path w="723" h="1024">
                    <a:moveTo>
                      <a:pt x="369" y="1024"/>
                    </a:moveTo>
                    <a:lnTo>
                      <a:pt x="0" y="359"/>
                    </a:lnTo>
                    <a:lnTo>
                      <a:pt x="270" y="0"/>
                    </a:lnTo>
                    <a:lnTo>
                      <a:pt x="723" y="565"/>
                    </a:lnTo>
                    <a:lnTo>
                      <a:pt x="369" y="1024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37" name="Freeform 12"/>
              <p:cNvSpPr>
                <a:spLocks/>
              </p:cNvSpPr>
              <p:nvPr/>
            </p:nvSpPr>
            <p:spPr bwMode="auto">
              <a:xfrm>
                <a:off x="3085" y="1788"/>
                <a:ext cx="1433" cy="180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2597" y="360"/>
                  </a:cxn>
                  <a:cxn ang="0">
                    <a:pos x="2867" y="0"/>
                  </a:cxn>
                  <a:cxn ang="0">
                    <a:pos x="513" y="2"/>
                  </a:cxn>
                  <a:cxn ang="0">
                    <a:pos x="0" y="360"/>
                  </a:cxn>
                </a:cxnLst>
                <a:rect l="0" t="0" r="r" b="b"/>
                <a:pathLst>
                  <a:path w="2867" h="360">
                    <a:moveTo>
                      <a:pt x="0" y="360"/>
                    </a:moveTo>
                    <a:lnTo>
                      <a:pt x="2597" y="360"/>
                    </a:lnTo>
                    <a:lnTo>
                      <a:pt x="2867" y="0"/>
                    </a:lnTo>
                    <a:lnTo>
                      <a:pt x="513" y="2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38" name="Freeform 13"/>
              <p:cNvSpPr>
                <a:spLocks/>
              </p:cNvSpPr>
              <p:nvPr/>
            </p:nvSpPr>
            <p:spPr bwMode="auto">
              <a:xfrm>
                <a:off x="2903" y="1967"/>
                <a:ext cx="1664" cy="333"/>
              </a:xfrm>
              <a:custGeom>
                <a:avLst/>
                <a:gdLst/>
                <a:ahLst/>
                <a:cxnLst>
                  <a:cxn ang="0">
                    <a:pos x="0" y="665"/>
                  </a:cxn>
                  <a:cxn ang="0">
                    <a:pos x="3328" y="665"/>
                  </a:cxn>
                  <a:cxn ang="0">
                    <a:pos x="2959" y="0"/>
                  </a:cxn>
                  <a:cxn ang="0">
                    <a:pos x="365" y="0"/>
                  </a:cxn>
                  <a:cxn ang="0">
                    <a:pos x="0" y="665"/>
                  </a:cxn>
                </a:cxnLst>
                <a:rect l="0" t="0" r="r" b="b"/>
                <a:pathLst>
                  <a:path w="3328" h="665">
                    <a:moveTo>
                      <a:pt x="0" y="665"/>
                    </a:moveTo>
                    <a:lnTo>
                      <a:pt x="3328" y="665"/>
                    </a:lnTo>
                    <a:lnTo>
                      <a:pt x="2959" y="0"/>
                    </a:lnTo>
                    <a:lnTo>
                      <a:pt x="365" y="0"/>
                    </a:lnTo>
                    <a:lnTo>
                      <a:pt x="0" y="665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 dirty="0"/>
              </a:p>
            </p:txBody>
          </p:sp>
        </p:grpSp>
        <p:grpSp>
          <p:nvGrpSpPr>
            <p:cNvPr id="25" name="Group 14"/>
            <p:cNvGrpSpPr>
              <a:grpSpLocks/>
            </p:cNvGrpSpPr>
            <p:nvPr/>
          </p:nvGrpSpPr>
          <p:grpSpPr bwMode="auto">
            <a:xfrm>
              <a:off x="766763" y="3033716"/>
              <a:ext cx="3309937" cy="1354138"/>
              <a:chOff x="3116" y="1471"/>
              <a:chExt cx="1367" cy="444"/>
            </a:xfrm>
            <a:solidFill>
              <a:schemeClr val="bg1">
                <a:lumMod val="65000"/>
              </a:schemeClr>
            </a:solidFill>
          </p:grpSpPr>
          <p:sp>
            <p:nvSpPr>
              <p:cNvPr id="33" name="Freeform 15"/>
              <p:cNvSpPr>
                <a:spLocks/>
              </p:cNvSpPr>
              <p:nvPr/>
            </p:nvSpPr>
            <p:spPr bwMode="auto">
              <a:xfrm>
                <a:off x="4167" y="1471"/>
                <a:ext cx="316" cy="444"/>
              </a:xfrm>
              <a:custGeom>
                <a:avLst/>
                <a:gdLst/>
                <a:ahLst/>
                <a:cxnLst>
                  <a:cxn ang="0">
                    <a:pos x="0" y="242"/>
                  </a:cxn>
                  <a:cxn ang="0">
                    <a:pos x="375" y="888"/>
                  </a:cxn>
                  <a:cxn ang="0">
                    <a:pos x="632" y="557"/>
                  </a:cxn>
                  <a:cxn ang="0">
                    <a:pos x="182" y="0"/>
                  </a:cxn>
                  <a:cxn ang="0">
                    <a:pos x="0" y="242"/>
                  </a:cxn>
                </a:cxnLst>
                <a:rect l="0" t="0" r="r" b="b"/>
                <a:pathLst>
                  <a:path w="632" h="888">
                    <a:moveTo>
                      <a:pt x="0" y="242"/>
                    </a:moveTo>
                    <a:lnTo>
                      <a:pt x="375" y="888"/>
                    </a:lnTo>
                    <a:lnTo>
                      <a:pt x="632" y="557"/>
                    </a:lnTo>
                    <a:lnTo>
                      <a:pt x="182" y="0"/>
                    </a:lnTo>
                    <a:lnTo>
                      <a:pt x="0" y="242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34" name="Freeform 16"/>
              <p:cNvSpPr>
                <a:spLocks/>
              </p:cNvSpPr>
              <p:nvPr/>
            </p:nvSpPr>
            <p:spPr bwMode="auto">
              <a:xfrm>
                <a:off x="3300" y="1471"/>
                <a:ext cx="958" cy="120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1733" y="241"/>
                  </a:cxn>
                  <a:cxn ang="0">
                    <a:pos x="1915" y="0"/>
                  </a:cxn>
                  <a:cxn ang="0">
                    <a:pos x="484" y="0"/>
                  </a:cxn>
                  <a:cxn ang="0">
                    <a:pos x="0" y="241"/>
                  </a:cxn>
                </a:cxnLst>
                <a:rect l="0" t="0" r="r" b="b"/>
                <a:pathLst>
                  <a:path w="1915" h="241">
                    <a:moveTo>
                      <a:pt x="0" y="241"/>
                    </a:moveTo>
                    <a:lnTo>
                      <a:pt x="1733" y="241"/>
                    </a:lnTo>
                    <a:lnTo>
                      <a:pt x="1915" y="0"/>
                    </a:lnTo>
                    <a:lnTo>
                      <a:pt x="484" y="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35" name="Freeform 17"/>
              <p:cNvSpPr>
                <a:spLocks/>
              </p:cNvSpPr>
              <p:nvPr/>
            </p:nvSpPr>
            <p:spPr bwMode="auto">
              <a:xfrm>
                <a:off x="3116" y="1591"/>
                <a:ext cx="1238" cy="324"/>
              </a:xfrm>
              <a:custGeom>
                <a:avLst/>
                <a:gdLst/>
                <a:ahLst/>
                <a:cxnLst>
                  <a:cxn ang="0">
                    <a:pos x="0" y="649"/>
                  </a:cxn>
                  <a:cxn ang="0">
                    <a:pos x="2477" y="649"/>
                  </a:cxn>
                  <a:cxn ang="0">
                    <a:pos x="2101" y="0"/>
                  </a:cxn>
                  <a:cxn ang="0">
                    <a:pos x="368" y="0"/>
                  </a:cxn>
                  <a:cxn ang="0">
                    <a:pos x="0" y="649"/>
                  </a:cxn>
                </a:cxnLst>
                <a:rect l="0" t="0" r="r" b="b"/>
                <a:pathLst>
                  <a:path w="2477" h="649">
                    <a:moveTo>
                      <a:pt x="0" y="649"/>
                    </a:moveTo>
                    <a:lnTo>
                      <a:pt x="2477" y="649"/>
                    </a:lnTo>
                    <a:lnTo>
                      <a:pt x="2101" y="0"/>
                    </a:lnTo>
                    <a:lnTo>
                      <a:pt x="368" y="0"/>
                    </a:lnTo>
                    <a:lnTo>
                      <a:pt x="0" y="649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grpSp>
          <p:nvGrpSpPr>
            <p:cNvPr id="26" name="Group 18"/>
            <p:cNvGrpSpPr>
              <a:grpSpLocks/>
            </p:cNvGrpSpPr>
            <p:nvPr/>
          </p:nvGrpSpPr>
          <p:grpSpPr bwMode="auto">
            <a:xfrm>
              <a:off x="1289050" y="2049466"/>
              <a:ext cx="2160588" cy="1182688"/>
              <a:chOff x="3332" y="1148"/>
              <a:chExt cx="892" cy="388"/>
            </a:xfrm>
            <a:solidFill>
              <a:schemeClr val="bg1">
                <a:lumMod val="75000"/>
              </a:schemeClr>
            </a:solidFill>
          </p:grpSpPr>
          <p:sp>
            <p:nvSpPr>
              <p:cNvPr id="30" name="Freeform 19"/>
              <p:cNvSpPr>
                <a:spLocks/>
              </p:cNvSpPr>
              <p:nvPr/>
            </p:nvSpPr>
            <p:spPr bwMode="auto">
              <a:xfrm>
                <a:off x="3951" y="1149"/>
                <a:ext cx="273" cy="387"/>
              </a:xfrm>
              <a:custGeom>
                <a:avLst/>
                <a:gdLst/>
                <a:ahLst/>
                <a:cxnLst>
                  <a:cxn ang="0">
                    <a:pos x="372" y="776"/>
                  </a:cxn>
                  <a:cxn ang="0">
                    <a:pos x="544" y="554"/>
                  </a:cxn>
                  <a:cxn ang="0">
                    <a:pos x="94" y="0"/>
                  </a:cxn>
                  <a:cxn ang="0">
                    <a:pos x="0" y="117"/>
                  </a:cxn>
                  <a:cxn ang="0">
                    <a:pos x="372" y="776"/>
                  </a:cxn>
                </a:cxnLst>
                <a:rect l="0" t="0" r="r" b="b"/>
                <a:pathLst>
                  <a:path w="544" h="776">
                    <a:moveTo>
                      <a:pt x="372" y="776"/>
                    </a:moveTo>
                    <a:lnTo>
                      <a:pt x="544" y="554"/>
                    </a:lnTo>
                    <a:lnTo>
                      <a:pt x="94" y="0"/>
                    </a:lnTo>
                    <a:lnTo>
                      <a:pt x="0" y="117"/>
                    </a:lnTo>
                    <a:lnTo>
                      <a:pt x="372" y="776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31" name="Freeform 20"/>
              <p:cNvSpPr>
                <a:spLocks/>
              </p:cNvSpPr>
              <p:nvPr/>
            </p:nvSpPr>
            <p:spPr bwMode="auto">
              <a:xfrm>
                <a:off x="3520" y="1148"/>
                <a:ext cx="478" cy="58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861" y="117"/>
                  </a:cxn>
                  <a:cxn ang="0">
                    <a:pos x="955" y="0"/>
                  </a:cxn>
                  <a:cxn ang="0">
                    <a:pos x="298" y="0"/>
                  </a:cxn>
                  <a:cxn ang="0">
                    <a:pos x="0" y="117"/>
                  </a:cxn>
                </a:cxnLst>
                <a:rect l="0" t="0" r="r" b="b"/>
                <a:pathLst>
                  <a:path w="955" h="117">
                    <a:moveTo>
                      <a:pt x="0" y="117"/>
                    </a:moveTo>
                    <a:lnTo>
                      <a:pt x="861" y="117"/>
                    </a:lnTo>
                    <a:lnTo>
                      <a:pt x="955" y="0"/>
                    </a:lnTo>
                    <a:lnTo>
                      <a:pt x="298" y="0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32" name="Freeform 21"/>
              <p:cNvSpPr>
                <a:spLocks/>
              </p:cNvSpPr>
              <p:nvPr/>
            </p:nvSpPr>
            <p:spPr bwMode="auto">
              <a:xfrm>
                <a:off x="3332" y="1206"/>
                <a:ext cx="805" cy="330"/>
              </a:xfrm>
              <a:custGeom>
                <a:avLst/>
                <a:gdLst/>
                <a:ahLst/>
                <a:cxnLst>
                  <a:cxn ang="0">
                    <a:pos x="0" y="661"/>
                  </a:cxn>
                  <a:cxn ang="0">
                    <a:pos x="1611" y="661"/>
                  </a:cxn>
                  <a:cxn ang="0">
                    <a:pos x="1237" y="0"/>
                  </a:cxn>
                  <a:cxn ang="0">
                    <a:pos x="375" y="0"/>
                  </a:cxn>
                  <a:cxn ang="0">
                    <a:pos x="0" y="661"/>
                  </a:cxn>
                </a:cxnLst>
                <a:rect l="0" t="0" r="r" b="b"/>
                <a:pathLst>
                  <a:path w="1611" h="661">
                    <a:moveTo>
                      <a:pt x="0" y="661"/>
                    </a:moveTo>
                    <a:lnTo>
                      <a:pt x="1611" y="661"/>
                    </a:lnTo>
                    <a:lnTo>
                      <a:pt x="1237" y="0"/>
                    </a:lnTo>
                    <a:lnTo>
                      <a:pt x="375" y="0"/>
                    </a:lnTo>
                    <a:lnTo>
                      <a:pt x="0" y="66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grpSp>
          <p:nvGrpSpPr>
            <p:cNvPr id="27" name="Group 22"/>
            <p:cNvGrpSpPr>
              <a:grpSpLocks/>
            </p:cNvGrpSpPr>
            <p:nvPr/>
          </p:nvGrpSpPr>
          <p:grpSpPr bwMode="auto">
            <a:xfrm>
              <a:off x="1809750" y="1069979"/>
              <a:ext cx="1009650" cy="1003300"/>
              <a:chOff x="3547" y="827"/>
              <a:chExt cx="417" cy="329"/>
            </a:xfrm>
            <a:solidFill>
              <a:schemeClr val="bg1">
                <a:lumMod val="85000"/>
              </a:schemeClr>
            </a:solidFill>
          </p:grpSpPr>
          <p:sp>
            <p:nvSpPr>
              <p:cNvPr id="28" name="Freeform 23"/>
              <p:cNvSpPr>
                <a:spLocks/>
              </p:cNvSpPr>
              <p:nvPr/>
            </p:nvSpPr>
            <p:spPr bwMode="auto">
              <a:xfrm>
                <a:off x="3734" y="827"/>
                <a:ext cx="230" cy="329"/>
              </a:xfrm>
              <a:custGeom>
                <a:avLst/>
                <a:gdLst/>
                <a:ahLst/>
                <a:cxnLst>
                  <a:cxn ang="0">
                    <a:pos x="373" y="658"/>
                  </a:cxn>
                  <a:cxn ang="0">
                    <a:pos x="459" y="555"/>
                  </a:cxn>
                  <a:cxn ang="0">
                    <a:pos x="0" y="0"/>
                  </a:cxn>
                  <a:cxn ang="0">
                    <a:pos x="373" y="658"/>
                  </a:cxn>
                </a:cxnLst>
                <a:rect l="0" t="0" r="r" b="b"/>
                <a:pathLst>
                  <a:path w="459" h="658">
                    <a:moveTo>
                      <a:pt x="373" y="658"/>
                    </a:moveTo>
                    <a:lnTo>
                      <a:pt x="459" y="555"/>
                    </a:lnTo>
                    <a:lnTo>
                      <a:pt x="0" y="0"/>
                    </a:lnTo>
                    <a:lnTo>
                      <a:pt x="373" y="658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  <p:sp>
            <p:nvSpPr>
              <p:cNvPr id="29" name="Freeform 24"/>
              <p:cNvSpPr>
                <a:spLocks/>
              </p:cNvSpPr>
              <p:nvPr/>
            </p:nvSpPr>
            <p:spPr bwMode="auto">
              <a:xfrm>
                <a:off x="3547" y="827"/>
                <a:ext cx="374" cy="329"/>
              </a:xfrm>
              <a:custGeom>
                <a:avLst/>
                <a:gdLst/>
                <a:ahLst/>
                <a:cxnLst>
                  <a:cxn ang="0">
                    <a:pos x="0" y="658"/>
                  </a:cxn>
                  <a:cxn ang="0">
                    <a:pos x="747" y="658"/>
                  </a:cxn>
                  <a:cxn ang="0">
                    <a:pos x="374" y="0"/>
                  </a:cxn>
                  <a:cxn ang="0">
                    <a:pos x="0" y="658"/>
                  </a:cxn>
                </a:cxnLst>
                <a:rect l="0" t="0" r="r" b="b"/>
                <a:pathLst>
                  <a:path w="747" h="658">
                    <a:moveTo>
                      <a:pt x="0" y="658"/>
                    </a:moveTo>
                    <a:lnTo>
                      <a:pt x="747" y="658"/>
                    </a:lnTo>
                    <a:lnTo>
                      <a:pt x="374" y="0"/>
                    </a:lnTo>
                    <a:lnTo>
                      <a:pt x="0" y="658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</p:grpSp>
      <p:sp>
        <p:nvSpPr>
          <p:cNvPr id="32774" name="TextBox 38"/>
          <p:cNvSpPr txBox="1">
            <a:spLocks noChangeArrowheads="1"/>
          </p:cNvSpPr>
          <p:nvPr/>
        </p:nvSpPr>
        <p:spPr bwMode="auto">
          <a:xfrm>
            <a:off x="1992855" y="2362204"/>
            <a:ext cx="924449" cy="176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15" tIns="54407" rIns="108815" bIns="54407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dirty="0">
                <a:latin typeface="Verdana"/>
                <a:cs typeface="Verdana"/>
              </a:rPr>
              <a:t>OSS</a:t>
            </a:r>
          </a:p>
          <a:p>
            <a:pPr eaLnBrk="1" hangingPunct="1"/>
            <a:endParaRPr lang="en-US" sz="1700" dirty="0">
              <a:latin typeface="Verdana"/>
              <a:cs typeface="Verdana"/>
            </a:endParaRPr>
          </a:p>
          <a:p>
            <a:pPr eaLnBrk="1" hangingPunct="1"/>
            <a:r>
              <a:rPr lang="en-US" dirty="0">
                <a:latin typeface="Verdana"/>
                <a:cs typeface="Verdana"/>
              </a:rPr>
              <a:t>NMS</a:t>
            </a:r>
          </a:p>
          <a:p>
            <a:pPr eaLnBrk="1" hangingPunct="1"/>
            <a:endParaRPr lang="en-US" sz="1700" dirty="0">
              <a:latin typeface="Verdana"/>
              <a:cs typeface="Verdana"/>
            </a:endParaRPr>
          </a:p>
          <a:p>
            <a:pPr eaLnBrk="1" hangingPunct="1"/>
            <a:r>
              <a:rPr lang="en-US" dirty="0">
                <a:latin typeface="Verdana"/>
                <a:cs typeface="Verdana"/>
              </a:rPr>
              <a:t>EMS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373326" y="338640"/>
            <a:ext cx="10969943" cy="1143000"/>
          </a:xfrm>
          <a:prstGeom prst="rect">
            <a:avLst/>
          </a:prstGeom>
        </p:spPr>
        <p:txBody>
          <a:bodyPr lIns="76174" tIns="38088" rIns="76174" bIns="38088"/>
          <a:lstStyle>
            <a:lvl1pPr algn="l" defTabSz="1306220" rtl="0" eaLnBrk="1" latinLnBrk="0" hangingPunct="1">
              <a:spcBef>
                <a:spcPct val="0"/>
              </a:spcBef>
              <a:buNone/>
              <a:defRPr sz="2800" b="1" kern="1200" spc="-143" baseline="0">
                <a:solidFill>
                  <a:srgbClr val="008F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z="3600" b="0" spc="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ヒラギノ角ゴ Pro W3" charset="0"/>
              </a:rPr>
              <a:t>Implications of RFC 3535, with transactions</a:t>
            </a:r>
          </a:p>
        </p:txBody>
      </p:sp>
    </p:spTree>
    <p:extLst>
      <p:ext uri="{BB962C8B-B14F-4D97-AF65-F5344CB8AC3E}">
        <p14:creationId xmlns:p14="http://schemas.microsoft.com/office/powerpoint/2010/main" val="214376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Coming Together</a:t>
            </a:r>
            <a:endParaRPr lang="en-US" dirty="0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121899" tIns="60949" rIns="121899" bIns="60949" rtlCol="0" anchor="ctr"/>
          <a:lstStyle>
            <a:lvl1pPr marL="0" algn="ctr" defTabSz="610684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945D0FD-48F1-4D72-80C5-FFB60B92A83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4177" y="2616201"/>
            <a:ext cx="3351927" cy="4308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21899" tIns="60949" rIns="121899" bIns="60949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0" dirty="0">
                <a:solidFill>
                  <a:prstClr val="black"/>
                </a:solidFill>
                <a:latin typeface="Calibri"/>
              </a:rPr>
              <a:t>SNMP Experience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4531" y="1498601"/>
            <a:ext cx="3351927" cy="4308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21899" tIns="60949" rIns="121899" bIns="60949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0" dirty="0">
                <a:solidFill>
                  <a:prstClr val="black"/>
                </a:solidFill>
                <a:latin typeface="Calibri"/>
              </a:rPr>
              <a:t>CLI Best Practices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19605" y="2281953"/>
            <a:ext cx="3351927" cy="4308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21899" tIns="60949" rIns="121899" bIns="60949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b="0" dirty="0">
                <a:solidFill>
                  <a:prstClr val="black"/>
                </a:solidFill>
                <a:latin typeface="Calibri"/>
              </a:rPr>
              <a:t>Operator Requirements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64530" y="5156202"/>
            <a:ext cx="3453500" cy="12721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21899" tIns="60949" rIns="121899" bIns="60949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700" dirty="0">
                <a:solidFill>
                  <a:prstClr val="black"/>
                </a:solidFill>
                <a:latin typeface="Calibri"/>
              </a:rPr>
              <a:t>NETCONF and YANG</a:t>
            </a:r>
          </a:p>
        </p:txBody>
      </p:sp>
      <p:sp>
        <p:nvSpPr>
          <p:cNvPr id="12" name="Right Arrow 11"/>
          <p:cNvSpPr/>
          <p:nvPr/>
        </p:nvSpPr>
        <p:spPr>
          <a:xfrm rot="3789693">
            <a:off x="2935245" y="3846305"/>
            <a:ext cx="1759332" cy="59958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4465549" y="3332408"/>
            <a:ext cx="2641600" cy="59958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ight Arrow 13"/>
          <p:cNvSpPr/>
          <p:nvPr/>
        </p:nvSpPr>
        <p:spPr>
          <a:xfrm rot="7474772">
            <a:off x="6869954" y="3919444"/>
            <a:ext cx="1506175" cy="59958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717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– A Data Modeling Language for Networking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r>
              <a:rPr lang="en-US" sz="1900" dirty="0"/>
              <a:t>Human readable, and easy to learn representation </a:t>
            </a:r>
          </a:p>
          <a:p>
            <a:r>
              <a:rPr lang="en-US" sz="1900" dirty="0"/>
              <a:t>Hierarchical configuration data models</a:t>
            </a:r>
          </a:p>
          <a:p>
            <a:r>
              <a:rPr lang="en-US" sz="1900" dirty="0"/>
              <a:t>Reusable types and groupings (structured types)</a:t>
            </a:r>
          </a:p>
          <a:p>
            <a:r>
              <a:rPr lang="en-US" sz="1900" dirty="0"/>
              <a:t>Extensibility through augmentation mechanisms</a:t>
            </a:r>
          </a:p>
          <a:p>
            <a:r>
              <a:rPr lang="en-US" sz="1900" dirty="0"/>
              <a:t>Supports definition of operations (RPCs)</a:t>
            </a:r>
          </a:p>
          <a:p>
            <a:r>
              <a:rPr lang="en-US" sz="1900" dirty="0"/>
              <a:t>Formal constraints for configuration validation</a:t>
            </a:r>
          </a:p>
          <a:p>
            <a:r>
              <a:rPr lang="en-US" sz="1900" dirty="0"/>
              <a:t>Data modularity through modules and sub-modules</a:t>
            </a:r>
          </a:p>
          <a:p>
            <a:r>
              <a:rPr lang="en-US" sz="1900" dirty="0"/>
              <a:t>Well defined versioning rules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121899" tIns="60949" rIns="121899" bIns="60949" rtlCol="0" anchor="ctr"/>
          <a:lstStyle>
            <a:lvl1pPr marL="0" algn="ctr" defTabSz="610684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945D0FD-48F1-4D72-80C5-FFB60B92A83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" r="512" b="11447"/>
          <a:stretch/>
        </p:blipFill>
        <p:spPr>
          <a:xfrm>
            <a:off x="6203154" y="1295401"/>
            <a:ext cx="5992839" cy="515398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8" name="Content Placeholder 4"/>
          <p:cNvSpPr txBox="1">
            <a:spLocks/>
          </p:cNvSpPr>
          <p:nvPr/>
        </p:nvSpPr>
        <p:spPr>
          <a:xfrm>
            <a:off x="9037445" y="1083560"/>
            <a:ext cx="2945633" cy="1320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08800" tIns="54401" rIns="108800" bIns="54401" rtlCol="0">
            <a:normAutofit fontScale="85000" lnSpcReduction="10000"/>
          </a:bodyPr>
          <a:lstStyle>
            <a:lvl1pPr marL="14585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tabLst/>
              <a:defRPr lang="en-US" sz="1500" kern="1200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3160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100" kern="1200">
                <a:solidFill>
                  <a:srgbClr val="00234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71735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000" kern="1200">
                <a:solidFill>
                  <a:srgbClr val="00234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00310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000" kern="1200">
                <a:solidFill>
                  <a:srgbClr val="00234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288852" indent="-145852" algn="l" defTabSz="816144" rtl="0" eaLnBrk="1" latinLnBrk="0" hangingPunct="1">
              <a:lnSpc>
                <a:spcPct val="100000"/>
              </a:lnSpc>
              <a:spcBef>
                <a:spcPts val="313"/>
              </a:spcBef>
              <a:spcAft>
                <a:spcPts val="313"/>
              </a:spcAft>
              <a:buFont typeface="Arial" pitchFamily="34" charset="0"/>
              <a:buChar char="•"/>
              <a:defRPr lang="en-US" sz="1000" kern="120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44391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2463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0536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8608" indent="-204034" algn="l" defTabSz="8161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b="1" dirty="0"/>
              <a:t>Why you should care:</a:t>
            </a:r>
          </a:p>
          <a:p>
            <a:pPr marL="0" indent="0">
              <a:buNone/>
            </a:pPr>
            <a:r>
              <a:rPr lang="en-US" sz="1900" dirty="0"/>
              <a:t>YANG is a full, formal contract language with rich syntax and semantics to build applications on</a:t>
            </a:r>
          </a:p>
        </p:txBody>
      </p:sp>
    </p:spTree>
    <p:extLst>
      <p:ext uri="{BB962C8B-B14F-4D97-AF65-F5344CB8AC3E}">
        <p14:creationId xmlns:p14="http://schemas.microsoft.com/office/powerpoint/2010/main" val="68423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standard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100" dirty="0"/>
              <a:t>Base document: RFC 6020</a:t>
            </a:r>
          </a:p>
          <a:p>
            <a:r>
              <a:rPr lang="en-US" sz="2100" dirty="0"/>
              <a:t>YANG + NETCONF: RFC 6241</a:t>
            </a:r>
          </a:p>
          <a:p>
            <a:r>
              <a:rPr lang="en-US" sz="2100" dirty="0"/>
              <a:t>IETF approved documents:</a:t>
            </a:r>
          </a:p>
          <a:p>
            <a:pPr lvl="1"/>
            <a:r>
              <a:rPr lang="en-US" sz="1900" dirty="0"/>
              <a:t>Common types (RFC 6991)</a:t>
            </a:r>
          </a:p>
          <a:p>
            <a:pPr lvl="1"/>
            <a:r>
              <a:rPr lang="en-US" sz="1900" dirty="0"/>
              <a:t>IANA Interface types (RFC 7224)</a:t>
            </a:r>
          </a:p>
          <a:p>
            <a:pPr lvl="1"/>
            <a:r>
              <a:rPr lang="en-US" sz="1900" dirty="0"/>
              <a:t>Interface management (RFC 7223)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IP management (RFC 7277)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System management (</a:t>
            </a:r>
            <a:r>
              <a:rPr lang="en-US" sz="1900" dirty="0" err="1"/>
              <a:t>RFC</a:t>
            </a:r>
            <a:r>
              <a:rPr lang="en-US" sz="1900" dirty="0"/>
              <a:t> 7317)</a:t>
            </a:r>
          </a:p>
          <a:p>
            <a:pPr lvl="1"/>
            <a:r>
              <a:rPr lang="en-US" sz="1900" dirty="0" err="1"/>
              <a:t>IPFIX</a:t>
            </a:r>
            <a:r>
              <a:rPr lang="en-US" sz="1900" dirty="0"/>
              <a:t> configuration (</a:t>
            </a:r>
            <a:r>
              <a:rPr lang="en-US" sz="1900" dirty="0" err="1"/>
              <a:t>RFC</a:t>
            </a:r>
            <a:r>
              <a:rPr lang="en-US" sz="1900" dirty="0"/>
              <a:t> 6728)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SNMP configuration (RFC 7407)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In the making: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Syslog configuration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ACL configuration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Network topology, </a:t>
            </a:r>
            <a:r>
              <a:rPr lang="en-US" sz="1900" dirty="0" err="1"/>
              <a:t>L3</a:t>
            </a:r>
            <a:r>
              <a:rPr lang="en-US" sz="1900" dirty="0"/>
              <a:t> topology</a:t>
            </a:r>
          </a:p>
          <a:p>
            <a:pPr lvl="1">
              <a:spcBef>
                <a:spcPts val="800"/>
              </a:spcBef>
            </a:pPr>
            <a:r>
              <a:rPr lang="en-US" sz="1900" dirty="0" err="1"/>
              <a:t>BGP</a:t>
            </a:r>
            <a:r>
              <a:rPr lang="en-US" sz="1900" dirty="0"/>
              <a:t>, OSPF</a:t>
            </a:r>
          </a:p>
          <a:p>
            <a:pPr lvl="1">
              <a:spcBef>
                <a:spcPts val="800"/>
              </a:spcBef>
            </a:pPr>
            <a:r>
              <a:rPr lang="en-US" sz="1900" dirty="0"/>
              <a:t>Netconf monitoring, Netconf access control (</a:t>
            </a:r>
            <a:r>
              <a:rPr lang="en-US" sz="1900" dirty="0" err="1"/>
              <a:t>NACM</a:t>
            </a:r>
            <a:r>
              <a:rPr lang="en-US" sz="1900" dirty="0"/>
              <a:t>)</a:t>
            </a:r>
          </a:p>
          <a:p>
            <a:pPr lvl="1">
              <a:spcBef>
                <a:spcPts val="800"/>
              </a:spcBef>
            </a:pPr>
            <a:r>
              <a:rPr lang="en-US" sz="1900" dirty="0" err="1"/>
              <a:t>L2VPN</a:t>
            </a:r>
            <a:r>
              <a:rPr lang="en-US" sz="1900" dirty="0"/>
              <a:t>, PIM, </a:t>
            </a:r>
            <a:r>
              <a:rPr lang="en-US" sz="1900" dirty="0" err="1"/>
              <a:t>MPLS-LDP</a:t>
            </a:r>
            <a:r>
              <a:rPr lang="en-US" sz="1900" dirty="0"/>
              <a:t>,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4" name="Rectangle 3"/>
          <p:cNvSpPr/>
          <p:nvPr/>
        </p:nvSpPr>
        <p:spPr>
          <a:xfrm>
            <a:off x="5789749" y="1690688"/>
            <a:ext cx="5858947" cy="2921760"/>
          </a:xfrm>
          <a:prstGeom prst="rect">
            <a:avLst/>
          </a:prstGeom>
          <a:solidFill>
            <a:srgbClr val="0096D6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marL="380933" indent="-38093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mtClean="0"/>
              <a:t>Standard content </a:t>
            </a:r>
            <a:r>
              <a:rPr lang="en-US" dirty="0"/>
              <a:t>library still small</a:t>
            </a:r>
            <a:br>
              <a:rPr lang="en-US" dirty="0"/>
            </a:br>
            <a:r>
              <a:rPr lang="en-US" dirty="0"/>
              <a:t>but rapidly growing</a:t>
            </a:r>
          </a:p>
          <a:p>
            <a:pPr marL="380933" indent="-38093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Most foundational models are in place</a:t>
            </a:r>
          </a:p>
          <a:p>
            <a:pPr marL="380933" indent="-380933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Complement “top-down” definitions with models that are synthetically generated (think Google Translate)</a:t>
            </a:r>
          </a:p>
        </p:txBody>
      </p:sp>
    </p:spTree>
    <p:extLst>
      <p:ext uri="{BB962C8B-B14F-4D97-AF65-F5344CB8AC3E}">
        <p14:creationId xmlns:p14="http://schemas.microsoft.com/office/powerpoint/2010/main" val="111367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3372</TotalTime>
  <Words>2451</Words>
  <Application>Microsoft Macintosh PowerPoint</Application>
  <PresentationFormat>Widescreen</PresentationFormat>
  <Paragraphs>524</Paragraphs>
  <Slides>42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5" baseType="lpstr">
      <vt:lpstr>Calibri</vt:lpstr>
      <vt:lpstr>Calibri Light</vt:lpstr>
      <vt:lpstr>CiscoSans ExtraLight</vt:lpstr>
      <vt:lpstr>CiscoSans Thin</vt:lpstr>
      <vt:lpstr>Courier</vt:lpstr>
      <vt:lpstr>Helvetica</vt:lpstr>
      <vt:lpstr>Menlo</vt:lpstr>
      <vt:lpstr>ＭＳ Ｐゴシック</vt:lpstr>
      <vt:lpstr>Verdana</vt:lpstr>
      <vt:lpstr>Wingdings</vt:lpstr>
      <vt:lpstr>ヒラギノ角ゴ Pro W3</vt:lpstr>
      <vt:lpstr>Arial</vt:lpstr>
      <vt:lpstr>Office Theme</vt:lpstr>
      <vt:lpstr>NETCONF and RESTCONF</vt:lpstr>
      <vt:lpstr>Origins of NETCONF and YANG (the Beginning)</vt:lpstr>
      <vt:lpstr>RFC 3535: Results from IAB Workshop</vt:lpstr>
      <vt:lpstr>RFC3535: Operator requirements for a new configuration protocol</vt:lpstr>
      <vt:lpstr>PowerPoint Presentation</vt:lpstr>
      <vt:lpstr>PowerPoint Presentation</vt:lpstr>
      <vt:lpstr>Best Practices Coming Together</vt:lpstr>
      <vt:lpstr>YANG – A Data Modeling Language for Networking</vt:lpstr>
      <vt:lpstr>YANG standard models</vt:lpstr>
      <vt:lpstr>NETCONF Protocol Introduction</vt:lpstr>
      <vt:lpstr>NETCONF – A Protocol to Manipulate Configuration</vt:lpstr>
      <vt:lpstr>PowerPoint Presentation</vt:lpstr>
      <vt:lpstr>What is NETCONF? </vt:lpstr>
      <vt:lpstr>What is an ACID transaction</vt:lpstr>
      <vt:lpstr>NETCONF IETF Standard Information</vt:lpstr>
      <vt:lpstr>NETCONF Protocol Stack</vt:lpstr>
      <vt:lpstr>NETCONF Protocol Stack</vt:lpstr>
      <vt:lpstr>NETCONF Protocol Stack</vt:lpstr>
      <vt:lpstr>NETCONF Protocol Stack</vt:lpstr>
      <vt:lpstr>NETCONF Configuration Data Stores</vt:lpstr>
      <vt:lpstr>NETCONF Call Flow (1)</vt:lpstr>
      <vt:lpstr>NETCONF Capabilities exchange</vt:lpstr>
      <vt:lpstr>NETCONF Capabilities</vt:lpstr>
      <vt:lpstr>NETCONF Call Flow (2): Hello from server</vt:lpstr>
      <vt:lpstr>NETCONF Call Flow (3): Lock in candidate</vt:lpstr>
      <vt:lpstr>NETCONF Call Flow (4): Edit Config</vt:lpstr>
      <vt:lpstr>NETCONF edit-config</vt:lpstr>
      <vt:lpstr>NETCONF Call Flow (5): Confirmed commit</vt:lpstr>
      <vt:lpstr>NETCONF Call Flow (6): Commit</vt:lpstr>
      <vt:lpstr>NETCONF Call Flow (7): Close session</vt:lpstr>
      <vt:lpstr>NETCONF Protocol Stack Summary</vt:lpstr>
      <vt:lpstr>NETCONF Opensource tools</vt:lpstr>
      <vt:lpstr>ResTful:Representational state transfer</vt:lpstr>
      <vt:lpstr>ResTful does not mean “standard API” And “documented” is not “open”</vt:lpstr>
      <vt:lpstr>RESTCONF - Standard HTTP-based configuration protocol </vt:lpstr>
      <vt:lpstr>NETCONF and RESTCONF are not equal</vt:lpstr>
      <vt:lpstr>Some RESTCONF features</vt:lpstr>
      <vt:lpstr>Example DATA Operations Retrieving Server capabilities</vt:lpstr>
      <vt:lpstr>Example DATA Operations Creating a new resource</vt:lpstr>
      <vt:lpstr>Example Operation Resource</vt:lpstr>
      <vt:lpstr>Example Operation Resource</vt:lpstr>
      <vt:lpstr>Example Operation Resource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63</cp:revision>
  <dcterms:created xsi:type="dcterms:W3CDTF">2016-12-14T13:40:25Z</dcterms:created>
  <dcterms:modified xsi:type="dcterms:W3CDTF">2016-12-19T19:53:36Z</dcterms:modified>
</cp:coreProperties>
</file>