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1"/>
  </p:notesMasterIdLst>
  <p:sldIdLst>
    <p:sldId id="804" r:id="rId2"/>
    <p:sldId id="805" r:id="rId3"/>
    <p:sldId id="745" r:id="rId4"/>
    <p:sldId id="806" r:id="rId5"/>
    <p:sldId id="803" r:id="rId6"/>
    <p:sldId id="773" r:id="rId7"/>
    <p:sldId id="775" r:id="rId8"/>
    <p:sldId id="776" r:id="rId9"/>
    <p:sldId id="592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6600CC"/>
    <a:srgbClr val="9D87B7"/>
    <a:srgbClr val="F57B17"/>
    <a:srgbClr val="7A5E9C"/>
    <a:srgbClr val="D1C8DE"/>
    <a:srgbClr val="BAABCD"/>
    <a:srgbClr val="A38EBC"/>
    <a:srgbClr val="7D6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66" autoAdjust="0"/>
    <p:restoredTop sz="93341" autoAdjust="0"/>
  </p:normalViewPr>
  <p:slideViewPr>
    <p:cSldViewPr>
      <p:cViewPr varScale="1">
        <p:scale>
          <a:sx n="60" d="100"/>
          <a:sy n="60" d="100"/>
        </p:scale>
        <p:origin x="1332" y="44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fld id="{7BFC7C30-47F1-42BA-A60F-247005772B31}" type="datetimeFigureOut">
              <a:rPr lang="es-UY"/>
              <a:pPr/>
              <a:t>6/5/2025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UY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UY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fld id="{4C45115B-5F26-4D1C-9C46-31EB0A398FDC}" type="slidenum">
              <a:rPr lang="es-UY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57649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s-UY"/>
              <a:t>Quizás laabro agregando más información sobre wiki</a:t>
            </a:r>
          </a:p>
        </p:txBody>
      </p:sp>
      <p:sp>
        <p:nvSpPr>
          <p:cNvPr id="32771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0A392-F6DB-4D4A-AB94-3847B8CBFAAE}" type="slidenum">
              <a:rPr lang="es-UY"/>
              <a:pPr/>
              <a:t>5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51338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s-UY"/>
              <a:t>Quizás laabro agregando más información sobre wiki</a:t>
            </a:r>
          </a:p>
        </p:txBody>
      </p:sp>
      <p:sp>
        <p:nvSpPr>
          <p:cNvPr id="32771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0A392-F6DB-4D4A-AB94-3847B8CBFAAE}" type="slidenum">
              <a:rPr lang="es-UY"/>
              <a:pPr/>
              <a:t>6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49962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s-UY"/>
              <a:t>Quizás laabro agregando más información sobre wiki</a:t>
            </a:r>
          </a:p>
        </p:txBody>
      </p:sp>
      <p:sp>
        <p:nvSpPr>
          <p:cNvPr id="32771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0A392-F6DB-4D4A-AB94-3847B8CBFAAE}" type="slidenum">
              <a:rPr lang="es-UY"/>
              <a:pPr/>
              <a:t>7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53283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s-UY"/>
              <a:t>Quizás laabro agregando más información sobre wiki</a:t>
            </a:r>
          </a:p>
        </p:txBody>
      </p:sp>
      <p:sp>
        <p:nvSpPr>
          <p:cNvPr id="32771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0A392-F6DB-4D4A-AB94-3847B8CBFAAE}" type="slidenum">
              <a:rPr lang="es-UY"/>
              <a:pPr/>
              <a:t>8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63250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8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s-UY"/>
              <a:t>Revisar!!!</a:t>
            </a:r>
          </a:p>
        </p:txBody>
      </p:sp>
      <p:sp>
        <p:nvSpPr>
          <p:cNvPr id="173059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2146B-0FE8-4246-A0F3-615F24AB67BB}" type="slidenum">
              <a:rPr lang="es-UY"/>
              <a:pPr/>
              <a:t>9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08719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F5740-23AA-56D3-3F31-29E87D15FF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1EA51E-00AF-4405-0C69-B382050E5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9C669-243C-9260-6267-CE18D2394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00684-368F-4435-9CC2-B619243EC8D6}" type="datetimeFigureOut">
              <a:rPr lang="es-ES" smtClean="0"/>
              <a:pPr>
                <a:defRPr/>
              </a:pPr>
              <a:t>06/05/2025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02D81-4478-75AF-44F5-95C4DEC6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F0830-4377-FA1F-5CFC-2EA7E1B92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0BC4D-41C4-4520-8F32-8E293A8218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2963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B23C5-8C01-5CEC-19C3-59BA1F537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92C8E2-1439-6959-6889-E5D3C9E39D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50B87-CC4A-26B9-1AE2-DC1ED504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00684-368F-4435-9CC2-B619243EC8D6}" type="datetimeFigureOut">
              <a:rPr lang="es-ES" smtClean="0"/>
              <a:pPr>
                <a:defRPr/>
              </a:pPr>
              <a:t>06/05/2025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D57C7-4E91-9B9C-253E-972DF3FA6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F89D1-0137-BE7D-1A05-8A6F70B4A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0BC4D-41C4-4520-8F32-8E293A8218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617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DC59DD-6563-4D4A-CDD6-34DE845838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99644E-1952-95EB-B4AC-B7DB49C5D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2379A-F358-8D67-F8D9-8FB6A67CE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00684-368F-4435-9CC2-B619243EC8D6}" type="datetimeFigureOut">
              <a:rPr lang="es-ES" smtClean="0"/>
              <a:pPr>
                <a:defRPr/>
              </a:pPr>
              <a:t>06/05/2025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B0D1C-E7DC-CA0C-9FC6-557EE8773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229D9-7218-FA07-E435-A4C10296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0BC4D-41C4-4520-8F32-8E293A8218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880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1DDA5-EFD6-6196-6E91-6FB4609E9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BE4F-3D19-EB77-48C0-F51E3810F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56105-F240-7D4D-9707-26CA621B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00684-368F-4435-9CC2-B619243EC8D6}" type="datetimeFigureOut">
              <a:rPr lang="es-ES" smtClean="0"/>
              <a:pPr>
                <a:defRPr/>
              </a:pPr>
              <a:t>06/05/2025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EB869-E1C0-C85E-9C1A-B45F37C4D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DAD7A-2098-0073-B6B8-E35D47CB9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0BC4D-41C4-4520-8F32-8E293A8218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8962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0F2DB-A59D-80CA-FCDA-7268E8BF7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7D60DE-63E4-9AD8-16EB-31208741C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AC282-42D0-EA14-4BF2-7B99E4880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00684-368F-4435-9CC2-B619243EC8D6}" type="datetimeFigureOut">
              <a:rPr lang="es-ES" smtClean="0"/>
              <a:pPr>
                <a:defRPr/>
              </a:pPr>
              <a:t>06/05/2025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14C99-DA8E-6958-B9E4-16903FA0B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7E96C-B1A3-5D04-D959-026E241B6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0BC4D-41C4-4520-8F32-8E293A8218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66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7157-01C8-898A-72C1-D2D76D0E3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C4544-E7E7-F0FE-3AF4-EA0A7BFE40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3E9001-B57E-7A97-C833-3EEB15B49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4FBD0-88B4-14AA-6EE6-79E5E5428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00684-368F-4435-9CC2-B619243EC8D6}" type="datetimeFigureOut">
              <a:rPr lang="es-ES" smtClean="0"/>
              <a:pPr>
                <a:defRPr/>
              </a:pPr>
              <a:t>06/05/2025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8D1CF-007F-773E-7A70-3D91B74A4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D3AEE-A707-F6CC-457A-450E6030F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0BC4D-41C4-4520-8F32-8E293A8218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24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5F59-00E7-7E8B-1E2C-1841D4C00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BCBC-DA42-64DE-1E56-90CFBEA2E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743B6-4316-FF93-1C83-CD07ED2DE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1E68D9-B9EB-8D53-7FB7-64671E327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6E554F-78F0-5FE3-7DDB-9D9607DCB3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F052D-B572-3679-2A4D-810B6E143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00684-368F-4435-9CC2-B619243EC8D6}" type="datetimeFigureOut">
              <a:rPr lang="es-ES" smtClean="0"/>
              <a:pPr>
                <a:defRPr/>
              </a:pPr>
              <a:t>06/05/2025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51F971-B3E3-577A-0025-58CD5BEFF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14FBF6-3A3F-9F59-3D11-BD9C2DB8A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0BC4D-41C4-4520-8F32-8E293A8218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12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5A40B-C21A-83C5-8162-241E804F2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CEE898-69FE-12E9-F8D8-520ACC5FB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00684-368F-4435-9CC2-B619243EC8D6}" type="datetimeFigureOut">
              <a:rPr lang="es-ES" smtClean="0"/>
              <a:pPr>
                <a:defRPr/>
              </a:pPr>
              <a:t>06/05/2025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020D6-5748-3180-07EF-A49F1DDF0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64D569-EF1E-140A-5CB5-A166C0736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0BC4D-41C4-4520-8F32-8E293A8218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751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EAFEFA-968B-8BFE-436A-85429A7F8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00684-368F-4435-9CC2-B619243EC8D6}" type="datetimeFigureOut">
              <a:rPr lang="es-ES" smtClean="0"/>
              <a:pPr>
                <a:defRPr/>
              </a:pPr>
              <a:t>06/05/2025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244E3-97AB-8DD5-3D3B-070EC391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B1BB5-0E86-0364-0A02-B756CE541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0BC4D-41C4-4520-8F32-8E293A8218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532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A7B20-8F68-E5A1-6C43-3DD8241D7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6AD6B-0416-7A01-38D2-B9EB2176F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D16EB-614F-62F8-27D5-9D3DE5838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4E523-13EA-92A6-636B-F32F77E6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00684-368F-4435-9CC2-B619243EC8D6}" type="datetimeFigureOut">
              <a:rPr lang="es-ES" smtClean="0"/>
              <a:pPr>
                <a:defRPr/>
              </a:pPr>
              <a:t>06/05/2025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F34A6-5B39-397D-1202-10C2C31D7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B494E-17DC-9C5A-1C32-FCD6BA35B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0BC4D-41C4-4520-8F32-8E293A8218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75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641DE-6F79-7645-29AC-1927A347A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8822FD-AB3C-DE12-450A-FB15362A7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15DF72-CCA0-26DE-8F19-6A20683E6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327EA6-6DF7-0330-6B6D-7463BBE88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00684-368F-4435-9CC2-B619243EC8D6}" type="datetimeFigureOut">
              <a:rPr lang="es-ES" smtClean="0"/>
              <a:pPr>
                <a:defRPr/>
              </a:pPr>
              <a:t>06/05/2025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44677F-F866-8109-4084-4777FAB9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EFCAD-5EC8-7D5C-1996-B3AEA07E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0BC4D-41C4-4520-8F32-8E293A8218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86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682A1C-93A5-FBE1-AB5C-4398D13F7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1C865-2299-F2C4-020C-CBBFB1B05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1CA1D-8A05-8425-FF2A-B84979DB6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83200684-368F-4435-9CC2-B619243EC8D6}" type="datetimeFigureOut">
              <a:rPr lang="es-ES" smtClean="0"/>
              <a:pPr>
                <a:defRPr/>
              </a:pPr>
              <a:t>06/05/2025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EE350-7054-09C5-28C7-2120707637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C844E-AA85-6AED-AF3E-B1FF596D45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8620BC4D-41C4-4520-8F32-8E293A8218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331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TR/sparql11-query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.org/TR/2013/REC-sparql11-federated-query-2013032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Diagrama&#10;&#10;El contenido generado por IA puede ser incorrecto.">
            <a:extLst>
              <a:ext uri="{FF2B5EF4-FFF2-40B4-BE49-F238E27FC236}">
                <a16:creationId xmlns:a16="http://schemas.microsoft.com/office/drawing/2014/main" id="{D797F779-7A91-C110-54D8-47B407597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16632"/>
            <a:ext cx="2762250" cy="165735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119DD52-4429-4883-3F17-D36837C5FC54}"/>
              </a:ext>
            </a:extLst>
          </p:cNvPr>
          <p:cNvSpPr txBox="1"/>
          <p:nvPr/>
        </p:nvSpPr>
        <p:spPr>
          <a:xfrm>
            <a:off x="683568" y="764704"/>
            <a:ext cx="164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Grafo de datos</a:t>
            </a:r>
            <a:endParaRPr lang="en-GB" dirty="0"/>
          </a:p>
        </p:txBody>
      </p:sp>
      <p:pic>
        <p:nvPicPr>
          <p:cNvPr id="8" name="Imagen 7" descr="Diagrama&#10;&#10;El contenido generado por IA puede ser incorrecto.">
            <a:extLst>
              <a:ext uri="{FF2B5EF4-FFF2-40B4-BE49-F238E27FC236}">
                <a16:creationId xmlns:a16="http://schemas.microsoft.com/office/drawing/2014/main" id="{1E501F56-6584-F05C-99AB-50A73676AF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780274"/>
            <a:ext cx="3563888" cy="238151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BF0EAD8-DE51-C2A9-3CA6-5D11D396AF6B}"/>
              </a:ext>
            </a:extLst>
          </p:cNvPr>
          <p:cNvSpPr txBox="1"/>
          <p:nvPr/>
        </p:nvSpPr>
        <p:spPr>
          <a:xfrm>
            <a:off x="678364" y="2994932"/>
            <a:ext cx="184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Grafo semántico</a:t>
            </a:r>
            <a:endParaRPr lang="en-GB" dirty="0"/>
          </a:p>
        </p:txBody>
      </p:sp>
      <p:pic>
        <p:nvPicPr>
          <p:cNvPr id="10" name="Imagen 9" descr="Diagrama&#10;&#10;El contenido generado por IA puede ser incorrecto.">
            <a:extLst>
              <a:ext uri="{FF2B5EF4-FFF2-40B4-BE49-F238E27FC236}">
                <a16:creationId xmlns:a16="http://schemas.microsoft.com/office/drawing/2014/main" id="{C2CD94C0-2C8B-A47D-8FC4-6318C0145A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365104"/>
            <a:ext cx="3563888" cy="2381516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CFB6745E-DC04-81F0-6D48-84B7FA95F6D3}"/>
              </a:ext>
            </a:extLst>
          </p:cNvPr>
          <p:cNvSpPr txBox="1"/>
          <p:nvPr/>
        </p:nvSpPr>
        <p:spPr>
          <a:xfrm>
            <a:off x="486399" y="5482576"/>
            <a:ext cx="1242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Grafo RDF</a:t>
            </a:r>
            <a:endParaRPr lang="en-GB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1AFC9AB-7B51-A7E4-84F8-9CB99DD9F4B6}"/>
              </a:ext>
            </a:extLst>
          </p:cNvPr>
          <p:cNvSpPr txBox="1"/>
          <p:nvPr/>
        </p:nvSpPr>
        <p:spPr>
          <a:xfrm>
            <a:off x="3347864" y="5877272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solidFill>
                  <a:srgbClr val="C00000"/>
                </a:solidFill>
              </a:rPr>
              <a:t>rdf:type</a:t>
            </a:r>
            <a:endParaRPr lang="en-GB" dirty="0">
              <a:solidFill>
                <a:srgbClr val="C00000"/>
              </a:solidFill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11C3B881-5570-9F87-38E4-B3FB5FC6FE65}"/>
              </a:ext>
            </a:extLst>
          </p:cNvPr>
          <p:cNvCxnSpPr/>
          <p:nvPr/>
        </p:nvCxnSpPr>
        <p:spPr>
          <a:xfrm>
            <a:off x="323528" y="4293096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481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725C25-FFA5-319C-6680-3EAA0EFF4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Diagrama&#10;&#10;El contenido generado por IA puede ser incorrecto.">
            <a:extLst>
              <a:ext uri="{FF2B5EF4-FFF2-40B4-BE49-F238E27FC236}">
                <a16:creationId xmlns:a16="http://schemas.microsoft.com/office/drawing/2014/main" id="{2FB0AA5F-E845-85C1-CC85-94C732DE0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9" y="116632"/>
            <a:ext cx="2400266" cy="144016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ED4CF9E-DBA2-763B-173D-2383DF11A9B0}"/>
              </a:ext>
            </a:extLst>
          </p:cNvPr>
          <p:cNvSpPr txBox="1"/>
          <p:nvPr/>
        </p:nvSpPr>
        <p:spPr>
          <a:xfrm>
            <a:off x="683568" y="764704"/>
            <a:ext cx="164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Grafo de datos</a:t>
            </a:r>
            <a:endParaRPr lang="en-GB" dirty="0"/>
          </a:p>
        </p:txBody>
      </p:sp>
      <p:pic>
        <p:nvPicPr>
          <p:cNvPr id="8" name="Imagen 7" descr="Diagrama&#10;&#10;El contenido generado por IA puede ser incorrecto.">
            <a:extLst>
              <a:ext uri="{FF2B5EF4-FFF2-40B4-BE49-F238E27FC236}">
                <a16:creationId xmlns:a16="http://schemas.microsoft.com/office/drawing/2014/main" id="{758525C7-9AD6-9DCC-F9AA-FB1665995F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1" y="1700808"/>
            <a:ext cx="2133483" cy="1425669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1BF6A93-16C6-3768-DFBC-DE097C5D4100}"/>
              </a:ext>
            </a:extLst>
          </p:cNvPr>
          <p:cNvSpPr txBox="1"/>
          <p:nvPr/>
        </p:nvSpPr>
        <p:spPr>
          <a:xfrm>
            <a:off x="683568" y="2319730"/>
            <a:ext cx="1835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Grafo semántico</a:t>
            </a:r>
            <a:endParaRPr lang="en-GB" dirty="0"/>
          </a:p>
        </p:txBody>
      </p:sp>
      <p:pic>
        <p:nvPicPr>
          <p:cNvPr id="10" name="Imagen 9" descr="Diagrama&#10;&#10;El contenido generado por IA puede ser incorrecto.">
            <a:extLst>
              <a:ext uri="{FF2B5EF4-FFF2-40B4-BE49-F238E27FC236}">
                <a16:creationId xmlns:a16="http://schemas.microsoft.com/office/drawing/2014/main" id="{1557D607-2595-21E1-141F-AE9CC25B49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293096"/>
            <a:ext cx="3018809" cy="2017275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FD68C1D8-5083-406E-A2CA-4735E89431C4}"/>
              </a:ext>
            </a:extLst>
          </p:cNvPr>
          <p:cNvSpPr txBox="1"/>
          <p:nvPr/>
        </p:nvSpPr>
        <p:spPr>
          <a:xfrm>
            <a:off x="486399" y="5210322"/>
            <a:ext cx="1242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Grafo RDF</a:t>
            </a:r>
            <a:endParaRPr lang="en-GB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F3EF584-7207-AA62-DF1F-0A3F2E210F7E}"/>
              </a:ext>
            </a:extLst>
          </p:cNvPr>
          <p:cNvSpPr txBox="1"/>
          <p:nvPr/>
        </p:nvSpPr>
        <p:spPr>
          <a:xfrm>
            <a:off x="2123728" y="5579654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solidFill>
                  <a:srgbClr val="C00000"/>
                </a:solidFill>
              </a:rPr>
              <a:t>rdf:type</a:t>
            </a:r>
            <a:endParaRPr lang="en-GB" dirty="0">
              <a:solidFill>
                <a:srgbClr val="C00000"/>
              </a:solidFill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5741BFF7-2BE9-4B52-A89B-0BBAB6D6FE5C}"/>
              </a:ext>
            </a:extLst>
          </p:cNvPr>
          <p:cNvCxnSpPr/>
          <p:nvPr/>
        </p:nvCxnSpPr>
        <p:spPr>
          <a:xfrm>
            <a:off x="323528" y="3789040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CDA60B52-152A-AEB9-C6CC-59866D8CD831}"/>
              </a:ext>
            </a:extLst>
          </p:cNvPr>
          <p:cNvSpPr txBox="1"/>
          <p:nvPr/>
        </p:nvSpPr>
        <p:spPr>
          <a:xfrm>
            <a:off x="6260092" y="61621"/>
            <a:ext cx="2704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MOTORES de</a:t>
            </a:r>
          </a:p>
          <a:p>
            <a:r>
              <a:rPr lang="es-ES" dirty="0"/>
              <a:t>Bases  de datos de grafos</a:t>
            </a:r>
            <a:endParaRPr lang="en-GB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45E7EE4-7B73-4FDF-2B6B-F8D3FC5800BF}"/>
              </a:ext>
            </a:extLst>
          </p:cNvPr>
          <p:cNvSpPr txBox="1"/>
          <p:nvPr/>
        </p:nvSpPr>
        <p:spPr>
          <a:xfrm>
            <a:off x="6470714" y="933359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Neo4j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18EA188-EF0B-F030-6F84-6A3FD2819716}"/>
              </a:ext>
            </a:extLst>
          </p:cNvPr>
          <p:cNvSpPr txBox="1"/>
          <p:nvPr/>
        </p:nvSpPr>
        <p:spPr>
          <a:xfrm>
            <a:off x="6431368" y="3142709"/>
            <a:ext cx="190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Motores de </a:t>
            </a:r>
            <a:r>
              <a:rPr lang="es-ES" dirty="0" err="1"/>
              <a:t>bd</a:t>
            </a:r>
            <a:r>
              <a:rPr lang="es-ES" dirty="0"/>
              <a:t> de</a:t>
            </a:r>
          </a:p>
          <a:p>
            <a:r>
              <a:rPr lang="es-ES" dirty="0"/>
              <a:t>Grafos RDF</a:t>
            </a:r>
            <a:endParaRPr lang="en-GB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E69FD04-2000-74B3-362D-FF79CE5941BD}"/>
              </a:ext>
            </a:extLst>
          </p:cNvPr>
          <p:cNvSpPr txBox="1"/>
          <p:nvPr/>
        </p:nvSpPr>
        <p:spPr>
          <a:xfrm>
            <a:off x="6012160" y="393305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Apache Jena TDB / </a:t>
            </a:r>
            <a:r>
              <a:rPr lang="en-GB" dirty="0" err="1"/>
              <a:t>Fuseki</a:t>
            </a:r>
            <a:endParaRPr lang="en-GB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009A4B3-10DD-A1BB-AF8C-B2A5F5DDB285}"/>
              </a:ext>
            </a:extLst>
          </p:cNvPr>
          <p:cNvSpPr txBox="1"/>
          <p:nvPr/>
        </p:nvSpPr>
        <p:spPr>
          <a:xfrm>
            <a:off x="6012160" y="436492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Virtuoso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F39E4B-92EE-1905-E2F9-7E8F87E2A27C}"/>
              </a:ext>
            </a:extLst>
          </p:cNvPr>
          <p:cNvSpPr txBox="1"/>
          <p:nvPr/>
        </p:nvSpPr>
        <p:spPr>
          <a:xfrm>
            <a:off x="6006766" y="4797152"/>
            <a:ext cx="285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GraphDB</a:t>
            </a:r>
            <a:r>
              <a:rPr lang="en-GB" dirty="0"/>
              <a:t> (</a:t>
            </a:r>
            <a:r>
              <a:rPr lang="en-GB" b="1" dirty="0" err="1"/>
              <a:t>inferencias</a:t>
            </a:r>
            <a:r>
              <a:rPr lang="en-GB" dirty="0"/>
              <a:t>) 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DB98A64-5033-0F11-10B5-04DBABF46582}"/>
              </a:ext>
            </a:extLst>
          </p:cNvPr>
          <p:cNvSpPr txBox="1"/>
          <p:nvPr/>
        </p:nvSpPr>
        <p:spPr>
          <a:xfrm>
            <a:off x="5964155" y="5764320"/>
            <a:ext cx="2699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tx2"/>
                </a:solidFill>
              </a:rPr>
              <a:t>Ejemplos de Grafos RDF: </a:t>
            </a:r>
          </a:p>
          <a:p>
            <a:r>
              <a:rPr lang="es-ES" dirty="0" err="1">
                <a:solidFill>
                  <a:schemeClr val="tx2"/>
                </a:solidFill>
              </a:rPr>
              <a:t>Dbpedia</a:t>
            </a:r>
            <a:r>
              <a:rPr lang="es-ES" dirty="0">
                <a:solidFill>
                  <a:schemeClr val="tx2"/>
                </a:solidFill>
              </a:rPr>
              <a:t>, </a:t>
            </a:r>
            <a:r>
              <a:rPr lang="es-ES" dirty="0" err="1">
                <a:solidFill>
                  <a:schemeClr val="tx2"/>
                </a:solidFill>
              </a:rPr>
              <a:t>WIKIDATA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35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2C2F9-AFD0-14DC-6003-FE94040180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416953-F0FB-511A-64BC-09FDCF93E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Grafo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EAA338-1910-E643-D4E4-BA751B262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664" y="1601596"/>
            <a:ext cx="6891227" cy="919254"/>
          </a:xfrm>
        </p:spPr>
        <p:txBody>
          <a:bodyPr/>
          <a:lstStyle/>
          <a:p>
            <a:r>
              <a:rPr lang="es-ES" dirty="0"/>
              <a:t>María Noel </a:t>
            </a:r>
            <a:r>
              <a:rPr lang="es-ES" dirty="0" err="1"/>
              <a:t>Riccieto</a:t>
            </a:r>
            <a:r>
              <a:rPr lang="es-ES" dirty="0"/>
              <a:t> tiene nacionalidad de Uruguay</a:t>
            </a:r>
          </a:p>
          <a:p>
            <a:r>
              <a:rPr lang="es-ES" dirty="0"/>
              <a:t>María Noel </a:t>
            </a:r>
            <a:r>
              <a:rPr lang="es-ES" dirty="0" err="1"/>
              <a:t>Riccieto</a:t>
            </a:r>
            <a:r>
              <a:rPr lang="es-ES" dirty="0"/>
              <a:t> tiene año de nacimiento 1980</a:t>
            </a:r>
            <a:endParaRPr lang="en-GB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3A183319-9627-F1DF-BF14-B73D7C0FBBE3}"/>
              </a:ext>
            </a:extLst>
          </p:cNvPr>
          <p:cNvSpPr/>
          <p:nvPr/>
        </p:nvSpPr>
        <p:spPr>
          <a:xfrm>
            <a:off x="5367353" y="3140968"/>
            <a:ext cx="1586909" cy="6618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dirty="0">
                <a:solidFill>
                  <a:schemeClr val="tx1"/>
                </a:solidFill>
              </a:rPr>
              <a:t>“Uruguay”</a:t>
            </a:r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EC9F287B-D29C-E92B-349C-0D7B176CDD4D}"/>
              </a:ext>
            </a:extLst>
          </p:cNvPr>
          <p:cNvSpPr/>
          <p:nvPr/>
        </p:nvSpPr>
        <p:spPr>
          <a:xfrm>
            <a:off x="489098" y="3367002"/>
            <a:ext cx="1586909" cy="6618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dirty="0">
                <a:solidFill>
                  <a:schemeClr val="tx1"/>
                </a:solidFill>
              </a:rPr>
              <a:t>María Noel </a:t>
            </a:r>
            <a:r>
              <a:rPr lang="es-ES" sz="1350" dirty="0" err="1">
                <a:solidFill>
                  <a:schemeClr val="tx1"/>
                </a:solidFill>
              </a:rPr>
              <a:t>Riccieto</a:t>
            </a:r>
            <a:endParaRPr lang="en-GB" sz="1350" dirty="0">
              <a:solidFill>
                <a:schemeClr val="tx1"/>
              </a:solidFill>
            </a:endParaRP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DD90F6B1-BD82-21A7-2453-7E792404C6D7}"/>
              </a:ext>
            </a:extLst>
          </p:cNvPr>
          <p:cNvCxnSpPr>
            <a:cxnSpLocks/>
          </p:cNvCxnSpPr>
          <p:nvPr/>
        </p:nvCxnSpPr>
        <p:spPr>
          <a:xfrm>
            <a:off x="1828230" y="3471906"/>
            <a:ext cx="3539123" cy="40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4B3EDE42-45E0-348E-8827-E66B1429C4D2}"/>
              </a:ext>
            </a:extLst>
          </p:cNvPr>
          <p:cNvCxnSpPr>
            <a:stCxn id="5" idx="5"/>
          </p:cNvCxnSpPr>
          <p:nvPr/>
        </p:nvCxnSpPr>
        <p:spPr>
          <a:xfrm>
            <a:off x="1843610" y="3931949"/>
            <a:ext cx="3387609" cy="6524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lipse 9">
            <a:extLst>
              <a:ext uri="{FF2B5EF4-FFF2-40B4-BE49-F238E27FC236}">
                <a16:creationId xmlns:a16="http://schemas.microsoft.com/office/drawing/2014/main" id="{A3EB3F4E-AB1E-3044-73B9-CB89C91F416F}"/>
              </a:ext>
            </a:extLst>
          </p:cNvPr>
          <p:cNvSpPr/>
          <p:nvPr/>
        </p:nvSpPr>
        <p:spPr>
          <a:xfrm>
            <a:off x="5231219" y="4253491"/>
            <a:ext cx="1586909" cy="6618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dirty="0">
                <a:solidFill>
                  <a:schemeClr val="tx1"/>
                </a:solidFill>
              </a:rPr>
              <a:t>“1980”</a:t>
            </a:r>
            <a:r>
              <a:rPr lang="es-ES" sz="1350" dirty="0"/>
              <a:t>”</a:t>
            </a:r>
            <a:endParaRPr lang="en-GB" sz="135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8E7E3D4-F15C-FBD0-7892-28BF56F6B52B}"/>
              </a:ext>
            </a:extLst>
          </p:cNvPr>
          <p:cNvSpPr txBox="1"/>
          <p:nvPr/>
        </p:nvSpPr>
        <p:spPr>
          <a:xfrm>
            <a:off x="3025120" y="3167938"/>
            <a:ext cx="15648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50" dirty="0" err="1"/>
              <a:t>tieneNacionalidad</a:t>
            </a:r>
            <a:endParaRPr lang="en-GB" sz="135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5102046-CB38-1B6D-9F75-EDBEAC2C814B}"/>
              </a:ext>
            </a:extLst>
          </p:cNvPr>
          <p:cNvSpPr txBox="1"/>
          <p:nvPr/>
        </p:nvSpPr>
        <p:spPr>
          <a:xfrm>
            <a:off x="2923866" y="3933713"/>
            <a:ext cx="134280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50" dirty="0" err="1"/>
              <a:t>añoNacimiento</a:t>
            </a:r>
            <a:endParaRPr lang="en-GB" sz="1350" dirty="0"/>
          </a:p>
        </p:txBody>
      </p:sp>
    </p:spTree>
    <p:extLst>
      <p:ext uri="{BB962C8B-B14F-4D97-AF65-F5344CB8AC3E}">
        <p14:creationId xmlns:p14="http://schemas.microsoft.com/office/powerpoint/2010/main" val="204660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75EC2E-0ADE-AE83-6A70-C0B26CBE5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147B4C-C95E-CCFD-6B32-25B082CAA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Grafo RDF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C69FD8-5A17-EEF6-F4B6-E22852FAA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664" y="1601596"/>
            <a:ext cx="6891227" cy="919254"/>
          </a:xfrm>
        </p:spPr>
        <p:txBody>
          <a:bodyPr/>
          <a:lstStyle/>
          <a:p>
            <a:r>
              <a:rPr lang="es-ES" dirty="0"/>
              <a:t>María Noel </a:t>
            </a:r>
            <a:r>
              <a:rPr lang="es-ES" dirty="0" err="1"/>
              <a:t>Riccieto</a:t>
            </a:r>
            <a:r>
              <a:rPr lang="es-ES" dirty="0"/>
              <a:t> tiene nacionalidad de Uruguay</a:t>
            </a:r>
          </a:p>
          <a:p>
            <a:r>
              <a:rPr lang="es-ES" dirty="0"/>
              <a:t>María Noel </a:t>
            </a:r>
            <a:r>
              <a:rPr lang="es-ES" dirty="0" err="1"/>
              <a:t>Riccieto</a:t>
            </a:r>
            <a:r>
              <a:rPr lang="es-ES" dirty="0"/>
              <a:t> tiene año de nacimiento 1980</a:t>
            </a:r>
            <a:endParaRPr lang="en-GB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A2D2DE42-3A03-70B3-999E-FDE1FBB9E7E3}"/>
              </a:ext>
            </a:extLst>
          </p:cNvPr>
          <p:cNvSpPr/>
          <p:nvPr/>
        </p:nvSpPr>
        <p:spPr>
          <a:xfrm>
            <a:off x="5269504" y="3144683"/>
            <a:ext cx="2117623" cy="6618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dirty="0" err="1">
                <a:solidFill>
                  <a:schemeClr val="tx1"/>
                </a:solidFill>
              </a:rPr>
              <a:t>dbr:Montevideo</a:t>
            </a:r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F4BAF931-3D11-894C-A1E1-C6973A5F320A}"/>
              </a:ext>
            </a:extLst>
          </p:cNvPr>
          <p:cNvSpPr/>
          <p:nvPr/>
        </p:nvSpPr>
        <p:spPr>
          <a:xfrm>
            <a:off x="107504" y="3167938"/>
            <a:ext cx="3064058" cy="6618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>
                <a:solidFill>
                  <a:schemeClr val="tx2"/>
                </a:solidFill>
              </a:rPr>
              <a:t>dbr:María_Noel_Riccetto</a:t>
            </a:r>
            <a:endParaRPr lang="en-GB" sz="1350" dirty="0">
              <a:solidFill>
                <a:schemeClr val="tx1"/>
              </a:solidFill>
            </a:endParaRP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3D4A78D6-98B7-53DB-D631-11A962CFD91F}"/>
              </a:ext>
            </a:extLst>
          </p:cNvPr>
          <p:cNvCxnSpPr>
            <a:cxnSpLocks/>
          </p:cNvCxnSpPr>
          <p:nvPr/>
        </p:nvCxnSpPr>
        <p:spPr>
          <a:xfrm>
            <a:off x="3171562" y="3471906"/>
            <a:ext cx="209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CAB65267-FE70-6860-418E-001FF22EDC01}"/>
              </a:ext>
            </a:extLst>
          </p:cNvPr>
          <p:cNvCxnSpPr>
            <a:cxnSpLocks/>
            <a:stCxn id="4" idx="4"/>
          </p:cNvCxnSpPr>
          <p:nvPr/>
        </p:nvCxnSpPr>
        <p:spPr>
          <a:xfrm>
            <a:off x="6328316" y="3806560"/>
            <a:ext cx="0" cy="10626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38C4B2A-555E-2029-6D08-D6C4858D7453}"/>
              </a:ext>
            </a:extLst>
          </p:cNvPr>
          <p:cNvSpPr txBox="1"/>
          <p:nvPr/>
        </p:nvSpPr>
        <p:spPr>
          <a:xfrm>
            <a:off x="3956068" y="3114274"/>
            <a:ext cx="293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chemeClr val="tx2"/>
                </a:solidFill>
              </a:rPr>
              <a:t>dbo:birthPlace</a:t>
            </a:r>
            <a:endParaRPr lang="en-GB" sz="135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08B13E2-5F67-2DBA-DB89-708318334E88}"/>
              </a:ext>
            </a:extLst>
          </p:cNvPr>
          <p:cNvSpPr txBox="1"/>
          <p:nvPr/>
        </p:nvSpPr>
        <p:spPr>
          <a:xfrm>
            <a:off x="6328315" y="4107452"/>
            <a:ext cx="110100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50" dirty="0" err="1"/>
              <a:t>dbo:country</a:t>
            </a:r>
            <a:endParaRPr lang="en-GB" sz="1350" dirty="0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A7FFA380-AD82-D57B-4980-A41E02958D30}"/>
              </a:ext>
            </a:extLst>
          </p:cNvPr>
          <p:cNvSpPr/>
          <p:nvPr/>
        </p:nvSpPr>
        <p:spPr>
          <a:xfrm>
            <a:off x="5311699" y="4869160"/>
            <a:ext cx="2117623" cy="6618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dirty="0" err="1">
                <a:solidFill>
                  <a:schemeClr val="tx1"/>
                </a:solidFill>
              </a:rPr>
              <a:t>dbr:Uruguay</a:t>
            </a:r>
            <a:endParaRPr lang="en-GB" sz="1350" dirty="0">
              <a:solidFill>
                <a:schemeClr val="tx1"/>
              </a:solidFill>
            </a:endParaRP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C9078C83-7B0C-A2FE-64A7-40DE969857D9}"/>
              </a:ext>
            </a:extLst>
          </p:cNvPr>
          <p:cNvCxnSpPr>
            <a:cxnSpLocks/>
          </p:cNvCxnSpPr>
          <p:nvPr/>
        </p:nvCxnSpPr>
        <p:spPr>
          <a:xfrm>
            <a:off x="1637806" y="3876234"/>
            <a:ext cx="0" cy="10626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E90E1B8-AE24-9D72-4CF7-406FDAD8BD97}"/>
              </a:ext>
            </a:extLst>
          </p:cNvPr>
          <p:cNvSpPr txBox="1"/>
          <p:nvPr/>
        </p:nvSpPr>
        <p:spPr>
          <a:xfrm>
            <a:off x="1637805" y="4257493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rdf:type</a:t>
            </a:r>
            <a:endParaRPr lang="en-GB" dirty="0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B423F936-7A1D-9F35-DAED-25FFEECDEE38}"/>
              </a:ext>
            </a:extLst>
          </p:cNvPr>
          <p:cNvSpPr/>
          <p:nvPr/>
        </p:nvSpPr>
        <p:spPr>
          <a:xfrm>
            <a:off x="395341" y="4925466"/>
            <a:ext cx="2409322" cy="6618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2"/>
                </a:solidFill>
              </a:rPr>
              <a:t>r</a:t>
            </a:r>
            <a:r>
              <a:rPr lang="en-GB" sz="1400" dirty="0" err="1">
                <a:solidFill>
                  <a:schemeClr val="tx2"/>
                </a:solidFill>
              </a:rPr>
              <a:t>dfs:Class</a:t>
            </a:r>
            <a:endParaRPr lang="en-GB" sz="1350" dirty="0">
              <a:solidFill>
                <a:schemeClr val="tx1"/>
              </a:solidFill>
            </a:endParaRP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EDC4AD8C-F5B8-61BA-BE11-A22999C28E6C}"/>
              </a:ext>
            </a:extLst>
          </p:cNvPr>
          <p:cNvCxnSpPr>
            <a:cxnSpLocks/>
            <a:stCxn id="20" idx="2"/>
          </p:cNvCxnSpPr>
          <p:nvPr/>
        </p:nvCxnSpPr>
        <p:spPr>
          <a:xfrm flipH="1">
            <a:off x="2915816" y="5200099"/>
            <a:ext cx="239588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0B4F832A-59D5-F47E-DDC1-06E266C2DDE8}"/>
              </a:ext>
            </a:extLst>
          </p:cNvPr>
          <p:cNvCxnSpPr>
            <a:endCxn id="23" idx="7"/>
          </p:cNvCxnSpPr>
          <p:nvPr/>
        </p:nvCxnSpPr>
        <p:spPr>
          <a:xfrm flipH="1">
            <a:off x="2451826" y="3806560"/>
            <a:ext cx="2969969" cy="12158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EDABC1E-1075-C12F-07EC-7E79B1C583ED}"/>
              </a:ext>
            </a:extLst>
          </p:cNvPr>
          <p:cNvSpPr txBox="1"/>
          <p:nvPr/>
        </p:nvSpPr>
        <p:spPr>
          <a:xfrm>
            <a:off x="3843958" y="3806560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rdf:type</a:t>
            </a:r>
            <a:endParaRPr lang="en-GB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F020776-7530-5C0D-D10D-091B9ECECA15}"/>
              </a:ext>
            </a:extLst>
          </p:cNvPr>
          <p:cNvSpPr txBox="1"/>
          <p:nvPr/>
        </p:nvSpPr>
        <p:spPr>
          <a:xfrm>
            <a:off x="3810215" y="4755616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rdf:type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6515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3412"/>
          </a:xfrm>
        </p:spPr>
        <p:txBody>
          <a:bodyPr/>
          <a:lstStyle/>
          <a:p>
            <a:pPr algn="ctr" eaLnBrk="1" hangingPunct="1"/>
            <a:r>
              <a:rPr lang="es-UY" sz="3200" b="1" dirty="0" err="1">
                <a:solidFill>
                  <a:schemeClr val="accent1">
                    <a:lumMod val="75000"/>
                  </a:schemeClr>
                </a:solidFill>
              </a:rPr>
              <a:t>DBpedia</a:t>
            </a:r>
            <a:endParaRPr lang="es-UY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D453136-7FCD-2ECD-B73D-F1125126577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508" y="836712"/>
            <a:ext cx="6674859" cy="5751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578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3412"/>
          </a:xfrm>
        </p:spPr>
        <p:txBody>
          <a:bodyPr/>
          <a:lstStyle/>
          <a:p>
            <a:pPr eaLnBrk="1" hangingPunct="1"/>
            <a:r>
              <a:rPr lang="es-UY" sz="3200" b="1" dirty="0" err="1">
                <a:solidFill>
                  <a:schemeClr val="accent1">
                    <a:lumMod val="75000"/>
                  </a:schemeClr>
                </a:solidFill>
              </a:rPr>
              <a:t>SPARQL</a:t>
            </a:r>
            <a:r>
              <a:rPr lang="es-UY" sz="3200" b="1" dirty="0">
                <a:solidFill>
                  <a:schemeClr val="accent1">
                    <a:lumMod val="75000"/>
                  </a:schemeClr>
                </a:solidFill>
              </a:rPr>
              <a:t>: Patrones de consulta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904656"/>
          </a:xfrm>
        </p:spPr>
        <p:txBody>
          <a:bodyPr rtlCol="0" anchor="t">
            <a:normAutofit/>
          </a:bodyPr>
          <a:lstStyle/>
          <a:p>
            <a:pPr marL="0" indent="0">
              <a:buNone/>
            </a:pPr>
            <a:r>
              <a:rPr lang="en-US" sz="2800" b="1" i="1" dirty="0" err="1"/>
              <a:t>Patrón</a:t>
            </a:r>
            <a:r>
              <a:rPr lang="en-US" sz="2800" b="1" i="1" dirty="0"/>
              <a:t> de </a:t>
            </a:r>
            <a:r>
              <a:rPr lang="en-US" sz="2800" b="1" i="1" dirty="0" err="1"/>
              <a:t>triplas</a:t>
            </a:r>
            <a:r>
              <a:rPr lang="en-US" sz="2800" b="1" i="1" dirty="0"/>
              <a:t> </a:t>
            </a:r>
            <a:r>
              <a:rPr lang="en-US" sz="2800" b="1" i="1" dirty="0" err="1"/>
              <a:t>donde</a:t>
            </a:r>
            <a:r>
              <a:rPr lang="en-US" sz="2800" b="1" i="1" dirty="0"/>
              <a:t> </a:t>
            </a:r>
            <a:r>
              <a:rPr lang="en-US" sz="2800" b="1" i="1" dirty="0" err="1"/>
              <a:t>sujeto</a:t>
            </a:r>
            <a:r>
              <a:rPr lang="en-US" sz="2800" b="1" i="1" dirty="0"/>
              <a:t>, </a:t>
            </a:r>
            <a:r>
              <a:rPr lang="en-US" sz="2800" b="1" i="1" dirty="0" err="1"/>
              <a:t>predicado</a:t>
            </a:r>
            <a:r>
              <a:rPr lang="en-US" sz="2800" b="1" i="1" dirty="0"/>
              <a:t> y </a:t>
            </a:r>
            <a:r>
              <a:rPr lang="en-US" sz="2800" b="1" i="1" dirty="0" err="1"/>
              <a:t>objeto</a:t>
            </a:r>
            <a:r>
              <a:rPr lang="en-US" sz="2800" b="1" i="1" dirty="0"/>
              <a:t> </a:t>
            </a:r>
            <a:r>
              <a:rPr lang="en-US" sz="2800" b="1" i="1" dirty="0" err="1"/>
              <a:t>pueden</a:t>
            </a:r>
            <a:r>
              <a:rPr lang="en-US" sz="2800" b="1" i="1" dirty="0"/>
              <a:t> ser </a:t>
            </a:r>
            <a:r>
              <a:rPr lang="en-US" sz="2800" b="1" i="1" dirty="0" err="1"/>
              <a:t>una</a:t>
            </a:r>
            <a:r>
              <a:rPr lang="en-US" sz="2800" b="1" i="1" dirty="0"/>
              <a:t> variable.</a:t>
            </a:r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es-UY" sz="2400" dirty="0"/>
              <a:t>O</a:t>
            </a:r>
            <a:r>
              <a:rPr lang="en-US" sz="2400" dirty="0" err="1"/>
              <a:t>btener</a:t>
            </a:r>
            <a:r>
              <a:rPr lang="en-US" sz="2400" dirty="0"/>
              <a:t> el </a:t>
            </a:r>
            <a:r>
              <a:rPr lang="en-US" sz="2400" dirty="0" err="1"/>
              <a:t>lugar</a:t>
            </a:r>
            <a:r>
              <a:rPr lang="en-US" sz="2400" dirty="0"/>
              <a:t> de </a:t>
            </a:r>
            <a:r>
              <a:rPr lang="en-US" sz="2400" dirty="0" err="1"/>
              <a:t>nacimiento</a:t>
            </a:r>
            <a:r>
              <a:rPr lang="en-US" sz="2400" dirty="0"/>
              <a:t> de </a:t>
            </a:r>
            <a:r>
              <a:rPr lang="es-UY" sz="2400" dirty="0"/>
              <a:t>María Noel </a:t>
            </a:r>
            <a:r>
              <a:rPr lang="es-UY" sz="2400" dirty="0" err="1"/>
              <a:t>Riccetto</a:t>
            </a:r>
            <a:r>
              <a:rPr lang="en-US" sz="2400" dirty="0"/>
              <a:t> y </a:t>
            </a:r>
            <a:r>
              <a:rPr lang="en-US" sz="2400" dirty="0" err="1"/>
              <a:t>país</a:t>
            </a:r>
            <a:r>
              <a:rPr lang="en-US" sz="2400" dirty="0"/>
              <a:t> al que </a:t>
            </a:r>
            <a:r>
              <a:rPr lang="en-US" sz="2400" dirty="0" err="1"/>
              <a:t>pertenece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s-UY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s-UY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s-UY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dbr:María_Noel_Riccetto</a:t>
            </a:r>
            <a:r>
              <a:rPr lang="es-UY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UY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dbo:birthPlace</a:t>
            </a:r>
            <a:r>
              <a:rPr lang="es-UY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UY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s-UY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lugarNac</a:t>
            </a:r>
            <a:r>
              <a:rPr lang="es-UY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</a:t>
            </a:r>
          </a:p>
          <a:p>
            <a:pPr marL="0" indent="0">
              <a:buNone/>
            </a:pPr>
            <a:r>
              <a:rPr lang="es-UY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s-UY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s-UY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lugarNac</a:t>
            </a:r>
            <a:r>
              <a:rPr lang="es-UY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UY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dbo:country</a:t>
            </a:r>
            <a:r>
              <a:rPr lang="es-UY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UY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?país </a:t>
            </a:r>
            <a:r>
              <a:rPr lang="es-UY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s-UY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s-UY" sz="2400" dirty="0"/>
              <a:t>								?</a:t>
            </a:r>
            <a:r>
              <a:rPr lang="es-UY" sz="2400" dirty="0" err="1"/>
              <a:t>xx</a:t>
            </a:r>
            <a:r>
              <a:rPr lang="es-UY" sz="2400" dirty="0"/>
              <a:t> son </a:t>
            </a:r>
            <a:r>
              <a:rPr lang="es-UY" sz="2400" dirty="0">
                <a:solidFill>
                  <a:srgbClr val="C00000"/>
                </a:solidFill>
              </a:rPr>
              <a:t>Variables</a:t>
            </a:r>
          </a:p>
          <a:p>
            <a:pPr marL="0" indent="0">
              <a:buNone/>
            </a:pPr>
            <a:endParaRPr lang="es-UY" sz="2800" dirty="0"/>
          </a:p>
        </p:txBody>
      </p:sp>
      <p:pic>
        <p:nvPicPr>
          <p:cNvPr id="4" name="Imagen 3"/>
          <p:cNvPicPr/>
          <p:nvPr/>
        </p:nvPicPr>
        <p:blipFill>
          <a:blip r:embed="rId3"/>
          <a:stretch>
            <a:fillRect/>
          </a:stretch>
        </p:blipFill>
        <p:spPr>
          <a:xfrm>
            <a:off x="179512" y="2060848"/>
            <a:ext cx="8640960" cy="921058"/>
          </a:xfrm>
          <a:prstGeom prst="rect">
            <a:avLst/>
          </a:prstGeom>
        </p:spPr>
      </p:pic>
      <p:cxnSp>
        <p:nvCxnSpPr>
          <p:cNvPr id="10" name="Conector recto de flecha 9"/>
          <p:cNvCxnSpPr/>
          <p:nvPr/>
        </p:nvCxnSpPr>
        <p:spPr>
          <a:xfrm flipV="1">
            <a:off x="6732240" y="5301208"/>
            <a:ext cx="576064" cy="72008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 flipH="1" flipV="1">
            <a:off x="4860032" y="5661248"/>
            <a:ext cx="1152128" cy="36004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38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3412"/>
          </a:xfrm>
        </p:spPr>
        <p:txBody>
          <a:bodyPr/>
          <a:lstStyle/>
          <a:p>
            <a:pPr eaLnBrk="1" hangingPunct="1"/>
            <a:r>
              <a:rPr lang="es-UY" sz="3200" b="1" dirty="0">
                <a:solidFill>
                  <a:schemeClr val="accent1">
                    <a:lumMod val="75000"/>
                  </a:schemeClr>
                </a:solidFill>
              </a:rPr>
              <a:t>Consultas SPARQL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5905" y="836712"/>
            <a:ext cx="8435280" cy="5616624"/>
          </a:xfrm>
        </p:spPr>
        <p:txBody>
          <a:bodyPr rtlCol="0" anchor="t">
            <a:normAutofit/>
          </a:bodyPr>
          <a:lstStyle/>
          <a:p>
            <a:pPr marL="0" lvl="0" indent="0" algn="just">
              <a:spcAft>
                <a:spcPts val="2400"/>
              </a:spcAft>
              <a:buNone/>
            </a:pPr>
            <a:r>
              <a:rPr lang="en-US" sz="2800" dirty="0"/>
              <a:t>Se </a:t>
            </a:r>
            <a:r>
              <a:rPr lang="en-US" sz="2800" dirty="0" err="1"/>
              <a:t>basan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un </a:t>
            </a:r>
            <a:r>
              <a:rPr lang="en-US" sz="2800" b="1" dirty="0" err="1"/>
              <a:t>patrón</a:t>
            </a:r>
            <a:r>
              <a:rPr lang="en-US" sz="2800" b="1" dirty="0"/>
              <a:t> de </a:t>
            </a:r>
            <a:r>
              <a:rPr lang="en-US" sz="2800" b="1" dirty="0" err="1"/>
              <a:t>consulta</a:t>
            </a:r>
            <a:r>
              <a:rPr lang="en-US" sz="2800" b="1" dirty="0"/>
              <a:t> </a:t>
            </a:r>
            <a:endParaRPr lang="es-UY" sz="2800" dirty="0"/>
          </a:p>
          <a:p>
            <a:pPr marL="0" lvl="0" indent="0" algn="just">
              <a:spcAft>
                <a:spcPts val="2400"/>
              </a:spcAft>
              <a:buNone/>
            </a:pPr>
            <a:r>
              <a:rPr lang="en-US" sz="2800" dirty="0" err="1"/>
              <a:t>Recuperan</a:t>
            </a:r>
            <a:r>
              <a:rPr lang="en-US" sz="2800" dirty="0"/>
              <a:t> </a:t>
            </a:r>
            <a:r>
              <a:rPr lang="en-US" sz="2800" dirty="0" err="1"/>
              <a:t>los</a:t>
            </a:r>
            <a:r>
              <a:rPr lang="en-US" sz="2800" dirty="0"/>
              <a:t> </a:t>
            </a:r>
            <a:r>
              <a:rPr lang="en-US" sz="2800" dirty="0" err="1"/>
              <a:t>recursos</a:t>
            </a:r>
            <a:r>
              <a:rPr lang="en-US" sz="2800" dirty="0"/>
              <a:t> que </a:t>
            </a:r>
            <a:r>
              <a:rPr lang="en-US" sz="2800" dirty="0" err="1"/>
              <a:t>cumplen</a:t>
            </a:r>
            <a:r>
              <a:rPr lang="en-US" sz="2800" dirty="0"/>
              <a:t> con las </a:t>
            </a:r>
            <a:r>
              <a:rPr lang="en-US" sz="2800" b="1" dirty="0" err="1"/>
              <a:t>condiciones</a:t>
            </a:r>
            <a:r>
              <a:rPr lang="en-US" sz="2800" b="1" dirty="0"/>
              <a:t> </a:t>
            </a:r>
            <a:r>
              <a:rPr lang="en-US" sz="2800" dirty="0"/>
              <a:t> del </a:t>
            </a:r>
            <a:r>
              <a:rPr lang="en-US" sz="2800" dirty="0" err="1"/>
              <a:t>patrón</a:t>
            </a:r>
            <a:r>
              <a:rPr lang="en-US" sz="2800" dirty="0"/>
              <a:t> de </a:t>
            </a:r>
            <a:r>
              <a:rPr lang="en-US" sz="2800" dirty="0" err="1"/>
              <a:t>consulta</a:t>
            </a:r>
            <a:r>
              <a:rPr lang="en-US" sz="2800" dirty="0"/>
              <a:t>.</a:t>
            </a:r>
            <a:endParaRPr lang="es-UY" sz="2800" dirty="0"/>
          </a:p>
          <a:p>
            <a:pPr marL="0" lvl="0" indent="0" algn="just">
              <a:spcAft>
                <a:spcPts val="2400"/>
              </a:spcAft>
              <a:buNone/>
            </a:pPr>
            <a:r>
              <a:rPr lang="en-US" sz="2800" b="1" dirty="0" err="1"/>
              <a:t>Patrón</a:t>
            </a:r>
            <a:r>
              <a:rPr lang="en-US" sz="2800" b="1" dirty="0"/>
              <a:t> de </a:t>
            </a:r>
            <a:r>
              <a:rPr lang="en-US" sz="2800" b="1" dirty="0" err="1"/>
              <a:t>consulta</a:t>
            </a:r>
            <a:r>
              <a:rPr lang="en-US" sz="2800" b="1" dirty="0"/>
              <a:t> </a:t>
            </a:r>
            <a:r>
              <a:rPr lang="en-US" sz="2800" b="1" dirty="0" err="1"/>
              <a:t>básico</a:t>
            </a:r>
            <a:r>
              <a:rPr lang="en-US" sz="2800" dirty="0"/>
              <a:t>: se </a:t>
            </a:r>
            <a:r>
              <a:rPr lang="en-US" sz="2800" dirty="0" err="1"/>
              <a:t>corresponde</a:t>
            </a:r>
            <a:r>
              <a:rPr lang="en-US" sz="2800" dirty="0"/>
              <a:t> con un </a:t>
            </a:r>
            <a:r>
              <a:rPr lang="en-US" sz="2800" b="1" dirty="0" err="1"/>
              <a:t>subgrafo</a:t>
            </a:r>
            <a:r>
              <a:rPr lang="en-US" sz="2800" b="1" dirty="0"/>
              <a:t> </a:t>
            </a:r>
            <a:r>
              <a:rPr lang="en-US" sz="2800" dirty="0"/>
              <a:t>de </a:t>
            </a:r>
            <a:r>
              <a:rPr lang="en-US" sz="2800" dirty="0" err="1"/>
              <a:t>datos</a:t>
            </a:r>
            <a:r>
              <a:rPr lang="en-US" sz="2800" dirty="0"/>
              <a:t> RDF (</a:t>
            </a:r>
            <a:r>
              <a:rPr lang="en-US" sz="2800" b="1" dirty="0" err="1"/>
              <a:t>resultado</a:t>
            </a:r>
            <a:r>
              <a:rPr lang="en-US" sz="2800" b="1" dirty="0"/>
              <a:t>)</a:t>
            </a:r>
            <a:r>
              <a:rPr lang="en-US" sz="2800" dirty="0"/>
              <a:t> </a:t>
            </a:r>
            <a:r>
              <a:rPr lang="en-US" sz="2800" dirty="0" err="1"/>
              <a:t>cuando</a:t>
            </a:r>
            <a:r>
              <a:rPr lang="en-US" sz="2800" dirty="0"/>
              <a:t> </a:t>
            </a:r>
            <a:r>
              <a:rPr lang="en-US" sz="2800" dirty="0" err="1"/>
              <a:t>los</a:t>
            </a:r>
            <a:r>
              <a:rPr lang="en-US" sz="2800" dirty="0"/>
              <a:t> </a:t>
            </a:r>
            <a:r>
              <a:rPr lang="en-US" sz="2800" dirty="0" err="1"/>
              <a:t>recursos</a:t>
            </a:r>
            <a:r>
              <a:rPr lang="en-US" sz="2800" dirty="0"/>
              <a:t> del </a:t>
            </a:r>
            <a:r>
              <a:rPr lang="en-US" sz="2800" dirty="0" err="1"/>
              <a:t>subgrafo</a:t>
            </a:r>
            <a:r>
              <a:rPr lang="en-US" sz="2800" dirty="0"/>
              <a:t> </a:t>
            </a:r>
            <a:r>
              <a:rPr lang="en-US" sz="2800" dirty="0" err="1"/>
              <a:t>pueden</a:t>
            </a:r>
            <a:r>
              <a:rPr lang="en-US" sz="2800" dirty="0"/>
              <a:t> </a:t>
            </a:r>
            <a:r>
              <a:rPr lang="en-US" sz="2800" dirty="0" err="1"/>
              <a:t>ser</a:t>
            </a:r>
            <a:r>
              <a:rPr lang="en-US" sz="2800" dirty="0"/>
              <a:t> </a:t>
            </a:r>
            <a:r>
              <a:rPr lang="en-US" sz="2800" dirty="0" err="1"/>
              <a:t>sustituidos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las variables.</a:t>
            </a:r>
          </a:p>
          <a:p>
            <a:pPr marL="0" lvl="0" indent="0" algn="just">
              <a:spcAft>
                <a:spcPts val="2400"/>
              </a:spcAft>
              <a:buNone/>
            </a:pPr>
            <a:r>
              <a:rPr lang="en-US" sz="2800" dirty="0"/>
              <a:t>El </a:t>
            </a:r>
            <a:r>
              <a:rPr lang="en-US" sz="2800" dirty="0" err="1"/>
              <a:t>resultado</a:t>
            </a:r>
            <a:r>
              <a:rPr lang="en-US" sz="2800" dirty="0"/>
              <a:t> </a:t>
            </a:r>
            <a:r>
              <a:rPr lang="en-US" sz="2800" dirty="0" err="1"/>
              <a:t>puede</a:t>
            </a:r>
            <a:r>
              <a:rPr lang="en-US" sz="2800" dirty="0"/>
              <a:t> </a:t>
            </a:r>
            <a:r>
              <a:rPr lang="en-US" sz="2800" dirty="0" err="1"/>
              <a:t>ser</a:t>
            </a:r>
            <a:r>
              <a:rPr lang="en-US" sz="2800" dirty="0"/>
              <a:t> </a:t>
            </a:r>
            <a:r>
              <a:rPr lang="en-US" sz="2800" dirty="0" err="1"/>
              <a:t>serializado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diferentes</a:t>
            </a:r>
            <a:r>
              <a:rPr lang="en-US" sz="2800" dirty="0"/>
              <a:t> </a:t>
            </a:r>
            <a:r>
              <a:rPr lang="en-US" sz="2800" dirty="0" err="1"/>
              <a:t>formatos</a:t>
            </a:r>
            <a:r>
              <a:rPr lang="en-US" sz="2800" dirty="0"/>
              <a:t>.</a:t>
            </a:r>
            <a:endParaRPr lang="es-UY" sz="2800" dirty="0"/>
          </a:p>
          <a:p>
            <a:pPr marL="0" indent="0">
              <a:buNone/>
            </a:pPr>
            <a:endParaRPr lang="es-UY" sz="2800" dirty="0"/>
          </a:p>
        </p:txBody>
      </p:sp>
    </p:spTree>
    <p:extLst>
      <p:ext uri="{BB962C8B-B14F-4D97-AF65-F5344CB8AC3E}">
        <p14:creationId xmlns:p14="http://schemas.microsoft.com/office/powerpoint/2010/main" val="2001864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3412"/>
          </a:xfrm>
        </p:spPr>
        <p:txBody>
          <a:bodyPr/>
          <a:lstStyle/>
          <a:p>
            <a:pPr eaLnBrk="1" hangingPunct="1"/>
            <a:r>
              <a:rPr lang="es-UY" sz="3200" b="1" dirty="0">
                <a:solidFill>
                  <a:schemeClr val="accent1">
                    <a:lumMod val="75000"/>
                  </a:schemeClr>
                </a:solidFill>
              </a:rPr>
              <a:t>Tipos de consultas SPARQL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5905" y="836712"/>
            <a:ext cx="8435280" cy="5616624"/>
          </a:xfrm>
        </p:spPr>
        <p:txBody>
          <a:bodyPr rtlCol="0" anchor="t">
            <a:normAutofit/>
          </a:bodyPr>
          <a:lstStyle/>
          <a:p>
            <a:pPr marL="0" lvl="0" indent="0" algn="just">
              <a:spcAft>
                <a:spcPts val="2400"/>
              </a:spcAft>
              <a:buNone/>
            </a:pPr>
            <a:r>
              <a:rPr lang="en-US" sz="2800" b="1" dirty="0"/>
              <a:t>SELECT</a:t>
            </a:r>
            <a:r>
              <a:rPr lang="en-US" sz="2800" dirty="0"/>
              <a:t>: </a:t>
            </a:r>
            <a:r>
              <a:rPr lang="en-US" sz="2800" dirty="0" err="1"/>
              <a:t>conjunto</a:t>
            </a:r>
            <a:r>
              <a:rPr lang="en-US" sz="2800" dirty="0"/>
              <a:t> de </a:t>
            </a:r>
            <a:r>
              <a:rPr lang="en-US" sz="2800" dirty="0" err="1"/>
              <a:t>datos</a:t>
            </a:r>
            <a:r>
              <a:rPr lang="en-US" sz="2800" dirty="0"/>
              <a:t> RDF que </a:t>
            </a:r>
            <a:r>
              <a:rPr lang="en-US" sz="2800" dirty="0" err="1"/>
              <a:t>coinciden</a:t>
            </a:r>
            <a:r>
              <a:rPr lang="en-US" sz="2800" dirty="0"/>
              <a:t> con un </a:t>
            </a:r>
            <a:r>
              <a:rPr lang="en-US" sz="2800" dirty="0" err="1"/>
              <a:t>patrón</a:t>
            </a:r>
            <a:r>
              <a:rPr lang="en-US" sz="2800" dirty="0"/>
              <a:t> de </a:t>
            </a:r>
            <a:r>
              <a:rPr lang="en-US" sz="2800" dirty="0" err="1"/>
              <a:t>consulta</a:t>
            </a:r>
            <a:r>
              <a:rPr lang="en-US" sz="2800" dirty="0"/>
              <a:t>.</a:t>
            </a:r>
            <a:endParaRPr lang="es-UY" sz="2800" dirty="0"/>
          </a:p>
          <a:p>
            <a:pPr marL="0" lvl="0" indent="0" algn="just">
              <a:spcAft>
                <a:spcPts val="2400"/>
              </a:spcAft>
              <a:buNone/>
            </a:pPr>
            <a:r>
              <a:rPr lang="en-US" sz="2800" b="1" dirty="0"/>
              <a:t>CONSTRUCT</a:t>
            </a:r>
            <a:r>
              <a:rPr lang="en-US" sz="2800" dirty="0"/>
              <a:t>: </a:t>
            </a:r>
            <a:r>
              <a:rPr lang="en-US" sz="2800" dirty="0" err="1"/>
              <a:t>nuevo</a:t>
            </a:r>
            <a:r>
              <a:rPr lang="en-US" sz="2800" dirty="0"/>
              <a:t> </a:t>
            </a:r>
            <a:r>
              <a:rPr lang="en-US" sz="2800" dirty="0" err="1"/>
              <a:t>grafo</a:t>
            </a:r>
            <a:r>
              <a:rPr lang="en-US" sz="2800" dirty="0"/>
              <a:t> RDF a </a:t>
            </a:r>
            <a:r>
              <a:rPr lang="en-US" sz="2800" dirty="0" err="1"/>
              <a:t>partir</a:t>
            </a:r>
            <a:r>
              <a:rPr lang="en-US" sz="2800" dirty="0"/>
              <a:t> de </a:t>
            </a:r>
            <a:r>
              <a:rPr lang="en-US" sz="2800" dirty="0" err="1"/>
              <a:t>datos</a:t>
            </a:r>
            <a:r>
              <a:rPr lang="en-US" sz="2800" dirty="0"/>
              <a:t> RDF que </a:t>
            </a:r>
            <a:r>
              <a:rPr lang="en-US" sz="2800" dirty="0" err="1"/>
              <a:t>coinciden</a:t>
            </a:r>
            <a:r>
              <a:rPr lang="en-US" sz="2800" dirty="0"/>
              <a:t> con un </a:t>
            </a:r>
            <a:r>
              <a:rPr lang="en-US" sz="2800" dirty="0" err="1"/>
              <a:t>patrón</a:t>
            </a:r>
            <a:r>
              <a:rPr lang="en-US" sz="2800" dirty="0"/>
              <a:t> de </a:t>
            </a:r>
            <a:r>
              <a:rPr lang="en-US" sz="2800" dirty="0" err="1"/>
              <a:t>consulta</a:t>
            </a:r>
            <a:r>
              <a:rPr lang="en-US" sz="2800" dirty="0"/>
              <a:t>.</a:t>
            </a:r>
            <a:endParaRPr lang="es-UY" sz="2800" dirty="0"/>
          </a:p>
          <a:p>
            <a:pPr marL="0" lvl="0" indent="0" algn="just">
              <a:spcAft>
                <a:spcPts val="2400"/>
              </a:spcAft>
              <a:buNone/>
            </a:pPr>
            <a:r>
              <a:rPr lang="en-US" sz="2800" b="1" dirty="0"/>
              <a:t>ASK</a:t>
            </a:r>
            <a:r>
              <a:rPr lang="en-US" sz="2800" dirty="0"/>
              <a:t>: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existen</a:t>
            </a:r>
            <a:r>
              <a:rPr lang="en-US" sz="2800" dirty="0"/>
              <a:t> </a:t>
            </a:r>
            <a:r>
              <a:rPr lang="en-US" sz="2800" dirty="0" err="1"/>
              <a:t>datos</a:t>
            </a:r>
            <a:r>
              <a:rPr lang="en-US" sz="2800" dirty="0"/>
              <a:t> RDF </a:t>
            </a:r>
            <a:r>
              <a:rPr lang="en-US" sz="2800" dirty="0" err="1"/>
              <a:t>coincidentes</a:t>
            </a:r>
            <a:r>
              <a:rPr lang="en-US" sz="2800" dirty="0"/>
              <a:t> con un </a:t>
            </a:r>
            <a:r>
              <a:rPr lang="en-US" sz="2800" dirty="0" err="1"/>
              <a:t>patrón</a:t>
            </a:r>
            <a:r>
              <a:rPr lang="en-US" sz="2800" dirty="0"/>
              <a:t> de </a:t>
            </a:r>
            <a:r>
              <a:rPr lang="en-US" sz="2800" dirty="0" err="1"/>
              <a:t>consulta</a:t>
            </a:r>
            <a:r>
              <a:rPr lang="en-US" sz="2800" dirty="0"/>
              <a:t>.</a:t>
            </a:r>
            <a:endParaRPr lang="es-UY" sz="2800" dirty="0"/>
          </a:p>
          <a:p>
            <a:pPr marL="0" lvl="0" indent="0" algn="just">
              <a:spcAft>
                <a:spcPts val="2400"/>
              </a:spcAft>
              <a:buNone/>
            </a:pPr>
            <a:r>
              <a:rPr lang="en-US" sz="2800" b="1" dirty="0"/>
              <a:t>DESCRIBE</a:t>
            </a:r>
            <a:r>
              <a:rPr lang="en-US" sz="2800" dirty="0"/>
              <a:t>: </a:t>
            </a:r>
            <a:r>
              <a:rPr lang="en-US" sz="2800" dirty="0" err="1"/>
              <a:t>grafo</a:t>
            </a:r>
            <a:r>
              <a:rPr lang="en-US" sz="2800" dirty="0"/>
              <a:t> RDF que describe </a:t>
            </a:r>
            <a:r>
              <a:rPr lang="en-US" sz="2800" dirty="0" err="1"/>
              <a:t>los</a:t>
            </a:r>
            <a:r>
              <a:rPr lang="en-US" sz="2800" dirty="0"/>
              <a:t> </a:t>
            </a:r>
            <a:r>
              <a:rPr lang="en-US" sz="2800" dirty="0" err="1"/>
              <a:t>recursos</a:t>
            </a:r>
            <a:r>
              <a:rPr lang="en-US" sz="2800" dirty="0"/>
              <a:t> que </a:t>
            </a:r>
            <a:r>
              <a:rPr lang="en-US" sz="2800" dirty="0" err="1"/>
              <a:t>cumplen</a:t>
            </a:r>
            <a:r>
              <a:rPr lang="en-US" sz="2800" dirty="0"/>
              <a:t> con un </a:t>
            </a:r>
            <a:r>
              <a:rPr lang="en-US" sz="2800" dirty="0" err="1"/>
              <a:t>patrón</a:t>
            </a:r>
            <a:r>
              <a:rPr lang="en-US" sz="2800" dirty="0"/>
              <a:t> de </a:t>
            </a:r>
            <a:r>
              <a:rPr lang="en-US" sz="2800" dirty="0" err="1"/>
              <a:t>consulta</a:t>
            </a:r>
            <a:r>
              <a:rPr lang="en-US" sz="2800" dirty="0"/>
              <a:t>.</a:t>
            </a:r>
            <a:endParaRPr lang="es-UY" sz="2800" dirty="0"/>
          </a:p>
          <a:p>
            <a:pPr marL="0" indent="0">
              <a:buNone/>
            </a:pPr>
            <a:endParaRPr lang="es-UY" sz="2800" dirty="0"/>
          </a:p>
        </p:txBody>
      </p:sp>
    </p:spTree>
    <p:extLst>
      <p:ext uri="{BB962C8B-B14F-4D97-AF65-F5344CB8AC3E}">
        <p14:creationId xmlns:p14="http://schemas.microsoft.com/office/powerpoint/2010/main" val="1325755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1 Título"/>
          <p:cNvSpPr>
            <a:spLocks noGrp="1"/>
          </p:cNvSpPr>
          <p:nvPr>
            <p:ph type="title"/>
          </p:nvPr>
        </p:nvSpPr>
        <p:spPr>
          <a:xfrm>
            <a:off x="457200" y="58738"/>
            <a:ext cx="8229600" cy="633412"/>
          </a:xfrm>
        </p:spPr>
        <p:txBody>
          <a:bodyPr/>
          <a:lstStyle/>
          <a:p>
            <a:pPr eaLnBrk="1" hangingPunct="1"/>
            <a:r>
              <a:rPr lang="es-UY" sz="3200" b="1" dirty="0">
                <a:solidFill>
                  <a:schemeClr val="accent1">
                    <a:lumMod val="75000"/>
                  </a:schemeClr>
                </a:solidFill>
              </a:rPr>
              <a:t>RDF(S) - SPARQL – 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850" y="765175"/>
            <a:ext cx="8569325" cy="5976938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600"/>
              </a:spcAft>
              <a:defRPr/>
            </a:pPr>
            <a:r>
              <a:rPr lang="en-US" sz="2400" dirty="0"/>
              <a:t>SPARQL 1.1 Query Language </a:t>
            </a:r>
            <a:r>
              <a:rPr lang="en-US" sz="1800" dirty="0">
                <a:solidFill>
                  <a:srgbClr val="7030A0"/>
                </a:solidFill>
                <a:hlinkClick r:id="rId3"/>
              </a:rPr>
              <a:t>https://www.w3.org/TR/sparql11-query/</a:t>
            </a:r>
            <a:endParaRPr lang="en-US" sz="1800" dirty="0">
              <a:solidFill>
                <a:srgbClr val="7030A0"/>
              </a:solidFill>
            </a:endParaRPr>
          </a:p>
          <a:p>
            <a:r>
              <a:rPr lang="es-UY" sz="2400" dirty="0"/>
              <a:t>SPARQL 1.1 </a:t>
            </a:r>
            <a:r>
              <a:rPr lang="es-UY" sz="2400" dirty="0" err="1"/>
              <a:t>Federated</a:t>
            </a:r>
            <a:r>
              <a:rPr lang="es-UY" sz="2400" dirty="0"/>
              <a:t> </a:t>
            </a:r>
            <a:r>
              <a:rPr lang="es-UY" sz="2400" dirty="0" err="1"/>
              <a:t>Query</a:t>
            </a:r>
            <a:r>
              <a:rPr lang="es-UY" sz="2400" dirty="0"/>
              <a:t> - W3C </a:t>
            </a:r>
            <a:r>
              <a:rPr lang="es-UY" sz="2400" dirty="0" err="1"/>
              <a:t>Recommendation</a:t>
            </a:r>
            <a:r>
              <a:rPr lang="es-UY" sz="2400" dirty="0"/>
              <a:t> 21 </a:t>
            </a:r>
            <a:r>
              <a:rPr lang="es-UY" sz="2400" dirty="0" err="1"/>
              <a:t>March</a:t>
            </a:r>
            <a:r>
              <a:rPr lang="es-UY" sz="2400" dirty="0"/>
              <a:t> 2013. </a:t>
            </a:r>
            <a:r>
              <a:rPr lang="es-UY" sz="1800" u="sng" dirty="0">
                <a:hlinkClick r:id="rId4"/>
              </a:rPr>
              <a:t>https://www.w3.org/TR/2013/REC-sparql11-federated-query-20130321/</a:t>
            </a:r>
            <a:endParaRPr lang="en-US" sz="1800" dirty="0">
              <a:solidFill>
                <a:srgbClr val="7030A0"/>
              </a:solidFill>
            </a:endParaRPr>
          </a:p>
          <a:p>
            <a:pPr algn="just" eaLnBrk="1" fontAlgn="auto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s-UY" sz="2400" dirty="0"/>
              <a:t>Jorge Pérez, Marcelo Arenas, Claudio </a:t>
            </a:r>
            <a:r>
              <a:rPr lang="es-UY" sz="2400" dirty="0" err="1"/>
              <a:t>Gutierrez</a:t>
            </a:r>
            <a:r>
              <a:rPr lang="es-UY" sz="2400" dirty="0"/>
              <a:t>. </a:t>
            </a:r>
            <a:r>
              <a:rPr lang="en-US" sz="2400" dirty="0"/>
              <a:t>Semantics and Complexity of SPARQL.</a:t>
            </a:r>
            <a:r>
              <a:rPr lang="en-US" sz="2400" b="1" dirty="0"/>
              <a:t> </a:t>
            </a:r>
            <a:r>
              <a:rPr lang="en-US" sz="2400" dirty="0"/>
              <a:t>5th International Semantic Web Conference, ISWC 2006, Athens, GA, USA, November 5-9, 2006.</a:t>
            </a:r>
            <a:endParaRPr lang="es-UY" sz="2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P. </a:t>
            </a:r>
            <a:r>
              <a:rPr lang="en-US" sz="2400" dirty="0" err="1"/>
              <a:t>Hitzler</a:t>
            </a:r>
            <a:r>
              <a:rPr lang="en-US" sz="2400" dirty="0"/>
              <a:t>, S. Rudolph, M. </a:t>
            </a:r>
            <a:r>
              <a:rPr lang="en-US" sz="2400" dirty="0" err="1"/>
              <a:t>Krötzsch</a:t>
            </a:r>
            <a:r>
              <a:rPr lang="en-US" sz="2400" dirty="0"/>
              <a:t>: Foundations of Semantic Web Technologies</a:t>
            </a:r>
            <a:r>
              <a:rPr lang="en-US" sz="2400" b="1" dirty="0"/>
              <a:t>. </a:t>
            </a:r>
            <a:r>
              <a:rPr lang="en-US" sz="2400" dirty="0"/>
              <a:t>CRC Press, 2009. (Chapter 7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Dbpedia</a:t>
            </a:r>
            <a:r>
              <a:rPr lang="en-US" sz="2400" dirty="0"/>
              <a:t>. https://www.dbpedia.org/about/</a:t>
            </a:r>
            <a:endParaRPr lang="es-UY" sz="2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s-UY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22323</TotalTime>
  <Words>482</Words>
  <Application>Microsoft Office PowerPoint</Application>
  <PresentationFormat>Presentación en pantalla (4:3)</PresentationFormat>
  <Paragraphs>77</Paragraphs>
  <Slides>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Courier New</vt:lpstr>
      <vt:lpstr>Office Theme</vt:lpstr>
      <vt:lpstr>Presentación de PowerPoint</vt:lpstr>
      <vt:lpstr>Presentación de PowerPoint</vt:lpstr>
      <vt:lpstr>Grafo </vt:lpstr>
      <vt:lpstr>Grafo RDF </vt:lpstr>
      <vt:lpstr>DBpedia</vt:lpstr>
      <vt:lpstr>SPARQL: Patrones de consulta</vt:lpstr>
      <vt:lpstr>Consultas SPARQL</vt:lpstr>
      <vt:lpstr>Tipos de consultas SPARQL</vt:lpstr>
      <vt:lpstr>RDF(S) - SPARQL – 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Networks</dc:title>
  <dc:creator>user</dc:creator>
  <cp:lastModifiedBy>Regina Motz</cp:lastModifiedBy>
  <cp:revision>2792</cp:revision>
  <dcterms:created xsi:type="dcterms:W3CDTF">2013-03-09T22:00:01Z</dcterms:created>
  <dcterms:modified xsi:type="dcterms:W3CDTF">2025-05-06T18:12:07Z</dcterms:modified>
</cp:coreProperties>
</file>