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63" r:id="rId4"/>
    <p:sldId id="265" r:id="rId5"/>
    <p:sldId id="266" r:id="rId6"/>
    <p:sldId id="264" r:id="rId7"/>
    <p:sldId id="268" r:id="rId8"/>
    <p:sldId id="267" r:id="rId9"/>
    <p:sldId id="279" r:id="rId10"/>
    <p:sldId id="285" r:id="rId11"/>
    <p:sldId id="286" r:id="rId12"/>
    <p:sldId id="271" r:id="rId13"/>
    <p:sldId id="270" r:id="rId14"/>
    <p:sldId id="272" r:id="rId15"/>
    <p:sldId id="273" r:id="rId16"/>
    <p:sldId id="296" r:id="rId17"/>
    <p:sldId id="274" r:id="rId18"/>
    <p:sldId id="275" r:id="rId19"/>
    <p:sldId id="282" r:id="rId20"/>
    <p:sldId id="276" r:id="rId21"/>
    <p:sldId id="298" r:id="rId22"/>
    <p:sldId id="297" r:id="rId23"/>
    <p:sldId id="278" r:id="rId24"/>
    <p:sldId id="280" r:id="rId25"/>
    <p:sldId id="283" r:id="rId26"/>
    <p:sldId id="294" r:id="rId27"/>
    <p:sldId id="288" r:id="rId28"/>
    <p:sldId id="289" r:id="rId29"/>
    <p:sldId id="290" r:id="rId30"/>
    <p:sldId id="293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2"/>
    <p:restoredTop sz="94712"/>
  </p:normalViewPr>
  <p:slideViewPr>
    <p:cSldViewPr snapToGrid="0" snapToObjects="1">
      <p:cViewPr>
        <p:scale>
          <a:sx n="107" d="100"/>
          <a:sy n="107" d="100"/>
        </p:scale>
        <p:origin x="51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022F6-A168-8446-A0FF-84529E3CB8F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F502D-BF2D-F647-A43D-2ED383848A24}">
      <dgm:prSet phldrT="[Text]"/>
      <dgm:spPr/>
      <dgm:t>
        <a:bodyPr/>
        <a:lstStyle/>
        <a:p>
          <a:r>
            <a:rPr lang="en-US" dirty="0" smtClean="0"/>
            <a:t>SDN - DC</a:t>
          </a:r>
          <a:endParaRPr lang="en-US" dirty="0"/>
        </a:p>
      </dgm:t>
    </dgm:pt>
    <dgm:pt modelId="{B29447B1-E688-5F4E-B819-F49F28646062}" type="parTrans" cxnId="{43CD4692-DF60-134D-B237-411E832B393B}">
      <dgm:prSet/>
      <dgm:spPr/>
      <dgm:t>
        <a:bodyPr/>
        <a:lstStyle/>
        <a:p>
          <a:endParaRPr lang="en-US"/>
        </a:p>
      </dgm:t>
    </dgm:pt>
    <dgm:pt modelId="{34828597-E73F-B04A-8192-1F561489D24A}" type="sibTrans" cxnId="{43CD4692-DF60-134D-B237-411E832B393B}">
      <dgm:prSet/>
      <dgm:spPr/>
      <dgm:t>
        <a:bodyPr/>
        <a:lstStyle/>
        <a:p>
          <a:endParaRPr lang="en-US"/>
        </a:p>
      </dgm:t>
    </dgm:pt>
    <dgm:pt modelId="{48E84D2D-FE21-9C4E-B9FA-58039C4B0D98}">
      <dgm:prSet phldrT="[Text]"/>
      <dgm:spPr/>
      <dgm:t>
        <a:bodyPr/>
        <a:lstStyle/>
        <a:p>
          <a:r>
            <a:rPr lang="en-US" dirty="0" smtClean="0"/>
            <a:t>Network splicing and service chaining in the DC</a:t>
          </a:r>
          <a:endParaRPr lang="en-US" dirty="0"/>
        </a:p>
      </dgm:t>
    </dgm:pt>
    <dgm:pt modelId="{B860DAE2-74CA-E040-8A6E-86791B63E379}" type="parTrans" cxnId="{4229C2FE-1D1A-9C49-ABB1-EB2DD4B527A2}">
      <dgm:prSet/>
      <dgm:spPr/>
      <dgm:t>
        <a:bodyPr/>
        <a:lstStyle/>
        <a:p>
          <a:endParaRPr lang="en-US"/>
        </a:p>
      </dgm:t>
    </dgm:pt>
    <dgm:pt modelId="{913931E2-42DA-E84B-9D7E-F21C4E2D4183}" type="sibTrans" cxnId="{4229C2FE-1D1A-9C49-ABB1-EB2DD4B527A2}">
      <dgm:prSet/>
      <dgm:spPr/>
      <dgm:t>
        <a:bodyPr/>
        <a:lstStyle/>
        <a:p>
          <a:endParaRPr lang="en-US"/>
        </a:p>
      </dgm:t>
    </dgm:pt>
    <dgm:pt modelId="{CA1CCADC-FD4C-C140-980F-490DAEC7E756}">
      <dgm:prSet phldrT="[Text]"/>
      <dgm:spPr/>
      <dgm:t>
        <a:bodyPr/>
        <a:lstStyle/>
        <a:p>
          <a:r>
            <a:rPr lang="en-US" dirty="0" smtClean="0"/>
            <a:t>SDN - WAN</a:t>
          </a:r>
          <a:endParaRPr lang="en-US" dirty="0"/>
        </a:p>
      </dgm:t>
    </dgm:pt>
    <dgm:pt modelId="{67CF6E29-F960-F24C-ABCC-39F3F42A14B8}" type="parTrans" cxnId="{ABD39A92-5353-5E48-A87A-94F6A4DDCE63}">
      <dgm:prSet/>
      <dgm:spPr/>
      <dgm:t>
        <a:bodyPr/>
        <a:lstStyle/>
        <a:p>
          <a:endParaRPr lang="en-US"/>
        </a:p>
      </dgm:t>
    </dgm:pt>
    <dgm:pt modelId="{72B9A5A7-2140-EB48-ACA2-6C56E29000AE}" type="sibTrans" cxnId="{ABD39A92-5353-5E48-A87A-94F6A4DDCE63}">
      <dgm:prSet/>
      <dgm:spPr/>
      <dgm:t>
        <a:bodyPr/>
        <a:lstStyle/>
        <a:p>
          <a:endParaRPr lang="en-US"/>
        </a:p>
      </dgm:t>
    </dgm:pt>
    <dgm:pt modelId="{756C35FF-BF4F-7340-8D99-A07BA9D22BE5}">
      <dgm:prSet phldrT="[Text]"/>
      <dgm:spPr/>
      <dgm:t>
        <a:bodyPr/>
        <a:lstStyle/>
        <a:p>
          <a:r>
            <a:rPr lang="en-US" dirty="0" smtClean="0"/>
            <a:t>“Intelligent” WAN solutions for managing branches</a:t>
          </a:r>
          <a:endParaRPr lang="en-US" dirty="0"/>
        </a:p>
      </dgm:t>
    </dgm:pt>
    <dgm:pt modelId="{DCD6FFE8-A9BA-BC43-A5FC-4409B37BFB17}" type="parTrans" cxnId="{003BDFCA-701E-FA4D-9FEB-5354F0F491C6}">
      <dgm:prSet/>
      <dgm:spPr/>
      <dgm:t>
        <a:bodyPr/>
        <a:lstStyle/>
        <a:p>
          <a:endParaRPr lang="en-US"/>
        </a:p>
      </dgm:t>
    </dgm:pt>
    <dgm:pt modelId="{C26C62D0-5D94-144D-8A2F-4E8F5EC10A27}" type="sibTrans" cxnId="{003BDFCA-701E-FA4D-9FEB-5354F0F491C6}">
      <dgm:prSet/>
      <dgm:spPr/>
      <dgm:t>
        <a:bodyPr/>
        <a:lstStyle/>
        <a:p>
          <a:endParaRPr lang="en-US"/>
        </a:p>
      </dgm:t>
    </dgm:pt>
    <dgm:pt modelId="{90056E4D-FBA4-2043-940F-2F809CF37C94}">
      <dgm:prSet phldrT="[Text]"/>
      <dgm:spPr/>
      <dgm:t>
        <a:bodyPr/>
        <a:lstStyle/>
        <a:p>
          <a:r>
            <a:rPr lang="en-US" dirty="0" smtClean="0"/>
            <a:t>Either managed services (adopted by ISPs) or over-the-top with cloud management</a:t>
          </a:r>
          <a:endParaRPr lang="en-US" dirty="0"/>
        </a:p>
      </dgm:t>
    </dgm:pt>
    <dgm:pt modelId="{6EDE9A08-6656-8E48-98EA-49A95EFA02DE}" type="parTrans" cxnId="{AF814EF6-EFB4-C248-B559-5FD6100DEB2F}">
      <dgm:prSet/>
      <dgm:spPr/>
      <dgm:t>
        <a:bodyPr/>
        <a:lstStyle/>
        <a:p>
          <a:endParaRPr lang="en-US"/>
        </a:p>
      </dgm:t>
    </dgm:pt>
    <dgm:pt modelId="{B40C2BBA-EA5A-AD46-811A-831F98C16B31}" type="sibTrans" cxnId="{AF814EF6-EFB4-C248-B559-5FD6100DEB2F}">
      <dgm:prSet/>
      <dgm:spPr/>
      <dgm:t>
        <a:bodyPr/>
        <a:lstStyle/>
        <a:p>
          <a:endParaRPr lang="en-US"/>
        </a:p>
      </dgm:t>
    </dgm:pt>
    <dgm:pt modelId="{23657B73-7FF6-7F40-976D-F545444F91F0}">
      <dgm:prSet phldrT="[Text]"/>
      <dgm:spPr/>
      <dgm:t>
        <a:bodyPr/>
        <a:lstStyle/>
        <a:p>
          <a:r>
            <a:rPr lang="en-US" dirty="0" smtClean="0"/>
            <a:t>SDN - Transport</a:t>
          </a:r>
          <a:endParaRPr lang="en-US" dirty="0"/>
        </a:p>
      </dgm:t>
    </dgm:pt>
    <dgm:pt modelId="{66A14FE0-8F7E-EC48-AFAE-C2CC9F441B77}" type="parTrans" cxnId="{2FADFDCA-7C89-4A4F-B365-83B72CD67A98}">
      <dgm:prSet/>
      <dgm:spPr/>
      <dgm:t>
        <a:bodyPr/>
        <a:lstStyle/>
        <a:p>
          <a:endParaRPr lang="en-US"/>
        </a:p>
      </dgm:t>
    </dgm:pt>
    <dgm:pt modelId="{96B71FA3-460E-D345-AE5A-88B3E417DC40}" type="sibTrans" cxnId="{2FADFDCA-7C89-4A4F-B365-83B72CD67A98}">
      <dgm:prSet/>
      <dgm:spPr/>
      <dgm:t>
        <a:bodyPr/>
        <a:lstStyle/>
        <a:p>
          <a:endParaRPr lang="en-US"/>
        </a:p>
      </dgm:t>
    </dgm:pt>
    <dgm:pt modelId="{C9A65809-62E3-A24A-AD88-FDE231F42AFA}">
      <dgm:prSet phldrT="[Text]"/>
      <dgm:spPr/>
      <dgm:t>
        <a:bodyPr/>
        <a:lstStyle/>
        <a:p>
          <a:r>
            <a:rPr lang="en-US" dirty="0" smtClean="0"/>
            <a:t>SP-centric solution to improve resource utilization in its network</a:t>
          </a:r>
          <a:endParaRPr lang="en-US" dirty="0"/>
        </a:p>
      </dgm:t>
    </dgm:pt>
    <dgm:pt modelId="{32E9DCB1-5C2C-9147-813E-F97D13650F1B}" type="parTrans" cxnId="{5FE2D0E9-B470-6E4F-9205-7CA6FDAC4ED3}">
      <dgm:prSet/>
      <dgm:spPr/>
      <dgm:t>
        <a:bodyPr/>
        <a:lstStyle/>
        <a:p>
          <a:endParaRPr lang="en-US"/>
        </a:p>
      </dgm:t>
    </dgm:pt>
    <dgm:pt modelId="{47DA4603-A14D-9E41-B5BF-5F90AF185A06}" type="sibTrans" cxnId="{5FE2D0E9-B470-6E4F-9205-7CA6FDAC4ED3}">
      <dgm:prSet/>
      <dgm:spPr/>
      <dgm:t>
        <a:bodyPr/>
        <a:lstStyle/>
        <a:p>
          <a:endParaRPr lang="en-US"/>
        </a:p>
      </dgm:t>
    </dgm:pt>
    <dgm:pt modelId="{60009C65-73A4-884C-91B8-09B357316F79}">
      <dgm:prSet phldrT="[Text]"/>
      <dgm:spPr/>
      <dgm:t>
        <a:bodyPr/>
        <a:lstStyle/>
        <a:p>
          <a:r>
            <a:rPr lang="en-US" dirty="0" smtClean="0"/>
            <a:t>Optionally multi-layer</a:t>
          </a:r>
          <a:endParaRPr lang="en-US" dirty="0"/>
        </a:p>
      </dgm:t>
    </dgm:pt>
    <dgm:pt modelId="{7AF80B14-EE2E-374B-A94A-A87507F469A6}" type="parTrans" cxnId="{EFA25D0E-FCAA-7044-B4CA-CFE85E5282F8}">
      <dgm:prSet/>
      <dgm:spPr/>
      <dgm:t>
        <a:bodyPr/>
        <a:lstStyle/>
        <a:p>
          <a:endParaRPr lang="en-US"/>
        </a:p>
      </dgm:t>
    </dgm:pt>
    <dgm:pt modelId="{23293ECB-5277-0644-9D9C-48A3AADD1FCA}" type="sibTrans" cxnId="{EFA25D0E-FCAA-7044-B4CA-CFE85E5282F8}">
      <dgm:prSet/>
      <dgm:spPr/>
      <dgm:t>
        <a:bodyPr/>
        <a:lstStyle/>
        <a:p>
          <a:endParaRPr lang="en-US"/>
        </a:p>
      </dgm:t>
    </dgm:pt>
    <dgm:pt modelId="{A1ED0156-CDFF-5F48-A132-98B525F2A362}">
      <dgm:prSet phldrT="[Text]"/>
      <dgm:spPr/>
      <dgm:t>
        <a:bodyPr/>
        <a:lstStyle/>
        <a:p>
          <a:r>
            <a:rPr lang="en-US" dirty="0" smtClean="0"/>
            <a:t>Overlay solutions (VXLAN)</a:t>
          </a:r>
          <a:endParaRPr lang="en-US" dirty="0"/>
        </a:p>
      </dgm:t>
    </dgm:pt>
    <dgm:pt modelId="{7E403AFD-6863-8846-9F3C-4DF08913300F}" type="parTrans" cxnId="{12721D2C-2DA9-FF4B-B77A-BD49FEC79376}">
      <dgm:prSet/>
      <dgm:spPr/>
      <dgm:t>
        <a:bodyPr/>
        <a:lstStyle/>
        <a:p>
          <a:endParaRPr lang="en-US"/>
        </a:p>
      </dgm:t>
    </dgm:pt>
    <dgm:pt modelId="{4DA8FEEF-EAF7-F746-8C0B-901A4F861D42}" type="sibTrans" cxnId="{12721D2C-2DA9-FF4B-B77A-BD49FEC79376}">
      <dgm:prSet/>
      <dgm:spPr/>
      <dgm:t>
        <a:bodyPr/>
        <a:lstStyle/>
        <a:p>
          <a:endParaRPr lang="en-US"/>
        </a:p>
      </dgm:t>
    </dgm:pt>
    <dgm:pt modelId="{F168E66B-72ED-CC49-AA59-975AB6E8D4FB}">
      <dgm:prSet phldrT="[Text]"/>
      <dgm:spPr/>
      <dgm:t>
        <a:bodyPr/>
        <a:lstStyle/>
        <a:p>
          <a:r>
            <a:rPr lang="en-US" dirty="0" smtClean="0"/>
            <a:t>Mainly proprietary solutions</a:t>
          </a:r>
          <a:endParaRPr lang="en-US" dirty="0"/>
        </a:p>
      </dgm:t>
    </dgm:pt>
    <dgm:pt modelId="{209612A9-E558-4044-BC61-2D3F5E95D883}" type="parTrans" cxnId="{571617DC-649A-3A46-A58A-9D719A31981C}">
      <dgm:prSet/>
      <dgm:spPr/>
      <dgm:t>
        <a:bodyPr/>
        <a:lstStyle/>
        <a:p>
          <a:endParaRPr lang="en-US"/>
        </a:p>
      </dgm:t>
    </dgm:pt>
    <dgm:pt modelId="{3A6446D0-D7C4-E743-AEB8-1B40B7242A34}" type="sibTrans" cxnId="{571617DC-649A-3A46-A58A-9D719A31981C}">
      <dgm:prSet/>
      <dgm:spPr/>
      <dgm:t>
        <a:bodyPr/>
        <a:lstStyle/>
        <a:p>
          <a:endParaRPr lang="en-US"/>
        </a:p>
      </dgm:t>
    </dgm:pt>
    <dgm:pt modelId="{0095EC45-06BF-DB4C-BA6B-94CCCBAC243A}">
      <dgm:prSet phldrT="[Text]"/>
      <dgm:spPr/>
      <dgm:t>
        <a:bodyPr/>
        <a:lstStyle/>
        <a:p>
          <a:r>
            <a:rPr lang="en-US" dirty="0" smtClean="0"/>
            <a:t>Extending to SP POPs</a:t>
          </a:r>
          <a:endParaRPr lang="en-US" dirty="0"/>
        </a:p>
      </dgm:t>
    </dgm:pt>
    <dgm:pt modelId="{7D3D72C9-955D-B343-B6E8-BDA104D7450D}" type="parTrans" cxnId="{E266E7FB-87FF-5C4F-B6AF-DF88B122B2F5}">
      <dgm:prSet/>
      <dgm:spPr/>
      <dgm:t>
        <a:bodyPr/>
        <a:lstStyle/>
        <a:p>
          <a:endParaRPr lang="en-US"/>
        </a:p>
      </dgm:t>
    </dgm:pt>
    <dgm:pt modelId="{C942AAC6-02C6-D247-8EB5-42B0576AFFF6}" type="sibTrans" cxnId="{E266E7FB-87FF-5C4F-B6AF-DF88B122B2F5}">
      <dgm:prSet/>
      <dgm:spPr/>
      <dgm:t>
        <a:bodyPr/>
        <a:lstStyle/>
        <a:p>
          <a:endParaRPr lang="en-US"/>
        </a:p>
      </dgm:t>
    </dgm:pt>
    <dgm:pt modelId="{D8022776-ED23-7642-B30E-EDD853887860}">
      <dgm:prSet phldrT="[Text]"/>
      <dgm:spPr/>
      <dgm:t>
        <a:bodyPr/>
        <a:lstStyle/>
        <a:p>
          <a:r>
            <a:rPr lang="en-US" dirty="0" smtClean="0"/>
            <a:t>Mainly management plane focus</a:t>
          </a:r>
          <a:endParaRPr lang="en-US" dirty="0"/>
        </a:p>
      </dgm:t>
    </dgm:pt>
    <dgm:pt modelId="{CCF31FD1-9AF7-F94C-A665-69ACC1705966}" type="parTrans" cxnId="{39114C18-9AFB-8647-B02A-BC66CC2F15FE}">
      <dgm:prSet/>
      <dgm:spPr/>
      <dgm:t>
        <a:bodyPr/>
        <a:lstStyle/>
        <a:p>
          <a:endParaRPr lang="en-US"/>
        </a:p>
      </dgm:t>
    </dgm:pt>
    <dgm:pt modelId="{95A189A4-D1B6-7646-8348-151418CEDE73}" type="sibTrans" cxnId="{39114C18-9AFB-8647-B02A-BC66CC2F15FE}">
      <dgm:prSet/>
      <dgm:spPr/>
      <dgm:t>
        <a:bodyPr/>
        <a:lstStyle/>
        <a:p>
          <a:endParaRPr lang="en-US"/>
        </a:p>
      </dgm:t>
    </dgm:pt>
    <dgm:pt modelId="{EB5E0379-BC84-7A46-88C2-8D890CB297B8}">
      <dgm:prSet phldrT="[Text]"/>
      <dgm:spPr/>
      <dgm:t>
        <a:bodyPr/>
        <a:lstStyle/>
        <a:p>
          <a:r>
            <a:rPr lang="en-US" dirty="0" smtClean="0"/>
            <a:t>Enabled by protocols such as: Segment-Routing, PCEP, BGP-LS and NETCONF/YANG</a:t>
          </a:r>
          <a:endParaRPr lang="en-US" dirty="0"/>
        </a:p>
      </dgm:t>
    </dgm:pt>
    <dgm:pt modelId="{8034CBE7-EC32-924A-8684-4680C4CD1DAE}" type="parTrans" cxnId="{BE3CEA95-C030-3948-A692-0263AC545AF4}">
      <dgm:prSet/>
      <dgm:spPr/>
      <dgm:t>
        <a:bodyPr/>
        <a:lstStyle/>
        <a:p>
          <a:endParaRPr lang="en-US"/>
        </a:p>
      </dgm:t>
    </dgm:pt>
    <dgm:pt modelId="{7D08700A-4138-7E4E-9B7F-470EDEBBD141}" type="sibTrans" cxnId="{BE3CEA95-C030-3948-A692-0263AC545AF4}">
      <dgm:prSet/>
      <dgm:spPr/>
      <dgm:t>
        <a:bodyPr/>
        <a:lstStyle/>
        <a:p>
          <a:endParaRPr lang="en-US"/>
        </a:p>
      </dgm:t>
    </dgm:pt>
    <dgm:pt modelId="{B82E4D2B-2CF7-3D46-BF46-4F09142ED7D2}">
      <dgm:prSet phldrT="[Text]"/>
      <dgm:spPr/>
      <dgm:t>
        <a:bodyPr/>
        <a:lstStyle/>
        <a:p>
          <a:r>
            <a:rPr lang="en-US" dirty="0" smtClean="0"/>
            <a:t>Network Service Headers (NSH) getting traction</a:t>
          </a:r>
          <a:endParaRPr lang="en-US" dirty="0"/>
        </a:p>
      </dgm:t>
    </dgm:pt>
    <dgm:pt modelId="{9D4FEDB5-AC64-1B4E-B00D-BD4FA2398F67}" type="parTrans" cxnId="{DA43A3C0-D039-234F-8B89-7759C7F60B65}">
      <dgm:prSet/>
      <dgm:spPr/>
      <dgm:t>
        <a:bodyPr/>
        <a:lstStyle/>
        <a:p>
          <a:endParaRPr lang="en-US"/>
        </a:p>
      </dgm:t>
    </dgm:pt>
    <dgm:pt modelId="{2377FC04-EFC5-8F41-BD1D-B910DDD4227F}" type="sibTrans" cxnId="{DA43A3C0-D039-234F-8B89-7759C7F60B65}">
      <dgm:prSet/>
      <dgm:spPr/>
      <dgm:t>
        <a:bodyPr/>
        <a:lstStyle/>
        <a:p>
          <a:endParaRPr lang="en-US"/>
        </a:p>
      </dgm:t>
    </dgm:pt>
    <dgm:pt modelId="{02E61E0D-18D6-8441-BD8E-45E02D0B9974}">
      <dgm:prSet phldrT="[Text]"/>
      <dgm:spPr/>
      <dgm:t>
        <a:bodyPr/>
        <a:lstStyle/>
        <a:p>
          <a:r>
            <a:rPr lang="en-US" dirty="0" smtClean="0"/>
            <a:t>Mostly proprietary solutions with proprietary hardware</a:t>
          </a:r>
          <a:endParaRPr lang="en-US" dirty="0"/>
        </a:p>
      </dgm:t>
    </dgm:pt>
    <dgm:pt modelId="{E226763C-927A-8645-8CF9-2111CBFE6659}" type="parTrans" cxnId="{5551F33F-BE1A-6F4F-868D-AC1B46EA4669}">
      <dgm:prSet/>
      <dgm:spPr/>
      <dgm:t>
        <a:bodyPr/>
        <a:lstStyle/>
        <a:p>
          <a:endParaRPr lang="en-US"/>
        </a:p>
      </dgm:t>
    </dgm:pt>
    <dgm:pt modelId="{7F37B75A-AFE7-2A45-BFBF-404F3B85A125}" type="sibTrans" cxnId="{5551F33F-BE1A-6F4F-868D-AC1B46EA4669}">
      <dgm:prSet/>
      <dgm:spPr/>
      <dgm:t>
        <a:bodyPr/>
        <a:lstStyle/>
        <a:p>
          <a:endParaRPr lang="en-US"/>
        </a:p>
      </dgm:t>
    </dgm:pt>
    <dgm:pt modelId="{987B4384-66AF-CD4D-BA01-50BF04860794}">
      <dgm:prSet phldrT="[Text]"/>
      <dgm:spPr/>
      <dgm:t>
        <a:bodyPr/>
        <a:lstStyle/>
        <a:p>
          <a:r>
            <a:rPr lang="en-US" dirty="0" smtClean="0"/>
            <a:t>All about </a:t>
          </a:r>
          <a:r>
            <a:rPr lang="en-US" dirty="0" err="1" smtClean="0"/>
            <a:t>reduring</a:t>
          </a:r>
          <a:r>
            <a:rPr lang="en-US" dirty="0" smtClean="0"/>
            <a:t> MPLS costs</a:t>
          </a:r>
          <a:endParaRPr lang="en-US" dirty="0"/>
        </a:p>
      </dgm:t>
    </dgm:pt>
    <dgm:pt modelId="{AFD6106C-D3DC-EB46-A3D3-51A094A15C5D}" type="parTrans" cxnId="{97E31B95-2504-1444-94C2-F41FE2A881A8}">
      <dgm:prSet/>
      <dgm:spPr/>
      <dgm:t>
        <a:bodyPr/>
        <a:lstStyle/>
        <a:p>
          <a:endParaRPr lang="en-US"/>
        </a:p>
      </dgm:t>
    </dgm:pt>
    <dgm:pt modelId="{338B76F1-8849-9C44-BD0C-D7FB18B65664}" type="sibTrans" cxnId="{97E31B95-2504-1444-94C2-F41FE2A881A8}">
      <dgm:prSet/>
      <dgm:spPr/>
      <dgm:t>
        <a:bodyPr/>
        <a:lstStyle/>
        <a:p>
          <a:endParaRPr lang="en-US"/>
        </a:p>
      </dgm:t>
    </dgm:pt>
    <dgm:pt modelId="{457FFB5F-2DB4-2049-AD48-BC94126051EB}" type="pres">
      <dgm:prSet presAssocID="{8BD022F6-A168-8446-A0FF-84529E3CB8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6AA24-EED7-864B-B25C-96260DA58999}" type="pres">
      <dgm:prSet presAssocID="{7C9F502D-BF2D-F647-A43D-2ED383848A24}" presName="composite" presStyleCnt="0"/>
      <dgm:spPr/>
    </dgm:pt>
    <dgm:pt modelId="{97B33B8F-35BC-F440-AF6B-5E1B33FE15AF}" type="pres">
      <dgm:prSet presAssocID="{7C9F502D-BF2D-F647-A43D-2ED383848A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57168-26C7-5343-92F7-9AE8E4F2A345}" type="pres">
      <dgm:prSet presAssocID="{7C9F502D-BF2D-F647-A43D-2ED383848A2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023D6-0741-D14B-94C1-FC0F83CB4C15}" type="pres">
      <dgm:prSet presAssocID="{34828597-E73F-B04A-8192-1F561489D24A}" presName="space" presStyleCnt="0"/>
      <dgm:spPr/>
    </dgm:pt>
    <dgm:pt modelId="{AEB3C1E5-7F77-F64A-8492-8A49481B21DE}" type="pres">
      <dgm:prSet presAssocID="{CA1CCADC-FD4C-C140-980F-490DAEC7E756}" presName="composite" presStyleCnt="0"/>
      <dgm:spPr/>
    </dgm:pt>
    <dgm:pt modelId="{20CCD29B-5A4C-6445-AEF9-A57D5E44B33E}" type="pres">
      <dgm:prSet presAssocID="{CA1CCADC-FD4C-C140-980F-490DAEC7E7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9DDB7-08FE-0E45-84FE-C2BFD1363DEE}" type="pres">
      <dgm:prSet presAssocID="{CA1CCADC-FD4C-C140-980F-490DAEC7E75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A7720-B6DB-0C4F-A34A-112DF2308F59}" type="pres">
      <dgm:prSet presAssocID="{72B9A5A7-2140-EB48-ACA2-6C56E29000AE}" presName="space" presStyleCnt="0"/>
      <dgm:spPr/>
    </dgm:pt>
    <dgm:pt modelId="{0EE7DF9D-F73C-DF43-97F5-EE49AD10D371}" type="pres">
      <dgm:prSet presAssocID="{23657B73-7FF6-7F40-976D-F545444F91F0}" presName="composite" presStyleCnt="0"/>
      <dgm:spPr/>
    </dgm:pt>
    <dgm:pt modelId="{0C8D628B-6B74-1442-931F-E845E65D8CEB}" type="pres">
      <dgm:prSet presAssocID="{23657B73-7FF6-7F40-976D-F545444F91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96D6C-6A84-294A-A71B-91C0AE71B077}" type="pres">
      <dgm:prSet presAssocID="{23657B73-7FF6-7F40-976D-F545444F91F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773A5-2B63-D649-A807-D4BD57C97B0B}" type="presOf" srcId="{8BD022F6-A168-8446-A0FF-84529E3CB8F1}" destId="{457FFB5F-2DB4-2049-AD48-BC94126051EB}" srcOrd="0" destOrd="0" presId="urn:microsoft.com/office/officeart/2005/8/layout/hList1"/>
    <dgm:cxn modelId="{571617DC-649A-3A46-A58A-9D719A31981C}" srcId="{7C9F502D-BF2D-F647-A43D-2ED383848A24}" destId="{F168E66B-72ED-CC49-AA59-975AB6E8D4FB}" srcOrd="2" destOrd="0" parTransId="{209612A9-E558-4044-BC61-2D3F5E95D883}" sibTransId="{3A6446D0-D7C4-E743-AEB8-1B40B7242A34}"/>
    <dgm:cxn modelId="{AF814EF6-EFB4-C248-B559-5FD6100DEB2F}" srcId="{CA1CCADC-FD4C-C140-980F-490DAEC7E756}" destId="{90056E4D-FBA4-2043-940F-2F809CF37C94}" srcOrd="2" destOrd="0" parTransId="{6EDE9A08-6656-8E48-98EA-49A95EFA02DE}" sibTransId="{B40C2BBA-EA5A-AD46-811A-831F98C16B31}"/>
    <dgm:cxn modelId="{C514FA49-0268-BB4F-BF73-F1C388AC2AA5}" type="presOf" srcId="{0095EC45-06BF-DB4C-BA6B-94CCCBAC243A}" destId="{BED57168-26C7-5343-92F7-9AE8E4F2A345}" srcOrd="0" destOrd="3" presId="urn:microsoft.com/office/officeart/2005/8/layout/hList1"/>
    <dgm:cxn modelId="{3A696CD4-57D6-064D-A9B7-FE1BA4DACAD5}" type="presOf" srcId="{756C35FF-BF4F-7340-8D99-A07BA9D22BE5}" destId="{09B9DDB7-08FE-0E45-84FE-C2BFD1363DEE}" srcOrd="0" destOrd="0" presId="urn:microsoft.com/office/officeart/2005/8/layout/hList1"/>
    <dgm:cxn modelId="{7986205F-5FD4-6441-82E8-20F6B91C90BC}" type="presOf" srcId="{02E61E0D-18D6-8441-BD8E-45E02D0B9974}" destId="{09B9DDB7-08FE-0E45-84FE-C2BFD1363DEE}" srcOrd="0" destOrd="4" presId="urn:microsoft.com/office/officeart/2005/8/layout/hList1"/>
    <dgm:cxn modelId="{DA43A3C0-D039-234F-8B89-7759C7F60B65}" srcId="{7C9F502D-BF2D-F647-A43D-2ED383848A24}" destId="{B82E4D2B-2CF7-3D46-BF46-4F09142ED7D2}" srcOrd="4" destOrd="0" parTransId="{9D4FEDB5-AC64-1B4E-B00D-BD4FA2398F67}" sibTransId="{2377FC04-EFC5-8F41-BD1D-B910DDD4227F}"/>
    <dgm:cxn modelId="{E266E7FB-87FF-5C4F-B6AF-DF88B122B2F5}" srcId="{7C9F502D-BF2D-F647-A43D-2ED383848A24}" destId="{0095EC45-06BF-DB4C-BA6B-94CCCBAC243A}" srcOrd="3" destOrd="0" parTransId="{7D3D72C9-955D-B343-B6E8-BDA104D7450D}" sibTransId="{C942AAC6-02C6-D247-8EB5-42B0576AFFF6}"/>
    <dgm:cxn modelId="{97E31B95-2504-1444-94C2-F41FE2A881A8}" srcId="{CA1CCADC-FD4C-C140-980F-490DAEC7E756}" destId="{987B4384-66AF-CD4D-BA01-50BF04860794}" srcOrd="1" destOrd="0" parTransId="{AFD6106C-D3DC-EB46-A3D3-51A094A15C5D}" sibTransId="{338B76F1-8849-9C44-BD0C-D7FB18B65664}"/>
    <dgm:cxn modelId="{003BDFCA-701E-FA4D-9FEB-5354F0F491C6}" srcId="{CA1CCADC-FD4C-C140-980F-490DAEC7E756}" destId="{756C35FF-BF4F-7340-8D99-A07BA9D22BE5}" srcOrd="0" destOrd="0" parTransId="{DCD6FFE8-A9BA-BC43-A5FC-4409B37BFB17}" sibTransId="{C26C62D0-5D94-144D-8A2F-4E8F5EC10A27}"/>
    <dgm:cxn modelId="{5FE2D0E9-B470-6E4F-9205-7CA6FDAC4ED3}" srcId="{23657B73-7FF6-7F40-976D-F545444F91F0}" destId="{C9A65809-62E3-A24A-AD88-FDE231F42AFA}" srcOrd="0" destOrd="0" parTransId="{32E9DCB1-5C2C-9147-813E-F97D13650F1B}" sibTransId="{47DA4603-A14D-9E41-B5BF-5F90AF185A06}"/>
    <dgm:cxn modelId="{30FCE588-9F80-424E-B829-22C09CD02475}" type="presOf" srcId="{987B4384-66AF-CD4D-BA01-50BF04860794}" destId="{09B9DDB7-08FE-0E45-84FE-C2BFD1363DEE}" srcOrd="0" destOrd="1" presId="urn:microsoft.com/office/officeart/2005/8/layout/hList1"/>
    <dgm:cxn modelId="{5126772E-AFF3-4741-A2AB-8320EF02CE45}" type="presOf" srcId="{B82E4D2B-2CF7-3D46-BF46-4F09142ED7D2}" destId="{BED57168-26C7-5343-92F7-9AE8E4F2A345}" srcOrd="0" destOrd="4" presId="urn:microsoft.com/office/officeart/2005/8/layout/hList1"/>
    <dgm:cxn modelId="{EBBF7CAB-F17B-0843-AB7B-C7E87B4A17CF}" type="presOf" srcId="{48E84D2D-FE21-9C4E-B9FA-58039C4B0D98}" destId="{BED57168-26C7-5343-92F7-9AE8E4F2A345}" srcOrd="0" destOrd="0" presId="urn:microsoft.com/office/officeart/2005/8/layout/hList1"/>
    <dgm:cxn modelId="{BE3CEA95-C030-3948-A692-0263AC545AF4}" srcId="{23657B73-7FF6-7F40-976D-F545444F91F0}" destId="{EB5E0379-BC84-7A46-88C2-8D890CB297B8}" srcOrd="2" destOrd="0" parTransId="{8034CBE7-EC32-924A-8684-4680C4CD1DAE}" sibTransId="{7D08700A-4138-7E4E-9B7F-470EDEBBD141}"/>
    <dgm:cxn modelId="{FED28768-D02C-C04F-9AD9-9B6748085993}" type="presOf" srcId="{A1ED0156-CDFF-5F48-A132-98B525F2A362}" destId="{BED57168-26C7-5343-92F7-9AE8E4F2A345}" srcOrd="0" destOrd="1" presId="urn:microsoft.com/office/officeart/2005/8/layout/hList1"/>
    <dgm:cxn modelId="{EFA25D0E-FCAA-7044-B4CA-CFE85E5282F8}" srcId="{23657B73-7FF6-7F40-976D-F545444F91F0}" destId="{60009C65-73A4-884C-91B8-09B357316F79}" srcOrd="1" destOrd="0" parTransId="{7AF80B14-EE2E-374B-A94A-A87507F469A6}" sibTransId="{23293ECB-5277-0644-9D9C-48A3AADD1FCA}"/>
    <dgm:cxn modelId="{1F34042F-B1C3-7F45-9D45-C04810352634}" type="presOf" srcId="{D8022776-ED23-7642-B30E-EDD853887860}" destId="{09B9DDB7-08FE-0E45-84FE-C2BFD1363DEE}" srcOrd="0" destOrd="3" presId="urn:microsoft.com/office/officeart/2005/8/layout/hList1"/>
    <dgm:cxn modelId="{C9D3D408-DCFE-EF4F-9131-4619E6CE1D0B}" type="presOf" srcId="{F168E66B-72ED-CC49-AA59-975AB6E8D4FB}" destId="{BED57168-26C7-5343-92F7-9AE8E4F2A345}" srcOrd="0" destOrd="2" presId="urn:microsoft.com/office/officeart/2005/8/layout/hList1"/>
    <dgm:cxn modelId="{39114C18-9AFB-8647-B02A-BC66CC2F15FE}" srcId="{CA1CCADC-FD4C-C140-980F-490DAEC7E756}" destId="{D8022776-ED23-7642-B30E-EDD853887860}" srcOrd="3" destOrd="0" parTransId="{CCF31FD1-9AF7-F94C-A665-69ACC1705966}" sibTransId="{95A189A4-D1B6-7646-8348-151418CEDE73}"/>
    <dgm:cxn modelId="{6EF9CAD2-63EB-6744-98BC-3EC26172B9E1}" type="presOf" srcId="{EB5E0379-BC84-7A46-88C2-8D890CB297B8}" destId="{25596D6C-6A84-294A-A71B-91C0AE71B077}" srcOrd="0" destOrd="2" presId="urn:microsoft.com/office/officeart/2005/8/layout/hList1"/>
    <dgm:cxn modelId="{99234DFF-590A-E44D-B496-AA5B185630E7}" type="presOf" srcId="{23657B73-7FF6-7F40-976D-F545444F91F0}" destId="{0C8D628B-6B74-1442-931F-E845E65D8CEB}" srcOrd="0" destOrd="0" presId="urn:microsoft.com/office/officeart/2005/8/layout/hList1"/>
    <dgm:cxn modelId="{31DDCEFE-6345-FE46-A130-C88DDD88C4D0}" type="presOf" srcId="{CA1CCADC-FD4C-C140-980F-490DAEC7E756}" destId="{20CCD29B-5A4C-6445-AEF9-A57D5E44B33E}" srcOrd="0" destOrd="0" presId="urn:microsoft.com/office/officeart/2005/8/layout/hList1"/>
    <dgm:cxn modelId="{12721D2C-2DA9-FF4B-B77A-BD49FEC79376}" srcId="{7C9F502D-BF2D-F647-A43D-2ED383848A24}" destId="{A1ED0156-CDFF-5F48-A132-98B525F2A362}" srcOrd="1" destOrd="0" parTransId="{7E403AFD-6863-8846-9F3C-4DF08913300F}" sibTransId="{4DA8FEEF-EAF7-F746-8C0B-901A4F861D42}"/>
    <dgm:cxn modelId="{4229C2FE-1D1A-9C49-ABB1-EB2DD4B527A2}" srcId="{7C9F502D-BF2D-F647-A43D-2ED383848A24}" destId="{48E84D2D-FE21-9C4E-B9FA-58039C4B0D98}" srcOrd="0" destOrd="0" parTransId="{B860DAE2-74CA-E040-8A6E-86791B63E379}" sibTransId="{913931E2-42DA-E84B-9D7E-F21C4E2D4183}"/>
    <dgm:cxn modelId="{FF883AB6-D5C7-EB4B-A903-225D82FC2808}" type="presOf" srcId="{C9A65809-62E3-A24A-AD88-FDE231F42AFA}" destId="{25596D6C-6A84-294A-A71B-91C0AE71B077}" srcOrd="0" destOrd="0" presId="urn:microsoft.com/office/officeart/2005/8/layout/hList1"/>
    <dgm:cxn modelId="{2FADFDCA-7C89-4A4F-B365-83B72CD67A98}" srcId="{8BD022F6-A168-8446-A0FF-84529E3CB8F1}" destId="{23657B73-7FF6-7F40-976D-F545444F91F0}" srcOrd="2" destOrd="0" parTransId="{66A14FE0-8F7E-EC48-AFAE-C2CC9F441B77}" sibTransId="{96B71FA3-460E-D345-AE5A-88B3E417DC40}"/>
    <dgm:cxn modelId="{5573AD79-918D-D845-9113-C90907C4BA6A}" type="presOf" srcId="{90056E4D-FBA4-2043-940F-2F809CF37C94}" destId="{09B9DDB7-08FE-0E45-84FE-C2BFD1363DEE}" srcOrd="0" destOrd="2" presId="urn:microsoft.com/office/officeart/2005/8/layout/hList1"/>
    <dgm:cxn modelId="{6F23D223-BEF7-3A4D-828B-C277D81A7153}" type="presOf" srcId="{60009C65-73A4-884C-91B8-09B357316F79}" destId="{25596D6C-6A84-294A-A71B-91C0AE71B077}" srcOrd="0" destOrd="1" presId="urn:microsoft.com/office/officeart/2005/8/layout/hList1"/>
    <dgm:cxn modelId="{43CD4692-DF60-134D-B237-411E832B393B}" srcId="{8BD022F6-A168-8446-A0FF-84529E3CB8F1}" destId="{7C9F502D-BF2D-F647-A43D-2ED383848A24}" srcOrd="0" destOrd="0" parTransId="{B29447B1-E688-5F4E-B819-F49F28646062}" sibTransId="{34828597-E73F-B04A-8192-1F561489D24A}"/>
    <dgm:cxn modelId="{5551F33F-BE1A-6F4F-868D-AC1B46EA4669}" srcId="{CA1CCADC-FD4C-C140-980F-490DAEC7E756}" destId="{02E61E0D-18D6-8441-BD8E-45E02D0B9974}" srcOrd="4" destOrd="0" parTransId="{E226763C-927A-8645-8CF9-2111CBFE6659}" sibTransId="{7F37B75A-AFE7-2A45-BFBF-404F3B85A125}"/>
    <dgm:cxn modelId="{ABD39A92-5353-5E48-A87A-94F6A4DDCE63}" srcId="{8BD022F6-A168-8446-A0FF-84529E3CB8F1}" destId="{CA1CCADC-FD4C-C140-980F-490DAEC7E756}" srcOrd="1" destOrd="0" parTransId="{67CF6E29-F960-F24C-ABCC-39F3F42A14B8}" sibTransId="{72B9A5A7-2140-EB48-ACA2-6C56E29000AE}"/>
    <dgm:cxn modelId="{35C36CD8-AFFC-A94E-83F3-F36237390A14}" type="presOf" srcId="{7C9F502D-BF2D-F647-A43D-2ED383848A24}" destId="{97B33B8F-35BC-F440-AF6B-5E1B33FE15AF}" srcOrd="0" destOrd="0" presId="urn:microsoft.com/office/officeart/2005/8/layout/hList1"/>
    <dgm:cxn modelId="{00501B8D-6B86-3E4B-AD27-55756DDF6152}" type="presParOf" srcId="{457FFB5F-2DB4-2049-AD48-BC94126051EB}" destId="{44A6AA24-EED7-864B-B25C-96260DA58999}" srcOrd="0" destOrd="0" presId="urn:microsoft.com/office/officeart/2005/8/layout/hList1"/>
    <dgm:cxn modelId="{652CD3B9-8203-2341-981A-22C4127FCBF4}" type="presParOf" srcId="{44A6AA24-EED7-864B-B25C-96260DA58999}" destId="{97B33B8F-35BC-F440-AF6B-5E1B33FE15AF}" srcOrd="0" destOrd="0" presId="urn:microsoft.com/office/officeart/2005/8/layout/hList1"/>
    <dgm:cxn modelId="{8EAF311E-6B15-314D-9521-06959AB03450}" type="presParOf" srcId="{44A6AA24-EED7-864B-B25C-96260DA58999}" destId="{BED57168-26C7-5343-92F7-9AE8E4F2A345}" srcOrd="1" destOrd="0" presId="urn:microsoft.com/office/officeart/2005/8/layout/hList1"/>
    <dgm:cxn modelId="{51FEBBC1-3E48-9A40-B9A7-9A5B0A965B18}" type="presParOf" srcId="{457FFB5F-2DB4-2049-AD48-BC94126051EB}" destId="{EEE023D6-0741-D14B-94C1-FC0F83CB4C15}" srcOrd="1" destOrd="0" presId="urn:microsoft.com/office/officeart/2005/8/layout/hList1"/>
    <dgm:cxn modelId="{F6739DFA-1CF6-654C-980F-4262E78AA522}" type="presParOf" srcId="{457FFB5F-2DB4-2049-AD48-BC94126051EB}" destId="{AEB3C1E5-7F77-F64A-8492-8A49481B21DE}" srcOrd="2" destOrd="0" presId="urn:microsoft.com/office/officeart/2005/8/layout/hList1"/>
    <dgm:cxn modelId="{90E84374-E6CD-3D40-9713-AC4D6434811C}" type="presParOf" srcId="{AEB3C1E5-7F77-F64A-8492-8A49481B21DE}" destId="{20CCD29B-5A4C-6445-AEF9-A57D5E44B33E}" srcOrd="0" destOrd="0" presId="urn:microsoft.com/office/officeart/2005/8/layout/hList1"/>
    <dgm:cxn modelId="{372B2524-D417-D047-9734-2B750B86FF72}" type="presParOf" srcId="{AEB3C1E5-7F77-F64A-8492-8A49481B21DE}" destId="{09B9DDB7-08FE-0E45-84FE-C2BFD1363DEE}" srcOrd="1" destOrd="0" presId="urn:microsoft.com/office/officeart/2005/8/layout/hList1"/>
    <dgm:cxn modelId="{14A7C217-D638-AB4D-A837-2B7FE120A341}" type="presParOf" srcId="{457FFB5F-2DB4-2049-AD48-BC94126051EB}" destId="{E03A7720-B6DB-0C4F-A34A-112DF2308F59}" srcOrd="3" destOrd="0" presId="urn:microsoft.com/office/officeart/2005/8/layout/hList1"/>
    <dgm:cxn modelId="{E0811C86-BB7F-1F42-BEDE-83A32C26E383}" type="presParOf" srcId="{457FFB5F-2DB4-2049-AD48-BC94126051EB}" destId="{0EE7DF9D-F73C-DF43-97F5-EE49AD10D371}" srcOrd="4" destOrd="0" presId="urn:microsoft.com/office/officeart/2005/8/layout/hList1"/>
    <dgm:cxn modelId="{A02DE1CE-6BD4-FA41-9495-CC336CD414C8}" type="presParOf" srcId="{0EE7DF9D-F73C-DF43-97F5-EE49AD10D371}" destId="{0C8D628B-6B74-1442-931F-E845E65D8CEB}" srcOrd="0" destOrd="0" presId="urn:microsoft.com/office/officeart/2005/8/layout/hList1"/>
    <dgm:cxn modelId="{9547CE3A-3F71-F24F-BA2D-6EC4E74566A2}" type="presParOf" srcId="{0EE7DF9D-F73C-DF43-97F5-EE49AD10D371}" destId="{25596D6C-6A84-294A-A71B-91C0AE71B0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33B8F-35BC-F440-AF6B-5E1B33FE15AF}">
      <dsp:nvSpPr>
        <dsp:cNvPr id="0" name=""/>
        <dsp:cNvSpPr/>
      </dsp:nvSpPr>
      <dsp:spPr>
        <a:xfrm>
          <a:off x="3052" y="107940"/>
          <a:ext cx="2975719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SDN - DC</a:t>
          </a:r>
          <a:endParaRPr lang="en-US" sz="1900" kern="1200" dirty="0"/>
        </a:p>
      </dsp:txBody>
      <dsp:txXfrm>
        <a:off x="3052" y="107940"/>
        <a:ext cx="2975719" cy="547200"/>
      </dsp:txXfrm>
    </dsp:sp>
    <dsp:sp modelId="{BED57168-26C7-5343-92F7-9AE8E4F2A345}">
      <dsp:nvSpPr>
        <dsp:cNvPr id="0" name=""/>
        <dsp:cNvSpPr/>
      </dsp:nvSpPr>
      <dsp:spPr>
        <a:xfrm>
          <a:off x="3052" y="655140"/>
          <a:ext cx="2975719" cy="42245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Network splicing and service chaining in the DC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Overlay solutions (VXLAN)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Mainly proprietary solutions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Extending to SP POPs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Network Service Headers (NSH) getting traction</a:t>
          </a:r>
          <a:endParaRPr lang="en-US" sz="1900" kern="1200" dirty="0"/>
        </a:p>
      </dsp:txBody>
      <dsp:txXfrm>
        <a:off x="3052" y="655140"/>
        <a:ext cx="2975719" cy="4224554"/>
      </dsp:txXfrm>
    </dsp:sp>
    <dsp:sp modelId="{20CCD29B-5A4C-6445-AEF9-A57D5E44B33E}">
      <dsp:nvSpPr>
        <dsp:cNvPr id="0" name=""/>
        <dsp:cNvSpPr/>
      </dsp:nvSpPr>
      <dsp:spPr>
        <a:xfrm>
          <a:off x="3395372" y="107940"/>
          <a:ext cx="2975719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SDN - WAN</a:t>
          </a:r>
          <a:endParaRPr lang="en-US" sz="1900" kern="1200" dirty="0"/>
        </a:p>
      </dsp:txBody>
      <dsp:txXfrm>
        <a:off x="3395372" y="107940"/>
        <a:ext cx="2975719" cy="547200"/>
      </dsp:txXfrm>
    </dsp:sp>
    <dsp:sp modelId="{09B9DDB7-08FE-0E45-84FE-C2BFD1363DEE}">
      <dsp:nvSpPr>
        <dsp:cNvPr id="0" name=""/>
        <dsp:cNvSpPr/>
      </dsp:nvSpPr>
      <dsp:spPr>
        <a:xfrm>
          <a:off x="3395372" y="655140"/>
          <a:ext cx="2975719" cy="42245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“Intelligent” WAN solutions for managing branches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All about </a:t>
          </a:r>
          <a:r>
            <a:rPr lang="en-US" sz="1900" kern="1200" dirty="0" err="1" smtClean="0"/>
            <a:t>reduring</a:t>
          </a:r>
          <a:r>
            <a:rPr lang="en-US" sz="1900" kern="1200" dirty="0" smtClean="0"/>
            <a:t> MPLS costs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Either managed services (adopted by ISPs) or over-the-top with cloud management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Mainly management plane focus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Mostly proprietary solutions with proprietary hardware</a:t>
          </a:r>
          <a:endParaRPr lang="en-US" sz="1900" kern="1200" dirty="0"/>
        </a:p>
      </dsp:txBody>
      <dsp:txXfrm>
        <a:off x="3395372" y="655140"/>
        <a:ext cx="2975719" cy="4224554"/>
      </dsp:txXfrm>
    </dsp:sp>
    <dsp:sp modelId="{0C8D628B-6B74-1442-931F-E845E65D8CEB}">
      <dsp:nvSpPr>
        <dsp:cNvPr id="0" name=""/>
        <dsp:cNvSpPr/>
      </dsp:nvSpPr>
      <dsp:spPr>
        <a:xfrm>
          <a:off x="6787693" y="107940"/>
          <a:ext cx="2975719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SDN - Transport</a:t>
          </a:r>
          <a:endParaRPr lang="en-US" sz="1900" kern="1200" dirty="0"/>
        </a:p>
      </dsp:txBody>
      <dsp:txXfrm>
        <a:off x="6787693" y="107940"/>
        <a:ext cx="2975719" cy="547200"/>
      </dsp:txXfrm>
    </dsp:sp>
    <dsp:sp modelId="{25596D6C-6A84-294A-A71B-91C0AE71B077}">
      <dsp:nvSpPr>
        <dsp:cNvPr id="0" name=""/>
        <dsp:cNvSpPr/>
      </dsp:nvSpPr>
      <dsp:spPr>
        <a:xfrm>
          <a:off x="6787693" y="655140"/>
          <a:ext cx="2975719" cy="42245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SP-centric solution to improve resource utilization in its network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Optionally multi-layer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Enabled by protocols such as: Segment-Routing, PCEP, BGP-LS and NETCONF/YANG</a:t>
          </a:r>
          <a:endParaRPr lang="en-US" sz="1900" kern="1200" dirty="0"/>
        </a:p>
      </dsp:txBody>
      <dsp:txXfrm>
        <a:off x="6787693" y="655140"/>
        <a:ext cx="2975719" cy="4224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3DFC-10B0-F444-BABC-0F34AD168DEC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1A749-4AD3-A546-AC18-193ECCFD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</a:t>
            </a:r>
            <a:r>
              <a:rPr lang="en-US" baseline="0" dirty="0" smtClean="0"/>
              <a:t>e word “service”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A749-4AD3-A546-AC18-193ECCFD9C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A749-4AD3-A546-AC18-193ECCFD9C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A749-4AD3-A546-AC18-193ECCFD9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Fullfilment</a:t>
            </a:r>
            <a:r>
              <a:rPr lang="en-US" baseline="0" dirty="0" smtClean="0"/>
              <a:t>: Is the process Order-to-Service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A749-4AD3-A546-AC18-193ECCFD9C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CPQ = Configure</a:t>
            </a:r>
            <a:r>
              <a:rPr lang="en-US" baseline="0" dirty="0" smtClean="0">
                <a:latin typeface="Calibri" charset="0"/>
              </a:rPr>
              <a:t>, Price and Quote</a:t>
            </a: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CPQ = Configure</a:t>
            </a:r>
            <a:r>
              <a:rPr lang="en-US" baseline="0" dirty="0" smtClean="0">
                <a:latin typeface="Calibri" charset="0"/>
              </a:rPr>
              <a:t>, Price and Quote</a:t>
            </a: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6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</a:t>
            </a:r>
            <a:r>
              <a:rPr lang="en-US" baseline="0" dirty="0" smtClean="0"/>
              <a:t>e word “service”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1A749-4AD3-A546-AC18-193ECCFD9C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7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1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7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9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449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4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2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6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5289-92A4-B74A-A462-626DB0673CAB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26B4-B1B5-5243-B56D-4AB1CE7D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9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dev.mobify.com/blog/devops-101-best-practic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Model-driven service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dirty="0" smtClean="0"/>
              <a:t>Roque </a:t>
            </a:r>
            <a:r>
              <a:rPr lang="en-US" dirty="0" err="1" smtClean="0"/>
              <a:t>Gagliano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Historically, the industry has done a poor job bridging fulfilment and assurance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89" y="1841452"/>
            <a:ext cx="11001799" cy="35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36" y="455089"/>
            <a:ext cx="11342870" cy="975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Although not a focus this week</a:t>
            </a:r>
            <a:r>
              <a:rPr lang="is-IS" dirty="0" smtClean="0"/>
              <a:t>…assurance is changing </a:t>
            </a:r>
            <a:br>
              <a:rPr lang="is-IS" dirty="0" smtClean="0"/>
            </a:br>
            <a:r>
              <a:rPr lang="is-IS" sz="3600" dirty="0" smtClean="0"/>
              <a:t>And modeling has a central part on it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46" y="1957435"/>
            <a:ext cx="8483058" cy="44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23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back, what is a service?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6" y="2692523"/>
            <a:ext cx="10515600" cy="2544495"/>
          </a:xfrm>
        </p:spPr>
        <p:txBody>
          <a:bodyPr/>
          <a:lstStyle/>
          <a:p>
            <a:r>
              <a:rPr lang="en-US" dirty="0" smtClean="0"/>
              <a:t>We will focus on “Network Services” which are objects exposed by the provisioning and activation layers to the rest of the fulfillment stack</a:t>
            </a:r>
          </a:p>
        </p:txBody>
      </p:sp>
    </p:spTree>
    <p:extLst>
      <p:ext uri="{BB962C8B-B14F-4D97-AF65-F5344CB8AC3E}">
        <p14:creationId xmlns:p14="http://schemas.microsoft.com/office/powerpoint/2010/main" val="139532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1" y="2544800"/>
            <a:ext cx="10515600" cy="1325563"/>
          </a:xfrm>
        </p:spPr>
        <p:txBody>
          <a:bodyPr/>
          <a:lstStyle/>
          <a:p>
            <a:r>
              <a:rPr lang="en-US" dirty="0" smtClean="0"/>
              <a:t>What about model driven?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0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so far when designing network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3760"/>
            <a:ext cx="10515600" cy="3577648"/>
          </a:xfrm>
        </p:spPr>
        <p:txBody>
          <a:bodyPr/>
          <a:lstStyle/>
          <a:p>
            <a:r>
              <a:rPr lang="en-US" dirty="0" smtClean="0"/>
              <a:t>Service design is still a very rudimentary and manual process</a:t>
            </a:r>
          </a:p>
          <a:p>
            <a:r>
              <a:rPr lang="en-US" dirty="0" smtClean="0"/>
              <a:t>In most entities, organizations create text documents with network service descriptions</a:t>
            </a:r>
          </a:p>
          <a:p>
            <a:r>
              <a:rPr lang="en-US" dirty="0" smtClean="0"/>
              <a:t>There is little formality on network services design processes</a:t>
            </a:r>
          </a:p>
          <a:p>
            <a:r>
              <a:rPr lang="en-US" dirty="0" smtClean="0"/>
              <a:t>Automation is not wide-spread. It is also typically done by proprietary systems based on “statements of work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38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change with model-drive?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Model-driven systems provides a formalization of the design process, where human-readable objects can now also be read by machines</a:t>
            </a:r>
          </a:p>
          <a:p>
            <a:r>
              <a:rPr lang="en-US" dirty="0" smtClean="0"/>
              <a:t>It requires a modeling language</a:t>
            </a:r>
          </a:p>
          <a:p>
            <a:r>
              <a:rPr lang="en-US" dirty="0" smtClean="0"/>
              <a:t>Three part of a network service that may be influenced by models: inputs accepted by the system, outputs from the systems and the business logic.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4514" y="4986080"/>
            <a:ext cx="2256312" cy="878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Business Logic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7969" y="4481811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22966" y="5988734"/>
            <a:ext cx="143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1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25"/>
            <a:ext cx="10515600" cy="1325563"/>
          </a:xfrm>
        </p:spPr>
        <p:txBody>
          <a:bodyPr/>
          <a:lstStyle/>
          <a:p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" y="1389412"/>
            <a:ext cx="10653156" cy="47756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 the implementation of the business logic</a:t>
            </a:r>
          </a:p>
          <a:p>
            <a:r>
              <a:rPr lang="en-US" dirty="0" smtClean="0"/>
              <a:t>Happens at both layers: Provisioning (customer-facing) and Activation (resource-facing)</a:t>
            </a:r>
          </a:p>
          <a:p>
            <a:r>
              <a:rPr lang="en-US" dirty="0" smtClean="0"/>
              <a:t>Categories:</a:t>
            </a:r>
          </a:p>
          <a:p>
            <a:pPr lvl="1"/>
            <a:r>
              <a:rPr lang="en-US" dirty="0" smtClean="0"/>
              <a:t>Workflow-based orchestration</a:t>
            </a:r>
          </a:p>
          <a:p>
            <a:pPr lvl="1"/>
            <a:r>
              <a:rPr lang="en-US" dirty="0" smtClean="0"/>
              <a:t>Transactional (or intent) -based orchestration</a:t>
            </a:r>
          </a:p>
          <a:p>
            <a:r>
              <a:rPr lang="en-US" dirty="0" smtClean="0"/>
              <a:t>Functions (service lifecycle):</a:t>
            </a:r>
          </a:p>
          <a:p>
            <a:pPr lvl="1"/>
            <a:r>
              <a:rPr lang="en-US" dirty="0" smtClean="0"/>
              <a:t>Design and Assign</a:t>
            </a:r>
          </a:p>
          <a:p>
            <a:pPr lvl="1"/>
            <a:r>
              <a:rPr lang="en-US" dirty="0" smtClean="0"/>
              <a:t>Service decomposition</a:t>
            </a:r>
          </a:p>
          <a:p>
            <a:pPr lvl="1"/>
            <a:r>
              <a:rPr lang="en-US" dirty="0" smtClean="0"/>
              <a:t>Minimum changes calculation and execution</a:t>
            </a:r>
          </a:p>
          <a:p>
            <a:pPr lvl="1"/>
            <a:r>
              <a:rPr lang="en-US" dirty="0" smtClean="0"/>
              <a:t>Recovery (rollback)</a:t>
            </a:r>
          </a:p>
          <a:p>
            <a:pPr lvl="1"/>
            <a:r>
              <a:rPr lang="en-US" dirty="0" smtClean="0"/>
              <a:t>SLA management</a:t>
            </a:r>
            <a:endParaRPr lang="en-US" dirty="0"/>
          </a:p>
          <a:p>
            <a:r>
              <a:rPr lang="en-US" dirty="0" smtClean="0"/>
              <a:t>Primitives: </a:t>
            </a:r>
          </a:p>
          <a:p>
            <a:pPr lvl="1"/>
            <a:r>
              <a:rPr lang="en-US" dirty="0" smtClean="0"/>
              <a:t>Basic: Create, Read, Update, Delete (CRUD)</a:t>
            </a:r>
          </a:p>
          <a:p>
            <a:pPr lvl="1"/>
            <a:r>
              <a:rPr lang="en-US" dirty="0" smtClean="0"/>
              <a:t>Advance: Re-deploy, Un-deploy, Check-sync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 learn during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understand the current challenges facing the traditional network services</a:t>
            </a:r>
          </a:p>
          <a:p>
            <a:r>
              <a:rPr lang="en-US" dirty="0" smtClean="0"/>
              <a:t>You will learn about model-driven architectures as a way to address these challenges</a:t>
            </a:r>
          </a:p>
          <a:p>
            <a:r>
              <a:rPr lang="en-US" dirty="0" smtClean="0"/>
              <a:t>You will learn about YANG, the modeling language from the IETF</a:t>
            </a:r>
          </a:p>
          <a:p>
            <a:r>
              <a:rPr lang="en-US" dirty="0" smtClean="0"/>
              <a:t>You will learn about how to use YANG to model network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1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Services Challenges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are not just technological</a:t>
            </a:r>
            <a:br>
              <a:rPr lang="en-US" dirty="0" smtClean="0"/>
            </a:br>
            <a:r>
              <a:rPr lang="en-US" sz="2700" dirty="0" smtClean="0"/>
              <a:t>New customer behavior and new business models</a:t>
            </a:r>
            <a:endParaRPr lang="en-US" sz="2700" dirty="0"/>
          </a:p>
        </p:txBody>
      </p:sp>
      <p:sp>
        <p:nvSpPr>
          <p:cNvPr id="3" name="Rectangle 2"/>
          <p:cNvSpPr/>
          <p:nvPr/>
        </p:nvSpPr>
        <p:spPr>
          <a:xfrm>
            <a:off x="728134" y="1430871"/>
            <a:ext cx="3406519" cy="17086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134" y="3139531"/>
            <a:ext cx="3406519" cy="24472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7288" y="2535427"/>
            <a:ext cx="1208208" cy="1208208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135" y="1620370"/>
            <a:ext cx="337465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Execution at the speed of software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8134" y="3816303"/>
            <a:ext cx="3406519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712" indent="-230712">
              <a:buFont typeface="Wingdings" panose="05000000000000000000" pitchFamily="2" charset="2"/>
              <a:buChar char="§"/>
            </a:pPr>
            <a:r>
              <a:rPr lang="en-US" sz="1733" b="1" dirty="0">
                <a:latin typeface="+mj-lt"/>
              </a:rPr>
              <a:t>Agility, DevOps, NFV, SDN, new services platforms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57349" y="1430871"/>
            <a:ext cx="3406519" cy="170866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57349" y="3139531"/>
            <a:ext cx="3406519" cy="24472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56503" y="2535427"/>
            <a:ext cx="1208208" cy="1208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7349" y="1620370"/>
            <a:ext cx="337465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Rapidly changing business models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57348" y="3816303"/>
            <a:ext cx="360456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712" indent="-230712">
              <a:buFont typeface="Wingdings" panose="05000000000000000000" pitchFamily="2" charset="2"/>
              <a:buChar char="§"/>
            </a:pPr>
            <a:r>
              <a:rPr lang="en-US" sz="1733" b="1" dirty="0">
                <a:latin typeface="+mj-lt"/>
              </a:rPr>
              <a:t>Cloud, virtualization, programmable networks</a:t>
            </a:r>
          </a:p>
          <a:p>
            <a:pPr marL="230712" indent="-230712">
              <a:buFont typeface="Wingdings" panose="05000000000000000000" pitchFamily="2" charset="2"/>
              <a:buChar char="§"/>
            </a:pPr>
            <a:r>
              <a:rPr lang="en-US" sz="1733" b="1" dirty="0">
                <a:latin typeface="+mj-lt"/>
              </a:rPr>
              <a:t>New ecosystems and</a:t>
            </a:r>
            <a:br>
              <a:rPr lang="en-US" sz="1733" b="1" dirty="0">
                <a:latin typeface="+mj-lt"/>
              </a:rPr>
            </a:br>
            <a:r>
              <a:rPr lang="en-US" sz="1733" b="1" dirty="0">
                <a:latin typeface="+mj-lt"/>
              </a:rPr>
              <a:t>value chains</a:t>
            </a:r>
          </a:p>
          <a:p>
            <a:pPr marL="230712" indent="-230712">
              <a:buFont typeface="Wingdings" panose="05000000000000000000" pitchFamily="2" charset="2"/>
              <a:buChar char="§"/>
            </a:pPr>
            <a:r>
              <a:rPr lang="en-US" sz="1733" b="1" dirty="0">
                <a:latin typeface="+mj-lt"/>
              </a:rPr>
              <a:t>OTT co-opetition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9749" y="1430871"/>
            <a:ext cx="3406519" cy="17086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9749" y="3139531"/>
            <a:ext cx="3406519" cy="24472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98903" y="2535427"/>
            <a:ext cx="1208208" cy="1208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99749" y="1439548"/>
            <a:ext cx="337465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Changing customer behavior and new expectations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99749" y="3816303"/>
            <a:ext cx="3406519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712" indent="-230712">
              <a:buFont typeface="Wingdings" panose="05000000000000000000" pitchFamily="2" charset="2"/>
              <a:buChar char="§"/>
            </a:pPr>
            <a:r>
              <a:rPr lang="en-US" sz="1733" b="1" dirty="0">
                <a:latin typeface="+mj-lt"/>
              </a:rPr>
              <a:t>Everything on demand</a:t>
            </a:r>
          </a:p>
          <a:p>
            <a:pPr marL="230712" indent="-230712">
              <a:buFont typeface="Wingdings" panose="05000000000000000000" pitchFamily="2" charset="2"/>
              <a:buChar char="§"/>
            </a:pPr>
            <a:r>
              <a:rPr lang="en-US" sz="1733" b="1" dirty="0">
                <a:latin typeface="+mj-lt"/>
              </a:rPr>
              <a:t>New services with a press</a:t>
            </a:r>
            <a:br>
              <a:rPr lang="en-US" sz="1733" b="1" dirty="0">
                <a:latin typeface="+mj-lt"/>
              </a:rPr>
            </a:br>
            <a:r>
              <a:rPr lang="en-US" sz="1733" b="1" dirty="0">
                <a:latin typeface="+mj-lt"/>
              </a:rPr>
              <a:t>of a button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" y="5635257"/>
            <a:ext cx="12191999" cy="663512"/>
          </a:xfrm>
          <a:prstGeom prst="rect">
            <a:avLst/>
          </a:prstGeom>
          <a:solidFill>
            <a:schemeClr val="tx1"/>
          </a:solidFill>
        </p:spPr>
        <p:txBody>
          <a:bodyPr wrap="none" anchor="ctr" anchorCtr="0">
            <a:noAutofit/>
          </a:bodyPr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+mj-lt"/>
              </a:rPr>
              <a:t>All of this requires successful, flexible automation, </a:t>
            </a:r>
          </a:p>
          <a:p>
            <a:pPr algn="ctr"/>
            <a:r>
              <a:rPr lang="en-US" sz="2133" dirty="0">
                <a:solidFill>
                  <a:schemeClr val="bg1"/>
                </a:solidFill>
                <a:latin typeface="+mj-lt"/>
              </a:rPr>
              <a:t>but complexity has destroyed many automation initiatives.</a:t>
            </a:r>
          </a:p>
        </p:txBody>
      </p:sp>
      <p:pic>
        <p:nvPicPr>
          <p:cNvPr id="1026" name="Picture 2" descr="Y:\Training\Cisco Templates\2010_Updated Templates\New Cisco Brand\Kubrik Icons\256 Pixel Size\Smart_install_1219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666" y="2769805"/>
            <a:ext cx="739455" cy="739455"/>
          </a:xfrm>
          <a:prstGeom prst="rect">
            <a:avLst/>
          </a:prstGeom>
          <a:noFill/>
        </p:spPr>
      </p:pic>
      <p:pic>
        <p:nvPicPr>
          <p:cNvPr id="4" name="Picture 2" descr="Y:\Training\Cisco Templates\2010_Updated Templates\New Cisco Brand\Kubrik Icons\256 Pixel Size\user_0020_25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607" y="2733131"/>
            <a:ext cx="812800" cy="812800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9344023" y="2686447"/>
            <a:ext cx="815979" cy="833875"/>
            <a:chOff x="7034212" y="2012950"/>
            <a:chExt cx="615157" cy="628650"/>
          </a:xfrm>
        </p:grpSpPr>
        <p:pic>
          <p:nvPicPr>
            <p:cNvPr id="1027" name="Picture 3" descr="Y:\Training\Cisco Templates\2010_Updated Templates\New Cisco Brand\Kubrik Icons\256 Pixel Size\Work_1192_256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12" y="201295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028" name="Picture 4" descr="Y:\Training\Cisco Templates\2010_Updated Templates\New Cisco Brand\Kubrik Icons\256 Pixel Size\forward_1083_256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213" y="2407444"/>
              <a:ext cx="234156" cy="2341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30545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1" y="2544800"/>
            <a:ext cx="10515600" cy="1325563"/>
          </a:xfrm>
        </p:spPr>
        <p:txBody>
          <a:bodyPr/>
          <a:lstStyle/>
          <a:p>
            <a:r>
              <a:rPr lang="en-US" dirty="0" smtClean="0"/>
              <a:t>What is a service?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NFV is the process to move network functions from dedicated hardware to general purpose x86 computers</a:t>
            </a:r>
          </a:p>
          <a:p>
            <a:r>
              <a:rPr lang="en-US" dirty="0" smtClean="0"/>
              <a:t>The technology change is evolving since an original proposal in 2008</a:t>
            </a:r>
          </a:p>
          <a:p>
            <a:r>
              <a:rPr lang="en-US" dirty="0" smtClean="0"/>
              <a:t>NFV involves technology disruptions for:</a:t>
            </a:r>
          </a:p>
          <a:p>
            <a:pPr lvl="1"/>
            <a:r>
              <a:rPr lang="en-US" b="1" dirty="0" smtClean="0"/>
              <a:t>Data Plane: </a:t>
            </a:r>
            <a:r>
              <a:rPr lang="en-US" dirty="0" smtClean="0"/>
              <a:t>making x86 based forwarding suitable for SP services</a:t>
            </a:r>
          </a:p>
          <a:p>
            <a:pPr lvl="1"/>
            <a:r>
              <a:rPr lang="en-US" b="1" dirty="0" smtClean="0"/>
              <a:t>Control Plane: </a:t>
            </a:r>
            <a:r>
              <a:rPr lang="en-US" dirty="0" smtClean="0"/>
              <a:t>new paradigms with highly distributed systems</a:t>
            </a:r>
          </a:p>
          <a:p>
            <a:pPr lvl="1"/>
            <a:r>
              <a:rPr lang="en-US" b="1" dirty="0" smtClean="0"/>
              <a:t>Security Plane: </a:t>
            </a:r>
            <a:r>
              <a:rPr lang="en-US" dirty="0" smtClean="0"/>
              <a:t>shared resources adds new security requirements</a:t>
            </a:r>
          </a:p>
          <a:p>
            <a:pPr lvl="1"/>
            <a:r>
              <a:rPr lang="en-US" b="1" dirty="0" smtClean="0"/>
              <a:t>Management Plane: </a:t>
            </a:r>
            <a:r>
              <a:rPr lang="en-US" dirty="0" smtClean="0"/>
              <a:t>automation is not longer optional for NFV</a:t>
            </a:r>
          </a:p>
          <a:p>
            <a:pPr lvl="1"/>
            <a:endParaRPr lang="en-US" dirty="0"/>
          </a:p>
          <a:p>
            <a:r>
              <a:rPr lang="en-US" dirty="0" smtClean="0"/>
              <a:t>NFV is happening at both SP and Enterprises</a:t>
            </a:r>
          </a:p>
        </p:txBody>
      </p:sp>
    </p:spTree>
    <p:extLst>
      <p:ext uri="{BB962C8B-B14F-4D97-AF65-F5344CB8AC3E}">
        <p14:creationId xmlns:p14="http://schemas.microsoft.com/office/powerpoint/2010/main" val="213791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 MANO Protocol Stack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9" y="1690688"/>
            <a:ext cx="6908664" cy="4711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4933" y="2185060"/>
            <a:ext cx="4218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NFVO has two functions: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Service Orchestration (SO)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Resource Orchestration (RO)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NFVO-VNFM has two operation modes: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Direct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Indirect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VIM is decouple in two elements: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VIM Compute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Openstack</a:t>
            </a:r>
            <a:r>
              <a:rPr lang="en-US" dirty="0" smtClean="0">
                <a:sym typeface="Wingdings"/>
              </a:rPr>
              <a:t> or </a:t>
            </a:r>
            <a:r>
              <a:rPr lang="en-US" dirty="0" err="1" smtClean="0">
                <a:sym typeface="Wingdings"/>
              </a:rPr>
              <a:t>Vmware</a:t>
            </a:r>
            <a:r>
              <a:rPr lang="en-US" dirty="0" smtClean="0">
                <a:sym typeface="Wingdings"/>
              </a:rPr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VIM Network (SDN-DC)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Data models and APIs not yet standardized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5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375092" y="2958988"/>
            <a:ext cx="5249392" cy="3185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5057" y="2953457"/>
            <a:ext cx="5249392" cy="31850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21" y="33580"/>
            <a:ext cx="10515600" cy="1325563"/>
          </a:xfrm>
        </p:spPr>
        <p:txBody>
          <a:bodyPr/>
          <a:lstStyle/>
          <a:p>
            <a:r>
              <a:rPr lang="en-US" dirty="0" smtClean="0"/>
              <a:t>NFV is not alone in the virtualization trend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1544" y="4763375"/>
            <a:ext cx="2283285" cy="92149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PNF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2043" y="5259563"/>
            <a:ext cx="1616148" cy="24100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>
                <a:solidFill>
                  <a:schemeClr val="accent3">
                    <a:lumMod val="10000"/>
                  </a:schemeClr>
                </a:solidFill>
              </a:rPr>
              <a:t>NFVI</a:t>
            </a:r>
            <a:endParaRPr lang="en-US" sz="1467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5701" y="4890968"/>
            <a:ext cx="1162492" cy="2693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accent3">
                    <a:lumMod val="10000"/>
                  </a:schemeClr>
                </a:solidFill>
              </a:rPr>
              <a:t>VNF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9252" y="4890968"/>
            <a:ext cx="626131" cy="53871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accent3">
                    <a:lumMod val="10000"/>
                  </a:schemeClr>
                </a:solidFill>
              </a:rPr>
              <a:t>VIM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14" y="4745702"/>
            <a:ext cx="4894249" cy="1046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44164" y="2353334"/>
            <a:ext cx="1018843" cy="34565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67" dirty="0">
                <a:solidFill>
                  <a:schemeClr val="accent3">
                    <a:lumMod val="10000"/>
                  </a:schemeClr>
                </a:solidFill>
              </a:rPr>
              <a:t>Orchestrated </a:t>
            </a:r>
          </a:p>
          <a:p>
            <a:pPr algn="ctr"/>
            <a:r>
              <a:rPr lang="en-US" sz="1467" dirty="0">
                <a:solidFill>
                  <a:schemeClr val="accent3">
                    <a:lumMod val="10000"/>
                  </a:schemeClr>
                </a:solidFill>
              </a:rPr>
              <a:t>Service Assurance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491" y="3274824"/>
            <a:ext cx="4362893" cy="58124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 dirty="0">
                <a:solidFill>
                  <a:schemeClr val="accent3">
                    <a:lumMod val="10000"/>
                  </a:schemeClr>
                </a:solidFill>
              </a:rPr>
              <a:t>End To End Network </a:t>
            </a:r>
            <a:r>
              <a:rPr lang="en-US" sz="1333">
                <a:solidFill>
                  <a:schemeClr val="accent3">
                    <a:lumMod val="10000"/>
                  </a:schemeClr>
                </a:solidFill>
              </a:rPr>
              <a:t>Service Orchestration </a:t>
            </a:r>
            <a:endParaRPr lang="en-US" sz="1333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7304" y="3487474"/>
            <a:ext cx="805672" cy="36859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>
                <a:solidFill>
                  <a:schemeClr val="accent3">
                    <a:lumMod val="10000"/>
                  </a:schemeClr>
                </a:solidFill>
              </a:rPr>
              <a:t>NFVO</a:t>
            </a:r>
            <a:endParaRPr lang="en-US" sz="933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403" y="4132511"/>
            <a:ext cx="805672" cy="36859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3">
                    <a:lumMod val="10000"/>
                  </a:schemeClr>
                </a:solidFill>
              </a:rPr>
              <a:t>VNFM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1544" y="4132511"/>
            <a:ext cx="805672" cy="36859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>
                <a:solidFill>
                  <a:schemeClr val="accent3">
                    <a:lumMod val="10000"/>
                  </a:schemeClr>
                </a:solidFill>
              </a:rPr>
              <a:t>EMS</a:t>
            </a:r>
            <a:endParaRPr lang="en-US" sz="933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1856" y="4132511"/>
            <a:ext cx="1542331" cy="36859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3">
                    <a:lumMod val="10000"/>
                  </a:schemeClr>
                </a:solidFill>
              </a:rPr>
              <a:t>Controller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3021" y="4763372"/>
            <a:ext cx="2469955" cy="921497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088" y="4132511"/>
            <a:ext cx="805672" cy="36859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>
                <a:solidFill>
                  <a:schemeClr val="accent3">
                    <a:lumMod val="10000"/>
                  </a:schemeClr>
                </a:solidFill>
              </a:rPr>
              <a:t>EMS</a:t>
            </a:r>
            <a:endParaRPr lang="en-US" sz="933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18974" y="4139595"/>
            <a:ext cx="1092413" cy="36859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3">
                    <a:lumMod val="10000"/>
                  </a:schemeClr>
                </a:solidFill>
              </a:rPr>
              <a:t>Day1/Day 0 Automation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5667" y="2260203"/>
            <a:ext cx="4261269" cy="58124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>
                <a:solidFill>
                  <a:schemeClr val="accent3">
                    <a:lumMod val="10000"/>
                  </a:schemeClr>
                </a:solidFill>
              </a:rPr>
              <a:t>OSS /BSS </a:t>
            </a:r>
            <a:endParaRPr lang="en-US" sz="1333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2977" y="2260203"/>
            <a:ext cx="4933553" cy="58124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accent3">
                    <a:lumMod val="10000"/>
                  </a:schemeClr>
                </a:solidFill>
              </a:rPr>
              <a:t>Business Service Orchestration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30013" y="1265202"/>
            <a:ext cx="2781644" cy="58124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>
                <a:solidFill>
                  <a:schemeClr val="accent3">
                    <a:lumMod val="10000"/>
                  </a:schemeClr>
                </a:solidFill>
              </a:rPr>
              <a:t>Portal </a:t>
            </a:r>
            <a:endParaRPr lang="en-US" sz="1333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9268068" y="3862174"/>
            <a:ext cx="85061" cy="901197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Up-Down Arrow 22"/>
          <p:cNvSpPr/>
          <p:nvPr/>
        </p:nvSpPr>
        <p:spPr>
          <a:xfrm>
            <a:off x="8278343" y="3856070"/>
            <a:ext cx="85061" cy="901197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Up-Down Arrow 23"/>
          <p:cNvSpPr/>
          <p:nvPr/>
        </p:nvSpPr>
        <p:spPr>
          <a:xfrm>
            <a:off x="7291264" y="3876348"/>
            <a:ext cx="95160" cy="256163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Up-Down Arrow 24"/>
          <p:cNvSpPr/>
          <p:nvPr/>
        </p:nvSpPr>
        <p:spPr>
          <a:xfrm>
            <a:off x="6156857" y="3852031"/>
            <a:ext cx="95160" cy="256163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Up-Down Arrow 25"/>
          <p:cNvSpPr/>
          <p:nvPr/>
        </p:nvSpPr>
        <p:spPr>
          <a:xfrm>
            <a:off x="6076521" y="4521190"/>
            <a:ext cx="80337" cy="243668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Up-Down Arrow 26"/>
          <p:cNvSpPr/>
          <p:nvPr/>
        </p:nvSpPr>
        <p:spPr>
          <a:xfrm>
            <a:off x="7498512" y="4517623"/>
            <a:ext cx="80337" cy="243668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Up-Down Arrow 27"/>
          <p:cNvSpPr/>
          <p:nvPr/>
        </p:nvSpPr>
        <p:spPr>
          <a:xfrm>
            <a:off x="6828884" y="4517325"/>
            <a:ext cx="80337" cy="243668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Up-Down Arrow 28"/>
          <p:cNvSpPr/>
          <p:nvPr/>
        </p:nvSpPr>
        <p:spPr>
          <a:xfrm>
            <a:off x="4768421" y="4521189"/>
            <a:ext cx="61803" cy="343200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Up-Down Arrow 29"/>
          <p:cNvSpPr/>
          <p:nvPr/>
        </p:nvSpPr>
        <p:spPr>
          <a:xfrm>
            <a:off x="4235957" y="4521189"/>
            <a:ext cx="61803" cy="343200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Up-Down Arrow 30"/>
          <p:cNvSpPr/>
          <p:nvPr/>
        </p:nvSpPr>
        <p:spPr>
          <a:xfrm>
            <a:off x="4665978" y="3876347"/>
            <a:ext cx="60959" cy="231847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Up-Down Arrow 31"/>
          <p:cNvSpPr/>
          <p:nvPr/>
        </p:nvSpPr>
        <p:spPr>
          <a:xfrm>
            <a:off x="2989662" y="4518807"/>
            <a:ext cx="77889" cy="713388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Up-Down Arrow 32"/>
          <p:cNvSpPr/>
          <p:nvPr/>
        </p:nvSpPr>
        <p:spPr>
          <a:xfrm>
            <a:off x="2273347" y="4521780"/>
            <a:ext cx="60959" cy="219689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Up-Down Arrow 33"/>
          <p:cNvSpPr/>
          <p:nvPr/>
        </p:nvSpPr>
        <p:spPr>
          <a:xfrm>
            <a:off x="2692702" y="3882425"/>
            <a:ext cx="60959" cy="219689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Up-Down Arrow 34"/>
          <p:cNvSpPr/>
          <p:nvPr/>
        </p:nvSpPr>
        <p:spPr>
          <a:xfrm>
            <a:off x="743901" y="4518808"/>
            <a:ext cx="60959" cy="219689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Up-Down Arrow 35"/>
          <p:cNvSpPr/>
          <p:nvPr/>
        </p:nvSpPr>
        <p:spPr>
          <a:xfrm>
            <a:off x="586376" y="2863356"/>
            <a:ext cx="80000" cy="1239523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Up-Down Arrow 38"/>
          <p:cNvSpPr/>
          <p:nvPr/>
        </p:nvSpPr>
        <p:spPr>
          <a:xfrm>
            <a:off x="3310682" y="2871846"/>
            <a:ext cx="97777" cy="391452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Up-Down Arrow 42"/>
          <p:cNvSpPr/>
          <p:nvPr/>
        </p:nvSpPr>
        <p:spPr>
          <a:xfrm rot="16200000">
            <a:off x="4919003" y="2299000"/>
            <a:ext cx="101143" cy="501369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4172852" y="2871846"/>
            <a:ext cx="2300541" cy="382700"/>
            <a:chOff x="3129639" y="2334642"/>
            <a:chExt cx="1725406" cy="287025"/>
          </a:xfrm>
        </p:grpSpPr>
        <p:sp>
          <p:nvSpPr>
            <p:cNvPr id="55" name="Triangle 54"/>
            <p:cNvSpPr/>
            <p:nvPr/>
          </p:nvSpPr>
          <p:spPr>
            <a:xfrm>
              <a:off x="3129639" y="2334642"/>
              <a:ext cx="86530" cy="54725"/>
            </a:xfrm>
            <a:prstGeom prst="triangle">
              <a:avLst/>
            </a:prstGeom>
            <a:noFill/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56" name="Triangle 55"/>
            <p:cNvSpPr/>
            <p:nvPr/>
          </p:nvSpPr>
          <p:spPr>
            <a:xfrm flipV="1">
              <a:off x="4749839" y="2553356"/>
              <a:ext cx="105206" cy="68311"/>
            </a:xfrm>
            <a:prstGeom prst="triangle">
              <a:avLst/>
            </a:prstGeom>
            <a:noFill/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3184204" y="2447478"/>
              <a:ext cx="1634323" cy="22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153461" y="2476625"/>
              <a:ext cx="1631636" cy="64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56670" y="2383017"/>
              <a:ext cx="0" cy="10325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87379" y="2395851"/>
              <a:ext cx="0" cy="5162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15502" y="2444259"/>
              <a:ext cx="1146" cy="11236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785097" y="2476122"/>
              <a:ext cx="1" cy="74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>
            <a:off x="3926946" y="3118485"/>
            <a:ext cx="18337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973163" y="3151292"/>
            <a:ext cx="18337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802583" y="2848079"/>
            <a:ext cx="0" cy="3034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760721" y="2841448"/>
            <a:ext cx="1223" cy="2813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riangle 95"/>
          <p:cNvSpPr/>
          <p:nvPr/>
        </p:nvSpPr>
        <p:spPr>
          <a:xfrm>
            <a:off x="5724848" y="2833367"/>
            <a:ext cx="115373" cy="72967"/>
          </a:xfrm>
          <a:prstGeom prst="triangl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3939100" y="3111096"/>
            <a:ext cx="1592" cy="871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Up-Down Arrow 104"/>
          <p:cNvSpPr/>
          <p:nvPr/>
        </p:nvSpPr>
        <p:spPr>
          <a:xfrm>
            <a:off x="7293746" y="2866002"/>
            <a:ext cx="97777" cy="391452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7" name="Triangle 106"/>
          <p:cNvSpPr/>
          <p:nvPr/>
        </p:nvSpPr>
        <p:spPr>
          <a:xfrm flipV="1">
            <a:off x="3904075" y="3192520"/>
            <a:ext cx="106397" cy="82568"/>
          </a:xfrm>
          <a:prstGeom prst="triangle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3977244" y="3142334"/>
            <a:ext cx="0" cy="557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Up-Down Arrow 116"/>
          <p:cNvSpPr/>
          <p:nvPr/>
        </p:nvSpPr>
        <p:spPr>
          <a:xfrm>
            <a:off x="4521476" y="1855901"/>
            <a:ext cx="97777" cy="391452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8" name="Up-Down Arrow 117"/>
          <p:cNvSpPr/>
          <p:nvPr/>
        </p:nvSpPr>
        <p:spPr>
          <a:xfrm>
            <a:off x="5978744" y="1849470"/>
            <a:ext cx="97777" cy="391452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2" name="Up-Down Arrow 121"/>
          <p:cNvSpPr/>
          <p:nvPr/>
        </p:nvSpPr>
        <p:spPr>
          <a:xfrm rot="16200000">
            <a:off x="10296935" y="2366587"/>
            <a:ext cx="174064" cy="439109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3" name="Up-Down Arrow 122"/>
          <p:cNvSpPr/>
          <p:nvPr/>
        </p:nvSpPr>
        <p:spPr>
          <a:xfrm rot="16200000">
            <a:off x="10335408" y="3545703"/>
            <a:ext cx="179113" cy="428211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4" name="Up-Down Arrow 123"/>
          <p:cNvSpPr/>
          <p:nvPr/>
        </p:nvSpPr>
        <p:spPr>
          <a:xfrm rot="16200000">
            <a:off x="7831869" y="776679"/>
            <a:ext cx="181481" cy="5361824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842055" y="3274824"/>
            <a:ext cx="4362893" cy="5812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 dirty="0">
                <a:solidFill>
                  <a:schemeClr val="accent3">
                    <a:lumMod val="10000"/>
                  </a:schemeClr>
                </a:solidFill>
              </a:rPr>
              <a:t>End To End DC application and Cloud  Orchestration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004" y="5754509"/>
            <a:ext cx="379212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Telco Cloud &amp; Network Orchestration</a:t>
            </a:r>
            <a:endParaRPr lang="en-US" sz="1867" dirty="0"/>
          </a:p>
        </p:txBody>
      </p:sp>
      <p:sp>
        <p:nvSpPr>
          <p:cNvPr id="67" name="TextBox 66"/>
          <p:cNvSpPr txBox="1"/>
          <p:nvPr/>
        </p:nvSpPr>
        <p:spPr>
          <a:xfrm>
            <a:off x="6008223" y="5754509"/>
            <a:ext cx="38881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/>
              <a:t>Application, DC &amp; </a:t>
            </a:r>
            <a:r>
              <a:rPr lang="en-US" sz="1867" dirty="0"/>
              <a:t>Cloud Orchestration</a:t>
            </a:r>
            <a:endParaRPr lang="en-US" sz="1867" dirty="0"/>
          </a:p>
        </p:txBody>
      </p:sp>
      <p:sp>
        <p:nvSpPr>
          <p:cNvPr id="69" name="Up-Down Arrow 68"/>
          <p:cNvSpPr/>
          <p:nvPr/>
        </p:nvSpPr>
        <p:spPr>
          <a:xfrm>
            <a:off x="3793321" y="3883710"/>
            <a:ext cx="67699" cy="971961"/>
          </a:xfrm>
          <a:prstGeom prst="upDownArrow">
            <a:avLst/>
          </a:prstGeom>
          <a:noFill/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Left Arrow 37"/>
          <p:cNvSpPr/>
          <p:nvPr/>
        </p:nvSpPr>
        <p:spPr>
          <a:xfrm>
            <a:off x="10331614" y="4965393"/>
            <a:ext cx="302711" cy="719476"/>
          </a:xfrm>
          <a:prstGeom prst="leftArrow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33861" y="3163465"/>
            <a:ext cx="12003592" cy="1472319"/>
          </a:xfrm>
          <a:prstGeom prst="rect">
            <a:avLst/>
          </a:prstGeom>
          <a:noFill/>
          <a:ln w="6350">
            <a:solidFill>
              <a:srgbClr val="335FF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132" y="6377049"/>
            <a:ext cx="5061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Original slide from Laurent </a:t>
            </a:r>
            <a:r>
              <a:rPr lang="en-US" sz="1600" dirty="0" err="1" smtClean="0"/>
              <a:t>Desauney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54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Managed Services:</a:t>
            </a:r>
          </a:p>
          <a:p>
            <a:pPr lvl="1"/>
            <a:r>
              <a:rPr lang="en-US" dirty="0" smtClean="0"/>
              <a:t>Yes, plain old VPNs with added value services: firewall, DPI, content security</a:t>
            </a:r>
          </a:p>
          <a:p>
            <a:pPr lvl="1"/>
            <a:r>
              <a:rPr lang="en-US" dirty="0" smtClean="0"/>
              <a:t>Virtual functions can be dedicated or shared, located in a central DC or distributed at the customer’s CPE (universal CPE)</a:t>
            </a:r>
          </a:p>
          <a:p>
            <a:pPr lvl="1"/>
            <a:r>
              <a:rPr lang="en-US" dirty="0" smtClean="0"/>
              <a:t>One important use case is to save SP expensive MPLS links and move traffic toward Internet</a:t>
            </a:r>
          </a:p>
          <a:p>
            <a:r>
              <a:rPr lang="en-US" dirty="0" smtClean="0"/>
              <a:t>Virtual Packet Core:</a:t>
            </a:r>
          </a:p>
          <a:p>
            <a:pPr lvl="1"/>
            <a:r>
              <a:rPr lang="en-US" dirty="0" smtClean="0"/>
              <a:t>Corporate APN, Machine to machine, </a:t>
            </a:r>
            <a:r>
              <a:rPr lang="en-US" dirty="0" err="1" smtClean="0"/>
              <a:t>IoT</a:t>
            </a:r>
            <a:r>
              <a:rPr lang="is-IS" dirty="0" smtClean="0"/>
              <a:t>…all benefit from dedicated VPCs.</a:t>
            </a:r>
          </a:p>
          <a:p>
            <a:r>
              <a:rPr lang="is-IS" dirty="0" smtClean="0"/>
              <a:t>Infrastructure virtualization:</a:t>
            </a:r>
          </a:p>
          <a:p>
            <a:pPr lvl="1"/>
            <a:r>
              <a:rPr lang="is-IS" dirty="0" smtClean="0"/>
              <a:t>Virtual route-reflector, virtual BNG, virtual CMTS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0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Networks (SDN)</a:t>
            </a:r>
            <a:br>
              <a:rPr lang="en-US" dirty="0" smtClean="0"/>
            </a:br>
            <a:r>
              <a:rPr lang="en-US" sz="3200" dirty="0" smtClean="0"/>
              <a:t>Not one but </a:t>
            </a:r>
            <a:r>
              <a:rPr lang="en-US" sz="3200" dirty="0"/>
              <a:t>t</a:t>
            </a:r>
            <a:r>
              <a:rPr lang="en-US" sz="3200" dirty="0" smtClean="0"/>
              <a:t>hree clear technology trends 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582251"/>
              </p:ext>
            </p:extLst>
          </p:nvPr>
        </p:nvGraphicFramePr>
        <p:xfrm>
          <a:off x="838199" y="1555668"/>
          <a:ext cx="9766465" cy="49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1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SDN moves Network to ”close-loop control principle”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50722" y="5628902"/>
            <a:ext cx="2755076" cy="93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etwork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78832" y="3121229"/>
            <a:ext cx="2755076" cy="93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3153" y="3121229"/>
            <a:ext cx="2755076" cy="93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3712" y="5875935"/>
            <a:ext cx="423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Centralized controller with overall network knowledge</a:t>
            </a:r>
          </a:p>
        </p:txBody>
      </p:sp>
      <p:sp>
        <p:nvSpPr>
          <p:cNvPr id="7" name="Up Arrow 6"/>
          <p:cNvSpPr/>
          <p:nvPr/>
        </p:nvSpPr>
        <p:spPr>
          <a:xfrm rot="2930125">
            <a:off x="6459697" y="3983931"/>
            <a:ext cx="407833" cy="182138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11439" y="4778595"/>
            <a:ext cx="188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Topology</a:t>
            </a:r>
          </a:p>
          <a:p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rot="16200000">
            <a:off x="5087900" y="2205290"/>
            <a:ext cx="407833" cy="2027963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80221" y="2725847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“knowledge”</a:t>
            </a:r>
            <a:endParaRPr lang="en-US"/>
          </a:p>
        </p:txBody>
      </p:sp>
      <p:sp>
        <p:nvSpPr>
          <p:cNvPr id="13" name="Up Arrow 12"/>
          <p:cNvSpPr/>
          <p:nvPr/>
        </p:nvSpPr>
        <p:spPr>
          <a:xfrm rot="5400000">
            <a:off x="5095703" y="2695414"/>
            <a:ext cx="407833" cy="2027963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25540" y="381093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 rot="8506703">
            <a:off x="2930426" y="4111203"/>
            <a:ext cx="407833" cy="182138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94509" y="510176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33153" y="1609951"/>
            <a:ext cx="2755076" cy="93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rot="10800000">
            <a:off x="2135762" y="2651152"/>
            <a:ext cx="407833" cy="41813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33908" y="3191738"/>
            <a:ext cx="2428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Machine-learning in the latest buzz</a:t>
            </a:r>
          </a:p>
          <a:p>
            <a:r>
              <a:rPr lang="en-US" dirty="0" smtClean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15095267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27" y="300710"/>
            <a:ext cx="11127317" cy="97578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OpenSource</a:t>
            </a:r>
            <a:r>
              <a:rPr lang="en-US" dirty="0" smtClean="0"/>
              <a:t>: challenging standard bodies?</a:t>
            </a:r>
            <a:br>
              <a:rPr lang="en-US" dirty="0" smtClean="0"/>
            </a:br>
            <a:r>
              <a:rPr lang="en-US" sz="3600" dirty="0" smtClean="0"/>
              <a:t>Is reading code replacing documentation?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" y="2064823"/>
            <a:ext cx="10058400" cy="2207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105" y="5272644"/>
            <a:ext cx="628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more and more missing </a:t>
            </a:r>
            <a:r>
              <a:rPr lang="is-IS" sz="2400" dirty="0" smtClean="0"/>
              <a:t>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56522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come back to the people</a:t>
            </a:r>
            <a:r>
              <a:rPr lang="is-IS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DevOps?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905922" y="5842575"/>
            <a:ext cx="595961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67" dirty="0">
                <a:hlinkClick r:id="rId2"/>
              </a:rPr>
              <a:t>http://dev.mobify.com/blog/devops-101-best-practices/</a:t>
            </a:r>
            <a:r>
              <a:rPr lang="en-US" sz="1867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19987" y="1584961"/>
            <a:ext cx="3572573" cy="4206240"/>
            <a:chOff x="6014990" y="1188720"/>
            <a:chExt cx="2679430" cy="3154680"/>
          </a:xfrm>
        </p:grpSpPr>
        <p:sp>
          <p:nvSpPr>
            <p:cNvPr id="9" name="Rectangle 8"/>
            <p:cNvSpPr/>
            <p:nvPr/>
          </p:nvSpPr>
          <p:spPr>
            <a:xfrm>
              <a:off x="6014990" y="1188720"/>
              <a:ext cx="2679430" cy="31546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79820" y="1392393"/>
              <a:ext cx="2360200" cy="273209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867" i="1" dirty="0">
                  <a:solidFill>
                    <a:schemeClr val="bg1"/>
                  </a:solidFill>
                </a:rPr>
                <a:t>“The cool-kids way of stringing stuff together with shell scripts. </a:t>
              </a:r>
            </a:p>
            <a:p>
              <a:pPr>
                <a:spcAft>
                  <a:spcPts val="800"/>
                </a:spcAft>
              </a:pPr>
              <a:r>
                <a:rPr lang="en-US" sz="1867" i="1" dirty="0">
                  <a:solidFill>
                    <a:schemeClr val="bg1"/>
                  </a:solidFill>
                </a:rPr>
                <a:t>It exists because we can now wrap things in shell scripts that we used to only dream of; the world is now programmable at a much larger scale, and we have many new tools and techniques for taking advantage of it.”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1040" y="1584961"/>
            <a:ext cx="3572573" cy="2056897"/>
            <a:chOff x="525780" y="1188720"/>
            <a:chExt cx="2679430" cy="1542673"/>
          </a:xfrm>
        </p:grpSpPr>
        <p:sp>
          <p:nvSpPr>
            <p:cNvPr id="6" name="Rectangle 5"/>
            <p:cNvSpPr/>
            <p:nvPr/>
          </p:nvSpPr>
          <p:spPr>
            <a:xfrm>
              <a:off x="525780" y="1188720"/>
              <a:ext cx="2679430" cy="1542673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5840" y="1386702"/>
              <a:ext cx="2080259" cy="11467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</a:rPr>
                <a:t>Takes a new or enhanced feature all the way to production—everyone is adding value to the customer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6" t="24401" r="41021" b="-1"/>
            <a:stretch/>
          </p:blipFill>
          <p:spPr>
            <a:xfrm>
              <a:off x="555244" y="1214120"/>
              <a:ext cx="449580" cy="149417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1040" y="3720594"/>
            <a:ext cx="3613213" cy="2070608"/>
            <a:chOff x="525780" y="2790445"/>
            <a:chExt cx="2709910" cy="1552956"/>
          </a:xfrm>
        </p:grpSpPr>
        <p:sp>
          <p:nvSpPr>
            <p:cNvPr id="11" name="Rectangle 10"/>
            <p:cNvSpPr/>
            <p:nvPr/>
          </p:nvSpPr>
          <p:spPr>
            <a:xfrm>
              <a:off x="525780" y="2790445"/>
              <a:ext cx="2679430" cy="15529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05840" y="2856439"/>
              <a:ext cx="2229850" cy="136191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 method that stresses communication, collaboration, integration, automation,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and cooperation across organizational units to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deliver features quickly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and efficiently.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8" r="47593"/>
            <a:stretch/>
          </p:blipFill>
          <p:spPr>
            <a:xfrm>
              <a:off x="555244" y="2814503"/>
              <a:ext cx="445770" cy="149950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360514" y="1584961"/>
            <a:ext cx="3572573" cy="2056897"/>
            <a:chOff x="3270385" y="1188720"/>
            <a:chExt cx="2679430" cy="1542673"/>
          </a:xfrm>
        </p:grpSpPr>
        <p:sp>
          <p:nvSpPr>
            <p:cNvPr id="8" name="Rectangle 7"/>
            <p:cNvSpPr/>
            <p:nvPr/>
          </p:nvSpPr>
          <p:spPr>
            <a:xfrm>
              <a:off x="3270385" y="1188720"/>
              <a:ext cx="2679430" cy="15426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53644" y="1725179"/>
              <a:ext cx="1706880" cy="50023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</a:rPr>
                <a:t>Based on lean and agile principles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83" t="7295" r="15820" b="1735"/>
            <a:stretch/>
          </p:blipFill>
          <p:spPr>
            <a:xfrm>
              <a:off x="3301163" y="1219200"/>
              <a:ext cx="445770" cy="148971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360514" y="3720593"/>
            <a:ext cx="3613609" cy="2070608"/>
            <a:chOff x="3270385" y="2790445"/>
            <a:chExt cx="2710207" cy="1552956"/>
          </a:xfrm>
        </p:grpSpPr>
        <p:sp>
          <p:nvSpPr>
            <p:cNvPr id="12" name="Rectangle 11"/>
            <p:cNvSpPr/>
            <p:nvPr/>
          </p:nvSpPr>
          <p:spPr>
            <a:xfrm>
              <a:off x="3270385" y="2790445"/>
              <a:ext cx="2679430" cy="1552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53643" y="3179532"/>
              <a:ext cx="2226949" cy="71572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</a:rPr>
                <a:t>DevOps is the marrying of process, infrastructure, and product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5" r="66197"/>
            <a:stretch/>
          </p:blipFill>
          <p:spPr>
            <a:xfrm>
              <a:off x="3299460" y="2814502"/>
              <a:ext cx="447039" cy="150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6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DevOps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35303" y="4496700"/>
            <a:ext cx="8508821" cy="635385"/>
            <a:chOff x="1376477" y="3372526"/>
            <a:chExt cx="6381616" cy="476539"/>
          </a:xfrm>
        </p:grpSpPr>
        <p:sp>
          <p:nvSpPr>
            <p:cNvPr id="8" name="Rectangle 7"/>
            <p:cNvSpPr/>
            <p:nvPr/>
          </p:nvSpPr>
          <p:spPr>
            <a:xfrm>
              <a:off x="1376477" y="3372526"/>
              <a:ext cx="6381616" cy="47653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50600">
                  <a:schemeClr val="accent6"/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1684" y="3437671"/>
              <a:ext cx="3271200" cy="3462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Underpinning: Automation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45463" y="2013588"/>
            <a:ext cx="2787943" cy="2411643"/>
            <a:chOff x="1384097" y="1510191"/>
            <a:chExt cx="2090957" cy="1808732"/>
          </a:xfrm>
        </p:grpSpPr>
        <p:sp>
          <p:nvSpPr>
            <p:cNvPr id="21" name="Rectangle 20"/>
            <p:cNvSpPr/>
            <p:nvPr/>
          </p:nvSpPr>
          <p:spPr>
            <a:xfrm>
              <a:off x="1384097" y="1510191"/>
              <a:ext cx="2090957" cy="1808732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57155" y="1577340"/>
              <a:ext cx="1944840" cy="16916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94264" y="1666036"/>
              <a:ext cx="1870622" cy="623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People, Process Culture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054318" y="2363334"/>
              <a:ext cx="742390" cy="749063"/>
              <a:chOff x="2134440" y="2278742"/>
              <a:chExt cx="830827" cy="83829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Group 23"/>
              <p:cNvGrpSpPr/>
              <p:nvPr/>
            </p:nvGrpSpPr>
            <p:grpSpPr>
              <a:xfrm>
                <a:off x="2469630" y="2278742"/>
                <a:ext cx="495637" cy="391653"/>
                <a:chOff x="390830" y="2719804"/>
                <a:chExt cx="611609" cy="483294"/>
              </a:xfrm>
            </p:grpSpPr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830" y="2719804"/>
                  <a:ext cx="378832" cy="3916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367164">
                  <a:off x="713928" y="2904823"/>
                  <a:ext cx="288511" cy="298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2134440" y="2611355"/>
                <a:ext cx="488689" cy="505682"/>
              </a:xfrm>
              <a:custGeom>
                <a:avLst/>
                <a:gdLst>
                  <a:gd name="T0" fmla="*/ 411 w 454"/>
                  <a:gd name="T1" fmla="*/ 369 h 470"/>
                  <a:gd name="T2" fmla="*/ 302 w 454"/>
                  <a:gd name="T3" fmla="*/ 338 h 470"/>
                  <a:gd name="T4" fmla="*/ 281 w 454"/>
                  <a:gd name="T5" fmla="*/ 267 h 470"/>
                  <a:gd name="T6" fmla="*/ 310 w 454"/>
                  <a:gd name="T7" fmla="*/ 213 h 470"/>
                  <a:gd name="T8" fmla="*/ 326 w 454"/>
                  <a:gd name="T9" fmla="*/ 197 h 470"/>
                  <a:gd name="T10" fmla="*/ 338 w 454"/>
                  <a:gd name="T11" fmla="*/ 164 h 470"/>
                  <a:gd name="T12" fmla="*/ 328 w 454"/>
                  <a:gd name="T13" fmla="*/ 158 h 470"/>
                  <a:gd name="T14" fmla="*/ 336 w 454"/>
                  <a:gd name="T15" fmla="*/ 102 h 470"/>
                  <a:gd name="T16" fmla="*/ 227 w 454"/>
                  <a:gd name="T17" fmla="*/ 0 h 470"/>
                  <a:gd name="T18" fmla="*/ 117 w 454"/>
                  <a:gd name="T19" fmla="*/ 102 h 470"/>
                  <a:gd name="T20" fmla="*/ 125 w 454"/>
                  <a:gd name="T21" fmla="*/ 158 h 470"/>
                  <a:gd name="T22" fmla="*/ 115 w 454"/>
                  <a:gd name="T23" fmla="*/ 164 h 470"/>
                  <a:gd name="T24" fmla="*/ 127 w 454"/>
                  <a:gd name="T25" fmla="*/ 197 h 470"/>
                  <a:gd name="T26" fmla="*/ 145 w 454"/>
                  <a:gd name="T27" fmla="*/ 215 h 470"/>
                  <a:gd name="T28" fmla="*/ 174 w 454"/>
                  <a:gd name="T29" fmla="*/ 267 h 470"/>
                  <a:gd name="T30" fmla="*/ 174 w 454"/>
                  <a:gd name="T31" fmla="*/ 267 h 470"/>
                  <a:gd name="T32" fmla="*/ 148 w 454"/>
                  <a:gd name="T33" fmla="*/ 338 h 470"/>
                  <a:gd name="T34" fmla="*/ 37 w 454"/>
                  <a:gd name="T35" fmla="*/ 369 h 470"/>
                  <a:gd name="T36" fmla="*/ 0 w 454"/>
                  <a:gd name="T37" fmla="*/ 436 h 470"/>
                  <a:gd name="T38" fmla="*/ 224 w 454"/>
                  <a:gd name="T39" fmla="*/ 470 h 470"/>
                  <a:gd name="T40" fmla="*/ 454 w 454"/>
                  <a:gd name="T41" fmla="*/ 436 h 470"/>
                  <a:gd name="T42" fmla="*/ 411 w 454"/>
                  <a:gd name="T43" fmla="*/ 3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4" h="470">
                    <a:moveTo>
                      <a:pt x="411" y="369"/>
                    </a:moveTo>
                    <a:cubicBezTo>
                      <a:pt x="381" y="362"/>
                      <a:pt x="343" y="348"/>
                      <a:pt x="302" y="338"/>
                    </a:cubicBezTo>
                    <a:cubicBezTo>
                      <a:pt x="259" y="325"/>
                      <a:pt x="281" y="267"/>
                      <a:pt x="281" y="267"/>
                    </a:cubicBezTo>
                    <a:cubicBezTo>
                      <a:pt x="292" y="252"/>
                      <a:pt x="302" y="233"/>
                      <a:pt x="310" y="213"/>
                    </a:cubicBezTo>
                    <a:cubicBezTo>
                      <a:pt x="315" y="208"/>
                      <a:pt x="323" y="199"/>
                      <a:pt x="326" y="197"/>
                    </a:cubicBezTo>
                    <a:cubicBezTo>
                      <a:pt x="330" y="193"/>
                      <a:pt x="338" y="177"/>
                      <a:pt x="338" y="164"/>
                    </a:cubicBezTo>
                    <a:cubicBezTo>
                      <a:pt x="339" y="155"/>
                      <a:pt x="332" y="156"/>
                      <a:pt x="328" y="158"/>
                    </a:cubicBezTo>
                    <a:cubicBezTo>
                      <a:pt x="333" y="137"/>
                      <a:pt x="336" y="118"/>
                      <a:pt x="336" y="102"/>
                    </a:cubicBezTo>
                    <a:cubicBezTo>
                      <a:pt x="336" y="37"/>
                      <a:pt x="286" y="0"/>
                      <a:pt x="227" y="0"/>
                    </a:cubicBezTo>
                    <a:cubicBezTo>
                      <a:pt x="168" y="0"/>
                      <a:pt x="117" y="37"/>
                      <a:pt x="117" y="102"/>
                    </a:cubicBezTo>
                    <a:cubicBezTo>
                      <a:pt x="117" y="118"/>
                      <a:pt x="120" y="137"/>
                      <a:pt x="125" y="158"/>
                    </a:cubicBezTo>
                    <a:cubicBezTo>
                      <a:pt x="122" y="156"/>
                      <a:pt x="115" y="155"/>
                      <a:pt x="115" y="164"/>
                    </a:cubicBezTo>
                    <a:cubicBezTo>
                      <a:pt x="116" y="177"/>
                      <a:pt x="124" y="193"/>
                      <a:pt x="127" y="197"/>
                    </a:cubicBezTo>
                    <a:cubicBezTo>
                      <a:pt x="130" y="200"/>
                      <a:pt x="140" y="210"/>
                      <a:pt x="145" y="215"/>
                    </a:cubicBezTo>
                    <a:cubicBezTo>
                      <a:pt x="153" y="234"/>
                      <a:pt x="163" y="252"/>
                      <a:pt x="174" y="267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4" y="267"/>
                      <a:pt x="194" y="320"/>
                      <a:pt x="148" y="338"/>
                    </a:cubicBezTo>
                    <a:cubicBezTo>
                      <a:pt x="111" y="348"/>
                      <a:pt x="75" y="361"/>
                      <a:pt x="37" y="369"/>
                    </a:cubicBezTo>
                    <a:cubicBezTo>
                      <a:pt x="8" y="374"/>
                      <a:pt x="0" y="426"/>
                      <a:pt x="0" y="436"/>
                    </a:cubicBezTo>
                    <a:cubicBezTo>
                      <a:pt x="0" y="464"/>
                      <a:pt x="111" y="470"/>
                      <a:pt x="224" y="470"/>
                    </a:cubicBezTo>
                    <a:cubicBezTo>
                      <a:pt x="336" y="470"/>
                      <a:pt x="454" y="464"/>
                      <a:pt x="454" y="436"/>
                    </a:cubicBezTo>
                    <a:cubicBezTo>
                      <a:pt x="454" y="426"/>
                      <a:pt x="440" y="375"/>
                      <a:pt x="411" y="3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504489" y="2649734"/>
                <a:ext cx="277454" cy="287102"/>
              </a:xfrm>
              <a:custGeom>
                <a:avLst/>
                <a:gdLst>
                  <a:gd name="T0" fmla="*/ 411 w 454"/>
                  <a:gd name="T1" fmla="*/ 369 h 470"/>
                  <a:gd name="T2" fmla="*/ 302 w 454"/>
                  <a:gd name="T3" fmla="*/ 338 h 470"/>
                  <a:gd name="T4" fmla="*/ 281 w 454"/>
                  <a:gd name="T5" fmla="*/ 267 h 470"/>
                  <a:gd name="T6" fmla="*/ 310 w 454"/>
                  <a:gd name="T7" fmla="*/ 213 h 470"/>
                  <a:gd name="T8" fmla="*/ 326 w 454"/>
                  <a:gd name="T9" fmla="*/ 197 h 470"/>
                  <a:gd name="T10" fmla="*/ 338 w 454"/>
                  <a:gd name="T11" fmla="*/ 164 h 470"/>
                  <a:gd name="T12" fmla="*/ 328 w 454"/>
                  <a:gd name="T13" fmla="*/ 158 h 470"/>
                  <a:gd name="T14" fmla="*/ 336 w 454"/>
                  <a:gd name="T15" fmla="*/ 102 h 470"/>
                  <a:gd name="T16" fmla="*/ 227 w 454"/>
                  <a:gd name="T17" fmla="*/ 0 h 470"/>
                  <a:gd name="T18" fmla="*/ 117 w 454"/>
                  <a:gd name="T19" fmla="*/ 102 h 470"/>
                  <a:gd name="T20" fmla="*/ 125 w 454"/>
                  <a:gd name="T21" fmla="*/ 158 h 470"/>
                  <a:gd name="T22" fmla="*/ 115 w 454"/>
                  <a:gd name="T23" fmla="*/ 164 h 470"/>
                  <a:gd name="T24" fmla="*/ 127 w 454"/>
                  <a:gd name="T25" fmla="*/ 197 h 470"/>
                  <a:gd name="T26" fmla="*/ 145 w 454"/>
                  <a:gd name="T27" fmla="*/ 215 h 470"/>
                  <a:gd name="T28" fmla="*/ 174 w 454"/>
                  <a:gd name="T29" fmla="*/ 267 h 470"/>
                  <a:gd name="T30" fmla="*/ 174 w 454"/>
                  <a:gd name="T31" fmla="*/ 267 h 470"/>
                  <a:gd name="T32" fmla="*/ 148 w 454"/>
                  <a:gd name="T33" fmla="*/ 338 h 470"/>
                  <a:gd name="T34" fmla="*/ 37 w 454"/>
                  <a:gd name="T35" fmla="*/ 369 h 470"/>
                  <a:gd name="T36" fmla="*/ 0 w 454"/>
                  <a:gd name="T37" fmla="*/ 436 h 470"/>
                  <a:gd name="T38" fmla="*/ 224 w 454"/>
                  <a:gd name="T39" fmla="*/ 470 h 470"/>
                  <a:gd name="T40" fmla="*/ 454 w 454"/>
                  <a:gd name="T41" fmla="*/ 436 h 470"/>
                  <a:gd name="T42" fmla="*/ 411 w 454"/>
                  <a:gd name="T43" fmla="*/ 3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4" h="470">
                    <a:moveTo>
                      <a:pt x="411" y="369"/>
                    </a:moveTo>
                    <a:cubicBezTo>
                      <a:pt x="381" y="362"/>
                      <a:pt x="343" y="348"/>
                      <a:pt x="302" y="338"/>
                    </a:cubicBezTo>
                    <a:cubicBezTo>
                      <a:pt x="259" y="325"/>
                      <a:pt x="281" y="267"/>
                      <a:pt x="281" y="267"/>
                    </a:cubicBezTo>
                    <a:cubicBezTo>
                      <a:pt x="292" y="252"/>
                      <a:pt x="302" y="233"/>
                      <a:pt x="310" y="213"/>
                    </a:cubicBezTo>
                    <a:cubicBezTo>
                      <a:pt x="315" y="208"/>
                      <a:pt x="323" y="199"/>
                      <a:pt x="326" y="197"/>
                    </a:cubicBezTo>
                    <a:cubicBezTo>
                      <a:pt x="330" y="193"/>
                      <a:pt x="338" y="177"/>
                      <a:pt x="338" y="164"/>
                    </a:cubicBezTo>
                    <a:cubicBezTo>
                      <a:pt x="339" y="155"/>
                      <a:pt x="332" y="156"/>
                      <a:pt x="328" y="158"/>
                    </a:cubicBezTo>
                    <a:cubicBezTo>
                      <a:pt x="333" y="137"/>
                      <a:pt x="336" y="118"/>
                      <a:pt x="336" y="102"/>
                    </a:cubicBezTo>
                    <a:cubicBezTo>
                      <a:pt x="336" y="37"/>
                      <a:pt x="286" y="0"/>
                      <a:pt x="227" y="0"/>
                    </a:cubicBezTo>
                    <a:cubicBezTo>
                      <a:pt x="168" y="0"/>
                      <a:pt x="117" y="37"/>
                      <a:pt x="117" y="102"/>
                    </a:cubicBezTo>
                    <a:cubicBezTo>
                      <a:pt x="117" y="118"/>
                      <a:pt x="120" y="137"/>
                      <a:pt x="125" y="158"/>
                    </a:cubicBezTo>
                    <a:cubicBezTo>
                      <a:pt x="122" y="156"/>
                      <a:pt x="115" y="155"/>
                      <a:pt x="115" y="164"/>
                    </a:cubicBezTo>
                    <a:cubicBezTo>
                      <a:pt x="116" y="177"/>
                      <a:pt x="124" y="193"/>
                      <a:pt x="127" y="197"/>
                    </a:cubicBezTo>
                    <a:cubicBezTo>
                      <a:pt x="130" y="200"/>
                      <a:pt x="140" y="210"/>
                      <a:pt x="145" y="215"/>
                    </a:cubicBezTo>
                    <a:cubicBezTo>
                      <a:pt x="153" y="234"/>
                      <a:pt x="163" y="252"/>
                      <a:pt x="174" y="267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74" y="267"/>
                      <a:pt x="194" y="320"/>
                      <a:pt x="148" y="338"/>
                    </a:cubicBezTo>
                    <a:cubicBezTo>
                      <a:pt x="111" y="348"/>
                      <a:pt x="75" y="361"/>
                      <a:pt x="37" y="369"/>
                    </a:cubicBezTo>
                    <a:cubicBezTo>
                      <a:pt x="8" y="374"/>
                      <a:pt x="0" y="426"/>
                      <a:pt x="0" y="436"/>
                    </a:cubicBezTo>
                    <a:cubicBezTo>
                      <a:pt x="0" y="464"/>
                      <a:pt x="111" y="470"/>
                      <a:pt x="224" y="470"/>
                    </a:cubicBezTo>
                    <a:cubicBezTo>
                      <a:pt x="336" y="470"/>
                      <a:pt x="454" y="464"/>
                      <a:pt x="454" y="436"/>
                    </a:cubicBezTo>
                    <a:cubicBezTo>
                      <a:pt x="454" y="426"/>
                      <a:pt x="440" y="375"/>
                      <a:pt x="411" y="3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700822" y="2013588"/>
            <a:ext cx="2787943" cy="2411643"/>
            <a:chOff x="3525616" y="1510191"/>
            <a:chExt cx="2090957" cy="1808732"/>
          </a:xfrm>
        </p:grpSpPr>
        <p:sp>
          <p:nvSpPr>
            <p:cNvPr id="13" name="Rectangle 12"/>
            <p:cNvSpPr/>
            <p:nvPr/>
          </p:nvSpPr>
          <p:spPr>
            <a:xfrm>
              <a:off x="3525616" y="1510191"/>
              <a:ext cx="2090957" cy="18087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98674" y="1577340"/>
              <a:ext cx="1944840" cy="1691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59404" y="1804534"/>
              <a:ext cx="1623380" cy="3462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Practices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 rot="16200000" flipH="1">
              <a:off x="4280210" y="2499273"/>
              <a:ext cx="608020" cy="585160"/>
              <a:chOff x="4052888" y="4122738"/>
              <a:chExt cx="633412" cy="609600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 32"/>
              <p:cNvSpPr>
                <a:spLocks noChangeArrowheads="1"/>
              </p:cNvSpPr>
              <p:nvPr/>
            </p:nvSpPr>
            <p:spPr bwMode="auto">
              <a:xfrm>
                <a:off x="4249738" y="4621213"/>
                <a:ext cx="107950" cy="111125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301" y="308"/>
                  </a:cxn>
                  <a:cxn ang="0">
                    <a:pos x="301" y="43"/>
                  </a:cxn>
                  <a:cxn ang="0">
                    <a:pos x="131" y="0"/>
                  </a:cxn>
                  <a:cxn ang="0">
                    <a:pos x="0" y="227"/>
                  </a:cxn>
                </a:cxnLst>
                <a:rect l="0" t="0" r="r" b="b"/>
                <a:pathLst>
                  <a:path w="302" h="309">
                    <a:moveTo>
                      <a:pt x="0" y="227"/>
                    </a:moveTo>
                    <a:cubicBezTo>
                      <a:pt x="92" y="271"/>
                      <a:pt x="194" y="299"/>
                      <a:pt x="301" y="308"/>
                    </a:cubicBezTo>
                    <a:lnTo>
                      <a:pt x="301" y="43"/>
                    </a:lnTo>
                    <a:cubicBezTo>
                      <a:pt x="241" y="36"/>
                      <a:pt x="184" y="23"/>
                      <a:pt x="131" y="0"/>
                    </a:cubicBezTo>
                    <a:lnTo>
                      <a:pt x="0" y="227"/>
                    </a:ln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34" name="Freeform 33"/>
              <p:cNvSpPr>
                <a:spLocks noChangeArrowheads="1"/>
              </p:cNvSpPr>
              <p:nvPr/>
            </p:nvSpPr>
            <p:spPr bwMode="auto">
              <a:xfrm>
                <a:off x="4052888" y="4122738"/>
                <a:ext cx="633412" cy="357187"/>
              </a:xfrm>
              <a:custGeom>
                <a:avLst/>
                <a:gdLst/>
                <a:ahLst/>
                <a:cxnLst>
                  <a:cxn ang="0">
                    <a:pos x="1493" y="784"/>
                  </a:cxn>
                  <a:cxn ang="0">
                    <a:pos x="1758" y="784"/>
                  </a:cxn>
                  <a:cxn ang="0">
                    <a:pos x="913" y="0"/>
                  </a:cxn>
                  <a:cxn ang="0">
                    <a:pos x="245" y="326"/>
                  </a:cxn>
                  <a:cxn ang="0">
                    <a:pos x="1" y="185"/>
                  </a:cxn>
                  <a:cxn ang="0">
                    <a:pos x="0" y="993"/>
                  </a:cxn>
                  <a:cxn ang="0">
                    <a:pos x="700" y="590"/>
                  </a:cxn>
                  <a:cxn ang="0">
                    <a:pos x="475" y="459"/>
                  </a:cxn>
                  <a:cxn ang="0">
                    <a:pos x="913" y="261"/>
                  </a:cxn>
                  <a:cxn ang="0">
                    <a:pos x="1493" y="784"/>
                  </a:cxn>
                </a:cxnLst>
                <a:rect l="0" t="0" r="r" b="b"/>
                <a:pathLst>
                  <a:path w="1759" h="994">
                    <a:moveTo>
                      <a:pt x="1493" y="784"/>
                    </a:moveTo>
                    <a:lnTo>
                      <a:pt x="1758" y="784"/>
                    </a:lnTo>
                    <a:cubicBezTo>
                      <a:pt x="1724" y="346"/>
                      <a:pt x="1358" y="0"/>
                      <a:pt x="913" y="0"/>
                    </a:cubicBezTo>
                    <a:cubicBezTo>
                      <a:pt x="651" y="0"/>
                      <a:pt x="404" y="123"/>
                      <a:pt x="245" y="326"/>
                    </a:cubicBezTo>
                    <a:lnTo>
                      <a:pt x="1" y="185"/>
                    </a:lnTo>
                    <a:lnTo>
                      <a:pt x="0" y="993"/>
                    </a:lnTo>
                    <a:lnTo>
                      <a:pt x="700" y="590"/>
                    </a:lnTo>
                    <a:lnTo>
                      <a:pt x="475" y="459"/>
                    </a:lnTo>
                    <a:cubicBezTo>
                      <a:pt x="585" y="336"/>
                      <a:pt x="744" y="261"/>
                      <a:pt x="913" y="261"/>
                    </a:cubicBezTo>
                    <a:cubicBezTo>
                      <a:pt x="1214" y="261"/>
                      <a:pt x="1460" y="491"/>
                      <a:pt x="1493" y="784"/>
                    </a:cubicBez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35" name="Freeform 34"/>
              <p:cNvSpPr>
                <a:spLocks noChangeArrowheads="1"/>
              </p:cNvSpPr>
              <p:nvPr/>
            </p:nvSpPr>
            <p:spPr bwMode="auto">
              <a:xfrm>
                <a:off x="4130675" y="4552950"/>
                <a:ext cx="127000" cy="127000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31"/>
                  </a:cxn>
                  <a:cxn ang="0">
                    <a:pos x="221" y="352"/>
                  </a:cxn>
                  <a:cxn ang="0">
                    <a:pos x="353" y="123"/>
                  </a:cxn>
                  <a:cxn ang="0">
                    <a:pos x="229" y="0"/>
                  </a:cxn>
                </a:cxnLst>
                <a:rect l="0" t="0" r="r" b="b"/>
                <a:pathLst>
                  <a:path w="354" h="353">
                    <a:moveTo>
                      <a:pt x="229" y="0"/>
                    </a:moveTo>
                    <a:lnTo>
                      <a:pt x="0" y="131"/>
                    </a:lnTo>
                    <a:cubicBezTo>
                      <a:pt x="60" y="218"/>
                      <a:pt x="134" y="292"/>
                      <a:pt x="221" y="352"/>
                    </a:cubicBezTo>
                    <a:lnTo>
                      <a:pt x="353" y="123"/>
                    </a:lnTo>
                    <a:cubicBezTo>
                      <a:pt x="305" y="88"/>
                      <a:pt x="264" y="47"/>
                      <a:pt x="229" y="0"/>
                    </a:cubicBez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36" name="Freeform 35"/>
              <p:cNvSpPr>
                <a:spLocks noChangeArrowheads="1"/>
              </p:cNvSpPr>
              <p:nvPr/>
            </p:nvSpPr>
            <p:spPr bwMode="auto">
              <a:xfrm>
                <a:off x="4405313" y="4621213"/>
                <a:ext cx="107950" cy="111125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308"/>
                  </a:cxn>
                  <a:cxn ang="0">
                    <a:pos x="299" y="227"/>
                  </a:cxn>
                  <a:cxn ang="0">
                    <a:pos x="168" y="0"/>
                  </a:cxn>
                  <a:cxn ang="0">
                    <a:pos x="0" y="43"/>
                  </a:cxn>
                </a:cxnLst>
                <a:rect l="0" t="0" r="r" b="b"/>
                <a:pathLst>
                  <a:path w="300" h="309">
                    <a:moveTo>
                      <a:pt x="0" y="43"/>
                    </a:moveTo>
                    <a:lnTo>
                      <a:pt x="0" y="308"/>
                    </a:lnTo>
                    <a:cubicBezTo>
                      <a:pt x="106" y="299"/>
                      <a:pt x="207" y="271"/>
                      <a:pt x="299" y="227"/>
                    </a:cubicBezTo>
                    <a:lnTo>
                      <a:pt x="168" y="0"/>
                    </a:lnTo>
                    <a:cubicBezTo>
                      <a:pt x="115" y="23"/>
                      <a:pt x="58" y="36"/>
                      <a:pt x="0" y="43"/>
                    </a:cubicBez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37" name="Freeform 36"/>
              <p:cNvSpPr>
                <a:spLocks noChangeArrowheads="1"/>
              </p:cNvSpPr>
              <p:nvPr/>
            </p:nvSpPr>
            <p:spPr bwMode="auto">
              <a:xfrm>
                <a:off x="4506913" y="4552950"/>
                <a:ext cx="127000" cy="127000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32" y="352"/>
                  </a:cxn>
                  <a:cxn ang="0">
                    <a:pos x="352" y="131"/>
                  </a:cxn>
                  <a:cxn ang="0">
                    <a:pos x="124" y="0"/>
                  </a:cxn>
                  <a:cxn ang="0">
                    <a:pos x="0" y="123"/>
                  </a:cxn>
                </a:cxnLst>
                <a:rect l="0" t="0" r="r" b="b"/>
                <a:pathLst>
                  <a:path w="353" h="353">
                    <a:moveTo>
                      <a:pt x="0" y="123"/>
                    </a:moveTo>
                    <a:lnTo>
                      <a:pt x="132" y="352"/>
                    </a:lnTo>
                    <a:cubicBezTo>
                      <a:pt x="218" y="292"/>
                      <a:pt x="293" y="218"/>
                      <a:pt x="352" y="131"/>
                    </a:cubicBezTo>
                    <a:lnTo>
                      <a:pt x="124" y="0"/>
                    </a:lnTo>
                    <a:cubicBezTo>
                      <a:pt x="89" y="47"/>
                      <a:pt x="47" y="88"/>
                      <a:pt x="0" y="123"/>
                    </a:cubicBez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38" name="Freeform 37"/>
              <p:cNvSpPr>
                <a:spLocks noChangeArrowheads="1"/>
              </p:cNvSpPr>
              <p:nvPr/>
            </p:nvSpPr>
            <p:spPr bwMode="auto">
              <a:xfrm>
                <a:off x="4575175" y="4451350"/>
                <a:ext cx="111125" cy="107950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227" y="300"/>
                  </a:cxn>
                  <a:cxn ang="0">
                    <a:pos x="308" y="0"/>
                  </a:cxn>
                  <a:cxn ang="0">
                    <a:pos x="43" y="0"/>
                  </a:cxn>
                  <a:cxn ang="0">
                    <a:pos x="0" y="169"/>
                  </a:cxn>
                </a:cxnLst>
                <a:rect l="0" t="0" r="r" b="b"/>
                <a:pathLst>
                  <a:path w="309" h="301">
                    <a:moveTo>
                      <a:pt x="0" y="169"/>
                    </a:moveTo>
                    <a:lnTo>
                      <a:pt x="227" y="300"/>
                    </a:lnTo>
                    <a:cubicBezTo>
                      <a:pt x="271" y="208"/>
                      <a:pt x="300" y="106"/>
                      <a:pt x="308" y="0"/>
                    </a:cubicBezTo>
                    <a:lnTo>
                      <a:pt x="43" y="0"/>
                    </a:lnTo>
                    <a:cubicBezTo>
                      <a:pt x="37" y="60"/>
                      <a:pt x="23" y="116"/>
                      <a:pt x="0" y="169"/>
                    </a:cubicBezTo>
                  </a:path>
                </a:pathLst>
              </a:custGeom>
              <a:grpFill/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-107" charset="0"/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107" charset="0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556181" y="2013588"/>
            <a:ext cx="2787943" cy="2411643"/>
            <a:chOff x="5667135" y="1510191"/>
            <a:chExt cx="2090957" cy="1808732"/>
          </a:xfrm>
        </p:grpSpPr>
        <p:sp>
          <p:nvSpPr>
            <p:cNvPr id="14" name="Rectangle 13"/>
            <p:cNvSpPr/>
            <p:nvPr/>
          </p:nvSpPr>
          <p:spPr>
            <a:xfrm>
              <a:off x="5667135" y="1510191"/>
              <a:ext cx="2090957" cy="18087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34213" y="1577340"/>
              <a:ext cx="1944840" cy="16916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94943" y="1804534"/>
              <a:ext cx="1623380" cy="3462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Tools</a:t>
              </a:r>
            </a:p>
          </p:txBody>
        </p:sp>
        <p:sp>
          <p:nvSpPr>
            <p:cNvPr id="39" name="Freeform 63"/>
            <p:cNvSpPr>
              <a:spLocks noEditPoints="1"/>
            </p:cNvSpPr>
            <p:nvPr/>
          </p:nvSpPr>
          <p:spPr bwMode="auto">
            <a:xfrm rot="16200000">
              <a:off x="6401832" y="2514446"/>
              <a:ext cx="609602" cy="553229"/>
            </a:xfrm>
            <a:custGeom>
              <a:avLst/>
              <a:gdLst/>
              <a:ahLst/>
              <a:cxnLst>
                <a:cxn ang="0">
                  <a:pos x="71" y="91"/>
                </a:cxn>
                <a:cxn ang="0">
                  <a:pos x="10" y="31"/>
                </a:cxn>
                <a:cxn ang="0">
                  <a:pos x="10" y="23"/>
                </a:cxn>
                <a:cxn ang="0">
                  <a:pos x="18" y="23"/>
                </a:cxn>
                <a:cxn ang="0">
                  <a:pos x="78" y="84"/>
                </a:cxn>
                <a:cxn ang="0">
                  <a:pos x="83" y="79"/>
                </a:cxn>
                <a:cxn ang="0">
                  <a:pos x="23" y="19"/>
                </a:cxn>
                <a:cxn ang="0">
                  <a:pos x="23" y="11"/>
                </a:cxn>
                <a:cxn ang="0">
                  <a:pos x="30" y="11"/>
                </a:cxn>
                <a:cxn ang="0">
                  <a:pos x="91" y="72"/>
                </a:cxn>
                <a:cxn ang="0">
                  <a:pos x="98" y="65"/>
                </a:cxn>
                <a:cxn ang="0">
                  <a:pos x="40" y="7"/>
                </a:cxn>
                <a:cxn ang="0">
                  <a:pos x="10" y="10"/>
                </a:cxn>
                <a:cxn ang="0">
                  <a:pos x="8" y="39"/>
                </a:cxn>
                <a:cxn ang="0">
                  <a:pos x="66" y="97"/>
                </a:cxn>
                <a:cxn ang="0">
                  <a:pos x="71" y="91"/>
                </a:cxn>
                <a:cxn ang="0">
                  <a:pos x="211" y="200"/>
                </a:cxn>
                <a:cxn ang="0">
                  <a:pos x="194" y="175"/>
                </a:cxn>
                <a:cxn ang="0">
                  <a:pos x="189" y="177"/>
                </a:cxn>
                <a:cxn ang="0">
                  <a:pos x="189" y="176"/>
                </a:cxn>
                <a:cxn ang="0">
                  <a:pos x="138" y="125"/>
                </a:cxn>
                <a:cxn ang="0">
                  <a:pos x="126" y="137"/>
                </a:cxn>
                <a:cxn ang="0">
                  <a:pos x="177" y="188"/>
                </a:cxn>
                <a:cxn ang="0">
                  <a:pos x="178" y="189"/>
                </a:cxn>
                <a:cxn ang="0">
                  <a:pos x="176" y="193"/>
                </a:cxn>
                <a:cxn ang="0">
                  <a:pos x="201" y="210"/>
                </a:cxn>
                <a:cxn ang="0">
                  <a:pos x="207" y="206"/>
                </a:cxn>
                <a:cxn ang="0">
                  <a:pos x="211" y="200"/>
                </a:cxn>
                <a:cxn ang="0">
                  <a:pos x="152" y="101"/>
                </a:cxn>
                <a:cxn ang="0">
                  <a:pos x="190" y="88"/>
                </a:cxn>
                <a:cxn ang="0">
                  <a:pos x="198" y="32"/>
                </a:cxn>
                <a:cxn ang="0">
                  <a:pos x="164" y="65"/>
                </a:cxn>
                <a:cxn ang="0">
                  <a:pos x="148" y="49"/>
                </a:cxn>
                <a:cxn ang="0">
                  <a:pos x="181" y="16"/>
                </a:cxn>
                <a:cxn ang="0">
                  <a:pos x="125" y="23"/>
                </a:cxn>
                <a:cxn ang="0">
                  <a:pos x="112" y="61"/>
                </a:cxn>
                <a:cxn ang="0">
                  <a:pos x="107" y="66"/>
                </a:cxn>
                <a:cxn ang="0">
                  <a:pos x="18" y="154"/>
                </a:cxn>
                <a:cxn ang="0">
                  <a:pos x="18" y="195"/>
                </a:cxn>
                <a:cxn ang="0">
                  <a:pos x="59" y="195"/>
                </a:cxn>
                <a:cxn ang="0">
                  <a:pos x="147" y="106"/>
                </a:cxn>
                <a:cxn ang="0">
                  <a:pos x="152" y="101"/>
                </a:cxn>
                <a:cxn ang="0">
                  <a:pos x="48" y="178"/>
                </a:cxn>
                <a:cxn ang="0">
                  <a:pos x="35" y="178"/>
                </a:cxn>
                <a:cxn ang="0">
                  <a:pos x="35" y="165"/>
                </a:cxn>
                <a:cxn ang="0">
                  <a:pos x="48" y="165"/>
                </a:cxn>
                <a:cxn ang="0">
                  <a:pos x="48" y="178"/>
                </a:cxn>
              </a:cxnLst>
              <a:rect l="0" t="0" r="r" b="b"/>
              <a:pathLst>
                <a:path w="212" h="211">
                  <a:moveTo>
                    <a:pt x="71" y="9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8" y="29"/>
                    <a:pt x="8" y="26"/>
                    <a:pt x="10" y="23"/>
                  </a:cubicBezTo>
                  <a:cubicBezTo>
                    <a:pt x="12" y="21"/>
                    <a:pt x="16" y="21"/>
                    <a:pt x="18" y="23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7"/>
                    <a:pt x="21" y="13"/>
                    <a:pt x="23" y="11"/>
                  </a:cubicBezTo>
                  <a:cubicBezTo>
                    <a:pt x="25" y="9"/>
                    <a:pt x="28" y="9"/>
                    <a:pt x="30" y="1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2" y="0"/>
                    <a:pt x="19" y="1"/>
                    <a:pt x="10" y="10"/>
                  </a:cubicBezTo>
                  <a:cubicBezTo>
                    <a:pt x="2" y="19"/>
                    <a:pt x="0" y="32"/>
                    <a:pt x="8" y="39"/>
                  </a:cubicBezTo>
                  <a:cubicBezTo>
                    <a:pt x="66" y="97"/>
                    <a:pt x="66" y="97"/>
                    <a:pt x="66" y="97"/>
                  </a:cubicBezTo>
                  <a:lnTo>
                    <a:pt x="71" y="91"/>
                  </a:lnTo>
                  <a:close/>
                  <a:moveTo>
                    <a:pt x="211" y="200"/>
                  </a:moveTo>
                  <a:cubicBezTo>
                    <a:pt x="194" y="175"/>
                    <a:pt x="194" y="175"/>
                    <a:pt x="194" y="175"/>
                  </a:cubicBezTo>
                  <a:cubicBezTo>
                    <a:pt x="193" y="174"/>
                    <a:pt x="192" y="175"/>
                    <a:pt x="189" y="177"/>
                  </a:cubicBezTo>
                  <a:cubicBezTo>
                    <a:pt x="189" y="177"/>
                    <a:pt x="189" y="177"/>
                    <a:pt x="189" y="176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77" y="189"/>
                    <a:pt x="177" y="189"/>
                    <a:pt x="178" y="189"/>
                  </a:cubicBezTo>
                  <a:cubicBezTo>
                    <a:pt x="176" y="191"/>
                    <a:pt x="175" y="193"/>
                    <a:pt x="176" y="193"/>
                  </a:cubicBezTo>
                  <a:cubicBezTo>
                    <a:pt x="201" y="210"/>
                    <a:pt x="201" y="210"/>
                    <a:pt x="201" y="210"/>
                  </a:cubicBezTo>
                  <a:cubicBezTo>
                    <a:pt x="202" y="211"/>
                    <a:pt x="205" y="209"/>
                    <a:pt x="207" y="206"/>
                  </a:cubicBezTo>
                  <a:cubicBezTo>
                    <a:pt x="210" y="204"/>
                    <a:pt x="212" y="201"/>
                    <a:pt x="211" y="200"/>
                  </a:cubicBezTo>
                  <a:close/>
                  <a:moveTo>
                    <a:pt x="152" y="101"/>
                  </a:moveTo>
                  <a:cubicBezTo>
                    <a:pt x="165" y="103"/>
                    <a:pt x="180" y="98"/>
                    <a:pt x="190" y="88"/>
                  </a:cubicBezTo>
                  <a:cubicBezTo>
                    <a:pt x="206" y="73"/>
                    <a:pt x="208" y="49"/>
                    <a:pt x="198" y="32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64" y="5"/>
                    <a:pt x="141" y="7"/>
                    <a:pt x="125" y="23"/>
                  </a:cubicBezTo>
                  <a:cubicBezTo>
                    <a:pt x="115" y="33"/>
                    <a:pt x="111" y="48"/>
                    <a:pt x="112" y="61"/>
                  </a:cubicBezTo>
                  <a:cubicBezTo>
                    <a:pt x="110" y="63"/>
                    <a:pt x="108" y="64"/>
                    <a:pt x="107" y="66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7" y="165"/>
                    <a:pt x="7" y="184"/>
                    <a:pt x="18" y="195"/>
                  </a:cubicBezTo>
                  <a:cubicBezTo>
                    <a:pt x="29" y="206"/>
                    <a:pt x="48" y="206"/>
                    <a:pt x="59" y="195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9" y="105"/>
                    <a:pt x="151" y="103"/>
                    <a:pt x="152" y="101"/>
                  </a:cubicBezTo>
                  <a:close/>
                  <a:moveTo>
                    <a:pt x="48" y="178"/>
                  </a:moveTo>
                  <a:cubicBezTo>
                    <a:pt x="45" y="182"/>
                    <a:pt x="39" y="182"/>
                    <a:pt x="35" y="178"/>
                  </a:cubicBezTo>
                  <a:cubicBezTo>
                    <a:pt x="31" y="175"/>
                    <a:pt x="31" y="169"/>
                    <a:pt x="35" y="165"/>
                  </a:cubicBezTo>
                  <a:cubicBezTo>
                    <a:pt x="39" y="161"/>
                    <a:pt x="45" y="161"/>
                    <a:pt x="48" y="165"/>
                  </a:cubicBezTo>
                  <a:cubicBezTo>
                    <a:pt x="52" y="169"/>
                    <a:pt x="52" y="175"/>
                    <a:pt x="4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63755" y="5965513"/>
            <a:ext cx="10631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/>
              <a:t>DevOps for Networking, </a:t>
            </a:r>
            <a:r>
              <a:rPr lang="en-US" dirty="0" smtClean="0"/>
              <a:t>Use Things You Can </a:t>
            </a:r>
            <a:r>
              <a:rPr lang="en-US" smtClean="0"/>
              <a:t>Program, and </a:t>
            </a:r>
            <a:r>
              <a:rPr lang="en-US" dirty="0" smtClean="0"/>
              <a:t>Program the Things You Use. Stefan </a:t>
            </a:r>
            <a:r>
              <a:rPr lang="en-US" dirty="0" err="1" smtClean="0"/>
              <a:t>Vallin</a:t>
            </a:r>
            <a:r>
              <a:rPr lang="en-US" dirty="0" smtClean="0"/>
              <a:t>, Cisco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6402" y="1797052"/>
            <a:ext cx="7639029" cy="2880785"/>
          </a:xfrm>
        </p:spPr>
        <p:txBody>
          <a:bodyPr/>
          <a:lstStyle/>
          <a:p>
            <a:r>
              <a:rPr lang="en-US" sz="2400" dirty="0"/>
              <a:t>An increased knowledge of other IT disciplines </a:t>
            </a:r>
          </a:p>
          <a:p>
            <a:r>
              <a:rPr lang="en-US" sz="2400" dirty="0"/>
              <a:t>More knowledge of the business</a:t>
            </a:r>
          </a:p>
          <a:p>
            <a:r>
              <a:rPr lang="en-US" sz="2400" dirty="0"/>
              <a:t>More understanding of applications</a:t>
            </a:r>
          </a:p>
          <a:p>
            <a:r>
              <a:rPr lang="en-US" sz="2400" dirty="0"/>
              <a:t>More emphasis on programming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455085"/>
            <a:ext cx="6721352" cy="975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Network Professionals’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028" y="6236176"/>
            <a:ext cx="9769460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smtClean="0"/>
              <a:t>Stallings</a:t>
            </a:r>
            <a:r>
              <a:rPr lang="en-US" sz="2133" dirty="0"/>
              <a:t>: Foundations of Modern Networking: SDN, NFV, </a:t>
            </a:r>
            <a:r>
              <a:rPr lang="en-US" sz="2133" dirty="0" err="1"/>
              <a:t>QoE</a:t>
            </a:r>
            <a:r>
              <a:rPr lang="en-US" sz="2133" dirty="0"/>
              <a:t>, </a:t>
            </a:r>
            <a:r>
              <a:rPr lang="en-US" sz="2133" dirty="0" err="1"/>
              <a:t>IoT</a:t>
            </a:r>
            <a:r>
              <a:rPr lang="en-US" sz="2133" dirty="0"/>
              <a:t>, and Cloud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3563" y="266699"/>
            <a:ext cx="975851" cy="84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30473" y="266699"/>
            <a:ext cx="975851" cy="842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692" y="266700"/>
            <a:ext cx="1002341" cy="8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from the top</a:t>
            </a:r>
            <a:r>
              <a:rPr lang="is-IS" dirty="0" smtClean="0"/>
              <a:t>…we have a customer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4345" y="5156792"/>
            <a:ext cx="2126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Resources</a:t>
            </a:r>
            <a:r>
              <a:rPr lang="en-US" sz="3200" smtClean="0"/>
              <a:t>: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4" y="1475323"/>
            <a:ext cx="1335685" cy="1249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5664" y="2964731"/>
            <a:ext cx="10122196" cy="174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You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93266" y="5095236"/>
            <a:ext cx="515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Network Functions (firewall, DPI, load balancer,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resulting scenario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6" y="1430869"/>
            <a:ext cx="6188489" cy="3639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99" y="2590180"/>
            <a:ext cx="5249882" cy="3152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056" y="6056416"/>
            <a:ext cx="649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NFV/SDN World congress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Complexity is on the rise</a:t>
            </a:r>
          </a:p>
          <a:p>
            <a:endParaRPr lang="en-US" sz="3600" dirty="0" smtClean="0"/>
          </a:p>
          <a:p>
            <a:r>
              <a:rPr lang="en-US" sz="3600" dirty="0" smtClean="0"/>
              <a:t>Requirements are also on the rise</a:t>
            </a:r>
          </a:p>
          <a:p>
            <a:endParaRPr lang="en-US" sz="3600" dirty="0" smtClean="0"/>
          </a:p>
          <a:p>
            <a:r>
              <a:rPr lang="en-US" sz="3600" dirty="0" smtClean="0"/>
              <a:t>Formalizing the service design, testing and operation process is paramount</a:t>
            </a:r>
            <a:endParaRPr lang="is-IS" sz="3600" dirty="0" smtClean="0"/>
          </a:p>
        </p:txBody>
      </p:sp>
    </p:spTree>
    <p:extLst>
      <p:ext uri="{BB962C8B-B14F-4D97-AF65-F5344CB8AC3E}">
        <p14:creationId xmlns:p14="http://schemas.microsoft.com/office/powerpoint/2010/main" val="101558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from the top</a:t>
            </a:r>
            <a:r>
              <a:rPr lang="is-IS" dirty="0" smtClean="0"/>
              <a:t>…we have a customer</a:t>
            </a:r>
            <a:br>
              <a:rPr lang="is-IS" dirty="0" smtClean="0"/>
            </a:br>
            <a:r>
              <a:rPr lang="is-IS" sz="2800" dirty="0" smtClean="0"/>
              <a:t>Which consumes products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83713" y="5156792"/>
            <a:ext cx="2126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Resources</a:t>
            </a:r>
            <a:r>
              <a:rPr lang="en-US" sz="3200" smtClean="0"/>
              <a:t>: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82" y="1379016"/>
            <a:ext cx="1037974" cy="970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5664" y="2964731"/>
            <a:ext cx="10122196" cy="174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93266" y="5095236"/>
            <a:ext cx="515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Network Functions (firewall, DPI, load balancer,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91516" y="2964731"/>
            <a:ext cx="3848986" cy="4908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Products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7515" y="3907410"/>
            <a:ext cx="23989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Fullfilment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4158" y="3907410"/>
            <a:ext cx="26545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Assurance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84690" y="3902782"/>
            <a:ext cx="26545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Others (strategy, billing,</a:t>
            </a:r>
            <a:r>
              <a:rPr lang="is-I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6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from the top</a:t>
            </a:r>
            <a:r>
              <a:rPr lang="is-IS" dirty="0" smtClean="0"/>
              <a:t>…we have a customer</a:t>
            </a:r>
            <a:br>
              <a:rPr lang="is-IS" dirty="0" smtClean="0"/>
            </a:br>
            <a:r>
              <a:rPr lang="is-IS" sz="2800" dirty="0" smtClean="0"/>
              <a:t>Which consumes products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63781" y="5146116"/>
            <a:ext cx="2126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Resources: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82" y="1379016"/>
            <a:ext cx="1037974" cy="970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5664" y="2964731"/>
            <a:ext cx="10122196" cy="174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21705" y="5210165"/>
            <a:ext cx="515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Network Functions (firewall, DPI, load balancer,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91516" y="2964731"/>
            <a:ext cx="3848986" cy="4908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Products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7515" y="3907410"/>
            <a:ext cx="23989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Fullfilment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4158" y="3907410"/>
            <a:ext cx="26545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Assurance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84690" y="3902782"/>
            <a:ext cx="26545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Others (strategy, billing,</a:t>
            </a:r>
            <a:r>
              <a:rPr lang="is-IS" dirty="0" smtClean="0"/>
              <a:t>…)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4405" y="3645725"/>
            <a:ext cx="3488861" cy="819397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0051" y="3193896"/>
            <a:ext cx="1603169" cy="38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focus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9934" y="5210165"/>
            <a:ext cx="515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Multi-domain</a:t>
            </a:r>
          </a:p>
          <a:p>
            <a:r>
              <a:rPr lang="en-US" dirty="0" smtClean="0"/>
              <a:t>Multi-vendor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15826" y="5146116"/>
            <a:ext cx="2126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Examples: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36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61" y="382858"/>
            <a:ext cx="136900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Self-service portal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3612" y="629079"/>
            <a:ext cx="1369009" cy="338554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Call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1638" y="2589442"/>
            <a:ext cx="13690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Products &amp; Price Catalog</a:t>
            </a:r>
          </a:p>
        </p:txBody>
      </p:sp>
      <p:sp>
        <p:nvSpPr>
          <p:cNvPr id="3" name="Can 2"/>
          <p:cNvSpPr/>
          <p:nvPr/>
        </p:nvSpPr>
        <p:spPr>
          <a:xfrm>
            <a:off x="4897764" y="2245055"/>
            <a:ext cx="1369009" cy="1203915"/>
          </a:xfrm>
          <a:prstGeom prst="can">
            <a:avLst/>
          </a:prstGeom>
          <a:noFill/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55112" y="1392310"/>
            <a:ext cx="1165809" cy="830997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Order capture engine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52629" y="1367231"/>
            <a:ext cx="1369009" cy="936820"/>
            <a:chOff x="1170855" y="1189040"/>
            <a:chExt cx="1026757" cy="702615"/>
          </a:xfrm>
        </p:grpSpPr>
        <p:sp>
          <p:nvSpPr>
            <p:cNvPr id="11" name="TextBox 10"/>
            <p:cNvSpPr txBox="1"/>
            <p:nvPr/>
          </p:nvSpPr>
          <p:spPr>
            <a:xfrm>
              <a:off x="1170855" y="1358719"/>
              <a:ext cx="102675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Customers &amp; accounts</a:t>
              </a:r>
            </a:p>
          </p:txBody>
        </p:sp>
        <p:sp>
          <p:nvSpPr>
            <p:cNvPr id="12" name="Can 11"/>
            <p:cNvSpPr/>
            <p:nvPr/>
          </p:nvSpPr>
          <p:spPr>
            <a:xfrm>
              <a:off x="1170855" y="1189040"/>
              <a:ext cx="1026757" cy="702615"/>
            </a:xfrm>
            <a:prstGeom prst="can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8" name="Curved Left Arrow 7"/>
          <p:cNvSpPr/>
          <p:nvPr/>
        </p:nvSpPr>
        <p:spPr>
          <a:xfrm flipV="1">
            <a:off x="3938907" y="1357177"/>
            <a:ext cx="888669" cy="624547"/>
          </a:xfrm>
          <a:prstGeom prst="curvedLeftArrow">
            <a:avLst/>
          </a:prstGeom>
          <a:solidFill>
            <a:srgbClr val="FFFFFF"/>
          </a:solidFill>
          <a:ln w="12700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7763" y="1393789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Product configuration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56505" y="3773829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Order Management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6505" y="4829857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Service provisioning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56505" y="5885814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Service activation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56034" y="1227026"/>
            <a:ext cx="4084879" cy="2374157"/>
          </a:xfrm>
          <a:prstGeom prst="rect">
            <a:avLst/>
          </a:prstGeom>
          <a:noFill/>
          <a:ln w="12700" cmpd="sng">
            <a:solidFill>
              <a:srgbClr val="21479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827576" y="4957475"/>
            <a:ext cx="1563019" cy="338554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Supply Chain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12272" y="4428017"/>
            <a:ext cx="1563019" cy="338554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Field Service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824658" y="3601182"/>
            <a:ext cx="1369009" cy="2289511"/>
            <a:chOff x="5403267" y="2971128"/>
            <a:chExt cx="1026757" cy="1717133"/>
          </a:xfrm>
        </p:grpSpPr>
        <p:grpSp>
          <p:nvGrpSpPr>
            <p:cNvPr id="36" name="Group 35"/>
            <p:cNvGrpSpPr/>
            <p:nvPr/>
          </p:nvGrpSpPr>
          <p:grpSpPr>
            <a:xfrm>
              <a:off x="5403267" y="2971128"/>
              <a:ext cx="1026757" cy="702615"/>
              <a:chOff x="1170855" y="1189040"/>
              <a:chExt cx="1026757" cy="70261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170855" y="1358719"/>
                <a:ext cx="1026757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Installed assets</a:t>
                </a:r>
              </a:p>
            </p:txBody>
          </p:sp>
          <p:sp>
            <p:nvSpPr>
              <p:cNvPr id="38" name="Can 37"/>
              <p:cNvSpPr/>
              <p:nvPr/>
            </p:nvSpPr>
            <p:spPr>
              <a:xfrm>
                <a:off x="1170855" y="1189040"/>
                <a:ext cx="1026757" cy="702615"/>
              </a:xfrm>
              <a:prstGeom prst="can">
                <a:avLst/>
              </a:prstGeom>
              <a:noFill/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03267" y="4165129"/>
              <a:ext cx="1026757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Billing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03267" y="3882397"/>
              <a:ext cx="1026757" cy="805864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04357" y="2739930"/>
            <a:ext cx="136900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Customer care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824658" y="2579296"/>
            <a:ext cx="1369009" cy="936820"/>
            <a:chOff x="1170855" y="1189040"/>
            <a:chExt cx="1026757" cy="702615"/>
          </a:xfrm>
        </p:grpSpPr>
        <p:sp>
          <p:nvSpPr>
            <p:cNvPr id="45" name="TextBox 44"/>
            <p:cNvSpPr txBox="1"/>
            <p:nvPr/>
          </p:nvSpPr>
          <p:spPr>
            <a:xfrm>
              <a:off x="1170855" y="1358719"/>
              <a:ext cx="102675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Knowledge</a:t>
              </a:r>
            </a:p>
            <a:p>
              <a:pPr algn="ctr"/>
              <a:r>
                <a:rPr lang="en-US" sz="1600"/>
                <a:t>base</a:t>
              </a:r>
            </a:p>
          </p:txBody>
        </p:sp>
        <p:sp>
          <p:nvSpPr>
            <p:cNvPr id="46" name="Can 45"/>
            <p:cNvSpPr/>
            <p:nvPr/>
          </p:nvSpPr>
          <p:spPr>
            <a:xfrm>
              <a:off x="1170855" y="1189040"/>
              <a:ext cx="1026757" cy="702615"/>
            </a:xfrm>
            <a:prstGeom prst="can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444960" y="2578314"/>
            <a:ext cx="1369009" cy="936820"/>
            <a:chOff x="1170855" y="1189040"/>
            <a:chExt cx="1026757" cy="702615"/>
          </a:xfrm>
        </p:grpSpPr>
        <p:sp>
          <p:nvSpPr>
            <p:cNvPr id="48" name="TextBox 47"/>
            <p:cNvSpPr txBox="1"/>
            <p:nvPr/>
          </p:nvSpPr>
          <p:spPr>
            <a:xfrm>
              <a:off x="1170855" y="1358719"/>
              <a:ext cx="102675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Contracts &amp; SLAs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1170855" y="1189040"/>
              <a:ext cx="1026757" cy="702615"/>
            </a:xfrm>
            <a:prstGeom prst="can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50" name="Straight Connector 49"/>
          <p:cNvCxnSpPr>
            <a:stCxn id="30" idx="3"/>
            <a:endCxn id="38" idx="2"/>
          </p:cNvCxnSpPr>
          <p:nvPr/>
        </p:nvCxnSpPr>
        <p:spPr>
          <a:xfrm>
            <a:off x="4119524" y="4066217"/>
            <a:ext cx="4705134" cy="337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000657" y="5418440"/>
            <a:ext cx="1824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" idx="2"/>
          </p:cNvCxnSpPr>
          <p:nvPr/>
        </p:nvCxnSpPr>
        <p:spPr>
          <a:xfrm flipH="1" flipV="1">
            <a:off x="3906246" y="2254084"/>
            <a:ext cx="991517" cy="59292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916252" y="3355484"/>
            <a:ext cx="908405" cy="471937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0193668" y="3515137"/>
            <a:ext cx="928001" cy="312284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38917" y="4628572"/>
            <a:ext cx="1488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69719" y="5145692"/>
            <a:ext cx="336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584657" y="3102265"/>
            <a:ext cx="240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469723" y="4627847"/>
            <a:ext cx="0" cy="5280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6530891" y="1750379"/>
            <a:ext cx="1920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13970" y="2254084"/>
            <a:ext cx="12009" cy="15264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332012" y="4391001"/>
            <a:ext cx="12009" cy="4224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331053" y="5446959"/>
            <a:ext cx="12009" cy="4224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220033" y="1841161"/>
            <a:ext cx="528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" idx="2"/>
          </p:cNvCxnSpPr>
          <p:nvPr/>
        </p:nvCxnSpPr>
        <p:spPr>
          <a:xfrm>
            <a:off x="2629466" y="967633"/>
            <a:ext cx="492850" cy="426157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" idx="2"/>
          </p:cNvCxnSpPr>
          <p:nvPr/>
        </p:nvCxnSpPr>
        <p:spPr>
          <a:xfrm flipH="1">
            <a:off x="3554636" y="967633"/>
            <a:ext cx="563481" cy="424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592875" y="1259218"/>
            <a:ext cx="1170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CPQ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916253" y="472940"/>
            <a:ext cx="415265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</a:rPr>
              <a:t>Service Fulfillment and related parts of OSS/BSS (except Service Assurance)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38627" y="5885814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Resource inventory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4142584" y="6188977"/>
            <a:ext cx="672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802620" y="801756"/>
            <a:ext cx="2688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6298651" y="4747108"/>
            <a:ext cx="1392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61" y="382858"/>
            <a:ext cx="136900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Self-service portal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3612" y="629079"/>
            <a:ext cx="1369009" cy="338554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Call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1638" y="2589442"/>
            <a:ext cx="13690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Products &amp; Price Catalog</a:t>
            </a:r>
          </a:p>
        </p:txBody>
      </p:sp>
      <p:sp>
        <p:nvSpPr>
          <p:cNvPr id="3" name="Can 2"/>
          <p:cNvSpPr/>
          <p:nvPr/>
        </p:nvSpPr>
        <p:spPr>
          <a:xfrm>
            <a:off x="4897764" y="2245055"/>
            <a:ext cx="1369009" cy="1203915"/>
          </a:xfrm>
          <a:prstGeom prst="can">
            <a:avLst/>
          </a:prstGeom>
          <a:noFill/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55112" y="1392310"/>
            <a:ext cx="1165809" cy="830997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Order capture engine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52629" y="1367231"/>
            <a:ext cx="1369009" cy="936820"/>
            <a:chOff x="1170855" y="1189040"/>
            <a:chExt cx="1026757" cy="702615"/>
          </a:xfrm>
        </p:grpSpPr>
        <p:sp>
          <p:nvSpPr>
            <p:cNvPr id="11" name="TextBox 10"/>
            <p:cNvSpPr txBox="1"/>
            <p:nvPr/>
          </p:nvSpPr>
          <p:spPr>
            <a:xfrm>
              <a:off x="1170855" y="1358719"/>
              <a:ext cx="102675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Customers &amp; accounts</a:t>
              </a:r>
            </a:p>
          </p:txBody>
        </p:sp>
        <p:sp>
          <p:nvSpPr>
            <p:cNvPr id="12" name="Can 11"/>
            <p:cNvSpPr/>
            <p:nvPr/>
          </p:nvSpPr>
          <p:spPr>
            <a:xfrm>
              <a:off x="1170855" y="1189040"/>
              <a:ext cx="1026757" cy="702615"/>
            </a:xfrm>
            <a:prstGeom prst="can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8" name="Curved Left Arrow 7"/>
          <p:cNvSpPr/>
          <p:nvPr/>
        </p:nvSpPr>
        <p:spPr>
          <a:xfrm flipV="1">
            <a:off x="3938907" y="1357177"/>
            <a:ext cx="888669" cy="624547"/>
          </a:xfrm>
          <a:prstGeom prst="curvedLeftArrow">
            <a:avLst/>
          </a:prstGeom>
          <a:solidFill>
            <a:srgbClr val="FFFFFF"/>
          </a:solidFill>
          <a:ln w="12700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7763" y="1393789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Product configuration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56505" y="3773829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Order Management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6505" y="4829857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Service provisioning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56505" y="5885814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Service activation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56034" y="1227026"/>
            <a:ext cx="4084879" cy="2374157"/>
          </a:xfrm>
          <a:prstGeom prst="rect">
            <a:avLst/>
          </a:prstGeom>
          <a:noFill/>
          <a:ln w="12700" cmpd="sng">
            <a:solidFill>
              <a:srgbClr val="21479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827576" y="4957475"/>
            <a:ext cx="1563019" cy="338554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Supply Chain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12272" y="4428017"/>
            <a:ext cx="1563019" cy="338554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Field Service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824658" y="3601182"/>
            <a:ext cx="1369009" cy="2289511"/>
            <a:chOff x="5403267" y="2971128"/>
            <a:chExt cx="1026757" cy="1717133"/>
          </a:xfrm>
        </p:grpSpPr>
        <p:grpSp>
          <p:nvGrpSpPr>
            <p:cNvPr id="36" name="Group 35"/>
            <p:cNvGrpSpPr/>
            <p:nvPr/>
          </p:nvGrpSpPr>
          <p:grpSpPr>
            <a:xfrm>
              <a:off x="5403267" y="2971128"/>
              <a:ext cx="1026757" cy="702615"/>
              <a:chOff x="1170855" y="1189040"/>
              <a:chExt cx="1026757" cy="70261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170855" y="1358719"/>
                <a:ext cx="1026757" cy="438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Installed assets</a:t>
                </a:r>
              </a:p>
            </p:txBody>
          </p:sp>
          <p:sp>
            <p:nvSpPr>
              <p:cNvPr id="38" name="Can 37"/>
              <p:cNvSpPr/>
              <p:nvPr/>
            </p:nvSpPr>
            <p:spPr>
              <a:xfrm>
                <a:off x="1170855" y="1189040"/>
                <a:ext cx="1026757" cy="702615"/>
              </a:xfrm>
              <a:prstGeom prst="can">
                <a:avLst/>
              </a:prstGeom>
              <a:noFill/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03267" y="4165129"/>
              <a:ext cx="1026757" cy="25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Billing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03267" y="3882397"/>
              <a:ext cx="1026757" cy="805864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04357" y="2739930"/>
            <a:ext cx="136900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Customer care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824658" y="2579296"/>
            <a:ext cx="1369009" cy="936820"/>
            <a:chOff x="1170855" y="1189040"/>
            <a:chExt cx="1026757" cy="702615"/>
          </a:xfrm>
        </p:grpSpPr>
        <p:sp>
          <p:nvSpPr>
            <p:cNvPr id="45" name="TextBox 44"/>
            <p:cNvSpPr txBox="1"/>
            <p:nvPr/>
          </p:nvSpPr>
          <p:spPr>
            <a:xfrm>
              <a:off x="1170855" y="1358719"/>
              <a:ext cx="102675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Knowledge</a:t>
              </a:r>
            </a:p>
            <a:p>
              <a:pPr algn="ctr"/>
              <a:r>
                <a:rPr lang="en-US" sz="1600"/>
                <a:t>base</a:t>
              </a:r>
            </a:p>
          </p:txBody>
        </p:sp>
        <p:sp>
          <p:nvSpPr>
            <p:cNvPr id="46" name="Can 45"/>
            <p:cNvSpPr/>
            <p:nvPr/>
          </p:nvSpPr>
          <p:spPr>
            <a:xfrm>
              <a:off x="1170855" y="1189040"/>
              <a:ext cx="1026757" cy="702615"/>
            </a:xfrm>
            <a:prstGeom prst="can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444960" y="2578314"/>
            <a:ext cx="1369009" cy="936820"/>
            <a:chOff x="1170855" y="1189040"/>
            <a:chExt cx="1026757" cy="702615"/>
          </a:xfrm>
        </p:grpSpPr>
        <p:sp>
          <p:nvSpPr>
            <p:cNvPr id="48" name="TextBox 47"/>
            <p:cNvSpPr txBox="1"/>
            <p:nvPr/>
          </p:nvSpPr>
          <p:spPr>
            <a:xfrm>
              <a:off x="1170855" y="1358719"/>
              <a:ext cx="102675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Contracts &amp; SLAs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1170855" y="1189040"/>
              <a:ext cx="1026757" cy="702615"/>
            </a:xfrm>
            <a:prstGeom prst="can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50" name="Straight Connector 49"/>
          <p:cNvCxnSpPr>
            <a:stCxn id="30" idx="3"/>
            <a:endCxn id="38" idx="2"/>
          </p:cNvCxnSpPr>
          <p:nvPr/>
        </p:nvCxnSpPr>
        <p:spPr>
          <a:xfrm>
            <a:off x="4119524" y="4066217"/>
            <a:ext cx="4705134" cy="337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000657" y="5418440"/>
            <a:ext cx="1824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" idx="2"/>
          </p:cNvCxnSpPr>
          <p:nvPr/>
        </p:nvCxnSpPr>
        <p:spPr>
          <a:xfrm flipH="1" flipV="1">
            <a:off x="3906246" y="2254084"/>
            <a:ext cx="991517" cy="59292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7916252" y="3355484"/>
            <a:ext cx="908405" cy="471937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0193668" y="3515137"/>
            <a:ext cx="928001" cy="312284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38917" y="4628572"/>
            <a:ext cx="1488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69719" y="5145692"/>
            <a:ext cx="336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584657" y="3102265"/>
            <a:ext cx="240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469723" y="4627847"/>
            <a:ext cx="0" cy="5280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6530891" y="1750379"/>
            <a:ext cx="1920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13970" y="2254084"/>
            <a:ext cx="12009" cy="15264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332012" y="4391001"/>
            <a:ext cx="12009" cy="4224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331053" y="5446959"/>
            <a:ext cx="12009" cy="42240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220033" y="1841161"/>
            <a:ext cx="528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" idx="2"/>
          </p:cNvCxnSpPr>
          <p:nvPr/>
        </p:nvCxnSpPr>
        <p:spPr>
          <a:xfrm>
            <a:off x="2629466" y="967633"/>
            <a:ext cx="492850" cy="426157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" idx="2"/>
          </p:cNvCxnSpPr>
          <p:nvPr/>
        </p:nvCxnSpPr>
        <p:spPr>
          <a:xfrm flipH="1">
            <a:off x="3554636" y="967633"/>
            <a:ext cx="563481" cy="424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592875" y="1259218"/>
            <a:ext cx="1170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CPQ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916253" y="472940"/>
            <a:ext cx="415265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</a:rPr>
              <a:t>Service Fulfillment and related parts of OSS/BSS (except Service Assurance)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38627" y="5885814"/>
            <a:ext cx="1563019" cy="584775"/>
          </a:xfrm>
          <a:prstGeom prst="rect">
            <a:avLst/>
          </a:prstGeom>
          <a:noFill/>
          <a:ln>
            <a:solidFill>
              <a:srgbClr val="2147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Resource inventory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4142584" y="6188977"/>
            <a:ext cx="67200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802620" y="801756"/>
            <a:ext cx="2688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6298651" y="4747108"/>
            <a:ext cx="1392000" cy="1201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1881" y="4691751"/>
            <a:ext cx="4132613" cy="1970305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239" y="5044787"/>
            <a:ext cx="1661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Layers</a:t>
            </a:r>
          </a:p>
          <a:p>
            <a:pPr algn="ctr"/>
            <a:r>
              <a:rPr lang="en-US" dirty="0" smtClean="0"/>
              <a:t>Responsible</a:t>
            </a:r>
          </a:p>
          <a:p>
            <a:pPr algn="ctr"/>
            <a:r>
              <a:rPr lang="en-US" dirty="0" smtClean="0"/>
              <a:t>For </a:t>
            </a:r>
          </a:p>
          <a:p>
            <a:pPr algn="ctr"/>
            <a:r>
              <a:rPr lang="en-US" dirty="0" smtClean="0"/>
              <a:t>Network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Service offered by the network to be consumed by other business layers (for example to create a product)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SP: </a:t>
            </a:r>
            <a:r>
              <a:rPr lang="en-US" dirty="0"/>
              <a:t>E-Line, VPN, 4G mobile </a:t>
            </a:r>
            <a:r>
              <a:rPr lang="en-US" dirty="0" smtClean="0"/>
              <a:t>data, etc.</a:t>
            </a:r>
            <a:endParaRPr lang="en-US" dirty="0"/>
          </a:p>
          <a:p>
            <a:pPr lvl="1"/>
            <a:r>
              <a:rPr lang="en-US" dirty="0" smtClean="0"/>
              <a:t>Enterprise/DC: New employee IT, server-network-activation</a:t>
            </a:r>
          </a:p>
          <a:p>
            <a:pPr lvl="1"/>
            <a:endParaRPr lang="en-US" dirty="0"/>
          </a:p>
          <a:p>
            <a:r>
              <a:rPr lang="en-US" dirty="0" smtClean="0"/>
              <a:t>Network services typically spans multiple domains (optical, IP, DC, mobile, etc.)</a:t>
            </a:r>
          </a:p>
          <a:p>
            <a:r>
              <a:rPr lang="en-US" dirty="0" smtClean="0"/>
              <a:t>A single network element </a:t>
            </a:r>
            <a:r>
              <a:rPr lang="en-US" b="1" dirty="0" smtClean="0"/>
              <a:t>MAY</a:t>
            </a:r>
            <a:r>
              <a:rPr lang="en-US" dirty="0" smtClean="0"/>
              <a:t> support multiple services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Note: the term “Network Service” is also overused across the board by standard and industry groups.</a:t>
            </a:r>
          </a:p>
        </p:txBody>
      </p:sp>
    </p:spTree>
    <p:extLst>
      <p:ext uri="{BB962C8B-B14F-4D97-AF65-F5344CB8AC3E}">
        <p14:creationId xmlns:p14="http://schemas.microsoft.com/office/powerpoint/2010/main" val="3933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Provisioning and Activation layer exposes different “type” of services: customer and resource facing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82468" y="5562732"/>
            <a:ext cx="2126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Resources</a:t>
            </a:r>
            <a:r>
              <a:rPr lang="en-US" sz="3200" smtClean="0"/>
              <a:t>: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4" y="1475323"/>
            <a:ext cx="1335685" cy="1249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894" y="2964731"/>
            <a:ext cx="10380966" cy="56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Order Capture and Management + BSS + Inventories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69516" y="5501177"/>
            <a:ext cx="515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Network Functions (firewall, DPI, load balancer,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5640" y="4833257"/>
            <a:ext cx="6080168" cy="6938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Facing Services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5640" y="3900307"/>
            <a:ext cx="6080168" cy="6691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Facing Services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5640" y="4702629"/>
            <a:ext cx="6852064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7704" y="4529838"/>
            <a:ext cx="479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Vendor and implementation independent API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82691" y="3999337"/>
            <a:ext cx="482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Provisioning</a:t>
            </a:r>
            <a:r>
              <a:rPr lang="en-US" dirty="0" smtClean="0"/>
              <a:t>: Focus on provisioning process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82692" y="4987737"/>
            <a:ext cx="482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Activation</a:t>
            </a:r>
            <a:r>
              <a:rPr lang="en-US" dirty="0" smtClean="0"/>
              <a:t>: Focus on technical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9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1448</Words>
  <Application>Microsoft Macintosh PowerPoint</Application>
  <PresentationFormat>Widescreen</PresentationFormat>
  <Paragraphs>284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Calibri Light</vt:lpstr>
      <vt:lpstr>CiscoSans ExtraLight</vt:lpstr>
      <vt:lpstr>ＭＳ Ｐゴシック</vt:lpstr>
      <vt:lpstr>Times New Roman</vt:lpstr>
      <vt:lpstr>Wingdings</vt:lpstr>
      <vt:lpstr>Arial</vt:lpstr>
      <vt:lpstr>Office Theme</vt:lpstr>
      <vt:lpstr>Model-driven service design</vt:lpstr>
      <vt:lpstr>What is a service?</vt:lpstr>
      <vt:lpstr>Let’s start from the top…we have a customer</vt:lpstr>
      <vt:lpstr>Let’s start from the top…we have a customer Which consumes products</vt:lpstr>
      <vt:lpstr>Let’s start from the top…we have a customer Which consumes products</vt:lpstr>
      <vt:lpstr>PowerPoint Presentation</vt:lpstr>
      <vt:lpstr>PowerPoint Presentation</vt:lpstr>
      <vt:lpstr>Network Services</vt:lpstr>
      <vt:lpstr>Provisioning and Activation layer exposes different “type” of services: customer and resource facing</vt:lpstr>
      <vt:lpstr>Historically, the industry has done a poor job bridging fulfilment and assurance</vt:lpstr>
      <vt:lpstr>Although not a focus this week…assurance is changing  And modeling has a central part on it</vt:lpstr>
      <vt:lpstr>Coming back, what is a service? </vt:lpstr>
      <vt:lpstr>What about model driven?</vt:lpstr>
      <vt:lpstr>What we have done so far when designing network services</vt:lpstr>
      <vt:lpstr>What would change with model-drive?</vt:lpstr>
      <vt:lpstr>Orchestration</vt:lpstr>
      <vt:lpstr>What will you learn during this class?</vt:lpstr>
      <vt:lpstr>Network Services Challenges</vt:lpstr>
      <vt:lpstr>Challenges are not just technological New customer behavior and new business models</vt:lpstr>
      <vt:lpstr>Network Function Virtualization</vt:lpstr>
      <vt:lpstr>ETSI MANO Protocol Stack</vt:lpstr>
      <vt:lpstr>NFV is not alone in the virtualization trend</vt:lpstr>
      <vt:lpstr>NFV Use cases</vt:lpstr>
      <vt:lpstr>Software Defined Networks (SDN) Not one but three clear technology trends </vt:lpstr>
      <vt:lpstr>SDN moves Network to ”close-loop control principle”</vt:lpstr>
      <vt:lpstr>OpenSource: challenging standard bodies? Is reading code replacing documentation?</vt:lpstr>
      <vt:lpstr>We come back to the people… What is DevOps?</vt:lpstr>
      <vt:lpstr>DevOps</vt:lpstr>
      <vt:lpstr>Changes in Network Professionals’ Skills</vt:lpstr>
      <vt:lpstr>The resulting scenario</vt:lpstr>
      <vt:lpstr>Module 1 Summary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service design</dc:title>
  <dc:creator>Microsoft Office User</dc:creator>
  <cp:lastModifiedBy>Microsoft Office User</cp:lastModifiedBy>
  <cp:revision>37</cp:revision>
  <dcterms:created xsi:type="dcterms:W3CDTF">2016-12-10T14:55:10Z</dcterms:created>
  <dcterms:modified xsi:type="dcterms:W3CDTF">2016-12-15T18:12:43Z</dcterms:modified>
</cp:coreProperties>
</file>