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handoutMasterIdLst>
    <p:handoutMasterId r:id="rId37"/>
  </p:handoutMasterIdLst>
  <p:sldIdLst>
    <p:sldId id="256" r:id="rId5"/>
    <p:sldId id="311" r:id="rId6"/>
    <p:sldId id="342" r:id="rId7"/>
    <p:sldId id="344" r:id="rId8"/>
    <p:sldId id="345" r:id="rId9"/>
    <p:sldId id="313" r:id="rId10"/>
    <p:sldId id="314" r:id="rId11"/>
    <p:sldId id="271" r:id="rId12"/>
    <p:sldId id="315" r:id="rId13"/>
    <p:sldId id="317" r:id="rId14"/>
    <p:sldId id="340" r:id="rId15"/>
    <p:sldId id="318" r:id="rId16"/>
    <p:sldId id="319" r:id="rId17"/>
    <p:sldId id="320" r:id="rId18"/>
    <p:sldId id="321" r:id="rId19"/>
    <p:sldId id="322" r:id="rId20"/>
    <p:sldId id="323" r:id="rId21"/>
    <p:sldId id="325" r:id="rId22"/>
    <p:sldId id="324" r:id="rId23"/>
    <p:sldId id="327" r:id="rId24"/>
    <p:sldId id="328" r:id="rId25"/>
    <p:sldId id="326" r:id="rId26"/>
    <p:sldId id="341" r:id="rId27"/>
    <p:sldId id="346" r:id="rId28"/>
    <p:sldId id="329" r:id="rId29"/>
    <p:sldId id="330" r:id="rId30"/>
    <p:sldId id="331" r:id="rId31"/>
    <p:sldId id="332" r:id="rId32"/>
    <p:sldId id="333" r:id="rId33"/>
    <p:sldId id="336" r:id="rId34"/>
    <p:sldId id="338" r:id="rId3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 id="311"/>
            <p14:sldId id="342"/>
            <p14:sldId id="344"/>
            <p14:sldId id="345"/>
          </p14:sldIdLst>
        </p14:section>
        <p14:section name="Diseñar, Transformación, Anotar, Trabajar en colaboración, Información" id="{B9B51309-D148-4332-87C2-07BE32FBCA3B}">
          <p14:sldIdLst>
            <p14:sldId id="313"/>
            <p14:sldId id="314"/>
            <p14:sldId id="271"/>
            <p14:sldId id="315"/>
            <p14:sldId id="317"/>
            <p14:sldId id="340"/>
            <p14:sldId id="318"/>
            <p14:sldId id="319"/>
            <p14:sldId id="320"/>
            <p14:sldId id="321"/>
            <p14:sldId id="322"/>
            <p14:sldId id="323"/>
            <p14:sldId id="325"/>
            <p14:sldId id="324"/>
            <p14:sldId id="327"/>
            <p14:sldId id="328"/>
            <p14:sldId id="326"/>
            <p14:sldId id="341"/>
            <p14:sldId id="346"/>
            <p14:sldId id="329"/>
            <p14:sldId id="330"/>
            <p14:sldId id="331"/>
            <p14:sldId id="332"/>
            <p14:sldId id="333"/>
            <p14:sldId id="336"/>
            <p14:sldId id="338"/>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1" autoAdjust="0"/>
  </p:normalViewPr>
  <p:slideViewPr>
    <p:cSldViewPr snapToGrid="0">
      <p:cViewPr varScale="1">
        <p:scale>
          <a:sx n="88" d="100"/>
          <a:sy n="88" d="100"/>
        </p:scale>
        <p:origin x="49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7C177B-B36A-42FB-963C-4A4062E11465}" type="datetime1">
              <a:rPr lang="es-ES" smtClean="0"/>
              <a:t>08/11/2022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D6E2F-8700-4332-938B-4B711CF8351C}" type="datetime1">
              <a:rPr lang="es-ES" smtClean="0"/>
              <a:pPr/>
              <a:t>08/11/2022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posición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10</a:t>
            </a:fld>
            <a:endParaRPr lang="es-ES"/>
          </a:p>
        </p:txBody>
      </p:sp>
    </p:spTree>
    <p:extLst>
      <p:ext uri="{BB962C8B-B14F-4D97-AF65-F5344CB8AC3E}">
        <p14:creationId xmlns:p14="http://schemas.microsoft.com/office/powerpoint/2010/main" val="60368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11</a:t>
            </a:fld>
            <a:endParaRPr lang="es-ES"/>
          </a:p>
        </p:txBody>
      </p:sp>
    </p:spTree>
    <p:extLst>
      <p:ext uri="{BB962C8B-B14F-4D97-AF65-F5344CB8AC3E}">
        <p14:creationId xmlns:p14="http://schemas.microsoft.com/office/powerpoint/2010/main" val="56308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12</a:t>
            </a:fld>
            <a:endParaRPr lang="es-ES"/>
          </a:p>
        </p:txBody>
      </p:sp>
    </p:spTree>
    <p:extLst>
      <p:ext uri="{BB962C8B-B14F-4D97-AF65-F5344CB8AC3E}">
        <p14:creationId xmlns:p14="http://schemas.microsoft.com/office/powerpoint/2010/main" val="3709152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13</a:t>
            </a:fld>
            <a:endParaRPr lang="es-ES"/>
          </a:p>
        </p:txBody>
      </p:sp>
    </p:spTree>
    <p:extLst>
      <p:ext uri="{BB962C8B-B14F-4D97-AF65-F5344CB8AC3E}">
        <p14:creationId xmlns:p14="http://schemas.microsoft.com/office/powerpoint/2010/main" val="362414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14</a:t>
            </a:fld>
            <a:endParaRPr lang="es-ES"/>
          </a:p>
        </p:txBody>
      </p:sp>
    </p:spTree>
    <p:extLst>
      <p:ext uri="{BB962C8B-B14F-4D97-AF65-F5344CB8AC3E}">
        <p14:creationId xmlns:p14="http://schemas.microsoft.com/office/powerpoint/2010/main" val="3160757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15</a:t>
            </a:fld>
            <a:endParaRPr lang="es-ES"/>
          </a:p>
        </p:txBody>
      </p:sp>
    </p:spTree>
    <p:extLst>
      <p:ext uri="{BB962C8B-B14F-4D97-AF65-F5344CB8AC3E}">
        <p14:creationId xmlns:p14="http://schemas.microsoft.com/office/powerpoint/2010/main" val="385588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16</a:t>
            </a:fld>
            <a:endParaRPr lang="es-ES"/>
          </a:p>
        </p:txBody>
      </p:sp>
    </p:spTree>
    <p:extLst>
      <p:ext uri="{BB962C8B-B14F-4D97-AF65-F5344CB8AC3E}">
        <p14:creationId xmlns:p14="http://schemas.microsoft.com/office/powerpoint/2010/main" val="208153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17</a:t>
            </a:fld>
            <a:endParaRPr lang="es-ES"/>
          </a:p>
        </p:txBody>
      </p:sp>
    </p:spTree>
    <p:extLst>
      <p:ext uri="{BB962C8B-B14F-4D97-AF65-F5344CB8AC3E}">
        <p14:creationId xmlns:p14="http://schemas.microsoft.com/office/powerpoint/2010/main" val="99036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18</a:t>
            </a:fld>
            <a:endParaRPr lang="es-ES"/>
          </a:p>
        </p:txBody>
      </p:sp>
    </p:spTree>
    <p:extLst>
      <p:ext uri="{BB962C8B-B14F-4D97-AF65-F5344CB8AC3E}">
        <p14:creationId xmlns:p14="http://schemas.microsoft.com/office/powerpoint/2010/main" val="232047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19</a:t>
            </a:fld>
            <a:endParaRPr lang="es-ES"/>
          </a:p>
        </p:txBody>
      </p:sp>
    </p:spTree>
    <p:extLst>
      <p:ext uri="{BB962C8B-B14F-4D97-AF65-F5344CB8AC3E}">
        <p14:creationId xmlns:p14="http://schemas.microsoft.com/office/powerpoint/2010/main" val="295571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193539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20</a:t>
            </a:fld>
            <a:endParaRPr lang="es-ES"/>
          </a:p>
        </p:txBody>
      </p:sp>
    </p:spTree>
    <p:extLst>
      <p:ext uri="{BB962C8B-B14F-4D97-AF65-F5344CB8AC3E}">
        <p14:creationId xmlns:p14="http://schemas.microsoft.com/office/powerpoint/2010/main" val="203991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21</a:t>
            </a:fld>
            <a:endParaRPr lang="es-ES"/>
          </a:p>
        </p:txBody>
      </p:sp>
    </p:spTree>
    <p:extLst>
      <p:ext uri="{BB962C8B-B14F-4D97-AF65-F5344CB8AC3E}">
        <p14:creationId xmlns:p14="http://schemas.microsoft.com/office/powerpoint/2010/main" val="324479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22</a:t>
            </a:fld>
            <a:endParaRPr lang="es-ES"/>
          </a:p>
        </p:txBody>
      </p:sp>
    </p:spTree>
    <p:extLst>
      <p:ext uri="{BB962C8B-B14F-4D97-AF65-F5344CB8AC3E}">
        <p14:creationId xmlns:p14="http://schemas.microsoft.com/office/powerpoint/2010/main" val="290864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23</a:t>
            </a:fld>
            <a:endParaRPr lang="es-ES"/>
          </a:p>
        </p:txBody>
      </p:sp>
    </p:spTree>
    <p:extLst>
      <p:ext uri="{BB962C8B-B14F-4D97-AF65-F5344CB8AC3E}">
        <p14:creationId xmlns:p14="http://schemas.microsoft.com/office/powerpoint/2010/main" val="76928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25</a:t>
            </a:fld>
            <a:endParaRPr lang="es-ES"/>
          </a:p>
        </p:txBody>
      </p:sp>
    </p:spTree>
    <p:extLst>
      <p:ext uri="{BB962C8B-B14F-4D97-AF65-F5344CB8AC3E}">
        <p14:creationId xmlns:p14="http://schemas.microsoft.com/office/powerpoint/2010/main" val="933446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26</a:t>
            </a:fld>
            <a:endParaRPr lang="es-ES"/>
          </a:p>
        </p:txBody>
      </p:sp>
    </p:spTree>
    <p:extLst>
      <p:ext uri="{BB962C8B-B14F-4D97-AF65-F5344CB8AC3E}">
        <p14:creationId xmlns:p14="http://schemas.microsoft.com/office/powerpoint/2010/main" val="280643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27</a:t>
            </a:fld>
            <a:endParaRPr lang="es-ES"/>
          </a:p>
        </p:txBody>
      </p:sp>
    </p:spTree>
    <p:extLst>
      <p:ext uri="{BB962C8B-B14F-4D97-AF65-F5344CB8AC3E}">
        <p14:creationId xmlns:p14="http://schemas.microsoft.com/office/powerpoint/2010/main" val="88407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28</a:t>
            </a:fld>
            <a:endParaRPr lang="es-ES"/>
          </a:p>
        </p:txBody>
      </p:sp>
    </p:spTree>
    <p:extLst>
      <p:ext uri="{BB962C8B-B14F-4D97-AF65-F5344CB8AC3E}">
        <p14:creationId xmlns:p14="http://schemas.microsoft.com/office/powerpoint/2010/main" val="38087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29</a:t>
            </a:fld>
            <a:endParaRPr lang="es-ES"/>
          </a:p>
        </p:txBody>
      </p:sp>
    </p:spTree>
    <p:extLst>
      <p:ext uri="{BB962C8B-B14F-4D97-AF65-F5344CB8AC3E}">
        <p14:creationId xmlns:p14="http://schemas.microsoft.com/office/powerpoint/2010/main" val="1750944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30</a:t>
            </a:fld>
            <a:endParaRPr lang="es-ES"/>
          </a:p>
        </p:txBody>
      </p:sp>
    </p:spTree>
    <p:extLst>
      <p:ext uri="{BB962C8B-B14F-4D97-AF65-F5344CB8AC3E}">
        <p14:creationId xmlns:p14="http://schemas.microsoft.com/office/powerpoint/2010/main" val="37869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3905280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31</a:t>
            </a:fld>
            <a:endParaRPr lang="es-ES"/>
          </a:p>
        </p:txBody>
      </p:sp>
    </p:spTree>
    <p:extLst>
      <p:ext uri="{BB962C8B-B14F-4D97-AF65-F5344CB8AC3E}">
        <p14:creationId xmlns:p14="http://schemas.microsoft.com/office/powerpoint/2010/main" val="387434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9069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11212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6</a:t>
            </a:fld>
            <a:endParaRPr lang="es-ES"/>
          </a:p>
        </p:txBody>
      </p:sp>
    </p:spTree>
    <p:extLst>
      <p:ext uri="{BB962C8B-B14F-4D97-AF65-F5344CB8AC3E}">
        <p14:creationId xmlns:p14="http://schemas.microsoft.com/office/powerpoint/2010/main" val="407426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7</a:t>
            </a:fld>
            <a:endParaRPr lang="es-ES"/>
          </a:p>
        </p:txBody>
      </p:sp>
    </p:spTree>
    <p:extLst>
      <p:ext uri="{BB962C8B-B14F-4D97-AF65-F5344CB8AC3E}">
        <p14:creationId xmlns:p14="http://schemas.microsoft.com/office/powerpoint/2010/main" val="337714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8</a:t>
            </a:fld>
            <a:endParaRPr lang="es-ES"/>
          </a:p>
        </p:txBody>
      </p:sp>
    </p:spTree>
    <p:extLst>
      <p:ext uri="{BB962C8B-B14F-4D97-AF65-F5344CB8AC3E}">
        <p14:creationId xmlns:p14="http://schemas.microsoft.com/office/powerpoint/2010/main" val="191652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9</a:t>
            </a:fld>
            <a:endParaRPr lang="es-ES"/>
          </a:p>
        </p:txBody>
      </p:sp>
    </p:spTree>
    <p:extLst>
      <p:ext uri="{BB962C8B-B14F-4D97-AF65-F5344CB8AC3E}">
        <p14:creationId xmlns:p14="http://schemas.microsoft.com/office/powerpoint/2010/main" val="2683082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8BBF53A3-647D-4EB5-8024-AB2FE87A599F}" type="datetime1">
              <a:rPr lang="es-ES" noProof="0" smtClean="0"/>
              <a:t>08/11/2022</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posición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smtClean="0"/>
              <a:t>Haga clic para modificar el estilo de título del patrón</a:t>
            </a:r>
            <a:endParaRPr lang="es-ES" noProof="0"/>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smtClean="0"/>
              <a:t>Editar el estilo de texto del patrón</a:t>
            </a:r>
          </a:p>
          <a:p>
            <a:pPr marL="0" lvl="1" indent="0" rtl="0">
              <a:lnSpc>
                <a:spcPct val="150000"/>
              </a:lnSpc>
              <a:spcBef>
                <a:spcPts val="1000"/>
              </a:spcBef>
              <a:spcAft>
                <a:spcPts val="1200"/>
              </a:spcAft>
              <a:buNone/>
            </a:pPr>
            <a:r>
              <a:rPr lang="es-ES" noProof="0" smtClean="0"/>
              <a:t>Segundo nivel</a:t>
            </a:r>
          </a:p>
          <a:p>
            <a:pPr marL="0" lvl="2" indent="0" rtl="0">
              <a:lnSpc>
                <a:spcPct val="150000"/>
              </a:lnSpc>
              <a:spcBef>
                <a:spcPts val="1000"/>
              </a:spcBef>
              <a:spcAft>
                <a:spcPts val="1200"/>
              </a:spcAft>
              <a:buNone/>
            </a:pPr>
            <a:r>
              <a:rPr lang="es-ES" noProof="0" smtClean="0"/>
              <a:t>Tercer nivel</a:t>
            </a:r>
          </a:p>
          <a:p>
            <a:pPr marL="0" lvl="3" indent="0" rtl="0">
              <a:lnSpc>
                <a:spcPct val="150000"/>
              </a:lnSpc>
              <a:spcBef>
                <a:spcPts val="1000"/>
              </a:spcBef>
              <a:spcAft>
                <a:spcPts val="1200"/>
              </a:spcAft>
              <a:buNone/>
            </a:pPr>
            <a:r>
              <a:rPr lang="es-ES" noProof="0" smtClean="0"/>
              <a:t>Cuarto nivel</a:t>
            </a:r>
          </a:p>
          <a:p>
            <a:pPr marL="0" lvl="4" indent="0" rtl="0">
              <a:lnSpc>
                <a:spcPct val="150000"/>
              </a:lnSpc>
              <a:spcBef>
                <a:spcPts val="1000"/>
              </a:spcBef>
              <a:spcAft>
                <a:spcPts val="1200"/>
              </a:spcAft>
              <a:buNone/>
            </a:pPr>
            <a:r>
              <a:rPr lang="es-ES" noProof="0" smtClean="0"/>
              <a:t>Quinto nivel</a:t>
            </a:r>
            <a:endParaRPr lang="es-ES" noProof="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posición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5AAFFC4-FA62-427A-8CE9-ACD9FDA24490}" type="datetime1">
              <a:rPr lang="es-ES" noProof="0" smtClean="0"/>
              <a:t>08/11/2022</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pPr rtl="0"/>
            <a:r>
              <a:rPr lang="es-ES" sz="4800" dirty="0" smtClean="0">
                <a:solidFill>
                  <a:schemeClr val="bg1"/>
                </a:solidFill>
              </a:rPr>
              <a:t>MECANISMOS DE ENDURECIMIENTO.</a:t>
            </a:r>
            <a:endParaRPr lang="es-ES" sz="4800" dirty="0">
              <a:solidFill>
                <a:schemeClr val="bg1"/>
              </a:solidFill>
            </a:endParaRPr>
          </a:p>
        </p:txBody>
      </p:sp>
      <p:sp>
        <p:nvSpPr>
          <p:cNvPr id="4" name="Título 1"/>
          <p:cNvSpPr txBox="1">
            <a:spLocks/>
          </p:cNvSpPr>
          <p:nvPr/>
        </p:nvSpPr>
        <p:spPr>
          <a:xfrm>
            <a:off x="7169331" y="4713067"/>
            <a:ext cx="4757057" cy="1583230"/>
          </a:xfrm>
          <a:prstGeom prst="rect">
            <a:avLst/>
          </a:prstGeom>
        </p:spPr>
        <p:txBody>
          <a:bodyPr vert="horz" lIns="91440" tIns="45720" rIns="91440" bIns="45720" rtlCol="0" anchor="ctr" anchorCtr="0">
            <a:normAutofit fontScale="62500" lnSpcReduction="20000"/>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s-ES" sz="4800" dirty="0" smtClean="0">
                <a:solidFill>
                  <a:schemeClr val="bg1"/>
                </a:solidFill>
              </a:rPr>
              <a:t>TIM 50</a:t>
            </a:r>
          </a:p>
          <a:p>
            <a:r>
              <a:rPr lang="es-ES" sz="4800" dirty="0" smtClean="0">
                <a:solidFill>
                  <a:schemeClr val="bg1"/>
                </a:solidFill>
              </a:rPr>
              <a:t>TECNÓLOGO MECÁNICO</a:t>
            </a:r>
          </a:p>
          <a:p>
            <a:r>
              <a:rPr lang="es-ES" sz="4800" dirty="0" smtClean="0">
                <a:solidFill>
                  <a:schemeClr val="bg1"/>
                </a:solidFill>
              </a:rPr>
              <a:t>2020.</a:t>
            </a:r>
            <a:endParaRPr lang="es-ES" sz="4800" dirty="0">
              <a:solidFill>
                <a:schemeClr val="bg1"/>
              </a:solidFill>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Mecanismos de endurecimiento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Cuando </a:t>
            </a:r>
            <a:r>
              <a:rPr lang="es-MX" sz="2400" dirty="0">
                <a:latin typeface="Calibri Light" panose="020F0302020204030204" pitchFamily="34" charset="0"/>
                <a:cs typeface="Calibri Light" panose="020F0302020204030204" pitchFamily="34" charset="0"/>
              </a:rPr>
              <a:t>el movimiento de las dislocaciones durante la deformación plástica se ve interrumpido por alguna clase de obstáculo (campo de tensión, borde de grano, átomos de soluto, dislocación de foresta, precipitado, etc.), éste sólo puede continuar si existe: </a:t>
            </a:r>
          </a:p>
          <a:p>
            <a:pPr algn="just">
              <a:lnSpc>
                <a:spcPct val="150000"/>
              </a:lnSpc>
              <a:buNone/>
              <a:defRPr/>
            </a:pPr>
            <a:r>
              <a:rPr lang="es-MX" sz="2400" dirty="0">
                <a:latin typeface="Calibri Light" panose="020F0302020204030204" pitchFamily="34" charset="0"/>
                <a:cs typeface="Calibri Light" panose="020F0302020204030204" pitchFamily="34" charset="0"/>
              </a:rPr>
              <a:t>	a) aumento de la </a:t>
            </a:r>
            <a:r>
              <a:rPr lang="es-MX" sz="2400" dirty="0" smtClean="0">
                <a:latin typeface="Calibri Light" panose="020F0302020204030204" pitchFamily="34" charset="0"/>
                <a:cs typeface="Calibri Light" panose="020F0302020204030204" pitchFamily="34" charset="0"/>
              </a:rPr>
              <a:t>tensión </a:t>
            </a:r>
            <a:r>
              <a:rPr lang="es-MX" sz="2400" dirty="0">
                <a:latin typeface="Calibri Light" panose="020F0302020204030204" pitchFamily="34" charset="0"/>
                <a:cs typeface="Calibri Light" panose="020F0302020204030204" pitchFamily="34" charset="0"/>
              </a:rPr>
              <a:t>externa</a:t>
            </a:r>
          </a:p>
          <a:p>
            <a:pPr algn="just">
              <a:lnSpc>
                <a:spcPct val="150000"/>
              </a:lnSpc>
              <a:buNone/>
              <a:defRPr/>
            </a:pPr>
            <a:r>
              <a:rPr lang="es-MX" sz="2400" dirty="0">
                <a:latin typeface="Calibri Light" panose="020F0302020204030204" pitchFamily="34" charset="0"/>
                <a:cs typeface="Calibri Light" panose="020F0302020204030204" pitchFamily="34" charset="0"/>
              </a:rPr>
              <a:t>	b) y/o activación térmica.</a:t>
            </a:r>
            <a:endParaRPr lang="es-ES" sz="24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024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Mecanismos de endurecimiento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Las posibles técnicas para endurecer metales son: </a:t>
            </a:r>
          </a:p>
          <a:p>
            <a:pPr algn="just">
              <a:lnSpc>
                <a:spcPct val="150000"/>
              </a:lnSpc>
              <a:defRPr/>
            </a:pPr>
            <a:r>
              <a:rPr lang="es-ES" sz="2400" dirty="0" smtClean="0">
                <a:latin typeface="Calibri Light" panose="020F0302020204030204" pitchFamily="34" charset="0"/>
                <a:cs typeface="Calibri Light" panose="020F0302020204030204" pitchFamily="34" charset="0"/>
              </a:rPr>
              <a:t>reducción </a:t>
            </a:r>
            <a:r>
              <a:rPr lang="es-ES" sz="2400" dirty="0">
                <a:latin typeface="Calibri Light" panose="020F0302020204030204" pitchFamily="34" charset="0"/>
                <a:cs typeface="Calibri Light" panose="020F0302020204030204" pitchFamily="34" charset="0"/>
              </a:rPr>
              <a:t>del tamaño de grano </a:t>
            </a:r>
            <a:endParaRPr lang="es-ES" sz="2400" dirty="0" smtClean="0">
              <a:latin typeface="Calibri Light" panose="020F0302020204030204" pitchFamily="34" charset="0"/>
              <a:cs typeface="Calibri Light" panose="020F0302020204030204" pitchFamily="34" charset="0"/>
            </a:endParaRPr>
          </a:p>
          <a:p>
            <a:pPr algn="just">
              <a:lnSpc>
                <a:spcPct val="150000"/>
              </a:lnSpc>
              <a:defRPr/>
            </a:pPr>
            <a:r>
              <a:rPr lang="es-ES" sz="2400" dirty="0" smtClean="0">
                <a:latin typeface="Calibri Light" panose="020F0302020204030204" pitchFamily="34" charset="0"/>
                <a:cs typeface="Calibri Light" panose="020F0302020204030204" pitchFamily="34" charset="0"/>
              </a:rPr>
              <a:t>aleación </a:t>
            </a:r>
            <a:r>
              <a:rPr lang="es-ES" sz="2400" dirty="0">
                <a:latin typeface="Calibri Light" panose="020F0302020204030204" pitchFamily="34" charset="0"/>
                <a:cs typeface="Calibri Light" panose="020F0302020204030204" pitchFamily="34" charset="0"/>
              </a:rPr>
              <a:t>por solución sólida </a:t>
            </a:r>
          </a:p>
          <a:p>
            <a:pPr algn="just">
              <a:lnSpc>
                <a:spcPct val="150000"/>
              </a:lnSpc>
              <a:defRPr/>
            </a:pPr>
            <a:r>
              <a:rPr lang="es-ES" sz="2400" dirty="0" smtClean="0">
                <a:latin typeface="Calibri Light" panose="020F0302020204030204" pitchFamily="34" charset="0"/>
                <a:cs typeface="Calibri Light" panose="020F0302020204030204" pitchFamily="34" charset="0"/>
              </a:rPr>
              <a:t>por </a:t>
            </a:r>
            <a:r>
              <a:rPr lang="es-ES" sz="2400" dirty="0">
                <a:latin typeface="Calibri Light" panose="020F0302020204030204" pitchFamily="34" charset="0"/>
                <a:cs typeface="Calibri Light" panose="020F0302020204030204" pitchFamily="34" charset="0"/>
              </a:rPr>
              <a:t>deformación</a:t>
            </a:r>
          </a:p>
        </p:txBody>
      </p:sp>
    </p:spTree>
    <p:extLst>
      <p:ext uri="{BB962C8B-B14F-4D97-AF65-F5344CB8AC3E}">
        <p14:creationId xmlns:p14="http://schemas.microsoft.com/office/powerpoint/2010/main" val="2574174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REDUCCION DEL TAMAÑO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ES" sz="2400" dirty="0" smtClean="0">
                <a:latin typeface="Calibri Light" panose="020F0302020204030204" pitchFamily="34" charset="0"/>
                <a:cs typeface="Calibri Light" panose="020F0302020204030204" pitchFamily="34" charset="0"/>
              </a:rPr>
              <a:t>Este </a:t>
            </a:r>
            <a:r>
              <a:rPr lang="es-ES" sz="2400" dirty="0">
                <a:latin typeface="Calibri Light" panose="020F0302020204030204" pitchFamily="34" charset="0"/>
                <a:cs typeface="Calibri Light" panose="020F0302020204030204" pitchFamily="34" charset="0"/>
              </a:rPr>
              <a:t>mecanismo se basa en </a:t>
            </a:r>
            <a:r>
              <a:rPr lang="es-ES" sz="2400" b="1" dirty="0">
                <a:latin typeface="Calibri Light" panose="020F0302020204030204" pitchFamily="34" charset="0"/>
                <a:cs typeface="Calibri Light" panose="020F0302020204030204" pitchFamily="34" charset="0"/>
              </a:rPr>
              <a:t>la interacción dislocación-límite de grano </a:t>
            </a:r>
          </a:p>
          <a:p>
            <a:pPr marL="0" indent="0" algn="just">
              <a:lnSpc>
                <a:spcPct val="150000"/>
              </a:lnSpc>
              <a:buNone/>
              <a:defRPr/>
            </a:pPr>
            <a:r>
              <a:rPr lang="es-ES" sz="2400" dirty="0" smtClean="0">
                <a:latin typeface="Calibri Light" panose="020F0302020204030204" pitchFamily="34" charset="0"/>
                <a:cs typeface="Calibri Light" panose="020F0302020204030204" pitchFamily="34" charset="0"/>
              </a:rPr>
              <a:t>El </a:t>
            </a:r>
            <a:r>
              <a:rPr lang="es-ES" sz="2400" dirty="0">
                <a:latin typeface="Calibri Light" panose="020F0302020204030204" pitchFamily="34" charset="0"/>
                <a:cs typeface="Calibri Light" panose="020F0302020204030204" pitchFamily="34" charset="0"/>
              </a:rPr>
              <a:t>límite de grano actúa como barrera del movimiento de las dislocaciones por 2 razones: </a:t>
            </a:r>
          </a:p>
          <a:p>
            <a:pPr algn="just">
              <a:lnSpc>
                <a:spcPct val="150000"/>
              </a:lnSpc>
              <a:defRPr/>
            </a:pPr>
            <a:r>
              <a:rPr lang="es-ES" sz="2400" dirty="0" smtClean="0">
                <a:latin typeface="Calibri Light" panose="020F0302020204030204" pitchFamily="34" charset="0"/>
                <a:cs typeface="Calibri Light" panose="020F0302020204030204" pitchFamily="34" charset="0"/>
              </a:rPr>
              <a:t>diferencia </a:t>
            </a:r>
            <a:r>
              <a:rPr lang="es-ES" sz="2400" dirty="0">
                <a:latin typeface="Calibri Light" panose="020F0302020204030204" pitchFamily="34" charset="0"/>
                <a:cs typeface="Calibri Light" panose="020F0302020204030204" pitchFamily="34" charset="0"/>
              </a:rPr>
              <a:t>de orientación entre granos adyacentes </a:t>
            </a:r>
            <a:endParaRPr lang="es-ES" sz="2400" dirty="0" smtClean="0">
              <a:latin typeface="Calibri Light" panose="020F0302020204030204" pitchFamily="34" charset="0"/>
              <a:cs typeface="Calibri Light" panose="020F0302020204030204" pitchFamily="34" charset="0"/>
            </a:endParaRPr>
          </a:p>
          <a:p>
            <a:pPr algn="just">
              <a:lnSpc>
                <a:spcPct val="150000"/>
              </a:lnSpc>
              <a:defRPr/>
            </a:pPr>
            <a:r>
              <a:rPr lang="es-ES" sz="2400" dirty="0" smtClean="0">
                <a:latin typeface="Calibri Light" panose="020F0302020204030204" pitchFamily="34" charset="0"/>
                <a:cs typeface="Calibri Light" panose="020F0302020204030204" pitchFamily="34" charset="0"/>
              </a:rPr>
              <a:t>desorden </a:t>
            </a:r>
            <a:r>
              <a:rPr lang="es-ES" sz="2400" dirty="0">
                <a:latin typeface="Calibri Light" panose="020F0302020204030204" pitchFamily="34" charset="0"/>
                <a:cs typeface="Calibri Light" panose="020F0302020204030204" pitchFamily="34" charset="0"/>
              </a:rPr>
              <a:t>atómico dentro del límite de grano </a:t>
            </a:r>
          </a:p>
        </p:txBody>
      </p:sp>
    </p:spTree>
    <p:extLst>
      <p:ext uri="{BB962C8B-B14F-4D97-AF65-F5344CB8AC3E}">
        <p14:creationId xmlns:p14="http://schemas.microsoft.com/office/powerpoint/2010/main" val="947351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REDUCCION DEL TAMAÑO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Movimiento </a:t>
            </a:r>
            <a:r>
              <a:rPr lang="es-MX" sz="2400" dirty="0">
                <a:latin typeface="Calibri Light" panose="020F0302020204030204" pitchFamily="34" charset="0"/>
                <a:cs typeface="Calibri Light" panose="020F0302020204030204" pitchFamily="34" charset="0"/>
              </a:rPr>
              <a:t>de una dislocación al encontrar un límite de grano.  </a:t>
            </a: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pic>
        <p:nvPicPr>
          <p:cNvPr id="4" name="Picture 1027" descr="C:\B\Clases-Rodolfo\7.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578" y="2418032"/>
            <a:ext cx="55753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806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REDUCCION DEL TAMAÑO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60000"/>
              </a:lnSpc>
              <a:buNone/>
              <a:defRPr/>
            </a:pPr>
            <a:r>
              <a:rPr lang="es-ES" sz="2400" dirty="0" smtClean="0">
                <a:latin typeface="Calibri Light" panose="020F0302020204030204" pitchFamily="34" charset="0"/>
                <a:cs typeface="Calibri Light" panose="020F0302020204030204" pitchFamily="34" charset="0"/>
              </a:rPr>
              <a:t>A </a:t>
            </a:r>
            <a:r>
              <a:rPr lang="es-ES" sz="2400" dirty="0">
                <a:latin typeface="Calibri Light" panose="020F0302020204030204" pitchFamily="34" charset="0"/>
                <a:cs typeface="Calibri Light" panose="020F0302020204030204" pitchFamily="34" charset="0"/>
              </a:rPr>
              <a:t>nivel tecnológico el tamaño de grano puede ser regulado durante la solidificación</a:t>
            </a:r>
            <a:r>
              <a:rPr lang="es-MX" sz="2400" dirty="0">
                <a:latin typeface="Calibri Light" panose="020F0302020204030204" pitchFamily="34" charset="0"/>
                <a:cs typeface="Calibri Light" panose="020F0302020204030204" pitchFamily="34" charset="0"/>
              </a:rPr>
              <a:t> y/o </a:t>
            </a:r>
            <a:r>
              <a:rPr lang="es-ES" sz="2400" dirty="0">
                <a:latin typeface="Calibri Light" panose="020F0302020204030204" pitchFamily="34" charset="0"/>
                <a:cs typeface="Calibri Light" panose="020F0302020204030204" pitchFamily="34" charset="0"/>
              </a:rPr>
              <a:t>a través de deformación plástica seguida de un tratamiento térmico adecuado </a:t>
            </a:r>
          </a:p>
          <a:p>
            <a:pPr marL="0" indent="0" algn="just">
              <a:lnSpc>
                <a:spcPct val="160000"/>
              </a:lnSpc>
              <a:buNone/>
              <a:defRPr/>
            </a:pPr>
            <a:r>
              <a:rPr lang="es-ES" sz="2400" b="1" dirty="0">
                <a:latin typeface="Calibri Light" panose="020F0302020204030204" pitchFamily="34" charset="0"/>
                <a:cs typeface="Calibri Light" panose="020F0302020204030204" pitchFamily="34" charset="0"/>
              </a:rPr>
              <a:t>Material con grano fino es más duro y resistente que uno con granos gruesos</a:t>
            </a:r>
            <a:r>
              <a:rPr lang="es-ES" sz="2400" dirty="0" smtClean="0">
                <a:latin typeface="Calibri Light" panose="020F0302020204030204" pitchFamily="34" charset="0"/>
                <a:cs typeface="Calibri Light" panose="020F0302020204030204" pitchFamily="34" charset="0"/>
              </a:rPr>
              <a:t>. </a:t>
            </a:r>
            <a:r>
              <a:rPr lang="es-ES" sz="2400" dirty="0">
                <a:latin typeface="Calibri Light" panose="020F0302020204030204" pitchFamily="34" charset="0"/>
                <a:cs typeface="Calibri Light" panose="020F0302020204030204" pitchFamily="34" charset="0"/>
              </a:rPr>
              <a:t>El grano fino implica mayor área total de límite de grano. </a:t>
            </a:r>
            <a:endParaRPr lang="es-MX" sz="24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MX" sz="24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13176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SOLUCIÓN SÓLIDA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888391" cy="50850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ES" sz="2500" dirty="0" smtClean="0">
                <a:latin typeface="Calibri Light" panose="020F0302020204030204" pitchFamily="34" charset="0"/>
                <a:cs typeface="Calibri Light" panose="020F0302020204030204" pitchFamily="34" charset="0"/>
              </a:rPr>
              <a:t>Otra </a:t>
            </a:r>
            <a:r>
              <a:rPr lang="es-ES" sz="2500" dirty="0">
                <a:latin typeface="Calibri Light" panose="020F0302020204030204" pitchFamily="34" charset="0"/>
                <a:cs typeface="Calibri Light" panose="020F0302020204030204" pitchFamily="34" charset="0"/>
              </a:rPr>
              <a:t>técnica para lograr el endurecimiento de metales consiste en la adición de elementos (solutos) los cuales forman en conjunto con la red (solvente) soluciones sólidas. </a:t>
            </a: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r>
              <a:rPr lang="es-ES" sz="2500" dirty="0" smtClean="0">
                <a:latin typeface="Calibri Light" panose="020F0302020204030204" pitchFamily="34" charset="0"/>
                <a:cs typeface="Calibri Light" panose="020F0302020204030204" pitchFamily="34" charset="0"/>
              </a:rPr>
              <a:t>El </a:t>
            </a:r>
            <a:r>
              <a:rPr lang="es-ES" sz="2500" dirty="0">
                <a:latin typeface="Calibri Light" panose="020F0302020204030204" pitchFamily="34" charset="0"/>
                <a:cs typeface="Calibri Light" panose="020F0302020204030204" pitchFamily="34" charset="0"/>
              </a:rPr>
              <a:t>endurecimiento alcanzado a través de la formación de este tipo de fases es designado como endurecimiento por solución sólida</a:t>
            </a:r>
            <a:r>
              <a:rPr lang="es-MX" sz="2500" dirty="0">
                <a:latin typeface="Calibri Light" panose="020F0302020204030204" pitchFamily="34" charset="0"/>
                <a:cs typeface="Calibri Light" panose="020F0302020204030204" pitchFamily="34" charset="0"/>
              </a:rPr>
              <a:t>.</a:t>
            </a:r>
          </a:p>
          <a:p>
            <a:pPr marL="0" indent="0" algn="just">
              <a:lnSpc>
                <a:spcPct val="150000"/>
              </a:lnSpc>
              <a:buNone/>
              <a:defRPr/>
            </a:pPr>
            <a:r>
              <a:rPr lang="es-ES" sz="2500" dirty="0">
                <a:latin typeface="Calibri Light" panose="020F0302020204030204" pitchFamily="34" charset="0"/>
                <a:cs typeface="Calibri Light" panose="020F0302020204030204" pitchFamily="34" charset="0"/>
              </a:rPr>
              <a:t>E</a:t>
            </a:r>
            <a:r>
              <a:rPr lang="es-ES" sz="2500" dirty="0" smtClean="0">
                <a:latin typeface="Calibri Light" panose="020F0302020204030204" pitchFamily="34" charset="0"/>
                <a:cs typeface="Calibri Light" panose="020F0302020204030204" pitchFamily="34" charset="0"/>
              </a:rPr>
              <a:t>l </a:t>
            </a:r>
            <a:r>
              <a:rPr lang="es-MX" sz="2500" dirty="0">
                <a:latin typeface="Calibri Light" panose="020F0302020204030204" pitchFamily="34" charset="0"/>
                <a:cs typeface="Calibri Light" panose="020F0302020204030204" pitchFamily="34" charset="0"/>
              </a:rPr>
              <a:t>mecanismo de </a:t>
            </a:r>
            <a:r>
              <a:rPr lang="es-ES" sz="2500" dirty="0">
                <a:latin typeface="Calibri Light" panose="020F0302020204030204" pitchFamily="34" charset="0"/>
                <a:cs typeface="Calibri Light" panose="020F0302020204030204" pitchFamily="34" charset="0"/>
              </a:rPr>
              <a:t>endurecimiento por solución sólida es</a:t>
            </a:r>
            <a:r>
              <a:rPr lang="es-MX" sz="2500" dirty="0" err="1">
                <a:latin typeface="Calibri Light" panose="020F0302020204030204" pitchFamily="34" charset="0"/>
                <a:cs typeface="Calibri Light" panose="020F0302020204030204" pitchFamily="34" charset="0"/>
              </a:rPr>
              <a:t>tá</a:t>
            </a:r>
            <a:r>
              <a:rPr lang="es-ES" sz="2500" dirty="0">
                <a:latin typeface="Calibri Light" panose="020F0302020204030204" pitchFamily="34" charset="0"/>
                <a:cs typeface="Calibri Light" panose="020F0302020204030204" pitchFamily="34" charset="0"/>
              </a:rPr>
              <a:t> basado en la </a:t>
            </a:r>
            <a:r>
              <a:rPr lang="es-ES" sz="2500" b="1" dirty="0">
                <a:latin typeface="Calibri Light" panose="020F0302020204030204" pitchFamily="34" charset="0"/>
                <a:cs typeface="Calibri Light" panose="020F0302020204030204" pitchFamily="34" charset="0"/>
              </a:rPr>
              <a:t>interacción dislocación-soluto</a:t>
            </a:r>
            <a:r>
              <a:rPr lang="es-MX" sz="2500" b="1" dirty="0">
                <a:latin typeface="Calibri Light" panose="020F0302020204030204" pitchFamily="34" charset="0"/>
                <a:cs typeface="Calibri Light" panose="020F0302020204030204" pitchFamily="34" charset="0"/>
              </a:rPr>
              <a:t>.</a:t>
            </a:r>
          </a:p>
          <a:p>
            <a:pPr marL="0" indent="0">
              <a:lnSpc>
                <a:spcPct val="150000"/>
              </a:lnSpc>
              <a:buNone/>
            </a:pPr>
            <a:r>
              <a:rPr lang="es-UY" sz="2500" dirty="0">
                <a:latin typeface="Calibri Light" panose="020F0302020204030204" pitchFamily="34" charset="0"/>
                <a:cs typeface="Calibri Light" panose="020F0302020204030204" pitchFamily="34" charset="0"/>
              </a:rPr>
              <a:t>Los </a:t>
            </a:r>
            <a:r>
              <a:rPr lang="es-UY" sz="2500" dirty="0" smtClean="0">
                <a:latin typeface="Calibri Light" panose="020F0302020204030204" pitchFamily="34" charset="0"/>
                <a:cs typeface="Calibri Light" panose="020F0302020204030204" pitchFamily="34" charset="0"/>
              </a:rPr>
              <a:t>metales </a:t>
            </a:r>
            <a:r>
              <a:rPr lang="es-ES" sz="2500" dirty="0" smtClean="0">
                <a:latin typeface="Calibri Light" panose="020F0302020204030204" pitchFamily="34" charset="0"/>
                <a:cs typeface="Calibri Light" panose="020F0302020204030204" pitchFamily="34" charset="0"/>
              </a:rPr>
              <a:t>muy </a:t>
            </a:r>
            <a:r>
              <a:rPr lang="es-ES" sz="2500" dirty="0">
                <a:latin typeface="Calibri Light" panose="020F0302020204030204" pitchFamily="34" charset="0"/>
                <a:cs typeface="Calibri Light" panose="020F0302020204030204" pitchFamily="34" charset="0"/>
              </a:rPr>
              <a:t>puros son casi siempre mas blandos y </a:t>
            </a:r>
            <a:r>
              <a:rPr lang="es-ES" sz="2500" dirty="0" smtClean="0">
                <a:latin typeface="Calibri Light" panose="020F0302020204030204" pitchFamily="34" charset="0"/>
                <a:cs typeface="Calibri Light" panose="020F0302020204030204" pitchFamily="34" charset="0"/>
              </a:rPr>
              <a:t>menos </a:t>
            </a:r>
            <a:r>
              <a:rPr lang="es-ES" sz="2500" dirty="0">
                <a:latin typeface="Calibri Light" panose="020F0302020204030204" pitchFamily="34" charset="0"/>
                <a:cs typeface="Calibri Light" panose="020F0302020204030204" pitchFamily="34" charset="0"/>
              </a:rPr>
              <a:t>resistentes que las </a:t>
            </a:r>
            <a:r>
              <a:rPr lang="es-ES" sz="2500" dirty="0" smtClean="0">
                <a:latin typeface="Calibri Light" panose="020F0302020204030204" pitchFamily="34" charset="0"/>
                <a:cs typeface="Calibri Light" panose="020F0302020204030204" pitchFamily="34" charset="0"/>
              </a:rPr>
              <a:t>aleaciones formadas </a:t>
            </a:r>
            <a:r>
              <a:rPr lang="es-ES" sz="2500" dirty="0">
                <a:latin typeface="Calibri Light" panose="020F0302020204030204" pitchFamily="34" charset="0"/>
                <a:cs typeface="Calibri Light" panose="020F0302020204030204" pitchFamily="34" charset="0"/>
              </a:rPr>
              <a:t>con el mismo metal base</a:t>
            </a: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MX" sz="24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344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SOLUCIÓN SÓLIDA</a:t>
            </a:r>
            <a:endParaRPr lang="es-ES" dirty="0">
              <a:latin typeface="Segoe UI Light" panose="020B0502040204020203" pitchFamily="34" charset="0"/>
              <a:cs typeface="Segoe UI Light" panose="020B0502040204020203" pitchFamily="34" charset="0"/>
            </a:endParaRPr>
          </a:p>
        </p:txBody>
      </p:sp>
      <p:pic>
        <p:nvPicPr>
          <p:cNvPr id="2" name="Imagen 1"/>
          <p:cNvPicPr>
            <a:picLocks noChangeAspect="1"/>
          </p:cNvPicPr>
          <p:nvPr/>
        </p:nvPicPr>
        <p:blipFill>
          <a:blip r:embed="rId3"/>
          <a:stretch>
            <a:fillRect/>
          </a:stretch>
        </p:blipFill>
        <p:spPr>
          <a:xfrm>
            <a:off x="1079913" y="1609724"/>
            <a:ext cx="9724003" cy="4216310"/>
          </a:xfrm>
          <a:prstGeom prst="rect">
            <a:avLst/>
          </a:prstGeom>
        </p:spPr>
      </p:pic>
    </p:spTree>
    <p:extLst>
      <p:ext uri="{BB962C8B-B14F-4D97-AF65-F5344CB8AC3E}">
        <p14:creationId xmlns:p14="http://schemas.microsoft.com/office/powerpoint/2010/main" val="1952511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SOLUCIÓN SÓLIDA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776741" y="3013873"/>
            <a:ext cx="5362801" cy="479771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Deformación </a:t>
            </a:r>
            <a:r>
              <a:rPr lang="es-MX" sz="2500" dirty="0">
                <a:latin typeface="Calibri Light" panose="020F0302020204030204" pitchFamily="34" charset="0"/>
                <a:cs typeface="Calibri Light" panose="020F0302020204030204" pitchFamily="34" charset="0"/>
              </a:rPr>
              <a:t>en la red de solvente inducida por un soluto </a:t>
            </a:r>
            <a:r>
              <a:rPr lang="es-MX" sz="2500" dirty="0" err="1">
                <a:latin typeface="Calibri Light" panose="020F0302020204030204" pitchFamily="34" charset="0"/>
                <a:cs typeface="Calibri Light" panose="020F0302020204030204" pitchFamily="34" charset="0"/>
              </a:rPr>
              <a:t>sustitucional</a:t>
            </a:r>
            <a:r>
              <a:rPr lang="es-MX" sz="2500" dirty="0">
                <a:latin typeface="Calibri Light" panose="020F0302020204030204" pitchFamily="34" charset="0"/>
                <a:cs typeface="Calibri Light" panose="020F0302020204030204" pitchFamily="34" charset="0"/>
              </a:rPr>
              <a:t> de menor </a:t>
            </a:r>
            <a:r>
              <a:rPr lang="es-MX" sz="2500" dirty="0" smtClean="0">
                <a:latin typeface="Calibri Light" panose="020F0302020204030204" pitchFamily="34" charset="0"/>
                <a:cs typeface="Calibri Light" panose="020F0302020204030204" pitchFamily="34" charset="0"/>
              </a:rPr>
              <a:t>tamaño</a:t>
            </a: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pic>
        <p:nvPicPr>
          <p:cNvPr id="4" name="Picture 3" descr="C:\B\Clases-Rodolfo\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219" y="1250386"/>
            <a:ext cx="3378312" cy="527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43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SOLUCIÓN SÓLIDA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698363" y="2909370"/>
            <a:ext cx="5506494" cy="197613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Deformación </a:t>
            </a:r>
            <a:r>
              <a:rPr lang="es-MX" sz="2500" dirty="0">
                <a:latin typeface="Calibri Light" panose="020F0302020204030204" pitchFamily="34" charset="0"/>
                <a:cs typeface="Calibri Light" panose="020F0302020204030204" pitchFamily="34" charset="0"/>
              </a:rPr>
              <a:t>en la red de solvente inducida por un soluto </a:t>
            </a:r>
            <a:r>
              <a:rPr lang="es-MX" sz="2500" dirty="0" err="1">
                <a:latin typeface="Calibri Light" panose="020F0302020204030204" pitchFamily="34" charset="0"/>
                <a:cs typeface="Calibri Light" panose="020F0302020204030204" pitchFamily="34" charset="0"/>
              </a:rPr>
              <a:t>sustitucional</a:t>
            </a:r>
            <a:r>
              <a:rPr lang="es-MX" sz="2500" dirty="0">
                <a:latin typeface="Calibri Light" panose="020F0302020204030204" pitchFamily="34" charset="0"/>
                <a:cs typeface="Calibri Light" panose="020F0302020204030204" pitchFamily="34" charset="0"/>
              </a:rPr>
              <a:t> de mayor </a:t>
            </a:r>
            <a:r>
              <a:rPr lang="es-MX" sz="2500" dirty="0" smtClean="0">
                <a:latin typeface="Calibri Light" panose="020F0302020204030204" pitchFamily="34" charset="0"/>
                <a:cs typeface="Calibri Light" panose="020F0302020204030204" pitchFamily="34" charset="0"/>
              </a:rPr>
              <a:t>tamaño</a:t>
            </a:r>
            <a:endParaRPr lang="es-MX" sz="2500" dirty="0">
              <a:latin typeface="Calibri Light" panose="020F0302020204030204" pitchFamily="34" charset="0"/>
              <a:cs typeface="Calibri Light" panose="020F0302020204030204" pitchFamily="34" charset="0"/>
            </a:endParaRPr>
          </a:p>
        </p:txBody>
      </p:sp>
      <p:pic>
        <p:nvPicPr>
          <p:cNvPr id="5" name="Picture 3" descr="C:\B\Clases-Rodolfo\7.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142" y="1524706"/>
            <a:ext cx="2902132" cy="45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99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SOLUCIÓN SÓLIDA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039305"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ES" sz="2500" dirty="0" smtClean="0">
                <a:latin typeface="Calibri Light" panose="020F0302020204030204" pitchFamily="34" charset="0"/>
                <a:cs typeface="Calibri Light" panose="020F0302020204030204" pitchFamily="34" charset="0"/>
              </a:rPr>
              <a:t>Cuando </a:t>
            </a:r>
            <a:r>
              <a:rPr lang="es-ES" sz="2500" dirty="0">
                <a:latin typeface="Calibri Light" panose="020F0302020204030204" pitchFamily="34" charset="0"/>
                <a:cs typeface="Calibri Light" panose="020F0302020204030204" pitchFamily="34" charset="0"/>
              </a:rPr>
              <a:t>existe atracción </a:t>
            </a:r>
            <a:r>
              <a:rPr lang="es-MX" sz="2500" dirty="0">
                <a:latin typeface="Calibri Light" panose="020F0302020204030204" pitchFamily="34" charset="0"/>
                <a:cs typeface="Calibri Light" panose="020F0302020204030204" pitchFamily="34" charset="0"/>
              </a:rPr>
              <a:t>entre los átomos de soluto y las dislocaciones, </a:t>
            </a:r>
            <a:r>
              <a:rPr lang="es-ES" sz="2500" dirty="0">
                <a:latin typeface="Calibri Light" panose="020F0302020204030204" pitchFamily="34" charset="0"/>
                <a:cs typeface="Calibri Light" panose="020F0302020204030204" pitchFamily="34" charset="0"/>
              </a:rPr>
              <a:t>el movimiento de </a:t>
            </a:r>
            <a:r>
              <a:rPr lang="es-MX" sz="2500" dirty="0">
                <a:latin typeface="Calibri Light" panose="020F0302020204030204" pitchFamily="34" charset="0"/>
                <a:cs typeface="Calibri Light" panose="020F0302020204030204" pitchFamily="34" charset="0"/>
              </a:rPr>
              <a:t>éstas</a:t>
            </a:r>
            <a:r>
              <a:rPr lang="es-ES" sz="2500" dirty="0">
                <a:latin typeface="Calibri Light" panose="020F0302020204030204" pitchFamily="34" charset="0"/>
                <a:cs typeface="Calibri Light" panose="020F0302020204030204" pitchFamily="34" charset="0"/>
              </a:rPr>
              <a:t> se verá restringido y a nivel macroscópico se</a:t>
            </a:r>
            <a:r>
              <a:rPr lang="es-MX" sz="2500" dirty="0" err="1">
                <a:latin typeface="Calibri Light" panose="020F0302020204030204" pitchFamily="34" charset="0"/>
                <a:cs typeface="Calibri Light" panose="020F0302020204030204" pitchFamily="34" charset="0"/>
              </a:rPr>
              <a:t>rá</a:t>
            </a:r>
            <a:r>
              <a:rPr lang="es-MX" sz="2500" dirty="0">
                <a:latin typeface="Calibri Light" panose="020F0302020204030204" pitchFamily="34" charset="0"/>
                <a:cs typeface="Calibri Light" panose="020F0302020204030204" pitchFamily="34" charset="0"/>
              </a:rPr>
              <a:t> necesario aplicar una mayor tensión externa para que tenga lugar la deformación plástica. </a:t>
            </a:r>
            <a:endParaRPr lang="es-MX" sz="2500" dirty="0" smtClean="0">
              <a:latin typeface="Calibri Light" panose="020F0302020204030204" pitchFamily="34" charset="0"/>
              <a:cs typeface="Calibri Light" panose="020F0302020204030204" pitchFamily="34" charset="0"/>
            </a:endParaRPr>
          </a:p>
          <a:p>
            <a:pPr marL="0" indent="0" algn="just">
              <a:lnSpc>
                <a:spcPct val="150000"/>
              </a:lnSpc>
              <a:buNone/>
              <a:defRPr/>
            </a:pPr>
            <a:r>
              <a:rPr lang="es-UY" sz="2500" dirty="0" smtClean="0">
                <a:latin typeface="Calibri Light" panose="020F0302020204030204" pitchFamily="34" charset="0"/>
                <a:cs typeface="Calibri Light" panose="020F0302020204030204" pitchFamily="34" charset="0"/>
              </a:rPr>
              <a:t>Existirá </a:t>
            </a:r>
            <a:r>
              <a:rPr lang="es-MX" sz="2500" dirty="0" smtClean="0">
                <a:latin typeface="Calibri Light" panose="020F0302020204030204" pitchFamily="34" charset="0"/>
                <a:cs typeface="Calibri Light" panose="020F0302020204030204" pitchFamily="34" charset="0"/>
              </a:rPr>
              <a:t>un </a:t>
            </a:r>
            <a:r>
              <a:rPr lang="es-MX" sz="2500" dirty="0">
                <a:latin typeface="Calibri Light" panose="020F0302020204030204" pitchFamily="34" charset="0"/>
                <a:cs typeface="Calibri Light" panose="020F0302020204030204" pitchFamily="34" charset="0"/>
              </a:rPr>
              <a:t>efecto de endurecimiento.</a:t>
            </a:r>
          </a:p>
          <a:p>
            <a:pPr marL="0" indent="0" algn="just">
              <a:lnSpc>
                <a:spcPct val="150000"/>
              </a:lnSpc>
              <a:buNone/>
              <a:defRPr/>
            </a:pPr>
            <a:endParaRPr lang="es-MX" sz="24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3001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BIBLIOGRAFÍA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10" y="1524708"/>
            <a:ext cx="903346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50000"/>
              </a:lnSpc>
              <a:spcAft>
                <a:spcPts val="600"/>
              </a:spcAft>
              <a:buNone/>
              <a:defRPr/>
            </a:pPr>
            <a:r>
              <a:rPr lang="es-UY" altLang="es-MX" sz="2800" dirty="0" smtClean="0">
                <a:latin typeface="Calibri Light" panose="020F0302020204030204" pitchFamily="34" charset="0"/>
                <a:cs typeface="Calibri Light" panose="020F0302020204030204" pitchFamily="34" charset="0"/>
              </a:rPr>
              <a:t>Capítulo 7 de “Introducción a la ciencia de los materiales”, </a:t>
            </a:r>
            <a:r>
              <a:rPr lang="es-UY" altLang="es-MX" sz="2800" dirty="0" err="1" smtClean="0">
                <a:latin typeface="Calibri Light" panose="020F0302020204030204" pitchFamily="34" charset="0"/>
                <a:cs typeface="Calibri Light" panose="020F0302020204030204" pitchFamily="34" charset="0"/>
              </a:rPr>
              <a:t>Callister</a:t>
            </a:r>
            <a:r>
              <a:rPr lang="es-UY" altLang="es-MX" sz="2800" dirty="0" smtClean="0">
                <a:latin typeface="Calibri Light" panose="020F0302020204030204" pitchFamily="34" charset="0"/>
                <a:cs typeface="Calibri Light" panose="020F0302020204030204" pitchFamily="34" charset="0"/>
              </a:rPr>
              <a:t>.</a:t>
            </a:r>
            <a:endParaRPr lang="es-ES_tradnl" altLang="es-MX" sz="2800" dirty="0">
              <a:latin typeface="Calibri Light" panose="020F0302020204030204" pitchFamily="34" charset="0"/>
              <a:cs typeface="Calibri Light" panose="020F0302020204030204" pitchFamily="34" charset="0"/>
            </a:endParaRPr>
          </a:p>
          <a:p>
            <a:pPr marL="0" lvl="0" indent="0" rtl="0">
              <a:lnSpc>
                <a:spcPct val="150000"/>
              </a:lnSpc>
              <a:spcAft>
                <a:spcPts val="600"/>
              </a:spcAft>
              <a:buNone/>
              <a:defRPr/>
            </a:pPr>
            <a:endParaRPr lang="es-E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92000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DEFORMACIÓN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El </a:t>
            </a:r>
            <a:r>
              <a:rPr lang="es-MX" sz="2500" dirty="0">
                <a:latin typeface="Calibri Light" panose="020F0302020204030204" pitchFamily="34" charset="0"/>
                <a:cs typeface="Calibri Light" panose="020F0302020204030204" pitchFamily="34" charset="0"/>
              </a:rPr>
              <a:t>endurecimiento por </a:t>
            </a:r>
            <a:r>
              <a:rPr lang="es-MX" sz="2500" dirty="0" smtClean="0">
                <a:latin typeface="Calibri Light" panose="020F0302020204030204" pitchFamily="34" charset="0"/>
                <a:cs typeface="Calibri Light" panose="020F0302020204030204" pitchFamily="34" charset="0"/>
              </a:rPr>
              <a:t>deformación, </a:t>
            </a:r>
            <a:r>
              <a:rPr lang="es-MX" sz="2500" dirty="0">
                <a:latin typeface="Calibri Light" panose="020F0302020204030204" pitchFamily="34" charset="0"/>
                <a:cs typeface="Calibri Light" panose="020F0302020204030204" pitchFamily="34" charset="0"/>
              </a:rPr>
              <a:t>o</a:t>
            </a:r>
            <a:r>
              <a:rPr lang="es-MX" sz="2500" dirty="0" smtClean="0">
                <a:latin typeface="Calibri Light" panose="020F0302020204030204" pitchFamily="34" charset="0"/>
                <a:cs typeface="Calibri Light" panose="020F0302020204030204" pitchFamily="34" charset="0"/>
              </a:rPr>
              <a:t> </a:t>
            </a:r>
            <a:r>
              <a:rPr lang="es-MX" sz="2500" dirty="0">
                <a:latin typeface="Calibri Light" panose="020F0302020204030204" pitchFamily="34" charset="0"/>
                <a:cs typeface="Calibri Light" panose="020F0302020204030204" pitchFamily="34" charset="0"/>
              </a:rPr>
              <a:t>endurecimiento por trabajado en </a:t>
            </a:r>
            <a:r>
              <a:rPr lang="es-MX" sz="2500" dirty="0" smtClean="0">
                <a:latin typeface="Calibri Light" panose="020F0302020204030204" pitchFamily="34" charset="0"/>
                <a:cs typeface="Calibri Light" panose="020F0302020204030204" pitchFamily="34" charset="0"/>
              </a:rPr>
              <a:t>frío, </a:t>
            </a:r>
            <a:r>
              <a:rPr lang="es-MX" sz="2500" dirty="0">
                <a:latin typeface="Calibri Light" panose="020F0302020204030204" pitchFamily="34" charset="0"/>
                <a:cs typeface="Calibri Light" panose="020F0302020204030204" pitchFamily="34" charset="0"/>
              </a:rPr>
              <a:t>es un fenómeno a través del cual un metal se vuelve más resistente y adquiere mayor dureza a medida que es deformado plásticamente.</a:t>
            </a:r>
          </a:p>
          <a:p>
            <a:pPr marL="0" indent="0" algn="just">
              <a:lnSpc>
                <a:spcPct val="150000"/>
              </a:lnSpc>
              <a:buNone/>
              <a:defRPr/>
            </a:pPr>
            <a:r>
              <a:rPr lang="es-ES" sz="2500" dirty="0" smtClean="0">
                <a:latin typeface="Calibri Light" panose="020F0302020204030204" pitchFamily="34" charset="0"/>
                <a:cs typeface="Calibri Light" panose="020F0302020204030204" pitchFamily="34" charset="0"/>
              </a:rPr>
              <a:t>El </a:t>
            </a:r>
            <a:r>
              <a:rPr lang="es-MX" sz="2500" dirty="0">
                <a:latin typeface="Calibri Light" panose="020F0302020204030204" pitchFamily="34" charset="0"/>
                <a:cs typeface="Calibri Light" panose="020F0302020204030204" pitchFamily="34" charset="0"/>
              </a:rPr>
              <a:t>mecanismo de </a:t>
            </a:r>
            <a:r>
              <a:rPr lang="es-ES" sz="2500" dirty="0">
                <a:latin typeface="Calibri Light" panose="020F0302020204030204" pitchFamily="34" charset="0"/>
                <a:cs typeface="Calibri Light" panose="020F0302020204030204" pitchFamily="34" charset="0"/>
              </a:rPr>
              <a:t>endurecimiento por </a:t>
            </a:r>
            <a:r>
              <a:rPr lang="es-MX" sz="2500" dirty="0">
                <a:latin typeface="Calibri Light" panose="020F0302020204030204" pitchFamily="34" charset="0"/>
                <a:cs typeface="Calibri Light" panose="020F0302020204030204" pitchFamily="34" charset="0"/>
              </a:rPr>
              <a:t>deformación</a:t>
            </a:r>
            <a:r>
              <a:rPr lang="es-ES" sz="2500" dirty="0">
                <a:latin typeface="Calibri Light" panose="020F0302020204030204" pitchFamily="34" charset="0"/>
                <a:cs typeface="Calibri Light" panose="020F0302020204030204" pitchFamily="34" charset="0"/>
              </a:rPr>
              <a:t> es</a:t>
            </a:r>
            <a:r>
              <a:rPr lang="es-MX" sz="2500" dirty="0" err="1">
                <a:latin typeface="Calibri Light" panose="020F0302020204030204" pitchFamily="34" charset="0"/>
                <a:cs typeface="Calibri Light" panose="020F0302020204030204" pitchFamily="34" charset="0"/>
              </a:rPr>
              <a:t>ta</a:t>
            </a:r>
            <a:r>
              <a:rPr lang="es-ES" sz="2500" dirty="0">
                <a:latin typeface="Calibri Light" panose="020F0302020204030204" pitchFamily="34" charset="0"/>
                <a:cs typeface="Calibri Light" panose="020F0302020204030204" pitchFamily="34" charset="0"/>
              </a:rPr>
              <a:t> basado en la </a:t>
            </a:r>
            <a:r>
              <a:rPr lang="es-ES" sz="2500" b="1" dirty="0">
                <a:latin typeface="Calibri Light" panose="020F0302020204030204" pitchFamily="34" charset="0"/>
                <a:cs typeface="Calibri Light" panose="020F0302020204030204" pitchFamily="34" charset="0"/>
              </a:rPr>
              <a:t>interacción dislocación-</a:t>
            </a:r>
            <a:r>
              <a:rPr lang="es-MX" sz="2500" b="1" dirty="0">
                <a:latin typeface="Calibri Light" panose="020F0302020204030204" pitchFamily="34" charset="0"/>
                <a:cs typeface="Calibri Light" panose="020F0302020204030204" pitchFamily="34" charset="0"/>
              </a:rPr>
              <a:t>dislocación. </a:t>
            </a: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43300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DEFORMACIÓN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MX" sz="2500" dirty="0" smtClean="0">
                <a:latin typeface="Calibri Light" panose="020F0302020204030204" pitchFamily="34" charset="0"/>
                <a:cs typeface="Calibri Light" panose="020F0302020204030204" pitchFamily="34" charset="0"/>
              </a:rPr>
              <a:t>La </a:t>
            </a:r>
            <a:r>
              <a:rPr lang="es-MX" sz="2500" dirty="0">
                <a:latin typeface="Calibri Light" panose="020F0302020204030204" pitchFamily="34" charset="0"/>
                <a:cs typeface="Calibri Light" panose="020F0302020204030204" pitchFamily="34" charset="0"/>
              </a:rPr>
              <a:t>cantidad de deformación plástica suele expresarse como,</a:t>
            </a:r>
          </a:p>
          <a:p>
            <a:pPr>
              <a:buNone/>
              <a:defRPr/>
            </a:pPr>
            <a:endParaRPr lang="es-MX" sz="2500" dirty="0">
              <a:latin typeface="Calibri Light" panose="020F0302020204030204" pitchFamily="34" charset="0"/>
              <a:cs typeface="Calibri Light" panose="020F0302020204030204" pitchFamily="34" charset="0"/>
            </a:endParaRPr>
          </a:p>
          <a:p>
            <a:pPr algn="ctr">
              <a:buNone/>
              <a:defRPr/>
            </a:pPr>
            <a:r>
              <a:rPr lang="es-MX" sz="2500" dirty="0">
                <a:latin typeface="Calibri Light" panose="020F0302020204030204" pitchFamily="34" charset="0"/>
                <a:cs typeface="Calibri Light" panose="020F0302020204030204" pitchFamily="34" charset="0"/>
              </a:rPr>
              <a:t>% CW = [(</a:t>
            </a:r>
            <a:r>
              <a:rPr lang="es-MX" sz="2500" dirty="0" err="1">
                <a:latin typeface="Calibri Light" panose="020F0302020204030204" pitchFamily="34" charset="0"/>
                <a:cs typeface="Calibri Light" panose="020F0302020204030204" pitchFamily="34" charset="0"/>
              </a:rPr>
              <a:t>Ao</a:t>
            </a:r>
            <a:r>
              <a:rPr lang="es-MX" sz="2500" dirty="0">
                <a:latin typeface="Calibri Light" panose="020F0302020204030204" pitchFamily="34" charset="0"/>
                <a:cs typeface="Calibri Light" panose="020F0302020204030204" pitchFamily="34" charset="0"/>
              </a:rPr>
              <a:t> - Ad) /</a:t>
            </a:r>
            <a:r>
              <a:rPr lang="es-MX" sz="2500" dirty="0" err="1">
                <a:latin typeface="Calibri Light" panose="020F0302020204030204" pitchFamily="34" charset="0"/>
                <a:cs typeface="Calibri Light" panose="020F0302020204030204" pitchFamily="34" charset="0"/>
              </a:rPr>
              <a:t>Ao</a:t>
            </a:r>
            <a:r>
              <a:rPr lang="es-MX" sz="2500" dirty="0">
                <a:latin typeface="Calibri Light" panose="020F0302020204030204" pitchFamily="34" charset="0"/>
                <a:cs typeface="Calibri Light" panose="020F0302020204030204" pitchFamily="34" charset="0"/>
              </a:rPr>
              <a:t>]100</a:t>
            </a:r>
          </a:p>
          <a:p>
            <a:pPr algn="just">
              <a:buNone/>
              <a:defRPr/>
            </a:pPr>
            <a:endParaRPr lang="es-MX" sz="2500" dirty="0">
              <a:latin typeface="Calibri Light" panose="020F0302020204030204" pitchFamily="34" charset="0"/>
              <a:cs typeface="Calibri Light" panose="020F0302020204030204" pitchFamily="34" charset="0"/>
            </a:endParaRPr>
          </a:p>
          <a:p>
            <a:pPr marL="0" indent="0" algn="just">
              <a:buNone/>
              <a:defRPr/>
            </a:pPr>
            <a:r>
              <a:rPr lang="es-MX" sz="2500" dirty="0">
                <a:latin typeface="Calibri Light" panose="020F0302020204030204" pitchFamily="34" charset="0"/>
                <a:cs typeface="Calibri Light" panose="020F0302020204030204" pitchFamily="34" charset="0"/>
              </a:rPr>
              <a:t>A medida que aumenta % CW aumenta la densidad de dislocaciones</a:t>
            </a: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0657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99584" y="679269"/>
            <a:ext cx="3358461" cy="992777"/>
          </a:xfrm>
        </p:spPr>
        <p:txBody>
          <a:bodyPr rtlCol="0">
            <a:noAutofit/>
          </a:bodyPr>
          <a:lstStyle/>
          <a:p>
            <a:r>
              <a:rPr lang="es-MX" dirty="0" smtClean="0"/>
              <a:t>ENDURECIMIENTO </a:t>
            </a:r>
            <a:r>
              <a:rPr lang="es-MX" dirty="0"/>
              <a:t>POR </a:t>
            </a:r>
            <a:r>
              <a:rPr lang="es-MX" dirty="0" smtClean="0"/>
              <a:t>DEFORMACIÓN</a:t>
            </a:r>
            <a:endParaRPr lang="es-ES" dirty="0">
              <a:latin typeface="Segoe UI Light" panose="020B0502040204020203" pitchFamily="34" charset="0"/>
              <a:cs typeface="Segoe UI Light" panose="020B0502040204020203" pitchFamily="34" charset="0"/>
            </a:endParaRPr>
          </a:p>
        </p:txBody>
      </p:sp>
      <p:pic>
        <p:nvPicPr>
          <p:cNvPr id="4" name="Picture 2" descr="C:\B\Clases-Rodolfo\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126" y="225758"/>
            <a:ext cx="5643154" cy="65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27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ENDURECIMIENTO </a:t>
            </a:r>
            <a:r>
              <a:rPr lang="es-MX" dirty="0"/>
              <a:t>POR </a:t>
            </a:r>
            <a:r>
              <a:rPr lang="es-MX" dirty="0" smtClean="0"/>
              <a:t>DEFORMACIÓN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561820" cy="49675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2500" dirty="0" smtClean="0">
                <a:latin typeface="Calibri Light" panose="020F0302020204030204" pitchFamily="34" charset="0"/>
                <a:cs typeface="Calibri Light" panose="020F0302020204030204" pitchFamily="34" charset="0"/>
              </a:rPr>
              <a:t>La </a:t>
            </a:r>
            <a:r>
              <a:rPr lang="es-ES" sz="2500" dirty="0">
                <a:latin typeface="Calibri Light" panose="020F0302020204030204" pitchFamily="34" charset="0"/>
                <a:cs typeface="Calibri Light" panose="020F0302020204030204" pitchFamily="34" charset="0"/>
              </a:rPr>
              <a:t>densidad de dislocaciones en un </a:t>
            </a:r>
            <a:r>
              <a:rPr lang="es-ES" sz="2500" dirty="0" smtClean="0">
                <a:latin typeface="Calibri Light" panose="020F0302020204030204" pitchFamily="34" charset="0"/>
                <a:cs typeface="Calibri Light" panose="020F0302020204030204" pitchFamily="34" charset="0"/>
              </a:rPr>
              <a:t>metal aumenta </a:t>
            </a:r>
            <a:r>
              <a:rPr lang="es-ES" sz="2500" dirty="0">
                <a:latin typeface="Calibri Light" panose="020F0302020204030204" pitchFamily="34" charset="0"/>
                <a:cs typeface="Calibri Light" panose="020F0302020204030204" pitchFamily="34" charset="0"/>
              </a:rPr>
              <a:t>con la </a:t>
            </a:r>
            <a:r>
              <a:rPr lang="es-ES" sz="2500" dirty="0" smtClean="0">
                <a:latin typeface="Calibri Light" panose="020F0302020204030204" pitchFamily="34" charset="0"/>
                <a:cs typeface="Calibri Light" panose="020F0302020204030204" pitchFamily="34" charset="0"/>
              </a:rPr>
              <a:t>deformación.</a:t>
            </a:r>
          </a:p>
          <a:p>
            <a:pPr marL="0" indent="0">
              <a:lnSpc>
                <a:spcPct val="150000"/>
              </a:lnSpc>
              <a:buNone/>
            </a:pPr>
            <a:r>
              <a:rPr lang="es-ES" sz="2500" dirty="0" smtClean="0">
                <a:latin typeface="Calibri Light" panose="020F0302020204030204" pitchFamily="34" charset="0"/>
                <a:cs typeface="Calibri Light" panose="020F0302020204030204" pitchFamily="34" charset="0"/>
              </a:rPr>
              <a:t>La </a:t>
            </a:r>
            <a:r>
              <a:rPr lang="es-ES" sz="2500" dirty="0">
                <a:latin typeface="Calibri Light" panose="020F0302020204030204" pitchFamily="34" charset="0"/>
                <a:cs typeface="Calibri Light" panose="020F0302020204030204" pitchFamily="34" charset="0"/>
              </a:rPr>
              <a:t>distancia media entre dislocaciones </a:t>
            </a:r>
            <a:r>
              <a:rPr lang="es-ES" sz="2500" dirty="0" smtClean="0">
                <a:latin typeface="Calibri Light" panose="020F0302020204030204" pitchFamily="34" charset="0"/>
                <a:cs typeface="Calibri Light" panose="020F0302020204030204" pitchFamily="34" charset="0"/>
              </a:rPr>
              <a:t>disminuye</a:t>
            </a:r>
            <a:r>
              <a:rPr lang="es-ES" sz="2500" dirty="0">
                <a:latin typeface="Calibri Light" panose="020F0302020204030204" pitchFamily="34" charset="0"/>
                <a:cs typeface="Calibri Light" panose="020F0302020204030204" pitchFamily="34" charset="0"/>
              </a:rPr>
              <a:t>.</a:t>
            </a:r>
            <a:r>
              <a:rPr lang="es-ES" sz="2500" dirty="0" smtClean="0">
                <a:latin typeface="Calibri Light" panose="020F0302020204030204" pitchFamily="34" charset="0"/>
                <a:cs typeface="Calibri Light" panose="020F0302020204030204" pitchFamily="34" charset="0"/>
              </a:rPr>
              <a:t> En </a:t>
            </a:r>
            <a:r>
              <a:rPr lang="es-ES" sz="2500" dirty="0">
                <a:latin typeface="Calibri Light" panose="020F0302020204030204" pitchFamily="34" charset="0"/>
                <a:cs typeface="Calibri Light" panose="020F0302020204030204" pitchFamily="34" charset="0"/>
              </a:rPr>
              <a:t>promedio, las </a:t>
            </a:r>
            <a:r>
              <a:rPr lang="es-ES" sz="2500" dirty="0" smtClean="0">
                <a:latin typeface="Calibri Light" panose="020F0302020204030204" pitchFamily="34" charset="0"/>
                <a:cs typeface="Calibri Light" panose="020F0302020204030204" pitchFamily="34" charset="0"/>
              </a:rPr>
              <a:t>interacciones </a:t>
            </a:r>
            <a:r>
              <a:rPr lang="es-ES" sz="2500" dirty="0" err="1" smtClean="0">
                <a:latin typeface="Calibri Light" panose="020F0302020204030204" pitchFamily="34" charset="0"/>
                <a:cs typeface="Calibri Light" panose="020F0302020204030204" pitchFamily="34" charset="0"/>
              </a:rPr>
              <a:t>dislocacion-dislocacion</a:t>
            </a:r>
            <a:r>
              <a:rPr lang="es-ES" sz="2500" dirty="0" smtClean="0">
                <a:latin typeface="Calibri Light" panose="020F0302020204030204" pitchFamily="34" charset="0"/>
                <a:cs typeface="Calibri Light" panose="020F0302020204030204" pitchFamily="34" charset="0"/>
              </a:rPr>
              <a:t> </a:t>
            </a:r>
            <a:r>
              <a:rPr lang="es-ES" sz="2500" dirty="0">
                <a:latin typeface="Calibri Light" panose="020F0302020204030204" pitchFamily="34" charset="0"/>
                <a:cs typeface="Calibri Light" panose="020F0302020204030204" pitchFamily="34" charset="0"/>
              </a:rPr>
              <a:t>son repulsivas. </a:t>
            </a:r>
            <a:endParaRPr lang="es-ES" sz="2500" dirty="0" smtClean="0">
              <a:latin typeface="Calibri Light" panose="020F0302020204030204" pitchFamily="34" charset="0"/>
              <a:cs typeface="Calibri Light" panose="020F0302020204030204" pitchFamily="34" charset="0"/>
            </a:endParaRPr>
          </a:p>
          <a:p>
            <a:pPr marL="0" indent="0">
              <a:lnSpc>
                <a:spcPct val="150000"/>
              </a:lnSpc>
              <a:buNone/>
            </a:pPr>
            <a:r>
              <a:rPr lang="es-ES" sz="2500" dirty="0" smtClean="0">
                <a:latin typeface="Calibri Light" panose="020F0302020204030204" pitchFamily="34" charset="0"/>
                <a:cs typeface="Calibri Light" panose="020F0302020204030204" pitchFamily="34" charset="0"/>
              </a:rPr>
              <a:t>El </a:t>
            </a:r>
            <a:r>
              <a:rPr lang="es-ES" sz="2500" dirty="0">
                <a:latin typeface="Calibri Light" panose="020F0302020204030204" pitchFamily="34" charset="0"/>
                <a:cs typeface="Calibri Light" panose="020F0302020204030204" pitchFamily="34" charset="0"/>
              </a:rPr>
              <a:t>resultado neto es que </a:t>
            </a:r>
            <a:r>
              <a:rPr lang="es-ES" sz="2500" dirty="0" smtClean="0">
                <a:latin typeface="Calibri Light" panose="020F0302020204030204" pitchFamily="34" charset="0"/>
                <a:cs typeface="Calibri Light" panose="020F0302020204030204" pitchFamily="34" charset="0"/>
              </a:rPr>
              <a:t>el movimiento </a:t>
            </a:r>
            <a:r>
              <a:rPr lang="es-ES" sz="2500" dirty="0">
                <a:latin typeface="Calibri Light" panose="020F0302020204030204" pitchFamily="34" charset="0"/>
                <a:cs typeface="Calibri Light" panose="020F0302020204030204" pitchFamily="34" charset="0"/>
              </a:rPr>
              <a:t>de una </a:t>
            </a:r>
            <a:r>
              <a:rPr lang="es-ES" sz="2500" dirty="0" smtClean="0">
                <a:latin typeface="Calibri Light" panose="020F0302020204030204" pitchFamily="34" charset="0"/>
                <a:cs typeface="Calibri Light" panose="020F0302020204030204" pitchFamily="34" charset="0"/>
              </a:rPr>
              <a:t>dislocación </a:t>
            </a:r>
            <a:r>
              <a:rPr lang="es-ES" sz="2500" dirty="0">
                <a:latin typeface="Calibri Light" panose="020F0302020204030204" pitchFamily="34" charset="0"/>
                <a:cs typeface="Calibri Light" panose="020F0302020204030204" pitchFamily="34" charset="0"/>
              </a:rPr>
              <a:t>es limitado debido a la presencia de otras </a:t>
            </a:r>
            <a:r>
              <a:rPr lang="es-ES" sz="2500" dirty="0" smtClean="0">
                <a:latin typeface="Calibri Light" panose="020F0302020204030204" pitchFamily="34" charset="0"/>
                <a:cs typeface="Calibri Light" panose="020F0302020204030204" pitchFamily="34" charset="0"/>
              </a:rPr>
              <a:t>dislocaciones. </a:t>
            </a:r>
          </a:p>
          <a:p>
            <a:pPr marL="0" indent="0">
              <a:lnSpc>
                <a:spcPct val="150000"/>
              </a:lnSpc>
              <a:buNone/>
            </a:pPr>
            <a:r>
              <a:rPr lang="es-ES" sz="2500" dirty="0" smtClean="0">
                <a:latin typeface="Calibri Light" panose="020F0302020204030204" pitchFamily="34" charset="0"/>
                <a:cs typeface="Calibri Light" panose="020F0302020204030204" pitchFamily="34" charset="0"/>
              </a:rPr>
              <a:t>A </a:t>
            </a:r>
            <a:r>
              <a:rPr lang="es-ES" sz="2500" dirty="0">
                <a:latin typeface="Calibri Light" panose="020F0302020204030204" pitchFamily="34" charset="0"/>
                <a:cs typeface="Calibri Light" panose="020F0302020204030204" pitchFamily="34" charset="0"/>
              </a:rPr>
              <a:t>medida que la densidad de dislocaciones aumenta, la </a:t>
            </a:r>
            <a:r>
              <a:rPr lang="es-ES" sz="2500" dirty="0" smtClean="0">
                <a:latin typeface="Calibri Light" panose="020F0302020204030204" pitchFamily="34" charset="0"/>
                <a:cs typeface="Calibri Light" panose="020F0302020204030204" pitchFamily="34" charset="0"/>
              </a:rPr>
              <a:t>resistencia al </a:t>
            </a:r>
            <a:r>
              <a:rPr lang="es-ES" sz="2500" dirty="0">
                <a:latin typeface="Calibri Light" panose="020F0302020204030204" pitchFamily="34" charset="0"/>
                <a:cs typeface="Calibri Light" panose="020F0302020204030204" pitchFamily="34" charset="0"/>
              </a:rPr>
              <a:t>movimiento de estas debido a otras dislocaciones </a:t>
            </a:r>
            <a:r>
              <a:rPr lang="es-ES" sz="2500" dirty="0" smtClean="0">
                <a:latin typeface="Calibri Light" panose="020F0302020204030204" pitchFamily="34" charset="0"/>
                <a:cs typeface="Calibri Light" panose="020F0302020204030204" pitchFamily="34" charset="0"/>
              </a:rPr>
              <a:t>también aumenta.</a:t>
            </a: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1874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Ejercicio</a:t>
            </a:r>
            <a:endParaRPr lang="en-US" dirty="0"/>
          </a:p>
        </p:txBody>
      </p:sp>
      <p:sp>
        <p:nvSpPr>
          <p:cNvPr id="3" name="Marcador de contenido 2"/>
          <p:cNvSpPr>
            <a:spLocks noGrp="1"/>
          </p:cNvSpPr>
          <p:nvPr>
            <p:ph sz="quarter" idx="10"/>
          </p:nvPr>
        </p:nvSpPr>
        <p:spPr>
          <a:xfrm>
            <a:off x="539495" y="1435607"/>
            <a:ext cx="5208161" cy="4521055"/>
          </a:xfrm>
        </p:spPr>
        <p:txBody>
          <a:bodyPr>
            <a:noAutofit/>
          </a:bodyPr>
          <a:lstStyle/>
          <a:p>
            <a:r>
              <a:rPr lang="es-ES" sz="1800" dirty="0" smtClean="0"/>
              <a:t>Se parte de una lámina de aluminio de espesor 5 mm, a la que se va a laminar manteniendo constante el ancho de las láminas.</a:t>
            </a:r>
          </a:p>
          <a:p>
            <a:pPr marL="228600" indent="-228600">
              <a:buAutoNum type="alphaLcParenR"/>
            </a:pPr>
            <a:r>
              <a:rPr lang="es-ES" sz="1800" dirty="0" smtClean="0"/>
              <a:t>Calcular el porcentaje de trabajo en frio (%CW) de la operación de laminado al llegar a un espesor de 2mm</a:t>
            </a:r>
          </a:p>
          <a:p>
            <a:pPr marL="228600" indent="-228600">
              <a:buAutoNum type="alphaLcParenR"/>
            </a:pPr>
            <a:r>
              <a:rPr lang="es-ES" sz="1800" dirty="0" smtClean="0"/>
              <a:t>Como se han visto modificadas las propiedades mecánicas de este material al ser laminado? Calcular resistencia máxima a la rotura y el alargamiento proporcional a rotura?</a:t>
            </a:r>
            <a:endParaRPr lang="en-US" sz="1800" dirty="0"/>
          </a:p>
        </p:txBody>
      </p:sp>
      <p:pic>
        <p:nvPicPr>
          <p:cNvPr id="4" name="Imagen 3"/>
          <p:cNvPicPr>
            <a:picLocks noChangeAspect="1"/>
          </p:cNvPicPr>
          <p:nvPr/>
        </p:nvPicPr>
        <p:blipFill>
          <a:blip r:embed="rId2"/>
          <a:stretch>
            <a:fillRect/>
          </a:stretch>
        </p:blipFill>
        <p:spPr>
          <a:xfrm>
            <a:off x="5877060" y="1435608"/>
            <a:ext cx="5210175" cy="3705225"/>
          </a:xfrm>
          <a:prstGeom prst="rect">
            <a:avLst/>
          </a:prstGeom>
        </p:spPr>
      </p:pic>
    </p:spTree>
    <p:extLst>
      <p:ext uri="{BB962C8B-B14F-4D97-AF65-F5344CB8AC3E}">
        <p14:creationId xmlns:p14="http://schemas.microsoft.com/office/powerpoint/2010/main" val="1849539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a:t>RECUPERACION, RECRISTALIZACION Y CRECIMIENTO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La </a:t>
            </a:r>
            <a:r>
              <a:rPr lang="es-MX" sz="2500" dirty="0">
                <a:latin typeface="Calibri Light" panose="020F0302020204030204" pitchFamily="34" charset="0"/>
                <a:cs typeface="Calibri Light" panose="020F0302020204030204" pitchFamily="34" charset="0"/>
              </a:rPr>
              <a:t>deformación plástica de un material </a:t>
            </a:r>
            <a:r>
              <a:rPr lang="es-MX" sz="2500" dirty="0" err="1">
                <a:latin typeface="Calibri Light" panose="020F0302020204030204" pitchFamily="34" charset="0"/>
                <a:cs typeface="Calibri Light" panose="020F0302020204030204" pitchFamily="34" charset="0"/>
              </a:rPr>
              <a:t>policristalino</a:t>
            </a:r>
            <a:r>
              <a:rPr lang="es-MX" sz="2500" dirty="0">
                <a:latin typeface="Calibri Light" panose="020F0302020204030204" pitchFamily="34" charset="0"/>
                <a:cs typeface="Calibri Light" panose="020F0302020204030204" pitchFamily="34" charset="0"/>
              </a:rPr>
              <a:t> a bajas temperaturas produce: </a:t>
            </a:r>
          </a:p>
          <a:p>
            <a:pPr algn="just">
              <a:lnSpc>
                <a:spcPct val="150000"/>
              </a:lnSpc>
              <a:buNone/>
              <a:defRPr/>
            </a:pPr>
            <a:r>
              <a:rPr lang="es-MX" sz="2500" dirty="0">
                <a:latin typeface="Calibri Light" panose="020F0302020204030204" pitchFamily="34" charset="0"/>
                <a:cs typeface="Calibri Light" panose="020F0302020204030204" pitchFamily="34" charset="0"/>
              </a:rPr>
              <a:t>a) cambios en la forma de los granos </a:t>
            </a:r>
          </a:p>
          <a:p>
            <a:pPr algn="just">
              <a:lnSpc>
                <a:spcPct val="150000"/>
              </a:lnSpc>
              <a:buNone/>
              <a:defRPr/>
            </a:pPr>
            <a:r>
              <a:rPr lang="es-MX" sz="2500" dirty="0" smtClean="0">
                <a:latin typeface="Calibri Light" panose="020F0302020204030204" pitchFamily="34" charset="0"/>
                <a:cs typeface="Calibri Light" panose="020F0302020204030204" pitchFamily="34" charset="0"/>
              </a:rPr>
              <a:t>b</a:t>
            </a:r>
            <a:r>
              <a:rPr lang="es-MX" sz="2500" dirty="0">
                <a:latin typeface="Calibri Light" panose="020F0302020204030204" pitchFamily="34" charset="0"/>
                <a:cs typeface="Calibri Light" panose="020F0302020204030204" pitchFamily="34" charset="0"/>
              </a:rPr>
              <a:t>) endurecimiento por deformación </a:t>
            </a:r>
          </a:p>
          <a:p>
            <a:pPr algn="just">
              <a:lnSpc>
                <a:spcPct val="150000"/>
              </a:lnSpc>
              <a:buNone/>
              <a:defRPr/>
            </a:pPr>
            <a:r>
              <a:rPr lang="es-MX" sz="2500" dirty="0" smtClean="0">
                <a:latin typeface="Calibri Light" panose="020F0302020204030204" pitchFamily="34" charset="0"/>
                <a:cs typeface="Calibri Light" panose="020F0302020204030204" pitchFamily="34" charset="0"/>
              </a:rPr>
              <a:t>c</a:t>
            </a:r>
            <a:r>
              <a:rPr lang="es-MX" sz="2500" dirty="0">
                <a:latin typeface="Calibri Light" panose="020F0302020204030204" pitchFamily="34" charset="0"/>
                <a:cs typeface="Calibri Light" panose="020F0302020204030204" pitchFamily="34" charset="0"/>
              </a:rPr>
              <a:t>) </a:t>
            </a:r>
            <a:r>
              <a:rPr lang="es-MX" sz="2500" dirty="0" smtClean="0">
                <a:latin typeface="Calibri Light" panose="020F0302020204030204" pitchFamily="34" charset="0"/>
                <a:cs typeface="Calibri Light" panose="020F0302020204030204" pitchFamily="34" charset="0"/>
              </a:rPr>
              <a:t>aumento </a:t>
            </a:r>
            <a:r>
              <a:rPr lang="es-MX" sz="2500" dirty="0">
                <a:latin typeface="Calibri Light" panose="020F0302020204030204" pitchFamily="34" charset="0"/>
                <a:cs typeface="Calibri Light" panose="020F0302020204030204" pitchFamily="34" charset="0"/>
              </a:rPr>
              <a:t>de energía </a:t>
            </a:r>
            <a:r>
              <a:rPr lang="es-MX" sz="2500" dirty="0" smtClean="0">
                <a:latin typeface="Calibri Light" panose="020F0302020204030204" pitchFamily="34" charset="0"/>
                <a:cs typeface="Calibri Light" panose="020F0302020204030204" pitchFamily="34" charset="0"/>
              </a:rPr>
              <a:t>almacenada</a:t>
            </a:r>
            <a:endParaRPr lang="es-MX" sz="2500" dirty="0">
              <a:latin typeface="Calibri Light" panose="020F0302020204030204" pitchFamily="34" charset="0"/>
              <a:cs typeface="Calibri Light" panose="020F0302020204030204" pitchFamily="34" charset="0"/>
            </a:endParaRPr>
          </a:p>
          <a:p>
            <a:pPr algn="just">
              <a:lnSpc>
                <a:spcPct val="150000"/>
              </a:lnSpc>
              <a:buNone/>
              <a:defRPr/>
            </a:pPr>
            <a:r>
              <a:rPr lang="es-MX" sz="2500" dirty="0" smtClean="0">
                <a:latin typeface="Calibri Light" panose="020F0302020204030204" pitchFamily="34" charset="0"/>
                <a:cs typeface="Calibri Light" panose="020F0302020204030204" pitchFamily="34" charset="0"/>
              </a:rPr>
              <a:t>d</a:t>
            </a:r>
            <a:r>
              <a:rPr lang="es-MX" sz="2500" dirty="0">
                <a:latin typeface="Calibri Light" panose="020F0302020204030204" pitchFamily="34" charset="0"/>
                <a:cs typeface="Calibri Light" panose="020F0302020204030204" pitchFamily="34" charset="0"/>
              </a:rPr>
              <a:t>) reducción de la conductividad eléctrica</a:t>
            </a: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3952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a:t>RECUPERACION, RECRISTALIZACION Y CRECIMIENTO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a:latin typeface="Calibri Light" panose="020F0302020204030204" pitchFamily="34" charset="0"/>
                <a:cs typeface="Calibri Light" panose="020F0302020204030204" pitchFamily="34" charset="0"/>
              </a:rPr>
              <a:t>E</a:t>
            </a:r>
            <a:r>
              <a:rPr lang="es-MX" sz="2500" dirty="0" smtClean="0">
                <a:latin typeface="Calibri Light" panose="020F0302020204030204" pitchFamily="34" charset="0"/>
                <a:cs typeface="Calibri Light" panose="020F0302020204030204" pitchFamily="34" charset="0"/>
              </a:rPr>
              <a:t>stos </a:t>
            </a:r>
            <a:r>
              <a:rPr lang="es-MX" sz="2500" dirty="0">
                <a:latin typeface="Calibri Light" panose="020F0302020204030204" pitchFamily="34" charset="0"/>
                <a:cs typeface="Calibri Light" panose="020F0302020204030204" pitchFamily="34" charset="0"/>
              </a:rPr>
              <a:t>cambios pueden ser revertidos a la misma condición de </a:t>
            </a:r>
            <a:r>
              <a:rPr lang="es-MX" sz="2500" dirty="0" err="1">
                <a:latin typeface="Calibri Light" panose="020F0302020204030204" pitchFamily="34" charset="0"/>
                <a:cs typeface="Calibri Light" panose="020F0302020204030204" pitchFamily="34" charset="0"/>
              </a:rPr>
              <a:t>predeformado</a:t>
            </a:r>
            <a:r>
              <a:rPr lang="es-MX" sz="2500" dirty="0">
                <a:latin typeface="Calibri Light" panose="020F0302020204030204" pitchFamily="34" charset="0"/>
                <a:cs typeface="Calibri Light" panose="020F0302020204030204" pitchFamily="34" charset="0"/>
              </a:rPr>
              <a:t> en frío mediante un adecuado tratamiento térmico (recocido). </a:t>
            </a:r>
            <a:endParaRPr lang="es-ES" sz="2500" dirty="0">
              <a:latin typeface="Calibri Light" panose="020F0302020204030204" pitchFamily="34" charset="0"/>
              <a:cs typeface="Calibri Light" panose="020F0302020204030204" pitchFamily="34" charset="0"/>
            </a:endParaRPr>
          </a:p>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La </a:t>
            </a:r>
            <a:r>
              <a:rPr lang="es-MX" sz="2500" dirty="0">
                <a:latin typeface="Calibri Light" panose="020F0302020204030204" pitchFamily="34" charset="0"/>
                <a:cs typeface="Calibri Light" panose="020F0302020204030204" pitchFamily="34" charset="0"/>
              </a:rPr>
              <a:t>reversión resulta de dos diferentes procesos que ocurren a temperaturas elevadas: recuperación y recristalización, la cual puede ser seguida de crecimiento de grano.</a:t>
            </a:r>
            <a:endParaRPr lang="es-ES"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098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RECUPERACION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Los átomos se reordenan debido a la difusión atómica a alta temperatura.</a:t>
            </a:r>
          </a:p>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Es el reordenamiento </a:t>
            </a:r>
            <a:r>
              <a:rPr lang="es-MX" sz="2500" dirty="0">
                <a:latin typeface="Calibri Light" panose="020F0302020204030204" pitchFamily="34" charset="0"/>
                <a:cs typeface="Calibri Light" panose="020F0302020204030204" pitchFamily="34" charset="0"/>
              </a:rPr>
              <a:t>de dislocaciones adoptando configuraciones de baja energía.</a:t>
            </a:r>
          </a:p>
          <a:p>
            <a:pPr marL="0" indent="0" algn="just">
              <a:lnSpc>
                <a:spcPct val="150000"/>
              </a:lnSpc>
              <a:buNone/>
              <a:defRPr/>
            </a:pPr>
            <a:r>
              <a:rPr lang="es-ES" sz="2500" dirty="0">
                <a:latin typeface="Calibri Light" panose="020F0302020204030204" pitchFamily="34" charset="0"/>
                <a:cs typeface="Calibri Light" panose="020F0302020204030204" pitchFamily="34" charset="0"/>
              </a:rPr>
              <a:t>También se reduce el número de dislocaciones. </a:t>
            </a:r>
          </a:p>
          <a:p>
            <a:pPr marL="0" indent="0" algn="just">
              <a:lnSpc>
                <a:spcPct val="150000"/>
              </a:lnSpc>
              <a:buNone/>
              <a:defRPr/>
            </a:pPr>
            <a:r>
              <a:rPr lang="es-ES" sz="2500" dirty="0" smtClean="0">
                <a:latin typeface="Calibri Light" panose="020F0302020204030204" pitchFamily="34" charset="0"/>
                <a:cs typeface="Calibri Light" panose="020F0302020204030204" pitchFamily="34" charset="0"/>
              </a:rPr>
              <a:t>Algunas </a:t>
            </a:r>
            <a:r>
              <a:rPr lang="es-ES" sz="2500" dirty="0">
                <a:latin typeface="Calibri Light" panose="020F0302020204030204" pitchFamily="34" charset="0"/>
                <a:cs typeface="Calibri Light" panose="020F0302020204030204" pitchFamily="34" charset="0"/>
              </a:rPr>
              <a:t>propiedades mecánicas recuperan sus valores iniciales, por ejemplo: la conductividad eléctrica y térmica se recupera hasta valores previos a la deformación plástica</a:t>
            </a: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209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RECRISTALIZACIÓN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a:latin typeface="Calibri Light" panose="020F0302020204030204" pitchFamily="34" charset="0"/>
                <a:cs typeface="Calibri Light" panose="020F0302020204030204" pitchFamily="34" charset="0"/>
              </a:rPr>
              <a:t>Consiste en el proceso de formación de nuevos granos a partir de granos deformados plásticamente. Estos nuevos granos tienen las siguientes características:</a:t>
            </a:r>
          </a:p>
          <a:p>
            <a:pPr algn="just">
              <a:buNone/>
              <a:defRPr/>
            </a:pPr>
            <a:r>
              <a:rPr lang="es-MX" sz="2500" dirty="0">
                <a:latin typeface="Calibri Light" panose="020F0302020204030204" pitchFamily="34" charset="0"/>
                <a:cs typeface="Calibri Light" panose="020F0302020204030204" pitchFamily="34" charset="0"/>
              </a:rPr>
              <a:t>				</a:t>
            </a:r>
            <a:r>
              <a:rPr lang="es-MX" sz="2500" dirty="0" smtClean="0">
                <a:latin typeface="Calibri Light" panose="020F0302020204030204" pitchFamily="34" charset="0"/>
                <a:cs typeface="Calibri Light" panose="020F0302020204030204" pitchFamily="34" charset="0"/>
              </a:rPr>
              <a:t>     </a:t>
            </a:r>
            <a:r>
              <a:rPr lang="es-MX" sz="2500" dirty="0">
                <a:latin typeface="Calibri Light" panose="020F0302020204030204" pitchFamily="34" charset="0"/>
                <a:cs typeface="Calibri Light" panose="020F0302020204030204" pitchFamily="34" charset="0"/>
              </a:rPr>
              <a:t>a) forma </a:t>
            </a:r>
            <a:r>
              <a:rPr lang="es-MX" sz="2500" dirty="0" err="1">
                <a:latin typeface="Calibri Light" panose="020F0302020204030204" pitchFamily="34" charset="0"/>
                <a:cs typeface="Calibri Light" panose="020F0302020204030204" pitchFamily="34" charset="0"/>
              </a:rPr>
              <a:t>equiaxial</a:t>
            </a:r>
            <a:endParaRPr lang="es-MX" sz="2500" dirty="0">
              <a:latin typeface="Calibri Light" panose="020F0302020204030204" pitchFamily="34" charset="0"/>
              <a:cs typeface="Calibri Light" panose="020F0302020204030204" pitchFamily="34" charset="0"/>
            </a:endParaRPr>
          </a:p>
          <a:p>
            <a:pPr algn="just">
              <a:buNone/>
              <a:defRPr/>
            </a:pPr>
            <a:endParaRPr lang="es-MX" sz="2500" dirty="0">
              <a:latin typeface="Calibri Light" panose="020F0302020204030204" pitchFamily="34" charset="0"/>
              <a:cs typeface="Calibri Light" panose="020F0302020204030204" pitchFamily="34" charset="0"/>
            </a:endParaRPr>
          </a:p>
          <a:p>
            <a:pPr algn="just">
              <a:buNone/>
              <a:defRPr/>
            </a:pPr>
            <a:r>
              <a:rPr lang="es-MX" sz="2500" dirty="0">
                <a:latin typeface="Calibri Light" panose="020F0302020204030204" pitchFamily="34" charset="0"/>
                <a:cs typeface="Calibri Light" panose="020F0302020204030204" pitchFamily="34" charset="0"/>
              </a:rPr>
              <a:t>				     b) libres de deformación </a:t>
            </a:r>
          </a:p>
          <a:p>
            <a:pPr algn="just">
              <a:buNone/>
              <a:defRPr/>
            </a:pPr>
            <a:endParaRPr lang="es-MX" sz="2500" dirty="0">
              <a:latin typeface="Calibri Light" panose="020F0302020204030204" pitchFamily="34" charset="0"/>
              <a:cs typeface="Calibri Light" panose="020F0302020204030204" pitchFamily="34" charset="0"/>
            </a:endParaRPr>
          </a:p>
          <a:p>
            <a:pPr algn="just">
              <a:buNone/>
              <a:defRPr/>
            </a:pPr>
            <a:r>
              <a:rPr lang="es-MX" sz="2500" dirty="0">
                <a:latin typeface="Calibri Light" panose="020F0302020204030204" pitchFamily="34" charset="0"/>
                <a:cs typeface="Calibri Light" panose="020F0302020204030204" pitchFamily="34" charset="0"/>
              </a:rPr>
              <a:t>				     c) </a:t>
            </a:r>
            <a:r>
              <a:rPr lang="es-MX" sz="2500" dirty="0" smtClean="0">
                <a:latin typeface="Calibri Light" panose="020F0302020204030204" pitchFamily="34" charset="0"/>
                <a:cs typeface="Calibri Light" panose="020F0302020204030204" pitchFamily="34" charset="0"/>
              </a:rPr>
              <a:t>baja </a:t>
            </a:r>
            <a:r>
              <a:rPr lang="es-ES_tradnl" sz="2500" dirty="0" smtClean="0">
                <a:latin typeface="Calibri Light" panose="020F0302020204030204" pitchFamily="34" charset="0"/>
                <a:cs typeface="Calibri Light" panose="020F0302020204030204" pitchFamily="34" charset="0"/>
              </a:rPr>
              <a:t>energía almacenada</a:t>
            </a:r>
            <a:endParaRPr lang="es-ES_tradnl"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89377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RECRISTALIZACIÓN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La </a:t>
            </a:r>
            <a:r>
              <a:rPr lang="es-MX" sz="2500" dirty="0">
                <a:latin typeface="Calibri Light" panose="020F0302020204030204" pitchFamily="34" charset="0"/>
                <a:cs typeface="Calibri Light" panose="020F0302020204030204" pitchFamily="34" charset="0"/>
              </a:rPr>
              <a:t>recristalización requiere de una cierta fuerza impulsora para la transformación (fuerza motriz) la cual está dada por la energía almacenada en el metal durante la deformación plástica </a:t>
            </a:r>
          </a:p>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Es </a:t>
            </a:r>
            <a:r>
              <a:rPr lang="es-MX" sz="2500" dirty="0">
                <a:latin typeface="Calibri Light" panose="020F0302020204030204" pitchFamily="34" charset="0"/>
                <a:cs typeface="Calibri Light" panose="020F0302020204030204" pitchFamily="34" charset="0"/>
              </a:rPr>
              <a:t>un proceso de nucleación y crecimiento (con algunas características similares a la solidificación).</a:t>
            </a:r>
          </a:p>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La </a:t>
            </a:r>
            <a:r>
              <a:rPr lang="es-MX" sz="2500" dirty="0">
                <a:latin typeface="Calibri Light" panose="020F0302020204030204" pitchFamily="34" charset="0"/>
                <a:cs typeface="Calibri Light" panose="020F0302020204030204" pitchFamily="34" charset="0"/>
              </a:rPr>
              <a:t>fracción en volumen de material recristalizado es función del tiempo  y de la temperatura </a:t>
            </a: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3422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Tipos de dislocaciones</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1961104" y="1363608"/>
            <a:ext cx="2906985" cy="72645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Aft>
                <a:spcPts val="600"/>
              </a:spcAft>
              <a:buNone/>
              <a:defRPr/>
            </a:pPr>
            <a:r>
              <a:rPr lang="es-UY" sz="2400" dirty="0" smtClean="0">
                <a:latin typeface="Calibri Light" panose="020F0302020204030204" pitchFamily="34" charset="0"/>
                <a:cs typeface="Calibri Light" panose="020F0302020204030204" pitchFamily="34" charset="0"/>
              </a:rPr>
              <a:t>Dislocación de cuña</a:t>
            </a:r>
            <a:endParaRPr lang="es-ES" sz="2400" dirty="0">
              <a:latin typeface="Calibri Light" panose="020F0302020204030204" pitchFamily="34" charset="0"/>
              <a:cs typeface="Calibri Light" panose="020F0302020204030204" pitchFamily="34" charset="0"/>
            </a:endParaRPr>
          </a:p>
        </p:txBody>
      </p:sp>
      <p:pic>
        <p:nvPicPr>
          <p:cNvPr id="3" name="Imagen 2"/>
          <p:cNvPicPr>
            <a:picLocks noChangeAspect="1"/>
          </p:cNvPicPr>
          <p:nvPr/>
        </p:nvPicPr>
        <p:blipFill>
          <a:blip r:embed="rId3"/>
          <a:stretch>
            <a:fillRect/>
          </a:stretch>
        </p:blipFill>
        <p:spPr>
          <a:xfrm>
            <a:off x="932633" y="2198914"/>
            <a:ext cx="4648247" cy="4079966"/>
          </a:xfrm>
          <a:prstGeom prst="rect">
            <a:avLst/>
          </a:prstGeom>
        </p:spPr>
      </p:pic>
      <p:pic>
        <p:nvPicPr>
          <p:cNvPr id="4" name="Imagen 3"/>
          <p:cNvPicPr>
            <a:picLocks noChangeAspect="1"/>
          </p:cNvPicPr>
          <p:nvPr/>
        </p:nvPicPr>
        <p:blipFill>
          <a:blip r:embed="rId4"/>
          <a:stretch>
            <a:fillRect/>
          </a:stretch>
        </p:blipFill>
        <p:spPr>
          <a:xfrm>
            <a:off x="5995580" y="3133896"/>
            <a:ext cx="5586080" cy="2724559"/>
          </a:xfrm>
          <a:prstGeom prst="rect">
            <a:avLst/>
          </a:prstGeom>
        </p:spPr>
      </p:pic>
      <p:sp>
        <p:nvSpPr>
          <p:cNvPr id="7" name="Marcador de posición de contenido 17"/>
          <p:cNvSpPr txBox="1">
            <a:spLocks/>
          </p:cNvSpPr>
          <p:nvPr/>
        </p:nvSpPr>
        <p:spPr>
          <a:xfrm>
            <a:off x="7068698" y="1925317"/>
            <a:ext cx="2906985" cy="72645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Aft>
                <a:spcPts val="600"/>
              </a:spcAft>
              <a:buNone/>
              <a:defRPr/>
            </a:pPr>
            <a:r>
              <a:rPr lang="es-UY" sz="2400" dirty="0" smtClean="0">
                <a:latin typeface="Calibri Light" panose="020F0302020204030204" pitchFamily="34" charset="0"/>
                <a:cs typeface="Calibri Light" panose="020F0302020204030204" pitchFamily="34" charset="0"/>
              </a:rPr>
              <a:t>Dislocación helicoidal</a:t>
            </a: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9967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smtClean="0"/>
              <a:t>RECRISTALIZACIÓN</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8"/>
            <a:ext cx="4030391" cy="392250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500" dirty="0" smtClean="0">
                <a:latin typeface="Calibri Light" panose="020F0302020204030204" pitchFamily="34" charset="0"/>
                <a:cs typeface="Calibri Light" panose="020F0302020204030204" pitchFamily="34" charset="0"/>
              </a:rPr>
              <a:t>Influencia </a:t>
            </a:r>
            <a:r>
              <a:rPr lang="es-MX" sz="2500" dirty="0">
                <a:latin typeface="Calibri Light" panose="020F0302020204030204" pitchFamily="34" charset="0"/>
                <a:cs typeface="Calibri Light" panose="020F0302020204030204" pitchFamily="34" charset="0"/>
              </a:rPr>
              <a:t>de la temperatura de recocido del latón para un tiempo fijo de tratamiento de una hora.</a:t>
            </a: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pic>
        <p:nvPicPr>
          <p:cNvPr id="4" name="Picture 3" descr="C:\B\Clases-Rodolfo\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492" y="448056"/>
            <a:ext cx="5101045" cy="570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97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10412404" cy="557784"/>
          </a:xfrm>
        </p:spPr>
        <p:txBody>
          <a:bodyPr rtlCol="0">
            <a:noAutofit/>
          </a:bodyPr>
          <a:lstStyle/>
          <a:p>
            <a:r>
              <a:rPr lang="es-MX" dirty="0"/>
              <a:t>CRECIMIENTO DE GRANO</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914517" cy="48499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600" dirty="0" smtClean="0">
                <a:latin typeface="Calibri Light" panose="020F0302020204030204" pitchFamily="34" charset="0"/>
                <a:cs typeface="Calibri Light" panose="020F0302020204030204" pitchFamily="34" charset="0"/>
              </a:rPr>
              <a:t>Después </a:t>
            </a:r>
            <a:r>
              <a:rPr lang="es-MX" sz="2600" dirty="0">
                <a:latin typeface="Calibri Light" panose="020F0302020204030204" pitchFamily="34" charset="0"/>
                <a:cs typeface="Calibri Light" panose="020F0302020204030204" pitchFamily="34" charset="0"/>
              </a:rPr>
              <a:t>de culminar la recristalización, si el metal es mantenido a </a:t>
            </a:r>
            <a:r>
              <a:rPr lang="es-MX" sz="2600">
                <a:latin typeface="Calibri Light" panose="020F0302020204030204" pitchFamily="34" charset="0"/>
                <a:cs typeface="Calibri Light" panose="020F0302020204030204" pitchFamily="34" charset="0"/>
              </a:rPr>
              <a:t>la </a:t>
            </a:r>
            <a:r>
              <a:rPr lang="es-MX" sz="2600" smtClean="0">
                <a:latin typeface="Calibri Light" panose="020F0302020204030204" pitchFamily="34" charset="0"/>
                <a:cs typeface="Calibri Light" panose="020F0302020204030204" pitchFamily="34" charset="0"/>
              </a:rPr>
              <a:t>temperatura </a:t>
            </a:r>
            <a:r>
              <a:rPr lang="es-MX" sz="2600" dirty="0">
                <a:latin typeface="Calibri Light" panose="020F0302020204030204" pitchFamily="34" charset="0"/>
                <a:cs typeface="Calibri Light" panose="020F0302020204030204" pitchFamily="34" charset="0"/>
              </a:rPr>
              <a:t>a la cual se produjo la misma, los granos libres de deformación continúan creciendo, este fenómeno es denominado crecimiento de grano.</a:t>
            </a:r>
          </a:p>
          <a:p>
            <a:pPr marL="0" indent="0" algn="just">
              <a:lnSpc>
                <a:spcPct val="150000"/>
              </a:lnSpc>
              <a:buNone/>
              <a:defRPr/>
            </a:pPr>
            <a:r>
              <a:rPr lang="es-MX" sz="2600" dirty="0" smtClean="0">
                <a:latin typeface="Calibri Light" panose="020F0302020204030204" pitchFamily="34" charset="0"/>
                <a:cs typeface="Calibri Light" panose="020F0302020204030204" pitchFamily="34" charset="0"/>
              </a:rPr>
              <a:t>La </a:t>
            </a:r>
            <a:r>
              <a:rPr lang="es-MX" sz="2600" dirty="0">
                <a:latin typeface="Calibri Light" panose="020F0302020204030204" pitchFamily="34" charset="0"/>
                <a:cs typeface="Calibri Light" panose="020F0302020204030204" pitchFamily="34" charset="0"/>
              </a:rPr>
              <a:t>fuerza impulsora para el crecimiento de grano esta dada por la reducción total en la energía del sistema compuesto por granos + límites de grano.</a:t>
            </a:r>
          </a:p>
          <a:p>
            <a:pPr marL="0" indent="0" algn="just">
              <a:lnSpc>
                <a:spcPct val="150000"/>
              </a:lnSpc>
              <a:buNone/>
              <a:defRPr/>
            </a:pPr>
            <a:r>
              <a:rPr lang="es-MX" sz="2600" dirty="0" smtClean="0">
                <a:latin typeface="Calibri Light" panose="020F0302020204030204" pitchFamily="34" charset="0"/>
                <a:cs typeface="Calibri Light" panose="020F0302020204030204" pitchFamily="34" charset="0"/>
              </a:rPr>
              <a:t>Cuanto </a:t>
            </a:r>
            <a:r>
              <a:rPr lang="es-MX" sz="2600" dirty="0">
                <a:latin typeface="Calibri Light" panose="020F0302020204030204" pitchFamily="34" charset="0"/>
                <a:cs typeface="Calibri Light" panose="020F0302020204030204" pitchFamily="34" charset="0"/>
              </a:rPr>
              <a:t>mayor es el tamaño de grano menor es la energía en el sistema, debido a la reducción del área correspondiente a los límites.</a:t>
            </a:r>
            <a:endParaRPr lang="es-ES" sz="26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MX" sz="2500" dirty="0">
              <a:latin typeface="Calibri Light" panose="020F0302020204030204" pitchFamily="34" charset="0"/>
              <a:cs typeface="Calibri Light" panose="020F0302020204030204" pitchFamily="34" charset="0"/>
            </a:endParaRPr>
          </a:p>
          <a:p>
            <a:pPr marL="0" indent="0" algn="just">
              <a:lnSpc>
                <a:spcPct val="150000"/>
              </a:lnSpc>
              <a:buNone/>
              <a:defRPr/>
            </a:pPr>
            <a:endParaRPr lang="es-ES" sz="2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6635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6" y="448056"/>
            <a:ext cx="8779547" cy="529781"/>
          </a:xfrm>
        </p:spPr>
        <p:txBody>
          <a:bodyPr rtlCol="0">
            <a:noAutofit/>
          </a:bodyPr>
          <a:lstStyle/>
          <a:p>
            <a:pPr rtl="0"/>
            <a:r>
              <a:rPr lang="es-ES" dirty="0" smtClean="0">
                <a:latin typeface="Segoe UI Light" panose="020B0502040204020203" pitchFamily="34" charset="0"/>
                <a:cs typeface="Segoe UI Light" panose="020B0502040204020203" pitchFamily="34" charset="0"/>
              </a:rPr>
              <a:t>Distorsión generada a partir de una dislocación de cuña</a:t>
            </a:r>
            <a:endParaRPr lang="es-ES" dirty="0">
              <a:latin typeface="Segoe UI Light" panose="020B0502040204020203" pitchFamily="34" charset="0"/>
              <a:cs typeface="Segoe UI Light" panose="020B0502040204020203" pitchFamily="34" charset="0"/>
            </a:endParaRPr>
          </a:p>
        </p:txBody>
      </p:sp>
      <p:pic>
        <p:nvPicPr>
          <p:cNvPr id="2" name="Imagen 1"/>
          <p:cNvPicPr>
            <a:picLocks noChangeAspect="1"/>
          </p:cNvPicPr>
          <p:nvPr/>
        </p:nvPicPr>
        <p:blipFill>
          <a:blip r:embed="rId3"/>
          <a:stretch>
            <a:fillRect/>
          </a:stretch>
        </p:blipFill>
        <p:spPr>
          <a:xfrm>
            <a:off x="2714353" y="1734769"/>
            <a:ext cx="5753100" cy="4276725"/>
          </a:xfrm>
          <a:prstGeom prst="rect">
            <a:avLst/>
          </a:prstGeom>
        </p:spPr>
      </p:pic>
    </p:spTree>
    <p:extLst>
      <p:ext uri="{BB962C8B-B14F-4D97-AF65-F5344CB8AC3E}">
        <p14:creationId xmlns:p14="http://schemas.microsoft.com/office/powerpoint/2010/main" val="1599134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6" y="448056"/>
            <a:ext cx="8779547" cy="529781"/>
          </a:xfrm>
        </p:spPr>
        <p:txBody>
          <a:bodyPr rtlCol="0">
            <a:noAutofit/>
          </a:bodyPr>
          <a:lstStyle/>
          <a:p>
            <a:pPr rtl="0"/>
            <a:r>
              <a:rPr lang="es-ES" dirty="0" smtClean="0">
                <a:latin typeface="Segoe UI Light" panose="020B0502040204020203" pitchFamily="34" charset="0"/>
                <a:cs typeface="Segoe UI Light" panose="020B0502040204020203" pitchFamily="34" charset="0"/>
              </a:rPr>
              <a:t>Interacción entre dislocaciones de cuña</a:t>
            </a:r>
            <a:endParaRPr lang="es-ES" dirty="0">
              <a:latin typeface="Segoe UI Light" panose="020B0502040204020203" pitchFamily="34" charset="0"/>
              <a:cs typeface="Segoe UI Light" panose="020B0502040204020203" pitchFamily="34" charset="0"/>
            </a:endParaRPr>
          </a:p>
        </p:txBody>
      </p:sp>
      <p:pic>
        <p:nvPicPr>
          <p:cNvPr id="3" name="Imagen 2"/>
          <p:cNvPicPr>
            <a:picLocks noChangeAspect="1"/>
          </p:cNvPicPr>
          <p:nvPr/>
        </p:nvPicPr>
        <p:blipFill>
          <a:blip r:embed="rId3"/>
          <a:stretch>
            <a:fillRect/>
          </a:stretch>
        </p:blipFill>
        <p:spPr>
          <a:xfrm>
            <a:off x="2007055" y="1352310"/>
            <a:ext cx="7055309" cy="4935283"/>
          </a:xfrm>
          <a:prstGeom prst="rect">
            <a:avLst/>
          </a:prstGeom>
        </p:spPr>
      </p:pic>
    </p:spTree>
    <p:extLst>
      <p:ext uri="{BB962C8B-B14F-4D97-AF65-F5344CB8AC3E}">
        <p14:creationId xmlns:p14="http://schemas.microsoft.com/office/powerpoint/2010/main" val="1536578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Deformación plástica - mecanismos</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619986" y="1198137"/>
            <a:ext cx="11149103"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Aft>
                <a:spcPts val="600"/>
              </a:spcAft>
              <a:buNone/>
              <a:defRPr/>
            </a:pPr>
            <a:r>
              <a:rPr lang="es-ES" sz="2400" dirty="0">
                <a:latin typeface="Calibri Light" panose="020F0302020204030204" pitchFamily="34" charset="0"/>
                <a:cs typeface="Calibri Light" panose="020F0302020204030204" pitchFamily="34" charset="0"/>
              </a:rPr>
              <a:t>El proceso </a:t>
            </a:r>
            <a:r>
              <a:rPr lang="es-ES" sz="2400" dirty="0" smtClean="0">
                <a:latin typeface="Calibri Light" panose="020F0302020204030204" pitchFamily="34" charset="0"/>
                <a:cs typeface="Calibri Light" panose="020F0302020204030204" pitchFamily="34" charset="0"/>
              </a:rPr>
              <a:t>por el que se produce </a:t>
            </a:r>
            <a:r>
              <a:rPr lang="es-ES" sz="2400" dirty="0">
                <a:latin typeface="Calibri Light" panose="020F0302020204030204" pitchFamily="34" charset="0"/>
                <a:cs typeface="Calibri Light" panose="020F0302020204030204" pitchFamily="34" charset="0"/>
              </a:rPr>
              <a:t>la deformación plástica </a:t>
            </a:r>
            <a:r>
              <a:rPr lang="es-ES" sz="2400" dirty="0" smtClean="0">
                <a:latin typeface="Calibri Light" panose="020F0302020204030204" pitchFamily="34" charset="0"/>
                <a:cs typeface="Calibri Light" panose="020F0302020204030204" pitchFamily="34" charset="0"/>
              </a:rPr>
              <a:t>debido </a:t>
            </a:r>
            <a:r>
              <a:rPr lang="es-ES" sz="2400" dirty="0">
                <a:latin typeface="Calibri Light" panose="020F0302020204030204" pitchFamily="34" charset="0"/>
                <a:cs typeface="Calibri Light" panose="020F0302020204030204" pitchFamily="34" charset="0"/>
              </a:rPr>
              <a:t>el movimiento de dislocaciones se </a:t>
            </a:r>
            <a:r>
              <a:rPr lang="es-ES" sz="2400" dirty="0" smtClean="0">
                <a:latin typeface="Calibri Light" panose="020F0302020204030204" pitchFamily="34" charset="0"/>
                <a:cs typeface="Calibri Light" panose="020F0302020204030204" pitchFamily="34" charset="0"/>
              </a:rPr>
              <a:t>llama deslizamiento .</a:t>
            </a:r>
          </a:p>
          <a:p>
            <a:pPr marL="0" indent="0">
              <a:lnSpc>
                <a:spcPct val="170000"/>
              </a:lnSpc>
              <a:spcAft>
                <a:spcPts val="600"/>
              </a:spcAft>
              <a:buNone/>
              <a:defRPr/>
            </a:pPr>
            <a:r>
              <a:rPr lang="es-UY" sz="2400" dirty="0" smtClean="0">
                <a:latin typeface="Calibri Light" panose="020F0302020204030204" pitchFamily="34" charset="0"/>
                <a:cs typeface="Calibri Light" panose="020F0302020204030204" pitchFamily="34" charset="0"/>
              </a:rPr>
              <a:t>La deformación plástica macroscópica corresponde </a:t>
            </a:r>
            <a:r>
              <a:rPr lang="es-ES" sz="2400" dirty="0" smtClean="0">
                <a:latin typeface="Calibri Light" panose="020F0302020204030204" pitchFamily="34" charset="0"/>
                <a:cs typeface="Calibri Light" panose="020F0302020204030204" pitchFamily="34" charset="0"/>
              </a:rPr>
              <a:t>a </a:t>
            </a:r>
            <a:r>
              <a:rPr lang="es-ES" sz="2400" dirty="0">
                <a:latin typeface="Calibri Light" panose="020F0302020204030204" pitchFamily="34" charset="0"/>
                <a:cs typeface="Calibri Light" panose="020F0302020204030204" pitchFamily="34" charset="0"/>
              </a:rPr>
              <a:t>la </a:t>
            </a:r>
            <a:r>
              <a:rPr lang="es-ES" sz="2400" dirty="0" smtClean="0">
                <a:latin typeface="Calibri Light" panose="020F0302020204030204" pitchFamily="34" charset="0"/>
                <a:cs typeface="Calibri Light" panose="020F0302020204030204" pitchFamily="34" charset="0"/>
              </a:rPr>
              <a:t>deformación </a:t>
            </a:r>
            <a:r>
              <a:rPr lang="es-ES" sz="2400" dirty="0">
                <a:latin typeface="Calibri Light" panose="020F0302020204030204" pitchFamily="34" charset="0"/>
                <a:cs typeface="Calibri Light" panose="020F0302020204030204" pitchFamily="34" charset="0"/>
              </a:rPr>
              <a:t>permanente que resulta del </a:t>
            </a:r>
            <a:r>
              <a:rPr lang="es-ES" sz="2400" dirty="0" smtClean="0">
                <a:latin typeface="Calibri Light" panose="020F0302020204030204" pitchFamily="34" charset="0"/>
                <a:cs typeface="Calibri Light" panose="020F0302020204030204" pitchFamily="34" charset="0"/>
              </a:rPr>
              <a:t>movimiento de dislocaciones </a:t>
            </a:r>
            <a:r>
              <a:rPr lang="es-ES" sz="2400" dirty="0">
                <a:latin typeface="Calibri Light" panose="020F0302020204030204" pitchFamily="34" charset="0"/>
                <a:cs typeface="Calibri Light" panose="020F0302020204030204" pitchFamily="34" charset="0"/>
              </a:rPr>
              <a:t>en respuesta a una </a:t>
            </a:r>
            <a:r>
              <a:rPr lang="es-ES" sz="2400" dirty="0" smtClean="0">
                <a:latin typeface="Calibri Light" panose="020F0302020204030204" pitchFamily="34" charset="0"/>
                <a:cs typeface="Calibri Light" panose="020F0302020204030204" pitchFamily="34" charset="0"/>
              </a:rPr>
              <a:t>tensión </a:t>
            </a:r>
            <a:r>
              <a:rPr lang="es-UY" sz="2400" dirty="0" smtClean="0">
                <a:latin typeface="Calibri Light" panose="020F0302020204030204" pitchFamily="34" charset="0"/>
                <a:cs typeface="Calibri Light" panose="020F0302020204030204" pitchFamily="34" charset="0"/>
              </a:rPr>
              <a:t>aplicada</a:t>
            </a:r>
            <a:endParaRPr lang="es-ES" sz="2400" dirty="0">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a:blip r:embed="rId3"/>
          <a:stretch>
            <a:fillRect/>
          </a:stretch>
        </p:blipFill>
        <p:spPr>
          <a:xfrm>
            <a:off x="2011680" y="3871308"/>
            <a:ext cx="7968343" cy="2878360"/>
          </a:xfrm>
          <a:prstGeom prst="rect">
            <a:avLst/>
          </a:prstGeom>
        </p:spPr>
      </p:pic>
    </p:spTree>
    <p:extLst>
      <p:ext uri="{BB962C8B-B14F-4D97-AF65-F5344CB8AC3E}">
        <p14:creationId xmlns:p14="http://schemas.microsoft.com/office/powerpoint/2010/main" val="2821863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r>
              <a:rPr lang="es-ES" dirty="0">
                <a:latin typeface="Segoe UI Light" panose="020B0502040204020203" pitchFamily="34" charset="0"/>
                <a:cs typeface="Segoe UI Light" panose="020B0502040204020203" pitchFamily="34" charset="0"/>
              </a:rPr>
              <a:t>Deformación plástica - mecanismos</a:t>
            </a:r>
          </a:p>
        </p:txBody>
      </p:sp>
      <p:sp>
        <p:nvSpPr>
          <p:cNvPr id="38" name="Marcador de posición de contenido 17"/>
          <p:cNvSpPr txBox="1">
            <a:spLocks/>
          </p:cNvSpPr>
          <p:nvPr/>
        </p:nvSpPr>
        <p:spPr>
          <a:xfrm>
            <a:off x="541610" y="1524708"/>
            <a:ext cx="10156870"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Aft>
                <a:spcPts val="600"/>
              </a:spcAft>
              <a:buNone/>
              <a:defRPr/>
            </a:pPr>
            <a:r>
              <a:rPr lang="es-ES" sz="2400" dirty="0" smtClean="0">
                <a:latin typeface="Calibri Light" panose="020F0302020204030204" pitchFamily="34" charset="0"/>
                <a:cs typeface="Calibri Light" panose="020F0302020204030204" pitchFamily="34" charset="0"/>
              </a:rPr>
              <a:t>La </a:t>
            </a:r>
            <a:r>
              <a:rPr lang="es-ES" sz="2400" dirty="0">
                <a:latin typeface="Calibri Light" panose="020F0302020204030204" pitchFamily="34" charset="0"/>
                <a:cs typeface="Calibri Light" panose="020F0302020204030204" pitchFamily="34" charset="0"/>
              </a:rPr>
              <a:t>capacidad de un material para deformarse plásticamente depende la capacidad de las dislocaciones para moverse. </a:t>
            </a:r>
          </a:p>
          <a:p>
            <a:pPr marL="0" indent="0">
              <a:lnSpc>
                <a:spcPct val="150000"/>
              </a:lnSpc>
              <a:spcAft>
                <a:spcPts val="600"/>
              </a:spcAft>
              <a:buNone/>
              <a:defRPr/>
            </a:pPr>
            <a:r>
              <a:rPr lang="es-ES" sz="2400" dirty="0" smtClean="0">
                <a:latin typeface="Calibri Light" panose="020F0302020204030204" pitchFamily="34" charset="0"/>
                <a:cs typeface="Calibri Light" panose="020F0302020204030204" pitchFamily="34" charset="0"/>
              </a:rPr>
              <a:t>Si </a:t>
            </a:r>
            <a:r>
              <a:rPr lang="es-ES" sz="2400" dirty="0">
                <a:latin typeface="Calibri Light" panose="020F0302020204030204" pitchFamily="34" charset="0"/>
                <a:cs typeface="Calibri Light" panose="020F0302020204030204" pitchFamily="34" charset="0"/>
              </a:rPr>
              <a:t>queremos un material mas resistente a la deformación plástica debemos restringir el movimiento de las dislocaciones</a:t>
            </a:r>
            <a:r>
              <a:rPr lang="es-ES" sz="2400" dirty="0" smtClean="0">
                <a:latin typeface="Calibri Light" panose="020F0302020204030204" pitchFamily="34" charset="0"/>
                <a:cs typeface="Calibri Light" panose="020F0302020204030204" pitchFamily="34" charset="0"/>
              </a:rPr>
              <a:t>.</a:t>
            </a: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0364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Deformación plástica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10" y="1524708"/>
            <a:ext cx="903346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defRPr/>
            </a:pPr>
            <a:r>
              <a:rPr lang="es-ES" sz="2400" dirty="0" smtClean="0">
                <a:latin typeface="Calibri Light" panose="020F0302020204030204" pitchFamily="34" charset="0"/>
                <a:cs typeface="Calibri Light" panose="020F0302020204030204" pitchFamily="34" charset="0"/>
              </a:rPr>
              <a:t>Los defectos lineales son los encargados </a:t>
            </a:r>
            <a:r>
              <a:rPr lang="es-ES" sz="2400" dirty="0">
                <a:latin typeface="Calibri Light" panose="020F0302020204030204" pitchFamily="34" charset="0"/>
                <a:cs typeface="Calibri Light" panose="020F0302020204030204" pitchFamily="34" charset="0"/>
              </a:rPr>
              <a:t>de producir deformación plástica en materiales </a:t>
            </a:r>
            <a:r>
              <a:rPr lang="es-ES" sz="2400" dirty="0" smtClean="0">
                <a:latin typeface="Calibri Light" panose="020F0302020204030204" pitchFamily="34" charset="0"/>
                <a:cs typeface="Calibri Light" panose="020F0302020204030204" pitchFamily="34" charset="0"/>
              </a:rPr>
              <a:t>cristalinos.</a:t>
            </a:r>
            <a:endParaRPr lang="es-ES" sz="2400" dirty="0">
              <a:latin typeface="Calibri Light" panose="020F0302020204030204" pitchFamily="34" charset="0"/>
              <a:cs typeface="Calibri Light" panose="020F0302020204030204" pitchFamily="34" charset="0"/>
            </a:endParaRPr>
          </a:p>
          <a:p>
            <a:pPr marL="0" indent="0">
              <a:lnSpc>
                <a:spcPct val="150000"/>
              </a:lnSpc>
              <a:buNone/>
              <a:defRPr/>
            </a:pPr>
            <a:r>
              <a:rPr lang="es-ES" sz="2400" dirty="0" smtClean="0">
                <a:latin typeface="Calibri Light" panose="020F0302020204030204" pitchFamily="34" charset="0"/>
                <a:cs typeface="Calibri Light" panose="020F0302020204030204" pitchFamily="34" charset="0"/>
              </a:rPr>
              <a:t>Son “Portadores </a:t>
            </a:r>
            <a:r>
              <a:rPr lang="es-ES" sz="2400" dirty="0">
                <a:latin typeface="Calibri Light" panose="020F0302020204030204" pitchFamily="34" charset="0"/>
                <a:cs typeface="Calibri Light" panose="020F0302020204030204" pitchFamily="34" charset="0"/>
              </a:rPr>
              <a:t>de la deformación”</a:t>
            </a:r>
          </a:p>
          <a:p>
            <a:pPr>
              <a:lnSpc>
                <a:spcPct val="150000"/>
              </a:lnSpc>
              <a:buNone/>
              <a:defRPr/>
            </a:pPr>
            <a:r>
              <a:rPr lang="es-ES" sz="2400" dirty="0">
                <a:latin typeface="Calibri Light" panose="020F0302020204030204" pitchFamily="34" charset="0"/>
                <a:cs typeface="Calibri Light" panose="020F0302020204030204" pitchFamily="34" charset="0"/>
              </a:rPr>
              <a:t>			Flujo plástico = movimiento de </a:t>
            </a:r>
            <a:r>
              <a:rPr lang="es-ES" sz="2400" dirty="0" smtClean="0">
                <a:latin typeface="Calibri Light" panose="020F0302020204030204" pitchFamily="34" charset="0"/>
                <a:cs typeface="Calibri Light" panose="020F0302020204030204" pitchFamily="34" charset="0"/>
              </a:rPr>
              <a:t>dislocaciones</a:t>
            </a:r>
          </a:p>
          <a:p>
            <a:pPr>
              <a:lnSpc>
                <a:spcPct val="150000"/>
              </a:lnSpc>
              <a:buNone/>
              <a:defRPr/>
            </a:pPr>
            <a:r>
              <a:rPr lang="es-ES" sz="24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7457184" cy="640080"/>
          </a:xfrm>
        </p:spPr>
        <p:txBody>
          <a:bodyPr rtlCol="0">
            <a:noAutofit/>
          </a:bodyPr>
          <a:lstStyle/>
          <a:p>
            <a:pPr rtl="0"/>
            <a:r>
              <a:rPr lang="es-ES" dirty="0" smtClean="0">
                <a:latin typeface="Segoe UI Light" panose="020B0502040204020203" pitchFamily="34" charset="0"/>
                <a:cs typeface="Segoe UI Light" panose="020B0502040204020203" pitchFamily="34" charset="0"/>
              </a:rPr>
              <a:t>Deformación plástica</a:t>
            </a:r>
            <a:endParaRPr lang="es-ES" dirty="0">
              <a:latin typeface="Segoe UI Light" panose="020B0502040204020203" pitchFamily="34" charset="0"/>
              <a:cs typeface="Segoe UI Light" panose="020B0502040204020203" pitchFamily="34" charset="0"/>
            </a:endParaRPr>
          </a:p>
        </p:txBody>
      </p:sp>
      <p:sp>
        <p:nvSpPr>
          <p:cNvPr id="38" name="Marcador de posición de contenido 17"/>
          <p:cNvSpPr txBox="1">
            <a:spLocks/>
          </p:cNvSpPr>
          <p:nvPr/>
        </p:nvSpPr>
        <p:spPr>
          <a:xfrm>
            <a:off x="541609" y="1524707"/>
            <a:ext cx="10300561" cy="42882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Debido </a:t>
            </a:r>
            <a:r>
              <a:rPr lang="es-MX" sz="2400" dirty="0">
                <a:latin typeface="Calibri Light" panose="020F0302020204030204" pitchFamily="34" charset="0"/>
                <a:cs typeface="Calibri Light" panose="020F0302020204030204" pitchFamily="34" charset="0"/>
              </a:rPr>
              <a:t>a que la deformación plástica macroscópica corresponde al movimiento de un gran número de dislocaciones, la capacidad de un metal para deformarse dependerá de la capacidad de las dislocaciones para moverse.</a:t>
            </a:r>
          </a:p>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La dureza está relacionada con la facilidad con que puede ocurrir la deformación plástica.</a:t>
            </a:r>
          </a:p>
          <a:p>
            <a:pPr marL="0" indent="0" algn="just">
              <a:lnSpc>
                <a:spcPct val="150000"/>
              </a:lnSpc>
              <a:buNone/>
              <a:defRPr/>
            </a:pPr>
            <a:r>
              <a:rPr lang="es-MX" sz="2400" dirty="0" smtClean="0">
                <a:latin typeface="Calibri Light" panose="020F0302020204030204" pitchFamily="34" charset="0"/>
                <a:cs typeface="Calibri Light" panose="020F0302020204030204" pitchFamily="34" charset="0"/>
              </a:rPr>
              <a:t>Todas </a:t>
            </a:r>
            <a:r>
              <a:rPr lang="es-MX" sz="2400" dirty="0">
                <a:latin typeface="Calibri Light" panose="020F0302020204030204" pitchFamily="34" charset="0"/>
                <a:cs typeface="Calibri Light" panose="020F0302020204030204" pitchFamily="34" charset="0"/>
              </a:rPr>
              <a:t>las técnicas de endurecimiento utilizadas a nivel tecnológico se basan en el </a:t>
            </a:r>
            <a:r>
              <a:rPr lang="es-MX" sz="2400" u="sng" dirty="0">
                <a:latin typeface="Calibri Light" panose="020F0302020204030204" pitchFamily="34" charset="0"/>
                <a:cs typeface="Calibri Light" panose="020F0302020204030204" pitchFamily="34" charset="0"/>
              </a:rPr>
              <a:t>principio de restricción del movimiento de las dislocaciones</a:t>
            </a:r>
            <a:r>
              <a:rPr lang="es-MX" sz="2400" dirty="0">
                <a:latin typeface="Calibri Light" panose="020F0302020204030204" pitchFamily="34" charset="0"/>
                <a:cs typeface="Calibri Light" panose="020F0302020204030204" pitchFamily="34" charset="0"/>
              </a:rPr>
              <a:t>.</a:t>
            </a:r>
            <a:endParaRPr lang="es-E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148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715158_TF10001108.potx" id="{3068D4C4-799F-4D37-B4B4-23B54CC64B2C}" vid="{0428EABF-2A66-4C1D-8919-2064943E47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950072C5-DDE0-4258-BA7A-4D4B80DFA632}">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Le damos la bienvenida a PowerPoint 2016</Template>
  <TotalTime>0</TotalTime>
  <Words>1231</Words>
  <Application>Microsoft Office PowerPoint</Application>
  <PresentationFormat>Panorámica</PresentationFormat>
  <Paragraphs>138</Paragraphs>
  <Slides>31</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Calibri Light</vt:lpstr>
      <vt:lpstr>Segoe UI</vt:lpstr>
      <vt:lpstr>Segoe UI Light</vt:lpstr>
      <vt:lpstr>WelcomeDoc</vt:lpstr>
      <vt:lpstr>MECANISMOS DE ENDURECIMIENTO.</vt:lpstr>
      <vt:lpstr>BIBLIOGRAFÍA</vt:lpstr>
      <vt:lpstr>Tipos de dislocaciones</vt:lpstr>
      <vt:lpstr>Distorsión generada a partir de una dislocación de cuña</vt:lpstr>
      <vt:lpstr>Interacción entre dislocaciones de cuña</vt:lpstr>
      <vt:lpstr>Deformación plástica - mecanismos</vt:lpstr>
      <vt:lpstr>Deformación plástica - mecanismos</vt:lpstr>
      <vt:lpstr>Deformación plástica</vt:lpstr>
      <vt:lpstr>Deformación plástica</vt:lpstr>
      <vt:lpstr>Mecanismos de endurecimiento</vt:lpstr>
      <vt:lpstr>Mecanismos de endurecimiento</vt:lpstr>
      <vt:lpstr>ENDURECIMIENTO POR REDUCCION DEL TAMAÑO DE GRANO</vt:lpstr>
      <vt:lpstr>ENDURECIMIENTO POR REDUCCION DEL TAMAÑO DE GRANO</vt:lpstr>
      <vt:lpstr>ENDURECIMIENTO POR REDUCCION DEL TAMAÑO DE GRANO</vt:lpstr>
      <vt:lpstr>ENDURECIMIENTO POR SOLUCIÓN SÓLIDA</vt:lpstr>
      <vt:lpstr>ENDURECIMIENTO POR SOLUCIÓN SÓLIDA</vt:lpstr>
      <vt:lpstr>ENDURECIMIENTO POR SOLUCIÓN SÓLIDA</vt:lpstr>
      <vt:lpstr>ENDURECIMIENTO POR SOLUCIÓN SÓLIDA</vt:lpstr>
      <vt:lpstr>ENDURECIMIENTO POR SOLUCIÓN SÓLIDA</vt:lpstr>
      <vt:lpstr>ENDURECIMIENTO POR DEFORMACIÓN</vt:lpstr>
      <vt:lpstr>ENDURECIMIENTO POR DEFORMACIÓN</vt:lpstr>
      <vt:lpstr>ENDURECIMIENTO POR DEFORMACIÓN</vt:lpstr>
      <vt:lpstr>ENDURECIMIENTO POR DEFORMACIÓN</vt:lpstr>
      <vt:lpstr>Ejercicio</vt:lpstr>
      <vt:lpstr>RECUPERACION, RECRISTALIZACION Y CRECIMIENTO DE GRANO</vt:lpstr>
      <vt:lpstr>RECUPERACION, RECRISTALIZACION Y CRECIMIENTO DE GRANO</vt:lpstr>
      <vt:lpstr>RECUPERACION</vt:lpstr>
      <vt:lpstr>RECRISTALIZACIÓN</vt:lpstr>
      <vt:lpstr>RECRISTALIZACIÓN</vt:lpstr>
      <vt:lpstr>RECRISTALIZACIÓN</vt:lpstr>
      <vt:lpstr>CRECIMIENTO DE GRANO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2020-06-15T12:25:25Z</dcterms:created>
  <dcterms:modified xsi:type="dcterms:W3CDTF">2022-11-10T19:39:16Z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