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937" r:id="rId2"/>
  </p:sldMasterIdLst>
  <p:notesMasterIdLst>
    <p:notesMasterId r:id="rId34"/>
  </p:notesMasterIdLst>
  <p:handoutMasterIdLst>
    <p:handoutMasterId r:id="rId35"/>
  </p:handoutMasterIdLst>
  <p:sldIdLst>
    <p:sldId id="258" r:id="rId3"/>
    <p:sldId id="323" r:id="rId4"/>
    <p:sldId id="398" r:id="rId5"/>
    <p:sldId id="426" r:id="rId6"/>
    <p:sldId id="449" r:id="rId7"/>
    <p:sldId id="450" r:id="rId8"/>
    <p:sldId id="431" r:id="rId9"/>
    <p:sldId id="365" r:id="rId10"/>
    <p:sldId id="366" r:id="rId11"/>
    <p:sldId id="443" r:id="rId12"/>
    <p:sldId id="368" r:id="rId13"/>
    <p:sldId id="444" r:id="rId14"/>
    <p:sldId id="445" r:id="rId15"/>
    <p:sldId id="372" r:id="rId16"/>
    <p:sldId id="469" r:id="rId17"/>
    <p:sldId id="446" r:id="rId18"/>
    <p:sldId id="451" r:id="rId19"/>
    <p:sldId id="453" r:id="rId20"/>
    <p:sldId id="454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65" r:id="rId31"/>
    <p:sldId id="466" r:id="rId32"/>
    <p:sldId id="467" r:id="rId33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CC"/>
    <a:srgbClr val="A50021"/>
    <a:srgbClr val="00FFCC"/>
    <a:srgbClr val="0000FF"/>
    <a:srgbClr val="CCFFFF"/>
    <a:srgbClr val="FF0000"/>
    <a:srgbClr val="CCEC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71886" autoAdjust="0"/>
  </p:normalViewPr>
  <p:slideViewPr>
    <p:cSldViewPr>
      <p:cViewPr varScale="1">
        <p:scale>
          <a:sx n="72" d="100"/>
          <a:sy n="72" d="100"/>
        </p:scale>
        <p:origin x="13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2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11CD951-0D99-461F-980A-8E661C27BFE8}" type="datetimeFigureOut">
              <a:rPr lang="es-ES"/>
              <a:pPr>
                <a:defRPr/>
              </a:pPr>
              <a:t>22/03/2021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AB2BDF2-98EF-45FD-BD1B-EC99122897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18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DF18B746-E945-4DC9-BE5A-212802C5ABAC}" type="datetimeFigureOut">
              <a:rPr lang="es-ES"/>
              <a:pPr>
                <a:defRPr/>
              </a:pPr>
              <a:t>22/03/2021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46" tIns="48323" rIns="96646" bIns="48323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1943D5F9-81EC-43AF-A2BF-0B3148F026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7026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2025" y="795338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946150" y="3867150"/>
            <a:ext cx="5207000" cy="5599113"/>
          </a:xfrm>
          <a:noFill/>
        </p:spPr>
        <p:txBody>
          <a:bodyPr/>
          <a:lstStyle/>
          <a:p>
            <a:pPr eaLnBrk="1" hangingPunct="1"/>
            <a:r>
              <a:rPr lang="es-ES_tradnl">
                <a:latin typeface="Comic Sans MS" pitchFamily="66" charset="0"/>
              </a:rPr>
              <a:t>.</a:t>
            </a:r>
          </a:p>
          <a:p>
            <a:pPr eaLnBrk="1" hangingPunct="1"/>
            <a:endParaRPr lang="es-ES_tradnl">
              <a:latin typeface="Comic Sans MS" pitchFamily="66" charset="0"/>
            </a:endParaRPr>
          </a:p>
          <a:p>
            <a:pPr eaLnBrk="1" hangingPunct="1"/>
            <a:endParaRPr lang="es-ES_tradnl">
              <a:latin typeface="Comic Sans MS" pitchFamily="66" charset="0"/>
            </a:endParaRPr>
          </a:p>
          <a:p>
            <a:pPr eaLnBrk="1" hangingPunct="1"/>
            <a:endParaRPr lang="es-ES_tradnl">
              <a:latin typeface="Comic Sans MS" pitchFamily="66" charset="0"/>
            </a:endParaRPr>
          </a:p>
          <a:p>
            <a:pPr eaLnBrk="1" hangingPunct="1"/>
            <a:endParaRPr lang="es-ES_tradnl">
              <a:latin typeface="Comic Sans MS" pitchFamily="66" charset="0"/>
            </a:endParaRPr>
          </a:p>
          <a:p>
            <a:pPr eaLnBrk="1" hangingPunct="1"/>
            <a:endParaRPr lang="es-ES_tradnl">
              <a:latin typeface="Comic Sans MS" pitchFamily="66" charset="0"/>
            </a:endParaRPr>
          </a:p>
          <a:p>
            <a:pPr eaLnBrk="1" hangingPunct="1"/>
            <a:r>
              <a:rPr lang="es-ES" sz="800" u="sng"/>
              <a:t>La 9001</a:t>
            </a:r>
            <a:r>
              <a:rPr lang="es-ES" sz="800"/>
              <a:t> en el apartado 4.1 de Requisitos Generales , que son Establecer, documentar, implementar y mantener un sistema de gestión de la calidad y mejorar continuamente su eficacia de acuerdo con los requisitos de esta norma.</a:t>
            </a:r>
          </a:p>
          <a:p>
            <a:pPr eaLnBrk="1" hangingPunct="1"/>
            <a:r>
              <a:rPr lang="es-ES" sz="800"/>
              <a:t>En el apartado 4.2.1. De Generalidades habla de que la documentación debe incluir:política, objetivos, el manual, </a:t>
            </a:r>
            <a:r>
              <a:rPr lang="es-ES" sz="800" b="1"/>
              <a:t>procedimientos documentados</a:t>
            </a:r>
            <a:r>
              <a:rPr lang="es-ES" sz="800"/>
              <a:t>, documentos para tener una buena planificación, operación y control de los procesos y registros.Y en las notas de este apartado queda claro que el procedimientos documentado es aquel que está establecido, documentado, implementado y mantenido.Hace énfasis además en que la documentación puede diferir de una organización a otra debido al: tamaño de la organización y tipo de actividades, complejidad de los procesos y a la competencia del personal.</a:t>
            </a:r>
          </a:p>
          <a:p>
            <a:pPr eaLnBrk="1" hangingPunct="1"/>
            <a:r>
              <a:rPr lang="es-ES" sz="800"/>
              <a:t>La 9001 en el apartado 4.2. Dice que los documentos pueden encontrarse en cualquier forma o tipo de medio.</a:t>
            </a:r>
          </a:p>
          <a:p>
            <a:pPr eaLnBrk="1" hangingPunct="1"/>
            <a:r>
              <a:rPr lang="es-ES" sz="800" u="sng"/>
              <a:t>documento s/ la norma 9000</a:t>
            </a:r>
            <a:r>
              <a:rPr lang="es-ES" sz="800"/>
              <a:t> es papel, disco magnético, electrónico u óptico, fotografía o muestra patrón</a:t>
            </a:r>
          </a:p>
          <a:p>
            <a:pPr eaLnBrk="1" hangingPunct="1"/>
            <a:r>
              <a:rPr lang="es-ES" sz="800"/>
              <a:t>El Inf.Téc. ISO/TR 10013 habla de Directrices para la documentación de los sistemas de gestión de la calidad.</a:t>
            </a:r>
          </a:p>
          <a:p>
            <a:pPr eaLnBrk="1" hangingPunct="1"/>
            <a:r>
              <a:rPr lang="es-ES_tradnl" sz="800">
                <a:latin typeface="Comic Sans MS" pitchFamily="66" charset="0"/>
              </a:rPr>
              <a:t>La documentaci</a:t>
            </a:r>
            <a:r>
              <a:rPr lang="es-ES_tradnl" sz="800"/>
              <a:t>ó</a:t>
            </a:r>
            <a:r>
              <a:rPr lang="es-ES_tradnl" sz="800">
                <a:latin typeface="Comic Sans MS" pitchFamily="66" charset="0"/>
              </a:rPr>
              <a:t>n es el soporte de todo el sistema de gesti</a:t>
            </a:r>
            <a:r>
              <a:rPr lang="es-ES_tradnl" sz="800"/>
              <a:t>ó</a:t>
            </a:r>
            <a:r>
              <a:rPr lang="es-ES_tradnl" sz="800">
                <a:latin typeface="Comic Sans MS" pitchFamily="66" charset="0"/>
              </a:rPr>
              <a:t>n de una empresa.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Alcanza con establecer alguno de los </a:t>
            </a:r>
            <a:r>
              <a:rPr lang="es-ES_tradnl" sz="800"/>
              <a:t>í</a:t>
            </a:r>
            <a:r>
              <a:rPr lang="es-ES_tradnl" sz="800">
                <a:latin typeface="Comic Sans MS" pitchFamily="66" charset="0"/>
              </a:rPr>
              <a:t>tems anteriores, para que se considere que el documento est</a:t>
            </a:r>
            <a:r>
              <a:rPr lang="es-ES_tradnl" sz="800"/>
              <a:t>á</a:t>
            </a:r>
            <a:r>
              <a:rPr lang="es-ES_tradnl" sz="800">
                <a:latin typeface="Comic Sans MS" pitchFamily="66" charset="0"/>
              </a:rPr>
              <a:t> controlado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Al hablar de documentaci</a:t>
            </a:r>
            <a:r>
              <a:rPr lang="es-ES_tradnl" sz="800"/>
              <a:t>ó</a:t>
            </a:r>
            <a:r>
              <a:rPr lang="es-ES_tradnl" sz="800">
                <a:latin typeface="Comic Sans MS" pitchFamily="66" charset="0"/>
              </a:rPr>
              <a:t>n, la norma se refiere a la documentaci</a:t>
            </a:r>
            <a:r>
              <a:rPr lang="es-ES_tradnl" sz="800"/>
              <a:t>ó</a:t>
            </a:r>
            <a:r>
              <a:rPr lang="es-ES_tradnl" sz="800">
                <a:latin typeface="Comic Sans MS" pitchFamily="66" charset="0"/>
              </a:rPr>
              <a:t>n y datos que provienen de la organizaci</a:t>
            </a:r>
            <a:r>
              <a:rPr lang="es-ES_tradnl" sz="800"/>
              <a:t>ó</a:t>
            </a:r>
            <a:r>
              <a:rPr lang="es-ES_tradnl" sz="800">
                <a:latin typeface="Comic Sans MS" pitchFamily="66" charset="0"/>
              </a:rPr>
              <a:t>n o de afuera.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Los unicos documentos mencionados espec</a:t>
            </a:r>
            <a:r>
              <a:rPr lang="es-ES_tradnl" sz="800"/>
              <a:t>í</a:t>
            </a:r>
            <a:r>
              <a:rPr lang="es-ES_tradnl" sz="800">
                <a:latin typeface="Comic Sans MS" pitchFamily="66" charset="0"/>
              </a:rPr>
              <a:t>ficamente en la 9001 son: pol</a:t>
            </a:r>
            <a:r>
              <a:rPr lang="es-ES_tradnl" sz="800"/>
              <a:t>í</a:t>
            </a:r>
            <a:r>
              <a:rPr lang="es-ES_tradnl" sz="800">
                <a:latin typeface="Comic Sans MS" pitchFamily="66" charset="0"/>
              </a:rPr>
              <a:t>tica, objetivos, manual, y procedimientos, pero sabemos que flujogramas, organigramas, especificaciones, intrucciones de trabajo, listas de proveedores aprobados, planes, etc tambi</a:t>
            </a:r>
            <a:r>
              <a:rPr lang="es-ES_tradnl" sz="800"/>
              <a:t>é</a:t>
            </a:r>
            <a:r>
              <a:rPr lang="es-ES_tradnl" sz="800">
                <a:latin typeface="Comic Sans MS" pitchFamily="66" charset="0"/>
              </a:rPr>
              <a:t>n pueden ser muy </a:t>
            </a:r>
            <a:r>
              <a:rPr lang="es-ES_tradnl" sz="800"/>
              <a:t>ú</a:t>
            </a:r>
            <a:r>
              <a:rPr lang="es-ES_tradnl" sz="800">
                <a:latin typeface="Comic Sans MS" pitchFamily="66" charset="0"/>
              </a:rPr>
              <a:t>tiles.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La norma iso 9001 requiere tener procedimientos documentados de: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Control de los documentos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Control de los regisdtros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Auditoria interna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Control del producto no conforme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Accion correctiva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800">
                <a:latin typeface="Comic Sans MS" pitchFamily="66" charset="0"/>
              </a:rPr>
              <a:t>Accion preventiva</a:t>
            </a:r>
          </a:p>
          <a:p>
            <a:pPr eaLnBrk="1" hangingPunct="1"/>
            <a:endParaRPr lang="es-ES_tradnl" sz="800">
              <a:latin typeface="Comic Sans MS" pitchFamily="66" charset="0"/>
            </a:endParaRPr>
          </a:p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9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0980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0063" y="285750"/>
            <a:ext cx="8229600" cy="5740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77522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UY" noProof="0"/>
          </a:p>
        </p:txBody>
      </p:sp>
    </p:spTree>
    <p:extLst>
      <p:ext uri="{BB962C8B-B14F-4D97-AF65-F5344CB8AC3E}">
        <p14:creationId xmlns:p14="http://schemas.microsoft.com/office/powerpoint/2010/main" val="2080596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7087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81133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98670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553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214285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73143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2729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27903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472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8812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36637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9382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72263" y="285750"/>
            <a:ext cx="2057400" cy="5740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0063" y="285750"/>
            <a:ext cx="6019800" cy="5740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2742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98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94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69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6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00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52746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2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51" name="15 Grupo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18" name="17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59" name="18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20" name="19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1" name="20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n 2" descr="Universidad de la Repúblic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054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8288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86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7432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2004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0.png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75C77-0EDA-4902-A260-829829BFE1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UY" sz="4000" b="1" dirty="0">
                <a:solidFill>
                  <a:srgbClr val="003399"/>
                </a:solidFill>
                <a:latin typeface="Constantia" pitchFamily="18" charset="0"/>
              </a:rPr>
              <a:t>Información Documentada</a:t>
            </a:r>
            <a:br>
              <a:rPr lang="es-UY" sz="4000" b="1" dirty="0">
                <a:solidFill>
                  <a:srgbClr val="003399"/>
                </a:solidFill>
                <a:latin typeface="Constantia" pitchFamily="18" charset="0"/>
              </a:rPr>
            </a:br>
            <a:endParaRPr lang="es-UY" dirty="0"/>
          </a:p>
        </p:txBody>
      </p:sp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/>
        <p:txBody>
          <a:bodyPr lIns="45720" rIns="45720"/>
          <a:lstStyle/>
          <a:p>
            <a:pPr marL="0" indent="0" algn="r">
              <a:buFont typeface="Wingdings 3" pitchFamily="18" charset="2"/>
              <a:buNone/>
            </a:pPr>
            <a:r>
              <a:rPr lang="es-ES" sz="2400">
                <a:solidFill>
                  <a:srgbClr val="2B4A76"/>
                </a:solidFill>
              </a:rPr>
              <a:t>GESTIÓN DE CALIDAD </a:t>
            </a:r>
            <a:endParaRPr lang="es-ES">
              <a:solidFill>
                <a:srgbClr val="2B4A76"/>
              </a:solidFill>
            </a:endParaRP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5867400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Lorena Silveira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52197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pt 13">
            <a:hlinkClick r:id="" action="ppaction://media"/>
            <a:extLst>
              <a:ext uri="{FF2B5EF4-FFF2-40B4-BE49-F238E27FC236}">
                <a16:creationId xmlns:a16="http://schemas.microsoft.com/office/drawing/2014/main" id="{041BE848-B16D-4822-822B-83A4302A8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4734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133600"/>
            <a:ext cx="8351837" cy="4105275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109537" indent="0">
              <a:buFont typeface="Wingdings 3" pitchFamily="18" charset="2"/>
              <a:buNone/>
              <a:defRPr/>
            </a:pPr>
            <a:r>
              <a:rPr lang="es-UY" sz="2000" dirty="0"/>
              <a:t>Al crear y actualizar la información documentada, la organización debe asegurarse de que lo siguiente sea apropiado: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s-UY" sz="2000" dirty="0"/>
          </a:p>
          <a:p>
            <a:pPr>
              <a:defRPr/>
            </a:pPr>
            <a:r>
              <a:rPr lang="es-UY" sz="2000" dirty="0"/>
              <a:t>la identificación y descripción (por </a:t>
            </a:r>
            <a:r>
              <a:rPr lang="es-UY" sz="2000" dirty="0" err="1"/>
              <a:t>ej</a:t>
            </a:r>
            <a:r>
              <a:rPr lang="es-UY" sz="2000" dirty="0"/>
              <a:t>, título, fecha, autor o número de referencia);</a:t>
            </a:r>
          </a:p>
          <a:p>
            <a:pPr>
              <a:defRPr/>
            </a:pPr>
            <a:r>
              <a:rPr lang="es-UY" sz="2000" dirty="0"/>
              <a:t>el formato (por ejemplo, idioma, versión del software, gráficos) y los medios de soporte (por ejemplo, papel, electrónico);</a:t>
            </a:r>
          </a:p>
          <a:p>
            <a:pPr>
              <a:defRPr/>
            </a:pPr>
            <a:r>
              <a:rPr lang="es-UY" sz="2000" dirty="0"/>
              <a:t>la revisión y aprobación con respecto a la conveniencia y adecuación.</a:t>
            </a:r>
          </a:p>
          <a:p>
            <a:pPr>
              <a:buFont typeface="Wingdings 3" pitchFamily="18" charset="2"/>
              <a:buNone/>
              <a:defRPr/>
            </a:pPr>
            <a:endParaRPr lang="es-ES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850" y="908050"/>
            <a:ext cx="82089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UY" sz="4000" dirty="0">
                <a:solidFill>
                  <a:srgbClr val="003399"/>
                </a:solidFill>
                <a:latin typeface="+mj-lt"/>
              </a:rPr>
              <a:t>7.5.2 Creación y actualización</a:t>
            </a:r>
          </a:p>
        </p:txBody>
      </p:sp>
      <p:pic>
        <p:nvPicPr>
          <p:cNvPr id="5" name="ppt 14">
            <a:hlinkClick r:id="" action="ppaction://media"/>
            <a:extLst>
              <a:ext uri="{FF2B5EF4-FFF2-40B4-BE49-F238E27FC236}">
                <a16:creationId xmlns:a16="http://schemas.microsoft.com/office/drawing/2014/main" id="{50A82863-2869-49D5-B99C-A02C7DB0F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10164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258888" y="2205038"/>
          <a:ext cx="6626225" cy="1136651"/>
        </p:xfrm>
        <a:graphic>
          <a:graphicData uri="http://schemas.openxmlformats.org/drawingml/2006/table">
            <a:tbl>
              <a:tblPr firstRow="1" firstCol="1" bandRow="1"/>
              <a:tblGrid>
                <a:gridCol w="1853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8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07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4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n-US" sz="11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LOGO</a:t>
                      </a:r>
                      <a:endParaRPr lang="es-U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800">
                          <a:effectLst/>
                          <a:latin typeface="Arial"/>
                          <a:ea typeface="Times New Roman"/>
                        </a:rPr>
                        <a:t>Código: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800">
                          <a:effectLst/>
                          <a:latin typeface="Arial"/>
                          <a:ea typeface="Times New Roman"/>
                        </a:rPr>
                        <a:t>Versión: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800">
                          <a:effectLst/>
                          <a:latin typeface="Arial"/>
                          <a:ea typeface="Times New Roman"/>
                        </a:rPr>
                        <a:t>F.  de Vigencia: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800">
                          <a:effectLst/>
                          <a:latin typeface="Arial"/>
                          <a:ea typeface="Times New Roman"/>
                        </a:rPr>
                        <a:t>Página: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63"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20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100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10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20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:</a:t>
                      </a:r>
                      <a:r>
                        <a:rPr lang="es-ES_tradnl" sz="800" b="1">
                          <a:effectLst/>
                          <a:latin typeface="Arial"/>
                          <a:ea typeface="Times New Roman"/>
                        </a:rPr>
                        <a:t>X de Y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800">
                          <a:effectLst/>
                          <a:latin typeface="Arial"/>
                          <a:ea typeface="Times New Roman"/>
                        </a:rPr>
                        <a:t>Tipo de documento: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1000" b="1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800">
                          <a:effectLst/>
                          <a:latin typeface="Arial"/>
                          <a:ea typeface="Times New Roman"/>
                        </a:rPr>
                        <a:t>Nombre del documento: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91845" algn="l"/>
                          <a:tab pos="1620520" algn="l"/>
                          <a:tab pos="2448560" algn="l"/>
                          <a:tab pos="2700020" algn="ctr"/>
                          <a:tab pos="3312160" algn="l"/>
                          <a:tab pos="4104640" algn="l"/>
                          <a:tab pos="4932680" algn="l"/>
                          <a:tab pos="5400040" algn="r"/>
                        </a:tabLst>
                      </a:pPr>
                      <a:r>
                        <a:rPr lang="es-ES_tradnl" sz="10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U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5" marR="68595" marT="0" marB="0" anchor="ctr"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579" name="Rectangle 2"/>
          <p:cNvSpPr>
            <a:spLocks noChangeArrowheads="1"/>
          </p:cNvSpPr>
          <p:nvPr/>
        </p:nvSpPr>
        <p:spPr bwMode="auto">
          <a:xfrm>
            <a:off x="1743075" y="3341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792163" algn="l"/>
                <a:tab pos="1620838" algn="l"/>
                <a:tab pos="2447925" algn="l"/>
                <a:tab pos="2700338" algn="ctr"/>
                <a:tab pos="3311525" algn="l"/>
                <a:tab pos="4105275" algn="l"/>
                <a:tab pos="4932363" algn="l"/>
                <a:tab pos="5400675" algn="r"/>
              </a:tabLst>
            </a:pPr>
            <a:endParaRPr lang="es-UY"/>
          </a:p>
        </p:txBody>
      </p:sp>
      <p:sp>
        <p:nvSpPr>
          <p:cNvPr id="6" name="5 CuadroTexto"/>
          <p:cNvSpPr txBox="1"/>
          <p:nvPr/>
        </p:nvSpPr>
        <p:spPr>
          <a:xfrm>
            <a:off x="1258888" y="1484313"/>
            <a:ext cx="64087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UY" sz="2000" dirty="0">
                <a:latin typeface="+mj-lt"/>
              </a:rPr>
              <a:t>Ejemplo de encabezado de documento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258888" y="4178300"/>
          <a:ext cx="6638924" cy="10715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59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9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9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78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Elaborado por: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Revisado por: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Aprobado por: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Nombre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Fecha: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Firma: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i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s-U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258888" y="3778250"/>
            <a:ext cx="64087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UY" sz="2000" dirty="0">
                <a:latin typeface="+mj-lt"/>
              </a:rPr>
              <a:t>Ejemplo de ciclo de aprobación de documentos</a:t>
            </a:r>
          </a:p>
        </p:txBody>
      </p:sp>
      <p:pic>
        <p:nvPicPr>
          <p:cNvPr id="2" name="ppt 15">
            <a:hlinkClick r:id="" action="ppaction://media"/>
            <a:extLst>
              <a:ext uri="{FF2B5EF4-FFF2-40B4-BE49-F238E27FC236}">
                <a16:creationId xmlns:a16="http://schemas.microsoft.com/office/drawing/2014/main" id="{CB24F86C-F3AE-4752-83FD-08878A239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7429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>
          <a:xfrm>
            <a:off x="434975" y="2349500"/>
            <a:ext cx="8351838" cy="2951163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109537" indent="0">
              <a:buFont typeface="Wingdings 3" pitchFamily="18" charset="2"/>
              <a:buNone/>
              <a:defRPr/>
            </a:pPr>
            <a:r>
              <a:rPr lang="es-UY" sz="2000" dirty="0"/>
              <a:t>7.5.3.1 La información documentada requerida por el sistema de gestión de la calidad y por esta Norma Internacional se debe controlar para asegurarse que:</a:t>
            </a:r>
          </a:p>
          <a:p>
            <a:pPr>
              <a:defRPr/>
            </a:pPr>
            <a:endParaRPr lang="es-UY" sz="2000" dirty="0"/>
          </a:p>
          <a:p>
            <a:pPr>
              <a:defRPr/>
            </a:pPr>
            <a:r>
              <a:rPr lang="es-UY" sz="2000" dirty="0"/>
              <a:t>esté disponible y sea idónea para su uso, donde y cuando se necesite;</a:t>
            </a:r>
          </a:p>
          <a:p>
            <a:pPr>
              <a:defRPr/>
            </a:pPr>
            <a:endParaRPr lang="es-UY" sz="2000" dirty="0"/>
          </a:p>
          <a:p>
            <a:pPr>
              <a:defRPr/>
            </a:pPr>
            <a:r>
              <a:rPr lang="es-UY" sz="2000" dirty="0"/>
              <a:t>esté protegida adecuadamente (por ejemplo, contra pérdida de la confidencialidad, uso inadecuado o pérdida de integridad).</a:t>
            </a:r>
          </a:p>
          <a:p>
            <a:pPr>
              <a:buFont typeface="Wingdings 3" pitchFamily="18" charset="2"/>
              <a:buNone/>
              <a:defRPr/>
            </a:pPr>
            <a:endParaRPr lang="es-ES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850" y="908050"/>
            <a:ext cx="82089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UY" sz="4000" dirty="0">
                <a:solidFill>
                  <a:srgbClr val="003399"/>
                </a:solidFill>
                <a:latin typeface="+mj-lt"/>
              </a:rPr>
              <a:t>7.5.3 Control de la información documentada</a:t>
            </a:r>
          </a:p>
        </p:txBody>
      </p:sp>
      <p:pic>
        <p:nvPicPr>
          <p:cNvPr id="3" name="ppt 17">
            <a:hlinkClick r:id="" action="ppaction://media"/>
            <a:extLst>
              <a:ext uri="{FF2B5EF4-FFF2-40B4-BE49-F238E27FC236}">
                <a16:creationId xmlns:a16="http://schemas.microsoft.com/office/drawing/2014/main" id="{84439D69-54E3-4D1B-B0C2-99777EAD2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5847" y="13615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188" y="836612"/>
            <a:ext cx="7476573" cy="5040659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109537" indent="0">
              <a:buFont typeface="Wingdings 3" pitchFamily="18" charset="2"/>
              <a:buNone/>
              <a:defRPr/>
            </a:pPr>
            <a:r>
              <a:rPr lang="es-UY" sz="2000" dirty="0"/>
              <a:t>7.5.3.2  Para el control de la información documentada, la organización debe abordar las siguientes actividades, según corresponda:</a:t>
            </a:r>
          </a:p>
          <a:p>
            <a:pPr>
              <a:defRPr/>
            </a:pPr>
            <a:r>
              <a:rPr lang="es-UY" sz="2000" dirty="0"/>
              <a:t>distribución, acceso, recuperación y uso;</a:t>
            </a:r>
          </a:p>
          <a:p>
            <a:pPr>
              <a:defRPr/>
            </a:pPr>
            <a:r>
              <a:rPr lang="es-UY" sz="2000" dirty="0"/>
              <a:t>almacenamiento y preservación, incluida la preservación de la legibilidad;</a:t>
            </a:r>
          </a:p>
          <a:p>
            <a:pPr>
              <a:defRPr/>
            </a:pPr>
            <a:r>
              <a:rPr lang="es-UY" sz="2000" dirty="0"/>
              <a:t>control de cambios (por ejemplo, control de versión);</a:t>
            </a:r>
          </a:p>
          <a:p>
            <a:pPr>
              <a:defRPr/>
            </a:pPr>
            <a:r>
              <a:rPr lang="es-UY" sz="2000" dirty="0"/>
              <a:t>conservación y disposición. 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s-UY" sz="2000" dirty="0"/>
              <a:t>La </a:t>
            </a:r>
            <a:r>
              <a:rPr lang="es-UY" sz="2000" dirty="0">
                <a:solidFill>
                  <a:srgbClr val="A50021"/>
                </a:solidFill>
              </a:rPr>
              <a:t>información documentada de origen externo</a:t>
            </a:r>
            <a:r>
              <a:rPr lang="es-UY" sz="2000" dirty="0"/>
              <a:t>, que la organización determina como necesaria para la planificación y operación del sistema de gestión de la calidad, se debe </a:t>
            </a:r>
            <a:r>
              <a:rPr lang="es-UY" sz="2000" dirty="0">
                <a:solidFill>
                  <a:srgbClr val="A50021"/>
                </a:solidFill>
              </a:rPr>
              <a:t>identificar, según sea apropiado, y controlar. 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s-UY" sz="2000" dirty="0"/>
              <a:t>La información documentada conservada como evidencia de la conformidad debe protegerse contra modificaciones no intencionadas.</a:t>
            </a:r>
            <a:endParaRPr lang="es-UY" sz="2000" dirty="0">
              <a:solidFill>
                <a:srgbClr val="A50021"/>
              </a:solidFill>
            </a:endParaRPr>
          </a:p>
          <a:p>
            <a:pPr>
              <a:defRPr/>
            </a:pPr>
            <a:endParaRPr lang="es-UY" sz="2000" dirty="0"/>
          </a:p>
          <a:p>
            <a:pPr>
              <a:defRPr/>
            </a:pPr>
            <a:endParaRPr lang="es-UY" sz="2000" dirty="0"/>
          </a:p>
          <a:p>
            <a:pPr>
              <a:defRPr/>
            </a:pPr>
            <a:endParaRPr lang="es-UY" sz="2000" dirty="0"/>
          </a:p>
          <a:p>
            <a:pPr algn="just">
              <a:spcAft>
                <a:spcPct val="20000"/>
              </a:spcAft>
              <a:defRPr/>
            </a:pPr>
            <a:endParaRPr lang="es-ES" sz="2000" dirty="0">
              <a:solidFill>
                <a:srgbClr val="030305"/>
              </a:solidFill>
            </a:endParaRPr>
          </a:p>
        </p:txBody>
      </p:sp>
      <p:pic>
        <p:nvPicPr>
          <p:cNvPr id="2" name="ppt 18">
            <a:hlinkClick r:id="" action="ppaction://media"/>
            <a:extLst>
              <a:ext uri="{FF2B5EF4-FFF2-40B4-BE49-F238E27FC236}">
                <a16:creationId xmlns:a16="http://schemas.microsoft.com/office/drawing/2014/main" id="{7CCCF4CF-66AC-4DB1-82EB-414BBB01C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8161" y="227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806CA6AA-7CBF-4FD9-AAD1-6258F0A0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83889"/>
              </p:ext>
            </p:extLst>
          </p:nvPr>
        </p:nvGraphicFramePr>
        <p:xfrm>
          <a:off x="1524000" y="1844824"/>
          <a:ext cx="6096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5677701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59286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Capítulo </a:t>
                      </a:r>
                      <a:endParaRPr lang="es-UY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Modificación respecto a la versión anterior</a:t>
                      </a:r>
                      <a:endParaRPr lang="es-UY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29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UY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UY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8120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UY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UY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022001"/>
                  </a:ext>
                </a:extLst>
              </a:tr>
            </a:tbl>
          </a:graphicData>
        </a:graphic>
      </p:graphicFrame>
      <p:sp>
        <p:nvSpPr>
          <p:cNvPr id="3" name="5 CuadroTexto">
            <a:extLst>
              <a:ext uri="{FF2B5EF4-FFF2-40B4-BE49-F238E27FC236}">
                <a16:creationId xmlns:a16="http://schemas.microsoft.com/office/drawing/2014/main" id="{87130E81-48BE-47D5-834F-A32480FD467D}"/>
              </a:ext>
            </a:extLst>
          </p:cNvPr>
          <p:cNvSpPr txBox="1"/>
          <p:nvPr/>
        </p:nvSpPr>
        <p:spPr>
          <a:xfrm>
            <a:off x="1211263" y="996950"/>
            <a:ext cx="64087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UY" sz="2000" dirty="0">
                <a:latin typeface="+mj-lt"/>
              </a:rPr>
              <a:t>Ejemplo de tabla para el control de cambios</a:t>
            </a:r>
          </a:p>
        </p:txBody>
      </p:sp>
    </p:spTree>
    <p:extLst>
      <p:ext uri="{BB962C8B-B14F-4D97-AF65-F5344CB8AC3E}">
        <p14:creationId xmlns:p14="http://schemas.microsoft.com/office/powerpoint/2010/main" val="286852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  <a:effectLst/>
              </a:rPr>
              <a:t>C</a:t>
            </a:r>
            <a:r>
              <a:rPr lang="es-UY" dirty="0" err="1">
                <a:solidFill>
                  <a:srgbClr val="003399"/>
                </a:solidFill>
                <a:effectLst/>
              </a:rPr>
              <a:t>onsideraciones</a:t>
            </a:r>
            <a:endParaRPr lang="es-UY" dirty="0">
              <a:solidFill>
                <a:srgbClr val="003399"/>
              </a:solidFill>
              <a:effectLst/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457200" y="1166019"/>
            <a:ext cx="8229600" cy="4525962"/>
          </a:xfrm>
        </p:spPr>
        <p:txBody>
          <a:bodyPr/>
          <a:lstStyle/>
          <a:p>
            <a:r>
              <a:rPr lang="es-UY" sz="2400" dirty="0"/>
              <a:t>No utilizar lápiz para completar registros.</a:t>
            </a:r>
          </a:p>
          <a:p>
            <a:pPr>
              <a:buFont typeface="Wingdings 3" pitchFamily="18" charset="2"/>
              <a:buNone/>
            </a:pPr>
            <a:endParaRPr lang="es-UY" sz="2400" dirty="0"/>
          </a:p>
          <a:p>
            <a:r>
              <a:rPr lang="es-UY" sz="2400" dirty="0"/>
              <a:t>En caso de corrección:</a:t>
            </a:r>
            <a:endParaRPr lang="es-UY" dirty="0"/>
          </a:p>
          <a:p>
            <a:pPr lvl="1"/>
            <a:r>
              <a:rPr lang="es-UY" sz="1800" dirty="0"/>
              <a:t>Tachar de forma que se vea el registro anterior.</a:t>
            </a:r>
          </a:p>
          <a:p>
            <a:pPr lvl="1"/>
            <a:r>
              <a:rPr lang="es-UY" sz="1800" dirty="0"/>
              <a:t>Indicar nuevo registro, fecha y firma de quién hace la modificación.</a:t>
            </a:r>
          </a:p>
          <a:p>
            <a:pPr lvl="1"/>
            <a:r>
              <a:rPr lang="es-UY" sz="1800" dirty="0"/>
              <a:t>Causa de modificación.</a:t>
            </a:r>
          </a:p>
          <a:p>
            <a:endParaRPr lang="es-UY" dirty="0"/>
          </a:p>
        </p:txBody>
      </p:sp>
      <p:pic>
        <p:nvPicPr>
          <p:cNvPr id="3" name="ppt 20">
            <a:hlinkClick r:id="" action="ppaction://media"/>
            <a:extLst>
              <a:ext uri="{FF2B5EF4-FFF2-40B4-BE49-F238E27FC236}">
                <a16:creationId xmlns:a16="http://schemas.microsoft.com/office/drawing/2014/main" id="{4702C703-2C1F-426F-B945-0502BDC7F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692696"/>
            <a:ext cx="609600" cy="609600"/>
          </a:xfrm>
          <a:prstGeom prst="rect">
            <a:avLst/>
          </a:prstGeom>
        </p:spPr>
      </p:pic>
      <p:graphicFrame>
        <p:nvGraphicFramePr>
          <p:cNvPr id="7" name="Group 40">
            <a:extLst>
              <a:ext uri="{FF2B5EF4-FFF2-40B4-BE49-F238E27FC236}">
                <a16:creationId xmlns:a16="http://schemas.microsoft.com/office/drawing/2014/main" id="{73615C50-4F82-4DD6-B9D7-A0C92AE06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047156"/>
              </p:ext>
            </p:extLst>
          </p:nvPr>
        </p:nvGraphicFramePr>
        <p:xfrm>
          <a:off x="2915816" y="3463059"/>
          <a:ext cx="5015334" cy="2560050"/>
        </p:xfrm>
        <a:graphic>
          <a:graphicData uri="http://schemas.openxmlformats.org/drawingml/2006/table">
            <a:tbl>
              <a:tblPr/>
              <a:tblGrid>
                <a:gridCol w="1671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44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Hora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Control (hora)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Temperatura (·C)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4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19:00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nstantia" pitchFamily="18" charset="0"/>
                        </a:rPr>
                        <a:t>19:01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nstantia" pitchFamily="18" charset="0"/>
                        </a:rPr>
                        <a:t>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4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23:00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nstantia" pitchFamily="18" charset="0"/>
                        </a:rPr>
                        <a:t>23:04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nstantia" pitchFamily="18" charset="0"/>
                        </a:rPr>
                        <a:t>5  4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4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03:00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nstantia" pitchFamily="18" charset="0"/>
                        </a:rPr>
                        <a:t>03:02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nstantia" pitchFamily="18" charset="0"/>
                        </a:rPr>
                        <a:t>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117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07:00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nstantia" pitchFamily="18" charset="0"/>
                        </a:rPr>
                        <a:t>07:02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UY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onstantia" pitchFamily="18" charset="0"/>
                        </a:rPr>
                        <a:t>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Line 41">
            <a:extLst>
              <a:ext uri="{FF2B5EF4-FFF2-40B4-BE49-F238E27FC236}">
                <a16:creationId xmlns:a16="http://schemas.microsoft.com/office/drawing/2014/main" id="{59213162-6EB2-44CC-BE4A-0058170C2C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6355" y="4819167"/>
            <a:ext cx="431800" cy="287338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9" name="Freeform 43">
            <a:extLst>
              <a:ext uri="{FF2B5EF4-FFF2-40B4-BE49-F238E27FC236}">
                <a16:creationId xmlns:a16="http://schemas.microsoft.com/office/drawing/2014/main" id="{76647B96-B888-4662-8847-69B6453C56EA}"/>
              </a:ext>
            </a:extLst>
          </p:cNvPr>
          <p:cNvSpPr>
            <a:spLocks/>
          </p:cNvSpPr>
          <p:nvPr/>
        </p:nvSpPr>
        <p:spPr bwMode="auto">
          <a:xfrm>
            <a:off x="7740650" y="4868863"/>
            <a:ext cx="561975" cy="438150"/>
          </a:xfrm>
          <a:custGeom>
            <a:avLst/>
            <a:gdLst>
              <a:gd name="T0" fmla="*/ 2147483647 w 354"/>
              <a:gd name="T1" fmla="*/ 2147483647 h 276"/>
              <a:gd name="T2" fmla="*/ 2147483647 w 354"/>
              <a:gd name="T3" fmla="*/ 2147483647 h 276"/>
              <a:gd name="T4" fmla="*/ 2147483647 w 354"/>
              <a:gd name="T5" fmla="*/ 2147483647 h 276"/>
              <a:gd name="T6" fmla="*/ 2147483647 w 354"/>
              <a:gd name="T7" fmla="*/ 2147483647 h 276"/>
              <a:gd name="T8" fmla="*/ 2147483647 w 354"/>
              <a:gd name="T9" fmla="*/ 2147483647 h 276"/>
              <a:gd name="T10" fmla="*/ 2147483647 w 354"/>
              <a:gd name="T11" fmla="*/ 2147483647 h 276"/>
              <a:gd name="T12" fmla="*/ 2147483647 w 354"/>
              <a:gd name="T13" fmla="*/ 2147483647 h 276"/>
              <a:gd name="T14" fmla="*/ 2147483647 w 354"/>
              <a:gd name="T15" fmla="*/ 2147483647 h 276"/>
              <a:gd name="T16" fmla="*/ 2147483647 w 354"/>
              <a:gd name="T17" fmla="*/ 2147483647 h 276"/>
              <a:gd name="T18" fmla="*/ 2147483647 w 354"/>
              <a:gd name="T19" fmla="*/ 2147483647 h 276"/>
              <a:gd name="T20" fmla="*/ 2147483647 w 354"/>
              <a:gd name="T21" fmla="*/ 2147483647 h 276"/>
              <a:gd name="T22" fmla="*/ 2147483647 w 354"/>
              <a:gd name="T23" fmla="*/ 2147483647 h 276"/>
              <a:gd name="T24" fmla="*/ 2147483647 w 354"/>
              <a:gd name="T25" fmla="*/ 2147483647 h 276"/>
              <a:gd name="T26" fmla="*/ 2147483647 w 354"/>
              <a:gd name="T27" fmla="*/ 2147483647 h 276"/>
              <a:gd name="T28" fmla="*/ 2147483647 w 354"/>
              <a:gd name="T29" fmla="*/ 2147483647 h 276"/>
              <a:gd name="T30" fmla="*/ 2147483647 w 354"/>
              <a:gd name="T31" fmla="*/ 2147483647 h 276"/>
              <a:gd name="T32" fmla="*/ 2147483647 w 354"/>
              <a:gd name="T33" fmla="*/ 2147483647 h 276"/>
              <a:gd name="T34" fmla="*/ 2147483647 w 354"/>
              <a:gd name="T35" fmla="*/ 2147483647 h 276"/>
              <a:gd name="T36" fmla="*/ 2147483647 w 354"/>
              <a:gd name="T37" fmla="*/ 2147483647 h 276"/>
              <a:gd name="T38" fmla="*/ 2147483647 w 354"/>
              <a:gd name="T39" fmla="*/ 2147483647 h 276"/>
              <a:gd name="T40" fmla="*/ 2147483647 w 354"/>
              <a:gd name="T41" fmla="*/ 2147483647 h 276"/>
              <a:gd name="T42" fmla="*/ 2147483647 w 354"/>
              <a:gd name="T43" fmla="*/ 2147483647 h 276"/>
              <a:gd name="T44" fmla="*/ 2147483647 w 354"/>
              <a:gd name="T45" fmla="*/ 2147483647 h 276"/>
              <a:gd name="T46" fmla="*/ 2147483647 w 354"/>
              <a:gd name="T47" fmla="*/ 2147483647 h 276"/>
              <a:gd name="T48" fmla="*/ 2147483647 w 354"/>
              <a:gd name="T49" fmla="*/ 2147483647 h 276"/>
              <a:gd name="T50" fmla="*/ 2147483647 w 354"/>
              <a:gd name="T51" fmla="*/ 2147483647 h 276"/>
              <a:gd name="T52" fmla="*/ 2147483647 w 354"/>
              <a:gd name="T53" fmla="*/ 2147483647 h 276"/>
              <a:gd name="T54" fmla="*/ 2147483647 w 354"/>
              <a:gd name="T55" fmla="*/ 2147483647 h 276"/>
              <a:gd name="T56" fmla="*/ 2147483647 w 354"/>
              <a:gd name="T57" fmla="*/ 2147483647 h 276"/>
              <a:gd name="T58" fmla="*/ 2147483647 w 354"/>
              <a:gd name="T59" fmla="*/ 2147483647 h 276"/>
              <a:gd name="T60" fmla="*/ 2147483647 w 354"/>
              <a:gd name="T61" fmla="*/ 2147483647 h 276"/>
              <a:gd name="T62" fmla="*/ 2147483647 w 354"/>
              <a:gd name="T63" fmla="*/ 2147483647 h 276"/>
              <a:gd name="T64" fmla="*/ 2147483647 w 354"/>
              <a:gd name="T65" fmla="*/ 2147483647 h 27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4" h="276">
                <a:moveTo>
                  <a:pt x="213" y="156"/>
                </a:moveTo>
                <a:cubicBezTo>
                  <a:pt x="243" y="112"/>
                  <a:pt x="228" y="128"/>
                  <a:pt x="252" y="103"/>
                </a:cubicBezTo>
                <a:cubicBezTo>
                  <a:pt x="250" y="81"/>
                  <a:pt x="254" y="58"/>
                  <a:pt x="246" y="37"/>
                </a:cubicBezTo>
                <a:cubicBezTo>
                  <a:pt x="239" y="17"/>
                  <a:pt x="186" y="57"/>
                  <a:pt x="186" y="57"/>
                </a:cubicBezTo>
                <a:cubicBezTo>
                  <a:pt x="172" y="79"/>
                  <a:pt x="152" y="94"/>
                  <a:pt x="140" y="117"/>
                </a:cubicBezTo>
                <a:cubicBezTo>
                  <a:pt x="125" y="146"/>
                  <a:pt x="129" y="170"/>
                  <a:pt x="100" y="189"/>
                </a:cubicBezTo>
                <a:cubicBezTo>
                  <a:pt x="0" y="176"/>
                  <a:pt x="92" y="172"/>
                  <a:pt x="120" y="176"/>
                </a:cubicBezTo>
                <a:cubicBezTo>
                  <a:pt x="152" y="192"/>
                  <a:pt x="184" y="203"/>
                  <a:pt x="213" y="223"/>
                </a:cubicBezTo>
                <a:cubicBezTo>
                  <a:pt x="243" y="212"/>
                  <a:pt x="245" y="192"/>
                  <a:pt x="252" y="163"/>
                </a:cubicBezTo>
                <a:cubicBezTo>
                  <a:pt x="246" y="117"/>
                  <a:pt x="245" y="101"/>
                  <a:pt x="199" y="117"/>
                </a:cubicBezTo>
                <a:cubicBezTo>
                  <a:pt x="178" y="160"/>
                  <a:pt x="192" y="152"/>
                  <a:pt x="232" y="163"/>
                </a:cubicBezTo>
                <a:cubicBezTo>
                  <a:pt x="223" y="222"/>
                  <a:pt x="220" y="202"/>
                  <a:pt x="166" y="229"/>
                </a:cubicBezTo>
                <a:cubicBezTo>
                  <a:pt x="137" y="222"/>
                  <a:pt x="106" y="206"/>
                  <a:pt x="153" y="189"/>
                </a:cubicBezTo>
                <a:cubicBezTo>
                  <a:pt x="181" y="161"/>
                  <a:pt x="196" y="152"/>
                  <a:pt x="232" y="136"/>
                </a:cubicBezTo>
                <a:cubicBezTo>
                  <a:pt x="241" y="132"/>
                  <a:pt x="250" y="128"/>
                  <a:pt x="259" y="123"/>
                </a:cubicBezTo>
                <a:cubicBezTo>
                  <a:pt x="266" y="119"/>
                  <a:pt x="287" y="111"/>
                  <a:pt x="279" y="110"/>
                </a:cubicBezTo>
                <a:cubicBezTo>
                  <a:pt x="241" y="108"/>
                  <a:pt x="204" y="115"/>
                  <a:pt x="166" y="117"/>
                </a:cubicBezTo>
                <a:cubicBezTo>
                  <a:pt x="133" y="136"/>
                  <a:pt x="101" y="139"/>
                  <a:pt x="67" y="156"/>
                </a:cubicBezTo>
                <a:cubicBezTo>
                  <a:pt x="69" y="143"/>
                  <a:pt x="80" y="129"/>
                  <a:pt x="74" y="117"/>
                </a:cubicBezTo>
                <a:cubicBezTo>
                  <a:pt x="69" y="108"/>
                  <a:pt x="61" y="133"/>
                  <a:pt x="60" y="143"/>
                </a:cubicBezTo>
                <a:cubicBezTo>
                  <a:pt x="55" y="181"/>
                  <a:pt x="83" y="195"/>
                  <a:pt x="113" y="203"/>
                </a:cubicBezTo>
                <a:cubicBezTo>
                  <a:pt x="144" y="181"/>
                  <a:pt x="139" y="153"/>
                  <a:pt x="160" y="123"/>
                </a:cubicBezTo>
                <a:cubicBezTo>
                  <a:pt x="162" y="116"/>
                  <a:pt x="165" y="110"/>
                  <a:pt x="166" y="103"/>
                </a:cubicBezTo>
                <a:cubicBezTo>
                  <a:pt x="189" y="0"/>
                  <a:pt x="160" y="129"/>
                  <a:pt x="193" y="176"/>
                </a:cubicBezTo>
                <a:cubicBezTo>
                  <a:pt x="194" y="181"/>
                  <a:pt x="219" y="276"/>
                  <a:pt x="160" y="196"/>
                </a:cubicBezTo>
                <a:cubicBezTo>
                  <a:pt x="156" y="191"/>
                  <a:pt x="173" y="191"/>
                  <a:pt x="179" y="189"/>
                </a:cubicBezTo>
                <a:cubicBezTo>
                  <a:pt x="192" y="184"/>
                  <a:pt x="206" y="181"/>
                  <a:pt x="219" y="176"/>
                </a:cubicBezTo>
                <a:cubicBezTo>
                  <a:pt x="237" y="170"/>
                  <a:pt x="254" y="162"/>
                  <a:pt x="272" y="156"/>
                </a:cubicBezTo>
                <a:cubicBezTo>
                  <a:pt x="281" y="153"/>
                  <a:pt x="290" y="153"/>
                  <a:pt x="299" y="150"/>
                </a:cubicBezTo>
                <a:cubicBezTo>
                  <a:pt x="312" y="146"/>
                  <a:pt x="338" y="136"/>
                  <a:pt x="338" y="136"/>
                </a:cubicBezTo>
                <a:cubicBezTo>
                  <a:pt x="343" y="132"/>
                  <a:pt x="354" y="129"/>
                  <a:pt x="352" y="123"/>
                </a:cubicBezTo>
                <a:cubicBezTo>
                  <a:pt x="350" y="116"/>
                  <a:pt x="339" y="118"/>
                  <a:pt x="332" y="117"/>
                </a:cubicBezTo>
                <a:cubicBezTo>
                  <a:pt x="319" y="114"/>
                  <a:pt x="292" y="110"/>
                  <a:pt x="292" y="11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823CAA-8E5D-4DA2-8931-4E5A88053083}"/>
              </a:ext>
            </a:extLst>
          </p:cNvPr>
          <p:cNvSpPr txBox="1"/>
          <p:nvPr/>
        </p:nvSpPr>
        <p:spPr>
          <a:xfrm>
            <a:off x="7452320" y="4797425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Error de lectura</a:t>
            </a:r>
            <a:endParaRPr lang="es-UY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3"/>
          <p:cNvSpPr>
            <a:spLocks noChangeArrowheads="1"/>
          </p:cNvSpPr>
          <p:nvPr/>
        </p:nvSpPr>
        <p:spPr bwMode="auto">
          <a:xfrm>
            <a:off x="1727200" y="2343150"/>
            <a:ext cx="5892800" cy="2743200"/>
          </a:xfrm>
          <a:prstGeom prst="flowChartExtract">
            <a:avLst/>
          </a:prstGeom>
          <a:solidFill>
            <a:srgbClr val="CC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UY">
              <a:latin typeface="Constantia" pitchFamily="18" charset="0"/>
            </a:endParaRPr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3759200" y="3200400"/>
            <a:ext cx="1820863" cy="127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2844800" y="4057650"/>
            <a:ext cx="3657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1727200" y="5086350"/>
            <a:ext cx="5892800" cy="5032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UY">
              <a:latin typeface="Constantia" pitchFamily="18" charset="0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4094163" y="2690813"/>
            <a:ext cx="116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POLÍTICAS Y </a:t>
            </a:r>
          </a:p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MANUALES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3824288" y="3575050"/>
            <a:ext cx="181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PLANES DE CALIDAD,</a:t>
            </a:r>
          </a:p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PROCEDIMIENTOS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2484438" y="4479925"/>
            <a:ext cx="441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INSTRUCTIVOS, FORMULARIOS</a:t>
            </a: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3779838" y="5229225"/>
            <a:ext cx="152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REGISTROS</a:t>
            </a:r>
          </a:p>
        </p:txBody>
      </p:sp>
      <p:sp>
        <p:nvSpPr>
          <p:cNvPr id="29706" name="AutoShape 14"/>
          <p:cNvSpPr>
            <a:spLocks noChangeArrowheads="1"/>
          </p:cNvSpPr>
          <p:nvPr/>
        </p:nvSpPr>
        <p:spPr bwMode="auto">
          <a:xfrm>
            <a:off x="852488" y="1592263"/>
            <a:ext cx="742950" cy="4049712"/>
          </a:xfrm>
          <a:prstGeom prst="upArrow">
            <a:avLst>
              <a:gd name="adj1" fmla="val 50000"/>
              <a:gd name="adj2" fmla="val 136271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 algn="ctr"/>
            <a:r>
              <a:rPr lang="es-ES">
                <a:latin typeface="Constantia" pitchFamily="18" charset="0"/>
              </a:rPr>
              <a:t>RELEVANCIA DEL DOCUMENTO</a:t>
            </a:r>
          </a:p>
        </p:txBody>
      </p:sp>
      <p:sp>
        <p:nvSpPr>
          <p:cNvPr id="29707" name="AutoShape 16"/>
          <p:cNvSpPr>
            <a:spLocks noChangeArrowheads="1"/>
          </p:cNvSpPr>
          <p:nvPr/>
        </p:nvSpPr>
        <p:spPr bwMode="auto">
          <a:xfrm>
            <a:off x="7669213" y="1700213"/>
            <a:ext cx="647700" cy="3887787"/>
          </a:xfrm>
          <a:prstGeom prst="downArrow">
            <a:avLst>
              <a:gd name="adj1" fmla="val 50000"/>
              <a:gd name="adj2" fmla="val 150061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es-ES">
                <a:latin typeface="Constantia" pitchFamily="18" charset="0"/>
              </a:rPr>
              <a:t>DETALLE DEL DOCUMENTO</a:t>
            </a:r>
          </a:p>
        </p:txBody>
      </p:sp>
      <p:sp>
        <p:nvSpPr>
          <p:cNvPr id="64526" name="Rectangle 14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  <a:effectLst/>
              </a:rPr>
              <a:t>Estructura documental típica</a:t>
            </a:r>
          </a:p>
        </p:txBody>
      </p:sp>
      <p:pic>
        <p:nvPicPr>
          <p:cNvPr id="3" name="ppt 22">
            <a:hlinkClick r:id="" action="ppaction://media"/>
            <a:extLst>
              <a:ext uri="{FF2B5EF4-FFF2-40B4-BE49-F238E27FC236}">
                <a16:creationId xmlns:a16="http://schemas.microsoft.com/office/drawing/2014/main" id="{03AC2A6C-45D2-4989-9F10-096A1B21B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2732" y="18724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s-ES" sz="3200">
                <a:solidFill>
                  <a:schemeClr val="tx2"/>
                </a:solidFill>
                <a:cs typeface="Times New Roman" pitchFamily="18" charset="0"/>
              </a:rPr>
              <a:t>Especificación de los procedimientos y recursos asociados a aplicar, cuándo deben aplicarse y quién debe aplicarlos a un objeto* específico. </a:t>
            </a:r>
            <a:r>
              <a:rPr lang="es-ES_tradnl" sz="3200" i="1">
                <a:solidFill>
                  <a:schemeClr val="tx2"/>
                </a:solidFill>
                <a:cs typeface="Times New Roman" pitchFamily="18" charset="0"/>
              </a:rPr>
              <a:t>(ISO 9000:2015)</a:t>
            </a:r>
            <a:endParaRPr lang="es-ES" sz="3200" i="1">
              <a:solidFill>
                <a:schemeClr val="tx2"/>
              </a:solidFill>
              <a:cs typeface="Times New Roman" pitchFamily="18" charset="0"/>
            </a:endParaRPr>
          </a:p>
          <a:p>
            <a:r>
              <a:rPr lang="es-ES" sz="3200">
                <a:solidFill>
                  <a:schemeClr val="tx2"/>
                </a:solidFill>
                <a:cs typeface="Times New Roman" pitchFamily="18" charset="0"/>
              </a:rPr>
              <a:t>* </a:t>
            </a:r>
            <a:r>
              <a:rPr lang="es-ES" sz="2400" b="1">
                <a:solidFill>
                  <a:srgbClr val="FF0000"/>
                </a:solidFill>
                <a:cs typeface="Times New Roman" pitchFamily="18" charset="0"/>
              </a:rPr>
              <a:t>proceso,</a:t>
            </a:r>
            <a:r>
              <a:rPr lang="es-ES" sz="2400">
                <a:solidFill>
                  <a:schemeClr val="tx2"/>
                </a:solidFill>
                <a:cs typeface="Times New Roman" pitchFamily="18" charset="0"/>
              </a:rPr>
              <a:t> producto, servicio, proyecto o contrato específico.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506413" y="260350"/>
            <a:ext cx="8229600" cy="1143000"/>
          </a:xfrm>
        </p:spPr>
        <p:txBody>
          <a:bodyPr rtlCol="0"/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</a:rPr>
              <a:t>Planes de Calidad</a:t>
            </a:r>
          </a:p>
        </p:txBody>
      </p:sp>
      <p:sp>
        <p:nvSpPr>
          <p:cNvPr id="31748" name="AutoShape 3"/>
          <p:cNvSpPr>
            <a:spLocks noChangeArrowheads="1"/>
          </p:cNvSpPr>
          <p:nvPr/>
        </p:nvSpPr>
        <p:spPr bwMode="auto">
          <a:xfrm>
            <a:off x="4284663" y="4221163"/>
            <a:ext cx="3311525" cy="1947862"/>
          </a:xfrm>
          <a:prstGeom prst="flowChartExtract">
            <a:avLst/>
          </a:prstGeom>
          <a:solidFill>
            <a:srgbClr val="CC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UY">
              <a:latin typeface="Constantia" pitchFamily="18" charset="0"/>
            </a:endParaRPr>
          </a:p>
        </p:txBody>
      </p:sp>
      <p:sp>
        <p:nvSpPr>
          <p:cNvPr id="31749" name="Line 4"/>
          <p:cNvSpPr>
            <a:spLocks noChangeShapeType="1"/>
          </p:cNvSpPr>
          <p:nvPr/>
        </p:nvSpPr>
        <p:spPr bwMode="auto">
          <a:xfrm>
            <a:off x="5426075" y="4829175"/>
            <a:ext cx="1023938" cy="95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4913313" y="5438775"/>
            <a:ext cx="205422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4284663" y="6169025"/>
            <a:ext cx="3311525" cy="3571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UY">
              <a:latin typeface="Constantia" pitchFamily="18" charset="0"/>
            </a:endParaRP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5364163" y="4400550"/>
            <a:ext cx="116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POLÍTICAS Y </a:t>
            </a:r>
          </a:p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MANUALES</a:t>
            </a: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026025" y="5030788"/>
            <a:ext cx="189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PLANES DE CALIDAD,</a:t>
            </a:r>
          </a:p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PROCEDIMIENTOS</a:t>
            </a: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4711700" y="5605463"/>
            <a:ext cx="2478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INSTRUCTIVOS, FORMULARIOS</a:t>
            </a:r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5437188" y="6137275"/>
            <a:ext cx="857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sz="1200" b="1">
                <a:solidFill>
                  <a:schemeClr val="tx2"/>
                </a:solidFill>
                <a:latin typeface="Constantia" pitchFamily="18" charset="0"/>
              </a:rPr>
              <a:t>REGISTROS</a:t>
            </a:r>
          </a:p>
        </p:txBody>
      </p:sp>
      <p:sp>
        <p:nvSpPr>
          <p:cNvPr id="31756" name="Oval 12"/>
          <p:cNvSpPr>
            <a:spLocks noChangeArrowheads="1"/>
          </p:cNvSpPr>
          <p:nvPr/>
        </p:nvSpPr>
        <p:spPr bwMode="auto">
          <a:xfrm>
            <a:off x="5005388" y="4868863"/>
            <a:ext cx="2087562" cy="576262"/>
          </a:xfrm>
          <a:prstGeom prst="ellipse">
            <a:avLst/>
          </a:prstGeom>
          <a:noFill/>
          <a:ln w="254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pic>
        <p:nvPicPr>
          <p:cNvPr id="2" name="ppt 24">
            <a:hlinkClick r:id="" action="ppaction://media"/>
            <a:extLst>
              <a:ext uri="{FF2B5EF4-FFF2-40B4-BE49-F238E27FC236}">
                <a16:creationId xmlns:a16="http://schemas.microsoft.com/office/drawing/2014/main" id="{EC66B6B4-BD13-450E-9F70-25ECE535D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0013" y="4447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>
                <a:solidFill>
                  <a:srgbClr val="003399"/>
                </a:solidFill>
                <a:effectLst/>
              </a:rPr>
              <a:t>Definición de proceso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r>
              <a:rPr lang="es-UY"/>
              <a:t>Conjunto de actividades mutuamente relacionadas que utilizan las entradas para proporcionar un resultado previsto</a:t>
            </a:r>
            <a:r>
              <a:rPr lang="es-UY" i="1"/>
              <a:t>*.(ISO 9000:2015)</a:t>
            </a:r>
          </a:p>
          <a:p>
            <a:pPr>
              <a:buFont typeface="Wingdings 3" pitchFamily="18" charset="2"/>
              <a:buNone/>
            </a:pPr>
            <a:endParaRPr lang="es-UY" i="1"/>
          </a:p>
          <a:p>
            <a:pPr>
              <a:buFont typeface="Wingdings 3" pitchFamily="18" charset="2"/>
              <a:buNone/>
            </a:pPr>
            <a:r>
              <a:rPr lang="es-UY"/>
              <a:t>*se le puede denominar salida, producto o servicio según el contexto de referencia</a:t>
            </a:r>
          </a:p>
          <a:p>
            <a:pPr>
              <a:buFont typeface="Wingdings 3" pitchFamily="18" charset="2"/>
              <a:buNone/>
            </a:pPr>
            <a:endParaRPr lang="es-UY"/>
          </a:p>
          <a:p>
            <a:pPr>
              <a:buFont typeface="Wingdings 3" pitchFamily="18" charset="2"/>
              <a:buNone/>
            </a:pPr>
            <a:endParaRPr lang="es-UY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  <a:effectLst/>
              </a:rPr>
              <a:t>Temario</a:t>
            </a:r>
          </a:p>
        </p:txBody>
      </p:sp>
      <p:sp>
        <p:nvSpPr>
          <p:cNvPr id="10243" name="Rectangle 6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s-UY" dirty="0">
                <a:solidFill>
                  <a:schemeClr val="accent4">
                    <a:lumMod val="75000"/>
                  </a:schemeClr>
                </a:solidFill>
              </a:rPr>
              <a:t>¿</a:t>
            </a:r>
            <a:r>
              <a:rPr lang="es-UY" dirty="0">
                <a:solidFill>
                  <a:srgbClr val="003399"/>
                </a:solidFill>
              </a:rPr>
              <a:t>Qué se entiende por información documentada?</a:t>
            </a:r>
          </a:p>
          <a:p>
            <a:r>
              <a:rPr lang="es-UY" dirty="0">
                <a:solidFill>
                  <a:srgbClr val="003399"/>
                </a:solidFill>
              </a:rPr>
              <a:t>7.5 Información documentada.</a:t>
            </a:r>
          </a:p>
          <a:p>
            <a:pPr lvl="1"/>
            <a:r>
              <a:rPr lang="es-UY" dirty="0">
                <a:solidFill>
                  <a:srgbClr val="003399"/>
                </a:solidFill>
              </a:rPr>
              <a:t>7.5.1 Generalidades.</a:t>
            </a:r>
          </a:p>
          <a:p>
            <a:pPr lvl="1"/>
            <a:r>
              <a:rPr lang="es-UY" dirty="0">
                <a:solidFill>
                  <a:srgbClr val="003399"/>
                </a:solidFill>
              </a:rPr>
              <a:t>7.5.2 Creación y actualización.</a:t>
            </a:r>
          </a:p>
          <a:p>
            <a:pPr lvl="1"/>
            <a:r>
              <a:rPr lang="es-UY" dirty="0">
                <a:solidFill>
                  <a:srgbClr val="003399"/>
                </a:solidFill>
              </a:rPr>
              <a:t>7.5.3 Control de la información documentada.</a:t>
            </a:r>
          </a:p>
          <a:p>
            <a:r>
              <a:rPr lang="es-UY" dirty="0">
                <a:solidFill>
                  <a:srgbClr val="003399"/>
                </a:solidFill>
              </a:rPr>
              <a:t>Algunos formatos típicos para especificaciones</a:t>
            </a:r>
          </a:p>
        </p:txBody>
      </p:sp>
      <p:pic>
        <p:nvPicPr>
          <p:cNvPr id="2" name="ppt 2">
            <a:hlinkClick r:id="" action="ppaction://media"/>
            <a:extLst>
              <a:ext uri="{FF2B5EF4-FFF2-40B4-BE49-F238E27FC236}">
                <a16:creationId xmlns:a16="http://schemas.microsoft.com/office/drawing/2014/main" id="{0EBFF7FE-F4D4-4C71-8360-3E3A74E57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152" y="2348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  <a:effectLst/>
              </a:rPr>
              <a:t>Descripción de procesos</a:t>
            </a: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3419475" y="1412875"/>
            <a:ext cx="1871663" cy="1223963"/>
          </a:xfrm>
          <a:prstGeom prst="downArrowCallout">
            <a:avLst>
              <a:gd name="adj1" fmla="val 38230"/>
              <a:gd name="adj2" fmla="val 38230"/>
              <a:gd name="adj3" fmla="val 16667"/>
              <a:gd name="adj4" fmla="val 66667"/>
            </a:avLst>
          </a:prstGeom>
          <a:solidFill>
            <a:srgbClr val="FF9900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UY"/>
              <a:t>RECURSOS:</a:t>
            </a:r>
          </a:p>
          <a:p>
            <a:pPr algn="ctr"/>
            <a:r>
              <a:rPr lang="es-UY"/>
              <a:t> Humanos y </a:t>
            </a:r>
          </a:p>
          <a:p>
            <a:pPr algn="ctr"/>
            <a:r>
              <a:rPr lang="es-UY"/>
              <a:t>materiales</a:t>
            </a: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3492500" y="4797425"/>
            <a:ext cx="2016125" cy="1223963"/>
          </a:xfrm>
          <a:prstGeom prst="upArrowCallout">
            <a:avLst>
              <a:gd name="adj1" fmla="val 41180"/>
              <a:gd name="adj2" fmla="val 41180"/>
              <a:gd name="adj3" fmla="val 16667"/>
              <a:gd name="adj4" fmla="val 66667"/>
            </a:avLst>
          </a:prstGeom>
          <a:solidFill>
            <a:srgbClr val="FF9900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UY"/>
              <a:t>Métodos/</a:t>
            </a:r>
          </a:p>
          <a:p>
            <a:pPr algn="ctr"/>
            <a:r>
              <a:rPr lang="es-UY"/>
              <a:t>Procedimientos</a:t>
            </a: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3203575" y="3068638"/>
            <a:ext cx="2593975" cy="1008062"/>
          </a:xfrm>
          <a:prstGeom prst="chevron">
            <a:avLst>
              <a:gd name="adj" fmla="val 64331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UY" dirty="0">
                <a:solidFill>
                  <a:schemeClr val="bg1"/>
                </a:solidFill>
              </a:rPr>
              <a:t>          ACTIVIDADES</a:t>
            </a: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1763713" y="1989138"/>
            <a:ext cx="1512887" cy="719137"/>
          </a:xfrm>
          <a:prstGeom prst="ellipse">
            <a:avLst/>
          </a:prstGeom>
          <a:solidFill>
            <a:srgbClr val="FFFF99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UY"/>
              <a:t>Entradas 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762125" y="2852738"/>
            <a:ext cx="1657350" cy="168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UY" sz="1400" b="1"/>
              <a:t>MATERIA, ENERGÍA, INFORMACIÓN</a:t>
            </a:r>
          </a:p>
          <a:p>
            <a:pPr eaLnBrk="1" hangingPunct="1">
              <a:spcBef>
                <a:spcPct val="50000"/>
              </a:spcBef>
            </a:pPr>
            <a:r>
              <a:rPr lang="es-UY" sz="1400"/>
              <a:t>Por ej en la forma de materiales, recursos, requisitos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71438" y="1989138"/>
            <a:ext cx="1547812" cy="719137"/>
          </a:xfrm>
          <a:prstGeom prst="rect">
            <a:avLst/>
          </a:prstGeom>
          <a:solidFill>
            <a:srgbClr val="CC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UY"/>
              <a:t>Fuentes de </a:t>
            </a:r>
          </a:p>
          <a:p>
            <a:pPr algn="ctr"/>
            <a:r>
              <a:rPr lang="es-UY"/>
              <a:t>entradas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79388" y="2997200"/>
            <a:ext cx="1657350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UY" sz="1400" b="1"/>
              <a:t>PROCESOS PRECEDENTES</a:t>
            </a:r>
          </a:p>
          <a:p>
            <a:pPr eaLnBrk="1" hangingPunct="1">
              <a:spcBef>
                <a:spcPct val="50000"/>
              </a:spcBef>
            </a:pPr>
            <a:r>
              <a:rPr lang="es-UY" sz="1400"/>
              <a:t>Por ej en proveedores (internos o externos), en clientes, en otras partes interesadas pertinentes</a:t>
            </a:r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5724525" y="1916113"/>
            <a:ext cx="1512888" cy="719137"/>
          </a:xfrm>
          <a:prstGeom prst="ellipse">
            <a:avLst/>
          </a:prstGeom>
          <a:solidFill>
            <a:srgbClr val="FFFF99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UY"/>
              <a:t>Salidas  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940425" y="2852738"/>
            <a:ext cx="158432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UY" sz="1400" b="1"/>
              <a:t>MATERIA, ENERGÍA, INFORMACIÓN</a:t>
            </a:r>
          </a:p>
          <a:p>
            <a:pPr eaLnBrk="1" hangingPunct="1">
              <a:spcBef>
                <a:spcPct val="50000"/>
              </a:spcBef>
            </a:pPr>
            <a:r>
              <a:rPr lang="es-UY" sz="1400"/>
              <a:t>Por ej en la forma de producto, servicio, decisión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7451725" y="1916113"/>
            <a:ext cx="1547813" cy="719137"/>
          </a:xfrm>
          <a:prstGeom prst="rect">
            <a:avLst/>
          </a:prstGeom>
          <a:solidFill>
            <a:srgbClr val="CC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UY"/>
              <a:t>Receptores de </a:t>
            </a:r>
          </a:p>
          <a:p>
            <a:pPr algn="ctr"/>
            <a:r>
              <a:rPr lang="es-UY"/>
              <a:t>las salidas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7486650" y="2852738"/>
            <a:ext cx="1657350" cy="19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UY" sz="1400" b="1"/>
              <a:t>PROCESOS POSTERIORES</a:t>
            </a:r>
          </a:p>
          <a:p>
            <a:pPr eaLnBrk="1" hangingPunct="1">
              <a:spcBef>
                <a:spcPct val="50000"/>
              </a:spcBef>
            </a:pPr>
            <a:r>
              <a:rPr lang="es-UY" sz="1400"/>
              <a:t>Por ej en clientes (internos o externos), en otras partes interesadas pertinentes</a:t>
            </a: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3851275" y="2781300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5795963" y="2781300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3492500" y="450850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UY"/>
              <a:t>INICIO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219700" y="450850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UY"/>
              <a:t>FIN</a:t>
            </a:r>
          </a:p>
        </p:txBody>
      </p:sp>
      <p:pic>
        <p:nvPicPr>
          <p:cNvPr id="2" name="ppt 25">
            <a:hlinkClick r:id="" action="ppaction://media"/>
            <a:extLst>
              <a:ext uri="{FF2B5EF4-FFF2-40B4-BE49-F238E27FC236}">
                <a16:creationId xmlns:a16="http://schemas.microsoft.com/office/drawing/2014/main" id="{AEC37072-0857-4F8B-967C-5AC088C82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0422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100013"/>
            <a:ext cx="5653087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pt 28">
            <a:hlinkClick r:id="" action="ppaction://media"/>
            <a:extLst>
              <a:ext uri="{FF2B5EF4-FFF2-40B4-BE49-F238E27FC236}">
                <a16:creationId xmlns:a16="http://schemas.microsoft.com/office/drawing/2014/main" id="{DA943F37-DA9C-4D0C-9589-3740C3456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sz="3200" dirty="0">
                <a:solidFill>
                  <a:srgbClr val="003399"/>
                </a:solidFill>
                <a:effectLst/>
              </a:rPr>
              <a:t>Descripción del proceso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0000FF"/>
                </a:solidFill>
              </a:rPr>
              <a:t>Objetivo:</a:t>
            </a:r>
            <a:r>
              <a:rPr lang="es-ES" sz="2500" dirty="0"/>
              <a:t> Descripción breve y concisa del objetivo del proceso</a:t>
            </a:r>
          </a:p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0000FF"/>
                </a:solidFill>
              </a:rPr>
              <a:t>Dueño:</a:t>
            </a:r>
            <a:r>
              <a:rPr lang="es-ES" sz="2500" dirty="0"/>
              <a:t> Responsable del proceso. </a:t>
            </a:r>
          </a:p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0000FF"/>
                </a:solidFill>
              </a:rPr>
              <a:t>Salidas:</a:t>
            </a:r>
            <a:r>
              <a:rPr lang="es-ES" sz="2500" dirty="0"/>
              <a:t> Producto, servicio, decisión creado por el proceso.</a:t>
            </a:r>
          </a:p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0000FF"/>
                </a:solidFill>
              </a:rPr>
              <a:t>Clientes:</a:t>
            </a:r>
            <a:r>
              <a:rPr lang="es-ES" sz="2500" dirty="0"/>
              <a:t> Para quién hacemos el proceso.</a:t>
            </a:r>
          </a:p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0000FF"/>
                </a:solidFill>
              </a:rPr>
              <a:t>Entradas:</a:t>
            </a:r>
            <a:r>
              <a:rPr lang="es-ES" sz="2500" dirty="0"/>
              <a:t> Lo que se procesa para la salida.</a:t>
            </a:r>
          </a:p>
          <a:p>
            <a:pPr>
              <a:lnSpc>
                <a:spcPct val="80000"/>
              </a:lnSpc>
            </a:pPr>
            <a:r>
              <a:rPr lang="es-ES" sz="2400" dirty="0">
                <a:solidFill>
                  <a:srgbClr val="0000FF"/>
                </a:solidFill>
              </a:rPr>
              <a:t>Proveedores:</a:t>
            </a:r>
            <a:r>
              <a:rPr lang="es-ES" sz="2500" dirty="0"/>
              <a:t> Quienes abastecen el proceso.</a:t>
            </a:r>
          </a:p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0000FF"/>
                </a:solidFill>
              </a:rPr>
              <a:t>Inicio:</a:t>
            </a:r>
            <a:r>
              <a:rPr lang="es-ES" sz="2500" dirty="0"/>
              <a:t> Primera actividad del proceso.</a:t>
            </a:r>
          </a:p>
          <a:p>
            <a:pPr>
              <a:lnSpc>
                <a:spcPct val="80000"/>
              </a:lnSpc>
            </a:pPr>
            <a:r>
              <a:rPr lang="es-ES" sz="2500" dirty="0">
                <a:solidFill>
                  <a:srgbClr val="0000FF"/>
                </a:solidFill>
              </a:rPr>
              <a:t>Fin:</a:t>
            </a:r>
            <a:r>
              <a:rPr lang="es-ES" sz="2500" dirty="0"/>
              <a:t> Qué es lo último que se hace.</a:t>
            </a:r>
          </a:p>
          <a:p>
            <a:pPr>
              <a:lnSpc>
                <a:spcPct val="80000"/>
              </a:lnSpc>
            </a:pPr>
            <a:r>
              <a:rPr lang="es-ES" sz="2400" dirty="0">
                <a:solidFill>
                  <a:srgbClr val="0000FF"/>
                </a:solidFill>
              </a:rPr>
              <a:t>Secuencia de actividades :</a:t>
            </a:r>
            <a:r>
              <a:rPr lang="es-ES" sz="2500" dirty="0"/>
              <a:t> las acciones y su orden para transformar las entradas en salidas.</a:t>
            </a:r>
          </a:p>
          <a:p>
            <a:pPr>
              <a:lnSpc>
                <a:spcPct val="80000"/>
              </a:lnSpc>
            </a:pPr>
            <a:endParaRPr lang="es-ES" sz="25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25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>
                <a:solidFill>
                  <a:srgbClr val="003399"/>
                </a:solidFill>
                <a:effectLst/>
              </a:rPr>
              <a:t>¿Quiénes son los responsables?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s-UY"/>
              <a:t>Toda actividad que compone los pasos de la cadena del proceso debe tener sus </a:t>
            </a:r>
            <a:r>
              <a:rPr lang="es-UY">
                <a:solidFill>
                  <a:srgbClr val="FF0000"/>
                </a:solidFill>
              </a:rPr>
              <a:t>responsables.</a:t>
            </a:r>
          </a:p>
          <a:p>
            <a:r>
              <a:rPr lang="es-UY"/>
              <a:t>Estos generalmente se dan en dos niveles:</a:t>
            </a:r>
          </a:p>
          <a:p>
            <a:r>
              <a:rPr lang="es-UY"/>
              <a:t>Un </a:t>
            </a:r>
            <a:r>
              <a:rPr lang="es-UY">
                <a:solidFill>
                  <a:srgbClr val="FF0000"/>
                </a:solidFill>
              </a:rPr>
              <a:t>responsable jerárquico</a:t>
            </a:r>
            <a:r>
              <a:rPr lang="es-UY"/>
              <a:t> que corresponde con el área o sector del que depende esa actividad  a ser desarrollada y uno que es </a:t>
            </a:r>
            <a:r>
              <a:rPr lang="es-UY">
                <a:solidFill>
                  <a:srgbClr val="0000FF"/>
                </a:solidFill>
              </a:rPr>
              <a:t>responsable de las actividades o tareas</a:t>
            </a:r>
            <a:r>
              <a:rPr lang="es-UY"/>
              <a:t> propiamente dichas.</a:t>
            </a:r>
          </a:p>
          <a:p>
            <a:endParaRPr lang="es-UY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s-UY"/>
              <a:t>El responsable puede ser una sección, un sector o un individuo, según sea la complejidad del proceso que se analiza.</a:t>
            </a:r>
          </a:p>
          <a:p>
            <a:endParaRPr lang="es-UY"/>
          </a:p>
          <a:p>
            <a:r>
              <a:rPr lang="es-UY"/>
              <a:t>Se puede ir discriminando por columnas según quien sea responsable de las acciones (en diagrama de flujo).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75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s-UY" sz="3200" dirty="0" err="1">
                <a:solidFill>
                  <a:srgbClr val="003399"/>
                </a:solidFill>
                <a:effectLst/>
              </a:rPr>
              <a:t>Ej</a:t>
            </a:r>
            <a:r>
              <a:rPr lang="es-UY" sz="3200" dirty="0">
                <a:solidFill>
                  <a:srgbClr val="003399"/>
                </a:solidFill>
                <a:effectLst/>
              </a:rPr>
              <a:t> de diagrama de flujo de un proceso</a:t>
            </a:r>
          </a:p>
        </p:txBody>
      </p:sp>
      <p:pic>
        <p:nvPicPr>
          <p:cNvPr id="39939" name="Picture 3" descr="diagrama-de-desplieg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909638"/>
            <a:ext cx="5281612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4 Marcador de contenido"/>
          <p:cNvSpPr>
            <a:spLocks noGrp="1"/>
          </p:cNvSpPr>
          <p:nvPr>
            <p:ph idx="4294967295"/>
          </p:nvPr>
        </p:nvSpPr>
        <p:spPr>
          <a:xfrm>
            <a:off x="914400" y="2781300"/>
            <a:ext cx="8229600" cy="1357313"/>
          </a:xfrm>
        </p:spPr>
        <p:txBody>
          <a:bodyPr/>
          <a:lstStyle/>
          <a:p>
            <a:pPr>
              <a:spcBef>
                <a:spcPct val="100000"/>
              </a:spcBef>
              <a:defRPr/>
            </a:pPr>
            <a:r>
              <a:rPr lang="es-ES_tradnl" sz="2800" dirty="0">
                <a:solidFill>
                  <a:schemeClr val="tx2"/>
                </a:solidFill>
                <a:cs typeface="Times New Roman" pitchFamily="18" charset="0"/>
              </a:rPr>
              <a:t>Forma especificada para llevar a cabo una actividad o un proceso (ISO 9000:2015).</a:t>
            </a:r>
          </a:p>
          <a:p>
            <a:pPr marL="109537" indent="0">
              <a:spcBef>
                <a:spcPct val="100000"/>
              </a:spcBef>
              <a:buFont typeface="Wingdings 3" pitchFamily="18" charset="2"/>
              <a:buNone/>
              <a:defRPr/>
            </a:pPr>
            <a:endParaRPr lang="es-ES_tradnl" sz="2800" dirty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100000"/>
              </a:spcBef>
              <a:buFont typeface="Wingdings 3" pitchFamily="18" charset="2"/>
              <a:buNone/>
              <a:defRPr/>
            </a:pPr>
            <a:endParaRPr lang="es-ES" sz="2800" dirty="0"/>
          </a:p>
        </p:txBody>
      </p:sp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/>
        <p:txBody>
          <a:bodyPr rtlCol="0"/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</a:rPr>
              <a:t>Procedimiento</a:t>
            </a:r>
          </a:p>
        </p:txBody>
      </p:sp>
      <p:grpSp>
        <p:nvGrpSpPr>
          <p:cNvPr id="40964" name="Group 16"/>
          <p:cNvGrpSpPr>
            <a:grpSpLocks/>
          </p:cNvGrpSpPr>
          <p:nvPr/>
        </p:nvGrpSpPr>
        <p:grpSpPr bwMode="auto">
          <a:xfrm>
            <a:off x="5508625" y="260350"/>
            <a:ext cx="3311525" cy="2376488"/>
            <a:chOff x="3470" y="164"/>
            <a:chExt cx="2086" cy="1497"/>
          </a:xfrm>
        </p:grpSpPr>
        <p:sp>
          <p:nvSpPr>
            <p:cNvPr id="40966" name="AutoShape 3"/>
            <p:cNvSpPr>
              <a:spLocks noChangeArrowheads="1"/>
            </p:cNvSpPr>
            <p:nvPr/>
          </p:nvSpPr>
          <p:spPr bwMode="auto">
            <a:xfrm>
              <a:off x="3470" y="164"/>
              <a:ext cx="2086" cy="1227"/>
            </a:xfrm>
            <a:prstGeom prst="flowChartExtract">
              <a:avLst/>
            </a:prstGeom>
            <a:solidFill>
              <a:srgbClr val="CC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UY">
                <a:latin typeface="Constantia" pitchFamily="18" charset="0"/>
              </a:endParaRPr>
            </a:p>
          </p:txBody>
        </p:sp>
        <p:sp>
          <p:nvSpPr>
            <p:cNvPr id="40967" name="Line 4"/>
            <p:cNvSpPr>
              <a:spLocks noChangeShapeType="1"/>
            </p:cNvSpPr>
            <p:nvPr/>
          </p:nvSpPr>
          <p:spPr bwMode="auto">
            <a:xfrm>
              <a:off x="4189" y="547"/>
              <a:ext cx="645" cy="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0968" name="Line 5"/>
            <p:cNvSpPr>
              <a:spLocks noChangeShapeType="1"/>
            </p:cNvSpPr>
            <p:nvPr/>
          </p:nvSpPr>
          <p:spPr bwMode="auto">
            <a:xfrm>
              <a:off x="3866" y="931"/>
              <a:ext cx="1294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0969" name="Rectangle 6"/>
            <p:cNvSpPr>
              <a:spLocks noChangeArrowheads="1"/>
            </p:cNvSpPr>
            <p:nvPr/>
          </p:nvSpPr>
          <p:spPr bwMode="auto">
            <a:xfrm>
              <a:off x="3470" y="1391"/>
              <a:ext cx="2086" cy="22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UY">
                <a:latin typeface="Constantia" pitchFamily="18" charset="0"/>
              </a:endParaRPr>
            </a:p>
          </p:txBody>
        </p:sp>
        <p:sp>
          <p:nvSpPr>
            <p:cNvPr id="40970" name="Text Box 7"/>
            <p:cNvSpPr txBox="1">
              <a:spLocks noChangeArrowheads="1"/>
            </p:cNvSpPr>
            <p:nvPr/>
          </p:nvSpPr>
          <p:spPr bwMode="auto">
            <a:xfrm>
              <a:off x="4150" y="277"/>
              <a:ext cx="7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POLÍTICAS Y </a:t>
              </a:r>
            </a:p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MANUALES</a:t>
              </a:r>
            </a:p>
          </p:txBody>
        </p:sp>
        <p:sp>
          <p:nvSpPr>
            <p:cNvPr id="40971" name="Text Box 8"/>
            <p:cNvSpPr txBox="1">
              <a:spLocks noChangeArrowheads="1"/>
            </p:cNvSpPr>
            <p:nvPr/>
          </p:nvSpPr>
          <p:spPr bwMode="auto">
            <a:xfrm>
              <a:off x="3937" y="674"/>
              <a:ext cx="11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PLANES DE CALIDAD,</a:t>
              </a:r>
            </a:p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PROCEDIMIENTOS</a:t>
              </a:r>
            </a:p>
          </p:txBody>
        </p:sp>
        <p:sp>
          <p:nvSpPr>
            <p:cNvPr id="40972" name="Text Box 9"/>
            <p:cNvSpPr txBox="1">
              <a:spLocks noChangeArrowheads="1"/>
            </p:cNvSpPr>
            <p:nvPr/>
          </p:nvSpPr>
          <p:spPr bwMode="auto">
            <a:xfrm>
              <a:off x="3739" y="1036"/>
              <a:ext cx="15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INSTRUCTIVOS, FORMULARIOS</a:t>
              </a:r>
            </a:p>
          </p:txBody>
        </p:sp>
        <p:sp>
          <p:nvSpPr>
            <p:cNvPr id="40973" name="Text Box 10"/>
            <p:cNvSpPr txBox="1">
              <a:spLocks noChangeArrowheads="1"/>
            </p:cNvSpPr>
            <p:nvPr/>
          </p:nvSpPr>
          <p:spPr bwMode="auto">
            <a:xfrm>
              <a:off x="4196" y="1371"/>
              <a:ext cx="54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REGISTROS</a:t>
              </a:r>
            </a:p>
          </p:txBody>
        </p:sp>
        <p:sp>
          <p:nvSpPr>
            <p:cNvPr id="40974" name="Oval 15"/>
            <p:cNvSpPr>
              <a:spLocks noChangeArrowheads="1"/>
            </p:cNvSpPr>
            <p:nvPr/>
          </p:nvSpPr>
          <p:spPr bwMode="auto">
            <a:xfrm>
              <a:off x="3878" y="572"/>
              <a:ext cx="1224" cy="409"/>
            </a:xfrm>
            <a:prstGeom prst="ellipse">
              <a:avLst/>
            </a:prstGeom>
            <a:noFill/>
            <a:ln w="254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</p:grpSp>
      <p:pic>
        <p:nvPicPr>
          <p:cNvPr id="2" name="ppt 33 v2">
            <a:hlinkClick r:id="" action="ppaction://media"/>
            <a:extLst>
              <a:ext uri="{FF2B5EF4-FFF2-40B4-BE49-F238E27FC236}">
                <a16:creationId xmlns:a16="http://schemas.microsoft.com/office/drawing/2014/main" id="{48F67C81-F9D5-453B-ADCE-5999BA151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978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257175"/>
            <a:ext cx="4913312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  <a:effectLst/>
              </a:rPr>
              <a:t>Instructivos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idx="4294967295"/>
          </p:nvPr>
        </p:nvSpPr>
        <p:spPr>
          <a:xfrm>
            <a:off x="684213" y="2781300"/>
            <a:ext cx="8229600" cy="4525963"/>
          </a:xfrm>
        </p:spPr>
        <p:txBody>
          <a:bodyPr/>
          <a:lstStyle/>
          <a:p>
            <a:pPr marL="342900" indent="-342900" algn="just">
              <a:spcAft>
                <a:spcPct val="75000"/>
              </a:spcAft>
            </a:pPr>
            <a:r>
              <a:rPr lang="es-ES" sz="3500" b="1">
                <a:solidFill>
                  <a:srgbClr val="A50021"/>
                </a:solidFill>
                <a:cs typeface="Times New Roman" pitchFamily="18" charset="0"/>
              </a:rPr>
              <a:t>Documentos de trabajo</a:t>
            </a:r>
            <a:r>
              <a:rPr lang="es-ES" sz="3500">
                <a:solidFill>
                  <a:schemeClr val="tx2"/>
                </a:solidFill>
                <a:cs typeface="Times New Roman" pitchFamily="18" charset="0"/>
              </a:rPr>
              <a:t> detallados.”</a:t>
            </a:r>
            <a:r>
              <a:rPr lang="es-ES_tradnl" sz="3500">
                <a:solidFill>
                  <a:schemeClr val="tx2"/>
                </a:solidFill>
                <a:cs typeface="Times New Roman" pitchFamily="18" charset="0"/>
              </a:rPr>
              <a:t> UNIT-ISO 10013:2001.</a:t>
            </a:r>
          </a:p>
          <a:p>
            <a:pPr marL="342900" indent="-342900" algn="just">
              <a:spcAft>
                <a:spcPct val="75000"/>
              </a:spcAft>
            </a:pPr>
            <a:r>
              <a:rPr lang="es-ES_tradnl" sz="3500">
                <a:solidFill>
                  <a:schemeClr val="tx2"/>
                </a:solidFill>
                <a:cs typeface="Times New Roman" pitchFamily="18" charset="0"/>
              </a:rPr>
              <a:t>No son definidos por la ISO 9000:2015</a:t>
            </a:r>
            <a:endParaRPr lang="es-ES" sz="3500">
              <a:solidFill>
                <a:schemeClr val="tx2"/>
              </a:solidFill>
              <a:cs typeface="Times New Roman" pitchFamily="18" charset="0"/>
            </a:endParaRPr>
          </a:p>
        </p:txBody>
      </p:sp>
      <p:grpSp>
        <p:nvGrpSpPr>
          <p:cNvPr id="43012" name="Group 17"/>
          <p:cNvGrpSpPr>
            <a:grpSpLocks/>
          </p:cNvGrpSpPr>
          <p:nvPr/>
        </p:nvGrpSpPr>
        <p:grpSpPr bwMode="auto">
          <a:xfrm>
            <a:off x="5653088" y="44450"/>
            <a:ext cx="3311525" cy="2376488"/>
            <a:chOff x="3470" y="164"/>
            <a:chExt cx="2086" cy="1497"/>
          </a:xfrm>
        </p:grpSpPr>
        <p:sp>
          <p:nvSpPr>
            <p:cNvPr id="43013" name="AutoShape 3"/>
            <p:cNvSpPr>
              <a:spLocks noChangeArrowheads="1"/>
            </p:cNvSpPr>
            <p:nvPr/>
          </p:nvSpPr>
          <p:spPr bwMode="auto">
            <a:xfrm>
              <a:off x="3470" y="164"/>
              <a:ext cx="2086" cy="1227"/>
            </a:xfrm>
            <a:prstGeom prst="flowChartExtract">
              <a:avLst/>
            </a:prstGeom>
            <a:solidFill>
              <a:srgbClr val="CC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UY">
                <a:latin typeface="Constantia" pitchFamily="18" charset="0"/>
              </a:endParaRPr>
            </a:p>
          </p:txBody>
        </p:sp>
        <p:sp>
          <p:nvSpPr>
            <p:cNvPr id="43014" name="Line 4"/>
            <p:cNvSpPr>
              <a:spLocks noChangeShapeType="1"/>
            </p:cNvSpPr>
            <p:nvPr/>
          </p:nvSpPr>
          <p:spPr bwMode="auto">
            <a:xfrm>
              <a:off x="4189" y="547"/>
              <a:ext cx="645" cy="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3015" name="Line 5"/>
            <p:cNvSpPr>
              <a:spLocks noChangeShapeType="1"/>
            </p:cNvSpPr>
            <p:nvPr/>
          </p:nvSpPr>
          <p:spPr bwMode="auto">
            <a:xfrm>
              <a:off x="3866" y="931"/>
              <a:ext cx="1294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3016" name="Rectangle 6"/>
            <p:cNvSpPr>
              <a:spLocks noChangeArrowheads="1"/>
            </p:cNvSpPr>
            <p:nvPr/>
          </p:nvSpPr>
          <p:spPr bwMode="auto">
            <a:xfrm>
              <a:off x="3470" y="1391"/>
              <a:ext cx="2086" cy="22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UY">
                <a:latin typeface="Constantia" pitchFamily="18" charset="0"/>
              </a:endParaRPr>
            </a:p>
          </p:txBody>
        </p:sp>
        <p:sp>
          <p:nvSpPr>
            <p:cNvPr id="43017" name="Text Box 7"/>
            <p:cNvSpPr txBox="1">
              <a:spLocks noChangeArrowheads="1"/>
            </p:cNvSpPr>
            <p:nvPr/>
          </p:nvSpPr>
          <p:spPr bwMode="auto">
            <a:xfrm>
              <a:off x="4150" y="277"/>
              <a:ext cx="7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POLÍTICAS Y </a:t>
              </a:r>
            </a:p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MANUALES</a:t>
              </a:r>
            </a:p>
          </p:txBody>
        </p:sp>
        <p:sp>
          <p:nvSpPr>
            <p:cNvPr id="43018" name="Text Box 8"/>
            <p:cNvSpPr txBox="1">
              <a:spLocks noChangeArrowheads="1"/>
            </p:cNvSpPr>
            <p:nvPr/>
          </p:nvSpPr>
          <p:spPr bwMode="auto">
            <a:xfrm>
              <a:off x="3937" y="674"/>
              <a:ext cx="11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PLANES DE CALIDAD,</a:t>
              </a:r>
            </a:p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PROCEDIMIENTOS</a:t>
              </a:r>
            </a:p>
          </p:txBody>
        </p:sp>
        <p:sp>
          <p:nvSpPr>
            <p:cNvPr id="43019" name="Text Box 9"/>
            <p:cNvSpPr txBox="1">
              <a:spLocks noChangeArrowheads="1"/>
            </p:cNvSpPr>
            <p:nvPr/>
          </p:nvSpPr>
          <p:spPr bwMode="auto">
            <a:xfrm>
              <a:off x="3739" y="978"/>
              <a:ext cx="1561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INSTRUCTIVOS, FORMULARIOS, ESPECIFICACIONES</a:t>
              </a:r>
            </a:p>
          </p:txBody>
        </p:sp>
        <p:sp>
          <p:nvSpPr>
            <p:cNvPr id="43020" name="Text Box 10"/>
            <p:cNvSpPr txBox="1">
              <a:spLocks noChangeArrowheads="1"/>
            </p:cNvSpPr>
            <p:nvPr/>
          </p:nvSpPr>
          <p:spPr bwMode="auto">
            <a:xfrm>
              <a:off x="4196" y="1371"/>
              <a:ext cx="54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sz="1200" b="1">
                  <a:solidFill>
                    <a:schemeClr val="tx2"/>
                  </a:solidFill>
                  <a:latin typeface="Constantia" pitchFamily="18" charset="0"/>
                </a:rPr>
                <a:t>REGISTROS</a:t>
              </a:r>
            </a:p>
          </p:txBody>
        </p:sp>
        <p:sp>
          <p:nvSpPr>
            <p:cNvPr id="43021" name="Oval 16"/>
            <p:cNvSpPr>
              <a:spLocks noChangeArrowheads="1"/>
            </p:cNvSpPr>
            <p:nvPr/>
          </p:nvSpPr>
          <p:spPr bwMode="auto">
            <a:xfrm>
              <a:off x="3969" y="981"/>
              <a:ext cx="1043" cy="181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</p:grpSp>
      <p:pic>
        <p:nvPicPr>
          <p:cNvPr id="3" name="ppt 35 v2">
            <a:hlinkClick r:id="" action="ppaction://media"/>
            <a:extLst>
              <a:ext uri="{FF2B5EF4-FFF2-40B4-BE49-F238E27FC236}">
                <a16:creationId xmlns:a16="http://schemas.microsoft.com/office/drawing/2014/main" id="{738D0A31-33E0-488E-BBC7-10B65DD65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016" y="1223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785786" y="142852"/>
            <a:ext cx="7786742" cy="1285884"/>
          </a:xfrm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sz="3700" dirty="0">
                <a:solidFill>
                  <a:srgbClr val="003399"/>
                </a:solidFill>
                <a:effectLst/>
              </a:rPr>
              <a:t>Principales características</a:t>
            </a:r>
          </a:p>
        </p:txBody>
      </p:sp>
      <p:sp>
        <p:nvSpPr>
          <p:cNvPr id="7" name="6 Elipse"/>
          <p:cNvSpPr/>
          <p:nvPr/>
        </p:nvSpPr>
        <p:spPr>
          <a:xfrm>
            <a:off x="3429000" y="1145079"/>
            <a:ext cx="2819372" cy="2618393"/>
          </a:xfrm>
          <a:prstGeom prst="ellipse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2000" b="1" dirty="0">
                <a:latin typeface="+mn-lt"/>
              </a:rPr>
              <a:t>Comprensibles para los usuarios</a:t>
            </a:r>
          </a:p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6500813" y="2663825"/>
            <a:ext cx="2428875" cy="2336800"/>
          </a:xfrm>
          <a:prstGeom prst="ellipse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2000" b="1" dirty="0">
                <a:solidFill>
                  <a:schemeClr val="bg1"/>
                </a:solidFill>
                <a:latin typeface="+mn-lt"/>
              </a:rPr>
              <a:t>Claras</a:t>
            </a:r>
            <a:endParaRPr lang="es-ES" sz="2000" b="1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</p:txBody>
      </p:sp>
      <p:sp>
        <p:nvSpPr>
          <p:cNvPr id="9" name="8 Elipse"/>
          <p:cNvSpPr/>
          <p:nvPr/>
        </p:nvSpPr>
        <p:spPr>
          <a:xfrm>
            <a:off x="285750" y="2643188"/>
            <a:ext cx="2500313" cy="2336800"/>
          </a:xfrm>
          <a:prstGeom prst="ellips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2000" b="1" dirty="0">
                <a:solidFill>
                  <a:schemeClr val="bg1"/>
                </a:solidFill>
                <a:latin typeface="+mn-lt"/>
              </a:rPr>
              <a:t>Detalladas</a:t>
            </a:r>
            <a:endParaRPr lang="es-ES" sz="2000" b="1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571875" y="4071938"/>
            <a:ext cx="2714625" cy="2770187"/>
          </a:xfrm>
          <a:prstGeom prst="ellipse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2000" b="1" dirty="0">
                <a:latin typeface="+mn-lt"/>
              </a:rPr>
              <a:t>Lenguaje apropiado</a:t>
            </a:r>
          </a:p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endParaRPr lang="es-ES" dirty="0">
              <a:latin typeface="+mn-lt"/>
            </a:endParaRPr>
          </a:p>
        </p:txBody>
      </p:sp>
      <p:pic>
        <p:nvPicPr>
          <p:cNvPr id="2" name="ppt 36">
            <a:hlinkClick r:id="" action="ppaction://media"/>
            <a:extLst>
              <a:ext uri="{FF2B5EF4-FFF2-40B4-BE49-F238E27FC236}">
                <a16:creationId xmlns:a16="http://schemas.microsoft.com/office/drawing/2014/main" id="{2E59C02B-6FC3-4000-A343-F67EB8D55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5650" y="14263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80168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  <a:effectLst/>
              </a:rPr>
              <a:t>Introducción</a:t>
            </a:r>
          </a:p>
        </p:txBody>
      </p:sp>
      <p:pic>
        <p:nvPicPr>
          <p:cNvPr id="3" name="ppt 3">
            <a:hlinkClick r:id="" action="ppaction://media"/>
            <a:extLst>
              <a:ext uri="{FF2B5EF4-FFF2-40B4-BE49-F238E27FC236}">
                <a16:creationId xmlns:a16="http://schemas.microsoft.com/office/drawing/2014/main" id="{CAB0DED5-B37C-4AA8-8ED6-D7251BEFD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slide-3-63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476250"/>
            <a:ext cx="7056437" cy="5299075"/>
          </a:xfrm>
        </p:spPr>
      </p:pic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1116013" y="260350"/>
            <a:ext cx="7272337" cy="1152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r>
              <a:rPr lang="es-ES"/>
              <a:t>Se distinguen, al menos, los siguientes tipos de instrucciones de trabajo:</a:t>
            </a:r>
          </a:p>
          <a:p>
            <a:pPr>
              <a:buFont typeface="Wingdings 3" pitchFamily="18" charset="2"/>
              <a:buNone/>
            </a:pPr>
            <a:endParaRPr lang="es-ES"/>
          </a:p>
          <a:p>
            <a:r>
              <a:rPr lang="es-ES"/>
              <a:t>para la ejecución de tareas de carácter operativo.</a:t>
            </a:r>
          </a:p>
          <a:p>
            <a:endParaRPr lang="es-ES"/>
          </a:p>
          <a:p>
            <a:r>
              <a:rPr lang="es-ES"/>
              <a:t>para ejecución de tareas de inspección.</a:t>
            </a:r>
          </a:p>
          <a:p>
            <a:endParaRPr lang="es-ES"/>
          </a:p>
          <a:p>
            <a:r>
              <a:rPr lang="es-ES"/>
              <a:t>para ejecución de tareas posventa, en especial cuando son realizadas por subcontratistas.</a:t>
            </a:r>
          </a:p>
        </p:txBody>
      </p:sp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60359" y="336528"/>
            <a:ext cx="8229600" cy="1143001"/>
          </a:xfrm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  <a:effectLst/>
              </a:rPr>
              <a:t>Tipos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>
            <a:off x="323528" y="893353"/>
            <a:ext cx="8229600" cy="3055070"/>
          </a:xfrm>
        </p:spPr>
        <p:txBody>
          <a:bodyPr/>
          <a:lstStyle/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es-UY" altLang="zh-CN" sz="1600" dirty="0">
                <a:ea typeface="宋体" pitchFamily="2" charset="-122"/>
              </a:rPr>
              <a:t>"</a:t>
            </a:r>
            <a:r>
              <a:rPr lang="es-UY" altLang="zh-CN" sz="1600" dirty="0">
                <a:solidFill>
                  <a:srgbClr val="A50021"/>
                </a:solidFill>
                <a:ea typeface="宋体" pitchFamily="2" charset="-122"/>
              </a:rPr>
              <a:t>Información </a:t>
            </a:r>
            <a:r>
              <a:rPr lang="es-UY" altLang="zh-CN" sz="1600" dirty="0">
                <a:ea typeface="宋体" pitchFamily="2" charset="-122"/>
              </a:rPr>
              <a:t>que una organización tiene que </a:t>
            </a:r>
            <a:r>
              <a:rPr lang="es-UY" altLang="zh-CN" sz="1600" dirty="0">
                <a:solidFill>
                  <a:srgbClr val="A50021"/>
                </a:solidFill>
                <a:ea typeface="宋体" pitchFamily="2" charset="-122"/>
              </a:rPr>
              <a:t>controlar y mantener</a:t>
            </a:r>
            <a:r>
              <a:rPr lang="es-UY" altLang="zh-CN" sz="1600" dirty="0">
                <a:ea typeface="宋体" pitchFamily="2" charset="-122"/>
              </a:rPr>
              <a:t>, y el </a:t>
            </a:r>
            <a:r>
              <a:rPr lang="es-UY" altLang="zh-CN" sz="1600" dirty="0">
                <a:solidFill>
                  <a:srgbClr val="A50021"/>
                </a:solidFill>
                <a:ea typeface="宋体" pitchFamily="2" charset="-122"/>
              </a:rPr>
              <a:t>medio que la contiene</a:t>
            </a:r>
            <a:r>
              <a:rPr lang="es-UY" altLang="zh-CN" sz="1600" dirty="0">
                <a:ea typeface="宋体" pitchFamily="2" charset="-122"/>
              </a:rPr>
              <a:t>".* 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UY" altLang="zh-CN" sz="2000" dirty="0">
              <a:ea typeface="宋体" pitchFamily="2" charset="-122"/>
            </a:endParaRP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es-UY" altLang="zh-CN" sz="1400" dirty="0">
                <a:ea typeface="宋体" pitchFamily="2" charset="-122"/>
              </a:rPr>
              <a:t>Nota 1: La información documentada puede estar en cualquier formato y medio, y puede provenir de cualquier fuente.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UY" altLang="zh-CN" sz="1400" dirty="0">
              <a:ea typeface="宋体" pitchFamily="2" charset="-122"/>
            </a:endParaRP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es-UY" altLang="zh-CN" sz="1400" dirty="0">
                <a:ea typeface="宋体" pitchFamily="2" charset="-122"/>
              </a:rPr>
              <a:t>Nota 2: La información documentada puede hacer referencia a:</a:t>
            </a:r>
          </a:p>
          <a:p>
            <a:pPr>
              <a:lnSpc>
                <a:spcPct val="80000"/>
              </a:lnSpc>
            </a:pPr>
            <a:r>
              <a:rPr lang="es-UY" altLang="zh-CN" sz="1400" dirty="0">
                <a:ea typeface="宋体" pitchFamily="2" charset="-122"/>
              </a:rPr>
              <a:t>el sistema de gestión, incluidos los procesos relacionados,</a:t>
            </a:r>
          </a:p>
          <a:p>
            <a:pPr>
              <a:lnSpc>
                <a:spcPct val="80000"/>
              </a:lnSpc>
            </a:pPr>
            <a:r>
              <a:rPr lang="es-UY" altLang="zh-CN" sz="1400" dirty="0">
                <a:ea typeface="宋体" pitchFamily="2" charset="-122"/>
              </a:rPr>
              <a:t>la información generada para que la organización opere (documentación), </a:t>
            </a:r>
          </a:p>
          <a:p>
            <a:pPr>
              <a:lnSpc>
                <a:spcPct val="80000"/>
              </a:lnSpc>
            </a:pPr>
            <a:r>
              <a:rPr lang="es-UY" altLang="zh-CN" sz="1400" dirty="0">
                <a:ea typeface="宋体" pitchFamily="2" charset="-122"/>
              </a:rPr>
              <a:t>la evidencia de los resultados alcanzados (registros).</a:t>
            </a:r>
            <a:endParaRPr lang="es-ES" altLang="zh-CN" sz="1400" dirty="0">
              <a:ea typeface="宋体" pitchFamily="2" charset="-122"/>
            </a:endParaRP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4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D3FFFF7-FD51-434A-A900-2B31DBD966A3}"/>
              </a:ext>
            </a:extLst>
          </p:cNvPr>
          <p:cNvSpPr txBox="1"/>
          <p:nvPr/>
        </p:nvSpPr>
        <p:spPr>
          <a:xfrm>
            <a:off x="935596" y="187343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3399"/>
                </a:solidFill>
                <a:latin typeface="+mj-lt"/>
              </a:rPr>
              <a:t>¿Qué se entiende por información documentada?</a:t>
            </a:r>
            <a:endParaRPr lang="es-UY" sz="240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4" name="ppt 5">
            <a:hlinkClick r:id="" action="ppaction://media"/>
            <a:extLst>
              <a:ext uri="{FF2B5EF4-FFF2-40B4-BE49-F238E27FC236}">
                <a16:creationId xmlns:a16="http://schemas.microsoft.com/office/drawing/2014/main" id="{FF14C354-BF83-4D89-B4C6-65D21635E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3528" y="2420888"/>
            <a:ext cx="609600" cy="609600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B39D75FA-9931-48D2-9E06-C166C5981EEE}"/>
              </a:ext>
            </a:extLst>
          </p:cNvPr>
          <p:cNvGrpSpPr/>
          <p:nvPr/>
        </p:nvGrpSpPr>
        <p:grpSpPr>
          <a:xfrm>
            <a:off x="1263890" y="3264378"/>
            <a:ext cx="6679638" cy="3593622"/>
            <a:chOff x="179388" y="385900"/>
            <a:chExt cx="8080879" cy="4296934"/>
          </a:xfrm>
        </p:grpSpPr>
        <p:sp>
          <p:nvSpPr>
            <p:cNvPr id="25" name="8 Pergamino horizontal">
              <a:extLst>
                <a:ext uri="{FF2B5EF4-FFF2-40B4-BE49-F238E27FC236}">
                  <a16:creationId xmlns:a16="http://schemas.microsoft.com/office/drawing/2014/main" id="{AF0B44F9-67F7-41B6-9617-BDAD78692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203" y="385900"/>
              <a:ext cx="1898922" cy="1152525"/>
            </a:xfrm>
            <a:prstGeom prst="horizontalScroll">
              <a:avLst>
                <a:gd name="adj" fmla="val 12500"/>
              </a:avLst>
            </a:prstGeom>
            <a:solidFill>
              <a:srgbClr val="FFFF99"/>
            </a:solidFill>
            <a:ln w="12700" cmpd="thickThin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sz="1100" dirty="0">
                  <a:latin typeface="Constantia" pitchFamily="18" charset="0"/>
                </a:rPr>
                <a:t>Documento*: Información y su medio de soporte</a:t>
              </a:r>
            </a:p>
          </p:txBody>
        </p:sp>
        <p:sp>
          <p:nvSpPr>
            <p:cNvPr id="26" name="9 Pergamino horizontal">
              <a:extLst>
                <a:ext uri="{FF2B5EF4-FFF2-40B4-BE49-F238E27FC236}">
                  <a16:creationId xmlns:a16="http://schemas.microsoft.com/office/drawing/2014/main" id="{07D95DCD-D3C8-43FE-8556-818819ED8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479" y="385900"/>
              <a:ext cx="2051051" cy="1152525"/>
            </a:xfrm>
            <a:prstGeom prst="horizontalScroll">
              <a:avLst>
                <a:gd name="adj" fmla="val 12500"/>
              </a:avLst>
            </a:prstGeom>
            <a:solidFill>
              <a:srgbClr val="FFFF99"/>
            </a:solidFill>
            <a:ln w="12700" cmpd="thickThin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sz="1100" dirty="0">
                  <a:latin typeface="Constantia" pitchFamily="18" charset="0"/>
                </a:rPr>
                <a:t>Información*: datos que poseen significado</a:t>
              </a:r>
            </a:p>
          </p:txBody>
        </p:sp>
        <p:cxnSp>
          <p:nvCxnSpPr>
            <p:cNvPr id="27" name="11 Conector recto de flecha">
              <a:extLst>
                <a:ext uri="{FF2B5EF4-FFF2-40B4-BE49-F238E27FC236}">
                  <a16:creationId xmlns:a16="http://schemas.microsoft.com/office/drawing/2014/main" id="{F1B6ED75-F4E0-4C5A-9774-B1AB33F20192}"/>
                </a:ext>
              </a:extLst>
            </p:cNvPr>
            <p:cNvCxnSpPr>
              <a:cxnSpLocks noChangeShapeType="1"/>
              <a:stCxn id="26" idx="3"/>
              <a:endCxn id="25" idx="1"/>
            </p:cNvCxnSpPr>
            <p:nvPr/>
          </p:nvCxnSpPr>
          <p:spPr bwMode="auto">
            <a:xfrm>
              <a:off x="4255530" y="962163"/>
              <a:ext cx="433673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12 Elipse">
              <a:extLst>
                <a:ext uri="{FF2B5EF4-FFF2-40B4-BE49-F238E27FC236}">
                  <a16:creationId xmlns:a16="http://schemas.microsoft.com/office/drawing/2014/main" id="{C2A43F18-1A6F-40D1-B27F-EBB66BC48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962" y="3691864"/>
              <a:ext cx="1497012" cy="936625"/>
            </a:xfrm>
            <a:prstGeom prst="ellipse">
              <a:avLst/>
            </a:prstGeom>
            <a:solidFill>
              <a:srgbClr val="FFFF99"/>
            </a:solidFill>
            <a:ln w="12700" cmpd="thickThin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sz="1100" dirty="0">
                  <a:latin typeface="Constantia" pitchFamily="18" charset="0"/>
                </a:rPr>
                <a:t>Manual de Calidad</a:t>
              </a:r>
            </a:p>
          </p:txBody>
        </p:sp>
        <p:sp>
          <p:nvSpPr>
            <p:cNvPr id="29" name="20 Elipse">
              <a:extLst>
                <a:ext uri="{FF2B5EF4-FFF2-40B4-BE49-F238E27FC236}">
                  <a16:creationId xmlns:a16="http://schemas.microsoft.com/office/drawing/2014/main" id="{30FDF3B0-1DA0-4859-85A1-C2CAD0A71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400" y="3817646"/>
              <a:ext cx="1582738" cy="865188"/>
            </a:xfrm>
            <a:prstGeom prst="ellipse">
              <a:avLst/>
            </a:prstGeom>
            <a:solidFill>
              <a:srgbClr val="FFFF99"/>
            </a:solidFill>
            <a:ln w="12700" cmpd="thickThin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sz="1100" dirty="0">
                  <a:latin typeface="Constantia" pitchFamily="18" charset="0"/>
                </a:rPr>
                <a:t>Plan de calidad, </a:t>
              </a:r>
              <a:r>
                <a:rPr lang="es-ES" sz="1100" dirty="0" err="1">
                  <a:latin typeface="Constantia" pitchFamily="18" charset="0"/>
                </a:rPr>
                <a:t>etc</a:t>
              </a:r>
              <a:endParaRPr lang="es-ES" sz="1100" dirty="0">
                <a:latin typeface="Constantia" pitchFamily="18" charset="0"/>
              </a:endParaRPr>
            </a:p>
          </p:txBody>
        </p:sp>
        <p:cxnSp>
          <p:nvCxnSpPr>
            <p:cNvPr id="30" name="24 Conector recto de flecha">
              <a:extLst>
                <a:ext uri="{FF2B5EF4-FFF2-40B4-BE49-F238E27FC236}">
                  <a16:creationId xmlns:a16="http://schemas.microsoft.com/office/drawing/2014/main" id="{6AEC24D3-B340-40CC-97E0-8B88F668DC79}"/>
                </a:ext>
              </a:extLst>
            </p:cNvPr>
            <p:cNvCxnSpPr>
              <a:cxnSpLocks noChangeShapeType="1"/>
              <a:stCxn id="25" idx="2"/>
              <a:endCxn id="36" idx="0"/>
            </p:cNvCxnSpPr>
            <p:nvPr/>
          </p:nvCxnSpPr>
          <p:spPr bwMode="auto">
            <a:xfrm flipH="1">
              <a:off x="1893752" y="1394359"/>
              <a:ext cx="3744913" cy="106266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30 Conector recto de flecha">
              <a:extLst>
                <a:ext uri="{FF2B5EF4-FFF2-40B4-BE49-F238E27FC236}">
                  <a16:creationId xmlns:a16="http://schemas.microsoft.com/office/drawing/2014/main" id="{B8ED3976-5E2A-404E-AB91-F00350639717}"/>
                </a:ext>
              </a:extLst>
            </p:cNvPr>
            <p:cNvCxnSpPr>
              <a:cxnSpLocks noChangeShapeType="1"/>
              <a:stCxn id="25" idx="2"/>
              <a:endCxn id="37" idx="0"/>
            </p:cNvCxnSpPr>
            <p:nvPr/>
          </p:nvCxnSpPr>
          <p:spPr bwMode="auto">
            <a:xfrm flipH="1">
              <a:off x="4729373" y="1394359"/>
              <a:ext cx="909291" cy="97912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38 Conector recto de flecha">
              <a:extLst>
                <a:ext uri="{FF2B5EF4-FFF2-40B4-BE49-F238E27FC236}">
                  <a16:creationId xmlns:a16="http://schemas.microsoft.com/office/drawing/2014/main" id="{659943BE-373A-4BD8-8713-6C606FD22069}"/>
                </a:ext>
              </a:extLst>
            </p:cNvPr>
            <p:cNvCxnSpPr>
              <a:cxnSpLocks noChangeShapeType="1"/>
              <a:stCxn id="25" idx="2"/>
              <a:endCxn id="35" idx="0"/>
            </p:cNvCxnSpPr>
            <p:nvPr/>
          </p:nvCxnSpPr>
          <p:spPr bwMode="auto">
            <a:xfrm>
              <a:off x="5638664" y="1394359"/>
              <a:ext cx="1739747" cy="94544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9 Pergamino horizontal">
              <a:extLst>
                <a:ext uri="{FF2B5EF4-FFF2-40B4-BE49-F238E27FC236}">
                  <a16:creationId xmlns:a16="http://schemas.microsoft.com/office/drawing/2014/main" id="{EE08718E-0A3D-4D1F-9C23-7550F896B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88" y="469900"/>
              <a:ext cx="1589088" cy="1133469"/>
            </a:xfrm>
            <a:prstGeom prst="horizontalScroll">
              <a:avLst>
                <a:gd name="adj" fmla="val 12500"/>
              </a:avLst>
            </a:prstGeom>
            <a:solidFill>
              <a:srgbClr val="FFFF99"/>
            </a:solidFill>
            <a:ln w="12700" cmpd="thickThin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sz="1100" dirty="0">
                  <a:latin typeface="Constantia" pitchFamily="18" charset="0"/>
                </a:rPr>
                <a:t>Datos*: hechos sobre un objeto</a:t>
              </a:r>
            </a:p>
          </p:txBody>
        </p:sp>
        <p:cxnSp>
          <p:nvCxnSpPr>
            <p:cNvPr id="34" name="AutoShape 20">
              <a:extLst>
                <a:ext uri="{FF2B5EF4-FFF2-40B4-BE49-F238E27FC236}">
                  <a16:creationId xmlns:a16="http://schemas.microsoft.com/office/drawing/2014/main" id="{97333EA3-4EEA-4C86-A0D7-08846E3963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08722" y="967271"/>
              <a:ext cx="395758" cy="1380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8 Pergamino horizontal">
              <a:extLst>
                <a:ext uri="{FF2B5EF4-FFF2-40B4-BE49-F238E27FC236}">
                  <a16:creationId xmlns:a16="http://schemas.microsoft.com/office/drawing/2014/main" id="{10F83BD7-AD35-4746-AFB7-29F6DF6D5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6554" y="2204864"/>
              <a:ext cx="1763713" cy="1079500"/>
            </a:xfrm>
            <a:prstGeom prst="horizontalScroll">
              <a:avLst>
                <a:gd name="adj" fmla="val 12500"/>
              </a:avLst>
            </a:prstGeom>
            <a:solidFill>
              <a:srgbClr val="FFFF99"/>
            </a:solidFill>
            <a:ln w="12700" cmpd="thickThin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sz="1100" dirty="0">
                  <a:latin typeface="Constantia" pitchFamily="18" charset="0"/>
                </a:rPr>
                <a:t>Información documentada</a:t>
              </a:r>
            </a:p>
          </p:txBody>
        </p:sp>
        <p:sp>
          <p:nvSpPr>
            <p:cNvPr id="36" name="8 Pergamino horizontal">
              <a:extLst>
                <a:ext uri="{FF2B5EF4-FFF2-40B4-BE49-F238E27FC236}">
                  <a16:creationId xmlns:a16="http://schemas.microsoft.com/office/drawing/2014/main" id="{6FB49650-2D8A-4BE0-901E-15ECFC276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291" y="2348880"/>
              <a:ext cx="1898922" cy="865189"/>
            </a:xfrm>
            <a:prstGeom prst="horizontalScroll">
              <a:avLst>
                <a:gd name="adj" fmla="val 12500"/>
              </a:avLst>
            </a:prstGeom>
            <a:solidFill>
              <a:srgbClr val="FFFF99"/>
            </a:solidFill>
            <a:ln w="12700" cmpd="thickThin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sz="1100" dirty="0">
                  <a:latin typeface="Constantia" pitchFamily="18" charset="0"/>
                </a:rPr>
                <a:t>Especificación*:</a:t>
              </a:r>
              <a:r>
                <a:rPr lang="es-ES" sz="1100" dirty="0" err="1">
                  <a:latin typeface="Constantia" pitchFamily="18" charset="0"/>
                </a:rPr>
                <a:t>doc</a:t>
              </a:r>
              <a:r>
                <a:rPr lang="es-ES" sz="1100" dirty="0">
                  <a:latin typeface="Constantia" pitchFamily="18" charset="0"/>
                </a:rPr>
                <a:t> que establece </a:t>
              </a:r>
              <a:r>
                <a:rPr lang="es-ES" sz="1100" dirty="0" err="1">
                  <a:latin typeface="Constantia" pitchFamily="18" charset="0"/>
                </a:rPr>
                <a:t>req</a:t>
              </a:r>
              <a:r>
                <a:rPr lang="es-ES" sz="1100" dirty="0">
                  <a:latin typeface="Constantia" pitchFamily="18" charset="0"/>
                </a:rPr>
                <a:t>.</a:t>
              </a:r>
            </a:p>
          </p:txBody>
        </p:sp>
        <p:sp>
          <p:nvSpPr>
            <p:cNvPr id="37" name="8 Pergamino horizontal">
              <a:extLst>
                <a:ext uri="{FF2B5EF4-FFF2-40B4-BE49-F238E27FC236}">
                  <a16:creationId xmlns:a16="http://schemas.microsoft.com/office/drawing/2014/main" id="{225FCF1A-97DD-481A-914C-F72254D2C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912" y="2211553"/>
              <a:ext cx="1898922" cy="1295450"/>
            </a:xfrm>
            <a:prstGeom prst="horizontalScroll">
              <a:avLst>
                <a:gd name="adj" fmla="val 12500"/>
              </a:avLst>
            </a:prstGeom>
            <a:solidFill>
              <a:srgbClr val="FFFF99"/>
            </a:solidFill>
            <a:ln w="12700" cmpd="thickThin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sz="1100" dirty="0">
                  <a:latin typeface="Constantia" pitchFamily="18" charset="0"/>
                </a:rPr>
                <a:t>Registro*: </a:t>
              </a:r>
              <a:r>
                <a:rPr lang="es-ES" sz="1100" dirty="0" err="1">
                  <a:latin typeface="Constantia" pitchFamily="18" charset="0"/>
                </a:rPr>
                <a:t>doc</a:t>
              </a:r>
              <a:r>
                <a:rPr lang="es-ES" sz="1100" dirty="0">
                  <a:latin typeface="Constantia" pitchFamily="18" charset="0"/>
                </a:rPr>
                <a:t> que presenta res. Obtenidos o </a:t>
              </a:r>
              <a:r>
                <a:rPr lang="es-ES" sz="1100" dirty="0" err="1">
                  <a:latin typeface="Constantia" pitchFamily="18" charset="0"/>
                </a:rPr>
                <a:t>evid</a:t>
              </a:r>
              <a:r>
                <a:rPr lang="es-ES" sz="1100" dirty="0">
                  <a:latin typeface="Constantia" pitchFamily="18" charset="0"/>
                </a:rPr>
                <a:t> de </a:t>
              </a:r>
              <a:r>
                <a:rPr lang="es-ES" sz="1100" dirty="0" err="1">
                  <a:latin typeface="Constantia" pitchFamily="18" charset="0"/>
                </a:rPr>
                <a:t>act</a:t>
              </a:r>
              <a:r>
                <a:rPr lang="es-ES" sz="1100" dirty="0">
                  <a:latin typeface="Constantia" pitchFamily="18" charset="0"/>
                </a:rPr>
                <a:t> realizadas</a:t>
              </a:r>
            </a:p>
          </p:txBody>
        </p:sp>
        <p:cxnSp>
          <p:nvCxnSpPr>
            <p:cNvPr id="38" name="AutoShape 25">
              <a:extLst>
                <a:ext uri="{FF2B5EF4-FFF2-40B4-BE49-F238E27FC236}">
                  <a16:creationId xmlns:a16="http://schemas.microsoft.com/office/drawing/2014/main" id="{C65EDF2F-CD4E-4485-A4F8-03E987C51E85}"/>
                </a:ext>
              </a:extLst>
            </p:cNvPr>
            <p:cNvCxnSpPr>
              <a:cxnSpLocks noChangeShapeType="1"/>
              <a:stCxn id="36" idx="2"/>
              <a:endCxn id="28" idx="0"/>
            </p:cNvCxnSpPr>
            <p:nvPr/>
          </p:nvCxnSpPr>
          <p:spPr bwMode="auto">
            <a:xfrm flipH="1">
              <a:off x="1148469" y="3105921"/>
              <a:ext cx="745284" cy="5859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39D7668-A43B-4514-B434-30D9E3D86E77}"/>
              </a:ext>
            </a:extLst>
          </p:cNvPr>
          <p:cNvSpPr txBox="1"/>
          <p:nvPr/>
        </p:nvSpPr>
        <p:spPr>
          <a:xfrm>
            <a:off x="6233998" y="5882139"/>
            <a:ext cx="2319130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125" marR="0" lvl="0" indent="-255588" algn="l" defTabSz="914400" rtl="0" eaLnBrk="0" fontAlgn="base" latinLnBrk="0" hangingPunct="0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*Norma ISO 9000:2015</a:t>
            </a: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E56D7C25-A4A0-41DC-81C8-EFE37435EB7C}"/>
              </a:ext>
            </a:extLst>
          </p:cNvPr>
          <p:cNvCxnSpPr>
            <a:stCxn id="36" idx="2"/>
            <a:endCxn id="29" idx="0"/>
          </p:cNvCxnSpPr>
          <p:nvPr/>
        </p:nvCxnSpPr>
        <p:spPr>
          <a:xfrm>
            <a:off x="2680980" y="5539192"/>
            <a:ext cx="929110" cy="5952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738313" y="474663"/>
            <a:ext cx="3338512" cy="5834062"/>
          </a:xfrm>
          <a:prstGeom prst="rect">
            <a:avLst/>
          </a:prstGeom>
          <a:solidFill>
            <a:schemeClr val="tx1"/>
          </a:solidFill>
          <a:ln w="9525">
            <a:solidFill>
              <a:srgbClr val="030305"/>
            </a:solidFill>
            <a:miter lim="800000"/>
            <a:headEnd/>
            <a:tailEnd/>
          </a:ln>
        </p:spPr>
        <p:txBody>
          <a:bodyPr wrap="none" anchor="b"/>
          <a:lstStyle/>
          <a:p>
            <a:pPr algn="ctr"/>
            <a:endParaRPr lang="es-MX" sz="2000" b="1">
              <a:solidFill>
                <a:srgbClr val="F1EFFF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2020888" y="1547813"/>
            <a:ext cx="2479675" cy="1033462"/>
          </a:xfrm>
          <a:prstGeom prst="flowChartDocumen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s-ES_tradnl" b="1">
                <a:solidFill>
                  <a:schemeClr val="bg1"/>
                </a:solidFill>
                <a:latin typeface="Constantia" pitchFamily="18" charset="0"/>
              </a:rPr>
              <a:t>Manual </a:t>
            </a:r>
          </a:p>
          <a:p>
            <a:pPr algn="ctr"/>
            <a:r>
              <a:rPr lang="es-ES_tradnl" b="1">
                <a:solidFill>
                  <a:schemeClr val="bg1"/>
                </a:solidFill>
                <a:latin typeface="Constantia" pitchFamily="18" charset="0"/>
              </a:rPr>
              <a:t>Política de Calidad, etc</a:t>
            </a:r>
            <a:endParaRPr lang="es-MX" b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2009775" y="3538538"/>
            <a:ext cx="2417763" cy="1114425"/>
          </a:xfrm>
          <a:prstGeom prst="flowChartDocumen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b="1">
                <a:solidFill>
                  <a:schemeClr val="bg1"/>
                </a:solidFill>
                <a:latin typeface="Constantia" pitchFamily="18" charset="0"/>
              </a:rPr>
              <a:t>Planes de Calidad </a:t>
            </a:r>
          </a:p>
          <a:p>
            <a:pPr algn="ctr"/>
            <a:r>
              <a:rPr lang="es-ES_tradnl" b="1">
                <a:solidFill>
                  <a:schemeClr val="bg1"/>
                </a:solidFill>
                <a:latin typeface="Constantia" pitchFamily="18" charset="0"/>
              </a:rPr>
              <a:t>Procedimientos</a:t>
            </a:r>
            <a:endParaRPr lang="es-MX" b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032000" y="5110163"/>
            <a:ext cx="2430463" cy="1055687"/>
          </a:xfrm>
          <a:prstGeom prst="flowChartDocumen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b="1">
                <a:solidFill>
                  <a:schemeClr val="bg1"/>
                </a:solidFill>
                <a:latin typeface="Constantia" pitchFamily="18" charset="0"/>
              </a:rPr>
              <a:t>Instructivos</a:t>
            </a:r>
            <a:endParaRPr lang="es-MX" b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4342" name="AutoShape 16" descr="Resultado de imagen para imágenes animadas de jefe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14343" name="AutoShape 18" descr="Resultado de imagen para imágenes animadas de jefe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14344" name="Text Box 23"/>
          <p:cNvSpPr txBox="1">
            <a:spLocks noChangeArrowheads="1"/>
          </p:cNvSpPr>
          <p:nvPr/>
        </p:nvSpPr>
        <p:spPr bwMode="auto">
          <a:xfrm>
            <a:off x="2051050" y="620713"/>
            <a:ext cx="2449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DOC QUE ESTABLECEN REQ.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5148263" y="481013"/>
            <a:ext cx="3338512" cy="5834062"/>
          </a:xfrm>
          <a:prstGeom prst="rect">
            <a:avLst/>
          </a:prstGeom>
          <a:solidFill>
            <a:schemeClr val="tx1"/>
          </a:solidFill>
          <a:ln w="9525">
            <a:solidFill>
              <a:srgbClr val="030305"/>
            </a:solidFill>
            <a:miter lim="800000"/>
            <a:headEnd/>
            <a:tailEnd/>
          </a:ln>
        </p:spPr>
        <p:txBody>
          <a:bodyPr wrap="none" anchor="b"/>
          <a:lstStyle/>
          <a:p>
            <a:pPr algn="ctr"/>
            <a:endParaRPr lang="es-MX" sz="2000" b="1">
              <a:solidFill>
                <a:srgbClr val="F1EFFF"/>
              </a:solidFill>
            </a:endParaRPr>
          </a:p>
        </p:txBody>
      </p:sp>
      <p:sp>
        <p:nvSpPr>
          <p:cNvPr id="14346" name="Text Box 25"/>
          <p:cNvSpPr txBox="1">
            <a:spLocks noChangeArrowheads="1"/>
          </p:cNvSpPr>
          <p:nvPr/>
        </p:nvSpPr>
        <p:spPr bwMode="auto">
          <a:xfrm>
            <a:off x="5578475" y="765175"/>
            <a:ext cx="24495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DOC QUE DEMUESTRAN LA EXISTENCIA DEL SGC</a:t>
            </a:r>
          </a:p>
        </p:txBody>
      </p:sp>
      <p:sp>
        <p:nvSpPr>
          <p:cNvPr id="14347" name="Text Box 27"/>
          <p:cNvSpPr txBox="1">
            <a:spLocks noChangeArrowheads="1"/>
          </p:cNvSpPr>
          <p:nvPr/>
        </p:nvSpPr>
        <p:spPr bwMode="auto">
          <a:xfrm>
            <a:off x="5578475" y="2133600"/>
            <a:ext cx="2449513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 Los documentos que presentan resultados obtenidos o proporcionan evidencia de actividades realizadas son los </a:t>
            </a:r>
            <a:r>
              <a:rPr lang="es-ES" i="1">
                <a:solidFill>
                  <a:srgbClr val="FF0000"/>
                </a:solidFill>
              </a:rPr>
              <a:t>Registros*</a:t>
            </a:r>
          </a:p>
        </p:txBody>
      </p:sp>
      <p:sp>
        <p:nvSpPr>
          <p:cNvPr id="14348" name="Text Box 28"/>
          <p:cNvSpPr txBox="1">
            <a:spLocks noChangeArrowheads="1"/>
          </p:cNvSpPr>
          <p:nvPr/>
        </p:nvSpPr>
        <p:spPr bwMode="auto">
          <a:xfrm>
            <a:off x="6516688" y="5734050"/>
            <a:ext cx="1728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solidFill>
                  <a:srgbClr val="FF0000"/>
                </a:solidFill>
              </a:rPr>
              <a:t>* </a:t>
            </a:r>
            <a:r>
              <a:rPr lang="es-ES" sz="1600" i="1">
                <a:solidFill>
                  <a:srgbClr val="FF0000"/>
                </a:solidFill>
              </a:rPr>
              <a:t>ISO 9000:2015</a:t>
            </a:r>
          </a:p>
        </p:txBody>
      </p:sp>
      <p:sp>
        <p:nvSpPr>
          <p:cNvPr id="14349" name="AutoShape 13"/>
          <p:cNvSpPr>
            <a:spLocks/>
          </p:cNvSpPr>
          <p:nvPr/>
        </p:nvSpPr>
        <p:spPr bwMode="auto">
          <a:xfrm>
            <a:off x="1258888" y="1341438"/>
            <a:ext cx="144462" cy="1439862"/>
          </a:xfrm>
          <a:prstGeom prst="leftBrace">
            <a:avLst>
              <a:gd name="adj1" fmla="val 8305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14350" name="AutoShape 14"/>
          <p:cNvSpPr>
            <a:spLocks/>
          </p:cNvSpPr>
          <p:nvPr/>
        </p:nvSpPr>
        <p:spPr bwMode="auto">
          <a:xfrm>
            <a:off x="1258888" y="3573463"/>
            <a:ext cx="288925" cy="2592387"/>
          </a:xfrm>
          <a:prstGeom prst="leftBrace">
            <a:avLst>
              <a:gd name="adj1" fmla="val 7477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0" y="1484313"/>
            <a:ext cx="13319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Info doc referente al sistema de gestión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0" y="3716338"/>
            <a:ext cx="13319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Info doc para que la org opere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/>
          </p:cNvSpPr>
          <p:nvPr>
            <p:ph type="body" sz="half" idx="4294967295"/>
          </p:nvPr>
        </p:nvSpPr>
        <p:spPr>
          <a:xfrm>
            <a:off x="539750" y="974725"/>
            <a:ext cx="3998913" cy="51181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es-ES_tradnl" sz="2000" b="1" dirty="0">
                <a:solidFill>
                  <a:srgbClr val="FF0000"/>
                </a:solidFill>
              </a:rPr>
              <a:t>INTERNOS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_tradnl" sz="1800" dirty="0"/>
          </a:p>
          <a:p>
            <a:pPr>
              <a:lnSpc>
                <a:spcPct val="80000"/>
              </a:lnSpc>
            </a:pPr>
            <a:r>
              <a:rPr lang="es-ES_tradnl" sz="1800" dirty="0"/>
              <a:t>Procedimientos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Planes de calidad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Instructivos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Reglamentos internos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Informes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Memorandos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Ordenes de trabajo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Listas de verificación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Especificaciones de producto, ensayo, proceso, etc.</a:t>
            </a:r>
            <a:endParaRPr lang="pt-BR" sz="1800" dirty="0"/>
          </a:p>
          <a:p>
            <a:pPr>
              <a:lnSpc>
                <a:spcPct val="80000"/>
              </a:lnSpc>
            </a:pPr>
            <a:r>
              <a:rPr lang="pt-BR" sz="1800" dirty="0" err="1"/>
              <a:t>Dibujos</a:t>
            </a:r>
            <a:r>
              <a:rPr lang="pt-BR" sz="1800" dirty="0"/>
              <a:t>, esquemas, croquis, planos, fotos, </a:t>
            </a:r>
            <a:r>
              <a:rPr lang="pt-BR" sz="1800" dirty="0" err="1"/>
              <a:t>etc</a:t>
            </a:r>
            <a:endParaRPr lang="es-ES_tradnl" sz="1800" dirty="0"/>
          </a:p>
          <a:p>
            <a:pPr>
              <a:lnSpc>
                <a:spcPct val="80000"/>
              </a:lnSpc>
            </a:pPr>
            <a:r>
              <a:rPr lang="es-ES_tradnl" sz="1800" dirty="0"/>
              <a:t>Formularios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Actas de reunión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Organigramas</a:t>
            </a:r>
          </a:p>
          <a:p>
            <a:pPr>
              <a:lnSpc>
                <a:spcPct val="80000"/>
              </a:lnSpc>
            </a:pPr>
            <a:r>
              <a:rPr lang="es-ES_tradnl" sz="1800" dirty="0"/>
              <a:t>Programas de capacitación, de auditoría, </a:t>
            </a:r>
            <a:r>
              <a:rPr lang="es-ES_tradnl" sz="1800" dirty="0" err="1"/>
              <a:t>etc</a:t>
            </a:r>
            <a:endParaRPr lang="es-ES" sz="1800" dirty="0"/>
          </a:p>
          <a:p>
            <a:pPr>
              <a:lnSpc>
                <a:spcPct val="80000"/>
              </a:lnSpc>
            </a:pPr>
            <a:endParaRPr lang="es-ES" sz="1600" dirty="0"/>
          </a:p>
        </p:txBody>
      </p:sp>
      <p:sp>
        <p:nvSpPr>
          <p:cNvPr id="16387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806950" y="993775"/>
            <a:ext cx="4086225" cy="5189538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es-ES_tradnl" sz="1800" b="1" dirty="0">
                <a:solidFill>
                  <a:srgbClr val="FF0000"/>
                </a:solidFill>
                <a:cs typeface="Times New Roman" pitchFamily="18" charset="0"/>
              </a:rPr>
              <a:t>EXTERNOS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_tradnl" sz="18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s-ES_tradnl" sz="1800" dirty="0">
                <a:solidFill>
                  <a:schemeClr val="tx2"/>
                </a:solidFill>
                <a:cs typeface="Times New Roman" pitchFamily="18" charset="0"/>
              </a:rPr>
              <a:t>Reglamentaciones.</a:t>
            </a:r>
          </a:p>
          <a:p>
            <a:pPr>
              <a:lnSpc>
                <a:spcPct val="80000"/>
              </a:lnSpc>
            </a:pPr>
            <a:r>
              <a:rPr lang="es-ES" sz="1800" dirty="0">
                <a:solidFill>
                  <a:schemeClr val="tx2"/>
                </a:solidFill>
                <a:cs typeface="Times New Roman" pitchFamily="18" charset="0"/>
              </a:rPr>
              <a:t>Normas legales y técnicas.</a:t>
            </a:r>
          </a:p>
          <a:p>
            <a:pPr>
              <a:lnSpc>
                <a:spcPct val="80000"/>
              </a:lnSpc>
            </a:pPr>
            <a:r>
              <a:rPr lang="es-ES_tradnl" sz="1800" dirty="0">
                <a:solidFill>
                  <a:schemeClr val="tx2"/>
                </a:solidFill>
                <a:cs typeface="Times New Roman" pitchFamily="18" charset="0"/>
              </a:rPr>
              <a:t>Manuales de instalación, de equipos.</a:t>
            </a:r>
          </a:p>
          <a:p>
            <a:pPr>
              <a:lnSpc>
                <a:spcPct val="80000"/>
              </a:lnSpc>
            </a:pPr>
            <a:r>
              <a:rPr lang="es-ES_tradnl" sz="1800" dirty="0">
                <a:solidFill>
                  <a:schemeClr val="tx2"/>
                </a:solidFill>
                <a:cs typeface="Times New Roman" pitchFamily="18" charset="0"/>
              </a:rPr>
              <a:t>Bibliografía.</a:t>
            </a:r>
            <a:endParaRPr lang="es-ES" sz="1800" dirty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es-ES" sz="1600" dirty="0"/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684213" y="260350"/>
            <a:ext cx="82940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000" b="1" dirty="0">
                <a:solidFill>
                  <a:srgbClr val="003399"/>
                </a:solidFill>
                <a:latin typeface="Constantia" pitchFamily="18" charset="0"/>
              </a:rPr>
              <a:t>EJ: DE INFO DOCUMENTADA DE FUENTES INTERNAS Y EXTERNAS</a:t>
            </a:r>
          </a:p>
        </p:txBody>
      </p:sp>
      <p:pic>
        <p:nvPicPr>
          <p:cNvPr id="2" name="ppt 8">
            <a:hlinkClick r:id="" action="ppaction://media"/>
            <a:extLst>
              <a:ext uri="{FF2B5EF4-FFF2-40B4-BE49-F238E27FC236}">
                <a16:creationId xmlns:a16="http://schemas.microsoft.com/office/drawing/2014/main" id="{D1F90DA6-14D2-4F8B-A10D-E267A04D8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Marcador de contenido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Preserva el </a:t>
            </a:r>
            <a:r>
              <a:rPr lang="es-ES_tradnl" sz="2500" b="1" dirty="0">
                <a:solidFill>
                  <a:srgbClr val="A50021"/>
                </a:solidFill>
                <a:cs typeface="Times New Roman" pitchFamily="18" charset="0"/>
              </a:rPr>
              <a:t>Know-how</a:t>
            </a: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 de la empresa.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Define </a:t>
            </a:r>
            <a:r>
              <a:rPr lang="es-ES_tradnl" sz="2500" b="1" dirty="0">
                <a:solidFill>
                  <a:srgbClr val="A50021"/>
                </a:solidFill>
                <a:cs typeface="Times New Roman" pitchFamily="18" charset="0"/>
              </a:rPr>
              <a:t>responsabilidades</a:t>
            </a: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 claras con lo que favorece el autocontrol, </a:t>
            </a:r>
            <a:r>
              <a:rPr lang="es-ES_tradnl" sz="2500" b="1" dirty="0">
                <a:solidFill>
                  <a:srgbClr val="A50021"/>
                </a:solidFill>
                <a:cs typeface="Times New Roman" pitchFamily="18" charset="0"/>
              </a:rPr>
              <a:t>legaliza </a:t>
            </a:r>
            <a:r>
              <a:rPr lang="es-ES_tradnl" sz="2500" dirty="0">
                <a:cs typeface="Times New Roman" pitchFamily="18" charset="0"/>
              </a:rPr>
              <a:t>y</a:t>
            </a:r>
            <a:r>
              <a:rPr lang="es-ES_tradnl" sz="2500" b="1" dirty="0">
                <a:solidFill>
                  <a:srgbClr val="A50021"/>
                </a:solidFill>
                <a:cs typeface="Times New Roman" pitchFamily="18" charset="0"/>
              </a:rPr>
              <a:t> autoriza</a:t>
            </a: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Da </a:t>
            </a:r>
            <a:r>
              <a:rPr lang="es-ES_tradnl" sz="2500" b="1" dirty="0">
                <a:solidFill>
                  <a:srgbClr val="A50021"/>
                </a:solidFill>
                <a:cs typeface="Times New Roman" pitchFamily="18" charset="0"/>
              </a:rPr>
              <a:t>confianza</a:t>
            </a: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, es un apoyo para las auditorías (aseguramiento interno y externo).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Es una herramienta de </a:t>
            </a:r>
            <a:r>
              <a:rPr lang="es-ES_tradnl" sz="2500" b="1" dirty="0">
                <a:solidFill>
                  <a:srgbClr val="A50021"/>
                </a:solidFill>
                <a:cs typeface="Times New Roman" pitchFamily="18" charset="0"/>
              </a:rPr>
              <a:t>comunicación </a:t>
            </a:r>
            <a:r>
              <a:rPr lang="es-ES_tradnl" sz="2500" dirty="0">
                <a:cs typeface="Times New Roman" pitchFamily="18" charset="0"/>
              </a:rPr>
              <a:t>(interna y externa).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Texto de </a:t>
            </a:r>
            <a:r>
              <a:rPr lang="es-ES_tradnl" sz="2500" b="1" dirty="0">
                <a:solidFill>
                  <a:srgbClr val="A50021"/>
                </a:solidFill>
                <a:cs typeface="Times New Roman" pitchFamily="18" charset="0"/>
              </a:rPr>
              <a:t>capacitación</a:t>
            </a: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 del personal.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s-ES_tradnl" sz="2500" b="1" dirty="0">
                <a:solidFill>
                  <a:srgbClr val="A50021"/>
                </a:solidFill>
                <a:cs typeface="Times New Roman" pitchFamily="18" charset="0"/>
              </a:rPr>
              <a:t>Independiza</a:t>
            </a:r>
            <a:r>
              <a:rPr lang="es-ES_tradnl" sz="2500" dirty="0">
                <a:solidFill>
                  <a:srgbClr val="030305"/>
                </a:solidFill>
                <a:cs typeface="Times New Roman" pitchFamily="18" charset="0"/>
              </a:rPr>
              <a:t> el SQ de las personas.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endParaRPr lang="es-ES_tradnl" sz="2500" b="1" dirty="0">
              <a:solidFill>
                <a:srgbClr val="A50021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endParaRPr lang="es-ES" sz="2500" dirty="0">
              <a:solidFill>
                <a:srgbClr val="030305"/>
              </a:solidFill>
            </a:endParaRP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endParaRPr lang="es-ES" sz="2500" dirty="0"/>
          </a:p>
        </p:txBody>
      </p:sp>
      <p:sp>
        <p:nvSpPr>
          <p:cNvPr id="154629" name="Rectangle 5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" sz="3700" dirty="0">
                <a:solidFill>
                  <a:srgbClr val="003399"/>
                </a:solidFill>
                <a:effectLst/>
              </a:rPr>
              <a:t>Beneficios de contar con un SGC documentado</a:t>
            </a:r>
          </a:p>
        </p:txBody>
      </p:sp>
      <p:pic>
        <p:nvPicPr>
          <p:cNvPr id="2" name="ppt 9">
            <a:hlinkClick r:id="" action="ppaction://media"/>
            <a:extLst>
              <a:ext uri="{FF2B5EF4-FFF2-40B4-BE49-F238E27FC236}">
                <a16:creationId xmlns:a16="http://schemas.microsoft.com/office/drawing/2014/main" id="{BC61C429-8B83-4486-AC89-27DF55DDB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815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Título"/>
          <p:cNvSpPr>
            <a:spLocks noGrp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</p:spPr>
        <p:txBody>
          <a:bodyPr wrap="square" lIns="91440" tIns="45720" rIns="91440" bIns="45720" numCol="1" rtlCol="0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" sz="3700" dirty="0">
                <a:solidFill>
                  <a:srgbClr val="003399"/>
                </a:solidFill>
                <a:effectLst/>
              </a:rPr>
              <a:t>7.5</a:t>
            </a:r>
            <a:r>
              <a:rPr lang="es-ES" sz="3700" dirty="0">
                <a:effectLst/>
              </a:rPr>
              <a:t> </a:t>
            </a:r>
            <a:r>
              <a:rPr lang="es-ES" sz="3700" dirty="0">
                <a:solidFill>
                  <a:srgbClr val="003399"/>
                </a:solidFill>
                <a:effectLst/>
              </a:rPr>
              <a:t>Información documentada – Requisitos</a:t>
            </a:r>
            <a:br>
              <a:rPr lang="es-ES" sz="3700" dirty="0">
                <a:solidFill>
                  <a:srgbClr val="003399"/>
                </a:solidFill>
                <a:effectLst/>
              </a:rPr>
            </a:br>
            <a:r>
              <a:rPr lang="es-ES" sz="3700" dirty="0">
                <a:solidFill>
                  <a:srgbClr val="003399"/>
                </a:solidFill>
                <a:effectLst/>
              </a:rPr>
              <a:t>            7.5.1 Generalidades</a:t>
            </a:r>
            <a:br>
              <a:rPr lang="es-ES" sz="3700" dirty="0">
                <a:solidFill>
                  <a:srgbClr val="003399"/>
                </a:solidFill>
                <a:effectLst/>
              </a:rPr>
            </a:br>
            <a:r>
              <a:rPr lang="es-ES" sz="3700" dirty="0">
                <a:solidFill>
                  <a:srgbClr val="003399"/>
                </a:solidFill>
                <a:effectLst/>
              </a:rPr>
              <a:t>            7.5.2 Creación y actualización</a:t>
            </a:r>
            <a:br>
              <a:rPr lang="es-ES" sz="3700" dirty="0">
                <a:solidFill>
                  <a:srgbClr val="003399"/>
                </a:solidFill>
                <a:effectLst/>
              </a:rPr>
            </a:br>
            <a:r>
              <a:rPr lang="es-ES" sz="3700" dirty="0">
                <a:solidFill>
                  <a:srgbClr val="003399"/>
                </a:solidFill>
                <a:effectLst/>
              </a:rPr>
              <a:t>            7.5.3 Control de la información  </a:t>
            </a:r>
            <a:br>
              <a:rPr lang="es-ES" sz="3700" dirty="0">
                <a:solidFill>
                  <a:srgbClr val="003399"/>
                </a:solidFill>
                <a:effectLst/>
              </a:rPr>
            </a:br>
            <a:r>
              <a:rPr lang="es-ES" sz="3700" dirty="0">
                <a:solidFill>
                  <a:srgbClr val="003399"/>
                </a:solidFill>
                <a:effectLst/>
              </a:rPr>
              <a:t>            documentada </a:t>
            </a:r>
            <a:endParaRPr lang="es-UY" sz="3700" dirty="0">
              <a:solidFill>
                <a:srgbClr val="003399"/>
              </a:solidFill>
              <a:effectLst/>
            </a:endParaRPr>
          </a:p>
        </p:txBody>
      </p:sp>
      <p:pic>
        <p:nvPicPr>
          <p:cNvPr id="2" name="ppt 8 nueva">
            <a:hlinkClick r:id="" action="ppaction://media"/>
            <a:extLst>
              <a:ext uri="{FF2B5EF4-FFF2-40B4-BE49-F238E27FC236}">
                <a16:creationId xmlns:a16="http://schemas.microsoft.com/office/drawing/2014/main" id="{0C848F98-E6E8-4F46-B79D-ABBD2A5D0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0825" y="1196975"/>
            <a:ext cx="8497888" cy="431800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UY" sz="2000" dirty="0">
                <a:latin typeface="+mj-lt"/>
              </a:rPr>
              <a:t>El sistema de Gestión de la Calidad debe incluir:</a:t>
            </a:r>
          </a:p>
          <a:p>
            <a:pPr>
              <a:defRPr/>
            </a:pPr>
            <a:r>
              <a:rPr lang="es-UY" sz="2000" dirty="0">
                <a:latin typeface="+mj-lt"/>
              </a:rPr>
              <a:t> 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000" dirty="0">
                <a:latin typeface="+mn-lt"/>
              </a:rPr>
              <a:t>la información documentada requerida por la norma ISO 9001;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000" dirty="0">
                <a:latin typeface="+mn-lt"/>
              </a:rPr>
              <a:t>la información documentada que la empresa determina como necesaria para obtener la eficiencia del Sistema de Gestión de la Calidad.</a:t>
            </a:r>
          </a:p>
          <a:p>
            <a:pPr>
              <a:defRPr/>
            </a:pPr>
            <a:r>
              <a:rPr lang="es-UY" sz="2000" dirty="0">
                <a:latin typeface="+mj-lt"/>
              </a:rPr>
              <a:t> </a:t>
            </a:r>
          </a:p>
          <a:p>
            <a:pPr>
              <a:defRPr/>
            </a:pPr>
            <a:r>
              <a:rPr lang="es-UY" sz="2000" dirty="0">
                <a:latin typeface="+mj-lt"/>
              </a:rPr>
              <a:t>NOTA: La extensión de la información documentada para un sistema de gestión de la calidad puede variar de una organización a otra, debido a:</a:t>
            </a:r>
          </a:p>
          <a:p>
            <a:pPr>
              <a:defRPr/>
            </a:pPr>
            <a:r>
              <a:rPr lang="es-UY" sz="2000" dirty="0">
                <a:latin typeface="+mj-lt"/>
              </a:rPr>
              <a:t> 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000" dirty="0">
                <a:latin typeface="+mn-lt"/>
              </a:rPr>
              <a:t>el tamaño de la organización y su tipo de actividades, procesos, productos y servicios; 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000" dirty="0">
                <a:latin typeface="+mn-lt"/>
              </a:rPr>
              <a:t>la complejidad de los procesos y sus interacciones; y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000" dirty="0">
                <a:latin typeface="+mn-lt"/>
              </a:rPr>
              <a:t>la competencia de las personas.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850" y="260350"/>
            <a:ext cx="8208963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UY" sz="4000" dirty="0">
                <a:solidFill>
                  <a:srgbClr val="003399"/>
                </a:solidFill>
                <a:latin typeface="+mj-lt"/>
              </a:rPr>
              <a:t>7.5.1 Generalidades</a:t>
            </a:r>
          </a:p>
        </p:txBody>
      </p:sp>
      <p:pic>
        <p:nvPicPr>
          <p:cNvPr id="4" name="ppt 12">
            <a:hlinkClick r:id="" action="ppaction://media"/>
            <a:extLst>
              <a:ext uri="{FF2B5EF4-FFF2-40B4-BE49-F238E27FC236}">
                <a16:creationId xmlns:a16="http://schemas.microsoft.com/office/drawing/2014/main" id="{8DBEB974-23BB-4209-BD77-320AE34DF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428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urrencia">
  <a:themeElements>
    <a:clrScheme name="1_Concurrencia 1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FFFFFF"/>
      </a:accent3>
      <a:accent4>
        <a:srgbClr val="000000"/>
      </a:accent4>
      <a:accent5>
        <a:srgbClr val="ADCEDC"/>
      </a:accent5>
      <a:accent6>
        <a:srgbClr val="C51B23"/>
      </a:accent6>
      <a:hlink>
        <a:srgbClr val="FF8119"/>
      </a:hlink>
      <a:folHlink>
        <a:srgbClr val="44B9E8"/>
      </a:folHlink>
    </a:clrScheme>
    <a:fontScheme name="1_Concurrencia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urrencia 1">
        <a:dk1>
          <a:srgbClr val="000000"/>
        </a:dk1>
        <a:lt1>
          <a:srgbClr val="FFFFFF"/>
        </a:lt1>
        <a:dk2>
          <a:srgbClr val="464646"/>
        </a:dk2>
        <a:lt2>
          <a:srgbClr val="DEF5FA"/>
        </a:lt2>
        <a:accent1>
          <a:srgbClr val="2DA2BF"/>
        </a:accent1>
        <a:accent2>
          <a:srgbClr val="DA1F28"/>
        </a:accent2>
        <a:accent3>
          <a:srgbClr val="FFFFFF"/>
        </a:accent3>
        <a:accent4>
          <a:srgbClr val="000000"/>
        </a:accent4>
        <a:accent5>
          <a:srgbClr val="ADCEDC"/>
        </a:accent5>
        <a:accent6>
          <a:srgbClr val="C51B23"/>
        </a:accent6>
        <a:hlink>
          <a:srgbClr val="FF8119"/>
        </a:hlink>
        <a:folHlink>
          <a:srgbClr val="44B9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5291</TotalTime>
  <Words>1791</Words>
  <Application>Microsoft Office PowerPoint</Application>
  <PresentationFormat>Presentación en pantalla (4:3)</PresentationFormat>
  <Paragraphs>294</Paragraphs>
  <Slides>31</Slides>
  <Notes>1</Notes>
  <HiddenSlides>0</HiddenSlides>
  <MMClips>20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Arial</vt:lpstr>
      <vt:lpstr>Calibri</vt:lpstr>
      <vt:lpstr>Comic Sans MS</vt:lpstr>
      <vt:lpstr>Constantia</vt:lpstr>
      <vt:lpstr>Times New Roman</vt:lpstr>
      <vt:lpstr>Verdana</vt:lpstr>
      <vt:lpstr>Wingdings 2</vt:lpstr>
      <vt:lpstr>Wingdings 3</vt:lpstr>
      <vt:lpstr>Concurrencia</vt:lpstr>
      <vt:lpstr>1_Concurrencia</vt:lpstr>
      <vt:lpstr>Información Documentada </vt:lpstr>
      <vt:lpstr>Temario</vt:lpstr>
      <vt:lpstr>Introducción</vt:lpstr>
      <vt:lpstr>Presentación de PowerPoint</vt:lpstr>
      <vt:lpstr>Presentación de PowerPoint</vt:lpstr>
      <vt:lpstr>Presentación de PowerPoint</vt:lpstr>
      <vt:lpstr>Beneficios de contar con un SGC documentado</vt:lpstr>
      <vt:lpstr>7.5 Información documentada – Requisitos             7.5.1 Generalidades             7.5.2 Creación y actualización             7.5.3 Control de la información               documentada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Consideraciones</vt:lpstr>
      <vt:lpstr>Estructura documental típica</vt:lpstr>
      <vt:lpstr>Planes de Calidad</vt:lpstr>
      <vt:lpstr>Definición de proceso</vt:lpstr>
      <vt:lpstr>Descripción de procesos</vt:lpstr>
      <vt:lpstr>Presentación de PowerPoint</vt:lpstr>
      <vt:lpstr>Descripción del proceso</vt:lpstr>
      <vt:lpstr>¿Quiénes son los responsables?</vt:lpstr>
      <vt:lpstr>Presentación de PowerPoint</vt:lpstr>
      <vt:lpstr>Ej de diagrama de flujo de un proceso</vt:lpstr>
      <vt:lpstr>Procedimiento</vt:lpstr>
      <vt:lpstr>Presentación de PowerPoint</vt:lpstr>
      <vt:lpstr>Instructivos</vt:lpstr>
      <vt:lpstr>Principales características</vt:lpstr>
      <vt:lpstr>Presentación de PowerPoint</vt:lpstr>
      <vt:lpstr>Tipos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usuario</cp:lastModifiedBy>
  <cp:revision>146</cp:revision>
  <dcterms:created xsi:type="dcterms:W3CDTF">2009-08-04T14:11:33Z</dcterms:created>
  <dcterms:modified xsi:type="dcterms:W3CDTF">2021-03-22T20:57:57Z</dcterms:modified>
</cp:coreProperties>
</file>