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</p:sldMasterIdLst>
  <p:sldIdLst>
    <p:sldId id="256" r:id="rId3"/>
    <p:sldId id="257" r:id="rId4"/>
    <p:sldId id="258" r:id="rId5"/>
    <p:sldId id="260" r:id="rId6"/>
    <p:sldId id="264" r:id="rId7"/>
    <p:sldId id="266" r:id="rId8"/>
    <p:sldId id="269" r:id="rId9"/>
    <p:sldId id="270" r:id="rId10"/>
    <p:sldId id="271" r:id="rId11"/>
    <p:sldId id="272" r:id="rId12"/>
    <p:sldId id="274" r:id="rId13"/>
    <p:sldId id="275" r:id="rId14"/>
    <p:sldId id="277" r:id="rId15"/>
    <p:sldId id="278" r:id="rId16"/>
    <p:sldId id="280" r:id="rId17"/>
    <p:sldId id="281" r:id="rId18"/>
    <p:sldId id="287" r:id="rId19"/>
    <p:sldId id="261" r:id="rId20"/>
    <p:sldId id="26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9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altLang="es-UY" noProof="0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s-ES" altLang="es-UY" noProof="0" smtClean="0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830E4B-D3F9-4322-B8C3-6684EF8EE6CB}" type="slidenum">
              <a:rPr lang="es-ES" altLang="es-UY"/>
              <a:pPr/>
              <a:t>‹Nº›</a:t>
            </a:fld>
            <a:endParaRPr lang="es-ES" altLang="es-UY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UY" alt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B67B4-354C-46A2-B72F-7D49D68389C4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10265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E585-8418-4866-96EB-BC7F0CB3101B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174558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s-ES" altLang="en-US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s-ES" altLang="en-US" noProof="0" smtClean="0"/>
              <a:t>Click to edit Master subtitle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91B7CC-4B62-480B-BF0F-C2E77413A22F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553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B593-574D-4A1E-81C9-92E99E2B1132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034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2BA4-FAD3-435A-A569-6A324C4EE8F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4111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754E-280A-49B1-BFF3-3AF59092E6C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8784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A4F6A-8CC6-4404-A20C-63C9CF13D9D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8096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70F53-8A20-4661-B86A-AB0AD2210B1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709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2353-4121-4D9D-A895-EDC36ADABE8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765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5851-9192-48B1-B6A4-ED8066BD8D3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6030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034B-EB43-49C7-A1CF-D85DB66BC97A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109864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89F2-4A5E-4C76-AC94-9CB5F34A299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061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29540-87D1-42E9-8FE6-4464CD3CFD4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65801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1EF6E-B64B-48A1-A969-41989865154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46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5A3ED-747E-4F3A-96CA-C457D6C63F70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42836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EE55-5D8D-4F39-9A04-4CBB47DE970C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3185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87D0-8D4B-4698-82A8-111E0D345216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5579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9091-5D15-49C4-9798-36112334FC51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4966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18EA-CE75-44FC-9C42-00B8C81C47D4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81231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68E7-AC6A-48B5-A733-8280CD8A601E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194166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5C3E7-B579-4DEF-A8D9-96CE6D0D072C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16240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Click to edit Master text styles</a:t>
            </a:r>
          </a:p>
          <a:p>
            <a:pPr lvl="1"/>
            <a:r>
              <a:rPr lang="es-ES" altLang="es-UY" smtClean="0"/>
              <a:t>Second level</a:t>
            </a:r>
          </a:p>
          <a:p>
            <a:pPr lvl="2"/>
            <a:r>
              <a:rPr lang="es-ES" altLang="es-UY" smtClean="0"/>
              <a:t>Third level</a:t>
            </a:r>
          </a:p>
          <a:p>
            <a:pPr lvl="3"/>
            <a:r>
              <a:rPr lang="es-ES" altLang="es-UY" smtClean="0"/>
              <a:t>Fourth level</a:t>
            </a:r>
          </a:p>
          <a:p>
            <a:pPr lvl="4"/>
            <a:r>
              <a:rPr lang="es-ES" altLang="es-UY" smtClean="0"/>
              <a:t>Fifth level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UY" altLang="es-UY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s-ES" altLang="es-UY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s-ES" altLang="es-UY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326DF7C-FBB8-43F6-8C0D-9F4F05535908}" type="slidenum">
              <a:rPr lang="es-ES" altLang="es-UY"/>
              <a:pPr/>
              <a:t>‹Nº›</a:t>
            </a:fld>
            <a:endParaRPr lang="es-ES" alt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text styles</a:t>
            </a:r>
          </a:p>
          <a:p>
            <a:pPr lvl="1"/>
            <a:r>
              <a:rPr lang="es-ES" altLang="en-US" smtClean="0"/>
              <a:t>Second level</a:t>
            </a:r>
          </a:p>
          <a:p>
            <a:pPr lvl="2"/>
            <a:r>
              <a:rPr lang="es-ES" altLang="en-US" smtClean="0"/>
              <a:t>Third level</a:t>
            </a:r>
          </a:p>
          <a:p>
            <a:pPr lvl="3"/>
            <a:r>
              <a:rPr lang="es-ES" altLang="en-US" smtClean="0"/>
              <a:t>Fourth level</a:t>
            </a:r>
          </a:p>
          <a:p>
            <a:pPr lvl="4"/>
            <a:r>
              <a:rPr lang="es-ES" alt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5B55F77-8C8F-4C9C-9CD5-A09C04BFAE16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542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8001000" cy="3384550"/>
          </a:xfrm>
        </p:spPr>
        <p:txBody>
          <a:bodyPr/>
          <a:lstStyle/>
          <a:p>
            <a:r>
              <a:rPr lang="es-UY" altLang="es-UY" sz="3200"/>
              <a:t>Defining Homogeneous Precipitation Regions by Means of Principal Components Analysis</a:t>
            </a:r>
            <a:br>
              <a:rPr lang="es-UY" altLang="es-UY" sz="3200"/>
            </a:br>
            <a:r>
              <a:rPr lang="es-UY" altLang="es-UY"/>
              <a:t/>
            </a:r>
            <a:br>
              <a:rPr lang="es-UY" altLang="es-UY"/>
            </a:br>
            <a:r>
              <a:rPr lang="es-UY" altLang="es-UY" sz="2400"/>
              <a:t>DIRK MALLANTS AND JAN FEYEN</a:t>
            </a:r>
            <a:br>
              <a:rPr lang="es-UY" altLang="es-UY" sz="2400"/>
            </a:br>
            <a:r>
              <a:rPr lang="es-UY" altLang="es-UY" sz="2400"/>
              <a:t>Journal of Applied Meteorology (1990)</a:t>
            </a:r>
            <a:r>
              <a:rPr lang="es-UY" altLang="es-UY"/>
              <a:t> </a:t>
            </a:r>
            <a:endParaRPr lang="es-ES" altLang="es-UY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105400"/>
            <a:ext cx="3810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UY" altLang="es-UY" sz="2700" dirty="0"/>
          </a:p>
          <a:p>
            <a:pPr>
              <a:lnSpc>
                <a:spcPct val="90000"/>
              </a:lnSpc>
            </a:pPr>
            <a:r>
              <a:rPr lang="es-UY" altLang="es-UY" sz="2700" dirty="0"/>
              <a:t>AMARN </a:t>
            </a:r>
            <a:r>
              <a:rPr lang="es-UY" altLang="es-UY" sz="2700" dirty="0" smtClean="0"/>
              <a:t>2018</a:t>
            </a:r>
            <a:endParaRPr lang="es-ES" altLang="es-UY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ACP-CP3</a:t>
            </a:r>
          </a:p>
        </p:txBody>
      </p:sp>
      <p:pic>
        <p:nvPicPr>
          <p:cNvPr id="23556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4" r="51131" b="-90"/>
          <a:stretch>
            <a:fillRect/>
          </a:stretch>
        </p:blipFill>
        <p:spPr bwMode="auto">
          <a:xfrm>
            <a:off x="4572000" y="1447800"/>
            <a:ext cx="39893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715000" y="5029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934200" y="2971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28600" y="16764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Patrón del CP3 para los 3 años de datos diarios: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UY" altLang="es-UY" sz="20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OBSERVACIONES CP3: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	Muestra variaciones de N a S, debidas a efectos topográficos. La zona S es la más alta.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ACP-CP3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1341438"/>
            <a:ext cx="40338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CP3 para 1973 (seco)</a:t>
            </a:r>
          </a:p>
        </p:txBody>
      </p:sp>
      <p:pic>
        <p:nvPicPr>
          <p:cNvPr id="25604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3" t="51456" r="50696" b="116"/>
          <a:stretch>
            <a:fillRect/>
          </a:stretch>
        </p:blipFill>
        <p:spPr bwMode="auto">
          <a:xfrm>
            <a:off x="4343400" y="16764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2" r="522"/>
          <a:stretch>
            <a:fillRect/>
          </a:stretch>
        </p:blipFill>
        <p:spPr bwMode="auto">
          <a:xfrm>
            <a:off x="381000" y="2133600"/>
            <a:ext cx="365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934200" y="2971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133600" y="2971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715000" y="5029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590800" y="40386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524000" y="43434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ACP-CP3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0825" y="1196975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CP3 para 1977 (húmedo)</a:t>
            </a:r>
          </a:p>
        </p:txBody>
      </p:sp>
      <p:pic>
        <p:nvPicPr>
          <p:cNvPr id="27652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3" t="51456" r="50696" b="116"/>
          <a:stretch>
            <a:fillRect/>
          </a:stretch>
        </p:blipFill>
        <p:spPr bwMode="auto">
          <a:xfrm>
            <a:off x="4343400" y="16764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934200" y="2971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715000" y="5029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27659" name="Picture 11" descr="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r="819"/>
          <a:stretch>
            <a:fillRect/>
          </a:stretch>
        </p:blipFill>
        <p:spPr bwMode="auto">
          <a:xfrm>
            <a:off x="503238" y="2057400"/>
            <a:ext cx="3687762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895600" y="34290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524000" y="47244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ACP-CP3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600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CP3 para 1978 (medio)</a:t>
            </a:r>
          </a:p>
        </p:txBody>
      </p:sp>
      <p:pic>
        <p:nvPicPr>
          <p:cNvPr id="29700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3" t="51456" r="50696" b="116"/>
          <a:stretch>
            <a:fillRect/>
          </a:stretch>
        </p:blipFill>
        <p:spPr bwMode="auto">
          <a:xfrm>
            <a:off x="4343400" y="16764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934200" y="2971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715000" y="5029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29706" name="Picture 10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r="618"/>
          <a:stretch>
            <a:fillRect/>
          </a:stretch>
        </p:blipFill>
        <p:spPr bwMode="auto">
          <a:xfrm>
            <a:off x="609600" y="2106613"/>
            <a:ext cx="365760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981200" y="49530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90800" y="34290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ACP-CP4</a:t>
            </a:r>
          </a:p>
        </p:txBody>
      </p:sp>
      <p:pic>
        <p:nvPicPr>
          <p:cNvPr id="30723" name="Picture 3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4" t="50804" r="1054" b="-90"/>
          <a:stretch>
            <a:fillRect/>
          </a:stretch>
        </p:blipFill>
        <p:spPr bwMode="auto">
          <a:xfrm>
            <a:off x="4724400" y="1447800"/>
            <a:ext cx="4038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772400" y="49530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172200" y="3505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28600" y="1676400"/>
            <a:ext cx="441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Patrón del CP4 para los 3 años de datos diarios: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UY" altLang="es-UY" sz="20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OBSERVACIONES CP4: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Separa la parte SO de la cuenca.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Describe efectos de pequeña escala en la variación de la precipitación, aunque no es clara la razón de este comportamiento.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Similar comportamiento para 1978 (medio). Para 1973 (seco) y 1977 (húmedo) también se observa un comportamiento de pequeña escala, que explica menos del 4% de la varianza.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s-UY" sz="3200" b="1"/>
              <a:t>Resultados del ACP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825" y="1052513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Representación de cada variable (estación) en función de </a:t>
            </a:r>
            <a:r>
              <a:rPr lang="es-UY" altLang="es-UY" sz="2000" b="1"/>
              <a:t>CP1 </a:t>
            </a:r>
            <a:r>
              <a:rPr lang="es-UY" altLang="es-UY" sz="2000"/>
              <a:t>y</a:t>
            </a:r>
            <a:r>
              <a:rPr lang="es-UY" altLang="es-UY" sz="2000" b="1"/>
              <a:t> CP2 – para 3 años de datos – </a:t>
            </a:r>
            <a:r>
              <a:rPr lang="es-UY" altLang="es-UY" sz="2000"/>
              <a:t>DEFINIR ZONAS HOMOGENEAS</a:t>
            </a:r>
          </a:p>
        </p:txBody>
      </p:sp>
      <p:pic>
        <p:nvPicPr>
          <p:cNvPr id="32775" name="Picture 7" descr="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0"/>
          <a:stretch>
            <a:fillRect/>
          </a:stretch>
        </p:blipFill>
        <p:spPr bwMode="auto">
          <a:xfrm>
            <a:off x="4572000" y="2141538"/>
            <a:ext cx="4419600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50825" y="1916113"/>
            <a:ext cx="446563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OBSERVACIONES 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Todas las variables están correlacionadas positivamente con CP1.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Se observan claramente dos grupos de estaciones, correlacionadas positiva (2, 3, 5, 6, 7 y 8) y negativamente (1, 4, 9, 10 y 11) con CP2.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2 (E) y 11 (O) muestran baja correlación.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Igual para 8 (S-cont) y 1 y 10 (N-costa)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El resto parte central 2 grupos: 5 y 7 contra 4 y 9</a:t>
            </a:r>
          </a:p>
        </p:txBody>
      </p:sp>
      <p:pic>
        <p:nvPicPr>
          <p:cNvPr id="32779" name="Picture 11" descr="Fig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0" y="2133600"/>
            <a:ext cx="1582738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268413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Representación de cada variable (estación) en función de </a:t>
            </a:r>
            <a:r>
              <a:rPr lang="es-UY" altLang="es-UY" sz="2000" b="1"/>
              <a:t>CP2 </a:t>
            </a:r>
            <a:r>
              <a:rPr lang="es-UY" altLang="es-UY" sz="2000"/>
              <a:t>y</a:t>
            </a:r>
            <a:r>
              <a:rPr lang="es-UY" altLang="es-UY" sz="2000" b="1"/>
              <a:t> CP3 – para 3 años de datos -</a:t>
            </a:r>
          </a:p>
        </p:txBody>
      </p:sp>
      <p:pic>
        <p:nvPicPr>
          <p:cNvPr id="33796" name="Picture 4" descr="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r="1686"/>
          <a:stretch>
            <a:fillRect/>
          </a:stretch>
        </p:blipFill>
        <p:spPr bwMode="auto">
          <a:xfrm>
            <a:off x="4648200" y="2209800"/>
            <a:ext cx="43434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438400"/>
            <a:ext cx="464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OBSERVACIONES 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Confirmación: efectos de menor escala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4 grandes grupos</a:t>
            </a:r>
          </a:p>
        </p:txBody>
      </p:sp>
      <p:pic>
        <p:nvPicPr>
          <p:cNvPr id="33800" name="Picture 8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b="12529"/>
          <a:stretch>
            <a:fillRect/>
          </a:stretch>
        </p:blipFill>
        <p:spPr bwMode="auto">
          <a:xfrm>
            <a:off x="609600" y="3810000"/>
            <a:ext cx="35052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Oval 9"/>
          <p:cNvSpPr>
            <a:spLocks noChangeArrowheads="1"/>
          </p:cNvSpPr>
          <p:nvPr/>
        </p:nvSpPr>
        <p:spPr bwMode="auto">
          <a:xfrm rot="-1305694">
            <a:off x="1828800" y="5181600"/>
            <a:ext cx="720725" cy="16002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 rot="-2126883">
            <a:off x="457200" y="4729163"/>
            <a:ext cx="1524000" cy="674687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 rot="-446225">
            <a:off x="2286000" y="5029200"/>
            <a:ext cx="1905000" cy="6096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 rot="-2126883">
            <a:off x="838200" y="5257800"/>
            <a:ext cx="1143000" cy="522288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 rot="-446225">
            <a:off x="6705600" y="4191000"/>
            <a:ext cx="457200" cy="3810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  <p:bldP spid="33803" grpId="0" animBg="1"/>
      <p:bldP spid="33805" grpId="0" animBg="1"/>
      <p:bldP spid="338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825" y="1341438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Las líneas 0 del CP2 y CP3 dividen la cuenca en 4 regiones. </a:t>
            </a:r>
            <a:endParaRPr lang="es-UY" altLang="es-UY" sz="2000" b="1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3850" y="2205038"/>
            <a:ext cx="43449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Los grupos de la Figura anterior (a partir de CP3 y CP4, coinciden excepto por la estación 7 que ha pasado del grupo 1 al 2</a:t>
            </a:r>
          </a:p>
        </p:txBody>
      </p:sp>
      <p:pic>
        <p:nvPicPr>
          <p:cNvPr id="44038" name="Picture 6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b="12529"/>
          <a:stretch>
            <a:fillRect/>
          </a:stretch>
        </p:blipFill>
        <p:spPr bwMode="auto">
          <a:xfrm>
            <a:off x="609600" y="3810000"/>
            <a:ext cx="35052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Oval 7"/>
          <p:cNvSpPr>
            <a:spLocks noChangeArrowheads="1"/>
          </p:cNvSpPr>
          <p:nvPr/>
        </p:nvSpPr>
        <p:spPr bwMode="auto">
          <a:xfrm rot="-1305694">
            <a:off x="1828800" y="5181600"/>
            <a:ext cx="720725" cy="16002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 rot="-2126883">
            <a:off x="457200" y="4729163"/>
            <a:ext cx="1524000" cy="674687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 rot="-446225">
            <a:off x="2286000" y="5029200"/>
            <a:ext cx="1905000" cy="6096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 rot="-2126883">
            <a:off x="838200" y="5257800"/>
            <a:ext cx="1143000" cy="522288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pic>
        <p:nvPicPr>
          <p:cNvPr id="44044" name="Picture 12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87775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Identificación de regiones de precipitación coherentes</a:t>
            </a:r>
            <a:endParaRPr lang="es-ES" altLang="es-UY" sz="32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s-UY" altLang="es-UY" sz="2300"/>
              <a:t>El ACP sugiere 4 regiones. Se eligió una estación para calcular la </a:t>
            </a:r>
            <a:r>
              <a:rPr lang="es-UY" altLang="es-UY" sz="2300" b="1"/>
              <a:t>correlación</a:t>
            </a:r>
            <a:r>
              <a:rPr lang="es-UY" altLang="es-UY" sz="2300"/>
              <a:t> cruzada con el resto de estaciones</a:t>
            </a:r>
          </a:p>
          <a:p>
            <a:r>
              <a:rPr lang="es-UY" altLang="es-UY" sz="2300"/>
              <a:t>Se realizó para los datos de los 3 años juntos.</a:t>
            </a:r>
          </a:p>
          <a:p>
            <a:endParaRPr lang="es-UY" altLang="es-UY" sz="2300"/>
          </a:p>
          <a:p>
            <a:pPr>
              <a:buFont typeface="Wingdings" panose="05000000000000000000" pitchFamily="2" charset="2"/>
              <a:buNone/>
            </a:pPr>
            <a:r>
              <a:rPr lang="es-UY" altLang="es-UY" sz="2300"/>
              <a:t>RESULTADOS</a:t>
            </a:r>
          </a:p>
          <a:p>
            <a:r>
              <a:rPr lang="es-UY" altLang="es-UY" sz="2300"/>
              <a:t>Cada una de las estaciones está altamente correlacionada con las demás</a:t>
            </a:r>
          </a:p>
          <a:p>
            <a:r>
              <a:rPr lang="es-UY" altLang="es-UY" sz="2300"/>
              <a:t>Valor crítico: r = 0.85</a:t>
            </a:r>
          </a:p>
          <a:p>
            <a:endParaRPr lang="es-UY" altLang="es-UY" sz="2300"/>
          </a:p>
          <a:p>
            <a:endParaRPr lang="es-ES" altLang="es-UY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Resutados Correlación</a:t>
            </a:r>
          </a:p>
        </p:txBody>
      </p:sp>
      <p:pic>
        <p:nvPicPr>
          <p:cNvPr id="10245" name="Picture 5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64"/>
          <a:stretch>
            <a:fillRect/>
          </a:stretch>
        </p:blipFill>
        <p:spPr bwMode="auto">
          <a:xfrm>
            <a:off x="762000" y="1668463"/>
            <a:ext cx="7848600" cy="48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60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UY" altLang="es-UY" sz="2100" b="1">
                <a:solidFill>
                  <a:srgbClr val="FF0000"/>
                </a:solidFill>
              </a:rPr>
              <a:t>Se descarta zona (est.7) por tener un comportamiento muy similar a 4 (mayor área representada)</a:t>
            </a:r>
            <a:endParaRPr lang="es-ES" altLang="es-UY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UY" altLang="es-UY" sz="3200" b="1"/>
              <a:t>Introducción</a:t>
            </a:r>
            <a:endParaRPr lang="es-ES" altLang="es-UY" sz="3200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3390900" cy="4419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100" b="1"/>
              <a:t>OBJETIVO: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100"/>
              <a:t>Definir el patrón de precipitaciones (espacial y temporal) en la Cuenca del Ijzer: 1112 km</a:t>
            </a:r>
            <a:r>
              <a:rPr lang="es-UY" altLang="es-UY" sz="2100" baseline="30000"/>
              <a:t>2</a:t>
            </a:r>
            <a:r>
              <a:rPr lang="es-UY" altLang="es-UY" sz="2100"/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s-UY" altLang="es-UY" sz="21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100" b="1"/>
              <a:t>PROPÓSITO: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100"/>
              <a:t>Reducir el nº de estaciones pluv. a incorporar en el modelo hidrológico.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s-UY" altLang="es-UY" sz="2100"/>
          </a:p>
          <a:p>
            <a:pPr>
              <a:lnSpc>
                <a:spcPct val="90000"/>
              </a:lnSpc>
            </a:pPr>
            <a:endParaRPr lang="es-ES" altLang="es-UY" sz="2300"/>
          </a:p>
        </p:txBody>
      </p:sp>
      <p:pic>
        <p:nvPicPr>
          <p:cNvPr id="5127" name="Picture 7" descr="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7200"/>
            <a:ext cx="3989388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Oval 8"/>
          <p:cNvSpPr>
            <a:spLocks noChangeArrowheads="1"/>
          </p:cNvSpPr>
          <p:nvPr/>
        </p:nvSpPr>
        <p:spPr bwMode="auto">
          <a:xfrm rot="-1624633">
            <a:off x="6443663" y="2924175"/>
            <a:ext cx="596900" cy="38735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Resutados Correlación</a:t>
            </a:r>
            <a:endParaRPr lang="es-ES" altLang="es-UY" sz="3200" b="1"/>
          </a:p>
        </p:txBody>
      </p:sp>
      <p:pic>
        <p:nvPicPr>
          <p:cNvPr id="37891" name="Picture 3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6" b="154"/>
          <a:stretch>
            <a:fillRect/>
          </a:stretch>
        </p:blipFill>
        <p:spPr bwMode="auto">
          <a:xfrm>
            <a:off x="762000" y="1752600"/>
            <a:ext cx="784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331788"/>
          </a:xfrm>
        </p:spPr>
        <p:txBody>
          <a:bodyPr/>
          <a:lstStyle/>
          <a:p>
            <a:r>
              <a:rPr lang="es-UY" altLang="es-UY" sz="3200" b="1"/>
              <a:t>Resultados Correlación</a:t>
            </a:r>
            <a:endParaRPr lang="es-ES" altLang="es-UY" sz="3200" b="1"/>
          </a:p>
        </p:txBody>
      </p:sp>
      <p:pic>
        <p:nvPicPr>
          <p:cNvPr id="38916" name="Picture 4" descr="Fig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 r="32483" b="26312"/>
          <a:stretch>
            <a:fillRect/>
          </a:stretch>
        </p:blipFill>
        <p:spPr bwMode="auto">
          <a:xfrm>
            <a:off x="4648200" y="1981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8163" y="2439988"/>
            <a:ext cx="3711575" cy="2432050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UY" altLang="es-UY" sz="2300"/>
              <a:t>Se definen 3 zonas con precipitación homogénea con sus respectivas estaciones representativas.</a:t>
            </a:r>
          </a:p>
          <a:p>
            <a:endParaRPr lang="es-UY" altLang="es-UY" sz="2300"/>
          </a:p>
          <a:p>
            <a:endParaRPr lang="es-ES" altLang="es-UY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altLang="es-UY" sz="3200" b="1"/>
              <a:t>Conclusiones</a:t>
            </a:r>
            <a:endParaRPr lang="es-ES" altLang="es-UY" sz="32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96975"/>
            <a:ext cx="8058150" cy="53276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s-UY" altLang="es-UY" sz="2000"/>
              <a:t>ACP es una herramienta útil para definir regiones homogéneas.</a:t>
            </a:r>
          </a:p>
          <a:p>
            <a:pPr>
              <a:lnSpc>
                <a:spcPct val="125000"/>
              </a:lnSpc>
            </a:pPr>
            <a:r>
              <a:rPr lang="es-UY" altLang="es-UY" sz="2000"/>
              <a:t>Interpretación de los CP:</a:t>
            </a:r>
          </a:p>
          <a:p>
            <a:pPr lvl="1">
              <a:lnSpc>
                <a:spcPct val="125000"/>
              </a:lnSpc>
            </a:pPr>
            <a:r>
              <a:rPr lang="es-UY" altLang="es-UY" sz="2000"/>
              <a:t>CP2 influencia de la costa – continente</a:t>
            </a:r>
          </a:p>
          <a:p>
            <a:pPr lvl="1">
              <a:lnSpc>
                <a:spcPct val="125000"/>
              </a:lnSpc>
            </a:pPr>
            <a:r>
              <a:rPr lang="es-UY" altLang="es-UY" sz="2000"/>
              <a:t>CP3 influencia orográfica</a:t>
            </a:r>
          </a:p>
          <a:p>
            <a:pPr lvl="1">
              <a:lnSpc>
                <a:spcPct val="125000"/>
              </a:lnSpc>
            </a:pPr>
            <a:r>
              <a:rPr lang="es-UY" altLang="es-UY" sz="2000"/>
              <a:t>CP4 efectos combinados de menor escala</a:t>
            </a:r>
          </a:p>
          <a:p>
            <a:pPr>
              <a:lnSpc>
                <a:spcPct val="125000"/>
              </a:lnSpc>
            </a:pPr>
            <a:r>
              <a:rPr lang="es-UY" altLang="es-UY" sz="2000"/>
              <a:t>Análisis de correlación es una herramienta complementaria para definir zonas homogéneas y para seleccionar el pluviómetro representativo</a:t>
            </a:r>
          </a:p>
          <a:p>
            <a:pPr>
              <a:lnSpc>
                <a:spcPct val="125000"/>
              </a:lnSpc>
            </a:pPr>
            <a:r>
              <a:rPr lang="es-UY" altLang="es-UY" sz="2000"/>
              <a:t>El ACP permitió comprender la relación entre las diferentes variables (estaciones) y las características físicas.</a:t>
            </a:r>
            <a:endParaRPr lang="es-ES" altLang="es-UY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UY" altLang="es-UY" sz="3200" b="1"/>
              <a:t>Datos</a:t>
            </a:r>
            <a:endParaRPr lang="es-ES" altLang="es-UY" sz="3200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5832475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UY" altLang="es-UY" sz="2000"/>
              <a:t>Datos diarios de precipitación de 11 estaciones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000"/>
              <a:t>	4 dentro de la cuenca (suficiente en función del tamaño de la cuenca)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000"/>
              <a:t>	7 fuera de la cuenca (analizar efectos de bordes)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UY" altLang="es-UY" sz="2000"/>
              <a:t>Análisis previo de la calidad de la serie histórica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UY" altLang="es-UY" sz="2000"/>
              <a:t>A.C.P. para los datos de 3 años (todos los datos o, por separado, los datos de cada año).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000"/>
              <a:t>	1973 (seco), 1977 (húmedo) 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UY" altLang="es-UY" sz="2000"/>
              <a:t>	1978 (medio)</a:t>
            </a:r>
          </a:p>
        </p:txBody>
      </p:sp>
      <p:pic>
        <p:nvPicPr>
          <p:cNvPr id="6149" name="Picture 5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676400"/>
            <a:ext cx="2733675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</a:t>
            </a:r>
            <a:endParaRPr lang="es-ES" altLang="es-UY" sz="32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00525"/>
            <a:ext cx="5648325" cy="4206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UY" altLang="es-UY" sz="1600" b="1"/>
              <a:t>Cargas factoriales, valores propios y varianza acumulada, para los 3 años</a:t>
            </a:r>
            <a:endParaRPr lang="es-ES" altLang="es-UY" sz="1600" b="1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7700" y="6248400"/>
            <a:ext cx="7810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UY" altLang="es-UY" sz="1600" b="1">
                <a:latin typeface="Verdana" panose="020B0604030504040204" pitchFamily="34" charset="0"/>
              </a:rPr>
              <a:t>Varianza acumulada y valores propios (entre paréntesis)</a:t>
            </a:r>
          </a:p>
          <a:p>
            <a:pPr algn="ctr">
              <a:spcBef>
                <a:spcPct val="20000"/>
              </a:spcBef>
            </a:pPr>
            <a:r>
              <a:rPr lang="es-UY" altLang="es-UY" sz="1600" b="1">
                <a:latin typeface="Verdana" panose="020B0604030504040204" pitchFamily="34" charset="0"/>
              </a:rPr>
              <a:t>para 1973, 1977 y 1978 por separado</a:t>
            </a:r>
            <a:endParaRPr lang="es-ES" altLang="es-UY" sz="1600" b="1">
              <a:latin typeface="Verdana" panose="020B0604030504040204" pitchFamily="34" charset="0"/>
            </a:endParaRPr>
          </a:p>
        </p:txBody>
      </p:sp>
      <p:pic>
        <p:nvPicPr>
          <p:cNvPr id="8197" name="Picture 5" descr="Tabl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4579937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abl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143500"/>
            <a:ext cx="876141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4787900" y="3716338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315200" y="54864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ACP-CP1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1905000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Patrón del CP1 para los 3 años de datos diarios: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UY" altLang="es-UY" sz="20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OBSERVACIONES CP1: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Muestra las variaciones que afectan a la cuenca como un todo, con cargas factoriales máximas en el centro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Representa los eventos de lluvia comunes a todos las estaciones (por ej.: lluvioso o seco en todas las estaciones pluviométricas)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Todas las variables presentan correlación positiva con CP1</a:t>
            </a:r>
            <a:endParaRPr lang="es-ES" altLang="es-UY" sz="2000"/>
          </a:p>
        </p:txBody>
      </p:sp>
      <p:pic>
        <p:nvPicPr>
          <p:cNvPr id="13318" name="Picture 6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1" b="51471"/>
          <a:stretch>
            <a:fillRect/>
          </a:stretch>
        </p:blipFill>
        <p:spPr bwMode="auto">
          <a:xfrm>
            <a:off x="4849813" y="1447800"/>
            <a:ext cx="39893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ACP-CP2</a:t>
            </a:r>
            <a:endParaRPr lang="es-ES" altLang="es-UY" sz="3200" b="1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905000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Patrón del CP2 para los 3 años de datos diarios: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UY" altLang="es-UY" sz="20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OBSERVACIONES CP2: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Muestra variaciones de E a O.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UY" altLang="es-UY" sz="2000"/>
              <a:t>La línea 0, de S a N, separa las estaciones en dos grupos: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influencia continental o menor influencia marina: Estaciones (2, 3, 5, 6, 7, 8), al Este, presentan correlación positiva con CP2.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mayor influencia marina: Estaciones (1, 4, 9, 10, 11), al Oeste, presentan correlación negativa.</a:t>
            </a:r>
          </a:p>
        </p:txBody>
      </p:sp>
      <p:pic>
        <p:nvPicPr>
          <p:cNvPr id="17412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r="403" b="50815"/>
          <a:stretch>
            <a:fillRect/>
          </a:stretch>
        </p:blipFill>
        <p:spPr bwMode="auto">
          <a:xfrm>
            <a:off x="4729163" y="1371600"/>
            <a:ext cx="41862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324600" y="1828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1800"/>
              <a:t>7.5% varianza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953000" y="39624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553200" y="44196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ACP-CP2</a:t>
            </a:r>
            <a:endParaRPr lang="es-ES" altLang="es-UY" sz="3200" b="1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1600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CP2 similar para 1973 (seco)</a:t>
            </a:r>
          </a:p>
        </p:txBody>
      </p:sp>
      <p:pic>
        <p:nvPicPr>
          <p:cNvPr id="20484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r="403" b="50815"/>
          <a:stretch>
            <a:fillRect/>
          </a:stretch>
        </p:blipFill>
        <p:spPr bwMode="auto">
          <a:xfrm>
            <a:off x="4729163" y="1524000"/>
            <a:ext cx="41862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324600" y="1828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1800"/>
              <a:t>7.5% varianza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553200" y="44196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105400" y="4114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pic>
        <p:nvPicPr>
          <p:cNvPr id="20492" name="Picture 12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4"/>
          <a:stretch>
            <a:fillRect/>
          </a:stretch>
        </p:blipFill>
        <p:spPr bwMode="auto">
          <a:xfrm>
            <a:off x="609600" y="2133600"/>
            <a:ext cx="36099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590800" y="38100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85800" y="4267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ACP-CP2</a:t>
            </a:r>
            <a:endParaRPr lang="es-ES" altLang="es-UY" sz="3200" b="1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600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CP2 similar para 1978 (medio)</a:t>
            </a:r>
          </a:p>
        </p:txBody>
      </p:sp>
      <p:pic>
        <p:nvPicPr>
          <p:cNvPr id="21508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r="403" b="50815"/>
          <a:stretch>
            <a:fillRect/>
          </a:stretch>
        </p:blipFill>
        <p:spPr bwMode="auto">
          <a:xfrm>
            <a:off x="4729163" y="1524000"/>
            <a:ext cx="41862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324600" y="1828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1800"/>
              <a:t>7.5% varianza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553200" y="44196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105400" y="4114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pic>
        <p:nvPicPr>
          <p:cNvPr id="21515" name="Picture 11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6"/>
          <a:stretch>
            <a:fillRect/>
          </a:stretch>
        </p:blipFill>
        <p:spPr bwMode="auto">
          <a:xfrm>
            <a:off x="762000" y="2119313"/>
            <a:ext cx="3681413" cy="44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914400" y="4267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590800" y="45720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UY" altLang="es-UY" sz="3200" b="1"/>
              <a:t>Resultados del ACP-CP2</a:t>
            </a:r>
            <a:endParaRPr lang="es-ES" altLang="es-UY" sz="3200" b="1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1196975"/>
            <a:ext cx="4321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 b="1">
                <a:solidFill>
                  <a:schemeClr val="hlink"/>
                </a:solidFill>
              </a:rPr>
              <a:t>CP2 para 1977 (húmedo)</a:t>
            </a:r>
            <a:endParaRPr lang="es-UY" altLang="es-UY" sz="200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2000"/>
              <a:t>En años húmedos cambia el signo de las cargas factoriales respecto a la línea 0. Esto sugiere que la influencia marina causa que la zona O reciba más lluvia que la E</a:t>
            </a:r>
          </a:p>
        </p:txBody>
      </p:sp>
      <p:pic>
        <p:nvPicPr>
          <p:cNvPr id="22532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r="403" b="50815"/>
          <a:stretch>
            <a:fillRect/>
          </a:stretch>
        </p:blipFill>
        <p:spPr bwMode="auto">
          <a:xfrm>
            <a:off x="4729163" y="1524000"/>
            <a:ext cx="41862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324600" y="1828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1800"/>
              <a:t>7.5% varianza</a:t>
            </a:r>
          </a:p>
        </p:txBody>
      </p:sp>
      <p:pic>
        <p:nvPicPr>
          <p:cNvPr id="22534" name="Picture 6" descr="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1"/>
          <a:stretch>
            <a:fillRect/>
          </a:stretch>
        </p:blipFill>
        <p:spPr bwMode="auto">
          <a:xfrm>
            <a:off x="1524000" y="3048000"/>
            <a:ext cx="2784475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553200" y="44196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105400" y="4114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828800" y="38862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95600" y="47244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UY" altLang="es-UY" sz="6000">
                <a:solidFill>
                  <a:srgbClr val="FF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840</Words>
  <Application>Microsoft Office PowerPoint</Application>
  <PresentationFormat>Presentación en pantalla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Times New Roman</vt:lpstr>
      <vt:lpstr>Arial</vt:lpstr>
      <vt:lpstr>Verdana</vt:lpstr>
      <vt:lpstr>Wingdings</vt:lpstr>
      <vt:lpstr>Garamond</vt:lpstr>
      <vt:lpstr>Profile</vt:lpstr>
      <vt:lpstr>Edge</vt:lpstr>
      <vt:lpstr>Defining Homogeneous Precipitation Regions by Means of Principal Components Analysis  DIRK MALLANTS AND JAN FEYEN Journal of Applied Meteorology (1990) </vt:lpstr>
      <vt:lpstr>Introducción</vt:lpstr>
      <vt:lpstr>Datos</vt:lpstr>
      <vt:lpstr>Resultados del ACP</vt:lpstr>
      <vt:lpstr>Resultados del ACP-CP1</vt:lpstr>
      <vt:lpstr>Resultados del ACP-CP2</vt:lpstr>
      <vt:lpstr>Resultados del ACP-CP2</vt:lpstr>
      <vt:lpstr>Resultados del ACP-CP2</vt:lpstr>
      <vt:lpstr>Resultados del ACP-CP2</vt:lpstr>
      <vt:lpstr>Resultados del ACP-CP3</vt:lpstr>
      <vt:lpstr>Resultados del ACP-CP3</vt:lpstr>
      <vt:lpstr>Resultados del ACP-CP3</vt:lpstr>
      <vt:lpstr>Resultados del ACP-CP3</vt:lpstr>
      <vt:lpstr>Resultados del ACP-CP4</vt:lpstr>
      <vt:lpstr>Resultados del ACP</vt:lpstr>
      <vt:lpstr>Resultados del ACP</vt:lpstr>
      <vt:lpstr>Resultados del ACP</vt:lpstr>
      <vt:lpstr>Identificación de regiones de precipitación coherentes</vt:lpstr>
      <vt:lpstr>Resutados Correlación</vt:lpstr>
      <vt:lpstr>Resutados Correlación</vt:lpstr>
      <vt:lpstr>Resultados Correlación</vt:lpstr>
      <vt:lpstr>Conclusiones</vt:lpstr>
    </vt:vector>
  </TitlesOfParts>
  <Company>Facultad de Ingenieria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del artículo: “Defining Homogeneous Precipitation Regions by Means of Principal Components Analysis” DIRK MALLANTS AND JAN FEYEN</dc:title>
  <dc:creator>Guillermo López</dc:creator>
  <cp:lastModifiedBy>----</cp:lastModifiedBy>
  <cp:revision>23</cp:revision>
  <dcterms:created xsi:type="dcterms:W3CDTF">2006-06-07T21:25:48Z</dcterms:created>
  <dcterms:modified xsi:type="dcterms:W3CDTF">2018-08-14T19:10:23Z</dcterms:modified>
</cp:coreProperties>
</file>