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100" d="100"/>
          <a:sy n="100" d="100"/>
        </p:scale>
        <p:origin x="108" y="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E9AFF-9D63-47BB-A3BB-47877D28C90C}" type="datetimeFigureOut">
              <a:rPr lang="es-ES" smtClean="0"/>
              <a:pPr/>
              <a:t>17/11/2022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D308B4-D779-42E7-945B-3EDE54C908A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17/11/2022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17/11/2022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17/11/2022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17/11/2022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17/11/2022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CD3FBCF-FD6A-4257-A130-3765CF9DD804}" type="datetimeFigureOut">
              <a:rPr lang="es-ES" smtClean="0"/>
              <a:pPr/>
              <a:t>17/11/2022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17/11/2022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17/11/2022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17/11/2022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3FBCF-FD6A-4257-A130-3765CF9DD804}" type="datetimeFigureOut">
              <a:rPr lang="es-ES" smtClean="0"/>
              <a:pPr/>
              <a:t>17/11/2022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CD3FBCF-FD6A-4257-A130-3765CF9DD804}" type="datetimeFigureOut">
              <a:rPr lang="es-ES" smtClean="0"/>
              <a:pPr/>
              <a:t>17/11/2022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CD3FBCF-FD6A-4257-A130-3765CF9DD804}" type="datetimeFigureOut">
              <a:rPr lang="es-ES" smtClean="0"/>
              <a:pPr/>
              <a:t>17/11/2022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3C8952-6DDD-40CB-81BA-127394C877D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 Dra. Ana </a:t>
            </a:r>
            <a:r>
              <a:rPr lang="es-MX" dirty="0" err="1" smtClean="0"/>
              <a:t>Sotelo</a:t>
            </a:r>
            <a:r>
              <a:rPr lang="es-MX" dirty="0" smtClean="0"/>
              <a:t> Márquez</a:t>
            </a:r>
          </a:p>
          <a:p>
            <a:r>
              <a:rPr lang="es-MX" dirty="0" smtClean="0"/>
              <a:t>Lección 8</a:t>
            </a:r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UY" dirty="0" smtClean="0"/>
              <a:t>Pizarra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b="1" dirty="0" smtClean="0"/>
              <a:t>CARACTERÍSTICAS QUE PERMANECEN: </a:t>
            </a:r>
          </a:p>
          <a:p>
            <a:endParaRPr lang="es-ES" b="1" dirty="0" smtClean="0"/>
          </a:p>
          <a:p>
            <a:pPr>
              <a:buNone/>
            </a:pPr>
            <a:r>
              <a:rPr lang="es-ES" b="1" dirty="0" smtClean="0"/>
              <a:t>    </a:t>
            </a:r>
            <a:r>
              <a:rPr lang="es-ES" dirty="0" smtClean="0"/>
              <a:t>Mencionamos otras características de la responsabilidad decenal por vicios y defectos de construcción que permanecen incambiados:</a:t>
            </a:r>
          </a:p>
          <a:p>
            <a:pPr lvl="0"/>
            <a:r>
              <a:rPr lang="es-ES" dirty="0" smtClean="0"/>
              <a:t>Es una regulación de orden público, por lo que no admite pacto en contrario.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es-ES" dirty="0" smtClean="0"/>
          </a:p>
          <a:p>
            <a:pPr lvl="0"/>
            <a:r>
              <a:rPr lang="es-ES" dirty="0" smtClean="0"/>
              <a:t>La responsabilidad del constructor, arquitecto, o empresario es objetiva ya que se considera una obligación de resultado.</a:t>
            </a:r>
          </a:p>
          <a:p>
            <a:pPr lvl="0"/>
            <a:r>
              <a:rPr lang="es-ES" dirty="0" smtClean="0"/>
              <a:t>Se mantiene la posibilidad que tiene el sujeto activo de reclamar aún por vicios aparentes aceptados en la recepción de obra si de esos vicios se deriva la ruina o amenaza de ruina.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419" dirty="0" smtClean="0"/>
              <a:t>Responsabilidad decenal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La ley 19.726 modifica el artículo 1844 del Código Civil Uruguayo referente al régimen de responsabilidad decenal de arquitectos, ingenieros y constructores por vicios y defectos de construcción. </a:t>
            </a:r>
          </a:p>
          <a:p>
            <a:endParaRPr lang="es-ES" dirty="0" smtClean="0"/>
          </a:p>
          <a:p>
            <a:r>
              <a:rPr lang="es-ES" dirty="0" smtClean="0"/>
              <a:t>La Ley pretende actualizar el régimen vigente hasta ese momento que contaba con 150 años de antigüedad. Ver exposición de motivos.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pPr algn="just"/>
            <a:r>
              <a:rPr lang="es-ES" dirty="0" smtClean="0"/>
              <a:t>La principal novedad del nuevo artículo 1844, es que diferencia los plazos en los que el arquitecto, el ingeniero, el constructor y el empresario deben responder por una obra en función a la gravedad de vicios y defectos en la construcción. En este sentido, la Ley distingue </a:t>
            </a:r>
            <a:r>
              <a:rPr lang="es-ES" b="1" dirty="0" smtClean="0"/>
              <a:t>tres situaciones de hecho que pueden dar lugar a distintos plazos de garantía</a:t>
            </a:r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/>
            <a:r>
              <a:rPr lang="es-ES" u="sng" dirty="0" smtClean="0"/>
              <a:t>1. Vicios o defectos que, ya sea en todo o en parte, afecten la estabilidad o solidez, lo hagan impropio para el uso pactado expresa o tácitamente o para el uso a que normalmente se destina</a:t>
            </a:r>
            <a:r>
              <a:rPr lang="es-ES" dirty="0" smtClean="0"/>
              <a:t>. En estos casos, la garantía se mantuvo por diez años contra el arquitecto, el ingeniero, el constructor y el empresario. Solo se exonerarán de la responsabilidad si acreditan que el vicio o defecto se produjo por causa extraña que no les fuere imputable.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es-ES" u="sng" dirty="0" smtClean="0"/>
          </a:p>
          <a:p>
            <a:pPr lvl="0"/>
            <a:endParaRPr lang="es-ES" u="sng" dirty="0" smtClean="0"/>
          </a:p>
          <a:p>
            <a:pPr lvl="0" algn="just"/>
            <a:r>
              <a:rPr lang="es-ES" u="sng" dirty="0" smtClean="0"/>
              <a:t>2. Por los demás vicios o defectos, con excepción de los que solo afecten elementos de terminación o acabado de las obras</a:t>
            </a:r>
            <a:r>
              <a:rPr lang="es-ES" dirty="0" smtClean="0"/>
              <a:t>. En estos casos el arquitecto, ingeniero, constructor y empresario serán responsables por el espacio de 5 años.</a:t>
            </a:r>
          </a:p>
          <a:p>
            <a:pPr algn="just"/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es-ES" u="sng" dirty="0" smtClean="0"/>
          </a:p>
          <a:p>
            <a:pPr lvl="0"/>
            <a:endParaRPr lang="es-ES" u="sng" dirty="0" smtClean="0"/>
          </a:p>
          <a:p>
            <a:pPr lvl="0"/>
            <a:r>
              <a:rPr lang="es-ES" u="sng" dirty="0" smtClean="0"/>
              <a:t>3. Por los vicios o defectos que solo afecten elementos de terminación y acabado de las obras</a:t>
            </a:r>
            <a:r>
              <a:rPr lang="es-ES" dirty="0" smtClean="0"/>
              <a:t>. La garantía se mantendrá vigente si estos vicios se verifican dentro del plazo de 2 años.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Los </a:t>
            </a:r>
            <a:r>
              <a:rPr lang="es-ES" b="1" dirty="0" smtClean="0"/>
              <a:t>plazos</a:t>
            </a:r>
            <a:r>
              <a:rPr lang="es-ES" dirty="0" smtClean="0"/>
              <a:t> mencionados deben contarse desde la recepción de la obra. Una vez nacida la acción por haberse manifestado el vicio o defecto,  prescribe a </a:t>
            </a:r>
            <a:r>
              <a:rPr lang="es-ES" b="1" dirty="0" smtClean="0"/>
              <a:t>los cuatro años</a:t>
            </a:r>
            <a:r>
              <a:rPr lang="es-ES" dirty="0" smtClean="0"/>
              <a:t>. Antes en veinte años.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La Ley introduce otras modificaciones importantes al régimen de responsabilidad:</a:t>
            </a:r>
          </a:p>
          <a:p>
            <a:pPr lvl="0"/>
            <a:r>
              <a:rPr lang="es-ES" dirty="0" smtClean="0"/>
              <a:t>Incluye a los sucesivos adquirentes como legitimados para reclamar al  arquitecto, el ingeniero, el constructor y el empresario en los casos previstos en la norma</a:t>
            </a:r>
          </a:p>
          <a:p>
            <a:pPr lvl="0"/>
            <a:r>
              <a:rPr lang="es-ES" dirty="0" smtClean="0"/>
              <a:t>Incluye al ingeniero y al constructor como sujetos pasivos de reclamo.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endParaRPr lang="es-ES" dirty="0" smtClean="0"/>
          </a:p>
          <a:p>
            <a:pPr lvl="0"/>
            <a:r>
              <a:rPr lang="es-ES" dirty="0" smtClean="0"/>
              <a:t>Establece </a:t>
            </a:r>
            <a:r>
              <a:rPr lang="es-ES" dirty="0" smtClean="0"/>
              <a:t>que el régimen de responsabilidad decenal aplica para los inmuebles que están destinados a ser de larga duración.</a:t>
            </a:r>
          </a:p>
          <a:p>
            <a:pPr lvl="0"/>
            <a:endParaRPr lang="es-ES" dirty="0" smtClean="0"/>
          </a:p>
          <a:p>
            <a:pPr lvl="0"/>
            <a:r>
              <a:rPr lang="es-ES" dirty="0" smtClean="0"/>
              <a:t>Deroga </a:t>
            </a:r>
            <a:r>
              <a:rPr lang="es-ES" dirty="0" smtClean="0"/>
              <a:t>expresamente los arts. 35 y 36 de la Ley 1816 que ampliaban la responsabilidad decenal a cualquier defecto que se notara en la obra.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1028</TotalTime>
  <Words>484</Words>
  <Application>Microsoft Office PowerPoint</Application>
  <PresentationFormat>Presentación en pantalla (4:3)</PresentationFormat>
  <Paragraphs>33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Civil</vt:lpstr>
      <vt:lpstr>Pizarra</vt:lpstr>
      <vt:lpstr>Responsabilidad decenal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Ana Sotelo</dc:creator>
  <cp:lastModifiedBy>Ana Sotelo</cp:lastModifiedBy>
  <cp:revision>84</cp:revision>
  <dcterms:created xsi:type="dcterms:W3CDTF">2021-11-09T17:42:50Z</dcterms:created>
  <dcterms:modified xsi:type="dcterms:W3CDTF">2022-11-17T20:53:50Z</dcterms:modified>
</cp:coreProperties>
</file>