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61" r:id="rId5"/>
    <p:sldId id="288" r:id="rId6"/>
    <p:sldId id="262" r:id="rId7"/>
    <p:sldId id="265" r:id="rId8"/>
    <p:sldId id="263" r:id="rId9"/>
    <p:sldId id="264" r:id="rId10"/>
    <p:sldId id="278" r:id="rId11"/>
    <p:sldId id="291" r:id="rId12"/>
    <p:sldId id="260" r:id="rId13"/>
    <p:sldId id="272" r:id="rId14"/>
    <p:sldId id="271" r:id="rId15"/>
    <p:sldId id="270" r:id="rId16"/>
    <p:sldId id="274" r:id="rId17"/>
    <p:sldId id="258" r:id="rId18"/>
    <p:sldId id="259" r:id="rId19"/>
    <p:sldId id="283" r:id="rId20"/>
    <p:sldId id="266" r:id="rId21"/>
    <p:sldId id="267" r:id="rId22"/>
    <p:sldId id="269" r:id="rId23"/>
    <p:sldId id="275" r:id="rId24"/>
    <p:sldId id="279" r:id="rId25"/>
    <p:sldId id="273" r:id="rId26"/>
    <p:sldId id="284" r:id="rId27"/>
    <p:sldId id="276" r:id="rId28"/>
    <p:sldId id="277" r:id="rId29"/>
    <p:sldId id="287" r:id="rId30"/>
    <p:sldId id="280" r:id="rId31"/>
    <p:sldId id="281" r:id="rId32"/>
    <p:sldId id="296" r:id="rId33"/>
    <p:sldId id="282" r:id="rId34"/>
    <p:sldId id="290" r:id="rId35"/>
    <p:sldId id="285" r:id="rId36"/>
    <p:sldId id="286" r:id="rId37"/>
    <p:sldId id="289" r:id="rId38"/>
    <p:sldId id="292" r:id="rId39"/>
    <p:sldId id="293" r:id="rId40"/>
    <p:sldId id="297" r:id="rId4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2" autoAdjust="0"/>
    <p:restoredTop sz="94660"/>
  </p:normalViewPr>
  <p:slideViewPr>
    <p:cSldViewPr>
      <p:cViewPr varScale="1">
        <p:scale>
          <a:sx n="74" d="100"/>
          <a:sy n="74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2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0AFA2C-859E-4C23-8291-9FBBE2631A0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DB8278-D318-46C0-BC05-C6B9858D916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37028-C2EC-4FB6-9A17-72882055680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6450F5-DDA9-4D52-A383-53DFD7DEDA3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5A4B5-C727-4946-AB56-FE573C0AF96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03099-C2CD-46BC-828E-0DBA38F44C8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131CB8-8806-4567-B48B-8203E4A7C0D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21527-5DD1-40AE-98E6-88BCCF2E71F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9A6BD5-FCF4-4887-A433-11A0517988D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001703-4DEA-4F25-84E5-2A530723FEE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FBC00-8A17-4AF9-8D56-4AA66B28D34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3B57BA8-6B43-4225-98A6-1F0FD2D75477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UY" dirty="0" smtClean="0"/>
              <a:t>Baterías Secundarias Estacionarias</a:t>
            </a:r>
            <a:endParaRPr lang="es-E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UY" dirty="0" smtClean="0"/>
              <a:t>IE 2012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89090" name="Picture 2" descr="http://www.bfisolar.es/objects/204_2_1004079816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988840"/>
            <a:ext cx="8023952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7577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9467" y="1600200"/>
            <a:ext cx="332506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570186"/>
          </a:xfrm>
        </p:spPr>
        <p:txBody>
          <a:bodyPr/>
          <a:lstStyle/>
          <a:p>
            <a:r>
              <a:rPr lang="es-UY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Existen diferentes tipos, en función del electrolito:</a:t>
            </a:r>
            <a:r>
              <a:rPr lang="es-UY" sz="60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s-UY" sz="60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/>
          <a:lstStyle/>
          <a:p>
            <a:r>
              <a:rPr lang="es-UY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Abiertas</a:t>
            </a:r>
            <a:r>
              <a:rPr lang="es-UY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con electrolito líquido</a:t>
            </a:r>
            <a:r>
              <a:rPr lang="es-UY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s-UY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UY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Reguladas por válvula (VRLA</a:t>
            </a:r>
            <a:r>
              <a:rPr lang="es-UY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</a:t>
            </a:r>
            <a:endParaRPr lang="es-UY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UY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AGM, con electrolito absorbido en fibra de vidrio</a:t>
            </a:r>
            <a:r>
              <a:rPr lang="es-UY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s-UY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UY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Gel, con electrolito inmovilizado o gelificado.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Aplicaciones estacionarias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Aplicaciones </a:t>
            </a:r>
            <a:r>
              <a:rPr lang="es-UY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 destinadas a cambiarse de sitio habitualmente: </a:t>
            </a:r>
            <a:endParaRPr lang="es-UY" sz="2400" dirty="0"/>
          </a:p>
          <a:p>
            <a:pPr lvl="1"/>
            <a:r>
              <a:rPr lang="es-UY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Telecomunicaciones</a:t>
            </a:r>
            <a:r>
              <a:rPr lang="es-UY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endParaRPr lang="es-UY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s-UY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centros </a:t>
            </a:r>
            <a:r>
              <a:rPr lang="es-UY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proceso de datos, </a:t>
            </a:r>
            <a:endParaRPr lang="es-UY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s-UY" sz="2000" dirty="0" smtClean="0">
                <a:ea typeface="+mn-ea"/>
              </a:rPr>
              <a:t>UPS</a:t>
            </a:r>
          </a:p>
          <a:p>
            <a:pPr lvl="1"/>
            <a:r>
              <a:rPr lang="es-UY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Alimentación Fotovoltaica – Eólica.</a:t>
            </a:r>
          </a:p>
          <a:p>
            <a:pPr lvl="1"/>
            <a:r>
              <a:rPr lang="es-UY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Sistema con calidad de onda requerida.</a:t>
            </a:r>
          </a:p>
          <a:p>
            <a:r>
              <a:rPr lang="es-UY" sz="2400" dirty="0" smtClean="0"/>
              <a:t>Condición:</a:t>
            </a:r>
          </a:p>
          <a:p>
            <a:pPr lvl="1"/>
            <a:r>
              <a:rPr lang="es-UY" sz="2000" dirty="0" smtClean="0"/>
              <a:t>Alta disponibilidad (24 </a:t>
            </a:r>
            <a:r>
              <a:rPr lang="es-UY" sz="2000" dirty="0"/>
              <a:t>h/ 365 días del </a:t>
            </a:r>
            <a:r>
              <a:rPr lang="es-UY" sz="2000" dirty="0" smtClean="0"/>
              <a:t>año). </a:t>
            </a:r>
          </a:p>
          <a:p>
            <a:pPr lvl="1"/>
            <a:r>
              <a:rPr lang="es-UY" sz="2000" dirty="0" smtClean="0"/>
              <a:t>Régimen cíclico. </a:t>
            </a:r>
          </a:p>
          <a:p>
            <a:pPr lvl="1"/>
            <a:r>
              <a:rPr lang="es-UY" sz="2000" dirty="0" smtClean="0"/>
              <a:t>Dimensión </a:t>
            </a:r>
            <a:r>
              <a:rPr lang="es-UY" sz="2000" dirty="0"/>
              <a:t>y potencia frecuentemente considerables</a:t>
            </a: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sz="40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Baterías de Plomo-ácido Ventajas</a:t>
            </a:r>
            <a:endParaRPr lang="es-ES" sz="2800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Las </a:t>
            </a:r>
            <a:r>
              <a:rPr lang="es-UY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más económicas para aplicaciones de alta potencia. </a:t>
            </a:r>
            <a:endParaRPr lang="es-UY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UY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Reciclables.</a:t>
            </a:r>
          </a:p>
          <a:p>
            <a:r>
              <a:rPr lang="es-UY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Proporcionan </a:t>
            </a:r>
            <a:r>
              <a:rPr lang="es-UY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altos niveles de seguridad y fiabilidad</a:t>
            </a:r>
            <a:r>
              <a:rPr lang="es-UY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s-UY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Las </a:t>
            </a:r>
            <a:r>
              <a:rPr lang="es-UY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VRLA no precisan de mantenimiento significativo durante su vida útil gracias a la tecnología de recombinación de gases. </a:t>
            </a:r>
            <a:endParaRPr lang="es-UY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UY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Sin </a:t>
            </a:r>
            <a:r>
              <a:rPr lang="es-UY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embargo, a las abiertas hay que añadirles electrolito periódicamente. </a:t>
            </a:r>
            <a:endParaRPr lang="es-UY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UY" sz="2400" dirty="0" smtClean="0"/>
              <a:t>Mejor relación Energía / peso.</a:t>
            </a:r>
            <a:endParaRPr lang="es-UY" sz="2400" dirty="0"/>
          </a:p>
          <a:p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Baterías de Plomo-ácido Ventajas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Las VRLA pueden situarse prácticamente en cualquier posición mientras sus bornes sean accesibles. En cambio, las abiertas tienen que estar en posición vertical y ser accesible para verificar el nivel del electrolito. </a:t>
            </a:r>
            <a:endParaRPr lang="es-UY" sz="2400" dirty="0"/>
          </a:p>
          <a:p>
            <a:r>
              <a:rPr lang="es-UY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Las </a:t>
            </a:r>
            <a:r>
              <a:rPr lang="es-UY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baterías con electrolito gelificado permiten una utilización más segura y cómoda, pues el electrolito no se evapora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sz="40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Baterías de Plomo-ácido Inconvenientes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Suelen </a:t>
            </a:r>
            <a:r>
              <a:rPr lang="es-UY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tener grandes dimensiones y un peso elevado</a:t>
            </a:r>
            <a:r>
              <a:rPr lang="es-UY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s-UY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 </a:t>
            </a:r>
            <a:r>
              <a:rPr lang="es-UY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condición depende en gran medida del entorno y de su utilización</a:t>
            </a:r>
            <a:r>
              <a:rPr lang="es-UY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s-UY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Las </a:t>
            </a:r>
            <a:r>
              <a:rPr lang="es-UY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abiertas requieren un mantenimiento regular y un espacio especialmente acondicionado por si hubiera pérdida de electrolito</a:t>
            </a:r>
            <a:r>
              <a:rPr lang="es-UY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s-UY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Las </a:t>
            </a:r>
            <a:r>
              <a:rPr lang="es-UY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tipo VRLA están activadas desde que finaliza su proceso de producción. En cambio, las de tipo abierta son activadas después de su instalación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Uso baterías Estacionarias</a:t>
            </a:r>
            <a:endParaRPr lang="es-ES" dirty="0"/>
          </a:p>
        </p:txBody>
      </p:sp>
      <p:pic>
        <p:nvPicPr>
          <p:cNvPr id="389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0333" y="1600200"/>
            <a:ext cx="698333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Parámetros de diseño: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Voltaje nominal: voltaje necesario /2.</a:t>
            </a:r>
          </a:p>
          <a:p>
            <a:r>
              <a:rPr lang="es-UY" dirty="0" smtClean="0"/>
              <a:t>2 = voltaje de celdas.</a:t>
            </a:r>
          </a:p>
          <a:p>
            <a:r>
              <a:rPr lang="es-UY" dirty="0" smtClean="0"/>
              <a:t>Baterías </a:t>
            </a:r>
            <a:r>
              <a:rPr lang="es-UY" dirty="0" err="1" smtClean="0"/>
              <a:t>multi</a:t>
            </a:r>
            <a:r>
              <a:rPr lang="es-UY" dirty="0" smtClean="0"/>
              <a:t> celda: 6, 12 y 48 V.</a:t>
            </a:r>
          </a:p>
          <a:p>
            <a:r>
              <a:rPr lang="es-UY" dirty="0" smtClean="0"/>
              <a:t>Capacidad: Energía </a:t>
            </a:r>
            <a:r>
              <a:rPr lang="es-UY" dirty="0" err="1" smtClean="0"/>
              <a:t>VAh</a:t>
            </a:r>
            <a:r>
              <a:rPr lang="es-UY" dirty="0" smtClean="0"/>
              <a:t>.</a:t>
            </a:r>
          </a:p>
          <a:p>
            <a:r>
              <a:rPr lang="es-UY" dirty="0" smtClean="0"/>
              <a:t>Tiempo de descarga: horas.</a:t>
            </a:r>
          </a:p>
          <a:p>
            <a:r>
              <a:rPr lang="es-UY" dirty="0" smtClean="0"/>
              <a:t>Ciclado – vida </a:t>
            </a:r>
            <a:r>
              <a:rPr lang="es-UY" dirty="0" err="1" smtClean="0"/>
              <a:t>util</a:t>
            </a:r>
            <a:r>
              <a:rPr lang="es-UY" dirty="0" smtClean="0"/>
              <a:t>.</a:t>
            </a:r>
          </a:p>
          <a:p>
            <a:endParaRPr lang="es-UY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Valores nominales: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Capacidad: C = 200Ah</a:t>
            </a:r>
            <a:endParaRPr lang="es-ES" dirty="0" smtClean="0"/>
          </a:p>
          <a:p>
            <a:r>
              <a:rPr lang="es-UY" dirty="0" smtClean="0"/>
              <a:t>Corriente como valor fraccional: C/20.</a:t>
            </a:r>
          </a:p>
          <a:p>
            <a:r>
              <a:rPr lang="es-UY" dirty="0" smtClean="0"/>
              <a:t>El valor numérico coincide con las horas de carga / descarga mínimas admitidas para vida útil y capacidad: 20 horas.</a:t>
            </a:r>
          </a:p>
          <a:p>
            <a:r>
              <a:rPr lang="es-UY" dirty="0" smtClean="0"/>
              <a:t>Notación: C20 = 200Ah</a:t>
            </a:r>
          </a:p>
          <a:p>
            <a:r>
              <a:rPr lang="es-UY" dirty="0" smtClean="0"/>
              <a:t>200Ah/20h = 10A  </a:t>
            </a:r>
            <a:r>
              <a:rPr lang="es-UY" dirty="0" smtClean="0">
                <a:sym typeface="Wingdings" pitchFamily="2" charset="2"/>
              </a:rPr>
              <a:t></a:t>
            </a:r>
            <a:r>
              <a:rPr lang="es-UY" dirty="0" smtClean="0"/>
              <a:t> </a:t>
            </a:r>
            <a:r>
              <a:rPr lang="es-UY" dirty="0" smtClean="0">
                <a:sym typeface="Wingdings" pitchFamily="2" charset="2"/>
              </a:rPr>
              <a:t></a:t>
            </a:r>
            <a:r>
              <a:rPr lang="es-UY" dirty="0" smtClean="0"/>
              <a:t> 200Ah/10A = 20h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Aclaraciones: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Los gráficos y valores presentados corresponden a distintas baterías y/o distintas temperaturas de referencia.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err="1" smtClean="0"/>
              <a:t>Autodescarga</a:t>
            </a:r>
            <a:endParaRPr lang="es-ES" dirty="0"/>
          </a:p>
        </p:txBody>
      </p:sp>
      <p:pic>
        <p:nvPicPr>
          <p:cNvPr id="419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6850" y="2253456"/>
            <a:ext cx="6210300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Vida </a:t>
            </a:r>
            <a:r>
              <a:rPr lang="es-UY" dirty="0" err="1" smtClean="0"/>
              <a:t>util</a:t>
            </a:r>
            <a:r>
              <a:rPr lang="es-UY" dirty="0" smtClean="0"/>
              <a:t> - temperatura</a:t>
            </a:r>
            <a:endParaRPr lang="es-ES" dirty="0"/>
          </a:p>
        </p:txBody>
      </p:sp>
      <p:pic>
        <p:nvPicPr>
          <p:cNvPr id="430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76487" y="2486819"/>
            <a:ext cx="4391025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Capacidad - temperatura</a:t>
            </a:r>
            <a:endParaRPr lang="es-ES" dirty="0"/>
          </a:p>
        </p:txBody>
      </p:sp>
      <p:pic>
        <p:nvPicPr>
          <p:cNvPr id="440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0712" y="2401094"/>
            <a:ext cx="536257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Variación de capacidad con la Temperatura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Temperatura 	</a:t>
            </a:r>
            <a:r>
              <a:rPr lang="es-ES" dirty="0" smtClean="0"/>
              <a:t>Capacidad 	   Eficiencia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	(°C) 		       (%)</a:t>
            </a:r>
          </a:p>
          <a:p>
            <a:pPr>
              <a:buNone/>
            </a:pPr>
            <a:r>
              <a:rPr lang="es-ES" dirty="0" smtClean="0"/>
              <a:t>	30    			105 			1,05</a:t>
            </a:r>
          </a:p>
          <a:p>
            <a:pPr>
              <a:buNone/>
            </a:pPr>
            <a:r>
              <a:rPr lang="es-ES" dirty="0" smtClean="0"/>
              <a:t>	25    			100 			1,00</a:t>
            </a:r>
          </a:p>
          <a:p>
            <a:pPr>
              <a:buNone/>
            </a:pPr>
            <a:r>
              <a:rPr lang="es-ES" dirty="0" smtClean="0"/>
              <a:t>	16      			90 			0,90</a:t>
            </a:r>
          </a:p>
          <a:p>
            <a:pPr>
              <a:buNone/>
            </a:pPr>
            <a:r>
              <a:rPr lang="es-ES" dirty="0" smtClean="0"/>
              <a:t>	4      			77 			0,77</a:t>
            </a:r>
          </a:p>
          <a:p>
            <a:pPr>
              <a:buNone/>
            </a:pPr>
            <a:r>
              <a:rPr lang="es-ES" dirty="0" smtClean="0"/>
              <a:t>	-7      			63 			0,63</a:t>
            </a:r>
          </a:p>
          <a:p>
            <a:pPr>
              <a:buNone/>
            </a:pPr>
            <a:r>
              <a:rPr lang="es-ES" dirty="0" smtClean="0"/>
              <a:t>	- 18                  	49 			0,49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Capacidad - Temperatura</a:t>
            </a:r>
            <a:endParaRPr lang="es-ES" dirty="0"/>
          </a:p>
        </p:txBody>
      </p:sp>
      <p:pic>
        <p:nvPicPr>
          <p:cNvPr id="4" name="3 Marcador de contenido" descr="Capacidad_Temperatur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05256" y="1897221"/>
            <a:ext cx="7333488" cy="39319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sz="3600" dirty="0" smtClean="0"/>
              <a:t>Número de ciclos para dos Baterías Solares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UY" dirty="0" smtClean="0"/>
              <a:t>		Batería 1 			Batería 2</a:t>
            </a:r>
          </a:p>
          <a:p>
            <a:pPr>
              <a:buNone/>
            </a:pPr>
            <a:r>
              <a:rPr lang="es-UY" dirty="0"/>
              <a:t>	</a:t>
            </a:r>
            <a:r>
              <a:rPr lang="es-UY" dirty="0" smtClean="0"/>
              <a:t>	217Ah; 30 </a:t>
            </a:r>
            <a:r>
              <a:rPr lang="es-UY" dirty="0" err="1" smtClean="0"/>
              <a:t>Kgs</a:t>
            </a:r>
            <a:r>
              <a:rPr lang="es-UY" dirty="0" smtClean="0"/>
              <a:t>         350Ah;  65 </a:t>
            </a:r>
            <a:r>
              <a:rPr lang="es-UY" dirty="0" err="1" smtClean="0"/>
              <a:t>Kgs</a:t>
            </a:r>
            <a:endParaRPr lang="es-UY" dirty="0" smtClean="0"/>
          </a:p>
          <a:p>
            <a:pPr>
              <a:buNone/>
            </a:pPr>
            <a:r>
              <a:rPr lang="es-UY" dirty="0"/>
              <a:t>	</a:t>
            </a:r>
            <a:r>
              <a:rPr lang="es-UY" dirty="0" smtClean="0"/>
              <a:t>% PD No de ciclos 	% PD No de ciclos</a:t>
            </a:r>
          </a:p>
          <a:p>
            <a:pPr>
              <a:buNone/>
            </a:pPr>
            <a:r>
              <a:rPr lang="es-UY" dirty="0"/>
              <a:t>	</a:t>
            </a:r>
            <a:r>
              <a:rPr lang="es-UY" dirty="0" smtClean="0"/>
              <a:t>80 		543   		80 		693</a:t>
            </a:r>
          </a:p>
          <a:p>
            <a:pPr>
              <a:buNone/>
            </a:pPr>
            <a:r>
              <a:rPr lang="es-UY" dirty="0"/>
              <a:t>	</a:t>
            </a:r>
            <a:r>
              <a:rPr lang="es-UY" dirty="0" smtClean="0"/>
              <a:t>50 		757   		50         1.068</a:t>
            </a:r>
          </a:p>
          <a:p>
            <a:pPr>
              <a:buNone/>
            </a:pPr>
            <a:r>
              <a:rPr lang="es-UY" dirty="0"/>
              <a:t>	</a:t>
            </a:r>
            <a:r>
              <a:rPr lang="es-UY" dirty="0" smtClean="0"/>
              <a:t>30         1.100   		30         2.050</a:t>
            </a:r>
          </a:p>
          <a:p>
            <a:pPr>
              <a:buNone/>
            </a:pPr>
            <a:r>
              <a:rPr lang="es-UY" dirty="0"/>
              <a:t>	</a:t>
            </a:r>
            <a:r>
              <a:rPr lang="es-UY" dirty="0" smtClean="0"/>
              <a:t>20         1.800   		20         3.050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Reducción de vida útil por temperatura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UY" sz="2400" dirty="0" smtClean="0"/>
              <a:t>TEMPERATURA 			REDUCCION</a:t>
            </a:r>
          </a:p>
          <a:p>
            <a:pPr>
              <a:buNone/>
            </a:pPr>
            <a:r>
              <a:rPr lang="es-UY" sz="2400" dirty="0" smtClean="0"/>
              <a:t>DEL ELECTROL. (°C)		DE LA VIDA UTIL (%)</a:t>
            </a:r>
          </a:p>
          <a:p>
            <a:pPr>
              <a:buNone/>
            </a:pPr>
            <a:r>
              <a:rPr lang="es-UY" sz="2400" dirty="0"/>
              <a:t>	</a:t>
            </a:r>
            <a:r>
              <a:rPr lang="es-UY" sz="2400" dirty="0" smtClean="0"/>
              <a:t>	</a:t>
            </a:r>
            <a:r>
              <a:rPr lang="es-UY" sz="2800" dirty="0" smtClean="0"/>
              <a:t>25  					0</a:t>
            </a:r>
          </a:p>
          <a:p>
            <a:pPr>
              <a:buNone/>
            </a:pPr>
            <a:r>
              <a:rPr lang="es-UY" sz="2800" dirty="0"/>
              <a:t>	</a:t>
            </a:r>
            <a:r>
              <a:rPr lang="es-UY" sz="2800" dirty="0" smtClean="0"/>
              <a:t>	30 					30</a:t>
            </a:r>
          </a:p>
          <a:p>
            <a:pPr>
              <a:buNone/>
            </a:pPr>
            <a:r>
              <a:rPr lang="es-UY" sz="2800" dirty="0"/>
              <a:t>	</a:t>
            </a:r>
            <a:r>
              <a:rPr lang="es-UY" sz="2800" dirty="0" smtClean="0"/>
              <a:t>	35 					50</a:t>
            </a:r>
          </a:p>
          <a:p>
            <a:pPr>
              <a:buNone/>
            </a:pPr>
            <a:r>
              <a:rPr lang="es-UY" sz="2800" dirty="0"/>
              <a:t>	</a:t>
            </a:r>
            <a:r>
              <a:rPr lang="es-UY" sz="2800" dirty="0" smtClean="0"/>
              <a:t>	40 					65</a:t>
            </a:r>
          </a:p>
          <a:p>
            <a:pPr>
              <a:buNone/>
            </a:pPr>
            <a:r>
              <a:rPr lang="es-UY" sz="2800" dirty="0"/>
              <a:t>	</a:t>
            </a:r>
            <a:r>
              <a:rPr lang="es-UY" sz="2800" dirty="0" smtClean="0"/>
              <a:t>	45 					77</a:t>
            </a:r>
          </a:p>
          <a:p>
            <a:pPr>
              <a:buNone/>
            </a:pPr>
            <a:r>
              <a:rPr lang="es-UY" sz="2800" dirty="0"/>
              <a:t>	</a:t>
            </a:r>
            <a:r>
              <a:rPr lang="es-UY" sz="2800" dirty="0" smtClean="0"/>
              <a:t>	50 					87</a:t>
            </a:r>
          </a:p>
          <a:p>
            <a:pPr>
              <a:buNone/>
            </a:pPr>
            <a:r>
              <a:rPr lang="es-UY" sz="2800" dirty="0"/>
              <a:t>	</a:t>
            </a:r>
            <a:r>
              <a:rPr lang="es-UY" sz="2800" dirty="0" smtClean="0"/>
              <a:t>	55 					95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60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802077"/>
            <a:ext cx="7632848" cy="600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Voltaje final a plena carga:</a:t>
            </a:r>
            <a:endParaRPr lang="es-ES" dirty="0"/>
          </a:p>
        </p:txBody>
      </p:sp>
      <p:pic>
        <p:nvPicPr>
          <p:cNvPr id="471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4592" y="1700808"/>
            <a:ext cx="8102820" cy="4320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Temperatura congelamiento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	Estado 			</a:t>
            </a:r>
            <a:r>
              <a:rPr lang="es-ES" dirty="0" err="1" smtClean="0"/>
              <a:t>Temp</a:t>
            </a:r>
            <a:r>
              <a:rPr lang="es-ES" dirty="0" smtClean="0"/>
              <a:t>. Congelamiento</a:t>
            </a:r>
          </a:p>
          <a:p>
            <a:pPr>
              <a:buNone/>
            </a:pPr>
            <a:r>
              <a:rPr lang="es-ES" dirty="0"/>
              <a:t>	</a:t>
            </a:r>
            <a:r>
              <a:rPr lang="es-ES" dirty="0" smtClean="0"/>
              <a:t>de Carga (%) 	del Electrolito (°C)</a:t>
            </a:r>
          </a:p>
          <a:p>
            <a:pPr>
              <a:buNone/>
            </a:pPr>
            <a:r>
              <a:rPr lang="es-ES" dirty="0" smtClean="0"/>
              <a:t>	100% 				- 58,0</a:t>
            </a:r>
          </a:p>
          <a:p>
            <a:pPr>
              <a:buNone/>
            </a:pPr>
            <a:r>
              <a:rPr lang="es-ES" dirty="0"/>
              <a:t>	</a:t>
            </a:r>
            <a:r>
              <a:rPr lang="es-ES" dirty="0" smtClean="0"/>
              <a:t>75% 				- 34,4</a:t>
            </a:r>
          </a:p>
          <a:p>
            <a:pPr>
              <a:buNone/>
            </a:pPr>
            <a:r>
              <a:rPr lang="es-ES" dirty="0"/>
              <a:t>	</a:t>
            </a:r>
            <a:r>
              <a:rPr lang="es-ES" dirty="0" smtClean="0"/>
              <a:t>50% 				- 20,0</a:t>
            </a:r>
          </a:p>
          <a:p>
            <a:pPr>
              <a:buNone/>
            </a:pPr>
            <a:r>
              <a:rPr lang="es-ES" dirty="0"/>
              <a:t>	</a:t>
            </a:r>
            <a:r>
              <a:rPr lang="es-ES" dirty="0" smtClean="0"/>
              <a:t>25% 				- 15,0</a:t>
            </a:r>
          </a:p>
          <a:p>
            <a:pPr>
              <a:buNone/>
            </a:pPr>
            <a:r>
              <a:rPr lang="es-ES" dirty="0" smtClean="0"/>
              <a:t>	Descargada 			- 10,0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Tipos de </a:t>
            </a:r>
            <a:r>
              <a:rPr lang="es-UY" dirty="0" err="1" smtClean="0"/>
              <a:t>baterias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Primarias (no recargables).</a:t>
            </a:r>
          </a:p>
          <a:p>
            <a:r>
              <a:rPr lang="es-UY" dirty="0" smtClean="0"/>
              <a:t>Secundarias:</a:t>
            </a:r>
          </a:p>
          <a:p>
            <a:pPr lvl="1"/>
            <a:r>
              <a:rPr lang="es-UY" dirty="0" smtClean="0"/>
              <a:t>De arranque.</a:t>
            </a:r>
          </a:p>
          <a:p>
            <a:pPr lvl="1"/>
            <a:r>
              <a:rPr lang="es-UY" dirty="0" smtClean="0"/>
              <a:t>Para tracción.</a:t>
            </a:r>
          </a:p>
          <a:p>
            <a:pPr lvl="1"/>
            <a:r>
              <a:rPr lang="es-UY" dirty="0" smtClean="0"/>
              <a:t>Estacionarias.</a:t>
            </a:r>
          </a:p>
          <a:p>
            <a:pPr lvl="1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Secuencia de carga</a:t>
            </a:r>
            <a:endParaRPr lang="es-ES" dirty="0"/>
          </a:p>
        </p:txBody>
      </p:sp>
      <p:pic>
        <p:nvPicPr>
          <p:cNvPr id="87041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659" y="1600200"/>
            <a:ext cx="815668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Fase 1: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Corriente constante.</a:t>
            </a:r>
          </a:p>
          <a:p>
            <a:r>
              <a:rPr lang="es-UY" dirty="0" smtClean="0"/>
              <a:t>Mínimo valor entre corriente máxima del cargador y corriente máxima de carga/descarga de la batería (por ejemplo 0,1C10.</a:t>
            </a:r>
          </a:p>
          <a:p>
            <a:r>
              <a:rPr lang="es-UY" dirty="0" smtClean="0"/>
              <a:t>Si V&lt; 10,5V, se toma el 50% del valor anterior. 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Fase 2 y 3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Carga a </a:t>
            </a:r>
            <a:r>
              <a:rPr lang="es-UY" dirty="0"/>
              <a:t>v</a:t>
            </a:r>
            <a:r>
              <a:rPr lang="es-UY" dirty="0" smtClean="0"/>
              <a:t>oltaje constante.</a:t>
            </a:r>
          </a:p>
          <a:p>
            <a:r>
              <a:rPr lang="es-UY" dirty="0" smtClean="0"/>
              <a:t>Referencia: 14,6V.</a:t>
            </a:r>
          </a:p>
          <a:p>
            <a:r>
              <a:rPr lang="es-UY" dirty="0" smtClean="0"/>
              <a:t>Hasta aproximadamente el doble de la corriente de flotación.</a:t>
            </a:r>
          </a:p>
          <a:p>
            <a:r>
              <a:rPr lang="es-UY" dirty="0" smtClean="0"/>
              <a:t>Flotación: voltaje permanente de 13,5V.</a:t>
            </a:r>
          </a:p>
          <a:p>
            <a:endParaRPr lang="es-UY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Estado de carga de la </a:t>
            </a:r>
            <a:r>
              <a:rPr lang="es-UY" sz="4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baterias</a:t>
            </a:r>
            <a:r>
              <a:rPr lang="es-UY" sz="4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UY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vs voltaje/gravedad especifica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UY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VOLTAJE</a:t>
            </a:r>
            <a:r>
              <a:rPr lang="es-UY" sz="2400" dirty="0"/>
              <a:t>	</a:t>
            </a:r>
            <a:r>
              <a:rPr lang="es-UY" sz="2400" dirty="0" smtClean="0"/>
              <a:t>	</a:t>
            </a:r>
            <a:r>
              <a:rPr lang="es-UY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GRAVEDAD</a:t>
            </a:r>
            <a:r>
              <a:rPr lang="es-UY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		ESTADO </a:t>
            </a:r>
            <a:r>
              <a:rPr lang="es-UY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s-UY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s-UY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	ESPECIFICA		</a:t>
            </a:r>
            <a:r>
              <a:rPr lang="es-UY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CARGA</a:t>
            </a:r>
          </a:p>
          <a:p>
            <a:pPr>
              <a:buNone/>
            </a:pPr>
            <a:r>
              <a:rPr lang="es-UY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12.66</a:t>
            </a:r>
            <a:r>
              <a:rPr lang="es-UY" sz="2800" dirty="0" smtClean="0"/>
              <a:t>			</a:t>
            </a:r>
            <a:r>
              <a:rPr lang="es-UY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1.265</a:t>
            </a:r>
            <a:r>
              <a:rPr lang="es-UY" sz="2800" dirty="0" smtClean="0"/>
              <a:t>			</a:t>
            </a:r>
            <a:r>
              <a:rPr lang="es-UY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100</a:t>
            </a:r>
            <a:r>
              <a:rPr lang="es-UY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%</a:t>
            </a:r>
          </a:p>
          <a:p>
            <a:pPr>
              <a:buNone/>
            </a:pPr>
            <a:r>
              <a:rPr lang="es-UY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12.45</a:t>
            </a:r>
            <a:r>
              <a:rPr lang="es-UY" sz="2800" dirty="0" smtClean="0"/>
              <a:t>			</a:t>
            </a:r>
            <a:r>
              <a:rPr lang="es-UY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1.225</a:t>
            </a:r>
            <a:r>
              <a:rPr lang="es-UY" sz="2800" dirty="0" smtClean="0"/>
              <a:t>			</a:t>
            </a:r>
            <a:r>
              <a:rPr lang="es-UY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75%</a:t>
            </a:r>
          </a:p>
          <a:p>
            <a:pPr>
              <a:buNone/>
            </a:pPr>
            <a:r>
              <a:rPr lang="es-UY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12.25</a:t>
            </a:r>
            <a:r>
              <a:rPr lang="es-UY" sz="2800" dirty="0" smtClean="0"/>
              <a:t>			</a:t>
            </a:r>
            <a:r>
              <a:rPr lang="es-UY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1.190</a:t>
            </a:r>
            <a:r>
              <a:rPr lang="es-UY" sz="2800" dirty="0" smtClean="0"/>
              <a:t>			</a:t>
            </a:r>
            <a:r>
              <a:rPr lang="es-UY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50</a:t>
            </a:r>
            <a:r>
              <a:rPr lang="es-UY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%</a:t>
            </a:r>
          </a:p>
          <a:p>
            <a:pPr>
              <a:buNone/>
            </a:pPr>
            <a:r>
              <a:rPr lang="es-UY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12.05</a:t>
            </a:r>
            <a:r>
              <a:rPr lang="es-UY" sz="2800" dirty="0" smtClean="0"/>
              <a:t>			</a:t>
            </a:r>
            <a:r>
              <a:rPr lang="es-UY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1.145</a:t>
            </a:r>
            <a:r>
              <a:rPr lang="es-UY" sz="2800" dirty="0" smtClean="0"/>
              <a:t>			</a:t>
            </a:r>
            <a:r>
              <a:rPr lang="es-UY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25</a:t>
            </a:r>
            <a:r>
              <a:rPr lang="es-UY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%</a:t>
            </a:r>
          </a:p>
          <a:p>
            <a:pPr>
              <a:buNone/>
            </a:pPr>
            <a:r>
              <a:rPr lang="es-UY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11.90</a:t>
            </a:r>
            <a:r>
              <a:rPr lang="es-UY" sz="2800" dirty="0" smtClean="0"/>
              <a:t>			</a:t>
            </a:r>
            <a:r>
              <a:rPr lang="es-UY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1.100</a:t>
            </a:r>
            <a:r>
              <a:rPr lang="es-UY" sz="2800" dirty="0" smtClean="0"/>
              <a:t>			</a:t>
            </a:r>
            <a:r>
              <a:rPr lang="es-UY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0%</a:t>
            </a:r>
            <a:endParaRPr lang="es-UY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Voltaje – duración descarga</a:t>
            </a:r>
            <a:endParaRPr lang="es-ES" dirty="0"/>
          </a:p>
        </p:txBody>
      </p:sp>
      <p:pic>
        <p:nvPicPr>
          <p:cNvPr id="768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410662"/>
            <a:ext cx="6696744" cy="4958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Gasificación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En caso de mantener alta corriente </a:t>
            </a:r>
            <a:r>
              <a:rPr lang="es-UY" smtClean="0"/>
              <a:t>de carga </a:t>
            </a:r>
            <a:r>
              <a:rPr lang="es-UY" dirty="0" smtClean="0"/>
              <a:t>cuando la batería ya está cargada.</a:t>
            </a:r>
          </a:p>
          <a:p>
            <a:r>
              <a:rPr lang="es-UY" dirty="0" smtClean="0"/>
              <a:t>Los gases burbujean y arrastran electrolito.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Sulfatación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Cuando se llega a descarga importante.</a:t>
            </a:r>
          </a:p>
          <a:p>
            <a:r>
              <a:rPr lang="es-UY" dirty="0" smtClean="0"/>
              <a:t>Cuando está con poca carga por tiempos prolongados.</a:t>
            </a:r>
          </a:p>
          <a:p>
            <a:r>
              <a:rPr lang="es-UY" dirty="0" smtClean="0"/>
              <a:t>Se producen cristales de sulfato de mayor tamaño de difícil disolución.</a:t>
            </a:r>
          </a:p>
          <a:p>
            <a:r>
              <a:rPr lang="es-UY" dirty="0" smtClean="0"/>
              <a:t>Puede ser mejorado con carga de alta corriente (ecualización)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Mantenimiento: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Control de nivel de electrolito.</a:t>
            </a:r>
          </a:p>
          <a:p>
            <a:r>
              <a:rPr lang="es-UY" dirty="0" smtClean="0"/>
              <a:t>Verificación de nivel de tensiones de cargador.</a:t>
            </a:r>
          </a:p>
          <a:p>
            <a:r>
              <a:rPr lang="es-UY" dirty="0" smtClean="0"/>
              <a:t>Verificación de densidades conforme a la carga.</a:t>
            </a:r>
          </a:p>
          <a:p>
            <a:r>
              <a:rPr lang="es-UY" dirty="0" smtClean="0"/>
              <a:t>Uso en lugar ventilado (hidrogeno explosivo).</a:t>
            </a:r>
          </a:p>
          <a:p>
            <a:r>
              <a:rPr lang="es-UY" dirty="0" smtClean="0"/>
              <a:t>Protección personal (acido sulfúrico).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Norma referencia: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IEC 61096 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Stationary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lead-acid batteries - Part 11: Vented types - General requirements and methods of tests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Conexión: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Serie: recomendada.</a:t>
            </a:r>
          </a:p>
          <a:p>
            <a:r>
              <a:rPr lang="es-UY" dirty="0" smtClean="0"/>
              <a:t>Paralelo: no recomendada.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Unidad básica de construcción: celda electroquímica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24128" y="1600200"/>
            <a:ext cx="2962672" cy="4525963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Placa negativa: ánodo.</a:t>
            </a:r>
          </a:p>
          <a:p>
            <a:r>
              <a:rPr lang="es-E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Placa positiva: cátodo.</a:t>
            </a:r>
          </a:p>
          <a:p>
            <a:r>
              <a:rPr lang="es-E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Medio: electrolito</a:t>
            </a:r>
            <a:endParaRPr lang="es-ES" dirty="0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2852936"/>
            <a:ext cx="5328592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UY" dirty="0" smtClean="0"/>
              <a:t>Gracias !!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Cargada      -     Descargada</a:t>
            </a:r>
            <a:endParaRPr lang="es-ES" dirty="0"/>
          </a:p>
        </p:txBody>
      </p:sp>
      <p:pic>
        <p:nvPicPr>
          <p:cNvPr id="7884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2256" y="1988840"/>
            <a:ext cx="8266211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09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24743"/>
            <a:ext cx="7987967" cy="553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Reacción química</a:t>
            </a:r>
            <a:endParaRPr lang="es-ES" dirty="0"/>
          </a:p>
        </p:txBody>
      </p:sp>
      <p:sp>
        <p:nvSpPr>
          <p:cNvPr id="6" name="Rectangle 1032"/>
          <p:cNvSpPr>
            <a:spLocks noChangeArrowheads="1"/>
          </p:cNvSpPr>
          <p:nvPr/>
        </p:nvSpPr>
        <p:spPr bwMode="auto">
          <a:xfrm>
            <a:off x="179512" y="2708920"/>
            <a:ext cx="8964488" cy="33393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35000"/>
              </a:spcBef>
              <a:tabLst>
                <a:tab pos="3776663" algn="l"/>
                <a:tab pos="6634163" algn="l"/>
              </a:tabLst>
            </a:pPr>
            <a:r>
              <a:rPr lang="en-US" sz="2000" b="1" dirty="0"/>
              <a:t>Half reactions: </a:t>
            </a:r>
            <a:r>
              <a:rPr lang="en-US" sz="2000" b="1" dirty="0" err="1"/>
              <a:t>E°Cell</a:t>
            </a:r>
            <a:r>
              <a:rPr lang="en-US" sz="2000" b="1" dirty="0"/>
              <a:t> = 2.0 </a:t>
            </a:r>
            <a:r>
              <a:rPr lang="en-US" sz="2000" b="1" dirty="0" smtClean="0"/>
              <a:t>V</a:t>
            </a:r>
          </a:p>
          <a:p>
            <a:pPr>
              <a:lnSpc>
                <a:spcPct val="90000"/>
              </a:lnSpc>
              <a:spcBef>
                <a:spcPct val="35000"/>
              </a:spcBef>
              <a:tabLst>
                <a:tab pos="3776663" algn="l"/>
                <a:tab pos="6634163" algn="l"/>
              </a:tabLst>
            </a:pPr>
            <a:endParaRPr lang="en-US" sz="2000" b="1" dirty="0"/>
          </a:p>
          <a:p>
            <a:pPr>
              <a:lnSpc>
                <a:spcPct val="90000"/>
              </a:lnSpc>
              <a:spcBef>
                <a:spcPct val="35000"/>
              </a:spcBef>
              <a:tabLst>
                <a:tab pos="3776663" algn="l"/>
                <a:tab pos="6634163" algn="l"/>
              </a:tabLst>
            </a:pPr>
            <a:r>
              <a:rPr lang="en-US" sz="2000" b="1" dirty="0" err="1" smtClean="0"/>
              <a:t>Anodo</a:t>
            </a:r>
            <a:r>
              <a:rPr lang="en-US" sz="2000" b="1" dirty="0" smtClean="0"/>
              <a:t>: </a:t>
            </a:r>
            <a:r>
              <a:rPr lang="en-US" sz="2000" b="1" dirty="0" err="1"/>
              <a:t>Pb</a:t>
            </a:r>
            <a:r>
              <a:rPr lang="en-US" sz="2000" b="1" dirty="0"/>
              <a:t>(s)  +  SO42- </a:t>
            </a:r>
            <a:r>
              <a:rPr lang="en-US" sz="2000" b="1" dirty="0" smtClean="0"/>
              <a:t>  </a:t>
            </a:r>
            <a:r>
              <a:rPr lang="en-US" sz="2000" b="1" dirty="0" smtClean="0">
                <a:sym typeface="Wingdings" pitchFamily="2" charset="2"/>
              </a:rPr>
              <a:t></a:t>
            </a:r>
            <a:r>
              <a:rPr lang="en-US" sz="2000" b="1" dirty="0" smtClean="0"/>
              <a:t>   PbSO4 </a:t>
            </a:r>
            <a:r>
              <a:rPr lang="en-US" sz="2000" b="1" dirty="0"/>
              <a:t>(s)   +2 e-	</a:t>
            </a:r>
            <a:r>
              <a:rPr lang="en-US" sz="2000" b="1" dirty="0" smtClean="0"/>
              <a:t>       E</a:t>
            </a:r>
            <a:r>
              <a:rPr lang="en-US" sz="2000" b="1" dirty="0"/>
              <a:t>° = 0.356</a:t>
            </a:r>
          </a:p>
          <a:p>
            <a:pPr>
              <a:lnSpc>
                <a:spcPct val="90000"/>
              </a:lnSpc>
              <a:spcBef>
                <a:spcPct val="35000"/>
              </a:spcBef>
              <a:tabLst>
                <a:tab pos="3776663" algn="l"/>
                <a:tab pos="6634163" algn="l"/>
              </a:tabLst>
            </a:pPr>
            <a:endParaRPr lang="en-US" sz="2000" b="1" dirty="0" smtClean="0"/>
          </a:p>
          <a:p>
            <a:pPr>
              <a:lnSpc>
                <a:spcPct val="90000"/>
              </a:lnSpc>
              <a:spcBef>
                <a:spcPct val="35000"/>
              </a:spcBef>
              <a:tabLst>
                <a:tab pos="3776663" algn="l"/>
                <a:tab pos="6634163" algn="l"/>
              </a:tabLst>
            </a:pPr>
            <a:r>
              <a:rPr lang="en-US" sz="2000" b="1" dirty="0" err="1" smtClean="0"/>
              <a:t>Catodo</a:t>
            </a:r>
            <a:r>
              <a:rPr lang="en-US" sz="2000" b="1" dirty="0" smtClean="0"/>
              <a:t> : </a:t>
            </a:r>
            <a:r>
              <a:rPr lang="en-US" sz="2000" b="1" dirty="0"/>
              <a:t>PbO2  (s) + SO42-  + 4H+  + 2e- </a:t>
            </a:r>
            <a:r>
              <a:rPr lang="en-US" sz="2000" b="1" dirty="0" smtClean="0"/>
              <a:t> </a:t>
            </a:r>
            <a:r>
              <a:rPr lang="en-US" sz="2000" b="1" dirty="0" smtClean="0">
                <a:sym typeface="Wingdings" pitchFamily="2" charset="2"/>
              </a:rPr>
              <a:t></a:t>
            </a:r>
            <a:r>
              <a:rPr lang="en-US" sz="2000" b="1" dirty="0" smtClean="0"/>
              <a:t> </a:t>
            </a:r>
            <a:endParaRPr lang="en-US" sz="2000" b="1" dirty="0"/>
          </a:p>
          <a:p>
            <a:pPr>
              <a:lnSpc>
                <a:spcPct val="90000"/>
              </a:lnSpc>
              <a:spcBef>
                <a:spcPct val="35000"/>
              </a:spcBef>
              <a:tabLst>
                <a:tab pos="3776663" algn="l"/>
                <a:tab pos="6634163" algn="l"/>
              </a:tabLst>
            </a:pPr>
            <a:r>
              <a:rPr lang="en-US" sz="2000" b="1" dirty="0"/>
              <a:t>	PbSO4 (s)  + 2 H2O 	</a:t>
            </a:r>
            <a:r>
              <a:rPr lang="en-US" sz="2000" b="1" dirty="0" smtClean="0"/>
              <a:t>      E° </a:t>
            </a:r>
            <a:r>
              <a:rPr lang="en-US" sz="2000" b="1" dirty="0"/>
              <a:t>= 1.685V</a:t>
            </a:r>
          </a:p>
          <a:p>
            <a:pPr>
              <a:lnSpc>
                <a:spcPct val="90000"/>
              </a:lnSpc>
              <a:spcBef>
                <a:spcPct val="35000"/>
              </a:spcBef>
              <a:tabLst>
                <a:tab pos="3776663" algn="l"/>
                <a:tab pos="6634163" algn="l"/>
              </a:tabLst>
            </a:pPr>
            <a:endParaRPr lang="en-US" sz="2000" b="1" dirty="0" smtClean="0"/>
          </a:p>
          <a:p>
            <a:pPr>
              <a:lnSpc>
                <a:spcPct val="90000"/>
              </a:lnSpc>
              <a:spcBef>
                <a:spcPct val="35000"/>
              </a:spcBef>
              <a:tabLst>
                <a:tab pos="3776663" algn="l"/>
                <a:tab pos="6634163" algn="l"/>
              </a:tabLst>
            </a:pPr>
            <a:r>
              <a:rPr lang="en-US" sz="2000" b="1" dirty="0" smtClean="0"/>
              <a:t>Net: </a:t>
            </a:r>
            <a:r>
              <a:rPr lang="en-US" sz="2000" b="1" dirty="0"/>
              <a:t>PbO2  (s) + </a:t>
            </a:r>
            <a:r>
              <a:rPr lang="en-US" sz="2000" b="1" dirty="0" err="1"/>
              <a:t>Pb</a:t>
            </a:r>
            <a:r>
              <a:rPr lang="en-US" sz="2000" b="1" dirty="0"/>
              <a:t>(s)  + 2H2SO4 </a:t>
            </a:r>
            <a:r>
              <a:rPr lang="en-US" sz="2000" b="1" dirty="0" smtClean="0">
                <a:sym typeface="Wingdings" pitchFamily="2" charset="2"/>
              </a:rPr>
              <a:t></a:t>
            </a:r>
            <a:r>
              <a:rPr lang="en-US" sz="2000" b="1" dirty="0" smtClean="0"/>
              <a:t>  </a:t>
            </a:r>
            <a:r>
              <a:rPr lang="en-US" sz="2000" b="1" dirty="0"/>
              <a:t>PbSO4 (s) + 2 H2O </a:t>
            </a:r>
            <a:r>
              <a:rPr lang="en-US" sz="2000" b="1" dirty="0" smtClean="0"/>
              <a:t>     </a:t>
            </a:r>
            <a:r>
              <a:rPr lang="en-US" sz="2000" b="1" dirty="0" err="1" smtClean="0"/>
              <a:t>E°Cell</a:t>
            </a:r>
            <a:r>
              <a:rPr lang="en-US" sz="2000" b="1" dirty="0" smtClean="0"/>
              <a:t> </a:t>
            </a:r>
            <a:r>
              <a:rPr lang="en-US" sz="2000" b="1" dirty="0"/>
              <a:t>= </a:t>
            </a:r>
            <a:r>
              <a:rPr lang="en-US" sz="2000" b="1" dirty="0" smtClean="0"/>
              <a:t>2.1 </a:t>
            </a:r>
            <a:r>
              <a:rPr lang="en-US" sz="2000" b="1" dirty="0"/>
              <a:t>V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Picture 1030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60648"/>
            <a:ext cx="6192688" cy="6597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Picture 103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2384" y="2567781"/>
            <a:ext cx="2999232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728</Words>
  <Application>Microsoft Office PowerPoint</Application>
  <PresentationFormat>Presentación en pantalla (4:3)</PresentationFormat>
  <Paragraphs>147</Paragraphs>
  <Slides>40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40</vt:i4>
      </vt:variant>
    </vt:vector>
  </HeadingPairs>
  <TitlesOfParts>
    <vt:vector size="42" baseType="lpstr">
      <vt:lpstr>Arial</vt:lpstr>
      <vt:lpstr>Diseño predeterminado</vt:lpstr>
      <vt:lpstr>Baterías Secundarias Estacionarias</vt:lpstr>
      <vt:lpstr>Aclaraciones:</vt:lpstr>
      <vt:lpstr>Tipos de baterias</vt:lpstr>
      <vt:lpstr>Unidad básica de construcción: celda electroquímica</vt:lpstr>
      <vt:lpstr>Cargada      -     Descargada</vt:lpstr>
      <vt:lpstr>Diapositiva 6</vt:lpstr>
      <vt:lpstr>Reacción química</vt:lpstr>
      <vt:lpstr>Diapositiva 8</vt:lpstr>
      <vt:lpstr>Diapositiva 9</vt:lpstr>
      <vt:lpstr>Diapositiva 10</vt:lpstr>
      <vt:lpstr>Diapositiva 11</vt:lpstr>
      <vt:lpstr>Existen diferentes tipos, en función del electrolito: </vt:lpstr>
      <vt:lpstr>Aplicaciones estacionarias</vt:lpstr>
      <vt:lpstr>Baterías de Plomo-ácido Ventajas</vt:lpstr>
      <vt:lpstr>Baterías de Plomo-ácido Ventajas</vt:lpstr>
      <vt:lpstr>Baterías de Plomo-ácido Inconvenientes</vt:lpstr>
      <vt:lpstr>Uso baterías Estacionarias</vt:lpstr>
      <vt:lpstr>Parámetros de diseño:</vt:lpstr>
      <vt:lpstr>Valores nominales:</vt:lpstr>
      <vt:lpstr>Autodescarga</vt:lpstr>
      <vt:lpstr>Vida util - temperatura</vt:lpstr>
      <vt:lpstr>Capacidad - temperatura</vt:lpstr>
      <vt:lpstr>Variación de capacidad con la Temperatura</vt:lpstr>
      <vt:lpstr>Capacidad - Temperatura</vt:lpstr>
      <vt:lpstr>Número de ciclos para dos Baterías Solares</vt:lpstr>
      <vt:lpstr>Reducción de vida útil por temperatura</vt:lpstr>
      <vt:lpstr>Diapositiva 27</vt:lpstr>
      <vt:lpstr>Voltaje final a plena carga:</vt:lpstr>
      <vt:lpstr>Temperatura congelamiento</vt:lpstr>
      <vt:lpstr>Secuencia de carga</vt:lpstr>
      <vt:lpstr>Fase 1:</vt:lpstr>
      <vt:lpstr>Fase 2 y 3</vt:lpstr>
      <vt:lpstr>Estado de carga de la baterias vs voltaje/gravedad especifica</vt:lpstr>
      <vt:lpstr>Voltaje – duración descarga</vt:lpstr>
      <vt:lpstr>Gasificación</vt:lpstr>
      <vt:lpstr>Sulfatación</vt:lpstr>
      <vt:lpstr>Mantenimiento:</vt:lpstr>
      <vt:lpstr>Norma referencia:</vt:lpstr>
      <vt:lpstr>Conexión:</vt:lpstr>
      <vt:lpstr>Gracias !!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Aplicación Motor Induccion</dc:title>
  <dc:creator>Usuario</dc:creator>
  <cp:lastModifiedBy>Usuario</cp:lastModifiedBy>
  <cp:revision>32</cp:revision>
  <dcterms:created xsi:type="dcterms:W3CDTF">2010-11-12T21:25:52Z</dcterms:created>
  <dcterms:modified xsi:type="dcterms:W3CDTF">2012-06-17T23:06:34Z</dcterms:modified>
</cp:coreProperties>
</file>