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68" d="100"/>
          <a:sy n="68"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Y"/>
          </a:p>
        </p:txBody>
      </p:sp>
      <p:sp>
        <p:nvSpPr>
          <p:cNvPr id="4" name="Marcador de fecha 3"/>
          <p:cNvSpPr>
            <a:spLocks noGrp="1"/>
          </p:cNvSpPr>
          <p:nvPr>
            <p:ph type="dt" sz="half" idx="10"/>
          </p:nvPr>
        </p:nvSpPr>
        <p:spPr/>
        <p:txBody>
          <a:bodyPr/>
          <a:lstStyle/>
          <a:p>
            <a:fld id="{4F328DBA-5590-4212-A2E6-E2B0D7F56B39}" type="datetimeFigureOut">
              <a:rPr lang="es-UY" smtClean="0"/>
              <a:t>30/9/2024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74177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4F328DBA-5590-4212-A2E6-E2B0D7F56B39}" type="datetimeFigureOut">
              <a:rPr lang="es-UY" smtClean="0"/>
              <a:t>30/9/2024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189197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4F328DBA-5590-4212-A2E6-E2B0D7F56B39}" type="datetimeFigureOut">
              <a:rPr lang="es-UY" smtClean="0"/>
              <a:t>30/9/2024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95747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4F328DBA-5590-4212-A2E6-E2B0D7F56B39}" type="datetimeFigureOut">
              <a:rPr lang="es-UY" smtClean="0"/>
              <a:t>30/9/2024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154631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F328DBA-5590-4212-A2E6-E2B0D7F56B39}" type="datetimeFigureOut">
              <a:rPr lang="es-UY" smtClean="0"/>
              <a:t>30/9/2024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48333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4"/>
          <p:cNvSpPr>
            <a:spLocks noGrp="1"/>
          </p:cNvSpPr>
          <p:nvPr>
            <p:ph type="dt" sz="half" idx="10"/>
          </p:nvPr>
        </p:nvSpPr>
        <p:spPr/>
        <p:txBody>
          <a:bodyPr/>
          <a:lstStyle/>
          <a:p>
            <a:fld id="{4F328DBA-5590-4212-A2E6-E2B0D7F56B39}" type="datetimeFigureOut">
              <a:rPr lang="es-UY" smtClean="0"/>
              <a:t>30/9/2024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33865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6"/>
          <p:cNvSpPr>
            <a:spLocks noGrp="1"/>
          </p:cNvSpPr>
          <p:nvPr>
            <p:ph type="dt" sz="half" idx="10"/>
          </p:nvPr>
        </p:nvSpPr>
        <p:spPr/>
        <p:txBody>
          <a:bodyPr/>
          <a:lstStyle/>
          <a:p>
            <a:fld id="{4F328DBA-5590-4212-A2E6-E2B0D7F56B39}" type="datetimeFigureOut">
              <a:rPr lang="es-UY" smtClean="0"/>
              <a:t>30/9/2024</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274332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2"/>
          <p:cNvSpPr>
            <a:spLocks noGrp="1"/>
          </p:cNvSpPr>
          <p:nvPr>
            <p:ph type="dt" sz="half" idx="10"/>
          </p:nvPr>
        </p:nvSpPr>
        <p:spPr/>
        <p:txBody>
          <a:bodyPr/>
          <a:lstStyle/>
          <a:p>
            <a:fld id="{4F328DBA-5590-4212-A2E6-E2B0D7F56B39}" type="datetimeFigureOut">
              <a:rPr lang="es-UY" smtClean="0"/>
              <a:t>30/9/2024</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09981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F328DBA-5590-4212-A2E6-E2B0D7F56B39}" type="datetimeFigureOut">
              <a:rPr lang="es-UY" smtClean="0"/>
              <a:t>30/9/2024</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173855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F328DBA-5590-4212-A2E6-E2B0D7F56B39}" type="datetimeFigureOut">
              <a:rPr lang="es-UY" smtClean="0"/>
              <a:t>30/9/2024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74722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F328DBA-5590-4212-A2E6-E2B0D7F56B39}" type="datetimeFigureOut">
              <a:rPr lang="es-UY" smtClean="0"/>
              <a:t>30/9/2024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F1316EC-6777-4B9C-BCCD-B6293CA941B0}" type="slidenum">
              <a:rPr lang="es-UY" smtClean="0"/>
              <a:t>‹Nº›</a:t>
            </a:fld>
            <a:endParaRPr lang="es-UY"/>
          </a:p>
        </p:txBody>
      </p:sp>
    </p:spTree>
    <p:extLst>
      <p:ext uri="{BB962C8B-B14F-4D97-AF65-F5344CB8AC3E}">
        <p14:creationId xmlns:p14="http://schemas.microsoft.com/office/powerpoint/2010/main" val="35147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28DBA-5590-4212-A2E6-E2B0D7F56B39}" type="datetimeFigureOut">
              <a:rPr lang="es-UY" smtClean="0"/>
              <a:t>30/9/2024</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316EC-6777-4B9C-BCCD-B6293CA941B0}" type="slidenum">
              <a:rPr lang="es-UY" smtClean="0"/>
              <a:t>‹Nº›</a:t>
            </a:fld>
            <a:endParaRPr lang="es-UY"/>
          </a:p>
        </p:txBody>
      </p:sp>
    </p:spTree>
    <p:extLst>
      <p:ext uri="{BB962C8B-B14F-4D97-AF65-F5344CB8AC3E}">
        <p14:creationId xmlns:p14="http://schemas.microsoft.com/office/powerpoint/2010/main" val="1150406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62818" y="601857"/>
            <a:ext cx="9144000" cy="2387600"/>
          </a:xfrm>
        </p:spPr>
        <p:txBody>
          <a:bodyPr/>
          <a:lstStyle/>
          <a:p>
            <a:r>
              <a:rPr lang="es-UY" b="1" dirty="0"/>
              <a:t>P</a:t>
            </a:r>
            <a:r>
              <a:rPr lang="es-UY" b="1" dirty="0" smtClean="0"/>
              <a:t>uertos</a:t>
            </a:r>
            <a:endParaRPr lang="es-UY" b="1" dirty="0"/>
          </a:p>
        </p:txBody>
      </p:sp>
      <p:sp>
        <p:nvSpPr>
          <p:cNvPr id="3" name="Subtítulo 2"/>
          <p:cNvSpPr>
            <a:spLocks noGrp="1"/>
          </p:cNvSpPr>
          <p:nvPr>
            <p:ph type="subTitle" idx="1"/>
          </p:nvPr>
        </p:nvSpPr>
        <p:spPr>
          <a:xfrm>
            <a:off x="862818" y="3334752"/>
            <a:ext cx="9144000" cy="1655762"/>
          </a:xfrm>
        </p:spPr>
        <p:txBody>
          <a:bodyPr/>
          <a:lstStyle/>
          <a:p>
            <a:r>
              <a:rPr lang="es-UY" i="1" u="sng" dirty="0" err="1" smtClean="0"/>
              <a:t>InfraestructuraNovedades</a:t>
            </a:r>
            <a:r>
              <a:rPr lang="es-UY" i="1" u="sng" dirty="0" smtClean="0"/>
              <a:t>/</a:t>
            </a:r>
            <a:r>
              <a:rPr lang="es-UY" dirty="0" smtClean="0"/>
              <a:t>.-</a:t>
            </a:r>
            <a:endParaRPr lang="es-UY" dirty="0"/>
          </a:p>
        </p:txBody>
      </p:sp>
    </p:spTree>
    <p:extLst>
      <p:ext uri="{BB962C8B-B14F-4D97-AF65-F5344CB8AC3E}">
        <p14:creationId xmlns:p14="http://schemas.microsoft.com/office/powerpoint/2010/main" val="123361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1929" y="-394531"/>
            <a:ext cx="10515600" cy="1325563"/>
          </a:xfrm>
        </p:spPr>
        <p:txBody>
          <a:bodyPr/>
          <a:lstStyle/>
          <a:p>
            <a:endParaRPr lang="es-UY" dirty="0"/>
          </a:p>
        </p:txBody>
      </p:sp>
      <p:sp>
        <p:nvSpPr>
          <p:cNvPr id="3" name="Marcador de contenido 2"/>
          <p:cNvSpPr>
            <a:spLocks noGrp="1"/>
          </p:cNvSpPr>
          <p:nvPr>
            <p:ph idx="1"/>
          </p:nvPr>
        </p:nvSpPr>
        <p:spPr>
          <a:xfrm>
            <a:off x="655320" y="1164443"/>
            <a:ext cx="10515600" cy="4351338"/>
          </a:xfrm>
        </p:spPr>
        <p:txBody>
          <a:bodyPr>
            <a:normAutofit fontScale="77500" lnSpcReduction="20000"/>
          </a:bodyPr>
          <a:lstStyle/>
          <a:p>
            <a:pPr marL="0" indent="0">
              <a:buNone/>
            </a:pPr>
            <a:r>
              <a:rPr lang="es-UY" sz="2600" b="1" dirty="0" smtClean="0">
                <a:latin typeface="Calibri" panose="020F0502020204030204" pitchFamily="34" charset="0"/>
                <a:cs typeface="Calibri" panose="020F0502020204030204" pitchFamily="34" charset="0"/>
              </a:rPr>
              <a:t>I) Puerto </a:t>
            </a:r>
            <a:r>
              <a:rPr lang="es-UY" sz="2600" b="1" dirty="0">
                <a:latin typeface="Calibri" panose="020F0502020204030204" pitchFamily="34" charset="0"/>
                <a:cs typeface="Calibri" panose="020F0502020204030204" pitchFamily="34" charset="0"/>
              </a:rPr>
              <a:t>de Nueva Palmira </a:t>
            </a:r>
            <a:r>
              <a:rPr lang="es-UY" sz="2600" b="1" dirty="0" smtClean="0">
                <a:latin typeface="Calibri" panose="020F0502020204030204" pitchFamily="34" charset="0"/>
                <a:cs typeface="Calibri" panose="020F0502020204030204" pitchFamily="34" charset="0"/>
              </a:rPr>
              <a:t>amplió en el bienio 2022/2023 capacidad </a:t>
            </a:r>
            <a:r>
              <a:rPr lang="es-UY" sz="2600" b="1" dirty="0">
                <a:latin typeface="Calibri" panose="020F0502020204030204" pitchFamily="34" charset="0"/>
                <a:cs typeface="Calibri" panose="020F0502020204030204" pitchFamily="34" charset="0"/>
              </a:rPr>
              <a:t>operativa con habilitación de nueva explanada</a:t>
            </a:r>
            <a:r>
              <a:rPr lang="es-UY" sz="2600" b="1" dirty="0" smtClean="0">
                <a:latin typeface="Calibri" panose="020F0502020204030204" pitchFamily="34" charset="0"/>
                <a:cs typeface="Calibri" panose="020F0502020204030204" pitchFamily="34" charset="0"/>
              </a:rPr>
              <a:t>.-</a:t>
            </a:r>
            <a:endParaRPr lang="es-UY" sz="2600" dirty="0" smtClean="0">
              <a:latin typeface="Calibri" panose="020F0502020204030204" pitchFamily="34" charset="0"/>
              <a:cs typeface="Calibri" panose="020F0502020204030204" pitchFamily="34" charset="0"/>
            </a:endParaRPr>
          </a:p>
          <a:p>
            <a:pPr marL="0" indent="0">
              <a:buNone/>
            </a:pPr>
            <a:r>
              <a:rPr lang="es-UY" sz="2600" dirty="0" smtClean="0">
                <a:latin typeface="Calibri" panose="020F0502020204030204" pitchFamily="34" charset="0"/>
                <a:cs typeface="Calibri" panose="020F0502020204030204" pitchFamily="34" charset="0"/>
              </a:rPr>
              <a:t>Autoridades </a:t>
            </a:r>
            <a:r>
              <a:rPr lang="es-UY" sz="2600" dirty="0">
                <a:latin typeface="Calibri" panose="020F0502020204030204" pitchFamily="34" charset="0"/>
                <a:cs typeface="Calibri" panose="020F0502020204030204" pitchFamily="34" charset="0"/>
              </a:rPr>
              <a:t>de la Administración Nacional de Puertos (ANP) y del Ministerio de Transporte y Obras Públicas (MTOP) inauguraron </a:t>
            </a:r>
            <a:r>
              <a:rPr lang="es-UY" sz="2600" dirty="0" smtClean="0">
                <a:latin typeface="Calibri" panose="020F0502020204030204" pitchFamily="34" charset="0"/>
                <a:cs typeface="Calibri" panose="020F0502020204030204" pitchFamily="34" charset="0"/>
              </a:rPr>
              <a:t>ampliaciones en la </a:t>
            </a:r>
            <a:r>
              <a:rPr lang="es-UY" sz="2600" dirty="0">
                <a:latin typeface="Calibri" panose="020F0502020204030204" pitchFamily="34" charset="0"/>
                <a:cs typeface="Calibri" panose="020F0502020204030204" pitchFamily="34" charset="0"/>
              </a:rPr>
              <a:t>explanada sur del puerto de Nueva Palmira. </a:t>
            </a:r>
          </a:p>
          <a:p>
            <a:pPr marL="0" indent="0">
              <a:buNone/>
            </a:pPr>
            <a:r>
              <a:rPr lang="es-UY" sz="2600" dirty="0">
                <a:latin typeface="Calibri" panose="020F0502020204030204" pitchFamily="34" charset="0"/>
                <a:cs typeface="Calibri" panose="020F0502020204030204" pitchFamily="34" charset="0"/>
              </a:rPr>
              <a:t>La obra, de 14,5 hectáreas, requirió una inversión de </a:t>
            </a:r>
            <a:r>
              <a:rPr lang="es-UY" sz="2600" dirty="0" smtClean="0">
                <a:latin typeface="Calibri" panose="020F0502020204030204" pitchFamily="34" charset="0"/>
                <a:cs typeface="Calibri" panose="020F0502020204030204" pitchFamily="34" charset="0"/>
              </a:rPr>
              <a:t>USD 3: </a:t>
            </a:r>
            <a:r>
              <a:rPr lang="es-UY" sz="2600" dirty="0">
                <a:latin typeface="Calibri" panose="020F0502020204030204" pitchFamily="34" charset="0"/>
                <a:cs typeface="Calibri" panose="020F0502020204030204" pitchFamily="34" charset="0"/>
              </a:rPr>
              <a:t>y permitirá nuevas operativas regionales y de exportación, informaron </a:t>
            </a:r>
            <a:r>
              <a:rPr lang="es-UY" sz="2600" dirty="0" smtClean="0">
                <a:latin typeface="Calibri" panose="020F0502020204030204" pitchFamily="34" charset="0"/>
                <a:cs typeface="Calibri" panose="020F0502020204030204" pitchFamily="34" charset="0"/>
              </a:rPr>
              <a:t>los jerarcas de dichos organismos. </a:t>
            </a:r>
            <a:endParaRPr lang="es-UY" sz="2600" dirty="0">
              <a:latin typeface="Calibri" panose="020F0502020204030204" pitchFamily="34" charset="0"/>
              <a:cs typeface="Calibri" panose="020F0502020204030204" pitchFamily="34" charset="0"/>
            </a:endParaRPr>
          </a:p>
          <a:p>
            <a:pPr marL="0" indent="0">
              <a:buNone/>
            </a:pPr>
            <a:r>
              <a:rPr lang="es-UY" sz="2600" dirty="0">
                <a:latin typeface="Calibri" panose="020F0502020204030204" pitchFamily="34" charset="0"/>
                <a:cs typeface="Calibri" panose="020F0502020204030204" pitchFamily="34" charset="0"/>
              </a:rPr>
              <a:t>En el acto también participaron el capitán del puerto de Nueva Palmira, Andrés </a:t>
            </a:r>
            <a:r>
              <a:rPr lang="es-UY" sz="2600" dirty="0" err="1" smtClean="0">
                <a:latin typeface="Calibri" panose="020F0502020204030204" pitchFamily="34" charset="0"/>
                <a:cs typeface="Calibri" panose="020F0502020204030204" pitchFamily="34" charset="0"/>
              </a:rPr>
              <a:t>Passarino</a:t>
            </a:r>
            <a:r>
              <a:rPr lang="es-UY" sz="2600" dirty="0" smtClean="0">
                <a:latin typeface="Calibri" panose="020F0502020204030204" pitchFamily="34" charset="0"/>
                <a:cs typeface="Calibri" panose="020F0502020204030204" pitchFamily="34" charset="0"/>
              </a:rPr>
              <a:t>, </a:t>
            </a:r>
            <a:r>
              <a:rPr lang="es-UY" sz="2600" dirty="0">
                <a:latin typeface="Calibri" panose="020F0502020204030204" pitchFamily="34" charset="0"/>
                <a:cs typeface="Calibri" panose="020F0502020204030204" pitchFamily="34" charset="0"/>
              </a:rPr>
              <a:t>el </a:t>
            </a:r>
            <a:r>
              <a:rPr lang="es-UY" sz="2600" dirty="0" smtClean="0">
                <a:latin typeface="Calibri" panose="020F0502020204030204" pitchFamily="34" charset="0"/>
                <a:cs typeface="Calibri" panose="020F0502020204030204" pitchFamily="34" charset="0"/>
              </a:rPr>
              <a:t>Intendente </a:t>
            </a:r>
            <a:r>
              <a:rPr lang="es-UY" sz="2600" dirty="0">
                <a:latin typeface="Calibri" panose="020F0502020204030204" pitchFamily="34" charset="0"/>
                <a:cs typeface="Calibri" panose="020F0502020204030204" pitchFamily="34" charset="0"/>
              </a:rPr>
              <a:t>de Colonia, Carlos </a:t>
            </a:r>
            <a:r>
              <a:rPr lang="es-UY" sz="2600" dirty="0" smtClean="0">
                <a:latin typeface="Calibri" panose="020F0502020204030204" pitchFamily="34" charset="0"/>
                <a:cs typeface="Calibri" panose="020F0502020204030204" pitchFamily="34" charset="0"/>
              </a:rPr>
              <a:t>Moreira </a:t>
            </a:r>
            <a:r>
              <a:rPr lang="es-UY" sz="2600" dirty="0">
                <a:latin typeface="Calibri" panose="020F0502020204030204" pitchFamily="34" charset="0"/>
                <a:cs typeface="Calibri" panose="020F0502020204030204" pitchFamily="34" charset="0"/>
              </a:rPr>
              <a:t>y el alcalde de la ciudad, Agustín </a:t>
            </a:r>
            <a:r>
              <a:rPr lang="es-UY" sz="2600" dirty="0" err="1">
                <a:latin typeface="Calibri" panose="020F0502020204030204" pitchFamily="34" charset="0"/>
                <a:cs typeface="Calibri" panose="020F0502020204030204" pitchFamily="34" charset="0"/>
              </a:rPr>
              <a:t>Callero</a:t>
            </a:r>
            <a:r>
              <a:rPr lang="es-UY" sz="2600" dirty="0">
                <a:latin typeface="Calibri" panose="020F0502020204030204" pitchFamily="34" charset="0"/>
                <a:cs typeface="Calibri" panose="020F0502020204030204" pitchFamily="34" charset="0"/>
              </a:rPr>
              <a:t>.</a:t>
            </a:r>
          </a:p>
          <a:p>
            <a:pPr marL="0" indent="0">
              <a:buNone/>
            </a:pPr>
            <a:r>
              <a:rPr lang="es-UY" sz="2600" dirty="0">
                <a:latin typeface="Calibri" panose="020F0502020204030204" pitchFamily="34" charset="0"/>
                <a:cs typeface="Calibri" panose="020F0502020204030204" pitchFamily="34" charset="0"/>
              </a:rPr>
              <a:t>La explanada sur de la terminal está ubicada en el kilómetro cero de la ruta 12, en el </a:t>
            </a:r>
            <a:r>
              <a:rPr lang="es-UY" sz="2600" dirty="0" smtClean="0">
                <a:latin typeface="Calibri" panose="020F0502020204030204" pitchFamily="34" charset="0"/>
                <a:cs typeface="Calibri" panose="020F0502020204030204" pitchFamily="34" charset="0"/>
              </a:rPr>
              <a:t>Departamento </a:t>
            </a:r>
            <a:r>
              <a:rPr lang="es-UY" sz="2600" dirty="0">
                <a:latin typeface="Calibri" panose="020F0502020204030204" pitchFamily="34" charset="0"/>
                <a:cs typeface="Calibri" panose="020F0502020204030204" pitchFamily="34" charset="0"/>
              </a:rPr>
              <a:t>de Colonia</a:t>
            </a:r>
            <a:r>
              <a:rPr lang="es-UY" sz="2600" dirty="0" smtClean="0">
                <a:latin typeface="Calibri" panose="020F0502020204030204" pitchFamily="34" charset="0"/>
                <a:cs typeface="Calibri" panose="020F0502020204030204" pitchFamily="34" charset="0"/>
              </a:rPr>
              <a:t>.</a:t>
            </a:r>
          </a:p>
          <a:p>
            <a:pPr marL="0" indent="0">
              <a:buNone/>
            </a:pPr>
            <a:r>
              <a:rPr lang="es-UY" sz="2600" dirty="0" smtClean="0">
                <a:latin typeface="Calibri" panose="020F0502020204030204" pitchFamily="34" charset="0"/>
                <a:cs typeface="Calibri" panose="020F0502020204030204" pitchFamily="34" charset="0"/>
              </a:rPr>
              <a:t>Agregó </a:t>
            </a:r>
            <a:r>
              <a:rPr lang="es-UY" sz="2600" dirty="0">
                <a:latin typeface="Calibri" panose="020F0502020204030204" pitchFamily="34" charset="0"/>
                <a:cs typeface="Calibri" panose="020F0502020204030204" pitchFamily="34" charset="0"/>
              </a:rPr>
              <a:t>que era una necesidad de los operadores, ya que, por ser el </a:t>
            </a:r>
            <a:r>
              <a:rPr lang="es-UY" sz="2600" b="1" i="1" dirty="0">
                <a:latin typeface="Calibri" panose="020F0502020204030204" pitchFamily="34" charset="0"/>
                <a:cs typeface="Calibri" panose="020F0502020204030204" pitchFamily="34" charset="0"/>
              </a:rPr>
              <a:t>principal puerto granelero </a:t>
            </a:r>
            <a:r>
              <a:rPr lang="es-UY" sz="2600" dirty="0">
                <a:latin typeface="Calibri" panose="020F0502020204030204" pitchFamily="34" charset="0"/>
                <a:cs typeface="Calibri" panose="020F0502020204030204" pitchFamily="34" charset="0"/>
              </a:rPr>
              <a:t>de Uruguay, hay allí una importante operativa.</a:t>
            </a:r>
          </a:p>
          <a:p>
            <a:pPr marL="0" indent="0">
              <a:buNone/>
            </a:pPr>
            <a:r>
              <a:rPr lang="es-UY" sz="2600" dirty="0" smtClean="0">
                <a:latin typeface="Calibri" panose="020F0502020204030204" pitchFamily="34" charset="0"/>
                <a:cs typeface="Calibri" panose="020F0502020204030204" pitchFamily="34" charset="0"/>
              </a:rPr>
              <a:t>Las </a:t>
            </a:r>
            <a:r>
              <a:rPr lang="es-UY" sz="2600" dirty="0">
                <a:latin typeface="Calibri" panose="020F0502020204030204" pitchFamily="34" charset="0"/>
                <a:cs typeface="Calibri" panose="020F0502020204030204" pitchFamily="34" charset="0"/>
              </a:rPr>
              <a:t>mejoras en infraestructura posibilitan y aumentan la capacidad de brindar mejores servicios a nuestro país y la región. La explanada será de uso multipropósito y los operadores podrán solicitarla según sus necesidades, </a:t>
            </a:r>
            <a:r>
              <a:rPr lang="es-UY" sz="2600" dirty="0" smtClean="0">
                <a:latin typeface="Calibri" panose="020F0502020204030204" pitchFamily="34" charset="0"/>
                <a:cs typeface="Calibri" panose="020F0502020204030204" pitchFamily="34" charset="0"/>
              </a:rPr>
              <a:t>aseguró la ANP.</a:t>
            </a:r>
            <a:endParaRPr lang="es-UY" sz="2600" dirty="0">
              <a:latin typeface="Calibri" panose="020F0502020204030204" pitchFamily="34" charset="0"/>
              <a:cs typeface="Calibri" panose="020F0502020204030204" pitchFamily="34" charset="0"/>
            </a:endParaRPr>
          </a:p>
          <a:p>
            <a:pPr marL="0" indent="0">
              <a:buNone/>
            </a:pPr>
            <a:endParaRPr lang="es-UY" sz="2000" dirty="0" smtClean="0">
              <a:latin typeface="Times New Roman" panose="02020603050405020304" pitchFamily="18" charset="0"/>
              <a:cs typeface="Times New Roman" panose="02020603050405020304" pitchFamily="18" charset="0"/>
            </a:endParaRPr>
          </a:p>
          <a:p>
            <a:pPr marL="0" indent="0">
              <a:buNone/>
            </a:pPr>
            <a:endParaRPr lang="es-UY"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3245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92500"/>
          </a:bodyPr>
          <a:lstStyle/>
          <a:p>
            <a:r>
              <a:rPr lang="es-UY" dirty="0"/>
              <a:t>Asimismo, </a:t>
            </a:r>
            <a:r>
              <a:rPr lang="es-UY" dirty="0" smtClean="0"/>
              <a:t>se valoró </a:t>
            </a:r>
            <a:r>
              <a:rPr lang="es-UY" dirty="0"/>
              <a:t>el “franco crecimiento” de la industria portuaria.                 </a:t>
            </a:r>
            <a:r>
              <a:rPr lang="es-UY" i="1" dirty="0"/>
              <a:t>“El año 2021 fue un año </a:t>
            </a:r>
            <a:r>
              <a:rPr lang="es-UY" i="1" dirty="0" smtClean="0"/>
              <a:t>record </a:t>
            </a:r>
            <a:r>
              <a:rPr lang="es-UY" i="1" dirty="0"/>
              <a:t>en movimientos e ingresos</a:t>
            </a:r>
            <a:r>
              <a:rPr lang="es-UY" dirty="0"/>
              <a:t>”, </a:t>
            </a:r>
            <a:r>
              <a:rPr lang="es-UY" dirty="0" smtClean="0"/>
              <a:t>concluyeron.</a:t>
            </a:r>
            <a:endParaRPr lang="es-UY" dirty="0"/>
          </a:p>
          <a:p>
            <a:r>
              <a:rPr lang="es-UY" dirty="0"/>
              <a:t>En tanto, </a:t>
            </a:r>
            <a:r>
              <a:rPr lang="es-UY" dirty="0" smtClean="0"/>
              <a:t>se </a:t>
            </a:r>
            <a:r>
              <a:rPr lang="es-UY" dirty="0"/>
              <a:t>subrayó que la explanada permitirá concretar nuevas operativas de granos, de cargas rodadas y especiales. También amplía la capacidad de la región o la de exportación del país, indicó.</a:t>
            </a:r>
          </a:p>
          <a:p>
            <a:r>
              <a:rPr lang="es-UY" b="1" i="1" dirty="0"/>
              <a:t>Nueva Palmira es un puerto cabecera de la </a:t>
            </a:r>
            <a:r>
              <a:rPr lang="es-UY" b="1" i="1" dirty="0" err="1" smtClean="0"/>
              <a:t>Hidrovía</a:t>
            </a:r>
            <a:r>
              <a:rPr lang="es-UY" b="1" i="1" dirty="0" smtClean="0"/>
              <a:t> </a:t>
            </a:r>
            <a:r>
              <a:rPr lang="es-UY" b="1" i="1" dirty="0"/>
              <a:t>Paraguay-Paraná </a:t>
            </a:r>
            <a:r>
              <a:rPr lang="es-UY" dirty="0"/>
              <a:t>y por ello, </a:t>
            </a:r>
            <a:r>
              <a:rPr lang="es-UY" dirty="0" smtClean="0"/>
              <a:t>se reafirmó es </a:t>
            </a:r>
            <a:r>
              <a:rPr lang="es-UY" dirty="0"/>
              <a:t>importante mantener este instrumento fundamental para la salida de producción de la región. </a:t>
            </a:r>
          </a:p>
          <a:p>
            <a:r>
              <a:rPr lang="es-UY" dirty="0"/>
              <a:t>Es responsabilidad de los cinco países que utilizan esa vía fluvial conservarla en condiciones y con costos adecuados, expresó el </a:t>
            </a:r>
            <a:r>
              <a:rPr lang="es-UY" dirty="0" smtClean="0"/>
              <a:t>MTOP.-</a:t>
            </a:r>
            <a:endParaRPr lang="es-UY" dirty="0"/>
          </a:p>
          <a:p>
            <a:endParaRPr lang="es-UY" dirty="0"/>
          </a:p>
        </p:txBody>
      </p:sp>
    </p:spTree>
    <p:extLst>
      <p:ext uri="{BB962C8B-B14F-4D97-AF65-F5344CB8AC3E}">
        <p14:creationId xmlns:p14="http://schemas.microsoft.com/office/powerpoint/2010/main" val="2996993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39726" y="1234782"/>
            <a:ext cx="10515600" cy="4351338"/>
          </a:xfrm>
        </p:spPr>
        <p:txBody>
          <a:bodyPr>
            <a:normAutofit/>
          </a:bodyPr>
          <a:lstStyle/>
          <a:p>
            <a:pPr marL="0" indent="0" fontAlgn="base">
              <a:buNone/>
            </a:pPr>
            <a:r>
              <a:rPr lang="es-UY" b="1" dirty="0" smtClean="0"/>
              <a:t>II) ANP </a:t>
            </a:r>
            <a:r>
              <a:rPr lang="es-UY" b="1" dirty="0"/>
              <a:t>e Intendencia de Maldonado </a:t>
            </a:r>
            <a:r>
              <a:rPr lang="es-UY" b="1" dirty="0" smtClean="0"/>
              <a:t>celebran convenio para </a:t>
            </a:r>
            <a:r>
              <a:rPr lang="es-UY" b="1" dirty="0"/>
              <a:t>proyecto de </a:t>
            </a:r>
            <a:r>
              <a:rPr lang="es-UY" b="1" dirty="0" smtClean="0"/>
              <a:t>Puerto </a:t>
            </a:r>
            <a:r>
              <a:rPr lang="es-UY" b="1" dirty="0"/>
              <a:t>de cruceros en </a:t>
            </a:r>
            <a:r>
              <a:rPr lang="es-UY" b="1" dirty="0" err="1"/>
              <a:t>Piriápolis</a:t>
            </a:r>
            <a:r>
              <a:rPr lang="es-UY" b="1" dirty="0"/>
              <a:t>.-</a:t>
            </a:r>
            <a:endParaRPr lang="es-UY" dirty="0"/>
          </a:p>
          <a:p>
            <a:pPr marL="0" indent="0" fontAlgn="base">
              <a:buNone/>
            </a:pPr>
            <a:r>
              <a:rPr lang="es-UY" dirty="0" smtClean="0"/>
              <a:t>Desde 2023 la </a:t>
            </a:r>
            <a:r>
              <a:rPr lang="es-UY" dirty="0"/>
              <a:t>decisión política </a:t>
            </a:r>
            <a:r>
              <a:rPr lang="es-UY" dirty="0" smtClean="0"/>
              <a:t>está adoptada en el sentido de culminar dicha infraestructura.</a:t>
            </a:r>
            <a:r>
              <a:rPr lang="es-UY" i="1" u="sng" dirty="0" smtClean="0"/>
              <a:t> </a:t>
            </a:r>
            <a:endParaRPr lang="es-UY" dirty="0"/>
          </a:p>
          <a:p>
            <a:pPr marL="0" indent="0" fontAlgn="base">
              <a:buNone/>
            </a:pPr>
            <a:r>
              <a:rPr lang="es-UY" dirty="0" smtClean="0"/>
              <a:t>En </a:t>
            </a:r>
            <a:r>
              <a:rPr lang="es-UY" dirty="0"/>
              <a:t>concreto, </a:t>
            </a:r>
            <a:r>
              <a:rPr lang="es-UY" dirty="0" smtClean="0"/>
              <a:t>se perfila construir un </a:t>
            </a:r>
            <a:r>
              <a:rPr lang="es-UY" dirty="0"/>
              <a:t>muelle o una terminal de cruceros en </a:t>
            </a:r>
            <a:r>
              <a:rPr lang="es-UY" dirty="0" err="1"/>
              <a:t>Piriápolis</a:t>
            </a:r>
            <a:r>
              <a:rPr lang="es-UY" dirty="0"/>
              <a:t> cuyo </a:t>
            </a:r>
            <a:r>
              <a:rPr lang="es-UY" i="1" dirty="0"/>
              <a:t>objetivo</a:t>
            </a:r>
            <a:r>
              <a:rPr lang="es-UY" dirty="0"/>
              <a:t> es que los </a:t>
            </a:r>
            <a:r>
              <a:rPr lang="es-UY" dirty="0" smtClean="0"/>
              <a:t>navíos puedan </a:t>
            </a:r>
            <a:r>
              <a:rPr lang="es-UY" dirty="0"/>
              <a:t>atracar y que lo turistas desciendan en el </a:t>
            </a:r>
            <a:r>
              <a:rPr lang="es-UY" dirty="0" smtClean="0"/>
              <a:t>balneario. </a:t>
            </a:r>
            <a:r>
              <a:rPr lang="es-UY" dirty="0"/>
              <a:t>La iniciativa </a:t>
            </a:r>
            <a:r>
              <a:rPr lang="es-UY" dirty="0" smtClean="0"/>
              <a:t>surge como un complemento a lo que en temporada alta (diciembre hasta semana de Turismo) se verifica en el Puerto de Punta del Este.-</a:t>
            </a:r>
            <a:endParaRPr lang="es-UY" dirty="0"/>
          </a:p>
          <a:p>
            <a:endParaRPr lang="es-UY" dirty="0"/>
          </a:p>
        </p:txBody>
      </p:sp>
    </p:spTree>
    <p:extLst>
      <p:ext uri="{BB962C8B-B14F-4D97-AF65-F5344CB8AC3E}">
        <p14:creationId xmlns:p14="http://schemas.microsoft.com/office/powerpoint/2010/main" val="3750611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365125"/>
            <a:ext cx="10515600" cy="4351338"/>
          </a:xfrm>
        </p:spPr>
        <p:txBody>
          <a:bodyPr>
            <a:noAutofit/>
          </a:bodyPr>
          <a:lstStyle/>
          <a:p>
            <a:pPr marL="0" indent="0">
              <a:buNone/>
            </a:pPr>
            <a:r>
              <a:rPr lang="es-UY" sz="2400" dirty="0" smtClean="0"/>
              <a:t>III) </a:t>
            </a:r>
            <a:r>
              <a:rPr lang="es-UY" sz="2400" b="1" dirty="0" smtClean="0"/>
              <a:t>PM</a:t>
            </a:r>
            <a:r>
              <a:rPr lang="es-UY" sz="2400" dirty="0" smtClean="0"/>
              <a:t>.- </a:t>
            </a:r>
          </a:p>
          <a:p>
            <a:pPr marL="0" indent="0" fontAlgn="base">
              <a:buNone/>
            </a:pPr>
            <a:r>
              <a:rPr lang="es-UY" sz="2400" b="1" dirty="0"/>
              <a:t>El nuevo acceso.-</a:t>
            </a:r>
            <a:endParaRPr lang="es-UY" sz="2400" dirty="0"/>
          </a:p>
          <a:p>
            <a:pPr marL="0" indent="0">
              <a:buNone/>
            </a:pPr>
            <a:r>
              <a:rPr lang="es-UY" sz="2400" dirty="0" smtClean="0"/>
              <a:t>Con la eliminación de decenas de barcos </a:t>
            </a:r>
            <a:r>
              <a:rPr lang="es-UY" sz="2400" dirty="0"/>
              <a:t>abandonados, el </a:t>
            </a:r>
            <a:r>
              <a:rPr lang="es-UY" sz="2400" dirty="0" smtClean="0"/>
              <a:t>panorama visual del PM ha cambiado radicalmente. El flujo de </a:t>
            </a:r>
            <a:r>
              <a:rPr lang="es-UY" sz="2400" dirty="0"/>
              <a:t>un tránsito denso de camiones que ingresan al puerto y una explanada en obras, para llegar al nuevo </a:t>
            </a:r>
            <a:r>
              <a:rPr lang="es-UY" sz="2400" b="1" dirty="0"/>
              <a:t>viaducto</a:t>
            </a:r>
            <a:r>
              <a:rPr lang="es-UY" sz="2400" dirty="0"/>
              <a:t> </a:t>
            </a:r>
            <a:r>
              <a:rPr lang="es-UY" sz="2400" dirty="0" smtClean="0"/>
              <a:t>de recinto portuario que </a:t>
            </a:r>
            <a:r>
              <a:rPr lang="es-UY" sz="2400" dirty="0"/>
              <a:t>se </a:t>
            </a:r>
            <a:r>
              <a:rPr lang="es-UY" sz="2400" dirty="0" smtClean="0"/>
              <a:t>inauguró en diciembre 2022. </a:t>
            </a:r>
          </a:p>
          <a:p>
            <a:pPr marL="0" indent="0">
              <a:buNone/>
            </a:pPr>
            <a:r>
              <a:rPr lang="es-UY" sz="2400" dirty="0" smtClean="0"/>
              <a:t>Al </a:t>
            </a:r>
            <a:r>
              <a:rPr lang="es-UY" sz="2400" dirty="0"/>
              <a:t>igual que la extracción de las moles gigantescas oxidadas, el nuevo viaducto </a:t>
            </a:r>
            <a:r>
              <a:rPr lang="es-UY" sz="2400" dirty="0" smtClean="0"/>
              <a:t>cambia </a:t>
            </a:r>
            <a:r>
              <a:rPr lang="es-UY" sz="2400" dirty="0"/>
              <a:t>la entrada oeste de </a:t>
            </a:r>
            <a:r>
              <a:rPr lang="es-UY" sz="2400" dirty="0" smtClean="0"/>
              <a:t>la capital del país. </a:t>
            </a:r>
            <a:r>
              <a:rPr lang="es-UY" sz="2400" dirty="0"/>
              <a:t>Quedan por solucionar algunos “</a:t>
            </a:r>
            <a:r>
              <a:rPr lang="es-UY" sz="2400" i="1" dirty="0"/>
              <a:t>puntos negros” </a:t>
            </a:r>
            <a:r>
              <a:rPr lang="es-UY" sz="2400" dirty="0"/>
              <a:t>a nivel edilicio: la playa de maniobra y la Estación “General Artigas” de AFE. </a:t>
            </a:r>
            <a:endParaRPr lang="es-UY" sz="2400" dirty="0" smtClean="0"/>
          </a:p>
          <a:p>
            <a:pPr marL="0" indent="0">
              <a:buNone/>
            </a:pPr>
            <a:r>
              <a:rPr lang="es-UY" sz="2400" dirty="0" smtClean="0"/>
              <a:t>Asimismo el </a:t>
            </a:r>
            <a:r>
              <a:rPr lang="es-UY" sz="2400" dirty="0"/>
              <a:t>viaducto permitirá que los autos circulen en doble vía en un puente que habilitará que los camiones y el tren de UPM que arriban al puerto pasen por debajo. </a:t>
            </a:r>
            <a:r>
              <a:rPr lang="es-UY" sz="2400" dirty="0" smtClean="0"/>
              <a:t>De </a:t>
            </a:r>
            <a:r>
              <a:rPr lang="es-UY" sz="2400" dirty="0"/>
              <a:t>todas formas, en un futuro próximo los autos podrán utilizar la parte inferior del viaducto para ingresar a la ruta por distintos puntos.</a:t>
            </a:r>
            <a:br>
              <a:rPr lang="es-UY" sz="2400" dirty="0"/>
            </a:br>
            <a:endParaRPr lang="es-UY" sz="2400" dirty="0"/>
          </a:p>
        </p:txBody>
      </p:sp>
    </p:spTree>
    <p:extLst>
      <p:ext uri="{BB962C8B-B14F-4D97-AF65-F5344CB8AC3E}">
        <p14:creationId xmlns:p14="http://schemas.microsoft.com/office/powerpoint/2010/main" val="2920929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lnSpcReduction="10000"/>
          </a:bodyPr>
          <a:lstStyle/>
          <a:p>
            <a:pPr marL="0" indent="0">
              <a:buNone/>
            </a:pPr>
            <a:r>
              <a:rPr lang="es-UY" sz="2600" dirty="0"/>
              <a:t>Debajo del viaducto, los camiones y los trenes de UPM coexistirían mediante distintos mecanismos de seguridad. </a:t>
            </a:r>
            <a:r>
              <a:rPr lang="es-UY" sz="2600" i="1" dirty="0"/>
              <a:t>Se prevén hasta 12 viajes diarios de tren con celulosa proveniente de la planta de Paso de los Toros y otros dos con insumos químicos hasta la ciudad tacuaremboense</a:t>
            </a:r>
            <a:r>
              <a:rPr lang="es-UY" sz="2600" dirty="0"/>
              <a:t>. Para evitar accidentes, el </a:t>
            </a:r>
            <a:r>
              <a:rPr lang="es-UY" sz="2600" dirty="0" smtClean="0"/>
              <a:t>MTOP, </a:t>
            </a:r>
            <a:r>
              <a:rPr lang="es-UY" sz="2600" dirty="0"/>
              <a:t>la ANP y la empresa </a:t>
            </a:r>
            <a:r>
              <a:rPr lang="es-UY" sz="2600" dirty="0" err="1"/>
              <a:t>Saceem</a:t>
            </a:r>
            <a:r>
              <a:rPr lang="es-UY" sz="2600" dirty="0"/>
              <a:t>, constructora de la obra del viaducto, acordaron instalar sensores y barreras de detención para los camiones que circulen por el puerto. La obra de construcción del viaducto obligó a la empresa </a:t>
            </a:r>
            <a:r>
              <a:rPr lang="es-UY" sz="2600" dirty="0" err="1"/>
              <a:t>Saceem</a:t>
            </a:r>
            <a:r>
              <a:rPr lang="es-UY" sz="2600" dirty="0"/>
              <a:t> a eliminar los sistemas de frío de la central Batlle de UTE, los que consistían en enormes tubos de decenas de metros de longitud que llevaban agua del Río de la Plata a una planta de filtros de la usina. </a:t>
            </a:r>
            <a:r>
              <a:rPr lang="es-UY" sz="2600" dirty="0" smtClean="0"/>
              <a:t>             Para </a:t>
            </a:r>
            <a:r>
              <a:rPr lang="es-UY" sz="2600" dirty="0"/>
              <a:t>edificar la obra, la empresa constructora también </a:t>
            </a:r>
            <a:r>
              <a:rPr lang="es-UY" sz="2600" dirty="0" smtClean="0"/>
              <a:t>echó </a:t>
            </a:r>
            <a:r>
              <a:rPr lang="es-UY" sz="2600" dirty="0"/>
              <a:t>abajo la planta de filtros. En ese sitio se construirá una batería de ocho balanzas que se quería que estuviera cerca de la salida del puerto de </a:t>
            </a:r>
            <a:r>
              <a:rPr lang="es-UY" sz="2600" dirty="0" smtClean="0"/>
              <a:t>Montevideo</a:t>
            </a:r>
            <a:r>
              <a:rPr lang="es-UY" dirty="0" smtClean="0"/>
              <a:t>.</a:t>
            </a:r>
            <a:endParaRPr lang="es-UY" dirty="0"/>
          </a:p>
        </p:txBody>
      </p:sp>
    </p:spTree>
    <p:extLst>
      <p:ext uri="{BB962C8B-B14F-4D97-AF65-F5344CB8AC3E}">
        <p14:creationId xmlns:p14="http://schemas.microsoft.com/office/powerpoint/2010/main" val="344607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262918"/>
            <a:ext cx="10515600" cy="4351338"/>
          </a:xfrm>
        </p:spPr>
        <p:txBody>
          <a:bodyPr/>
          <a:lstStyle/>
          <a:p>
            <a:pPr marL="0" indent="0">
              <a:buNone/>
            </a:pPr>
            <a:r>
              <a:rPr lang="es-UY" dirty="0" smtClean="0"/>
              <a:t>A unos 1.000 metros de donde se encontraba la estación de filtros de la Central Batlle y en el otro extremo del viaducto, se ubica la entrada de camiones al puerto. Allí se ubicará una segunda batería de balanzas, según aseguró la ANP. </a:t>
            </a:r>
            <a:endParaRPr lang="es-UY" dirty="0" smtClean="0"/>
          </a:p>
          <a:p>
            <a:pPr marL="0" indent="0">
              <a:buNone/>
            </a:pPr>
            <a:r>
              <a:rPr lang="es-UY" dirty="0" smtClean="0"/>
              <a:t>También </a:t>
            </a:r>
            <a:r>
              <a:rPr lang="es-UY" dirty="0"/>
              <a:t>se instalarán edificios para Aduanas y para el scanner de este organismo que controlará las cargas sospechosas. En la zona se construirá un estacionamiento para 50 </a:t>
            </a:r>
            <a:r>
              <a:rPr lang="es-UY" dirty="0" smtClean="0"/>
              <a:t>camiones.</a:t>
            </a:r>
            <a:endParaRPr lang="es-UY" dirty="0"/>
          </a:p>
        </p:txBody>
      </p:sp>
    </p:spTree>
    <p:extLst>
      <p:ext uri="{BB962C8B-B14F-4D97-AF65-F5344CB8AC3E}">
        <p14:creationId xmlns:p14="http://schemas.microsoft.com/office/powerpoint/2010/main" val="4276479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25000" lnSpcReduction="20000"/>
          </a:bodyPr>
          <a:lstStyle/>
          <a:p>
            <a:pPr marL="0" indent="0" fontAlgn="base">
              <a:buNone/>
            </a:pPr>
            <a:r>
              <a:rPr lang="es-UY" sz="9600" b="1" dirty="0"/>
              <a:t>Un puente con un arco de acero que pesa más de 1.250 toneladas.-</a:t>
            </a:r>
            <a:endParaRPr lang="es-UY" sz="9600" dirty="0"/>
          </a:p>
          <a:p>
            <a:pPr marL="0" indent="0">
              <a:buNone/>
            </a:pPr>
            <a:r>
              <a:rPr lang="es-UY" sz="9600" dirty="0"/>
              <a:t>La construcción del arco del puente es una obra de ingeniería “muy importante” dentro de los 1.800 metros que tiene el viaducto de longitud, </a:t>
            </a:r>
            <a:r>
              <a:rPr lang="es-UY" sz="9600" dirty="0" smtClean="0"/>
              <a:t>aseveró el </a:t>
            </a:r>
            <a:r>
              <a:rPr lang="es-UY" sz="9600" dirty="0"/>
              <a:t>subsecretario </a:t>
            </a:r>
            <a:r>
              <a:rPr lang="es-UY" sz="9600" dirty="0" smtClean="0"/>
              <a:t>del MTOP, </a:t>
            </a:r>
            <a:r>
              <a:rPr lang="es-UY" sz="9600" dirty="0"/>
              <a:t>Juan José </a:t>
            </a:r>
            <a:r>
              <a:rPr lang="es-UY" sz="9600" dirty="0" err="1"/>
              <a:t>Olaizola</a:t>
            </a:r>
            <a:r>
              <a:rPr lang="es-UY" sz="9600" dirty="0"/>
              <a:t>. </a:t>
            </a:r>
            <a:endParaRPr lang="es-UY" sz="9600" dirty="0" smtClean="0"/>
          </a:p>
          <a:p>
            <a:pPr marL="0" indent="0">
              <a:buNone/>
            </a:pPr>
            <a:r>
              <a:rPr lang="es-UY" sz="9600" dirty="0" smtClean="0"/>
              <a:t>La </a:t>
            </a:r>
            <a:r>
              <a:rPr lang="es-UY" sz="9600" dirty="0"/>
              <a:t>estructura del puente, ubicada sobre la rambla Sudamérica, pesa 1.250 toneladas. Para el montaje de los cinco tramos del tablero del puente, se utilizó una grúa de 600 toneladas, además de grúas auxiliares, afirmó el I</a:t>
            </a:r>
            <a:r>
              <a:rPr lang="es-UY" sz="9600" dirty="0" smtClean="0"/>
              <a:t>ng. </a:t>
            </a:r>
            <a:r>
              <a:rPr lang="es-UY" sz="9600" dirty="0"/>
              <a:t>Alejandro Ruibal </a:t>
            </a:r>
            <a:r>
              <a:rPr lang="es-UY" sz="9600" dirty="0" err="1" smtClean="0"/>
              <a:t>chairman</a:t>
            </a:r>
            <a:r>
              <a:rPr lang="es-UY" sz="9600" dirty="0" smtClean="0"/>
              <a:t> de </a:t>
            </a:r>
            <a:r>
              <a:rPr lang="es-UY" sz="9600" dirty="0"/>
              <a:t>la empresa adjudicataria </a:t>
            </a:r>
            <a:r>
              <a:rPr lang="es-UY" sz="9600" dirty="0" err="1"/>
              <a:t>Saceem</a:t>
            </a:r>
            <a:r>
              <a:rPr lang="es-UY" sz="9600" dirty="0"/>
              <a:t>. </a:t>
            </a:r>
            <a:r>
              <a:rPr lang="es-UY" sz="9600" dirty="0" smtClean="0"/>
              <a:t>El </a:t>
            </a:r>
            <a:r>
              <a:rPr lang="es-UY" sz="9600" dirty="0"/>
              <a:t>tablero es sostenido por nueve péndolas (cables de acero trenzados) que se fijan del </a:t>
            </a:r>
            <a:r>
              <a:rPr lang="es-UY" sz="9600" dirty="0" smtClean="0"/>
              <a:t>arco. </a:t>
            </a:r>
          </a:p>
          <a:p>
            <a:pPr marL="0" indent="0">
              <a:buNone/>
            </a:pPr>
            <a:r>
              <a:rPr lang="es-UY" sz="9600" dirty="0" smtClean="0"/>
              <a:t>El </a:t>
            </a:r>
            <a:r>
              <a:rPr lang="es-UY" sz="9600" dirty="0"/>
              <a:t>viaducto desviará el ingreso de los camiones al puerto que se realizará por el nuevo Acceso Norte y separará el cruce vehicular a nivel de la rambla portuaria con la vía del Ferrocarril Central</a:t>
            </a:r>
            <a:r>
              <a:rPr lang="es-UY" sz="9600" dirty="0" smtClean="0"/>
              <a:t>.</a:t>
            </a:r>
            <a:r>
              <a:rPr lang="es-UY" sz="9600" dirty="0"/>
              <a:t> </a:t>
            </a:r>
            <a:endParaRPr lang="es-UY" sz="9600" dirty="0" smtClean="0"/>
          </a:p>
          <a:p>
            <a:pPr marL="0" indent="0">
              <a:buNone/>
            </a:pPr>
            <a:r>
              <a:rPr lang="es-UY" sz="9600" dirty="0" smtClean="0"/>
              <a:t>Las </a:t>
            </a:r>
            <a:r>
              <a:rPr lang="es-UY" sz="9600" dirty="0"/>
              <a:t>obras son parte del plan mayor de ampliación del puerto; rondan los </a:t>
            </a:r>
            <a:r>
              <a:rPr lang="es-UY" sz="9600" dirty="0" smtClean="0"/>
              <a:t>USD 140:  habiendo empleado </a:t>
            </a:r>
            <a:r>
              <a:rPr lang="es-UY" sz="9600" dirty="0"/>
              <a:t>a 400 trabajadores por contrato directo.-</a:t>
            </a:r>
          </a:p>
          <a:p>
            <a:pPr marL="0" indent="0">
              <a:buNone/>
            </a:pPr>
            <a:r>
              <a:rPr lang="es-UY" sz="11200" dirty="0"/>
              <a:t/>
            </a:r>
            <a:br>
              <a:rPr lang="es-UY" sz="11200" dirty="0"/>
            </a:br>
            <a:r>
              <a:rPr lang="es-UY" dirty="0"/>
              <a:t/>
            </a:r>
            <a:br>
              <a:rPr lang="es-UY" dirty="0"/>
            </a:br>
            <a:endParaRPr lang="es-UY" dirty="0"/>
          </a:p>
        </p:txBody>
      </p:sp>
    </p:spTree>
    <p:extLst>
      <p:ext uri="{BB962C8B-B14F-4D97-AF65-F5344CB8AC3E}">
        <p14:creationId xmlns:p14="http://schemas.microsoft.com/office/powerpoint/2010/main" val="108817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p:txBody>
          <a:bodyPr/>
          <a:lstStyle/>
          <a:p>
            <a:endParaRPr lang="es-UY"/>
          </a:p>
        </p:txBody>
      </p:sp>
    </p:spTree>
    <p:extLst>
      <p:ext uri="{BB962C8B-B14F-4D97-AF65-F5344CB8AC3E}">
        <p14:creationId xmlns:p14="http://schemas.microsoft.com/office/powerpoint/2010/main" val="27228160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1035</Words>
  <Application>Microsoft Office PowerPoint</Application>
  <PresentationFormat>Panorámica</PresentationFormat>
  <Paragraphs>30</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Times New Roman</vt:lpstr>
      <vt:lpstr>Tema de Office</vt:lpstr>
      <vt:lpstr>Puertos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Puertos</dc:title>
  <dc:creator>Usuario</dc:creator>
  <cp:lastModifiedBy>Usuario</cp:lastModifiedBy>
  <cp:revision>6</cp:revision>
  <dcterms:created xsi:type="dcterms:W3CDTF">2024-09-30T21:14:34Z</dcterms:created>
  <dcterms:modified xsi:type="dcterms:W3CDTF">2024-09-30T21:52:21Z</dcterms:modified>
</cp:coreProperties>
</file>