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27"/>
  </p:notesMasterIdLst>
  <p:sldIdLst>
    <p:sldId id="256" r:id="rId2"/>
    <p:sldId id="297" r:id="rId3"/>
    <p:sldId id="362" r:id="rId4"/>
    <p:sldId id="363" r:id="rId5"/>
    <p:sldId id="357" r:id="rId6"/>
    <p:sldId id="364" r:id="rId7"/>
    <p:sldId id="358" r:id="rId8"/>
    <p:sldId id="359" r:id="rId9"/>
    <p:sldId id="365" r:id="rId10"/>
    <p:sldId id="344" r:id="rId11"/>
    <p:sldId id="347" r:id="rId12"/>
    <p:sldId id="348" r:id="rId13"/>
    <p:sldId id="349" r:id="rId14"/>
    <p:sldId id="350" r:id="rId15"/>
    <p:sldId id="355" r:id="rId16"/>
    <p:sldId id="341" r:id="rId17"/>
    <p:sldId id="342" r:id="rId18"/>
    <p:sldId id="343" r:id="rId19"/>
    <p:sldId id="345" r:id="rId20"/>
    <p:sldId id="346" r:id="rId21"/>
    <p:sldId id="403" r:id="rId22"/>
    <p:sldId id="351" r:id="rId23"/>
    <p:sldId id="356" r:id="rId24"/>
    <p:sldId id="367" r:id="rId25"/>
    <p:sldId id="368" r:id="rId26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3032"/>
    <a:srgbClr val="61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54"/>
    <p:restoredTop sz="94164"/>
  </p:normalViewPr>
  <p:slideViewPr>
    <p:cSldViewPr snapToGrid="0">
      <p:cViewPr>
        <p:scale>
          <a:sx n="94" d="100"/>
          <a:sy n="94" d="100"/>
        </p:scale>
        <p:origin x="1392" y="3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399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3A3D9-06EB-234F-A7CA-D4AB00BA037C}" type="datetimeFigureOut">
              <a:rPr lang="es-ES_tradnl" smtClean="0"/>
              <a:t>1/12/22</a:t>
            </a:fld>
            <a:endParaRPr lang="es-ES_tradnl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B7FB-CA62-3048-9ED2-E480232BDB1D}" type="slidenum">
              <a:rPr lang="es-ES_tradnl" smtClean="0"/>
              <a:t>‹Nº›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70693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F1B7FB-CA62-3048-9ED2-E480232BDB1D}" type="slidenum">
              <a:rPr lang="es-ES_tradnl" smtClean="0"/>
              <a:t>17</a:t>
            </a:fld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686481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2FD6BE-1511-D47D-0BF2-86635A7042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28ECD28-C46D-6C21-0BFF-8D046105D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4E8AB1-8795-F872-492F-1FE5A60D9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B72CF8-3CA0-9206-AFEB-8D727A853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8FD04-950F-6D37-EE5C-BFE9FD639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50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252FA8-EBE8-108E-FC5F-7110A9EA1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43722E0-A23A-D785-217A-922E52134D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9D930BA-46BD-8878-621E-2FAB03254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2B6D89A-631D-50A0-CE40-E05C0EC2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E38460-BD3D-3519-3440-F040E18EA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13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691A457-7C73-83CE-92BD-031C334C0D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AD4AE35-CA09-F3B7-04D8-7C025EBAC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5D2E82-FA1B-8196-8F1E-489278906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87F846-4E64-068A-0165-40EB54ACC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1665A8-E3C8-9B62-A8EE-0CBFB4370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277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2AB7AD-89E9-555C-7303-F9F847012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F782ED-2E0B-CA52-837A-EC3B99FB4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F380370-F143-A349-A19C-15D67EA85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DCF686-08C4-DE90-6CD1-0BDD63AAA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830511-B47C-1B1F-0F54-A9405ACFA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3827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A94C984-9C51-C0DD-0DD6-4C4CDC2B0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858FAD-9397-A743-6C44-64E8C8C3A2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E287A4-4AC9-D880-94A1-7F4004A0D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BED7969-D27A-B38C-9A56-4F054DDD11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98CED9-2126-DD79-15FD-18E2D2585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844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BA7C47-AF8A-57F4-149E-445CA2D1DD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0B5DC5A-5DCE-0479-57DD-2F62FBA27F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641543B-EDDF-FDF2-0E67-B499AABE7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F306A29-41A1-BC6B-1EF0-87C51142EF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A2D4330-CA34-9114-F6A0-E4386ABB0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9D746D4-3EB6-17CA-61CF-DCD6F1FF7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351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BC7283-3529-6B2B-023F-4583DD0FBC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50A62D5-9096-BC0F-F3FB-0084335571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32A0A3A-8B75-96EB-EE0D-F629E41636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D9584D-7405-8223-62DD-26D4EFE8F1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B79E16C-6A59-2428-429A-B9738A7E09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FB75931-86B2-1B55-345A-E2574C2B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CCF623-AC40-F515-B0C7-83591640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AEA7A6-530A-8183-1020-6ED39E443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306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A7B612-1B40-E9EC-6DF4-F50B06C66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BE9049E-2D84-CD7B-2570-006FA968F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0232D5E-6AF7-14CA-8E60-F8B76465B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B3AB1B1-BF84-F311-BD8A-9D63BD37E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14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D9A4BCC-2B82-83AA-3668-6363F4619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AD49F2A-4912-56BD-51D4-705B90D56C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7CC6B117-F12D-304D-829B-A46CEAABB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33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EA3BE3-720D-2794-D428-4150AF560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C8C1A7-019B-50DB-8447-02FF8C9163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A35965F-B814-7BF2-CC67-D5DFEE6CAB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99B871-F4E8-7AE8-DBA5-1155242DA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76AFCA3-565E-AD78-1E5A-AF1AC4A28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9FBCFA8-6570-D226-FBD2-CAB25CC39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858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6B7C05-4FD2-163C-EF76-28F1C50E9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FAEC9FF-B82A-6DC3-B835-77FB15C9D4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70653DF-2070-7A3A-ED4A-1D84CA0012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D38483-578B-109E-7A6F-348FFDF04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DD630F7-F8DE-AE96-793F-18E31EBEB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E15C43C-2240-99EB-7E8D-C5B1E2125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215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78C8AD5-270C-5463-37BC-D11A8B300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E286AA7-BCCD-F41E-32D9-49E1A80C4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BAD0E63-8978-E903-E5F5-781031546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12/1/22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636D910-4D8E-CFB0-71E4-76AE3FD5CE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096B31-C0E4-92A9-B7B0-EBB279571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335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pubs.com/hllinas/R_GLM_Package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23196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s-ES" b="1" dirty="0">
                <a:ea typeface="+mj-lt"/>
                <a:cs typeface="+mj-lt"/>
              </a:rPr>
              <a:t>Programación Paralela con R y </a:t>
            </a:r>
            <a:r>
              <a:rPr lang="es-ES" b="1" dirty="0" err="1">
                <a:ea typeface="+mj-lt"/>
                <a:cs typeface="+mj-lt"/>
              </a:rPr>
              <a:t>Rstudio</a:t>
            </a:r>
            <a:r>
              <a:rPr lang="es-ES" b="1" dirty="0">
                <a:ea typeface="+mj-lt"/>
                <a:cs typeface="+mj-lt"/>
              </a:rPr>
              <a:t>. </a:t>
            </a:r>
            <a:endParaRPr lang="en-US" b="1" dirty="0">
              <a:cs typeface="Calibri Light"/>
            </a:endParaRPr>
          </a:p>
          <a:p>
            <a:r>
              <a:rPr lang="es-ES" b="1" dirty="0">
                <a:ea typeface="+mj-lt"/>
                <a:cs typeface="+mj-lt"/>
              </a:rPr>
              <a:t>Una Introducción</a:t>
            </a:r>
            <a:endParaRPr lang="es-ES" b="1" dirty="0"/>
          </a:p>
          <a:p>
            <a:endParaRPr lang="es-ES" dirty="0">
              <a:cs typeface="Calibri Ligh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803712"/>
            <a:ext cx="9144000" cy="156368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s-ES" b="1" dirty="0">
                <a:ea typeface="+mn-lt"/>
                <a:cs typeface="+mn-lt"/>
              </a:rPr>
              <a:t>Instructor Rina </a:t>
            </a:r>
            <a:r>
              <a:rPr lang="es-ES" b="1" dirty="0" err="1">
                <a:ea typeface="+mn-lt"/>
                <a:cs typeface="+mn-lt"/>
              </a:rPr>
              <a:t>Surós</a:t>
            </a:r>
            <a:endParaRPr lang="en-US" b="1" dirty="0">
              <a:cs typeface="Calibri"/>
            </a:endParaRPr>
          </a:p>
          <a:p>
            <a:r>
              <a:rPr lang="es-ES" b="1" dirty="0">
                <a:ea typeface="+mn-lt"/>
                <a:cs typeface="+mn-lt"/>
              </a:rPr>
              <a:t>Noviembre 2022</a:t>
            </a:r>
          </a:p>
          <a:p>
            <a:r>
              <a:rPr lang="es-ES" b="1" dirty="0">
                <a:ea typeface="+mn-lt"/>
                <a:cs typeface="+mn-lt"/>
              </a:rPr>
              <a:t>Facultad de Ingeniería. UDELAR </a:t>
            </a:r>
          </a:p>
          <a:p>
            <a:r>
              <a:rPr lang="es-ES" b="1" dirty="0">
                <a:ea typeface="+mn-lt"/>
                <a:cs typeface="+mn-lt"/>
              </a:rPr>
              <a:t>Montevideo</a:t>
            </a:r>
            <a:endParaRPr lang="es-ES" b="1" dirty="0"/>
          </a:p>
          <a:p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62731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pPr algn="ctr"/>
            <a:r>
              <a:rPr lang="es-ES_tradnl" sz="4400" b="1" dirty="0"/>
              <a:t>Código 10 </a:t>
            </a:r>
            <a:endParaRPr lang="es-ES_tradnl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9346" y="1371599"/>
            <a:ext cx="10515600" cy="5121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Construiremos  histogramas de frecuencias para datos matriciales masivos. Primero usaremos las tablas de frecuencia cruzadas y luego usaremos </a:t>
            </a:r>
            <a:r>
              <a:rPr lang="es-ES_tradnl" sz="2400" b="1" dirty="0" err="1"/>
              <a:t>biglm</a:t>
            </a:r>
            <a:r>
              <a:rPr lang="es-ES_tradnl" sz="2400" b="1" dirty="0"/>
              <a:t> </a:t>
            </a:r>
            <a:r>
              <a:rPr lang="es-ES_tradnl" sz="2400" dirty="0"/>
              <a:t>para  para construir el histograma. Solo veremos los tiempos de ejecución </a:t>
            </a:r>
          </a:p>
          <a:p>
            <a:pPr marL="0" indent="0">
              <a:buNone/>
            </a:pPr>
            <a:endParaRPr lang="es-ES_tradnl" sz="800" dirty="0"/>
          </a:p>
          <a:p>
            <a:r>
              <a:rPr lang="es-ES_tradnl" sz="2400" dirty="0"/>
              <a:t>Los datos están en el  “</a:t>
            </a:r>
            <a:r>
              <a:rPr lang="es-ES_tradnl" sz="2400" dirty="0" err="1"/>
              <a:t>minitrain.csv</a:t>
            </a:r>
            <a:r>
              <a:rPr lang="es-ES_tradnl" sz="2400" dirty="0"/>
              <a:t>”. </a:t>
            </a:r>
          </a:p>
          <a:p>
            <a:r>
              <a:rPr lang="es-ES_tradnl" sz="2400" dirty="0"/>
              <a:t>Supondremos que los datos están organizados por categorías. </a:t>
            </a:r>
          </a:p>
          <a:p>
            <a:r>
              <a:rPr lang="es-ES_tradnl" sz="2400" dirty="0"/>
              <a:t>Tomemos 2 variables (dos columnas) y estudiemos la frecuencia de ocurrencia de pertenecer simultáneamente a 2 categorías. Por ejemplo: cuantos de los que tienen tarjeta dorada tienen deudas altas. Los sumo y ese valor va en la posición de la tabla (0, 2)</a:t>
            </a:r>
          </a:p>
          <a:p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Veamos</a:t>
            </a:r>
          </a:p>
        </p:txBody>
      </p:sp>
    </p:spTree>
    <p:extLst>
      <p:ext uri="{BB962C8B-B14F-4D97-AF65-F5344CB8AC3E}">
        <p14:creationId xmlns:p14="http://schemas.microsoft.com/office/powerpoint/2010/main" val="2495615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6C0B3E4-3CBA-4639-30F7-747E99C018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86" y="148023"/>
            <a:ext cx="10499124" cy="656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5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ADC117A-0E86-B423-88D9-E22029D8D7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498" y="210065"/>
            <a:ext cx="541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91E4276-1092-3A13-3EEC-53BD09DB619F}"/>
              </a:ext>
            </a:extLst>
          </p:cNvPr>
          <p:cNvSpPr/>
          <p:nvPr/>
        </p:nvSpPr>
        <p:spPr>
          <a:xfrm>
            <a:off x="3389498" y="395416"/>
            <a:ext cx="1293713" cy="34598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0ACAE62-5455-B962-CC42-D16372E983A9}"/>
              </a:ext>
            </a:extLst>
          </p:cNvPr>
          <p:cNvSpPr/>
          <p:nvPr/>
        </p:nvSpPr>
        <p:spPr>
          <a:xfrm>
            <a:off x="5988536" y="395416"/>
            <a:ext cx="1293713" cy="163109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17822178-325F-A422-F28D-A6379F1606ED}"/>
              </a:ext>
            </a:extLst>
          </p:cNvPr>
          <p:cNvSpPr/>
          <p:nvPr/>
        </p:nvSpPr>
        <p:spPr>
          <a:xfrm>
            <a:off x="3389498" y="3867665"/>
            <a:ext cx="1293713" cy="1890584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FB425EF-99EF-0A7D-CC93-D54CBC4A1EDA}"/>
              </a:ext>
            </a:extLst>
          </p:cNvPr>
          <p:cNvSpPr/>
          <p:nvPr/>
        </p:nvSpPr>
        <p:spPr>
          <a:xfrm>
            <a:off x="3389498" y="5758249"/>
            <a:ext cx="1293713" cy="1631092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400FDFB-3735-2018-CEB7-AD5F28DDBEBB}"/>
              </a:ext>
            </a:extLst>
          </p:cNvPr>
          <p:cNvSpPr/>
          <p:nvPr/>
        </p:nvSpPr>
        <p:spPr>
          <a:xfrm>
            <a:off x="5988536" y="2026508"/>
            <a:ext cx="1293713" cy="1075038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83CC4413-0BF7-C756-23E9-7A7856677E41}"/>
              </a:ext>
            </a:extLst>
          </p:cNvPr>
          <p:cNvSpPr/>
          <p:nvPr/>
        </p:nvSpPr>
        <p:spPr>
          <a:xfrm>
            <a:off x="5988536" y="3120080"/>
            <a:ext cx="1293713" cy="2106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97E4C6DD-4136-A591-09B9-9FA9ACD5AAE4}"/>
              </a:ext>
            </a:extLst>
          </p:cNvPr>
          <p:cNvSpPr/>
          <p:nvPr/>
        </p:nvSpPr>
        <p:spPr>
          <a:xfrm>
            <a:off x="6017739" y="5220730"/>
            <a:ext cx="1293713" cy="1631092"/>
          </a:xfrm>
          <a:prstGeom prst="rect">
            <a:avLst/>
          </a:prstGeom>
          <a:noFill/>
          <a:ln w="3810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9AF7FCB-5E33-A74D-635E-466FE4CBAC64}"/>
              </a:ext>
            </a:extLst>
          </p:cNvPr>
          <p:cNvSpPr txBox="1"/>
          <p:nvPr/>
        </p:nvSpPr>
        <p:spPr>
          <a:xfrm>
            <a:off x="1249535" y="335845"/>
            <a:ext cx="212536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Tarjeta dorada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Tarjeta negra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Plateada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BFA082D-07C4-ECD0-06E6-351CC88C08BC}"/>
              </a:ext>
            </a:extLst>
          </p:cNvPr>
          <p:cNvSpPr txBox="1"/>
          <p:nvPr/>
        </p:nvSpPr>
        <p:spPr>
          <a:xfrm>
            <a:off x="8587574" y="751343"/>
            <a:ext cx="240582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/>
              <a:t>Clientes puntuales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Clientes impuntuales pero que pagan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Clientes con deudas altas, no pagan durante mucho tiempo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Clientes con deudas bajas. Recientemente dejaron de pagar</a:t>
            </a:r>
          </a:p>
        </p:txBody>
      </p:sp>
    </p:spTree>
    <p:extLst>
      <p:ext uri="{BB962C8B-B14F-4D97-AF65-F5344CB8AC3E}">
        <p14:creationId xmlns:p14="http://schemas.microsoft.com/office/powerpoint/2010/main" val="5753337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4A42EBAC-3A96-64AB-C219-EE3F074D3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4897" y="335845"/>
            <a:ext cx="5413003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5C1BA98E-3631-DA09-9409-C77636ABECA6}"/>
              </a:ext>
            </a:extLst>
          </p:cNvPr>
          <p:cNvSpPr/>
          <p:nvPr/>
        </p:nvSpPr>
        <p:spPr>
          <a:xfrm>
            <a:off x="3389498" y="395416"/>
            <a:ext cx="1293713" cy="345989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53E1B4D1-A9C7-BFCA-B3A0-CFD3C6184769}"/>
              </a:ext>
            </a:extLst>
          </p:cNvPr>
          <p:cNvSpPr/>
          <p:nvPr/>
        </p:nvSpPr>
        <p:spPr>
          <a:xfrm>
            <a:off x="5988536" y="3120080"/>
            <a:ext cx="1293713" cy="210682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BC7AFDC-FC95-35E7-638A-4B423EF01AE3}"/>
              </a:ext>
            </a:extLst>
          </p:cNvPr>
          <p:cNvSpPr txBox="1"/>
          <p:nvPr/>
        </p:nvSpPr>
        <p:spPr>
          <a:xfrm>
            <a:off x="1249535" y="335845"/>
            <a:ext cx="212536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_tradnl" b="1" dirty="0"/>
          </a:p>
          <a:p>
            <a:endParaRPr lang="es-ES_tradnl" b="1" dirty="0"/>
          </a:p>
          <a:p>
            <a:r>
              <a:rPr lang="es-ES_tradnl" b="1" dirty="0"/>
              <a:t>Tarjeta dorada</a:t>
            </a:r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  <a:p>
            <a:endParaRPr lang="es-ES_tradnl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166EE258-8D03-CEE2-B607-4B77900D6434}"/>
              </a:ext>
            </a:extLst>
          </p:cNvPr>
          <p:cNvSpPr txBox="1"/>
          <p:nvPr/>
        </p:nvSpPr>
        <p:spPr>
          <a:xfrm>
            <a:off x="8995718" y="957963"/>
            <a:ext cx="222421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/>
              <a:t>Clientes puntuales</a:t>
            </a:r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r>
              <a:rPr lang="es-ES_tradnl" b="1"/>
              <a:t>Clientes impuntuales</a:t>
            </a:r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r>
              <a:rPr lang="es-ES_tradnl" b="1"/>
              <a:t>Clientes con deudas altas</a:t>
            </a:r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endParaRPr lang="es-ES_tradnl" b="1"/>
          </a:p>
          <a:p>
            <a:r>
              <a:rPr lang="es-ES_tradnl" b="1"/>
              <a:t>Clientes con deudas bajas</a:t>
            </a:r>
            <a:endParaRPr lang="es-ES_tradnl" b="1" dirty="0"/>
          </a:p>
        </p:txBody>
      </p:sp>
    </p:spTree>
    <p:extLst>
      <p:ext uri="{BB962C8B-B14F-4D97-AF65-F5344CB8AC3E}">
        <p14:creationId xmlns:p14="http://schemas.microsoft.com/office/powerpoint/2010/main" val="14863884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9405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Tablas cruzadas por categorías</a:t>
            </a:r>
          </a:p>
        </p:txBody>
      </p:sp>
      <p:graphicFrame>
        <p:nvGraphicFramePr>
          <p:cNvPr id="3" name="Tabla 5">
            <a:extLst>
              <a:ext uri="{FF2B5EF4-FFF2-40B4-BE49-F238E27FC236}">
                <a16:creationId xmlns:a16="http://schemas.microsoft.com/office/drawing/2014/main" id="{5F73F841-FDE2-2C77-5954-992FB7309F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8520138"/>
              </p:ext>
            </p:extLst>
          </p:nvPr>
        </p:nvGraphicFramePr>
        <p:xfrm>
          <a:off x="1129956" y="1334530"/>
          <a:ext cx="7074930" cy="5090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4986">
                  <a:extLst>
                    <a:ext uri="{9D8B030D-6E8A-4147-A177-3AD203B41FA5}">
                      <a16:colId xmlns:a16="http://schemas.microsoft.com/office/drawing/2014/main" val="404631261"/>
                    </a:ext>
                  </a:extLst>
                </a:gridCol>
                <a:gridCol w="1414986">
                  <a:extLst>
                    <a:ext uri="{9D8B030D-6E8A-4147-A177-3AD203B41FA5}">
                      <a16:colId xmlns:a16="http://schemas.microsoft.com/office/drawing/2014/main" val="369042718"/>
                    </a:ext>
                  </a:extLst>
                </a:gridCol>
                <a:gridCol w="1414986">
                  <a:extLst>
                    <a:ext uri="{9D8B030D-6E8A-4147-A177-3AD203B41FA5}">
                      <a16:colId xmlns:a16="http://schemas.microsoft.com/office/drawing/2014/main" val="4088668176"/>
                    </a:ext>
                  </a:extLst>
                </a:gridCol>
                <a:gridCol w="1414986">
                  <a:extLst>
                    <a:ext uri="{9D8B030D-6E8A-4147-A177-3AD203B41FA5}">
                      <a16:colId xmlns:a16="http://schemas.microsoft.com/office/drawing/2014/main" val="543981167"/>
                    </a:ext>
                  </a:extLst>
                </a:gridCol>
                <a:gridCol w="1414986">
                  <a:extLst>
                    <a:ext uri="{9D8B030D-6E8A-4147-A177-3AD203B41FA5}">
                      <a16:colId xmlns:a16="http://schemas.microsoft.com/office/drawing/2014/main" val="3135431004"/>
                    </a:ext>
                  </a:extLst>
                </a:gridCol>
              </a:tblGrid>
              <a:tr h="570494">
                <a:tc>
                  <a:txBody>
                    <a:bodyPr/>
                    <a:lstStyle/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2413936"/>
                  </a:ext>
                </a:extLst>
              </a:tr>
              <a:tr h="859672">
                <a:tc>
                  <a:txBody>
                    <a:bodyPr/>
                    <a:lstStyle/>
                    <a:p>
                      <a:r>
                        <a:rPr lang="es-ES_tradnl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Categorías 0 y 0 de ambas variables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0 con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tx1"/>
                          </a:solidFill>
                        </a:rPr>
                        <a:t>0 con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1" dirty="0">
                          <a:solidFill>
                            <a:schemeClr val="tx1"/>
                          </a:solidFill>
                        </a:rPr>
                        <a:t>0 con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209996"/>
                  </a:ext>
                </a:extLst>
              </a:tr>
              <a:tr h="1117573">
                <a:tc>
                  <a:txBody>
                    <a:bodyPr/>
                    <a:lstStyle/>
                    <a:p>
                      <a:r>
                        <a:rPr lang="es-ES_tradnl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con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Categorías 1 y 1 de ambas variables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con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con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4540204"/>
                  </a:ext>
                </a:extLst>
              </a:tr>
              <a:tr h="1117573">
                <a:tc>
                  <a:txBody>
                    <a:bodyPr/>
                    <a:lstStyle/>
                    <a:p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b="0" dirty="0">
                          <a:solidFill>
                            <a:schemeClr val="tx1"/>
                          </a:solidFill>
                        </a:rPr>
                        <a:t>2 con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con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dirty="0"/>
                        <a:t>Categorías 2 y 2 de ambas variables</a:t>
                      </a:r>
                    </a:p>
                    <a:p>
                      <a:endParaRPr lang="es-ES_trad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con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42663702"/>
                  </a:ext>
                </a:extLst>
              </a:tr>
              <a:tr h="614167">
                <a:tc>
                  <a:txBody>
                    <a:bodyPr/>
                    <a:lstStyle/>
                    <a:p>
                      <a:r>
                        <a:rPr lang="es-ES_tradnl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con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con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con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con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158416"/>
                  </a:ext>
                </a:extLst>
              </a:tr>
              <a:tr h="614167">
                <a:tc>
                  <a:txBody>
                    <a:bodyPr/>
                    <a:lstStyle/>
                    <a:p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 con 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 con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 con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 con 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654853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546BEC3A-59FC-14D3-929C-0BDD11985E74}"/>
              </a:ext>
            </a:extLst>
          </p:cNvPr>
          <p:cNvSpPr txBox="1"/>
          <p:nvPr/>
        </p:nvSpPr>
        <p:spPr>
          <a:xfrm>
            <a:off x="8496642" y="1599228"/>
            <a:ext cx="32669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En cada posición de la table cuenta cuantos datos satisfacen la condición de estar en la categoría </a:t>
            </a:r>
          </a:p>
          <a:p>
            <a:endParaRPr lang="es-ES_tradnl" sz="2400" dirty="0"/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296542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94118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Tabla de frecuencias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394A4865-CE82-D5EF-4331-DC9147C352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089150"/>
            <a:ext cx="2895600" cy="2679700"/>
          </a:xfrm>
          <a:prstGeom prst="rect">
            <a:avLst/>
          </a:prstGeom>
        </p:spPr>
      </p:pic>
      <p:sp>
        <p:nvSpPr>
          <p:cNvPr id="21" name="CuadroTexto 20">
            <a:extLst>
              <a:ext uri="{FF2B5EF4-FFF2-40B4-BE49-F238E27FC236}">
                <a16:creationId xmlns:a16="http://schemas.microsoft.com/office/drawing/2014/main" id="{8F4EA3AA-D3D2-E1AE-C707-04328F302393}"/>
              </a:ext>
            </a:extLst>
          </p:cNvPr>
          <p:cNvSpPr txBox="1"/>
          <p:nvPr/>
        </p:nvSpPr>
        <p:spPr>
          <a:xfrm>
            <a:off x="1618735" y="2879124"/>
            <a:ext cx="24960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dirty="0"/>
              <a:t>Un ejemplo de tabla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B3CEA4E1-B321-EFF0-3383-1FF16383826D}"/>
              </a:ext>
            </a:extLst>
          </p:cNvPr>
          <p:cNvSpPr txBox="1"/>
          <p:nvPr/>
        </p:nvSpPr>
        <p:spPr>
          <a:xfrm>
            <a:off x="1356154" y="5230001"/>
            <a:ext cx="97155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2400" dirty="0"/>
              <a:t>Esta tabla se construye con:	</a:t>
            </a:r>
            <a:r>
              <a:rPr lang="es-ES_tradnl" sz="2400" b="1" dirty="0" err="1"/>
              <a:t>binit</a:t>
            </a:r>
            <a:r>
              <a:rPr lang="es-ES_tradnl" sz="2400" dirty="0"/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34592148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9201"/>
            <a:ext cx="10515600" cy="1031189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Código 10 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05330"/>
            <a:ext cx="10515600" cy="55234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b="1" dirty="0" err="1"/>
              <a:t>Package</a:t>
            </a:r>
            <a:r>
              <a:rPr lang="es-ES_tradnl" sz="2400" b="1" dirty="0"/>
              <a:t> </a:t>
            </a:r>
            <a:r>
              <a:rPr lang="es-ES_tradnl" sz="2400" b="1" dirty="0" err="1"/>
              <a:t>bigmemory</a:t>
            </a:r>
            <a:endParaRPr lang="es-ES_tradnl" sz="2400" b="1" dirty="0"/>
          </a:p>
          <a:p>
            <a:pPr marL="0" indent="0">
              <a:buNone/>
            </a:pPr>
            <a:r>
              <a:rPr lang="es-ES_tradnl" sz="2400" dirty="0"/>
              <a:t>Este paquete permite crear y  manipular estructuras masivas de datos matriciales que de otra manera sería imposible tratar.</a:t>
            </a:r>
          </a:p>
          <a:p>
            <a:pPr marL="0" indent="0">
              <a:buNone/>
            </a:pPr>
            <a:r>
              <a:rPr lang="es-ES_tradnl" sz="2400" dirty="0"/>
              <a:t>Adicionalmente, el paquete </a:t>
            </a:r>
          </a:p>
          <a:p>
            <a:pPr marL="0" indent="0">
              <a:buNone/>
            </a:pPr>
            <a:r>
              <a:rPr lang="es-ES_tradnl" sz="2400" b="1" dirty="0" err="1"/>
              <a:t>biganalytics</a:t>
            </a:r>
            <a:r>
              <a:rPr lang="es-ES_tradnl" sz="2400" dirty="0"/>
              <a:t> # Extiende la capacidades de </a:t>
            </a:r>
            <a:r>
              <a:rPr lang="es-ES_tradnl" sz="2400" dirty="0" err="1"/>
              <a:t>bigmemory</a:t>
            </a:r>
            <a:endParaRPr lang="es-ES_tradnl" sz="2400" dirty="0"/>
          </a:p>
          <a:p>
            <a:pPr lvl="1"/>
            <a:r>
              <a:rPr lang="es-ES_tradnl" b="1" dirty="0" err="1"/>
              <a:t>Bigtabulare</a:t>
            </a:r>
            <a:r>
              <a:rPr lang="es-ES_tradnl" dirty="0"/>
              <a:t>  # genera un objeto tabla</a:t>
            </a:r>
          </a:p>
          <a:p>
            <a:pPr lvl="1"/>
            <a:r>
              <a:rPr lang="es-ES_tradnl" dirty="0" err="1"/>
              <a:t>bigalgebr</a:t>
            </a:r>
            <a:r>
              <a:rPr lang="es-ES_tradnl" dirty="0"/>
              <a:t>. # Para tratamiento de álgebra lineal</a:t>
            </a:r>
          </a:p>
          <a:p>
            <a:pPr lvl="1"/>
            <a:r>
              <a:rPr lang="es-ES_tradnl" dirty="0" err="1"/>
              <a:t>bigkmeans</a:t>
            </a:r>
            <a:r>
              <a:rPr lang="es-ES_tradnl" dirty="0"/>
              <a:t> # Para </a:t>
            </a:r>
            <a:r>
              <a:rPr lang="es-ES_tradnl" dirty="0" err="1"/>
              <a:t>clusterización</a:t>
            </a:r>
            <a:r>
              <a:rPr lang="es-ES_tradnl" dirty="0"/>
              <a:t> de datos</a:t>
            </a:r>
          </a:p>
          <a:p>
            <a:pPr lvl="1"/>
            <a:r>
              <a:rPr lang="es-ES_tradnl" b="1" dirty="0" err="1"/>
              <a:t>binit</a:t>
            </a:r>
            <a:r>
              <a:rPr lang="es-ES_tradnl" dirty="0"/>
              <a:t> # Crea los histogramas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permiten un tratamiento automático de datos, son funcionalidades avanzada.</a:t>
            </a:r>
          </a:p>
          <a:p>
            <a:pPr marL="0" indent="0">
              <a:buNone/>
            </a:pPr>
            <a:endParaRPr lang="es-ES_tradnl" sz="800" dirty="0"/>
          </a:p>
          <a:p>
            <a:r>
              <a:rPr lang="es-ES_tradnl" sz="2400" dirty="0" err="1"/>
              <a:t>Synchronicity</a:t>
            </a:r>
            <a:r>
              <a:rPr lang="es-ES_tradnl" sz="2400" dirty="0"/>
              <a:t> # Permite sincronizar procesos y su comunicación por paso de mensajes</a:t>
            </a:r>
          </a:p>
          <a:p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27616518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Código 10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/>
              <a:t>Utilizaremos las siguientes librerías</a:t>
            </a:r>
          </a:p>
          <a:p>
            <a:pPr lvl="1"/>
            <a:endParaRPr lang="es-ES_tradnl" sz="800" dirty="0"/>
          </a:p>
          <a:p>
            <a:pPr lvl="1"/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bigtabulate</a:t>
            </a:r>
            <a:r>
              <a:rPr lang="es-ES_tradnl" dirty="0"/>
              <a:t>) # Para la función </a:t>
            </a:r>
            <a:r>
              <a:rPr lang="es-ES_tradnl" dirty="0" err="1"/>
              <a:t>bigtable</a:t>
            </a:r>
            <a:r>
              <a:rPr lang="es-ES_tradnl" dirty="0"/>
              <a:t>() que genera un objeto “tabla” por categorías. Son tablas cruzadas</a:t>
            </a:r>
          </a:p>
          <a:p>
            <a:pPr lvl="1"/>
            <a:endParaRPr lang="es-ES_tradnl" sz="800" dirty="0"/>
          </a:p>
          <a:p>
            <a:pPr lvl="1"/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bigmemory</a:t>
            </a:r>
            <a:r>
              <a:rPr lang="es-ES_tradnl" dirty="0"/>
              <a:t>) # Para el manejo de grandes matrices de datos </a:t>
            </a:r>
          </a:p>
          <a:p>
            <a:pPr marL="457200" lvl="1" indent="0">
              <a:buNone/>
            </a:pPr>
            <a:endParaRPr lang="es-ES_tradnl" sz="800" dirty="0"/>
          </a:p>
          <a:p>
            <a:pPr lvl="1"/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bi</a:t>
            </a:r>
            <a:r>
              <a:rPr lang="es-ES_tradnl" b="1" dirty="0" err="1"/>
              <a:t>glm</a:t>
            </a:r>
            <a:r>
              <a:rPr lang="es-ES_tradnl" dirty="0"/>
              <a:t>)  # crea un objeto de modelo lineal generalizado que usa solo p^2 de memoria para p variables.</a:t>
            </a:r>
          </a:p>
          <a:p>
            <a:pPr marL="457200" lvl="1" indent="0">
              <a:buNone/>
            </a:pPr>
            <a:r>
              <a:rPr lang="es-ES_tradnl" dirty="0"/>
              <a:t>	</a:t>
            </a:r>
          </a:p>
          <a:p>
            <a:pPr marL="0" indent="0">
              <a:buNone/>
            </a:pPr>
            <a:r>
              <a:rPr lang="es-ES_tradnl" sz="2400" dirty="0"/>
              <a:t>Los paquetes que contienen GLM, están relacionados con el Modelo Lineal Generalizado (</a:t>
            </a:r>
            <a:r>
              <a:rPr lang="es-UY" sz="2400" b="0" i="1" dirty="0">
                <a:solidFill>
                  <a:srgbClr val="333333"/>
                </a:solidFill>
                <a:effectLst/>
              </a:rPr>
              <a:t>G</a:t>
            </a:r>
            <a:r>
              <a:rPr lang="es-UY" sz="2400" b="0" i="0" dirty="0">
                <a:solidFill>
                  <a:srgbClr val="333333"/>
                </a:solidFill>
                <a:effectLst/>
              </a:rPr>
              <a:t>eneral </a:t>
            </a:r>
            <a:r>
              <a:rPr lang="es-UY" sz="2400" b="0" i="1" dirty="0">
                <a:solidFill>
                  <a:srgbClr val="333333"/>
                </a:solidFill>
                <a:effectLst/>
              </a:rPr>
              <a:t>L</a:t>
            </a:r>
            <a:r>
              <a:rPr lang="es-UY" sz="2400" b="0" i="0" dirty="0">
                <a:solidFill>
                  <a:srgbClr val="333333"/>
                </a:solidFill>
                <a:effectLst/>
              </a:rPr>
              <a:t>inear </a:t>
            </a:r>
            <a:r>
              <a:rPr lang="es-UY" sz="2400" b="0" i="1" dirty="0">
                <a:solidFill>
                  <a:srgbClr val="333333"/>
                </a:solidFill>
                <a:effectLst/>
              </a:rPr>
              <a:t>M</a:t>
            </a:r>
            <a:r>
              <a:rPr lang="es-UY" sz="2400" b="0" i="0" dirty="0">
                <a:solidFill>
                  <a:srgbClr val="333333"/>
                </a:solidFill>
                <a:effectLst/>
              </a:rPr>
              <a:t>odel)</a:t>
            </a:r>
          </a:p>
          <a:p>
            <a:pPr marL="457200" lvl="1" indent="0">
              <a:buNone/>
            </a:pPr>
            <a:endParaRPr lang="es-ES_tradnl" dirty="0"/>
          </a:p>
          <a:p>
            <a:pPr marL="914400" lvl="2" indent="0">
              <a:buNone/>
            </a:pPr>
            <a:r>
              <a:rPr lang="es-ES_tradnl" sz="2400" dirty="0">
                <a:hlinkClick r:id="rId3"/>
              </a:rPr>
              <a:t>https://rpubs.com/hllinas/R_GLM_Packages</a:t>
            </a:r>
            <a:endParaRPr lang="es-ES_tradnl" sz="2400" dirty="0"/>
          </a:p>
          <a:p>
            <a:pPr marL="457200" lvl="1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791867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Como construimos el </a:t>
            </a:r>
            <a:r>
              <a:rPr lang="es-ES_tradnl" sz="4000" b="1" dirty="0" err="1"/>
              <a:t>codigo</a:t>
            </a:r>
            <a:r>
              <a:rPr lang="es-ES_tradnl" sz="4000" b="1" dirty="0"/>
              <a:t> 10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bigtabulate</a:t>
            </a:r>
            <a:r>
              <a:rPr lang="es-ES_tradnl" sz="2400" dirty="0"/>
              <a:t>)</a:t>
            </a:r>
          </a:p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bigmemory</a:t>
            </a:r>
            <a:r>
              <a:rPr lang="es-ES_tradnl" sz="2400" dirty="0"/>
              <a:t>)</a:t>
            </a:r>
          </a:p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biglm</a:t>
            </a:r>
            <a:r>
              <a:rPr lang="es-ES_tradnl" sz="2400" dirty="0"/>
              <a:t>)</a:t>
            </a:r>
          </a:p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biganalytics</a:t>
            </a:r>
            <a:r>
              <a:rPr lang="es-ES_tradnl" sz="2400" dirty="0"/>
              <a:t>)</a:t>
            </a:r>
          </a:p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bench</a:t>
            </a:r>
            <a:r>
              <a:rPr lang="es-ES_tradnl" sz="2400" dirty="0"/>
              <a:t>) # Análisis de tiempos de ejecución </a:t>
            </a:r>
          </a:p>
          <a:p>
            <a:pPr marL="0" indent="0">
              <a:buNone/>
            </a:pPr>
            <a:r>
              <a:rPr lang="es-ES_tradnl" sz="2400" dirty="0" err="1"/>
              <a:t>library</a:t>
            </a:r>
            <a:r>
              <a:rPr lang="es-ES_tradnl" sz="2400" dirty="0"/>
              <a:t>(</a:t>
            </a:r>
            <a:r>
              <a:rPr lang="es-ES_tradnl" sz="2400" dirty="0" err="1"/>
              <a:t>ff</a:t>
            </a:r>
            <a:r>
              <a:rPr lang="es-ES_tradnl" sz="2400" dirty="0"/>
              <a:t>) # Manejo de estructuras vectoriales masivas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Usamos entonces estas librerías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40682532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>
            <a:extLst>
              <a:ext uri="{FF2B5EF4-FFF2-40B4-BE49-F238E27FC236}">
                <a16:creationId xmlns:a16="http://schemas.microsoft.com/office/drawing/2014/main" id="{380DC8DA-88DA-83A8-CA5E-7273AC3BB9A4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81665"/>
            <a:ext cx="7500773" cy="4014273"/>
          </a:xfrm>
        </p:spPr>
      </p:pic>
    </p:spTree>
    <p:extLst>
      <p:ext uri="{BB962C8B-B14F-4D97-AF65-F5344CB8AC3E}">
        <p14:creationId xmlns:p14="http://schemas.microsoft.com/office/powerpoint/2010/main" val="1008278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990" y="3188042"/>
            <a:ext cx="10515600" cy="2321655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s-ES_tradnl" sz="4000" b="1" dirty="0">
                <a:latin typeface="+mj-lt"/>
              </a:rPr>
              <a:t>Clase 9</a:t>
            </a:r>
          </a:p>
          <a:p>
            <a:pPr marL="0" indent="0" algn="ctr">
              <a:buNone/>
            </a:pPr>
            <a:endParaRPr lang="es-ES_tradnl" sz="4000" b="1" dirty="0">
              <a:latin typeface="+mj-lt"/>
            </a:endParaRPr>
          </a:p>
          <a:p>
            <a:pPr marL="0" indent="0" algn="just">
              <a:buNone/>
            </a:pPr>
            <a:r>
              <a:rPr lang="es-ES_tradnl" sz="2400" b="1" dirty="0">
                <a:latin typeface="+mj-lt"/>
              </a:rPr>
              <a:t>Códigos que utilizan </a:t>
            </a:r>
          </a:p>
          <a:p>
            <a:pPr algn="just"/>
            <a:r>
              <a:rPr lang="es-ES_tradnl" sz="2400" b="1" dirty="0" err="1">
                <a:latin typeface="+mj-lt"/>
              </a:rPr>
              <a:t>Package</a:t>
            </a:r>
            <a:r>
              <a:rPr lang="es-ES_tradnl" sz="2400" b="1" dirty="0">
                <a:latin typeface="+mj-lt"/>
              </a:rPr>
              <a:t> </a:t>
            </a:r>
            <a:r>
              <a:rPr lang="es-ES_tradnl" sz="2400" b="1" dirty="0" err="1">
                <a:latin typeface="+mj-lt"/>
              </a:rPr>
              <a:t>ff</a:t>
            </a:r>
            <a:endParaRPr lang="es-ES_tradnl" sz="2400" b="1" dirty="0">
              <a:latin typeface="+mj-lt"/>
            </a:endParaRPr>
          </a:p>
          <a:p>
            <a:pPr algn="just"/>
            <a:r>
              <a:rPr lang="es-ES_tradnl" sz="2400" b="1" dirty="0" err="1">
                <a:latin typeface="+mj-lt"/>
              </a:rPr>
              <a:t>Package</a:t>
            </a:r>
            <a:r>
              <a:rPr lang="es-ES_tradnl" sz="2400" b="1" dirty="0">
                <a:latin typeface="+mj-lt"/>
              </a:rPr>
              <a:t> </a:t>
            </a:r>
            <a:r>
              <a:rPr lang="es-ES_tradnl" sz="2400" b="1" dirty="0" err="1">
                <a:latin typeface="+mj-lt"/>
              </a:rPr>
              <a:t>bigmemory</a:t>
            </a:r>
            <a:endParaRPr lang="es-ES_tradnl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68271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189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Regresión para un data </a:t>
            </a:r>
            <a:r>
              <a:rPr lang="es-ES_tradnl" sz="4000" b="1" dirty="0" err="1"/>
              <a:t>frame</a:t>
            </a:r>
            <a:r>
              <a:rPr lang="es-ES_tradnl" sz="4000" b="1" dirty="0"/>
              <a:t> con </a:t>
            </a:r>
            <a:r>
              <a:rPr lang="es-ES_tradnl" sz="4000" dirty="0"/>
              <a:t>lm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# </a:t>
            </a:r>
            <a:r>
              <a:rPr lang="es-ES_tradnl" sz="2400" dirty="0" err="1"/>
              <a:t>Regresion</a:t>
            </a:r>
            <a:r>
              <a:rPr lang="es-ES_tradnl" sz="2400" dirty="0"/>
              <a:t> con columnas del objeto </a:t>
            </a:r>
            <a:r>
              <a:rPr lang="es-ES_tradnl" sz="2400" dirty="0" err="1"/>
              <a:t>data.fra</a:t>
            </a:r>
            <a:endParaRPr lang="es-ES_tradnl" sz="2400" dirty="0"/>
          </a:p>
          <a:p>
            <a:pPr marL="457200" lvl="1" indent="0">
              <a:buNone/>
            </a:pPr>
            <a:r>
              <a:rPr lang="es-ES_tradnl" dirty="0"/>
              <a:t>td1 = </a:t>
            </a:r>
            <a:r>
              <a:rPr lang="es-ES_tradnl" dirty="0" err="1"/>
              <a:t>Sys.time</a:t>
            </a:r>
            <a:r>
              <a:rPr lang="es-ES_tradnl" dirty="0"/>
              <a:t>()</a:t>
            </a:r>
          </a:p>
          <a:p>
            <a:pPr marL="457200" lvl="1" indent="0">
              <a:buNone/>
            </a:pPr>
            <a:r>
              <a:rPr lang="es-ES_tradnl" dirty="0"/>
              <a:t>  </a:t>
            </a:r>
            <a:r>
              <a:rPr lang="es-ES_tradnl" dirty="0" err="1"/>
              <a:t>ddlm</a:t>
            </a:r>
            <a:r>
              <a:rPr lang="es-ES_tradnl" dirty="0"/>
              <a:t> = </a:t>
            </a:r>
            <a:r>
              <a:rPr lang="es-ES_tradnl" b="1" dirty="0"/>
              <a:t>lm</a:t>
            </a:r>
            <a:r>
              <a:rPr lang="es-ES_tradnl" dirty="0"/>
              <a:t>(</a:t>
            </a:r>
            <a:r>
              <a:rPr lang="es-ES_tradnl" b="1" dirty="0">
                <a:solidFill>
                  <a:srgbClr val="FF0000"/>
                </a:solidFill>
              </a:rPr>
              <a:t>B_1</a:t>
            </a:r>
            <a:r>
              <a:rPr lang="es-ES_tradnl" dirty="0"/>
              <a:t>~</a:t>
            </a:r>
            <a:r>
              <a:rPr lang="es-ES_tradnl" b="1" dirty="0">
                <a:solidFill>
                  <a:schemeClr val="accent1"/>
                </a:solidFill>
              </a:rPr>
              <a:t>R_1</a:t>
            </a:r>
            <a:r>
              <a:rPr lang="es-ES_tradnl" b="1" dirty="0">
                <a:solidFill>
                  <a:schemeClr val="accent2">
                    <a:lumMod val="75000"/>
                  </a:schemeClr>
                </a:solidFill>
              </a:rPr>
              <a:t>+D_42</a:t>
            </a:r>
            <a:r>
              <a:rPr lang="es-ES_tradnl" dirty="0"/>
              <a:t>,dd)</a:t>
            </a:r>
          </a:p>
          <a:p>
            <a:pPr marL="457200" lvl="1" indent="0">
              <a:buNone/>
            </a:pPr>
            <a:r>
              <a:rPr lang="es-ES_tradnl" dirty="0"/>
              <a:t>  </a:t>
            </a:r>
          </a:p>
          <a:p>
            <a:pPr marL="457200" lvl="1" indent="0">
              <a:buNone/>
            </a:pPr>
            <a:r>
              <a:rPr lang="es-ES_tradnl" dirty="0"/>
              <a:t>td2 = </a:t>
            </a:r>
            <a:r>
              <a:rPr lang="es-ES_tradnl" dirty="0" err="1"/>
              <a:t>Sys.time</a:t>
            </a:r>
            <a:r>
              <a:rPr lang="es-ES_tradnl" dirty="0"/>
              <a:t>()</a:t>
            </a:r>
          </a:p>
          <a:p>
            <a:pPr marL="457200" lvl="1" indent="0">
              <a:buNone/>
            </a:pPr>
            <a:r>
              <a:rPr lang="es-ES_tradnl" dirty="0" err="1"/>
              <a:t>td</a:t>
            </a:r>
            <a:r>
              <a:rPr lang="es-ES_tradnl" dirty="0"/>
              <a:t> = td2 - td1</a:t>
            </a:r>
          </a:p>
          <a:p>
            <a:pPr marL="457200" lvl="1" indent="0">
              <a:buNone/>
            </a:pPr>
            <a:r>
              <a:rPr lang="es-ES_tradnl" dirty="0" err="1"/>
              <a:t>td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976700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1189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/>
              <a:t>Regresión para un objeto </a:t>
            </a:r>
            <a:r>
              <a:rPr lang="es-ES_tradnl" sz="4000" b="1" dirty="0" err="1"/>
              <a:t>bigmatrix</a:t>
            </a:r>
            <a:r>
              <a:rPr lang="es-ES_tradnl" sz="4000" b="1" dirty="0"/>
              <a:t> con </a:t>
            </a:r>
            <a:r>
              <a:rPr lang="es-ES_tradnl" sz="4000" b="1" dirty="0" err="1">
                <a:solidFill>
                  <a:schemeClr val="accent2">
                    <a:lumMod val="75000"/>
                  </a:schemeClr>
                </a:solidFill>
              </a:rPr>
              <a:t>biglm</a:t>
            </a:r>
            <a:r>
              <a:rPr lang="es-ES_tradnl" sz="4000" b="1" dirty="0" err="1"/>
              <a:t>.big.matrix</a:t>
            </a:r>
            <a:endParaRPr lang="es-ES_tradnl" sz="4000" b="1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89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# </a:t>
            </a:r>
            <a:r>
              <a:rPr lang="es-ES_tradnl" sz="2400" dirty="0" err="1"/>
              <a:t>Regresion</a:t>
            </a:r>
            <a:r>
              <a:rPr lang="es-ES_tradnl" sz="2400" dirty="0"/>
              <a:t> con columnas del objeto </a:t>
            </a:r>
            <a:r>
              <a:rPr lang="es-ES_tradnl" sz="2400" dirty="0" err="1"/>
              <a:t>bigmatrix</a:t>
            </a:r>
            <a:endParaRPr lang="es-ES_tradnl" sz="2400" dirty="0"/>
          </a:p>
          <a:p>
            <a:pPr marL="457200" lvl="1" indent="0">
              <a:buNone/>
            </a:pPr>
            <a:r>
              <a:rPr lang="es-ES_tradnl" dirty="0"/>
              <a:t>tb1 = </a:t>
            </a:r>
            <a:r>
              <a:rPr lang="es-ES_tradnl" dirty="0" err="1"/>
              <a:t>Sys.time</a:t>
            </a:r>
            <a:r>
              <a:rPr lang="es-ES_tradnl" dirty="0"/>
              <a:t>()</a:t>
            </a:r>
          </a:p>
          <a:p>
            <a:pPr marL="457200" lvl="1" indent="0">
              <a:buNone/>
            </a:pPr>
            <a:r>
              <a:rPr lang="es-ES_tradnl" dirty="0"/>
              <a:t>  </a:t>
            </a:r>
            <a:r>
              <a:rPr lang="es-ES_tradnl" dirty="0" err="1"/>
              <a:t>bdlm</a:t>
            </a:r>
            <a:r>
              <a:rPr lang="es-ES_tradnl" dirty="0"/>
              <a:t> = </a:t>
            </a:r>
            <a:r>
              <a:rPr lang="es-ES_tradnl" b="1" dirty="0" err="1"/>
              <a:t>biglm.big.matrix</a:t>
            </a:r>
            <a:r>
              <a:rPr lang="es-ES_tradnl" dirty="0"/>
              <a:t>(B_1~R_1+D_42,bd)</a:t>
            </a:r>
          </a:p>
          <a:p>
            <a:pPr marL="457200" lvl="1" indent="0">
              <a:buNone/>
            </a:pPr>
            <a:r>
              <a:rPr lang="es-ES_tradnl" dirty="0"/>
              <a:t>  </a:t>
            </a:r>
          </a:p>
          <a:p>
            <a:pPr marL="457200" lvl="1" indent="0">
              <a:buNone/>
            </a:pPr>
            <a:r>
              <a:rPr lang="es-ES_tradnl" dirty="0"/>
              <a:t>tb2 = </a:t>
            </a:r>
            <a:r>
              <a:rPr lang="es-ES_tradnl" dirty="0" err="1"/>
              <a:t>Sys.time</a:t>
            </a:r>
            <a:r>
              <a:rPr lang="es-ES_tradnl" dirty="0"/>
              <a:t>()</a:t>
            </a:r>
          </a:p>
          <a:p>
            <a:pPr marL="457200" lvl="1" indent="0">
              <a:buNone/>
            </a:pPr>
            <a:r>
              <a:rPr lang="es-ES_tradnl" dirty="0" err="1"/>
              <a:t>tb</a:t>
            </a:r>
            <a:r>
              <a:rPr lang="es-ES_tradnl" dirty="0"/>
              <a:t> = tb2 - tb1</a:t>
            </a:r>
          </a:p>
          <a:p>
            <a:pPr marL="457200" lvl="1" indent="0">
              <a:buNone/>
            </a:pPr>
            <a:r>
              <a:rPr lang="es-ES_tradnl" dirty="0" err="1"/>
              <a:t>tb</a:t>
            </a:r>
            <a:endParaRPr lang="es-ES_tradnl" dirty="0"/>
          </a:p>
          <a:p>
            <a:pPr marL="0" indent="0">
              <a:buNone/>
            </a:pPr>
            <a:endParaRPr lang="es-ES_tradnl" sz="24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4897E99-7371-353C-C34E-FE0073C56895}"/>
              </a:ext>
            </a:extLst>
          </p:cNvPr>
          <p:cNvSpPr txBox="1"/>
          <p:nvPr/>
        </p:nvSpPr>
        <p:spPr>
          <a:xfrm>
            <a:off x="1045030" y="5046325"/>
            <a:ext cx="1030877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400" dirty="0"/>
              <a:t>La instrucción para lectura de matrices es:</a:t>
            </a:r>
          </a:p>
          <a:p>
            <a:pPr marL="457200" lvl="1" indent="0">
              <a:buNone/>
            </a:pPr>
            <a:endParaRPr lang="es-ES" sz="800" dirty="0"/>
          </a:p>
          <a:p>
            <a:pPr marL="914400" lvl="2" indent="0">
              <a:buNone/>
            </a:pPr>
            <a:r>
              <a:rPr lang="es-ES" sz="2400" b="1" dirty="0" err="1">
                <a:solidFill>
                  <a:srgbClr val="0070C0"/>
                </a:solidFill>
              </a:rPr>
              <a:t>read.big.matrix</a:t>
            </a:r>
            <a:r>
              <a:rPr lang="es-ES" sz="2400" b="1" dirty="0">
                <a:solidFill>
                  <a:srgbClr val="0070C0"/>
                </a:solidFill>
              </a:rPr>
              <a:t>(”</a:t>
            </a:r>
            <a:r>
              <a:rPr lang="es-ES" sz="2400" b="1" dirty="0" err="1">
                <a:solidFill>
                  <a:srgbClr val="0070C0"/>
                </a:solidFill>
              </a:rPr>
              <a:t>archivo.csv</a:t>
            </a:r>
            <a:r>
              <a:rPr lang="es-ES" sz="2400" b="1" dirty="0">
                <a:solidFill>
                  <a:srgbClr val="0070C0"/>
                </a:solidFill>
              </a:rPr>
              <a:t>", </a:t>
            </a:r>
            <a:r>
              <a:rPr lang="es-ES" sz="2400" b="1" dirty="0" err="1">
                <a:solidFill>
                  <a:srgbClr val="0070C0"/>
                </a:solidFill>
              </a:rPr>
              <a:t>header</a:t>
            </a:r>
            <a:r>
              <a:rPr lang="es-ES" sz="2400" b="1" dirty="0">
                <a:solidFill>
                  <a:srgbClr val="0070C0"/>
                </a:solidFill>
              </a:rPr>
              <a:t> = </a:t>
            </a:r>
            <a:r>
              <a:rPr lang="es-ES" sz="2400" b="1" dirty="0" err="1">
                <a:solidFill>
                  <a:srgbClr val="0070C0"/>
                </a:solidFill>
              </a:rPr>
              <a:t>TRUE,sep</a:t>
            </a:r>
            <a:r>
              <a:rPr lang="es-ES" sz="2400" b="1" dirty="0">
                <a:solidFill>
                  <a:srgbClr val="0070C0"/>
                </a:solidFill>
              </a:rPr>
              <a:t>= ",",</a:t>
            </a:r>
            <a:r>
              <a:rPr lang="es-ES" sz="2400" b="1" dirty="0" err="1">
                <a:solidFill>
                  <a:srgbClr val="0070C0"/>
                </a:solidFill>
              </a:rPr>
              <a:t>type</a:t>
            </a:r>
            <a:r>
              <a:rPr lang="es-ES" sz="2400" b="1" dirty="0">
                <a:solidFill>
                  <a:srgbClr val="0070C0"/>
                </a:solidFill>
              </a:rPr>
              <a:t>='</a:t>
            </a:r>
            <a:r>
              <a:rPr lang="es-ES" sz="2400" b="1" dirty="0" err="1">
                <a:solidFill>
                  <a:srgbClr val="0070C0"/>
                </a:solidFill>
              </a:rPr>
              <a:t>integer</a:t>
            </a:r>
            <a:r>
              <a:rPr lang="es-ES" sz="2400" b="1" dirty="0">
                <a:solidFill>
                  <a:srgbClr val="0070C0"/>
                </a:solidFill>
              </a:rPr>
              <a:t>’)</a:t>
            </a:r>
          </a:p>
          <a:p>
            <a:pPr marL="914400" lvl="2" indent="0">
              <a:buNone/>
            </a:pPr>
            <a:endParaRPr lang="es-ES" sz="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8523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915"/>
            <a:ext cx="10515600" cy="1018832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Finalmente comparamos los tiempos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2747"/>
            <a:ext cx="10515600" cy="25733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# Comparación de tiempos (es más lento con el objeto </a:t>
            </a:r>
            <a:r>
              <a:rPr lang="es-ES_tradnl" sz="2400" dirty="0" err="1"/>
              <a:t>bigmatrix</a:t>
            </a:r>
            <a:r>
              <a:rPr lang="es-ES_tradnl" sz="2400" dirty="0"/>
              <a:t>)</a:t>
            </a:r>
          </a:p>
          <a:p>
            <a:pPr marL="0" indent="0">
              <a:buNone/>
            </a:pPr>
            <a:endParaRPr lang="es-ES_tradnl" sz="2400" dirty="0"/>
          </a:p>
          <a:p>
            <a:pPr marL="457200" lvl="1" indent="0">
              <a:buNone/>
            </a:pPr>
            <a:r>
              <a:rPr lang="es-ES_tradnl" dirty="0"/>
              <a:t>compara  = c(</a:t>
            </a:r>
            <a:r>
              <a:rPr lang="es-ES_tradnl" dirty="0" err="1"/>
              <a:t>tb,td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r>
              <a:rPr lang="es-ES_tradnl" dirty="0" err="1"/>
              <a:t>names</a:t>
            </a:r>
            <a:r>
              <a:rPr lang="es-ES_tradnl" dirty="0"/>
              <a:t>(compara) = c('</a:t>
            </a:r>
            <a:r>
              <a:rPr lang="es-ES_tradnl" dirty="0" err="1"/>
              <a:t>Big.Matrix','Arreglo</a:t>
            </a:r>
            <a:r>
              <a:rPr lang="es-ES_tradnl" dirty="0"/>
              <a:t>')</a:t>
            </a:r>
          </a:p>
          <a:p>
            <a:pPr marL="457200" lvl="1" indent="0">
              <a:buNone/>
            </a:pPr>
            <a:r>
              <a:rPr lang="es-ES_tradnl" dirty="0"/>
              <a:t>compara</a:t>
            </a:r>
          </a:p>
          <a:p>
            <a:pPr marL="0" indent="0">
              <a:buNone/>
            </a:pPr>
            <a:endParaRPr lang="es-ES_tradnl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7C8F56-B663-FC8B-74AB-D5631536DE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773" y="3846127"/>
            <a:ext cx="9236503" cy="2810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6316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5461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/>
              <a:t>Análisis de los resultados de tiempo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058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Una vez más insisto en que la ganancia está en que he podido manipular datos que de otra manera sería imposible  plantearse su tratamiento sin tener que recurrir  a procedimientos de lectura y carga por trozos.</a:t>
            </a:r>
          </a:p>
          <a:p>
            <a:pPr marL="0" indent="0">
              <a:buNone/>
            </a:pPr>
            <a:endParaRPr lang="es-ES_tradnl" sz="2400" dirty="0"/>
          </a:p>
          <a:p>
            <a:r>
              <a:rPr lang="es-ES_tradnl" sz="2400" dirty="0"/>
              <a:t>La cantidad de datos que estamos tratando en este momento es muy pequeña (20 Mb), solo efecto demostración. </a:t>
            </a:r>
          </a:p>
          <a:p>
            <a:r>
              <a:rPr lang="es-ES_tradnl" sz="2400" dirty="0"/>
              <a:t>Tendríamos que pasar a </a:t>
            </a:r>
            <a:r>
              <a:rPr lang="es-ES_tradnl" sz="2400" dirty="0" err="1"/>
              <a:t>train_data.csv</a:t>
            </a:r>
            <a:r>
              <a:rPr lang="es-ES_tradnl" sz="2400" dirty="0"/>
              <a:t>, que tiene 15 Gb de datos para evaluar si en ese caso, además del beneficio de manejar datos masivos, también acelera los proceso</a:t>
            </a:r>
          </a:p>
          <a:p>
            <a:pPr marL="0" indent="0">
              <a:buNone/>
            </a:pPr>
            <a:endParaRPr lang="es-ES_tradnl" sz="2400" dirty="0"/>
          </a:p>
        </p:txBody>
      </p:sp>
    </p:spTree>
    <p:extLst>
      <p:ext uri="{BB962C8B-B14F-4D97-AF65-F5344CB8AC3E}">
        <p14:creationId xmlns:p14="http://schemas.microsoft.com/office/powerpoint/2010/main" val="196256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Con esto terminamos el curso. Espero que les sea de mucho provecho y que se interesen en seguir formándose en este tema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La empresas le dan mucho valor al desarrollo de software con estas capacidades.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r>
              <a:rPr lang="es-ES_tradnl" dirty="0"/>
              <a:t>Gracias por estar en este curso</a:t>
            </a:r>
          </a:p>
          <a:p>
            <a:pPr marL="0" indent="0">
              <a:buNone/>
            </a:pPr>
            <a:endParaRPr lang="es-ES_tradnl" dirty="0"/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029059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597"/>
            <a:ext cx="10515600" cy="122829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400" b="1" dirty="0">
                <a:latin typeface="+mj-lt"/>
              </a:rPr>
              <a:t>F I N</a:t>
            </a:r>
          </a:p>
        </p:txBody>
      </p:sp>
    </p:spTree>
    <p:extLst>
      <p:ext uri="{BB962C8B-B14F-4D97-AF65-F5344CB8AC3E}">
        <p14:creationId xmlns:p14="http://schemas.microsoft.com/office/powerpoint/2010/main" val="984944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2890"/>
            <a:ext cx="10515600" cy="489407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_tradnl" sz="2400" dirty="0"/>
              <a:t>En la clase pasada vimos el código 09, donde utilizamos </a:t>
            </a:r>
            <a:r>
              <a:rPr lang="es-ES_tradnl" sz="2400" dirty="0" err="1"/>
              <a:t>bigmatrix</a:t>
            </a:r>
            <a:r>
              <a:rPr lang="es-ES_tradnl" sz="2400" dirty="0"/>
              <a:t> para hacer un cálculo simple de un vector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resumen = </a:t>
            </a:r>
            <a:r>
              <a:rPr lang="es-ES_tradnl" sz="2400" dirty="0" err="1"/>
              <a:t>function</a:t>
            </a:r>
            <a:r>
              <a:rPr lang="es-ES_tradnl" sz="2400" dirty="0"/>
              <a:t>(x) c(min = min(</a:t>
            </a:r>
            <a:r>
              <a:rPr lang="es-ES_tradnl" sz="2400" dirty="0" err="1"/>
              <a:t>x,na.rm</a:t>
            </a:r>
            <a:r>
              <a:rPr lang="es-ES_tradnl" sz="2400" dirty="0"/>
              <a:t>=TRUE), media = mean(</a:t>
            </a:r>
            <a:r>
              <a:rPr lang="es-ES_tradnl" sz="2400" dirty="0" err="1"/>
              <a:t>x,na.rm</a:t>
            </a:r>
            <a:r>
              <a:rPr lang="es-ES_tradnl" sz="2400" dirty="0"/>
              <a:t>=TRUE),  </a:t>
            </a:r>
            <a:r>
              <a:rPr lang="es-ES_tradnl" sz="2400" dirty="0" err="1"/>
              <a:t>max</a:t>
            </a:r>
            <a:r>
              <a:rPr lang="es-ES_tradnl" sz="2400" dirty="0"/>
              <a:t> = </a:t>
            </a:r>
            <a:r>
              <a:rPr lang="es-ES_tradnl" sz="2400" dirty="0" err="1"/>
              <a:t>max</a:t>
            </a:r>
            <a:r>
              <a:rPr lang="es-ES_tradnl" sz="2400" dirty="0"/>
              <a:t>(</a:t>
            </a:r>
            <a:r>
              <a:rPr lang="es-ES_tradnl" sz="2400" dirty="0" err="1"/>
              <a:t>x,na.rm</a:t>
            </a:r>
            <a:r>
              <a:rPr lang="es-ES_tradnl" sz="2400" dirty="0"/>
              <a:t>=TRUE),largo = </a:t>
            </a:r>
            <a:r>
              <a:rPr lang="es-ES_tradnl" sz="2400" dirty="0" err="1"/>
              <a:t>length</a:t>
            </a:r>
            <a:r>
              <a:rPr lang="es-ES_tradnl" sz="2400" dirty="0"/>
              <a:t>(x))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Usamos el archivo: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archivo1 = "~/Desktop/R ZORA Ejemplos/CLASE 1/</a:t>
            </a:r>
            <a:r>
              <a:rPr lang="es-ES_tradnl" sz="2400" b="1" dirty="0" err="1"/>
              <a:t>minitrain.csv</a:t>
            </a:r>
            <a:r>
              <a:rPr lang="es-ES_tradnl" sz="2400" b="1" dirty="0"/>
              <a:t>"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Leemos como </a:t>
            </a:r>
            <a:r>
              <a:rPr lang="es-ES_tradnl" sz="2400" dirty="0" err="1"/>
              <a:t>bigmatrix</a:t>
            </a:r>
            <a:endParaRPr lang="es-ES_tradnl" sz="2400" dirty="0"/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			</a:t>
            </a:r>
            <a:r>
              <a:rPr lang="es-ES_tradnl" sz="2400" b="1" dirty="0"/>
              <a:t> </a:t>
            </a:r>
            <a:r>
              <a:rPr lang="es-ES_tradnl" sz="2400" b="1" dirty="0" err="1"/>
              <a:t>read.big.matrix</a:t>
            </a:r>
            <a:r>
              <a:rPr lang="es-ES_tradnl" sz="2400" b="1" dirty="0"/>
              <a:t>()</a:t>
            </a:r>
          </a:p>
          <a:p>
            <a:pPr marL="0" indent="0">
              <a:buNone/>
            </a:pPr>
            <a:r>
              <a:rPr lang="es-ES_tradnl" sz="2400" dirty="0"/>
              <a:t>Veamos el código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endParaRPr lang="es-ES_tradnl" sz="2400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10C53C35-79A1-79F1-7F09-E0AA28324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565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err="1"/>
              <a:t>Codigo</a:t>
            </a:r>
            <a:r>
              <a:rPr lang="es-ES_tradnl" sz="4000" b="1" dirty="0"/>
              <a:t> 09</a:t>
            </a:r>
          </a:p>
        </p:txBody>
      </p:sp>
    </p:spTree>
    <p:extLst>
      <p:ext uri="{BB962C8B-B14F-4D97-AF65-F5344CB8AC3E}">
        <p14:creationId xmlns:p14="http://schemas.microsoft.com/office/powerpoint/2010/main" val="343119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22614"/>
            <a:ext cx="10515600" cy="485434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_tradnl" sz="2400" dirty="0"/>
              <a:t>Ahora, veamos ese mismo código ejecutándose en paralelo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Usaremos la librerías:</a:t>
            </a:r>
          </a:p>
          <a:p>
            <a:pPr marL="457200" lvl="1" indent="0">
              <a:buNone/>
            </a:pPr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bigmemory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r>
              <a:rPr lang="es-ES_tradnl" dirty="0" err="1"/>
              <a:t>library</a:t>
            </a:r>
            <a:r>
              <a:rPr lang="es-ES_tradnl" dirty="0"/>
              <a:t>(bit)</a:t>
            </a:r>
          </a:p>
          <a:p>
            <a:pPr marL="457200" lvl="1" indent="0">
              <a:buNone/>
            </a:pPr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readr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doParallel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r>
              <a:rPr lang="es-ES_tradnl" dirty="0" err="1"/>
              <a:t>library</a:t>
            </a:r>
            <a:r>
              <a:rPr lang="es-ES_tradnl" dirty="0"/>
              <a:t>(</a:t>
            </a:r>
            <a:r>
              <a:rPr lang="es-ES_tradnl" dirty="0" err="1"/>
              <a:t>ff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endParaRPr lang="es-ES_tradnl" sz="900" dirty="0"/>
          </a:p>
          <a:p>
            <a:pPr marL="457200" lvl="1" indent="0">
              <a:buNone/>
            </a:pPr>
            <a:r>
              <a:rPr lang="es-ES_tradnl" dirty="0"/>
              <a:t>Y la misma función</a:t>
            </a:r>
          </a:p>
          <a:p>
            <a:pPr marL="457200" lvl="1" indent="0">
              <a:buNone/>
            </a:pPr>
            <a:endParaRPr lang="es-ES_tradnl" sz="900" dirty="0"/>
          </a:p>
          <a:p>
            <a:pPr marL="457200" lvl="1" indent="0">
              <a:buNone/>
            </a:pPr>
            <a:r>
              <a:rPr lang="es-ES_tradnl" dirty="0"/>
              <a:t># Usemos "resumen" para calcula el mínimo, media, </a:t>
            </a:r>
            <a:r>
              <a:rPr lang="es-ES_tradnl" dirty="0" err="1"/>
              <a:t>maximo</a:t>
            </a:r>
            <a:r>
              <a:rPr lang="es-ES_tradnl" dirty="0"/>
              <a:t> y largo de un vector</a:t>
            </a:r>
          </a:p>
          <a:p>
            <a:pPr marL="457200" lvl="1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b="1" dirty="0"/>
              <a:t>resumen</a:t>
            </a:r>
            <a:r>
              <a:rPr lang="es-ES_tradnl" dirty="0"/>
              <a:t> = </a:t>
            </a:r>
            <a:r>
              <a:rPr lang="es-ES_tradnl" dirty="0" err="1"/>
              <a:t>function</a:t>
            </a:r>
            <a:r>
              <a:rPr lang="es-ES_tradnl" dirty="0"/>
              <a:t>(x) c(min = min(</a:t>
            </a:r>
            <a:r>
              <a:rPr lang="es-ES_tradnl" dirty="0" err="1"/>
              <a:t>x,na.rm</a:t>
            </a:r>
            <a:r>
              <a:rPr lang="es-ES_tradnl" dirty="0"/>
              <a:t>=TRUE), media = mean(</a:t>
            </a:r>
            <a:r>
              <a:rPr lang="es-ES_tradnl" dirty="0" err="1"/>
              <a:t>x,na.rm</a:t>
            </a:r>
            <a:r>
              <a:rPr lang="es-ES_tradnl" dirty="0"/>
              <a:t>=TRUE),</a:t>
            </a:r>
          </a:p>
          <a:p>
            <a:pPr marL="457200" lvl="1" indent="0">
              <a:buNone/>
            </a:pPr>
            <a:r>
              <a:rPr lang="es-ES_tradnl" dirty="0"/>
              <a:t>                        </a:t>
            </a:r>
            <a:r>
              <a:rPr lang="es-ES_tradnl" dirty="0" err="1"/>
              <a:t>max</a:t>
            </a:r>
            <a:r>
              <a:rPr lang="es-ES_tradnl" dirty="0"/>
              <a:t> = </a:t>
            </a:r>
            <a:r>
              <a:rPr lang="es-ES_tradnl" dirty="0" err="1"/>
              <a:t>max</a:t>
            </a:r>
            <a:r>
              <a:rPr lang="es-ES_tradnl" dirty="0"/>
              <a:t>(</a:t>
            </a:r>
            <a:r>
              <a:rPr lang="es-ES_tradnl" dirty="0" err="1"/>
              <a:t>x,na.rm</a:t>
            </a:r>
            <a:r>
              <a:rPr lang="es-ES_tradnl" dirty="0"/>
              <a:t>=TRUE),largo = </a:t>
            </a:r>
            <a:r>
              <a:rPr lang="es-ES_tradnl" dirty="0" err="1"/>
              <a:t>length</a:t>
            </a:r>
            <a:r>
              <a:rPr lang="es-ES_tradnl" dirty="0"/>
              <a:t>(x))</a:t>
            </a:r>
          </a:p>
          <a:p>
            <a:pPr marL="0" indent="0">
              <a:buNone/>
            </a:pPr>
            <a:endParaRPr lang="es-ES_tradnl" dirty="0"/>
          </a:p>
        </p:txBody>
      </p:sp>
      <p:sp>
        <p:nvSpPr>
          <p:cNvPr id="2" name="Título 4">
            <a:extLst>
              <a:ext uri="{FF2B5EF4-FFF2-40B4-BE49-F238E27FC236}">
                <a16:creationId xmlns:a16="http://schemas.microsoft.com/office/drawing/2014/main" id="{F3E458EE-DD05-7204-959A-8D4CFB21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7489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err="1"/>
              <a:t>Codigo</a:t>
            </a:r>
            <a:r>
              <a:rPr lang="es-ES_tradnl" sz="4000" b="1" dirty="0"/>
              <a:t> 09b: </a:t>
            </a:r>
            <a:r>
              <a:rPr lang="es-ES_tradnl" sz="4000" b="1" dirty="0" err="1"/>
              <a:t>bigmatrix</a:t>
            </a:r>
            <a:r>
              <a:rPr lang="es-ES_tradnl" sz="4000" b="1" dirty="0"/>
              <a:t> en paralelo</a:t>
            </a:r>
          </a:p>
        </p:txBody>
      </p:sp>
    </p:spTree>
    <p:extLst>
      <p:ext uri="{BB962C8B-B14F-4D97-AF65-F5344CB8AC3E}">
        <p14:creationId xmlns:p14="http://schemas.microsoft.com/office/powerpoint/2010/main" val="33181068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 err="1"/>
              <a:t>Codigo</a:t>
            </a:r>
            <a:r>
              <a:rPr lang="es-ES_tradnl" sz="4000" b="1" dirty="0"/>
              <a:t> 9b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_tradnl" dirty="0"/>
              <a:t>Pero no hemos visto un caso paralelo.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dirty="0"/>
              <a:t>El </a:t>
            </a:r>
            <a:r>
              <a:rPr lang="es-ES_tradnl" dirty="0" err="1"/>
              <a:t>codigo</a:t>
            </a:r>
            <a:r>
              <a:rPr lang="es-ES_tradnl" dirty="0"/>
              <a:t> 9b es el mismo código 9, al que le hemos agregado una versión paralela.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dirty="0"/>
              <a:t>Entonces no solo logramos manipular matrices masivas sino que además utilizamos </a:t>
            </a:r>
            <a:r>
              <a:rPr lang="es-ES_tradnl" dirty="0" err="1"/>
              <a:t>bigmatrix</a:t>
            </a:r>
            <a:r>
              <a:rPr lang="es-ES_tradnl" dirty="0"/>
              <a:t> para una versión en paralelo.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dirty="0"/>
              <a:t>Con esto cerramos el circulo </a:t>
            </a:r>
          </a:p>
        </p:txBody>
      </p:sp>
    </p:spTree>
    <p:extLst>
      <p:ext uri="{BB962C8B-B14F-4D97-AF65-F5344CB8AC3E}">
        <p14:creationId xmlns:p14="http://schemas.microsoft.com/office/powerpoint/2010/main" val="1862348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AB79115C-A84A-3CD1-6C0C-CC8876755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6821"/>
          </a:xfrm>
        </p:spPr>
        <p:txBody>
          <a:bodyPr>
            <a:normAutofit/>
          </a:bodyPr>
          <a:lstStyle/>
          <a:p>
            <a:pPr algn="ctr"/>
            <a:r>
              <a:rPr lang="es-ES_tradnl" sz="4000" b="1" dirty="0" err="1"/>
              <a:t>Codigo</a:t>
            </a:r>
            <a:r>
              <a:rPr lang="es-ES_tradnl" sz="4000" b="1" dirty="0"/>
              <a:t> 9b en paralelo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########### PARALELO ##########</a:t>
            </a:r>
          </a:p>
          <a:p>
            <a:pPr marL="0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dirty="0" err="1"/>
              <a:t>cl</a:t>
            </a:r>
            <a:r>
              <a:rPr lang="es-ES_tradnl" dirty="0"/>
              <a:t> &lt;- </a:t>
            </a:r>
            <a:r>
              <a:rPr lang="es-ES_tradnl" dirty="0" err="1"/>
              <a:t>makeCluster</a:t>
            </a:r>
            <a:r>
              <a:rPr lang="es-ES_tradnl" dirty="0"/>
              <a:t>(4)</a:t>
            </a:r>
          </a:p>
          <a:p>
            <a:pPr marL="457200" lvl="1" indent="0">
              <a:buNone/>
            </a:pPr>
            <a:r>
              <a:rPr lang="es-ES_tradnl" b="1" dirty="0" err="1"/>
              <a:t>clusterExport</a:t>
            </a:r>
            <a:r>
              <a:rPr lang="es-ES_tradnl" dirty="0"/>
              <a:t>(</a:t>
            </a:r>
            <a:r>
              <a:rPr lang="es-ES_tradnl" dirty="0" err="1"/>
              <a:t>cl,c</a:t>
            </a:r>
            <a:r>
              <a:rPr lang="es-ES_tradnl" dirty="0"/>
              <a:t>('resumen','bd4'))</a:t>
            </a:r>
          </a:p>
          <a:p>
            <a:pPr marL="457200" lvl="1" indent="0">
              <a:buNone/>
            </a:pPr>
            <a:r>
              <a:rPr lang="es-ES_tradnl" dirty="0"/>
              <a:t>n = </a:t>
            </a:r>
            <a:r>
              <a:rPr lang="es-ES_tradnl" dirty="0" err="1"/>
              <a:t>nrow</a:t>
            </a:r>
            <a:r>
              <a:rPr lang="es-ES_tradnl" dirty="0"/>
              <a:t>(</a:t>
            </a:r>
            <a:r>
              <a:rPr lang="es-ES_tradnl" dirty="0" err="1"/>
              <a:t>bd</a:t>
            </a:r>
            <a:r>
              <a:rPr lang="es-ES_tradnl" dirty="0"/>
              <a:t>)</a:t>
            </a:r>
          </a:p>
          <a:p>
            <a:pPr marL="457200" lvl="1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dirty="0" err="1"/>
              <a:t>idx</a:t>
            </a:r>
            <a:r>
              <a:rPr lang="es-ES_tradnl" dirty="0"/>
              <a:t> &lt;- </a:t>
            </a:r>
            <a:r>
              <a:rPr lang="es-ES_tradnl" b="1" dirty="0" err="1"/>
              <a:t>splitIndices</a:t>
            </a:r>
            <a:r>
              <a:rPr lang="es-ES_tradnl" dirty="0"/>
              <a:t>(n, </a:t>
            </a:r>
            <a:r>
              <a:rPr lang="es-ES_tradnl" dirty="0" err="1"/>
              <a:t>length</a:t>
            </a:r>
            <a:r>
              <a:rPr lang="es-ES_tradnl" dirty="0"/>
              <a:t>(</a:t>
            </a:r>
            <a:r>
              <a:rPr lang="es-ES_tradnl" dirty="0" err="1"/>
              <a:t>cl</a:t>
            </a:r>
            <a:r>
              <a:rPr lang="es-ES_tradnl" dirty="0"/>
              <a:t>))</a:t>
            </a:r>
          </a:p>
          <a:p>
            <a:pPr marL="457200" lvl="1" indent="0">
              <a:buNone/>
            </a:pPr>
            <a:r>
              <a:rPr lang="es-ES_tradnl" dirty="0"/>
              <a:t>res = </a:t>
            </a:r>
            <a:r>
              <a:rPr lang="es-ES_tradnl" b="1" dirty="0" err="1"/>
              <a:t>clusterApply</a:t>
            </a:r>
            <a:r>
              <a:rPr lang="es-ES_tradnl" dirty="0"/>
              <a:t>(</a:t>
            </a:r>
            <a:r>
              <a:rPr lang="es-ES_tradnl" dirty="0" err="1"/>
              <a:t>cl</a:t>
            </a:r>
            <a:r>
              <a:rPr lang="es-ES_tradnl" dirty="0"/>
              <a:t>, </a:t>
            </a:r>
            <a:r>
              <a:rPr lang="es-ES_tradnl" dirty="0" err="1"/>
              <a:t>idx</a:t>
            </a:r>
            <a:r>
              <a:rPr lang="es-ES_tradnl" dirty="0"/>
              <a:t>, resumen)</a:t>
            </a:r>
          </a:p>
          <a:p>
            <a:pPr marL="457200" lvl="1" indent="0">
              <a:buNone/>
            </a:pPr>
            <a:endParaRPr lang="es-ES_tradnl" dirty="0"/>
          </a:p>
          <a:p>
            <a:pPr marL="457200" lvl="1" indent="0">
              <a:buNone/>
            </a:pPr>
            <a:r>
              <a:rPr lang="es-ES_tradnl" dirty="0" err="1"/>
              <a:t>stopCluster</a:t>
            </a:r>
            <a:r>
              <a:rPr lang="es-ES_tradnl" dirty="0"/>
              <a:t>(</a:t>
            </a:r>
            <a:r>
              <a:rPr lang="es-ES_tradnl" dirty="0" err="1"/>
              <a:t>cl</a:t>
            </a:r>
            <a:r>
              <a:rPr lang="es-ES_tradnl" dirty="0"/>
              <a:t>)</a:t>
            </a:r>
          </a:p>
          <a:p>
            <a:pPr marL="0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3325544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sz="4400" b="1" dirty="0" err="1"/>
              <a:t>Codigo</a:t>
            </a:r>
            <a:r>
              <a:rPr lang="es-ES_tradnl" sz="4400" b="1" dirty="0"/>
              <a:t> 9b en paralelo</a:t>
            </a:r>
            <a:endParaRPr lang="es-ES_tradnl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167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dirty="0"/>
              <a:t>Al final limpiamos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 err="1"/>
              <a:t>gc</a:t>
            </a:r>
            <a:r>
              <a:rPr lang="es-ES_tradnl" sz="2400" dirty="0"/>
              <a:t>() o </a:t>
            </a:r>
            <a:r>
              <a:rPr lang="es-ES_tradnl" sz="2400" dirty="0" err="1"/>
              <a:t>gc</a:t>
            </a:r>
            <a:r>
              <a:rPr lang="es-ES_tradnl" sz="2400" dirty="0"/>
              <a:t>(</a:t>
            </a:r>
            <a:r>
              <a:rPr lang="es-ES_tradnl" sz="2400" dirty="0" err="1"/>
              <a:t>reset</a:t>
            </a:r>
            <a:r>
              <a:rPr lang="es-ES_tradnl" sz="2400" dirty="0"/>
              <a:t> = true)</a:t>
            </a:r>
          </a:p>
          <a:p>
            <a:pPr marL="0" indent="0">
              <a:buNone/>
            </a:pPr>
            <a:endParaRPr lang="es-ES_tradnl" sz="2400" dirty="0"/>
          </a:p>
          <a:p>
            <a:pPr marL="0" indent="0">
              <a:buNone/>
            </a:pPr>
            <a:r>
              <a:rPr lang="es-ES_tradnl" sz="2400" dirty="0"/>
              <a:t>Y no da información sobre</a:t>
            </a:r>
          </a:p>
          <a:p>
            <a:pPr marL="0" indent="0">
              <a:buNone/>
            </a:pPr>
            <a:r>
              <a:rPr lang="es-ES_tradnl" sz="2400" dirty="0"/>
              <a:t> el uso de la memoria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01F734E2-A16C-7FC7-94B6-C0B3F46322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58" y="1607167"/>
            <a:ext cx="6698303" cy="482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084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85F389F-1CE7-77AB-2CAC-B176A1F31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3619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_tradnl" sz="4000" dirty="0"/>
              <a:t>Vamos a la plataforma </a:t>
            </a:r>
            <a:r>
              <a:rPr lang="es-ES_tradnl" sz="4000" dirty="0" err="1"/>
              <a:t>rstudio</a:t>
            </a:r>
            <a:r>
              <a:rPr lang="es-ES_tradnl" sz="4000" dirty="0"/>
              <a:t> en la nube</a:t>
            </a:r>
          </a:p>
        </p:txBody>
      </p:sp>
    </p:spTree>
    <p:extLst>
      <p:ext uri="{BB962C8B-B14F-4D97-AF65-F5344CB8AC3E}">
        <p14:creationId xmlns:p14="http://schemas.microsoft.com/office/powerpoint/2010/main" val="1447974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2000">
              <a:schemeClr val="accent6">
                <a:lumMod val="5000"/>
                <a:lumOff val="95000"/>
              </a:schemeClr>
            </a:gs>
            <a:gs pos="89000">
              <a:schemeClr val="accent6">
                <a:lumMod val="45000"/>
                <a:lumOff val="55000"/>
              </a:schemeClr>
            </a:gs>
            <a:gs pos="9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BAF38C9A-9C6C-CF7D-39A5-44E912A6E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4000" b="1" dirty="0"/>
              <a:t>“</a:t>
            </a:r>
            <a:r>
              <a:rPr lang="es-ES_tradnl" sz="4000" b="1" dirty="0" err="1"/>
              <a:t>bigmatrix</a:t>
            </a:r>
            <a:r>
              <a:rPr lang="es-ES_tradnl" sz="4000" b="1" dirty="0"/>
              <a:t>”</a:t>
            </a:r>
            <a:endParaRPr lang="es-ES_tradnl" sz="4000" dirty="0"/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93C9A071-FF84-184F-0D93-69A021E4C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ES_tradnl" sz="2400" b="1" dirty="0"/>
              <a:t>“</a:t>
            </a:r>
            <a:r>
              <a:rPr lang="es-ES_tradnl" sz="2400" b="1" dirty="0" err="1"/>
              <a:t>bigmatrix</a:t>
            </a:r>
            <a:r>
              <a:rPr lang="es-ES_tradnl" sz="2400" b="1" dirty="0"/>
              <a:t>” </a:t>
            </a:r>
            <a:r>
              <a:rPr lang="es-ES_tradnl" sz="2400" dirty="0"/>
              <a:t>es realmente poderoso y abre todo un campo nuevo de funciones que automatizan muchos procesos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Pero aún es inestable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Este el el proyecto que más recursos humanos concentra en el desarrollo de r  restudio</a:t>
            </a:r>
          </a:p>
          <a:p>
            <a:pPr marL="0" indent="0">
              <a:buNone/>
            </a:pPr>
            <a:endParaRPr lang="es-ES_tradnl" sz="800" dirty="0"/>
          </a:p>
          <a:p>
            <a:pPr marL="0" indent="0">
              <a:buNone/>
            </a:pPr>
            <a:r>
              <a:rPr lang="es-ES_tradnl" sz="2400" dirty="0"/>
              <a:t>Veamos un ejemplo con el código 10</a:t>
            </a:r>
          </a:p>
        </p:txBody>
      </p:sp>
    </p:spTree>
    <p:extLst>
      <p:ext uri="{BB962C8B-B14F-4D97-AF65-F5344CB8AC3E}">
        <p14:creationId xmlns:p14="http://schemas.microsoft.com/office/powerpoint/2010/main" val="71437568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4311</TotalTime>
  <Words>1256</Words>
  <Application>Microsoft Macintosh PowerPoint</Application>
  <PresentationFormat>Panorámica</PresentationFormat>
  <Paragraphs>253</Paragraphs>
  <Slides>25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de Office</vt:lpstr>
      <vt:lpstr>Programación Paralela con R y Rstudio.  Una Introducción </vt:lpstr>
      <vt:lpstr>Presentación de PowerPoint</vt:lpstr>
      <vt:lpstr>Codigo 09</vt:lpstr>
      <vt:lpstr>Codigo 09b: bigmatrix en paralelo</vt:lpstr>
      <vt:lpstr>Codigo 9b</vt:lpstr>
      <vt:lpstr>Codigo 9b en paralelo</vt:lpstr>
      <vt:lpstr>Codigo 9b en paralelo</vt:lpstr>
      <vt:lpstr>Presentación de PowerPoint</vt:lpstr>
      <vt:lpstr>“bigmatrix”</vt:lpstr>
      <vt:lpstr>Código 10 </vt:lpstr>
      <vt:lpstr>Presentación de PowerPoint</vt:lpstr>
      <vt:lpstr>Presentación de PowerPoint</vt:lpstr>
      <vt:lpstr>Presentación de PowerPoint</vt:lpstr>
      <vt:lpstr>Tablas cruzadas por categorías</vt:lpstr>
      <vt:lpstr>Tabla de frecuencias</vt:lpstr>
      <vt:lpstr>Código 10 </vt:lpstr>
      <vt:lpstr>Código 10</vt:lpstr>
      <vt:lpstr>Como construimos el codigo 10</vt:lpstr>
      <vt:lpstr>Presentación de PowerPoint</vt:lpstr>
      <vt:lpstr>Regresión para un data frame con lm</vt:lpstr>
      <vt:lpstr>Regresión para un objeto bigmatrix con biglm.big.matrix</vt:lpstr>
      <vt:lpstr>Finalmente comparamos los tiempos</vt:lpstr>
      <vt:lpstr>Análisis de los resultados de tiempo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Cálculo Paralelo con R  Una Introducción </dc:title>
  <dc:creator/>
  <cp:lastModifiedBy>Rina Suros</cp:lastModifiedBy>
  <cp:revision>1017</cp:revision>
  <dcterms:created xsi:type="dcterms:W3CDTF">2012-07-30T22:48:03Z</dcterms:created>
  <dcterms:modified xsi:type="dcterms:W3CDTF">2022-12-01T18:38:45Z</dcterms:modified>
</cp:coreProperties>
</file>