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Nunito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219489-C953-4F6D-A8E1-836C7E629DAB}">
  <a:tblStyle styleId="{ED219489-C953-4F6D-A8E1-836C7E629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Sans-regular.fntdata"/><Relationship Id="rId25" Type="http://schemas.openxmlformats.org/officeDocument/2006/relationships/slide" Target="slides/slide20.xml"/><Relationship Id="rId28" Type="http://schemas.openxmlformats.org/officeDocument/2006/relationships/font" Target="fonts/NunitoSans-italic.fntdata"/><Relationship Id="rId27" Type="http://schemas.openxmlformats.org/officeDocument/2006/relationships/font" Target="fonts/Nuni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c1c6a5997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c1c6a599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Posicionar C y T en la sociedad / democratizar el acceso y aportar a la democracia (doc previos) y espíritu emprendedor de niños y jóvenes (PENCTI)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Se explicita la necesidad de una herramienta distinta a la investigación e innovación</a:t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c31cc7fe7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c31cc7fe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c1c6a5997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c1c6a599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c31cc7fe7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c31cc7f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mayoría surgen del marco teórico.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Contenido y Divulgación fueron generadas por la demanda: una es exitosa, la otra puede ser un reflejo de ese modelo lineal que hablamos (los que saben ponen énfasis en el cómo)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Democracia-participación baja tasa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c31cc7fe7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c31cc7f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Presencial-muestra: mayor tasa de aprobación de todas las categorías (47%)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Audiovisual (34%)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Presencial participativo (15%)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c31cc7fe7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c31cc7fe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Públicas y Privadas niveles similares de aprobación.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destacan las Universitarias y las productoras por tasa de aprobación.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c31cc7fe7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c31cc7fe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bda659329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bda65932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f5b6b1ab4_0_2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f5b6b1ab4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679be5d4cd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679be5d4c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5b6b1ab4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f5b6b1ab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bda659329_0_1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bda65932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5b6b1ab4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5b6b1ab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5b6b1ab4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5b6b1ab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79be5d4cd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79be5d4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bda659329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bda65932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5b6b1ab4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5b6b1ab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b="1" sz="3000"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3069325" y="575500"/>
            <a:ext cx="17898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4951006" y="575500"/>
            <a:ext cx="17898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78" name="Google Shape;78;p12"/>
          <p:cNvSpPr txBox="1"/>
          <p:nvPr>
            <p:ph idx="3" type="body"/>
          </p:nvPr>
        </p:nvSpPr>
        <p:spPr>
          <a:xfrm>
            <a:off x="6832686" y="575500"/>
            <a:ext cx="17898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indent="-285750" lvl="1" marL="914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indent="-285750" lvl="2" marL="1371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indent="-285750" lvl="3" marL="1828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indent="-285750" lvl="4" marL="22860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indent="-285750" lvl="5" marL="27432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indent="-285750" lvl="6" marL="32004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indent="-285750" lvl="7" marL="36576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indent="-285750" lvl="8" marL="411480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i="1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i="1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8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 rot="5400000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Georgia"/>
              <a:buChar char="▪"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i="1" sz="2400"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72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with intro tex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with intro text">
  <p:cSld name="TITLE_AND_BODY_1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i="1" sz="1600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left">
  <p:cSld name="TITLE_AND_BODY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6703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65400" y="75675"/>
            <a:ext cx="3940200" cy="49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38761D"/>
                </a:solidFill>
              </a:rPr>
              <a:t>Apropiación social de la ciencia y la tecnología: </a:t>
            </a:r>
            <a:r>
              <a:rPr lang="en" sz="2700">
                <a:solidFill>
                  <a:srgbClr val="38761D"/>
                </a:solidFill>
              </a:rPr>
              <a:t>fundamentos, aplicaciones y análisis de política pública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Federico Defranco - cdefranco@fing.edu.uy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Departamento de Inserción Social del Ingeniero- Facultad de Ingeniería - Universidad de la República</a:t>
            </a:r>
            <a:endParaRPr b="0" sz="4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>
            <p:ph idx="1" type="body"/>
          </p:nvPr>
        </p:nvSpPr>
        <p:spPr>
          <a:xfrm>
            <a:off x="2704125" y="351825"/>
            <a:ext cx="5982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</a:rPr>
              <a:t>Indagar sobre la sintonía entre el PENCTI y el PAPPCTI: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24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132450" y="1796425"/>
            <a:ext cx="2250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2641275" y="1305000"/>
            <a:ext cx="61083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Posicionar a la CyT en la sociedad</a:t>
            </a:r>
            <a:endParaRPr sz="1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Democratizar el acceso y aportar a la democracia</a:t>
            </a:r>
            <a:endParaRPr sz="1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</a:pPr>
            <a:r>
              <a:rPr lang="en"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Espíritu emprendedor en niños y jóvenes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2704125" y="2797675"/>
            <a:ext cx="59826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Se explicita la necesidad de una nueva herramienta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5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5"/>
          <p:cNvSpPr txBox="1"/>
          <p:nvPr/>
        </p:nvSpPr>
        <p:spPr>
          <a:xfrm>
            <a:off x="132450" y="1796425"/>
            <a:ext cx="2250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2704125" y="-45926"/>
            <a:ext cx="5982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Bases como un “</a:t>
            </a:r>
            <a:r>
              <a:rPr b="1"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gran paraguas</a:t>
            </a: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”</a:t>
            </a:r>
            <a:endParaRPr sz="16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69" name="Google Shape;269;p25"/>
          <p:cNvSpPr txBox="1"/>
          <p:nvPr/>
        </p:nvSpPr>
        <p:spPr>
          <a:xfrm>
            <a:off x="2704125" y="4749850"/>
            <a:ext cx="5982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El ejemplo “</a:t>
            </a:r>
            <a:r>
              <a:rPr b="1"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emprendedor</a:t>
            </a: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”</a:t>
            </a: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600"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270" name="Google Shape;270;p25"/>
          <p:cNvGraphicFramePr/>
          <p:nvPr/>
        </p:nvGraphicFramePr>
        <p:xfrm>
          <a:off x="2670775" y="34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{ED219489-C953-4F6D-A8E1-836C7E629DAB}</a:tableStyleId>
              </a:tblPr>
              <a:tblGrid>
                <a:gridCol w="741375"/>
                <a:gridCol w="5590750"/>
              </a:tblGrid>
              <a:tr h="44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3434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Año</a:t>
                      </a:r>
                      <a:endParaRPr b="1" sz="1200">
                        <a:solidFill>
                          <a:srgbClr val="43434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3434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Lo que se busca fomentar</a:t>
                      </a:r>
                      <a:endParaRPr b="1" sz="1200">
                        <a:solidFill>
                          <a:srgbClr val="43434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(variaciones en las bases del PAPPCTI)</a:t>
                      </a:r>
                      <a:endParaRPr sz="1200">
                        <a:solidFill>
                          <a:srgbClr val="43434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3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2008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Participación ciudadana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Inclusión de sectores carenciados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2009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Desaparece la mención a la “inclusión a los sectores carenciados”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agrega el fomento a interfases en la relación ciencia y sociedad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agrega el fomento a traducir los conocimientos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2010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excluye explícitamente al marketing empresarial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2011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agrega el término “apropiación social del conocimiento”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2012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agrega el fomento a la difusión del emprendedurismo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2013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Sin cambios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2014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agrega la promoción del análisis crítico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Desaparece la mención a la “participación ciudadana”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2015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Se excluye el fomento a la cultura emprendedora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2016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Sin cambios</a:t>
                      </a:r>
                      <a:endParaRPr sz="1100"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idx="1" type="body"/>
          </p:nvPr>
        </p:nvSpPr>
        <p:spPr>
          <a:xfrm>
            <a:off x="2704125" y="575500"/>
            <a:ext cx="5982600" cy="32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6" name="Google Shape;276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26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3293238" y="4012463"/>
            <a:ext cx="61740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Caída del 50% en términos reales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PAPPCTI representa el 2% del gasto de ANII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79" name="Google Shape;2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750" y="671125"/>
            <a:ext cx="561975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 txBox="1"/>
          <p:nvPr/>
        </p:nvSpPr>
        <p:spPr>
          <a:xfrm>
            <a:off x="2600275" y="152175"/>
            <a:ext cx="65052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 Sans"/>
                <a:ea typeface="Nunito Sans"/>
                <a:cs typeface="Nunito Sans"/>
                <a:sym typeface="Nunito Sans"/>
              </a:rPr>
              <a:t>Montos Totales</a:t>
            </a:r>
            <a:endParaRPr sz="18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281" name="Google Shape;281;p26"/>
          <p:cNvGrpSpPr/>
          <p:nvPr/>
        </p:nvGrpSpPr>
        <p:grpSpPr>
          <a:xfrm>
            <a:off x="3042750" y="4176488"/>
            <a:ext cx="250500" cy="450225"/>
            <a:chOff x="2792150" y="4161775"/>
            <a:chExt cx="250500" cy="450225"/>
          </a:xfrm>
        </p:grpSpPr>
        <p:sp>
          <p:nvSpPr>
            <p:cNvPr id="282" name="Google Shape;282;p26"/>
            <p:cNvSpPr/>
            <p:nvPr/>
          </p:nvSpPr>
          <p:spPr>
            <a:xfrm>
              <a:off x="2792150" y="4161775"/>
              <a:ext cx="250500" cy="79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792150" y="4532500"/>
              <a:ext cx="250500" cy="795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26"/>
          <p:cNvSpPr txBox="1"/>
          <p:nvPr/>
        </p:nvSpPr>
        <p:spPr>
          <a:xfrm>
            <a:off x="234450" y="1945850"/>
            <a:ext cx="22566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Monto invertido a lo largo de los años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27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288" y="1201111"/>
            <a:ext cx="5690476" cy="380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/>
        </p:nvSpPr>
        <p:spPr>
          <a:xfrm>
            <a:off x="2805213" y="106125"/>
            <a:ext cx="6060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Tasa general de aprobación 25% (FCE 13%/ FMV 23%)</a:t>
            </a:r>
            <a:endParaRPr sz="1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3" name="Google Shape;293;p27"/>
          <p:cNvSpPr txBox="1"/>
          <p:nvPr/>
        </p:nvSpPr>
        <p:spPr>
          <a:xfrm>
            <a:off x="2805225" y="575500"/>
            <a:ext cx="58755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Tres categorías en la clasificación de proyectos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463800" y="2689650"/>
            <a:ext cx="1587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28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175" y="575500"/>
            <a:ext cx="5880574" cy="41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/>
        </p:nvSpPr>
        <p:spPr>
          <a:xfrm>
            <a:off x="365250" y="1905650"/>
            <a:ext cx="17847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29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425" y="575500"/>
            <a:ext cx="5675101" cy="37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/>
          <p:nvPr/>
        </p:nvSpPr>
        <p:spPr>
          <a:xfrm>
            <a:off x="594900" y="2361825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30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"/>
          <p:cNvSpPr txBox="1"/>
          <p:nvPr/>
        </p:nvSpPr>
        <p:spPr>
          <a:xfrm>
            <a:off x="280775" y="1664200"/>
            <a:ext cx="20463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Vínculo entre categorías</a:t>
            </a:r>
            <a:r>
              <a:rPr lang="en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8" name="Google Shape;3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050" y="156738"/>
            <a:ext cx="6408226" cy="46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"/>
          <p:cNvSpPr txBox="1"/>
          <p:nvPr>
            <p:ph type="ctrTitle"/>
          </p:nvPr>
        </p:nvSpPr>
        <p:spPr>
          <a:xfrm>
            <a:off x="0" y="-96800"/>
            <a:ext cx="25383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BF9000"/>
                </a:solidFill>
              </a:rPr>
              <a:t>3</a:t>
            </a:r>
            <a:r>
              <a:rPr b="1" lang="en" sz="4800">
                <a:solidFill>
                  <a:srgbClr val="BF9000"/>
                </a:solidFill>
              </a:rPr>
              <a:t>.</a:t>
            </a:r>
            <a:endParaRPr b="1" sz="48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F9000"/>
                </a:solidFill>
              </a:rPr>
              <a:t>CONCLUSIONES</a:t>
            </a:r>
            <a:endParaRPr b="1" sz="8000">
              <a:solidFill>
                <a:schemeClr val="accent2"/>
              </a:solidFill>
            </a:endParaRPr>
          </a:p>
        </p:txBody>
      </p:sp>
      <p:sp>
        <p:nvSpPr>
          <p:cNvPr id="324" name="Google Shape;324;p31"/>
          <p:cNvSpPr txBox="1"/>
          <p:nvPr>
            <p:ph idx="1" type="subTitle"/>
          </p:nvPr>
        </p:nvSpPr>
        <p:spPr>
          <a:xfrm>
            <a:off x="277100" y="3678250"/>
            <a:ext cx="202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Reflexiones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9000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/>
          <p:nvPr>
            <p:ph type="title"/>
          </p:nvPr>
        </p:nvSpPr>
        <p:spPr>
          <a:xfrm>
            <a:off x="52925" y="432975"/>
            <a:ext cx="25740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Modificaciones 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a la 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política</a:t>
            </a: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 pública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1" name="Google Shape;331;p32"/>
          <p:cNvSpPr txBox="1"/>
          <p:nvPr>
            <p:ph idx="2" type="body"/>
          </p:nvPr>
        </p:nvSpPr>
        <p:spPr>
          <a:xfrm>
            <a:off x="5050252" y="281425"/>
            <a:ext cx="1789800" cy="13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2"/>
          <p:cNvSpPr txBox="1"/>
          <p:nvPr/>
        </p:nvSpPr>
        <p:spPr>
          <a:xfrm>
            <a:off x="3132175" y="432950"/>
            <a:ext cx="5973300" cy="4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Inversión pública</a:t>
            </a: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: </a:t>
            </a:r>
            <a:r>
              <a:rPr lang="en" sz="16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2 millones de dólares en el período 2008-2016</a:t>
            </a:r>
            <a:endParaRPr sz="16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Logró que miles trabajaran </a:t>
            </a:r>
            <a:r>
              <a:rPr b="1"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profesionalmente</a:t>
            </a:r>
            <a:endParaRPr b="1" sz="18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Existen </a:t>
            </a:r>
            <a:r>
              <a:rPr b="1"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patrones comunes</a:t>
            </a: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en los proyectos financiados</a:t>
            </a:r>
            <a:endParaRPr sz="18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Generar categorías de </a:t>
            </a: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proyectos que persiguen </a:t>
            </a:r>
            <a:r>
              <a:rPr b="1"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fines distintos</a:t>
            </a:r>
            <a:endParaRPr sz="18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Discutir el </a:t>
            </a:r>
            <a:r>
              <a:rPr b="1"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por qué</a:t>
            </a: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y </a:t>
            </a:r>
            <a:r>
              <a:rPr b="1"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para qué</a:t>
            </a: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, evitando caer en el cómo</a:t>
            </a:r>
            <a:endParaRPr b="1" sz="180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Desde 2016 el PAPPCTI quedó trunco...</a:t>
            </a:r>
            <a:r>
              <a:rPr b="1"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¿qué pasó?</a:t>
            </a:r>
            <a:r>
              <a:rPr lang="en" sz="18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8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334" name="Google Shape;334;p32"/>
          <p:cNvGrpSpPr/>
          <p:nvPr/>
        </p:nvGrpSpPr>
        <p:grpSpPr>
          <a:xfrm>
            <a:off x="2698318" y="517481"/>
            <a:ext cx="480389" cy="430473"/>
            <a:chOff x="3224854" y="632610"/>
            <a:chExt cx="551221" cy="555020"/>
          </a:xfrm>
        </p:grpSpPr>
        <p:sp>
          <p:nvSpPr>
            <p:cNvPr id="335" name="Google Shape;335;p32"/>
            <p:cNvSpPr/>
            <p:nvPr/>
          </p:nvSpPr>
          <p:spPr>
            <a:xfrm>
              <a:off x="3303275" y="632610"/>
              <a:ext cx="472800" cy="4728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3224854" y="846765"/>
              <a:ext cx="340844" cy="340865"/>
            </a:xfrm>
            <a:custGeom>
              <a:rect b="b" l="l" r="r" t="t"/>
              <a:pathLst>
                <a:path extrusionOk="0" fill="none" h="16222" w="16221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32"/>
          <p:cNvGrpSpPr/>
          <p:nvPr/>
        </p:nvGrpSpPr>
        <p:grpSpPr>
          <a:xfrm>
            <a:off x="2698318" y="1227181"/>
            <a:ext cx="480389" cy="430473"/>
            <a:chOff x="3224854" y="632610"/>
            <a:chExt cx="551221" cy="555020"/>
          </a:xfrm>
        </p:grpSpPr>
        <p:sp>
          <p:nvSpPr>
            <p:cNvPr id="338" name="Google Shape;338;p32"/>
            <p:cNvSpPr/>
            <p:nvPr/>
          </p:nvSpPr>
          <p:spPr>
            <a:xfrm>
              <a:off x="3303275" y="632610"/>
              <a:ext cx="472800" cy="4728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3224854" y="846765"/>
              <a:ext cx="340844" cy="340865"/>
            </a:xfrm>
            <a:custGeom>
              <a:rect b="b" l="l" r="r" t="t"/>
              <a:pathLst>
                <a:path extrusionOk="0" fill="none" h="16222" w="16221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32"/>
          <p:cNvGrpSpPr/>
          <p:nvPr/>
        </p:nvGrpSpPr>
        <p:grpSpPr>
          <a:xfrm>
            <a:off x="2698318" y="1832769"/>
            <a:ext cx="480389" cy="430473"/>
            <a:chOff x="3224854" y="632610"/>
            <a:chExt cx="551221" cy="555020"/>
          </a:xfrm>
        </p:grpSpPr>
        <p:sp>
          <p:nvSpPr>
            <p:cNvPr id="341" name="Google Shape;341;p32"/>
            <p:cNvSpPr/>
            <p:nvPr/>
          </p:nvSpPr>
          <p:spPr>
            <a:xfrm>
              <a:off x="3303275" y="632610"/>
              <a:ext cx="472800" cy="4728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3224854" y="846765"/>
              <a:ext cx="340844" cy="340865"/>
            </a:xfrm>
            <a:custGeom>
              <a:rect b="b" l="l" r="r" t="t"/>
              <a:pathLst>
                <a:path extrusionOk="0" fill="none" h="16222" w="16221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32"/>
          <p:cNvGrpSpPr/>
          <p:nvPr/>
        </p:nvGrpSpPr>
        <p:grpSpPr>
          <a:xfrm>
            <a:off x="2698318" y="2438369"/>
            <a:ext cx="480389" cy="430473"/>
            <a:chOff x="3224854" y="632610"/>
            <a:chExt cx="551221" cy="555020"/>
          </a:xfrm>
        </p:grpSpPr>
        <p:sp>
          <p:nvSpPr>
            <p:cNvPr id="344" name="Google Shape;344;p32"/>
            <p:cNvSpPr/>
            <p:nvPr/>
          </p:nvSpPr>
          <p:spPr>
            <a:xfrm>
              <a:off x="3303275" y="632610"/>
              <a:ext cx="472800" cy="4728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3224854" y="846765"/>
              <a:ext cx="340844" cy="340865"/>
            </a:xfrm>
            <a:custGeom>
              <a:rect b="b" l="l" r="r" t="t"/>
              <a:pathLst>
                <a:path extrusionOk="0" fill="none" h="16222" w="16221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32"/>
          <p:cNvGrpSpPr/>
          <p:nvPr/>
        </p:nvGrpSpPr>
        <p:grpSpPr>
          <a:xfrm>
            <a:off x="2698318" y="3043981"/>
            <a:ext cx="480389" cy="430473"/>
            <a:chOff x="3224854" y="632610"/>
            <a:chExt cx="551221" cy="555020"/>
          </a:xfrm>
        </p:grpSpPr>
        <p:sp>
          <p:nvSpPr>
            <p:cNvPr id="347" name="Google Shape;347;p32"/>
            <p:cNvSpPr/>
            <p:nvPr/>
          </p:nvSpPr>
          <p:spPr>
            <a:xfrm>
              <a:off x="3303275" y="632610"/>
              <a:ext cx="472800" cy="472800"/>
            </a:xfrm>
            <a:prstGeom prst="ellipse">
              <a:avLst/>
            </a:pr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24854" y="846765"/>
              <a:ext cx="340844" cy="340865"/>
            </a:xfrm>
            <a:custGeom>
              <a:rect b="b" l="l" r="r" t="t"/>
              <a:pathLst>
                <a:path extrusionOk="0" fill="none" h="16222" w="16221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32"/>
          <p:cNvGrpSpPr/>
          <p:nvPr/>
        </p:nvGrpSpPr>
        <p:grpSpPr>
          <a:xfrm>
            <a:off x="2698318" y="3649581"/>
            <a:ext cx="480389" cy="430473"/>
            <a:chOff x="3224854" y="632610"/>
            <a:chExt cx="551221" cy="555020"/>
          </a:xfrm>
        </p:grpSpPr>
        <p:sp>
          <p:nvSpPr>
            <p:cNvPr id="350" name="Google Shape;350;p32"/>
            <p:cNvSpPr/>
            <p:nvPr/>
          </p:nvSpPr>
          <p:spPr>
            <a:xfrm>
              <a:off x="3303275" y="632610"/>
              <a:ext cx="472800" cy="472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224854" y="846765"/>
              <a:ext cx="340844" cy="340865"/>
            </a:xfrm>
            <a:custGeom>
              <a:rect b="b" l="l" r="r" t="t"/>
              <a:pathLst>
                <a:path extrusionOk="0" fill="none" h="16222" w="16221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>
            <p:ph type="title"/>
          </p:nvPr>
        </p:nvSpPr>
        <p:spPr>
          <a:xfrm>
            <a:off x="234450" y="575500"/>
            <a:ext cx="22692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Principales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referencias bibliográficas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7" name="Google Shape;357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33"/>
          <p:cNvSpPr txBox="1"/>
          <p:nvPr/>
        </p:nvSpPr>
        <p:spPr>
          <a:xfrm>
            <a:off x="2813425" y="86750"/>
            <a:ext cx="6135000" cy="4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[</a:t>
            </a: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Bauer, Allum, Miller, 2007] Bauer, M. W., Allum, N., Miller, S. (2007). What can we learn from 25 years of PUS survey research? Liberating and expanding the agenda. Public understanding of science, 16(1), 79-95.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[Bryant, 2003] Bryant, C. (2003). Does Australia need a more effective policy of science communication?. International Journal for Parasitology, 33(4), 357-362. 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[Burns, O’Connor, Stocklmayer, 2003] Burns, T. W., O’Connor, D. J., Stocklmayer, S. M. (2003). Science communication: a contemporary definition. Public understanding of science, 12(2), 183-202. 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[Cortassa, 2010] Cortassa, C. G. (2010). Del déficit al diálogo,¿ y después?: Una reconstrucción crítica de los estudios de comprensión pública de la ciencia. Revista iberoamericana de ciencia tecnología y sociedad, 5(15), 47-72.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[Lazaro et al., 2013] Lazaro, M., Trimble, M., Umpierrez, A., Vasquez, A., Pereira, G. (2013). Juicios ciudadanos en Uruguay: dos experiencias de participación pública deliberativa en ciencia y tecnolog´ıa. Montevideo: Universidad de la República.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[Levy-Leblond, 1992] Levy-Leblond, J. M. (1992). About misunderstandings about misunderstandings. Public Understanding of Science, 1(1), 17-21. 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 Sans"/>
                <a:ea typeface="Nunito Sans"/>
                <a:cs typeface="Nunito Sans"/>
                <a:sym typeface="Nunito Sans"/>
              </a:rPr>
              <a:t>[Levy-Leblond, 2003] Levy-Leblond, J. M. (2003). Una cultura sin cultura: Reflexiones críticas sobre la¸cultura cient´ıfica”. Revista iberoamericana de ciencia tecnología y sociedad, 1(1), 139-151.</a:t>
            </a:r>
            <a:endParaRPr sz="12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3048925" y="1586425"/>
            <a:ext cx="5614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234450" y="84450"/>
            <a:ext cx="2046300" cy="49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Estructura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la clase</a:t>
            </a:r>
            <a:endParaRPr/>
          </a:p>
        </p:txBody>
      </p:sp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3400100" y="168805"/>
            <a:ext cx="5058000" cy="1268700"/>
          </a:xfrm>
          <a:prstGeom prst="rect">
            <a:avLst/>
          </a:prstGeom>
          <a:solidFill>
            <a:srgbClr val="6AA84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Fundamentos</a:t>
            </a:r>
            <a:endParaRPr sz="3000"/>
          </a:p>
        </p:txBody>
      </p:sp>
      <p:sp>
        <p:nvSpPr>
          <p:cNvPr id="99" name="Google Shape;99;p16"/>
          <p:cNvSpPr txBox="1"/>
          <p:nvPr>
            <p:ph idx="4294967295" type="ctrTitle"/>
          </p:nvPr>
        </p:nvSpPr>
        <p:spPr>
          <a:xfrm>
            <a:off x="3400100" y="1895511"/>
            <a:ext cx="5058000" cy="1268700"/>
          </a:xfrm>
          <a:prstGeom prst="rect">
            <a:avLst/>
          </a:prstGeom>
          <a:solidFill>
            <a:srgbClr val="93C47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Análisis de caso</a:t>
            </a:r>
            <a:r>
              <a:rPr lang="en" sz="3000"/>
              <a:t>   </a:t>
            </a:r>
            <a:endParaRPr b="1" sz="3000"/>
          </a:p>
        </p:txBody>
      </p:sp>
      <p:sp>
        <p:nvSpPr>
          <p:cNvPr id="100" name="Google Shape;100;p16"/>
          <p:cNvSpPr txBox="1"/>
          <p:nvPr>
            <p:ph idx="4294967295" type="ctrTitle"/>
          </p:nvPr>
        </p:nvSpPr>
        <p:spPr>
          <a:xfrm>
            <a:off x="3400100" y="3482700"/>
            <a:ext cx="5058000" cy="1322400"/>
          </a:xfrm>
          <a:prstGeom prst="rect">
            <a:avLst/>
          </a:prstGeom>
          <a:solidFill>
            <a:srgbClr val="BF90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 Conclusiones/Discusión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   </a:t>
            </a:r>
            <a:endParaRPr b="1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/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GRACIAS!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65" name="Google Shape;365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ctrTitle"/>
          </p:nvPr>
        </p:nvSpPr>
        <p:spPr>
          <a:xfrm>
            <a:off x="39700" y="-96800"/>
            <a:ext cx="2507700" cy="36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8761D"/>
                </a:solidFill>
              </a:rPr>
              <a:t>1</a:t>
            </a:r>
            <a:r>
              <a:rPr b="1" lang="en" sz="4800">
                <a:solidFill>
                  <a:srgbClr val="38761D"/>
                </a:solidFill>
              </a:rPr>
              <a:t>.</a:t>
            </a:r>
            <a:endParaRPr b="1" sz="48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Fundamentos de la PCTI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76775" y="575500"/>
            <a:ext cx="24108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Fundamentos de 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ASCyT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Términos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3064150" y="197791"/>
            <a:ext cx="5596200" cy="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Primera gran división: difusión / comunicación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Distintos términos que refieren a comunicación de la ciencia: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2940675" y="95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{ED219489-C953-4F6D-A8E1-836C7E629DAB}</a:tableStyleId>
              </a:tblPr>
              <a:tblGrid>
                <a:gridCol w="2774950"/>
                <a:gridCol w="3068200"/>
              </a:tblGrid>
              <a:tr h="420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Término (acrónimo en inglés)</a:t>
                      </a:r>
                      <a:endParaRPr b="1">
                        <a:solidFill>
                          <a:srgbClr val="43434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Conceptos asociados</a:t>
                      </a:r>
                      <a:endParaRPr b="1">
                        <a:solidFill>
                          <a:srgbClr val="434343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64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Conciencia pública de la ciencia (PAS)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Escalón inicial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Actitud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Comprensión</a:t>
                      </a: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pública de la ciencia (PUS)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Contenido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Método o proceso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Factores sociales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Alfabetización científica (SL)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Conocimiento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Interés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Opiniones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Entender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Cultura científica (SC)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Forma en que la sociedad se apropia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Condiciones para SL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666666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Aspectos sociales y afectivos</a:t>
                      </a:r>
                      <a:endParaRPr>
                        <a:solidFill>
                          <a:srgbClr val="666666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74E1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234450" y="161225"/>
            <a:ext cx="2046300" cy="4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Fundamentos de la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ASCyT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¿Por qué y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para qué?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069325" y="1141350"/>
            <a:ext cx="1789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234450" y="161225"/>
            <a:ext cx="2046300" cy="4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Fundamentos de la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ASCyT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¿Por qué y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para qué?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069325" y="1141350"/>
            <a:ext cx="1789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CIENCIA 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5234600" y="1141350"/>
            <a:ext cx="1789800" cy="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LA ECONOMÍA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7058138" y="1141350"/>
            <a:ext cx="1789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PODER IDEOLÓGICO 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2811275" y="3238150"/>
            <a:ext cx="11637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INDIVIDUOS</a:t>
            </a:r>
            <a:endParaRPr sz="1200"/>
          </a:p>
        </p:txBody>
      </p:sp>
      <p:sp>
        <p:nvSpPr>
          <p:cNvPr id="132" name="Google Shape;132;p20"/>
          <p:cNvSpPr txBox="1"/>
          <p:nvPr>
            <p:ph idx="3" type="body"/>
          </p:nvPr>
        </p:nvSpPr>
        <p:spPr>
          <a:xfrm>
            <a:off x="6005650" y="3265400"/>
            <a:ext cx="17898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PRESUPUESTO - 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RENDIR CUENTAS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3212460" y="632610"/>
            <a:ext cx="551221" cy="555020"/>
            <a:chOff x="3224854" y="632610"/>
            <a:chExt cx="551221" cy="555020"/>
          </a:xfrm>
        </p:grpSpPr>
        <p:sp>
          <p:nvSpPr>
            <p:cNvPr id="134" name="Google Shape;134;p20"/>
            <p:cNvSpPr/>
            <p:nvPr/>
          </p:nvSpPr>
          <p:spPr>
            <a:xfrm>
              <a:off x="3303275" y="632610"/>
              <a:ext cx="472800" cy="4728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3224854" y="846765"/>
              <a:ext cx="340844" cy="340865"/>
            </a:xfrm>
            <a:custGeom>
              <a:rect b="b" l="l" r="r" t="t"/>
              <a:pathLst>
                <a:path extrusionOk="0" fill="none" h="16222" w="16221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20"/>
          <p:cNvGrpSpPr/>
          <p:nvPr/>
        </p:nvGrpSpPr>
        <p:grpSpPr>
          <a:xfrm>
            <a:off x="3013009" y="2620235"/>
            <a:ext cx="552691" cy="645170"/>
            <a:chOff x="6983459" y="632610"/>
            <a:chExt cx="552691" cy="645170"/>
          </a:xfrm>
        </p:grpSpPr>
        <p:sp>
          <p:nvSpPr>
            <p:cNvPr id="137" name="Google Shape;137;p20"/>
            <p:cNvSpPr/>
            <p:nvPr/>
          </p:nvSpPr>
          <p:spPr>
            <a:xfrm>
              <a:off x="7063350" y="632610"/>
              <a:ext cx="472800" cy="472800"/>
            </a:xfrm>
            <a:prstGeom prst="ellips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" name="Google Shape;138;p20"/>
            <p:cNvGrpSpPr/>
            <p:nvPr/>
          </p:nvGrpSpPr>
          <p:grpSpPr>
            <a:xfrm>
              <a:off x="6983459" y="850953"/>
              <a:ext cx="170937" cy="426827"/>
              <a:chOff x="3384375" y="2267500"/>
              <a:chExt cx="203375" cy="507825"/>
            </a:xfrm>
          </p:grpSpPr>
          <p:sp>
            <p:nvSpPr>
              <p:cNvPr id="139" name="Google Shape;139;p20"/>
              <p:cNvSpPr/>
              <p:nvPr/>
            </p:nvSpPr>
            <p:spPr>
              <a:xfrm>
                <a:off x="3384375" y="2373425"/>
                <a:ext cx="203375" cy="401900"/>
              </a:xfrm>
              <a:custGeom>
                <a:rect b="b" l="l" r="r" t="t"/>
                <a:pathLst>
                  <a:path extrusionOk="0" fill="none" h="16076" w="8135">
                    <a:moveTo>
                      <a:pt x="4896" y="1"/>
                    </a:moveTo>
                    <a:lnTo>
                      <a:pt x="4896" y="1"/>
                    </a:lnTo>
                    <a:lnTo>
                      <a:pt x="4701" y="74"/>
                    </a:lnTo>
                    <a:lnTo>
                      <a:pt x="4506" y="147"/>
                    </a:lnTo>
                    <a:lnTo>
                      <a:pt x="4287" y="196"/>
                    </a:lnTo>
                    <a:lnTo>
                      <a:pt x="4068" y="196"/>
                    </a:lnTo>
                    <a:lnTo>
                      <a:pt x="4068" y="196"/>
                    </a:lnTo>
                    <a:lnTo>
                      <a:pt x="3848" y="196"/>
                    </a:lnTo>
                    <a:lnTo>
                      <a:pt x="3654" y="147"/>
                    </a:lnTo>
                    <a:lnTo>
                      <a:pt x="3434" y="98"/>
                    </a:lnTo>
                    <a:lnTo>
                      <a:pt x="3240" y="1"/>
                    </a:lnTo>
                    <a:lnTo>
                      <a:pt x="3240" y="1"/>
                    </a:lnTo>
                    <a:lnTo>
                      <a:pt x="2996" y="50"/>
                    </a:lnTo>
                    <a:lnTo>
                      <a:pt x="2777" y="98"/>
                    </a:lnTo>
                    <a:lnTo>
                      <a:pt x="2558" y="171"/>
                    </a:lnTo>
                    <a:lnTo>
                      <a:pt x="2363" y="269"/>
                    </a:lnTo>
                    <a:lnTo>
                      <a:pt x="2168" y="366"/>
                    </a:lnTo>
                    <a:lnTo>
                      <a:pt x="1973" y="464"/>
                    </a:lnTo>
                    <a:lnTo>
                      <a:pt x="1803" y="585"/>
                    </a:lnTo>
                    <a:lnTo>
                      <a:pt x="1632" y="731"/>
                    </a:lnTo>
                    <a:lnTo>
                      <a:pt x="1486" y="878"/>
                    </a:lnTo>
                    <a:lnTo>
                      <a:pt x="1340" y="1024"/>
                    </a:lnTo>
                    <a:lnTo>
                      <a:pt x="1072" y="1365"/>
                    </a:lnTo>
                    <a:lnTo>
                      <a:pt x="853" y="1779"/>
                    </a:lnTo>
                    <a:lnTo>
                      <a:pt x="658" y="2193"/>
                    </a:lnTo>
                    <a:lnTo>
                      <a:pt x="488" y="2680"/>
                    </a:lnTo>
                    <a:lnTo>
                      <a:pt x="341" y="3167"/>
                    </a:lnTo>
                    <a:lnTo>
                      <a:pt x="244" y="3727"/>
                    </a:lnTo>
                    <a:lnTo>
                      <a:pt x="147" y="4287"/>
                    </a:lnTo>
                    <a:lnTo>
                      <a:pt x="73" y="4896"/>
                    </a:lnTo>
                    <a:lnTo>
                      <a:pt x="49" y="5529"/>
                    </a:lnTo>
                    <a:lnTo>
                      <a:pt x="25" y="6187"/>
                    </a:lnTo>
                    <a:lnTo>
                      <a:pt x="0" y="6869"/>
                    </a:lnTo>
                    <a:lnTo>
                      <a:pt x="0" y="6869"/>
                    </a:lnTo>
                    <a:lnTo>
                      <a:pt x="25" y="7015"/>
                    </a:lnTo>
                    <a:lnTo>
                      <a:pt x="49" y="7161"/>
                    </a:lnTo>
                    <a:lnTo>
                      <a:pt x="98" y="7307"/>
                    </a:lnTo>
                    <a:lnTo>
                      <a:pt x="171" y="7405"/>
                    </a:lnTo>
                    <a:lnTo>
                      <a:pt x="268" y="7502"/>
                    </a:lnTo>
                    <a:lnTo>
                      <a:pt x="390" y="7575"/>
                    </a:lnTo>
                    <a:lnTo>
                      <a:pt x="512" y="7624"/>
                    </a:lnTo>
                    <a:lnTo>
                      <a:pt x="658" y="7648"/>
                    </a:lnTo>
                    <a:lnTo>
                      <a:pt x="658" y="7648"/>
                    </a:lnTo>
                    <a:lnTo>
                      <a:pt x="804" y="7624"/>
                    </a:lnTo>
                    <a:lnTo>
                      <a:pt x="926" y="7575"/>
                    </a:lnTo>
                    <a:lnTo>
                      <a:pt x="1048" y="7502"/>
                    </a:lnTo>
                    <a:lnTo>
                      <a:pt x="1145" y="7405"/>
                    </a:lnTo>
                    <a:lnTo>
                      <a:pt x="1218" y="7307"/>
                    </a:lnTo>
                    <a:lnTo>
                      <a:pt x="1267" y="7161"/>
                    </a:lnTo>
                    <a:lnTo>
                      <a:pt x="1291" y="7015"/>
                    </a:lnTo>
                    <a:lnTo>
                      <a:pt x="1316" y="6869"/>
                    </a:lnTo>
                    <a:lnTo>
                      <a:pt x="1316" y="6869"/>
                    </a:lnTo>
                    <a:lnTo>
                      <a:pt x="1340" y="6260"/>
                    </a:lnTo>
                    <a:lnTo>
                      <a:pt x="1413" y="5554"/>
                    </a:lnTo>
                    <a:lnTo>
                      <a:pt x="1510" y="4847"/>
                    </a:lnTo>
                    <a:lnTo>
                      <a:pt x="1632" y="4141"/>
                    </a:lnTo>
                    <a:lnTo>
                      <a:pt x="1754" y="3532"/>
                    </a:lnTo>
                    <a:lnTo>
                      <a:pt x="1876" y="3021"/>
                    </a:lnTo>
                    <a:lnTo>
                      <a:pt x="1998" y="2680"/>
                    </a:lnTo>
                    <a:lnTo>
                      <a:pt x="2046" y="2607"/>
                    </a:lnTo>
                    <a:lnTo>
                      <a:pt x="2095" y="2582"/>
                    </a:lnTo>
                    <a:lnTo>
                      <a:pt x="2095" y="2582"/>
                    </a:lnTo>
                    <a:lnTo>
                      <a:pt x="2095" y="2631"/>
                    </a:lnTo>
                    <a:lnTo>
                      <a:pt x="2119" y="2729"/>
                    </a:lnTo>
                    <a:lnTo>
                      <a:pt x="2119" y="3143"/>
                    </a:lnTo>
                    <a:lnTo>
                      <a:pt x="2071" y="4555"/>
                    </a:lnTo>
                    <a:lnTo>
                      <a:pt x="1949" y="6577"/>
                    </a:lnTo>
                    <a:lnTo>
                      <a:pt x="1827" y="8842"/>
                    </a:lnTo>
                    <a:lnTo>
                      <a:pt x="1535" y="13128"/>
                    </a:lnTo>
                    <a:lnTo>
                      <a:pt x="1389" y="15077"/>
                    </a:lnTo>
                    <a:lnTo>
                      <a:pt x="1389" y="15077"/>
                    </a:lnTo>
                    <a:lnTo>
                      <a:pt x="1389" y="15247"/>
                    </a:lnTo>
                    <a:lnTo>
                      <a:pt x="1413" y="15418"/>
                    </a:lnTo>
                    <a:lnTo>
                      <a:pt x="1462" y="15564"/>
                    </a:lnTo>
                    <a:lnTo>
                      <a:pt x="1559" y="15710"/>
                    </a:lnTo>
                    <a:lnTo>
                      <a:pt x="1657" y="15856"/>
                    </a:lnTo>
                    <a:lnTo>
                      <a:pt x="1778" y="15953"/>
                    </a:lnTo>
                    <a:lnTo>
                      <a:pt x="1924" y="16026"/>
                    </a:lnTo>
                    <a:lnTo>
                      <a:pt x="2095" y="16075"/>
                    </a:lnTo>
                    <a:lnTo>
                      <a:pt x="2095" y="16075"/>
                    </a:lnTo>
                    <a:lnTo>
                      <a:pt x="2217" y="16075"/>
                    </a:lnTo>
                    <a:lnTo>
                      <a:pt x="2217" y="16075"/>
                    </a:lnTo>
                    <a:lnTo>
                      <a:pt x="2387" y="16075"/>
                    </a:lnTo>
                    <a:lnTo>
                      <a:pt x="2509" y="16026"/>
                    </a:lnTo>
                    <a:lnTo>
                      <a:pt x="2655" y="15953"/>
                    </a:lnTo>
                    <a:lnTo>
                      <a:pt x="2777" y="15880"/>
                    </a:lnTo>
                    <a:lnTo>
                      <a:pt x="2874" y="15758"/>
                    </a:lnTo>
                    <a:lnTo>
                      <a:pt x="2947" y="15637"/>
                    </a:lnTo>
                    <a:lnTo>
                      <a:pt x="3020" y="15491"/>
                    </a:lnTo>
                    <a:lnTo>
                      <a:pt x="3045" y="15344"/>
                    </a:lnTo>
                    <a:lnTo>
                      <a:pt x="3702" y="8525"/>
                    </a:lnTo>
                    <a:lnTo>
                      <a:pt x="3702" y="8525"/>
                    </a:lnTo>
                    <a:lnTo>
                      <a:pt x="3727" y="8452"/>
                    </a:lnTo>
                    <a:lnTo>
                      <a:pt x="3775" y="8330"/>
                    </a:lnTo>
                    <a:lnTo>
                      <a:pt x="3824" y="8282"/>
                    </a:lnTo>
                    <a:lnTo>
                      <a:pt x="3873" y="8208"/>
                    </a:lnTo>
                    <a:lnTo>
                      <a:pt x="3970" y="8184"/>
                    </a:lnTo>
                    <a:lnTo>
                      <a:pt x="4068" y="8160"/>
                    </a:lnTo>
                    <a:lnTo>
                      <a:pt x="4068" y="8160"/>
                    </a:lnTo>
                    <a:lnTo>
                      <a:pt x="4165" y="8184"/>
                    </a:lnTo>
                    <a:lnTo>
                      <a:pt x="4263" y="8208"/>
                    </a:lnTo>
                    <a:lnTo>
                      <a:pt x="4311" y="8282"/>
                    </a:lnTo>
                    <a:lnTo>
                      <a:pt x="4360" y="8330"/>
                    </a:lnTo>
                    <a:lnTo>
                      <a:pt x="4409" y="8452"/>
                    </a:lnTo>
                    <a:lnTo>
                      <a:pt x="4433" y="8525"/>
                    </a:lnTo>
                    <a:lnTo>
                      <a:pt x="5091" y="15344"/>
                    </a:lnTo>
                    <a:lnTo>
                      <a:pt x="5091" y="15344"/>
                    </a:lnTo>
                    <a:lnTo>
                      <a:pt x="5115" y="15491"/>
                    </a:lnTo>
                    <a:lnTo>
                      <a:pt x="5188" y="15637"/>
                    </a:lnTo>
                    <a:lnTo>
                      <a:pt x="5261" y="15758"/>
                    </a:lnTo>
                    <a:lnTo>
                      <a:pt x="5358" y="15880"/>
                    </a:lnTo>
                    <a:lnTo>
                      <a:pt x="5480" y="15953"/>
                    </a:lnTo>
                    <a:lnTo>
                      <a:pt x="5626" y="16026"/>
                    </a:lnTo>
                    <a:lnTo>
                      <a:pt x="5748" y="16075"/>
                    </a:lnTo>
                    <a:lnTo>
                      <a:pt x="5919" y="16075"/>
                    </a:lnTo>
                    <a:lnTo>
                      <a:pt x="5919" y="16075"/>
                    </a:lnTo>
                    <a:lnTo>
                      <a:pt x="6040" y="16075"/>
                    </a:lnTo>
                    <a:lnTo>
                      <a:pt x="6040" y="16075"/>
                    </a:lnTo>
                    <a:lnTo>
                      <a:pt x="6211" y="16026"/>
                    </a:lnTo>
                    <a:lnTo>
                      <a:pt x="6357" y="15953"/>
                    </a:lnTo>
                    <a:lnTo>
                      <a:pt x="6479" y="15856"/>
                    </a:lnTo>
                    <a:lnTo>
                      <a:pt x="6576" y="15710"/>
                    </a:lnTo>
                    <a:lnTo>
                      <a:pt x="6674" y="15564"/>
                    </a:lnTo>
                    <a:lnTo>
                      <a:pt x="6722" y="15418"/>
                    </a:lnTo>
                    <a:lnTo>
                      <a:pt x="6747" y="15247"/>
                    </a:lnTo>
                    <a:lnTo>
                      <a:pt x="6747" y="15077"/>
                    </a:lnTo>
                    <a:lnTo>
                      <a:pt x="6747" y="15077"/>
                    </a:lnTo>
                    <a:lnTo>
                      <a:pt x="6601" y="13128"/>
                    </a:lnTo>
                    <a:lnTo>
                      <a:pt x="6333" y="8890"/>
                    </a:lnTo>
                    <a:lnTo>
                      <a:pt x="6187" y="6601"/>
                    </a:lnTo>
                    <a:lnTo>
                      <a:pt x="6089" y="4604"/>
                    </a:lnTo>
                    <a:lnTo>
                      <a:pt x="6040" y="3167"/>
                    </a:lnTo>
                    <a:lnTo>
                      <a:pt x="6040" y="2753"/>
                    </a:lnTo>
                    <a:lnTo>
                      <a:pt x="6040" y="2582"/>
                    </a:lnTo>
                    <a:lnTo>
                      <a:pt x="6040" y="2582"/>
                    </a:lnTo>
                    <a:lnTo>
                      <a:pt x="6065" y="2582"/>
                    </a:lnTo>
                    <a:lnTo>
                      <a:pt x="6089" y="2582"/>
                    </a:lnTo>
                    <a:lnTo>
                      <a:pt x="6138" y="2680"/>
                    </a:lnTo>
                    <a:lnTo>
                      <a:pt x="6235" y="2996"/>
                    </a:lnTo>
                    <a:lnTo>
                      <a:pt x="6381" y="3484"/>
                    </a:lnTo>
                    <a:lnTo>
                      <a:pt x="6503" y="4117"/>
                    </a:lnTo>
                    <a:lnTo>
                      <a:pt x="6625" y="4823"/>
                    </a:lnTo>
                    <a:lnTo>
                      <a:pt x="6722" y="5554"/>
                    </a:lnTo>
                    <a:lnTo>
                      <a:pt x="6795" y="6260"/>
                    </a:lnTo>
                    <a:lnTo>
                      <a:pt x="6820" y="6869"/>
                    </a:lnTo>
                    <a:lnTo>
                      <a:pt x="6820" y="6869"/>
                    </a:lnTo>
                    <a:lnTo>
                      <a:pt x="6844" y="7015"/>
                    </a:lnTo>
                    <a:lnTo>
                      <a:pt x="6869" y="7161"/>
                    </a:lnTo>
                    <a:lnTo>
                      <a:pt x="6917" y="7307"/>
                    </a:lnTo>
                    <a:lnTo>
                      <a:pt x="6990" y="7405"/>
                    </a:lnTo>
                    <a:lnTo>
                      <a:pt x="7088" y="7502"/>
                    </a:lnTo>
                    <a:lnTo>
                      <a:pt x="7209" y="7575"/>
                    </a:lnTo>
                    <a:lnTo>
                      <a:pt x="7331" y="7624"/>
                    </a:lnTo>
                    <a:lnTo>
                      <a:pt x="7477" y="7648"/>
                    </a:lnTo>
                    <a:lnTo>
                      <a:pt x="7477" y="7648"/>
                    </a:lnTo>
                    <a:lnTo>
                      <a:pt x="7624" y="7624"/>
                    </a:lnTo>
                    <a:lnTo>
                      <a:pt x="7745" y="7575"/>
                    </a:lnTo>
                    <a:lnTo>
                      <a:pt x="7867" y="7502"/>
                    </a:lnTo>
                    <a:lnTo>
                      <a:pt x="7964" y="7405"/>
                    </a:lnTo>
                    <a:lnTo>
                      <a:pt x="8038" y="7307"/>
                    </a:lnTo>
                    <a:lnTo>
                      <a:pt x="8086" y="7161"/>
                    </a:lnTo>
                    <a:lnTo>
                      <a:pt x="8111" y="7015"/>
                    </a:lnTo>
                    <a:lnTo>
                      <a:pt x="8135" y="6869"/>
                    </a:lnTo>
                    <a:lnTo>
                      <a:pt x="8135" y="6869"/>
                    </a:lnTo>
                    <a:lnTo>
                      <a:pt x="8111" y="5505"/>
                    </a:lnTo>
                    <a:lnTo>
                      <a:pt x="8086" y="4872"/>
                    </a:lnTo>
                    <a:lnTo>
                      <a:pt x="8038" y="4287"/>
                    </a:lnTo>
                    <a:lnTo>
                      <a:pt x="7964" y="3703"/>
                    </a:lnTo>
                    <a:lnTo>
                      <a:pt x="7867" y="3167"/>
                    </a:lnTo>
                    <a:lnTo>
                      <a:pt x="7745" y="2656"/>
                    </a:lnTo>
                    <a:lnTo>
                      <a:pt x="7599" y="2168"/>
                    </a:lnTo>
                    <a:lnTo>
                      <a:pt x="7404" y="1754"/>
                    </a:lnTo>
                    <a:lnTo>
                      <a:pt x="7185" y="1365"/>
                    </a:lnTo>
                    <a:lnTo>
                      <a:pt x="7063" y="1170"/>
                    </a:lnTo>
                    <a:lnTo>
                      <a:pt x="6917" y="999"/>
                    </a:lnTo>
                    <a:lnTo>
                      <a:pt x="6771" y="853"/>
                    </a:lnTo>
                    <a:lnTo>
                      <a:pt x="6625" y="707"/>
                    </a:lnTo>
                    <a:lnTo>
                      <a:pt x="6454" y="561"/>
                    </a:lnTo>
                    <a:lnTo>
                      <a:pt x="6260" y="439"/>
                    </a:lnTo>
                    <a:lnTo>
                      <a:pt x="6065" y="342"/>
                    </a:lnTo>
                    <a:lnTo>
                      <a:pt x="5870" y="244"/>
                    </a:lnTo>
                    <a:lnTo>
                      <a:pt x="5651" y="171"/>
                    </a:lnTo>
                    <a:lnTo>
                      <a:pt x="5407" y="98"/>
                    </a:lnTo>
                    <a:lnTo>
                      <a:pt x="5164" y="50"/>
                    </a:lnTo>
                    <a:lnTo>
                      <a:pt x="4896" y="1"/>
                    </a:lnTo>
                    <a:lnTo>
                      <a:pt x="4896" y="1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0"/>
              <p:cNvSpPr/>
              <p:nvPr/>
            </p:nvSpPr>
            <p:spPr>
              <a:xfrm>
                <a:off x="3443425" y="2267500"/>
                <a:ext cx="85275" cy="93775"/>
              </a:xfrm>
              <a:custGeom>
                <a:rect b="b" l="l" r="r" t="t"/>
                <a:pathLst>
                  <a:path extrusionOk="0" fill="none" h="3751" w="3411">
                    <a:moveTo>
                      <a:pt x="1" y="1705"/>
                    </a:moveTo>
                    <a:lnTo>
                      <a:pt x="1" y="1705"/>
                    </a:lnTo>
                    <a:lnTo>
                      <a:pt x="1" y="1510"/>
                    </a:lnTo>
                    <a:lnTo>
                      <a:pt x="25" y="1315"/>
                    </a:lnTo>
                    <a:lnTo>
                      <a:pt x="74" y="1145"/>
                    </a:lnTo>
                    <a:lnTo>
                      <a:pt x="123" y="999"/>
                    </a:lnTo>
                    <a:lnTo>
                      <a:pt x="196" y="852"/>
                    </a:lnTo>
                    <a:lnTo>
                      <a:pt x="293" y="706"/>
                    </a:lnTo>
                    <a:lnTo>
                      <a:pt x="391" y="585"/>
                    </a:lnTo>
                    <a:lnTo>
                      <a:pt x="488" y="463"/>
                    </a:lnTo>
                    <a:lnTo>
                      <a:pt x="610" y="341"/>
                    </a:lnTo>
                    <a:lnTo>
                      <a:pt x="756" y="268"/>
                    </a:lnTo>
                    <a:lnTo>
                      <a:pt x="902" y="171"/>
                    </a:lnTo>
                    <a:lnTo>
                      <a:pt x="1048" y="122"/>
                    </a:lnTo>
                    <a:lnTo>
                      <a:pt x="1194" y="49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876" y="0"/>
                    </a:lnTo>
                    <a:lnTo>
                      <a:pt x="2047" y="24"/>
                    </a:lnTo>
                    <a:lnTo>
                      <a:pt x="2217" y="49"/>
                    </a:lnTo>
                    <a:lnTo>
                      <a:pt x="2363" y="122"/>
                    </a:lnTo>
                    <a:lnTo>
                      <a:pt x="2509" y="171"/>
                    </a:lnTo>
                    <a:lnTo>
                      <a:pt x="2656" y="268"/>
                    </a:lnTo>
                    <a:lnTo>
                      <a:pt x="2802" y="341"/>
                    </a:lnTo>
                    <a:lnTo>
                      <a:pt x="2923" y="463"/>
                    </a:lnTo>
                    <a:lnTo>
                      <a:pt x="3021" y="585"/>
                    </a:lnTo>
                    <a:lnTo>
                      <a:pt x="3118" y="706"/>
                    </a:lnTo>
                    <a:lnTo>
                      <a:pt x="3216" y="852"/>
                    </a:lnTo>
                    <a:lnTo>
                      <a:pt x="3289" y="999"/>
                    </a:lnTo>
                    <a:lnTo>
                      <a:pt x="3337" y="1145"/>
                    </a:lnTo>
                    <a:lnTo>
                      <a:pt x="3386" y="1315"/>
                    </a:lnTo>
                    <a:lnTo>
                      <a:pt x="3411" y="1510"/>
                    </a:lnTo>
                    <a:lnTo>
                      <a:pt x="3411" y="1705"/>
                    </a:lnTo>
                    <a:lnTo>
                      <a:pt x="3411" y="1705"/>
                    </a:lnTo>
                    <a:lnTo>
                      <a:pt x="3411" y="1900"/>
                    </a:lnTo>
                    <a:lnTo>
                      <a:pt x="3386" y="2095"/>
                    </a:lnTo>
                    <a:lnTo>
                      <a:pt x="3337" y="2265"/>
                    </a:lnTo>
                    <a:lnTo>
                      <a:pt x="3289" y="2460"/>
                    </a:lnTo>
                    <a:lnTo>
                      <a:pt x="3216" y="2630"/>
                    </a:lnTo>
                    <a:lnTo>
                      <a:pt x="3118" y="2801"/>
                    </a:lnTo>
                    <a:lnTo>
                      <a:pt x="3021" y="2971"/>
                    </a:lnTo>
                    <a:lnTo>
                      <a:pt x="2923" y="3117"/>
                    </a:lnTo>
                    <a:lnTo>
                      <a:pt x="2802" y="3264"/>
                    </a:lnTo>
                    <a:lnTo>
                      <a:pt x="2656" y="3385"/>
                    </a:lnTo>
                    <a:lnTo>
                      <a:pt x="2509" y="3483"/>
                    </a:lnTo>
                    <a:lnTo>
                      <a:pt x="2363" y="3580"/>
                    </a:lnTo>
                    <a:lnTo>
                      <a:pt x="2217" y="3653"/>
                    </a:lnTo>
                    <a:lnTo>
                      <a:pt x="2047" y="3702"/>
                    </a:lnTo>
                    <a:lnTo>
                      <a:pt x="1876" y="3751"/>
                    </a:lnTo>
                    <a:lnTo>
                      <a:pt x="1706" y="3751"/>
                    </a:lnTo>
                    <a:lnTo>
                      <a:pt x="1706" y="3751"/>
                    </a:lnTo>
                    <a:lnTo>
                      <a:pt x="1535" y="3751"/>
                    </a:lnTo>
                    <a:lnTo>
                      <a:pt x="1365" y="3702"/>
                    </a:lnTo>
                    <a:lnTo>
                      <a:pt x="1194" y="3653"/>
                    </a:lnTo>
                    <a:lnTo>
                      <a:pt x="1048" y="3580"/>
                    </a:lnTo>
                    <a:lnTo>
                      <a:pt x="902" y="3483"/>
                    </a:lnTo>
                    <a:lnTo>
                      <a:pt x="756" y="3385"/>
                    </a:lnTo>
                    <a:lnTo>
                      <a:pt x="610" y="3264"/>
                    </a:lnTo>
                    <a:lnTo>
                      <a:pt x="488" y="3117"/>
                    </a:lnTo>
                    <a:lnTo>
                      <a:pt x="391" y="2971"/>
                    </a:lnTo>
                    <a:lnTo>
                      <a:pt x="293" y="2801"/>
                    </a:lnTo>
                    <a:lnTo>
                      <a:pt x="196" y="2630"/>
                    </a:lnTo>
                    <a:lnTo>
                      <a:pt x="123" y="2460"/>
                    </a:lnTo>
                    <a:lnTo>
                      <a:pt x="74" y="2265"/>
                    </a:lnTo>
                    <a:lnTo>
                      <a:pt x="25" y="2095"/>
                    </a:lnTo>
                    <a:lnTo>
                      <a:pt x="1" y="1900"/>
                    </a:lnTo>
                    <a:lnTo>
                      <a:pt x="1" y="1705"/>
                    </a:lnTo>
                    <a:lnTo>
                      <a:pt x="1" y="1705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41" name="Google Shape;141;p20"/>
          <p:cNvGrpSpPr/>
          <p:nvPr/>
        </p:nvGrpSpPr>
        <p:grpSpPr>
          <a:xfrm>
            <a:off x="7270219" y="632610"/>
            <a:ext cx="693743" cy="555004"/>
            <a:chOff x="7270219" y="632610"/>
            <a:chExt cx="693743" cy="555004"/>
          </a:xfrm>
        </p:grpSpPr>
        <p:sp>
          <p:nvSpPr>
            <p:cNvPr id="142" name="Google Shape;142;p20"/>
            <p:cNvSpPr/>
            <p:nvPr/>
          </p:nvSpPr>
          <p:spPr>
            <a:xfrm>
              <a:off x="7491163" y="632610"/>
              <a:ext cx="472800" cy="472800"/>
            </a:xfrm>
            <a:prstGeom prst="ellipse">
              <a:avLst/>
            </a:pr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" name="Google Shape;143;p20"/>
            <p:cNvGrpSpPr/>
            <p:nvPr/>
          </p:nvGrpSpPr>
          <p:grpSpPr>
            <a:xfrm>
              <a:off x="7270219" y="753622"/>
              <a:ext cx="452420" cy="433992"/>
              <a:chOff x="5233525" y="4954450"/>
              <a:chExt cx="538275" cy="516350"/>
            </a:xfrm>
          </p:grpSpPr>
          <p:sp>
            <p:nvSpPr>
              <p:cNvPr id="144" name="Google Shape;144;p20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0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0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0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0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0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0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0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0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0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5" name="Google Shape;155;p20"/>
          <p:cNvGrpSpPr/>
          <p:nvPr/>
        </p:nvGrpSpPr>
        <p:grpSpPr>
          <a:xfrm>
            <a:off x="5318958" y="575510"/>
            <a:ext cx="613879" cy="565835"/>
            <a:chOff x="5042233" y="632610"/>
            <a:chExt cx="613879" cy="565835"/>
          </a:xfrm>
        </p:grpSpPr>
        <p:sp>
          <p:nvSpPr>
            <p:cNvPr id="156" name="Google Shape;156;p20"/>
            <p:cNvSpPr/>
            <p:nvPr/>
          </p:nvSpPr>
          <p:spPr>
            <a:xfrm>
              <a:off x="5183313" y="632610"/>
              <a:ext cx="472800" cy="4728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20"/>
            <p:cNvGrpSpPr/>
            <p:nvPr/>
          </p:nvGrpSpPr>
          <p:grpSpPr>
            <a:xfrm flipH="1">
              <a:off x="5042233" y="930263"/>
              <a:ext cx="387134" cy="268183"/>
              <a:chOff x="4604550" y="3714775"/>
              <a:chExt cx="439625" cy="319075"/>
            </a:xfrm>
          </p:grpSpPr>
          <p:sp>
            <p:nvSpPr>
              <p:cNvPr id="158" name="Google Shape;158;p20"/>
              <p:cNvSpPr/>
              <p:nvPr/>
            </p:nvSpPr>
            <p:spPr>
              <a:xfrm>
                <a:off x="4604550" y="3714775"/>
                <a:ext cx="439625" cy="319075"/>
              </a:xfrm>
              <a:custGeom>
                <a:rect b="b" l="l" r="r" t="t"/>
                <a:pathLst>
                  <a:path extrusionOk="0" fill="none" h="12763" w="17585">
                    <a:moveTo>
                      <a:pt x="1" y="1"/>
                    </a:moveTo>
                    <a:lnTo>
                      <a:pt x="1" y="12276"/>
                    </a:lnTo>
                    <a:lnTo>
                      <a:pt x="1" y="12276"/>
                    </a:lnTo>
                    <a:lnTo>
                      <a:pt x="1" y="12373"/>
                    </a:lnTo>
                    <a:lnTo>
                      <a:pt x="25" y="12471"/>
                    </a:lnTo>
                    <a:lnTo>
                      <a:pt x="74" y="12544"/>
                    </a:lnTo>
                    <a:lnTo>
                      <a:pt x="122" y="12617"/>
                    </a:lnTo>
                    <a:lnTo>
                      <a:pt x="196" y="12690"/>
                    </a:lnTo>
                    <a:lnTo>
                      <a:pt x="293" y="12714"/>
                    </a:lnTo>
                    <a:lnTo>
                      <a:pt x="366" y="12763"/>
                    </a:lnTo>
                    <a:lnTo>
                      <a:pt x="488" y="12763"/>
                    </a:lnTo>
                    <a:lnTo>
                      <a:pt x="17585" y="12763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0"/>
              <p:cNvSpPr/>
              <p:nvPr/>
            </p:nvSpPr>
            <p:spPr>
              <a:xfrm>
                <a:off x="4647175" y="3761675"/>
                <a:ext cx="354400" cy="213725"/>
              </a:xfrm>
              <a:custGeom>
                <a:rect b="b" l="l" r="r" t="t"/>
                <a:pathLst>
                  <a:path extrusionOk="0" fill="none" h="8549" w="14176">
                    <a:moveTo>
                      <a:pt x="1" y="8549"/>
                    </a:moveTo>
                    <a:lnTo>
                      <a:pt x="3654" y="4408"/>
                    </a:lnTo>
                    <a:lnTo>
                      <a:pt x="5821" y="5699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61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85" y="1924"/>
                    </a:lnTo>
                    <a:lnTo>
                      <a:pt x="9061" y="1924"/>
                    </a:lnTo>
                    <a:lnTo>
                      <a:pt x="9085" y="1924"/>
                    </a:lnTo>
                    <a:lnTo>
                      <a:pt x="10571" y="3337"/>
                    </a:lnTo>
                    <a:lnTo>
                      <a:pt x="14175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0" name="Google Shape;160;p20"/>
          <p:cNvGrpSpPr/>
          <p:nvPr/>
        </p:nvGrpSpPr>
        <p:grpSpPr>
          <a:xfrm>
            <a:off x="3224859" y="2811316"/>
            <a:ext cx="170937" cy="426827"/>
            <a:chOff x="3384375" y="2267500"/>
            <a:chExt cx="203375" cy="507825"/>
          </a:xfrm>
        </p:grpSpPr>
        <p:sp>
          <p:nvSpPr>
            <p:cNvPr id="161" name="Google Shape;161;p2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4170150" y="3299075"/>
            <a:ext cx="19755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EDUCATIVO - </a:t>
            </a:r>
            <a:endParaRPr b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VOCACIONALES</a:t>
            </a:r>
            <a:endParaRPr sz="1200"/>
          </a:p>
        </p:txBody>
      </p:sp>
      <p:grpSp>
        <p:nvGrpSpPr>
          <p:cNvPr id="164" name="Google Shape;164;p20"/>
          <p:cNvGrpSpPr/>
          <p:nvPr/>
        </p:nvGrpSpPr>
        <p:grpSpPr>
          <a:xfrm>
            <a:off x="4448611" y="2597348"/>
            <a:ext cx="644226" cy="640808"/>
            <a:chOff x="6891924" y="632610"/>
            <a:chExt cx="644226" cy="640808"/>
          </a:xfrm>
        </p:grpSpPr>
        <p:sp>
          <p:nvSpPr>
            <p:cNvPr id="165" name="Google Shape;165;p20"/>
            <p:cNvSpPr/>
            <p:nvPr/>
          </p:nvSpPr>
          <p:spPr>
            <a:xfrm>
              <a:off x="7063350" y="632610"/>
              <a:ext cx="472800" cy="472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6" name="Google Shape;166;p20"/>
            <p:cNvGrpSpPr/>
            <p:nvPr/>
          </p:nvGrpSpPr>
          <p:grpSpPr>
            <a:xfrm>
              <a:off x="6891924" y="855291"/>
              <a:ext cx="342882" cy="418128"/>
              <a:chOff x="596350" y="929175"/>
              <a:chExt cx="407950" cy="497475"/>
            </a:xfrm>
          </p:grpSpPr>
          <p:sp>
            <p:nvSpPr>
              <p:cNvPr id="167" name="Google Shape;167;p20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rect b="b" l="l" r="r" t="t"/>
                <a:pathLst>
                  <a:path extrusionOk="0" fill="none" h="18924" w="1549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rect b="b" l="l" r="r" t="t"/>
                <a:pathLst>
                  <a:path extrusionOk="0" fill="none" h="18511" w="15101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rect b="b" l="l" r="r" t="t"/>
                <a:pathLst>
                  <a:path extrusionOk="0" fill="none" h="1" w="5359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rect b="b" l="l" r="r" t="t"/>
                <a:pathLst>
                  <a:path extrusionOk="0" fill="none" h="1" w="1023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rect b="b" l="l" r="r" t="t"/>
                <a:pathLst>
                  <a:path extrusionOk="0" fill="none" h="1" w="1023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rect b="b" l="l" r="r" t="t"/>
                <a:pathLst>
                  <a:path extrusionOk="0" fill="none" h="1" w="1023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rect b="b" l="l" r="r" t="t"/>
                <a:pathLst>
                  <a:path extrusionOk="0" fill="none" h="3362" w="3362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4" name="Google Shape;174;p20"/>
          <p:cNvGrpSpPr/>
          <p:nvPr/>
        </p:nvGrpSpPr>
        <p:grpSpPr>
          <a:xfrm>
            <a:off x="6196728" y="2657523"/>
            <a:ext cx="522060" cy="520454"/>
            <a:chOff x="6145640" y="2682598"/>
            <a:chExt cx="522060" cy="520454"/>
          </a:xfrm>
        </p:grpSpPr>
        <p:sp>
          <p:nvSpPr>
            <p:cNvPr id="175" name="Google Shape;175;p20"/>
            <p:cNvSpPr/>
            <p:nvPr/>
          </p:nvSpPr>
          <p:spPr>
            <a:xfrm>
              <a:off x="6194900" y="2682598"/>
              <a:ext cx="472800" cy="4728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6" name="Google Shape;176;p20"/>
            <p:cNvGrpSpPr/>
            <p:nvPr/>
          </p:nvGrpSpPr>
          <p:grpSpPr>
            <a:xfrm>
              <a:off x="6145640" y="2836615"/>
              <a:ext cx="366458" cy="366437"/>
              <a:chOff x="1923675" y="1633650"/>
              <a:chExt cx="436000" cy="435975"/>
            </a:xfrm>
          </p:grpSpPr>
          <p:sp>
            <p:nvSpPr>
              <p:cNvPr id="177" name="Google Shape;177;p20"/>
              <p:cNvSpPr/>
              <p:nvPr/>
            </p:nvSpPr>
            <p:spPr>
              <a:xfrm>
                <a:off x="2209250" y="1633650"/>
                <a:ext cx="150425" cy="150425"/>
              </a:xfrm>
              <a:custGeom>
                <a:rect b="b" l="l" r="r" t="t"/>
                <a:pathLst>
                  <a:path extrusionOk="0" fill="none" h="6017" w="6017">
                    <a:moveTo>
                      <a:pt x="5846" y="3605"/>
                    </a:moveTo>
                    <a:lnTo>
                      <a:pt x="2412" y="171"/>
                    </a:lnTo>
                    <a:lnTo>
                      <a:pt x="2412" y="171"/>
                    </a:lnTo>
                    <a:lnTo>
                      <a:pt x="2314" y="98"/>
                    </a:lnTo>
                    <a:lnTo>
                      <a:pt x="2217" y="49"/>
                    </a:lnTo>
                    <a:lnTo>
                      <a:pt x="2095" y="25"/>
                    </a:lnTo>
                    <a:lnTo>
                      <a:pt x="1997" y="1"/>
                    </a:lnTo>
                    <a:lnTo>
                      <a:pt x="1876" y="25"/>
                    </a:lnTo>
                    <a:lnTo>
                      <a:pt x="1778" y="49"/>
                    </a:lnTo>
                    <a:lnTo>
                      <a:pt x="1681" y="98"/>
                    </a:lnTo>
                    <a:lnTo>
                      <a:pt x="1583" y="171"/>
                    </a:lnTo>
                    <a:lnTo>
                      <a:pt x="0" y="1778"/>
                    </a:lnTo>
                    <a:lnTo>
                      <a:pt x="4238" y="6016"/>
                    </a:lnTo>
                    <a:lnTo>
                      <a:pt x="5846" y="4433"/>
                    </a:lnTo>
                    <a:lnTo>
                      <a:pt x="5846" y="4433"/>
                    </a:lnTo>
                    <a:lnTo>
                      <a:pt x="5919" y="4336"/>
                    </a:lnTo>
                    <a:lnTo>
                      <a:pt x="5967" y="4238"/>
                    </a:lnTo>
                    <a:lnTo>
                      <a:pt x="5992" y="4141"/>
                    </a:lnTo>
                    <a:lnTo>
                      <a:pt x="6016" y="4019"/>
                    </a:lnTo>
                    <a:lnTo>
                      <a:pt x="5992" y="3922"/>
                    </a:lnTo>
                    <a:lnTo>
                      <a:pt x="5967" y="3800"/>
                    </a:lnTo>
                    <a:lnTo>
                      <a:pt x="5919" y="3703"/>
                    </a:lnTo>
                    <a:lnTo>
                      <a:pt x="5846" y="3605"/>
                    </a:lnTo>
                    <a:lnTo>
                      <a:pt x="5846" y="3605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0"/>
              <p:cNvSpPr/>
              <p:nvPr/>
            </p:nvSpPr>
            <p:spPr>
              <a:xfrm>
                <a:off x="2019900" y="1757250"/>
                <a:ext cx="261825" cy="261850"/>
              </a:xfrm>
              <a:custGeom>
                <a:rect b="b" l="l" r="r" t="t"/>
                <a:pathLst>
                  <a:path extrusionOk="0" fill="none" h="10474" w="10473">
                    <a:moveTo>
                      <a:pt x="10473" y="1"/>
                    </a:moveTo>
                    <a:lnTo>
                      <a:pt x="0" y="10473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0"/>
              <p:cNvSpPr/>
              <p:nvPr/>
            </p:nvSpPr>
            <p:spPr>
              <a:xfrm>
                <a:off x="1923675" y="1681150"/>
                <a:ext cx="388500" cy="388475"/>
              </a:xfrm>
              <a:custGeom>
                <a:rect b="b" l="l" r="r" t="t"/>
                <a:pathLst>
                  <a:path extrusionOk="0" fill="none" h="15539" w="15540">
                    <a:moveTo>
                      <a:pt x="11277" y="0"/>
                    </a:moveTo>
                    <a:lnTo>
                      <a:pt x="756" y="10546"/>
                    </a:lnTo>
                    <a:lnTo>
                      <a:pt x="756" y="10546"/>
                    </a:lnTo>
                    <a:lnTo>
                      <a:pt x="683" y="10619"/>
                    </a:lnTo>
                    <a:lnTo>
                      <a:pt x="634" y="10692"/>
                    </a:lnTo>
                    <a:lnTo>
                      <a:pt x="610" y="10765"/>
                    </a:lnTo>
                    <a:lnTo>
                      <a:pt x="585" y="10863"/>
                    </a:lnTo>
                    <a:lnTo>
                      <a:pt x="1" y="14881"/>
                    </a:lnTo>
                    <a:lnTo>
                      <a:pt x="1" y="14881"/>
                    </a:lnTo>
                    <a:lnTo>
                      <a:pt x="1" y="15003"/>
                    </a:lnTo>
                    <a:lnTo>
                      <a:pt x="25" y="15149"/>
                    </a:lnTo>
                    <a:lnTo>
                      <a:pt x="98" y="15271"/>
                    </a:lnTo>
                    <a:lnTo>
                      <a:pt x="171" y="15368"/>
                    </a:lnTo>
                    <a:lnTo>
                      <a:pt x="171" y="15368"/>
                    </a:lnTo>
                    <a:lnTo>
                      <a:pt x="269" y="15441"/>
                    </a:lnTo>
                    <a:lnTo>
                      <a:pt x="366" y="15490"/>
                    </a:lnTo>
                    <a:lnTo>
                      <a:pt x="464" y="15514"/>
                    </a:lnTo>
                    <a:lnTo>
                      <a:pt x="585" y="15539"/>
                    </a:lnTo>
                    <a:lnTo>
                      <a:pt x="585" y="15539"/>
                    </a:lnTo>
                    <a:lnTo>
                      <a:pt x="659" y="15539"/>
                    </a:lnTo>
                    <a:lnTo>
                      <a:pt x="4677" y="14954"/>
                    </a:lnTo>
                    <a:lnTo>
                      <a:pt x="4677" y="14954"/>
                    </a:lnTo>
                    <a:lnTo>
                      <a:pt x="4848" y="14905"/>
                    </a:lnTo>
                    <a:lnTo>
                      <a:pt x="4921" y="14857"/>
                    </a:lnTo>
                    <a:lnTo>
                      <a:pt x="4994" y="14784"/>
                    </a:lnTo>
                    <a:lnTo>
                      <a:pt x="15539" y="4262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0"/>
              <p:cNvSpPr/>
              <p:nvPr/>
            </p:nvSpPr>
            <p:spPr>
              <a:xfrm>
                <a:off x="1974225" y="1711575"/>
                <a:ext cx="261825" cy="261850"/>
              </a:xfrm>
              <a:custGeom>
                <a:rect b="b" l="l" r="r" t="t"/>
                <a:pathLst>
                  <a:path extrusionOk="0" fill="none" h="10474" w="10473">
                    <a:moveTo>
                      <a:pt x="0" y="10474"/>
                    </a:moveTo>
                    <a:lnTo>
                      <a:pt x="10473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>
                <a:off x="1934650" y="2014200"/>
                <a:ext cx="44475" cy="44475"/>
              </a:xfrm>
              <a:custGeom>
                <a:rect b="b" l="l" r="r" t="t"/>
                <a:pathLst>
                  <a:path extrusionOk="0" fill="none" h="1779" w="1779">
                    <a:moveTo>
                      <a:pt x="1778" y="1778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0"/>
              <p:cNvSpPr/>
              <p:nvPr/>
            </p:nvSpPr>
            <p:spPr>
              <a:xfrm>
                <a:off x="1944375" y="1947225"/>
                <a:ext cx="101725" cy="101700"/>
              </a:xfrm>
              <a:custGeom>
                <a:rect b="b" l="l" r="r" t="t"/>
                <a:pathLst>
                  <a:path extrusionOk="0" fill="none" h="4068" w="4069">
                    <a:moveTo>
                      <a:pt x="1" y="49"/>
                    </a:moveTo>
                    <a:lnTo>
                      <a:pt x="1" y="49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68" y="4043"/>
                    </a:lnTo>
                    <a:lnTo>
                      <a:pt x="4020" y="4068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3" name="Google Shape;183;p20"/>
          <p:cNvGrpSpPr/>
          <p:nvPr/>
        </p:nvGrpSpPr>
        <p:grpSpPr>
          <a:xfrm>
            <a:off x="8100550" y="2665035"/>
            <a:ext cx="607238" cy="555559"/>
            <a:chOff x="7822675" y="2682598"/>
            <a:chExt cx="607238" cy="555559"/>
          </a:xfrm>
        </p:grpSpPr>
        <p:sp>
          <p:nvSpPr>
            <p:cNvPr id="184" name="Google Shape;184;p20"/>
            <p:cNvSpPr/>
            <p:nvPr/>
          </p:nvSpPr>
          <p:spPr>
            <a:xfrm>
              <a:off x="7894388" y="2682598"/>
              <a:ext cx="472800" cy="4728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7822675" y="2865278"/>
              <a:ext cx="308985" cy="227542"/>
            </a:xfrm>
            <a:custGeom>
              <a:rect b="b" l="l" r="r" t="t"/>
              <a:pathLst>
                <a:path extrusionOk="0" fill="none" h="14711" w="16173">
                  <a:moveTo>
                    <a:pt x="8087" y="1"/>
                  </a:moveTo>
                  <a:lnTo>
                    <a:pt x="8087" y="1"/>
                  </a:lnTo>
                  <a:lnTo>
                    <a:pt x="7672" y="1"/>
                  </a:lnTo>
                  <a:lnTo>
                    <a:pt x="7258" y="25"/>
                  </a:lnTo>
                  <a:lnTo>
                    <a:pt x="6844" y="74"/>
                  </a:lnTo>
                  <a:lnTo>
                    <a:pt x="6455" y="122"/>
                  </a:lnTo>
                  <a:lnTo>
                    <a:pt x="6065" y="195"/>
                  </a:lnTo>
                  <a:lnTo>
                    <a:pt x="5675" y="293"/>
                  </a:lnTo>
                  <a:lnTo>
                    <a:pt x="5310" y="415"/>
                  </a:lnTo>
                  <a:lnTo>
                    <a:pt x="4945" y="536"/>
                  </a:lnTo>
                  <a:lnTo>
                    <a:pt x="4579" y="658"/>
                  </a:lnTo>
                  <a:lnTo>
                    <a:pt x="4238" y="829"/>
                  </a:lnTo>
                  <a:lnTo>
                    <a:pt x="3897" y="975"/>
                  </a:lnTo>
                  <a:lnTo>
                    <a:pt x="3557" y="1170"/>
                  </a:lnTo>
                  <a:lnTo>
                    <a:pt x="3240" y="1364"/>
                  </a:lnTo>
                  <a:lnTo>
                    <a:pt x="2948" y="1559"/>
                  </a:lnTo>
                  <a:lnTo>
                    <a:pt x="2655" y="1778"/>
                  </a:lnTo>
                  <a:lnTo>
                    <a:pt x="2363" y="1998"/>
                  </a:lnTo>
                  <a:lnTo>
                    <a:pt x="2095" y="2241"/>
                  </a:lnTo>
                  <a:lnTo>
                    <a:pt x="1852" y="2485"/>
                  </a:lnTo>
                  <a:lnTo>
                    <a:pt x="1608" y="2753"/>
                  </a:lnTo>
                  <a:lnTo>
                    <a:pt x="1389" y="3021"/>
                  </a:lnTo>
                  <a:lnTo>
                    <a:pt x="1170" y="3288"/>
                  </a:lnTo>
                  <a:lnTo>
                    <a:pt x="975" y="3581"/>
                  </a:lnTo>
                  <a:lnTo>
                    <a:pt x="804" y="3873"/>
                  </a:lnTo>
                  <a:lnTo>
                    <a:pt x="634" y="4190"/>
                  </a:lnTo>
                  <a:lnTo>
                    <a:pt x="488" y="4506"/>
                  </a:lnTo>
                  <a:lnTo>
                    <a:pt x="366" y="4823"/>
                  </a:lnTo>
                  <a:lnTo>
                    <a:pt x="244" y="5139"/>
                  </a:lnTo>
                  <a:lnTo>
                    <a:pt x="171" y="5480"/>
                  </a:lnTo>
                  <a:lnTo>
                    <a:pt x="98" y="5821"/>
                  </a:lnTo>
                  <a:lnTo>
                    <a:pt x="49" y="6162"/>
                  </a:lnTo>
                  <a:lnTo>
                    <a:pt x="1" y="6503"/>
                  </a:lnTo>
                  <a:lnTo>
                    <a:pt x="1" y="6869"/>
                  </a:lnTo>
                  <a:lnTo>
                    <a:pt x="1" y="6869"/>
                  </a:lnTo>
                  <a:lnTo>
                    <a:pt x="1" y="7234"/>
                  </a:lnTo>
                  <a:lnTo>
                    <a:pt x="49" y="7624"/>
                  </a:lnTo>
                  <a:lnTo>
                    <a:pt x="98" y="7989"/>
                  </a:lnTo>
                  <a:lnTo>
                    <a:pt x="196" y="8330"/>
                  </a:lnTo>
                  <a:lnTo>
                    <a:pt x="293" y="8695"/>
                  </a:lnTo>
                  <a:lnTo>
                    <a:pt x="415" y="9036"/>
                  </a:lnTo>
                  <a:lnTo>
                    <a:pt x="561" y="9377"/>
                  </a:lnTo>
                  <a:lnTo>
                    <a:pt x="731" y="9718"/>
                  </a:lnTo>
                  <a:lnTo>
                    <a:pt x="902" y="10035"/>
                  </a:lnTo>
                  <a:lnTo>
                    <a:pt x="1097" y="10327"/>
                  </a:lnTo>
                  <a:lnTo>
                    <a:pt x="1340" y="10644"/>
                  </a:lnTo>
                  <a:lnTo>
                    <a:pt x="1559" y="10936"/>
                  </a:lnTo>
                  <a:lnTo>
                    <a:pt x="1827" y="11204"/>
                  </a:lnTo>
                  <a:lnTo>
                    <a:pt x="2095" y="11472"/>
                  </a:lnTo>
                  <a:lnTo>
                    <a:pt x="2387" y="11740"/>
                  </a:lnTo>
                  <a:lnTo>
                    <a:pt x="2680" y="11983"/>
                  </a:lnTo>
                  <a:lnTo>
                    <a:pt x="2680" y="11983"/>
                  </a:lnTo>
                  <a:lnTo>
                    <a:pt x="2485" y="12349"/>
                  </a:lnTo>
                  <a:lnTo>
                    <a:pt x="2266" y="12714"/>
                  </a:lnTo>
                  <a:lnTo>
                    <a:pt x="2022" y="13104"/>
                  </a:lnTo>
                  <a:lnTo>
                    <a:pt x="1706" y="13469"/>
                  </a:lnTo>
                  <a:lnTo>
                    <a:pt x="1365" y="13834"/>
                  </a:lnTo>
                  <a:lnTo>
                    <a:pt x="1170" y="14005"/>
                  </a:lnTo>
                  <a:lnTo>
                    <a:pt x="951" y="14151"/>
                  </a:lnTo>
                  <a:lnTo>
                    <a:pt x="731" y="14297"/>
                  </a:lnTo>
                  <a:lnTo>
                    <a:pt x="512" y="14443"/>
                  </a:lnTo>
                  <a:lnTo>
                    <a:pt x="269" y="14540"/>
                  </a:lnTo>
                  <a:lnTo>
                    <a:pt x="1" y="14662"/>
                  </a:lnTo>
                  <a:lnTo>
                    <a:pt x="1" y="14662"/>
                  </a:lnTo>
                  <a:lnTo>
                    <a:pt x="122" y="14662"/>
                  </a:lnTo>
                  <a:lnTo>
                    <a:pt x="488" y="14711"/>
                  </a:lnTo>
                  <a:lnTo>
                    <a:pt x="1024" y="14711"/>
                  </a:lnTo>
                  <a:lnTo>
                    <a:pt x="1365" y="14711"/>
                  </a:lnTo>
                  <a:lnTo>
                    <a:pt x="1706" y="14687"/>
                  </a:lnTo>
                  <a:lnTo>
                    <a:pt x="2095" y="14614"/>
                  </a:lnTo>
                  <a:lnTo>
                    <a:pt x="2485" y="14540"/>
                  </a:lnTo>
                  <a:lnTo>
                    <a:pt x="2899" y="14419"/>
                  </a:lnTo>
                  <a:lnTo>
                    <a:pt x="3313" y="14273"/>
                  </a:lnTo>
                  <a:lnTo>
                    <a:pt x="3751" y="14078"/>
                  </a:lnTo>
                  <a:lnTo>
                    <a:pt x="4165" y="13834"/>
                  </a:lnTo>
                  <a:lnTo>
                    <a:pt x="4579" y="13566"/>
                  </a:lnTo>
                  <a:lnTo>
                    <a:pt x="4969" y="13201"/>
                  </a:lnTo>
                  <a:lnTo>
                    <a:pt x="4969" y="13201"/>
                  </a:lnTo>
                  <a:lnTo>
                    <a:pt x="5334" y="13323"/>
                  </a:lnTo>
                  <a:lnTo>
                    <a:pt x="5700" y="13444"/>
                  </a:lnTo>
                  <a:lnTo>
                    <a:pt x="6089" y="13518"/>
                  </a:lnTo>
                  <a:lnTo>
                    <a:pt x="6479" y="13591"/>
                  </a:lnTo>
                  <a:lnTo>
                    <a:pt x="6869" y="13664"/>
                  </a:lnTo>
                  <a:lnTo>
                    <a:pt x="7258" y="13712"/>
                  </a:lnTo>
                  <a:lnTo>
                    <a:pt x="7672" y="13737"/>
                  </a:lnTo>
                  <a:lnTo>
                    <a:pt x="8087" y="13737"/>
                  </a:lnTo>
                  <a:lnTo>
                    <a:pt x="8087" y="13737"/>
                  </a:lnTo>
                  <a:lnTo>
                    <a:pt x="8501" y="13737"/>
                  </a:lnTo>
                  <a:lnTo>
                    <a:pt x="8915" y="13712"/>
                  </a:lnTo>
                  <a:lnTo>
                    <a:pt x="9329" y="13664"/>
                  </a:lnTo>
                  <a:lnTo>
                    <a:pt x="9718" y="13591"/>
                  </a:lnTo>
                  <a:lnTo>
                    <a:pt x="10108" y="13518"/>
                  </a:lnTo>
                  <a:lnTo>
                    <a:pt x="10498" y="13420"/>
                  </a:lnTo>
                  <a:lnTo>
                    <a:pt x="10863" y="13323"/>
                  </a:lnTo>
                  <a:lnTo>
                    <a:pt x="11228" y="13201"/>
                  </a:lnTo>
                  <a:lnTo>
                    <a:pt x="11594" y="13055"/>
                  </a:lnTo>
                  <a:lnTo>
                    <a:pt x="11935" y="12909"/>
                  </a:lnTo>
                  <a:lnTo>
                    <a:pt x="12276" y="12738"/>
                  </a:lnTo>
                  <a:lnTo>
                    <a:pt x="12617" y="12568"/>
                  </a:lnTo>
                  <a:lnTo>
                    <a:pt x="12933" y="12373"/>
                  </a:lnTo>
                  <a:lnTo>
                    <a:pt x="13225" y="12178"/>
                  </a:lnTo>
                  <a:lnTo>
                    <a:pt x="13518" y="11959"/>
                  </a:lnTo>
                  <a:lnTo>
                    <a:pt x="13810" y="11715"/>
                  </a:lnTo>
                  <a:lnTo>
                    <a:pt x="14078" y="11496"/>
                  </a:lnTo>
                  <a:lnTo>
                    <a:pt x="14321" y="11228"/>
                  </a:lnTo>
                  <a:lnTo>
                    <a:pt x="14565" y="10985"/>
                  </a:lnTo>
                  <a:lnTo>
                    <a:pt x="14784" y="10717"/>
                  </a:lnTo>
                  <a:lnTo>
                    <a:pt x="15003" y="10424"/>
                  </a:lnTo>
                  <a:lnTo>
                    <a:pt x="15198" y="10132"/>
                  </a:lnTo>
                  <a:lnTo>
                    <a:pt x="15369" y="9840"/>
                  </a:lnTo>
                  <a:lnTo>
                    <a:pt x="15539" y="9548"/>
                  </a:lnTo>
                  <a:lnTo>
                    <a:pt x="15685" y="9231"/>
                  </a:lnTo>
                  <a:lnTo>
                    <a:pt x="15807" y="8914"/>
                  </a:lnTo>
                  <a:lnTo>
                    <a:pt x="15929" y="8574"/>
                  </a:lnTo>
                  <a:lnTo>
                    <a:pt x="16002" y="8257"/>
                  </a:lnTo>
                  <a:lnTo>
                    <a:pt x="16075" y="7916"/>
                  </a:lnTo>
                  <a:lnTo>
                    <a:pt x="16124" y="7575"/>
                  </a:lnTo>
                  <a:lnTo>
                    <a:pt x="16172" y="7210"/>
                  </a:lnTo>
                  <a:lnTo>
                    <a:pt x="16172" y="6869"/>
                  </a:lnTo>
                  <a:lnTo>
                    <a:pt x="16172" y="6869"/>
                  </a:lnTo>
                  <a:lnTo>
                    <a:pt x="16172" y="6503"/>
                  </a:lnTo>
                  <a:lnTo>
                    <a:pt x="16124" y="6162"/>
                  </a:lnTo>
                  <a:lnTo>
                    <a:pt x="16075" y="5821"/>
                  </a:lnTo>
                  <a:lnTo>
                    <a:pt x="16002" y="5480"/>
                  </a:lnTo>
                  <a:lnTo>
                    <a:pt x="15929" y="5139"/>
                  </a:lnTo>
                  <a:lnTo>
                    <a:pt x="15807" y="4823"/>
                  </a:lnTo>
                  <a:lnTo>
                    <a:pt x="15685" y="4506"/>
                  </a:lnTo>
                  <a:lnTo>
                    <a:pt x="15539" y="4190"/>
                  </a:lnTo>
                  <a:lnTo>
                    <a:pt x="15369" y="3873"/>
                  </a:lnTo>
                  <a:lnTo>
                    <a:pt x="15198" y="3581"/>
                  </a:lnTo>
                  <a:lnTo>
                    <a:pt x="15003" y="3288"/>
                  </a:lnTo>
                  <a:lnTo>
                    <a:pt x="14784" y="3021"/>
                  </a:lnTo>
                  <a:lnTo>
                    <a:pt x="14565" y="2753"/>
                  </a:lnTo>
                  <a:lnTo>
                    <a:pt x="14321" y="2485"/>
                  </a:lnTo>
                  <a:lnTo>
                    <a:pt x="14078" y="2241"/>
                  </a:lnTo>
                  <a:lnTo>
                    <a:pt x="13810" y="1998"/>
                  </a:lnTo>
                  <a:lnTo>
                    <a:pt x="13518" y="1778"/>
                  </a:lnTo>
                  <a:lnTo>
                    <a:pt x="13225" y="1559"/>
                  </a:lnTo>
                  <a:lnTo>
                    <a:pt x="12933" y="1364"/>
                  </a:lnTo>
                  <a:lnTo>
                    <a:pt x="12617" y="1170"/>
                  </a:lnTo>
                  <a:lnTo>
                    <a:pt x="12276" y="975"/>
                  </a:lnTo>
                  <a:lnTo>
                    <a:pt x="11935" y="829"/>
                  </a:lnTo>
                  <a:lnTo>
                    <a:pt x="11594" y="658"/>
                  </a:lnTo>
                  <a:lnTo>
                    <a:pt x="11228" y="536"/>
                  </a:lnTo>
                  <a:lnTo>
                    <a:pt x="10863" y="415"/>
                  </a:lnTo>
                  <a:lnTo>
                    <a:pt x="10498" y="293"/>
                  </a:lnTo>
                  <a:lnTo>
                    <a:pt x="10108" y="195"/>
                  </a:lnTo>
                  <a:lnTo>
                    <a:pt x="9718" y="122"/>
                  </a:lnTo>
                  <a:lnTo>
                    <a:pt x="9329" y="74"/>
                  </a:lnTo>
                  <a:lnTo>
                    <a:pt x="8915" y="25"/>
                  </a:lnTo>
                  <a:lnTo>
                    <a:pt x="8501" y="1"/>
                  </a:lnTo>
                  <a:lnTo>
                    <a:pt x="8087" y="1"/>
                  </a:lnTo>
                  <a:lnTo>
                    <a:pt x="8087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7960877" y="2973727"/>
              <a:ext cx="267421" cy="264430"/>
            </a:xfrm>
            <a:custGeom>
              <a:rect b="b" l="l" r="r" t="t"/>
              <a:pathLst>
                <a:path extrusionOk="0" fill="none" h="14711" w="16173">
                  <a:moveTo>
                    <a:pt x="8087" y="1"/>
                  </a:moveTo>
                  <a:lnTo>
                    <a:pt x="8087" y="1"/>
                  </a:lnTo>
                  <a:lnTo>
                    <a:pt x="7672" y="1"/>
                  </a:lnTo>
                  <a:lnTo>
                    <a:pt x="7258" y="25"/>
                  </a:lnTo>
                  <a:lnTo>
                    <a:pt x="6844" y="74"/>
                  </a:lnTo>
                  <a:lnTo>
                    <a:pt x="6455" y="122"/>
                  </a:lnTo>
                  <a:lnTo>
                    <a:pt x="6065" y="195"/>
                  </a:lnTo>
                  <a:lnTo>
                    <a:pt x="5675" y="293"/>
                  </a:lnTo>
                  <a:lnTo>
                    <a:pt x="5310" y="415"/>
                  </a:lnTo>
                  <a:lnTo>
                    <a:pt x="4945" y="536"/>
                  </a:lnTo>
                  <a:lnTo>
                    <a:pt x="4579" y="658"/>
                  </a:lnTo>
                  <a:lnTo>
                    <a:pt x="4238" y="829"/>
                  </a:lnTo>
                  <a:lnTo>
                    <a:pt x="3897" y="975"/>
                  </a:lnTo>
                  <a:lnTo>
                    <a:pt x="3557" y="1170"/>
                  </a:lnTo>
                  <a:lnTo>
                    <a:pt x="3240" y="1364"/>
                  </a:lnTo>
                  <a:lnTo>
                    <a:pt x="2948" y="1559"/>
                  </a:lnTo>
                  <a:lnTo>
                    <a:pt x="2655" y="1778"/>
                  </a:lnTo>
                  <a:lnTo>
                    <a:pt x="2363" y="1998"/>
                  </a:lnTo>
                  <a:lnTo>
                    <a:pt x="2095" y="2241"/>
                  </a:lnTo>
                  <a:lnTo>
                    <a:pt x="1852" y="2485"/>
                  </a:lnTo>
                  <a:lnTo>
                    <a:pt x="1608" y="2753"/>
                  </a:lnTo>
                  <a:lnTo>
                    <a:pt x="1389" y="3021"/>
                  </a:lnTo>
                  <a:lnTo>
                    <a:pt x="1170" y="3288"/>
                  </a:lnTo>
                  <a:lnTo>
                    <a:pt x="975" y="3581"/>
                  </a:lnTo>
                  <a:lnTo>
                    <a:pt x="804" y="3873"/>
                  </a:lnTo>
                  <a:lnTo>
                    <a:pt x="634" y="4190"/>
                  </a:lnTo>
                  <a:lnTo>
                    <a:pt x="488" y="4506"/>
                  </a:lnTo>
                  <a:lnTo>
                    <a:pt x="366" y="4823"/>
                  </a:lnTo>
                  <a:lnTo>
                    <a:pt x="244" y="5139"/>
                  </a:lnTo>
                  <a:lnTo>
                    <a:pt x="171" y="5480"/>
                  </a:lnTo>
                  <a:lnTo>
                    <a:pt x="98" y="5821"/>
                  </a:lnTo>
                  <a:lnTo>
                    <a:pt x="49" y="6162"/>
                  </a:lnTo>
                  <a:lnTo>
                    <a:pt x="1" y="6503"/>
                  </a:lnTo>
                  <a:lnTo>
                    <a:pt x="1" y="6869"/>
                  </a:lnTo>
                  <a:lnTo>
                    <a:pt x="1" y="6869"/>
                  </a:lnTo>
                  <a:lnTo>
                    <a:pt x="1" y="7234"/>
                  </a:lnTo>
                  <a:lnTo>
                    <a:pt x="49" y="7624"/>
                  </a:lnTo>
                  <a:lnTo>
                    <a:pt x="98" y="7989"/>
                  </a:lnTo>
                  <a:lnTo>
                    <a:pt x="196" y="8330"/>
                  </a:lnTo>
                  <a:lnTo>
                    <a:pt x="293" y="8695"/>
                  </a:lnTo>
                  <a:lnTo>
                    <a:pt x="415" y="9036"/>
                  </a:lnTo>
                  <a:lnTo>
                    <a:pt x="561" y="9377"/>
                  </a:lnTo>
                  <a:lnTo>
                    <a:pt x="731" y="9718"/>
                  </a:lnTo>
                  <a:lnTo>
                    <a:pt x="902" y="10035"/>
                  </a:lnTo>
                  <a:lnTo>
                    <a:pt x="1097" y="10327"/>
                  </a:lnTo>
                  <a:lnTo>
                    <a:pt x="1340" y="10644"/>
                  </a:lnTo>
                  <a:lnTo>
                    <a:pt x="1559" y="10936"/>
                  </a:lnTo>
                  <a:lnTo>
                    <a:pt x="1827" y="11204"/>
                  </a:lnTo>
                  <a:lnTo>
                    <a:pt x="2095" y="11472"/>
                  </a:lnTo>
                  <a:lnTo>
                    <a:pt x="2387" y="11740"/>
                  </a:lnTo>
                  <a:lnTo>
                    <a:pt x="2680" y="11983"/>
                  </a:lnTo>
                  <a:lnTo>
                    <a:pt x="2680" y="11983"/>
                  </a:lnTo>
                  <a:lnTo>
                    <a:pt x="2485" y="12349"/>
                  </a:lnTo>
                  <a:lnTo>
                    <a:pt x="2266" y="12714"/>
                  </a:lnTo>
                  <a:lnTo>
                    <a:pt x="2022" y="13104"/>
                  </a:lnTo>
                  <a:lnTo>
                    <a:pt x="1706" y="13469"/>
                  </a:lnTo>
                  <a:lnTo>
                    <a:pt x="1365" y="13834"/>
                  </a:lnTo>
                  <a:lnTo>
                    <a:pt x="1170" y="14005"/>
                  </a:lnTo>
                  <a:lnTo>
                    <a:pt x="951" y="14151"/>
                  </a:lnTo>
                  <a:lnTo>
                    <a:pt x="731" y="14297"/>
                  </a:lnTo>
                  <a:lnTo>
                    <a:pt x="512" y="14443"/>
                  </a:lnTo>
                  <a:lnTo>
                    <a:pt x="269" y="14540"/>
                  </a:lnTo>
                  <a:lnTo>
                    <a:pt x="1" y="14662"/>
                  </a:lnTo>
                  <a:lnTo>
                    <a:pt x="1" y="14662"/>
                  </a:lnTo>
                  <a:lnTo>
                    <a:pt x="122" y="14662"/>
                  </a:lnTo>
                  <a:lnTo>
                    <a:pt x="488" y="14711"/>
                  </a:lnTo>
                  <a:lnTo>
                    <a:pt x="1024" y="14711"/>
                  </a:lnTo>
                  <a:lnTo>
                    <a:pt x="1365" y="14711"/>
                  </a:lnTo>
                  <a:lnTo>
                    <a:pt x="1706" y="14687"/>
                  </a:lnTo>
                  <a:lnTo>
                    <a:pt x="2095" y="14614"/>
                  </a:lnTo>
                  <a:lnTo>
                    <a:pt x="2485" y="14540"/>
                  </a:lnTo>
                  <a:lnTo>
                    <a:pt x="2899" y="14419"/>
                  </a:lnTo>
                  <a:lnTo>
                    <a:pt x="3313" y="14273"/>
                  </a:lnTo>
                  <a:lnTo>
                    <a:pt x="3751" y="14078"/>
                  </a:lnTo>
                  <a:lnTo>
                    <a:pt x="4165" y="13834"/>
                  </a:lnTo>
                  <a:lnTo>
                    <a:pt x="4579" y="13566"/>
                  </a:lnTo>
                  <a:lnTo>
                    <a:pt x="4969" y="13201"/>
                  </a:lnTo>
                  <a:lnTo>
                    <a:pt x="4969" y="13201"/>
                  </a:lnTo>
                  <a:lnTo>
                    <a:pt x="5334" y="13323"/>
                  </a:lnTo>
                  <a:lnTo>
                    <a:pt x="5700" y="13444"/>
                  </a:lnTo>
                  <a:lnTo>
                    <a:pt x="6089" y="13518"/>
                  </a:lnTo>
                  <a:lnTo>
                    <a:pt x="6479" y="13591"/>
                  </a:lnTo>
                  <a:lnTo>
                    <a:pt x="6869" y="13664"/>
                  </a:lnTo>
                  <a:lnTo>
                    <a:pt x="7258" y="13712"/>
                  </a:lnTo>
                  <a:lnTo>
                    <a:pt x="7672" y="13737"/>
                  </a:lnTo>
                  <a:lnTo>
                    <a:pt x="8087" y="13737"/>
                  </a:lnTo>
                  <a:lnTo>
                    <a:pt x="8087" y="13737"/>
                  </a:lnTo>
                  <a:lnTo>
                    <a:pt x="8501" y="13737"/>
                  </a:lnTo>
                  <a:lnTo>
                    <a:pt x="8915" y="13712"/>
                  </a:lnTo>
                  <a:lnTo>
                    <a:pt x="9329" y="13664"/>
                  </a:lnTo>
                  <a:lnTo>
                    <a:pt x="9718" y="13591"/>
                  </a:lnTo>
                  <a:lnTo>
                    <a:pt x="10108" y="13518"/>
                  </a:lnTo>
                  <a:lnTo>
                    <a:pt x="10498" y="13420"/>
                  </a:lnTo>
                  <a:lnTo>
                    <a:pt x="10863" y="13323"/>
                  </a:lnTo>
                  <a:lnTo>
                    <a:pt x="11228" y="13201"/>
                  </a:lnTo>
                  <a:lnTo>
                    <a:pt x="11594" y="13055"/>
                  </a:lnTo>
                  <a:lnTo>
                    <a:pt x="11935" y="12909"/>
                  </a:lnTo>
                  <a:lnTo>
                    <a:pt x="12276" y="12738"/>
                  </a:lnTo>
                  <a:lnTo>
                    <a:pt x="12617" y="12568"/>
                  </a:lnTo>
                  <a:lnTo>
                    <a:pt x="12933" y="12373"/>
                  </a:lnTo>
                  <a:lnTo>
                    <a:pt x="13225" y="12178"/>
                  </a:lnTo>
                  <a:lnTo>
                    <a:pt x="13518" y="11959"/>
                  </a:lnTo>
                  <a:lnTo>
                    <a:pt x="13810" y="11715"/>
                  </a:lnTo>
                  <a:lnTo>
                    <a:pt x="14078" y="11496"/>
                  </a:lnTo>
                  <a:lnTo>
                    <a:pt x="14321" y="11228"/>
                  </a:lnTo>
                  <a:lnTo>
                    <a:pt x="14565" y="10985"/>
                  </a:lnTo>
                  <a:lnTo>
                    <a:pt x="14784" y="10717"/>
                  </a:lnTo>
                  <a:lnTo>
                    <a:pt x="15003" y="10424"/>
                  </a:lnTo>
                  <a:lnTo>
                    <a:pt x="15198" y="10132"/>
                  </a:lnTo>
                  <a:lnTo>
                    <a:pt x="15369" y="9840"/>
                  </a:lnTo>
                  <a:lnTo>
                    <a:pt x="15539" y="9548"/>
                  </a:lnTo>
                  <a:lnTo>
                    <a:pt x="15685" y="9231"/>
                  </a:lnTo>
                  <a:lnTo>
                    <a:pt x="15807" y="8914"/>
                  </a:lnTo>
                  <a:lnTo>
                    <a:pt x="15929" y="8574"/>
                  </a:lnTo>
                  <a:lnTo>
                    <a:pt x="16002" y="8257"/>
                  </a:lnTo>
                  <a:lnTo>
                    <a:pt x="16075" y="7916"/>
                  </a:lnTo>
                  <a:lnTo>
                    <a:pt x="16124" y="7575"/>
                  </a:lnTo>
                  <a:lnTo>
                    <a:pt x="16172" y="7210"/>
                  </a:lnTo>
                  <a:lnTo>
                    <a:pt x="16172" y="6869"/>
                  </a:lnTo>
                  <a:lnTo>
                    <a:pt x="16172" y="6869"/>
                  </a:lnTo>
                  <a:lnTo>
                    <a:pt x="16172" y="6503"/>
                  </a:lnTo>
                  <a:lnTo>
                    <a:pt x="16124" y="6162"/>
                  </a:lnTo>
                  <a:lnTo>
                    <a:pt x="16075" y="5821"/>
                  </a:lnTo>
                  <a:lnTo>
                    <a:pt x="16002" y="5480"/>
                  </a:lnTo>
                  <a:lnTo>
                    <a:pt x="15929" y="5139"/>
                  </a:lnTo>
                  <a:lnTo>
                    <a:pt x="15807" y="4823"/>
                  </a:lnTo>
                  <a:lnTo>
                    <a:pt x="15685" y="4506"/>
                  </a:lnTo>
                  <a:lnTo>
                    <a:pt x="15539" y="4190"/>
                  </a:lnTo>
                  <a:lnTo>
                    <a:pt x="15369" y="3873"/>
                  </a:lnTo>
                  <a:lnTo>
                    <a:pt x="15198" y="3581"/>
                  </a:lnTo>
                  <a:lnTo>
                    <a:pt x="15003" y="3288"/>
                  </a:lnTo>
                  <a:lnTo>
                    <a:pt x="14784" y="3021"/>
                  </a:lnTo>
                  <a:lnTo>
                    <a:pt x="14565" y="2753"/>
                  </a:lnTo>
                  <a:lnTo>
                    <a:pt x="14321" y="2485"/>
                  </a:lnTo>
                  <a:lnTo>
                    <a:pt x="14078" y="2241"/>
                  </a:lnTo>
                  <a:lnTo>
                    <a:pt x="13810" y="1998"/>
                  </a:lnTo>
                  <a:lnTo>
                    <a:pt x="13518" y="1778"/>
                  </a:lnTo>
                  <a:lnTo>
                    <a:pt x="13225" y="1559"/>
                  </a:lnTo>
                  <a:lnTo>
                    <a:pt x="12933" y="1364"/>
                  </a:lnTo>
                  <a:lnTo>
                    <a:pt x="12617" y="1170"/>
                  </a:lnTo>
                  <a:lnTo>
                    <a:pt x="12276" y="975"/>
                  </a:lnTo>
                  <a:lnTo>
                    <a:pt x="11935" y="829"/>
                  </a:lnTo>
                  <a:lnTo>
                    <a:pt x="11594" y="658"/>
                  </a:lnTo>
                  <a:lnTo>
                    <a:pt x="11228" y="536"/>
                  </a:lnTo>
                  <a:lnTo>
                    <a:pt x="10863" y="415"/>
                  </a:lnTo>
                  <a:lnTo>
                    <a:pt x="10498" y="293"/>
                  </a:lnTo>
                  <a:lnTo>
                    <a:pt x="10108" y="195"/>
                  </a:lnTo>
                  <a:lnTo>
                    <a:pt x="9718" y="122"/>
                  </a:lnTo>
                  <a:lnTo>
                    <a:pt x="9329" y="74"/>
                  </a:lnTo>
                  <a:lnTo>
                    <a:pt x="8915" y="25"/>
                  </a:lnTo>
                  <a:lnTo>
                    <a:pt x="8501" y="1"/>
                  </a:lnTo>
                  <a:lnTo>
                    <a:pt x="8087" y="1"/>
                  </a:lnTo>
                  <a:lnTo>
                    <a:pt x="8087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 flipH="1">
              <a:off x="8162492" y="2909977"/>
              <a:ext cx="267421" cy="264430"/>
            </a:xfrm>
            <a:custGeom>
              <a:rect b="b" l="l" r="r" t="t"/>
              <a:pathLst>
                <a:path extrusionOk="0" fill="none" h="14711" w="16173">
                  <a:moveTo>
                    <a:pt x="8087" y="1"/>
                  </a:moveTo>
                  <a:lnTo>
                    <a:pt x="8087" y="1"/>
                  </a:lnTo>
                  <a:lnTo>
                    <a:pt x="7672" y="1"/>
                  </a:lnTo>
                  <a:lnTo>
                    <a:pt x="7258" y="25"/>
                  </a:lnTo>
                  <a:lnTo>
                    <a:pt x="6844" y="74"/>
                  </a:lnTo>
                  <a:lnTo>
                    <a:pt x="6455" y="122"/>
                  </a:lnTo>
                  <a:lnTo>
                    <a:pt x="6065" y="195"/>
                  </a:lnTo>
                  <a:lnTo>
                    <a:pt x="5675" y="293"/>
                  </a:lnTo>
                  <a:lnTo>
                    <a:pt x="5310" y="415"/>
                  </a:lnTo>
                  <a:lnTo>
                    <a:pt x="4945" y="536"/>
                  </a:lnTo>
                  <a:lnTo>
                    <a:pt x="4579" y="658"/>
                  </a:lnTo>
                  <a:lnTo>
                    <a:pt x="4238" y="829"/>
                  </a:lnTo>
                  <a:lnTo>
                    <a:pt x="3897" y="975"/>
                  </a:lnTo>
                  <a:lnTo>
                    <a:pt x="3557" y="1170"/>
                  </a:lnTo>
                  <a:lnTo>
                    <a:pt x="3240" y="1364"/>
                  </a:lnTo>
                  <a:lnTo>
                    <a:pt x="2948" y="1559"/>
                  </a:lnTo>
                  <a:lnTo>
                    <a:pt x="2655" y="1778"/>
                  </a:lnTo>
                  <a:lnTo>
                    <a:pt x="2363" y="1998"/>
                  </a:lnTo>
                  <a:lnTo>
                    <a:pt x="2095" y="2241"/>
                  </a:lnTo>
                  <a:lnTo>
                    <a:pt x="1852" y="2485"/>
                  </a:lnTo>
                  <a:lnTo>
                    <a:pt x="1608" y="2753"/>
                  </a:lnTo>
                  <a:lnTo>
                    <a:pt x="1389" y="3021"/>
                  </a:lnTo>
                  <a:lnTo>
                    <a:pt x="1170" y="3288"/>
                  </a:lnTo>
                  <a:lnTo>
                    <a:pt x="975" y="3581"/>
                  </a:lnTo>
                  <a:lnTo>
                    <a:pt x="804" y="3873"/>
                  </a:lnTo>
                  <a:lnTo>
                    <a:pt x="634" y="4190"/>
                  </a:lnTo>
                  <a:lnTo>
                    <a:pt x="488" y="4506"/>
                  </a:lnTo>
                  <a:lnTo>
                    <a:pt x="366" y="4823"/>
                  </a:lnTo>
                  <a:lnTo>
                    <a:pt x="244" y="5139"/>
                  </a:lnTo>
                  <a:lnTo>
                    <a:pt x="171" y="5480"/>
                  </a:lnTo>
                  <a:lnTo>
                    <a:pt x="98" y="5821"/>
                  </a:lnTo>
                  <a:lnTo>
                    <a:pt x="49" y="6162"/>
                  </a:lnTo>
                  <a:lnTo>
                    <a:pt x="1" y="6503"/>
                  </a:lnTo>
                  <a:lnTo>
                    <a:pt x="1" y="6869"/>
                  </a:lnTo>
                  <a:lnTo>
                    <a:pt x="1" y="6869"/>
                  </a:lnTo>
                  <a:lnTo>
                    <a:pt x="1" y="7234"/>
                  </a:lnTo>
                  <a:lnTo>
                    <a:pt x="49" y="7624"/>
                  </a:lnTo>
                  <a:lnTo>
                    <a:pt x="98" y="7989"/>
                  </a:lnTo>
                  <a:lnTo>
                    <a:pt x="196" y="8330"/>
                  </a:lnTo>
                  <a:lnTo>
                    <a:pt x="293" y="8695"/>
                  </a:lnTo>
                  <a:lnTo>
                    <a:pt x="415" y="9036"/>
                  </a:lnTo>
                  <a:lnTo>
                    <a:pt x="561" y="9377"/>
                  </a:lnTo>
                  <a:lnTo>
                    <a:pt x="731" y="9718"/>
                  </a:lnTo>
                  <a:lnTo>
                    <a:pt x="902" y="10035"/>
                  </a:lnTo>
                  <a:lnTo>
                    <a:pt x="1097" y="10327"/>
                  </a:lnTo>
                  <a:lnTo>
                    <a:pt x="1340" y="10644"/>
                  </a:lnTo>
                  <a:lnTo>
                    <a:pt x="1559" y="10936"/>
                  </a:lnTo>
                  <a:lnTo>
                    <a:pt x="1827" y="11204"/>
                  </a:lnTo>
                  <a:lnTo>
                    <a:pt x="2095" y="11472"/>
                  </a:lnTo>
                  <a:lnTo>
                    <a:pt x="2387" y="11740"/>
                  </a:lnTo>
                  <a:lnTo>
                    <a:pt x="2680" y="11983"/>
                  </a:lnTo>
                  <a:lnTo>
                    <a:pt x="2680" y="11983"/>
                  </a:lnTo>
                  <a:lnTo>
                    <a:pt x="2485" y="12349"/>
                  </a:lnTo>
                  <a:lnTo>
                    <a:pt x="2266" y="12714"/>
                  </a:lnTo>
                  <a:lnTo>
                    <a:pt x="2022" y="13104"/>
                  </a:lnTo>
                  <a:lnTo>
                    <a:pt x="1706" y="13469"/>
                  </a:lnTo>
                  <a:lnTo>
                    <a:pt x="1365" y="13834"/>
                  </a:lnTo>
                  <a:lnTo>
                    <a:pt x="1170" y="14005"/>
                  </a:lnTo>
                  <a:lnTo>
                    <a:pt x="951" y="14151"/>
                  </a:lnTo>
                  <a:lnTo>
                    <a:pt x="731" y="14297"/>
                  </a:lnTo>
                  <a:lnTo>
                    <a:pt x="512" y="14443"/>
                  </a:lnTo>
                  <a:lnTo>
                    <a:pt x="269" y="14540"/>
                  </a:lnTo>
                  <a:lnTo>
                    <a:pt x="1" y="14662"/>
                  </a:lnTo>
                  <a:lnTo>
                    <a:pt x="1" y="14662"/>
                  </a:lnTo>
                  <a:lnTo>
                    <a:pt x="122" y="14662"/>
                  </a:lnTo>
                  <a:lnTo>
                    <a:pt x="488" y="14711"/>
                  </a:lnTo>
                  <a:lnTo>
                    <a:pt x="1024" y="14711"/>
                  </a:lnTo>
                  <a:lnTo>
                    <a:pt x="1365" y="14711"/>
                  </a:lnTo>
                  <a:lnTo>
                    <a:pt x="1706" y="14687"/>
                  </a:lnTo>
                  <a:lnTo>
                    <a:pt x="2095" y="14614"/>
                  </a:lnTo>
                  <a:lnTo>
                    <a:pt x="2485" y="14540"/>
                  </a:lnTo>
                  <a:lnTo>
                    <a:pt x="2899" y="14419"/>
                  </a:lnTo>
                  <a:lnTo>
                    <a:pt x="3313" y="14273"/>
                  </a:lnTo>
                  <a:lnTo>
                    <a:pt x="3751" y="14078"/>
                  </a:lnTo>
                  <a:lnTo>
                    <a:pt x="4165" y="13834"/>
                  </a:lnTo>
                  <a:lnTo>
                    <a:pt x="4579" y="13566"/>
                  </a:lnTo>
                  <a:lnTo>
                    <a:pt x="4969" y="13201"/>
                  </a:lnTo>
                  <a:lnTo>
                    <a:pt x="4969" y="13201"/>
                  </a:lnTo>
                  <a:lnTo>
                    <a:pt x="5334" y="13323"/>
                  </a:lnTo>
                  <a:lnTo>
                    <a:pt x="5700" y="13444"/>
                  </a:lnTo>
                  <a:lnTo>
                    <a:pt x="6089" y="13518"/>
                  </a:lnTo>
                  <a:lnTo>
                    <a:pt x="6479" y="13591"/>
                  </a:lnTo>
                  <a:lnTo>
                    <a:pt x="6869" y="13664"/>
                  </a:lnTo>
                  <a:lnTo>
                    <a:pt x="7258" y="13712"/>
                  </a:lnTo>
                  <a:lnTo>
                    <a:pt x="7672" y="13737"/>
                  </a:lnTo>
                  <a:lnTo>
                    <a:pt x="8087" y="13737"/>
                  </a:lnTo>
                  <a:lnTo>
                    <a:pt x="8087" y="13737"/>
                  </a:lnTo>
                  <a:lnTo>
                    <a:pt x="8501" y="13737"/>
                  </a:lnTo>
                  <a:lnTo>
                    <a:pt x="8915" y="13712"/>
                  </a:lnTo>
                  <a:lnTo>
                    <a:pt x="9329" y="13664"/>
                  </a:lnTo>
                  <a:lnTo>
                    <a:pt x="9718" y="13591"/>
                  </a:lnTo>
                  <a:lnTo>
                    <a:pt x="10108" y="13518"/>
                  </a:lnTo>
                  <a:lnTo>
                    <a:pt x="10498" y="13420"/>
                  </a:lnTo>
                  <a:lnTo>
                    <a:pt x="10863" y="13323"/>
                  </a:lnTo>
                  <a:lnTo>
                    <a:pt x="11228" y="13201"/>
                  </a:lnTo>
                  <a:lnTo>
                    <a:pt x="11594" y="13055"/>
                  </a:lnTo>
                  <a:lnTo>
                    <a:pt x="11935" y="12909"/>
                  </a:lnTo>
                  <a:lnTo>
                    <a:pt x="12276" y="12738"/>
                  </a:lnTo>
                  <a:lnTo>
                    <a:pt x="12617" y="12568"/>
                  </a:lnTo>
                  <a:lnTo>
                    <a:pt x="12933" y="12373"/>
                  </a:lnTo>
                  <a:lnTo>
                    <a:pt x="13225" y="12178"/>
                  </a:lnTo>
                  <a:lnTo>
                    <a:pt x="13518" y="11959"/>
                  </a:lnTo>
                  <a:lnTo>
                    <a:pt x="13810" y="11715"/>
                  </a:lnTo>
                  <a:lnTo>
                    <a:pt x="14078" y="11496"/>
                  </a:lnTo>
                  <a:lnTo>
                    <a:pt x="14321" y="11228"/>
                  </a:lnTo>
                  <a:lnTo>
                    <a:pt x="14565" y="10985"/>
                  </a:lnTo>
                  <a:lnTo>
                    <a:pt x="14784" y="10717"/>
                  </a:lnTo>
                  <a:lnTo>
                    <a:pt x="15003" y="10424"/>
                  </a:lnTo>
                  <a:lnTo>
                    <a:pt x="15198" y="10132"/>
                  </a:lnTo>
                  <a:lnTo>
                    <a:pt x="15369" y="9840"/>
                  </a:lnTo>
                  <a:lnTo>
                    <a:pt x="15539" y="9548"/>
                  </a:lnTo>
                  <a:lnTo>
                    <a:pt x="15685" y="9231"/>
                  </a:lnTo>
                  <a:lnTo>
                    <a:pt x="15807" y="8914"/>
                  </a:lnTo>
                  <a:lnTo>
                    <a:pt x="15929" y="8574"/>
                  </a:lnTo>
                  <a:lnTo>
                    <a:pt x="16002" y="8257"/>
                  </a:lnTo>
                  <a:lnTo>
                    <a:pt x="16075" y="7916"/>
                  </a:lnTo>
                  <a:lnTo>
                    <a:pt x="16124" y="7575"/>
                  </a:lnTo>
                  <a:lnTo>
                    <a:pt x="16172" y="7210"/>
                  </a:lnTo>
                  <a:lnTo>
                    <a:pt x="16172" y="6869"/>
                  </a:lnTo>
                  <a:lnTo>
                    <a:pt x="16172" y="6869"/>
                  </a:lnTo>
                  <a:lnTo>
                    <a:pt x="16172" y="6503"/>
                  </a:lnTo>
                  <a:lnTo>
                    <a:pt x="16124" y="6162"/>
                  </a:lnTo>
                  <a:lnTo>
                    <a:pt x="16075" y="5821"/>
                  </a:lnTo>
                  <a:lnTo>
                    <a:pt x="16002" y="5480"/>
                  </a:lnTo>
                  <a:lnTo>
                    <a:pt x="15929" y="5139"/>
                  </a:lnTo>
                  <a:lnTo>
                    <a:pt x="15807" y="4823"/>
                  </a:lnTo>
                  <a:lnTo>
                    <a:pt x="15685" y="4506"/>
                  </a:lnTo>
                  <a:lnTo>
                    <a:pt x="15539" y="4190"/>
                  </a:lnTo>
                  <a:lnTo>
                    <a:pt x="15369" y="3873"/>
                  </a:lnTo>
                  <a:lnTo>
                    <a:pt x="15198" y="3581"/>
                  </a:lnTo>
                  <a:lnTo>
                    <a:pt x="15003" y="3288"/>
                  </a:lnTo>
                  <a:lnTo>
                    <a:pt x="14784" y="3021"/>
                  </a:lnTo>
                  <a:lnTo>
                    <a:pt x="14565" y="2753"/>
                  </a:lnTo>
                  <a:lnTo>
                    <a:pt x="14321" y="2485"/>
                  </a:lnTo>
                  <a:lnTo>
                    <a:pt x="14078" y="2241"/>
                  </a:lnTo>
                  <a:lnTo>
                    <a:pt x="13810" y="1998"/>
                  </a:lnTo>
                  <a:lnTo>
                    <a:pt x="13518" y="1778"/>
                  </a:lnTo>
                  <a:lnTo>
                    <a:pt x="13225" y="1559"/>
                  </a:lnTo>
                  <a:lnTo>
                    <a:pt x="12933" y="1364"/>
                  </a:lnTo>
                  <a:lnTo>
                    <a:pt x="12617" y="1170"/>
                  </a:lnTo>
                  <a:lnTo>
                    <a:pt x="12276" y="975"/>
                  </a:lnTo>
                  <a:lnTo>
                    <a:pt x="11935" y="829"/>
                  </a:lnTo>
                  <a:lnTo>
                    <a:pt x="11594" y="658"/>
                  </a:lnTo>
                  <a:lnTo>
                    <a:pt x="11228" y="536"/>
                  </a:lnTo>
                  <a:lnTo>
                    <a:pt x="10863" y="415"/>
                  </a:lnTo>
                  <a:lnTo>
                    <a:pt x="10498" y="293"/>
                  </a:lnTo>
                  <a:lnTo>
                    <a:pt x="10108" y="195"/>
                  </a:lnTo>
                  <a:lnTo>
                    <a:pt x="9718" y="122"/>
                  </a:lnTo>
                  <a:lnTo>
                    <a:pt x="9329" y="74"/>
                  </a:lnTo>
                  <a:lnTo>
                    <a:pt x="8915" y="25"/>
                  </a:lnTo>
                  <a:lnTo>
                    <a:pt x="8501" y="1"/>
                  </a:lnTo>
                  <a:lnTo>
                    <a:pt x="8087" y="1"/>
                  </a:lnTo>
                  <a:lnTo>
                    <a:pt x="8087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7734575" y="3299075"/>
            <a:ext cx="13392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DEMOCRACIA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Fundamentos de la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ASCyT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Modelo 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del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proceso</a:t>
            </a:r>
            <a:endParaRPr i="1" sz="1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938" y="1592625"/>
            <a:ext cx="5838825" cy="3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2813425" y="322250"/>
            <a:ext cx="5911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Modelo de “déficit” / Modelo “democrático”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Sans"/>
                <a:ea typeface="Nunito Sans"/>
                <a:cs typeface="Nunito Sans"/>
                <a:sym typeface="Nunito Sans"/>
              </a:rPr>
              <a:t>Modelo contextual (Burns, O’Connor, Stocklmayer, 2003)</a:t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ctrTitle"/>
          </p:nvPr>
        </p:nvSpPr>
        <p:spPr>
          <a:xfrm>
            <a:off x="59550" y="-96800"/>
            <a:ext cx="25209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8761D"/>
                </a:solidFill>
              </a:rPr>
              <a:t>2</a:t>
            </a:r>
            <a:r>
              <a:rPr b="1" lang="en" sz="4800">
                <a:solidFill>
                  <a:srgbClr val="38761D"/>
                </a:solidFill>
              </a:rPr>
              <a:t>.</a:t>
            </a:r>
            <a:endParaRPr b="1" sz="4800">
              <a:solidFill>
                <a:srgbClr val="38761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</a:rPr>
              <a:t>Análisis del “Programa de Apoyo a Proyectos de Popularización de Ciencia, </a:t>
            </a:r>
            <a:r>
              <a:rPr lang="en" sz="2000">
                <a:solidFill>
                  <a:srgbClr val="38761D"/>
                </a:solidFill>
              </a:rPr>
              <a:t>Tecnología</a:t>
            </a:r>
            <a:r>
              <a:rPr lang="en" sz="2000">
                <a:solidFill>
                  <a:srgbClr val="38761D"/>
                </a:solidFill>
              </a:rPr>
              <a:t> e Innovación” de ANII 2008-2016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8761D"/>
                </a:solidFill>
              </a:rPr>
              <a:t> (PAPPCTI)</a:t>
            </a:r>
            <a:endParaRPr sz="2000">
              <a:solidFill>
                <a:srgbClr val="38761D"/>
              </a:solidFill>
            </a:endParaRPr>
          </a:p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3"/>
          <p:cNvSpPr txBox="1"/>
          <p:nvPr>
            <p:ph type="title"/>
          </p:nvPr>
        </p:nvSpPr>
        <p:spPr>
          <a:xfrm>
            <a:off x="234450" y="575500"/>
            <a:ext cx="2046300" cy="10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del PAPPCTI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eorgia"/>
                <a:ea typeface="Georgia"/>
                <a:cs typeface="Georgia"/>
                <a:sym typeface="Georgia"/>
              </a:rPr>
              <a:t>Análisis documental y entrevistas</a:t>
            </a:r>
            <a:endParaRPr/>
          </a:p>
        </p:txBody>
      </p:sp>
      <p:grpSp>
        <p:nvGrpSpPr>
          <p:cNvPr id="209" name="Google Shape;209;p23"/>
          <p:cNvGrpSpPr/>
          <p:nvPr/>
        </p:nvGrpSpPr>
        <p:grpSpPr>
          <a:xfrm>
            <a:off x="2980666" y="400370"/>
            <a:ext cx="282493" cy="267055"/>
            <a:chOff x="3927500" y="301425"/>
            <a:chExt cx="461550" cy="411625"/>
          </a:xfrm>
        </p:grpSpPr>
        <p:sp>
          <p:nvSpPr>
            <p:cNvPr id="210" name="Google Shape;210;p23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6545279" y="322235"/>
            <a:ext cx="627000" cy="5676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3"/>
          <p:cNvSpPr/>
          <p:nvPr/>
        </p:nvSpPr>
        <p:spPr>
          <a:xfrm>
            <a:off x="6460275" y="459925"/>
            <a:ext cx="348083" cy="343097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solidFill>
            <a:srgbClr val="666666"/>
          </a:solidFill>
          <a:ln cap="rnd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p23"/>
          <p:cNvGrpSpPr/>
          <p:nvPr/>
        </p:nvGrpSpPr>
        <p:grpSpPr>
          <a:xfrm>
            <a:off x="2713999" y="285626"/>
            <a:ext cx="815843" cy="640805"/>
            <a:chOff x="6891924" y="632613"/>
            <a:chExt cx="815843" cy="640805"/>
          </a:xfrm>
        </p:grpSpPr>
        <p:sp>
          <p:nvSpPr>
            <p:cNvPr id="240" name="Google Shape;240;p23"/>
            <p:cNvSpPr/>
            <p:nvPr/>
          </p:nvSpPr>
          <p:spPr>
            <a:xfrm>
              <a:off x="7063367" y="632613"/>
              <a:ext cx="644400" cy="611700"/>
            </a:xfrm>
            <a:prstGeom prst="ellipse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1" name="Google Shape;241;p23"/>
            <p:cNvGrpSpPr/>
            <p:nvPr/>
          </p:nvGrpSpPr>
          <p:grpSpPr>
            <a:xfrm>
              <a:off x="6891924" y="855291"/>
              <a:ext cx="342882" cy="418128"/>
              <a:chOff x="596350" y="929175"/>
              <a:chExt cx="407950" cy="497475"/>
            </a:xfrm>
          </p:grpSpPr>
          <p:sp>
            <p:nvSpPr>
              <p:cNvPr id="242" name="Google Shape;242;p23"/>
              <p:cNvSpPr/>
              <p:nvPr/>
            </p:nvSpPr>
            <p:spPr>
              <a:xfrm>
                <a:off x="596350" y="953550"/>
                <a:ext cx="387250" cy="473100"/>
              </a:xfrm>
              <a:custGeom>
                <a:rect b="b" l="l" r="r" t="t"/>
                <a:pathLst>
                  <a:path extrusionOk="0" fill="none" h="18924" w="15490">
                    <a:moveTo>
                      <a:pt x="15490" y="17828"/>
                    </a:moveTo>
                    <a:lnTo>
                      <a:pt x="15490" y="17828"/>
                    </a:lnTo>
                    <a:lnTo>
                      <a:pt x="15466" y="17998"/>
                    </a:lnTo>
                    <a:lnTo>
                      <a:pt x="15417" y="18169"/>
                    </a:lnTo>
                    <a:lnTo>
                      <a:pt x="15319" y="18364"/>
                    </a:lnTo>
                    <a:lnTo>
                      <a:pt x="15198" y="18534"/>
                    </a:lnTo>
                    <a:lnTo>
                      <a:pt x="15052" y="18680"/>
                    </a:lnTo>
                    <a:lnTo>
                      <a:pt x="14881" y="18802"/>
                    </a:lnTo>
                    <a:lnTo>
                      <a:pt x="14735" y="18900"/>
                    </a:lnTo>
                    <a:lnTo>
                      <a:pt x="14564" y="18924"/>
                    </a:lnTo>
                    <a:lnTo>
                      <a:pt x="1023" y="18924"/>
                    </a:lnTo>
                    <a:lnTo>
                      <a:pt x="1023" y="18924"/>
                    </a:lnTo>
                    <a:lnTo>
                      <a:pt x="853" y="18900"/>
                    </a:lnTo>
                    <a:lnTo>
                      <a:pt x="682" y="18802"/>
                    </a:lnTo>
                    <a:lnTo>
                      <a:pt x="512" y="18680"/>
                    </a:lnTo>
                    <a:lnTo>
                      <a:pt x="341" y="18534"/>
                    </a:lnTo>
                    <a:lnTo>
                      <a:pt x="219" y="18364"/>
                    </a:lnTo>
                    <a:lnTo>
                      <a:pt x="98" y="18169"/>
                    </a:lnTo>
                    <a:lnTo>
                      <a:pt x="25" y="17998"/>
                    </a:lnTo>
                    <a:lnTo>
                      <a:pt x="0" y="17828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25" y="706"/>
                    </a:lnTo>
                    <a:lnTo>
                      <a:pt x="98" y="560"/>
                    </a:lnTo>
                    <a:lnTo>
                      <a:pt x="195" y="414"/>
                    </a:lnTo>
                    <a:lnTo>
                      <a:pt x="341" y="268"/>
                    </a:lnTo>
                    <a:lnTo>
                      <a:pt x="487" y="171"/>
                    </a:lnTo>
                    <a:lnTo>
                      <a:pt x="658" y="73"/>
                    </a:lnTo>
                    <a:lnTo>
                      <a:pt x="828" y="24"/>
                    </a:lnTo>
                    <a:lnTo>
                      <a:pt x="974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26775" y="929175"/>
                <a:ext cx="377525" cy="462775"/>
              </a:xfrm>
              <a:custGeom>
                <a:rect b="b" l="l" r="r" t="t"/>
                <a:pathLst>
                  <a:path extrusionOk="0" fill="none" h="18511" w="15101">
                    <a:moveTo>
                      <a:pt x="15101" y="3362"/>
                    </a:moveTo>
                    <a:lnTo>
                      <a:pt x="15101" y="17731"/>
                    </a:lnTo>
                    <a:lnTo>
                      <a:pt x="15101" y="17731"/>
                    </a:lnTo>
                    <a:lnTo>
                      <a:pt x="15077" y="17877"/>
                    </a:lnTo>
                    <a:lnTo>
                      <a:pt x="15028" y="18024"/>
                    </a:lnTo>
                    <a:lnTo>
                      <a:pt x="14979" y="18145"/>
                    </a:lnTo>
                    <a:lnTo>
                      <a:pt x="14882" y="18267"/>
                    </a:lnTo>
                    <a:lnTo>
                      <a:pt x="14760" y="18365"/>
                    </a:lnTo>
                    <a:lnTo>
                      <a:pt x="14614" y="18438"/>
                    </a:lnTo>
                    <a:lnTo>
                      <a:pt x="14468" y="18486"/>
                    </a:lnTo>
                    <a:lnTo>
                      <a:pt x="14322" y="18511"/>
                    </a:lnTo>
                    <a:lnTo>
                      <a:pt x="780" y="18511"/>
                    </a:lnTo>
                    <a:lnTo>
                      <a:pt x="780" y="18511"/>
                    </a:lnTo>
                    <a:lnTo>
                      <a:pt x="634" y="18486"/>
                    </a:lnTo>
                    <a:lnTo>
                      <a:pt x="488" y="18438"/>
                    </a:lnTo>
                    <a:lnTo>
                      <a:pt x="342" y="18365"/>
                    </a:lnTo>
                    <a:lnTo>
                      <a:pt x="220" y="18267"/>
                    </a:lnTo>
                    <a:lnTo>
                      <a:pt x="123" y="18145"/>
                    </a:lnTo>
                    <a:lnTo>
                      <a:pt x="74" y="18024"/>
                    </a:lnTo>
                    <a:lnTo>
                      <a:pt x="25" y="17877"/>
                    </a:lnTo>
                    <a:lnTo>
                      <a:pt x="1" y="17731"/>
                    </a:lnTo>
                    <a:lnTo>
                      <a:pt x="1" y="780"/>
                    </a:lnTo>
                    <a:lnTo>
                      <a:pt x="1" y="780"/>
                    </a:lnTo>
                    <a:lnTo>
                      <a:pt x="25" y="610"/>
                    </a:lnTo>
                    <a:lnTo>
                      <a:pt x="74" y="464"/>
                    </a:lnTo>
                    <a:lnTo>
                      <a:pt x="123" y="342"/>
                    </a:lnTo>
                    <a:lnTo>
                      <a:pt x="220" y="220"/>
                    </a:lnTo>
                    <a:lnTo>
                      <a:pt x="342" y="123"/>
                    </a:lnTo>
                    <a:lnTo>
                      <a:pt x="488" y="50"/>
                    </a:lnTo>
                    <a:lnTo>
                      <a:pt x="634" y="1"/>
                    </a:lnTo>
                    <a:lnTo>
                      <a:pt x="780" y="1"/>
                    </a:lnTo>
                    <a:lnTo>
                      <a:pt x="11740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688900" y="1256150"/>
                <a:ext cx="133975" cy="25"/>
              </a:xfrm>
              <a:custGeom>
                <a:rect b="b" l="l" r="r" t="t"/>
                <a:pathLst>
                  <a:path extrusionOk="0" fill="none" h="1" w="5359">
                    <a:moveTo>
                      <a:pt x="5358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688900" y="1201350"/>
                <a:ext cx="255750" cy="25"/>
              </a:xfrm>
              <a:custGeom>
                <a:rect b="b" l="l" r="r" t="t"/>
                <a:pathLst>
                  <a:path extrusionOk="0" fill="none" h="1" w="1023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88900" y="1145950"/>
                <a:ext cx="255750" cy="25"/>
              </a:xfrm>
              <a:custGeom>
                <a:rect b="b" l="l" r="r" t="t"/>
                <a:pathLst>
                  <a:path extrusionOk="0" fill="none" h="1" w="10230">
                    <a:moveTo>
                      <a:pt x="10229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88900" y="1090525"/>
                <a:ext cx="255750" cy="25"/>
              </a:xfrm>
              <a:custGeom>
                <a:rect b="b" l="l" r="r" t="t"/>
                <a:pathLst>
                  <a:path extrusionOk="0" fill="none" h="1" w="10230">
                    <a:moveTo>
                      <a:pt x="10229" y="1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920250" y="929175"/>
                <a:ext cx="84050" cy="84050"/>
              </a:xfrm>
              <a:custGeom>
                <a:rect b="b" l="l" r="r" t="t"/>
                <a:pathLst>
                  <a:path extrusionOk="0" fill="none" h="3362" w="3362">
                    <a:moveTo>
                      <a:pt x="1" y="2582"/>
                    </a:moveTo>
                    <a:lnTo>
                      <a:pt x="1" y="1"/>
                    </a:lnTo>
                    <a:lnTo>
                      <a:pt x="3362" y="3362"/>
                    </a:lnTo>
                    <a:lnTo>
                      <a:pt x="780" y="3362"/>
                    </a:lnTo>
                    <a:lnTo>
                      <a:pt x="780" y="3362"/>
                    </a:lnTo>
                    <a:lnTo>
                      <a:pt x="610" y="3337"/>
                    </a:lnTo>
                    <a:lnTo>
                      <a:pt x="464" y="3289"/>
                    </a:lnTo>
                    <a:lnTo>
                      <a:pt x="342" y="3216"/>
                    </a:lnTo>
                    <a:lnTo>
                      <a:pt x="220" y="3118"/>
                    </a:lnTo>
                    <a:lnTo>
                      <a:pt x="123" y="3021"/>
                    </a:lnTo>
                    <a:lnTo>
                      <a:pt x="50" y="2875"/>
                    </a:lnTo>
                    <a:lnTo>
                      <a:pt x="1" y="2729"/>
                    </a:lnTo>
                    <a:lnTo>
                      <a:pt x="1" y="2582"/>
                    </a:lnTo>
                    <a:lnTo>
                      <a:pt x="1" y="2582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3139475" y="400375"/>
            <a:ext cx="2597100" cy="42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DOCUMENTOS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>
                <a:solidFill>
                  <a:schemeClr val="dk2"/>
                </a:solidFill>
              </a:rPr>
              <a:t>PENCTI</a:t>
            </a:r>
            <a:endParaRPr b="1" i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>
                <a:solidFill>
                  <a:schemeClr val="dk2"/>
                </a:solidFill>
              </a:rPr>
              <a:t>Informes </a:t>
            </a:r>
            <a:r>
              <a:rPr b="1" i="0" lang="en" sz="1600">
                <a:solidFill>
                  <a:schemeClr val="dk2"/>
                </a:solidFill>
              </a:rPr>
              <a:t>ejecución presupuestal</a:t>
            </a:r>
            <a:r>
              <a:rPr i="0" lang="en" sz="1600">
                <a:solidFill>
                  <a:schemeClr val="dk2"/>
                </a:solidFill>
              </a:rPr>
              <a:t> de ANII</a:t>
            </a:r>
            <a:endParaRPr i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>
                <a:solidFill>
                  <a:schemeClr val="dk2"/>
                </a:solidFill>
              </a:rPr>
              <a:t>Bases del PAPPCTI</a:t>
            </a:r>
            <a:endParaRPr i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>
                <a:solidFill>
                  <a:schemeClr val="dk2"/>
                </a:solidFill>
              </a:rPr>
              <a:t>Informe </a:t>
            </a:r>
            <a:r>
              <a:rPr b="1" i="0" lang="en" sz="1600">
                <a:solidFill>
                  <a:schemeClr val="dk2"/>
                </a:solidFill>
              </a:rPr>
              <a:t>evaluación</a:t>
            </a:r>
            <a:r>
              <a:rPr i="0" lang="en" sz="1600">
                <a:solidFill>
                  <a:schemeClr val="dk2"/>
                </a:solidFill>
              </a:rPr>
              <a:t> del</a:t>
            </a:r>
            <a:r>
              <a:rPr lang="en" sz="1600">
                <a:solidFill>
                  <a:schemeClr val="dk2"/>
                </a:solidFill>
              </a:rPr>
              <a:t> </a:t>
            </a:r>
            <a:r>
              <a:rPr i="0" lang="en" sz="1600">
                <a:solidFill>
                  <a:schemeClr val="dk2"/>
                </a:solidFill>
              </a:rPr>
              <a:t>PAPPCTI de 2008</a:t>
            </a:r>
            <a:endParaRPr i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>
                <a:solidFill>
                  <a:schemeClr val="dk2"/>
                </a:solidFill>
              </a:rPr>
              <a:t>Información disponible de los </a:t>
            </a:r>
            <a:r>
              <a:rPr b="1" i="0" lang="en" sz="1600">
                <a:solidFill>
                  <a:schemeClr val="dk2"/>
                </a:solidFill>
              </a:rPr>
              <a:t>431 proyectos</a:t>
            </a:r>
            <a:endParaRPr b="1" i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" sz="1800"/>
              <a:t> </a:t>
            </a:r>
            <a:endParaRPr i="0" sz="18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6888325" y="459925"/>
            <a:ext cx="2174700" cy="26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ENTREVISTAS </a:t>
            </a:r>
            <a:endParaRPr b="1"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8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Teórico</a:t>
            </a:r>
            <a:endParaRPr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Gestión</a:t>
            </a:r>
            <a:endParaRPr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Comité evaluador</a:t>
            </a:r>
            <a:endParaRPr sz="160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