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sldIdLst>
    <p:sldId id="256" r:id="rId2"/>
    <p:sldId id="257" r:id="rId3"/>
    <p:sldId id="259" r:id="rId4"/>
    <p:sldId id="260" r:id="rId5"/>
    <p:sldId id="261" r:id="rId6"/>
    <p:sldId id="262" r:id="rId7"/>
    <p:sldId id="263" r:id="rId8"/>
    <p:sldId id="264" r:id="rId9"/>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7122" autoAdjust="0"/>
  </p:normalViewPr>
  <p:slideViewPr>
    <p:cSldViewPr showGuides="1">
      <p:cViewPr>
        <p:scale>
          <a:sx n="73" d="100"/>
          <a:sy n="73" d="100"/>
        </p:scale>
        <p:origin x="-1398"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ES"/>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9F49DCF-872F-441B-8739-0332FB1A51B7}" type="datetimeFigureOut">
              <a:rPr lang="es-ES" smtClean="0"/>
              <a:t>11/05/2020</a:t>
            </a:fld>
            <a:endParaRPr lang="es-ES"/>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ES"/>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ES"/>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EF44855-3E80-43B2-9AB7-A4A6AE4724F0}" type="slidenum">
              <a:rPr lang="es-ES" smtClean="0"/>
              <a:t>‹Nº›</a:t>
            </a:fld>
            <a:endParaRPr lang="es-ES"/>
          </a:p>
        </p:txBody>
      </p:sp>
    </p:spTree>
    <p:extLst>
      <p:ext uri="{BB962C8B-B14F-4D97-AF65-F5344CB8AC3E}">
        <p14:creationId xmlns:p14="http://schemas.microsoft.com/office/powerpoint/2010/main" val="373324314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ES"/>
          </a:p>
        </p:txBody>
      </p:sp>
      <p:sp>
        <p:nvSpPr>
          <p:cNvPr id="4" name="3 Marcador de número de diapositiva"/>
          <p:cNvSpPr>
            <a:spLocks noGrp="1"/>
          </p:cNvSpPr>
          <p:nvPr>
            <p:ph type="sldNum" sz="quarter" idx="10"/>
          </p:nvPr>
        </p:nvSpPr>
        <p:spPr/>
        <p:txBody>
          <a:bodyPr/>
          <a:lstStyle/>
          <a:p>
            <a:fld id="{FEF44855-3E80-43B2-9AB7-A4A6AE4724F0}" type="slidenum">
              <a:rPr lang="es-ES" smtClean="0"/>
              <a:t>1</a:t>
            </a:fld>
            <a:endParaRPr lang="es-ES"/>
          </a:p>
        </p:txBody>
      </p:sp>
    </p:spTree>
    <p:extLst>
      <p:ext uri="{BB962C8B-B14F-4D97-AF65-F5344CB8AC3E}">
        <p14:creationId xmlns:p14="http://schemas.microsoft.com/office/powerpoint/2010/main" val="86655555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r>
              <a:rPr lang="es-ES" dirty="0" smtClean="0"/>
              <a:t>La suma de las concentraciones de todas las especies químicas del dióxido de carbono disuelto se denomina bióxido de carbono inorgánico total (TCO2= [CO2] + [H2CO3] + [HCO3-] + [CO32-]) (también simbolizado como ΣCO2y </a:t>
            </a:r>
            <a:r>
              <a:rPr lang="es-ES" dirty="0" err="1" smtClean="0"/>
              <a:t>Ct</a:t>
            </a:r>
            <a:r>
              <a:rPr lang="es-ES" dirty="0" smtClean="0"/>
              <a:t>) y se expresa en </a:t>
            </a:r>
            <a:r>
              <a:rPr lang="es-ES" dirty="0" err="1" smtClean="0"/>
              <a:t>milimoles</a:t>
            </a:r>
            <a:r>
              <a:rPr lang="es-ES" dirty="0" smtClean="0"/>
              <a:t> por kilogramo (o por litro) de agua de mar.</a:t>
            </a:r>
          </a:p>
          <a:p>
            <a:endParaRPr lang="es-ES" dirty="0" smtClean="0"/>
          </a:p>
          <a:p>
            <a:r>
              <a:rPr lang="es-ES" dirty="0" smtClean="0"/>
              <a:t>Debido a la reacción (1), y al rango de pH del agua de mar, el CO2 como gas disuelto está presente en cantidades muy pequeñas en el agua de mar (~ 0.23 ml l-1), pues no llega al 2% del TCO2. La especie química más abundante es el bicarbonato, que es la que se consume por fotosíntesis. La solubilidad de los gases generalmente disminuye con el aumento de temperatura y salinidad, y aumenta con el aumento de presión (profundidad) (como en la soda en el interior de una botella cerrada). Con el consumo de CO2 por fotosíntesis o por fuga hacia la atmósfera, la reacción (1) se mueve hacia la izquierda y la concentración de H+ disminuye, por lo que el pH aumenta; mientras que cuando se aumenta el CO2, por respiración o por aporte externo, la reacción (1) se mueve hacia la derecha, la concentración de H+ aumenta y el pH disminuye (Libes 1992).</a:t>
            </a:r>
          </a:p>
          <a:p>
            <a:endParaRPr lang="es-ES" dirty="0" smtClean="0"/>
          </a:p>
          <a:p>
            <a:r>
              <a:rPr lang="es-ES" dirty="0" smtClean="0"/>
              <a:t>El agua de mar en equilibrio con el CO2 atmosférico es ligeramente alcalina, con un pH de 8.1 a 8.3. El pH puede aumentar en las aguas superficiales mediante el consumo de CO2 por fotosíntesis, pero normalmente no excede 8.4 con excepción de ciertas condiciones en pozas de entre-mareas, lagunas costeras o estuarios. </a:t>
            </a:r>
          </a:p>
          <a:p>
            <a:endParaRPr lang="es-ES" dirty="0" smtClean="0"/>
          </a:p>
          <a:p>
            <a:r>
              <a:rPr lang="es-ES" dirty="0" smtClean="0"/>
              <a:t>Por debajo de la zona </a:t>
            </a:r>
            <a:r>
              <a:rPr lang="es-ES" dirty="0" err="1" smtClean="0"/>
              <a:t>eufótica</a:t>
            </a:r>
            <a:r>
              <a:rPr lang="es-ES" dirty="0" smtClean="0"/>
              <a:t>, o zona iluminada, el CO2 aumenta por respiración; por debajo de algunos cientos de metros de profundidad también aumenta por disolución de exoesqueletos de carbonato de calcio (CaCO3). A medida que el TCO2 aumenta el pH disminuye típicamente a valores de 7.6–7.8, aunque puede alcanzar valores de 7.5 o menos en aguas de baja salinidad o en condiciones anaeróbicas, donde las bacterias usan el oxígeno de los sulfatos para respirar y producen ácido sulfhídrico. En lugares donde los sulfatos se han consumido, la respiración bacteriana puede utilizar el oxígeno del CO2 y producir hidrocarburos como el metano (CH4). Bajo estas condiciones el pH se puede elevar a valores tan altos como 12 (</a:t>
            </a:r>
            <a:r>
              <a:rPr lang="es-ES" dirty="0" err="1" smtClean="0"/>
              <a:t>Broecker</a:t>
            </a:r>
            <a:r>
              <a:rPr lang="es-ES" dirty="0" smtClean="0"/>
              <a:t> y </a:t>
            </a:r>
            <a:r>
              <a:rPr lang="es-ES" dirty="0" err="1" smtClean="0"/>
              <a:t>Peng</a:t>
            </a:r>
            <a:r>
              <a:rPr lang="es-ES" dirty="0" smtClean="0"/>
              <a:t> 1982).</a:t>
            </a:r>
            <a:endParaRPr lang="es-ES" dirty="0"/>
          </a:p>
        </p:txBody>
      </p:sp>
      <p:sp>
        <p:nvSpPr>
          <p:cNvPr id="4" name="3 Marcador de número de diapositiva"/>
          <p:cNvSpPr>
            <a:spLocks noGrp="1"/>
          </p:cNvSpPr>
          <p:nvPr>
            <p:ph type="sldNum" sz="quarter" idx="10"/>
          </p:nvPr>
        </p:nvSpPr>
        <p:spPr/>
        <p:txBody>
          <a:bodyPr/>
          <a:lstStyle/>
          <a:p>
            <a:fld id="{FEF44855-3E80-43B2-9AB7-A4A6AE4724F0}" type="slidenum">
              <a:rPr lang="es-ES" smtClean="0"/>
              <a:t>2</a:t>
            </a:fld>
            <a:endParaRPr lang="es-ES"/>
          </a:p>
        </p:txBody>
      </p:sp>
    </p:spTree>
    <p:extLst>
      <p:ext uri="{BB962C8B-B14F-4D97-AF65-F5344CB8AC3E}">
        <p14:creationId xmlns:p14="http://schemas.microsoft.com/office/powerpoint/2010/main" val="177401230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r>
              <a:rPr lang="es-ES" dirty="0" smtClean="0"/>
              <a:t>Los océanos tienen una circulación profunda </a:t>
            </a:r>
            <a:r>
              <a:rPr lang="es-ES" dirty="0" err="1" smtClean="0"/>
              <a:t>termohalina</a:t>
            </a:r>
            <a:r>
              <a:rPr lang="es-ES" dirty="0" smtClean="0"/>
              <a:t>. A grandes rasgos, el agua se calienta en las regiones ecuatoriales, luego se mueve hacia los polos en las grandes corrientes occidentales de cada cuenca oceánica, transfiriendo calor hacia la atmósfera. En las regiones sub-árticas el enfriamiento y la formación de hielo causan que el agua se haga más densa. Esta agua se hunde para formar el agua profunda. Su hundimiento es el inicio de una larga jornada. Parte de esta agua profunda viaja hacia el sur en el Atlántico, se mueve hacia el Pacífico y el Índico vía las aguas circumpolares del Antártico y luego se mueve lentamente hacia el norte en un viaje que puede tomar por el orden de mil años. A profundidad, la respiración degrada la materia orgánica y los exoesqueletos de CaCO</a:t>
            </a:r>
            <a:r>
              <a:rPr lang="es-ES" baseline="-25000" dirty="0" smtClean="0"/>
              <a:t>3</a:t>
            </a:r>
            <a:r>
              <a:rPr lang="es-ES" dirty="0" smtClean="0"/>
              <a:t> se disuelven, la distribución horizontal del TCO</a:t>
            </a:r>
            <a:r>
              <a:rPr lang="es-ES" baseline="-25000" dirty="0" smtClean="0"/>
              <a:t>2</a:t>
            </a:r>
            <a:r>
              <a:rPr lang="es-ES" dirty="0" smtClean="0"/>
              <a:t> muestra un aumento de concentración en la dirección de la circulación del agua. Los más altos valores de TCO</a:t>
            </a:r>
            <a:r>
              <a:rPr lang="es-ES" baseline="-25000" dirty="0" smtClean="0"/>
              <a:t>2</a:t>
            </a:r>
            <a:r>
              <a:rPr lang="es-ES" dirty="0" smtClean="0"/>
              <a:t> se encuentran en las aguas intermedias y profundas del Pacífico tropical oriental que son las más viejas, desde que se originaron en la superficie del Atlántico norte. Las aguas intermedias y profundas del Pacífico tienen 10% más de carbono inorgánico disuelto que las del Atlántico (fig.) (</a:t>
            </a:r>
            <a:r>
              <a:rPr lang="es-ES" dirty="0" err="1" smtClean="0"/>
              <a:t>Broecker</a:t>
            </a:r>
            <a:r>
              <a:rPr lang="es-ES" dirty="0" smtClean="0"/>
              <a:t> 1974). Además, el Pacífico es mucho más extenso, por lo que contiene mucho más carbono inorgánico disuelto que el Atlántico.</a:t>
            </a:r>
          </a:p>
          <a:p>
            <a:endParaRPr lang="es-ES" dirty="0"/>
          </a:p>
        </p:txBody>
      </p:sp>
      <p:sp>
        <p:nvSpPr>
          <p:cNvPr id="4" name="3 Marcador de número de diapositiva"/>
          <p:cNvSpPr>
            <a:spLocks noGrp="1"/>
          </p:cNvSpPr>
          <p:nvPr>
            <p:ph type="sldNum" sz="quarter" idx="10"/>
          </p:nvPr>
        </p:nvSpPr>
        <p:spPr/>
        <p:txBody>
          <a:bodyPr/>
          <a:lstStyle/>
          <a:p>
            <a:fld id="{FEF44855-3E80-43B2-9AB7-A4A6AE4724F0}" type="slidenum">
              <a:rPr lang="es-ES" smtClean="0"/>
              <a:t>3</a:t>
            </a:fld>
            <a:endParaRPr lang="es-ES"/>
          </a:p>
        </p:txBody>
      </p:sp>
    </p:spTree>
    <p:extLst>
      <p:ext uri="{BB962C8B-B14F-4D97-AF65-F5344CB8AC3E}">
        <p14:creationId xmlns:p14="http://schemas.microsoft.com/office/powerpoint/2010/main" val="177401230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r>
              <a:rPr lang="es-ES" dirty="0" smtClean="0"/>
              <a:t>En la escala geológica lo que ha movido al carbono ha sido un proceso lineal de secuestro continuo que ha almacenado el CO</a:t>
            </a:r>
            <a:r>
              <a:rPr lang="es-ES" baseline="-25000" dirty="0" smtClean="0"/>
              <a:t>2</a:t>
            </a:r>
            <a:r>
              <a:rPr lang="es-ES" dirty="0" smtClean="0"/>
              <a:t> emanado de los volcanes para terminar con una atmósfera pobre en CO</a:t>
            </a:r>
            <a:r>
              <a:rPr lang="es-ES" baseline="-25000" dirty="0" smtClean="0"/>
              <a:t>2</a:t>
            </a:r>
            <a:r>
              <a:rPr lang="es-ES" dirty="0" smtClean="0"/>
              <a:t>: de los volcanes a la atmósfera, de la atmósfera al agua y del agua a los sedimentos, hasta formar rocas sedimentarias. El resultado final es que se han secuestrado ~5×1016 toneladas de carbono (t C) en forma de caliza y dolomita, ~1×1016 t C en forma de materia orgánica en los sedimentos, ~5×1012 t C como combustibles fósiles, ~37×1012 t C como carbono inorgánico disuelto en el océano, ~1.6×1012 t C como materia orgánica de los suelos, ~800×109 t C como biota terrestre, ~1×1012 t C como materia orgánica disuelta en el mar, y ~3×109 t C como biota marina (Post et al. 1990). Si no hubiesen existido los océanos para formar los sedimentos y las rocas sedimentarias, la concentración de CO</a:t>
            </a:r>
            <a:r>
              <a:rPr lang="es-ES" baseline="-25000" dirty="0" smtClean="0"/>
              <a:t>2</a:t>
            </a:r>
            <a:r>
              <a:rPr lang="es-ES" dirty="0" smtClean="0"/>
              <a:t> en la atmósfera sería mucho más elevada y la temperatura media de nuestro planeta sería comparable con la de Venus cuya elevadísima concentración de CO</a:t>
            </a:r>
            <a:r>
              <a:rPr lang="es-ES" baseline="-25000" dirty="0" smtClean="0"/>
              <a:t>2</a:t>
            </a:r>
            <a:r>
              <a:rPr lang="es-ES" dirty="0" smtClean="0"/>
              <a:t> lo hace tan caliente que el agua no permanece líquida en su superficie.</a:t>
            </a:r>
            <a:endParaRPr lang="es-ES" dirty="0"/>
          </a:p>
        </p:txBody>
      </p:sp>
      <p:sp>
        <p:nvSpPr>
          <p:cNvPr id="4" name="3 Marcador de número de diapositiva"/>
          <p:cNvSpPr>
            <a:spLocks noGrp="1"/>
          </p:cNvSpPr>
          <p:nvPr>
            <p:ph type="sldNum" sz="quarter" idx="10"/>
          </p:nvPr>
        </p:nvSpPr>
        <p:spPr/>
        <p:txBody>
          <a:bodyPr/>
          <a:lstStyle/>
          <a:p>
            <a:fld id="{FEF44855-3E80-43B2-9AB7-A4A6AE4724F0}" type="slidenum">
              <a:rPr lang="es-ES" smtClean="0"/>
              <a:t>4</a:t>
            </a:fld>
            <a:endParaRPr lang="es-ES"/>
          </a:p>
        </p:txBody>
      </p:sp>
    </p:spTree>
    <p:extLst>
      <p:ext uri="{BB962C8B-B14F-4D97-AF65-F5344CB8AC3E}">
        <p14:creationId xmlns:p14="http://schemas.microsoft.com/office/powerpoint/2010/main" val="177401230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r>
              <a:rPr lang="es-ES" dirty="0" smtClean="0"/>
              <a:t>La “bomba biológica” juega un papel importante en la distribución de carbono en el océano, y a través de esto en la pCO2 atmosférica. La “bomba biológica” es responsable del 75% de la diferencia del TCO</a:t>
            </a:r>
            <a:r>
              <a:rPr lang="es-ES" baseline="-25000" dirty="0" smtClean="0"/>
              <a:t>2 </a:t>
            </a:r>
            <a:r>
              <a:rPr lang="es-ES" dirty="0" smtClean="0"/>
              <a:t>entre las aguas superficiales y las profundas, el resto se debe a las diferencias de solubilidad por temperatura. Por lo tanto, los procesos biológicos afectan la capacidad del océano para absorber CO2 </a:t>
            </a:r>
            <a:r>
              <a:rPr lang="es-ES" dirty="0" err="1" smtClean="0"/>
              <a:t>antropogénico</a:t>
            </a:r>
            <a:r>
              <a:rPr lang="es-ES" dirty="0" smtClean="0"/>
              <a:t> porque influencian la composición química de las aguas superficiales. Sin embargo, la única manera en que los procesos biológicos pueden jugar un papel directo en la absorción oceánica del CO</a:t>
            </a:r>
            <a:r>
              <a:rPr lang="es-ES" baseline="-25000" dirty="0" smtClean="0"/>
              <a:t>2</a:t>
            </a:r>
            <a:r>
              <a:rPr lang="es-ES" dirty="0" smtClean="0"/>
              <a:t> </a:t>
            </a:r>
            <a:r>
              <a:rPr lang="es-ES" dirty="0" err="1" smtClean="0"/>
              <a:t>antropogénico</a:t>
            </a:r>
            <a:r>
              <a:rPr lang="es-ES" dirty="0" smtClean="0"/>
              <a:t> es si cambiaran con el tiempo. Los cambios necesarios de estos procesos biológicos para tener un impacto significativo son muy improbables (Sarmiento y </a:t>
            </a:r>
            <a:r>
              <a:rPr lang="es-ES" dirty="0" err="1" smtClean="0"/>
              <a:t>Siegenthaler</a:t>
            </a:r>
            <a:r>
              <a:rPr lang="es-ES" dirty="0" smtClean="0"/>
              <a:t> 1992).</a:t>
            </a:r>
          </a:p>
          <a:p>
            <a:endParaRPr lang="es-ES" dirty="0" smtClean="0"/>
          </a:p>
        </p:txBody>
      </p:sp>
      <p:sp>
        <p:nvSpPr>
          <p:cNvPr id="4" name="3 Marcador de número de diapositiva"/>
          <p:cNvSpPr>
            <a:spLocks noGrp="1"/>
          </p:cNvSpPr>
          <p:nvPr>
            <p:ph type="sldNum" sz="quarter" idx="10"/>
          </p:nvPr>
        </p:nvSpPr>
        <p:spPr/>
        <p:txBody>
          <a:bodyPr/>
          <a:lstStyle/>
          <a:p>
            <a:fld id="{FEF44855-3E80-43B2-9AB7-A4A6AE4724F0}" type="slidenum">
              <a:rPr lang="es-ES" smtClean="0"/>
              <a:t>5</a:t>
            </a:fld>
            <a:endParaRPr lang="es-ES"/>
          </a:p>
        </p:txBody>
      </p:sp>
    </p:spTree>
    <p:extLst>
      <p:ext uri="{BB962C8B-B14F-4D97-AF65-F5344CB8AC3E}">
        <p14:creationId xmlns:p14="http://schemas.microsoft.com/office/powerpoint/2010/main" val="177401230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r>
              <a:rPr lang="es-ES" dirty="0" smtClean="0"/>
              <a:t>En los últimos doscientos años la sociedad humana ha introducido a la atmósfera ~400 </a:t>
            </a:r>
            <a:r>
              <a:rPr lang="es-ES" dirty="0" err="1" smtClean="0"/>
              <a:t>pentagramos</a:t>
            </a:r>
            <a:r>
              <a:rPr lang="es-ES" dirty="0" smtClean="0"/>
              <a:t> de carbono (1 </a:t>
            </a:r>
            <a:r>
              <a:rPr lang="es-ES" dirty="0" err="1" smtClean="0"/>
              <a:t>Pg</a:t>
            </a:r>
            <a:r>
              <a:rPr lang="es-ES" dirty="0" smtClean="0"/>
              <a:t> C = mil millones de toneladas de carbono = 1 </a:t>
            </a:r>
            <a:r>
              <a:rPr lang="es-ES" dirty="0" err="1" smtClean="0"/>
              <a:t>Gt</a:t>
            </a:r>
            <a:r>
              <a:rPr lang="es-ES" dirty="0" smtClean="0"/>
              <a:t> C) en forma de CO2 a través de procesos como la deforestación, quema de combustibles fósiles, fabricación de cemento (que consume caliza) y cambios en el uso de suelo. Aproximadamente 30% de este carbono ha sido absorbido por el mar (Sabine et al. 2004). El efecto neto de este proceso ha sido un aumento de ~100 ppm en la presión parcial del CO2 (pCO2) atmosférica.</a:t>
            </a:r>
          </a:p>
          <a:p>
            <a:endParaRPr lang="es-ES" dirty="0" smtClean="0"/>
          </a:p>
          <a:p>
            <a:r>
              <a:rPr lang="es-ES" dirty="0" smtClean="0"/>
              <a:t>La concentración de CO2 en la atmósfera ha aumentado progresivamente casi de una manera lineal (</a:t>
            </a:r>
            <a:r>
              <a:rPr lang="es-ES" dirty="0" err="1" smtClean="0"/>
              <a:t>Keeling</a:t>
            </a:r>
            <a:r>
              <a:rPr lang="es-ES" dirty="0" smtClean="0"/>
              <a:t> 1968). Este aumento ha sido monitoreado desde los años cincuenta del siglo XX y más ampliamente desde los setenta. </a:t>
            </a:r>
          </a:p>
          <a:p>
            <a:endParaRPr lang="es-ES" dirty="0" smtClean="0"/>
          </a:p>
          <a:p>
            <a:r>
              <a:rPr lang="es-ES" dirty="0" smtClean="0"/>
              <a:t>La figura muestra un ejemplo de esta tendencia de aumento de la pCO2 atmosférica en cuatro puntos del planeta. En el hemisferio norte, además del aumento </a:t>
            </a:r>
            <a:r>
              <a:rPr lang="es-ES" dirty="0" err="1" smtClean="0"/>
              <a:t>monotónico</a:t>
            </a:r>
            <a:r>
              <a:rPr lang="es-ES" dirty="0" smtClean="0"/>
              <a:t> existe una clara variación estacional (con un rango de hasta ~10 ppm) con valores atmosféricos más bajos en verano debido a la biomasa vegetal acumulada. Este tipo de variación es muy leve en medio del Pacífico sur tropical, lejos de la influencia directa de los continentes, y en altas latitudes sureñas donde la masa continental y su vegetación es mucho menor que en el norte (fig.). Nótese que el promedio anual es similar en los cuatro puntos geográficos y sólo hay diferencias en los cambios estacionales. Esta tendencia de aumento cuasi-lineal tiene una pendiente de ~1.54 ppm año-1, se ha mantenido en las últimas décadas y nos ha llevado a un valor medio global de pCO2 atmosférica en 2006 de ~380 ppm (el valor de la era pre-industrial fue 280 ppm). En los últimos 11,000 años antes de la era industrial hubo una estabilidad muy notable del contenido del CO2 atmosférico, con variaciones &lt;20 ppm. En este contexto de escala grande de tiempo el aumento </a:t>
            </a:r>
            <a:r>
              <a:rPr lang="es-ES" dirty="0" err="1" smtClean="0"/>
              <a:t>antropogénico</a:t>
            </a:r>
            <a:r>
              <a:rPr lang="es-ES" dirty="0" smtClean="0"/>
              <a:t> de ~100 ppm durante los últimos 200 años es una alteración dramática (Sabine et al. 2004). Por lo anterior se espera que haya un incremento de la temperatura media global. A esto se le llama “efecto invernadero”. Antes de que se realice una predicción exacta de este efecto es menester que se entienda el papel del océano como sumidero de parte de este exceso de CO2.</a:t>
            </a:r>
          </a:p>
          <a:p>
            <a:endParaRPr lang="es-ES" dirty="0" smtClean="0"/>
          </a:p>
          <a:p>
            <a:r>
              <a:rPr lang="es-ES" dirty="0" smtClean="0"/>
              <a:t>Es interesante notar que en la escala de los últimos 160,000 años los cambios más grandes de pCO2 atmosférica fueron ~100 ppm y estuvieron asociados a cambios en la temperatura atmosférica media de ~12oC, mientras que en los últimos 200 años con un cambio similar de pCO2 atmosférica el cambio de la temperatura ha sido de sólo ~0.4oC (Schneider 1989), lo cual indica que no hay una relación de causa a efecto sencilla y lineal entre el aumento de pCO2 atmosférica y el incremento global medio de temperatura.</a:t>
            </a:r>
          </a:p>
        </p:txBody>
      </p:sp>
      <p:sp>
        <p:nvSpPr>
          <p:cNvPr id="4" name="3 Marcador de número de diapositiva"/>
          <p:cNvSpPr>
            <a:spLocks noGrp="1"/>
          </p:cNvSpPr>
          <p:nvPr>
            <p:ph type="sldNum" sz="quarter" idx="10"/>
          </p:nvPr>
        </p:nvSpPr>
        <p:spPr/>
        <p:txBody>
          <a:bodyPr/>
          <a:lstStyle/>
          <a:p>
            <a:fld id="{FEF44855-3E80-43B2-9AB7-A4A6AE4724F0}" type="slidenum">
              <a:rPr lang="es-ES" smtClean="0"/>
              <a:t>6</a:t>
            </a:fld>
            <a:endParaRPr lang="es-ES"/>
          </a:p>
        </p:txBody>
      </p:sp>
    </p:spTree>
    <p:extLst>
      <p:ext uri="{BB962C8B-B14F-4D97-AF65-F5344CB8AC3E}">
        <p14:creationId xmlns:p14="http://schemas.microsoft.com/office/powerpoint/2010/main" val="177401230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r>
              <a:rPr lang="es-ES" dirty="0" smtClean="0"/>
              <a:t>A lo largo de eras geológicas el pH del agua de mar ha estado determinado por el </a:t>
            </a:r>
            <a:r>
              <a:rPr lang="es-ES" dirty="0" err="1" smtClean="0"/>
              <a:t>intemperismo</a:t>
            </a:r>
            <a:r>
              <a:rPr lang="es-ES" dirty="0" smtClean="0"/>
              <a:t> de rocas ígneas, lo cual fue anterior a la formación de rocas sedimentarias; mientras que en la escala de menos de unos miles de años el sistema del CO</a:t>
            </a:r>
            <a:r>
              <a:rPr lang="es-ES" baseline="-25000" dirty="0" smtClean="0"/>
              <a:t>2</a:t>
            </a:r>
            <a:r>
              <a:rPr lang="es-ES" dirty="0" smtClean="0"/>
              <a:t> controla los cambios de pH del agua de mar (</a:t>
            </a:r>
            <a:r>
              <a:rPr lang="es-ES" dirty="0" err="1" smtClean="0"/>
              <a:t>Pytkowicz</a:t>
            </a:r>
            <a:r>
              <a:rPr lang="es-ES" dirty="0" smtClean="0"/>
              <a:t> 1972). Las reacciones entre los minerales de silicatos y el agua de mar han determinado que los valores de pH estén cercanos a 8, y el sistema del CO</a:t>
            </a:r>
            <a:r>
              <a:rPr lang="es-ES" baseline="-25000" dirty="0" smtClean="0"/>
              <a:t>2</a:t>
            </a:r>
            <a:r>
              <a:rPr lang="es-ES" dirty="0" smtClean="0"/>
              <a:t> controla los cambios finos entre ~7.6 y ~8.2 (</a:t>
            </a:r>
            <a:r>
              <a:rPr lang="es-ES" dirty="0" err="1" smtClean="0"/>
              <a:t>Sillen</a:t>
            </a:r>
            <a:r>
              <a:rPr lang="es-ES" dirty="0" smtClean="0"/>
              <a:t> 1961).</a:t>
            </a:r>
          </a:p>
          <a:p>
            <a:endParaRPr lang="es-ES" dirty="0" smtClean="0"/>
          </a:p>
          <a:p>
            <a:r>
              <a:rPr lang="es-ES" dirty="0" smtClean="0"/>
              <a:t>Las conchas marinas que se observan en las playas forman una fracción muy pequeña de los carbonatos de los sedimentos. La mayoría del CaCO3</a:t>
            </a:r>
          </a:p>
          <a:p>
            <a:r>
              <a:rPr lang="es-ES" dirty="0" err="1" smtClean="0"/>
              <a:t>biogénico</a:t>
            </a:r>
            <a:r>
              <a:rPr lang="es-ES" dirty="0" smtClean="0"/>
              <a:t> se precipita en la forma de exoesqueletos microscópicos de plancton; es producido principalmente por </a:t>
            </a:r>
            <a:r>
              <a:rPr lang="es-ES" dirty="0" err="1" smtClean="0"/>
              <a:t>cocolitofóridos</a:t>
            </a:r>
            <a:r>
              <a:rPr lang="es-ES" dirty="0" smtClean="0"/>
              <a:t> que son elementos del</a:t>
            </a:r>
          </a:p>
          <a:p>
            <a:r>
              <a:rPr lang="es-ES" dirty="0" smtClean="0"/>
              <a:t>fitoplancton, por foraminíferos que son protozoarios, y por </a:t>
            </a:r>
            <a:r>
              <a:rPr lang="es-ES" dirty="0" err="1" smtClean="0"/>
              <a:t>pterópodos</a:t>
            </a:r>
            <a:r>
              <a:rPr lang="es-ES" dirty="0" smtClean="0"/>
              <a:t> que son gasterópodos. Los exoesqueletos de los dos primeros están compuestos</a:t>
            </a:r>
          </a:p>
          <a:p>
            <a:r>
              <a:rPr lang="es-ES" dirty="0" smtClean="0"/>
              <a:t>de calcita, mientras que la parte dura de los últimos está hecha de </a:t>
            </a:r>
            <a:r>
              <a:rPr lang="es-ES" dirty="0" err="1" smtClean="0"/>
              <a:t>aragonita</a:t>
            </a:r>
            <a:r>
              <a:rPr lang="es-ES" dirty="0" smtClean="0"/>
              <a:t>.</a:t>
            </a:r>
          </a:p>
          <a:p>
            <a:r>
              <a:rPr lang="es-ES" dirty="0" smtClean="0"/>
              <a:t> </a:t>
            </a:r>
          </a:p>
          <a:p>
            <a:r>
              <a:rPr lang="es-ES" dirty="0" err="1" smtClean="0"/>
              <a:t>Aragonita</a:t>
            </a:r>
            <a:r>
              <a:rPr lang="es-ES" dirty="0" smtClean="0"/>
              <a:t> y calcita son dos formas cristalinas con la misma fórmula química (CaCO</a:t>
            </a:r>
            <a:r>
              <a:rPr lang="es-ES" baseline="-25000" dirty="0" smtClean="0"/>
              <a:t>3</a:t>
            </a:r>
            <a:r>
              <a:rPr lang="es-ES" dirty="0" smtClean="0"/>
              <a:t>). La </a:t>
            </a:r>
            <a:r>
              <a:rPr lang="es-ES" dirty="0" err="1" smtClean="0"/>
              <a:t>aragonita</a:t>
            </a:r>
            <a:r>
              <a:rPr lang="es-ES" dirty="0" smtClean="0"/>
              <a:t> es más soluble que la calcita, por lo que los </a:t>
            </a:r>
            <a:r>
              <a:rPr lang="es-ES" dirty="0" err="1" smtClean="0"/>
              <a:t>pterópodos</a:t>
            </a:r>
            <a:endParaRPr lang="es-ES" dirty="0" smtClean="0"/>
          </a:p>
          <a:p>
            <a:r>
              <a:rPr lang="es-ES" dirty="0" smtClean="0"/>
              <a:t>no se preservan tan bien como los </a:t>
            </a:r>
            <a:r>
              <a:rPr lang="es-ES" dirty="0" err="1" smtClean="0"/>
              <a:t>cocolitos</a:t>
            </a:r>
            <a:r>
              <a:rPr lang="es-ES" dirty="0" smtClean="0"/>
              <a:t> y los forámenes. Se podría pensar que las regiones oceánicas donde hay mayor productividad biológica tendrían concentraciones mayores de carbonatos en el sedimento. Pero la distribución de los depósitos de carbonatos depende más de la batimetría que de la productividad primaria. En el mar, a mayor profundidad el CaCO</a:t>
            </a:r>
            <a:r>
              <a:rPr lang="es-ES" baseline="-25000" dirty="0" smtClean="0"/>
              <a:t>3</a:t>
            </a:r>
            <a:r>
              <a:rPr lang="es-ES" dirty="0" smtClean="0"/>
              <a:t> es más soluble (por el efecto de la presión), por lo que éste se acumula en las zonas menos profundas, como las cordilleras oceánicas.</a:t>
            </a:r>
          </a:p>
          <a:p>
            <a:endParaRPr lang="es-ES" dirty="0" smtClean="0"/>
          </a:p>
          <a:p>
            <a:r>
              <a:rPr lang="es-ES" dirty="0" smtClean="0"/>
              <a:t>Las aguas oceánicas superficiales, hasta unos cientos de metros de profundidad, están sobresaturadas con respecto a CaCO</a:t>
            </a:r>
            <a:r>
              <a:rPr lang="es-ES" baseline="-25000" dirty="0" smtClean="0"/>
              <a:t>3</a:t>
            </a:r>
            <a:r>
              <a:rPr lang="es-ES" dirty="0" smtClean="0"/>
              <a:t>; sin embargo, su precipitación espontánea inorgánica no ocurre debido al efecto inhibidor del ión Mg2+ y por las películas orgánicas que cubren las partículas pequeñas que podrían actuar como núcleos de precipitación (</a:t>
            </a:r>
            <a:r>
              <a:rPr lang="es-ES" dirty="0" err="1" smtClean="0"/>
              <a:t>Pytkowicz</a:t>
            </a:r>
            <a:r>
              <a:rPr lang="es-ES" dirty="0" smtClean="0"/>
              <a:t> 1972). Para que ocurra la precipitación de CaCO</a:t>
            </a:r>
            <a:r>
              <a:rPr lang="es-ES" baseline="-25000" dirty="0" smtClean="0"/>
              <a:t>3</a:t>
            </a:r>
            <a:r>
              <a:rPr lang="es-ES" dirty="0" smtClean="0"/>
              <a:t> se requiere la intervención de los organismos que forman estructuras duras. Las aguas profundas están por debajo del nivel de 100% de saturación de CaCO</a:t>
            </a:r>
            <a:r>
              <a:rPr lang="es-ES" baseline="-25000" dirty="0" smtClean="0"/>
              <a:t>3</a:t>
            </a:r>
            <a:r>
              <a:rPr lang="es-ES" dirty="0" smtClean="0"/>
              <a:t>. Inmediatamente por debajo de la </a:t>
            </a:r>
            <a:r>
              <a:rPr lang="es-ES" dirty="0" err="1" smtClean="0"/>
              <a:t>isograma</a:t>
            </a:r>
            <a:r>
              <a:rPr lang="es-ES" dirty="0" smtClean="0"/>
              <a:t> del 100% de saturación (~500 m), la cual generalmente se refiere a calcita, la disolución es muy lenta y poco significativa. La profundidad en la que la disolución es significativa, evidenciada por la disminución drástica de CaCO</a:t>
            </a:r>
            <a:r>
              <a:rPr lang="es-ES" baseline="-25000" dirty="0" smtClean="0"/>
              <a:t>3</a:t>
            </a:r>
            <a:r>
              <a:rPr lang="es-ES" dirty="0" smtClean="0"/>
              <a:t> en los sedimentos, se denomina </a:t>
            </a:r>
            <a:r>
              <a:rPr lang="es-ES" dirty="0" err="1" smtClean="0"/>
              <a:t>lisoclina</a:t>
            </a:r>
            <a:r>
              <a:rPr lang="es-ES" dirty="0" smtClean="0"/>
              <a:t> (~4000 m). En la </a:t>
            </a:r>
            <a:r>
              <a:rPr lang="es-ES" dirty="0" err="1" smtClean="0"/>
              <a:t>lisoclina</a:t>
            </a:r>
            <a:r>
              <a:rPr lang="es-ES" dirty="0" smtClean="0"/>
              <a:t>, y por encima de ella, todavía hay acumulación de CaCO</a:t>
            </a:r>
            <a:r>
              <a:rPr lang="es-ES" baseline="-25000" dirty="0" smtClean="0"/>
              <a:t>3</a:t>
            </a:r>
            <a:r>
              <a:rPr lang="es-ES" dirty="0" smtClean="0"/>
              <a:t> en los sedimentos porque la velocidad de arribo de exoesqueletos es mayor a la velocidad de su disolución. La profundidad donde la velocidad de arribo es igual a la velocidad de disolución se denomina profundidad de compensación (~4600 m).</a:t>
            </a:r>
          </a:p>
          <a:p>
            <a:endParaRPr lang="es-ES" dirty="0" smtClean="0"/>
          </a:p>
          <a:p>
            <a:r>
              <a:rPr lang="es-ES" dirty="0" smtClean="0"/>
              <a:t>Mientras que la profundidad de la </a:t>
            </a:r>
            <a:r>
              <a:rPr lang="es-ES" dirty="0" err="1" smtClean="0"/>
              <a:t>lisoclina</a:t>
            </a:r>
            <a:r>
              <a:rPr lang="es-ES" dirty="0" smtClean="0"/>
              <a:t> está determinada por el pH y el equilibrio del sistema de los carbonatos que determinan el producto aparente de solubilidad del carbonato de calcio (K*</a:t>
            </a:r>
            <a:r>
              <a:rPr lang="es-ES" dirty="0" err="1" smtClean="0"/>
              <a:t>sp</a:t>
            </a:r>
            <a:r>
              <a:rPr lang="es-ES" dirty="0" smtClean="0"/>
              <a:t> = [Ca2+]Saturación×[CO32-]Saturación), la profundidad de compensación está también en función de la velocidad</a:t>
            </a:r>
          </a:p>
          <a:p>
            <a:r>
              <a:rPr lang="es-ES" dirty="0" smtClean="0"/>
              <a:t>de arribo de las partículas calcáreas que se hunden desde la superficie. La preservación de CaCO</a:t>
            </a:r>
            <a:r>
              <a:rPr lang="es-ES" baseline="-25000" dirty="0" smtClean="0"/>
              <a:t>3</a:t>
            </a:r>
            <a:r>
              <a:rPr lang="es-ES" dirty="0" smtClean="0"/>
              <a:t> en los sedimentos está controlada por procesos cinéticos</a:t>
            </a:r>
          </a:p>
          <a:p>
            <a:r>
              <a:rPr lang="es-ES" dirty="0" smtClean="0"/>
              <a:t>y termodinámicos que determinan la velocidad de disolución de los exoesqueletos en el mar profundo. La solubilidad del CaCO</a:t>
            </a:r>
            <a:r>
              <a:rPr lang="es-ES" baseline="-25000" dirty="0" smtClean="0"/>
              <a:t>3</a:t>
            </a:r>
            <a:r>
              <a:rPr lang="es-ES" dirty="0" smtClean="0"/>
              <a:t> aumenta con la disminución de la temperatura y con el aumento de presión, por lo que los exoesqueletos se disuelven más rápidamente a profundidad mayor (</a:t>
            </a:r>
            <a:r>
              <a:rPr lang="es-ES" dirty="0" err="1" smtClean="0"/>
              <a:t>Heath</a:t>
            </a:r>
            <a:r>
              <a:rPr lang="es-ES" dirty="0" smtClean="0"/>
              <a:t> y </a:t>
            </a:r>
            <a:r>
              <a:rPr lang="es-ES" dirty="0" err="1" smtClean="0"/>
              <a:t>Culberson</a:t>
            </a:r>
            <a:r>
              <a:rPr lang="es-ES" dirty="0" smtClean="0"/>
              <a:t> 1970).</a:t>
            </a:r>
          </a:p>
          <a:p>
            <a:endParaRPr lang="es-ES" dirty="0" smtClean="0"/>
          </a:p>
          <a:p>
            <a:r>
              <a:rPr lang="es-ES" dirty="0" smtClean="0"/>
              <a:t>La alcalinidad total se define para fines prácticos como la suma de las bases bicarbonato, carbonato y borato en </a:t>
            </a:r>
            <a:r>
              <a:rPr lang="es-ES" dirty="0" err="1" smtClean="0"/>
              <a:t>miliequivalentes</a:t>
            </a:r>
            <a:r>
              <a:rPr lang="es-ES" dirty="0" smtClean="0"/>
              <a:t> por kilogramo o por litro: AT = [HCO3 -] + 2[CO3 2-] + [B(OH)4 -], donde los paréntesis cuadrados simbolizan concentración en </a:t>
            </a:r>
            <a:r>
              <a:rPr lang="es-ES" dirty="0" err="1" smtClean="0"/>
              <a:t>milimoles</a:t>
            </a:r>
            <a:r>
              <a:rPr lang="es-ES" dirty="0" smtClean="0"/>
              <a:t> por kilogramo o por litro; los carbonatos tienen el factor dos por su valencia 2-, es decir, cada </a:t>
            </a:r>
            <a:r>
              <a:rPr lang="es-ES" dirty="0" err="1" smtClean="0"/>
              <a:t>milimol</a:t>
            </a:r>
            <a:r>
              <a:rPr lang="es-ES" dirty="0" smtClean="0"/>
              <a:t> de carbonato tiene dos </a:t>
            </a:r>
            <a:r>
              <a:rPr lang="es-ES" dirty="0" err="1" smtClean="0"/>
              <a:t>miliequivalentes</a:t>
            </a:r>
            <a:r>
              <a:rPr lang="es-ES" dirty="0" smtClean="0"/>
              <a:t>. Una definición más exacta incluye las bases y ácidos que están en concentraciones en el nivel de </a:t>
            </a:r>
            <a:r>
              <a:rPr lang="es-ES" dirty="0" err="1" smtClean="0"/>
              <a:t>micromoles</a:t>
            </a:r>
            <a:r>
              <a:rPr lang="es-ES" dirty="0" smtClean="0"/>
              <a:t> por litro (tres órdenes de magnitud más bajas) o menos. Sin embargo, debido a que las concentraciones de CO3 2- y HCO3 - son por lo menos mil veces más altas que las de las otras especies químicas (con excepción de los boratos que tienen concentración de alrededor de 0.1 </a:t>
            </a:r>
            <a:r>
              <a:rPr lang="es-ES" dirty="0" err="1" smtClean="0"/>
              <a:t>miliequivalentes</a:t>
            </a:r>
            <a:r>
              <a:rPr lang="es-ES" dirty="0" smtClean="0"/>
              <a:t> por kilogramo), a menudo se aproxima la alcalinidad total del agua de mar con la alcalinidad de los carbonatos: AC = [HCO </a:t>
            </a:r>
            <a:r>
              <a:rPr lang="es-ES" baseline="-25000" dirty="0" smtClean="0"/>
              <a:t>3-</a:t>
            </a:r>
            <a:r>
              <a:rPr lang="es-ES" dirty="0" smtClean="0"/>
              <a:t>] + 2[CO3 </a:t>
            </a:r>
            <a:r>
              <a:rPr lang="es-ES" baseline="-25000" dirty="0" smtClean="0"/>
              <a:t>2-</a:t>
            </a:r>
            <a:r>
              <a:rPr lang="es-ES" dirty="0" smtClean="0"/>
              <a:t>] (Libes 1992). </a:t>
            </a:r>
          </a:p>
          <a:p>
            <a:endParaRPr lang="es-ES" dirty="0" smtClean="0"/>
          </a:p>
          <a:p>
            <a:r>
              <a:rPr lang="es-ES" dirty="0" smtClean="0"/>
              <a:t>La actividad biológica, respiración y fotosíntesis, y el intercambio gaseoso de CO</a:t>
            </a:r>
            <a:r>
              <a:rPr lang="es-ES" baseline="-25000" dirty="0" smtClean="0"/>
              <a:t>2</a:t>
            </a:r>
            <a:r>
              <a:rPr lang="es-ES" dirty="0" smtClean="0"/>
              <a:t> entre el agua y la atmósfera, no cambian la alcalinidad del agua de mar porque si, por ejemplo, se agrega CO2 al agua por respiración o intercambio gaseoso con el aire éste se combina con CO</a:t>
            </a:r>
            <a:r>
              <a:rPr lang="es-ES" baseline="-25000" dirty="0" smtClean="0"/>
              <a:t>3</a:t>
            </a:r>
            <a:r>
              <a:rPr lang="es-ES" baseline="30000" dirty="0" smtClean="0"/>
              <a:t>2-</a:t>
            </a:r>
            <a:r>
              <a:rPr lang="es-ES" dirty="0" smtClean="0"/>
              <a:t> para formar HCO</a:t>
            </a:r>
            <a:r>
              <a:rPr lang="es-ES" baseline="-25000" dirty="0" smtClean="0"/>
              <a:t>3</a:t>
            </a:r>
            <a:r>
              <a:rPr lang="es-ES" baseline="30000" dirty="0" smtClean="0"/>
              <a:t>-</a:t>
            </a:r>
            <a:r>
              <a:rPr lang="es-ES" dirty="0" smtClean="0"/>
              <a:t>, de tal forma que AT no cambia:</a:t>
            </a:r>
          </a:p>
          <a:p>
            <a:r>
              <a:rPr lang="es-ES" dirty="0" smtClean="0"/>
              <a:t>CO</a:t>
            </a:r>
            <a:r>
              <a:rPr lang="es-ES" baseline="-25000" dirty="0" smtClean="0"/>
              <a:t>2</a:t>
            </a:r>
            <a:r>
              <a:rPr lang="es-ES" dirty="0" smtClean="0"/>
              <a:t> + H</a:t>
            </a:r>
            <a:r>
              <a:rPr lang="es-ES" baseline="-25000" dirty="0" smtClean="0"/>
              <a:t>2</a:t>
            </a:r>
            <a:r>
              <a:rPr lang="es-ES" dirty="0" smtClean="0"/>
              <a:t>O + CO</a:t>
            </a:r>
            <a:r>
              <a:rPr lang="es-ES" baseline="-25000" dirty="0" smtClean="0"/>
              <a:t>3</a:t>
            </a:r>
            <a:r>
              <a:rPr lang="es-ES" baseline="30000" dirty="0" smtClean="0"/>
              <a:t>2-</a:t>
            </a:r>
            <a:r>
              <a:rPr lang="es-ES" dirty="0" smtClean="0"/>
              <a:t> → H</a:t>
            </a:r>
            <a:r>
              <a:rPr lang="es-ES" baseline="-25000" dirty="0" smtClean="0"/>
              <a:t>2</a:t>
            </a:r>
            <a:r>
              <a:rPr lang="es-ES" dirty="0" smtClean="0"/>
              <a:t>CO</a:t>
            </a:r>
            <a:r>
              <a:rPr lang="es-ES" baseline="-25000" dirty="0" smtClean="0"/>
              <a:t>3</a:t>
            </a:r>
            <a:r>
              <a:rPr lang="es-ES" dirty="0" smtClean="0"/>
              <a:t> + CO</a:t>
            </a:r>
            <a:r>
              <a:rPr lang="es-ES" baseline="-25000" dirty="0" smtClean="0"/>
              <a:t>3</a:t>
            </a:r>
            <a:r>
              <a:rPr lang="es-ES" baseline="30000" dirty="0" smtClean="0"/>
              <a:t>2-</a:t>
            </a:r>
            <a:r>
              <a:rPr lang="es-ES" dirty="0" smtClean="0"/>
              <a:t> → 2HCO</a:t>
            </a:r>
            <a:r>
              <a:rPr lang="es-ES" baseline="-25000" dirty="0" smtClean="0"/>
              <a:t>3</a:t>
            </a:r>
            <a:r>
              <a:rPr lang="es-ES" baseline="30000" dirty="0" smtClean="0"/>
              <a:t>-</a:t>
            </a:r>
            <a:r>
              <a:rPr lang="es-ES" dirty="0" smtClean="0"/>
              <a:t>, al inicio (a la izquierda de la reacción) se tienen dos equivalentes y al final (a  la derecha de la reacción) se termina con dos equivalentes, y por lo tanto AT no cambia. Si sale CO</a:t>
            </a:r>
            <a:r>
              <a:rPr lang="es-ES" baseline="-25000" dirty="0" smtClean="0"/>
              <a:t>2</a:t>
            </a:r>
            <a:r>
              <a:rPr lang="es-ES" dirty="0" smtClean="0"/>
              <a:t> del agua, por fotosíntesis o intercambio gaseoso, la reacción se realiza hacia la izquierda y, de nuevo, AT no cambia.</a:t>
            </a:r>
          </a:p>
        </p:txBody>
      </p:sp>
      <p:sp>
        <p:nvSpPr>
          <p:cNvPr id="4" name="3 Marcador de número de diapositiva"/>
          <p:cNvSpPr>
            <a:spLocks noGrp="1"/>
          </p:cNvSpPr>
          <p:nvPr>
            <p:ph type="sldNum" sz="quarter" idx="10"/>
          </p:nvPr>
        </p:nvSpPr>
        <p:spPr/>
        <p:txBody>
          <a:bodyPr/>
          <a:lstStyle/>
          <a:p>
            <a:fld id="{FEF44855-3E80-43B2-9AB7-A4A6AE4724F0}" type="slidenum">
              <a:rPr lang="es-ES" smtClean="0"/>
              <a:t>7</a:t>
            </a:fld>
            <a:endParaRPr lang="es-ES"/>
          </a:p>
        </p:txBody>
      </p:sp>
    </p:spTree>
    <p:extLst>
      <p:ext uri="{BB962C8B-B14F-4D97-AF65-F5344CB8AC3E}">
        <p14:creationId xmlns:p14="http://schemas.microsoft.com/office/powerpoint/2010/main" val="177401230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r>
              <a:rPr lang="es-ES" dirty="0" smtClean="0"/>
              <a:t>Comparando los valores sin y con corrección por presión, con el aumento de presión (profundidad) el pH disminuye (el agua se hace más ácida), la concentración de bicarbonato aumenta (hasta en ~0.03 mili-molar), y las de carbonato, CO2 gas y ácido carbónico disminuyen, de tal forma que TCO2 no cambia. Debajo de las primeras decenas de metros, el pH disminuye con la profundidad debido principalmente a la oxidación bioquímica de la materia orgánica (la respiración aumenta el TCO2 y la concentración del ión H+), y tiene un mínimo en el mínimo de oxígeno. Por debajo del mínimo el pH aumenta en correlación con el aumento de concentración del oxígeno disuelto (el efecto de la respiración es menor) y por la disolución de CaCO3, hasta que finalmente por debajo de ~3500 m el efecto de la presión en las constantes de disociación del ácido carbónico es tan grande que hace que el pH disminuya de nuevo, por lo que a ~3500 m se presenta un máximo..</a:t>
            </a:r>
          </a:p>
          <a:p>
            <a:endParaRPr lang="es-ES" dirty="0" smtClean="0"/>
          </a:p>
        </p:txBody>
      </p:sp>
      <p:sp>
        <p:nvSpPr>
          <p:cNvPr id="4" name="3 Marcador de número de diapositiva"/>
          <p:cNvSpPr>
            <a:spLocks noGrp="1"/>
          </p:cNvSpPr>
          <p:nvPr>
            <p:ph type="sldNum" sz="quarter" idx="10"/>
          </p:nvPr>
        </p:nvSpPr>
        <p:spPr/>
        <p:txBody>
          <a:bodyPr/>
          <a:lstStyle/>
          <a:p>
            <a:fld id="{FEF44855-3E80-43B2-9AB7-A4A6AE4724F0}" type="slidenum">
              <a:rPr lang="es-ES" smtClean="0"/>
              <a:t>8</a:t>
            </a:fld>
            <a:endParaRPr lang="es-ES"/>
          </a:p>
        </p:txBody>
      </p:sp>
    </p:spTree>
    <p:extLst>
      <p:ext uri="{BB962C8B-B14F-4D97-AF65-F5344CB8AC3E}">
        <p14:creationId xmlns:p14="http://schemas.microsoft.com/office/powerpoint/2010/main" val="177401230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ES"/>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ES"/>
          </a:p>
        </p:txBody>
      </p:sp>
      <p:sp>
        <p:nvSpPr>
          <p:cNvPr id="4" name="3 Marcador de fecha"/>
          <p:cNvSpPr>
            <a:spLocks noGrp="1"/>
          </p:cNvSpPr>
          <p:nvPr>
            <p:ph type="dt" sz="half" idx="10"/>
          </p:nvPr>
        </p:nvSpPr>
        <p:spPr/>
        <p:txBody>
          <a:bodyPr/>
          <a:lstStyle/>
          <a:p>
            <a:fld id="{CE9D8D79-1E44-4882-B1D6-7C3F8E749776}" type="datetimeFigureOut">
              <a:rPr lang="es-ES" smtClean="0"/>
              <a:t>11/05/2020</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07C46F4F-13E4-428B-BDE0-65627899F4CC}" type="slidenum">
              <a:rPr lang="es-ES" smtClean="0"/>
              <a:t>‹Nº›</a:t>
            </a:fld>
            <a:endParaRPr lang="es-ES"/>
          </a:p>
        </p:txBody>
      </p:sp>
    </p:spTree>
    <p:extLst>
      <p:ext uri="{BB962C8B-B14F-4D97-AF65-F5344CB8AC3E}">
        <p14:creationId xmlns:p14="http://schemas.microsoft.com/office/powerpoint/2010/main" val="2396674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CE9D8D79-1E44-4882-B1D6-7C3F8E749776}" type="datetimeFigureOut">
              <a:rPr lang="es-ES" smtClean="0"/>
              <a:t>11/05/2020</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07C46F4F-13E4-428B-BDE0-65627899F4CC}" type="slidenum">
              <a:rPr lang="es-ES" smtClean="0"/>
              <a:t>‹Nº›</a:t>
            </a:fld>
            <a:endParaRPr lang="es-ES"/>
          </a:p>
        </p:txBody>
      </p:sp>
    </p:spTree>
    <p:extLst>
      <p:ext uri="{BB962C8B-B14F-4D97-AF65-F5344CB8AC3E}">
        <p14:creationId xmlns:p14="http://schemas.microsoft.com/office/powerpoint/2010/main" val="1312806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CE9D8D79-1E44-4882-B1D6-7C3F8E749776}" type="datetimeFigureOut">
              <a:rPr lang="es-ES" smtClean="0"/>
              <a:t>11/05/2020</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07C46F4F-13E4-428B-BDE0-65627899F4CC}" type="slidenum">
              <a:rPr lang="es-ES" smtClean="0"/>
              <a:t>‹Nº›</a:t>
            </a:fld>
            <a:endParaRPr lang="es-ES"/>
          </a:p>
        </p:txBody>
      </p:sp>
    </p:spTree>
    <p:extLst>
      <p:ext uri="{BB962C8B-B14F-4D97-AF65-F5344CB8AC3E}">
        <p14:creationId xmlns:p14="http://schemas.microsoft.com/office/powerpoint/2010/main" val="7041012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CE9D8D79-1E44-4882-B1D6-7C3F8E749776}" type="datetimeFigureOut">
              <a:rPr lang="es-ES" smtClean="0"/>
              <a:t>11/05/2020</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07C46F4F-13E4-428B-BDE0-65627899F4CC}" type="slidenum">
              <a:rPr lang="es-ES" smtClean="0"/>
              <a:t>‹Nº›</a:t>
            </a:fld>
            <a:endParaRPr lang="es-ES"/>
          </a:p>
        </p:txBody>
      </p:sp>
    </p:spTree>
    <p:extLst>
      <p:ext uri="{BB962C8B-B14F-4D97-AF65-F5344CB8AC3E}">
        <p14:creationId xmlns:p14="http://schemas.microsoft.com/office/powerpoint/2010/main" val="14440681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CE9D8D79-1E44-4882-B1D6-7C3F8E749776}" type="datetimeFigureOut">
              <a:rPr lang="es-ES" smtClean="0"/>
              <a:t>11/05/2020</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07C46F4F-13E4-428B-BDE0-65627899F4CC}" type="slidenum">
              <a:rPr lang="es-ES" smtClean="0"/>
              <a:t>‹Nº›</a:t>
            </a:fld>
            <a:endParaRPr lang="es-ES"/>
          </a:p>
        </p:txBody>
      </p:sp>
    </p:spTree>
    <p:extLst>
      <p:ext uri="{BB962C8B-B14F-4D97-AF65-F5344CB8AC3E}">
        <p14:creationId xmlns:p14="http://schemas.microsoft.com/office/powerpoint/2010/main" val="16345058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fecha"/>
          <p:cNvSpPr>
            <a:spLocks noGrp="1"/>
          </p:cNvSpPr>
          <p:nvPr>
            <p:ph type="dt" sz="half" idx="10"/>
          </p:nvPr>
        </p:nvSpPr>
        <p:spPr/>
        <p:txBody>
          <a:bodyPr/>
          <a:lstStyle/>
          <a:p>
            <a:fld id="{CE9D8D79-1E44-4882-B1D6-7C3F8E749776}" type="datetimeFigureOut">
              <a:rPr lang="es-ES" smtClean="0"/>
              <a:t>11/05/2020</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07C46F4F-13E4-428B-BDE0-65627899F4CC}" type="slidenum">
              <a:rPr lang="es-ES" smtClean="0"/>
              <a:t>‹Nº›</a:t>
            </a:fld>
            <a:endParaRPr lang="es-ES"/>
          </a:p>
        </p:txBody>
      </p:sp>
    </p:spTree>
    <p:extLst>
      <p:ext uri="{BB962C8B-B14F-4D97-AF65-F5344CB8AC3E}">
        <p14:creationId xmlns:p14="http://schemas.microsoft.com/office/powerpoint/2010/main" val="18787311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7" name="6 Marcador de fecha"/>
          <p:cNvSpPr>
            <a:spLocks noGrp="1"/>
          </p:cNvSpPr>
          <p:nvPr>
            <p:ph type="dt" sz="half" idx="10"/>
          </p:nvPr>
        </p:nvSpPr>
        <p:spPr/>
        <p:txBody>
          <a:bodyPr/>
          <a:lstStyle/>
          <a:p>
            <a:fld id="{CE9D8D79-1E44-4882-B1D6-7C3F8E749776}" type="datetimeFigureOut">
              <a:rPr lang="es-ES" smtClean="0"/>
              <a:t>11/05/2020</a:t>
            </a:fld>
            <a:endParaRPr lang="es-ES"/>
          </a:p>
        </p:txBody>
      </p:sp>
      <p:sp>
        <p:nvSpPr>
          <p:cNvPr id="8" name="7 Marcador de pie de página"/>
          <p:cNvSpPr>
            <a:spLocks noGrp="1"/>
          </p:cNvSpPr>
          <p:nvPr>
            <p:ph type="ftr" sz="quarter" idx="11"/>
          </p:nvPr>
        </p:nvSpPr>
        <p:spPr/>
        <p:txBody>
          <a:bodyPr/>
          <a:lstStyle/>
          <a:p>
            <a:endParaRPr lang="es-ES"/>
          </a:p>
        </p:txBody>
      </p:sp>
      <p:sp>
        <p:nvSpPr>
          <p:cNvPr id="9" name="8 Marcador de número de diapositiva"/>
          <p:cNvSpPr>
            <a:spLocks noGrp="1"/>
          </p:cNvSpPr>
          <p:nvPr>
            <p:ph type="sldNum" sz="quarter" idx="12"/>
          </p:nvPr>
        </p:nvSpPr>
        <p:spPr/>
        <p:txBody>
          <a:bodyPr/>
          <a:lstStyle/>
          <a:p>
            <a:fld id="{07C46F4F-13E4-428B-BDE0-65627899F4CC}" type="slidenum">
              <a:rPr lang="es-ES" smtClean="0"/>
              <a:t>‹Nº›</a:t>
            </a:fld>
            <a:endParaRPr lang="es-ES"/>
          </a:p>
        </p:txBody>
      </p:sp>
    </p:spTree>
    <p:extLst>
      <p:ext uri="{BB962C8B-B14F-4D97-AF65-F5344CB8AC3E}">
        <p14:creationId xmlns:p14="http://schemas.microsoft.com/office/powerpoint/2010/main" val="36043639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fecha"/>
          <p:cNvSpPr>
            <a:spLocks noGrp="1"/>
          </p:cNvSpPr>
          <p:nvPr>
            <p:ph type="dt" sz="half" idx="10"/>
          </p:nvPr>
        </p:nvSpPr>
        <p:spPr/>
        <p:txBody>
          <a:bodyPr/>
          <a:lstStyle/>
          <a:p>
            <a:fld id="{CE9D8D79-1E44-4882-B1D6-7C3F8E749776}" type="datetimeFigureOut">
              <a:rPr lang="es-ES" smtClean="0"/>
              <a:t>11/05/2020</a:t>
            </a:fld>
            <a:endParaRPr lang="es-ES"/>
          </a:p>
        </p:txBody>
      </p:sp>
      <p:sp>
        <p:nvSpPr>
          <p:cNvPr id="4" name="3 Marcador de pie de página"/>
          <p:cNvSpPr>
            <a:spLocks noGrp="1"/>
          </p:cNvSpPr>
          <p:nvPr>
            <p:ph type="ftr" sz="quarter" idx="11"/>
          </p:nvPr>
        </p:nvSpPr>
        <p:spPr/>
        <p:txBody>
          <a:bodyPr/>
          <a:lstStyle/>
          <a:p>
            <a:endParaRPr lang="es-ES"/>
          </a:p>
        </p:txBody>
      </p:sp>
      <p:sp>
        <p:nvSpPr>
          <p:cNvPr id="5" name="4 Marcador de número de diapositiva"/>
          <p:cNvSpPr>
            <a:spLocks noGrp="1"/>
          </p:cNvSpPr>
          <p:nvPr>
            <p:ph type="sldNum" sz="quarter" idx="12"/>
          </p:nvPr>
        </p:nvSpPr>
        <p:spPr/>
        <p:txBody>
          <a:bodyPr/>
          <a:lstStyle/>
          <a:p>
            <a:fld id="{07C46F4F-13E4-428B-BDE0-65627899F4CC}" type="slidenum">
              <a:rPr lang="es-ES" smtClean="0"/>
              <a:t>‹Nº›</a:t>
            </a:fld>
            <a:endParaRPr lang="es-ES"/>
          </a:p>
        </p:txBody>
      </p:sp>
    </p:spTree>
    <p:extLst>
      <p:ext uri="{BB962C8B-B14F-4D97-AF65-F5344CB8AC3E}">
        <p14:creationId xmlns:p14="http://schemas.microsoft.com/office/powerpoint/2010/main" val="22661551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CE9D8D79-1E44-4882-B1D6-7C3F8E749776}" type="datetimeFigureOut">
              <a:rPr lang="es-ES" smtClean="0"/>
              <a:t>11/05/2020</a:t>
            </a:fld>
            <a:endParaRPr lang="es-ES"/>
          </a:p>
        </p:txBody>
      </p:sp>
      <p:sp>
        <p:nvSpPr>
          <p:cNvPr id="3" name="2 Marcador de pie de página"/>
          <p:cNvSpPr>
            <a:spLocks noGrp="1"/>
          </p:cNvSpPr>
          <p:nvPr>
            <p:ph type="ftr" sz="quarter" idx="11"/>
          </p:nvPr>
        </p:nvSpPr>
        <p:spPr/>
        <p:txBody>
          <a:bodyPr/>
          <a:lstStyle/>
          <a:p>
            <a:endParaRPr lang="es-ES"/>
          </a:p>
        </p:txBody>
      </p:sp>
      <p:sp>
        <p:nvSpPr>
          <p:cNvPr id="4" name="3 Marcador de número de diapositiva"/>
          <p:cNvSpPr>
            <a:spLocks noGrp="1"/>
          </p:cNvSpPr>
          <p:nvPr>
            <p:ph type="sldNum" sz="quarter" idx="12"/>
          </p:nvPr>
        </p:nvSpPr>
        <p:spPr/>
        <p:txBody>
          <a:bodyPr/>
          <a:lstStyle/>
          <a:p>
            <a:fld id="{07C46F4F-13E4-428B-BDE0-65627899F4CC}" type="slidenum">
              <a:rPr lang="es-ES" smtClean="0"/>
              <a:t>‹Nº›</a:t>
            </a:fld>
            <a:endParaRPr lang="es-ES"/>
          </a:p>
        </p:txBody>
      </p:sp>
    </p:spTree>
    <p:extLst>
      <p:ext uri="{BB962C8B-B14F-4D97-AF65-F5344CB8AC3E}">
        <p14:creationId xmlns:p14="http://schemas.microsoft.com/office/powerpoint/2010/main" val="5335312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ES"/>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CE9D8D79-1E44-4882-B1D6-7C3F8E749776}" type="datetimeFigureOut">
              <a:rPr lang="es-ES" smtClean="0"/>
              <a:t>11/05/2020</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07C46F4F-13E4-428B-BDE0-65627899F4CC}" type="slidenum">
              <a:rPr lang="es-ES" smtClean="0"/>
              <a:t>‹Nº›</a:t>
            </a:fld>
            <a:endParaRPr lang="es-ES"/>
          </a:p>
        </p:txBody>
      </p:sp>
    </p:spTree>
    <p:extLst>
      <p:ext uri="{BB962C8B-B14F-4D97-AF65-F5344CB8AC3E}">
        <p14:creationId xmlns:p14="http://schemas.microsoft.com/office/powerpoint/2010/main" val="3099960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ES"/>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CE9D8D79-1E44-4882-B1D6-7C3F8E749776}" type="datetimeFigureOut">
              <a:rPr lang="es-ES" smtClean="0"/>
              <a:t>11/05/2020</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07C46F4F-13E4-428B-BDE0-65627899F4CC}" type="slidenum">
              <a:rPr lang="es-ES" smtClean="0"/>
              <a:t>‹Nº›</a:t>
            </a:fld>
            <a:endParaRPr lang="es-ES"/>
          </a:p>
        </p:txBody>
      </p:sp>
    </p:spTree>
    <p:extLst>
      <p:ext uri="{BB962C8B-B14F-4D97-AF65-F5344CB8AC3E}">
        <p14:creationId xmlns:p14="http://schemas.microsoft.com/office/powerpoint/2010/main" val="16379175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E9D8D79-1E44-4882-B1D6-7C3F8E749776}" type="datetimeFigureOut">
              <a:rPr lang="es-ES" smtClean="0"/>
              <a:t>11/05/2020</a:t>
            </a:fld>
            <a:endParaRPr lang="es-ES"/>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7C46F4F-13E4-428B-BDE0-65627899F4CC}" type="slidenum">
              <a:rPr lang="es-ES" smtClean="0"/>
              <a:t>‹Nº›</a:t>
            </a:fld>
            <a:endParaRPr lang="es-ES"/>
          </a:p>
        </p:txBody>
      </p:sp>
    </p:spTree>
    <p:extLst>
      <p:ext uri="{BB962C8B-B14F-4D97-AF65-F5344CB8AC3E}">
        <p14:creationId xmlns:p14="http://schemas.microsoft.com/office/powerpoint/2010/main" val="138516940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3.xml"/><Relationship Id="rId1" Type="http://schemas.openxmlformats.org/officeDocument/2006/relationships/slideLayout" Target="../slideLayouts/slideLayout3.xml"/><Relationship Id="rId4" Type="http://schemas.openxmlformats.org/officeDocument/2006/relationships/image" Target="../media/image2.emf"/></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p:txBody>
          <a:bodyPr/>
          <a:lstStyle/>
          <a:p>
            <a:r>
              <a:rPr lang="es-ES" dirty="0" smtClean="0"/>
              <a:t>CONCEPTOS BÁSICOS</a:t>
            </a:r>
            <a:endParaRPr lang="es-ES" dirty="0"/>
          </a:p>
        </p:txBody>
      </p:sp>
      <p:sp>
        <p:nvSpPr>
          <p:cNvPr id="3" name="2 Subtítulo"/>
          <p:cNvSpPr>
            <a:spLocks noGrp="1"/>
          </p:cNvSpPr>
          <p:nvPr>
            <p:ph type="subTitle" idx="1"/>
          </p:nvPr>
        </p:nvSpPr>
        <p:spPr>
          <a:xfrm>
            <a:off x="1371600" y="3886200"/>
            <a:ext cx="6400800" cy="1270992"/>
          </a:xfrm>
        </p:spPr>
        <p:txBody>
          <a:bodyPr/>
          <a:lstStyle/>
          <a:p>
            <a:r>
              <a:rPr lang="es-ES" b="1" dirty="0" smtClean="0">
                <a:solidFill>
                  <a:srgbClr val="0070C0"/>
                </a:solidFill>
              </a:rPr>
              <a:t>SUMIDERO DE CARBONO</a:t>
            </a:r>
          </a:p>
          <a:p>
            <a:r>
              <a:rPr lang="es-ES" b="1" dirty="0" smtClean="0">
                <a:solidFill>
                  <a:srgbClr val="0070C0"/>
                </a:solidFill>
              </a:rPr>
              <a:t>ACIDIFICACIÓN DE LOS OCEÁNOS</a:t>
            </a:r>
            <a:endParaRPr lang="es-ES" b="1" dirty="0">
              <a:solidFill>
                <a:srgbClr val="0070C0"/>
              </a:solidFill>
            </a:endParaRPr>
          </a:p>
        </p:txBody>
      </p:sp>
      <p:sp>
        <p:nvSpPr>
          <p:cNvPr id="4" name="3 CuadroTexto"/>
          <p:cNvSpPr txBox="1"/>
          <p:nvPr/>
        </p:nvSpPr>
        <p:spPr>
          <a:xfrm>
            <a:off x="6156176" y="5949280"/>
            <a:ext cx="2448272" cy="646331"/>
          </a:xfrm>
          <a:prstGeom prst="rect">
            <a:avLst/>
          </a:prstGeom>
          <a:noFill/>
        </p:spPr>
        <p:txBody>
          <a:bodyPr wrap="square" rtlCol="0">
            <a:spAutoFit/>
          </a:bodyPr>
          <a:lstStyle/>
          <a:p>
            <a:pPr algn="ctr"/>
            <a:r>
              <a:rPr lang="es-ES" b="1" i="1" dirty="0" smtClean="0"/>
              <a:t>MACA 2020</a:t>
            </a:r>
          </a:p>
          <a:p>
            <a:pPr algn="ctr"/>
            <a:r>
              <a:rPr lang="es-ES" dirty="0" smtClean="0"/>
              <a:t>Mónica Gómez </a:t>
            </a:r>
            <a:r>
              <a:rPr lang="es-ES" dirty="0" err="1" smtClean="0"/>
              <a:t>Erache</a:t>
            </a:r>
            <a:endParaRPr lang="es-ES" dirty="0"/>
          </a:p>
        </p:txBody>
      </p:sp>
    </p:spTree>
    <p:extLst>
      <p:ext uri="{BB962C8B-B14F-4D97-AF65-F5344CB8AC3E}">
        <p14:creationId xmlns:p14="http://schemas.microsoft.com/office/powerpoint/2010/main" val="10270076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67544" y="332656"/>
            <a:ext cx="7772400" cy="1362075"/>
          </a:xfrm>
        </p:spPr>
        <p:txBody>
          <a:bodyPr/>
          <a:lstStyle/>
          <a:p>
            <a:r>
              <a:rPr lang="es-ES" dirty="0" smtClean="0"/>
              <a:t> </a:t>
            </a:r>
            <a:endParaRPr lang="es-ES" dirty="0"/>
          </a:p>
        </p:txBody>
      </p:sp>
      <p:sp>
        <p:nvSpPr>
          <p:cNvPr id="3" name="2 Marcador de texto"/>
          <p:cNvSpPr>
            <a:spLocks noGrp="1"/>
          </p:cNvSpPr>
          <p:nvPr>
            <p:ph type="body" idx="1"/>
          </p:nvPr>
        </p:nvSpPr>
        <p:spPr>
          <a:xfrm>
            <a:off x="539552" y="1628800"/>
            <a:ext cx="7772400" cy="2346052"/>
          </a:xfrm>
          <a:ln w="38100">
            <a:solidFill>
              <a:srgbClr val="0070C0"/>
            </a:solidFill>
          </a:ln>
        </p:spPr>
        <p:txBody>
          <a:bodyPr>
            <a:normAutofit fontScale="92500" lnSpcReduction="20000"/>
          </a:bodyPr>
          <a:lstStyle/>
          <a:p>
            <a:pPr algn="just"/>
            <a:r>
              <a:rPr lang="es-ES" dirty="0">
                <a:solidFill>
                  <a:schemeClr val="tx1"/>
                </a:solidFill>
              </a:rPr>
              <a:t>La atmosfera esta formada principalmente por </a:t>
            </a:r>
            <a:r>
              <a:rPr lang="es-ES" dirty="0" smtClean="0">
                <a:solidFill>
                  <a:schemeClr val="tx1"/>
                </a:solidFill>
              </a:rPr>
              <a:t>nitrógeno </a:t>
            </a:r>
            <a:r>
              <a:rPr lang="es-ES" dirty="0">
                <a:solidFill>
                  <a:schemeClr val="tx1"/>
                </a:solidFill>
              </a:rPr>
              <a:t>(78%), oxigeno (21</a:t>
            </a:r>
            <a:r>
              <a:rPr lang="es-ES" dirty="0" smtClean="0">
                <a:solidFill>
                  <a:schemeClr val="tx1"/>
                </a:solidFill>
              </a:rPr>
              <a:t>%) y argón </a:t>
            </a:r>
            <a:r>
              <a:rPr lang="es-ES" dirty="0">
                <a:solidFill>
                  <a:schemeClr val="tx1"/>
                </a:solidFill>
              </a:rPr>
              <a:t>(~1%). El </a:t>
            </a:r>
            <a:r>
              <a:rPr lang="es-ES" dirty="0" smtClean="0">
                <a:solidFill>
                  <a:schemeClr val="tx1"/>
                </a:solidFill>
              </a:rPr>
              <a:t>bióxido </a:t>
            </a:r>
            <a:r>
              <a:rPr lang="es-ES" dirty="0">
                <a:solidFill>
                  <a:schemeClr val="tx1"/>
                </a:solidFill>
              </a:rPr>
              <a:t>de carbono (CO</a:t>
            </a:r>
            <a:r>
              <a:rPr lang="es-ES" baseline="-25000" dirty="0">
                <a:solidFill>
                  <a:schemeClr val="tx1"/>
                </a:solidFill>
              </a:rPr>
              <a:t>2</a:t>
            </a:r>
            <a:r>
              <a:rPr lang="es-ES" dirty="0">
                <a:solidFill>
                  <a:schemeClr val="tx1"/>
                </a:solidFill>
              </a:rPr>
              <a:t>) constituye solamente ~0.038</a:t>
            </a:r>
            <a:r>
              <a:rPr lang="es-ES" dirty="0" smtClean="0">
                <a:solidFill>
                  <a:schemeClr val="tx1"/>
                </a:solidFill>
              </a:rPr>
              <a:t>% del </a:t>
            </a:r>
            <a:r>
              <a:rPr lang="es-ES" dirty="0">
                <a:solidFill>
                  <a:schemeClr val="tx1"/>
                </a:solidFill>
              </a:rPr>
              <a:t>total (380 ppm o </a:t>
            </a:r>
            <a:r>
              <a:rPr lang="es-ES" dirty="0" err="1">
                <a:solidFill>
                  <a:schemeClr val="tx1"/>
                </a:solidFill>
              </a:rPr>
              <a:t>μatm</a:t>
            </a:r>
            <a:r>
              <a:rPr lang="es-ES" dirty="0">
                <a:solidFill>
                  <a:schemeClr val="tx1"/>
                </a:solidFill>
              </a:rPr>
              <a:t> en unidades de </a:t>
            </a:r>
            <a:r>
              <a:rPr lang="es-ES" dirty="0" smtClean="0">
                <a:solidFill>
                  <a:schemeClr val="tx1"/>
                </a:solidFill>
              </a:rPr>
              <a:t>presión </a:t>
            </a:r>
            <a:r>
              <a:rPr lang="es-ES" dirty="0">
                <a:solidFill>
                  <a:schemeClr val="tx1"/>
                </a:solidFill>
              </a:rPr>
              <a:t>parcial). Sin embargo, </a:t>
            </a:r>
            <a:r>
              <a:rPr lang="es-ES" dirty="0" smtClean="0">
                <a:solidFill>
                  <a:schemeClr val="tx1"/>
                </a:solidFill>
              </a:rPr>
              <a:t>la solubilidad </a:t>
            </a:r>
            <a:r>
              <a:rPr lang="es-ES" dirty="0">
                <a:solidFill>
                  <a:schemeClr val="tx1"/>
                </a:solidFill>
              </a:rPr>
              <a:t>del CO</a:t>
            </a:r>
            <a:r>
              <a:rPr lang="es-ES" baseline="-25000" dirty="0">
                <a:solidFill>
                  <a:schemeClr val="tx1"/>
                </a:solidFill>
              </a:rPr>
              <a:t>2</a:t>
            </a:r>
            <a:r>
              <a:rPr lang="es-ES" dirty="0">
                <a:solidFill>
                  <a:schemeClr val="tx1"/>
                </a:solidFill>
              </a:rPr>
              <a:t> en el agua de mar es mayor que la del </a:t>
            </a:r>
            <a:r>
              <a:rPr lang="es-ES" dirty="0" smtClean="0">
                <a:solidFill>
                  <a:schemeClr val="tx1"/>
                </a:solidFill>
              </a:rPr>
              <a:t>nitrógeno </a:t>
            </a:r>
            <a:r>
              <a:rPr lang="es-ES" dirty="0">
                <a:solidFill>
                  <a:schemeClr val="tx1"/>
                </a:solidFill>
              </a:rPr>
              <a:t>y la </a:t>
            </a:r>
            <a:r>
              <a:rPr lang="es-ES" dirty="0" smtClean="0">
                <a:solidFill>
                  <a:schemeClr val="tx1"/>
                </a:solidFill>
              </a:rPr>
              <a:t>del oxigeno</a:t>
            </a:r>
            <a:r>
              <a:rPr lang="es-ES" dirty="0">
                <a:solidFill>
                  <a:schemeClr val="tx1"/>
                </a:solidFill>
              </a:rPr>
              <a:t>. Esto se debe a que el CO</a:t>
            </a:r>
            <a:r>
              <a:rPr lang="es-ES" baseline="-25000" dirty="0">
                <a:solidFill>
                  <a:schemeClr val="tx1"/>
                </a:solidFill>
              </a:rPr>
              <a:t>2</a:t>
            </a:r>
            <a:r>
              <a:rPr lang="es-ES" dirty="0">
                <a:solidFill>
                  <a:schemeClr val="tx1"/>
                </a:solidFill>
              </a:rPr>
              <a:t> disuelto reacciona con el agua </a:t>
            </a:r>
            <a:r>
              <a:rPr lang="es-ES" dirty="0" smtClean="0">
                <a:solidFill>
                  <a:schemeClr val="tx1"/>
                </a:solidFill>
              </a:rPr>
              <a:t>formando acido carbónico </a:t>
            </a:r>
            <a:r>
              <a:rPr lang="es-ES" dirty="0">
                <a:solidFill>
                  <a:schemeClr val="tx1"/>
                </a:solidFill>
              </a:rPr>
              <a:t>y sus productos de </a:t>
            </a:r>
            <a:r>
              <a:rPr lang="es-ES" dirty="0" smtClean="0">
                <a:solidFill>
                  <a:schemeClr val="tx1"/>
                </a:solidFill>
              </a:rPr>
              <a:t>disociación, </a:t>
            </a:r>
            <a:r>
              <a:rPr lang="es-ES" dirty="0">
                <a:solidFill>
                  <a:schemeClr val="tx1"/>
                </a:solidFill>
              </a:rPr>
              <a:t>bicarbonato y carbonato</a:t>
            </a:r>
            <a:r>
              <a:rPr lang="es-ES" dirty="0" smtClean="0">
                <a:solidFill>
                  <a:schemeClr val="tx1"/>
                </a:solidFill>
              </a:rPr>
              <a:t>:</a:t>
            </a:r>
          </a:p>
          <a:p>
            <a:pPr algn="just"/>
            <a:endParaRPr lang="es-ES" dirty="0">
              <a:solidFill>
                <a:schemeClr val="tx1"/>
              </a:solidFill>
            </a:endParaRPr>
          </a:p>
          <a:p>
            <a:pPr algn="just"/>
            <a:r>
              <a:rPr lang="pt-BR" dirty="0" smtClean="0">
                <a:solidFill>
                  <a:schemeClr val="tx1"/>
                </a:solidFill>
              </a:rPr>
              <a:t>               CO</a:t>
            </a:r>
            <a:r>
              <a:rPr lang="pt-BR" baseline="-25000" dirty="0" smtClean="0">
                <a:solidFill>
                  <a:schemeClr val="tx1"/>
                </a:solidFill>
              </a:rPr>
              <a:t>2</a:t>
            </a:r>
            <a:r>
              <a:rPr lang="pt-BR" dirty="0" smtClean="0">
                <a:solidFill>
                  <a:schemeClr val="tx1"/>
                </a:solidFill>
              </a:rPr>
              <a:t> (</a:t>
            </a:r>
            <a:r>
              <a:rPr lang="pt-BR" dirty="0" err="1" smtClean="0">
                <a:solidFill>
                  <a:schemeClr val="tx1"/>
                </a:solidFill>
              </a:rPr>
              <a:t>gas</a:t>
            </a:r>
            <a:r>
              <a:rPr lang="pt-BR" dirty="0" smtClean="0">
                <a:solidFill>
                  <a:schemeClr val="tx1"/>
                </a:solidFill>
              </a:rPr>
              <a:t>) + H</a:t>
            </a:r>
            <a:r>
              <a:rPr lang="pt-BR" baseline="-25000" dirty="0" smtClean="0">
                <a:solidFill>
                  <a:schemeClr val="tx1"/>
                </a:solidFill>
              </a:rPr>
              <a:t>2</a:t>
            </a:r>
            <a:r>
              <a:rPr lang="pt-BR" dirty="0" smtClean="0">
                <a:solidFill>
                  <a:schemeClr val="tx1"/>
                </a:solidFill>
              </a:rPr>
              <a:t>O ↔ H</a:t>
            </a:r>
            <a:r>
              <a:rPr lang="pt-BR" baseline="-25000" dirty="0" smtClean="0">
                <a:solidFill>
                  <a:schemeClr val="tx1"/>
                </a:solidFill>
              </a:rPr>
              <a:t>2</a:t>
            </a:r>
            <a:r>
              <a:rPr lang="pt-BR" dirty="0" smtClean="0">
                <a:solidFill>
                  <a:schemeClr val="tx1"/>
                </a:solidFill>
              </a:rPr>
              <a:t>CO</a:t>
            </a:r>
            <a:r>
              <a:rPr lang="pt-BR" baseline="-25000" dirty="0" smtClean="0">
                <a:solidFill>
                  <a:schemeClr val="tx1"/>
                </a:solidFill>
              </a:rPr>
              <a:t>3</a:t>
            </a:r>
            <a:r>
              <a:rPr lang="pt-BR" dirty="0" smtClean="0">
                <a:solidFill>
                  <a:schemeClr val="tx1"/>
                </a:solidFill>
              </a:rPr>
              <a:t> ↔ H</a:t>
            </a:r>
            <a:r>
              <a:rPr lang="pt-BR" baseline="30000" dirty="0" smtClean="0">
                <a:solidFill>
                  <a:schemeClr val="tx1"/>
                </a:solidFill>
              </a:rPr>
              <a:t>+</a:t>
            </a:r>
            <a:r>
              <a:rPr lang="pt-BR" dirty="0" smtClean="0">
                <a:solidFill>
                  <a:schemeClr val="tx1"/>
                </a:solidFill>
              </a:rPr>
              <a:t> + HCO</a:t>
            </a:r>
            <a:r>
              <a:rPr lang="pt-BR" baseline="-25000" dirty="0" smtClean="0">
                <a:solidFill>
                  <a:schemeClr val="tx1"/>
                </a:solidFill>
              </a:rPr>
              <a:t>3</a:t>
            </a:r>
            <a:r>
              <a:rPr lang="pt-BR" baseline="30000" dirty="0" smtClean="0">
                <a:solidFill>
                  <a:schemeClr val="tx1"/>
                </a:solidFill>
              </a:rPr>
              <a:t>-</a:t>
            </a:r>
            <a:r>
              <a:rPr lang="pt-BR" dirty="0" smtClean="0">
                <a:solidFill>
                  <a:schemeClr val="tx1"/>
                </a:solidFill>
              </a:rPr>
              <a:t> ↔ 2H</a:t>
            </a:r>
            <a:r>
              <a:rPr lang="pt-BR" baseline="30000" dirty="0" smtClean="0">
                <a:solidFill>
                  <a:schemeClr val="tx1"/>
                </a:solidFill>
              </a:rPr>
              <a:t>+</a:t>
            </a:r>
            <a:r>
              <a:rPr lang="pt-BR" dirty="0" smtClean="0">
                <a:solidFill>
                  <a:schemeClr val="tx1"/>
                </a:solidFill>
              </a:rPr>
              <a:t> + CO</a:t>
            </a:r>
            <a:r>
              <a:rPr lang="pt-BR" baseline="-25000" dirty="0" smtClean="0">
                <a:solidFill>
                  <a:schemeClr val="tx1"/>
                </a:solidFill>
              </a:rPr>
              <a:t>3</a:t>
            </a:r>
            <a:r>
              <a:rPr lang="pt-BR" baseline="30000" dirty="0" smtClean="0">
                <a:solidFill>
                  <a:schemeClr val="tx1"/>
                </a:solidFill>
              </a:rPr>
              <a:t>2-</a:t>
            </a:r>
            <a:endParaRPr lang="es-ES" baseline="30000" dirty="0">
              <a:solidFill>
                <a:schemeClr val="tx1"/>
              </a:solidFill>
            </a:endParaRPr>
          </a:p>
        </p:txBody>
      </p:sp>
      <p:sp>
        <p:nvSpPr>
          <p:cNvPr id="4" name="1 Título"/>
          <p:cNvSpPr txBox="1">
            <a:spLocks/>
          </p:cNvSpPr>
          <p:nvPr/>
        </p:nvSpPr>
        <p:spPr>
          <a:xfrm>
            <a:off x="467544" y="332657"/>
            <a:ext cx="7772400" cy="504056"/>
          </a:xfrm>
          <a:prstGeom prst="rect">
            <a:avLst/>
          </a:prstGeom>
          <a:ln w="38100">
            <a:solidFill>
              <a:srgbClr val="0070C0"/>
            </a:solidFill>
          </a:ln>
        </p:spPr>
        <p:txBody>
          <a:bodyPr vert="horz" lIns="91440" tIns="45720" rIns="91440" bIns="45720" rtlCol="0" anchor="t">
            <a:normAutofit/>
          </a:bodyPr>
          <a:lstStyle>
            <a:lvl1pPr algn="l" defTabSz="914400" rtl="0" eaLnBrk="1" latinLnBrk="0" hangingPunct="1">
              <a:spcBef>
                <a:spcPct val="0"/>
              </a:spcBef>
              <a:buNone/>
              <a:defRPr sz="4000" b="1" kern="1200" cap="all">
                <a:solidFill>
                  <a:schemeClr val="tx1"/>
                </a:solidFill>
                <a:latin typeface="+mj-lt"/>
                <a:ea typeface="+mj-ea"/>
                <a:cs typeface="+mj-cs"/>
              </a:defRPr>
            </a:lvl1pPr>
          </a:lstStyle>
          <a:p>
            <a:r>
              <a:rPr lang="es-ES" sz="2400" dirty="0" smtClean="0"/>
              <a:t>El CO</a:t>
            </a:r>
            <a:r>
              <a:rPr lang="es-ES" sz="2400" baseline="-25000" dirty="0" smtClean="0"/>
              <a:t>2</a:t>
            </a:r>
            <a:r>
              <a:rPr lang="es-ES" sz="2400" dirty="0" smtClean="0"/>
              <a:t> ATMÓSFERICO Y EL </a:t>
            </a:r>
            <a:r>
              <a:rPr lang="es-ES" sz="2400" dirty="0" err="1" smtClean="0"/>
              <a:t>Ph</a:t>
            </a:r>
            <a:r>
              <a:rPr lang="es-ES" sz="2400" dirty="0" smtClean="0"/>
              <a:t> del </a:t>
            </a:r>
            <a:r>
              <a:rPr lang="es-ES" sz="2400" dirty="0" err="1" smtClean="0"/>
              <a:t>oceáno</a:t>
            </a:r>
            <a:endParaRPr lang="es-ES" sz="2400" dirty="0"/>
          </a:p>
        </p:txBody>
      </p:sp>
      <p:sp>
        <p:nvSpPr>
          <p:cNvPr id="5" name="4 Rectángulo"/>
          <p:cNvSpPr/>
          <p:nvPr/>
        </p:nvSpPr>
        <p:spPr>
          <a:xfrm>
            <a:off x="611560" y="4687976"/>
            <a:ext cx="7704856" cy="1477328"/>
          </a:xfrm>
          <a:prstGeom prst="rect">
            <a:avLst/>
          </a:prstGeom>
          <a:ln w="38100">
            <a:solidFill>
              <a:srgbClr val="0070C0"/>
            </a:solidFill>
          </a:ln>
        </p:spPr>
        <p:txBody>
          <a:bodyPr wrap="square">
            <a:spAutoFit/>
          </a:bodyPr>
          <a:lstStyle/>
          <a:p>
            <a:r>
              <a:rPr lang="es-ES" dirty="0" smtClean="0"/>
              <a:t>El agua de mar en equilibrio con el CO</a:t>
            </a:r>
            <a:r>
              <a:rPr lang="es-ES" baseline="-25000" dirty="0" smtClean="0"/>
              <a:t>2</a:t>
            </a:r>
            <a:r>
              <a:rPr lang="es-ES" dirty="0" smtClean="0"/>
              <a:t> atmosférico es ligeramente alcalina, con un pH de 8.1 a 8.3. El pH puede aumentar en las aguas superficiales mediante el consumo de CO2 por fotosíntesis, pero normalmente no excede 8.4 con excepción de ciertas condiciones en pozas de entre-mareas, lagunas costeras o estuarios. </a:t>
            </a:r>
            <a:endParaRPr lang="es-ES" dirty="0"/>
          </a:p>
        </p:txBody>
      </p:sp>
    </p:spTree>
    <p:extLst>
      <p:ext uri="{BB962C8B-B14F-4D97-AF65-F5344CB8AC3E}">
        <p14:creationId xmlns:p14="http://schemas.microsoft.com/office/powerpoint/2010/main" val="22828328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rotWithShape="1">
          <a:blip r:embed="rId3">
            <a:extLst>
              <a:ext uri="{28A0092B-C50C-407E-A947-70E740481C1C}">
                <a14:useLocalDpi xmlns:a14="http://schemas.microsoft.com/office/drawing/2010/main" val="0"/>
              </a:ext>
            </a:extLst>
          </a:blip>
          <a:srcRect l="4297" r="6315"/>
          <a:stretch/>
        </p:blipFill>
        <p:spPr bwMode="auto">
          <a:xfrm>
            <a:off x="4446238" y="260648"/>
            <a:ext cx="4170311" cy="386953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3 Rectángulo"/>
          <p:cNvSpPr/>
          <p:nvPr/>
        </p:nvSpPr>
        <p:spPr>
          <a:xfrm>
            <a:off x="376111" y="476672"/>
            <a:ext cx="3312368" cy="2862322"/>
          </a:xfrm>
          <a:prstGeom prst="rect">
            <a:avLst/>
          </a:prstGeom>
          <a:ln w="38100">
            <a:solidFill>
              <a:srgbClr val="0070C0"/>
            </a:solidFill>
          </a:ln>
        </p:spPr>
        <p:txBody>
          <a:bodyPr wrap="square">
            <a:spAutoFit/>
          </a:bodyPr>
          <a:lstStyle/>
          <a:p>
            <a:pPr algn="just"/>
            <a:r>
              <a:rPr lang="es-ES" b="1" dirty="0" smtClean="0"/>
              <a:t>Distribución </a:t>
            </a:r>
            <a:r>
              <a:rPr lang="es-ES" b="1" dirty="0"/>
              <a:t>vertical </a:t>
            </a:r>
            <a:r>
              <a:rPr lang="es-ES" dirty="0"/>
              <a:t>del TCO</a:t>
            </a:r>
            <a:r>
              <a:rPr lang="es-ES" baseline="-25000" dirty="0"/>
              <a:t>2</a:t>
            </a:r>
            <a:r>
              <a:rPr lang="es-ES" dirty="0"/>
              <a:t> en el </a:t>
            </a:r>
            <a:r>
              <a:rPr lang="es-ES" dirty="0" smtClean="0"/>
              <a:t>Atlántico </a:t>
            </a:r>
            <a:r>
              <a:rPr lang="es-ES" dirty="0"/>
              <a:t>(36</a:t>
            </a:r>
            <a:r>
              <a:rPr lang="es-ES" baseline="30000" dirty="0"/>
              <a:t>o</a:t>
            </a:r>
            <a:r>
              <a:rPr lang="es-ES" dirty="0"/>
              <a:t>N, 68</a:t>
            </a:r>
            <a:r>
              <a:rPr lang="es-ES" baseline="30000" dirty="0"/>
              <a:t>o</a:t>
            </a:r>
            <a:r>
              <a:rPr lang="es-ES" dirty="0"/>
              <a:t>W) y en </a:t>
            </a:r>
            <a:r>
              <a:rPr lang="es-ES" dirty="0" smtClean="0"/>
              <a:t>el Pacífico (</a:t>
            </a:r>
            <a:r>
              <a:rPr lang="es-ES" dirty="0"/>
              <a:t>28</a:t>
            </a:r>
            <a:r>
              <a:rPr lang="es-ES" baseline="30000" dirty="0"/>
              <a:t>o</a:t>
            </a:r>
            <a:r>
              <a:rPr lang="es-ES" dirty="0"/>
              <a:t>N, 122</a:t>
            </a:r>
            <a:r>
              <a:rPr lang="es-ES" baseline="30000" dirty="0"/>
              <a:t>o</a:t>
            </a:r>
            <a:r>
              <a:rPr lang="es-ES" dirty="0"/>
              <a:t>W</a:t>
            </a:r>
            <a:r>
              <a:rPr lang="es-ES" dirty="0" smtClean="0"/>
              <a:t>).</a:t>
            </a:r>
          </a:p>
          <a:p>
            <a:pPr algn="just"/>
            <a:endParaRPr lang="es-ES" sz="1400" dirty="0" smtClean="0"/>
          </a:p>
          <a:p>
            <a:pPr algn="just"/>
            <a:r>
              <a:rPr lang="es-ES" sz="1400" dirty="0" smtClean="0"/>
              <a:t>Nótese que </a:t>
            </a:r>
            <a:r>
              <a:rPr lang="es-ES" sz="1400" dirty="0"/>
              <a:t>la </a:t>
            </a:r>
            <a:r>
              <a:rPr lang="es-ES" sz="1400" dirty="0" smtClean="0"/>
              <a:t>comparación </a:t>
            </a:r>
            <a:r>
              <a:rPr lang="es-ES" sz="1400" dirty="0"/>
              <a:t>es exagerada </a:t>
            </a:r>
            <a:r>
              <a:rPr lang="es-ES" sz="1400" dirty="0" smtClean="0"/>
              <a:t>visualmente </a:t>
            </a:r>
            <a:r>
              <a:rPr lang="es-ES" sz="1400" dirty="0"/>
              <a:t>porque la </a:t>
            </a:r>
            <a:r>
              <a:rPr lang="es-ES" sz="1400" dirty="0" smtClean="0"/>
              <a:t>escala horizontal </a:t>
            </a:r>
            <a:r>
              <a:rPr lang="es-ES" sz="1400" dirty="0"/>
              <a:t>no empieza en cero y de esa forma la diferencia se </a:t>
            </a:r>
            <a:r>
              <a:rPr lang="es-ES" sz="1400" dirty="0" smtClean="0"/>
              <a:t>maximiza. </a:t>
            </a:r>
          </a:p>
          <a:p>
            <a:pPr algn="just"/>
            <a:endParaRPr lang="es-ES" sz="1400" dirty="0" smtClean="0"/>
          </a:p>
          <a:p>
            <a:pPr algn="just"/>
            <a:r>
              <a:rPr lang="es-ES" sz="1400" dirty="0" smtClean="0"/>
              <a:t>Tomada de </a:t>
            </a:r>
            <a:r>
              <a:rPr lang="es-ES" sz="1400" dirty="0" err="1" smtClean="0"/>
              <a:t>Broecker</a:t>
            </a:r>
            <a:r>
              <a:rPr lang="es-ES" sz="1400" dirty="0" smtClean="0"/>
              <a:t> </a:t>
            </a:r>
            <a:r>
              <a:rPr lang="es-ES" sz="1400" dirty="0"/>
              <a:t>1974; datos de </a:t>
            </a:r>
            <a:r>
              <a:rPr lang="es-ES" sz="1400" dirty="0" err="1"/>
              <a:t>Weiss</a:t>
            </a:r>
            <a:r>
              <a:rPr lang="es-ES" sz="1400" dirty="0"/>
              <a:t> R, </a:t>
            </a:r>
            <a:r>
              <a:rPr lang="es-ES" sz="1400" dirty="0" err="1"/>
              <a:t>Scripps</a:t>
            </a:r>
            <a:r>
              <a:rPr lang="es-ES" sz="1400" dirty="0"/>
              <a:t> </a:t>
            </a:r>
            <a:r>
              <a:rPr lang="es-ES" sz="1400" dirty="0" err="1"/>
              <a:t>Institution</a:t>
            </a:r>
            <a:r>
              <a:rPr lang="es-ES" sz="1400" dirty="0"/>
              <a:t> of </a:t>
            </a:r>
            <a:r>
              <a:rPr lang="es-ES" sz="1400" dirty="0" smtClean="0"/>
              <a:t> </a:t>
            </a:r>
            <a:r>
              <a:rPr lang="es-ES" sz="1400" dirty="0" err="1" smtClean="0"/>
              <a:t>Oceanography</a:t>
            </a:r>
            <a:r>
              <a:rPr lang="es-ES" sz="1400" dirty="0"/>
              <a:t>, La </a:t>
            </a:r>
            <a:r>
              <a:rPr lang="es-ES" sz="1400" dirty="0" err="1"/>
              <a:t>Jolla</a:t>
            </a:r>
            <a:r>
              <a:rPr lang="es-ES" sz="1400" dirty="0"/>
              <a:t>, </a:t>
            </a:r>
            <a:r>
              <a:rPr lang="es-ES" sz="1400" dirty="0" smtClean="0"/>
              <a:t>CA.</a:t>
            </a:r>
            <a:endParaRPr lang="es-ES" sz="1400" dirty="0"/>
          </a:p>
        </p:txBody>
      </p:sp>
      <p:pic>
        <p:nvPicPr>
          <p:cNvPr id="6"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23528" y="3717031"/>
            <a:ext cx="3417535" cy="28508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4 Rectángulo"/>
          <p:cNvSpPr/>
          <p:nvPr/>
        </p:nvSpPr>
        <p:spPr>
          <a:xfrm>
            <a:off x="4170310" y="4365104"/>
            <a:ext cx="4722169" cy="2246769"/>
          </a:xfrm>
          <a:prstGeom prst="rect">
            <a:avLst/>
          </a:prstGeom>
          <a:ln w="38100">
            <a:solidFill>
              <a:srgbClr val="0070C0"/>
            </a:solidFill>
          </a:ln>
        </p:spPr>
        <p:txBody>
          <a:bodyPr wrap="square">
            <a:spAutoFit/>
          </a:bodyPr>
          <a:lstStyle/>
          <a:p>
            <a:pPr algn="just"/>
            <a:r>
              <a:rPr lang="es-ES" sz="1400" dirty="0" smtClean="0"/>
              <a:t>Relación entre el TCO</a:t>
            </a:r>
            <a:r>
              <a:rPr lang="es-ES" sz="1400" baseline="-25000" dirty="0" smtClean="0"/>
              <a:t>2</a:t>
            </a:r>
            <a:r>
              <a:rPr lang="es-ES" sz="1400" dirty="0" smtClean="0"/>
              <a:t> y la AT en varias regiones y profundidades del océano, con indicaciones del efecto de fotosíntesis, respiración, disolución y precipitación de CaCO3 e intercambio de CO2 con la atmósfera (tomada de </a:t>
            </a:r>
            <a:r>
              <a:rPr lang="es-ES" sz="1400" dirty="0" err="1" smtClean="0"/>
              <a:t>Broecker</a:t>
            </a:r>
            <a:r>
              <a:rPr lang="es-ES" sz="1400" dirty="0" smtClean="0"/>
              <a:t> 1974). La figura muestra el efecto combinado de la disolución y precipitación de carbonato de calcio, la fotosíntesis y respiración, y el intercambio gaseoso con la atmósfera sobre los valores de TCO</a:t>
            </a:r>
            <a:r>
              <a:rPr lang="es-ES" sz="1400" baseline="-25000" dirty="0" smtClean="0"/>
              <a:t>2</a:t>
            </a:r>
            <a:r>
              <a:rPr lang="es-ES" sz="1400" dirty="0" smtClean="0"/>
              <a:t> y AT, y cómo cambian estas variables desde aguas superficiales tibias y frías hasta las aguas profundas del Atlántico, Índico y Pacífico</a:t>
            </a:r>
            <a:endParaRPr lang="es-ES" sz="1400" dirty="0"/>
          </a:p>
        </p:txBody>
      </p:sp>
    </p:spTree>
    <p:extLst>
      <p:ext uri="{BB962C8B-B14F-4D97-AF65-F5344CB8AC3E}">
        <p14:creationId xmlns:p14="http://schemas.microsoft.com/office/powerpoint/2010/main" val="10495696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67544" y="332657"/>
            <a:ext cx="7772400" cy="504056"/>
          </a:xfrm>
          <a:ln w="38100">
            <a:solidFill>
              <a:srgbClr val="0070C0"/>
            </a:solidFill>
          </a:ln>
        </p:spPr>
        <p:txBody>
          <a:bodyPr>
            <a:normAutofit/>
          </a:bodyPr>
          <a:lstStyle/>
          <a:p>
            <a:r>
              <a:rPr lang="es-ES" sz="2400" dirty="0" smtClean="0"/>
              <a:t>Secuestro de carbono</a:t>
            </a:r>
            <a:endParaRPr lang="es-ES" sz="2400" dirty="0"/>
          </a:p>
        </p:txBody>
      </p:sp>
      <p:sp>
        <p:nvSpPr>
          <p:cNvPr id="3" name="2 Marcador de texto"/>
          <p:cNvSpPr>
            <a:spLocks noGrp="1"/>
          </p:cNvSpPr>
          <p:nvPr>
            <p:ph type="body" idx="1"/>
          </p:nvPr>
        </p:nvSpPr>
        <p:spPr>
          <a:xfrm>
            <a:off x="611560" y="1643905"/>
            <a:ext cx="7772400" cy="3570189"/>
          </a:xfrm>
        </p:spPr>
        <p:txBody>
          <a:bodyPr>
            <a:noAutofit/>
          </a:bodyPr>
          <a:lstStyle/>
          <a:p>
            <a:pPr algn="just"/>
            <a:r>
              <a:rPr lang="es-ES" sz="1400" dirty="0" smtClean="0">
                <a:solidFill>
                  <a:schemeClr val="tx1"/>
                </a:solidFill>
              </a:rPr>
              <a:t>En la parte superficial de la región fría del océano, donde se forma el agua profunda, se disuelven grandes cantidades de CO</a:t>
            </a:r>
            <a:r>
              <a:rPr lang="es-ES" sz="1400" baseline="-25000" dirty="0" smtClean="0">
                <a:solidFill>
                  <a:schemeClr val="tx1"/>
                </a:solidFill>
              </a:rPr>
              <a:t>2</a:t>
            </a:r>
            <a:r>
              <a:rPr lang="es-ES" sz="1400" dirty="0" smtClean="0">
                <a:solidFill>
                  <a:schemeClr val="tx1"/>
                </a:solidFill>
              </a:rPr>
              <a:t> en el agua, que luego se hunde a grandes profundidades para no estar más en contacto con la atmósfera por mucho tiempo. Desde hace 200 años, parte de este CO</a:t>
            </a:r>
            <a:r>
              <a:rPr lang="es-ES" sz="1400" baseline="-25000" dirty="0" smtClean="0">
                <a:solidFill>
                  <a:schemeClr val="tx1"/>
                </a:solidFill>
              </a:rPr>
              <a:t>2</a:t>
            </a:r>
            <a:r>
              <a:rPr lang="es-ES" sz="1400" dirty="0" smtClean="0">
                <a:solidFill>
                  <a:schemeClr val="tx1"/>
                </a:solidFill>
              </a:rPr>
              <a:t> es </a:t>
            </a:r>
            <a:r>
              <a:rPr lang="es-ES" sz="1400" dirty="0" err="1" smtClean="0">
                <a:solidFill>
                  <a:schemeClr val="tx1"/>
                </a:solidFill>
              </a:rPr>
              <a:t>antropogénico</a:t>
            </a:r>
            <a:r>
              <a:rPr lang="es-ES" sz="1400" dirty="0" smtClean="0">
                <a:solidFill>
                  <a:schemeClr val="tx1"/>
                </a:solidFill>
              </a:rPr>
              <a:t>.</a:t>
            </a:r>
          </a:p>
          <a:p>
            <a:pPr algn="just"/>
            <a:endParaRPr lang="es-ES" sz="1400" dirty="0">
              <a:solidFill>
                <a:schemeClr val="tx1"/>
              </a:solidFill>
            </a:endParaRPr>
          </a:p>
          <a:p>
            <a:pPr algn="just"/>
            <a:r>
              <a:rPr lang="es-ES" sz="1400" dirty="0" smtClean="0">
                <a:solidFill>
                  <a:schemeClr val="tx1"/>
                </a:solidFill>
              </a:rPr>
              <a:t>Por el contrario, en regiones donde surge el agua hacia la superficie, especialmente en las grandes </a:t>
            </a:r>
            <a:r>
              <a:rPr lang="es-ES" sz="1400" dirty="0" err="1" smtClean="0">
                <a:solidFill>
                  <a:schemeClr val="tx1"/>
                </a:solidFill>
              </a:rPr>
              <a:t>surgencias</a:t>
            </a:r>
            <a:r>
              <a:rPr lang="es-ES" sz="1400" dirty="0" smtClean="0">
                <a:solidFill>
                  <a:schemeClr val="tx1"/>
                </a:solidFill>
              </a:rPr>
              <a:t> de la divergencia tropical, el calentamiento de las aguas frías causa que miles de millones de toneladas de CO</a:t>
            </a:r>
            <a:r>
              <a:rPr lang="es-ES" sz="1400" baseline="-25000" dirty="0" smtClean="0">
                <a:solidFill>
                  <a:schemeClr val="tx1"/>
                </a:solidFill>
              </a:rPr>
              <a:t>2</a:t>
            </a:r>
            <a:r>
              <a:rPr lang="es-ES" sz="1400" dirty="0" smtClean="0">
                <a:solidFill>
                  <a:schemeClr val="tx1"/>
                </a:solidFill>
              </a:rPr>
              <a:t> pasen del agua a la atmósfera. Por otro lado, hay procesos biológicos que consumen el CO</a:t>
            </a:r>
            <a:r>
              <a:rPr lang="es-ES" sz="1400" baseline="-25000" dirty="0" smtClean="0">
                <a:solidFill>
                  <a:schemeClr val="tx1"/>
                </a:solidFill>
              </a:rPr>
              <a:t>2</a:t>
            </a:r>
            <a:r>
              <a:rPr lang="es-ES" sz="1400" dirty="0" smtClean="0">
                <a:solidFill>
                  <a:schemeClr val="tx1"/>
                </a:solidFill>
              </a:rPr>
              <a:t> de las aguas superficiales y esto resulta en una transferencia de la atmósfera al agua y finalmente a las aguas profundas. </a:t>
            </a:r>
          </a:p>
          <a:p>
            <a:pPr algn="just"/>
            <a:endParaRPr lang="es-ES" sz="1400" dirty="0">
              <a:solidFill>
                <a:schemeClr val="tx1"/>
              </a:solidFill>
            </a:endParaRPr>
          </a:p>
          <a:p>
            <a:pPr algn="just"/>
            <a:r>
              <a:rPr lang="es-ES" sz="1400" dirty="0" smtClean="0">
                <a:solidFill>
                  <a:schemeClr val="tx1"/>
                </a:solidFill>
              </a:rPr>
              <a:t>A través de épocas geológicas estos procesos biológicos han removido más del 99% del CO2 que ha entrado a la atmósfera por actividad volcánica. El plancton ha consumido el CO</a:t>
            </a:r>
            <a:r>
              <a:rPr lang="es-ES" sz="1400" baseline="-25000" dirty="0" smtClean="0">
                <a:solidFill>
                  <a:schemeClr val="tx1"/>
                </a:solidFill>
              </a:rPr>
              <a:t>2</a:t>
            </a:r>
            <a:r>
              <a:rPr lang="es-ES" sz="1400" dirty="0" smtClean="0">
                <a:solidFill>
                  <a:schemeClr val="tx1"/>
                </a:solidFill>
              </a:rPr>
              <a:t> y lo ha sedimentado al fondo marino formando, entre otras cosas, las rocas calcáreas y los combustibles fósiles. Esto ha conducido a la formación de una atmósfera rica en oxígeno.</a:t>
            </a:r>
            <a:endParaRPr lang="es-ES" sz="1400" dirty="0">
              <a:solidFill>
                <a:schemeClr val="tx1"/>
              </a:solidFill>
            </a:endParaRPr>
          </a:p>
        </p:txBody>
      </p:sp>
    </p:spTree>
    <p:extLst>
      <p:ext uri="{BB962C8B-B14F-4D97-AF65-F5344CB8AC3E}">
        <p14:creationId xmlns:p14="http://schemas.microsoft.com/office/powerpoint/2010/main" val="212964517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251520" y="332657"/>
            <a:ext cx="8640960" cy="504056"/>
          </a:xfrm>
          <a:ln w="38100">
            <a:solidFill>
              <a:srgbClr val="0070C0"/>
            </a:solidFill>
          </a:ln>
        </p:spPr>
        <p:txBody>
          <a:bodyPr>
            <a:normAutofit/>
          </a:bodyPr>
          <a:lstStyle/>
          <a:p>
            <a:r>
              <a:rPr lang="es-ES" sz="2400" dirty="0" smtClean="0"/>
              <a:t>Bomba biológica</a:t>
            </a:r>
            <a:endParaRPr lang="es-ES" sz="2400" dirty="0"/>
          </a:p>
        </p:txBody>
      </p:sp>
      <p:sp>
        <p:nvSpPr>
          <p:cNvPr id="3" name="2 Marcador de texto"/>
          <p:cNvSpPr>
            <a:spLocks noGrp="1"/>
          </p:cNvSpPr>
          <p:nvPr>
            <p:ph type="body" idx="1"/>
          </p:nvPr>
        </p:nvSpPr>
        <p:spPr>
          <a:xfrm>
            <a:off x="251520" y="1052736"/>
            <a:ext cx="3777679" cy="5586412"/>
          </a:xfrm>
          <a:ln w="38100">
            <a:solidFill>
              <a:srgbClr val="0070C0"/>
            </a:solidFill>
          </a:ln>
        </p:spPr>
        <p:txBody>
          <a:bodyPr>
            <a:noAutofit/>
          </a:bodyPr>
          <a:lstStyle/>
          <a:p>
            <a:pPr algn="just"/>
            <a:r>
              <a:rPr lang="es-ES" sz="1400" dirty="0" smtClean="0">
                <a:solidFill>
                  <a:schemeClr val="tx1"/>
                </a:solidFill>
              </a:rPr>
              <a:t>En la parte superficial de la región fría del océano, donde se forma el agua profunda, se disuelven grandes cantidades de CO2 en el agua, que luego se hunde a grandes profundidades para no estar más en contacto con la atmósfera por mucho tiempo. Desde hace 200 años, parte de este CO</a:t>
            </a:r>
            <a:r>
              <a:rPr lang="es-ES" sz="1400" baseline="-25000" dirty="0" smtClean="0">
                <a:solidFill>
                  <a:schemeClr val="tx1"/>
                </a:solidFill>
              </a:rPr>
              <a:t>2</a:t>
            </a:r>
            <a:r>
              <a:rPr lang="es-ES" sz="1400" dirty="0" smtClean="0">
                <a:solidFill>
                  <a:schemeClr val="tx1"/>
                </a:solidFill>
              </a:rPr>
              <a:t> es </a:t>
            </a:r>
            <a:r>
              <a:rPr lang="es-ES" sz="1400" dirty="0" err="1" smtClean="0">
                <a:solidFill>
                  <a:schemeClr val="tx1"/>
                </a:solidFill>
              </a:rPr>
              <a:t>antropogénico</a:t>
            </a:r>
            <a:r>
              <a:rPr lang="es-ES" sz="1400" dirty="0" smtClean="0">
                <a:solidFill>
                  <a:schemeClr val="tx1"/>
                </a:solidFill>
              </a:rPr>
              <a:t>.</a:t>
            </a:r>
          </a:p>
          <a:p>
            <a:pPr algn="just"/>
            <a:endParaRPr lang="es-ES" sz="1400" dirty="0">
              <a:solidFill>
                <a:schemeClr val="tx1"/>
              </a:solidFill>
            </a:endParaRPr>
          </a:p>
          <a:p>
            <a:pPr algn="just"/>
            <a:r>
              <a:rPr lang="es-ES" sz="1400" dirty="0" smtClean="0">
                <a:solidFill>
                  <a:schemeClr val="tx1"/>
                </a:solidFill>
              </a:rPr>
              <a:t>Por el contrario, en regiones donde surge el agua hacia la superficie, especialmente en las grandes </a:t>
            </a:r>
            <a:r>
              <a:rPr lang="es-ES" sz="1400" dirty="0" err="1" smtClean="0">
                <a:solidFill>
                  <a:schemeClr val="tx1"/>
                </a:solidFill>
              </a:rPr>
              <a:t>surgencias</a:t>
            </a:r>
            <a:r>
              <a:rPr lang="es-ES" sz="1400" dirty="0" smtClean="0">
                <a:solidFill>
                  <a:schemeClr val="tx1"/>
                </a:solidFill>
              </a:rPr>
              <a:t> de la divergencia tropical, el calentamiento de las aguas frías causa que miles de millones de toneladas de CO</a:t>
            </a:r>
            <a:r>
              <a:rPr lang="es-ES" sz="1400" baseline="-25000" dirty="0" smtClean="0">
                <a:solidFill>
                  <a:schemeClr val="tx1"/>
                </a:solidFill>
              </a:rPr>
              <a:t>2</a:t>
            </a:r>
            <a:r>
              <a:rPr lang="es-ES" sz="1400" dirty="0" smtClean="0">
                <a:solidFill>
                  <a:schemeClr val="tx1"/>
                </a:solidFill>
              </a:rPr>
              <a:t> pasen del agua a la atmósfera. Por otro lado, hay procesos biológicos que consumen el CO</a:t>
            </a:r>
            <a:r>
              <a:rPr lang="es-ES" sz="1400" baseline="-25000" dirty="0" smtClean="0">
                <a:solidFill>
                  <a:schemeClr val="tx1"/>
                </a:solidFill>
              </a:rPr>
              <a:t>2</a:t>
            </a:r>
            <a:r>
              <a:rPr lang="es-ES" sz="1400" dirty="0" smtClean="0">
                <a:solidFill>
                  <a:schemeClr val="tx1"/>
                </a:solidFill>
              </a:rPr>
              <a:t> de las aguas superficiales y esto resulta en una transferencia de la atmósfera al agua y finalmente a las aguas profundas. A través de épocas geológicas estos procesos biológicos han removido más del 99% del CO</a:t>
            </a:r>
            <a:r>
              <a:rPr lang="es-ES" sz="1400" baseline="-25000" dirty="0" smtClean="0">
                <a:solidFill>
                  <a:schemeClr val="tx1"/>
                </a:solidFill>
              </a:rPr>
              <a:t>2</a:t>
            </a:r>
            <a:r>
              <a:rPr lang="es-ES" sz="1400" dirty="0" smtClean="0">
                <a:solidFill>
                  <a:schemeClr val="tx1"/>
                </a:solidFill>
              </a:rPr>
              <a:t> que ha entrado a la atmósfera por actividad volcánica. El plancton ha consumido el CO</a:t>
            </a:r>
            <a:r>
              <a:rPr lang="es-ES" sz="1400" baseline="-25000" dirty="0" smtClean="0">
                <a:solidFill>
                  <a:schemeClr val="tx1"/>
                </a:solidFill>
              </a:rPr>
              <a:t>2</a:t>
            </a:r>
            <a:r>
              <a:rPr lang="es-ES" sz="1400" dirty="0" smtClean="0">
                <a:solidFill>
                  <a:schemeClr val="tx1"/>
                </a:solidFill>
              </a:rPr>
              <a:t> y lo ha sedimentado al fondo marino formando, entre otras cosas, las rocas calcáreas y los combustibles fósiles. Esto ha conducido a la formación de una atmósfera rica en oxígeno.</a:t>
            </a:r>
            <a:endParaRPr lang="es-ES" sz="1400" baseline="30000" dirty="0">
              <a:solidFill>
                <a:schemeClr val="tx1"/>
              </a:solidFill>
            </a:endParaRPr>
          </a:p>
        </p:txBody>
      </p:sp>
      <p:pic>
        <p:nvPicPr>
          <p:cNvPr id="5122" name="Picture 2"/>
          <p:cNvPicPr>
            <a:picLocks noChangeAspect="1" noChangeArrowheads="1"/>
          </p:cNvPicPr>
          <p:nvPr/>
        </p:nvPicPr>
        <p:blipFill rotWithShape="1">
          <a:blip r:embed="rId3">
            <a:extLst>
              <a:ext uri="{28A0092B-C50C-407E-A947-70E740481C1C}">
                <a14:useLocalDpi xmlns:a14="http://schemas.microsoft.com/office/drawing/2010/main" val="0"/>
              </a:ext>
            </a:extLst>
          </a:blip>
          <a:srcRect t="6550" b="13752"/>
          <a:stretch/>
        </p:blipFill>
        <p:spPr bwMode="auto">
          <a:xfrm>
            <a:off x="4211960" y="1988840"/>
            <a:ext cx="4785979" cy="38780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5131548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251520" y="332657"/>
            <a:ext cx="8640960" cy="504055"/>
          </a:xfrm>
          <a:ln w="38100">
            <a:solidFill>
              <a:srgbClr val="0070C0"/>
            </a:solidFill>
          </a:ln>
        </p:spPr>
        <p:txBody>
          <a:bodyPr>
            <a:normAutofit/>
          </a:bodyPr>
          <a:lstStyle/>
          <a:p>
            <a:r>
              <a:rPr lang="es-ES" sz="2400" dirty="0" smtClean="0"/>
              <a:t>variaciones del co</a:t>
            </a:r>
            <a:r>
              <a:rPr lang="es-ES" sz="2400" baseline="-25000" dirty="0" smtClean="0"/>
              <a:t>2</a:t>
            </a:r>
            <a:r>
              <a:rPr lang="es-ES" sz="2400" dirty="0" smtClean="0"/>
              <a:t> atmosférico</a:t>
            </a:r>
            <a:endParaRPr lang="es-ES" sz="2400" dirty="0"/>
          </a:p>
        </p:txBody>
      </p:sp>
      <p:sp>
        <p:nvSpPr>
          <p:cNvPr id="3" name="2 Marcador de texto"/>
          <p:cNvSpPr>
            <a:spLocks noGrp="1"/>
          </p:cNvSpPr>
          <p:nvPr>
            <p:ph type="body" idx="1"/>
          </p:nvPr>
        </p:nvSpPr>
        <p:spPr>
          <a:xfrm>
            <a:off x="591557" y="1196752"/>
            <a:ext cx="2049487" cy="1409949"/>
          </a:xfrm>
        </p:spPr>
        <p:txBody>
          <a:bodyPr>
            <a:normAutofit/>
          </a:bodyPr>
          <a:lstStyle/>
          <a:p>
            <a:pPr algn="just"/>
            <a:r>
              <a:rPr lang="es-ES" b="1" baseline="30000" dirty="0" smtClean="0">
                <a:solidFill>
                  <a:schemeClr val="tx1"/>
                </a:solidFill>
              </a:rPr>
              <a:t>Ciclos estacionales </a:t>
            </a:r>
            <a:r>
              <a:rPr lang="es-ES" baseline="30000" dirty="0" smtClean="0">
                <a:solidFill>
                  <a:schemeClr val="tx1"/>
                </a:solidFill>
              </a:rPr>
              <a:t>y tendencia de cambio de la pCO2 atmosférica para diferentes lugares del océano (tomada de Libes 1992)</a:t>
            </a:r>
            <a:endParaRPr lang="es-ES" baseline="30000" dirty="0">
              <a:solidFill>
                <a:schemeClr val="tx1"/>
              </a:solidFill>
            </a:endParaRPr>
          </a:p>
        </p:txBody>
      </p:sp>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658489" y="1052736"/>
            <a:ext cx="6486525" cy="5067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3 Rectángulo"/>
          <p:cNvSpPr/>
          <p:nvPr/>
        </p:nvSpPr>
        <p:spPr>
          <a:xfrm>
            <a:off x="323528" y="2974300"/>
            <a:ext cx="2304256" cy="3046988"/>
          </a:xfrm>
          <a:prstGeom prst="rect">
            <a:avLst/>
          </a:prstGeom>
        </p:spPr>
        <p:txBody>
          <a:bodyPr wrap="square">
            <a:spAutoFit/>
          </a:bodyPr>
          <a:lstStyle/>
          <a:p>
            <a:pPr algn="just"/>
            <a:r>
              <a:rPr lang="es-ES" sz="1200" dirty="0"/>
              <a:t>E</a:t>
            </a:r>
            <a:r>
              <a:rPr lang="es-ES" sz="1200" dirty="0" smtClean="0"/>
              <a:t>n la escala de los últimos 160,000 años los cambios más grandes de pCO</a:t>
            </a:r>
            <a:r>
              <a:rPr lang="es-ES" sz="1200" baseline="-25000" dirty="0" smtClean="0"/>
              <a:t>2</a:t>
            </a:r>
            <a:r>
              <a:rPr lang="es-ES" sz="1200" dirty="0" smtClean="0"/>
              <a:t> atmosférica fueron ~100 ppm y estuvieron asociados a cambios en la temperatura atmosférica media de ~12</a:t>
            </a:r>
            <a:r>
              <a:rPr lang="es-ES" sz="1200" baseline="30000" dirty="0" smtClean="0"/>
              <a:t>o</a:t>
            </a:r>
            <a:r>
              <a:rPr lang="es-ES" sz="1200" dirty="0" smtClean="0"/>
              <a:t>C, mientras que en los últimos 200 años con un cambio similar de pCO</a:t>
            </a:r>
            <a:r>
              <a:rPr lang="es-ES" sz="1200" baseline="-25000" dirty="0" smtClean="0"/>
              <a:t>2</a:t>
            </a:r>
            <a:r>
              <a:rPr lang="es-ES" sz="1200" dirty="0" smtClean="0"/>
              <a:t> atmosférica el cambio de la temperatura ha sido de sólo ~0.4</a:t>
            </a:r>
            <a:r>
              <a:rPr lang="es-ES" sz="1200" baseline="30000" dirty="0" smtClean="0"/>
              <a:t>o</a:t>
            </a:r>
            <a:r>
              <a:rPr lang="es-ES" sz="1200" dirty="0" smtClean="0"/>
              <a:t>C (Schneider 1989), lo cual indica que no hay una relación de causa a efecto sencilla y lineal entre el aumento de pCO</a:t>
            </a:r>
            <a:r>
              <a:rPr lang="es-ES" sz="1200" baseline="-25000" dirty="0" smtClean="0"/>
              <a:t>2</a:t>
            </a:r>
            <a:r>
              <a:rPr lang="es-ES" sz="1200" dirty="0" smtClean="0"/>
              <a:t> atmosférica y el incremento global medio de temperatura.</a:t>
            </a:r>
            <a:endParaRPr lang="es-ES" sz="1200" dirty="0"/>
          </a:p>
        </p:txBody>
      </p:sp>
    </p:spTree>
    <p:extLst>
      <p:ext uri="{BB962C8B-B14F-4D97-AF65-F5344CB8AC3E}">
        <p14:creationId xmlns:p14="http://schemas.microsoft.com/office/powerpoint/2010/main" val="38596558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251520" y="332657"/>
            <a:ext cx="8640960" cy="504055"/>
          </a:xfrm>
          <a:ln w="38100">
            <a:solidFill>
              <a:srgbClr val="0070C0"/>
            </a:solidFill>
          </a:ln>
        </p:spPr>
        <p:txBody>
          <a:bodyPr>
            <a:noAutofit/>
          </a:bodyPr>
          <a:lstStyle/>
          <a:p>
            <a:r>
              <a:rPr lang="es-ES" sz="2400" dirty="0"/>
              <a:t>Alcalinidad y </a:t>
            </a:r>
            <a:r>
              <a:rPr lang="es-ES" sz="2400" dirty="0" smtClean="0"/>
              <a:t>pH</a:t>
            </a:r>
            <a:endParaRPr lang="es-ES" sz="2400" dirty="0"/>
          </a:p>
        </p:txBody>
      </p:sp>
      <p:sp>
        <p:nvSpPr>
          <p:cNvPr id="4" name="3 Rectángulo"/>
          <p:cNvSpPr/>
          <p:nvPr/>
        </p:nvSpPr>
        <p:spPr>
          <a:xfrm>
            <a:off x="1547664" y="4925485"/>
            <a:ext cx="6912768" cy="1384995"/>
          </a:xfrm>
          <a:prstGeom prst="rect">
            <a:avLst/>
          </a:prstGeom>
          <a:ln w="38100">
            <a:solidFill>
              <a:schemeClr val="accent1"/>
            </a:solidFill>
          </a:ln>
        </p:spPr>
        <p:txBody>
          <a:bodyPr wrap="square">
            <a:spAutoFit/>
          </a:bodyPr>
          <a:lstStyle/>
          <a:p>
            <a:pPr algn="just"/>
            <a:r>
              <a:rPr lang="es-ES" sz="1400" b="1" dirty="0" smtClean="0"/>
              <a:t>ALCALINIDAD</a:t>
            </a:r>
          </a:p>
          <a:p>
            <a:pPr algn="just"/>
            <a:endParaRPr lang="es-ES" sz="1400" dirty="0"/>
          </a:p>
          <a:p>
            <a:pPr algn="just"/>
            <a:r>
              <a:rPr lang="es-ES" sz="1400" dirty="0" smtClean="0"/>
              <a:t>La alcalinidad del agua de mar se debe a que los cationes (</a:t>
            </a:r>
            <a:r>
              <a:rPr lang="es-ES" sz="1400" dirty="0" err="1" smtClean="0"/>
              <a:t>Na</a:t>
            </a:r>
            <a:r>
              <a:rPr lang="es-ES" sz="1400" baseline="30000" dirty="0" smtClean="0"/>
              <a:t>+</a:t>
            </a:r>
            <a:r>
              <a:rPr lang="es-ES" sz="1400" dirty="0" smtClean="0"/>
              <a:t>, Mg</a:t>
            </a:r>
            <a:r>
              <a:rPr lang="es-ES" sz="1400" baseline="30000" dirty="0" smtClean="0"/>
              <a:t>2+, </a:t>
            </a:r>
            <a:r>
              <a:rPr lang="es-ES" sz="1400" dirty="0" smtClean="0"/>
              <a:t>Ca</a:t>
            </a:r>
            <a:r>
              <a:rPr lang="es-ES" sz="1400" baseline="30000" dirty="0" smtClean="0"/>
              <a:t>2+ </a:t>
            </a:r>
            <a:r>
              <a:rPr lang="es-ES" sz="1400" dirty="0" smtClean="0"/>
              <a:t>, K</a:t>
            </a:r>
            <a:r>
              <a:rPr lang="es-ES" sz="1400" baseline="30000" dirty="0" smtClean="0"/>
              <a:t>+</a:t>
            </a:r>
            <a:r>
              <a:rPr lang="es-ES" sz="1400" dirty="0" smtClean="0"/>
              <a:t>) actúan como ácidos débiles, mientras que los aniones (HCO</a:t>
            </a:r>
            <a:r>
              <a:rPr lang="es-ES" sz="1400" baseline="30000" dirty="0" smtClean="0"/>
              <a:t>3-</a:t>
            </a:r>
            <a:r>
              <a:rPr lang="es-ES" sz="1400" dirty="0" smtClean="0"/>
              <a:t>, CO32</a:t>
            </a:r>
            <a:r>
              <a:rPr lang="es-ES" sz="1400" baseline="30000" dirty="0" smtClean="0"/>
              <a:t>-</a:t>
            </a:r>
            <a:r>
              <a:rPr lang="es-ES" sz="1400" dirty="0" smtClean="0"/>
              <a:t>, B(OH)</a:t>
            </a:r>
            <a:r>
              <a:rPr lang="es-ES" sz="1400" baseline="30000" dirty="0" smtClean="0"/>
              <a:t>4-</a:t>
            </a:r>
            <a:r>
              <a:rPr lang="es-ES" sz="1400" dirty="0" smtClean="0"/>
              <a:t>) son bases relativamente fuertes. Algunos cationes que pueden actuar como ácidos fuertes están en concentraciones muy bajas, y algunos aniones de concentración alta como el Cl- son muy débiles como bases.</a:t>
            </a:r>
            <a:endParaRPr lang="es-ES" sz="1400" dirty="0"/>
          </a:p>
        </p:txBody>
      </p:sp>
      <p:sp>
        <p:nvSpPr>
          <p:cNvPr id="3" name="2 Marcador de texto"/>
          <p:cNvSpPr>
            <a:spLocks noGrp="1"/>
          </p:cNvSpPr>
          <p:nvPr>
            <p:ph type="body" idx="1"/>
          </p:nvPr>
        </p:nvSpPr>
        <p:spPr>
          <a:xfrm>
            <a:off x="395536" y="1340768"/>
            <a:ext cx="5832648" cy="3052499"/>
          </a:xfrm>
          <a:ln w="38100">
            <a:solidFill>
              <a:schemeClr val="accent1"/>
            </a:solidFill>
          </a:ln>
        </p:spPr>
        <p:txBody>
          <a:bodyPr>
            <a:noAutofit/>
          </a:bodyPr>
          <a:lstStyle/>
          <a:p>
            <a:pPr algn="just">
              <a:spcBef>
                <a:spcPts val="0"/>
              </a:spcBef>
            </a:pPr>
            <a:r>
              <a:rPr lang="es-ES" sz="1400" b="1" dirty="0" smtClean="0">
                <a:solidFill>
                  <a:schemeClr val="tx1"/>
                </a:solidFill>
              </a:rPr>
              <a:t>pH </a:t>
            </a:r>
          </a:p>
          <a:p>
            <a:pPr algn="just">
              <a:spcBef>
                <a:spcPts val="0"/>
              </a:spcBef>
            </a:pPr>
            <a:endParaRPr lang="es-ES" sz="1400" b="1" dirty="0">
              <a:solidFill>
                <a:schemeClr val="tx1"/>
              </a:solidFill>
            </a:endParaRPr>
          </a:p>
          <a:p>
            <a:pPr algn="just">
              <a:spcBef>
                <a:spcPts val="0"/>
              </a:spcBef>
            </a:pPr>
            <a:r>
              <a:rPr lang="es-ES" sz="1400" dirty="0" smtClean="0">
                <a:solidFill>
                  <a:schemeClr val="tx1"/>
                </a:solidFill>
              </a:rPr>
              <a:t>En el agua de mar la mayor parte de los carbonatos y bicarbonatos no están electro-neutralizados por iones hidrógeno porque mientras aquellos tienen concentraciones de 10-3 moles por litro, el ión hidrógeno tiene concentraciones por el orden de 10-8 moles por litro </a:t>
            </a:r>
          </a:p>
          <a:p>
            <a:pPr algn="just">
              <a:spcBef>
                <a:spcPts val="0"/>
              </a:spcBef>
            </a:pPr>
            <a:endParaRPr lang="es-ES" sz="1400" dirty="0" smtClean="0">
              <a:solidFill>
                <a:schemeClr val="tx1"/>
              </a:solidFill>
            </a:endParaRPr>
          </a:p>
          <a:p>
            <a:pPr algn="ctr">
              <a:spcBef>
                <a:spcPts val="0"/>
              </a:spcBef>
            </a:pPr>
            <a:r>
              <a:rPr lang="es-ES" sz="1400" dirty="0" smtClean="0">
                <a:solidFill>
                  <a:schemeClr val="tx1"/>
                </a:solidFill>
              </a:rPr>
              <a:t>pH = -log </a:t>
            </a:r>
            <a:r>
              <a:rPr lang="es-ES" sz="1400" dirty="0" err="1" smtClean="0">
                <a:solidFill>
                  <a:schemeClr val="tx1"/>
                </a:solidFill>
              </a:rPr>
              <a:t>aH</a:t>
            </a:r>
            <a:r>
              <a:rPr lang="es-ES" sz="1400" dirty="0" smtClean="0">
                <a:solidFill>
                  <a:schemeClr val="tx1"/>
                </a:solidFill>
              </a:rPr>
              <a:t>+; </a:t>
            </a:r>
            <a:r>
              <a:rPr lang="es-ES" sz="1400" dirty="0" err="1" smtClean="0">
                <a:solidFill>
                  <a:schemeClr val="tx1"/>
                </a:solidFill>
              </a:rPr>
              <a:t>aH</a:t>
            </a:r>
            <a:r>
              <a:rPr lang="es-ES" sz="1400" dirty="0" smtClean="0">
                <a:solidFill>
                  <a:schemeClr val="tx1"/>
                </a:solidFill>
              </a:rPr>
              <a:t>+ = 10 -pH; [H+] = f </a:t>
            </a:r>
            <a:r>
              <a:rPr lang="es-ES" sz="1400" dirty="0" err="1" smtClean="0">
                <a:solidFill>
                  <a:schemeClr val="tx1"/>
                </a:solidFill>
              </a:rPr>
              <a:t>aH</a:t>
            </a:r>
            <a:r>
              <a:rPr lang="es-ES" sz="1400" dirty="0" smtClean="0">
                <a:solidFill>
                  <a:schemeClr val="tx1"/>
                </a:solidFill>
              </a:rPr>
              <a:t>+ </a:t>
            </a:r>
          </a:p>
          <a:p>
            <a:pPr algn="just">
              <a:spcBef>
                <a:spcPts val="0"/>
              </a:spcBef>
            </a:pPr>
            <a:endParaRPr lang="es-ES" sz="1400" dirty="0">
              <a:solidFill>
                <a:schemeClr val="tx1"/>
              </a:solidFill>
            </a:endParaRPr>
          </a:p>
          <a:p>
            <a:pPr algn="just">
              <a:spcBef>
                <a:spcPts val="0"/>
              </a:spcBef>
            </a:pPr>
            <a:r>
              <a:rPr lang="es-ES" sz="1400" dirty="0" smtClean="0">
                <a:solidFill>
                  <a:schemeClr val="tx1"/>
                </a:solidFill>
              </a:rPr>
              <a:t>donde </a:t>
            </a:r>
            <a:r>
              <a:rPr lang="es-ES" sz="1400" dirty="0" err="1" smtClean="0">
                <a:solidFill>
                  <a:schemeClr val="tx1"/>
                </a:solidFill>
              </a:rPr>
              <a:t>aH</a:t>
            </a:r>
            <a:r>
              <a:rPr lang="es-ES" sz="1400" dirty="0" smtClean="0">
                <a:solidFill>
                  <a:schemeClr val="tx1"/>
                </a:solidFill>
              </a:rPr>
              <a:t>+ es la actividad del ión hidrógeno y f ligeramente &gt;1</a:t>
            </a:r>
          </a:p>
          <a:p>
            <a:pPr algn="just">
              <a:spcBef>
                <a:spcPts val="0"/>
              </a:spcBef>
            </a:pPr>
            <a:endParaRPr lang="es-ES" sz="1400" dirty="0" smtClean="0">
              <a:solidFill>
                <a:schemeClr val="tx1"/>
              </a:solidFill>
            </a:endParaRPr>
          </a:p>
          <a:p>
            <a:pPr algn="just">
              <a:spcBef>
                <a:spcPts val="0"/>
              </a:spcBef>
            </a:pPr>
            <a:r>
              <a:rPr lang="es-ES" sz="1400" dirty="0" smtClean="0">
                <a:solidFill>
                  <a:schemeClr val="tx1"/>
                </a:solidFill>
              </a:rPr>
              <a:t>Como en toda solución debe haber electro-neutralidad, los iones carbonato y bicarbonato del agua de mar son neutralizados por cationes como sodio, potasio, calcio y magnesio.</a:t>
            </a:r>
            <a:endParaRPr lang="es-ES" sz="1400" dirty="0">
              <a:solidFill>
                <a:schemeClr val="tx1"/>
              </a:solidFill>
            </a:endParaRPr>
          </a:p>
        </p:txBody>
      </p:sp>
    </p:spTree>
    <p:extLst>
      <p:ext uri="{BB962C8B-B14F-4D97-AF65-F5344CB8AC3E}">
        <p14:creationId xmlns:p14="http://schemas.microsoft.com/office/powerpoint/2010/main" val="133926092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505273" y="246347"/>
            <a:ext cx="7772400" cy="720080"/>
          </a:xfrm>
        </p:spPr>
        <p:txBody>
          <a:bodyPr>
            <a:normAutofit/>
          </a:bodyPr>
          <a:lstStyle/>
          <a:p>
            <a:r>
              <a:rPr lang="es-ES" sz="2400" dirty="0" smtClean="0"/>
              <a:t>DISTRIBUCIÓN VERTICAL DEL pH</a:t>
            </a:r>
            <a:endParaRPr lang="es-ES" sz="2400" dirty="0"/>
          </a:p>
        </p:txBody>
      </p:sp>
      <p:sp>
        <p:nvSpPr>
          <p:cNvPr id="3" name="2 Marcador de texto"/>
          <p:cNvSpPr>
            <a:spLocks noGrp="1"/>
          </p:cNvSpPr>
          <p:nvPr>
            <p:ph type="body" idx="1"/>
          </p:nvPr>
        </p:nvSpPr>
        <p:spPr>
          <a:xfrm>
            <a:off x="467544" y="1340768"/>
            <a:ext cx="3585795" cy="2706093"/>
          </a:xfrm>
          <a:ln w="38100">
            <a:solidFill>
              <a:srgbClr val="0070C0"/>
            </a:solidFill>
          </a:ln>
        </p:spPr>
        <p:txBody>
          <a:bodyPr>
            <a:noAutofit/>
          </a:bodyPr>
          <a:lstStyle/>
          <a:p>
            <a:pPr algn="just">
              <a:lnSpc>
                <a:spcPct val="120000"/>
              </a:lnSpc>
              <a:spcBef>
                <a:spcPts val="0"/>
              </a:spcBef>
            </a:pPr>
            <a:r>
              <a:rPr lang="es-ES" sz="1400" b="1" dirty="0" smtClean="0">
                <a:solidFill>
                  <a:schemeClr val="tx1"/>
                </a:solidFill>
              </a:rPr>
              <a:t>Distribución vertical </a:t>
            </a:r>
            <a:r>
              <a:rPr lang="es-ES" sz="1400" dirty="0" smtClean="0">
                <a:solidFill>
                  <a:schemeClr val="tx1"/>
                </a:solidFill>
              </a:rPr>
              <a:t>del dióxido de carbono inorgánico total TCO</a:t>
            </a:r>
            <a:r>
              <a:rPr lang="es-ES" sz="1400" baseline="-25000" dirty="0" smtClean="0">
                <a:solidFill>
                  <a:schemeClr val="tx1"/>
                </a:solidFill>
              </a:rPr>
              <a:t>2</a:t>
            </a:r>
            <a:r>
              <a:rPr lang="es-ES" sz="1400" dirty="0" smtClean="0">
                <a:solidFill>
                  <a:schemeClr val="tx1"/>
                </a:solidFill>
              </a:rPr>
              <a:t>, pH y las diferentes especies químicas del CO</a:t>
            </a:r>
            <a:r>
              <a:rPr lang="es-ES" sz="1400" baseline="-25000" dirty="0" smtClean="0">
                <a:solidFill>
                  <a:schemeClr val="tx1"/>
                </a:solidFill>
              </a:rPr>
              <a:t>2</a:t>
            </a:r>
            <a:r>
              <a:rPr lang="es-ES" sz="1400" dirty="0" smtClean="0">
                <a:solidFill>
                  <a:schemeClr val="tx1"/>
                </a:solidFill>
              </a:rPr>
              <a:t> en el agua de mar, con y sin corrección por el efecto de la presión in situ (los subíndices significan: t temperatura in situ, 1 una atmósfera de presión y p las atmósferas de presión de acuerdo a la profundidad, aproximadamente cada 10 m de profundidad equivalen a una atmósfera) (tomada de </a:t>
            </a:r>
            <a:r>
              <a:rPr lang="es-ES" sz="1400" dirty="0" err="1" smtClean="0">
                <a:solidFill>
                  <a:schemeClr val="tx1"/>
                </a:solidFill>
              </a:rPr>
              <a:t>Culberson</a:t>
            </a:r>
            <a:r>
              <a:rPr lang="es-ES" sz="1400" dirty="0" smtClean="0">
                <a:solidFill>
                  <a:schemeClr val="tx1"/>
                </a:solidFill>
              </a:rPr>
              <a:t> y </a:t>
            </a:r>
            <a:r>
              <a:rPr lang="es-ES" sz="1400" dirty="0" err="1" smtClean="0">
                <a:solidFill>
                  <a:schemeClr val="tx1"/>
                </a:solidFill>
              </a:rPr>
              <a:t>Pytkowicz</a:t>
            </a:r>
            <a:r>
              <a:rPr lang="es-ES" sz="1400" dirty="0" smtClean="0">
                <a:solidFill>
                  <a:schemeClr val="tx1"/>
                </a:solidFill>
              </a:rPr>
              <a:t> 1968)</a:t>
            </a:r>
            <a:endParaRPr lang="es-ES" sz="1400" dirty="0">
              <a:solidFill>
                <a:schemeClr val="tx1"/>
              </a:solidFill>
            </a:endParaRPr>
          </a:p>
        </p:txBody>
      </p:sp>
      <p:sp>
        <p:nvSpPr>
          <p:cNvPr id="4" name="3 Rectángulo"/>
          <p:cNvSpPr/>
          <p:nvPr/>
        </p:nvSpPr>
        <p:spPr>
          <a:xfrm>
            <a:off x="323528" y="5984413"/>
            <a:ext cx="4248472" cy="646331"/>
          </a:xfrm>
          <a:prstGeom prst="rect">
            <a:avLst/>
          </a:prstGeom>
        </p:spPr>
        <p:txBody>
          <a:bodyPr wrap="square">
            <a:spAutoFit/>
          </a:bodyPr>
          <a:lstStyle/>
          <a:p>
            <a:pPr algn="just"/>
            <a:r>
              <a:rPr lang="es-ES" sz="1200" dirty="0" smtClean="0"/>
              <a:t>El efecto de la presión en los valores de concentración de las diferentes especies disueltas del CO</a:t>
            </a:r>
            <a:r>
              <a:rPr lang="es-ES" sz="1200" baseline="-25000" dirty="0" smtClean="0"/>
              <a:t>2</a:t>
            </a:r>
            <a:r>
              <a:rPr lang="es-ES" sz="1200" dirty="0" smtClean="0"/>
              <a:t> y en el pH sólo es apreciable por debajo de los primeros ~500 m. </a:t>
            </a:r>
            <a:endParaRPr lang="es-ES" sz="1200" dirty="0"/>
          </a:p>
        </p:txBody>
      </p:sp>
      <p:pic>
        <p:nvPicPr>
          <p:cNvPr id="307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391473" y="966427"/>
            <a:ext cx="4752527" cy="57234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983042083"/>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326</TotalTime>
  <Words>3944</Words>
  <Application>Microsoft Office PowerPoint</Application>
  <PresentationFormat>Presentación en pantalla (4:3)</PresentationFormat>
  <Paragraphs>92</Paragraphs>
  <Slides>8</Slides>
  <Notes>8</Notes>
  <HiddenSlides>0</HiddenSlides>
  <MMClips>0</MMClips>
  <ScaleCrop>false</ScaleCrop>
  <HeadingPairs>
    <vt:vector size="4" baseType="variant">
      <vt:variant>
        <vt:lpstr>Tema</vt:lpstr>
      </vt:variant>
      <vt:variant>
        <vt:i4>1</vt:i4>
      </vt:variant>
      <vt:variant>
        <vt:lpstr>Títulos de diapositiva</vt:lpstr>
      </vt:variant>
      <vt:variant>
        <vt:i4>8</vt:i4>
      </vt:variant>
    </vt:vector>
  </HeadingPairs>
  <TitlesOfParts>
    <vt:vector size="9" baseType="lpstr">
      <vt:lpstr>Tema de Office</vt:lpstr>
      <vt:lpstr>CONCEPTOS BÁSICOS</vt:lpstr>
      <vt:lpstr> </vt:lpstr>
      <vt:lpstr>Presentación de PowerPoint</vt:lpstr>
      <vt:lpstr>Secuestro de carbono</vt:lpstr>
      <vt:lpstr>Bomba biológica</vt:lpstr>
      <vt:lpstr>variaciones del co2 atmosférico</vt:lpstr>
      <vt:lpstr>Alcalinidad y pH</vt:lpstr>
      <vt:lpstr>DISTRIBUCIÓN VERTICAL DEL pH</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usuario</dc:creator>
  <cp:lastModifiedBy>usuario</cp:lastModifiedBy>
  <cp:revision>20</cp:revision>
  <dcterms:created xsi:type="dcterms:W3CDTF">2020-05-11T20:10:04Z</dcterms:created>
  <dcterms:modified xsi:type="dcterms:W3CDTF">2020-05-12T01:36:39Z</dcterms:modified>
</cp:coreProperties>
</file>