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457" r:id="rId2"/>
    <p:sldId id="346" r:id="rId3"/>
    <p:sldId id="530" r:id="rId4"/>
    <p:sldId id="464" r:id="rId5"/>
    <p:sldId id="389" r:id="rId6"/>
    <p:sldId id="388" r:id="rId7"/>
    <p:sldId id="465" r:id="rId8"/>
    <p:sldId id="356" r:id="rId9"/>
    <p:sldId id="355" r:id="rId10"/>
    <p:sldId id="448" r:id="rId11"/>
    <p:sldId id="267" r:id="rId12"/>
    <p:sldId id="447" r:id="rId13"/>
    <p:sldId id="445" r:id="rId14"/>
    <p:sldId id="357" r:id="rId15"/>
    <p:sldId id="466" r:id="rId16"/>
    <p:sldId id="347" r:id="rId17"/>
    <p:sldId id="348" r:id="rId18"/>
    <p:sldId id="349" r:id="rId19"/>
    <p:sldId id="475" r:id="rId20"/>
    <p:sldId id="284" r:id="rId21"/>
    <p:sldId id="477" r:id="rId22"/>
    <p:sldId id="442" r:id="rId23"/>
    <p:sldId id="441" r:id="rId24"/>
    <p:sldId id="476" r:id="rId25"/>
    <p:sldId id="440" r:id="rId26"/>
    <p:sldId id="471" r:id="rId27"/>
    <p:sldId id="470" r:id="rId28"/>
    <p:sldId id="473" r:id="rId29"/>
    <p:sldId id="467" r:id="rId30"/>
    <p:sldId id="443" r:id="rId31"/>
    <p:sldId id="352" r:id="rId32"/>
    <p:sldId id="468" r:id="rId33"/>
    <p:sldId id="353" r:id="rId34"/>
    <p:sldId id="474" r:id="rId35"/>
    <p:sldId id="455" r:id="rId36"/>
    <p:sldId id="453" r:id="rId37"/>
    <p:sldId id="454" r:id="rId38"/>
    <p:sldId id="531" r:id="rId39"/>
    <p:sldId id="495" r:id="rId40"/>
    <p:sldId id="496" r:id="rId41"/>
    <p:sldId id="536" r:id="rId42"/>
    <p:sldId id="294" r:id="rId43"/>
    <p:sldId id="551" r:id="rId44"/>
    <p:sldId id="537" r:id="rId45"/>
    <p:sldId id="538" r:id="rId46"/>
    <p:sldId id="494" r:id="rId47"/>
    <p:sldId id="542" r:id="rId48"/>
    <p:sldId id="511" r:id="rId49"/>
    <p:sldId id="512" r:id="rId5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7B8562-988C-484C-9127-7C6B60ADCBF7}" v="9" dt="2023-10-03T02:06:14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8" d="100"/>
          <a:sy n="78" d="100"/>
        </p:scale>
        <p:origin x="159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2" d="100"/>
        <a:sy n="15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Ramírez" userId="0dd75ed335a6b211" providerId="LiveId" clId="{097B8562-988C-484C-9127-7C6B60ADCBF7}"/>
    <pc:docChg chg="undo custSel delSld modSld">
      <pc:chgData name="Carolina Ramírez" userId="0dd75ed335a6b211" providerId="LiveId" clId="{097B8562-988C-484C-9127-7C6B60ADCBF7}" dt="2023-10-04T21:39:03.525" v="85" actId="47"/>
      <pc:docMkLst>
        <pc:docMk/>
      </pc:docMkLst>
      <pc:sldChg chg="addSp delSp mod delAnim">
        <pc:chgData name="Carolina Ramírez" userId="0dd75ed335a6b211" providerId="LiveId" clId="{097B8562-988C-484C-9127-7C6B60ADCBF7}" dt="2023-10-04T21:38:28.003" v="84" actId="478"/>
        <pc:sldMkLst>
          <pc:docMk/>
          <pc:sldMk cId="0" sldId="284"/>
        </pc:sldMkLst>
        <pc:spChg chg="del">
          <ac:chgData name="Carolina Ramírez" userId="0dd75ed335a6b211" providerId="LiveId" clId="{097B8562-988C-484C-9127-7C6B60ADCBF7}" dt="2023-10-04T21:38:22.158" v="83" actId="478"/>
          <ac:spMkLst>
            <pc:docMk/>
            <pc:sldMk cId="0" sldId="284"/>
            <ac:spMk id="6146" creationId="{00000000-0000-0000-0000-000000000000}"/>
          </ac:spMkLst>
        </pc:spChg>
        <pc:spChg chg="del">
          <ac:chgData name="Carolina Ramírez" userId="0dd75ed335a6b211" providerId="LiveId" clId="{097B8562-988C-484C-9127-7C6B60ADCBF7}" dt="2023-10-04T21:38:28.003" v="84" actId="478"/>
          <ac:spMkLst>
            <pc:docMk/>
            <pc:sldMk cId="0" sldId="284"/>
            <ac:spMk id="6147" creationId="{00000000-0000-0000-0000-000000000000}"/>
          </ac:spMkLst>
        </pc:spChg>
        <pc:spChg chg="del">
          <ac:chgData name="Carolina Ramírez" userId="0dd75ed335a6b211" providerId="LiveId" clId="{097B8562-988C-484C-9127-7C6B60ADCBF7}" dt="2023-10-04T21:37:25.024" v="69" actId="478"/>
          <ac:spMkLst>
            <pc:docMk/>
            <pc:sldMk cId="0" sldId="284"/>
            <ac:spMk id="6149" creationId="{00000000-0000-0000-0000-000000000000}"/>
          </ac:spMkLst>
        </pc:spChg>
        <pc:picChg chg="add del">
          <ac:chgData name="Carolina Ramírez" userId="0dd75ed335a6b211" providerId="LiveId" clId="{097B8562-988C-484C-9127-7C6B60ADCBF7}" dt="2023-10-04T21:38:18.674" v="82" actId="478"/>
          <ac:picMkLst>
            <pc:docMk/>
            <pc:sldMk cId="0" sldId="284"/>
            <ac:picMk id="6" creationId="{00000000-0000-0000-0000-000000000000}"/>
          </ac:picMkLst>
        </pc:picChg>
      </pc:sldChg>
      <pc:sldChg chg="delSp del mod">
        <pc:chgData name="Carolina Ramírez" userId="0dd75ed335a6b211" providerId="LiveId" clId="{097B8562-988C-484C-9127-7C6B60ADCBF7}" dt="2023-10-03T02:05:14.582" v="33" actId="478"/>
        <pc:sldMkLst>
          <pc:docMk/>
          <pc:sldMk cId="2359121555" sldId="294"/>
        </pc:sldMkLst>
        <pc:picChg chg="del">
          <ac:chgData name="Carolina Ramírez" userId="0dd75ed335a6b211" providerId="LiveId" clId="{097B8562-988C-484C-9127-7C6B60ADCBF7}" dt="2023-10-03T02:05:12.710" v="31" actId="478"/>
          <ac:picMkLst>
            <pc:docMk/>
            <pc:sldMk cId="2359121555" sldId="294"/>
            <ac:picMk id="2" creationId="{1F0C4C53-104F-2992-A0EC-CCFE5A2A906C}"/>
          </ac:picMkLst>
        </pc:picChg>
        <pc:picChg chg="del">
          <ac:chgData name="Carolina Ramírez" userId="0dd75ed335a6b211" providerId="LiveId" clId="{097B8562-988C-484C-9127-7C6B60ADCBF7}" dt="2023-10-03T02:05:13.465" v="32" actId="478"/>
          <ac:picMkLst>
            <pc:docMk/>
            <pc:sldMk cId="2359121555" sldId="294"/>
            <ac:picMk id="3" creationId="{29AC7E04-3962-B168-B79B-BFE76C4F6A9E}"/>
          </ac:picMkLst>
        </pc:picChg>
        <pc:picChg chg="del">
          <ac:chgData name="Carolina Ramírez" userId="0dd75ed335a6b211" providerId="LiveId" clId="{097B8562-988C-484C-9127-7C6B60ADCBF7}" dt="2023-10-03T02:05:14.582" v="33" actId="478"/>
          <ac:picMkLst>
            <pc:docMk/>
            <pc:sldMk cId="2359121555" sldId="294"/>
            <ac:picMk id="5" creationId="{FD979CD5-49F0-00A6-D260-5344BDF0A7B3}"/>
          </ac:picMkLst>
        </pc:picChg>
      </pc:sldChg>
      <pc:sldChg chg="delSp modSp mod">
        <pc:chgData name="Carolina Ramírez" userId="0dd75ed335a6b211" providerId="LiveId" clId="{097B8562-988C-484C-9127-7C6B60ADCBF7}" dt="2023-10-04T21:36:01.091" v="59" actId="478"/>
        <pc:sldMkLst>
          <pc:docMk/>
          <pc:sldMk cId="0" sldId="441"/>
        </pc:sldMkLst>
        <pc:spChg chg="del">
          <ac:chgData name="Carolina Ramírez" userId="0dd75ed335a6b211" providerId="LiveId" clId="{097B8562-988C-484C-9127-7C6B60ADCBF7}" dt="2023-10-04T21:36:01.091" v="59" actId="478"/>
          <ac:spMkLst>
            <pc:docMk/>
            <pc:sldMk cId="0" sldId="441"/>
            <ac:spMk id="38914" creationId="{00000000-0000-0000-0000-000000000000}"/>
          </ac:spMkLst>
        </pc:spChg>
        <pc:picChg chg="mod">
          <ac:chgData name="Carolina Ramírez" userId="0dd75ed335a6b211" providerId="LiveId" clId="{097B8562-988C-484C-9127-7C6B60ADCBF7}" dt="2023-10-04T21:35:58.672" v="58" actId="14100"/>
          <ac:picMkLst>
            <pc:docMk/>
            <pc:sldMk cId="0" sldId="441"/>
            <ac:picMk id="6" creationId="{00000000-0000-0000-0000-000000000000}"/>
          </ac:picMkLst>
        </pc:picChg>
      </pc:sldChg>
      <pc:sldChg chg="addSp delSp modSp mod">
        <pc:chgData name="Carolina Ramírez" userId="0dd75ed335a6b211" providerId="LiveId" clId="{097B8562-988C-484C-9127-7C6B60ADCBF7}" dt="2023-10-04T21:37:18.221" v="68" actId="1076"/>
        <pc:sldMkLst>
          <pc:docMk/>
          <pc:sldMk cId="0" sldId="442"/>
        </pc:sldMkLst>
        <pc:spChg chg="mod">
          <ac:chgData name="Carolina Ramírez" userId="0dd75ed335a6b211" providerId="LiveId" clId="{097B8562-988C-484C-9127-7C6B60ADCBF7}" dt="2023-10-04T21:37:18.221" v="68" actId="1076"/>
          <ac:spMkLst>
            <pc:docMk/>
            <pc:sldMk cId="0" sldId="442"/>
            <ac:spMk id="4" creationId="{00000000-0000-0000-0000-000000000000}"/>
          </ac:spMkLst>
        </pc:spChg>
        <pc:spChg chg="del">
          <ac:chgData name="Carolina Ramírez" userId="0dd75ed335a6b211" providerId="LiveId" clId="{097B8562-988C-484C-9127-7C6B60ADCBF7}" dt="2023-10-04T21:37:10.127" v="67" actId="478"/>
          <ac:spMkLst>
            <pc:docMk/>
            <pc:sldMk cId="0" sldId="442"/>
            <ac:spMk id="39938" creationId="{00000000-0000-0000-0000-000000000000}"/>
          </ac:spMkLst>
        </pc:spChg>
        <pc:picChg chg="add del">
          <ac:chgData name="Carolina Ramírez" userId="0dd75ed335a6b211" providerId="LiveId" clId="{097B8562-988C-484C-9127-7C6B60ADCBF7}" dt="2023-10-04T21:37:07.737" v="66" actId="478"/>
          <ac:picMkLst>
            <pc:docMk/>
            <pc:sldMk cId="0" sldId="442"/>
            <ac:picMk id="6" creationId="{00000000-0000-0000-0000-000000000000}"/>
          </ac:picMkLst>
        </pc:picChg>
      </pc:sldChg>
      <pc:sldChg chg="delSp">
        <pc:chgData name="Carolina Ramírez" userId="0dd75ed335a6b211" providerId="LiveId" clId="{097B8562-988C-484C-9127-7C6B60ADCBF7}" dt="2023-10-03T02:04:29.509" v="11"/>
        <pc:sldMkLst>
          <pc:docMk/>
          <pc:sldMk cId="0" sldId="454"/>
        </pc:sldMkLst>
        <pc:picChg chg="del">
          <ac:chgData name="Carolina Ramírez" userId="0dd75ed335a6b211" providerId="LiveId" clId="{097B8562-988C-484C-9127-7C6B60ADCBF7}" dt="2023-10-03T02:04:29.509" v="11"/>
          <ac:picMkLst>
            <pc:docMk/>
            <pc:sldMk cId="0" sldId="454"/>
            <ac:picMk id="2" creationId="{20694964-EACF-421C-FF19-A359AD803A3A}"/>
          </ac:picMkLst>
        </pc:picChg>
      </pc:sldChg>
      <pc:sldChg chg="del">
        <pc:chgData name="Carolina Ramírez" userId="0dd75ed335a6b211" providerId="LiveId" clId="{097B8562-988C-484C-9127-7C6B60ADCBF7}" dt="2023-10-04T21:39:03.525" v="85" actId="47"/>
        <pc:sldMkLst>
          <pc:docMk/>
          <pc:sldMk cId="3315357145" sldId="469"/>
        </pc:sldMkLst>
      </pc:sldChg>
      <pc:sldChg chg="addSp delSp modSp mod">
        <pc:chgData name="Carolina Ramírez" userId="0dd75ed335a6b211" providerId="LiveId" clId="{097B8562-988C-484C-9127-7C6B60ADCBF7}" dt="2023-10-04T21:36:55.310" v="62" actId="478"/>
        <pc:sldMkLst>
          <pc:docMk/>
          <pc:sldMk cId="3273920978" sldId="476"/>
        </pc:sldMkLst>
        <pc:spChg chg="add del mod">
          <ac:chgData name="Carolina Ramírez" userId="0dd75ed335a6b211" providerId="LiveId" clId="{097B8562-988C-484C-9127-7C6B60ADCBF7}" dt="2023-10-04T21:36:52.444" v="61" actId="478"/>
          <ac:spMkLst>
            <pc:docMk/>
            <pc:sldMk cId="3273920978" sldId="476"/>
            <ac:spMk id="3" creationId="{B8C5F30E-D96B-6D35-7A59-B4D62C17B4CC}"/>
          </ac:spMkLst>
        </pc:spChg>
        <pc:spChg chg="del">
          <ac:chgData name="Carolina Ramírez" userId="0dd75ed335a6b211" providerId="LiveId" clId="{097B8562-988C-484C-9127-7C6B60ADCBF7}" dt="2023-10-04T21:36:55.310" v="62" actId="478"/>
          <ac:spMkLst>
            <pc:docMk/>
            <pc:sldMk cId="3273920978" sldId="476"/>
            <ac:spMk id="38914" creationId="{00000000-0000-0000-0000-000000000000}"/>
          </ac:spMkLst>
        </pc:spChg>
        <pc:picChg chg="add del">
          <ac:chgData name="Carolina Ramírez" userId="0dd75ed335a6b211" providerId="LiveId" clId="{097B8562-988C-484C-9127-7C6B60ADCBF7}" dt="2023-10-04T21:36:52.444" v="61" actId="478"/>
          <ac:picMkLst>
            <pc:docMk/>
            <pc:sldMk cId="3273920978" sldId="476"/>
            <ac:picMk id="7" creationId="{00000000-0000-0000-0000-000000000000}"/>
          </ac:picMkLst>
        </pc:picChg>
      </pc:sldChg>
      <pc:sldChg chg="addSp delSp mod delAnim">
        <pc:chgData name="Carolina Ramírez" userId="0dd75ed335a6b211" providerId="LiveId" clId="{097B8562-988C-484C-9127-7C6B60ADCBF7}" dt="2023-10-04T21:38:09.403" v="80" actId="478"/>
        <pc:sldMkLst>
          <pc:docMk/>
          <pc:sldMk cId="736568367" sldId="477"/>
        </pc:sldMkLst>
        <pc:spChg chg="del">
          <ac:chgData name="Carolina Ramírez" userId="0dd75ed335a6b211" providerId="LiveId" clId="{097B8562-988C-484C-9127-7C6B60ADCBF7}" dt="2023-10-04T21:37:50.062" v="77" actId="478"/>
          <ac:spMkLst>
            <pc:docMk/>
            <pc:sldMk cId="736568367" sldId="477"/>
            <ac:spMk id="6146" creationId="{00000000-0000-0000-0000-000000000000}"/>
          </ac:spMkLst>
        </pc:spChg>
        <pc:spChg chg="del">
          <ac:chgData name="Carolina Ramírez" userId="0dd75ed335a6b211" providerId="LiveId" clId="{097B8562-988C-484C-9127-7C6B60ADCBF7}" dt="2023-10-04T21:38:09.403" v="80" actId="478"/>
          <ac:spMkLst>
            <pc:docMk/>
            <pc:sldMk cId="736568367" sldId="477"/>
            <ac:spMk id="6147" creationId="{00000000-0000-0000-0000-000000000000}"/>
          </ac:spMkLst>
        </pc:spChg>
        <pc:spChg chg="del">
          <ac:chgData name="Carolina Ramírez" userId="0dd75ed335a6b211" providerId="LiveId" clId="{097B8562-988C-484C-9127-7C6B60ADCBF7}" dt="2023-10-04T21:37:41.983" v="74" actId="478"/>
          <ac:spMkLst>
            <pc:docMk/>
            <pc:sldMk cId="736568367" sldId="477"/>
            <ac:spMk id="6149" creationId="{00000000-0000-0000-0000-000000000000}"/>
          </ac:spMkLst>
        </pc:spChg>
        <pc:picChg chg="add del">
          <ac:chgData name="Carolina Ramírez" userId="0dd75ed335a6b211" providerId="LiveId" clId="{097B8562-988C-484C-9127-7C6B60ADCBF7}" dt="2023-10-04T21:38:03.984" v="79" actId="478"/>
          <ac:picMkLst>
            <pc:docMk/>
            <pc:sldMk cId="736568367" sldId="477"/>
            <ac:picMk id="7" creationId="{00000000-0000-0000-0000-000000000000}"/>
          </ac:picMkLst>
        </pc:picChg>
      </pc:sldChg>
      <pc:sldChg chg="modSp del mod">
        <pc:chgData name="Carolina Ramírez" userId="0dd75ed335a6b211" providerId="LiveId" clId="{097B8562-988C-484C-9127-7C6B60ADCBF7}" dt="2023-10-03T02:05:45.216" v="48" actId="207"/>
        <pc:sldMkLst>
          <pc:docMk/>
          <pc:sldMk cId="0" sldId="494"/>
        </pc:sldMkLst>
        <pc:spChg chg="mod">
          <ac:chgData name="Carolina Ramírez" userId="0dd75ed335a6b211" providerId="LiveId" clId="{097B8562-988C-484C-9127-7C6B60ADCBF7}" dt="2023-10-03T02:05:45.216" v="48" actId="207"/>
          <ac:spMkLst>
            <pc:docMk/>
            <pc:sldMk cId="0" sldId="494"/>
            <ac:spMk id="183298" creationId="{00000000-0000-0000-0000-000000000000}"/>
          </ac:spMkLst>
        </pc:spChg>
      </pc:sldChg>
      <pc:sldChg chg="modSp del mod">
        <pc:chgData name="Carolina Ramírez" userId="0dd75ed335a6b211" providerId="LiveId" clId="{097B8562-988C-484C-9127-7C6B60ADCBF7}" dt="2023-10-03T02:04:58.268" v="28" actId="27636"/>
        <pc:sldMkLst>
          <pc:docMk/>
          <pc:sldMk cId="0" sldId="495"/>
        </pc:sldMkLst>
        <pc:spChg chg="mod">
          <ac:chgData name="Carolina Ramírez" userId="0dd75ed335a6b211" providerId="LiveId" clId="{097B8562-988C-484C-9127-7C6B60ADCBF7}" dt="2023-10-03T02:04:58.268" v="28" actId="27636"/>
          <ac:spMkLst>
            <pc:docMk/>
            <pc:sldMk cId="0" sldId="495"/>
            <ac:spMk id="162818" creationId="{00000000-0000-0000-0000-000000000000}"/>
          </ac:spMkLst>
        </pc:spChg>
      </pc:sldChg>
      <pc:sldChg chg="del">
        <pc:chgData name="Carolina Ramírez" userId="0dd75ed335a6b211" providerId="LiveId" clId="{097B8562-988C-484C-9127-7C6B60ADCBF7}" dt="2023-10-03T02:04:34.309" v="12"/>
        <pc:sldMkLst>
          <pc:docMk/>
          <pc:sldMk cId="0" sldId="496"/>
        </pc:sldMkLst>
      </pc:sldChg>
      <pc:sldChg chg="modSp del mod">
        <pc:chgData name="Carolina Ramírez" userId="0dd75ed335a6b211" providerId="LiveId" clId="{097B8562-988C-484C-9127-7C6B60ADCBF7}" dt="2023-10-03T02:05:51.643" v="49" actId="207"/>
        <pc:sldMkLst>
          <pc:docMk/>
          <pc:sldMk cId="0" sldId="511"/>
        </pc:sldMkLst>
        <pc:spChg chg="mod">
          <ac:chgData name="Carolina Ramírez" userId="0dd75ed335a6b211" providerId="LiveId" clId="{097B8562-988C-484C-9127-7C6B60ADCBF7}" dt="2023-10-03T02:05:51.643" v="49" actId="207"/>
          <ac:spMkLst>
            <pc:docMk/>
            <pc:sldMk cId="0" sldId="511"/>
            <ac:spMk id="125954" creationId="{00000000-0000-0000-0000-000000000000}"/>
          </ac:spMkLst>
        </pc:spChg>
      </pc:sldChg>
      <pc:sldChg chg="del">
        <pc:chgData name="Carolina Ramírez" userId="0dd75ed335a6b211" providerId="LiveId" clId="{097B8562-988C-484C-9127-7C6B60ADCBF7}" dt="2023-10-03T02:04:34.309" v="12"/>
        <pc:sldMkLst>
          <pc:docMk/>
          <pc:sldMk cId="0" sldId="512"/>
        </pc:sldMkLst>
      </pc:sldChg>
      <pc:sldChg chg="delSp modSp mod">
        <pc:chgData name="Carolina Ramírez" userId="0dd75ed335a6b211" providerId="LiveId" clId="{097B8562-988C-484C-9127-7C6B60ADCBF7}" dt="2023-10-03T02:03:19.677" v="9" actId="1076"/>
        <pc:sldMkLst>
          <pc:docMk/>
          <pc:sldMk cId="2765359509" sldId="530"/>
        </pc:sldMkLst>
        <pc:spChg chg="mod">
          <ac:chgData name="Carolina Ramírez" userId="0dd75ed335a6b211" providerId="LiveId" clId="{097B8562-988C-484C-9127-7C6B60ADCBF7}" dt="2023-10-03T02:03:16.884" v="8" actId="1076"/>
          <ac:spMkLst>
            <pc:docMk/>
            <pc:sldMk cId="2765359509" sldId="530"/>
            <ac:spMk id="3" creationId="{238AD865-296E-47A0-8A34-A7B01DD67F3A}"/>
          </ac:spMkLst>
        </pc:spChg>
        <pc:spChg chg="mod">
          <ac:chgData name="Carolina Ramírez" userId="0dd75ed335a6b211" providerId="LiveId" clId="{097B8562-988C-484C-9127-7C6B60ADCBF7}" dt="2023-10-03T02:03:08.617" v="5" actId="6549"/>
          <ac:spMkLst>
            <pc:docMk/>
            <pc:sldMk cId="2765359509" sldId="530"/>
            <ac:spMk id="47106" creationId="{00000000-0000-0000-0000-000000000000}"/>
          </ac:spMkLst>
        </pc:spChg>
        <pc:picChg chg="mod">
          <ac:chgData name="Carolina Ramírez" userId="0dd75ed335a6b211" providerId="LiveId" clId="{097B8562-988C-484C-9127-7C6B60ADCBF7}" dt="2023-10-03T02:03:19.677" v="9" actId="1076"/>
          <ac:picMkLst>
            <pc:docMk/>
            <pc:sldMk cId="2765359509" sldId="530"/>
            <ac:picMk id="2" creationId="{52580E60-5F60-EC62-43B4-2BD1BE2F9059}"/>
          </ac:picMkLst>
        </pc:picChg>
        <pc:picChg chg="del">
          <ac:chgData name="Carolina Ramírez" userId="0dd75ed335a6b211" providerId="LiveId" clId="{097B8562-988C-484C-9127-7C6B60ADCBF7}" dt="2023-10-03T02:02:51.896" v="0" actId="478"/>
          <ac:picMkLst>
            <pc:docMk/>
            <pc:sldMk cId="2765359509" sldId="530"/>
            <ac:picMk id="4" creationId="{46B65818-A35B-A8CA-3712-2AE59BE11975}"/>
          </ac:picMkLst>
        </pc:picChg>
        <pc:picChg chg="del">
          <ac:chgData name="Carolina Ramírez" userId="0dd75ed335a6b211" providerId="LiveId" clId="{097B8562-988C-484C-9127-7C6B60ADCBF7}" dt="2023-10-03T02:02:54.201" v="2" actId="478"/>
          <ac:picMkLst>
            <pc:docMk/>
            <pc:sldMk cId="2765359509" sldId="530"/>
            <ac:picMk id="5" creationId="{E78CDF03-1361-9136-F8AD-F9E0F998DD3E}"/>
          </ac:picMkLst>
        </pc:picChg>
        <pc:picChg chg="del">
          <ac:chgData name="Carolina Ramírez" userId="0dd75ed335a6b211" providerId="LiveId" clId="{097B8562-988C-484C-9127-7C6B60ADCBF7}" dt="2023-10-03T02:02:52.786" v="1" actId="478"/>
          <ac:picMkLst>
            <pc:docMk/>
            <pc:sldMk cId="2765359509" sldId="530"/>
            <ac:picMk id="6" creationId="{CB149BC7-4059-AC86-7D03-CD2DEE83BF7A}"/>
          </ac:picMkLst>
        </pc:picChg>
      </pc:sldChg>
      <pc:sldChg chg="modSp del mod">
        <pc:chgData name="Carolina Ramírez" userId="0dd75ed335a6b211" providerId="LiveId" clId="{097B8562-988C-484C-9127-7C6B60ADCBF7}" dt="2023-10-03T02:05:05.903" v="30" actId="27636"/>
        <pc:sldMkLst>
          <pc:docMk/>
          <pc:sldMk cId="3645627914" sldId="531"/>
        </pc:sldMkLst>
        <pc:spChg chg="mod">
          <ac:chgData name="Carolina Ramírez" userId="0dd75ed335a6b211" providerId="LiveId" clId="{097B8562-988C-484C-9127-7C6B60ADCBF7}" dt="2023-10-03T02:05:05.903" v="30" actId="27636"/>
          <ac:spMkLst>
            <pc:docMk/>
            <pc:sldMk cId="3645627914" sldId="531"/>
            <ac:spMk id="114690" creationId="{00000000-0000-0000-0000-000000000000}"/>
          </ac:spMkLst>
        </pc:spChg>
      </pc:sldChg>
      <pc:sldChg chg="del">
        <pc:chgData name="Carolina Ramírez" userId="0dd75ed335a6b211" providerId="LiveId" clId="{097B8562-988C-484C-9127-7C6B60ADCBF7}" dt="2023-10-03T02:04:34.309" v="12"/>
        <pc:sldMkLst>
          <pc:docMk/>
          <pc:sldMk cId="4272758204" sldId="536"/>
        </pc:sldMkLst>
      </pc:sldChg>
      <pc:sldChg chg="delSp del mod">
        <pc:chgData name="Carolina Ramírez" userId="0dd75ed335a6b211" providerId="LiveId" clId="{097B8562-988C-484C-9127-7C6B60ADCBF7}" dt="2023-10-03T02:05:23.700" v="40" actId="478"/>
        <pc:sldMkLst>
          <pc:docMk/>
          <pc:sldMk cId="616535892" sldId="537"/>
        </pc:sldMkLst>
        <pc:picChg chg="del">
          <ac:chgData name="Carolina Ramírez" userId="0dd75ed335a6b211" providerId="LiveId" clId="{097B8562-988C-484C-9127-7C6B60ADCBF7}" dt="2023-10-03T02:05:21.593" v="38" actId="478"/>
          <ac:picMkLst>
            <pc:docMk/>
            <pc:sldMk cId="616535892" sldId="537"/>
            <ac:picMk id="5" creationId="{C80DE05E-217A-4A7F-F5A7-FE8728C8A817}"/>
          </ac:picMkLst>
        </pc:picChg>
        <pc:picChg chg="del">
          <ac:chgData name="Carolina Ramírez" userId="0dd75ed335a6b211" providerId="LiveId" clId="{097B8562-988C-484C-9127-7C6B60ADCBF7}" dt="2023-10-03T02:05:23.700" v="40" actId="478"/>
          <ac:picMkLst>
            <pc:docMk/>
            <pc:sldMk cId="616535892" sldId="537"/>
            <ac:picMk id="6" creationId="{48F2AE65-F01B-2523-6832-87E80548973F}"/>
          </ac:picMkLst>
        </pc:picChg>
        <pc:picChg chg="del">
          <ac:chgData name="Carolina Ramírez" userId="0dd75ed335a6b211" providerId="LiveId" clId="{097B8562-988C-484C-9127-7C6B60ADCBF7}" dt="2023-10-03T02:05:22.392" v="39" actId="478"/>
          <ac:picMkLst>
            <pc:docMk/>
            <pc:sldMk cId="616535892" sldId="537"/>
            <ac:picMk id="7" creationId="{76459B86-47A2-FEE7-1F0E-D25B7716F840}"/>
          </ac:picMkLst>
        </pc:picChg>
      </pc:sldChg>
      <pc:sldChg chg="delSp del mod">
        <pc:chgData name="Carolina Ramírez" userId="0dd75ed335a6b211" providerId="LiveId" clId="{097B8562-988C-484C-9127-7C6B60ADCBF7}" dt="2023-10-03T02:05:28.366" v="43" actId="478"/>
        <pc:sldMkLst>
          <pc:docMk/>
          <pc:sldMk cId="1578189290" sldId="538"/>
        </pc:sldMkLst>
        <pc:picChg chg="del">
          <ac:chgData name="Carolina Ramírez" userId="0dd75ed335a6b211" providerId="LiveId" clId="{097B8562-988C-484C-9127-7C6B60ADCBF7}" dt="2023-10-03T02:05:25.991" v="41" actId="478"/>
          <ac:picMkLst>
            <pc:docMk/>
            <pc:sldMk cId="1578189290" sldId="538"/>
            <ac:picMk id="5" creationId="{C80DE05E-217A-4A7F-F5A7-FE8728C8A817}"/>
          </ac:picMkLst>
        </pc:picChg>
        <pc:picChg chg="del">
          <ac:chgData name="Carolina Ramírez" userId="0dd75ed335a6b211" providerId="LiveId" clId="{097B8562-988C-484C-9127-7C6B60ADCBF7}" dt="2023-10-03T02:05:28.366" v="43" actId="478"/>
          <ac:picMkLst>
            <pc:docMk/>
            <pc:sldMk cId="1578189290" sldId="538"/>
            <ac:picMk id="6" creationId="{48F2AE65-F01B-2523-6832-87E80548973F}"/>
          </ac:picMkLst>
        </pc:picChg>
        <pc:picChg chg="del">
          <ac:chgData name="Carolina Ramírez" userId="0dd75ed335a6b211" providerId="LiveId" clId="{097B8562-988C-484C-9127-7C6B60ADCBF7}" dt="2023-10-03T02:05:27.101" v="42" actId="478"/>
          <ac:picMkLst>
            <pc:docMk/>
            <pc:sldMk cId="1578189290" sldId="538"/>
            <ac:picMk id="7" creationId="{76459B86-47A2-FEE7-1F0E-D25B7716F840}"/>
          </ac:picMkLst>
        </pc:picChg>
      </pc:sldChg>
      <pc:sldChg chg="delSp modSp del mod modAnim">
        <pc:chgData name="Carolina Ramírez" userId="0dd75ed335a6b211" providerId="LiveId" clId="{097B8562-988C-484C-9127-7C6B60ADCBF7}" dt="2023-10-03T02:06:20.323" v="56" actId="14100"/>
        <pc:sldMkLst>
          <pc:docMk/>
          <pc:sldMk cId="3315461376" sldId="542"/>
        </pc:sldMkLst>
        <pc:spChg chg="mod">
          <ac:chgData name="Carolina Ramírez" userId="0dd75ed335a6b211" providerId="LiveId" clId="{097B8562-988C-484C-9127-7C6B60ADCBF7}" dt="2023-10-03T02:06:02.955" v="50" actId="1076"/>
          <ac:spMkLst>
            <pc:docMk/>
            <pc:sldMk cId="3315461376" sldId="542"/>
            <ac:spMk id="183298" creationId="{00000000-0000-0000-0000-000000000000}"/>
          </ac:spMkLst>
        </pc:spChg>
        <pc:picChg chg="mod">
          <ac:chgData name="Carolina Ramírez" userId="0dd75ed335a6b211" providerId="LiveId" clId="{097B8562-988C-484C-9127-7C6B60ADCBF7}" dt="2023-10-03T02:06:08.491" v="52" actId="1076"/>
          <ac:picMkLst>
            <pc:docMk/>
            <pc:sldMk cId="3315461376" sldId="542"/>
            <ac:picMk id="4" creationId="{09264DD2-1348-6EC1-CB10-F6F1BAF75823}"/>
          </ac:picMkLst>
        </pc:picChg>
        <pc:picChg chg="del">
          <ac:chgData name="Carolina Ramírez" userId="0dd75ed335a6b211" providerId="LiveId" clId="{097B8562-988C-484C-9127-7C6B60ADCBF7}" dt="2023-10-03T02:05:30.917" v="44" actId="478"/>
          <ac:picMkLst>
            <pc:docMk/>
            <pc:sldMk cId="3315461376" sldId="542"/>
            <ac:picMk id="5" creationId="{00134276-98BD-3A1F-4573-3B9860B49B84}"/>
          </ac:picMkLst>
        </pc:picChg>
        <pc:picChg chg="del">
          <ac:chgData name="Carolina Ramírez" userId="0dd75ed335a6b211" providerId="LiveId" clId="{097B8562-988C-484C-9127-7C6B60ADCBF7}" dt="2023-10-03T02:05:33.419" v="46" actId="478"/>
          <ac:picMkLst>
            <pc:docMk/>
            <pc:sldMk cId="3315461376" sldId="542"/>
            <ac:picMk id="6" creationId="{025304BD-0735-3147-B955-D52E63879C61}"/>
          </ac:picMkLst>
        </pc:picChg>
        <pc:picChg chg="del">
          <ac:chgData name="Carolina Ramírez" userId="0dd75ed335a6b211" providerId="LiveId" clId="{097B8562-988C-484C-9127-7C6B60ADCBF7}" dt="2023-10-03T02:05:32.102" v="45" actId="478"/>
          <ac:picMkLst>
            <pc:docMk/>
            <pc:sldMk cId="3315461376" sldId="542"/>
            <ac:picMk id="7" creationId="{CFF874E2-D3F3-336C-2B49-5AACEE38D5F9}"/>
          </ac:picMkLst>
        </pc:picChg>
        <pc:picChg chg="mod">
          <ac:chgData name="Carolina Ramírez" userId="0dd75ed335a6b211" providerId="LiveId" clId="{097B8562-988C-484C-9127-7C6B60ADCBF7}" dt="2023-10-03T02:06:20.323" v="56" actId="14100"/>
          <ac:picMkLst>
            <pc:docMk/>
            <pc:sldMk cId="3315461376" sldId="542"/>
            <ac:picMk id="9" creationId="{748DB444-8374-59F1-CF48-4B7BE14C46B6}"/>
          </ac:picMkLst>
        </pc:picChg>
      </pc:sldChg>
      <pc:sldChg chg="delSp modSp del mod">
        <pc:chgData name="Carolina Ramírez" userId="0dd75ed335a6b211" providerId="LiveId" clId="{097B8562-988C-484C-9127-7C6B60ADCBF7}" dt="2023-10-03T02:05:19.128" v="37" actId="478"/>
        <pc:sldMkLst>
          <pc:docMk/>
          <pc:sldMk cId="842718336" sldId="551"/>
        </pc:sldMkLst>
        <pc:picChg chg="del mod">
          <ac:chgData name="Carolina Ramírez" userId="0dd75ed335a6b211" providerId="LiveId" clId="{097B8562-988C-484C-9127-7C6B60ADCBF7}" dt="2023-10-03T02:05:17.549" v="36" actId="478"/>
          <ac:picMkLst>
            <pc:docMk/>
            <pc:sldMk cId="842718336" sldId="551"/>
            <ac:picMk id="2" creationId="{1F0C4C53-104F-2992-A0EC-CCFE5A2A906C}"/>
          </ac:picMkLst>
        </pc:picChg>
        <pc:picChg chg="del">
          <ac:chgData name="Carolina Ramírez" userId="0dd75ed335a6b211" providerId="LiveId" clId="{097B8562-988C-484C-9127-7C6B60ADCBF7}" dt="2023-10-03T02:05:19.128" v="37" actId="478"/>
          <ac:picMkLst>
            <pc:docMk/>
            <pc:sldMk cId="842718336" sldId="551"/>
            <ac:picMk id="3" creationId="{29AC7E04-3962-B168-B79B-BFE76C4F6A9E}"/>
          </ac:picMkLst>
        </pc:picChg>
        <pc:picChg chg="del">
          <ac:chgData name="Carolina Ramírez" userId="0dd75ed335a6b211" providerId="LiveId" clId="{097B8562-988C-484C-9127-7C6B60ADCBF7}" dt="2023-10-03T02:05:16.854" v="34" actId="478"/>
          <ac:picMkLst>
            <pc:docMk/>
            <pc:sldMk cId="842718336" sldId="551"/>
            <ac:picMk id="5" creationId="{FD979CD5-49F0-00A6-D260-5344BDF0A7B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9467C-6F63-4767-8C6F-35131B06DF38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5AA11-21F9-4590-BA4D-B88B1092D85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76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5AA11-21F9-4590-BA4D-B88B1092D85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35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E51A-D1B4-4490-8D10-7319928D2611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5376-CFE6-47D1-9944-343671BCD54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E51A-D1B4-4490-8D10-7319928D2611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5376-CFE6-47D1-9944-343671BCD54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E51A-D1B4-4490-8D10-7319928D2611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5376-CFE6-47D1-9944-343671BCD54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E48F31F-7674-4607-8DCB-0A051ADDD1B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75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E51A-D1B4-4490-8D10-7319928D2611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5376-CFE6-47D1-9944-343671BCD54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E51A-D1B4-4490-8D10-7319928D2611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5376-CFE6-47D1-9944-343671BCD54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E51A-D1B4-4490-8D10-7319928D2611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5376-CFE6-47D1-9944-343671BCD54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E51A-D1B4-4490-8D10-7319928D2611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5376-CFE6-47D1-9944-343671BCD54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E51A-D1B4-4490-8D10-7319928D2611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5376-CFE6-47D1-9944-343671BCD54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E51A-D1B4-4490-8D10-7319928D2611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5376-CFE6-47D1-9944-343671BCD54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E51A-D1B4-4490-8D10-7319928D2611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5376-CFE6-47D1-9944-343671BCD54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E51A-D1B4-4490-8D10-7319928D2611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5376-CFE6-47D1-9944-343671BCD54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4E51A-D1B4-4490-8D10-7319928D2611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95376-CFE6-47D1-9944-343671BCD54C}" type="slidenum">
              <a:rPr lang="es-ES" smtClean="0"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UY" dirty="0"/>
              <a:t>Módulo: Residuos Sólidos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UY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Tratamientos Previos a la Disposición Final</a:t>
            </a:r>
          </a:p>
        </p:txBody>
      </p:sp>
    </p:spTree>
    <p:extLst>
      <p:ext uri="{BB962C8B-B14F-4D97-AF65-F5344CB8AC3E}">
        <p14:creationId xmlns:p14="http://schemas.microsoft.com/office/powerpoint/2010/main" val="3445955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recorte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403225"/>
            <a:ext cx="6911975" cy="6051550"/>
          </a:xfrm>
          <a:prstGeom prst="rect">
            <a:avLst/>
          </a:prstGeom>
          <a:noFill/>
        </p:spPr>
      </p:pic>
      <p:sp>
        <p:nvSpPr>
          <p:cNvPr id="141315" name="WordArt 3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7924800" cy="2362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2898"/>
              </a:avLst>
            </a:prstTxWarp>
          </a:bodyPr>
          <a:lstStyle/>
          <a:p>
            <a:pPr algn="ctr"/>
            <a:r>
              <a:rPr lang="es-ES" sz="28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Reciclaje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goma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1" y="12576"/>
            <a:ext cx="3776662" cy="4681538"/>
          </a:xfrm>
          <a:prstGeom prst="rect">
            <a:avLst/>
          </a:prstGeom>
          <a:noFill/>
        </p:spPr>
      </p:pic>
      <p:pic>
        <p:nvPicPr>
          <p:cNvPr id="14345" name="Picture 9" descr="gomas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6146" y="2995612"/>
            <a:ext cx="5148262" cy="3862388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 dirty="0"/>
          </a:p>
        </p:txBody>
      </p:sp>
      <p:pic>
        <p:nvPicPr>
          <p:cNvPr id="6" name="Picture 4" descr="gomas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8161" y="1"/>
            <a:ext cx="4003608" cy="3573016"/>
          </a:xfrm>
          <a:prstGeom prst="rect">
            <a:avLst/>
          </a:prstGeom>
          <a:noFill/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228600" y="381000"/>
            <a:ext cx="8458200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2898"/>
              </a:avLst>
            </a:prstTxWarp>
          </a:bodyPr>
          <a:lstStyle/>
          <a:p>
            <a:pPr algn="ctr"/>
            <a:r>
              <a:rPr lang="es-ES" sz="2800" kern="10" dirty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Recuperación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P1010022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73038"/>
            <a:ext cx="4017962" cy="6424612"/>
          </a:xfrm>
          <a:prstGeom prst="rect">
            <a:avLst/>
          </a:prstGeom>
          <a:noFill/>
        </p:spPr>
      </p:pic>
      <p:sp>
        <p:nvSpPr>
          <p:cNvPr id="140291" name="WordArt 3"/>
          <p:cNvSpPr>
            <a:spLocks noChangeArrowheads="1" noChangeShapeType="1" noTextEdit="1"/>
          </p:cNvSpPr>
          <p:nvPr/>
        </p:nvSpPr>
        <p:spPr bwMode="auto">
          <a:xfrm>
            <a:off x="228600" y="381000"/>
            <a:ext cx="8458200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2898"/>
              </a:avLst>
            </a:prstTxWarp>
          </a:bodyPr>
          <a:lstStyle/>
          <a:p>
            <a:pPr algn="ctr"/>
            <a:r>
              <a:rPr lang="es-ES" sz="2800" kern="10" dirty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Recuperación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ruedas"/>
          <p:cNvPicPr>
            <a:picLocks noChangeAspect="1" noChangeArrowheads="1"/>
          </p:cNvPicPr>
          <p:nvPr/>
        </p:nvPicPr>
        <p:blipFill>
          <a:blip r:embed="rId2" cstate="print"/>
          <a:srcRect r="9413"/>
          <a:stretch>
            <a:fillRect/>
          </a:stretch>
        </p:blipFill>
        <p:spPr bwMode="auto">
          <a:xfrm>
            <a:off x="1447800" y="609600"/>
            <a:ext cx="6462713" cy="5619750"/>
          </a:xfrm>
          <a:prstGeom prst="rect">
            <a:avLst/>
          </a:prstGeom>
          <a:noFill/>
        </p:spPr>
      </p:pic>
      <p:sp>
        <p:nvSpPr>
          <p:cNvPr id="138243" name="WordArt 3"/>
          <p:cNvSpPr>
            <a:spLocks noChangeArrowheads="1" noChangeShapeType="1" noTextEdit="1"/>
          </p:cNvSpPr>
          <p:nvPr/>
        </p:nvSpPr>
        <p:spPr bwMode="auto">
          <a:xfrm>
            <a:off x="838200" y="838200"/>
            <a:ext cx="3886200" cy="1905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2898"/>
              </a:avLst>
            </a:prstTxWarp>
          </a:bodyPr>
          <a:lstStyle/>
          <a:p>
            <a:pPr algn="ctr"/>
            <a:r>
              <a:rPr lang="es-ES" sz="2800" kern="10" dirty="0">
                <a:ln w="9525">
                  <a:noFill/>
                  <a:round/>
                  <a:headEnd/>
                  <a:tailEnd/>
                </a:ln>
                <a:solidFill>
                  <a:srgbClr val="CC99FF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Reuso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0" y="476672"/>
            <a:ext cx="9144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endParaRPr lang="es-ES" sz="3200" b="0" dirty="0"/>
          </a:p>
          <a:p>
            <a:pPr marL="342900" indent="-342900" algn="ctr"/>
            <a:r>
              <a:rPr lang="es-E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Resultados ambientales del reciclaje</a:t>
            </a:r>
          </a:p>
          <a:p>
            <a:pPr marL="342900" indent="-342900" algn="ctr"/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/>
            <a:endParaRPr lang="es-ES" sz="32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0" dirty="0"/>
              <a:t>Reducción del uso de materia prima virgen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2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0" dirty="0"/>
              <a:t>Ahorro de energía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2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0" dirty="0"/>
              <a:t>Reducción de la cantidad de residuos a disponer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828800"/>
          </a:xfrm>
        </p:spPr>
        <p:txBody>
          <a:bodyPr>
            <a:normAutofit fontScale="90000"/>
          </a:bodyPr>
          <a:lstStyle/>
          <a:p>
            <a:b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Tratamientos de valorización previos a la disposición final</a:t>
            </a:r>
            <a:b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11560" y="2852936"/>
            <a:ext cx="7632848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Tx/>
              <a:buChar char="•"/>
            </a:pPr>
            <a:r>
              <a:rPr lang="es-ES" sz="3600" dirty="0"/>
              <a:t>Reciclaje</a:t>
            </a:r>
          </a:p>
          <a:p>
            <a:pPr marL="342900" indent="-342900">
              <a:buFontTx/>
              <a:buChar char="•"/>
            </a:pPr>
            <a:endParaRPr lang="es-ES" sz="3600" dirty="0"/>
          </a:p>
          <a:p>
            <a:pPr marL="342900" indent="-342900">
              <a:buFontTx/>
              <a:buChar char="•"/>
            </a:pPr>
            <a:r>
              <a:rPr lang="es-E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Compostaje aerobio</a:t>
            </a:r>
          </a:p>
          <a:p>
            <a:pPr marL="342900" indent="-342900">
              <a:buFontTx/>
              <a:buChar char="•"/>
            </a:pPr>
            <a:endParaRPr lang="es-ES" sz="3600" b="0" dirty="0"/>
          </a:p>
          <a:p>
            <a:pPr marL="342900" indent="-342900">
              <a:buFontTx/>
              <a:buChar char="•"/>
            </a:pPr>
            <a:r>
              <a:rPr lang="es-ES" sz="3600" b="0" dirty="0"/>
              <a:t>Incineración </a:t>
            </a:r>
          </a:p>
        </p:txBody>
      </p:sp>
    </p:spTree>
    <p:extLst>
      <p:ext uri="{BB962C8B-B14F-4D97-AF65-F5344CB8AC3E}">
        <p14:creationId xmlns:p14="http://schemas.microsoft.com/office/powerpoint/2010/main" val="3618725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Compostaje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0" y="1105574"/>
            <a:ext cx="91440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/>
            <a:r>
              <a:rPr lang="es-ES" sz="2400" b="0" dirty="0"/>
              <a:t>	</a:t>
            </a:r>
            <a:r>
              <a:rPr lang="es-ES" sz="2800" b="0" dirty="0"/>
              <a:t>Proceso en el cual organismos aerobios facultativos, en general termofílicos, descomponen la materia orgánica (con consumo de oxígeno) y dan como producto un humus estable.</a:t>
            </a:r>
          </a:p>
          <a:p>
            <a:pPr marL="342900" indent="-342900"/>
            <a:endParaRPr lang="es-ES" b="0" dirty="0"/>
          </a:p>
          <a:p>
            <a:pPr marL="342900" indent="-342900"/>
            <a:endParaRPr lang="es-ES" b="0" dirty="0"/>
          </a:p>
          <a:p>
            <a:pPr marL="342900" indent="-342900"/>
            <a:endParaRPr lang="es-ES" b="0" dirty="0"/>
          </a:p>
          <a:p>
            <a:pPr marL="342900" indent="-342900"/>
            <a:endParaRPr lang="es-ES" b="0" dirty="0"/>
          </a:p>
          <a:p>
            <a:pPr marL="342900" indent="-342900"/>
            <a:endParaRPr lang="es-ES" b="0" dirty="0"/>
          </a:p>
          <a:p>
            <a:pPr marL="342900" indent="-342900"/>
            <a:endParaRPr lang="es-ES" b="0" dirty="0"/>
          </a:p>
          <a:p>
            <a:pPr marL="342900" indent="-342900"/>
            <a:endParaRPr lang="es-ES" b="0" dirty="0"/>
          </a:p>
          <a:p>
            <a:pPr marL="342900" indent="-342900"/>
            <a:endParaRPr lang="es-ES" b="0" dirty="0"/>
          </a:p>
          <a:p>
            <a:pPr marL="342900" indent="-342900"/>
            <a:endParaRPr lang="es-ES" b="0" dirty="0"/>
          </a:p>
          <a:p>
            <a:pPr marL="342900" indent="-342900"/>
            <a:endParaRPr lang="es-ES" b="0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9388" y="3068638"/>
            <a:ext cx="3816350" cy="3140075"/>
            <a:chOff x="249" y="2670"/>
            <a:chExt cx="2200" cy="1650"/>
          </a:xfrm>
        </p:grpSpPr>
        <p:pic>
          <p:nvPicPr>
            <p:cNvPr id="49156" name="Picture 4" descr="cicl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" y="2670"/>
              <a:ext cx="2200" cy="1650"/>
            </a:xfrm>
            <a:prstGeom prst="rect">
              <a:avLst/>
            </a:prstGeom>
            <a:noFill/>
          </p:spPr>
        </p:pic>
        <p:sp>
          <p:nvSpPr>
            <p:cNvPr id="49157" name="Text Box 5"/>
            <p:cNvSpPr txBox="1">
              <a:spLocks noChangeArrowheads="1"/>
            </p:cNvSpPr>
            <p:nvPr/>
          </p:nvSpPr>
          <p:spPr bwMode="auto">
            <a:xfrm>
              <a:off x="1882" y="4020"/>
              <a:ext cx="544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s-ES" dirty="0"/>
            </a:p>
          </p:txBody>
        </p:sp>
      </p:grpSp>
      <p:pic>
        <p:nvPicPr>
          <p:cNvPr id="49159" name="Picture 7" descr="m-ambiente-fangos-compostaje-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3068638"/>
            <a:ext cx="4572000" cy="3200400"/>
          </a:xfrm>
          <a:prstGeom prst="rect">
            <a:avLst/>
          </a:prstGeom>
          <a:noFill/>
        </p:spPr>
      </p:pic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079500" y="6420644"/>
            <a:ext cx="8064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                 Artesanal 	                         		Planta de compostaje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Compostaje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-17760" y="764704"/>
            <a:ext cx="9144000" cy="754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/>
            <a: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Objetivos:</a:t>
            </a:r>
          </a:p>
          <a:p>
            <a:pPr marL="342900" indent="-342900">
              <a:buFontTx/>
              <a:buChar char="•"/>
            </a:pPr>
            <a:endParaRPr lang="es-ES" sz="2400" b="0" dirty="0"/>
          </a:p>
          <a:p>
            <a:pPr marL="342900" indent="-342900">
              <a:lnSpc>
                <a:spcPct val="150000"/>
              </a:lnSpc>
              <a:buFontTx/>
              <a:buChar char="•"/>
            </a:pPr>
            <a:r>
              <a:rPr lang="es-ES" sz="2800" b="0" dirty="0"/>
              <a:t>Estabilizar el material orgánico biodegradable </a:t>
            </a:r>
          </a:p>
          <a:p>
            <a:pPr marL="342900" indent="-342900">
              <a:lnSpc>
                <a:spcPct val="150000"/>
              </a:lnSpc>
              <a:buFontTx/>
              <a:buChar char="•"/>
            </a:pPr>
            <a:r>
              <a:rPr lang="es-ES" sz="2800" dirty="0"/>
              <a:t>R</a:t>
            </a:r>
            <a:r>
              <a:rPr lang="es-ES" sz="2800" b="0" dirty="0"/>
              <a:t>educir el volumen original de los residuos</a:t>
            </a:r>
          </a:p>
          <a:p>
            <a:pPr marL="342900" indent="-342900">
              <a:lnSpc>
                <a:spcPct val="150000"/>
              </a:lnSpc>
              <a:buFontTx/>
              <a:buChar char="•"/>
            </a:pPr>
            <a:r>
              <a:rPr lang="es-ES" sz="2800" b="0" dirty="0"/>
              <a:t>Destruir agentes patógenos </a:t>
            </a:r>
          </a:p>
          <a:p>
            <a:pPr marL="342900" indent="-342900">
              <a:lnSpc>
                <a:spcPct val="150000"/>
              </a:lnSpc>
              <a:buFontTx/>
              <a:buChar char="•"/>
            </a:pPr>
            <a:r>
              <a:rPr lang="es-ES" sz="2800" b="0" dirty="0"/>
              <a:t>Retener el máximo contenido nutricional</a:t>
            </a:r>
          </a:p>
          <a:p>
            <a:pPr>
              <a:lnSpc>
                <a:spcPct val="150000"/>
              </a:lnSpc>
            </a:pPr>
            <a:r>
              <a:rPr lang="es-ES" sz="2800" dirty="0"/>
              <a:t>     </a:t>
            </a:r>
            <a:r>
              <a:rPr lang="es-ES" sz="2800" b="0" dirty="0"/>
              <a:t>de los RSU de modo de obtener un </a:t>
            </a:r>
          </a:p>
          <a:p>
            <a:pPr>
              <a:lnSpc>
                <a:spcPct val="150000"/>
              </a:lnSpc>
            </a:pPr>
            <a:r>
              <a:rPr lang="es-ES" sz="2800" b="0" dirty="0"/>
              <a:t>     mejorador de suelos para uso agrícola</a:t>
            </a:r>
            <a:endParaRPr lang="es-ES" sz="2000" b="0" dirty="0"/>
          </a:p>
          <a:p>
            <a:pPr marL="342900" indent="-342900">
              <a:lnSpc>
                <a:spcPct val="150000"/>
              </a:lnSpc>
            </a:pPr>
            <a:endParaRPr lang="es-ES" b="0" dirty="0"/>
          </a:p>
          <a:p>
            <a:pPr marL="342900" indent="-342900">
              <a:lnSpc>
                <a:spcPct val="150000"/>
              </a:lnSpc>
            </a:pPr>
            <a:endParaRPr lang="es-ES" b="0" dirty="0"/>
          </a:p>
          <a:p>
            <a:pPr marL="342900" indent="-342900"/>
            <a:endParaRPr lang="es-ES" b="0" dirty="0"/>
          </a:p>
          <a:p>
            <a:pPr marL="342900" indent="-342900"/>
            <a:endParaRPr lang="es-ES" b="0" dirty="0"/>
          </a:p>
          <a:p>
            <a:pPr marL="342900" indent="-342900"/>
            <a:endParaRPr lang="es-ES" b="0" dirty="0"/>
          </a:p>
          <a:p>
            <a:pPr marL="342900" indent="-342900"/>
            <a:endParaRPr lang="es-ES" b="0" dirty="0"/>
          </a:p>
          <a:p>
            <a:pPr marL="342900" indent="-342900"/>
            <a:endParaRPr lang="es-ES" b="0" dirty="0"/>
          </a:p>
        </p:txBody>
      </p:sp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2" cstate="print"/>
          <a:srcRect r="3878"/>
          <a:stretch>
            <a:fillRect/>
          </a:stretch>
        </p:blipFill>
        <p:spPr bwMode="auto">
          <a:xfrm>
            <a:off x="6490680" y="3455216"/>
            <a:ext cx="2617824" cy="3430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68760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Compostaje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0" y="1340768"/>
            <a:ext cx="9144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s-ES" sz="2800" b="1" dirty="0"/>
              <a:t>Beneficios del compost aplicado como mejorador de suelos: </a:t>
            </a:r>
          </a:p>
          <a:p>
            <a:pPr marL="342900" indent="-342900"/>
            <a:endParaRPr lang="es-ES" sz="2800" b="0" dirty="0"/>
          </a:p>
          <a:p>
            <a:pPr marL="711200" indent="-355600">
              <a:lnSpc>
                <a:spcPct val="110000"/>
              </a:lnSpc>
            </a:pPr>
            <a:r>
              <a:rPr lang="es-ES" sz="2800" b="0" dirty="0"/>
              <a:t>- </a:t>
            </a:r>
            <a:r>
              <a:rPr lang="es-ES" sz="2600" b="0" dirty="0"/>
              <a:t>Mejora la labrabilidad </a:t>
            </a:r>
          </a:p>
          <a:p>
            <a:pPr marL="711200" indent="-355600">
              <a:lnSpc>
                <a:spcPct val="110000"/>
              </a:lnSpc>
            </a:pPr>
            <a:r>
              <a:rPr lang="es-ES" sz="2600" b="0" dirty="0"/>
              <a:t>- Mejora la aireación de las raíces</a:t>
            </a:r>
          </a:p>
          <a:p>
            <a:pPr marL="711200" indent="-355600">
              <a:lnSpc>
                <a:spcPct val="110000"/>
              </a:lnSpc>
            </a:pPr>
            <a:r>
              <a:rPr lang="es-ES" sz="2600" b="0" dirty="0"/>
              <a:t>- Aumenta la capacidad de retención de agua (capacidad de campo)</a:t>
            </a:r>
          </a:p>
          <a:p>
            <a:pPr marL="711200" indent="-355600">
              <a:lnSpc>
                <a:spcPct val="110000"/>
              </a:lnSpc>
            </a:pPr>
            <a:r>
              <a:rPr lang="es-ES" sz="2600" b="0" dirty="0"/>
              <a:t>- Regula la permeabilidad y el drenaje natural de los suelos</a:t>
            </a:r>
          </a:p>
          <a:p>
            <a:pPr marL="711200" indent="-355600">
              <a:lnSpc>
                <a:spcPct val="110000"/>
              </a:lnSpc>
            </a:pPr>
            <a:r>
              <a:rPr lang="es-ES" sz="2600" b="0" dirty="0"/>
              <a:t>- Aporta nutrientes</a:t>
            </a:r>
          </a:p>
          <a:p>
            <a:pPr marL="711200" indent="-355600">
              <a:lnSpc>
                <a:spcPct val="110000"/>
              </a:lnSpc>
            </a:pPr>
            <a:r>
              <a:rPr lang="es-ES" sz="2600" b="0" dirty="0"/>
              <a:t>- Aumenta la solubilidad de minerales</a:t>
            </a:r>
          </a:p>
          <a:p>
            <a:pPr marL="711200" indent="-355600">
              <a:lnSpc>
                <a:spcPct val="110000"/>
              </a:lnSpc>
            </a:pPr>
            <a:r>
              <a:rPr lang="es-ES" sz="2600" b="0" dirty="0"/>
              <a:t>- Aporta microorganismos útiles al suelo</a:t>
            </a:r>
          </a:p>
          <a:p>
            <a:pPr marL="711200" indent="-355600"/>
            <a:endParaRPr lang="es-ES" sz="2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85762" y="0"/>
            <a:ext cx="9144000" cy="126876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Compost Vs Estiércol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-252536" y="1089912"/>
            <a:ext cx="8711952" cy="319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11200" indent="-355600">
              <a:lnSpc>
                <a:spcPct val="110000"/>
              </a:lnSpc>
            </a:pPr>
            <a:r>
              <a:rPr lang="es-ES" sz="2800" b="0" dirty="0"/>
              <a:t>- </a:t>
            </a:r>
            <a:r>
              <a:rPr lang="es-ES" sz="2600" b="0" dirty="0"/>
              <a:t>Mayor contenido de humedad</a:t>
            </a:r>
          </a:p>
          <a:p>
            <a:pPr marL="711200" indent="-355600">
              <a:lnSpc>
                <a:spcPct val="110000"/>
              </a:lnSpc>
            </a:pPr>
            <a:r>
              <a:rPr lang="es-ES" sz="2600" b="0" dirty="0"/>
              <a:t>- Mayor cantidad de materia orgánica aprovechable</a:t>
            </a:r>
          </a:p>
          <a:p>
            <a:pPr marL="711200" indent="-355600">
              <a:lnSpc>
                <a:spcPct val="110000"/>
              </a:lnSpc>
            </a:pPr>
            <a:r>
              <a:rPr lang="es-ES" sz="2600" b="0" dirty="0"/>
              <a:t>- </a:t>
            </a:r>
            <a:r>
              <a:rPr lang="es-ES" sz="2600" dirty="0"/>
              <a:t>Mayor contenido de nutrientes esenciales para el suelo (N,P,K). </a:t>
            </a:r>
            <a:endParaRPr lang="es-ES" sz="2600" b="0" dirty="0"/>
          </a:p>
          <a:p>
            <a:pPr marL="711200" indent="-355600">
              <a:lnSpc>
                <a:spcPct val="110000"/>
              </a:lnSpc>
            </a:pPr>
            <a:r>
              <a:rPr lang="es-ES" sz="2600" b="0" dirty="0"/>
              <a:t>- </a:t>
            </a:r>
            <a:r>
              <a:rPr lang="es-ES" sz="2600" dirty="0"/>
              <a:t>Mayor contenido de oligoelementos necesarios para el desarrollo de la vida vegetal (Fe, Mg, Mn, Co).</a:t>
            </a:r>
            <a:endParaRPr lang="es-ES" sz="2600" b="0" dirty="0"/>
          </a:p>
          <a:p>
            <a:pPr marL="711200" indent="-355600"/>
            <a:endParaRPr lang="es-ES" sz="2800" b="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149080"/>
            <a:ext cx="3096344" cy="23145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49080"/>
            <a:ext cx="3168352" cy="231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6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8288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Tratamientos de valorización previos a la disposición final</a:t>
            </a:r>
            <a:br>
              <a:rPr lang="es-ES" dirty="0">
                <a:solidFill>
                  <a:srgbClr val="FF0000"/>
                </a:solidFill>
              </a:rPr>
            </a:b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0" y="1700213"/>
            <a:ext cx="91440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>
              <a:buFontTx/>
              <a:buChar char="•"/>
            </a:pPr>
            <a:r>
              <a:rPr lang="es-ES" sz="2400" b="0" dirty="0"/>
              <a:t>Si bien la disposición final de los residuos sólidos se realiza en terreno, pueden efectuarse diferentes tratamientos que </a:t>
            </a:r>
            <a:r>
              <a:rPr lang="es-ES" sz="2400" b="0" dirty="0">
                <a:solidFill>
                  <a:srgbClr val="FF0000"/>
                </a:solidFill>
              </a:rPr>
              <a:t>apuntan a la </a:t>
            </a:r>
            <a:r>
              <a:rPr lang="es-ES" sz="2800" b="1" dirty="0">
                <a:solidFill>
                  <a:srgbClr val="FF0000"/>
                </a:solidFill>
              </a:rPr>
              <a:t>recuperación de algún tipo de valor </a:t>
            </a:r>
            <a:r>
              <a:rPr lang="es-ES" sz="2400" b="0" dirty="0"/>
              <a:t>(energético, material, etc.) antes de colocarlos en su destino último. </a:t>
            </a:r>
          </a:p>
          <a:p>
            <a:pPr marL="342900" indent="-342900" algn="just">
              <a:buFontTx/>
              <a:buChar char="•"/>
            </a:pPr>
            <a:endParaRPr lang="es-ES" sz="2400" b="0" dirty="0"/>
          </a:p>
          <a:p>
            <a:pPr marL="342900" indent="-342900" algn="just">
              <a:buFontTx/>
              <a:buChar char="•"/>
            </a:pPr>
            <a:r>
              <a:rPr lang="es-ES" sz="2400" b="0" dirty="0"/>
              <a:t>Estos tratamientos pueden tener </a:t>
            </a:r>
            <a:r>
              <a:rPr lang="es-ES" sz="2800" b="1" dirty="0">
                <a:solidFill>
                  <a:srgbClr val="7030A0"/>
                </a:solidFill>
              </a:rPr>
              <a:t>fines diversos</a:t>
            </a:r>
            <a:r>
              <a:rPr lang="es-ES" sz="2400" b="0" dirty="0"/>
              <a:t>, pero confluyen en un </a:t>
            </a:r>
            <a:r>
              <a:rPr lang="es-ES" sz="2800" b="1" dirty="0">
                <a:solidFill>
                  <a:srgbClr val="7030A0"/>
                </a:solidFill>
              </a:rPr>
              <a:t>beneficio común</a:t>
            </a:r>
            <a:r>
              <a:rPr lang="es-ES" sz="2400" b="0" dirty="0"/>
              <a:t>: </a:t>
            </a:r>
            <a:r>
              <a:rPr lang="es-ES" sz="2800" b="1" dirty="0">
                <a:solidFill>
                  <a:srgbClr val="FF0000"/>
                </a:solidFill>
              </a:rPr>
              <a:t>reducir la cantidad de material </a:t>
            </a:r>
            <a:r>
              <a:rPr lang="es-ES" sz="2400" b="0" dirty="0"/>
              <a:t>que efectivamente debe disponerse en el terreno. </a:t>
            </a:r>
          </a:p>
          <a:p>
            <a:pPr marL="342900" indent="-342900" algn="just">
              <a:buFontTx/>
              <a:buChar char="•"/>
            </a:pPr>
            <a:endParaRPr lang="es-ES" sz="2400" b="0" dirty="0"/>
          </a:p>
          <a:p>
            <a:pPr marL="342900" indent="-342900" algn="just">
              <a:buFontTx/>
              <a:buChar char="•"/>
            </a:pPr>
            <a:r>
              <a:rPr lang="es-ES" sz="2400" b="0" dirty="0"/>
              <a:t>Los </a:t>
            </a:r>
            <a:r>
              <a:rPr lang="es-ES" sz="2800" b="1" dirty="0">
                <a:solidFill>
                  <a:schemeClr val="accent2"/>
                </a:solidFill>
              </a:rPr>
              <a:t>residuos especiales</a:t>
            </a:r>
            <a:r>
              <a:rPr lang="es-ES" sz="2400" b="0" dirty="0"/>
              <a:t> (servicios de salud, industriales) </a:t>
            </a:r>
            <a:r>
              <a:rPr lang="es-ES" sz="2400" dirty="0"/>
              <a:t>requieren </a:t>
            </a:r>
            <a:r>
              <a:rPr lang="es-ES" sz="2800" b="1" dirty="0">
                <a:solidFill>
                  <a:schemeClr val="accent2"/>
                </a:solidFill>
              </a:rPr>
              <a:t>tratamientos específicos</a:t>
            </a:r>
            <a:r>
              <a:rPr lang="es-ES" sz="2400" b="0" dirty="0"/>
              <a:t> en función de sus características.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:\Users\Carolina\Downloads\DSCN46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:\Users\Carolina\Downloads\DSCN46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7416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568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:\Users\Carolina\Downloads\DSCN46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685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4076" y="620688"/>
            <a:ext cx="777584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Compostaje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C:\Users\Carolina\Downloads\DSCN467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4638"/>
            <a:ext cx="6624736" cy="63947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08520" y="764704"/>
            <a:ext cx="91440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Compostaje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C:\Users\Carolina\Downloads\DSCN466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08520" y="764704"/>
            <a:ext cx="91440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Compostaje</a:t>
            </a:r>
          </a:p>
        </p:txBody>
      </p:sp>
    </p:spTree>
    <p:extLst>
      <p:ext uri="{BB962C8B-B14F-4D97-AF65-F5344CB8AC3E}">
        <p14:creationId xmlns:p14="http://schemas.microsoft.com/office/powerpoint/2010/main" val="3273920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-171400"/>
            <a:ext cx="8229600" cy="1384301"/>
          </a:xfrm>
          <a:noFill/>
        </p:spPr>
        <p:txBody>
          <a:bodyPr/>
          <a:lstStyle/>
          <a:p>
            <a:pPr algn="ctr" eaLnBrk="1" hangingPunct="1"/>
            <a:r>
              <a:rPr lang="es-ES_tradnl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Compostaje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052736"/>
            <a:ext cx="9896476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-171400"/>
            <a:ext cx="8229600" cy="1384301"/>
          </a:xfrm>
          <a:noFill/>
        </p:spPr>
        <p:txBody>
          <a:bodyPr/>
          <a:lstStyle/>
          <a:p>
            <a:pPr algn="ctr" eaLnBrk="1" hangingPunct="1"/>
            <a:r>
              <a:rPr lang="es-ES_tradnl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Compostaje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5576" y="980728"/>
            <a:ext cx="8147050" cy="5256584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es-ES_tradnl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parámetros de interés:</a:t>
            </a:r>
          </a:p>
          <a:p>
            <a:pPr marL="0" indent="0" eaLnBrk="1" hangingPunct="1">
              <a:buNone/>
            </a:pPr>
            <a:endParaRPr lang="es-ES_tradnl" sz="2600" dirty="0"/>
          </a:p>
          <a:p>
            <a:r>
              <a:rPr lang="es-ES_tradnl" sz="2800" dirty="0"/>
              <a:t>pH</a:t>
            </a:r>
          </a:p>
          <a:p>
            <a:endParaRPr lang="es-ES_tradnl" sz="2800" dirty="0"/>
          </a:p>
          <a:p>
            <a:r>
              <a:rPr lang="es-ES_tradnl" sz="2800" dirty="0"/>
              <a:t>Aireación</a:t>
            </a:r>
          </a:p>
          <a:p>
            <a:endParaRPr lang="es-ES_tradnl" sz="2800" dirty="0"/>
          </a:p>
          <a:p>
            <a:pPr eaLnBrk="1" hangingPunct="1"/>
            <a:r>
              <a:rPr lang="es-ES_tradnl" sz="2800" dirty="0"/>
              <a:t>Relación C/N  (Inicio: 30/1; objetivo final: 18/1)</a:t>
            </a:r>
          </a:p>
          <a:p>
            <a:pPr eaLnBrk="1" hangingPunct="1"/>
            <a:endParaRPr lang="es-ES_tradnl" sz="2800" dirty="0"/>
          </a:p>
          <a:p>
            <a:pPr eaLnBrk="1" hangingPunct="1"/>
            <a:r>
              <a:rPr lang="es-ES_tradnl" sz="2800" dirty="0"/>
              <a:t>Humedad (60 % - 80 %)</a:t>
            </a:r>
          </a:p>
          <a:p>
            <a:pPr eaLnBrk="1" hangingPunct="1"/>
            <a:endParaRPr lang="es-ES_tradnl" sz="2800" dirty="0"/>
          </a:p>
          <a:p>
            <a:pPr eaLnBrk="1" hangingPunct="1"/>
            <a:r>
              <a:rPr lang="es-ES_tradnl" sz="2800" dirty="0"/>
              <a:t>Temperatura  (aprox. 50 C; no pasar de 60 C)</a:t>
            </a:r>
          </a:p>
          <a:p>
            <a:pPr eaLnBrk="1" hangingPunct="1"/>
            <a:endParaRPr lang="es-ES_tradnl" sz="1400" dirty="0"/>
          </a:p>
          <a:p>
            <a:pPr eaLnBrk="1" hangingPunct="1"/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26355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3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36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36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315913"/>
            <a:ext cx="8229600" cy="1384301"/>
          </a:xfrm>
        </p:spPr>
        <p:txBody>
          <a:bodyPr/>
          <a:lstStyle/>
          <a:p>
            <a:pPr algn="ctr" eaLnBrk="1" hangingPunct="1"/>
            <a:r>
              <a:rPr lang="es-ES_tradnl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Compostaje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700213"/>
            <a:ext cx="8147050" cy="4114800"/>
          </a:xfrm>
        </p:spPr>
        <p:txBody>
          <a:bodyPr>
            <a:noAutofit/>
          </a:bodyPr>
          <a:lstStyle/>
          <a:p>
            <a:pPr eaLnBrk="1" hangingPunct="1"/>
            <a:r>
              <a:rPr lang="es-ES_tradnl" sz="2800" dirty="0"/>
              <a:t>Es una forma de reciclar nutrientes presentes en los residuos sólidos orgánicos y devolverlos al suelo.</a:t>
            </a:r>
          </a:p>
          <a:p>
            <a:pPr eaLnBrk="1" hangingPunct="1"/>
            <a:endParaRPr lang="es-ES_tradnl" sz="2800" dirty="0"/>
          </a:p>
          <a:p>
            <a:pPr eaLnBrk="1" hangingPunct="1"/>
            <a:r>
              <a:rPr lang="es-ES_tradnl" sz="2800" b="1" dirty="0"/>
              <a:t>No es económicamente rentable </a:t>
            </a:r>
            <a:r>
              <a:rPr lang="es-ES_tradnl" sz="2800" dirty="0"/>
              <a:t>pero</a:t>
            </a:r>
          </a:p>
          <a:p>
            <a:pPr marL="0" indent="0" eaLnBrk="1" hangingPunct="1">
              <a:buNone/>
            </a:pPr>
            <a:r>
              <a:rPr lang="es-ES_tradnl" sz="2800" dirty="0"/>
              <a:t>    sí es ambientalmente deseable.</a:t>
            </a:r>
          </a:p>
          <a:p>
            <a:pPr eaLnBrk="1" hangingPunct="1"/>
            <a:endParaRPr lang="es-ES_tradnl" sz="2800" dirty="0"/>
          </a:p>
          <a:p>
            <a:pPr eaLnBrk="1" hangingPunct="1"/>
            <a:r>
              <a:rPr lang="es-ES_tradnl" sz="2800" dirty="0"/>
              <a:t>El éxito de las diferentes experiencias depende de muchos factores, pero en especial de la clasificación y calidad de la materia orgánica a </a:t>
            </a:r>
            <a:r>
              <a:rPr lang="es-ES_tradnl" sz="2800" dirty="0" err="1"/>
              <a:t>compostar</a:t>
            </a:r>
            <a:r>
              <a:rPr lang="es-ES_tradnl" sz="2800" dirty="0"/>
              <a:t>.</a:t>
            </a:r>
            <a:endParaRPr lang="es-ES" sz="2800" dirty="0"/>
          </a:p>
        </p:txBody>
      </p:sp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2" cstate="print"/>
          <a:srcRect l="56836" t="34688" r="12695" b="29688"/>
          <a:stretch>
            <a:fillRect/>
          </a:stretch>
        </p:blipFill>
        <p:spPr bwMode="auto">
          <a:xfrm>
            <a:off x="6308725" y="2653456"/>
            <a:ext cx="283527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518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-171400"/>
            <a:ext cx="8229600" cy="1384301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br>
              <a:rPr lang="es-ES_tradnl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_tradnl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Compostaje</a:t>
            </a:r>
            <a:br>
              <a:rPr lang="es-ES_tradnl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3892" y="1212901"/>
            <a:ext cx="8136904" cy="54481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Variantes / aplicaciones:</a:t>
            </a:r>
          </a:p>
          <a:p>
            <a:pPr marL="0" indent="0">
              <a:buNone/>
            </a:pPr>
            <a:endParaRPr lang="es-ES_tradn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_tradnl" sz="2600" dirty="0"/>
              <a:t>Compostaje aerobio</a:t>
            </a:r>
          </a:p>
          <a:p>
            <a:endParaRPr lang="es-ES_tradnl" sz="2600" dirty="0"/>
          </a:p>
          <a:p>
            <a:r>
              <a:rPr lang="es-ES_tradnl" sz="2600" dirty="0"/>
              <a:t>Compostaje anaerobio</a:t>
            </a:r>
          </a:p>
          <a:p>
            <a:endParaRPr lang="es-ES_tradnl" sz="2600" dirty="0"/>
          </a:p>
          <a:p>
            <a:r>
              <a:rPr lang="es-ES_tradnl" sz="2600" dirty="0"/>
              <a:t>Vermicompostaje</a:t>
            </a:r>
          </a:p>
          <a:p>
            <a:endParaRPr lang="es-ES_tradnl" sz="2600" dirty="0"/>
          </a:p>
          <a:p>
            <a:r>
              <a:rPr lang="es-ES_tradnl" sz="2600" dirty="0"/>
              <a:t>Producción de material de cobertura para sitios de disposición final de RS</a:t>
            </a:r>
          </a:p>
          <a:p>
            <a:endParaRPr lang="es-ES_tradnl" sz="2600" dirty="0"/>
          </a:p>
          <a:p>
            <a:pPr marL="0" indent="0" eaLnBrk="1" hangingPunct="1">
              <a:buNone/>
            </a:pPr>
            <a:endParaRPr lang="es-ES_tradnl" sz="2600" dirty="0"/>
          </a:p>
        </p:txBody>
      </p:sp>
      <p:sp>
        <p:nvSpPr>
          <p:cNvPr id="2" name="1 Multiplicar"/>
          <p:cNvSpPr/>
          <p:nvPr/>
        </p:nvSpPr>
        <p:spPr>
          <a:xfrm>
            <a:off x="-396552" y="2924944"/>
            <a:ext cx="5760640" cy="1152128"/>
          </a:xfrm>
          <a:prstGeom prst="mathMultiply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90513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3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3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8288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Tratamientos de valorización previos a la disposición final</a:t>
            </a:r>
            <a:b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187624" y="2276872"/>
            <a:ext cx="7344816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Tx/>
              <a:buChar char="•"/>
            </a:pPr>
            <a:r>
              <a:rPr lang="es-ES" sz="3600" dirty="0"/>
              <a:t>Reciclaje</a:t>
            </a:r>
          </a:p>
          <a:p>
            <a:pPr marL="342900" indent="-342900">
              <a:buFontTx/>
              <a:buChar char="•"/>
            </a:pPr>
            <a:endParaRPr lang="es-ES" sz="3600" dirty="0"/>
          </a:p>
          <a:p>
            <a:pPr marL="342900" indent="-342900">
              <a:buFontTx/>
              <a:buChar char="•"/>
            </a:pPr>
            <a:r>
              <a:rPr lang="es-ES" sz="3600" dirty="0"/>
              <a:t>Compostaje aerobio</a:t>
            </a:r>
          </a:p>
          <a:p>
            <a:pPr marL="342900" indent="-342900">
              <a:buFontTx/>
              <a:buChar char="•"/>
            </a:pPr>
            <a:endParaRPr lang="es-ES" sz="3600" b="0" dirty="0"/>
          </a:p>
          <a:p>
            <a:pPr marL="342900" indent="-342900">
              <a:buFontTx/>
              <a:buChar char="•"/>
            </a:pPr>
            <a:r>
              <a:rPr lang="es-E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Incineración</a:t>
            </a:r>
            <a:r>
              <a:rPr lang="es-ES" sz="36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8051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1816" y="908720"/>
            <a:ext cx="8892480" cy="992088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Tratamientos de valorización previos a la disposición final</a:t>
            </a:r>
            <a:br>
              <a:rPr lang="es-ES" sz="3200" b="1" dirty="0">
                <a:solidFill>
                  <a:srgbClr val="FF0000"/>
                </a:solidFill>
              </a:rPr>
            </a:b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AD865-296E-47A0-8A34-A7B01DD67F3A}"/>
              </a:ext>
            </a:extLst>
          </p:cNvPr>
          <p:cNvSpPr txBox="1"/>
          <p:nvPr/>
        </p:nvSpPr>
        <p:spPr>
          <a:xfrm>
            <a:off x="573600" y="2852936"/>
            <a:ext cx="82089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Tratamientos mecánicos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(plantas de clasificación y plantas de </a:t>
            </a:r>
          </a:p>
          <a:p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recuperación de materiales)</a:t>
            </a:r>
            <a:r>
              <a:rPr lang="es-ES" sz="2400" dirty="0"/>
              <a:t>.</a:t>
            </a:r>
          </a:p>
          <a:p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Tratamientos biológicos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(digestión anaerobia y compostaje).</a:t>
            </a:r>
          </a:p>
          <a:p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Tratamientos térmicos 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(incineración, pirólisis y gasificación).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580E60-5F60-EC62-43B4-2BD1BE2F9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13138" r="16137" b="25262"/>
          <a:stretch/>
        </p:blipFill>
        <p:spPr>
          <a:xfrm>
            <a:off x="655228" y="2276872"/>
            <a:ext cx="8045656" cy="404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5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384300"/>
          </a:xfrm>
          <a:noFill/>
        </p:spPr>
        <p:txBody>
          <a:bodyPr/>
          <a:lstStyle/>
          <a:p>
            <a:pPr algn="ctr" eaLnBrk="1" hangingPunct="1"/>
            <a:r>
              <a:rPr lang="es-ES_tradnl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Incineración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773238"/>
            <a:ext cx="8229600" cy="4114800"/>
          </a:xfrm>
        </p:spPr>
        <p:txBody>
          <a:bodyPr/>
          <a:lstStyle/>
          <a:p>
            <a:pPr eaLnBrk="1" hangingPunct="1"/>
            <a:endParaRPr lang="es-ES" sz="2600"/>
          </a:p>
        </p:txBody>
      </p:sp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700213"/>
            <a:ext cx="5616575" cy="4937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531813"/>
            <a:ext cx="9144000" cy="1828801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Incineración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0" y="1196752"/>
            <a:ext cx="91440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Objetivos</a:t>
            </a:r>
          </a:p>
          <a:p>
            <a:pPr marL="342900" indent="-342900"/>
            <a:endParaRPr lang="es-ES" sz="2800" dirty="0">
              <a:solidFill>
                <a:schemeClr val="folHlink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s-ES" sz="2400" b="0" dirty="0"/>
              <a:t>Reducción drástica (comparada con otros tratamientos) del peso y el volumen de los residuos. Esta reducción puede alcanzar al 90% en volumen y 70% en peso.</a:t>
            </a:r>
          </a:p>
          <a:p>
            <a:pPr marL="342900" indent="-342900" algn="just">
              <a:buFontTx/>
              <a:buChar char="-"/>
            </a:pPr>
            <a:endParaRPr lang="es-ES" sz="2400" b="0" dirty="0"/>
          </a:p>
          <a:p>
            <a:pPr marL="342900" indent="-342900" algn="just">
              <a:buFontTx/>
              <a:buChar char="-"/>
            </a:pPr>
            <a:r>
              <a:rPr lang="es-ES" sz="2400" b="0" dirty="0"/>
              <a:t>Destrucción de patógenos y algunos tóxicos, por efecto de las altas temperaturas generadas durante la combustión. </a:t>
            </a:r>
          </a:p>
          <a:p>
            <a:pPr marL="342900" indent="-342900" algn="just">
              <a:buFontTx/>
              <a:buChar char="-"/>
            </a:pPr>
            <a:endParaRPr lang="es-ES" sz="2400" b="0" dirty="0"/>
          </a:p>
          <a:p>
            <a:pPr marL="342900" indent="-342900" algn="just">
              <a:buFontTx/>
              <a:buChar char="-"/>
            </a:pPr>
            <a:r>
              <a:rPr lang="es-ES" sz="2400" b="0" dirty="0"/>
              <a:t>Posibilidad de recuperación de energía.</a:t>
            </a:r>
          </a:p>
          <a:p>
            <a:pPr marL="342900" indent="-342900">
              <a:buFontTx/>
              <a:buChar char="-"/>
            </a:pPr>
            <a:endParaRPr lang="es-ES" sz="2400" dirty="0"/>
          </a:p>
          <a:p>
            <a:pPr marL="342900" indent="-342900">
              <a:buFontTx/>
              <a:buChar char="-"/>
            </a:pPr>
            <a:endParaRPr lang="es-ES" sz="2400" dirty="0"/>
          </a:p>
          <a:p>
            <a:pPr marL="342900" indent="-342900">
              <a:buFontTx/>
              <a:buChar char="-"/>
            </a:pPr>
            <a:endParaRPr lang="es-ES" sz="2400" dirty="0"/>
          </a:p>
          <a:p>
            <a:pPr marL="342900" indent="-342900">
              <a:buFontTx/>
              <a:buChar char="-"/>
            </a:pP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-496" y="1199649"/>
            <a:ext cx="9144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ES" sz="2400" b="1" dirty="0"/>
              <a:t>Pretratamiento: </a:t>
            </a:r>
            <a:r>
              <a:rPr lang="es-ES" sz="2400" b="0" dirty="0"/>
              <a:t>las instalaciones de incineración de RSU pueden contar con unidades de acondicionamiento, trituración u homogeneización de residuos. </a:t>
            </a:r>
          </a:p>
          <a:p>
            <a:pPr marL="342900" indent="-342900" algn="just">
              <a:buFontTx/>
              <a:buChar char="-"/>
            </a:pPr>
            <a:endParaRPr lang="es-ES" sz="2400" b="0" dirty="0"/>
          </a:p>
          <a:p>
            <a:pPr marL="342900" indent="-342900" algn="just">
              <a:buFontTx/>
              <a:buChar char="-"/>
            </a:pPr>
            <a:r>
              <a:rPr lang="es-ES" sz="2400" b="1" dirty="0"/>
              <a:t>Secado: </a:t>
            </a:r>
            <a:r>
              <a:rPr lang="es-ES" sz="2400" b="0" dirty="0"/>
              <a:t>se produce la evaporación del agua contenida en los residuos.</a:t>
            </a:r>
          </a:p>
          <a:p>
            <a:pPr marL="342900" indent="-342900" algn="just">
              <a:buFontTx/>
              <a:buChar char="-"/>
            </a:pPr>
            <a:endParaRPr lang="es-ES" sz="2400" b="0" dirty="0"/>
          </a:p>
          <a:p>
            <a:pPr marL="342900" indent="-342900" algn="just">
              <a:buFontTx/>
              <a:buChar char="-"/>
            </a:pPr>
            <a:r>
              <a:rPr lang="es-ES" sz="2400" b="1" dirty="0"/>
              <a:t>Ignición: </a:t>
            </a:r>
            <a:r>
              <a:rPr lang="es-ES" sz="2400" b="0" dirty="0"/>
              <a:t>evaporada el agua presente en los residuos, comienza la llama (ignición). </a:t>
            </a:r>
          </a:p>
          <a:p>
            <a:pPr marL="342900" indent="-342900" algn="just">
              <a:buFontTx/>
              <a:buChar char="-"/>
            </a:pPr>
            <a:endParaRPr lang="es-ES" sz="2400" b="0" dirty="0"/>
          </a:p>
          <a:p>
            <a:pPr marL="342900" indent="-342900" algn="just">
              <a:buFontTx/>
              <a:buChar char="-"/>
            </a:pPr>
            <a:r>
              <a:rPr lang="es-ES" sz="2400" b="1" dirty="0"/>
              <a:t>Combustión primaria: </a:t>
            </a:r>
            <a:r>
              <a:rPr lang="es-ES" sz="2400" b="0" dirty="0"/>
              <a:t>se produce la combustión de los residuos. 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Incineración</a:t>
            </a:r>
          </a:p>
        </p:txBody>
      </p:sp>
    </p:spTree>
    <p:extLst>
      <p:ext uri="{BB962C8B-B14F-4D97-AF65-F5344CB8AC3E}">
        <p14:creationId xmlns:p14="http://schemas.microsoft.com/office/powerpoint/2010/main" val="396934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0" y="811733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ES" sz="2400" b="1" dirty="0"/>
              <a:t>Combustión secundaria: </a:t>
            </a:r>
            <a:r>
              <a:rPr lang="es-ES" sz="2400" b="0" dirty="0"/>
              <a:t>los residuos pasan a una segunda cámara de combustión en donde se terminan de quemar (en presencia de un fuerte exceso de O2).</a:t>
            </a:r>
          </a:p>
          <a:p>
            <a:pPr algn="just"/>
            <a:endParaRPr lang="es-ES" sz="2400" b="0" dirty="0"/>
          </a:p>
          <a:p>
            <a:pPr marL="342900" indent="-342900" algn="just">
              <a:buFontTx/>
              <a:buChar char="-"/>
            </a:pPr>
            <a:r>
              <a:rPr lang="es-ES" sz="2400" b="1" dirty="0"/>
              <a:t>Recolección y tratamiento de cenizas</a:t>
            </a:r>
            <a:r>
              <a:rPr lang="es-ES" sz="2400" b="0" dirty="0"/>
              <a:t>: las cenizas generadas en el proceso son recogidas y tratadas (inertizadas) para poder ser finalmente dispuestas en un relleno sanitario.</a:t>
            </a:r>
          </a:p>
          <a:p>
            <a:pPr marL="342900" indent="-342900" algn="just">
              <a:buFontTx/>
              <a:buChar char="-"/>
            </a:pPr>
            <a:endParaRPr lang="es-ES" sz="2400" b="0" dirty="0"/>
          </a:p>
          <a:p>
            <a:pPr marL="342900" indent="-342900" algn="just">
              <a:buFontTx/>
              <a:buChar char="-"/>
            </a:pPr>
            <a:r>
              <a:rPr lang="es-ES" sz="2400" b="1" dirty="0"/>
              <a:t>Tratamiento de gases: </a:t>
            </a:r>
            <a:r>
              <a:rPr lang="es-ES" sz="2400" b="0" dirty="0"/>
              <a:t>en primer lugar se deben separar las partículas arrastradas por la corriente gaseosa, para lo cual se debe conocer la distribución de tamaño de las partículas, su densidad, composición química, etc. </a:t>
            </a:r>
          </a:p>
          <a:p>
            <a:pPr marL="342900" indent="-342900" algn="just">
              <a:buFontTx/>
              <a:buChar char="-"/>
            </a:pPr>
            <a:endParaRPr lang="es-ES" sz="2400" b="0" dirty="0"/>
          </a:p>
          <a:p>
            <a:pPr marL="342900" indent="-342900" algn="just">
              <a:buFontTx/>
              <a:buChar char="-"/>
            </a:pPr>
            <a:r>
              <a:rPr lang="es-ES" sz="2400" b="1" dirty="0"/>
              <a:t>Recuperación de energía: </a:t>
            </a:r>
            <a:r>
              <a:rPr lang="es-ES" sz="2400" b="0" dirty="0"/>
              <a:t>el calor liberado puede ser recuperado ya sea para la generación de energía eléctrica o para otros procesos como calefacción, etc.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Incineración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23528" y="1268760"/>
            <a:ext cx="9144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800" b="1" dirty="0"/>
              <a:t>Pretratamiento</a:t>
            </a:r>
            <a:r>
              <a:rPr lang="es-ES" sz="2800" b="0" dirty="0"/>
              <a:t> </a:t>
            </a:r>
          </a:p>
          <a:p>
            <a:pPr marL="342900" indent="-342900">
              <a:buFontTx/>
              <a:buChar char="-"/>
            </a:pPr>
            <a:endParaRPr lang="es-ES" sz="2800" b="0" dirty="0"/>
          </a:p>
          <a:p>
            <a:pPr marL="342900" indent="-342900">
              <a:buFontTx/>
              <a:buChar char="-"/>
            </a:pPr>
            <a:r>
              <a:rPr lang="es-ES" sz="2800" b="1" dirty="0"/>
              <a:t>Secado</a:t>
            </a:r>
            <a:endParaRPr lang="es-ES" sz="2800" b="0" dirty="0"/>
          </a:p>
          <a:p>
            <a:pPr marL="342900" indent="-342900">
              <a:buFontTx/>
              <a:buChar char="-"/>
            </a:pPr>
            <a:r>
              <a:rPr lang="es-ES" sz="2800" b="1" dirty="0"/>
              <a:t>Ignición</a:t>
            </a:r>
            <a:endParaRPr lang="es-ES" sz="2800" b="0" dirty="0"/>
          </a:p>
          <a:p>
            <a:pPr marL="342900" indent="-342900">
              <a:buFontTx/>
              <a:buChar char="-"/>
            </a:pPr>
            <a:r>
              <a:rPr lang="es-ES" sz="2800" b="1" dirty="0"/>
              <a:t>Combustión primaria</a:t>
            </a:r>
          </a:p>
          <a:p>
            <a:pPr marL="342900" indent="-342900">
              <a:buFontTx/>
              <a:buChar char="-"/>
            </a:pPr>
            <a:r>
              <a:rPr lang="es-ES" sz="2800" b="1" dirty="0"/>
              <a:t>Combustión secundaria</a:t>
            </a:r>
          </a:p>
          <a:p>
            <a:pPr marL="342900" indent="-342900">
              <a:buFontTx/>
              <a:buChar char="-"/>
            </a:pPr>
            <a:endParaRPr lang="es-ES" sz="2800" b="1" dirty="0"/>
          </a:p>
          <a:p>
            <a:pPr marL="342900" indent="-342900">
              <a:buFontTx/>
              <a:buChar char="-"/>
            </a:pPr>
            <a:r>
              <a:rPr lang="es-ES" sz="2800" b="1" dirty="0"/>
              <a:t>Recolección y tratamiento de cenizas</a:t>
            </a:r>
          </a:p>
          <a:p>
            <a:pPr marL="342900" indent="-342900">
              <a:buFontTx/>
              <a:buChar char="-"/>
            </a:pPr>
            <a:r>
              <a:rPr lang="es-ES" sz="2800" b="1" dirty="0"/>
              <a:t>Tratamiento de gases</a:t>
            </a:r>
          </a:p>
          <a:p>
            <a:pPr marL="342900" indent="-342900">
              <a:buFontTx/>
              <a:buChar char="-"/>
            </a:pPr>
            <a:endParaRPr lang="es-ES" sz="2800" b="1" dirty="0"/>
          </a:p>
          <a:p>
            <a:pPr marL="342900" indent="-342900">
              <a:buFontTx/>
              <a:buChar char="-"/>
            </a:pPr>
            <a:r>
              <a:rPr lang="es-ES" sz="2800" b="1" dirty="0"/>
              <a:t>Recuperación de energía térmica</a:t>
            </a:r>
          </a:p>
          <a:p>
            <a:pPr marL="342900" indent="-342900">
              <a:buFontTx/>
              <a:buChar char="-"/>
            </a:pPr>
            <a:r>
              <a:rPr lang="es-ES" sz="2800" b="1" dirty="0"/>
              <a:t>Generación de energía eléctrica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Incineración</a:t>
            </a:r>
          </a:p>
        </p:txBody>
      </p:sp>
    </p:spTree>
    <p:extLst>
      <p:ext uri="{BB962C8B-B14F-4D97-AF65-F5344CB8AC3E}">
        <p14:creationId xmlns:p14="http://schemas.microsoft.com/office/powerpoint/2010/main" val="14348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200" b="1" dirty="0">
                <a:solidFill>
                  <a:srgbClr val="FF0000"/>
                </a:solidFill>
                <a:latin typeface="Arial" charset="0"/>
              </a:rPr>
              <a:t>Resumiendo: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845050"/>
          </a:xfrm>
        </p:spPr>
        <p:txBody>
          <a:bodyPr/>
          <a:lstStyle/>
          <a:p>
            <a:r>
              <a:rPr lang="es-ES" sz="3400" b="1" i="1" dirty="0">
                <a:solidFill>
                  <a:srgbClr val="FF0000"/>
                </a:solidFill>
              </a:rPr>
              <a:t>Reciclaje: </a:t>
            </a:r>
          </a:p>
          <a:p>
            <a:pPr lvl="1"/>
            <a:r>
              <a:rPr lang="es-ES" sz="2200" dirty="0"/>
              <a:t>Ventajas: </a:t>
            </a:r>
          </a:p>
          <a:p>
            <a:pPr lvl="2"/>
            <a:r>
              <a:rPr lang="es-ES" sz="2100" dirty="0"/>
              <a:t>reducción de la necesidad de materias primas y energía</a:t>
            </a:r>
          </a:p>
          <a:p>
            <a:pPr lvl="2"/>
            <a:r>
              <a:rPr lang="es-ES" sz="2100" dirty="0"/>
              <a:t>aumento de la vida útil de los sitios de disposición final</a:t>
            </a:r>
          </a:p>
          <a:p>
            <a:pPr lvl="2"/>
            <a:r>
              <a:rPr lang="es-ES" sz="2100" dirty="0"/>
              <a:t>generación de puestos de trabajo</a:t>
            </a:r>
          </a:p>
          <a:p>
            <a:pPr lvl="2"/>
            <a:endParaRPr lang="es-ES" sz="2100" dirty="0"/>
          </a:p>
          <a:p>
            <a:pPr lvl="1"/>
            <a:r>
              <a:rPr lang="es-ES" sz="2200" dirty="0"/>
              <a:t>Desventajas: </a:t>
            </a:r>
          </a:p>
          <a:p>
            <a:pPr lvl="2"/>
            <a:r>
              <a:rPr lang="es-ES" sz="2100" dirty="0"/>
              <a:t>costos de recolección y separación </a:t>
            </a:r>
          </a:p>
          <a:p>
            <a:pPr lvl="2"/>
            <a:r>
              <a:rPr lang="es-ES" sz="2100" dirty="0"/>
              <a:t>falsa concepción de gran rentabilidad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200" b="1" dirty="0">
                <a:solidFill>
                  <a:srgbClr val="FF0000"/>
                </a:solidFill>
                <a:latin typeface="Arial" charset="0"/>
              </a:rPr>
              <a:t>Resumiendo:</a:t>
            </a:r>
          </a:p>
        </p:txBody>
      </p:sp>
      <p:sp>
        <p:nvSpPr>
          <p:cNvPr id="1597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4132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sz="2900" b="1" i="1" dirty="0">
                <a:solidFill>
                  <a:srgbClr val="FF0000"/>
                </a:solidFill>
              </a:rPr>
              <a:t>Compostaje:</a:t>
            </a:r>
            <a:r>
              <a:rPr lang="es-ES" sz="2100" i="1" dirty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s-ES" sz="2800" dirty="0"/>
              <a:t>Ventajas: </a:t>
            </a:r>
          </a:p>
          <a:p>
            <a:pPr lvl="2">
              <a:lnSpc>
                <a:spcPct val="80000"/>
              </a:lnSpc>
            </a:pPr>
            <a:r>
              <a:rPr lang="es-ES" sz="2400" dirty="0"/>
              <a:t>Reciclado de nutrientes</a:t>
            </a:r>
          </a:p>
          <a:p>
            <a:pPr lvl="2">
              <a:lnSpc>
                <a:spcPct val="80000"/>
              </a:lnSpc>
            </a:pPr>
            <a:r>
              <a:rPr lang="es-ES" sz="2400" dirty="0"/>
              <a:t>Obtención de un mejorador de suelos</a:t>
            </a:r>
          </a:p>
          <a:p>
            <a:pPr lvl="2">
              <a:lnSpc>
                <a:spcPct val="80000"/>
              </a:lnSpc>
            </a:pPr>
            <a:endParaRPr lang="es-ES" sz="2400" dirty="0"/>
          </a:p>
          <a:p>
            <a:pPr lvl="1">
              <a:lnSpc>
                <a:spcPct val="80000"/>
              </a:lnSpc>
            </a:pPr>
            <a:r>
              <a:rPr lang="es-ES" sz="2800" dirty="0"/>
              <a:t>Desventajas: </a:t>
            </a:r>
          </a:p>
          <a:p>
            <a:pPr lvl="2">
              <a:lnSpc>
                <a:spcPct val="80000"/>
              </a:lnSpc>
            </a:pPr>
            <a:r>
              <a:rPr lang="es-ES" sz="2400" dirty="0"/>
              <a:t>necesidad de una buena clasificación previa</a:t>
            </a:r>
          </a:p>
          <a:p>
            <a:pPr lvl="2">
              <a:lnSpc>
                <a:spcPct val="80000"/>
              </a:lnSpc>
            </a:pPr>
            <a:r>
              <a:rPr lang="es-ES" sz="2400" dirty="0"/>
              <a:t>dificultades para la colocación del producto final</a:t>
            </a:r>
          </a:p>
          <a:p>
            <a:pPr lvl="2">
              <a:lnSpc>
                <a:spcPct val="80000"/>
              </a:lnSpc>
            </a:pPr>
            <a:r>
              <a:rPr lang="es-ES" sz="2400" dirty="0"/>
              <a:t>necesidad de un espacio amplio con controles permanentes.</a:t>
            </a:r>
            <a:endParaRPr lang="es-ES" sz="2400" i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200" b="1" dirty="0">
                <a:solidFill>
                  <a:srgbClr val="FF0000"/>
                </a:solidFill>
                <a:latin typeface="Arial" charset="0"/>
              </a:rPr>
              <a:t>Resumiendo: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845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b="1" i="1" dirty="0">
                <a:solidFill>
                  <a:srgbClr val="FF0000"/>
                </a:solidFill>
              </a:rPr>
              <a:t>Incineración: </a:t>
            </a:r>
          </a:p>
          <a:p>
            <a:pPr lvl="1">
              <a:lnSpc>
                <a:spcPct val="80000"/>
              </a:lnSpc>
            </a:pPr>
            <a:r>
              <a:rPr lang="es-ES" sz="2200" dirty="0"/>
              <a:t>Ventajas: </a:t>
            </a:r>
          </a:p>
          <a:p>
            <a:pPr lvl="2">
              <a:lnSpc>
                <a:spcPct val="80000"/>
              </a:lnSpc>
            </a:pPr>
            <a:r>
              <a:rPr lang="es-ES" sz="2100" dirty="0"/>
              <a:t>reducción importante del peso y volumen de los residuos</a:t>
            </a:r>
          </a:p>
          <a:p>
            <a:pPr lvl="2">
              <a:lnSpc>
                <a:spcPct val="80000"/>
              </a:lnSpc>
            </a:pPr>
            <a:r>
              <a:rPr lang="es-ES" sz="2100" dirty="0"/>
              <a:t>posibilidad de recuperación de energía</a:t>
            </a:r>
          </a:p>
          <a:p>
            <a:pPr lvl="2">
              <a:lnSpc>
                <a:spcPct val="80000"/>
              </a:lnSpc>
            </a:pPr>
            <a:r>
              <a:rPr lang="es-ES" sz="2100" dirty="0"/>
              <a:t>instalaciones compactas</a:t>
            </a:r>
          </a:p>
          <a:p>
            <a:pPr lvl="2">
              <a:lnSpc>
                <a:spcPct val="80000"/>
              </a:lnSpc>
            </a:pPr>
            <a:endParaRPr lang="es-ES" sz="2100" dirty="0"/>
          </a:p>
          <a:p>
            <a:pPr lvl="1">
              <a:lnSpc>
                <a:spcPct val="80000"/>
              </a:lnSpc>
            </a:pPr>
            <a:r>
              <a:rPr lang="es-ES" sz="2200" dirty="0"/>
              <a:t>Desventajas: </a:t>
            </a:r>
          </a:p>
          <a:p>
            <a:pPr lvl="2">
              <a:lnSpc>
                <a:spcPct val="80000"/>
              </a:lnSpc>
            </a:pPr>
            <a:r>
              <a:rPr lang="es-ES" sz="2100" dirty="0"/>
              <a:t>alto costo inicial y de mantenimiento</a:t>
            </a:r>
          </a:p>
          <a:p>
            <a:pPr lvl="2">
              <a:lnSpc>
                <a:spcPct val="80000"/>
              </a:lnSpc>
            </a:pPr>
            <a:r>
              <a:rPr lang="es-ES" sz="2100" dirty="0"/>
              <a:t>necesidad de personal calificado para la operación</a:t>
            </a:r>
          </a:p>
          <a:p>
            <a:pPr lvl="2">
              <a:lnSpc>
                <a:spcPct val="80000"/>
              </a:lnSpc>
            </a:pPr>
            <a:r>
              <a:rPr lang="es-ES" sz="2100" dirty="0"/>
              <a:t>posibilidad de emisión de sustancias tóxicas a la atmósfera si no se mantienen controles adecuados durante la operación.</a:t>
            </a:r>
            <a:endParaRPr lang="es-ES" sz="2100" i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s-CO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DISPOSICIÓN FINAL DE RESIDUOS SÓLIDOS </a:t>
            </a: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8174" t="28376" r="29396" b="28456"/>
          <a:stretch/>
        </p:blipFill>
        <p:spPr bwMode="auto">
          <a:xfrm>
            <a:off x="1619672" y="1681162"/>
            <a:ext cx="5904655" cy="4268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5627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s-CO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DISPOSICIÓN FINAL DE RESIDUOS SÓLIDOS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28800"/>
            <a:ext cx="8229600" cy="309634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s-ES_tradnl" sz="2400" dirty="0"/>
              <a:t>Vertedero no controlado.</a:t>
            </a:r>
          </a:p>
          <a:p>
            <a:pPr eaLnBrk="1" hangingPunct="1">
              <a:lnSpc>
                <a:spcPct val="90000"/>
              </a:lnSpc>
            </a:pPr>
            <a:endParaRPr lang="es-ES_tradnl" sz="2400" dirty="0"/>
          </a:p>
          <a:p>
            <a:pPr eaLnBrk="1" hangingPunct="1">
              <a:lnSpc>
                <a:spcPct val="90000"/>
              </a:lnSpc>
            </a:pPr>
            <a:r>
              <a:rPr lang="es-ES_tradnl" sz="2400" dirty="0"/>
              <a:t>Vertedero con algún grado de control.</a:t>
            </a:r>
          </a:p>
          <a:p>
            <a:pPr eaLnBrk="1" hangingPunct="1">
              <a:lnSpc>
                <a:spcPct val="90000"/>
              </a:lnSpc>
            </a:pPr>
            <a:endParaRPr lang="es-ES_tradnl" sz="2400" dirty="0"/>
          </a:p>
          <a:p>
            <a:pPr eaLnBrk="1" hangingPunct="1">
              <a:lnSpc>
                <a:spcPct val="90000"/>
              </a:lnSpc>
            </a:pPr>
            <a:r>
              <a:rPr lang="es-ES_tradnl" sz="2400" dirty="0"/>
              <a:t>Relleno sanitario</a:t>
            </a:r>
            <a:endParaRPr lang="es-E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1A3BB2-BF05-A35D-20A9-B0A1AA245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31800" r="23225" b="17801"/>
          <a:stretch/>
        </p:blipFill>
        <p:spPr>
          <a:xfrm>
            <a:off x="3131839" y="3003778"/>
            <a:ext cx="5719883" cy="36004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8288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Tratamientos de valorización previos a la disposición final</a:t>
            </a:r>
            <a:b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187624" y="2276872"/>
            <a:ext cx="745232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Tx/>
              <a:buChar char="•"/>
            </a:pPr>
            <a:r>
              <a:rPr lang="es-ES" sz="3600" dirty="0"/>
              <a:t>Reciclaje</a:t>
            </a:r>
          </a:p>
          <a:p>
            <a:pPr marL="342900" indent="-342900">
              <a:buFontTx/>
              <a:buChar char="•"/>
            </a:pPr>
            <a:endParaRPr lang="es-ES" sz="3600" dirty="0"/>
          </a:p>
          <a:p>
            <a:pPr marL="342900" indent="-342900">
              <a:buFontTx/>
              <a:buChar char="•"/>
            </a:pPr>
            <a:r>
              <a:rPr lang="es-ES" sz="3600" b="0" dirty="0"/>
              <a:t>Compostaje aerobio</a:t>
            </a:r>
          </a:p>
          <a:p>
            <a:pPr marL="342900" indent="-342900">
              <a:buFontTx/>
              <a:buChar char="•"/>
            </a:pPr>
            <a:endParaRPr lang="es-ES" sz="3600" b="0" dirty="0"/>
          </a:p>
          <a:p>
            <a:pPr marL="342900" indent="-342900">
              <a:buFontTx/>
              <a:buChar char="•"/>
            </a:pPr>
            <a:r>
              <a:rPr lang="es-ES" sz="3600" b="0" dirty="0"/>
              <a:t>Incineración </a:t>
            </a:r>
          </a:p>
        </p:txBody>
      </p:sp>
    </p:spTree>
    <p:extLst>
      <p:ext uri="{BB962C8B-B14F-4D97-AF65-F5344CB8AC3E}">
        <p14:creationId xmlns:p14="http://schemas.microsoft.com/office/powerpoint/2010/main" val="184609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7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/>
          </a:p>
        </p:txBody>
      </p:sp>
      <p:pic>
        <p:nvPicPr>
          <p:cNvPr id="55299" name="Picture 7"/>
          <p:cNvPicPr>
            <a:picLocks noChangeAspect="1" noChangeArrowheads="1"/>
          </p:cNvPicPr>
          <p:nvPr/>
        </p:nvPicPr>
        <p:blipFill>
          <a:blip r:embed="rId2" cstate="print"/>
          <a:srcRect l="32813" t="25311" r="17969" b="16562"/>
          <a:stretch>
            <a:fillRect/>
          </a:stretch>
        </p:blipFill>
        <p:spPr bwMode="auto">
          <a:xfrm>
            <a:off x="0" y="0"/>
            <a:ext cx="9144000" cy="674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764704"/>
            <a:ext cx="4176464" cy="316835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933056"/>
            <a:ext cx="4968552" cy="29249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4704"/>
            <a:ext cx="449999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582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926DAB-E531-C2DD-2747-CA49560A5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5" t="20742" r="18467" b="9629"/>
          <a:stretch/>
        </p:blipFill>
        <p:spPr>
          <a:xfrm>
            <a:off x="149881" y="962671"/>
            <a:ext cx="8763000" cy="41148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DB3E7148-65FE-7E9D-03EE-585580B61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10" y="4941168"/>
            <a:ext cx="87630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- 1,32 habitantes en Montevideo millones de personas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(INE, 2011).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- 895.000 Ton de Residuos ingresaron al Felipe Cardozo en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- 1.300 toneladas diarias de residuos de origen domiciliario y de limpieza pública.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La tasa de disposición en relleno sanitario resultante es de 0,70 kg/persona-día y 0,29 kg/persona-día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12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31E351-5734-6847-127A-FC963BAB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65" t="17997" r="9839" b="26990"/>
          <a:stretch/>
        </p:blipFill>
        <p:spPr>
          <a:xfrm>
            <a:off x="970794" y="1824892"/>
            <a:ext cx="6976486" cy="37737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2645FC-EDD2-9830-EF05-51E0FC9BEBFC}"/>
              </a:ext>
            </a:extLst>
          </p:cNvPr>
          <p:cNvSpPr/>
          <p:nvPr/>
        </p:nvSpPr>
        <p:spPr>
          <a:xfrm>
            <a:off x="1403648" y="1948478"/>
            <a:ext cx="79208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7CA117-D183-D44C-F309-CC1D4B67D4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92" t="16198" r="12413" b="12204"/>
          <a:stretch/>
        </p:blipFill>
        <p:spPr>
          <a:xfrm>
            <a:off x="772622" y="1639645"/>
            <a:ext cx="7776864" cy="4519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233D108-8BD5-B373-E43F-6FBF33279012}"/>
              </a:ext>
            </a:extLst>
          </p:cNvPr>
          <p:cNvSpPr/>
          <p:nvPr/>
        </p:nvSpPr>
        <p:spPr>
          <a:xfrm>
            <a:off x="1547664" y="1510543"/>
            <a:ext cx="792088" cy="25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8B10CE-9D07-A997-096B-69772171BE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87" t="14357" r="13028" b="8978"/>
          <a:stretch/>
        </p:blipFill>
        <p:spPr>
          <a:xfrm>
            <a:off x="958311" y="1241052"/>
            <a:ext cx="7344010" cy="46789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767920A-6149-E6C5-CF7B-2E3B3863F2B8}"/>
              </a:ext>
            </a:extLst>
          </p:cNvPr>
          <p:cNvSpPr/>
          <p:nvPr/>
        </p:nvSpPr>
        <p:spPr>
          <a:xfrm>
            <a:off x="316694" y="3160405"/>
            <a:ext cx="855806" cy="25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AA56D2-F0F4-D6C5-CED9-F675DFFC0DA5}"/>
              </a:ext>
            </a:extLst>
          </p:cNvPr>
          <p:cNvSpPr/>
          <p:nvPr/>
        </p:nvSpPr>
        <p:spPr>
          <a:xfrm>
            <a:off x="1403648" y="1639645"/>
            <a:ext cx="874031" cy="288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C8500D-F1F1-24D3-514E-E9F8EBA4CA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89" t="16236" r="14212" b="41861"/>
          <a:stretch/>
        </p:blipFill>
        <p:spPr>
          <a:xfrm>
            <a:off x="711146" y="1588710"/>
            <a:ext cx="7838340" cy="46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1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557A81-BD49-7BFC-CA1C-EB7E45FC6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14" t="14366" r="23236" b="19198"/>
          <a:stretch/>
        </p:blipFill>
        <p:spPr>
          <a:xfrm>
            <a:off x="1043608" y="1287755"/>
            <a:ext cx="7308812" cy="4357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B9A4BB-4221-0D12-4915-34E131D0FD59}"/>
              </a:ext>
            </a:extLst>
          </p:cNvPr>
          <p:cNvSpPr txBox="1"/>
          <p:nvPr/>
        </p:nvSpPr>
        <p:spPr>
          <a:xfrm>
            <a:off x="593558" y="5805264"/>
            <a:ext cx="8208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Composición de residuos de origen domiciliario dispuestos en el relleno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sanitario Felipe Cardoso, por peso, 2015 (en porcentaje)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5358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EB9A4BB-4221-0D12-4915-34E131D0FD59}"/>
              </a:ext>
            </a:extLst>
          </p:cNvPr>
          <p:cNvSpPr txBox="1"/>
          <p:nvPr/>
        </p:nvSpPr>
        <p:spPr>
          <a:xfrm>
            <a:off x="1280325" y="5895329"/>
            <a:ext cx="8208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Fuente: Colturato et al. (2019).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0C762-B556-913A-E62D-1A3069187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81" t="29436" r="19540" b="24870"/>
          <a:stretch/>
        </p:blipFill>
        <p:spPr>
          <a:xfrm>
            <a:off x="1043608" y="1351366"/>
            <a:ext cx="7442626" cy="415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892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467544" y="636976"/>
            <a:ext cx="8382000" cy="1736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DISPOSICI</a:t>
            </a: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Ó</a:t>
            </a: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 FINAL DE RESIDUOS S</a:t>
            </a: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Ó</a:t>
            </a: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LIDOS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953000" y="25908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6228588" y="3291812"/>
            <a:ext cx="23050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Relleno Sanitario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420888"/>
            <a:ext cx="5256584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489012" y="640953"/>
            <a:ext cx="8382000" cy="1736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DISPOSICI</a:t>
            </a: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Ó</a:t>
            </a: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 FINAL DE RESIDUOS S</a:t>
            </a: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Ó</a:t>
            </a: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LIDOS en Rellenos Sanitarios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953000" y="25908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264DD2-1348-6EC1-CB10-F6F1BAF75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8" t="34767" r="31100" b="19034"/>
          <a:stretch/>
        </p:blipFill>
        <p:spPr>
          <a:xfrm>
            <a:off x="1397643" y="2112591"/>
            <a:ext cx="6436568" cy="4104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8DB444-8374-59F1-CF48-4B7BE14C4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49" t="29807" r="23873" b="9001"/>
          <a:stretch/>
        </p:blipFill>
        <p:spPr>
          <a:xfrm>
            <a:off x="1454882" y="2222566"/>
            <a:ext cx="6264696" cy="4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6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3600" b="1" dirty="0">
                <a:solidFill>
                  <a:srgbClr val="FF0000"/>
                </a:solidFill>
              </a:rPr>
              <a:t>DISPOSICIÓN FINAL DE RESIDUOS SÓLIDOS</a:t>
            </a:r>
            <a:endParaRPr lang="es-ES" sz="3600" b="1" dirty="0">
              <a:solidFill>
                <a:srgbClr val="FF0000"/>
              </a:solidFill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752"/>
            <a:ext cx="8229600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400" dirty="0"/>
              <a:t>Pese a que hoy día sólo se diseñan rellenos sanitarios y no vertederos –controlados o no-, todavía tiene un peso muy grande el “fenómeno NIMBY”: 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 algn="ctr">
              <a:buFontTx/>
              <a:buNone/>
            </a:pPr>
            <a:endParaRPr lang="es-ES_tradnl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endParaRPr lang="es-ES_tradnl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endParaRPr lang="es-ES_tradnl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564904"/>
            <a:ext cx="7776864" cy="352839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I M B Y</a:t>
            </a:r>
            <a:endParaRPr lang="es-E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7638"/>
            <a:ext cx="8229600" cy="454183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ES_tradnl" dirty="0"/>
              <a:t>	</a:t>
            </a:r>
            <a:r>
              <a:rPr lang="es-ES_tradnl" sz="2600" dirty="0"/>
              <a:t>El fenómeno NIMBY amerita un análisis cuidadoso desde el punto de vista de los derechos y responsabilidades inherentes a los diferentes roles que los ciudadanos  tienen, desde tengan en la sociedad. </a:t>
            </a:r>
          </a:p>
          <a:p>
            <a:pPr algn="r">
              <a:buFontTx/>
              <a:buNone/>
            </a:pPr>
            <a:r>
              <a:rPr lang="es-ES_tradnl" b="1" i="1" dirty="0">
                <a:solidFill>
                  <a:srgbClr val="C00000"/>
                </a:solidFill>
              </a:rPr>
              <a:t>Los derechos individuales, </a:t>
            </a:r>
          </a:p>
          <a:p>
            <a:pPr algn="r">
              <a:buFontTx/>
              <a:buNone/>
            </a:pPr>
            <a:r>
              <a:rPr lang="es-ES_tradnl" b="1" i="1" dirty="0">
                <a:solidFill>
                  <a:srgbClr val="C00000"/>
                </a:solidFill>
              </a:rPr>
              <a:t>¿terminan cuando comienzan a primar los de la comunidad?</a:t>
            </a:r>
          </a:p>
          <a:p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581128"/>
            <a:ext cx="3886200" cy="1809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Procesamiento Primario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17116"/>
            <a:ext cx="8686800" cy="4548188"/>
          </a:xfrm>
        </p:spPr>
        <p:txBody>
          <a:bodyPr/>
          <a:lstStyle/>
          <a:p>
            <a:r>
              <a:rPr lang="es-ES_tradnl" dirty="0"/>
              <a:t>Separación:</a:t>
            </a:r>
          </a:p>
          <a:p>
            <a:pPr lvl="1"/>
            <a:r>
              <a:rPr lang="es-ES_tradnl" dirty="0"/>
              <a:t>Cribas (separación por tamaño)</a:t>
            </a:r>
          </a:p>
          <a:p>
            <a:pPr lvl="1"/>
            <a:r>
              <a:rPr lang="es-ES_tradnl" dirty="0"/>
              <a:t>Separación neumática (por diferencia de densidad, mediante una corriente de aire)</a:t>
            </a:r>
          </a:p>
          <a:p>
            <a:pPr lvl="1"/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Separación magnética</a:t>
            </a:r>
          </a:p>
          <a:p>
            <a:pPr lvl="1"/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Separación manual</a:t>
            </a:r>
          </a:p>
          <a:p>
            <a:pPr lvl="1"/>
            <a:endParaRPr lang="es-ES_tradnl" dirty="0"/>
          </a:p>
          <a:p>
            <a:r>
              <a:rPr lang="es-ES_tradnl" dirty="0"/>
              <a:t>Lavado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Procesamiento Primario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57338"/>
            <a:ext cx="8686800" cy="4548187"/>
          </a:xfrm>
        </p:spPr>
        <p:txBody>
          <a:bodyPr/>
          <a:lstStyle/>
          <a:p>
            <a:r>
              <a:rPr lang="es-ES_tradnl" dirty="0"/>
              <a:t>Reducción de tamaño:</a:t>
            </a:r>
          </a:p>
          <a:p>
            <a:pPr lvl="1"/>
            <a:r>
              <a:rPr lang="es-ES_tradnl" dirty="0"/>
              <a:t>Trituradoras (</a:t>
            </a:r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su posterior compostaje o incineración, o reciclaje en el caso del plástico</a:t>
            </a:r>
            <a:r>
              <a:rPr lang="es-ES_tradnl" dirty="0"/>
              <a:t>).</a:t>
            </a:r>
          </a:p>
          <a:p>
            <a:pPr lvl="1">
              <a:buFont typeface="Tahoma" pitchFamily="34" charset="0"/>
              <a:buNone/>
            </a:pPr>
            <a:endParaRPr lang="es-ES_tradnl" dirty="0"/>
          </a:p>
          <a:p>
            <a:r>
              <a:rPr lang="es-ES_tradnl" dirty="0"/>
              <a:t>Reducción de volumen:</a:t>
            </a:r>
          </a:p>
          <a:p>
            <a:pPr lvl="1"/>
            <a:r>
              <a:rPr lang="es-ES_tradnl" dirty="0"/>
              <a:t>Compactadoras</a:t>
            </a:r>
            <a:r>
              <a:rPr lang="es-ES" dirty="0"/>
              <a:t> </a:t>
            </a:r>
            <a:endParaRPr lang="es-ES_tradnl" dirty="0"/>
          </a:p>
          <a:p>
            <a:pPr lvl="1"/>
            <a:r>
              <a:rPr lang="es-ES_tradnl" dirty="0"/>
              <a:t>Enfardadoras</a:t>
            </a:r>
          </a:p>
          <a:p>
            <a:pPr lvl="1"/>
            <a:endParaRPr lang="es-ES_tradnl" dirty="0"/>
          </a:p>
          <a:p>
            <a:endParaRPr lang="es-ES_tradnl" dirty="0"/>
          </a:p>
          <a:p>
            <a:endParaRPr lang="es-ES" dirty="0"/>
          </a:p>
        </p:txBody>
      </p:sp>
      <p:pic>
        <p:nvPicPr>
          <p:cNvPr id="147462" name="Picture 6" descr="BOTELLAS%20PET%20MAS%20LIMP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3357563"/>
            <a:ext cx="4008437" cy="3006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8288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Tratamientos de valorización previos a la disposición final</a:t>
            </a:r>
            <a:b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187624" y="2276872"/>
            <a:ext cx="745232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Tx/>
              <a:buChar char="•"/>
            </a:pPr>
            <a:r>
              <a:rPr lang="es-E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Reciclaje</a:t>
            </a:r>
          </a:p>
          <a:p>
            <a:pPr marL="342900" indent="-342900">
              <a:buFontTx/>
              <a:buChar char="•"/>
            </a:pPr>
            <a:endParaRPr lang="es-ES" sz="3600" dirty="0"/>
          </a:p>
          <a:p>
            <a:pPr marL="342900" indent="-342900">
              <a:buFontTx/>
              <a:buChar char="•"/>
            </a:pPr>
            <a:r>
              <a:rPr lang="es-ES" sz="3600" b="0" dirty="0"/>
              <a:t>Compostaje aerobio</a:t>
            </a:r>
          </a:p>
          <a:p>
            <a:pPr marL="342900" indent="-342900">
              <a:buFontTx/>
              <a:buChar char="•"/>
            </a:pPr>
            <a:endParaRPr lang="es-ES" sz="3600" b="0" dirty="0"/>
          </a:p>
          <a:p>
            <a:pPr marL="342900" indent="-342900">
              <a:buFontTx/>
              <a:buChar char="•"/>
            </a:pPr>
            <a:r>
              <a:rPr lang="es-ES" sz="3600" b="0" dirty="0"/>
              <a:t>Incineración </a:t>
            </a:r>
          </a:p>
        </p:txBody>
      </p:sp>
    </p:spTree>
    <p:extLst>
      <p:ext uri="{BB962C8B-B14F-4D97-AF65-F5344CB8AC3E}">
        <p14:creationId xmlns:p14="http://schemas.microsoft.com/office/powerpoint/2010/main" val="4221068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Reciclaje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0" y="1196975"/>
            <a:ext cx="91440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endParaRPr lang="es-ES" b="0" dirty="0"/>
          </a:p>
          <a:p>
            <a:pPr marL="342900" indent="-342900">
              <a:buFontTx/>
              <a:buChar char="•"/>
            </a:pPr>
            <a:endParaRPr lang="es-ES" b="0" dirty="0"/>
          </a:p>
          <a:p>
            <a:pPr marL="342900" indent="-342900"/>
            <a:r>
              <a:rPr lang="es-ES" sz="2800" b="0" dirty="0"/>
              <a:t>	El reciclaje incluye:</a:t>
            </a:r>
          </a:p>
          <a:p>
            <a:pPr marL="342900" indent="-342900"/>
            <a:endParaRPr lang="es-ES" sz="2800" b="0" dirty="0"/>
          </a:p>
          <a:p>
            <a:pPr marL="342900" indent="-342900">
              <a:buFontTx/>
              <a:buChar char="•"/>
            </a:pPr>
            <a:r>
              <a:rPr lang="es-ES" sz="2800" b="0" dirty="0"/>
              <a:t>La separación y clasificación de los componentes reciclables</a:t>
            </a:r>
          </a:p>
          <a:p>
            <a:pPr marL="342900" indent="-342900">
              <a:buFontTx/>
              <a:buChar char="•"/>
            </a:pPr>
            <a:endParaRPr lang="es-ES" sz="2800" b="0" dirty="0"/>
          </a:p>
          <a:p>
            <a:pPr marL="342900" indent="-342900">
              <a:buFontTx/>
              <a:buChar char="•"/>
            </a:pPr>
            <a:r>
              <a:rPr lang="es-ES" sz="2800" b="0" dirty="0"/>
              <a:t>Procesamiento intermedio (clasificación más fina, compactación, trituración)</a:t>
            </a:r>
          </a:p>
          <a:p>
            <a:pPr marL="342900" indent="-342900">
              <a:buFontTx/>
              <a:buChar char="•"/>
            </a:pPr>
            <a:endParaRPr lang="es-ES" sz="2800" b="0" dirty="0"/>
          </a:p>
          <a:p>
            <a:pPr marL="342900" indent="-342900">
              <a:buFontTx/>
              <a:buChar char="•"/>
            </a:pPr>
            <a:r>
              <a:rPr lang="es-ES" sz="2800" b="0" dirty="0"/>
              <a:t>Procesamiento final (actividades necesarias para transformar el material en nuevos productos)</a:t>
            </a:r>
          </a:p>
          <a:p>
            <a:pPr marL="342900" indent="-342900"/>
            <a:endParaRPr lang="es-ES" sz="2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5515"/>
            <a:ext cx="9144000" cy="770219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Reciclaje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7707" y="764704"/>
            <a:ext cx="91440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endParaRPr lang="es-ES" sz="2400" b="0" dirty="0"/>
          </a:p>
          <a:p>
            <a:pPr marL="342900" indent="-342900">
              <a:buFontTx/>
              <a:buChar char="•"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Reuso o reutilización: </a:t>
            </a:r>
            <a:r>
              <a:rPr lang="es-ES" sz="2400" b="0" dirty="0"/>
              <a:t>rescate del material en</a:t>
            </a:r>
          </a:p>
          <a:p>
            <a:pPr marL="342900" indent="-342900"/>
            <a:r>
              <a:rPr lang="es-ES" sz="2400" b="0" dirty="0"/>
              <a:t>su forma original para volverlo a usar con el mismo</a:t>
            </a:r>
          </a:p>
          <a:p>
            <a:pPr marL="342900" indent="-342900"/>
            <a:r>
              <a:rPr lang="es-ES" sz="2400" b="0" dirty="0"/>
              <a:t>fin </a:t>
            </a:r>
          </a:p>
          <a:p>
            <a:pPr marL="342900" indent="-342900">
              <a:buFontTx/>
              <a:buChar char="•"/>
            </a:pPr>
            <a:endParaRPr lang="es-ES" sz="2400" b="0" dirty="0"/>
          </a:p>
          <a:p>
            <a:pPr marL="342900" indent="-342900">
              <a:buFontTx/>
              <a:buChar char="•"/>
            </a:pPr>
            <a:endParaRPr lang="es-ES" sz="2400" b="0" dirty="0"/>
          </a:p>
          <a:p>
            <a:pPr marL="342900" indent="-342900">
              <a:buFontTx/>
              <a:buChar char="•"/>
            </a:pPr>
            <a:endParaRPr lang="es-ES" sz="2400" b="0" dirty="0"/>
          </a:p>
          <a:p>
            <a:pPr marL="342900" indent="-342900">
              <a:buFontTx/>
              <a:buChar char="•"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Recuperación:</a:t>
            </a:r>
            <a:r>
              <a:rPr lang="es-ES" sz="2400" b="0" i="1" dirty="0"/>
              <a:t> </a:t>
            </a:r>
            <a:r>
              <a:rPr lang="es-ES" sz="2400" b="0" dirty="0"/>
              <a:t>rescate del material en su forma </a:t>
            </a:r>
          </a:p>
          <a:p>
            <a:r>
              <a:rPr lang="es-ES" sz="2400" b="0" dirty="0"/>
              <a:t>original para volverlo a usar en otras aplicaciones </a:t>
            </a:r>
          </a:p>
          <a:p>
            <a:pPr marL="342900" indent="-342900">
              <a:buFontTx/>
              <a:buChar char="•"/>
            </a:pPr>
            <a:endParaRPr lang="es-ES" sz="2400" b="0" dirty="0"/>
          </a:p>
          <a:p>
            <a:pPr marL="342900" indent="-342900">
              <a:buFontTx/>
              <a:buChar char="•"/>
            </a:pPr>
            <a:endParaRPr lang="es-ES" sz="2400" b="0" dirty="0"/>
          </a:p>
          <a:p>
            <a:pPr marL="342900" indent="-342900">
              <a:buFontTx/>
              <a:buChar char="•"/>
            </a:pPr>
            <a:endParaRPr lang="es-ES" sz="2400" b="0" dirty="0"/>
          </a:p>
          <a:p>
            <a:pPr marL="342900" indent="-342900">
              <a:buFontTx/>
              <a:buChar char="•"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Reciclaje:</a:t>
            </a:r>
            <a:r>
              <a:rPr lang="es-ES" sz="2400" b="0" i="1" dirty="0"/>
              <a:t>  </a:t>
            </a:r>
            <a:r>
              <a:rPr lang="es-ES" sz="2400" b="0" dirty="0"/>
              <a:t>reincorporación al ciclo productivo como</a:t>
            </a:r>
          </a:p>
          <a:p>
            <a:pPr marL="342900" indent="-342900"/>
            <a:r>
              <a:rPr lang="es-ES" sz="2400" b="0" dirty="0"/>
              <a:t> materia prima para la fabricación de nuevos bienes</a:t>
            </a:r>
          </a:p>
          <a:p>
            <a:pPr marL="342900" indent="-342900">
              <a:buFontTx/>
              <a:buChar char="•"/>
            </a:pPr>
            <a:endParaRPr lang="es-ES" sz="2400" b="0" dirty="0"/>
          </a:p>
        </p:txBody>
      </p:sp>
      <p:pic>
        <p:nvPicPr>
          <p:cNvPr id="56325" name="Picture 5" descr="ruedas"/>
          <p:cNvPicPr>
            <a:picLocks noChangeAspect="1" noChangeArrowheads="1"/>
          </p:cNvPicPr>
          <p:nvPr/>
        </p:nvPicPr>
        <p:blipFill>
          <a:blip r:embed="rId2" cstate="print"/>
          <a:srcRect t="30734" r="9413" b="16724"/>
          <a:stretch>
            <a:fillRect/>
          </a:stretch>
        </p:blipFill>
        <p:spPr bwMode="auto">
          <a:xfrm>
            <a:off x="6876255" y="1052736"/>
            <a:ext cx="2267743" cy="1497013"/>
          </a:xfrm>
          <a:prstGeom prst="rect">
            <a:avLst/>
          </a:prstGeom>
          <a:noFill/>
        </p:spPr>
      </p:pic>
      <p:pic>
        <p:nvPicPr>
          <p:cNvPr id="56326" name="Picture 6" descr="recorte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5013" y="4869160"/>
            <a:ext cx="2076693" cy="1827212"/>
          </a:xfrm>
          <a:prstGeom prst="rect">
            <a:avLst/>
          </a:prstGeom>
          <a:noFill/>
        </p:spPr>
      </p:pic>
      <p:pic>
        <p:nvPicPr>
          <p:cNvPr id="56327" name="Picture 7" descr="gomas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0744" y="3068960"/>
            <a:ext cx="2260963" cy="1511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3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3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3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3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2042</TotalTime>
  <Words>1320</Words>
  <Application>Microsoft Office PowerPoint</Application>
  <PresentationFormat>On-screen Show (4:3)</PresentationFormat>
  <Paragraphs>270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Impact</vt:lpstr>
      <vt:lpstr>Tahoma</vt:lpstr>
      <vt:lpstr>Times New Roman</vt:lpstr>
      <vt:lpstr>Tema de Office</vt:lpstr>
      <vt:lpstr>Módulo: Residuos Sólidos</vt:lpstr>
      <vt:lpstr>Tratamientos de valorización previos a la disposición final </vt:lpstr>
      <vt:lpstr>Tratamientos de valorización previos a la disposición final </vt:lpstr>
      <vt:lpstr>Tratamientos de valorización previos a la disposición final </vt:lpstr>
      <vt:lpstr>Procesamiento Primario</vt:lpstr>
      <vt:lpstr>Procesamiento Primario</vt:lpstr>
      <vt:lpstr>Tratamientos de valorización previos a la disposición final </vt:lpstr>
      <vt:lpstr>Reciclaje</vt:lpstr>
      <vt:lpstr>Reciclaje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Tratamientos de valorización previos a la disposición final </vt:lpstr>
      <vt:lpstr>Compostaje</vt:lpstr>
      <vt:lpstr>Compostaje</vt:lpstr>
      <vt:lpstr>Compostaje</vt:lpstr>
      <vt:lpstr>Compost Vs Estiércol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Compostaje</vt:lpstr>
      <vt:lpstr>Compostaje</vt:lpstr>
      <vt:lpstr>Compostaje</vt:lpstr>
      <vt:lpstr> Compostaje </vt:lpstr>
      <vt:lpstr>Tratamientos de valorización previos a la disposición final </vt:lpstr>
      <vt:lpstr>Incineración</vt:lpstr>
      <vt:lpstr>Incineración</vt:lpstr>
      <vt:lpstr>PowerPoint Presentation</vt:lpstr>
      <vt:lpstr>PowerPoint Presentation</vt:lpstr>
      <vt:lpstr>PowerPoint Presentation</vt:lpstr>
      <vt:lpstr>Resumiendo:</vt:lpstr>
      <vt:lpstr>Resumiendo:</vt:lpstr>
      <vt:lpstr>Resumiendo:</vt:lpstr>
      <vt:lpstr>DISPOSICIÓN FINAL DE RESIDUOS SÓLIDOS </vt:lpstr>
      <vt:lpstr>DISPOSICIÓN FINAL DE RESIDUOS SÓLIDOS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DISPOSICIÓN FINAL DE RESIDUOS SÓLIDOS</vt:lpstr>
      <vt:lpstr>N I M B Y</vt:lpstr>
    </vt:vector>
  </TitlesOfParts>
  <Company>IMFIA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elizabeth</dc:creator>
  <cp:lastModifiedBy>Carolina Ramírez</cp:lastModifiedBy>
  <cp:revision>122</cp:revision>
  <dcterms:created xsi:type="dcterms:W3CDTF">2014-03-21T13:09:57Z</dcterms:created>
  <dcterms:modified xsi:type="dcterms:W3CDTF">2023-10-04T21:39:05Z</dcterms:modified>
</cp:coreProperties>
</file>