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840" r:id="rId1"/>
  </p:sldMasterIdLst>
  <p:notesMasterIdLst>
    <p:notesMasterId r:id="rId18"/>
  </p:notesMasterIdLst>
  <p:handoutMasterIdLst>
    <p:handoutMasterId r:id="rId19"/>
  </p:handoutMasterIdLst>
  <p:sldIdLst>
    <p:sldId id="256" r:id="rId2"/>
    <p:sldId id="311" r:id="rId3"/>
    <p:sldId id="317" r:id="rId4"/>
    <p:sldId id="318" r:id="rId5"/>
    <p:sldId id="331" r:id="rId6"/>
    <p:sldId id="1113" r:id="rId7"/>
    <p:sldId id="313" r:id="rId8"/>
    <p:sldId id="1112" r:id="rId9"/>
    <p:sldId id="314" r:id="rId10"/>
    <p:sldId id="315" r:id="rId11"/>
    <p:sldId id="320" r:id="rId12"/>
    <p:sldId id="324" r:id="rId13"/>
    <p:sldId id="325" r:id="rId14"/>
    <p:sldId id="326" r:id="rId15"/>
    <p:sldId id="327" r:id="rId16"/>
    <p:sldId id="328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50712" autoAdjust="0"/>
  </p:normalViewPr>
  <p:slideViewPr>
    <p:cSldViewPr snapToGrid="0" showGuides="1">
      <p:cViewPr varScale="1">
        <p:scale>
          <a:sx n="32" d="100"/>
          <a:sy n="32" d="100"/>
        </p:scale>
        <p:origin x="1976" y="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439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49CC3E42-3FDF-4279-8077-77705EB7FBB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UY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51FA05E-99F0-454B-9456-07DDC807317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D2C821-8EA9-4802-91B1-189334686824}" type="datetimeFigureOut">
              <a:rPr lang="es-UY" smtClean="0"/>
              <a:pPr/>
              <a:t>6/3/2024</a:t>
            </a:fld>
            <a:endParaRPr lang="es-UY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0E72E26-3E0D-474E-AD63-73AF0ABAA21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UY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A0970EB-9045-4623-BFBF-C76AD4ADA5E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995247-B626-4B97-B1CB-FAF3371F856B}" type="slidenum">
              <a:rPr lang="es-UY" smtClean="0"/>
              <a:pPr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37105907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UY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49705C-F145-4B9E-89A3-1A749F2CCF3B}" type="datetimeFigureOut">
              <a:rPr lang="es-UY" smtClean="0"/>
              <a:pPr/>
              <a:t>6/3/2024</a:t>
            </a:fld>
            <a:endParaRPr lang="es-UY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UY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UY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DF1B9E-CF04-4722-83AE-02BC76126BE6}" type="slidenum">
              <a:rPr lang="es-UY" smtClean="0"/>
              <a:pPr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77872331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DF1B9E-CF04-4722-83AE-02BC76126BE6}" type="slidenum">
              <a:rPr lang="es-UY" smtClean="0"/>
              <a:pPr/>
              <a:t>2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1174709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DF1B9E-CF04-4722-83AE-02BC76126BE6}" type="slidenum">
              <a:rPr lang="es-UY" smtClean="0"/>
              <a:pPr/>
              <a:t>5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755553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DF1B9E-CF04-4722-83AE-02BC76126BE6}" type="slidenum">
              <a:rPr lang="es-UY" smtClean="0"/>
              <a:pPr/>
              <a:t>6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4874874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7A0621-DF23-B02F-8C72-CEEB34EFAE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0947BB0E-D9BD-5342-967B-C0B08754644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8FFE7A88-9385-AA20-B330-D6D859CE9D2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2A893D3-AC80-EBE6-33FB-08221AD8F37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DF1B9E-CF04-4722-83AE-02BC76126BE6}" type="slidenum">
              <a:rPr lang="es-UY" smtClean="0"/>
              <a:pPr/>
              <a:t>9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6115018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CA105A-6F2C-7877-DE86-2B1D991934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FB9AB37D-C62E-8940-125B-70B57031F43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19C35502-2BD1-A69D-9CBB-B63A6FF4D69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F46340A-C242-A8D9-2921-86F964B6F1C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DF1B9E-CF04-4722-83AE-02BC76126BE6}" type="slidenum">
              <a:rPr lang="es-UY" smtClean="0"/>
              <a:pPr/>
              <a:t>10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469939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DF1B9E-CF04-4722-83AE-02BC76126BE6}" type="slidenum">
              <a:rPr lang="es-UY" smtClean="0"/>
              <a:pPr/>
              <a:t>15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40387886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A019E-E261-430C-BDBC-0957A4F3A1F8}" type="datetime1">
              <a:rPr lang="en-US" smtClean="0"/>
              <a:pPr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7E803-4613-4DB3-B015-7287827B7CD4}" type="datetime1">
              <a:rPr lang="en-US" smtClean="0"/>
              <a:pPr/>
              <a:t>3/6/2024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49030-137D-4780-8681-227B95950777}" type="datetime1">
              <a:rPr lang="en-US" smtClean="0"/>
              <a:pPr/>
              <a:t>3/6/2024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035FE-EECE-4A1A-848A-6BF68155EE76}" type="datetime1">
              <a:rPr lang="en-US" smtClean="0"/>
              <a:pPr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08B7F-F5B9-4847-A0B3-A38FFAD44139}" type="datetime1">
              <a:rPr lang="en-US" smtClean="0"/>
              <a:pPr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8C95A-7871-4AD6-8495-0D5FD9F6A35E}" type="datetime1">
              <a:rPr lang="en-US" smtClean="0"/>
              <a:pPr/>
              <a:t>3/6/2024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9DA24-A82C-4059-BA93-5CE3C2F1A22D}" type="datetime1">
              <a:rPr lang="en-US" smtClean="0"/>
              <a:pPr/>
              <a:t>3/6/2024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DDD57-864B-437C-BAC2-3FD21FC69BEC}" type="datetime1">
              <a:rPr lang="en-US" smtClean="0"/>
              <a:pPr/>
              <a:t>3/6/2024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3FF73-1DA4-4864-BBB7-02DD35BE2EF2}" type="datetime1">
              <a:rPr lang="en-US" smtClean="0"/>
              <a:pPr/>
              <a:t>3/6/2024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34D4E-7448-462F-8684-0AEC36AAB086}" type="datetime1">
              <a:rPr lang="en-US" smtClean="0"/>
              <a:pPr/>
              <a:t>3/6/2024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2306A-1B77-4055-9AAA-D2809FC9C7D6}" type="datetime1">
              <a:rPr lang="en-US" smtClean="0"/>
              <a:pPr/>
              <a:t>3/6/2024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E86C51E-869E-401C-8900-F3ACA89E71A8}" type="datetime1">
              <a:rPr lang="en-US" smtClean="0"/>
              <a:pPr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soledadg@fing.edu.uy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69848" y="821370"/>
            <a:ext cx="7315200" cy="3255264"/>
          </a:xfrm>
        </p:spPr>
        <p:txBody>
          <a:bodyPr/>
          <a:lstStyle/>
          <a:p>
            <a:r>
              <a:rPr lang="es-UY" dirty="0"/>
              <a:t>PROYECTO INDUSTRIAL </a:t>
            </a:r>
            <a:br>
              <a:rPr lang="es-UY" dirty="0"/>
            </a:br>
            <a:r>
              <a:rPr lang="es-UY" dirty="0"/>
              <a:t>2024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32452" y="4076634"/>
            <a:ext cx="7603434" cy="1959996"/>
          </a:xfrm>
        </p:spPr>
        <p:txBody>
          <a:bodyPr>
            <a:normAutofit fontScale="92500" lnSpcReduction="10000"/>
          </a:bodyPr>
          <a:lstStyle/>
          <a:p>
            <a:r>
              <a:rPr lang="es-UY" dirty="0"/>
              <a:t>Unidades curriculares Q80 (PI_1) y Q57 (PI_2)</a:t>
            </a:r>
          </a:p>
          <a:p>
            <a:r>
              <a:rPr lang="es-UY" dirty="0"/>
              <a:t>Departamento  de Proyecto Industrial</a:t>
            </a:r>
          </a:p>
          <a:p>
            <a:r>
              <a:rPr lang="es-UY" dirty="0"/>
              <a:t>Instituto de Ingeniería Química (4to piso)</a:t>
            </a:r>
          </a:p>
          <a:p>
            <a:r>
              <a:rPr lang="es-UY" dirty="0"/>
              <a:t>Prof. Soledad Gutiérrez</a:t>
            </a:r>
          </a:p>
          <a:p>
            <a:r>
              <a:rPr lang="es-UY" dirty="0"/>
              <a:t> soledadg@fing.edu.uy</a:t>
            </a:r>
          </a:p>
          <a:p>
            <a:endParaRPr lang="es-UY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9335915" y="848641"/>
            <a:ext cx="1141128" cy="14814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 descr="http://www.ciu.com.uy/innovaportal/file/52513/1/logos_fjr.jpg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565175" y="848640"/>
            <a:ext cx="1581956" cy="1481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04868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1F7103-5F04-7270-EF81-8289243ADE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09FE3CC4-22C5-F114-9476-396A12BB4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MÉTODO</a:t>
            </a:r>
          </a:p>
        </p:txBody>
      </p:sp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4B7A4C4C-6C54-B380-CAA3-E4A8114B83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64468" y="931842"/>
            <a:ext cx="8119532" cy="512064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s-UY" sz="2400" dirty="0"/>
              <a:t>1) </a:t>
            </a:r>
            <a:r>
              <a:rPr lang="es-UY" sz="2400" b="1" dirty="0"/>
              <a:t>Definir el problema </a:t>
            </a:r>
            <a:r>
              <a:rPr lang="es-UY" sz="2400" dirty="0"/>
              <a:t>en base al planteo realizado por los docentes del tema seleccionado.</a:t>
            </a:r>
          </a:p>
          <a:p>
            <a:pPr>
              <a:buNone/>
            </a:pPr>
            <a:r>
              <a:rPr lang="es-UY" sz="2400" dirty="0"/>
              <a:t>2) </a:t>
            </a:r>
            <a:r>
              <a:rPr lang="es-UY" sz="2400" b="1" dirty="0"/>
              <a:t>Definir la información requerida</a:t>
            </a:r>
            <a:r>
              <a:rPr lang="es-UY" sz="2400" dirty="0"/>
              <a:t>, su alcance, las fuentes y los medios para obtenerlas, así como su nivel de procesamiento para ir cubriendo las necesidades   de las distintas etapas del proyecto.</a:t>
            </a:r>
          </a:p>
          <a:p>
            <a:pPr>
              <a:buNone/>
            </a:pPr>
            <a:r>
              <a:rPr lang="es-UY" sz="2400" dirty="0"/>
              <a:t>3) </a:t>
            </a:r>
            <a:r>
              <a:rPr lang="es-UY" sz="2400" b="1" dirty="0"/>
              <a:t>Interactivo</a:t>
            </a:r>
            <a:r>
              <a:rPr lang="es-UY" sz="2400" dirty="0"/>
              <a:t>. Lo elaboran los estudiantes y discuten con los docentes que actúan orientando.</a:t>
            </a:r>
          </a:p>
          <a:p>
            <a:pPr>
              <a:buNone/>
            </a:pPr>
            <a:r>
              <a:rPr lang="es-UY" sz="2400" dirty="0"/>
              <a:t>4) </a:t>
            </a:r>
            <a:r>
              <a:rPr lang="es-UY" sz="2400" b="1" dirty="0"/>
              <a:t>Iterativo</a:t>
            </a:r>
            <a:r>
              <a:rPr lang="es-UY" sz="2400" dirty="0"/>
              <a:t>.</a:t>
            </a:r>
          </a:p>
          <a:p>
            <a:pPr>
              <a:buNone/>
            </a:pPr>
            <a:r>
              <a:rPr lang="es-UY" sz="2400" dirty="0"/>
              <a:t>5) El proyecto es comunicado  de forma completa, precisa y concisa.</a:t>
            </a:r>
          </a:p>
          <a:p>
            <a:pPr>
              <a:buNone/>
            </a:pPr>
            <a:endParaRPr lang="es-UY" sz="2400" dirty="0"/>
          </a:p>
          <a:p>
            <a:pPr>
              <a:buNone/>
            </a:pPr>
            <a:r>
              <a:rPr lang="es-UY" sz="2400" dirty="0"/>
              <a:t>	</a:t>
            </a:r>
            <a:endParaRPr lang="en-GB" sz="2400" dirty="0"/>
          </a:p>
        </p:txBody>
      </p:sp>
      <p:sp>
        <p:nvSpPr>
          <p:cNvPr id="4" name="3 Marcador de número de diapositiva">
            <a:extLst>
              <a:ext uri="{FF2B5EF4-FFF2-40B4-BE49-F238E27FC236}">
                <a16:creationId xmlns:a16="http://schemas.microsoft.com/office/drawing/2014/main" id="{A6F85781-F912-1F67-09E5-F1E8AEE59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41694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ALCANCE</a:t>
            </a:r>
            <a:br>
              <a:rPr lang="en-GB" dirty="0"/>
            </a:b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11459" y="864108"/>
            <a:ext cx="8206775" cy="512064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s-UY" dirty="0"/>
              <a:t> </a:t>
            </a:r>
            <a:r>
              <a:rPr lang="es-UY" b="1" dirty="0"/>
              <a:t>Estudio previo </a:t>
            </a:r>
          </a:p>
          <a:p>
            <a:pPr marL="457200" indent="-457200">
              <a:buFont typeface="+mj-lt"/>
              <a:buAutoNum type="arabicPeriod"/>
            </a:pPr>
            <a:r>
              <a:rPr lang="es-UY" b="1" dirty="0"/>
              <a:t>Análisis de mercado y comercialización </a:t>
            </a:r>
          </a:p>
          <a:p>
            <a:pPr marL="457200" indent="-457200">
              <a:buFont typeface="+mj-lt"/>
              <a:buAutoNum type="arabicPeriod"/>
            </a:pPr>
            <a:r>
              <a:rPr lang="es-UY" b="1" dirty="0"/>
              <a:t> Ingeniería </a:t>
            </a:r>
          </a:p>
          <a:p>
            <a:pPr>
              <a:buNone/>
            </a:pPr>
            <a:r>
              <a:rPr lang="es-UY" dirty="0"/>
              <a:t>	✓se realizará a nivel de anteproyecto. Se debe tener la información técnica necesaria para permitir la ejecución del análisis económico del proyecto. </a:t>
            </a:r>
          </a:p>
          <a:p>
            <a:pPr>
              <a:buNone/>
            </a:pPr>
            <a:r>
              <a:rPr lang="es-UY" dirty="0"/>
              <a:t>	✓el alcance mínimo de la ingeniería del proyecto será : </a:t>
            </a:r>
          </a:p>
          <a:p>
            <a:pPr>
              <a:buNone/>
            </a:pPr>
            <a:r>
              <a:rPr lang="es-UY" dirty="0"/>
              <a:t>		- definición del proceso de producción con su diagrama de flujo. </a:t>
            </a:r>
          </a:p>
          <a:p>
            <a:pPr>
              <a:buNone/>
            </a:pPr>
            <a:r>
              <a:rPr lang="es-UY" dirty="0"/>
              <a:t>		- determinación de tamaño y localización. </a:t>
            </a:r>
          </a:p>
          <a:p>
            <a:pPr>
              <a:buNone/>
            </a:pPr>
            <a:r>
              <a:rPr lang="es-UY" dirty="0"/>
              <a:t>		- cuantificación del diagrama de flujo, con los correspondientes 	balances de masa y energía.</a:t>
            </a:r>
          </a:p>
          <a:p>
            <a:pPr>
              <a:buNone/>
            </a:pPr>
            <a:r>
              <a:rPr lang="es-UY" dirty="0"/>
              <a:t>		- selección y dimensionamiento de equipos de producción y 	servicios.</a:t>
            </a:r>
            <a:endParaRPr lang="en-GB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0609487" y="6356350"/>
            <a:ext cx="153092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1DA92F-06E0-4FF5-8C80-52CEA2B42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/>
              <a:t>ALCANCE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EA24CF9-59BE-4CAA-9DC4-5213F65014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endParaRPr lang="es-UY" sz="1800" b="0" i="0" u="none" strike="noStrike" baseline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marL="0" indent="0">
              <a:buNone/>
            </a:pPr>
            <a:r>
              <a:rPr lang="es-UY" sz="1800" dirty="0">
                <a:solidFill>
                  <a:srgbClr val="000000"/>
                </a:solidFill>
                <a:latin typeface="Wingdings" panose="05000000000000000000" pitchFamily="2" charset="2"/>
              </a:rPr>
              <a:t>	</a:t>
            </a:r>
            <a:r>
              <a:rPr lang="es-UY" sz="1800" dirty="0">
                <a:solidFill>
                  <a:srgbClr val="000000"/>
                </a:solidFill>
              </a:rPr>
              <a:t>- </a:t>
            </a:r>
            <a:r>
              <a:rPr lang="es-UY" dirty="0"/>
              <a:t>Automatismos y control de proceso.</a:t>
            </a:r>
          </a:p>
          <a:p>
            <a:pPr marL="0" indent="0">
              <a:buNone/>
            </a:pPr>
            <a:r>
              <a:rPr lang="es-UY" dirty="0"/>
              <a:t>	- Análisis de criterios de seguridad y salud ocupacional.</a:t>
            </a:r>
          </a:p>
          <a:p>
            <a:pPr marL="0" indent="0">
              <a:buNone/>
            </a:pPr>
            <a:r>
              <a:rPr lang="es-UY" dirty="0"/>
              <a:t>	- Distribución de la planta , incluyendo información gráfica.</a:t>
            </a:r>
          </a:p>
          <a:p>
            <a:pPr marL="0" indent="0">
              <a:buNone/>
            </a:pPr>
            <a:r>
              <a:rPr lang="es-UY" dirty="0"/>
              <a:t>	- Evaluación preliminar del impacto ambiental .</a:t>
            </a:r>
          </a:p>
          <a:p>
            <a:pPr marL="0" indent="0">
              <a:buNone/>
            </a:pPr>
            <a:r>
              <a:rPr lang="es-UY" dirty="0"/>
              <a:t>	- Definición de personal</a:t>
            </a:r>
          </a:p>
          <a:p>
            <a:pPr marL="0" indent="0">
              <a:buNone/>
            </a:pPr>
            <a:r>
              <a:rPr lang="es-UY" dirty="0"/>
              <a:t>	- Cronograma de implantación del proceso.</a:t>
            </a:r>
          </a:p>
          <a:p>
            <a:pPr marL="457200" indent="-457200">
              <a:buFont typeface="+mj-lt"/>
              <a:buAutoNum type="arabicPeriod" startAt="4"/>
            </a:pPr>
            <a:r>
              <a:rPr lang="es-UY" b="1" dirty="0"/>
              <a:t>Estudio económico financiero</a:t>
            </a:r>
          </a:p>
          <a:p>
            <a:pPr marL="0" indent="0">
              <a:buNone/>
            </a:pPr>
            <a:r>
              <a:rPr lang="es-UY" dirty="0"/>
              <a:t>	- Incluye inversiones, ventas y costos.</a:t>
            </a:r>
          </a:p>
          <a:p>
            <a:pPr marL="457200" indent="-457200">
              <a:buFont typeface="+mj-lt"/>
              <a:buAutoNum type="arabicPeriod" startAt="5"/>
            </a:pPr>
            <a:r>
              <a:rPr lang="es-UY" b="1" dirty="0"/>
              <a:t>Evaluación del proyecto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es-UY" b="1" dirty="0"/>
              <a:t>Resumen ejecutivo</a:t>
            </a:r>
          </a:p>
          <a:p>
            <a:pPr marL="0" indent="0">
              <a:buNone/>
            </a:pPr>
            <a:endParaRPr lang="es-UY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172A568-5382-4FBD-B03F-332DC6D78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5757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AFB5D1-DC49-44A7-9ACA-27A4824666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/>
              <a:t>PRIMER SEMESTRE</a:t>
            </a:r>
            <a:br>
              <a:rPr lang="es-UY" dirty="0"/>
            </a:br>
            <a:r>
              <a:rPr lang="es-UY" dirty="0"/>
              <a:t>(Q80)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2D12CB2-A796-4439-B857-5B9E14437E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UY" b="0" i="0" u="none" strike="noStrike" baseline="0" dirty="0">
                <a:solidFill>
                  <a:srgbClr val="000000"/>
                </a:solidFill>
              </a:rPr>
              <a:t>•Definición del proyecto</a:t>
            </a:r>
          </a:p>
          <a:p>
            <a:pPr marL="0" indent="0">
              <a:buNone/>
            </a:pPr>
            <a:r>
              <a:rPr lang="es-UY" b="0" i="0" u="none" strike="noStrike" baseline="0" dirty="0">
                <a:solidFill>
                  <a:srgbClr val="000000"/>
                </a:solidFill>
              </a:rPr>
              <a:t>•Relevamiento de la información técnica</a:t>
            </a:r>
          </a:p>
          <a:p>
            <a:pPr marL="0" indent="0">
              <a:buNone/>
            </a:pPr>
            <a:r>
              <a:rPr lang="es-UY" b="0" i="0" u="none" strike="noStrike" baseline="0" dirty="0">
                <a:solidFill>
                  <a:srgbClr val="000000"/>
                </a:solidFill>
              </a:rPr>
              <a:t>•Estudio de mercado y diseño de la comercialización</a:t>
            </a:r>
          </a:p>
          <a:p>
            <a:pPr marL="0" indent="0">
              <a:buNone/>
            </a:pPr>
            <a:r>
              <a:rPr lang="es-UY" b="0" i="0" u="none" strike="noStrike" baseline="0" dirty="0">
                <a:solidFill>
                  <a:srgbClr val="000000"/>
                </a:solidFill>
              </a:rPr>
              <a:t>•Selección de procesos y tecnologías</a:t>
            </a:r>
          </a:p>
          <a:p>
            <a:pPr marL="0" indent="0">
              <a:buNone/>
            </a:pPr>
            <a:r>
              <a:rPr lang="es-UY" b="0" i="0" u="none" strike="noStrike" baseline="0" dirty="0">
                <a:solidFill>
                  <a:srgbClr val="000000"/>
                </a:solidFill>
              </a:rPr>
              <a:t>•Elaboración de un diagrama de flujo primario</a:t>
            </a:r>
          </a:p>
          <a:p>
            <a:pPr marL="0" indent="0">
              <a:buNone/>
            </a:pPr>
            <a:r>
              <a:rPr lang="es-UY" b="0" i="0" u="none" strike="noStrike" baseline="0" dirty="0">
                <a:solidFill>
                  <a:srgbClr val="000000"/>
                </a:solidFill>
              </a:rPr>
              <a:t>•Determinación primaria del tamaño</a:t>
            </a:r>
          </a:p>
          <a:p>
            <a:pPr marL="0" indent="0">
              <a:buNone/>
            </a:pPr>
            <a:r>
              <a:rPr lang="es-UY" b="0" i="0" u="none" strike="noStrike" baseline="0" dirty="0">
                <a:solidFill>
                  <a:srgbClr val="000000"/>
                </a:solidFill>
              </a:rPr>
              <a:t>•Avance de la ingeniería básica</a:t>
            </a:r>
          </a:p>
          <a:p>
            <a:pPr marL="0" indent="0">
              <a:buNone/>
            </a:pPr>
            <a:r>
              <a:rPr lang="es-UY" b="0" i="0" u="none" strike="noStrike" baseline="0" dirty="0">
                <a:solidFill>
                  <a:srgbClr val="000000"/>
                </a:solidFill>
              </a:rPr>
              <a:t>•Análisis económico preliminar</a:t>
            </a:r>
          </a:p>
          <a:p>
            <a:pPr marL="0" indent="0">
              <a:buNone/>
            </a:pPr>
            <a:endParaRPr lang="es-UY" sz="2400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19D9D2D-7724-4EB2-95FD-FD8C1B64B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5789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E3CCED-1B6F-4E43-A7C8-93D9402A72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/>
              <a:t>SEGUNDO SEMESTRE</a:t>
            </a:r>
            <a:br>
              <a:rPr lang="es-UY" dirty="0"/>
            </a:br>
            <a:r>
              <a:rPr lang="es-UY" dirty="0"/>
              <a:t>(Q57)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F3C5BAF-D78A-40C5-BF57-3A51206E1E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UY" b="0" i="0" u="none" strike="noStrike" baseline="0" dirty="0">
                <a:solidFill>
                  <a:srgbClr val="000000"/>
                </a:solidFill>
              </a:rPr>
              <a:t>•Elaboración del proyecto de ingeniería básica y de inversión .</a:t>
            </a:r>
          </a:p>
          <a:p>
            <a:pPr marL="0" indent="0">
              <a:buNone/>
            </a:pPr>
            <a:r>
              <a:rPr lang="es-UY" b="0" i="0" u="none" strike="noStrike" baseline="0" dirty="0">
                <a:solidFill>
                  <a:srgbClr val="000000"/>
                </a:solidFill>
              </a:rPr>
              <a:t>•Estudio económico financiero .</a:t>
            </a:r>
          </a:p>
          <a:p>
            <a:pPr marL="0" indent="0">
              <a:buNone/>
            </a:pPr>
            <a:r>
              <a:rPr lang="es-UY" b="0" i="0" u="none" strike="noStrike" baseline="0" dirty="0">
                <a:solidFill>
                  <a:srgbClr val="000000"/>
                </a:solidFill>
              </a:rPr>
              <a:t>•Evaluación del proyecto.</a:t>
            </a:r>
          </a:p>
          <a:p>
            <a:pPr marL="0" indent="0">
              <a:buNone/>
            </a:pPr>
            <a:endParaRPr lang="es-UY" sz="2400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0A4A0E9-1960-4EEC-91BD-5EDB0E26A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9655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DE2F71-6DD2-4BC2-B7F3-1FE4CDF53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/>
              <a:t>APROBACIÓN</a:t>
            </a:r>
            <a:br>
              <a:rPr lang="es-UY" dirty="0"/>
            </a:br>
            <a:r>
              <a:rPr lang="es-UY" dirty="0"/>
              <a:t>CURSOS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CD14476-4AD6-4726-AB07-3ED30E48B8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8680"/>
            <a:ext cx="7315200" cy="5120640"/>
          </a:xfrm>
        </p:spPr>
        <p:txBody>
          <a:bodyPr>
            <a:normAutofit lnSpcReduction="10000"/>
          </a:bodyPr>
          <a:lstStyle/>
          <a:p>
            <a:r>
              <a:rPr lang="es-UY" dirty="0">
                <a:solidFill>
                  <a:srgbClr val="4471C4"/>
                </a:solidFill>
              </a:rPr>
              <a:t>PROYECTO INDUSTRIAL 1 (Q80)</a:t>
            </a:r>
            <a:endParaRPr lang="es-UY" b="0" i="0" u="none" strike="noStrike" baseline="0" dirty="0">
              <a:solidFill>
                <a:srgbClr val="4471C4"/>
              </a:solidFill>
            </a:endParaRPr>
          </a:p>
          <a:p>
            <a:r>
              <a:rPr lang="es-UY" b="0" i="0" u="none" strike="noStrike" baseline="0" dirty="0">
                <a:solidFill>
                  <a:srgbClr val="000000"/>
                </a:solidFill>
              </a:rPr>
              <a:t>Asistencia  al 70% de clases teóricas expositivas (3 ausencias permitidas)</a:t>
            </a:r>
          </a:p>
          <a:p>
            <a:r>
              <a:rPr lang="es-UY" dirty="0">
                <a:solidFill>
                  <a:srgbClr val="000000"/>
                </a:solidFill>
              </a:rPr>
              <a:t>Asistencia a reuniones </a:t>
            </a:r>
            <a:r>
              <a:rPr lang="es-UY" b="0" i="0" u="none" strike="noStrike" baseline="0" dirty="0">
                <a:solidFill>
                  <a:srgbClr val="000000"/>
                </a:solidFill>
              </a:rPr>
              <a:t>y participación</a:t>
            </a:r>
          </a:p>
          <a:p>
            <a:r>
              <a:rPr lang="es-UY" b="0" i="0" u="none" strike="noStrike" baseline="0" dirty="0">
                <a:solidFill>
                  <a:srgbClr val="000000"/>
                </a:solidFill>
              </a:rPr>
              <a:t>Presentaciones orales</a:t>
            </a:r>
          </a:p>
          <a:p>
            <a:r>
              <a:rPr lang="es-UY" b="0" i="0" u="none" strike="noStrike" baseline="0" dirty="0">
                <a:solidFill>
                  <a:srgbClr val="000000"/>
                </a:solidFill>
              </a:rPr>
              <a:t>Informe</a:t>
            </a:r>
          </a:p>
          <a:p>
            <a:r>
              <a:rPr lang="es-UY" dirty="0">
                <a:solidFill>
                  <a:srgbClr val="000000"/>
                </a:solidFill>
              </a:rPr>
              <a:t>Entrega formulario de propiedad intelectual</a:t>
            </a:r>
            <a:endParaRPr lang="es-UY" b="0" i="0" u="none" strike="noStrike" baseline="0" dirty="0">
              <a:solidFill>
                <a:srgbClr val="000000"/>
              </a:solidFill>
            </a:endParaRPr>
          </a:p>
          <a:p>
            <a:endParaRPr lang="es-UY" b="0" i="0" u="none" strike="noStrike" baseline="0" dirty="0">
              <a:solidFill>
                <a:srgbClr val="000000"/>
              </a:solidFill>
            </a:endParaRPr>
          </a:p>
          <a:p>
            <a:r>
              <a:rPr lang="es-UY" dirty="0">
                <a:solidFill>
                  <a:srgbClr val="4471C4"/>
                </a:solidFill>
              </a:rPr>
              <a:t>PROYECTO INDUSTRIAL 2 (Q57)</a:t>
            </a:r>
            <a:endParaRPr lang="es-UY" b="0" i="0" u="none" strike="noStrike" baseline="0" dirty="0">
              <a:solidFill>
                <a:srgbClr val="4471C4"/>
              </a:solidFill>
            </a:endParaRPr>
          </a:p>
          <a:p>
            <a:r>
              <a:rPr lang="es-UY" b="0" i="0" u="none" strike="noStrike" baseline="0" dirty="0">
                <a:solidFill>
                  <a:srgbClr val="000000"/>
                </a:solidFill>
              </a:rPr>
              <a:t>Grado de avance al final del semestre</a:t>
            </a:r>
          </a:p>
          <a:p>
            <a:r>
              <a:rPr lang="es-UY" b="0" i="0" u="none" strike="noStrike" baseline="0" dirty="0">
                <a:solidFill>
                  <a:srgbClr val="000000"/>
                </a:solidFill>
              </a:rPr>
              <a:t>Presentaciones orales</a:t>
            </a:r>
          </a:p>
          <a:p>
            <a:r>
              <a:rPr lang="es-UY" b="0" i="0" u="none" strike="noStrike" baseline="0" dirty="0">
                <a:solidFill>
                  <a:srgbClr val="000000"/>
                </a:solidFill>
              </a:rPr>
              <a:t> Presentación de informe</a:t>
            </a:r>
          </a:p>
          <a:p>
            <a:r>
              <a:rPr lang="es-UY" dirty="0">
                <a:solidFill>
                  <a:srgbClr val="000000"/>
                </a:solidFill>
              </a:rPr>
              <a:t>Asistencia obligatoria a 70% de las clases teóricas expositivas</a:t>
            </a:r>
          </a:p>
          <a:p>
            <a:pPr marL="0" indent="0">
              <a:buNone/>
            </a:pPr>
            <a:endParaRPr lang="es-UY" sz="2400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069AED8-BA5A-4B9B-984F-29743B706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2225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C50061-11BB-4437-A7E3-47088E45D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/>
              <a:t>GANANCIA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658ACC6-E2F4-4657-A013-33D2F4E42A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4108"/>
            <a:ext cx="7315200" cy="5120640"/>
          </a:xfrm>
        </p:spPr>
        <p:txBody>
          <a:bodyPr>
            <a:normAutofit/>
          </a:bodyPr>
          <a:lstStyle/>
          <a:p>
            <a:pPr>
              <a:buSzPct val="130000"/>
              <a:buFont typeface="Arial" panose="020B0604020202020204" pitchFamily="34" charset="0"/>
              <a:buChar char="•"/>
            </a:pPr>
            <a:r>
              <a:rPr lang="es-UY" sz="2800" dirty="0">
                <a:solidFill>
                  <a:srgbClr val="000000"/>
                </a:solidFill>
              </a:rPr>
              <a:t>A</a:t>
            </a:r>
            <a:r>
              <a:rPr lang="es-UY" sz="2800" b="0" i="0" u="none" strike="noStrike" baseline="0" dirty="0">
                <a:solidFill>
                  <a:srgbClr val="000000"/>
                </a:solidFill>
              </a:rPr>
              <a:t>probación del  curso</a:t>
            </a:r>
          </a:p>
          <a:p>
            <a:pPr>
              <a:buSzPct val="130000"/>
            </a:pPr>
            <a:r>
              <a:rPr lang="es-UY" sz="2800" b="0" i="0" u="none" strike="noStrike" baseline="0" dirty="0">
                <a:solidFill>
                  <a:srgbClr val="000000"/>
                </a:solidFill>
              </a:rPr>
              <a:t>Informe final y su defensa</a:t>
            </a:r>
          </a:p>
          <a:p>
            <a:pPr marL="0" indent="0">
              <a:buNone/>
            </a:pPr>
            <a:endParaRPr lang="es-UY" sz="3200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78C43CB-251C-433D-BF8D-6CC48CFFB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106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B206F3-E547-49E0-8647-705D077BB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/>
              <a:t>Plantel docente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140DBC0-EE1E-42D7-B88C-DDF71ED8B8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8680"/>
            <a:ext cx="7315200" cy="5120640"/>
          </a:xfrm>
        </p:spPr>
        <p:txBody>
          <a:bodyPr>
            <a:noAutofit/>
          </a:bodyPr>
          <a:lstStyle/>
          <a:p>
            <a:pPr algn="l"/>
            <a:endParaRPr lang="es-UY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s-UY" dirty="0">
                <a:solidFill>
                  <a:srgbClr val="000000"/>
                </a:solidFill>
                <a:latin typeface="Calibri" panose="020F0502020204030204" pitchFamily="34" charset="0"/>
              </a:rPr>
              <a:t>ALFREDO BELO</a:t>
            </a:r>
          </a:p>
          <a:p>
            <a:r>
              <a:rPr lang="es-UY" dirty="0">
                <a:solidFill>
                  <a:srgbClr val="000000"/>
                </a:solidFill>
                <a:latin typeface="Calibri" panose="020F0502020204030204" pitchFamily="34" charset="0"/>
              </a:rPr>
              <a:t>BEATRIZ BRIANO  </a:t>
            </a:r>
          </a:p>
          <a:p>
            <a:r>
              <a:rPr lang="es-UY" dirty="0">
                <a:solidFill>
                  <a:srgbClr val="000000"/>
                </a:solidFill>
                <a:latin typeface="Calibri" panose="020F0502020204030204" pitchFamily="34" charset="0"/>
              </a:rPr>
              <a:t>NORBERTO CASSELLA</a:t>
            </a:r>
          </a:p>
          <a:p>
            <a:r>
              <a:rPr lang="es-UY" dirty="0">
                <a:solidFill>
                  <a:srgbClr val="000000"/>
                </a:solidFill>
                <a:latin typeface="Calibri" panose="020F0502020204030204" pitchFamily="34" charset="0"/>
              </a:rPr>
              <a:t>GUSTAVO DOMÍNGUEZ</a:t>
            </a:r>
          </a:p>
          <a:p>
            <a:r>
              <a:rPr lang="es-UY" dirty="0">
                <a:solidFill>
                  <a:srgbClr val="000000"/>
                </a:solidFill>
                <a:latin typeface="Calibri" panose="020F0502020204030204" pitchFamily="34" charset="0"/>
              </a:rPr>
              <a:t>SANTIAGO FERRO</a:t>
            </a:r>
          </a:p>
          <a:p>
            <a:r>
              <a:rPr lang="es-UY" dirty="0">
                <a:solidFill>
                  <a:srgbClr val="000000"/>
                </a:solidFill>
                <a:latin typeface="Calibri" panose="020F0502020204030204" pitchFamily="34" charset="0"/>
              </a:rPr>
              <a:t>MARIO FUREST</a:t>
            </a:r>
          </a:p>
          <a:p>
            <a:r>
              <a:rPr lang="es-UY" dirty="0">
                <a:solidFill>
                  <a:srgbClr val="000000"/>
                </a:solidFill>
                <a:latin typeface="Calibri" panose="020F0502020204030204" pitchFamily="34" charset="0"/>
              </a:rPr>
              <a:t>RAUL GARCIA</a:t>
            </a:r>
          </a:p>
          <a:p>
            <a:r>
              <a:rPr lang="es-UY" dirty="0">
                <a:solidFill>
                  <a:srgbClr val="000000"/>
                </a:solidFill>
                <a:latin typeface="Calibri" panose="020F0502020204030204" pitchFamily="34" charset="0"/>
              </a:rPr>
              <a:t>NIKOLAI GUCHIN</a:t>
            </a:r>
          </a:p>
          <a:p>
            <a:r>
              <a:rPr lang="es-UY" dirty="0">
                <a:solidFill>
                  <a:srgbClr val="000000"/>
                </a:solidFill>
                <a:latin typeface="Calibri" panose="020F0502020204030204" pitchFamily="34" charset="0"/>
              </a:rPr>
              <a:t>MAURICIO GONZÁLEZ</a:t>
            </a:r>
          </a:p>
          <a:p>
            <a:r>
              <a:rPr lang="es-UY" dirty="0">
                <a:solidFill>
                  <a:srgbClr val="000000"/>
                </a:solidFill>
                <a:latin typeface="Calibri" panose="020F0502020204030204" pitchFamily="34" charset="0"/>
              </a:rPr>
              <a:t>SOLEDAD GUTIÉRREZ</a:t>
            </a:r>
          </a:p>
          <a:p>
            <a:r>
              <a:rPr lang="es-UY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DARIO HUELMO</a:t>
            </a:r>
          </a:p>
          <a:p>
            <a:r>
              <a:rPr lang="es-UY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ROBERTO KREIMERMAN</a:t>
            </a:r>
          </a:p>
          <a:p>
            <a:r>
              <a:rPr lang="es-UY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EDUARDO TESTORELLI</a:t>
            </a:r>
          </a:p>
          <a:p>
            <a:pPr marL="0" indent="0">
              <a:buNone/>
            </a:pPr>
            <a:endParaRPr lang="es-UY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UY" dirty="0"/>
              <a:t>	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8C4243C-228E-451E-8E4E-447C67CA4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CuadroTexto"/>
          <p:cNvSpPr txBox="1"/>
          <p:nvPr/>
        </p:nvSpPr>
        <p:spPr>
          <a:xfrm>
            <a:off x="7751928" y="1760560"/>
            <a:ext cx="315263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err="1"/>
              <a:t>Departamento</a:t>
            </a:r>
            <a:r>
              <a:rPr lang="en-GB" sz="2000" dirty="0"/>
              <a:t> de  </a:t>
            </a:r>
            <a:r>
              <a:rPr lang="en-GB" sz="2000" dirty="0" err="1"/>
              <a:t>Proyecto</a:t>
            </a:r>
            <a:r>
              <a:rPr lang="en-GB" sz="2000" dirty="0"/>
              <a:t>:</a:t>
            </a:r>
          </a:p>
          <a:p>
            <a:r>
              <a:rPr lang="en-GB" sz="2000" dirty="0"/>
              <a:t>IIQ, 4to. </a:t>
            </a:r>
            <a:r>
              <a:rPr lang="en-GB" sz="2000" dirty="0" err="1"/>
              <a:t>Piso</a:t>
            </a:r>
            <a:r>
              <a:rPr lang="en-GB" sz="2000" dirty="0"/>
              <a:t>  </a:t>
            </a:r>
            <a:r>
              <a:rPr lang="en-GB" sz="2000" dirty="0" err="1"/>
              <a:t>oficina</a:t>
            </a:r>
            <a:r>
              <a:rPr lang="en-GB" sz="2000" dirty="0"/>
              <a:t> 403</a:t>
            </a:r>
          </a:p>
          <a:p>
            <a:endParaRPr lang="en-GB" sz="2000" dirty="0"/>
          </a:p>
          <a:p>
            <a:r>
              <a:rPr lang="en-GB" sz="2000" dirty="0" err="1"/>
              <a:t>Secretaría</a:t>
            </a:r>
            <a:r>
              <a:rPr lang="en-GB" sz="2000" dirty="0"/>
              <a:t> del IIQ:</a:t>
            </a:r>
          </a:p>
          <a:p>
            <a:r>
              <a:rPr lang="en-GB" sz="2000" dirty="0"/>
              <a:t>5to. </a:t>
            </a:r>
            <a:r>
              <a:rPr lang="en-GB" sz="2000" dirty="0" err="1"/>
              <a:t>Piso</a:t>
            </a:r>
            <a:endParaRPr lang="en-GB" sz="2000" dirty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997719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FORMACIÓN DE LOS GRUPOS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UY" dirty="0"/>
              <a:t>• </a:t>
            </a:r>
            <a:r>
              <a:rPr lang="es-UY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Máximo 5 estudiantes.  los estudiantes comunicarán la integración de los grupos vía EVA del curso</a:t>
            </a:r>
          </a:p>
          <a:p>
            <a:pPr>
              <a:buNone/>
            </a:pPr>
            <a:r>
              <a:rPr lang="es-UY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• Los grupos serán de estudiantes de Ingeniería Química o de Alimentos o mixtos. </a:t>
            </a:r>
          </a:p>
          <a:p>
            <a:pPr>
              <a:buNone/>
            </a:pPr>
            <a:r>
              <a:rPr lang="es-UY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• Dentro de lo posible, se respetará la integración dada por los estudiantes.</a:t>
            </a:r>
            <a:endParaRPr lang="en-GB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ASIGNACIÓN  DE LOS TEMAS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UY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• La elección de los temas se hará en base a las propuestas de la lista proporcionada.</a:t>
            </a:r>
          </a:p>
          <a:p>
            <a:pPr>
              <a:buNone/>
            </a:pPr>
            <a:r>
              <a:rPr lang="es-UY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• Los grupos de estudiantes comunicarán </a:t>
            </a:r>
            <a:r>
              <a:rPr lang="es-UY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 tema seleccionado y otros dos opcionales</a:t>
            </a:r>
            <a:r>
              <a:rPr lang="es-UY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acompañando un análisis del primero y las razones de elección, así como fuentes bibliográficas </a:t>
            </a:r>
          </a:p>
          <a:p>
            <a:pPr>
              <a:buSzPct val="130000"/>
              <a:buFont typeface="Arial" pitchFamily="34" charset="0"/>
              <a:buChar char="•"/>
            </a:pPr>
            <a:r>
              <a:rPr lang="es-UY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Comunicaremos  los temas y tutores asignados</a:t>
            </a:r>
          </a:p>
          <a:p>
            <a:endParaRPr lang="en-GB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PASOS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664268" y="1014402"/>
            <a:ext cx="7315200" cy="512064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s-UY" dirty="0"/>
              <a:t> FORMAR GRUPOS DE MÁXIMO 5 ESTUDIANTES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UY" dirty="0"/>
              <a:t>ANOTARSE INDIVIDUALMENTE EN “ELECCIÓN DE GRUPO”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UY" dirty="0"/>
              <a:t>CADA GRUPO DEBE  DESCARGAR LA  “FICHA DE GRUPO”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UY" dirty="0"/>
              <a:t>CADA GRUPO DEBE  ENVIAR EL  DOCUMENTO “ELECCION DE TEMA” DETALLANDO: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s-UY" dirty="0">
                <a:solidFill>
                  <a:srgbClr val="495057"/>
                </a:solidFill>
                <a:latin typeface="-apple-system"/>
              </a:rPr>
              <a:t> El tema seleccionado y otros dos  temas como opciones alternativas válidas (al menos uno de los temas será categoría #A)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s-UY" dirty="0">
                <a:solidFill>
                  <a:srgbClr val="495057"/>
                </a:solidFill>
                <a:latin typeface="-apple-system"/>
              </a:rPr>
              <a:t>Un análisis preliminar del seleccionado,  de las razones de su elección y  de una revisión bibliográfica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s-UY" b="1" dirty="0">
                <a:solidFill>
                  <a:srgbClr val="495057"/>
                </a:solidFill>
                <a:latin typeface="-apple-system"/>
              </a:rPr>
              <a:t>Nombrar el archivo como "Grupo [X]_elección de tema"</a:t>
            </a:r>
            <a:endParaRPr lang="es-UY" dirty="0"/>
          </a:p>
          <a:p>
            <a:pPr>
              <a:buFont typeface="Wingdings" panose="05000000000000000000" pitchFamily="2" charset="2"/>
              <a:buChar char="Ø"/>
            </a:pPr>
            <a:r>
              <a:rPr lang="es-UY" dirty="0"/>
              <a:t>ENVIAR  LOS ARCHIVOS  “FICHA DE GRUPO” Y “Grupo [X]_elección de tema” A </a:t>
            </a:r>
            <a:r>
              <a:rPr lang="es-UY" dirty="0">
                <a:hlinkClick r:id="rId3"/>
              </a:rPr>
              <a:t>soledadg@fing.edu.uy</a:t>
            </a:r>
            <a:endParaRPr lang="es-UY" dirty="0"/>
          </a:p>
          <a:p>
            <a:pPr>
              <a:buFont typeface="Wingdings" panose="05000000000000000000" pitchFamily="2" charset="2"/>
              <a:buChar char="Ø"/>
            </a:pPr>
            <a:endParaRPr lang="en-GB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823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DAA7B0-CDC8-685A-DA1F-763A7AAABF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8B732B57-444D-6E56-8924-1C6C46BC1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8" y="1123837"/>
            <a:ext cx="3217269" cy="4601183"/>
          </a:xfrm>
        </p:spPr>
        <p:txBody>
          <a:bodyPr/>
          <a:lstStyle/>
          <a:p>
            <a:r>
              <a:rPr lang="en-GB" dirty="0"/>
              <a:t>CRONOGRAMA Y PLAZOS</a:t>
            </a:r>
          </a:p>
        </p:txBody>
      </p:sp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2B4136D4-BE89-0866-ADE8-DCC6E45F40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64268" y="1014402"/>
            <a:ext cx="7315200" cy="512064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s-UY" dirty="0"/>
              <a:t> </a:t>
            </a:r>
            <a:endParaRPr lang="en-GB" dirty="0"/>
          </a:p>
        </p:txBody>
      </p:sp>
      <p:sp>
        <p:nvSpPr>
          <p:cNvPr id="4" name="3 Marcador de número de diapositiva">
            <a:extLst>
              <a:ext uri="{FF2B5EF4-FFF2-40B4-BE49-F238E27FC236}">
                <a16:creationId xmlns:a16="http://schemas.microsoft.com/office/drawing/2014/main" id="{43976849-12C9-CA6A-3979-41602AF72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47CDB0BC-A5B3-B91F-9560-026D87E45E1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4012" y="793094"/>
            <a:ext cx="8425070" cy="5219763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Elipse 5">
            <a:extLst>
              <a:ext uri="{FF2B5EF4-FFF2-40B4-BE49-F238E27FC236}">
                <a16:creationId xmlns:a16="http://schemas.microsoft.com/office/drawing/2014/main" id="{07BC43DA-6046-CE5D-CCC8-575443D4D84A}"/>
              </a:ext>
            </a:extLst>
          </p:cNvPr>
          <p:cNvSpPr/>
          <p:nvPr/>
        </p:nvSpPr>
        <p:spPr>
          <a:xfrm>
            <a:off x="7321868" y="1441785"/>
            <a:ext cx="3459892" cy="1371600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6915918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AA32FD-DC8E-B86A-E8AF-22F1462694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9A2EE2-5B9F-8C52-7C5F-EC08F6130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sz="3600" b="0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</a:rPr>
              <a:t>OBJETIVOS</a:t>
            </a:r>
            <a:br>
              <a:rPr lang="es-UY" sz="3600" b="0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br>
              <a:rPr lang="es-UY" sz="3600" b="0" i="0" u="none" strike="noStrike" baseline="0" dirty="0">
                <a:solidFill>
                  <a:srgbClr val="4471C4"/>
                </a:solidFill>
                <a:latin typeface="Calibri" panose="020F0502020204030204" pitchFamily="34" charset="0"/>
              </a:rPr>
            </a:br>
            <a:endParaRPr lang="es-UY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2303402-F14A-3C39-C852-0631D7CE38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UY" sz="2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Es el  estudio de factibilidad técnica, económica y ambiental </a:t>
            </a:r>
            <a:r>
              <a:rPr lang="es-UY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de la implantación total o parcial  de una industria de procesos </a:t>
            </a:r>
            <a:endParaRPr lang="es-UY" sz="2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s-UY" sz="2400" dirty="0">
                <a:solidFill>
                  <a:srgbClr val="000000"/>
                </a:solidFill>
                <a:latin typeface="Calibri" panose="020F0502020204030204" pitchFamily="34" charset="0"/>
              </a:rPr>
              <a:t>Procurar la </a:t>
            </a:r>
            <a:r>
              <a:rPr lang="es-UY" sz="2400" u="sng" dirty="0">
                <a:solidFill>
                  <a:srgbClr val="000000"/>
                </a:solidFill>
                <a:latin typeface="Calibri" panose="020F0502020204030204" pitchFamily="34" charset="0"/>
              </a:rPr>
              <a:t>integración de conocimientos </a:t>
            </a:r>
            <a:r>
              <a:rPr lang="es-UY" sz="2400" dirty="0">
                <a:solidFill>
                  <a:srgbClr val="000000"/>
                </a:solidFill>
                <a:latin typeface="Calibri" panose="020F0502020204030204" pitchFamily="34" charset="0"/>
              </a:rPr>
              <a:t>adquiridos en las distintas asignaturas</a:t>
            </a:r>
          </a:p>
          <a:p>
            <a:endParaRPr lang="es-UY" sz="24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s-UY" sz="2800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E9AB506-A9CA-F9B6-8197-0205FAE5A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787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071874-4BE0-BBE4-7EAE-851EE06C0F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47A299-D2AC-AA8C-2A25-872710188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/>
              <a:t>Tipos de proyectos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E184543-5935-30A8-7587-939D6159BD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s-UY" sz="2800" dirty="0">
                <a:solidFill>
                  <a:srgbClr val="000000"/>
                </a:solidFill>
                <a:latin typeface="Calibri" panose="020F0502020204030204" pitchFamily="34" charset="0"/>
              </a:rPr>
              <a:t>Dos Tipo de Proyectos:</a:t>
            </a:r>
          </a:p>
          <a:p>
            <a:pPr lvl="1"/>
            <a:r>
              <a:rPr lang="es-UY" sz="2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Tipo I:</a:t>
            </a:r>
            <a:r>
              <a:rPr lang="es-UY" sz="2800" dirty="0">
                <a:solidFill>
                  <a:srgbClr val="000000"/>
                </a:solidFill>
                <a:latin typeface="Calibri" panose="020F0502020204030204" pitchFamily="34" charset="0"/>
              </a:rPr>
              <a:t>  Planteo y resolución de un diseño total de una planta</a:t>
            </a:r>
          </a:p>
          <a:p>
            <a:pPr lvl="1"/>
            <a:r>
              <a:rPr lang="es-UY" sz="2800" dirty="0">
                <a:solidFill>
                  <a:srgbClr val="000000"/>
                </a:solidFill>
                <a:latin typeface="Calibri" panose="020F0502020204030204" pitchFamily="34" charset="0"/>
              </a:rPr>
              <a:t>Tipo II: Sobre un diseño dado, selección de alternativas y diseño con  detalle de algún sector u operación de la planta. Involucra la optimización de las condiciones operativas </a:t>
            </a:r>
          </a:p>
          <a:p>
            <a:endParaRPr lang="es-UY" sz="2800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ADBC4B3-BE3A-E373-A6A0-AED4C0E78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40836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88DAA9-1050-44A0-3899-59A2241A4F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2E97D3-D733-3B57-0F58-362705917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s-UY" sz="3600" b="0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br>
              <a:rPr lang="es-UY" sz="3600" b="0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s-UY" sz="3600" b="0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</a:rPr>
              <a:t>MÉTODO</a:t>
            </a:r>
            <a:br>
              <a:rPr lang="es-UY" sz="3600" b="0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br>
              <a:rPr lang="es-UY" sz="3600" b="0" i="0" u="none" strike="noStrike" baseline="0" dirty="0">
                <a:solidFill>
                  <a:srgbClr val="4471C4"/>
                </a:solidFill>
                <a:latin typeface="Calibri" panose="020F0502020204030204" pitchFamily="34" charset="0"/>
              </a:rPr>
            </a:br>
            <a:endParaRPr lang="es-UY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1694EF4-E26E-9238-669B-FB880A1C68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endParaRPr lang="es-UY" sz="32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s-UY" sz="32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 proyecto es estructurado por los estudiantes. Los docentes cumplen la función de orientadores.</a:t>
            </a:r>
          </a:p>
          <a:p>
            <a:r>
              <a:rPr lang="es-UY" sz="32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 curso no consiste en cómo elaborar un proyecto, sino que es </a:t>
            </a:r>
            <a:r>
              <a:rPr lang="es-UY" sz="32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hacer</a:t>
            </a:r>
            <a:r>
              <a:rPr lang="es-UY" sz="32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un proyecto.</a:t>
            </a:r>
          </a:p>
          <a:p>
            <a:endParaRPr lang="es-UY" sz="3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F24AF13-2506-9ACA-3184-91847F757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229497"/>
      </p:ext>
    </p:extLst>
  </p:cSld>
  <p:clrMapOvr>
    <a:masterClrMapping/>
  </p:clrMapOvr>
</p:sld>
</file>

<file path=ppt/theme/theme1.xml><?xml version="1.0" encoding="utf-8"?>
<a:theme xmlns:a="http://schemas.openxmlformats.org/drawingml/2006/main" name="Marco">
  <a:themeElements>
    <a:clrScheme name="Verde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Frame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Marco</Template>
  <TotalTime>16229</TotalTime>
  <Words>886</Words>
  <Application>Microsoft Office PowerPoint</Application>
  <PresentationFormat>Panorámica</PresentationFormat>
  <Paragraphs>138</Paragraphs>
  <Slides>16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3" baseType="lpstr">
      <vt:lpstr>-apple-system</vt:lpstr>
      <vt:lpstr>Arial</vt:lpstr>
      <vt:lpstr>Calibri</vt:lpstr>
      <vt:lpstr>Corbel</vt:lpstr>
      <vt:lpstr>Wingdings</vt:lpstr>
      <vt:lpstr>Wingdings 2</vt:lpstr>
      <vt:lpstr>Marco</vt:lpstr>
      <vt:lpstr>PROYECTO INDUSTRIAL  2024</vt:lpstr>
      <vt:lpstr>Plantel docente</vt:lpstr>
      <vt:lpstr>FORMACIÓN DE LOS GRUPOS</vt:lpstr>
      <vt:lpstr>ASIGNACIÓN  DE LOS TEMAS</vt:lpstr>
      <vt:lpstr>PASOS</vt:lpstr>
      <vt:lpstr>CRONOGRAMA Y PLAZOS</vt:lpstr>
      <vt:lpstr>OBJETIVOS  </vt:lpstr>
      <vt:lpstr>Tipos de proyectos</vt:lpstr>
      <vt:lpstr>  MÉTODO  </vt:lpstr>
      <vt:lpstr>MÉTODO</vt:lpstr>
      <vt:lpstr>ALCANCE </vt:lpstr>
      <vt:lpstr>ALCANCE</vt:lpstr>
      <vt:lpstr>PRIMER SEMESTRE (Q80)</vt:lpstr>
      <vt:lpstr>SEGUNDO SEMESTRE (Q57) </vt:lpstr>
      <vt:lpstr>APROBACIÓN CURSOS</vt:lpstr>
      <vt:lpstr>GANANCIA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Listado de Proyectos 2021</dc:title>
  <dc:creator>Ferro Santiago</dc:creator>
  <cp:lastModifiedBy>Soledad Gutiérrez</cp:lastModifiedBy>
  <cp:revision>88</cp:revision>
  <dcterms:created xsi:type="dcterms:W3CDTF">2020-10-30T20:48:51Z</dcterms:created>
  <dcterms:modified xsi:type="dcterms:W3CDTF">2024-03-06T23:30:06Z</dcterms:modified>
</cp:coreProperties>
</file>