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19900" cy="9918700"/>
  <p:embeddedFontLst>
    <p:embeddedFont>
      <p:font typeface="Libre Franklin"/>
      <p:regular r:id="rId17"/>
      <p:bold r:id="rId18"/>
      <p:italic r:id="rId19"/>
      <p:boldItalic r:id="rId20"/>
    </p:embeddedFont>
    <p:embeddedFont>
      <p:font typeface="Libre Franklin Medium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24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  <p:ext uri="GoogleSlidesCustomDataVersion2">
      <go:slidesCustomData xmlns:go="http://customooxmlschemas.google.com/" r:id="rId29" roundtripDataSignature="AMtx7mi9JesQqwYDvNS2yUtY/C4P5Ccf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4" orient="horz"/>
        <p:guide pos="214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22" Type="http://schemas.openxmlformats.org/officeDocument/2006/relationships/font" Target="fonts/LibreFranklinMedium-bold.fntdata"/><Relationship Id="rId21" Type="http://schemas.openxmlformats.org/officeDocument/2006/relationships/font" Target="fonts/LibreFranklinMedium-regular.fntdata"/><Relationship Id="rId24" Type="http://schemas.openxmlformats.org/officeDocument/2006/relationships/font" Target="fonts/LibreFranklinMedium-boldItalic.fntdata"/><Relationship Id="rId23" Type="http://schemas.openxmlformats.org/officeDocument/2006/relationships/font" Target="fonts/LibreFranklin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ibreFranklin-regular.fntdata"/><Relationship Id="rId16" Type="http://schemas.openxmlformats.org/officeDocument/2006/relationships/slide" Target="slides/slide11.xml"/><Relationship Id="rId19" Type="http://schemas.openxmlformats.org/officeDocument/2006/relationships/font" Target="fonts/LibreFranklin-italic.fntdata"/><Relationship Id="rId18" Type="http://schemas.openxmlformats.org/officeDocument/2006/relationships/font" Target="fonts/LibreFrankl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55290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63032" y="0"/>
            <a:ext cx="2955290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0275" y="744538"/>
            <a:ext cx="4959350" cy="3719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1044"/>
            <a:ext cx="2955290" cy="495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/>
          <p:nvPr>
            <p:ph idx="2" type="sldImg"/>
          </p:nvPr>
        </p:nvSpPr>
        <p:spPr>
          <a:xfrm>
            <a:off x="930275" y="744538"/>
            <a:ext cx="4959350" cy="3719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 txBox="1"/>
          <p:nvPr>
            <p:ph idx="12" type="sldNum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930275" y="744538"/>
            <a:ext cx="4959350" cy="3719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930275" y="744538"/>
            <a:ext cx="4959350" cy="3719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930275" y="744538"/>
            <a:ext cx="4959350" cy="3719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930275" y="744538"/>
            <a:ext cx="4959350" cy="3719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930275" y="744538"/>
            <a:ext cx="4959350" cy="3719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930275" y="744538"/>
            <a:ext cx="4959350" cy="3719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930275" y="744538"/>
            <a:ext cx="4959350" cy="3719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930275" y="744538"/>
            <a:ext cx="4959350" cy="3719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930275" y="744538"/>
            <a:ext cx="4959350" cy="3719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930275" y="744538"/>
            <a:ext cx="4959350" cy="3719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" name="Google Shape;19;p13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" name="Google Shape;20;p13"/>
          <p:cNvSpPr txBox="1"/>
          <p:nvPr>
            <p:ph type="title"/>
          </p:nvPr>
        </p:nvSpPr>
        <p:spPr>
          <a:xfrm rot="-2460000">
            <a:off x="784930" y="1576103"/>
            <a:ext cx="5212080" cy="10894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b="0" i="0" sz="2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4749552" y="2618912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30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6pPr>
            <a:lvl7pPr indent="-355600" lvl="6" marL="32004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7pPr>
            <a:lvl8pPr indent="-355600" lvl="7" marL="3657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8pPr>
            <a:lvl9pPr indent="-355600" lvl="8" marL="41148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/>
        </p:txBody>
      </p:sp>
      <p:sp>
        <p:nvSpPr>
          <p:cNvPr id="22" name="Google Shape;22;p13"/>
          <p:cNvSpPr txBox="1"/>
          <p:nvPr>
            <p:ph idx="2" type="body"/>
          </p:nvPr>
        </p:nvSpPr>
        <p:spPr>
          <a:xfrm rot="-2460000">
            <a:off x="1297954" y="2253385"/>
            <a:ext cx="5794760" cy="623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3" name="Google Shape;23;p13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 rot="5400000">
            <a:off x="2793506" y="-869917"/>
            <a:ext cx="3579849" cy="7520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 rot="5400000">
            <a:off x="5318919" y="1585120"/>
            <a:ext cx="46783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 rot="5400000">
            <a:off x="1127919" y="-396080"/>
            <a:ext cx="467836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22960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700016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40" name="Google Shape;40;p16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3" name="Google Shape;43;p16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8" name="Google Shape;48;p17"/>
          <p:cNvSpPr/>
          <p:nvPr/>
        </p:nvSpPr>
        <p:spPr>
          <a:xfrm>
            <a:off x="1043608" y="5013176"/>
            <a:ext cx="7560840" cy="18448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9" name="Google Shape;4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869705"/>
            <a:ext cx="1187624" cy="10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6640" y="4682175"/>
            <a:ext cx="1115616" cy="145463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4" name="Google Shape;54;p18"/>
          <p:cNvSpPr/>
          <p:nvPr/>
        </p:nvSpPr>
        <p:spPr>
          <a:xfrm>
            <a:off x="-2380" y="-925"/>
            <a:ext cx="9146380" cy="6858925"/>
          </a:xfrm>
          <a:custGeom>
            <a:rect b="b" l="l" r="r" t="t"/>
            <a:pathLst>
              <a:path extrusionOk="0" h="2002901" w="335280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" name="Google Shape;55;p18"/>
          <p:cNvSpPr txBox="1"/>
          <p:nvPr>
            <p:ph type="ctrTitle"/>
          </p:nvPr>
        </p:nvSpPr>
        <p:spPr>
          <a:xfrm rot="-2460000">
            <a:off x="817112" y="1730403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subTitle"/>
          </p:nvPr>
        </p:nvSpPr>
        <p:spPr>
          <a:xfrm rot="-2460000">
            <a:off x="1212277" y="2470925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rmAutofit/>
          </a:bodyPr>
          <a:lstStyle>
            <a:lvl1pPr lv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18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/>
          <p:nvPr/>
        </p:nvSpPr>
        <p:spPr>
          <a:xfrm>
            <a:off x="-2380" y="-925"/>
            <a:ext cx="9146380" cy="6858925"/>
          </a:xfrm>
          <a:custGeom>
            <a:rect b="b" l="l" r="r" t="t"/>
            <a:pathLst>
              <a:path extrusionOk="0" h="2002901" w="335280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" name="Google Shape;62;p19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" name="Google Shape;63;p19"/>
          <p:cNvSpPr txBox="1"/>
          <p:nvPr>
            <p:ph type="title"/>
          </p:nvPr>
        </p:nvSpPr>
        <p:spPr>
          <a:xfrm rot="-2460000">
            <a:off x="819399" y="1726737"/>
            <a:ext cx="5650992" cy="120750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b="0" i="0" sz="3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 rot="-2460000">
            <a:off x="1216152" y="2468304"/>
            <a:ext cx="6510528" cy="329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822960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20"/>
          <p:cNvSpPr txBox="1"/>
          <p:nvPr>
            <p:ph idx="2" type="body"/>
          </p:nvPr>
        </p:nvSpPr>
        <p:spPr>
          <a:xfrm>
            <a:off x="819150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72" name="Google Shape;72;p20"/>
          <p:cNvSpPr txBox="1"/>
          <p:nvPr>
            <p:ph idx="3" type="body"/>
          </p:nvPr>
        </p:nvSpPr>
        <p:spPr>
          <a:xfrm>
            <a:off x="4700016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20"/>
          <p:cNvSpPr txBox="1"/>
          <p:nvPr>
            <p:ph idx="4" type="body"/>
          </p:nvPr>
        </p:nvSpPr>
        <p:spPr>
          <a:xfrm>
            <a:off x="4700016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74" name="Google Shape;74;p20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/>
          <p:nvPr>
            <p:ph idx="2" type="pic"/>
          </p:nvPr>
        </p:nvSpPr>
        <p:spPr>
          <a:xfrm>
            <a:off x="2028825" y="0"/>
            <a:ext cx="71151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</p:sp>
      <p:sp>
        <p:nvSpPr>
          <p:cNvPr id="79" name="Google Shape;79;p21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" name="Google Shape;80;p21"/>
          <p:cNvSpPr/>
          <p:nvPr/>
        </p:nvSpPr>
        <p:spPr>
          <a:xfrm>
            <a:off x="0" y="5048250"/>
            <a:ext cx="3571875" cy="1809750"/>
          </a:xfrm>
          <a:custGeom>
            <a:rect b="b" l="l" r="r" t="t"/>
            <a:pathLst>
              <a:path extrusionOk="0" h="1809750" w="3571875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" name="Google Shape;81;p21"/>
          <p:cNvSpPr txBox="1"/>
          <p:nvPr>
            <p:ph type="title"/>
          </p:nvPr>
        </p:nvSpPr>
        <p:spPr>
          <a:xfrm rot="-2460000">
            <a:off x="671197" y="1717501"/>
            <a:ext cx="5486400" cy="867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 b="0" sz="2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 rot="-2460000">
            <a:off x="1143479" y="2180529"/>
            <a:ext cx="6096545" cy="740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21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-2382" y="5050633"/>
            <a:ext cx="3574257" cy="1807368"/>
          </a:xfrm>
          <a:custGeom>
            <a:rect b="b" l="l" r="r" t="t"/>
            <a:pathLst>
              <a:path extrusionOk="0" h="1807368" w="3574257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-2380" y="5051292"/>
            <a:ext cx="9146380" cy="1806709"/>
          </a:xfrm>
          <a:custGeom>
            <a:rect b="b" l="l" r="r" t="t"/>
            <a:pathLst>
              <a:path extrusionOk="0" h="527584" w="3352800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12;p12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 b="0" i="0" sz="2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2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" name="Google Shape;16;p12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/>
          <p:nvPr/>
        </p:nvSpPr>
        <p:spPr>
          <a:xfrm>
            <a:off x="418475" y="1447300"/>
            <a:ext cx="88611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 Medium"/>
              <a:buNone/>
            </a:pPr>
            <a:r>
              <a:rPr b="0" i="0" lang="es-ES" sz="32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TRATAMIENTO DE RESIDUOS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 Medium"/>
              <a:buNone/>
            </a:pPr>
            <a:r>
              <a:rPr b="0" i="0" lang="es-ES" sz="32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MEDIANTE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 Medium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 Medium"/>
              <a:buNone/>
            </a:pPr>
            <a:r>
              <a:rPr b="0" i="0" lang="es-ES" sz="32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COMPOSTAJE</a:t>
            </a:r>
            <a:endParaRPr b="0" i="0" sz="32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6830841" y="6212533"/>
            <a:ext cx="32490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</a:rPr>
              <a:t>octubre 2023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4727098" y="5630875"/>
            <a:ext cx="429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Qca. Fernanda Gómez</a:t>
            </a:r>
            <a:endParaRPr b="1"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>
            <p:ph idx="4294967295" type="title"/>
          </p:nvPr>
        </p:nvSpPr>
        <p:spPr>
          <a:xfrm>
            <a:off x="1475647" y="1052725"/>
            <a:ext cx="7397100" cy="108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ES"/>
              <a:t>VALORIZACIÓN DE RESIDUOS</a:t>
            </a:r>
            <a:endParaRPr/>
          </a:p>
        </p:txBody>
      </p:sp>
      <p:sp>
        <p:nvSpPr>
          <p:cNvPr id="178" name="Google Shape;178;p10"/>
          <p:cNvSpPr txBox="1"/>
          <p:nvPr/>
        </p:nvSpPr>
        <p:spPr>
          <a:xfrm>
            <a:off x="1547664" y="2492896"/>
            <a:ext cx="626469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✔"/>
            </a:pPr>
            <a:r>
              <a:rPr lang="es-ES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Recircularización: Aprovechamiento de nutrientes y materia orgánica.</a:t>
            </a:r>
            <a:endParaRPr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✔"/>
            </a:pPr>
            <a:r>
              <a:rPr lang="es-ES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Producción de fertilizante orgánico.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✔"/>
            </a:pPr>
            <a:r>
              <a:rPr lang="es-ES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Sustentabilidad ambiental.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✔"/>
            </a:pPr>
            <a:r>
              <a:rPr lang="es-ES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Disminución de residuos a sitios de DFR.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✔"/>
            </a:pPr>
            <a:r>
              <a:rPr lang="es-ES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Flexibilidad y adaptación de los sistemas de compostaje.</a:t>
            </a:r>
            <a:endParaRPr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467553" y="260650"/>
            <a:ext cx="7173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ES" sz="2800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ASPECTOS IMPORTANTES</a:t>
            </a:r>
            <a:endParaRPr sz="2800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/>
          <p:nvPr/>
        </p:nvSpPr>
        <p:spPr>
          <a:xfrm>
            <a:off x="2195736" y="1625731"/>
            <a:ext cx="585787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MUCHAS GRACIAS</a:t>
            </a:r>
            <a:endParaRPr b="1" sz="4000">
              <a:solidFill>
                <a:srgbClr val="00B0F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2699803" y="2348875"/>
            <a:ext cx="431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Valoricemos nuestros residuos</a:t>
            </a:r>
            <a:endParaRPr b="1" sz="1800">
              <a:solidFill>
                <a:schemeClr val="accen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2665295" y="3573016"/>
            <a:ext cx="29447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Contacto: </a:t>
            </a:r>
            <a:r>
              <a:rPr lang="es-E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fgomez@fq.edu.uy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ES"/>
              <a:t>DEFINICIONES</a:t>
            </a:r>
            <a:endParaRPr/>
          </a:p>
        </p:txBody>
      </p:sp>
      <p:sp>
        <p:nvSpPr>
          <p:cNvPr id="111" name="Google Shape;111;p2"/>
          <p:cNvSpPr txBox="1"/>
          <p:nvPr>
            <p:ph idx="1" type="body"/>
          </p:nvPr>
        </p:nvSpPr>
        <p:spPr>
          <a:xfrm>
            <a:off x="467544" y="1254338"/>
            <a:ext cx="62031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Compostaje industrial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265900" y="4123100"/>
            <a:ext cx="7338600" cy="92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dk1"/>
                </a:solidFill>
              </a:rPr>
              <a:t>El vermicompostaje es la técnica que aprovecha la capacidad de las lombrices para transformar los residuos orgánicos en humus de lombriz o vermicompost.</a:t>
            </a:r>
            <a:endParaRPr b="1" sz="1600"/>
          </a:p>
        </p:txBody>
      </p:sp>
      <p:sp>
        <p:nvSpPr>
          <p:cNvPr id="113" name="Google Shape;113;p2"/>
          <p:cNvSpPr/>
          <p:nvPr/>
        </p:nvSpPr>
        <p:spPr>
          <a:xfrm>
            <a:off x="645024" y="3713789"/>
            <a:ext cx="217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Vermicompostaje: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265900" y="1628800"/>
            <a:ext cx="7338600" cy="208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</a:rPr>
              <a:t>El compostaje industrial de residuos orgánicos es un proceso aeróbico de descomposición biológica de la materia orgánica que se lleva a cabo en condiciones controladas. Este proceso consta de tres fases sucesivas: mesofílica, termofílica y, nuevamente, mesofílica. Durante el compostaje, se involucran procesos metabólicos complejos realizados por diversos microorganismos. El producto obtenido del compostaje está constituido principalmente por materia orgánica estabilizada y microorganismos que han demostrado en muchos casos ser benéficos para la agricultura.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3439175" y="5382625"/>
            <a:ext cx="5545500" cy="14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s-ES" sz="17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Resolución N° 97/018 DGSA Requisitos para el registro y control para la comercialización de insumos formulados a partir de materia prima de origen orgánico para uso agrícola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ES"/>
              <a:t>¿QUÉ OCURRE?</a:t>
            </a:r>
            <a:endParaRPr/>
          </a:p>
        </p:txBody>
      </p:sp>
      <p:pic>
        <p:nvPicPr>
          <p:cNvPr descr="Resultado de imagen de proceso de compostaje&quot;"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933" y="1246844"/>
            <a:ext cx="7310978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ES"/>
              <a:t>PARÁMETROS DE CONTROL</a:t>
            </a:r>
            <a:endParaRPr/>
          </a:p>
        </p:txBody>
      </p:sp>
      <p:grpSp>
        <p:nvGrpSpPr>
          <p:cNvPr id="127" name="Google Shape;127;p5"/>
          <p:cNvGrpSpPr/>
          <p:nvPr/>
        </p:nvGrpSpPr>
        <p:grpSpPr>
          <a:xfrm>
            <a:off x="529100" y="1730800"/>
            <a:ext cx="8150283" cy="3071604"/>
            <a:chOff x="67382" y="246011"/>
            <a:chExt cx="7631351" cy="3071604"/>
          </a:xfrm>
        </p:grpSpPr>
        <p:sp>
          <p:nvSpPr>
            <p:cNvPr id="128" name="Google Shape;128;p5"/>
            <p:cNvSpPr/>
            <p:nvPr/>
          </p:nvSpPr>
          <p:spPr>
            <a:xfrm>
              <a:off x="4176471" y="1872203"/>
              <a:ext cx="2350293" cy="1410176"/>
            </a:xfrm>
            <a:prstGeom prst="rect">
              <a:avLst/>
            </a:prstGeom>
            <a:solidFill>
              <a:srgbClr val="C2AD8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 txBox="1"/>
            <p:nvPr/>
          </p:nvSpPr>
          <p:spPr>
            <a:xfrm>
              <a:off x="4176471" y="1872203"/>
              <a:ext cx="2350293" cy="1410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s-ES" sz="3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Oxígeno</a:t>
              </a:r>
              <a:endParaRPr sz="3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585323" y="262233"/>
              <a:ext cx="2350293" cy="1410176"/>
            </a:xfrm>
            <a:prstGeom prst="rect">
              <a:avLst/>
            </a:prstGeom>
            <a:solidFill>
              <a:srgbClr val="A1B77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 txBox="1"/>
            <p:nvPr/>
          </p:nvSpPr>
          <p:spPr>
            <a:xfrm>
              <a:off x="2585323" y="262233"/>
              <a:ext cx="2350293" cy="1410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s-ES" sz="3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Humedad</a:t>
              </a:r>
              <a:endParaRPr sz="3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5170646" y="262233"/>
              <a:ext cx="2350293" cy="1410176"/>
            </a:xfrm>
            <a:prstGeom prst="rect">
              <a:avLst/>
            </a:prstGeom>
            <a:solidFill>
              <a:srgbClr val="69AE6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5170633" y="262236"/>
              <a:ext cx="2528100" cy="141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s-ES" sz="3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Temperatura</a:t>
              </a:r>
              <a:endParaRPr sz="3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292661" y="1907439"/>
              <a:ext cx="2350293" cy="1410176"/>
            </a:xfrm>
            <a:prstGeom prst="rect">
              <a:avLst/>
            </a:prstGeom>
            <a:solidFill>
              <a:srgbClr val="58A49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 txBox="1"/>
            <p:nvPr/>
          </p:nvSpPr>
          <p:spPr>
            <a:xfrm>
              <a:off x="1292661" y="1907439"/>
              <a:ext cx="2350293" cy="1410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s-ES" sz="3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pH </a:t>
              </a:r>
              <a:endParaRPr sz="3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67382" y="246011"/>
              <a:ext cx="2350293" cy="1410176"/>
            </a:xfrm>
            <a:prstGeom prst="rect">
              <a:avLst/>
            </a:prstGeom>
            <a:solidFill>
              <a:srgbClr val="4F6D9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67382" y="246011"/>
              <a:ext cx="2350293" cy="1410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s-ES" sz="3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relación C:N</a:t>
              </a:r>
              <a:endParaRPr sz="3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ES"/>
              <a:t>FASES DEL COMPOSTAJE</a:t>
            </a:r>
            <a:endParaRPr/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 b="6901" l="0" r="0" t="0"/>
          <a:stretch/>
        </p:blipFill>
        <p:spPr>
          <a:xfrm>
            <a:off x="402320" y="1052736"/>
            <a:ext cx="8362219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ES"/>
              <a:t>EJEMPLOS</a:t>
            </a:r>
            <a:endParaRPr/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728" y="1844824"/>
            <a:ext cx="3791145" cy="226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2124" y="0"/>
            <a:ext cx="5013176" cy="498579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3143252" y="5286400"/>
            <a:ext cx="6095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ES" sz="2800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VERMICOMPOSTAJE DE YERBA MATE HÚMEDA EN FQ</a:t>
            </a:r>
            <a:endParaRPr sz="2800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830325"/>
            <a:ext cx="3744416" cy="210623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>
            <p:ph type="title"/>
          </p:nvPr>
        </p:nvSpPr>
        <p:spPr>
          <a:xfrm>
            <a:off x="3500430" y="5929330"/>
            <a:ext cx="503543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ES"/>
              <a:t>VERMICOMPOSTAJE DE YERBA MATE HÚMEDA</a:t>
            </a:r>
            <a:endParaRPr/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6314" y="0"/>
            <a:ext cx="3826421" cy="5626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552" y="396393"/>
            <a:ext cx="3744416" cy="2106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/>
        </p:nvSpPr>
        <p:spPr>
          <a:xfrm>
            <a:off x="0" y="3825"/>
            <a:ext cx="6898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EJEMPLO COMPOSTAJE INDUSTRIAL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PLANTA TRESOR</a:t>
            </a:r>
            <a:endParaRPr sz="2800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 b="31122" l="11564" r="47081" t="31344"/>
          <a:stretch/>
        </p:blipFill>
        <p:spPr>
          <a:xfrm>
            <a:off x="2795199" y="3668942"/>
            <a:ext cx="6302474" cy="321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4">
            <a:alphaModFix/>
          </a:blip>
          <a:srcRect b="27378" l="11961" r="44245" t="31920"/>
          <a:stretch/>
        </p:blipFill>
        <p:spPr>
          <a:xfrm>
            <a:off x="8712" y="957938"/>
            <a:ext cx="6147464" cy="3213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>
            <p:ph type="title"/>
          </p:nvPr>
        </p:nvSpPr>
        <p:spPr>
          <a:xfrm>
            <a:off x="4643438" y="5500702"/>
            <a:ext cx="4071966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s-ES"/>
              <a:t>COMPOST T.RES.OR</a:t>
            </a:r>
            <a:endParaRPr/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 b="30281" l="24750" r="26654" t="21972"/>
          <a:stretch/>
        </p:blipFill>
        <p:spPr>
          <a:xfrm>
            <a:off x="683568" y="836712"/>
            <a:ext cx="7405868" cy="409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2017-04-06T19:43:34Z</dcterms:created>
  <dc:creator>UNASIG</dc:creator>
</cp:coreProperties>
</file>