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256" r:id="rId2"/>
    <p:sldId id="296" r:id="rId3"/>
    <p:sldId id="288" r:id="rId4"/>
    <p:sldId id="302" r:id="rId5"/>
    <p:sldId id="257" r:id="rId6"/>
    <p:sldId id="298" r:id="rId7"/>
    <p:sldId id="304" r:id="rId8"/>
    <p:sldId id="321" r:id="rId9"/>
    <p:sldId id="322" r:id="rId10"/>
    <p:sldId id="277" r:id="rId11"/>
    <p:sldId id="323" r:id="rId12"/>
    <p:sldId id="324" r:id="rId13"/>
    <p:sldId id="325" r:id="rId14"/>
    <p:sldId id="326" r:id="rId15"/>
    <p:sldId id="341" r:id="rId16"/>
    <p:sldId id="327" r:id="rId17"/>
    <p:sldId id="331" r:id="rId18"/>
    <p:sldId id="305" r:id="rId19"/>
    <p:sldId id="332" r:id="rId20"/>
    <p:sldId id="328" r:id="rId21"/>
    <p:sldId id="329" r:id="rId22"/>
    <p:sldId id="330" r:id="rId23"/>
    <p:sldId id="334" r:id="rId24"/>
    <p:sldId id="333" r:id="rId25"/>
    <p:sldId id="313" r:id="rId26"/>
    <p:sldId id="283" r:id="rId27"/>
    <p:sldId id="292" r:id="rId28"/>
    <p:sldId id="293" r:id="rId29"/>
    <p:sldId id="335" r:id="rId30"/>
    <p:sldId id="336" r:id="rId31"/>
    <p:sldId id="337" r:id="rId32"/>
    <p:sldId id="338" r:id="rId33"/>
    <p:sldId id="308" r:id="rId34"/>
    <p:sldId id="314" r:id="rId35"/>
    <p:sldId id="339" r:id="rId36"/>
    <p:sldId id="287" r:id="rId37"/>
    <p:sldId id="310" r:id="rId38"/>
    <p:sldId id="340" r:id="rId39"/>
    <p:sldId id="307" r:id="rId40"/>
    <p:sldId id="345" r:id="rId41"/>
    <p:sldId id="346" r:id="rId42"/>
    <p:sldId id="347" r:id="rId43"/>
    <p:sldId id="348" r:id="rId44"/>
    <p:sldId id="311" r:id="rId45"/>
    <p:sldId id="342" r:id="rId46"/>
    <p:sldId id="344" r:id="rId47"/>
    <p:sldId id="343" r:id="rId48"/>
    <p:sldId id="349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85" d="100"/>
          <a:sy n="85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hais\Dropbox\MESTRADO\DISSERTA&#199;&#195;O\Caracteriza&#231;&#227;o%20dos%20materiais%20-%20disserta&#231;&#227;o%20Tha&#237;s%20e%20Mario\Mario\RTF%20Mar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UY"/>
  <c:style val="3"/>
  <c:chart>
    <c:autoTitleDeleted val="1"/>
    <c:plotArea>
      <c:layout>
        <c:manualLayout>
          <c:layoutTarget val="inner"/>
          <c:xMode val="edge"/>
          <c:yMode val="edge"/>
          <c:x val="0.17843253968253991"/>
          <c:y val="6.6862898454628936E-2"/>
          <c:w val="0.77117063492063553"/>
          <c:h val="0.71325706303167735"/>
        </c:manualLayout>
      </c:layout>
      <c:scatterChart>
        <c:scatterStyle val="lineMarker"/>
        <c:ser>
          <c:idx val="0"/>
          <c:order val="0"/>
          <c:tx>
            <c:strRef>
              <c:f>Resumo!$J$62</c:f>
              <c:strCache>
                <c:ptCount val="1"/>
                <c:pt idx="0">
                  <c:v>4-20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Resumo!$K$62:$V$62</c:f>
              <c:numCache>
                <c:formatCode>0</c:formatCode>
                <c:ptCount val="12"/>
                <c:pt idx="0">
                  <c:v>0</c:v>
                </c:pt>
                <c:pt idx="1">
                  <c:v>6.9090386178217393</c:v>
                </c:pt>
                <c:pt idx="2">
                  <c:v>15</c:v>
                </c:pt>
                <c:pt idx="3">
                  <c:v>25</c:v>
                </c:pt>
                <c:pt idx="4">
                  <c:v>39.913694729373894</c:v>
                </c:pt>
                <c:pt idx="5">
                  <c:v>53.207184219808696</c:v>
                </c:pt>
                <c:pt idx="6">
                  <c:v>71.625352758938945</c:v>
                </c:pt>
                <c:pt idx="7">
                  <c:v>92.177236758939088</c:v>
                </c:pt>
                <c:pt idx="8">
                  <c:v>118.15331082850415</c:v>
                </c:pt>
                <c:pt idx="9">
                  <c:v>156.85265526328695</c:v>
                </c:pt>
                <c:pt idx="10">
                  <c:v>194.08387775024349</c:v>
                </c:pt>
                <c:pt idx="11">
                  <c:v>275.57950602850423</c:v>
                </c:pt>
              </c:numCache>
            </c:numRef>
          </c:xVal>
          <c:yVal>
            <c:numRef>
              <c:f>Resumo!$K$58:$V$58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95</c:v>
                </c:pt>
                <c:pt idx="11">
                  <c:v>100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99F7-4AFA-9C3A-0F3D84C3FD7C}"/>
            </c:ext>
          </c:extLst>
        </c:ser>
        <c:ser>
          <c:idx val="3"/>
          <c:order val="1"/>
          <c:tx>
            <c:strRef>
              <c:f>Resumo!$J$63</c:f>
              <c:strCache>
                <c:ptCount val="1"/>
                <c:pt idx="0">
                  <c:v>4-50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Resumo!$K$63:$V$63</c:f>
              <c:numCache>
                <c:formatCode>0</c:formatCode>
                <c:ptCount val="12"/>
                <c:pt idx="0">
                  <c:v>0</c:v>
                </c:pt>
                <c:pt idx="1">
                  <c:v>8.7693893632287008</c:v>
                </c:pt>
                <c:pt idx="2">
                  <c:v>24.991807617831594</c:v>
                </c:pt>
                <c:pt idx="3">
                  <c:v>42.346311119599712</c:v>
                </c:pt>
                <c:pt idx="4">
                  <c:v>61.791831354643129</c:v>
                </c:pt>
                <c:pt idx="5">
                  <c:v>83.515301588672173</c:v>
                </c:pt>
                <c:pt idx="6">
                  <c:v>108.26052479273012</c:v>
                </c:pt>
                <c:pt idx="7">
                  <c:v>136.56562955475911</c:v>
                </c:pt>
                <c:pt idx="8">
                  <c:v>173.49451003475912</c:v>
                </c:pt>
                <c:pt idx="9">
                  <c:v>231.58680071128094</c:v>
                </c:pt>
                <c:pt idx="10">
                  <c:v>287.58024429997658</c:v>
                </c:pt>
                <c:pt idx="11">
                  <c:v>465.16338409533932</c:v>
                </c:pt>
              </c:numCache>
            </c:numRef>
          </c:xVal>
          <c:yVal>
            <c:numRef>
              <c:f>Resumo!$K$58:$V$58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95</c:v>
                </c:pt>
                <c:pt idx="11">
                  <c:v>100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99F7-4AFA-9C3A-0F3D84C3FD7C}"/>
            </c:ext>
          </c:extLst>
        </c:ser>
        <c:ser>
          <c:idx val="6"/>
          <c:order val="2"/>
          <c:tx>
            <c:strRef>
              <c:f>Resumo!$J$64</c:f>
              <c:strCache>
                <c:ptCount val="1"/>
                <c:pt idx="0">
                  <c:v>4-70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Resumo!$K$64:$V$64</c:f>
              <c:numCache>
                <c:formatCode>0</c:formatCode>
                <c:ptCount val="12"/>
                <c:pt idx="0">
                  <c:v>0</c:v>
                </c:pt>
                <c:pt idx="1">
                  <c:v>9.5349082569895636</c:v>
                </c:pt>
                <c:pt idx="2">
                  <c:v>32.455339165972177</c:v>
                </c:pt>
                <c:pt idx="3">
                  <c:v>58.394831133972176</c:v>
                </c:pt>
                <c:pt idx="4">
                  <c:v>102.67966878318944</c:v>
                </c:pt>
                <c:pt idx="6">
                  <c:v>187.97884279884147</c:v>
                </c:pt>
                <c:pt idx="8">
                  <c:v>327.72787039623302</c:v>
                </c:pt>
                <c:pt idx="9">
                  <c:v>456.425620770146</c:v>
                </c:pt>
                <c:pt idx="10">
                  <c:v>566.21496344405909</c:v>
                </c:pt>
                <c:pt idx="11">
                  <c:v>927.43206409623247</c:v>
                </c:pt>
              </c:numCache>
            </c:numRef>
          </c:xVal>
          <c:yVal>
            <c:numRef>
              <c:f>Resumo!$K$58:$V$58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95</c:v>
                </c:pt>
                <c:pt idx="11">
                  <c:v>100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99F7-4AFA-9C3A-0F3D84C3FD7C}"/>
            </c:ext>
          </c:extLst>
        </c:ser>
        <c:dLbls/>
        <c:axId val="79426688"/>
        <c:axId val="79428608"/>
        <c:extLst xmlns:c16r2="http://schemas.microsoft.com/office/drawing/2015/06/chart"/>
      </c:scatterChart>
      <c:valAx>
        <c:axId val="79426688"/>
        <c:scaling>
          <c:orientation val="minMax"/>
          <c:max val="1000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strRef>
              <c:f>Resumo!$J$45</c:f>
              <c:strCache>
                <c:ptCount val="1"/>
                <c:pt idx="0">
                  <c:v>Deformação (10^-6)</c:v>
                </c:pt>
              </c:strCache>
            </c:strRef>
          </c:tx>
          <c:layout>
            <c:manualLayout>
              <c:xMode val="edge"/>
              <c:yMode val="edge"/>
              <c:x val="0.40245813492063492"/>
              <c:y val="0.9054317251973446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UY"/>
            </a:p>
          </c:txPr>
        </c:title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UY"/>
          </a:p>
        </c:txPr>
        <c:crossAx val="79428608"/>
        <c:crosses val="autoZero"/>
        <c:crossBetween val="midCat"/>
        <c:minorUnit val="100"/>
      </c:valAx>
      <c:valAx>
        <c:axId val="7942860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strRef>
              <c:f>Resumo!$J$58</c:f>
              <c:strCache>
                <c:ptCount val="1"/>
                <c:pt idx="0">
                  <c:v>RTF Normalizada</c:v>
                </c:pt>
              </c:strCache>
            </c:strRef>
          </c:tx>
          <c:layout>
            <c:manualLayout>
              <c:xMode val="edge"/>
              <c:yMode val="edge"/>
              <c:x val="2.8311904761904795E-2"/>
              <c:y val="0.25513063090290439"/>
            </c:manualLayout>
          </c:layout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UY"/>
            </a:p>
          </c:tx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UY"/>
          </a:p>
        </c:txPr>
        <c:crossAx val="79426688"/>
        <c:crosses val="autoZero"/>
        <c:crossBetween val="midCat"/>
        <c:majorUnit val="20"/>
        <c:min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83630952380962"/>
          <c:y val="0.53144654088050258"/>
          <c:w val="0.20351944444444497"/>
          <c:h val="0.2363109400748172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UY"/>
        </a:p>
      </c:txPr>
    </c:legend>
    <c:plotVisOnly val="1"/>
    <c:dispBlanksAs val="span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UY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0.32967</cdr:x>
      <cdr:y>0.10551</cdr:y>
    </cdr:from>
    <cdr:to>
      <cdr:x>0.32967</cdr:x>
      <cdr:y>0.77225</cdr:y>
    </cdr:to>
    <cdr:cxnSp macro="">
      <cdr:nvCxnSpPr>
        <cdr:cNvPr id="18" name="Conector reto 17">
          <a:extLst xmlns:a="http://schemas.openxmlformats.org/drawingml/2006/main">
            <a:ext uri="{FF2B5EF4-FFF2-40B4-BE49-F238E27FC236}">
              <a16:creationId xmlns:a16="http://schemas.microsoft.com/office/drawing/2014/main" xmlns="" id="{D9C9A2EA-C8F0-4F1E-A8F7-FE9B0F845328}"/>
            </a:ext>
          </a:extLst>
        </cdr:cNvPr>
        <cdr:cNvCxnSpPr/>
      </cdr:nvCxnSpPr>
      <cdr:spPr>
        <a:xfrm xmlns:a="http://schemas.openxmlformats.org/drawingml/2006/main">
          <a:off x="1827907" y="410277"/>
          <a:ext cx="0" cy="259257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70C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0.16883</cdr:x>
      <cdr:y>0.08724</cdr:y>
    </cdr:from>
    <cdr:to>
      <cdr:x>0.27272</cdr:x>
      <cdr:y>0.158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936104" y="339211"/>
          <a:ext cx="576043" cy="275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 dirty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95%</a:t>
          </a:r>
        </a:p>
      </cdr:txBody>
    </cdr:sp>
  </cdr:relSizeAnchor>
  <cdr:relSizeAnchor xmlns:cdr="http://schemas.openxmlformats.org/drawingml/2006/chartDrawing">
    <cdr:from>
      <cdr:x>0.18182</cdr:x>
      <cdr:y>0.5</cdr:y>
    </cdr:from>
    <cdr:to>
      <cdr:x>0.20779</cdr:x>
      <cdr:y>0.77778</cdr:y>
    </cdr:to>
    <cdr:sp macro="" textlink="">
      <cdr:nvSpPr>
        <cdr:cNvPr id="13" name="Conector reto 12"/>
        <cdr:cNvSpPr/>
      </cdr:nvSpPr>
      <cdr:spPr>
        <a:xfrm xmlns:a="http://schemas.openxmlformats.org/drawingml/2006/main" flipH="1">
          <a:off x="1008112" y="1944216"/>
          <a:ext cx="144016" cy="108012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0.15584</cdr:x>
      <cdr:y>0.72222</cdr:y>
    </cdr:from>
    <cdr:to>
      <cdr:x>0.22078</cdr:x>
      <cdr:y>0.83333</cdr:y>
    </cdr:to>
    <cdr:sp macro="" textlink="">
      <cdr:nvSpPr>
        <cdr:cNvPr id="14" name="Arco 13"/>
        <cdr:cNvSpPr/>
      </cdr:nvSpPr>
      <cdr:spPr>
        <a:xfrm xmlns:a="http://schemas.openxmlformats.org/drawingml/2006/main">
          <a:off x="864096" y="2808312"/>
          <a:ext cx="360040" cy="432048"/>
        </a:xfrm>
        <a:prstGeom xmlns:a="http://schemas.openxmlformats.org/drawingml/2006/main" prst="arc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0.20779</cdr:x>
      <cdr:y>0.66667</cdr:y>
    </cdr:from>
    <cdr:to>
      <cdr:x>0.27273</cdr:x>
      <cdr:y>0.72222</cdr:y>
    </cdr:to>
    <cdr:sp macro="" textlink="">
      <cdr:nvSpPr>
        <cdr:cNvPr id="15" name="CaixaDeTexto 14"/>
        <cdr:cNvSpPr txBox="1"/>
      </cdr:nvSpPr>
      <cdr:spPr>
        <a:xfrm xmlns:a="http://schemas.openxmlformats.org/drawingml/2006/main">
          <a:off x="1152128" y="2592288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0.20779</cdr:x>
      <cdr:y>0.70702</cdr:y>
    </cdr:from>
    <cdr:to>
      <cdr:x>0.2987</cdr:x>
      <cdr:y>0.78109</cdr:y>
    </cdr:to>
    <cdr:sp macro="" textlink="">
      <cdr:nvSpPr>
        <cdr:cNvPr id="16" name="CaixaDeTexto 15"/>
        <cdr:cNvSpPr txBox="1"/>
      </cdr:nvSpPr>
      <cdr:spPr>
        <a:xfrm xmlns:a="http://schemas.openxmlformats.org/drawingml/2006/main">
          <a:off x="1152125" y="2749218"/>
          <a:ext cx="504061" cy="288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>
              <a:solidFill>
                <a:srgbClr val="FF0000"/>
              </a:solidFill>
            </a:rPr>
            <a:t>MFE</a:t>
          </a:r>
        </a:p>
      </cdr:txBody>
    </cdr:sp>
  </cdr:relSizeAnchor>
  <cdr:relSizeAnchor xmlns:cdr="http://schemas.openxmlformats.org/drawingml/2006/chartDrawing">
    <cdr:from>
      <cdr:x>0.00555</cdr:x>
      <cdr:y>0.03005</cdr:y>
    </cdr:from>
    <cdr:to>
      <cdr:x>0.09646</cdr:x>
      <cdr:y>0.10412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xmlns="" id="{72E171EF-896F-4E2E-B881-012037D515ED}"/>
            </a:ext>
          </a:extLst>
        </cdr:cNvPr>
        <cdr:cNvSpPr txBox="1"/>
      </cdr:nvSpPr>
      <cdr:spPr>
        <a:xfrm xmlns:a="http://schemas.openxmlformats.org/drawingml/2006/main">
          <a:off x="30763" y="116856"/>
          <a:ext cx="504061" cy="288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>
              <a:solidFill>
                <a:srgbClr val="00B050"/>
              </a:solidFill>
            </a:rPr>
            <a:t>RTF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02E9D-C12D-4859-9C31-BB8A2207FCB1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72A5D-49B4-4EAD-A297-694F2CA1A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352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2A5D-49B4-4EAD-A297-694F2CA1A6C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091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2A5D-49B4-4EAD-A297-694F2CA1A6C4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53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0FFE-21EA-459D-9BB9-B150144DD62F}" type="datetime1">
              <a:rPr lang="pt-BR" smtClean="0"/>
              <a:pPr/>
              <a:t>18/11/2020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915559-57BD-4736-99D8-54013509AD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B838-AD95-419D-90A7-187F7FE275D7}" type="datetime1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5559-57BD-4736-99D8-54013509A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915559-57BD-4736-99D8-54013509AD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5FFF-230F-4046-804D-BF9BE862B766}" type="datetime1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9594-5442-4977-A700-6044856F76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2627-6445-4043-9E47-FC3975E8FF05}" type="datetime1">
              <a:rPr lang="pt-BR" smtClean="0"/>
              <a:pPr>
                <a:defRPr/>
              </a:pPr>
              <a:t>18/11/2020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916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99EF-171C-42BE-9661-FD8B4DF1FE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533049"/>
      </p:ext>
    </p:extLst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9AF5-2DC9-4678-BDF8-FBD5A43B6567}" type="datetime1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915559-57BD-4736-99D8-54013509AD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2B39-F056-4BCA-93E0-12783836A227}" type="datetime1">
              <a:rPr lang="pt-BR" smtClean="0"/>
              <a:pPr/>
              <a:t>18/11/2020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915559-57BD-4736-99D8-54013509AD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AC72D13-891F-4088-9825-A27998CE8069}" type="datetime1">
              <a:rPr lang="pt-BR" smtClean="0"/>
              <a:pPr/>
              <a:t>18/11/2020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5559-57BD-4736-99D8-54013509AD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613E-36F9-43AD-A437-7207E8791809}" type="datetime1">
              <a:rPr lang="pt-BR" smtClean="0"/>
              <a:pPr/>
              <a:t>18/11/2020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915559-57BD-4736-99D8-54013509AD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7C20-2C87-41C5-9578-E538554DAE0E}" type="datetime1">
              <a:rPr lang="pt-BR" smtClean="0"/>
              <a:pPr/>
              <a:t>18/11/2020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915559-57BD-4736-99D8-54013509A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A2DC-5FE6-494A-B7C6-87E6EDAF50D8}" type="datetime1">
              <a:rPr lang="pt-BR" smtClean="0"/>
              <a:pPr/>
              <a:t>18/11/2020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915559-57BD-4736-99D8-54013509A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915559-57BD-4736-99D8-54013509AD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8834-1383-4F6D-9CCF-6B1E7E76B4F4}" type="datetime1">
              <a:rPr lang="pt-BR" smtClean="0"/>
              <a:pPr/>
              <a:t>18/11/2020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915559-57BD-4736-99D8-54013509AD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914C1F-C74E-496A-B9A4-4091E47C64C0}" type="datetime1">
              <a:rPr lang="pt-BR" smtClean="0"/>
              <a:pPr/>
              <a:t>18/11/2020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3D1E4FD-3DCF-4EC3-AD2E-A9BC888B1573}" type="datetime1">
              <a:rPr lang="pt-BR" smtClean="0"/>
              <a:pPr/>
              <a:t>18/11/2020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915559-57BD-4736-99D8-54013509AD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sz="2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Prof. Washington Peres </a:t>
            </a:r>
            <a:r>
              <a:rPr lang="pt-BR" sz="2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núñez</a:t>
            </a:r>
            <a:endParaRPr lang="pt-BR" sz="2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UFRGS</a:t>
            </a:r>
            <a:endParaRPr lang="pt-BR" sz="2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526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Métodos Mecanísticos-Empíricos de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Diseño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Pavimentos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4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Clasificación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pavimentos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según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volumen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tránsito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2" cstate="print"/>
          <a:srcRect l="22046" t="21017" r="22751" b="30047"/>
          <a:stretch/>
        </p:blipFill>
        <p:spPr bwMode="auto">
          <a:xfrm>
            <a:off x="1475656" y="1772816"/>
            <a:ext cx="5976664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Seta para a esquerda 1"/>
          <p:cNvSpPr/>
          <p:nvPr/>
        </p:nvSpPr>
        <p:spPr>
          <a:xfrm>
            <a:off x="7469204" y="3520432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67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Categoría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las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carreteras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 niveles de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confiabilidad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diseño</a:t>
            </a:r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5559-57BD-4736-99D8-54013509AD15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56" t="48864" r="26710" b="24008"/>
          <a:stretch/>
        </p:blipFill>
        <p:spPr bwMode="auto">
          <a:xfrm>
            <a:off x="825354" y="2308598"/>
            <a:ext cx="7707086" cy="198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08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Definición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las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cuatro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categorías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pavimentos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/>
          <a:srcRect l="27813" t="19340" r="28445" b="6009"/>
          <a:stretch/>
        </p:blipFill>
        <p:spPr bwMode="auto">
          <a:xfrm>
            <a:off x="2051720" y="1512881"/>
            <a:ext cx="4968265" cy="4868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090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9378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Rangos típicos de vida de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revestimientos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asfálticos para pavimentos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flexibles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/>
          <a:srcRect l="31100" t="19601" r="31859" b="44910"/>
          <a:stretch/>
        </p:blipFill>
        <p:spPr bwMode="auto">
          <a:xfrm>
            <a:off x="1115616" y="1556793"/>
            <a:ext cx="6912768" cy="4752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8606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Principales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componentes de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método M-E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5559-57BD-4736-99D8-54013509AD15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5" t="27579" r="46455" b="17460"/>
          <a:stretch/>
        </p:blipFill>
        <p:spPr bwMode="auto">
          <a:xfrm>
            <a:off x="2699792" y="1586427"/>
            <a:ext cx="3835017" cy="457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0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Módulos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resilientes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materiales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granulares y capas estabilizadas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/>
          <a:srcRect l="21870" t="46426" r="22928" b="24087"/>
          <a:stretch/>
        </p:blipFill>
        <p:spPr bwMode="auto">
          <a:xfrm>
            <a:off x="755576" y="1556792"/>
            <a:ext cx="7488832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8" t="56976" r="22026" b="24419"/>
          <a:stretch/>
        </p:blipFill>
        <p:spPr bwMode="auto">
          <a:xfrm>
            <a:off x="95696" y="4725144"/>
            <a:ext cx="8940800" cy="139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39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332656"/>
            <a:ext cx="8162925" cy="641350"/>
          </a:xfrm>
        </p:spPr>
        <p:txBody>
          <a:bodyPr/>
          <a:lstStyle/>
          <a:p>
            <a:pPr eaLnBrk="1" hangingPunct="1"/>
            <a:r>
              <a:rPr lang="pt-BR" alt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Etapas del Análisis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110537" cy="3962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Definir estructura base (diseño preliminar) (AASHTO 1993)</a:t>
            </a:r>
          </a:p>
          <a:p>
            <a:pPr eaLnBrk="1" hangingPunct="1"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Determinar características elásticas de </a:t>
            </a:r>
            <a:r>
              <a:rPr lang="pt-BR" altLang="pt-BR" sz="2200" dirty="0" err="1" smtClean="0">
                <a:latin typeface="Arial" pitchFamily="34" charset="0"/>
                <a:cs typeface="Arial" pitchFamily="34" charset="0"/>
              </a:rPr>
              <a:t>los</a:t>
            </a: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200" dirty="0" err="1" smtClean="0">
                <a:latin typeface="Arial" pitchFamily="34" charset="0"/>
                <a:cs typeface="Arial" pitchFamily="34" charset="0"/>
              </a:rPr>
              <a:t>materiales</a:t>
            </a: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:         MR de laboratorio o por retroanálisis, </a:t>
            </a:r>
            <a:r>
              <a:rPr lang="pt-BR" altLang="pt-BR" sz="2200" dirty="0" smtClean="0">
                <a:latin typeface="Symbol" pitchFamily="18" charset="2"/>
                <a:cs typeface="Arial" pitchFamily="34" charset="0"/>
              </a:rPr>
              <a:t>n</a:t>
            </a: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 arbitrado</a:t>
            </a:r>
          </a:p>
          <a:p>
            <a:pPr eaLnBrk="1" hangingPunct="1"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Determinar respuestas estructurales del pavimento </a:t>
            </a:r>
            <a:r>
              <a:rPr lang="pt-BR" altLang="pt-BR" sz="2800" dirty="0" smtClean="0">
                <a:latin typeface="Symbol" pitchFamily="18" charset="2"/>
                <a:cs typeface="Arial" pitchFamily="34" charset="0"/>
              </a:rPr>
              <a:t>s, e</a:t>
            </a: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, deflexiones com empleo de software (EVERSTRESS 5.0)</a:t>
            </a:r>
          </a:p>
          <a:p>
            <a:pPr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Comparar respuestas estructurales con valores admisibles, que son función de N, de características </a:t>
            </a:r>
            <a:r>
              <a:rPr lang="pt-BR" altLang="pt-BR" sz="2200" dirty="0">
                <a:latin typeface="Arial" pitchFamily="34" charset="0"/>
                <a:cs typeface="Arial" pitchFamily="34" charset="0"/>
              </a:rPr>
              <a:t>de la </a:t>
            </a:r>
            <a:r>
              <a:rPr lang="pt-BR" altLang="pt-BR" sz="2200" dirty="0" smtClean="0">
                <a:latin typeface="Arial" pitchFamily="34" charset="0"/>
                <a:cs typeface="Arial" pitchFamily="34" charset="0"/>
              </a:rPr>
              <a:t>mezcla y del nivel de confiabilidad del diseño</a:t>
            </a:r>
          </a:p>
        </p:txBody>
      </p:sp>
    </p:spTree>
    <p:extLst>
      <p:ext uri="{BB962C8B-B14F-4D97-AF65-F5344CB8AC3E}">
        <p14:creationId xmlns:p14="http://schemas.microsoft.com/office/powerpoint/2010/main" xmlns="" val="8356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Posiciones para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análisis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parámetros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críticos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/>
          <p:cNvPicPr/>
          <p:nvPr/>
        </p:nvPicPr>
        <p:blipFill rotWithShape="1">
          <a:blip r:embed="rId2" cstate="print"/>
          <a:srcRect l="33686" t="44858" r="32099" b="18601"/>
          <a:stretch/>
        </p:blipFill>
        <p:spPr bwMode="auto">
          <a:xfrm>
            <a:off x="1259632" y="1528445"/>
            <a:ext cx="6624736" cy="4060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868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Mecanismos de deterioro de pavimentos 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27984" y="1371600"/>
            <a:ext cx="4411216" cy="46817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Fisuración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por fatiga de capas asfálticas</a:t>
            </a:r>
            <a:r>
              <a:rPr lang="pt-BR" sz="2400" strike="dblStrike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Ruptura por corte de bases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suelos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 áridos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Deformaciones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permanentes em la subrasante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Trituración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y Fatiga de capas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cementadas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1988840"/>
            <a:ext cx="3986667" cy="2786380"/>
          </a:xfrm>
        </p:spPr>
      </p:pic>
    </p:spTree>
    <p:extLst>
      <p:ext uri="{BB962C8B-B14F-4D97-AF65-F5344CB8AC3E}">
        <p14:creationId xmlns:p14="http://schemas.microsoft.com/office/powerpoint/2010/main" xmlns="" val="14474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Fisuración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 fatiga de capas asfálticas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00"/>
          <a:stretch/>
        </p:blipFill>
        <p:spPr>
          <a:xfrm>
            <a:off x="4139952" y="2492896"/>
            <a:ext cx="4680000" cy="28079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41264"/>
            <a:ext cx="359100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4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93784"/>
            <a:ext cx="8534400" cy="758952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¿Por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qué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debemos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diseñar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pavimentos usando métodos mecanísticos-empíricos?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Espaço Reservado para Clip-ar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799" y="1700808"/>
            <a:ext cx="3904331" cy="44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1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Parámetro critico y localización para análisis de Fatiga de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mezclas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asfálticas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5559-57BD-4736-99D8-54013509AD15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l="26039" t="42903" r="18530" b="10217"/>
          <a:stretch/>
        </p:blipFill>
        <p:spPr bwMode="auto">
          <a:xfrm>
            <a:off x="1691680" y="1988840"/>
            <a:ext cx="5688632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29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Función de transferência y Parámetros de Modelo para Análisis de Fatiga de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Mezclas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Asfálticas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5559-57BD-4736-99D8-54013509AD15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16294" t="11365" r="12460" b="8796"/>
          <a:stretch/>
        </p:blipFill>
        <p:spPr bwMode="auto">
          <a:xfrm>
            <a:off x="1115616" y="1556792"/>
            <a:ext cx="7056784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743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Observación importante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5559-57BD-4736-99D8-54013509AD15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47604" t="20173" r="15335" b="16751"/>
          <a:stretch/>
        </p:blipFill>
        <p:spPr bwMode="auto">
          <a:xfrm>
            <a:off x="2412047" y="1672684"/>
            <a:ext cx="4319905" cy="4132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898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Mecanismos de deterioro de pavimentos 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27984" y="1371600"/>
            <a:ext cx="4411216" cy="46817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Fisuración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por fatiga de capas asfálticas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Ruptura por corte de bases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suelos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 áridos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Deformaciones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permanentes em la subrasante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Trituración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y Fatiga de capas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cementadas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1988840"/>
            <a:ext cx="3986667" cy="2786380"/>
          </a:xfrm>
        </p:spPr>
      </p:pic>
      <p:sp>
        <p:nvSpPr>
          <p:cNvPr id="6" name="Rosto feliz 5"/>
          <p:cNvSpPr>
            <a:spLocks noChangeAspect="1"/>
          </p:cNvSpPr>
          <p:nvPr/>
        </p:nvSpPr>
        <p:spPr>
          <a:xfrm>
            <a:off x="7524328" y="2276912"/>
            <a:ext cx="403605" cy="360000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8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Modos de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deformaciones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permanentes em capas granulares y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subrasantes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140968"/>
            <a:ext cx="7200000" cy="1736842"/>
          </a:xfrm>
        </p:spPr>
      </p:pic>
    </p:spTree>
    <p:extLst>
      <p:ext uri="{BB962C8B-B14F-4D97-AF65-F5344CB8AC3E}">
        <p14:creationId xmlns:p14="http://schemas.microsoft.com/office/powerpoint/2010/main" xmlns="" val="19142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Ruptura por corte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camino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florestal em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Escocia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l="50265" t="37514" r="32275" b="11864"/>
          <a:stretch/>
        </p:blipFill>
        <p:spPr bwMode="auto">
          <a:xfrm>
            <a:off x="3131840" y="1484784"/>
            <a:ext cx="2987424" cy="487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027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Como se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evalua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?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ensayo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hace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?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 descr="direct_she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628" y="2849728"/>
            <a:ext cx="4389860" cy="2451480"/>
          </a:xfrm>
          <a:noFill/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Rupturas por corte de bases o sub-bases de áridos o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suelos</a:t>
            </a:r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3" cstate="print"/>
          <a:srcRect l="20988" t="19135" r="47090" b="30047"/>
          <a:stretch/>
        </p:blipFill>
        <p:spPr bwMode="auto">
          <a:xfrm>
            <a:off x="407368" y="2636912"/>
            <a:ext cx="3744416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Elipse 7"/>
          <p:cNvSpPr/>
          <p:nvPr/>
        </p:nvSpPr>
        <p:spPr>
          <a:xfrm>
            <a:off x="1763688" y="3789040"/>
            <a:ext cx="1152128" cy="7920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74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pt-BR" alt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Ensayos</a:t>
            </a:r>
            <a:r>
              <a:rPr lang="pt-BR" alt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Corte </a:t>
            </a:r>
            <a:r>
              <a:rPr lang="pt-BR" alt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Directo</a:t>
            </a:r>
            <a:endParaRPr lang="pt-BR" altLang="pt-BR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642350" cy="2095500"/>
          </a:xfrm>
        </p:spPr>
        <p:txBody>
          <a:bodyPr/>
          <a:lstStyle/>
          <a:p>
            <a:pPr lvl="1"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pt-BR" alt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Normal </a:t>
            </a:r>
            <a:r>
              <a:rPr lang="pt-BR" alt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stresses</a:t>
            </a:r>
            <a:r>
              <a:rPr lang="pt-BR" alt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alt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200, 400 e 600 kPa;</a:t>
            </a:r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pt-BR" alt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Soaked</a:t>
            </a:r>
            <a:r>
              <a:rPr lang="pt-BR" alt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specimens</a:t>
            </a:r>
            <a:endParaRPr lang="pt-BR" altLang="pt-B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pt-BR" alt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pt-BR" alt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</a:t>
            </a:r>
            <a:r>
              <a:rPr lang="pt-BR" alt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ratios</a:t>
            </a:r>
            <a:r>
              <a:rPr lang="pt-BR" alt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pt-BR" alt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loose</a:t>
            </a:r>
            <a:r>
              <a:rPr lang="pt-BR" alt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(0.84 </a:t>
            </a:r>
            <a:r>
              <a:rPr lang="pt-BR" altLang="pt-BR" sz="2200" dirty="0" err="1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pt-BR" altLang="pt-BR" sz="22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dmax</a:t>
            </a:r>
            <a:r>
              <a:rPr lang="pt-BR" alt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t-BR" alt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alt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pt-BR" alt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dense</a:t>
            </a:r>
            <a:r>
              <a:rPr lang="pt-BR" alt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(1.04 </a:t>
            </a:r>
            <a:r>
              <a:rPr lang="pt-BR" altLang="pt-BR" sz="2200" dirty="0" err="1" smtClean="0">
                <a:solidFill>
                  <a:schemeClr val="tx1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pt-BR" altLang="pt-BR" sz="22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dmax</a:t>
            </a:r>
            <a:r>
              <a:rPr lang="pt-BR" alt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altLang="pt-B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8" descr="DSC004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25241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DSC009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24479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DSC004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92600"/>
            <a:ext cx="246221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9" name="Picture 11" descr="DSC003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9260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80" name="Oval 12"/>
          <p:cNvSpPr>
            <a:spLocks noChangeArrowheads="1"/>
          </p:cNvSpPr>
          <p:nvPr/>
        </p:nvSpPr>
        <p:spPr bwMode="auto">
          <a:xfrm>
            <a:off x="6948488" y="5157788"/>
            <a:ext cx="360362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6825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 em </a:t>
            </a:r>
            <a:r>
              <a:rPr lang="pt-BR" alt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</a:t>
            </a:r>
            <a:r>
              <a:rPr lang="pt-BR" alt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suelo</a:t>
            </a:r>
            <a:r>
              <a:rPr lang="pt-BR" alt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residual de </a:t>
            </a:r>
            <a:r>
              <a:rPr lang="pt-BR" alt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riolita</a:t>
            </a:r>
            <a:endParaRPr lang="pt-BR" altLang="pt-B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835150" y="1455738"/>
          <a:ext cx="4752975" cy="3438525"/>
        </p:xfrm>
        <a:graphic>
          <a:graphicData uri="http://schemas.openxmlformats.org/presentationml/2006/ole">
            <p:oleObj spid="_x0000_s5203" name="Gráfico" r:id="rId3" imgW="2686202" imgH="1943100" progId="Excel.Chart.8">
              <p:embed/>
            </p:oleObj>
          </a:graphicData>
        </a:graphic>
      </p:graphicFrame>
      <p:sp>
        <p:nvSpPr>
          <p:cNvPr id="1331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99592" y="5239023"/>
            <a:ext cx="7859712" cy="63824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GB" altLang="pt-BR" sz="2400" dirty="0" err="1" smtClean="0">
                <a:latin typeface="Arial" pitchFamily="34" charset="0"/>
                <a:cs typeface="Arial" pitchFamily="34" charset="0"/>
              </a:rPr>
              <a:t>Importancia</a:t>
            </a:r>
            <a:r>
              <a:rPr lang="en-GB" altLang="pt-BR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altLang="pt-BR" sz="2400" dirty="0" err="1" smtClean="0">
                <a:latin typeface="Arial" pitchFamily="34" charset="0"/>
                <a:cs typeface="Arial" pitchFamily="34" charset="0"/>
              </a:rPr>
              <a:t>compactarse</a:t>
            </a:r>
            <a:r>
              <a:rPr lang="en-GB" alt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pt-BR" sz="2400" dirty="0" err="1" smtClean="0">
                <a:latin typeface="Arial" pitchFamily="34" charset="0"/>
                <a:cs typeface="Arial" pitchFamily="34" charset="0"/>
              </a:rPr>
              <a:t>bien</a:t>
            </a:r>
            <a:r>
              <a:rPr lang="en-GB" altLang="pt-BR" sz="2400" dirty="0" smtClean="0">
                <a:latin typeface="Arial" pitchFamily="34" charset="0"/>
                <a:cs typeface="Arial" pitchFamily="34" charset="0"/>
              </a:rPr>
              <a:t> los </a:t>
            </a:r>
            <a:r>
              <a:rPr lang="en-GB" altLang="pt-BR" sz="2400" dirty="0" err="1" smtClean="0">
                <a:latin typeface="Arial" pitchFamily="34" charset="0"/>
                <a:cs typeface="Arial" pitchFamily="34" charset="0"/>
              </a:rPr>
              <a:t>suelos</a:t>
            </a:r>
            <a:endParaRPr lang="en-GB" alt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7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Módulos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resilientes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granulares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"/>
          <p:cNvPicPr/>
          <p:nvPr/>
        </p:nvPicPr>
        <p:blipFill rotWithShape="1">
          <a:blip r:embed="rId2" cstate="print"/>
          <a:srcRect l="29630" t="48119" r="27160" b="16558"/>
          <a:stretch/>
        </p:blipFill>
        <p:spPr bwMode="auto">
          <a:xfrm>
            <a:off x="1115616" y="1916832"/>
            <a:ext cx="6840760" cy="3600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967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534400" cy="75895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Estamos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satisfechos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 la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condición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los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pavimentos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pt-B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5" descr="E:\geors 2007completo\muddy road 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52600" y="1752600"/>
            <a:ext cx="5257800" cy="3652838"/>
          </a:xfrm>
          <a:noFill/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971600" y="5715000"/>
            <a:ext cx="7200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Iowa roads in the 1920s.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(TR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Circular Number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E-C116)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6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Parámetros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críticos y local para </a:t>
            </a:r>
            <a:r>
              <a:rPr lang="pt-B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análisis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capas granulares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l="30159" t="22271" r="47507" b="40569"/>
          <a:stretch/>
        </p:blipFill>
        <p:spPr bwMode="auto">
          <a:xfrm>
            <a:off x="2105606" y="1663824"/>
            <a:ext cx="4698642" cy="4357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082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Parámetros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modelo  y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función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transferencia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para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análisis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ruptura por corte de capas granulares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/>
          <p:nvPr/>
        </p:nvPicPr>
        <p:blipFill rotWithShape="1">
          <a:blip r:embed="rId2" cstate="print"/>
          <a:srcRect l="31040" t="23220" r="28572" b="24400"/>
          <a:stretch/>
        </p:blipFill>
        <p:spPr bwMode="auto">
          <a:xfrm>
            <a:off x="1692274" y="1244641"/>
            <a:ext cx="5832053" cy="434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4"/>
          <p:cNvPicPr/>
          <p:nvPr/>
        </p:nvPicPr>
        <p:blipFill rotWithShape="1">
          <a:blip r:embed="rId3" cstate="print"/>
          <a:srcRect l="30511" t="78109" r="25397" b="12908"/>
          <a:stretch/>
        </p:blipFill>
        <p:spPr bwMode="auto">
          <a:xfrm>
            <a:off x="1259632" y="5661248"/>
            <a:ext cx="6635750" cy="733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625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Valores de c y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f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-term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para la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ecuación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(21)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/>
          <p:cNvPicPr/>
          <p:nvPr/>
        </p:nvPicPr>
        <p:blipFill rotWithShape="1">
          <a:blip r:embed="rId2" cstate="print"/>
          <a:srcRect l="14815" t="18508" r="12876" b="42788"/>
          <a:stretch/>
        </p:blipFill>
        <p:spPr bwMode="auto">
          <a:xfrm>
            <a:off x="755576" y="1700808"/>
            <a:ext cx="7416824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494116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Usar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cuando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no se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dispone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de resultados de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ensayo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resistencia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al corte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Mecanismos de deterioro de pavimentos 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27984" y="1371600"/>
            <a:ext cx="4411216" cy="46817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Fisuración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por fatiga de capas asfálticas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Ruptura por corte de bases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suelos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 áridos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Deformaciones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permanentes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la subrasante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Trituración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y Fatiga de capas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cementadas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1988840"/>
            <a:ext cx="3986667" cy="2786380"/>
          </a:xfrm>
        </p:spPr>
      </p:pic>
      <p:sp>
        <p:nvSpPr>
          <p:cNvPr id="3" name="Rosto feliz 2"/>
          <p:cNvSpPr>
            <a:spLocks noChangeAspect="1"/>
          </p:cNvSpPr>
          <p:nvPr/>
        </p:nvSpPr>
        <p:spPr>
          <a:xfrm>
            <a:off x="7452322" y="3213016"/>
            <a:ext cx="403605" cy="360000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osto feliz 5"/>
          <p:cNvSpPr>
            <a:spLocks noChangeAspect="1"/>
          </p:cNvSpPr>
          <p:nvPr/>
        </p:nvSpPr>
        <p:spPr>
          <a:xfrm>
            <a:off x="7596336" y="2348880"/>
            <a:ext cx="403605" cy="360000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0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Deformación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permanente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 subrasante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511771"/>
            <a:ext cx="5715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9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Deformación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permanente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 subrasante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92" y="1629254"/>
            <a:ext cx="4320000" cy="41760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6502" y="1557256"/>
            <a:ext cx="316389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8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Deformación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permanente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subrasante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l="36508" t="28860" r="34038" b="14676"/>
          <a:stretch/>
        </p:blipFill>
        <p:spPr bwMode="auto">
          <a:xfrm>
            <a:off x="3203848" y="1484784"/>
            <a:ext cx="2835000" cy="25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 cstate="print"/>
          <a:srcRect l="12876" t="36701" r="10405" b="13422"/>
          <a:stretch/>
        </p:blipFill>
        <p:spPr bwMode="auto">
          <a:xfrm>
            <a:off x="1907704" y="3933055"/>
            <a:ext cx="5040560" cy="2520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Elipse 2"/>
          <p:cNvSpPr/>
          <p:nvPr/>
        </p:nvSpPr>
        <p:spPr>
          <a:xfrm>
            <a:off x="4427984" y="2924944"/>
            <a:ext cx="648072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50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Mecanismos de deterioro de pavimentos 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27984" y="1371600"/>
            <a:ext cx="4411216" cy="46817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Fisuración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por fatiga de capas asfálticas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Ruptura por corte de bases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suelos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 áridos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Deformaciones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permanentes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la subrasante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Trituración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y Fatiga de capas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cementadas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1988840"/>
            <a:ext cx="3986667" cy="2786380"/>
          </a:xfrm>
        </p:spPr>
      </p:pic>
      <p:sp>
        <p:nvSpPr>
          <p:cNvPr id="3" name="Rosto feliz 2"/>
          <p:cNvSpPr>
            <a:spLocks noChangeAspect="1"/>
          </p:cNvSpPr>
          <p:nvPr/>
        </p:nvSpPr>
        <p:spPr>
          <a:xfrm>
            <a:off x="7452322" y="3213016"/>
            <a:ext cx="403605" cy="360000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osto feliz 5"/>
          <p:cNvSpPr>
            <a:spLocks noChangeAspect="1"/>
          </p:cNvSpPr>
          <p:nvPr/>
        </p:nvSpPr>
        <p:spPr>
          <a:xfrm>
            <a:off x="7236296" y="4077072"/>
            <a:ext cx="403605" cy="360000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osto feliz 6"/>
          <p:cNvSpPr>
            <a:spLocks noChangeAspect="1"/>
          </p:cNvSpPr>
          <p:nvPr/>
        </p:nvSpPr>
        <p:spPr>
          <a:xfrm>
            <a:off x="7308304" y="2348920"/>
            <a:ext cx="403605" cy="360000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26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Fatiga y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trituración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capas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cementadas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68302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95" b="9504"/>
          <a:stretch/>
        </p:blipFill>
        <p:spPr bwMode="auto">
          <a:xfrm>
            <a:off x="35496" y="2449392"/>
            <a:ext cx="4356000" cy="18437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672590"/>
            <a:ext cx="4660392" cy="3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4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Parámetros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 profundidades de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evaluación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capas estabilizadas</a:t>
            </a:r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17" t="20265" r="25818" b="15674"/>
          <a:stretch/>
        </p:blipFill>
        <p:spPr bwMode="auto">
          <a:xfrm>
            <a:off x="2411760" y="1551177"/>
            <a:ext cx="4354286" cy="468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esquerda 2"/>
          <p:cNvSpPr/>
          <p:nvPr/>
        </p:nvSpPr>
        <p:spPr>
          <a:xfrm>
            <a:off x="6516216" y="3573016"/>
            <a:ext cx="864096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esquerda 4"/>
          <p:cNvSpPr/>
          <p:nvPr/>
        </p:nvSpPr>
        <p:spPr>
          <a:xfrm>
            <a:off x="6516216" y="4365104"/>
            <a:ext cx="864096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524328" y="353294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Trituración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24328" y="429309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Fatiga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5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5928"/>
          </a:xfrm>
        </p:spPr>
        <p:txBody>
          <a:bodyPr>
            <a:normAutofit/>
          </a:bodyPr>
          <a:lstStyle/>
          <a:p>
            <a:r>
              <a:rPr lang="pt-BR" alt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El pavimento es una </a:t>
            </a:r>
            <a:r>
              <a:rPr lang="pt-BR" alt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estructura</a:t>
            </a:r>
            <a:endParaRPr lang="pt-BR" altLang="pt-BR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9" name="Espaço Reservado para Texto 9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639762"/>
          </a:xfrm>
        </p:spPr>
        <p:txBody>
          <a:bodyPr/>
          <a:lstStyle/>
          <a:p>
            <a:pPr algn="ctr"/>
            <a:r>
              <a:rPr lang="pt-BR" altLang="pt-BR" sz="1600" b="0" dirty="0" smtClean="0">
                <a:latin typeface="Arial" charset="0"/>
                <a:cs typeface="Arial" charset="0"/>
              </a:rPr>
              <a:t>que al ser solicitada por </a:t>
            </a:r>
            <a:r>
              <a:rPr lang="pt-BR" altLang="pt-BR" sz="1600" b="0" dirty="0" err="1" smtClean="0">
                <a:latin typeface="Arial" charset="0"/>
                <a:cs typeface="Arial" charset="0"/>
              </a:rPr>
              <a:t>las</a:t>
            </a:r>
            <a:r>
              <a:rPr lang="pt-BR" altLang="pt-BR" sz="1600" b="0" dirty="0" smtClean="0">
                <a:latin typeface="Arial" charset="0"/>
                <a:cs typeface="Arial" charset="0"/>
              </a:rPr>
              <a:t> cargas </a:t>
            </a:r>
            <a:r>
              <a:rPr lang="pt-BR" altLang="pt-BR" sz="1600" b="0" dirty="0" err="1" smtClean="0">
                <a:latin typeface="Arial" charset="0"/>
                <a:cs typeface="Arial" charset="0"/>
              </a:rPr>
              <a:t>sufre</a:t>
            </a:r>
            <a:r>
              <a:rPr lang="pt-BR" altLang="pt-BR" sz="1600" b="0" dirty="0" smtClean="0">
                <a:latin typeface="Arial" charset="0"/>
                <a:cs typeface="Arial" charset="0"/>
              </a:rPr>
              <a:t> </a:t>
            </a:r>
            <a:r>
              <a:rPr lang="pt-BR" altLang="pt-BR" sz="1600" b="0" dirty="0" err="1" smtClean="0">
                <a:latin typeface="Arial" charset="0"/>
                <a:cs typeface="Arial" charset="0"/>
              </a:rPr>
              <a:t>deformaciones</a:t>
            </a:r>
            <a:r>
              <a:rPr lang="pt-BR" altLang="pt-BR" sz="1600" b="0" dirty="0" smtClean="0">
                <a:latin typeface="Arial" charset="0"/>
                <a:cs typeface="Arial" charset="0"/>
              </a:rPr>
              <a:t> (elásticas y permanentes)</a:t>
            </a:r>
          </a:p>
        </p:txBody>
      </p:sp>
      <p:pic>
        <p:nvPicPr>
          <p:cNvPr id="4100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740025"/>
            <a:ext cx="3865563" cy="2698750"/>
          </a:xfrm>
        </p:spPr>
      </p:pic>
      <p:sp>
        <p:nvSpPr>
          <p:cNvPr id="410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4645025" y="1556792"/>
            <a:ext cx="4194175" cy="639762"/>
          </a:xfrm>
        </p:spPr>
        <p:txBody>
          <a:bodyPr/>
          <a:lstStyle/>
          <a:p>
            <a:pPr algn="ctr"/>
            <a:r>
              <a:rPr lang="pt-BR" altLang="pt-BR" sz="1600" b="0" dirty="0">
                <a:latin typeface="Arial" charset="0"/>
                <a:cs typeface="Arial" charset="0"/>
              </a:rPr>
              <a:t>y</a:t>
            </a:r>
            <a:r>
              <a:rPr lang="pt-BR" altLang="pt-BR" sz="1600" b="0" dirty="0" smtClean="0">
                <a:latin typeface="Arial" charset="0"/>
                <a:cs typeface="Arial" charset="0"/>
              </a:rPr>
              <a:t> que </a:t>
            </a:r>
            <a:r>
              <a:rPr lang="pt-BR" altLang="pt-BR" sz="1600" b="0" dirty="0" err="1" smtClean="0">
                <a:latin typeface="Arial" charset="0"/>
                <a:cs typeface="Arial" charset="0"/>
              </a:rPr>
              <a:t>desués</a:t>
            </a:r>
            <a:r>
              <a:rPr lang="pt-BR" altLang="pt-BR" sz="1600" b="0" dirty="0" smtClean="0">
                <a:latin typeface="Arial" charset="0"/>
                <a:cs typeface="Arial" charset="0"/>
              </a:rPr>
              <a:t> de </a:t>
            </a:r>
            <a:r>
              <a:rPr lang="pt-BR" altLang="pt-BR" sz="1600" b="0" dirty="0" err="1" smtClean="0">
                <a:latin typeface="Arial" charset="0"/>
                <a:cs typeface="Arial" charset="0"/>
              </a:rPr>
              <a:t>muchísimos</a:t>
            </a:r>
            <a:r>
              <a:rPr lang="pt-BR" altLang="pt-BR" sz="1600" b="0" dirty="0" smtClean="0">
                <a:latin typeface="Arial" charset="0"/>
                <a:cs typeface="Arial" charset="0"/>
              </a:rPr>
              <a:t> ciclos (N) de carga-descarga </a:t>
            </a:r>
            <a:r>
              <a:rPr lang="pt-BR" altLang="pt-BR" sz="1600" b="0" dirty="0" err="1" smtClean="0">
                <a:latin typeface="Arial" charset="0"/>
                <a:cs typeface="Arial" charset="0"/>
              </a:rPr>
              <a:t>rompen</a:t>
            </a:r>
            <a:r>
              <a:rPr lang="pt-BR" altLang="pt-BR" sz="1600" b="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962400" cy="365125"/>
          </a:xfrm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4D9E9-196F-48CE-80EC-3E0A83A90AF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sp>
        <p:nvSpPr>
          <p:cNvPr id="12" name="Seta em curva para cima 11"/>
          <p:cNvSpPr/>
          <p:nvPr/>
        </p:nvSpPr>
        <p:spPr>
          <a:xfrm>
            <a:off x="7010400" y="5572472"/>
            <a:ext cx="1066800" cy="304800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106" name="CaixaDeTexto 12"/>
          <p:cNvSpPr txBox="1">
            <a:spLocks noChangeArrowheads="1"/>
          </p:cNvSpPr>
          <p:nvPr/>
        </p:nvSpPr>
        <p:spPr bwMode="auto">
          <a:xfrm>
            <a:off x="4724400" y="557371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 sz="1800"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724400" y="5715000"/>
            <a:ext cx="2362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estimar </a:t>
            </a:r>
            <a:r>
              <a:rPr lang="pt-B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</a:t>
            </a:r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N?</a:t>
            </a:r>
          </a:p>
        </p:txBody>
      </p:sp>
      <p:sp>
        <p:nvSpPr>
          <p:cNvPr id="15" name="Seta para baixo 14"/>
          <p:cNvSpPr/>
          <p:nvPr/>
        </p:nvSpPr>
        <p:spPr>
          <a:xfrm>
            <a:off x="3352800" y="4653136"/>
            <a:ext cx="3048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09" name="CaixaDeTexto 15"/>
          <p:cNvSpPr txBox="1">
            <a:spLocks noChangeArrowheads="1"/>
          </p:cNvSpPr>
          <p:nvPr/>
        </p:nvSpPr>
        <p:spPr bwMode="auto">
          <a:xfrm>
            <a:off x="2915816" y="4221088"/>
            <a:ext cx="135138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600" dirty="0" err="1" smtClean="0">
                <a:latin typeface="Arial" charset="0"/>
              </a:rPr>
              <a:t>Subrasante</a:t>
            </a:r>
            <a:endParaRPr lang="pt-BR" altLang="pt-BR" sz="1600" dirty="0">
              <a:latin typeface="Arial" charset="0"/>
            </a:endParaRPr>
          </a:p>
        </p:txBody>
      </p:sp>
      <p:pic>
        <p:nvPicPr>
          <p:cNvPr id="16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6" t="27265" r="35625" b="23000"/>
          <a:stretch/>
        </p:blipFill>
        <p:spPr bwMode="auto">
          <a:xfrm>
            <a:off x="4572000" y="2831976"/>
            <a:ext cx="4353118" cy="2397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449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251520" y="3212976"/>
            <a:ext cx="2592288" cy="3201219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NCHRP-789 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(2014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ASTM C1609 (2012);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Carga estática: 0,69 MPa/min (2,3 N/min)</a:t>
            </a:r>
          </a:p>
          <a:p>
            <a:pPr>
              <a:spcBef>
                <a:spcPts val="1200"/>
              </a:spcBef>
            </a:pP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Medida de la flecha </a:t>
            </a:r>
            <a:r>
              <a:rPr lang="pt-BR" altLang="pt-BR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 err="1" smtClean="0">
                <a:latin typeface="Arial" pitchFamily="34" charset="0"/>
                <a:cs typeface="Arial" pitchFamily="34" charset="0"/>
              </a:rPr>
              <a:t>el</a:t>
            </a: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 centro da viga (LVDT)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1EE97-DC82-4560-93B1-CDF970AB6D0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79512" y="1059782"/>
            <a:ext cx="2709428" cy="200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27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ENSAYO RTF</a:t>
            </a:r>
          </a:p>
          <a:p>
            <a:pPr fontAlgn="auto">
              <a:spcAft>
                <a:spcPts val="0"/>
              </a:spcAft>
              <a:defRPr/>
            </a:pPr>
            <a:endParaRPr lang="pt-BR" sz="2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Esquema de carga </a:t>
            </a:r>
            <a:r>
              <a:rPr lang="pt-BR" sz="1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1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ensayos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Resistencia a </a:t>
            </a:r>
            <a:r>
              <a:rPr lang="pt-BR" sz="1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Tracción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1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1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Flexión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(RTF) y</a:t>
            </a:r>
            <a:b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Fatiga </a:t>
            </a:r>
            <a:r>
              <a:rPr lang="pt-BR" sz="1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4 </a:t>
            </a:r>
            <a:r>
              <a:rPr lang="pt-BR" sz="1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Puntos</a:t>
            </a:r>
            <a:endParaRPr 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10171" y="1996962"/>
            <a:ext cx="4369208" cy="29128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51472" y="1996962"/>
            <a:ext cx="4369209" cy="2912806"/>
          </a:xfrm>
          <a:prstGeom prst="rect">
            <a:avLst/>
          </a:prstGeom>
        </p:spPr>
      </p:pic>
      <p:sp>
        <p:nvSpPr>
          <p:cNvPr id="8" name="Seta para a esquerda 7"/>
          <p:cNvSpPr/>
          <p:nvPr/>
        </p:nvSpPr>
        <p:spPr>
          <a:xfrm>
            <a:off x="8460432" y="3356992"/>
            <a:ext cx="539552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635896" y="620688"/>
            <a:ext cx="380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Recordemos...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6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Cálculo de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tensiones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deformaciones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ensayo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tracción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flexión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Espaço Reservado para Conteúdo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9992" y="1371600"/>
                <a:ext cx="4464496" cy="468172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pt-B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𝑃𝐿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200" b="0" dirty="0" smtClean="0">
                  <a:ea typeface="Cambria Math"/>
                </a:endParaRP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pt-BR" sz="2200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108</m:t>
                          </m:r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sSub>
                            <m:sSubPr>
                              <m:ctrlP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pt-BR" sz="2200" b="0" i="1" smtClean="0">
                              <a:latin typeface="Cambria Math"/>
                              <a:ea typeface="Cambria Math"/>
                            </a:rPr>
                            <m:t>23</m:t>
                          </m:r>
                          <m:sSup>
                            <m:sSupPr>
                              <m:ctrlP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pt-BR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200" b="0" dirty="0" smtClean="0">
                  <a:ea typeface="Cambria Math"/>
                </a:endParaRP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pt-BR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200" i="1" dirty="0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BR" sz="22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200" i="1" dirty="0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pt-BR" sz="22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200" dirty="0" smtClean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t-BR" sz="22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pt-BR" sz="200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Arial Narrow" pitchFamily="34" charset="0"/>
                  </a:rPr>
                  <a:t>(MPa) </a:t>
                </a:r>
                <a:r>
                  <a:rPr lang="en-US" sz="2000" dirty="0" err="1" smtClean="0">
                    <a:latin typeface="Arial Narrow" pitchFamily="34" charset="0"/>
                  </a:rPr>
                  <a:t>tensión</a:t>
                </a:r>
                <a:r>
                  <a:rPr lang="en-US" sz="2000" dirty="0" smtClean="0">
                    <a:latin typeface="Arial Narrow" pitchFamily="34" charset="0"/>
                  </a:rPr>
                  <a:t> de </a:t>
                </a:r>
                <a:r>
                  <a:rPr lang="en-US" sz="2000" dirty="0" err="1" smtClean="0">
                    <a:latin typeface="Arial Narrow" pitchFamily="34" charset="0"/>
                  </a:rPr>
                  <a:t>tracción</a:t>
                </a:r>
                <a:r>
                  <a:rPr lang="en-US" sz="2000" dirty="0" smtClean="0">
                    <a:latin typeface="Arial Narrow" pitchFamily="34" charset="0"/>
                  </a:rPr>
                  <a:t> en </a:t>
                </a:r>
                <a:r>
                  <a:rPr lang="en-US" sz="2000" dirty="0" err="1" smtClean="0">
                    <a:latin typeface="Arial Narrow" pitchFamily="34" charset="0"/>
                  </a:rPr>
                  <a:t>flexión</a:t>
                </a:r>
                <a:r>
                  <a:rPr lang="en-US" sz="2000" dirty="0" smtClean="0">
                    <a:latin typeface="Arial Narrow" pitchFamily="34" charset="0"/>
                  </a:rPr>
                  <a:t> </a:t>
                </a:r>
                <a:r>
                  <a:rPr lang="en-US" sz="2000" dirty="0" err="1" smtClean="0">
                    <a:latin typeface="Arial Narrow" pitchFamily="34" charset="0"/>
                  </a:rPr>
                  <a:t>correspondiente</a:t>
                </a:r>
                <a:r>
                  <a:rPr lang="en-US" sz="2000" dirty="0" smtClean="0">
                    <a:latin typeface="Arial Narrow" pitchFamily="34" charset="0"/>
                  </a:rPr>
                  <a:t> a la </a:t>
                </a:r>
                <a:r>
                  <a:rPr lang="en-US" sz="2000" dirty="0" err="1" smtClean="0">
                    <a:latin typeface="Arial Narrow" pitchFamily="34" charset="0"/>
                  </a:rPr>
                  <a:t>fuerza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rial Narrow" pitchFamily="34" charset="0"/>
                  </a:rPr>
                  <a:t> (N)</a:t>
                </a:r>
                <a:endParaRPr lang="pt-BR" sz="2000" dirty="0">
                  <a:latin typeface="Arial Narrow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rial Narrow" pitchFamily="34" charset="0"/>
                  </a:rPr>
                  <a:t> </a:t>
                </a:r>
                <a:r>
                  <a:rPr lang="en-US" sz="2000" dirty="0" smtClean="0">
                    <a:latin typeface="Arial Narrow" pitchFamily="34" charset="0"/>
                  </a:rPr>
                  <a:t>(</a:t>
                </a:r>
                <a:r>
                  <a:rPr lang="en-US" sz="2000" dirty="0" err="1" smtClean="0">
                    <a:latin typeface="Symbol" pitchFamily="18" charset="2"/>
                  </a:rPr>
                  <a:t>m</a:t>
                </a:r>
                <a:r>
                  <a:rPr lang="en-US" sz="2000" dirty="0" err="1" smtClean="0">
                    <a:latin typeface="Arial Narrow" pitchFamily="34" charset="0"/>
                  </a:rPr>
                  <a:t>strain</a:t>
                </a:r>
                <a:r>
                  <a:rPr lang="en-US" sz="2000" dirty="0" smtClean="0">
                    <a:latin typeface="Arial Narrow" pitchFamily="34" charset="0"/>
                  </a:rPr>
                  <a:t>) </a:t>
                </a:r>
                <a:r>
                  <a:rPr lang="en-US" sz="2000" dirty="0" err="1" smtClean="0">
                    <a:latin typeface="Arial Narrow" pitchFamily="34" charset="0"/>
                  </a:rPr>
                  <a:t>deformación</a:t>
                </a:r>
                <a:r>
                  <a:rPr lang="en-US" sz="2000" dirty="0" smtClean="0">
                    <a:latin typeface="Arial Narrow" pitchFamily="34" charset="0"/>
                  </a:rPr>
                  <a:t> de </a:t>
                </a:r>
                <a:r>
                  <a:rPr lang="en-US" sz="2000" dirty="0" err="1" smtClean="0">
                    <a:latin typeface="Arial Narrow" pitchFamily="34" charset="0"/>
                  </a:rPr>
                  <a:t>tracción</a:t>
                </a:r>
                <a:r>
                  <a:rPr lang="en-US" sz="2000" dirty="0" smtClean="0">
                    <a:latin typeface="Arial Narrow" pitchFamily="34" charset="0"/>
                  </a:rPr>
                  <a:t> en </a:t>
                </a:r>
                <a:r>
                  <a:rPr lang="en-US" sz="2000" dirty="0" err="1" smtClean="0">
                    <a:latin typeface="Arial Narrow" pitchFamily="34" charset="0"/>
                  </a:rPr>
                  <a:t>flexión</a:t>
                </a:r>
                <a:r>
                  <a:rPr lang="en-US" sz="2000" dirty="0" smtClean="0">
                    <a:latin typeface="Arial Narrow" pitchFamily="34" charset="0"/>
                  </a:rPr>
                  <a:t> </a:t>
                </a:r>
                <a:r>
                  <a:rPr lang="en-US" sz="2000" dirty="0" err="1" smtClean="0">
                    <a:latin typeface="Arial Narrow" pitchFamily="34" charset="0"/>
                  </a:rPr>
                  <a:t>correspondiente</a:t>
                </a:r>
                <a:r>
                  <a:rPr lang="en-US" sz="2000" dirty="0" smtClean="0">
                    <a:latin typeface="Arial Narrow" pitchFamily="34" charset="0"/>
                  </a:rPr>
                  <a:t> a </a:t>
                </a:r>
                <a:r>
                  <a:rPr lang="en-US" sz="2000" dirty="0" err="1" smtClean="0">
                    <a:latin typeface="Arial Narrow" pitchFamily="34" charset="0"/>
                  </a:rPr>
                  <a:t>flecha</a:t>
                </a:r>
                <a:r>
                  <a:rPr lang="en-US" sz="2000" dirty="0" smtClean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rial Narrow" pitchFamily="34" charset="0"/>
                  </a:rPr>
                  <a:t> (mm)</a:t>
                </a:r>
                <a:endParaRPr lang="pt-BR" sz="2000" dirty="0">
                  <a:latin typeface="Arial Narrow" pitchFamily="34" charset="0"/>
                </a:endParaRPr>
              </a:p>
              <a:p>
                <a:r>
                  <a:rPr lang="en-US" sz="2000" i="1" dirty="0">
                    <a:latin typeface="Arial Narrow" pitchFamily="34" charset="0"/>
                  </a:rPr>
                  <a:t>S</a:t>
                </a:r>
                <a:r>
                  <a:rPr lang="en-US" sz="2000" i="1" baseline="-25000" dirty="0">
                    <a:latin typeface="Arial Narrow" pitchFamily="34" charset="0"/>
                  </a:rPr>
                  <a:t>i</a:t>
                </a:r>
                <a:r>
                  <a:rPr lang="en-US" sz="2000" dirty="0">
                    <a:latin typeface="Arial Narrow" pitchFamily="34" charset="0"/>
                  </a:rPr>
                  <a:t> (MPa) </a:t>
                </a:r>
                <a:r>
                  <a:rPr lang="en-US" sz="2000" dirty="0" err="1" smtClean="0">
                    <a:latin typeface="Arial Narrow" pitchFamily="34" charset="0"/>
                  </a:rPr>
                  <a:t>módulo</a:t>
                </a:r>
                <a:r>
                  <a:rPr lang="en-US" sz="2000" dirty="0" smtClean="0">
                    <a:latin typeface="Arial Narrow" pitchFamily="34" charset="0"/>
                  </a:rPr>
                  <a:t> flexural</a:t>
                </a:r>
                <a:endParaRPr lang="pt-BR" sz="2000" dirty="0">
                  <a:latin typeface="Arial Narrow" pitchFamily="34" charset="0"/>
                </a:endParaRPr>
              </a:p>
              <a:p>
                <a:r>
                  <a:rPr lang="en-US" sz="2000" i="1" dirty="0">
                    <a:latin typeface="Arial Narrow" pitchFamily="34" charset="0"/>
                  </a:rPr>
                  <a:t>L</a:t>
                </a:r>
                <a:r>
                  <a:rPr lang="en-US" sz="2000" dirty="0">
                    <a:latin typeface="Arial Narrow" pitchFamily="34" charset="0"/>
                  </a:rPr>
                  <a:t> </a:t>
                </a:r>
                <a:r>
                  <a:rPr lang="en-US" sz="2000" dirty="0" err="1" smtClean="0">
                    <a:latin typeface="Arial Narrow" pitchFamily="34" charset="0"/>
                  </a:rPr>
                  <a:t>distancia</a:t>
                </a:r>
                <a:r>
                  <a:rPr lang="en-US" sz="2000" dirty="0" smtClean="0">
                    <a:latin typeface="Arial Narrow" pitchFamily="34" charset="0"/>
                  </a:rPr>
                  <a:t> entre los </a:t>
                </a:r>
                <a:r>
                  <a:rPr lang="en-US" sz="2000" dirty="0" err="1" smtClean="0">
                    <a:latin typeface="Arial Narrow" pitchFamily="34" charset="0"/>
                  </a:rPr>
                  <a:t>apoyos</a:t>
                </a:r>
                <a:r>
                  <a:rPr lang="en-US" sz="2000" dirty="0" smtClean="0">
                    <a:latin typeface="Arial Narrow" pitchFamily="34" charset="0"/>
                  </a:rPr>
                  <a:t> </a:t>
                </a:r>
                <a:r>
                  <a:rPr lang="en-US" sz="2000" dirty="0">
                    <a:latin typeface="Arial Narrow" pitchFamily="34" charset="0"/>
                  </a:rPr>
                  <a:t>(300 mm)</a:t>
                </a:r>
                <a:endParaRPr lang="pt-BR" sz="2000" dirty="0">
                  <a:latin typeface="Arial Narrow" pitchFamily="34" charset="0"/>
                </a:endParaRPr>
              </a:p>
              <a:p>
                <a:r>
                  <a:rPr lang="en-US" sz="2000" i="1" dirty="0">
                    <a:latin typeface="Arial Narrow" pitchFamily="34" charset="0"/>
                  </a:rPr>
                  <a:t>b</a:t>
                </a:r>
                <a:r>
                  <a:rPr lang="en-US" sz="2000" dirty="0">
                    <a:latin typeface="Arial Narrow" pitchFamily="34" charset="0"/>
                  </a:rPr>
                  <a:t> </a:t>
                </a:r>
                <a:r>
                  <a:rPr lang="en-US" sz="2000" dirty="0" err="1" smtClean="0">
                    <a:latin typeface="Arial Narrow" pitchFamily="34" charset="0"/>
                  </a:rPr>
                  <a:t>ancho</a:t>
                </a:r>
                <a:r>
                  <a:rPr lang="en-US" sz="2000" dirty="0" smtClean="0">
                    <a:latin typeface="Arial Narrow" pitchFamily="34" charset="0"/>
                  </a:rPr>
                  <a:t> de la </a:t>
                </a:r>
                <a:r>
                  <a:rPr lang="en-US" sz="2000" dirty="0" err="1" smtClean="0">
                    <a:latin typeface="Arial Narrow" pitchFamily="34" charset="0"/>
                  </a:rPr>
                  <a:t>viga</a:t>
                </a:r>
                <a:r>
                  <a:rPr lang="en-US" sz="2000" dirty="0" smtClean="0">
                    <a:latin typeface="Arial Narrow" pitchFamily="34" charset="0"/>
                  </a:rPr>
                  <a:t> </a:t>
                </a:r>
                <a:r>
                  <a:rPr lang="en-US" sz="2000" dirty="0">
                    <a:latin typeface="Arial Narrow" pitchFamily="34" charset="0"/>
                  </a:rPr>
                  <a:t>(mm)</a:t>
                </a:r>
                <a:endParaRPr lang="pt-BR" sz="2000" dirty="0">
                  <a:latin typeface="Arial Narrow" pitchFamily="34" charset="0"/>
                </a:endParaRPr>
              </a:p>
              <a:p>
                <a:r>
                  <a:rPr lang="en-US" sz="2000" i="1" dirty="0">
                    <a:latin typeface="Arial Narrow" pitchFamily="34" charset="0"/>
                  </a:rPr>
                  <a:t>h</a:t>
                </a:r>
                <a:r>
                  <a:rPr lang="en-US" sz="2000" dirty="0">
                    <a:latin typeface="Arial Narrow" pitchFamily="34" charset="0"/>
                  </a:rPr>
                  <a:t> </a:t>
                </a:r>
                <a:r>
                  <a:rPr lang="en-US" sz="2000" dirty="0" err="1" smtClean="0">
                    <a:latin typeface="Arial Narrow" pitchFamily="34" charset="0"/>
                  </a:rPr>
                  <a:t>altura</a:t>
                </a:r>
                <a:r>
                  <a:rPr lang="en-US" sz="2000" dirty="0" smtClean="0">
                    <a:latin typeface="Arial Narrow" pitchFamily="34" charset="0"/>
                  </a:rPr>
                  <a:t> de la </a:t>
                </a:r>
                <a:r>
                  <a:rPr lang="en-US" sz="2000" dirty="0" err="1">
                    <a:latin typeface="Arial Narrow" pitchFamily="34" charset="0"/>
                  </a:rPr>
                  <a:t>v</a:t>
                </a:r>
                <a:r>
                  <a:rPr lang="en-US" sz="2000" dirty="0" err="1" smtClean="0">
                    <a:latin typeface="Arial Narrow" pitchFamily="34" charset="0"/>
                  </a:rPr>
                  <a:t>iga</a:t>
                </a:r>
                <a:r>
                  <a:rPr lang="en-US" sz="2000" dirty="0" smtClean="0">
                    <a:latin typeface="Arial Narrow" pitchFamily="34" charset="0"/>
                  </a:rPr>
                  <a:t> (</a:t>
                </a:r>
                <a:r>
                  <a:rPr lang="en-US" sz="2000" dirty="0">
                    <a:latin typeface="Arial Narrow" pitchFamily="34" charset="0"/>
                  </a:rPr>
                  <a:t>mm)</a:t>
                </a:r>
                <a:endParaRPr lang="pt-BR" sz="2000" dirty="0">
                  <a:latin typeface="Arial Narrow" pitchFamily="34" charset="0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11" name="Espaço Reservado para Conteúdo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9992" y="1371600"/>
                <a:ext cx="4464496" cy="4681728"/>
              </a:xfrm>
              <a:blipFill rotWithShape="1">
                <a:blip r:embed="rId2" cstate="print"/>
                <a:stretch>
                  <a:fillRect l="-409" b="-95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AD21B-3BD5-4FC3-8BA1-6FA0A2F38C8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2" name="Imagem 11"/>
          <p:cNvPicPr/>
          <p:nvPr/>
        </p:nvPicPr>
        <p:blipFill rotWithShape="1">
          <a:blip r:embed="rId3" cstate="print"/>
          <a:srcRect l="45558" t="19949" r="18315" b="15856"/>
          <a:stretch/>
        </p:blipFill>
        <p:spPr bwMode="auto">
          <a:xfrm>
            <a:off x="395535" y="1413296"/>
            <a:ext cx="3960000" cy="46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446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6">
            <a:extLst>
              <a:ext uri="{FF2B5EF4-FFF2-40B4-BE49-F238E27FC236}">
                <a16:creationId xmlns:a16="http://schemas.microsoft.com/office/drawing/2014/main" xmlns="" id="{5E0AB59B-D131-43B6-A8C8-08E8F6699AF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79512" y="2296660"/>
            <a:ext cx="8784976" cy="4084667"/>
          </a:xfrm>
          <a:solidFill>
            <a:schemeClr val="bg1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1259632" y="1628800"/>
            <a:ext cx="6731080" cy="516950"/>
          </a:xfrm>
        </p:spPr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Curvas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tensión-deformación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1EE97-DC82-4560-93B1-CDF970AB6D0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Título 4"/>
          <p:cNvSpPr txBox="1">
            <a:spLocks/>
          </p:cNvSpPr>
          <p:nvPr/>
        </p:nvSpPr>
        <p:spPr bwMode="auto">
          <a:xfrm>
            <a:off x="454025" y="381001"/>
            <a:ext cx="8150423" cy="6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ENSAYO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RTF – MFE e </a:t>
            </a:r>
            <a:r>
              <a:rPr lang="es-E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e</a:t>
            </a:r>
            <a:r>
              <a:rPr lang="es-ES" sz="2800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s-ES" sz="2800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3479986"/>
              </p:ext>
            </p:extLst>
          </p:nvPr>
        </p:nvGraphicFramePr>
        <p:xfrm>
          <a:off x="1835696" y="2420888"/>
          <a:ext cx="5544615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Conector reto 12"/>
          <p:cNvCxnSpPr/>
          <p:nvPr/>
        </p:nvCxnSpPr>
        <p:spPr>
          <a:xfrm flipH="1">
            <a:off x="2843808" y="2789064"/>
            <a:ext cx="7920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635896" y="508518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rgbClr val="0070C0"/>
                </a:solidFill>
                <a:latin typeface="Symbol" pitchFamily="18" charset="2"/>
              </a:rPr>
              <a:t>e</a:t>
            </a:r>
            <a:r>
              <a:rPr lang="pt-BR" sz="1600" baseline="-25000" dirty="0" err="1">
                <a:solidFill>
                  <a:srgbClr val="0070C0"/>
                </a:solidFill>
              </a:rPr>
              <a:t>b</a:t>
            </a:r>
            <a:endParaRPr lang="pt-BR" sz="1600" baseline="-25000" dirty="0">
              <a:solidFill>
                <a:srgbClr val="0070C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709682" y="6309320"/>
            <a:ext cx="594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RTF Normalizada = </a:t>
            </a:r>
            <a:r>
              <a:rPr lang="pt-B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pt-BR" sz="20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/RTF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F7B2D2C2-DCF4-44CF-A0DD-F3B9F9A00C69}"/>
              </a:ext>
            </a:extLst>
          </p:cNvPr>
          <p:cNvSpPr/>
          <p:nvPr/>
        </p:nvSpPr>
        <p:spPr>
          <a:xfrm>
            <a:off x="2339752" y="2537633"/>
            <a:ext cx="432048" cy="243295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69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Cálculo de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tensiones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deformaciones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ensayo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tracción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flexión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pt-B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Espaço Reservado para Conteúdo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9992" y="1371600"/>
                <a:ext cx="4464496" cy="4681728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spcAft>
                    <a:spcPts val="600"/>
                  </a:spcAft>
                  <a:buNone/>
                </a:pPr>
                <a:r>
                  <a:rPr lang="pt-B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Cambria Math"/>
                    <a:cs typeface="Arial" pitchFamily="34" charset="0"/>
                  </a:rPr>
                  <a:t>Cálculo del módulo flexural </a:t>
                </a:r>
                <a:r>
                  <a:rPr lang="pt-BR" sz="22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(módulo secante a 40% de RTF)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:r>
                  <a:rPr lang="pt-BR" sz="22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RTF = 0,56 MPa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t-BR" sz="22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pt-BR" sz="22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pt-BR" sz="2200" b="0" dirty="0" smtClean="0">
                    <a:ea typeface="Cambria Math"/>
                  </a:rPr>
                  <a:t> </a:t>
                </a:r>
                <a:r>
                  <a:rPr lang="pt-BR" sz="2000" b="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0,226 MPa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t-BR" sz="220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sz="22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pt-BR" sz="2000" b="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48,646 </a:t>
                </a:r>
                <a:r>
                  <a:rPr lang="pt-BR" sz="2000" b="0" dirty="0" err="1" smtClean="0">
                    <a:latin typeface="Symbol" pitchFamily="18" charset="2"/>
                    <a:ea typeface="Cambria Math"/>
                    <a:cs typeface="Arial" pitchFamily="34" charset="0"/>
                  </a:rPr>
                  <a:t>m</a:t>
                </a:r>
                <a:r>
                  <a:rPr lang="pt-BR" sz="2000" b="0" dirty="0" err="1" smtClean="0">
                    <a:latin typeface="Arial" pitchFamily="34" charset="0"/>
                    <a:ea typeface="Cambria Math"/>
                    <a:cs typeface="Arial" pitchFamily="34" charset="0"/>
                  </a:rPr>
                  <a:t>strain</a:t>
                </a:r>
                <a:endParaRPr lang="pt-BR" sz="2000" b="0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dirty="0" smtClean="0">
                            <a:latin typeface="Cambria Math"/>
                          </a:rPr>
                          <m:t>0,226</m:t>
                        </m:r>
                      </m:num>
                      <m:den>
                        <m:r>
                          <a:rPr lang="pt-BR" sz="2400" b="0" i="1" dirty="0" smtClean="0">
                            <a:latin typeface="Cambria Math"/>
                          </a:rPr>
                          <m:t>48,646</m:t>
                        </m:r>
                      </m:den>
                    </m:f>
                  </m:oMath>
                </a14:m>
                <a:r>
                  <a:rPr lang="pt-BR" sz="2400" dirty="0" smtClean="0">
                    <a:latin typeface="Arial" pitchFamily="34" charset="0"/>
                    <a:cs typeface="Arial" pitchFamily="34" charset="0"/>
                  </a:rPr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t-BR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pt-BR" sz="2400" dirty="0" smtClean="0">
                    <a:latin typeface="Arial" pitchFamily="34" charset="0"/>
                    <a:cs typeface="Arial" pitchFamily="34" charset="0"/>
                  </a:rPr>
                  <a:t> = 4648 MPa</a:t>
                </a:r>
              </a:p>
              <a:p>
                <a:pPr marL="0" indent="0" algn="ctr">
                  <a:spcBef>
                    <a:spcPts val="1800"/>
                  </a:spcBef>
                  <a:spcAft>
                    <a:spcPts val="600"/>
                  </a:spcAft>
                  <a:buNone/>
                </a:pPr>
                <a:r>
                  <a:rPr lang="pt-BR" sz="2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Deformación</a:t>
                </a:r>
                <a:r>
                  <a:rPr lang="pt-B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2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en</a:t>
                </a:r>
                <a:r>
                  <a:rPr lang="pt-B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la ruptura</a:t>
                </a:r>
                <a:r>
                  <a:rPr lang="pt-BR" sz="2200" dirty="0" smtClean="0">
                    <a:latin typeface="Arial" pitchFamily="34" charset="0"/>
                    <a:cs typeface="Arial" pitchFamily="34" charset="0"/>
                  </a:rPr>
                  <a:t>            </a:t>
                </a:r>
                <a:r>
                  <a:rPr lang="pt-BR" sz="2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pt-BR" sz="2200" dirty="0" smtClean="0">
                    <a:latin typeface="Symbol" pitchFamily="18" charset="2"/>
                    <a:cs typeface="Arial" pitchFamily="34" charset="0"/>
                  </a:rPr>
                  <a:t>e</a:t>
                </a:r>
                <a:r>
                  <a:rPr lang="pt-BR" sz="2200" dirty="0" smtClean="0">
                    <a:latin typeface="Arial" pitchFamily="34" charset="0"/>
                    <a:cs typeface="Arial" pitchFamily="34" charset="0"/>
                  </a:rPr>
                  <a:t> para 95% de RTF)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:r>
                  <a:rPr lang="pt-BR" sz="2200" dirty="0" err="1" smtClean="0">
                    <a:latin typeface="Symbol" pitchFamily="18" charset="2"/>
                    <a:cs typeface="Arial" pitchFamily="34" charset="0"/>
                  </a:rPr>
                  <a:t>e</a:t>
                </a:r>
                <a:r>
                  <a:rPr lang="pt-BR" sz="2200" baseline="-25000" dirty="0" err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pt-BR" sz="2200" dirty="0" smtClean="0">
                    <a:latin typeface="Arial" pitchFamily="34" charset="0"/>
                    <a:cs typeface="Arial" pitchFamily="34" charset="0"/>
                  </a:rPr>
                  <a:t> = 252 </a:t>
                </a:r>
                <a:r>
                  <a:rPr lang="pt-BR" sz="2200" dirty="0" err="1" smtClean="0">
                    <a:latin typeface="Symbol" pitchFamily="18" charset="2"/>
                    <a:cs typeface="Arial" pitchFamily="34" charset="0"/>
                  </a:rPr>
                  <a:t>m</a:t>
                </a:r>
                <a:r>
                  <a:rPr lang="pt-BR" sz="2200" dirty="0" err="1" smtClean="0">
                    <a:latin typeface="Arial" pitchFamily="34" charset="0"/>
                    <a:cs typeface="Arial" pitchFamily="34" charset="0"/>
                  </a:rPr>
                  <a:t>strain</a:t>
                </a:r>
                <a:r>
                  <a:rPr lang="pt-BR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endParaRPr lang="pt-BR" sz="2400" dirty="0"/>
              </a:p>
            </p:txBody>
          </p:sp>
        </mc:Choice>
        <mc:Fallback>
          <p:sp>
            <p:nvSpPr>
              <p:cNvPr id="11" name="Espaço Reservado para Conteúdo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9992" y="1371600"/>
                <a:ext cx="4464496" cy="4681728"/>
              </a:xfrm>
              <a:blipFill rotWithShape="1">
                <a:blip r:embed="rId2" cstate="print"/>
                <a:stretch>
                  <a:fillRect t="-7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AD21B-3BD5-4FC3-8BA1-6FA0A2F38C8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2" name="Imagem 11"/>
          <p:cNvPicPr/>
          <p:nvPr/>
        </p:nvPicPr>
        <p:blipFill rotWithShape="1">
          <a:blip r:embed="rId3" cstate="print"/>
          <a:srcRect l="45558" t="19949" r="18315" b="15856"/>
          <a:stretch/>
        </p:blipFill>
        <p:spPr bwMode="auto">
          <a:xfrm>
            <a:off x="395535" y="1413296"/>
            <a:ext cx="3960000" cy="46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327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Modelos de Fatiga y de 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trituración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(“</a:t>
            </a:r>
            <a:r>
              <a:rPr lang="pt-B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crushing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”)</a:t>
            </a:r>
            <a:endParaRPr lang="pt-B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17" t="19245" r="31730" b="6251"/>
          <a:stretch/>
        </p:blipFill>
        <p:spPr bwMode="auto">
          <a:xfrm>
            <a:off x="1318407" y="1484784"/>
            <a:ext cx="649395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94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267370"/>
            <a:ext cx="8162925" cy="641350"/>
          </a:xfrm>
        </p:spPr>
        <p:txBody>
          <a:bodyPr/>
          <a:lstStyle/>
          <a:p>
            <a:pPr algn="ctr" eaLnBrk="1" hangingPunct="1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Ejemplo</a:t>
            </a:r>
            <a:endParaRPr lang="pt-BR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7544" y="1484784"/>
                <a:ext cx="4680519" cy="4680520"/>
              </a:xfrm>
            </p:spPr>
            <p:txBody>
              <a:bodyPr>
                <a:normAutofit fontScale="92500" lnSpcReduction="10000"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120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None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En la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estructura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al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lado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considerar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los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siguientes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parámetros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elásticos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  <a:spcBef>
                    <a:spcPct val="30000"/>
                  </a:spcBef>
                  <a:buClrTx/>
                  <a:buSzPct val="66000"/>
                </a:pP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Mezcla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asfáltica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caliente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(HMA):       MR = 3000 MPa y </a:t>
                </a:r>
                <a:r>
                  <a:rPr lang="en-US" sz="2000" dirty="0">
                    <a:latin typeface="Symbol" pitchFamily="18" charset="2"/>
                    <a:cs typeface="Symap_IV25" pitchFamily="2" charset="0"/>
                    <a:sym typeface="Symbol"/>
                  </a:rPr>
                  <a:t>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= 0,30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  <a:buClrTx/>
                  <a:buSzPct val="66000"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Base de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piedra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triturada</a:t>
                </a: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spcBef>
                    <a:spcPct val="30000"/>
                  </a:spcBef>
                  <a:buClrTx/>
                  <a:buSzPct val="66000"/>
                  <a:buNone/>
                </a:pP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  <a:cs typeface="Arial" pitchFamily="34" charset="0"/>
                      </a:rPr>
                      <m:t>      </m:t>
                    </m:r>
                    <m:r>
                      <a:rPr lang="pt-BR" sz="2000" b="0" i="1" smtClean="0">
                        <a:latin typeface="Cambria Math"/>
                        <a:cs typeface="Arial" pitchFamily="34" charset="0"/>
                      </a:rPr>
                      <m:t>𝑀𝑅</m:t>
                    </m:r>
                    <m:r>
                      <a:rPr lang="pt-BR" sz="2000" b="0" i="1" smtClean="0">
                        <a:latin typeface="Cambria Math"/>
                        <a:cs typeface="Arial" pitchFamily="34" charset="0"/>
                      </a:rPr>
                      <m:t>=200</m:t>
                    </m:r>
                    <m:sSup>
                      <m:sSupPr>
                        <m:ctrlPr>
                          <a:rPr lang="pt-BR" sz="2000" b="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0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000" b="0" i="1" smtClean="0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𝜃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000" b="0" i="1" smtClean="0"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b="0" i="1" smtClean="0">
                                        <a:latin typeface="Cambria Math"/>
                                        <a:cs typeface="Arial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t-BR" sz="2000" b="0" i="1" smtClean="0">
                                        <a:latin typeface="Cambria Math"/>
                                        <a:cs typeface="Arial" pitchFamily="34" charset="0"/>
                                      </a:rPr>
                                      <m:t>𝑎𝑡𝑚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000" b="0" i="1" smtClean="0">
                            <a:latin typeface="Cambria Math"/>
                            <a:cs typeface="Arial" pitchFamily="34" charset="0"/>
                          </a:rPr>
                          <m:t>0.60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y </a:t>
                </a:r>
                <a:r>
                  <a:rPr lang="en-US" sz="2000" dirty="0">
                    <a:latin typeface="Symbol" pitchFamily="18" charset="2"/>
                    <a:cs typeface="Symap_IV25" pitchFamily="2" charset="0"/>
                    <a:sym typeface="Symbol"/>
                  </a:rPr>
                  <a:t>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0,35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  <a:buClrTx/>
                  <a:buSzPct val="66000"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Subbase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suelo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estabilizado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con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cal</a:t>
                </a: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  <a:cs typeface="Arial" pitchFamily="34" charset="0"/>
                      </a:rPr>
                      <m:t>      </m:t>
                    </m:r>
                    <m:r>
                      <a:rPr lang="pt-BR" sz="2000" i="1">
                        <a:latin typeface="Cambria Math"/>
                        <a:cs typeface="Arial" pitchFamily="34" charset="0"/>
                      </a:rPr>
                      <m:t>𝑀𝑅</m:t>
                    </m:r>
                    <m:r>
                      <a:rPr lang="pt-BR" sz="2000" i="1">
                        <a:latin typeface="Cambria Math"/>
                        <a:cs typeface="Arial" pitchFamily="34" charset="0"/>
                      </a:rPr>
                      <m:t>=283</m:t>
                    </m:r>
                    <m:sSup>
                      <m:sSupPr>
                        <m:ctrlPr>
                          <a:rPr lang="pt-BR" sz="2000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000" i="1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000" i="1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000" i="1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𝜃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  <a:cs typeface="Arial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  <a:cs typeface="Arial" pitchFamily="34" charset="0"/>
                                      </a:rPr>
                                      <m:t>𝑎𝑡𝑚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000" i="1">
                            <a:latin typeface="Cambria Math"/>
                            <a:cs typeface="Arial" pitchFamily="34" charset="0"/>
                          </a:rPr>
                          <m:t>0.</m:t>
                        </m:r>
                        <m:r>
                          <a:rPr lang="pt-BR" sz="2000" b="0" i="1" smtClean="0">
                            <a:latin typeface="Cambria Math"/>
                            <a:cs typeface="Arial" pitchFamily="34" charset="0"/>
                          </a:rPr>
                          <m:t>74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y </a:t>
                </a:r>
                <a:r>
                  <a:rPr lang="en-US" sz="2000" dirty="0">
                    <a:latin typeface="Symbol" pitchFamily="18" charset="2"/>
                    <a:cs typeface="Symap_IV25" pitchFamily="2" charset="0"/>
                    <a:sym typeface="Symbol"/>
                  </a:rPr>
                  <a:t>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0,20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  <a:buClrTx/>
                  <a:buSzPct val="66000"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Subrasante en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suelo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arcilloso</a:t>
                </a: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ClrTx/>
                  <a:buSzPct val="66000"/>
                  <a:buNone/>
                </a:pP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  <a:cs typeface="Arial" pitchFamily="34" charset="0"/>
                      </a:rPr>
                      <m:t>      </m:t>
                    </m:r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𝑀𝑅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=65</m:t>
                    </m:r>
                    <m:sSup>
                      <m:sSup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pt-BR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𝑎𝑡𝑚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−0.35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y </a:t>
                </a:r>
                <a:r>
                  <a:rPr lang="en-US" sz="2000" dirty="0">
                    <a:latin typeface="Symbol" pitchFamily="18" charset="2"/>
                    <a:cs typeface="Symap_IV25" pitchFamily="2" charset="0"/>
                    <a:sym typeface="Symbol"/>
                  </a:rPr>
                  <a:t>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0,45</a:t>
                </a:r>
              </a:p>
              <a:p>
                <a:pPr marL="0" indent="0">
                  <a:buNone/>
                </a:pPr>
                <a:endParaRPr lang="pt-BR" sz="2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7544" y="1484784"/>
                <a:ext cx="4680519" cy="4680520"/>
              </a:xfrm>
              <a:blipFill rotWithShape="1">
                <a:blip r:embed="rId2" cstate="print"/>
                <a:stretch>
                  <a:fillRect l="-1304" t="-7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5334000" y="3581400"/>
            <a:ext cx="3505200" cy="998538"/>
            <a:chOff x="2160" y="3072"/>
            <a:chExt cx="2208" cy="877"/>
          </a:xfrm>
        </p:grpSpPr>
        <p:pic>
          <p:nvPicPr>
            <p:cNvPr id="13328" name="Picture 6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160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7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688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8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168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9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744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10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160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11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352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12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736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13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168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14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744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6015038" y="3844925"/>
            <a:ext cx="2275014" cy="5232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Subbase  de </a:t>
            </a:r>
            <a:r>
              <a:rPr lang="pt-BR" sz="1400" b="1" dirty="0" err="1" smtClean="0">
                <a:latin typeface="Arial Narrow" pitchFamily="34" charset="0"/>
              </a:rPr>
              <a:t>suelo</a:t>
            </a:r>
            <a:r>
              <a:rPr lang="pt-BR" sz="1400" b="1" dirty="0" smtClean="0">
                <a:latin typeface="Arial Narrow" pitchFamily="34" charset="0"/>
              </a:rPr>
              <a:t> estabilizado com cal – 30 cm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3318" name="Rectangle 16" descr="C:\temp\asphalt.jpg"/>
          <p:cNvSpPr>
            <a:spLocks noChangeArrowheads="1"/>
          </p:cNvSpPr>
          <p:nvPr/>
        </p:nvSpPr>
        <p:spPr bwMode="auto">
          <a:xfrm>
            <a:off x="5338763" y="2209800"/>
            <a:ext cx="3495675" cy="4318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ctangle 17" descr="C:\temp\Scoria20mm.jpg"/>
          <p:cNvSpPr>
            <a:spLocks noChangeArrowheads="1"/>
          </p:cNvSpPr>
          <p:nvPr/>
        </p:nvSpPr>
        <p:spPr bwMode="auto">
          <a:xfrm>
            <a:off x="5334000" y="2590800"/>
            <a:ext cx="3495675" cy="1008063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320" name="Group 18"/>
          <p:cNvGrpSpPr>
            <a:grpSpLocks/>
          </p:cNvGrpSpPr>
          <p:nvPr/>
        </p:nvGrpSpPr>
        <p:grpSpPr bwMode="auto">
          <a:xfrm>
            <a:off x="5334000" y="4572000"/>
            <a:ext cx="3505200" cy="863600"/>
            <a:chOff x="1821" y="3264"/>
            <a:chExt cx="2550" cy="576"/>
          </a:xfrm>
        </p:grpSpPr>
        <p:pic>
          <p:nvPicPr>
            <p:cNvPr id="13324" name="Picture 19" descr="C:\temp\Palou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1821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20" descr="C:\temp\Palou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2520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21" descr="C:\temp\Palou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3219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22" descr="C:\temp\Palou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3572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1" name="Text Box 23"/>
          <p:cNvSpPr txBox="1">
            <a:spLocks noChangeArrowheads="1"/>
          </p:cNvSpPr>
          <p:nvPr/>
        </p:nvSpPr>
        <p:spPr bwMode="auto">
          <a:xfrm>
            <a:off x="6015038" y="2286000"/>
            <a:ext cx="2338932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err="1" smtClean="0">
                <a:latin typeface="Arial Narrow" pitchFamily="34" charset="0"/>
              </a:rPr>
              <a:t>Revestimiento</a:t>
            </a:r>
            <a:r>
              <a:rPr lang="pt-BR" sz="1400" b="1" dirty="0" smtClean="0">
                <a:latin typeface="Arial Narrow" pitchFamily="34" charset="0"/>
              </a:rPr>
              <a:t> – 4 cm de HMA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3322" name="Text Box 24"/>
          <p:cNvSpPr txBox="1">
            <a:spLocks noChangeArrowheads="1"/>
          </p:cNvSpPr>
          <p:nvPr/>
        </p:nvSpPr>
        <p:spPr bwMode="auto">
          <a:xfrm>
            <a:off x="5822372" y="2887663"/>
            <a:ext cx="2531597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Base – 20 cm de </a:t>
            </a:r>
            <a:r>
              <a:rPr lang="pt-BR" sz="1400" b="1" dirty="0" err="1" smtClean="0">
                <a:latin typeface="Arial Narrow" pitchFamily="34" charset="0"/>
              </a:rPr>
              <a:t>piedra</a:t>
            </a:r>
            <a:r>
              <a:rPr lang="pt-BR" sz="1400" b="1" dirty="0" smtClean="0">
                <a:latin typeface="Arial Narrow" pitchFamily="34" charset="0"/>
              </a:rPr>
              <a:t> triturada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3323" name="Text Box 25"/>
          <p:cNvSpPr txBox="1">
            <a:spLocks noChangeArrowheads="1"/>
          </p:cNvSpPr>
          <p:nvPr/>
        </p:nvSpPr>
        <p:spPr bwMode="auto">
          <a:xfrm>
            <a:off x="6015038" y="4800600"/>
            <a:ext cx="1985962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Subrasante</a:t>
            </a:r>
            <a:endParaRPr lang="pt-BR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5939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267370"/>
            <a:ext cx="8162925" cy="641350"/>
          </a:xfrm>
        </p:spPr>
        <p:txBody>
          <a:bodyPr/>
          <a:lstStyle/>
          <a:p>
            <a:pPr algn="ctr" eaLnBrk="1" hangingPunct="1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Ejemplo</a:t>
            </a:r>
            <a:endParaRPr lang="pt-BR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16832"/>
            <a:ext cx="4680519" cy="386819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Tx/>
              <a:buSzPct val="66000"/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Considerar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igualmente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Tx/>
              <a:buSzPct val="66000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Confiabilidad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 = 90%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Tx/>
              <a:buSzPct val="66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Para la base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piedra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triturada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30000"/>
              </a:spcBef>
              <a:buClrTx/>
              <a:buSzPct val="66000"/>
              <a:buNone/>
            </a:pPr>
            <a:r>
              <a:rPr lang="en-US" sz="2000" dirty="0" smtClean="0">
                <a:latin typeface="Symbol" pitchFamily="18" charset="2"/>
                <a:cs typeface="Symap_IV25" pitchFamily="2" charset="0"/>
                <a:sym typeface="Symbol"/>
              </a:rPr>
              <a:t>    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K =0,8  c = 60 kPa y </a:t>
            </a:r>
            <a:r>
              <a:rPr lang="en-US" sz="2000" dirty="0" smtClean="0">
                <a:latin typeface="Symbol" pitchFamily="18" charset="2"/>
                <a:cs typeface="Arial" pitchFamily="34" charset="0"/>
                <a:sym typeface="Symbol"/>
              </a:rPr>
              <a:t>f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= 50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Tx/>
              <a:buSzPct val="66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Para la subbase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suelo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estabilizado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Symbol" pitchFamily="18" charset="2"/>
                <a:cs typeface="Symap_IV25" pitchFamily="2" charset="0"/>
                <a:sym typeface="Symbol"/>
              </a:rPr>
              <a:t>     </a:t>
            </a:r>
            <a:r>
              <a:rPr lang="en-US" sz="2400" dirty="0" err="1" smtClean="0">
                <a:latin typeface="Symbol" pitchFamily="18" charset="2"/>
                <a:cs typeface="Symap_IV25" pitchFamily="2" charset="0"/>
                <a:sym typeface="Symbol"/>
              </a:rPr>
              <a:t>e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= 145 </a:t>
            </a:r>
            <a:r>
              <a:rPr lang="en-US" sz="2000" dirty="0" err="1" smtClean="0">
                <a:latin typeface="Symbol" pitchFamily="18" charset="2"/>
                <a:cs typeface="Symap_IV25" pitchFamily="2" charset="0"/>
                <a:sym typeface="Symbol"/>
              </a:rPr>
              <a:t>m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strain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UCS = 1250 kPa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5334000" y="3581400"/>
            <a:ext cx="3505200" cy="998538"/>
            <a:chOff x="2160" y="3072"/>
            <a:chExt cx="2208" cy="877"/>
          </a:xfrm>
        </p:grpSpPr>
        <p:pic>
          <p:nvPicPr>
            <p:cNvPr id="13328" name="Picture 6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160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7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688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8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168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9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744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10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160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11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352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12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736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13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168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14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744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6015038" y="3844925"/>
            <a:ext cx="2275014" cy="5232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Subbase  de </a:t>
            </a:r>
            <a:r>
              <a:rPr lang="pt-BR" sz="1400" b="1" dirty="0" err="1" smtClean="0">
                <a:latin typeface="Arial Narrow" pitchFamily="34" charset="0"/>
              </a:rPr>
              <a:t>suelo</a:t>
            </a:r>
            <a:r>
              <a:rPr lang="pt-BR" sz="1400" b="1" dirty="0" smtClean="0">
                <a:latin typeface="Arial Narrow" pitchFamily="34" charset="0"/>
              </a:rPr>
              <a:t> estabilizado com cal – 30 cm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3318" name="Rectangle 16" descr="C:\temp\asphalt.jpg"/>
          <p:cNvSpPr>
            <a:spLocks noChangeArrowheads="1"/>
          </p:cNvSpPr>
          <p:nvPr/>
        </p:nvSpPr>
        <p:spPr bwMode="auto">
          <a:xfrm>
            <a:off x="5338763" y="2209800"/>
            <a:ext cx="3495675" cy="4318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ctangle 17" descr="C:\temp\Scoria20mm.jpg"/>
          <p:cNvSpPr>
            <a:spLocks noChangeArrowheads="1"/>
          </p:cNvSpPr>
          <p:nvPr/>
        </p:nvSpPr>
        <p:spPr bwMode="auto">
          <a:xfrm>
            <a:off x="5334000" y="2590800"/>
            <a:ext cx="3495675" cy="1008063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320" name="Group 18"/>
          <p:cNvGrpSpPr>
            <a:grpSpLocks/>
          </p:cNvGrpSpPr>
          <p:nvPr/>
        </p:nvGrpSpPr>
        <p:grpSpPr bwMode="auto">
          <a:xfrm>
            <a:off x="5334000" y="4572000"/>
            <a:ext cx="3505200" cy="863600"/>
            <a:chOff x="1821" y="3264"/>
            <a:chExt cx="2550" cy="576"/>
          </a:xfrm>
        </p:grpSpPr>
        <p:pic>
          <p:nvPicPr>
            <p:cNvPr id="13324" name="Picture 19" descr="C:\temp\Palou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1821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20" descr="C:\temp\Palou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2520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21" descr="C:\temp\Palou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3219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22" descr="C:\temp\Palou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3572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1" name="Text Box 23"/>
          <p:cNvSpPr txBox="1">
            <a:spLocks noChangeArrowheads="1"/>
          </p:cNvSpPr>
          <p:nvPr/>
        </p:nvSpPr>
        <p:spPr bwMode="auto">
          <a:xfrm>
            <a:off x="6015038" y="2286000"/>
            <a:ext cx="2338932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err="1" smtClean="0">
                <a:latin typeface="Arial Narrow" pitchFamily="34" charset="0"/>
              </a:rPr>
              <a:t>Revestimiento</a:t>
            </a:r>
            <a:r>
              <a:rPr lang="pt-BR" sz="1400" b="1" dirty="0" smtClean="0">
                <a:latin typeface="Arial Narrow" pitchFamily="34" charset="0"/>
              </a:rPr>
              <a:t> – 4 cm de HMA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3322" name="Text Box 24"/>
          <p:cNvSpPr txBox="1">
            <a:spLocks noChangeArrowheads="1"/>
          </p:cNvSpPr>
          <p:nvPr/>
        </p:nvSpPr>
        <p:spPr bwMode="auto">
          <a:xfrm>
            <a:off x="5822372" y="2887663"/>
            <a:ext cx="2531597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Base – 20 cm de </a:t>
            </a:r>
            <a:r>
              <a:rPr lang="pt-BR" sz="1400" b="1" dirty="0" err="1" smtClean="0">
                <a:latin typeface="Arial Narrow" pitchFamily="34" charset="0"/>
              </a:rPr>
              <a:t>piedra</a:t>
            </a:r>
            <a:r>
              <a:rPr lang="pt-BR" sz="1400" b="1" dirty="0" smtClean="0">
                <a:latin typeface="Arial Narrow" pitchFamily="34" charset="0"/>
              </a:rPr>
              <a:t> triturada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3323" name="Text Box 25"/>
          <p:cNvSpPr txBox="1">
            <a:spLocks noChangeArrowheads="1"/>
          </p:cNvSpPr>
          <p:nvPr/>
        </p:nvSpPr>
        <p:spPr bwMode="auto">
          <a:xfrm>
            <a:off x="6015038" y="4800600"/>
            <a:ext cx="1985962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Subrasante</a:t>
            </a:r>
            <a:endParaRPr lang="pt-BR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0261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9378"/>
            <a:ext cx="8162925" cy="641350"/>
          </a:xfrm>
        </p:spPr>
        <p:txBody>
          <a:bodyPr/>
          <a:lstStyle/>
          <a:p>
            <a:pPr algn="ctr" eaLnBrk="1" hangingPunct="1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Ejemplo</a:t>
            </a:r>
            <a:endParaRPr lang="pt-BR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7544" y="1521801"/>
                <a:ext cx="4866456" cy="4680520"/>
              </a:xfrm>
            </p:spPr>
            <p:txBody>
              <a:bodyPr>
                <a:normAutofit fontScale="92500" lnSpcReduction="10000"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ts val="600"/>
                  </a:spcBef>
                  <a:spcAft>
                    <a:spcPts val="1200"/>
                  </a:spcAft>
                  <a:buClr>
                    <a:schemeClr val="hlink"/>
                  </a:buClr>
                  <a:buSzPct val="50000"/>
                  <a:buFont typeface="Wingdings" pitchFamily="2" charset="2"/>
                  <a:buNone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Con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empleo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del software EVERSTRESS 5.0 se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calcularon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las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siguientes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respuestas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estructurales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  <a:buClrTx/>
                  <a:buSzPct val="66000"/>
                </a:pP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Mezcla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asfáltica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caliente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(HMA):      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ClrTx/>
                  <a:buSzPct val="66000"/>
                  <a:buNone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2600" dirty="0" smtClean="0">
                    <a:latin typeface="Symbol" pitchFamily="18" charset="2"/>
                    <a:cs typeface="Arial" pitchFamily="34" charset="0"/>
                  </a:rPr>
                  <a:t>e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= 223 </a:t>
                </a:r>
                <a:r>
                  <a:rPr lang="en-US" sz="2000" dirty="0" err="1" smtClean="0">
                    <a:latin typeface="Symbol" pitchFamily="18" charset="2"/>
                    <a:cs typeface="Arial" pitchFamily="34" charset="0"/>
                  </a:rPr>
                  <a:t>m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strain</a:t>
                </a: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  <a:buClrTx/>
                  <a:buSzPct val="66000"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Base de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piedra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triturada</a:t>
                </a: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ClrTx/>
                  <a:buSzPct val="66000"/>
                  <a:buNone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2600" dirty="0" smtClean="0"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= 218 kPa 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(Comp)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600" dirty="0" smtClean="0"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= 12 kPa 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1700" dirty="0" err="1" smtClean="0">
                    <a:latin typeface="Arial" pitchFamily="34" charset="0"/>
                    <a:cs typeface="Arial" pitchFamily="34" charset="0"/>
                  </a:rPr>
                  <a:t>Trac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  <a:buClrTx/>
                  <a:buSzPct val="66000"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Subbase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suelo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estabilizado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con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cal</a:t>
                </a: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sz="2600" dirty="0" err="1" smtClean="0"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lang="en-US" sz="2600" baseline="-25000" dirty="0" err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= 103 kPa y </a:t>
                </a:r>
                <a:r>
                  <a:rPr lang="en-US" sz="2600" dirty="0">
                    <a:latin typeface="Symbol" pitchFamily="18" charset="2"/>
                    <a:cs typeface="Arial" pitchFamily="34" charset="0"/>
                  </a:rPr>
                  <a:t>e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159 </a:t>
                </a:r>
                <a:r>
                  <a:rPr lang="en-US" sz="2000" dirty="0" err="1">
                    <a:latin typeface="Symbol" pitchFamily="18" charset="2"/>
                    <a:cs typeface="Arial" pitchFamily="34" charset="0"/>
                  </a:rPr>
                  <a:t>m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strain</a:t>
                </a: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  <a:buClrTx/>
                  <a:buSzPct val="66000"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Subrasante en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suelo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arcilloso</a:t>
                </a:r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ClrTx/>
                  <a:buSzPct val="66000"/>
                  <a:buNone/>
                </a:pPr>
                <a:r>
                  <a:rPr lang="en-US" sz="2600" dirty="0" smtClean="0">
                    <a:latin typeface="Symbol" pitchFamily="18" charset="2"/>
                    <a:cs typeface="Arial" pitchFamily="34" charset="0"/>
                  </a:rPr>
                  <a:t>     </a:t>
                </a:r>
                <a:r>
                  <a:rPr lang="en-US" sz="2600" dirty="0" err="1" smtClean="0">
                    <a:latin typeface="Symbol" pitchFamily="18" charset="2"/>
                    <a:cs typeface="Arial" pitchFamily="34" charset="0"/>
                  </a:rPr>
                  <a:t>e</a:t>
                </a:r>
                <a:r>
                  <a:rPr lang="en-US" sz="2600" baseline="-25000" dirty="0" err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330 </a:t>
                </a:r>
                <a:r>
                  <a:rPr lang="en-US" sz="2000" dirty="0" err="1">
                    <a:latin typeface="Symbol" pitchFamily="18" charset="2"/>
                    <a:cs typeface="Arial" pitchFamily="34" charset="0"/>
                  </a:rPr>
                  <a:t>m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strain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  <a:cs typeface="Arial" pitchFamily="34" charset="0"/>
                      </a:rPr>
                      <m:t>      </m:t>
                    </m:r>
                  </m:oMath>
                </a14:m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pt-BR" sz="2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7544" y="1521801"/>
                <a:ext cx="4866456" cy="4680520"/>
              </a:xfrm>
              <a:blipFill rotWithShape="1">
                <a:blip r:embed="rId2" cstate="print"/>
                <a:stretch>
                  <a:fillRect l="-1253" t="-7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5334000" y="3581400"/>
            <a:ext cx="3505200" cy="998538"/>
            <a:chOff x="2160" y="3072"/>
            <a:chExt cx="2208" cy="877"/>
          </a:xfrm>
        </p:grpSpPr>
        <p:pic>
          <p:nvPicPr>
            <p:cNvPr id="13328" name="Picture 6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160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7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688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8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168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9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744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10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160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11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352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12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736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13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168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14" descr="C:\temp\mort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744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6015038" y="3844925"/>
            <a:ext cx="2275014" cy="5232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Subbase  de </a:t>
            </a:r>
            <a:r>
              <a:rPr lang="pt-BR" sz="1400" b="1" dirty="0" err="1" smtClean="0">
                <a:latin typeface="Arial Narrow" pitchFamily="34" charset="0"/>
              </a:rPr>
              <a:t>suelo</a:t>
            </a:r>
            <a:r>
              <a:rPr lang="pt-BR" sz="1400" b="1" dirty="0" smtClean="0">
                <a:latin typeface="Arial Narrow" pitchFamily="34" charset="0"/>
              </a:rPr>
              <a:t> estabilizado com cal – 30 cm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3318" name="Rectangle 16" descr="C:\temp\asphalt.jpg"/>
          <p:cNvSpPr>
            <a:spLocks noChangeArrowheads="1"/>
          </p:cNvSpPr>
          <p:nvPr/>
        </p:nvSpPr>
        <p:spPr bwMode="auto">
          <a:xfrm>
            <a:off x="5338763" y="2209800"/>
            <a:ext cx="3495675" cy="4318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ctangle 17" descr="C:\temp\Scoria20mm.jpg"/>
          <p:cNvSpPr>
            <a:spLocks noChangeArrowheads="1"/>
          </p:cNvSpPr>
          <p:nvPr/>
        </p:nvSpPr>
        <p:spPr bwMode="auto">
          <a:xfrm>
            <a:off x="5334000" y="2590800"/>
            <a:ext cx="3495675" cy="1008063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320" name="Group 18"/>
          <p:cNvGrpSpPr>
            <a:grpSpLocks/>
          </p:cNvGrpSpPr>
          <p:nvPr/>
        </p:nvGrpSpPr>
        <p:grpSpPr bwMode="auto">
          <a:xfrm>
            <a:off x="5334000" y="4572000"/>
            <a:ext cx="3505200" cy="863600"/>
            <a:chOff x="1821" y="3264"/>
            <a:chExt cx="2550" cy="576"/>
          </a:xfrm>
        </p:grpSpPr>
        <p:pic>
          <p:nvPicPr>
            <p:cNvPr id="13324" name="Picture 19" descr="C:\temp\Palou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1821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20" descr="C:\temp\Palou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2520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21" descr="C:\temp\Palou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3219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22" descr="C:\temp\Palou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3572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1" name="Text Box 23"/>
          <p:cNvSpPr txBox="1">
            <a:spLocks noChangeArrowheads="1"/>
          </p:cNvSpPr>
          <p:nvPr/>
        </p:nvSpPr>
        <p:spPr bwMode="auto">
          <a:xfrm>
            <a:off x="6015038" y="2286000"/>
            <a:ext cx="2338932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err="1" smtClean="0">
                <a:latin typeface="Arial Narrow" pitchFamily="34" charset="0"/>
              </a:rPr>
              <a:t>Revestimiento</a:t>
            </a:r>
            <a:r>
              <a:rPr lang="pt-BR" sz="1400" b="1" dirty="0" smtClean="0">
                <a:latin typeface="Arial Narrow" pitchFamily="34" charset="0"/>
              </a:rPr>
              <a:t> – 4 cm de HMA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3322" name="Text Box 24"/>
          <p:cNvSpPr txBox="1">
            <a:spLocks noChangeArrowheads="1"/>
          </p:cNvSpPr>
          <p:nvPr/>
        </p:nvSpPr>
        <p:spPr bwMode="auto">
          <a:xfrm>
            <a:off x="5822372" y="2887663"/>
            <a:ext cx="2531597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Base – 20 cm de </a:t>
            </a:r>
            <a:r>
              <a:rPr lang="pt-BR" sz="1400" b="1" dirty="0" err="1" smtClean="0">
                <a:latin typeface="Arial Narrow" pitchFamily="34" charset="0"/>
              </a:rPr>
              <a:t>piedra</a:t>
            </a:r>
            <a:r>
              <a:rPr lang="pt-BR" sz="1400" b="1" dirty="0" smtClean="0">
                <a:latin typeface="Arial Narrow" pitchFamily="34" charset="0"/>
              </a:rPr>
              <a:t> triturada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3323" name="Text Box 25"/>
          <p:cNvSpPr txBox="1">
            <a:spLocks noChangeArrowheads="1"/>
          </p:cNvSpPr>
          <p:nvPr/>
        </p:nvSpPr>
        <p:spPr bwMode="auto">
          <a:xfrm>
            <a:off x="6015038" y="4800600"/>
            <a:ext cx="1985962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Subrasante</a:t>
            </a:r>
            <a:endParaRPr lang="pt-BR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2116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235854743"/>
              </p:ext>
            </p:extLst>
          </p:nvPr>
        </p:nvGraphicFramePr>
        <p:xfrm>
          <a:off x="209600" y="1641267"/>
          <a:ext cx="5154488" cy="43800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9970"/>
                <a:gridCol w="2454518"/>
              </a:tblGrid>
              <a:tr h="87482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Mecanismo de deterioro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Nº de </a:t>
                      </a:r>
                      <a:r>
                        <a:rPr lang="pt-BR" sz="1800" dirty="0" err="1" smtClean="0">
                          <a:latin typeface="Arial" pitchFamily="34" charset="0"/>
                          <a:cs typeface="Arial" pitchFamily="34" charset="0"/>
                        </a:rPr>
                        <a:t>ejes</a:t>
                      </a:r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800" dirty="0" err="1" smtClean="0">
                          <a:latin typeface="Arial" pitchFamily="34" charset="0"/>
                          <a:cs typeface="Arial" pitchFamily="34" charset="0"/>
                        </a:rPr>
                        <a:t>estándares</a:t>
                      </a:r>
                      <a:r>
                        <a:rPr lang="pt-BR" sz="1800" baseline="0" dirty="0" smtClean="0">
                          <a:latin typeface="Arial" pitchFamily="34" charset="0"/>
                          <a:cs typeface="Arial" pitchFamily="34" charset="0"/>
                        </a:rPr>
                        <a:t> (8,2 tf)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err="1" smtClean="0">
                          <a:latin typeface="Arial Narrow" pitchFamily="34" charset="0"/>
                          <a:cs typeface="Arial" pitchFamily="34" charset="0"/>
                        </a:rPr>
                        <a:t>Fisuración</a:t>
                      </a:r>
                      <a:r>
                        <a:rPr lang="pt-BR" sz="2000" dirty="0" smtClean="0">
                          <a:latin typeface="Arial Narrow" pitchFamily="34" charset="0"/>
                          <a:cs typeface="Arial" pitchFamily="34" charset="0"/>
                        </a:rPr>
                        <a:t> por fatiga de la carpeta asfáltica</a:t>
                      </a:r>
                      <a:endParaRPr lang="pt-BR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4,73 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lang="pt-BR" sz="2000" baseline="30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20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19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latin typeface="Arial Narrow" pitchFamily="34" charset="0"/>
                          <a:cs typeface="Arial" pitchFamily="34" charset="0"/>
                        </a:rPr>
                        <a:t>Ruptura por corte de la base granular</a:t>
                      </a:r>
                      <a:endParaRPr lang="pt-BR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4,96 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lang="pt-BR" sz="2000" baseline="30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20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err="1" smtClean="0">
                          <a:latin typeface="Arial Narrow" pitchFamily="34" charset="0"/>
                          <a:cs typeface="Arial" pitchFamily="34" charset="0"/>
                        </a:rPr>
                        <a:t>Fisuración</a:t>
                      </a:r>
                      <a:r>
                        <a:rPr lang="pt-BR" sz="2000" dirty="0" smtClean="0">
                          <a:latin typeface="Arial Narrow" pitchFamily="34" charset="0"/>
                          <a:cs typeface="Arial" pitchFamily="34" charset="0"/>
                        </a:rPr>
                        <a:t> por fatiga de la capa </a:t>
                      </a:r>
                      <a:r>
                        <a:rPr lang="pt-BR" sz="2000" dirty="0" err="1" smtClean="0">
                          <a:latin typeface="Arial Narrow" pitchFamily="34" charset="0"/>
                          <a:cs typeface="Arial" pitchFamily="34" charset="0"/>
                        </a:rPr>
                        <a:t>cementada</a:t>
                      </a:r>
                      <a:endParaRPr lang="pt-BR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2,62 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lang="pt-BR" sz="2000" baseline="30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20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err="1" smtClean="0">
                          <a:latin typeface="Arial Narrow" pitchFamily="34" charset="0"/>
                          <a:cs typeface="Arial" pitchFamily="34" charset="0"/>
                        </a:rPr>
                        <a:t>Trituración</a:t>
                      </a:r>
                      <a:r>
                        <a:rPr lang="pt-BR" sz="2000" dirty="0" smtClean="0">
                          <a:latin typeface="Arial Narrow" pitchFamily="34" charset="0"/>
                          <a:cs typeface="Arial" pitchFamily="34" charset="0"/>
                        </a:rPr>
                        <a:t> de la capa </a:t>
                      </a:r>
                      <a:r>
                        <a:rPr lang="pt-BR" sz="2000" dirty="0" err="1" smtClean="0">
                          <a:latin typeface="Arial Narrow" pitchFamily="34" charset="0"/>
                          <a:cs typeface="Arial" pitchFamily="34" charset="0"/>
                        </a:rPr>
                        <a:t>cementada</a:t>
                      </a:r>
                      <a:endParaRPr lang="pt-BR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Inicial</a:t>
                      </a: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 8,78 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lang="pt-BR" sz="2000" baseline="30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800" dirty="0" err="1" smtClean="0">
                          <a:latin typeface="Arial" pitchFamily="34" charset="0"/>
                          <a:cs typeface="Arial" pitchFamily="34" charset="0"/>
                        </a:rPr>
                        <a:t>Avanzada</a:t>
                      </a: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 4,19 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lang="pt-BR" sz="2000" baseline="30000" dirty="0" smtClean="0">
                          <a:latin typeface="Arial" pitchFamily="34" charset="0"/>
                          <a:cs typeface="Arial" pitchFamily="34" charset="0"/>
                        </a:rPr>
                        <a:t>8                     </a:t>
                      </a:r>
                      <a:endParaRPr lang="pt-BR" sz="20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err="1" smtClean="0">
                          <a:latin typeface="Arial Narrow" pitchFamily="34" charset="0"/>
                          <a:cs typeface="Arial" pitchFamily="34" charset="0"/>
                        </a:rPr>
                        <a:t>Deformación</a:t>
                      </a:r>
                      <a:r>
                        <a:rPr lang="pt-BR" sz="2000" dirty="0" smtClean="0">
                          <a:latin typeface="Arial Narrow" pitchFamily="34" charset="0"/>
                          <a:cs typeface="Arial" pitchFamily="34" charset="0"/>
                        </a:rPr>
                        <a:t> permanente </a:t>
                      </a:r>
                      <a:r>
                        <a:rPr lang="pt-BR" sz="2000" dirty="0" err="1" smtClean="0">
                          <a:latin typeface="Arial Narrow" pitchFamily="34" charset="0"/>
                          <a:cs typeface="Arial" pitchFamily="34" charset="0"/>
                        </a:rPr>
                        <a:t>en</a:t>
                      </a:r>
                      <a:r>
                        <a:rPr lang="pt-BR" sz="2000" dirty="0" smtClean="0">
                          <a:latin typeface="Arial Narrow" pitchFamily="34" charset="0"/>
                          <a:cs typeface="Arial" pitchFamily="34" charset="0"/>
                        </a:rPr>
                        <a:t> la subrasante</a:t>
                      </a:r>
                      <a:endParaRPr lang="pt-BR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1,93 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lang="pt-BR" sz="2000" baseline="30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20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5459288" y="3581400"/>
            <a:ext cx="3505200" cy="998538"/>
            <a:chOff x="2160" y="3072"/>
            <a:chExt cx="2208" cy="877"/>
          </a:xfrm>
        </p:grpSpPr>
        <p:pic>
          <p:nvPicPr>
            <p:cNvPr id="13328" name="Picture 6" descr="C:\temp\morta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160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7" descr="C:\temp\morta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688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8" descr="C:\temp\morta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168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9" descr="C:\temp\morta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744" y="3072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10" descr="C:\temp\morta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160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11" descr="C:\temp\morta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352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12" descr="C:\temp\morta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2736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13" descr="C:\temp\morta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168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14" descr="C:\temp\morta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04" t="10400" r="61128" b="71600"/>
            <a:stretch>
              <a:fillRect/>
            </a:stretch>
          </p:blipFill>
          <p:spPr bwMode="auto">
            <a:xfrm>
              <a:off x="3744" y="3456"/>
              <a:ext cx="62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6015038" y="3844925"/>
            <a:ext cx="2275014" cy="5232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Subbase  de </a:t>
            </a:r>
            <a:r>
              <a:rPr lang="pt-BR" sz="1400" b="1" dirty="0" err="1" smtClean="0">
                <a:latin typeface="Arial Narrow" pitchFamily="34" charset="0"/>
              </a:rPr>
              <a:t>suelo</a:t>
            </a:r>
            <a:r>
              <a:rPr lang="pt-BR" sz="1400" b="1" dirty="0" smtClean="0">
                <a:latin typeface="Arial Narrow" pitchFamily="34" charset="0"/>
              </a:rPr>
              <a:t> estabilizado com cal – 30 cm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3318" name="Rectangle 16" descr="C:\temp\asphalt.jpg"/>
          <p:cNvSpPr>
            <a:spLocks noChangeArrowheads="1"/>
          </p:cNvSpPr>
          <p:nvPr/>
        </p:nvSpPr>
        <p:spPr bwMode="auto">
          <a:xfrm>
            <a:off x="5468813" y="2209800"/>
            <a:ext cx="3495675" cy="431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ctangle 17" descr="C:\temp\Scoria20mm.jpg"/>
          <p:cNvSpPr>
            <a:spLocks noChangeArrowheads="1"/>
          </p:cNvSpPr>
          <p:nvPr/>
        </p:nvSpPr>
        <p:spPr bwMode="auto">
          <a:xfrm>
            <a:off x="5468813" y="2590800"/>
            <a:ext cx="3495675" cy="100806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320" name="Group 18"/>
          <p:cNvGrpSpPr>
            <a:grpSpLocks/>
          </p:cNvGrpSpPr>
          <p:nvPr/>
        </p:nvGrpSpPr>
        <p:grpSpPr bwMode="auto">
          <a:xfrm>
            <a:off x="5459288" y="4572000"/>
            <a:ext cx="3505200" cy="863600"/>
            <a:chOff x="1821" y="3264"/>
            <a:chExt cx="2550" cy="576"/>
          </a:xfrm>
        </p:grpSpPr>
        <p:pic>
          <p:nvPicPr>
            <p:cNvPr id="13324" name="Picture 19" descr="C:\temp\Palous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1821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20" descr="C:\temp\Palous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2520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21" descr="C:\temp\Palous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3219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22" descr="C:\temp\Palous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211" t="54623" r="7199" b="5556"/>
            <a:stretch>
              <a:fillRect/>
            </a:stretch>
          </p:blipFill>
          <p:spPr bwMode="auto">
            <a:xfrm>
              <a:off x="3572" y="3264"/>
              <a:ext cx="79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1" name="Text Box 23"/>
          <p:cNvSpPr txBox="1">
            <a:spLocks noChangeArrowheads="1"/>
          </p:cNvSpPr>
          <p:nvPr/>
        </p:nvSpPr>
        <p:spPr bwMode="auto">
          <a:xfrm>
            <a:off x="6015038" y="2286000"/>
            <a:ext cx="2338932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err="1" smtClean="0">
                <a:latin typeface="Arial Narrow" pitchFamily="34" charset="0"/>
              </a:rPr>
              <a:t>Revestimiento</a:t>
            </a:r>
            <a:r>
              <a:rPr lang="pt-BR" sz="1400" b="1" dirty="0" smtClean="0">
                <a:latin typeface="Arial Narrow" pitchFamily="34" charset="0"/>
              </a:rPr>
              <a:t> – 4 cm de HMA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3322" name="Text Box 24"/>
          <p:cNvSpPr txBox="1">
            <a:spLocks noChangeArrowheads="1"/>
          </p:cNvSpPr>
          <p:nvPr/>
        </p:nvSpPr>
        <p:spPr bwMode="auto">
          <a:xfrm>
            <a:off x="5822372" y="2887663"/>
            <a:ext cx="2531597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Base – 20 cm de </a:t>
            </a:r>
            <a:r>
              <a:rPr lang="pt-BR" sz="1400" b="1" dirty="0" err="1" smtClean="0">
                <a:latin typeface="Arial Narrow" pitchFamily="34" charset="0"/>
              </a:rPr>
              <a:t>piedra</a:t>
            </a:r>
            <a:r>
              <a:rPr lang="pt-BR" sz="1400" b="1" dirty="0" smtClean="0">
                <a:latin typeface="Arial Narrow" pitchFamily="34" charset="0"/>
              </a:rPr>
              <a:t> triturada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13323" name="Text Box 25"/>
          <p:cNvSpPr txBox="1">
            <a:spLocks noChangeArrowheads="1"/>
          </p:cNvSpPr>
          <p:nvPr/>
        </p:nvSpPr>
        <p:spPr bwMode="auto">
          <a:xfrm>
            <a:off x="6015038" y="4800600"/>
            <a:ext cx="1985962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t-BR" sz="1400" b="1" dirty="0" smtClean="0">
                <a:latin typeface="Arial Narrow" pitchFamily="34" charset="0"/>
              </a:rPr>
              <a:t>Subrasante</a:t>
            </a:r>
            <a:endParaRPr lang="pt-BR" sz="1400" b="1" dirty="0">
              <a:latin typeface="Arial Narrow" pitchFamily="34" charset="0"/>
            </a:endParaRPr>
          </a:p>
        </p:txBody>
      </p:sp>
      <p:sp>
        <p:nvSpPr>
          <p:cNvPr id="6" name="Seta para a esquerda 5"/>
          <p:cNvSpPr/>
          <p:nvPr/>
        </p:nvSpPr>
        <p:spPr>
          <a:xfrm>
            <a:off x="4860032" y="2564904"/>
            <a:ext cx="288032" cy="24606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538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Qué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método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mecanístico-empírico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diseño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Documents and Settings\ususario\Meus documentos\Minhas imagens\mechanisti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9038" y="1600200"/>
            <a:ext cx="676592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58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23" t="17262" r="44669" b="7737"/>
          <a:stretch/>
        </p:blipFill>
        <p:spPr bwMode="auto">
          <a:xfrm>
            <a:off x="2843808" y="1534307"/>
            <a:ext cx="3551823" cy="49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método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mecanístico-empírico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Sudáfrica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8470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Cuidados </a:t>
            </a:r>
            <a:r>
              <a:rPr lang="pt-BR" sz="31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</a:t>
            </a:r>
            <a:r>
              <a:rPr lang="pt-BR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1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subrasantes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/>
          <a:srcRect l="21340" t="18495" r="22398" b="11285"/>
          <a:stretch/>
        </p:blipFill>
        <p:spPr bwMode="auto">
          <a:xfrm>
            <a:off x="1331640" y="1484784"/>
            <a:ext cx="590465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182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concepto de “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Eje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Standard”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/>
          <a:srcRect l="42152" t="26037" r="23104" b="10598"/>
          <a:stretch/>
        </p:blipFill>
        <p:spPr bwMode="auto">
          <a:xfrm>
            <a:off x="2339752" y="1844824"/>
            <a:ext cx="3816423" cy="3888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59492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ESAL =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Single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Axle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Carga de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equivalente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084168" y="2996952"/>
            <a:ext cx="2880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cs typeface="Arial" pitchFamily="34" charset="0"/>
              </a:rPr>
              <a:t>Carga de </a:t>
            </a:r>
            <a:r>
              <a:rPr lang="pt-BR" sz="1500" dirty="0" err="1" smtClean="0">
                <a:cs typeface="Arial" pitchFamily="34" charset="0"/>
              </a:rPr>
              <a:t>Eje</a:t>
            </a:r>
            <a:r>
              <a:rPr lang="pt-BR" sz="1500" dirty="0" smtClean="0">
                <a:cs typeface="Arial" pitchFamily="34" charset="0"/>
              </a:rPr>
              <a:t> Standard = 8,2 tf</a:t>
            </a:r>
            <a:endParaRPr lang="pt-BR" sz="15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1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volúmen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transito de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diseño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5559-57BD-4736-99D8-54013509AD15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10" t="22024" r="22917" b="12897"/>
          <a:stretch/>
        </p:blipFill>
        <p:spPr bwMode="auto">
          <a:xfrm>
            <a:off x="345819" y="1611086"/>
            <a:ext cx="8258629" cy="47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40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958</TotalTime>
  <Words>901</Words>
  <Application>Microsoft Office PowerPoint</Application>
  <PresentationFormat>Presentación en pantalla (4:3)</PresentationFormat>
  <Paragraphs>156</Paragraphs>
  <Slides>48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0" baseType="lpstr">
      <vt:lpstr>Cívico</vt:lpstr>
      <vt:lpstr>Gráfico</vt:lpstr>
      <vt:lpstr>Métodos Mecanísticos-Empíricos de Diseño de Pavimentos</vt:lpstr>
      <vt:lpstr>¿Por qué debemos diseñar pavimentos usando métodos mecanísticos-empíricos?</vt:lpstr>
      <vt:lpstr>Estamos satisfechos con la condición de los pavimentos?</vt:lpstr>
      <vt:lpstr>El pavimento es una estructura</vt:lpstr>
      <vt:lpstr>¿Qué es un método mecanístico-empírico de diseño?</vt:lpstr>
      <vt:lpstr>El método mecanístico-empírico de Sudáfrica</vt:lpstr>
      <vt:lpstr>Cuidados con subrasantes</vt:lpstr>
      <vt:lpstr>El concepto de “Eje Standard”</vt:lpstr>
      <vt:lpstr>El volúmen de transito de diseño </vt:lpstr>
      <vt:lpstr>Clasificación de pavimentos según el volumen de tránsito</vt:lpstr>
      <vt:lpstr>Categoría de las carreteras y niveles de confiabilidad en el diseño</vt:lpstr>
      <vt:lpstr>Definición de las cuatro categorías de pavimentos</vt:lpstr>
      <vt:lpstr>Rangos típicos de vida de revestimientos asfálticos para pavimentos flexibles</vt:lpstr>
      <vt:lpstr>Principales componentes de un método M-E</vt:lpstr>
      <vt:lpstr>Módulos resilientes de materiales granulares y capas estabilizadas</vt:lpstr>
      <vt:lpstr>Etapas del Análisis</vt:lpstr>
      <vt:lpstr>Posiciones para análisis de parámetros críticos</vt:lpstr>
      <vt:lpstr>Mecanismos de deterioro de pavimentos </vt:lpstr>
      <vt:lpstr>Fisuración por fatiga de capas asfálticas</vt:lpstr>
      <vt:lpstr>Parámetro critico y localización para análisis de Fatiga de mezclas asfálticas</vt:lpstr>
      <vt:lpstr>Función de transferência y Parámetros de Modelo para Análisis de Fatiga de Mezclas Asfálticas</vt:lpstr>
      <vt:lpstr>Observación importante</vt:lpstr>
      <vt:lpstr>Mecanismos de deterioro de pavimentos </vt:lpstr>
      <vt:lpstr>Modos de deformaciones permanentes em capas granulares y subrasantes</vt:lpstr>
      <vt:lpstr>Ruptura por corte en un camino florestal em Escocia</vt:lpstr>
      <vt:lpstr>Rupturas por corte de bases o sub-bases de áridos o suelos</vt:lpstr>
      <vt:lpstr>Ensayos de Corte Directo</vt:lpstr>
      <vt:lpstr>Resultados em un suelo residual de riolita</vt:lpstr>
      <vt:lpstr>Módulos resilientes para materiales granulares</vt:lpstr>
      <vt:lpstr>Parámetros críticos y local para análisis de capas granulares</vt:lpstr>
      <vt:lpstr>Parámetros de modelo  y función de transferencia  para análisis de ruptura por corte de capas granulares</vt:lpstr>
      <vt:lpstr>Valores de c y f-term para la ecuación (21)</vt:lpstr>
      <vt:lpstr>Mecanismos de deterioro de pavimentos </vt:lpstr>
      <vt:lpstr>Deformación permanente en la subrasante</vt:lpstr>
      <vt:lpstr>Deformación permanente en la subrasante</vt:lpstr>
      <vt:lpstr>Deformación permanente en la subrasante</vt:lpstr>
      <vt:lpstr>Mecanismos de deterioro de pavimentos </vt:lpstr>
      <vt:lpstr>Fatiga y trituración de capas cementadas</vt:lpstr>
      <vt:lpstr>Parámetros y profundidades de evaluación de capas estabilizadas</vt:lpstr>
      <vt:lpstr>Diapositiva 40</vt:lpstr>
      <vt:lpstr>Cálculo de tensiones y deformaciones en el ensayo de tracción en flexión</vt:lpstr>
      <vt:lpstr>Diapositiva 42</vt:lpstr>
      <vt:lpstr>Cálculo de tensiones y deformaciones en el ensayo de tracción en flexión</vt:lpstr>
      <vt:lpstr>Modelos de Fatiga y de trituración (“crushing”)</vt:lpstr>
      <vt:lpstr>Ejemplo</vt:lpstr>
      <vt:lpstr>Ejemplo</vt:lpstr>
      <vt:lpstr>Ejemplo</vt:lpstr>
      <vt:lpstr>Resultados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Mecanístico-Empírico de Pavimentos com Camadas de Suelo Estabilizado com Cal</dc:title>
  <dc:creator>WASHINGTON</dc:creator>
  <cp:lastModifiedBy>w7</cp:lastModifiedBy>
  <cp:revision>110</cp:revision>
  <dcterms:created xsi:type="dcterms:W3CDTF">2016-08-08T05:02:05Z</dcterms:created>
  <dcterms:modified xsi:type="dcterms:W3CDTF">2020-11-18T22:46:40Z</dcterms:modified>
</cp:coreProperties>
</file>