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5" r:id="rId5"/>
    <p:sldId id="260" r:id="rId6"/>
    <p:sldId id="261" r:id="rId7"/>
    <p:sldId id="262" r:id="rId8"/>
    <p:sldId id="266" r:id="rId9"/>
    <p:sldId id="263" r:id="rId10"/>
    <p:sldId id="267" r:id="rId11"/>
    <p:sldId id="268" r:id="rId12"/>
    <p:sldId id="270" r:id="rId13"/>
    <p:sldId id="269"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50" autoAdjust="0"/>
  </p:normalViewPr>
  <p:slideViewPr>
    <p:cSldViewPr showGuides="1">
      <p:cViewPr>
        <p:scale>
          <a:sx n="84" d="100"/>
          <a:sy n="84" d="100"/>
        </p:scale>
        <p:origin x="-1068" y="258"/>
      </p:cViewPr>
      <p:guideLst>
        <p:guide orient="horz" pos="2160"/>
        <p:guide pos="2880"/>
      </p:guideLst>
    </p:cSldViewPr>
  </p:slideViewPr>
  <p:notesTextViewPr>
    <p:cViewPr>
      <p:scale>
        <a:sx n="1" d="1"/>
        <a:sy n="1" d="1"/>
      </p:scale>
      <p:origin x="0" y="1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49DCF-872F-441B-8739-0332FB1A51B7}" type="datetimeFigureOut">
              <a:rPr lang="es-ES" smtClean="0"/>
              <a:t>11/05/2020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44855-3E80-43B2-9AB7-A4A6AE4724F0}" type="slidenum">
              <a:rPr lang="es-ES" smtClean="0"/>
              <a:t>‹Nº›</a:t>
            </a:fld>
            <a:endParaRPr lang="es-ES"/>
          </a:p>
        </p:txBody>
      </p:sp>
    </p:spTree>
    <p:extLst>
      <p:ext uri="{BB962C8B-B14F-4D97-AF65-F5344CB8AC3E}">
        <p14:creationId xmlns:p14="http://schemas.microsoft.com/office/powerpoint/2010/main" val="373324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EF44855-3E80-43B2-9AB7-A4A6AE4724F0}" type="slidenum">
              <a:rPr lang="es-ES" smtClean="0"/>
              <a:t>1</a:t>
            </a:fld>
            <a:endParaRPr lang="es-ES"/>
          </a:p>
        </p:txBody>
      </p:sp>
    </p:spTree>
    <p:extLst>
      <p:ext uri="{BB962C8B-B14F-4D97-AF65-F5344CB8AC3E}">
        <p14:creationId xmlns:p14="http://schemas.microsoft.com/office/powerpoint/2010/main" val="86655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cuanto a extremos podemos mencionar que de acuerdo a los modelos CMIP5 las olas de calor en nuestra región aumentarían en número y duración para fin de siglo XXI. El cambio proyectado es mayor al norte del país siendo cercano a un 150% (Carril et al 2016).</a:t>
            </a:r>
          </a:p>
        </p:txBody>
      </p:sp>
      <p:sp>
        <p:nvSpPr>
          <p:cNvPr id="4" name="3 Marcador de número de diapositiva"/>
          <p:cNvSpPr>
            <a:spLocks noGrp="1"/>
          </p:cNvSpPr>
          <p:nvPr>
            <p:ph type="sldNum" sz="quarter" idx="10"/>
          </p:nvPr>
        </p:nvSpPr>
        <p:spPr/>
        <p:txBody>
          <a:bodyPr/>
          <a:lstStyle/>
          <a:p>
            <a:fld id="{FEF44855-3E80-43B2-9AB7-A4A6AE4724F0}" type="slidenum">
              <a:rPr lang="es-ES" smtClean="0"/>
              <a:t>10</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cuanto a extremos podemos mencionar que de acuerdo a los modelos CMIP5 las olas de calor en nuestra región aumentarían en número y duración para fin de siglo XXI. </a:t>
            </a:r>
            <a:r>
              <a:rPr lang="es-ES" smtClean="0"/>
              <a:t>El cambio proyectado </a:t>
            </a:r>
            <a:r>
              <a:rPr lang="es-ES" dirty="0" smtClean="0"/>
              <a:t>es mayor al norte del país siendo cercano a un 150% (Carril et al 2016).</a:t>
            </a:r>
          </a:p>
        </p:txBody>
      </p:sp>
      <p:sp>
        <p:nvSpPr>
          <p:cNvPr id="4" name="3 Marcador de número de diapositiva"/>
          <p:cNvSpPr>
            <a:spLocks noGrp="1"/>
          </p:cNvSpPr>
          <p:nvPr>
            <p:ph type="sldNum" sz="quarter" idx="10"/>
          </p:nvPr>
        </p:nvSpPr>
        <p:spPr/>
        <p:txBody>
          <a:bodyPr/>
          <a:lstStyle/>
          <a:p>
            <a:fld id="{FEF44855-3E80-43B2-9AB7-A4A6AE4724F0}" type="slidenum">
              <a:rPr lang="es-ES" smtClean="0"/>
              <a:t>11</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 nivel estacional, para el horizonte cercano los cambios en las precipitaciones son pequeños excepto para otoño tanto en SSP245 como SSP585. SSP245 proyecta incrementos del orden de 20% para otoño, mientras que SSP585 llega al 30% en el norte del país.</a:t>
            </a:r>
          </a:p>
          <a:p>
            <a:endParaRPr lang="es-ES" dirty="0" smtClean="0"/>
          </a:p>
          <a:p>
            <a:r>
              <a:rPr lang="es-ES" dirty="0" smtClean="0"/>
              <a:t>En el horizonte lejano las tendencias proyectadas para el horizonte cercano se vuelven mas marcadas. En particular otoño es el trimestre con el aumento mayor en las lluvias en ambos escenarios: SSP245 muestra un incremento cercano al 50% en todo el país con mayores valores en el noreste, mientras que en SSP585 el incremento es cercano al 90%. Verano también muestra un incremento en las lluvias aunque menos marcado, del 30% en SSP245 y 60% en SSP585 con máximos en el litoral, norte de país y cuenca del río Uruguay. Invierno no parece mostrar una tendencia definida, excepto un incremento pequeño en el este del país. Por último, primavera muestra un patrón con forma de dipolo con incremento en el sur de Brasil y disminución en el suroeste de Uruguay.</a:t>
            </a:r>
          </a:p>
          <a:p>
            <a:endParaRPr lang="es-ES" dirty="0" smtClean="0"/>
          </a:p>
          <a:p>
            <a:r>
              <a:rPr lang="es-ES" dirty="0" smtClean="0"/>
              <a:t>La ubicación exacta del patrón hará que los cambios en las lluvias sobre diferentes regiones de Uruguay cambien significativamente de positivos a negativos o vice versa. Por lo tanto, el resultado estará fuertemente afectado por errores sistemáticos de los modelos en la localización de las precipitaciones y este análisis no</a:t>
            </a:r>
            <a:r>
              <a:rPr lang="es-ES" baseline="0" dirty="0" smtClean="0"/>
              <a:t> </a:t>
            </a:r>
            <a:r>
              <a:rPr lang="es-ES" dirty="0" smtClean="0"/>
              <a:t>permite definir los cambios proyectados para primavera.</a:t>
            </a:r>
          </a:p>
          <a:p>
            <a:endParaRPr lang="es-ES" dirty="0" smtClean="0"/>
          </a:p>
          <a:p>
            <a:endParaRPr lang="es-ES" dirty="0" smtClean="0"/>
          </a:p>
          <a:p>
            <a:endParaRPr lang="es-ES" dirty="0" smtClean="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12</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r>
              <a:rPr lang="es-ES" dirty="0" smtClean="0"/>
              <a:t>A nivel estacional, para el horizonte cercano el calentamiento en la ZEE es de entre 0.5 y 1.0 C dependiendo del escenario. Si bien es casi uniforme espacialmente se observa un mayor calentamiento en la región </a:t>
            </a:r>
            <a:r>
              <a:rPr lang="es-ES" dirty="0" err="1" smtClean="0"/>
              <a:t>suoreste</a:t>
            </a:r>
            <a:r>
              <a:rPr lang="es-ES" dirty="0" smtClean="0"/>
              <a:t> durante invierno en el SSP585.</a:t>
            </a:r>
          </a:p>
          <a:p>
            <a:endParaRPr lang="es-ES" dirty="0" smtClean="0"/>
          </a:p>
          <a:p>
            <a:r>
              <a:rPr lang="es-ES" dirty="0" smtClean="0"/>
              <a:t>En el horizonte lejano la estructura del calentamiento es similar pero la magnitud es sensiblemente mayor y se aprecian diferencias significativas entre escenarios. Por ejemplo, en verano e invierno el calentamiento para SSP585 es entre 2.5 y 3.5 C, siendo mayor en la región suroeste. En todos los casos, el patrón espacial del calentamiento de TSM indica una extensión hacia el sur de la corriente de Brasil que trae aguas cálidas hasta mayores latitudes, consistente con el cambio en los vientos sobre la cuenca del océano Atlántico proyectados.</a:t>
            </a:r>
          </a:p>
        </p:txBody>
      </p:sp>
      <p:sp>
        <p:nvSpPr>
          <p:cNvPr id="4" name="3 Marcador de número de diapositiva"/>
          <p:cNvSpPr>
            <a:spLocks noGrp="1"/>
          </p:cNvSpPr>
          <p:nvPr>
            <p:ph type="sldNum" sz="quarter" idx="10"/>
          </p:nvPr>
        </p:nvSpPr>
        <p:spPr/>
        <p:txBody>
          <a:bodyPr/>
          <a:lstStyle/>
          <a:p>
            <a:fld id="{FEF44855-3E80-43B2-9AB7-A4A6AE4724F0}" type="slidenum">
              <a:rPr lang="es-ES" smtClean="0"/>
              <a:t>13</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Claramente, la emisión de gases de efecto invernadero es el principal culpable del forzante </a:t>
            </a:r>
            <a:r>
              <a:rPr lang="es-ES" dirty="0" err="1" smtClean="0"/>
              <a:t>radiativo</a:t>
            </a:r>
            <a:r>
              <a:rPr lang="es-ES" dirty="0" smtClean="0"/>
              <a:t>, con CO</a:t>
            </a:r>
            <a:r>
              <a:rPr lang="es-ES" baseline="-25000" dirty="0" smtClean="0"/>
              <a:t>2</a:t>
            </a:r>
            <a:r>
              <a:rPr lang="es-ES" dirty="0" smtClean="0"/>
              <a:t> y CH</a:t>
            </a:r>
            <a:r>
              <a:rPr lang="es-ES" baseline="-25000" dirty="0" smtClean="0"/>
              <a:t>4</a:t>
            </a:r>
            <a:r>
              <a:rPr lang="es-ES" dirty="0" smtClean="0"/>
              <a:t> liderando el impacto. Si bien la mayor parte de las actividades humanas tienden a generar un forzante </a:t>
            </a:r>
            <a:r>
              <a:rPr lang="es-ES" dirty="0" err="1" smtClean="0"/>
              <a:t>radiativo</a:t>
            </a:r>
            <a:r>
              <a:rPr lang="es-ES" dirty="0" smtClean="0"/>
              <a:t> </a:t>
            </a:r>
            <a:r>
              <a:rPr lang="es-ES" dirty="0" err="1" smtClean="0"/>
              <a:t>postivo</a:t>
            </a:r>
            <a:r>
              <a:rPr lang="es-ES" dirty="0" smtClean="0"/>
              <a:t>, los aerosoles tienen un impacto fundamentalmente negativo, es decir tienden a enfriar el clima.</a:t>
            </a:r>
          </a:p>
          <a:p>
            <a:endParaRPr lang="es-ES" dirty="0" smtClean="0"/>
          </a:p>
          <a:p>
            <a:r>
              <a:rPr lang="es-ES" dirty="0" smtClean="0"/>
              <a:t>El esquema</a:t>
            </a:r>
            <a:r>
              <a:rPr lang="es-ES" baseline="0" dirty="0" smtClean="0"/>
              <a:t> de la </a:t>
            </a:r>
            <a:r>
              <a:rPr lang="es-ES" baseline="0" dirty="0" err="1" smtClean="0"/>
              <a:t>dipositiva</a:t>
            </a:r>
            <a:r>
              <a:rPr lang="es-ES" baseline="0" dirty="0" smtClean="0"/>
              <a:t> muestra </a:t>
            </a:r>
            <a:r>
              <a:rPr lang="es-ES" dirty="0" smtClean="0"/>
              <a:t>que el forzante </a:t>
            </a:r>
            <a:r>
              <a:rPr lang="es-ES" dirty="0" err="1" smtClean="0"/>
              <a:t>radiativo</a:t>
            </a:r>
            <a:r>
              <a:rPr lang="es-ES" dirty="0" smtClean="0"/>
              <a:t> generado por la acción humana ha ido aumentando con el tiempo: en 1950 el forzante era cercano a 0.5 W/m2, en 1980 era 1.2 W/m2 y en 2011 alcanzó los 2.3 W/m2. Este forzante irá aumentando con el tiempo conforme las actividades humanas mantengan las</a:t>
            </a:r>
          </a:p>
          <a:p>
            <a:r>
              <a:rPr lang="es-ES" dirty="0" smtClean="0"/>
              <a:t>emisiones de gases de efecto invernadero (GEI).</a:t>
            </a:r>
          </a:p>
          <a:p>
            <a:endParaRPr lang="es-ES" dirty="0" smtClean="0"/>
          </a:p>
          <a:p>
            <a:r>
              <a:rPr lang="es-ES" dirty="0" smtClean="0"/>
              <a:t>El aumento en las concentraciones de GEI ha sido aproximadamente exponencial, lo cual implica que el aumento en la temperatura media global terrestre debe ser aproximadamente lineal con el tiempo. Esto es pues el forzante </a:t>
            </a:r>
            <a:r>
              <a:rPr lang="es-ES" dirty="0" err="1" smtClean="0"/>
              <a:t>radiativo</a:t>
            </a:r>
            <a:r>
              <a:rPr lang="es-ES" dirty="0" smtClean="0"/>
              <a:t> ΔQ asociado a un aumento de CO2 es proporcional al logaritmo de la concentración de CO2 y el aumento de temperatura media global es proporcional a ΔQ, es decir</a:t>
            </a:r>
          </a:p>
          <a:p>
            <a:r>
              <a:rPr lang="es-ES" dirty="0" smtClean="0"/>
              <a:t>ΔT=</a:t>
            </a:r>
            <a:r>
              <a:rPr lang="es-ES" dirty="0" err="1" smtClean="0"/>
              <a:t>λΔQ</a:t>
            </a:r>
            <a:endParaRPr lang="es-ES" dirty="0" smtClean="0"/>
          </a:p>
          <a:p>
            <a:endParaRPr lang="es-ES" dirty="0" smtClean="0"/>
          </a:p>
          <a:p>
            <a:r>
              <a:rPr lang="es-ES" dirty="0" smtClean="0"/>
              <a:t>donde λ es la sensibilidad climática, que indica el calentamiento que debemos esperar para un aumento en el forzante </a:t>
            </a:r>
            <a:r>
              <a:rPr lang="es-ES" dirty="0" err="1" smtClean="0"/>
              <a:t>radiativo</a:t>
            </a:r>
            <a:r>
              <a:rPr lang="es-ES" dirty="0" smtClean="0"/>
              <a:t>. Cuanto mayor sea λ mayor será el calentamiento.</a:t>
            </a:r>
          </a:p>
          <a:p>
            <a:endParaRPr lang="es-ES" dirty="0" smtClean="0"/>
          </a:p>
          <a:p>
            <a:r>
              <a:rPr lang="es-ES" dirty="0" smtClean="0"/>
              <a:t>Por lo anterior, es esperable entonces un aumento lineal en la temperatura media terrestre con el tiempo, y por extensión se podría esperar una respuesta en otras variables, como la lluvia, también lineal, aunque es esperable que a nivel regional/local no se cumpla. Es por ello que cuando se habla de cambio climático se buscan tendencias. No obstante es importante recordar que mas allá de la detección de una tendencia, es fundamental atribuir esa tendencia a la acción humana ya que, como vimos, el clima tiene variabilidad en muchas escalas de tiempo y la tendencia encontrada podría ser consecuencia de algún modo de variabilidad natural.</a:t>
            </a:r>
            <a:endParaRPr lang="es-ES" dirty="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2</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 acuerdo al Informe Especial SR1.5 del IPCC las actividades humanas causaron aproximadamente 1.0 C de calentamiento global por sobre niveles pre-industriales, con un rango probable de 0.8 C a 1.2 C. En consonancia con la atribución del calentamiento medio global a las actividades humanas, se muestra en la figura inferior la evolución de la temperatura media sobre Sudamérica. Se muestran 3 curvas: (a) temperatura observada, (b) temperatura simulada con modelos climáticos forzados solo con forzantes naturales y (c) temperatura simulada con modelos climáticos forzados con forzantes naturales y </a:t>
            </a:r>
            <a:r>
              <a:rPr lang="es-ES" dirty="0" err="1" smtClean="0"/>
              <a:t>antropogénicos</a:t>
            </a:r>
            <a:r>
              <a:rPr lang="es-ES" dirty="0" smtClean="0"/>
              <a:t>. Claramente, la evolución observada de la temperatura sobre Sudamérica solo se puede reproducir cuando se introducen en el modelo los forzantes </a:t>
            </a:r>
            <a:r>
              <a:rPr lang="es-ES" dirty="0" err="1" smtClean="0"/>
              <a:t>antropogénicos</a:t>
            </a:r>
            <a:r>
              <a:rPr lang="es-ES" dirty="0" smtClean="0"/>
              <a:t> lo cual permite atribuir gran parte del calentamiento observado (cercano a 0.8 C) a la acción humana.</a:t>
            </a:r>
            <a:endParaRPr lang="es-ES" dirty="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3</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la escala geológica lo que ha movido al carbono ha sido un proceso lineal de secuestro continuo que ha almacenado el CO</a:t>
            </a:r>
            <a:r>
              <a:rPr lang="es-ES" baseline="-25000" dirty="0" smtClean="0"/>
              <a:t>2</a:t>
            </a:r>
            <a:r>
              <a:rPr lang="es-ES" dirty="0" smtClean="0"/>
              <a:t> emanado de los volcanes para terminar con una atmósfera pobre en CO</a:t>
            </a:r>
            <a:r>
              <a:rPr lang="es-ES" baseline="-25000" dirty="0" smtClean="0"/>
              <a:t>2</a:t>
            </a:r>
            <a:r>
              <a:rPr lang="es-ES" dirty="0" smtClean="0"/>
              <a:t>: de los volcanes a la atmósfera, de la atmósfera al agua y del agua a los sedimentos, hasta formar rocas sedimentarias. El resultado final es que se han secuestrado ~5×1016 toneladas de carbono (t C) en forma de caliza y dolomita, ~1×1016 t C en forma de materia orgánica en los sedimentos, ~5×1012 t C como combustibles fósiles, ~37×1012 t C como carbono inorgánico disuelto en el océano, ~1.6×1012 t C como materia orgánica de los suelos, ~800×109 t C como biota terrestre, ~1×1012 t C como materia orgánica disuelta en el mar, y ~3×109 t C como biota marina (Post et al. 1990). Si no hubiesen existido los océanos para formar los sedimentos y las rocas sedimentarias, la concentración de CO</a:t>
            </a:r>
            <a:r>
              <a:rPr lang="es-ES" baseline="-25000" dirty="0" smtClean="0"/>
              <a:t>2</a:t>
            </a:r>
            <a:r>
              <a:rPr lang="es-ES" dirty="0" smtClean="0"/>
              <a:t> en la atmósfera sería mucho más elevada y la temperatura media de nuestro planeta sería comparable con la de Venus cuya elevadísima concentración de CO</a:t>
            </a:r>
            <a:r>
              <a:rPr lang="es-ES" baseline="-25000" dirty="0" smtClean="0"/>
              <a:t>2</a:t>
            </a:r>
            <a:r>
              <a:rPr lang="es-ES" dirty="0" smtClean="0"/>
              <a:t> lo hace tan caliente que el agua no permanece líquida en su superficie.</a:t>
            </a:r>
            <a:endParaRPr lang="es-ES" dirty="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4</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figura muestra las regiones donde el cambio detectado en las precipitaciones puede atribuirse, al menos en parte, a la acción humana. Solo el 16% de las regiones caen en esta categoría, y nuestra región se encuentra entre ellas. Por lo tanto, parte del aumento de lluvias en el sudeste de Sudamérica es debido al impacto </a:t>
            </a:r>
            <a:r>
              <a:rPr lang="es-ES" dirty="0" err="1" smtClean="0"/>
              <a:t>antropogénico</a:t>
            </a:r>
            <a:r>
              <a:rPr lang="es-ES" dirty="0" smtClean="0"/>
              <a:t> en el clima.</a:t>
            </a:r>
            <a:endParaRPr lang="es-ES" dirty="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5</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r>
              <a:rPr lang="es-ES" dirty="0" smtClean="0"/>
              <a:t>Los escenarios necesitan de información adicional para vincularlos con el cambio climático. Es la combinación de un SSP con un forzante </a:t>
            </a:r>
            <a:r>
              <a:rPr lang="es-ES" dirty="0" err="1" smtClean="0"/>
              <a:t>radiativo</a:t>
            </a:r>
            <a:r>
              <a:rPr lang="es-ES" dirty="0" smtClean="0"/>
              <a:t> dado lo que permite determinar las medidas de mitigación requeridas para llegar a ese nivel de forzante en la sociedad elegida. Asimismo, permite determinar las medidas de adaptación e impactos que tendrá ese nivel de forzante </a:t>
            </a:r>
            <a:r>
              <a:rPr lang="es-ES" dirty="0" err="1" smtClean="0"/>
              <a:t>radiativo</a:t>
            </a:r>
            <a:r>
              <a:rPr lang="es-ES" dirty="0" smtClean="0"/>
              <a:t> en dicha sociedad. </a:t>
            </a:r>
          </a:p>
        </p:txBody>
      </p:sp>
      <p:sp>
        <p:nvSpPr>
          <p:cNvPr id="4" name="3 Marcador de número de diapositiva"/>
          <p:cNvSpPr>
            <a:spLocks noGrp="1"/>
          </p:cNvSpPr>
          <p:nvPr>
            <p:ph type="sldNum" sz="quarter" idx="10"/>
          </p:nvPr>
        </p:nvSpPr>
        <p:spPr/>
        <p:txBody>
          <a:bodyPr/>
          <a:lstStyle/>
          <a:p>
            <a:fld id="{FEF44855-3E80-43B2-9AB7-A4A6AE4724F0}" type="slidenum">
              <a:rPr lang="es-ES" smtClean="0"/>
              <a:t>6</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Un avance importante de esta evaluación de las proyecciones del cambio climático, lo constituye el gran número de simulaciones disponibles de una variedad más amplia de modelos. Conjuntamente con la información adicional obtenida por observación, proporcionan una base cuantitativa para la estimación de las probabilidades de muchos aspectos del cambio climático futuro. Las simulaciones con modelos abarcan una amplia variedad de posibles futuros que incluyen emisiones idealizadas o concentraciones supuestas. Éstas incluyen los escenarios ilustrativos y experimentos con modelos con concentraciones de gases de efecto invernadero y de aerosol </a:t>
            </a:r>
            <a:r>
              <a:rPr lang="es-ES" smtClean="0"/>
              <a:t>mantenidas constantes.</a:t>
            </a:r>
            <a:endParaRPr lang="es-ES" dirty="0" smtClean="0"/>
          </a:p>
          <a:p>
            <a:endParaRPr lang="es-ES" dirty="0" smtClean="0"/>
          </a:p>
          <a:p>
            <a:r>
              <a:rPr lang="es-ES" dirty="0" smtClean="0"/>
              <a:t>Las evaluaciones de los cambios futuros proyectados en este informe se basan en gran medida en las proyecciones del modelo climático CMIP514 utilizando Vías de concentración representativas (RCP). Los RCP son escenarios que incluyen series temporales de emisiones y concentraciones del conjunto completo de gases de efecto invernadero (GEI) y aerosoles y gases químicamente activos, así como el uso de la tierra / cobertura de la tierra. Los RCP proporcionan solo un conjunto de muchos escenarios posibles que conducirían a diferentes niveles de calentamiento global.</a:t>
            </a:r>
          </a:p>
          <a:p>
            <a:endParaRPr lang="es-ES" dirty="0" smtClean="0"/>
          </a:p>
          <a:p>
            <a:r>
              <a:rPr lang="es-ES" dirty="0" smtClean="0"/>
              <a:t>Se utilizan principalmente RCP2.6 y RCP8.5 en su evaluación, lo que refleja la literatura disponible. RCP2.6 representa una baja emisión de gases de efecto invernadero, un alto futuro de mitigación, que en las simulaciones CMIP5 ofrece una probabilidad de dos en tres de limitar el calentamiento global a menos de 2 ° C para 2100 15. Por el contrario, RCP8.5 es un escenario de alta emisión de gases de efecto invernadero en ausencia de políticas para combatir el cambio climático, que conduzca a un crecimiento continuo y sostenido de los gases de efecto invernadero. En comparación con el conjunto total de RCP, RCP8.5 corresponde a la ruta con las emisiones de gases de efecto invernadero más altas. Los capítulos subyacentes también hacen referencia a otros escenarios, incluidos RCP4.5 y RCP6.0 que tienen niveles intermedios de emisiones de gases de efecto invernadero y resultan en niveles intermedios de calentamiento.</a:t>
            </a:r>
          </a:p>
          <a:p>
            <a:endParaRPr lang="es-ES" dirty="0" smtClean="0"/>
          </a:p>
          <a:p>
            <a:r>
              <a:rPr lang="es-ES" dirty="0" smtClean="0"/>
              <a:t>Los casos que se consideraran en esta</a:t>
            </a:r>
            <a:r>
              <a:rPr lang="es-ES" baseline="0" dirty="0" smtClean="0"/>
              <a:t> presentación</a:t>
            </a:r>
            <a:r>
              <a:rPr lang="es-ES" dirty="0" smtClean="0"/>
              <a:t> son SSP2-4.5 (de ahora en mas SSP245), SSP3-7.0 (de ahora en mas SSP370) y SSP5-8.5 (de ahora en mas SSP585).</a:t>
            </a:r>
          </a:p>
          <a:p>
            <a:r>
              <a:rPr lang="es-ES" dirty="0" smtClean="0"/>
              <a:t>• El SSP245 indica un escenario SSP2 con forzante </a:t>
            </a:r>
            <a:r>
              <a:rPr lang="es-ES" dirty="0" err="1" smtClean="0"/>
              <a:t>radiativo</a:t>
            </a:r>
            <a:r>
              <a:rPr lang="es-ES" dirty="0" smtClean="0"/>
              <a:t> de 4.5 W/m2 en el tope de la atmósfera para fin de siglo XXI. Es el caso con menor uso de combustibles fósiles a considerar. Es el análogo al RCP4.5 usado en el IPCC AR5. Recordemos que al día de hoy el forzante </a:t>
            </a:r>
            <a:r>
              <a:rPr lang="es-ES" dirty="0" err="1" smtClean="0"/>
              <a:t>antropogénico</a:t>
            </a:r>
            <a:r>
              <a:rPr lang="es-ES" dirty="0" smtClean="0"/>
              <a:t> es aproximadamente 2.3 W/m2.</a:t>
            </a:r>
          </a:p>
          <a:p>
            <a:r>
              <a:rPr lang="es-ES" dirty="0" smtClean="0"/>
              <a:t>• El SSP370 indica un escenario SSP3 con forzante </a:t>
            </a:r>
            <a:r>
              <a:rPr lang="es-ES" dirty="0" err="1" smtClean="0"/>
              <a:t>radiativo</a:t>
            </a:r>
            <a:r>
              <a:rPr lang="es-ES" dirty="0" smtClean="0"/>
              <a:t> de 7.0 W/m2 en el tope de la atmósfera para fin de siglo XXI. Es el caso intermedio considerado.</a:t>
            </a:r>
          </a:p>
          <a:p>
            <a:r>
              <a:rPr lang="es-ES" dirty="0" smtClean="0"/>
              <a:t>• El SSP585 indica un escenario SSP5 con forzante </a:t>
            </a:r>
            <a:r>
              <a:rPr lang="es-ES" dirty="0" err="1" smtClean="0"/>
              <a:t>radiativo</a:t>
            </a:r>
            <a:r>
              <a:rPr lang="es-ES" dirty="0" smtClean="0"/>
              <a:t> de 8.5 W/m2 en el tope de la atmósfera para fin de siglo XXI. Es el caso extremo de mayor uso de combustibles fósiles considerado y es análogo al RCP8.5 usado en el IPCC AR5.</a:t>
            </a:r>
          </a:p>
          <a:p>
            <a:r>
              <a:rPr lang="es-ES" dirty="0" smtClean="0"/>
              <a:t>La concentración de CO2 en la atmósfera ha aumentado progresivamente casi de una manera lineal (</a:t>
            </a:r>
            <a:r>
              <a:rPr lang="es-ES" dirty="0" err="1" smtClean="0"/>
              <a:t>Keeling</a:t>
            </a:r>
            <a:r>
              <a:rPr lang="es-ES" dirty="0" smtClean="0"/>
              <a:t> 1968). Este aumento ha sido monitoreado desde los años cincuenta del siglo XX y más ampliamente desde los setenta. </a:t>
            </a:r>
          </a:p>
          <a:p>
            <a:endParaRPr lang="es-ES" dirty="0" smtClean="0"/>
          </a:p>
          <a:p>
            <a:r>
              <a:rPr lang="es-ES" dirty="0" smtClean="0"/>
              <a:t>La figura muestra un ejemplo de esta tendencia de aumento de la pCO2 atmosférica en cuatro puntos del planeta. En el hemisferio norte, además del aumento </a:t>
            </a:r>
            <a:r>
              <a:rPr lang="es-ES" dirty="0" err="1" smtClean="0"/>
              <a:t>monotónico</a:t>
            </a:r>
            <a:r>
              <a:rPr lang="es-ES" dirty="0" smtClean="0"/>
              <a:t> existe una clara variación estacional (con un rango de hasta ~10 ppm) con valores atmosféricos más bajos en verano debido a la biomasa vegetal acumulada. Este tipo de variación es muy leve en medio del Pacífico sur tropical, lejos de la influencia directa de los continentes, y en altas latitudes sureñas donde la masa continental y su vegetación es mucho menor que en el norte (fig.). Nótese que el promedio anual es similar en los cuatro puntos geográficos y sólo hay diferencias en los cambios estacionales. Esta tendencia de aumento cuasi-lineal tiene una pendiente de ~1.54 ppm año-1, se ha mantenido en las últimas décadas y nos ha llevado a un valor medio global de pCO2 atmosférica en 2006 de ~380 ppm (el valor de la era pre-industrial fue 280 ppm). En los últimos 11,000 años antes de la era industrial hubo una estabilidad muy notable del contenido del CO2 atmosférico, con variaciones &lt;20 ppm. En este contexto de escala grande de tiempo el aumento </a:t>
            </a:r>
            <a:r>
              <a:rPr lang="es-ES" dirty="0" err="1" smtClean="0"/>
              <a:t>antropogénico</a:t>
            </a:r>
            <a:r>
              <a:rPr lang="es-ES" dirty="0" smtClean="0"/>
              <a:t> de ~100 ppm durante los últimos 200 años es una alteración dramática (Sabine et al. 2004). Por lo anterior se espera que haya un incremento de la temperatura media global. A esto se le llama “efecto invernadero”. Antes de que se realice una predicción exacta de este efecto es menester que se entienda el papel del océano como sumidero de parte de este exceso de CO2.</a:t>
            </a:r>
          </a:p>
          <a:p>
            <a:endParaRPr lang="es-ES" dirty="0" smtClean="0"/>
          </a:p>
          <a:p>
            <a:r>
              <a:rPr lang="es-ES" dirty="0" smtClean="0"/>
              <a:t>Es interesante notar que en la escala de los últimos 160,000 años los cambios más grandes de pCO2 atmosférica fueron ~100 ppm y estuvieron asociados a cambios en la temperatura atmosférica media de ~12oC, mientras que en los últimos 200 años con un cambio similar de pCO2 atmosférica el cambio de la temperatura ha sido de sólo ~0.4oC (Schneider 1989), lo cual indica que no hay una relación de causa a efecto sencilla y lineal entre el aumento de pCO2 atmosférica y el incremento global medio de temperatura.</a:t>
            </a:r>
          </a:p>
        </p:txBody>
      </p:sp>
      <p:sp>
        <p:nvSpPr>
          <p:cNvPr id="4" name="3 Marcador de número de diapositiva"/>
          <p:cNvSpPr>
            <a:spLocks noGrp="1"/>
          </p:cNvSpPr>
          <p:nvPr>
            <p:ph type="sldNum" sz="quarter" idx="10"/>
          </p:nvPr>
        </p:nvSpPr>
        <p:spPr/>
        <p:txBody>
          <a:bodyPr/>
          <a:lstStyle/>
          <a:p>
            <a:fld id="{FEF44855-3E80-43B2-9AB7-A4A6AE4724F0}" type="slidenum">
              <a:rPr lang="es-ES" smtClean="0"/>
              <a:t>7</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Los casos que se consideraran en esta</a:t>
            </a:r>
            <a:r>
              <a:rPr lang="es-ES" baseline="0" dirty="0" smtClean="0"/>
              <a:t> presentación</a:t>
            </a:r>
            <a:r>
              <a:rPr lang="es-ES" dirty="0" smtClean="0"/>
              <a:t> son SSP2-4.5 (de ahora en mas SSP245), SSP3-7.0 (de ahora en mas SSP370) y SSP5-8.5 (de ahora en mas SSP585).</a:t>
            </a:r>
          </a:p>
          <a:p>
            <a:r>
              <a:rPr lang="es-ES" dirty="0" smtClean="0"/>
              <a:t>• El SSP245 indica un escenario SSP2 con forzante </a:t>
            </a:r>
            <a:r>
              <a:rPr lang="es-ES" dirty="0" err="1" smtClean="0"/>
              <a:t>radiativo</a:t>
            </a:r>
            <a:r>
              <a:rPr lang="es-ES" dirty="0" smtClean="0"/>
              <a:t> de 4.5 W/m2 en el tope de la atmósfera para fin de siglo XXI. Es el caso con menor uso de combustibles fósiles a considerar. Es el análogo al RCP4.5 usado en el IPCC AR5. Recordemos que al día de hoy el forzante </a:t>
            </a:r>
            <a:r>
              <a:rPr lang="es-ES" dirty="0" err="1" smtClean="0"/>
              <a:t>antropogénico</a:t>
            </a:r>
            <a:r>
              <a:rPr lang="es-ES" dirty="0" smtClean="0"/>
              <a:t> es aproximadamente 2.3 W/m2.</a:t>
            </a:r>
          </a:p>
          <a:p>
            <a:r>
              <a:rPr lang="es-ES" dirty="0" smtClean="0"/>
              <a:t>• El SSP370 indica un escenario SSP3 con forzante </a:t>
            </a:r>
            <a:r>
              <a:rPr lang="es-ES" dirty="0" err="1" smtClean="0"/>
              <a:t>radiativo</a:t>
            </a:r>
            <a:r>
              <a:rPr lang="es-ES" dirty="0" smtClean="0"/>
              <a:t> de 7.0 W/m2 en el tope de la atmósfera para fin de siglo XXI. Es el caso intermedio considerado.</a:t>
            </a:r>
          </a:p>
          <a:p>
            <a:r>
              <a:rPr lang="es-ES" dirty="0" smtClean="0"/>
              <a:t>• El SSP585 indica un escenario SSP5 con forzante </a:t>
            </a:r>
            <a:r>
              <a:rPr lang="es-ES" dirty="0" err="1" smtClean="0"/>
              <a:t>radiativo</a:t>
            </a:r>
            <a:r>
              <a:rPr lang="es-ES" dirty="0" smtClean="0"/>
              <a:t> de 8.5 W/m2 en el tope de la atmósfera para fin de siglo XXI. Es el caso extremo de mayor uso de combustibles fósiles considerado y es análogo al RCP8.5 usado en el IPCC AR5.</a:t>
            </a:r>
          </a:p>
          <a:p>
            <a:r>
              <a:rPr lang="es-ES" dirty="0" smtClean="0"/>
              <a:t>La concentración de CO2 en la atmósfera ha aumentado progresivamente casi de una manera lineal (</a:t>
            </a:r>
            <a:r>
              <a:rPr lang="es-ES" dirty="0" err="1" smtClean="0"/>
              <a:t>Keeling</a:t>
            </a:r>
            <a:r>
              <a:rPr lang="es-ES" dirty="0" smtClean="0"/>
              <a:t> 1968). Este aumento ha sido monitoreado desde los años cincuenta del siglo XX y más ampliamente desde los setenta. </a:t>
            </a:r>
          </a:p>
          <a:p>
            <a:endParaRPr lang="es-ES" dirty="0" smtClean="0"/>
          </a:p>
          <a:p>
            <a:r>
              <a:rPr lang="es-ES" dirty="0" smtClean="0"/>
              <a:t>La figura muestra un ejemplo de esta tendencia de aumento de la pCO2 atmosférica en cuatro puntos del planeta. En el hemisferio norte, además del aumento </a:t>
            </a:r>
            <a:r>
              <a:rPr lang="es-ES" dirty="0" err="1" smtClean="0"/>
              <a:t>monotónico</a:t>
            </a:r>
            <a:r>
              <a:rPr lang="es-ES" dirty="0" smtClean="0"/>
              <a:t> existe una clara variación estacional (con un rango de hasta ~10 ppm) con valores atmosféricos más bajos en verano debido a la biomasa vegetal acumulada. Este tipo de variación es muy leve en medio del Pacífico sur tropical, lejos de la influencia directa de los continentes, y en altas latitudes sureñas donde la masa continental y su vegetación es mucho menor que en el norte (fig.). Nótese que el promedio anual es similar en los cuatro puntos geográficos y sólo hay diferencias en los cambios estacionales. Esta tendencia de aumento cuasi-lineal tiene una pendiente de ~1.54 ppm año-1, se ha mantenido en las últimas décadas y nos ha llevado a un valor medio global de pCO2 atmosférica en 2006 de ~380 ppm (el valor de la era pre-industrial fue 280 ppm). En los últimos 11,000 años antes de la era industrial hubo una estabilidad muy notable del contenido del CO2 atmosférico, con variaciones &lt;20 ppm. En este contexto de escala grande de tiempo el aumento </a:t>
            </a:r>
            <a:r>
              <a:rPr lang="es-ES" dirty="0" err="1" smtClean="0"/>
              <a:t>antropogénico</a:t>
            </a:r>
            <a:r>
              <a:rPr lang="es-ES" dirty="0" smtClean="0"/>
              <a:t> de ~100 ppm durante los últimos 200 años es una alteración dramática (Sabine et al. 2004). Por lo anterior se espera que haya un incremento de la temperatura media global. A esto se le llama “efecto invernadero”. Antes de que se realice una predicción exacta de este efecto es menester que se entienda el papel del océano como sumidero de parte de este exceso de CO2.</a:t>
            </a:r>
          </a:p>
          <a:p>
            <a:endParaRPr lang="es-ES" dirty="0" smtClean="0"/>
          </a:p>
          <a:p>
            <a:r>
              <a:rPr lang="es-ES" dirty="0" smtClean="0"/>
              <a:t>Es interesante notar que en la escala de los últimos 160,000 años los cambios más grandes de pCO2 atmosférica fueron ~100 ppm y estuvieron asociados a cambios en la temperatura atmosférica media de ~12oC, mientras que en los últimos 200 años con un cambio similar de pCO2 atmosférica el cambio de la temperatura ha sido de sólo ~0.4oC (Schneider 1989), lo cual indica que no hay una relación de causa a efecto sencilla y lineal entre el aumento de pCO2 atmosférica y el incremento global medio de temperatura.</a:t>
            </a:r>
          </a:p>
        </p:txBody>
      </p:sp>
      <p:sp>
        <p:nvSpPr>
          <p:cNvPr id="4" name="3 Marcador de número de diapositiva"/>
          <p:cNvSpPr>
            <a:spLocks noGrp="1"/>
          </p:cNvSpPr>
          <p:nvPr>
            <p:ph type="sldNum" sz="quarter" idx="10"/>
          </p:nvPr>
        </p:nvSpPr>
        <p:spPr/>
        <p:txBody>
          <a:bodyPr/>
          <a:lstStyle/>
          <a:p>
            <a:fld id="{FEF44855-3E80-43B2-9AB7-A4A6AE4724F0}" type="slidenum">
              <a:rPr lang="es-ES" smtClean="0"/>
              <a:t>8</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9</a:t>
            </a:fld>
            <a:endParaRPr lang="es-ES"/>
          </a:p>
        </p:txBody>
      </p:sp>
    </p:spTree>
    <p:extLst>
      <p:ext uri="{BB962C8B-B14F-4D97-AF65-F5344CB8AC3E}">
        <p14:creationId xmlns:p14="http://schemas.microsoft.com/office/powerpoint/2010/main" val="177401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23966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13128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70410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14440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163450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187873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360436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226615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53353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30999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163791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D8D79-1E44-4882-B1D6-7C3F8E749776}" type="datetimeFigureOut">
              <a:rPr lang="es-ES" smtClean="0"/>
              <a:t>11/05/2020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46F4F-13E4-428B-BDE0-65627899F4CC}" type="slidenum">
              <a:rPr lang="es-ES" smtClean="0"/>
              <a:t>‹Nº›</a:t>
            </a:fld>
            <a:endParaRPr lang="es-ES"/>
          </a:p>
        </p:txBody>
      </p:sp>
    </p:spTree>
    <p:extLst>
      <p:ext uri="{BB962C8B-B14F-4D97-AF65-F5344CB8AC3E}">
        <p14:creationId xmlns:p14="http://schemas.microsoft.com/office/powerpoint/2010/main" val="138516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ESCENARIOS DE CAMBIO CLIMÁTICO</a:t>
            </a:r>
            <a:endParaRPr lang="es-ES" dirty="0"/>
          </a:p>
        </p:txBody>
      </p:sp>
      <p:sp>
        <p:nvSpPr>
          <p:cNvPr id="3" name="2 Subtítulo"/>
          <p:cNvSpPr>
            <a:spLocks noGrp="1"/>
          </p:cNvSpPr>
          <p:nvPr>
            <p:ph type="subTitle" idx="1"/>
          </p:nvPr>
        </p:nvSpPr>
        <p:spPr>
          <a:xfrm>
            <a:off x="1371600" y="3886200"/>
            <a:ext cx="6400800" cy="1270992"/>
          </a:xfrm>
        </p:spPr>
        <p:txBody>
          <a:bodyPr/>
          <a:lstStyle/>
          <a:p>
            <a:r>
              <a:rPr lang="es-ES" b="1" dirty="0" smtClean="0">
                <a:solidFill>
                  <a:schemeClr val="accent3">
                    <a:lumMod val="75000"/>
                  </a:schemeClr>
                </a:solidFill>
              </a:rPr>
              <a:t>CONCEPTOS GENERALES</a:t>
            </a:r>
          </a:p>
          <a:p>
            <a:r>
              <a:rPr lang="es-ES" b="1" dirty="0" smtClean="0">
                <a:solidFill>
                  <a:schemeClr val="accent3">
                    <a:lumMod val="75000"/>
                  </a:schemeClr>
                </a:solidFill>
              </a:rPr>
              <a:t>SITUACIÓN PAÍS</a:t>
            </a:r>
            <a:endParaRPr lang="es-ES" b="1" dirty="0">
              <a:solidFill>
                <a:schemeClr val="accent3">
                  <a:lumMod val="75000"/>
                </a:schemeClr>
              </a:solidFill>
            </a:endParaRPr>
          </a:p>
        </p:txBody>
      </p:sp>
      <p:sp>
        <p:nvSpPr>
          <p:cNvPr id="4" name="3 CuadroTexto"/>
          <p:cNvSpPr txBox="1"/>
          <p:nvPr/>
        </p:nvSpPr>
        <p:spPr>
          <a:xfrm>
            <a:off x="6156176" y="5949280"/>
            <a:ext cx="2448272" cy="646331"/>
          </a:xfrm>
          <a:prstGeom prst="rect">
            <a:avLst/>
          </a:prstGeom>
          <a:noFill/>
        </p:spPr>
        <p:txBody>
          <a:bodyPr wrap="square" rtlCol="0">
            <a:spAutoFit/>
          </a:bodyPr>
          <a:lstStyle/>
          <a:p>
            <a:pPr algn="ctr"/>
            <a:r>
              <a:rPr lang="es-ES" b="1" i="1" dirty="0" smtClean="0"/>
              <a:t>MACA 2020</a:t>
            </a:r>
          </a:p>
          <a:p>
            <a:pPr algn="ctr"/>
            <a:r>
              <a:rPr lang="es-ES" dirty="0" smtClean="0"/>
              <a:t>Mónica Gómez </a:t>
            </a:r>
            <a:r>
              <a:rPr lang="es-ES" dirty="0" err="1" smtClean="0"/>
              <a:t>Erache</a:t>
            </a:r>
            <a:endParaRPr lang="es-ES" dirty="0"/>
          </a:p>
        </p:txBody>
      </p:sp>
    </p:spTree>
    <p:extLst>
      <p:ext uri="{BB962C8B-B14F-4D97-AF65-F5344CB8AC3E}">
        <p14:creationId xmlns:p14="http://schemas.microsoft.com/office/powerpoint/2010/main" val="1027007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52" t="3374" r="7896" b="10882"/>
          <a:stretch/>
        </p:blipFill>
        <p:spPr bwMode="auto">
          <a:xfrm>
            <a:off x="3113712" y="3573016"/>
            <a:ext cx="2996010" cy="207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236888"/>
            <a:ext cx="3672408"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51520" y="332656"/>
            <a:ext cx="8640960" cy="504055"/>
          </a:xfrm>
          <a:ln w="38100">
            <a:solidFill>
              <a:schemeClr val="accent3">
                <a:lumMod val="75000"/>
              </a:schemeClr>
            </a:solidFill>
          </a:ln>
        </p:spPr>
        <p:txBody>
          <a:bodyPr>
            <a:noAutofit/>
          </a:bodyPr>
          <a:lstStyle/>
          <a:p>
            <a:r>
              <a:rPr lang="es-ES" sz="2400" dirty="0" smtClean="0"/>
              <a:t>Proyecciones de temperatura</a:t>
            </a:r>
            <a:endParaRPr lang="es-ES" sz="2400" dirty="0"/>
          </a:p>
        </p:txBody>
      </p:sp>
      <p:sp>
        <p:nvSpPr>
          <p:cNvPr id="3" name="2 Marcador de texto"/>
          <p:cNvSpPr>
            <a:spLocks noGrp="1"/>
          </p:cNvSpPr>
          <p:nvPr>
            <p:ph type="body" idx="1"/>
          </p:nvPr>
        </p:nvSpPr>
        <p:spPr>
          <a:xfrm>
            <a:off x="467544" y="1317172"/>
            <a:ext cx="2503246" cy="4735978"/>
          </a:xfrm>
          <a:ln w="38100">
            <a:solidFill>
              <a:schemeClr val="accent3">
                <a:lumMod val="75000"/>
              </a:schemeClr>
            </a:solidFill>
          </a:ln>
        </p:spPr>
        <p:txBody>
          <a:bodyPr>
            <a:noAutofit/>
          </a:bodyPr>
          <a:lstStyle/>
          <a:p>
            <a:pPr algn="just">
              <a:spcBef>
                <a:spcPts val="0"/>
              </a:spcBef>
            </a:pPr>
            <a:r>
              <a:rPr lang="es-ES" sz="1400" b="1" dirty="0" smtClean="0">
                <a:solidFill>
                  <a:schemeClr val="tx1"/>
                </a:solidFill>
              </a:rPr>
              <a:t>Tendencia de temperatura Uruguay </a:t>
            </a:r>
          </a:p>
          <a:p>
            <a:pPr algn="just">
              <a:spcBef>
                <a:spcPts val="0"/>
              </a:spcBef>
            </a:pPr>
            <a:endParaRPr lang="es-ES" sz="1400" b="1" dirty="0">
              <a:solidFill>
                <a:schemeClr val="tx1"/>
              </a:solidFill>
            </a:endParaRPr>
          </a:p>
          <a:p>
            <a:pPr algn="just">
              <a:spcBef>
                <a:spcPts val="0"/>
              </a:spcBef>
            </a:pPr>
            <a:r>
              <a:rPr lang="es-ES" sz="1400" dirty="0" smtClean="0">
                <a:solidFill>
                  <a:schemeClr val="tx1"/>
                </a:solidFill>
              </a:rPr>
              <a:t>A nivel estacional el aumento de temperatura media en el horizonte cercano se muestra en la figura. </a:t>
            </a:r>
          </a:p>
          <a:p>
            <a:pPr algn="just">
              <a:spcBef>
                <a:spcPts val="0"/>
              </a:spcBef>
            </a:pPr>
            <a:endParaRPr lang="es-ES" sz="1400" dirty="0">
              <a:solidFill>
                <a:schemeClr val="tx1"/>
              </a:solidFill>
            </a:endParaRPr>
          </a:p>
          <a:p>
            <a:pPr algn="just">
              <a:spcBef>
                <a:spcPts val="0"/>
              </a:spcBef>
            </a:pPr>
            <a:r>
              <a:rPr lang="es-ES" sz="1400" dirty="0" smtClean="0">
                <a:solidFill>
                  <a:schemeClr val="tx1"/>
                </a:solidFill>
              </a:rPr>
              <a:t>Los patrones son similares para el SSP245 y SSP585, pero el último muestra mayores aumentos de temperatura, como es de esperar, con diferencias menores a 0.5 C. </a:t>
            </a:r>
          </a:p>
          <a:p>
            <a:pPr algn="just">
              <a:spcBef>
                <a:spcPts val="0"/>
              </a:spcBef>
            </a:pPr>
            <a:endParaRPr lang="es-ES" sz="1400" dirty="0">
              <a:solidFill>
                <a:schemeClr val="tx1"/>
              </a:solidFill>
            </a:endParaRPr>
          </a:p>
          <a:p>
            <a:pPr algn="just">
              <a:spcBef>
                <a:spcPts val="0"/>
              </a:spcBef>
            </a:pPr>
            <a:r>
              <a:rPr lang="es-ES" sz="1400" dirty="0" smtClean="0">
                <a:solidFill>
                  <a:schemeClr val="tx1"/>
                </a:solidFill>
              </a:rPr>
              <a:t>En verano se  observa un gradiente de calentamiento este-oeste  con mayor calentamiento sobre e litoral oeste, mientras que en invierno el calentamiento es mas uniforme.                                                                                                                                                                                                                                                                                                                                                                                                                                                                                                                                                                                                                                                                                                                                                                                                                                                                                                                                                                                                                                                                                                                                      </a:t>
            </a:r>
            <a:endParaRPr lang="es-ES" sz="1400" dirty="0">
              <a:solidFill>
                <a:schemeClr val="tx1"/>
              </a:solidFill>
            </a:endParaRPr>
          </a:p>
        </p:txBody>
      </p:sp>
      <p:sp>
        <p:nvSpPr>
          <p:cNvPr id="5" name="4 Rectángulo"/>
          <p:cNvSpPr/>
          <p:nvPr/>
        </p:nvSpPr>
        <p:spPr>
          <a:xfrm>
            <a:off x="3624479" y="5794765"/>
            <a:ext cx="4970485" cy="461665"/>
          </a:xfrm>
          <a:prstGeom prst="rect">
            <a:avLst/>
          </a:prstGeom>
        </p:spPr>
        <p:txBody>
          <a:bodyPr wrap="square">
            <a:spAutoFit/>
          </a:bodyPr>
          <a:lstStyle/>
          <a:p>
            <a:r>
              <a:rPr lang="es-ES" sz="1200" dirty="0" smtClean="0"/>
              <a:t>Calentamiento promedio proyectado para el </a:t>
            </a:r>
            <a:r>
              <a:rPr lang="es-ES" sz="1200" b="1" dirty="0" smtClean="0"/>
              <a:t>horizonte cercano</a:t>
            </a:r>
            <a:r>
              <a:rPr lang="es-ES" sz="1200" dirty="0" smtClean="0"/>
              <a:t> por SSP245 y SSP585 para dos estaciones del año.                                                                                                                       </a:t>
            </a:r>
            <a:endParaRPr lang="es-ES" sz="1200" dirty="0"/>
          </a:p>
        </p:txBody>
      </p:sp>
      <p:pic>
        <p:nvPicPr>
          <p:cNvPr id="922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447" r="10925"/>
          <a:stretch/>
        </p:blipFill>
        <p:spPr bwMode="auto">
          <a:xfrm>
            <a:off x="6109722" y="1236888"/>
            <a:ext cx="2926774"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872" t="4549" r="8801" b="11416"/>
          <a:stretch/>
        </p:blipFill>
        <p:spPr bwMode="auto">
          <a:xfrm>
            <a:off x="6223213" y="3685161"/>
            <a:ext cx="2699792" cy="190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078114" y="971436"/>
            <a:ext cx="987771" cy="369332"/>
          </a:xfrm>
          <a:prstGeom prst="rect">
            <a:avLst/>
          </a:prstGeom>
          <a:noFill/>
        </p:spPr>
        <p:txBody>
          <a:bodyPr wrap="none" rtlCol="0">
            <a:spAutoFit/>
          </a:bodyPr>
          <a:lstStyle/>
          <a:p>
            <a:r>
              <a:rPr lang="es-ES" dirty="0" smtClean="0"/>
              <a:t>VERANO</a:t>
            </a:r>
            <a:endParaRPr lang="es-ES" dirty="0"/>
          </a:p>
        </p:txBody>
      </p:sp>
      <p:sp>
        <p:nvSpPr>
          <p:cNvPr id="12" name="11 CuadroTexto"/>
          <p:cNvSpPr txBox="1"/>
          <p:nvPr/>
        </p:nvSpPr>
        <p:spPr>
          <a:xfrm>
            <a:off x="7112621" y="980728"/>
            <a:ext cx="1119217" cy="369332"/>
          </a:xfrm>
          <a:prstGeom prst="rect">
            <a:avLst/>
          </a:prstGeom>
          <a:noFill/>
        </p:spPr>
        <p:txBody>
          <a:bodyPr wrap="none" rtlCol="0">
            <a:spAutoFit/>
          </a:bodyPr>
          <a:lstStyle/>
          <a:p>
            <a:r>
              <a:rPr lang="es-ES" dirty="0" smtClean="0"/>
              <a:t>INVIERNO</a:t>
            </a:r>
            <a:endParaRPr lang="es-ES" dirty="0"/>
          </a:p>
        </p:txBody>
      </p:sp>
    </p:spTree>
    <p:extLst>
      <p:ext uri="{BB962C8B-B14F-4D97-AF65-F5344CB8AC3E}">
        <p14:creationId xmlns:p14="http://schemas.microsoft.com/office/powerpoint/2010/main" val="90404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640960" cy="504055"/>
          </a:xfrm>
          <a:ln w="38100">
            <a:solidFill>
              <a:schemeClr val="accent3">
                <a:lumMod val="75000"/>
              </a:schemeClr>
            </a:solidFill>
          </a:ln>
        </p:spPr>
        <p:txBody>
          <a:bodyPr>
            <a:noAutofit/>
          </a:bodyPr>
          <a:lstStyle/>
          <a:p>
            <a:r>
              <a:rPr lang="es-ES" sz="2400" dirty="0" smtClean="0"/>
              <a:t>Proyecciones de temperatura</a:t>
            </a:r>
            <a:endParaRPr lang="es-ES" sz="2400" dirty="0"/>
          </a:p>
        </p:txBody>
      </p:sp>
      <p:sp>
        <p:nvSpPr>
          <p:cNvPr id="3" name="2 Marcador de texto"/>
          <p:cNvSpPr>
            <a:spLocks noGrp="1"/>
          </p:cNvSpPr>
          <p:nvPr>
            <p:ph type="body" idx="1"/>
          </p:nvPr>
        </p:nvSpPr>
        <p:spPr>
          <a:xfrm>
            <a:off x="467544" y="1327943"/>
            <a:ext cx="2503246" cy="4248967"/>
          </a:xfrm>
          <a:ln w="38100">
            <a:solidFill>
              <a:schemeClr val="accent3">
                <a:lumMod val="75000"/>
              </a:schemeClr>
            </a:solidFill>
          </a:ln>
        </p:spPr>
        <p:txBody>
          <a:bodyPr>
            <a:noAutofit/>
          </a:bodyPr>
          <a:lstStyle/>
          <a:p>
            <a:pPr algn="just">
              <a:spcBef>
                <a:spcPts val="0"/>
              </a:spcBef>
            </a:pPr>
            <a:r>
              <a:rPr lang="es-ES" sz="1400" b="1" dirty="0" smtClean="0">
                <a:solidFill>
                  <a:schemeClr val="tx1"/>
                </a:solidFill>
              </a:rPr>
              <a:t>Tendencia de temperatura Uruguay </a:t>
            </a:r>
          </a:p>
          <a:p>
            <a:pPr algn="just">
              <a:spcBef>
                <a:spcPts val="0"/>
              </a:spcBef>
            </a:pPr>
            <a:endParaRPr lang="es-ES" sz="1400" b="1" dirty="0">
              <a:solidFill>
                <a:schemeClr val="tx1"/>
              </a:solidFill>
            </a:endParaRPr>
          </a:p>
          <a:p>
            <a:pPr algn="just">
              <a:spcBef>
                <a:spcPts val="0"/>
              </a:spcBef>
            </a:pPr>
            <a:r>
              <a:rPr lang="es-ES" sz="1400" dirty="0" smtClean="0">
                <a:solidFill>
                  <a:schemeClr val="tx1"/>
                </a:solidFill>
              </a:rPr>
              <a:t>En el caso del horizonte lejano los cambios estacionales observados son muy diferentes para el SSP245 y SSP585. </a:t>
            </a:r>
          </a:p>
          <a:p>
            <a:pPr algn="just">
              <a:spcBef>
                <a:spcPts val="0"/>
              </a:spcBef>
            </a:pPr>
            <a:endParaRPr lang="es-ES" sz="1400" dirty="0">
              <a:solidFill>
                <a:schemeClr val="tx1"/>
              </a:solidFill>
            </a:endParaRPr>
          </a:p>
          <a:p>
            <a:pPr algn="just">
              <a:spcBef>
                <a:spcPts val="0"/>
              </a:spcBef>
            </a:pPr>
            <a:r>
              <a:rPr lang="es-ES" sz="1400" dirty="0" smtClean="0">
                <a:solidFill>
                  <a:schemeClr val="tx1"/>
                </a:solidFill>
              </a:rPr>
              <a:t>En verano el SSP245 muestra un calentamiento cercano a 2 C, mientras que en el SSP585 es entre 2 y 4 C, siempre con un gradiente este-oeste. </a:t>
            </a:r>
          </a:p>
          <a:p>
            <a:pPr algn="just">
              <a:spcBef>
                <a:spcPts val="0"/>
              </a:spcBef>
            </a:pPr>
            <a:endParaRPr lang="es-ES" sz="1400" dirty="0">
              <a:solidFill>
                <a:schemeClr val="tx1"/>
              </a:solidFill>
            </a:endParaRPr>
          </a:p>
          <a:p>
            <a:pPr algn="just">
              <a:spcBef>
                <a:spcPts val="0"/>
              </a:spcBef>
            </a:pPr>
            <a:r>
              <a:rPr lang="es-ES" sz="1400" dirty="0" smtClean="0">
                <a:solidFill>
                  <a:schemeClr val="tx1"/>
                </a:solidFill>
              </a:rPr>
              <a:t>En invierno el calentamiento es menor que en verano y se proyecta cerca de 1.5 C en SSP245 y entre 2.8 y 3.5 C en SSP585.                                                                                                                                                                                                                                                                                                                                                                                                                                                                                                                                                                                                                                                                                                                                                                                                                                                                                                                                                                                                                                                                                                                                      </a:t>
            </a:r>
            <a:endParaRPr lang="es-ES" sz="1400" dirty="0">
              <a:solidFill>
                <a:schemeClr val="tx1"/>
              </a:solidFill>
            </a:endParaRPr>
          </a:p>
        </p:txBody>
      </p:sp>
      <p:sp>
        <p:nvSpPr>
          <p:cNvPr id="5" name="4 Rectángulo"/>
          <p:cNvSpPr/>
          <p:nvPr/>
        </p:nvSpPr>
        <p:spPr>
          <a:xfrm>
            <a:off x="3624479" y="5794765"/>
            <a:ext cx="4970485" cy="461665"/>
          </a:xfrm>
          <a:prstGeom prst="rect">
            <a:avLst/>
          </a:prstGeom>
        </p:spPr>
        <p:txBody>
          <a:bodyPr wrap="square">
            <a:spAutoFit/>
          </a:bodyPr>
          <a:lstStyle/>
          <a:p>
            <a:r>
              <a:rPr lang="es-ES" sz="1200" dirty="0" smtClean="0"/>
              <a:t>Calentamiento promedio proyectado para el </a:t>
            </a:r>
            <a:r>
              <a:rPr lang="es-ES" sz="1200" b="1" dirty="0" smtClean="0"/>
              <a:t>horizonte lejano</a:t>
            </a:r>
            <a:r>
              <a:rPr lang="es-ES" sz="1200" dirty="0" smtClean="0"/>
              <a:t> por SSP245 y SSP585 para dos estaciones del año.                                                                                                                       </a:t>
            </a:r>
            <a:endParaRPr lang="es-ES" sz="1200" dirty="0"/>
          </a:p>
        </p:txBody>
      </p:sp>
      <p:sp>
        <p:nvSpPr>
          <p:cNvPr id="6" name="5 CuadroTexto"/>
          <p:cNvSpPr txBox="1"/>
          <p:nvPr/>
        </p:nvSpPr>
        <p:spPr>
          <a:xfrm>
            <a:off x="4078114" y="971436"/>
            <a:ext cx="987771" cy="369332"/>
          </a:xfrm>
          <a:prstGeom prst="rect">
            <a:avLst/>
          </a:prstGeom>
          <a:noFill/>
        </p:spPr>
        <p:txBody>
          <a:bodyPr wrap="none" rtlCol="0">
            <a:spAutoFit/>
          </a:bodyPr>
          <a:lstStyle/>
          <a:p>
            <a:r>
              <a:rPr lang="es-ES" dirty="0" smtClean="0"/>
              <a:t>VERANO</a:t>
            </a:r>
            <a:endParaRPr lang="es-ES" dirty="0"/>
          </a:p>
        </p:txBody>
      </p:sp>
      <p:sp>
        <p:nvSpPr>
          <p:cNvPr id="12" name="11 CuadroTexto"/>
          <p:cNvSpPr txBox="1"/>
          <p:nvPr/>
        </p:nvSpPr>
        <p:spPr>
          <a:xfrm>
            <a:off x="7112621" y="980728"/>
            <a:ext cx="1119217" cy="369332"/>
          </a:xfrm>
          <a:prstGeom prst="rect">
            <a:avLst/>
          </a:prstGeom>
          <a:noFill/>
        </p:spPr>
        <p:txBody>
          <a:bodyPr wrap="none" rtlCol="0">
            <a:spAutoFit/>
          </a:bodyPr>
          <a:lstStyle/>
          <a:p>
            <a:r>
              <a:rPr lang="es-ES" dirty="0" smtClean="0"/>
              <a:t>INVIERNO</a:t>
            </a:r>
            <a:endParaRPr lang="es-ES" dirty="0"/>
          </a:p>
        </p:txBody>
      </p:sp>
      <p:pic>
        <p:nvPicPr>
          <p:cNvPr id="1024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27" r="12269" b="9795"/>
          <a:stretch/>
        </p:blipFill>
        <p:spPr bwMode="auto">
          <a:xfrm>
            <a:off x="3203848" y="1268760"/>
            <a:ext cx="2815153" cy="222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193" t="4033" r="11022" b="10625"/>
          <a:stretch/>
        </p:blipFill>
        <p:spPr bwMode="auto">
          <a:xfrm>
            <a:off x="3275856" y="3512332"/>
            <a:ext cx="2869679" cy="214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320" t="5162" r="9682" b="10532"/>
          <a:stretch/>
        </p:blipFill>
        <p:spPr bwMode="auto">
          <a:xfrm>
            <a:off x="6216585" y="1448259"/>
            <a:ext cx="2747614" cy="198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742" t="5587" r="10731" b="11869"/>
          <a:stretch/>
        </p:blipFill>
        <p:spPr bwMode="auto">
          <a:xfrm>
            <a:off x="6216584" y="3639629"/>
            <a:ext cx="2747903" cy="194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02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640960" cy="504055"/>
          </a:xfrm>
          <a:ln w="38100">
            <a:solidFill>
              <a:schemeClr val="accent3">
                <a:lumMod val="75000"/>
              </a:schemeClr>
            </a:solidFill>
          </a:ln>
        </p:spPr>
        <p:txBody>
          <a:bodyPr>
            <a:noAutofit/>
          </a:bodyPr>
          <a:lstStyle/>
          <a:p>
            <a:r>
              <a:rPr lang="es-ES" sz="2400" dirty="0" smtClean="0"/>
              <a:t>Proyecciones de precipitaciones</a:t>
            </a:r>
            <a:endParaRPr lang="es-ES" sz="2400" dirty="0"/>
          </a:p>
        </p:txBody>
      </p:sp>
      <p:sp>
        <p:nvSpPr>
          <p:cNvPr id="4" name="3 Rectángulo"/>
          <p:cNvSpPr/>
          <p:nvPr/>
        </p:nvSpPr>
        <p:spPr>
          <a:xfrm>
            <a:off x="289874" y="5589240"/>
            <a:ext cx="8602606" cy="738664"/>
          </a:xfrm>
          <a:prstGeom prst="rect">
            <a:avLst/>
          </a:prstGeom>
          <a:ln w="38100">
            <a:solidFill>
              <a:schemeClr val="accent3">
                <a:lumMod val="75000"/>
              </a:schemeClr>
            </a:solidFill>
          </a:ln>
        </p:spPr>
        <p:txBody>
          <a:bodyPr wrap="square">
            <a:spAutoFit/>
          </a:bodyPr>
          <a:lstStyle/>
          <a:p>
            <a:pPr algn="just"/>
            <a:r>
              <a:rPr lang="es-ES" sz="1400" dirty="0" smtClean="0"/>
              <a:t>A nivel estacional, para el horizonte cercano los cambios en las precipitaciones son pequeños excepto para otoño tanto en SSP245 como SSP585. SSP245 proyecta incrementos del orden de 20% para otoño, mientras que SSP585 llega al 30% en el norte del país.</a:t>
            </a:r>
          </a:p>
        </p:txBody>
      </p:sp>
      <p:sp>
        <p:nvSpPr>
          <p:cNvPr id="3" name="2 Marcador de texto"/>
          <p:cNvSpPr>
            <a:spLocks noGrp="1"/>
          </p:cNvSpPr>
          <p:nvPr>
            <p:ph type="body" idx="1"/>
          </p:nvPr>
        </p:nvSpPr>
        <p:spPr>
          <a:xfrm>
            <a:off x="289874" y="1484784"/>
            <a:ext cx="3490038" cy="3816424"/>
          </a:xfrm>
          <a:ln w="38100">
            <a:solidFill>
              <a:schemeClr val="accent3">
                <a:lumMod val="75000"/>
              </a:schemeClr>
            </a:solidFill>
          </a:ln>
        </p:spPr>
        <p:txBody>
          <a:bodyPr>
            <a:noAutofit/>
          </a:bodyPr>
          <a:lstStyle/>
          <a:p>
            <a:pPr algn="just">
              <a:spcBef>
                <a:spcPts val="0"/>
              </a:spcBef>
            </a:pPr>
            <a:r>
              <a:rPr lang="es-ES" sz="1400" b="1" dirty="0" smtClean="0">
                <a:solidFill>
                  <a:schemeClr val="tx1"/>
                </a:solidFill>
              </a:rPr>
              <a:t>Tendencia de las precipitaciones en Uruguay </a:t>
            </a:r>
          </a:p>
          <a:p>
            <a:pPr algn="just">
              <a:spcBef>
                <a:spcPts val="0"/>
              </a:spcBef>
            </a:pPr>
            <a:endParaRPr lang="es-ES" sz="1400" b="1" dirty="0">
              <a:solidFill>
                <a:schemeClr val="tx1"/>
              </a:solidFill>
            </a:endParaRPr>
          </a:p>
          <a:p>
            <a:pPr algn="just">
              <a:spcBef>
                <a:spcPts val="0"/>
              </a:spcBef>
            </a:pPr>
            <a:r>
              <a:rPr lang="es-ES" sz="1400" dirty="0" smtClean="0">
                <a:solidFill>
                  <a:schemeClr val="tx1"/>
                </a:solidFill>
              </a:rPr>
              <a:t>Como decíamos mas arriba el acumulado anual de precipitación sobre Uruguay tiene gran variabilidad año a año. Los modelos CMIP6 logran capturar esta variabilidad interanual observada en el período 1961-2014. Las proyecciones a futuro siguen mostrando gran variabilidad superpuesta a una tendencia gradual positiva.</a:t>
            </a:r>
          </a:p>
          <a:p>
            <a:pPr algn="just">
              <a:spcBef>
                <a:spcPts val="0"/>
              </a:spcBef>
            </a:pPr>
            <a:endParaRPr lang="es-ES" sz="1400" dirty="0">
              <a:solidFill>
                <a:schemeClr val="tx1"/>
              </a:solidFill>
            </a:endParaRPr>
          </a:p>
          <a:p>
            <a:pPr algn="just">
              <a:spcBef>
                <a:spcPts val="0"/>
              </a:spcBef>
            </a:pPr>
            <a:r>
              <a:rPr lang="es-ES" sz="1400" dirty="0" smtClean="0">
                <a:solidFill>
                  <a:schemeClr val="tx1"/>
                </a:solidFill>
              </a:rPr>
              <a:t>El acumulado mensual para los horizontes cercano y lejano para fin de siglo XXI se observa un pequeño corrimiento hacia mayores valores notándose un incremento en la ocurrencia de eventos extremos de acumulados de lluvia.</a:t>
            </a:r>
            <a:endParaRPr lang="es-ES" sz="1400" dirty="0">
              <a:solidFill>
                <a:schemeClr val="tx1"/>
              </a:solidFill>
            </a:endParaRPr>
          </a:p>
        </p:txBody>
      </p:sp>
      <p:sp>
        <p:nvSpPr>
          <p:cNvPr id="5" name="4 Rectángulo"/>
          <p:cNvSpPr/>
          <p:nvPr/>
        </p:nvSpPr>
        <p:spPr>
          <a:xfrm>
            <a:off x="4540934" y="4582869"/>
            <a:ext cx="3851920" cy="646331"/>
          </a:xfrm>
          <a:prstGeom prst="rect">
            <a:avLst/>
          </a:prstGeom>
        </p:spPr>
        <p:txBody>
          <a:bodyPr wrap="square">
            <a:spAutoFit/>
          </a:bodyPr>
          <a:lstStyle/>
          <a:p>
            <a:pPr algn="just"/>
            <a:r>
              <a:rPr lang="es-ES" sz="1200" dirty="0" smtClean="0"/>
              <a:t>Evolución de la precipitación anual acumulada sobre Uruguay observada, simulada en el período histórico y proyectada según los diferentes escenarios.                                                                                                                   </a:t>
            </a:r>
            <a:endParaRPr lang="es-ES" sz="12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461" y="1491797"/>
            <a:ext cx="4540866" cy="307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981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640960" cy="504055"/>
          </a:xfrm>
          <a:ln w="38100">
            <a:solidFill>
              <a:schemeClr val="accent3">
                <a:lumMod val="75000"/>
              </a:schemeClr>
            </a:solidFill>
          </a:ln>
        </p:spPr>
        <p:txBody>
          <a:bodyPr>
            <a:noAutofit/>
          </a:bodyPr>
          <a:lstStyle/>
          <a:p>
            <a:r>
              <a:rPr lang="es-ES" sz="2400" dirty="0" smtClean="0"/>
              <a:t>Proyecciones de temperatura de la superficie de mar </a:t>
            </a:r>
            <a:r>
              <a:rPr lang="es-ES" sz="2400" dirty="0" err="1" smtClean="0"/>
              <a:t>zee</a:t>
            </a:r>
            <a:endParaRPr lang="es-ES" sz="2400" dirty="0"/>
          </a:p>
        </p:txBody>
      </p:sp>
      <p:sp>
        <p:nvSpPr>
          <p:cNvPr id="4" name="3 Rectángulo"/>
          <p:cNvSpPr/>
          <p:nvPr/>
        </p:nvSpPr>
        <p:spPr>
          <a:xfrm>
            <a:off x="304115" y="5445224"/>
            <a:ext cx="8602606" cy="738664"/>
          </a:xfrm>
          <a:prstGeom prst="rect">
            <a:avLst/>
          </a:prstGeom>
          <a:ln w="38100">
            <a:solidFill>
              <a:schemeClr val="accent3">
                <a:lumMod val="75000"/>
              </a:schemeClr>
            </a:solidFill>
          </a:ln>
        </p:spPr>
        <p:txBody>
          <a:bodyPr wrap="square">
            <a:spAutoFit/>
          </a:bodyPr>
          <a:lstStyle/>
          <a:p>
            <a:pPr algn="just"/>
            <a:r>
              <a:rPr lang="es-ES" sz="1400" dirty="0" smtClean="0"/>
              <a:t>Para el horizonte cercano los modelos proyectan un calentamiento de entre 0.5 y 1.5 C con respecto a 1981-2010, siendo mayor el aumento para el escenario con mayor forzante </a:t>
            </a:r>
            <a:r>
              <a:rPr lang="es-ES" sz="1400" dirty="0" err="1" smtClean="0"/>
              <a:t>radiativo</a:t>
            </a:r>
            <a:r>
              <a:rPr lang="es-ES" sz="1400" dirty="0" smtClean="0"/>
              <a:t> </a:t>
            </a:r>
            <a:r>
              <a:rPr lang="es-ES" sz="1400" dirty="0" err="1" smtClean="0"/>
              <a:t>antropogénico</a:t>
            </a:r>
            <a:r>
              <a:rPr lang="es-ES" sz="1400" dirty="0" smtClean="0"/>
              <a:t>. Para el horizonte lejano los modelos proyectan entre 1 y 4.5 C de calentamiento. </a:t>
            </a:r>
          </a:p>
        </p:txBody>
      </p:sp>
      <p:sp>
        <p:nvSpPr>
          <p:cNvPr id="3" name="2 Marcador de texto"/>
          <p:cNvSpPr>
            <a:spLocks noGrp="1"/>
          </p:cNvSpPr>
          <p:nvPr>
            <p:ph type="body" idx="1"/>
          </p:nvPr>
        </p:nvSpPr>
        <p:spPr>
          <a:xfrm>
            <a:off x="539552" y="2204864"/>
            <a:ext cx="3490038" cy="2016224"/>
          </a:xfrm>
          <a:ln w="38100">
            <a:solidFill>
              <a:schemeClr val="accent3">
                <a:lumMod val="75000"/>
              </a:schemeClr>
            </a:solidFill>
          </a:ln>
        </p:spPr>
        <p:txBody>
          <a:bodyPr>
            <a:noAutofit/>
          </a:bodyPr>
          <a:lstStyle/>
          <a:p>
            <a:pPr algn="just">
              <a:spcBef>
                <a:spcPts val="0"/>
              </a:spcBef>
            </a:pPr>
            <a:r>
              <a:rPr lang="es-ES" sz="1400" b="1" dirty="0" smtClean="0">
                <a:solidFill>
                  <a:schemeClr val="tx1"/>
                </a:solidFill>
              </a:rPr>
              <a:t>Tendencia de la temperatura en la ZEE </a:t>
            </a:r>
          </a:p>
          <a:p>
            <a:pPr algn="just">
              <a:spcBef>
                <a:spcPts val="0"/>
              </a:spcBef>
            </a:pPr>
            <a:endParaRPr lang="es-ES" sz="1400" b="1" dirty="0">
              <a:solidFill>
                <a:schemeClr val="tx1"/>
              </a:solidFill>
            </a:endParaRPr>
          </a:p>
          <a:p>
            <a:pPr algn="just">
              <a:spcBef>
                <a:spcPts val="0"/>
              </a:spcBef>
            </a:pPr>
            <a:r>
              <a:rPr lang="es-ES" sz="1400" dirty="0" smtClean="0">
                <a:solidFill>
                  <a:schemeClr val="tx1"/>
                </a:solidFill>
              </a:rPr>
              <a:t>La evolución de la temperatura de superficie del mar (TSM) con respecto a la media 1981-2010 en la ZEE de Uruguay al igual que la temperatura media del aire, la TSM aumenta linealmente con el tiempo y su magnitud depende del escenario particularmente luego de 2060.</a:t>
            </a:r>
            <a:endParaRPr lang="es-ES" sz="1400" dirty="0">
              <a:solidFill>
                <a:schemeClr val="tx1"/>
              </a:solidFill>
            </a:endParaRPr>
          </a:p>
        </p:txBody>
      </p:sp>
      <p:sp>
        <p:nvSpPr>
          <p:cNvPr id="5" name="4 Rectángulo"/>
          <p:cNvSpPr/>
          <p:nvPr/>
        </p:nvSpPr>
        <p:spPr>
          <a:xfrm>
            <a:off x="4608512" y="4293096"/>
            <a:ext cx="3851920" cy="646331"/>
          </a:xfrm>
          <a:prstGeom prst="rect">
            <a:avLst/>
          </a:prstGeom>
        </p:spPr>
        <p:txBody>
          <a:bodyPr wrap="square">
            <a:spAutoFit/>
          </a:bodyPr>
          <a:lstStyle/>
          <a:p>
            <a:pPr algn="just"/>
            <a:r>
              <a:rPr lang="es-ES" sz="1200" dirty="0" smtClean="0"/>
              <a:t>Evolución de la TSM (con respecto a la media 1981-2010) observada, simulada histórica y proyectada para los diferentes escenarios.                                                                                                        </a:t>
            </a:r>
            <a:endParaRPr lang="es-ES" sz="12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432" y="1268760"/>
            <a:ext cx="441209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993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23528" y="980728"/>
            <a:ext cx="8035889" cy="1265932"/>
          </a:xfrm>
          <a:ln w="38100">
            <a:solidFill>
              <a:schemeClr val="accent3">
                <a:lumMod val="75000"/>
              </a:schemeClr>
            </a:solidFill>
          </a:ln>
        </p:spPr>
        <p:txBody>
          <a:bodyPr>
            <a:normAutofit lnSpcReduction="10000"/>
          </a:bodyPr>
          <a:lstStyle/>
          <a:p>
            <a:pPr algn="just"/>
            <a:r>
              <a:rPr lang="es-ES" sz="1600" dirty="0" smtClean="0">
                <a:solidFill>
                  <a:schemeClr val="tx1"/>
                </a:solidFill>
              </a:rPr>
              <a:t>Las actividades humanas han generado un </a:t>
            </a:r>
            <a:r>
              <a:rPr lang="es-ES" sz="1600" dirty="0" err="1" smtClean="0">
                <a:solidFill>
                  <a:schemeClr val="tx1"/>
                </a:solidFill>
              </a:rPr>
              <a:t>imbalance</a:t>
            </a:r>
            <a:r>
              <a:rPr lang="es-ES" sz="1600" dirty="0" smtClean="0">
                <a:solidFill>
                  <a:schemeClr val="tx1"/>
                </a:solidFill>
              </a:rPr>
              <a:t> energético en el tope de la atmósfera cercano a 2.3 W/m2. Este </a:t>
            </a:r>
            <a:r>
              <a:rPr lang="es-ES" sz="1600" dirty="0" err="1" smtClean="0">
                <a:solidFill>
                  <a:schemeClr val="tx1"/>
                </a:solidFill>
              </a:rPr>
              <a:t>imbalance</a:t>
            </a:r>
            <a:r>
              <a:rPr lang="es-ES" sz="1600" dirty="0" smtClean="0">
                <a:solidFill>
                  <a:schemeClr val="tx1"/>
                </a:solidFill>
              </a:rPr>
              <a:t> es el forzante </a:t>
            </a:r>
            <a:r>
              <a:rPr lang="es-ES" sz="1600" dirty="0" err="1" smtClean="0">
                <a:solidFill>
                  <a:schemeClr val="tx1"/>
                </a:solidFill>
              </a:rPr>
              <a:t>antropogénico</a:t>
            </a:r>
            <a:r>
              <a:rPr lang="es-ES" sz="1600" dirty="0" smtClean="0">
                <a:solidFill>
                  <a:schemeClr val="tx1"/>
                </a:solidFill>
              </a:rPr>
              <a:t> al cual el sistema climático debe ajustarse para llegar a un nuevo equilibrio y es el resultado de la emisión de gases de efecto invernadero y de aerosoles. Las contribuciones de las diferentes emisiones al forzante </a:t>
            </a:r>
            <a:r>
              <a:rPr lang="es-ES" sz="1600" dirty="0" err="1" smtClean="0">
                <a:solidFill>
                  <a:schemeClr val="tx1"/>
                </a:solidFill>
              </a:rPr>
              <a:t>radiativo</a:t>
            </a:r>
            <a:r>
              <a:rPr lang="es-ES" sz="1600" dirty="0" smtClean="0">
                <a:solidFill>
                  <a:schemeClr val="tx1"/>
                </a:solidFill>
              </a:rPr>
              <a:t> total se muestran en la siguiente figura.</a:t>
            </a:r>
            <a:endParaRPr lang="es-ES" sz="1600" baseline="30000" dirty="0">
              <a:solidFill>
                <a:schemeClr val="tx1"/>
              </a:solidFill>
            </a:endParaRPr>
          </a:p>
        </p:txBody>
      </p:sp>
      <p:sp>
        <p:nvSpPr>
          <p:cNvPr id="4" name="1 Título"/>
          <p:cNvSpPr txBox="1">
            <a:spLocks/>
          </p:cNvSpPr>
          <p:nvPr/>
        </p:nvSpPr>
        <p:spPr>
          <a:xfrm>
            <a:off x="323528" y="332657"/>
            <a:ext cx="7992888" cy="504056"/>
          </a:xfrm>
          <a:prstGeom prst="rect">
            <a:avLst/>
          </a:prstGeom>
          <a:ln w="38100">
            <a:solidFill>
              <a:schemeClr val="accent3">
                <a:lumMod val="75000"/>
              </a:schemeClr>
            </a:solidFill>
          </a:ln>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s-ES" sz="2400" dirty="0" smtClean="0"/>
              <a:t>TENDENCIAS CLIMÁTICAS OBSERVADAS</a:t>
            </a:r>
            <a:endParaRPr lang="es-ES" sz="2400" dirty="0"/>
          </a:p>
        </p:txBody>
      </p:sp>
      <p:sp>
        <p:nvSpPr>
          <p:cNvPr id="5" name="4 Rectángulo"/>
          <p:cNvSpPr/>
          <p:nvPr/>
        </p:nvSpPr>
        <p:spPr>
          <a:xfrm>
            <a:off x="5444484" y="4222829"/>
            <a:ext cx="3231972" cy="646331"/>
          </a:xfrm>
          <a:prstGeom prst="rect">
            <a:avLst/>
          </a:prstGeom>
          <a:ln w="38100">
            <a:noFill/>
          </a:ln>
        </p:spPr>
        <p:txBody>
          <a:bodyPr wrap="square">
            <a:spAutoFit/>
          </a:bodyPr>
          <a:lstStyle/>
          <a:p>
            <a:pPr algn="just"/>
            <a:r>
              <a:rPr lang="es-ES" sz="1200" dirty="0"/>
              <a:t>Contribuciones </a:t>
            </a:r>
            <a:r>
              <a:rPr lang="es-ES" sz="1200" dirty="0" err="1" smtClean="0"/>
              <a:t>antropogénicas</a:t>
            </a:r>
            <a:r>
              <a:rPr lang="es-ES" sz="1200" dirty="0" smtClean="0"/>
              <a:t> </a:t>
            </a:r>
            <a:r>
              <a:rPr lang="es-ES" sz="1200" dirty="0"/>
              <a:t>y naturales al forzante </a:t>
            </a:r>
            <a:r>
              <a:rPr lang="es-ES" sz="1200" dirty="0" err="1"/>
              <a:t>radiativo</a:t>
            </a:r>
            <a:r>
              <a:rPr lang="es-ES" sz="1200" dirty="0"/>
              <a:t> </a:t>
            </a:r>
            <a:r>
              <a:rPr lang="es-ES" sz="1200" dirty="0" smtClean="0"/>
              <a:t>terrestre actual con respecto </a:t>
            </a:r>
            <a:r>
              <a:rPr lang="es-ES" sz="1200" dirty="0"/>
              <a:t>a los valores pre-industriales. Fuente: IPCC AR5.</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74147"/>
            <a:ext cx="5109368" cy="419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832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6111" y="476672"/>
            <a:ext cx="3312368" cy="2893100"/>
          </a:xfrm>
          <a:prstGeom prst="rect">
            <a:avLst/>
          </a:prstGeom>
          <a:ln w="38100">
            <a:solidFill>
              <a:schemeClr val="accent3">
                <a:lumMod val="75000"/>
              </a:schemeClr>
            </a:solidFill>
          </a:ln>
        </p:spPr>
        <p:txBody>
          <a:bodyPr wrap="square">
            <a:spAutoFit/>
          </a:bodyPr>
          <a:lstStyle/>
          <a:p>
            <a:pPr algn="just"/>
            <a:r>
              <a:rPr lang="es-ES" sz="1400" b="1" dirty="0" smtClean="0"/>
              <a:t>Tendencia en la temperatura de superficie global en el período 1951-2010</a:t>
            </a:r>
            <a:endParaRPr lang="es-ES" sz="1400" dirty="0" smtClean="0"/>
          </a:p>
          <a:p>
            <a:pPr algn="just"/>
            <a:endParaRPr lang="es-ES" sz="1400" dirty="0" smtClean="0"/>
          </a:p>
          <a:p>
            <a:pPr algn="just"/>
            <a:r>
              <a:rPr lang="es-ES" sz="1400" dirty="0" smtClean="0"/>
              <a:t>Se observa un calentamiento casi global aunque no uniforme. Por ejemplo, las regiones continentales en el hemisferio norte muestran un calentamiento mayor a 2.0 C, mientras que en el hemisferio sur es mas cercano a 1.0 C y en ciertas las regiones oceánicas es aún menor. En este período el cambio promedio en la temperatura global es de 0.78 C.</a:t>
            </a:r>
          </a:p>
          <a:p>
            <a:pPr algn="just"/>
            <a:r>
              <a:rPr lang="es-ES" sz="1400" dirty="0" smtClean="0"/>
              <a:t>Fuente NASA GISS</a:t>
            </a:r>
            <a:endParaRPr lang="es-ES" sz="1400" dirty="0"/>
          </a:p>
        </p:txBody>
      </p:sp>
      <p:sp>
        <p:nvSpPr>
          <p:cNvPr id="5" name="4 Rectángulo"/>
          <p:cNvSpPr/>
          <p:nvPr/>
        </p:nvSpPr>
        <p:spPr>
          <a:xfrm>
            <a:off x="4170310" y="4365104"/>
            <a:ext cx="4722169" cy="1600438"/>
          </a:xfrm>
          <a:prstGeom prst="rect">
            <a:avLst/>
          </a:prstGeom>
          <a:ln w="38100">
            <a:solidFill>
              <a:schemeClr val="accent3">
                <a:lumMod val="75000"/>
              </a:schemeClr>
            </a:solidFill>
          </a:ln>
        </p:spPr>
        <p:txBody>
          <a:bodyPr wrap="square">
            <a:spAutoFit/>
          </a:bodyPr>
          <a:lstStyle/>
          <a:p>
            <a:pPr algn="just"/>
            <a:r>
              <a:rPr lang="es-ES" sz="1400" b="1" dirty="0" smtClean="0"/>
              <a:t>Evolución de la temperatura media sobre Sudamérica </a:t>
            </a:r>
            <a:r>
              <a:rPr lang="es-ES" sz="1400" dirty="0" smtClean="0"/>
              <a:t>observada (negra), simulada con modelos climáticos forzados solo con forzantes naturales (azul) y simulada con modelos climáticos forzados con forzantes naturales y </a:t>
            </a:r>
            <a:r>
              <a:rPr lang="es-ES" sz="1400" dirty="0" err="1" smtClean="0"/>
              <a:t>antropogénicos</a:t>
            </a:r>
            <a:r>
              <a:rPr lang="es-ES" sz="1400" dirty="0" smtClean="0"/>
              <a:t> (rojo). La sombra alrededor de las curvas roja y azul indican la dispersión de los modelos. </a:t>
            </a:r>
          </a:p>
          <a:p>
            <a:pPr algn="just"/>
            <a:r>
              <a:rPr lang="es-ES" sz="1400" dirty="0" smtClean="0"/>
              <a:t>Fuente: IPCC AR5.</a:t>
            </a:r>
            <a:endParaRPr lang="es-E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763" y="548680"/>
            <a:ext cx="4449833" cy="296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933056"/>
            <a:ext cx="2682429" cy="224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31" y="6166817"/>
            <a:ext cx="2711949" cy="21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627" y="3933056"/>
            <a:ext cx="321877" cy="218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569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7"/>
            <a:ext cx="7772400" cy="504056"/>
          </a:xfrm>
          <a:ln w="38100">
            <a:solidFill>
              <a:schemeClr val="accent3">
                <a:lumMod val="75000"/>
              </a:schemeClr>
            </a:solidFill>
          </a:ln>
        </p:spPr>
        <p:txBody>
          <a:bodyPr>
            <a:normAutofit/>
          </a:bodyPr>
          <a:lstStyle/>
          <a:p>
            <a:r>
              <a:rPr lang="es-ES" sz="2400" dirty="0" smtClean="0"/>
              <a:t>precipitaciones</a:t>
            </a:r>
            <a:endParaRPr lang="es-ES" sz="2400" dirty="0"/>
          </a:p>
        </p:txBody>
      </p:sp>
      <p:sp>
        <p:nvSpPr>
          <p:cNvPr id="3" name="2 Marcador de texto"/>
          <p:cNvSpPr>
            <a:spLocks noGrp="1"/>
          </p:cNvSpPr>
          <p:nvPr>
            <p:ph type="body" idx="1"/>
          </p:nvPr>
        </p:nvSpPr>
        <p:spPr>
          <a:xfrm>
            <a:off x="539552" y="980728"/>
            <a:ext cx="7772400" cy="2448272"/>
          </a:xfrm>
          <a:ln w="38100">
            <a:solidFill>
              <a:schemeClr val="accent3">
                <a:lumMod val="75000"/>
              </a:schemeClr>
            </a:solidFill>
          </a:ln>
        </p:spPr>
        <p:txBody>
          <a:bodyPr>
            <a:noAutofit/>
          </a:bodyPr>
          <a:lstStyle/>
          <a:p>
            <a:pPr algn="just"/>
            <a:r>
              <a:rPr lang="es-ES" sz="1400" dirty="0" smtClean="0">
                <a:solidFill>
                  <a:schemeClr val="tx1"/>
                </a:solidFill>
              </a:rPr>
              <a:t>Acompañando estos cambios en las temperaturas debería haber cambios en las lluvias. ¿Por qué?</a:t>
            </a:r>
          </a:p>
          <a:p>
            <a:pPr algn="just"/>
            <a:r>
              <a:rPr lang="es-ES" sz="1400" dirty="0" smtClean="0">
                <a:solidFill>
                  <a:schemeClr val="tx1"/>
                </a:solidFill>
              </a:rPr>
              <a:t>Pues (a) cambios en el gradiente de temperatura ecuador-polo cambia la circulación atmosférica,</a:t>
            </a:r>
          </a:p>
          <a:p>
            <a:pPr algn="just"/>
            <a:r>
              <a:rPr lang="es-ES" sz="1400" dirty="0" smtClean="0">
                <a:solidFill>
                  <a:schemeClr val="tx1"/>
                </a:solidFill>
              </a:rPr>
              <a:t>(b) una atmósfera mas cálida puede contener mas vapor de agua y (c) un aumento de la radiación</a:t>
            </a:r>
          </a:p>
          <a:p>
            <a:pPr algn="just"/>
            <a:r>
              <a:rPr lang="es-ES" sz="1400" dirty="0" smtClean="0">
                <a:solidFill>
                  <a:schemeClr val="tx1"/>
                </a:solidFill>
              </a:rPr>
              <a:t>en superficie, consecuencia de la actividad humana, acelera el ciclo hidrológico.</a:t>
            </a:r>
          </a:p>
          <a:p>
            <a:pPr algn="just"/>
            <a:endParaRPr lang="es-ES" sz="1400" dirty="0" smtClean="0">
              <a:solidFill>
                <a:schemeClr val="tx1"/>
              </a:solidFill>
            </a:endParaRPr>
          </a:p>
          <a:p>
            <a:pPr algn="just"/>
            <a:r>
              <a:rPr lang="es-ES" sz="1400" dirty="0" smtClean="0">
                <a:solidFill>
                  <a:schemeClr val="tx1"/>
                </a:solidFill>
              </a:rPr>
              <a:t>Los modelos climáticos globales capturan la mayoría de los cambios de lluvia observados. En particular simulan el aumento sobre el sudeste de Sudamérica, aunque con menor amplitud al observado. </a:t>
            </a:r>
          </a:p>
          <a:p>
            <a:pPr algn="just">
              <a:spcBef>
                <a:spcPts val="0"/>
              </a:spcBef>
            </a:pPr>
            <a:endParaRPr lang="es-ES" sz="1400" dirty="0" smtClean="0">
              <a:solidFill>
                <a:schemeClr val="tx1"/>
              </a:solidFill>
            </a:endParaRPr>
          </a:p>
          <a:p>
            <a:pPr algn="just"/>
            <a:r>
              <a:rPr lang="es-ES" sz="1400" dirty="0" smtClean="0">
                <a:solidFill>
                  <a:schemeClr val="tx1"/>
                </a:solidFill>
              </a:rPr>
              <a:t>Tendencias en las precipitaciones observadas (izquierda) y simuladas (derecha) en el período 1951-2010. Fuente: </a:t>
            </a:r>
            <a:r>
              <a:rPr lang="es-ES" sz="1400" dirty="0" err="1" smtClean="0">
                <a:solidFill>
                  <a:schemeClr val="tx1"/>
                </a:solidFill>
              </a:rPr>
              <a:t>Knutson</a:t>
            </a:r>
            <a:r>
              <a:rPr lang="es-ES" sz="1400" dirty="0" smtClean="0">
                <a:solidFill>
                  <a:schemeClr val="tx1"/>
                </a:solidFill>
              </a:rPr>
              <a:t> y </a:t>
            </a:r>
            <a:r>
              <a:rPr lang="es-ES" sz="1400" dirty="0" err="1" smtClean="0">
                <a:solidFill>
                  <a:schemeClr val="tx1"/>
                </a:solidFill>
              </a:rPr>
              <a:t>Zeng</a:t>
            </a:r>
            <a:r>
              <a:rPr lang="es-ES" sz="1400" dirty="0" smtClean="0">
                <a:solidFill>
                  <a:schemeClr val="tx1"/>
                </a:solidFill>
              </a:rPr>
              <a:t> (2018).</a:t>
            </a:r>
            <a:endParaRPr lang="es-ES" sz="1400" dirty="0">
              <a:solidFill>
                <a:schemeClr val="tx1"/>
              </a:solidFill>
            </a:endParaRPr>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2295"/>
          <a:stretch/>
        </p:blipFill>
        <p:spPr bwMode="auto">
          <a:xfrm>
            <a:off x="467545" y="3573016"/>
            <a:ext cx="8314860" cy="308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958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7"/>
            <a:ext cx="7772400" cy="504056"/>
          </a:xfrm>
          <a:ln w="38100">
            <a:solidFill>
              <a:schemeClr val="accent3">
                <a:lumMod val="75000"/>
              </a:schemeClr>
            </a:solidFill>
          </a:ln>
        </p:spPr>
        <p:txBody>
          <a:bodyPr>
            <a:normAutofit/>
          </a:bodyPr>
          <a:lstStyle/>
          <a:p>
            <a:r>
              <a:rPr lang="es-ES" sz="2400" dirty="0" smtClean="0"/>
              <a:t>precipitaciones</a:t>
            </a:r>
            <a:endParaRPr lang="es-ES" sz="2400" dirty="0"/>
          </a:p>
        </p:txBody>
      </p:sp>
      <p:sp>
        <p:nvSpPr>
          <p:cNvPr id="3" name="2 Marcador de texto"/>
          <p:cNvSpPr>
            <a:spLocks noGrp="1"/>
          </p:cNvSpPr>
          <p:nvPr>
            <p:ph type="body" idx="1"/>
          </p:nvPr>
        </p:nvSpPr>
        <p:spPr>
          <a:xfrm>
            <a:off x="539552" y="1268760"/>
            <a:ext cx="7772400" cy="2217142"/>
          </a:xfrm>
          <a:ln w="38100">
            <a:solidFill>
              <a:schemeClr val="accent3">
                <a:lumMod val="75000"/>
              </a:schemeClr>
            </a:solidFill>
          </a:ln>
        </p:spPr>
        <p:txBody>
          <a:bodyPr>
            <a:noAutofit/>
          </a:bodyPr>
          <a:lstStyle/>
          <a:p>
            <a:pPr algn="just"/>
            <a:r>
              <a:rPr lang="es-ES" sz="1400" dirty="0" smtClean="0">
                <a:solidFill>
                  <a:schemeClr val="tx1"/>
                </a:solidFill>
              </a:rPr>
              <a:t>Acompañando estos cambios en las temperaturas debería haber cambios en las lluvias. ¿Por qué?</a:t>
            </a:r>
          </a:p>
          <a:p>
            <a:pPr algn="just"/>
            <a:r>
              <a:rPr lang="es-ES" sz="1400" dirty="0" smtClean="0">
                <a:solidFill>
                  <a:schemeClr val="tx1"/>
                </a:solidFill>
              </a:rPr>
              <a:t>Pues (a) cambios en el gradiente de temperatura ecuador-polo cambia la circulación atmosférica,</a:t>
            </a:r>
          </a:p>
          <a:p>
            <a:pPr algn="just"/>
            <a:r>
              <a:rPr lang="es-ES" sz="1400" dirty="0" smtClean="0">
                <a:solidFill>
                  <a:schemeClr val="tx1"/>
                </a:solidFill>
              </a:rPr>
              <a:t>(b) una atmósfera mas cálida puede contener mas vapor de agua y (c) un aumento de la radiación</a:t>
            </a:r>
          </a:p>
          <a:p>
            <a:pPr algn="just"/>
            <a:r>
              <a:rPr lang="es-ES" sz="1400" dirty="0" smtClean="0">
                <a:solidFill>
                  <a:schemeClr val="tx1"/>
                </a:solidFill>
              </a:rPr>
              <a:t>en superficie, consecuencia de la actividad humana, acelera el ciclo hidrológico.</a:t>
            </a:r>
          </a:p>
          <a:p>
            <a:pPr algn="just"/>
            <a:endParaRPr lang="es-ES" sz="1400" dirty="0" smtClean="0">
              <a:solidFill>
                <a:schemeClr val="tx1"/>
              </a:solidFill>
            </a:endParaRPr>
          </a:p>
          <a:p>
            <a:pPr algn="just"/>
            <a:r>
              <a:rPr lang="es-ES" sz="1400" dirty="0" smtClean="0">
                <a:solidFill>
                  <a:schemeClr val="tx1"/>
                </a:solidFill>
              </a:rPr>
              <a:t>Los modelos climáticos globales capturan la mayoría de los cambios de lluvia observados. En particular simulan el aumento sobre el sudeste de Sudamérica, aunque con menor amplitud al observado. </a:t>
            </a:r>
          </a:p>
          <a:p>
            <a:pPr algn="just"/>
            <a:r>
              <a:rPr lang="es-ES" sz="1400" dirty="0" smtClean="0">
                <a:solidFill>
                  <a:schemeClr val="tx1"/>
                </a:solidFill>
              </a:rPr>
              <a:t>Regiones donde la tendencia detectada puede atribuirse a la acción humana. Fuente: </a:t>
            </a:r>
            <a:r>
              <a:rPr lang="es-ES" sz="1400" dirty="0" err="1" smtClean="0">
                <a:solidFill>
                  <a:schemeClr val="tx1"/>
                </a:solidFill>
              </a:rPr>
              <a:t>Knutson</a:t>
            </a:r>
            <a:r>
              <a:rPr lang="es-ES" sz="1400" dirty="0" smtClean="0">
                <a:solidFill>
                  <a:schemeClr val="tx1"/>
                </a:solidFill>
              </a:rPr>
              <a:t> y </a:t>
            </a:r>
            <a:r>
              <a:rPr lang="es-ES" sz="1400" dirty="0" err="1" smtClean="0">
                <a:solidFill>
                  <a:schemeClr val="tx1"/>
                </a:solidFill>
              </a:rPr>
              <a:t>Zeng</a:t>
            </a:r>
            <a:r>
              <a:rPr lang="es-ES" sz="1400" dirty="0" smtClean="0">
                <a:solidFill>
                  <a:schemeClr val="tx1"/>
                </a:solidFill>
              </a:rPr>
              <a:t> (2018).</a:t>
            </a:r>
            <a:endParaRPr lang="es-ES" sz="1400" dirty="0">
              <a:solidFill>
                <a:schemeClr val="tx1"/>
              </a:solidFill>
            </a:endParaRPr>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91" t="47969" r="13336"/>
          <a:stretch/>
        </p:blipFill>
        <p:spPr bwMode="auto">
          <a:xfrm>
            <a:off x="1366576" y="3861047"/>
            <a:ext cx="6085744"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645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7"/>
            <a:ext cx="8640960" cy="504056"/>
          </a:xfrm>
          <a:ln w="38100">
            <a:solidFill>
              <a:schemeClr val="accent3">
                <a:lumMod val="75000"/>
              </a:schemeClr>
            </a:solidFill>
          </a:ln>
        </p:spPr>
        <p:txBody>
          <a:bodyPr>
            <a:normAutofit/>
          </a:bodyPr>
          <a:lstStyle/>
          <a:p>
            <a:r>
              <a:rPr lang="es-ES" sz="2400" dirty="0" smtClean="0"/>
              <a:t>Proyecciones climáticas</a:t>
            </a:r>
            <a:endParaRPr lang="es-ES" sz="2400" dirty="0"/>
          </a:p>
        </p:txBody>
      </p:sp>
      <p:sp>
        <p:nvSpPr>
          <p:cNvPr id="3" name="2 Marcador de texto"/>
          <p:cNvSpPr>
            <a:spLocks noGrp="1"/>
          </p:cNvSpPr>
          <p:nvPr>
            <p:ph type="body" idx="1"/>
          </p:nvPr>
        </p:nvSpPr>
        <p:spPr>
          <a:xfrm>
            <a:off x="251520" y="1226964"/>
            <a:ext cx="4896544" cy="5370388"/>
          </a:xfrm>
          <a:ln w="38100">
            <a:solidFill>
              <a:schemeClr val="accent3">
                <a:lumMod val="75000"/>
              </a:schemeClr>
            </a:solidFill>
          </a:ln>
        </p:spPr>
        <p:txBody>
          <a:bodyPr>
            <a:noAutofit/>
          </a:bodyPr>
          <a:lstStyle/>
          <a:p>
            <a:pPr algn="just"/>
            <a:r>
              <a:rPr lang="es-ES" sz="1400" dirty="0" smtClean="0">
                <a:solidFill>
                  <a:schemeClr val="tx1"/>
                </a:solidFill>
              </a:rPr>
              <a:t>Las proyecciones climáticas a futuro se realizan considerando escenarios que describen evoluciones alternativas de la sociedad a futuro en ausencia de nuevas políticas sobre cambio climático mas allá de las actuales. Los escenarios desarrollados para el próximo informe del IPCC (AR6) se denominan “</a:t>
            </a:r>
            <a:r>
              <a:rPr lang="es-ES" sz="1400" dirty="0" err="1" smtClean="0">
                <a:solidFill>
                  <a:schemeClr val="tx1"/>
                </a:solidFill>
              </a:rPr>
              <a:t>Shared</a:t>
            </a:r>
            <a:r>
              <a:rPr lang="es-ES" sz="1400" dirty="0" smtClean="0">
                <a:solidFill>
                  <a:schemeClr val="tx1"/>
                </a:solidFill>
              </a:rPr>
              <a:t> </a:t>
            </a:r>
            <a:r>
              <a:rPr lang="es-ES" sz="1400" dirty="0" err="1" smtClean="0">
                <a:solidFill>
                  <a:schemeClr val="tx1"/>
                </a:solidFill>
              </a:rPr>
              <a:t>Socioeconomic</a:t>
            </a:r>
            <a:r>
              <a:rPr lang="es-ES" sz="1400" dirty="0" smtClean="0">
                <a:solidFill>
                  <a:schemeClr val="tx1"/>
                </a:solidFill>
              </a:rPr>
              <a:t> </a:t>
            </a:r>
            <a:r>
              <a:rPr lang="es-ES" sz="1400" dirty="0" err="1" smtClean="0">
                <a:solidFill>
                  <a:schemeClr val="tx1"/>
                </a:solidFill>
              </a:rPr>
              <a:t>Pathways</a:t>
            </a:r>
            <a:r>
              <a:rPr lang="es-ES" sz="1400" dirty="0" smtClean="0">
                <a:solidFill>
                  <a:schemeClr val="tx1"/>
                </a:solidFill>
              </a:rPr>
              <a:t>” (SSP) y son diferentes a los usados en el anterior informe IPCC AR5.</a:t>
            </a:r>
          </a:p>
          <a:p>
            <a:pPr algn="just"/>
            <a:endParaRPr lang="es-ES" sz="1400" dirty="0" smtClean="0">
              <a:solidFill>
                <a:schemeClr val="tx1"/>
              </a:solidFill>
            </a:endParaRPr>
          </a:p>
          <a:p>
            <a:pPr algn="just"/>
            <a:r>
              <a:rPr lang="es-ES" sz="1400" dirty="0" smtClean="0">
                <a:solidFill>
                  <a:schemeClr val="tx1"/>
                </a:solidFill>
              </a:rPr>
              <a:t>Los SSP5 son cinco. SSP1 y SSP5 son optimistas con respecto al desarrollo humano con </a:t>
            </a:r>
            <a:r>
              <a:rPr lang="es-ES" sz="1400" dirty="0" err="1" smtClean="0">
                <a:solidFill>
                  <a:schemeClr val="tx1"/>
                </a:solidFill>
              </a:rPr>
              <a:t>inversones</a:t>
            </a:r>
            <a:r>
              <a:rPr lang="es-ES" sz="1400" dirty="0" smtClean="0">
                <a:solidFill>
                  <a:schemeClr val="tx1"/>
                </a:solidFill>
              </a:rPr>
              <a:t> importantes en educación y salud, crecimiento económico rápido e instituciones </a:t>
            </a:r>
            <a:r>
              <a:rPr lang="es-ES" sz="1400" dirty="0" err="1" smtClean="0">
                <a:solidFill>
                  <a:schemeClr val="tx1"/>
                </a:solidFill>
              </a:rPr>
              <a:t>fueertes</a:t>
            </a:r>
            <a:r>
              <a:rPr lang="es-ES" sz="1400" dirty="0" smtClean="0">
                <a:solidFill>
                  <a:schemeClr val="tx1"/>
                </a:solidFill>
              </a:rPr>
              <a:t>. La diferencia radica en el uso de combustibles fósiles: </a:t>
            </a:r>
          </a:p>
          <a:p>
            <a:pPr algn="just"/>
            <a:r>
              <a:rPr lang="es-ES" sz="1400" dirty="0" smtClean="0">
                <a:solidFill>
                  <a:schemeClr val="tx1"/>
                </a:solidFill>
              </a:rPr>
              <a:t>• SSP1 asume transición hacia un desarrollo sostenible</a:t>
            </a:r>
          </a:p>
          <a:p>
            <a:pPr algn="just"/>
            <a:r>
              <a:rPr lang="es-ES" sz="1400" dirty="0" smtClean="0">
                <a:solidFill>
                  <a:schemeClr val="tx1"/>
                </a:solidFill>
              </a:rPr>
              <a:t>•SSP5 asume economía fuertemente basada en uso de combustibles fósiles.</a:t>
            </a:r>
          </a:p>
          <a:p>
            <a:pPr algn="just"/>
            <a:endParaRPr lang="es-ES" sz="1400" dirty="0" smtClean="0">
              <a:solidFill>
                <a:schemeClr val="tx1"/>
              </a:solidFill>
            </a:endParaRPr>
          </a:p>
          <a:p>
            <a:pPr algn="just"/>
            <a:r>
              <a:rPr lang="es-ES" sz="1400" dirty="0" smtClean="0">
                <a:solidFill>
                  <a:schemeClr val="tx1"/>
                </a:solidFill>
              </a:rPr>
              <a:t>Por otro lado, SSP3 y SSP4 son mas pesimistas pues asumen poca inversión en educación y salud, crecimiento rápido de la población y desigualdad, lo cual resultaría en sociedades muy vulnerables al cambio climático. La diferencia radica en que:</a:t>
            </a:r>
          </a:p>
          <a:p>
            <a:pPr algn="just"/>
            <a:r>
              <a:rPr lang="es-ES" sz="1400" dirty="0" smtClean="0">
                <a:solidFill>
                  <a:schemeClr val="tx1"/>
                </a:solidFill>
              </a:rPr>
              <a:t>• SSP3 asume países que priorizan la seguridad regional</a:t>
            </a:r>
          </a:p>
          <a:p>
            <a:pPr algn="just"/>
            <a:r>
              <a:rPr lang="es-ES" sz="1400" dirty="0" smtClean="0">
                <a:solidFill>
                  <a:schemeClr val="tx1"/>
                </a:solidFill>
              </a:rPr>
              <a:t>• SSP4 asume que las desigualdades dominan en los países</a:t>
            </a:r>
          </a:p>
          <a:p>
            <a:pPr algn="just"/>
            <a:r>
              <a:rPr lang="es-ES" sz="1400" dirty="0" smtClean="0">
                <a:solidFill>
                  <a:schemeClr val="tx1"/>
                </a:solidFill>
              </a:rPr>
              <a:t>Por último, SSP2 es el caso intermedio de desarrollo.</a:t>
            </a:r>
            <a:endParaRPr lang="es-ES" sz="1400" baseline="30000" dirty="0">
              <a:solidFill>
                <a:schemeClr val="tx1"/>
              </a:solidFill>
            </a:endParaRPr>
          </a:p>
        </p:txBody>
      </p:sp>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8448" y="1547786"/>
            <a:ext cx="3748048" cy="468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154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7"/>
            <a:ext cx="8640960" cy="504055"/>
          </a:xfrm>
          <a:ln w="38100">
            <a:solidFill>
              <a:schemeClr val="accent3">
                <a:lumMod val="75000"/>
              </a:schemeClr>
            </a:solidFill>
          </a:ln>
        </p:spPr>
        <p:txBody>
          <a:bodyPr>
            <a:normAutofit/>
          </a:bodyPr>
          <a:lstStyle/>
          <a:p>
            <a:r>
              <a:rPr lang="es-ES" sz="2400" dirty="0" smtClean="0"/>
              <a:t>Escenarios climáticos</a:t>
            </a:r>
            <a:endParaRPr lang="es-ES" sz="2400" dirty="0"/>
          </a:p>
        </p:txBody>
      </p:sp>
      <p:sp>
        <p:nvSpPr>
          <p:cNvPr id="4" name="3 Rectángulo"/>
          <p:cNvSpPr/>
          <p:nvPr/>
        </p:nvSpPr>
        <p:spPr>
          <a:xfrm>
            <a:off x="251520" y="1196752"/>
            <a:ext cx="3024336" cy="4616648"/>
          </a:xfrm>
          <a:prstGeom prst="rect">
            <a:avLst/>
          </a:prstGeom>
          <a:ln w="38100">
            <a:solidFill>
              <a:schemeClr val="accent3">
                <a:lumMod val="75000"/>
              </a:schemeClr>
            </a:solidFill>
          </a:ln>
        </p:spPr>
        <p:txBody>
          <a:bodyPr wrap="square">
            <a:spAutoFit/>
          </a:bodyPr>
          <a:lstStyle/>
          <a:p>
            <a:pPr algn="just"/>
            <a:r>
              <a:rPr lang="es-ES" sz="1400" dirty="0" smtClean="0"/>
              <a:t>Los escenarios necesitan de información adicional para vincularlos con el cambio climático. </a:t>
            </a:r>
          </a:p>
          <a:p>
            <a:pPr algn="just"/>
            <a:endParaRPr lang="es-ES" sz="1400" dirty="0"/>
          </a:p>
          <a:p>
            <a:pPr algn="just"/>
            <a:r>
              <a:rPr lang="es-ES" sz="1400" dirty="0" smtClean="0"/>
              <a:t>Es la combinación de un SSP con un forzante </a:t>
            </a:r>
            <a:r>
              <a:rPr lang="es-ES" sz="1400" dirty="0" err="1" smtClean="0"/>
              <a:t>radiativo</a:t>
            </a:r>
            <a:r>
              <a:rPr lang="es-ES" sz="1400" dirty="0" smtClean="0"/>
              <a:t> dado lo que permite determinar las medidas de mitigación requeridas para llegar a ese nivel de forzante en la sociedad elegida. Asimismo, permite determinar las medidas de adaptación e impactos que tendrá ese nivel de forzante </a:t>
            </a:r>
            <a:r>
              <a:rPr lang="es-ES" sz="1400" dirty="0" err="1" smtClean="0"/>
              <a:t>radiativo</a:t>
            </a:r>
            <a:r>
              <a:rPr lang="es-ES" sz="1400" dirty="0" smtClean="0"/>
              <a:t> en dicha sociedad. La figura muestra un diagrama donde se combina el forzante climático con los SSP.</a:t>
            </a:r>
          </a:p>
          <a:p>
            <a:pPr algn="just"/>
            <a:endParaRPr lang="es-ES" sz="1400" dirty="0" smtClean="0"/>
          </a:p>
          <a:p>
            <a:pPr algn="just"/>
            <a:endParaRPr lang="es-ES" sz="1400" dirty="0"/>
          </a:p>
          <a:p>
            <a:pPr algn="just"/>
            <a:r>
              <a:rPr lang="es-ES" sz="1400" dirty="0" smtClean="0"/>
              <a:t>La figura indica asimismo la similitud de los nuevos escenarios con los RCP2.6, RCP4.5, RCP6.0 y RCP8.5 usados en el informe IPCC AR5.</a:t>
            </a:r>
            <a:endParaRPr lang="es-ES" sz="14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700808"/>
            <a:ext cx="5076275"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8388424" y="2621230"/>
            <a:ext cx="755576" cy="1815882"/>
          </a:xfrm>
          <a:prstGeom prst="rect">
            <a:avLst/>
          </a:prstGeom>
        </p:spPr>
        <p:txBody>
          <a:bodyPr wrap="square">
            <a:spAutoFit/>
          </a:bodyPr>
          <a:lstStyle/>
          <a:p>
            <a:r>
              <a:rPr lang="es-ES" sz="1400" dirty="0" smtClean="0"/>
              <a:t>RCP8.5</a:t>
            </a:r>
          </a:p>
          <a:p>
            <a:endParaRPr lang="es-ES" sz="1400" dirty="0"/>
          </a:p>
          <a:p>
            <a:endParaRPr lang="es-ES" sz="1400" dirty="0" smtClean="0"/>
          </a:p>
          <a:p>
            <a:r>
              <a:rPr lang="es-ES" sz="1400" dirty="0" smtClean="0"/>
              <a:t>RCP6.0</a:t>
            </a:r>
          </a:p>
          <a:p>
            <a:r>
              <a:rPr lang="es-ES" sz="1400" dirty="0" smtClean="0"/>
              <a:t>RCP4.5</a:t>
            </a:r>
          </a:p>
          <a:p>
            <a:endParaRPr lang="es-ES" sz="1400" dirty="0"/>
          </a:p>
          <a:p>
            <a:endParaRPr lang="es-ES" sz="1400" dirty="0" smtClean="0"/>
          </a:p>
          <a:p>
            <a:r>
              <a:rPr lang="es-ES" sz="1400" dirty="0" smtClean="0"/>
              <a:t>RCP2.6</a:t>
            </a:r>
            <a:endParaRPr lang="es-ES" sz="1400" dirty="0"/>
          </a:p>
        </p:txBody>
      </p:sp>
      <p:sp>
        <p:nvSpPr>
          <p:cNvPr id="6" name="5 Rectángulo"/>
          <p:cNvSpPr/>
          <p:nvPr/>
        </p:nvSpPr>
        <p:spPr>
          <a:xfrm>
            <a:off x="3905513" y="5273824"/>
            <a:ext cx="5058976" cy="738664"/>
          </a:xfrm>
          <a:prstGeom prst="rect">
            <a:avLst/>
          </a:prstGeom>
        </p:spPr>
        <p:txBody>
          <a:bodyPr wrap="square">
            <a:spAutoFit/>
          </a:bodyPr>
          <a:lstStyle/>
          <a:p>
            <a:r>
              <a:rPr lang="es-ES" sz="1400" dirty="0" smtClean="0"/>
              <a:t>Diagrama ilustrando la combinación de SSP con forzantes </a:t>
            </a:r>
            <a:r>
              <a:rPr lang="es-ES" sz="1400" dirty="0" err="1" smtClean="0"/>
              <a:t>radiativos</a:t>
            </a:r>
            <a:r>
              <a:rPr lang="es-ES" sz="1400" dirty="0" smtClean="0"/>
              <a:t> </a:t>
            </a:r>
            <a:r>
              <a:rPr lang="es-ES" sz="1400" dirty="0" err="1" smtClean="0"/>
              <a:t>antropogénicos</a:t>
            </a:r>
            <a:r>
              <a:rPr lang="es-ES" sz="1400" dirty="0" smtClean="0"/>
              <a:t> para fin de siglo XXI. </a:t>
            </a:r>
          </a:p>
          <a:p>
            <a:r>
              <a:rPr lang="es-ES" sz="1400" dirty="0" smtClean="0"/>
              <a:t>Fuente: </a:t>
            </a:r>
            <a:r>
              <a:rPr lang="es-ES" sz="1400" dirty="0" err="1" smtClean="0"/>
              <a:t>O’Neil</a:t>
            </a:r>
            <a:r>
              <a:rPr lang="es-ES" sz="1400" dirty="0" smtClean="0"/>
              <a:t> et al (2016).</a:t>
            </a:r>
            <a:endParaRPr lang="es-ES" sz="1400" dirty="0"/>
          </a:p>
        </p:txBody>
      </p:sp>
    </p:spTree>
    <p:extLst>
      <p:ext uri="{BB962C8B-B14F-4D97-AF65-F5344CB8AC3E}">
        <p14:creationId xmlns:p14="http://schemas.microsoft.com/office/powerpoint/2010/main" val="3859655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7"/>
            <a:ext cx="8640960" cy="504055"/>
          </a:xfrm>
          <a:ln w="38100">
            <a:solidFill>
              <a:schemeClr val="accent3">
                <a:lumMod val="75000"/>
              </a:schemeClr>
            </a:solidFill>
          </a:ln>
        </p:spPr>
        <p:txBody>
          <a:bodyPr>
            <a:normAutofit/>
          </a:bodyPr>
          <a:lstStyle/>
          <a:p>
            <a:r>
              <a:rPr lang="es-ES" sz="2400" dirty="0" smtClean="0"/>
              <a:t>Escenarios climáticos</a:t>
            </a:r>
            <a:endParaRPr lang="es-ES" sz="2400" dirty="0"/>
          </a:p>
        </p:txBody>
      </p:sp>
      <p:sp>
        <p:nvSpPr>
          <p:cNvPr id="4" name="3 Rectángulo"/>
          <p:cNvSpPr/>
          <p:nvPr/>
        </p:nvSpPr>
        <p:spPr>
          <a:xfrm>
            <a:off x="251520" y="1196752"/>
            <a:ext cx="4032448" cy="5047536"/>
          </a:xfrm>
          <a:prstGeom prst="rect">
            <a:avLst/>
          </a:prstGeom>
          <a:ln w="38100">
            <a:solidFill>
              <a:schemeClr val="accent3">
                <a:lumMod val="75000"/>
              </a:schemeClr>
            </a:solidFill>
          </a:ln>
        </p:spPr>
        <p:txBody>
          <a:bodyPr wrap="square">
            <a:spAutoFit/>
          </a:bodyPr>
          <a:lstStyle/>
          <a:p>
            <a:pPr algn="just"/>
            <a:r>
              <a:rPr lang="es-ES" sz="1400" dirty="0" smtClean="0"/>
              <a:t>Los casos que se consideraran en este trabajo son SSP2-4.5 (de ahora en mas SSP245), SSP3-7.0 (de ahora en mas SSP370) y SSP5-8.5 (de ahora en mas SSP585).</a:t>
            </a:r>
          </a:p>
          <a:p>
            <a:pPr algn="just"/>
            <a:endParaRPr lang="es-ES" sz="1400" dirty="0" smtClean="0"/>
          </a:p>
          <a:p>
            <a:pPr algn="just"/>
            <a:r>
              <a:rPr lang="es-ES" sz="1400" dirty="0" smtClean="0"/>
              <a:t>• El SSP245 indica un escenario SSP2 con forzante </a:t>
            </a:r>
            <a:r>
              <a:rPr lang="es-ES" sz="1400" dirty="0" err="1" smtClean="0"/>
              <a:t>radiativo</a:t>
            </a:r>
            <a:r>
              <a:rPr lang="es-ES" sz="1400" dirty="0" smtClean="0"/>
              <a:t> de 4.5 W/m2 en el tope de la atmósfera para fin de siglo XXI. Es el caso con menor uso de combustibles fósiles a considerar. Es el análogo al RCP4.5 usado en el IPCC AR5. Recordemos que al día de hoy el forzante </a:t>
            </a:r>
            <a:r>
              <a:rPr lang="es-ES" sz="1400" dirty="0" err="1" smtClean="0"/>
              <a:t>antropogénico</a:t>
            </a:r>
            <a:r>
              <a:rPr lang="es-ES" sz="1400" dirty="0" smtClean="0"/>
              <a:t> es aproximadamente 2.3 W/m2.</a:t>
            </a:r>
          </a:p>
          <a:p>
            <a:pPr algn="just"/>
            <a:endParaRPr lang="es-ES" sz="1400" dirty="0" smtClean="0"/>
          </a:p>
          <a:p>
            <a:pPr algn="just"/>
            <a:r>
              <a:rPr lang="es-ES" sz="1400" dirty="0" smtClean="0"/>
              <a:t>• El SSP370 indica un escenario SSP3 con forzante </a:t>
            </a:r>
            <a:r>
              <a:rPr lang="es-ES" sz="1400" dirty="0" err="1" smtClean="0"/>
              <a:t>radiativo</a:t>
            </a:r>
            <a:r>
              <a:rPr lang="es-ES" sz="1400" dirty="0" smtClean="0"/>
              <a:t> de 7.0 W/m2 en el tope de la atmósfera para fin de siglo XXI. Es el caso intermedio considerado.</a:t>
            </a:r>
          </a:p>
          <a:p>
            <a:pPr algn="just"/>
            <a:endParaRPr lang="es-ES" sz="1400" dirty="0" smtClean="0"/>
          </a:p>
          <a:p>
            <a:pPr algn="just"/>
            <a:r>
              <a:rPr lang="es-ES" sz="1400" dirty="0" smtClean="0"/>
              <a:t>• El SSP585 indica un escenario SSP5 con forzante </a:t>
            </a:r>
            <a:r>
              <a:rPr lang="es-ES" sz="1400" dirty="0" err="1" smtClean="0"/>
              <a:t>radiativo</a:t>
            </a:r>
            <a:r>
              <a:rPr lang="es-ES" sz="1400" dirty="0" smtClean="0"/>
              <a:t> de 8.5 W/m2 en el tope de la atmósfera para fin de siglo XXI. Es el caso extremo de mayor uso de combustibles fósiles considerado y es análogo al RCP8.5 usado en el IPCC AR5.</a:t>
            </a:r>
            <a:endParaRPr lang="es-ES" sz="1400" dirty="0"/>
          </a:p>
        </p:txBody>
      </p:sp>
      <p:sp>
        <p:nvSpPr>
          <p:cNvPr id="5" name="4 Rectángulo"/>
          <p:cNvSpPr/>
          <p:nvPr/>
        </p:nvSpPr>
        <p:spPr>
          <a:xfrm>
            <a:off x="7753812" y="1402903"/>
            <a:ext cx="922644" cy="307777"/>
          </a:xfrm>
          <a:prstGeom prst="rect">
            <a:avLst/>
          </a:prstGeom>
        </p:spPr>
        <p:txBody>
          <a:bodyPr wrap="square">
            <a:spAutoFit/>
          </a:bodyPr>
          <a:lstStyle/>
          <a:p>
            <a:r>
              <a:rPr lang="es-ES" sz="1400" dirty="0" smtClean="0"/>
              <a:t>2.3 W/m2</a:t>
            </a:r>
            <a:endParaRPr lang="es-ES" sz="1400" dirty="0"/>
          </a:p>
        </p:txBody>
      </p:sp>
      <p:sp>
        <p:nvSpPr>
          <p:cNvPr id="6" name="5 Rectángulo"/>
          <p:cNvSpPr/>
          <p:nvPr/>
        </p:nvSpPr>
        <p:spPr>
          <a:xfrm>
            <a:off x="4571999" y="5273824"/>
            <a:ext cx="4392489" cy="738664"/>
          </a:xfrm>
          <a:prstGeom prst="rect">
            <a:avLst/>
          </a:prstGeom>
        </p:spPr>
        <p:txBody>
          <a:bodyPr wrap="square">
            <a:spAutoFit/>
          </a:bodyPr>
          <a:lstStyle/>
          <a:p>
            <a:r>
              <a:rPr lang="es-ES" sz="1400" dirty="0" smtClean="0"/>
              <a:t>Evolución del forzante </a:t>
            </a:r>
            <a:r>
              <a:rPr lang="es-ES" sz="1400" dirty="0" err="1" smtClean="0"/>
              <a:t>radiativo</a:t>
            </a:r>
            <a:r>
              <a:rPr lang="es-ES" sz="1400" dirty="0" smtClean="0"/>
              <a:t> </a:t>
            </a:r>
            <a:r>
              <a:rPr lang="es-ES" sz="1400" dirty="0" err="1" smtClean="0"/>
              <a:t>antropogénico</a:t>
            </a:r>
            <a:r>
              <a:rPr lang="es-ES" sz="1400" dirty="0" smtClean="0"/>
              <a:t> en cada escenario. Fuente: </a:t>
            </a:r>
            <a:r>
              <a:rPr lang="es-ES" sz="1400" dirty="0" err="1" smtClean="0"/>
              <a:t>O’Neil</a:t>
            </a:r>
            <a:r>
              <a:rPr lang="es-ES" sz="1400" dirty="0" smtClean="0"/>
              <a:t> et al (2016). Se indica con una flecha el forzante </a:t>
            </a:r>
            <a:r>
              <a:rPr lang="es-ES" sz="1400" dirty="0" err="1" smtClean="0"/>
              <a:t>radiativo</a:t>
            </a:r>
            <a:r>
              <a:rPr lang="es-ES" sz="1400" dirty="0" smtClean="0"/>
              <a:t> actual.</a:t>
            </a:r>
            <a:endParaRPr lang="es-ES" sz="1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436" y="2276872"/>
            <a:ext cx="4523044" cy="2654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8 Conector recto de flecha"/>
          <p:cNvCxnSpPr/>
          <p:nvPr/>
        </p:nvCxnSpPr>
        <p:spPr>
          <a:xfrm flipH="1">
            <a:off x="5809596" y="1556792"/>
            <a:ext cx="1872208" cy="2664296"/>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69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640960" cy="504055"/>
          </a:xfrm>
          <a:ln w="38100">
            <a:solidFill>
              <a:schemeClr val="accent3">
                <a:lumMod val="75000"/>
              </a:schemeClr>
            </a:solidFill>
          </a:ln>
        </p:spPr>
        <p:txBody>
          <a:bodyPr>
            <a:noAutofit/>
          </a:bodyPr>
          <a:lstStyle/>
          <a:p>
            <a:r>
              <a:rPr lang="es-ES" sz="2400" dirty="0" smtClean="0"/>
              <a:t>Proyecciones de temperatura</a:t>
            </a:r>
            <a:endParaRPr lang="es-ES" sz="2400" dirty="0"/>
          </a:p>
        </p:txBody>
      </p:sp>
      <p:sp>
        <p:nvSpPr>
          <p:cNvPr id="4" name="3 Rectángulo"/>
          <p:cNvSpPr/>
          <p:nvPr/>
        </p:nvSpPr>
        <p:spPr>
          <a:xfrm>
            <a:off x="289874" y="5229200"/>
            <a:ext cx="8136904" cy="954107"/>
          </a:xfrm>
          <a:prstGeom prst="rect">
            <a:avLst/>
          </a:prstGeom>
          <a:ln w="38100">
            <a:solidFill>
              <a:schemeClr val="accent3">
                <a:lumMod val="75000"/>
              </a:schemeClr>
            </a:solidFill>
          </a:ln>
        </p:spPr>
        <p:txBody>
          <a:bodyPr wrap="square">
            <a:spAutoFit/>
          </a:bodyPr>
          <a:lstStyle/>
          <a:p>
            <a:pPr algn="just"/>
            <a:r>
              <a:rPr lang="es-ES" sz="1400" dirty="0" smtClean="0"/>
              <a:t>A futuro, se observa que las proyecciones muestran un aumento de temperatura media anual cuasi-lineal en el tiempo. Asimismo, a mayor forzante </a:t>
            </a:r>
            <a:r>
              <a:rPr lang="es-ES" sz="1400" dirty="0" err="1" smtClean="0"/>
              <a:t>radiativo</a:t>
            </a:r>
            <a:r>
              <a:rPr lang="es-ES" sz="1400" dirty="0" smtClean="0"/>
              <a:t> </a:t>
            </a:r>
            <a:r>
              <a:rPr lang="es-ES" sz="1400" dirty="0" err="1" smtClean="0"/>
              <a:t>antropogénico</a:t>
            </a:r>
            <a:r>
              <a:rPr lang="es-ES" sz="1400" dirty="0" smtClean="0"/>
              <a:t> mayor es el aumento de temperatura a fin de siglo. No obstante, en el horizonte cercano las diferencias entre los diferentes forzantes </a:t>
            </a:r>
            <a:r>
              <a:rPr lang="es-ES" sz="1400" dirty="0" err="1" smtClean="0"/>
              <a:t>antropogénicos</a:t>
            </a:r>
            <a:r>
              <a:rPr lang="es-ES" sz="1400" dirty="0" smtClean="0"/>
              <a:t> son menores distinguiéndose recién a partir del 2060.</a:t>
            </a:r>
            <a:endParaRPr lang="es-ES" sz="1400" dirty="0"/>
          </a:p>
        </p:txBody>
      </p:sp>
      <p:sp>
        <p:nvSpPr>
          <p:cNvPr id="3" name="2 Marcador de texto"/>
          <p:cNvSpPr>
            <a:spLocks noGrp="1"/>
          </p:cNvSpPr>
          <p:nvPr>
            <p:ph type="body" idx="1"/>
          </p:nvPr>
        </p:nvSpPr>
        <p:spPr>
          <a:xfrm>
            <a:off x="649914" y="1141294"/>
            <a:ext cx="3129998" cy="3727866"/>
          </a:xfrm>
          <a:ln w="38100">
            <a:solidFill>
              <a:schemeClr val="accent3">
                <a:lumMod val="75000"/>
              </a:schemeClr>
            </a:solidFill>
          </a:ln>
        </p:spPr>
        <p:txBody>
          <a:bodyPr>
            <a:noAutofit/>
          </a:bodyPr>
          <a:lstStyle/>
          <a:p>
            <a:pPr algn="just">
              <a:spcBef>
                <a:spcPts val="0"/>
              </a:spcBef>
            </a:pPr>
            <a:r>
              <a:rPr lang="es-ES" sz="1400" b="1" dirty="0" smtClean="0">
                <a:solidFill>
                  <a:schemeClr val="tx1"/>
                </a:solidFill>
              </a:rPr>
              <a:t>Tendencia de temperatura Uruguay </a:t>
            </a:r>
          </a:p>
          <a:p>
            <a:pPr algn="just">
              <a:spcBef>
                <a:spcPts val="0"/>
              </a:spcBef>
            </a:pPr>
            <a:endParaRPr lang="es-ES" sz="1400" b="1" dirty="0">
              <a:solidFill>
                <a:schemeClr val="tx1"/>
              </a:solidFill>
            </a:endParaRPr>
          </a:p>
          <a:p>
            <a:pPr algn="just">
              <a:spcBef>
                <a:spcPts val="0"/>
              </a:spcBef>
            </a:pPr>
            <a:r>
              <a:rPr lang="es-ES" sz="1400" dirty="0" smtClean="0">
                <a:solidFill>
                  <a:schemeClr val="tx1"/>
                </a:solidFill>
              </a:rPr>
              <a:t>La figura muestra la evolución de temperatura media anual sobre Uruguay observada y simulada durante el período 1961-2014 junto a las proyecciones hasta fin de siglo XXI. </a:t>
            </a:r>
          </a:p>
          <a:p>
            <a:pPr algn="just">
              <a:spcBef>
                <a:spcPts val="0"/>
              </a:spcBef>
            </a:pPr>
            <a:endParaRPr lang="es-ES" sz="1400" dirty="0">
              <a:solidFill>
                <a:schemeClr val="tx1"/>
              </a:solidFill>
            </a:endParaRPr>
          </a:p>
          <a:p>
            <a:pPr algn="just">
              <a:spcBef>
                <a:spcPts val="0"/>
              </a:spcBef>
            </a:pPr>
            <a:r>
              <a:rPr lang="es-ES" sz="1400" dirty="0" smtClean="0">
                <a:solidFill>
                  <a:schemeClr val="tx1"/>
                </a:solidFill>
              </a:rPr>
              <a:t>El promedio de los modelos CMIP6 captura la tendencia observada en el período 1961-2014. Es importante notar que la variabilidad interanual observada y simulada serán diferentes ya que es resultado de la variabilidad natural interna al sistema climático, pero lo observado cae dentro del rango simulado.</a:t>
            </a:r>
            <a:endParaRPr lang="es-ES" sz="1400" dirty="0">
              <a:solidFill>
                <a:schemeClr val="tx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00" y="908720"/>
            <a:ext cx="4510588" cy="300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540934" y="4276546"/>
            <a:ext cx="3851920" cy="830997"/>
          </a:xfrm>
          <a:prstGeom prst="rect">
            <a:avLst/>
          </a:prstGeom>
        </p:spPr>
        <p:txBody>
          <a:bodyPr wrap="square">
            <a:spAutoFit/>
          </a:bodyPr>
          <a:lstStyle/>
          <a:p>
            <a:r>
              <a:rPr lang="es-ES" sz="1200" dirty="0" smtClean="0"/>
              <a:t>Evolución observada, histórica simulada y proyecciones para varios escenarios de la temperatura media anual sobre Uruguay. Las curvas simuladas indican el promedio de los modelos y el sombreado la dispersión.                                                                                                                               </a:t>
            </a:r>
            <a:endParaRPr lang="es-ES" sz="1200" dirty="0"/>
          </a:p>
        </p:txBody>
      </p:sp>
    </p:spTree>
    <p:extLst>
      <p:ext uri="{BB962C8B-B14F-4D97-AF65-F5344CB8AC3E}">
        <p14:creationId xmlns:p14="http://schemas.microsoft.com/office/powerpoint/2010/main" val="1339260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4607</Words>
  <Application>Microsoft Office PowerPoint</Application>
  <PresentationFormat>Presentación en pantalla (4:3)</PresentationFormat>
  <Paragraphs>178</Paragraphs>
  <Slides>13</Slides>
  <Notes>13</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ESCENARIOS DE CAMBIO CLIMÁTICO</vt:lpstr>
      <vt:lpstr>Presentación de PowerPoint</vt:lpstr>
      <vt:lpstr>Presentación de PowerPoint</vt:lpstr>
      <vt:lpstr>precipitaciones</vt:lpstr>
      <vt:lpstr>precipitaciones</vt:lpstr>
      <vt:lpstr>Proyecciones climáticas</vt:lpstr>
      <vt:lpstr>Escenarios climáticos</vt:lpstr>
      <vt:lpstr>Escenarios climáticos</vt:lpstr>
      <vt:lpstr>Proyecciones de temperatura</vt:lpstr>
      <vt:lpstr>Proyecciones de temperatura</vt:lpstr>
      <vt:lpstr>Proyecciones de temperatura</vt:lpstr>
      <vt:lpstr>Proyecciones de precipitaciones</vt:lpstr>
      <vt:lpstr>Proyecciones de temperatura de la superficie de mar zee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43</cp:revision>
  <dcterms:created xsi:type="dcterms:W3CDTF">2020-05-11T20:10:04Z</dcterms:created>
  <dcterms:modified xsi:type="dcterms:W3CDTF">2020-05-12T04:37:27Z</dcterms:modified>
</cp:coreProperties>
</file>