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259" r:id="rId2"/>
    <p:sldId id="260" r:id="rId3"/>
    <p:sldId id="262" r:id="rId4"/>
    <p:sldId id="264" r:id="rId5"/>
    <p:sldId id="263" r:id="rId6"/>
    <p:sldId id="301" r:id="rId7"/>
    <p:sldId id="268" r:id="rId8"/>
    <p:sldId id="265" r:id="rId9"/>
    <p:sldId id="270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304" r:id="rId18"/>
    <p:sldId id="305" r:id="rId19"/>
    <p:sldId id="306" r:id="rId20"/>
    <p:sldId id="307" r:id="rId21"/>
    <p:sldId id="309" r:id="rId22"/>
    <p:sldId id="299" r:id="rId23"/>
  </p:sldIdLst>
  <p:sldSz cx="9144000" cy="6858000" type="screen4x3"/>
  <p:notesSz cx="6858000" cy="9144000"/>
  <p:embeddedFontLst>
    <p:embeddedFont>
      <p:font typeface="Microsoft YaHei" pitchFamily="34" charset="-122"/>
      <p:regular r:id="rId25"/>
      <p:bold r:id="rId26"/>
    </p:embeddedFon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Mangal" pitchFamily="18" charset="0"/>
      <p:regular r:id="rId31"/>
      <p:bold r:id="rId32"/>
    </p:embeddedFont>
    <p:embeddedFont>
      <p:font typeface="Liberation Sans" pitchFamily="34" charset="0"/>
      <p:regular r:id="rId33"/>
      <p:bold r:id="rId34"/>
      <p:italic r:id="rId35"/>
      <p:boldItalic r:id="rId36"/>
    </p:embeddedFont>
  </p:embeddedFontLst>
  <p:defaultTextStyle>
    <a:defPPr>
      <a:defRPr lang="es-UY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3E961C05-D7FC-4766-B9ED-F4A713D3BEB5}" type="datetimeFigureOut">
              <a:rPr lang="es-ES"/>
              <a:pPr>
                <a:defRPr/>
              </a:pPr>
              <a:t>27/09/2016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D245B6D-0926-4236-842D-4C716523D337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3503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729FCF"/>
          </a:solidFill>
          <a:ln w="25400">
            <a:solidFill>
              <a:srgbClr val="3465A4"/>
            </a:solidFill>
            <a:miter lim="800000"/>
            <a:headEnd/>
            <a:tailEnd/>
          </a:ln>
        </p:spPr>
      </p:sp>
      <p:sp>
        <p:nvSpPr>
          <p:cNvPr id="30723" name="2 Marcador de notas"/>
          <p:cNvSpPr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3962526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729FCF"/>
          </a:solidFill>
          <a:ln w="25400">
            <a:solidFill>
              <a:srgbClr val="3465A4"/>
            </a:solidFill>
            <a:miter lim="800000"/>
            <a:headEnd/>
            <a:tailEnd/>
          </a:ln>
        </p:spPr>
      </p:sp>
      <p:sp>
        <p:nvSpPr>
          <p:cNvPr id="31747" name="2 Marcador de notas"/>
          <p:cNvSpPr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2050354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729FCF"/>
          </a:solidFill>
          <a:ln w="25400">
            <a:solidFill>
              <a:srgbClr val="3465A4"/>
            </a:solidFill>
            <a:miter lim="800000"/>
            <a:headEnd/>
            <a:tailEnd/>
          </a:ln>
        </p:spPr>
      </p:sp>
      <p:sp>
        <p:nvSpPr>
          <p:cNvPr id="32771" name="2 Marcador de notas"/>
          <p:cNvSpPr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2581050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729FCF"/>
          </a:solidFill>
          <a:ln w="25400">
            <a:solidFill>
              <a:srgbClr val="3465A4"/>
            </a:solidFill>
            <a:miter lim="800000"/>
            <a:headEnd/>
            <a:tailEnd/>
          </a:ln>
        </p:spPr>
      </p:sp>
      <p:sp>
        <p:nvSpPr>
          <p:cNvPr id="33795" name="2 Marcador de notas"/>
          <p:cNvSpPr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3577708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729FCF"/>
          </a:solidFill>
          <a:ln w="25400">
            <a:solidFill>
              <a:srgbClr val="3465A4"/>
            </a:solidFill>
            <a:miter lim="800000"/>
            <a:headEnd/>
            <a:tailEnd/>
          </a:ln>
        </p:spPr>
      </p:sp>
      <p:sp>
        <p:nvSpPr>
          <p:cNvPr id="37891" name="2 Marcador de notas"/>
          <p:cNvSpPr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2670663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729FCF"/>
          </a:solidFill>
          <a:ln w="25400">
            <a:solidFill>
              <a:srgbClr val="3465A4"/>
            </a:solidFill>
            <a:miter lim="800000"/>
            <a:headEnd/>
            <a:tailEnd/>
          </a:ln>
        </p:spPr>
      </p:sp>
      <p:sp>
        <p:nvSpPr>
          <p:cNvPr id="38915" name="2 Marcador de notas"/>
          <p:cNvSpPr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UY" altLang="es-ES" smtClean="0"/>
              <a:t>IDMP es exhaustivo en la definición de las estructuras y los datos. La implementación de un diccionario de medicamentos puede cumplir este estándar aunque no modele todos las estructuras y datos ya que no sirven para ningún caso de uso real en la implementación local.</a:t>
            </a:r>
          </a:p>
          <a:p>
            <a:pPr eaLnBrk="1" hangingPunct="1">
              <a:spcBef>
                <a:spcPct val="0"/>
              </a:spcBef>
            </a:pPr>
            <a:r>
              <a:rPr lang="es-UY" altLang="es-ES" smtClean="0"/>
              <a:t>También puede suceder que sea necesario agregar campos o estructuras que no están en este ISO por necesidades particulares.</a:t>
            </a:r>
          </a:p>
        </p:txBody>
      </p:sp>
    </p:spTree>
    <p:extLst>
      <p:ext uri="{BB962C8B-B14F-4D97-AF65-F5344CB8AC3E}">
        <p14:creationId xmlns:p14="http://schemas.microsoft.com/office/powerpoint/2010/main" val="1091796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X:\Comunicación\Privado\07 -e_Salud\3 -Grafica\fondo_pp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26988"/>
            <a:ext cx="6338888" cy="5718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AA993-E404-49B5-BDFA-9654F037692B}" type="datetimeFigureOut">
              <a:rPr lang="es-UY"/>
              <a:pPr>
                <a:defRPr/>
              </a:pPr>
              <a:t>27/09/2016</a:t>
            </a:fld>
            <a:endParaRPr lang="es-UY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0E1021-6416-4B95-9AED-C17204B6D819}" type="slidenum">
              <a:rPr lang="es-UY" altLang="es-ES"/>
              <a:pPr/>
              <a:t>‹Nº›</a:t>
            </a:fld>
            <a:endParaRPr lang="es-UY" altLang="es-ES"/>
          </a:p>
        </p:txBody>
      </p:sp>
    </p:spTree>
    <p:extLst>
      <p:ext uri="{BB962C8B-B14F-4D97-AF65-F5344CB8AC3E}">
        <p14:creationId xmlns:p14="http://schemas.microsoft.com/office/powerpoint/2010/main" val="2529342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92E0C-8656-42D2-8377-7D6F290AA3BE}" type="datetimeFigureOut">
              <a:rPr lang="es-UY"/>
              <a:pPr>
                <a:defRPr/>
              </a:pPr>
              <a:t>27/09/2016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A14538-C668-41A0-B77E-4E30B386658F}" type="slidenum">
              <a:rPr lang="es-UY" altLang="es-ES"/>
              <a:pPr/>
              <a:t>‹Nº›</a:t>
            </a:fld>
            <a:endParaRPr lang="es-UY" altLang="es-ES"/>
          </a:p>
        </p:txBody>
      </p:sp>
    </p:spTree>
    <p:extLst>
      <p:ext uri="{BB962C8B-B14F-4D97-AF65-F5344CB8AC3E}">
        <p14:creationId xmlns:p14="http://schemas.microsoft.com/office/powerpoint/2010/main" val="2559696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779F4-F92E-4771-82C8-3A1AD21E5AFA}" type="datetimeFigureOut">
              <a:rPr lang="es-UY"/>
              <a:pPr>
                <a:defRPr/>
              </a:pPr>
              <a:t>27/09/2016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2E8108-519C-4DBE-8621-EFE1E9E2EBD6}" type="slidenum">
              <a:rPr lang="es-UY" altLang="es-ES"/>
              <a:pPr/>
              <a:t>‹Nº›</a:t>
            </a:fld>
            <a:endParaRPr lang="es-UY" altLang="es-ES"/>
          </a:p>
        </p:txBody>
      </p:sp>
    </p:spTree>
    <p:extLst>
      <p:ext uri="{BB962C8B-B14F-4D97-AF65-F5344CB8AC3E}">
        <p14:creationId xmlns:p14="http://schemas.microsoft.com/office/powerpoint/2010/main" val="3877939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X:\Comunicación\Privado\07 -e_Salud\3 -Grafica\fondo_pp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300355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5805488"/>
            <a:ext cx="76930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 dirty="0"/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595E9-654F-4742-97FA-A9935CA564CE}" type="datetimeFigureOut">
              <a:rPr lang="es-UY"/>
              <a:pPr>
                <a:defRPr/>
              </a:pPr>
              <a:t>27/09/2016</a:t>
            </a:fld>
            <a:endParaRPr lang="es-UY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7AE9E2-49A1-4A8E-B4B1-233C7CFFD8EF}" type="slidenum">
              <a:rPr lang="es-UY" altLang="es-ES"/>
              <a:pPr/>
              <a:t>‹Nº›</a:t>
            </a:fld>
            <a:endParaRPr lang="es-UY" altLang="es-ES"/>
          </a:p>
        </p:txBody>
      </p:sp>
    </p:spTree>
    <p:extLst>
      <p:ext uri="{BB962C8B-B14F-4D97-AF65-F5344CB8AC3E}">
        <p14:creationId xmlns:p14="http://schemas.microsoft.com/office/powerpoint/2010/main" val="42618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C3C7A-09A5-416F-8474-87BFF595D497}" type="datetimeFigureOut">
              <a:rPr lang="es-UY"/>
              <a:pPr>
                <a:defRPr/>
              </a:pPr>
              <a:t>27/09/2016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39C1D-350A-4A2A-97B3-1E55783221A9}" type="slidenum">
              <a:rPr lang="es-UY" altLang="es-ES"/>
              <a:pPr/>
              <a:t>‹Nº›</a:t>
            </a:fld>
            <a:endParaRPr lang="es-UY" altLang="es-ES"/>
          </a:p>
        </p:txBody>
      </p:sp>
    </p:spTree>
    <p:extLst>
      <p:ext uri="{BB962C8B-B14F-4D97-AF65-F5344CB8AC3E}">
        <p14:creationId xmlns:p14="http://schemas.microsoft.com/office/powerpoint/2010/main" val="3237454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F75FC-9BA0-40DD-86BF-AF0B76986147}" type="datetimeFigureOut">
              <a:rPr lang="es-UY"/>
              <a:pPr>
                <a:defRPr/>
              </a:pPr>
              <a:t>27/09/2016</a:t>
            </a:fld>
            <a:endParaRPr lang="es-UY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AEAB4C-FB74-4A61-BF9D-745F7A49116F}" type="slidenum">
              <a:rPr lang="es-UY" altLang="es-ES"/>
              <a:pPr/>
              <a:t>‹Nº›</a:t>
            </a:fld>
            <a:endParaRPr lang="es-UY" altLang="es-ES"/>
          </a:p>
        </p:txBody>
      </p:sp>
    </p:spTree>
    <p:extLst>
      <p:ext uri="{BB962C8B-B14F-4D97-AF65-F5344CB8AC3E}">
        <p14:creationId xmlns:p14="http://schemas.microsoft.com/office/powerpoint/2010/main" val="1517388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F9734-15D8-43E6-B4D3-5F118B93F032}" type="datetimeFigureOut">
              <a:rPr lang="es-UY"/>
              <a:pPr>
                <a:defRPr/>
              </a:pPr>
              <a:t>27/09/2016</a:t>
            </a:fld>
            <a:endParaRPr lang="es-UY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F5EC6-DC75-481F-9129-C7C5502019F6}" type="slidenum">
              <a:rPr lang="es-UY" altLang="es-ES"/>
              <a:pPr/>
              <a:t>‹Nº›</a:t>
            </a:fld>
            <a:endParaRPr lang="es-UY" altLang="es-ES"/>
          </a:p>
        </p:txBody>
      </p:sp>
    </p:spTree>
    <p:extLst>
      <p:ext uri="{BB962C8B-B14F-4D97-AF65-F5344CB8AC3E}">
        <p14:creationId xmlns:p14="http://schemas.microsoft.com/office/powerpoint/2010/main" val="3635184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52180-404A-4A9F-8182-A39040120C85}" type="datetimeFigureOut">
              <a:rPr lang="es-UY"/>
              <a:pPr>
                <a:defRPr/>
              </a:pPr>
              <a:t>27/09/2016</a:t>
            </a:fld>
            <a:endParaRPr lang="es-UY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5516FB-87DB-4E50-83A9-CA1AD445989E}" type="slidenum">
              <a:rPr lang="es-UY" altLang="es-ES"/>
              <a:pPr/>
              <a:t>‹Nº›</a:t>
            </a:fld>
            <a:endParaRPr lang="es-UY" altLang="es-ES"/>
          </a:p>
        </p:txBody>
      </p:sp>
    </p:spTree>
    <p:extLst>
      <p:ext uri="{BB962C8B-B14F-4D97-AF65-F5344CB8AC3E}">
        <p14:creationId xmlns:p14="http://schemas.microsoft.com/office/powerpoint/2010/main" val="974136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08210-0EE6-4656-B740-DC06E48FF7B8}" type="datetimeFigureOut">
              <a:rPr lang="es-UY"/>
              <a:pPr>
                <a:defRPr/>
              </a:pPr>
              <a:t>27/09/2016</a:t>
            </a:fld>
            <a:endParaRPr lang="es-UY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3D83C0-65E2-4FB4-B56C-46B17A77E492}" type="slidenum">
              <a:rPr lang="es-UY" altLang="es-ES"/>
              <a:pPr/>
              <a:t>‹Nº›</a:t>
            </a:fld>
            <a:endParaRPr lang="es-UY" altLang="es-ES"/>
          </a:p>
        </p:txBody>
      </p:sp>
    </p:spTree>
    <p:extLst>
      <p:ext uri="{BB962C8B-B14F-4D97-AF65-F5344CB8AC3E}">
        <p14:creationId xmlns:p14="http://schemas.microsoft.com/office/powerpoint/2010/main" val="242757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6ED74-BC1B-4F6A-8766-38F08CE387FD}" type="datetimeFigureOut">
              <a:rPr lang="es-UY"/>
              <a:pPr>
                <a:defRPr/>
              </a:pPr>
              <a:t>27/09/2016</a:t>
            </a:fld>
            <a:endParaRPr lang="es-UY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BE52C-3460-49BD-9969-72E9D1565154}" type="slidenum">
              <a:rPr lang="es-UY" altLang="es-ES"/>
              <a:pPr/>
              <a:t>‹Nº›</a:t>
            </a:fld>
            <a:endParaRPr lang="es-UY" altLang="es-ES"/>
          </a:p>
        </p:txBody>
      </p:sp>
    </p:spTree>
    <p:extLst>
      <p:ext uri="{BB962C8B-B14F-4D97-AF65-F5344CB8AC3E}">
        <p14:creationId xmlns:p14="http://schemas.microsoft.com/office/powerpoint/2010/main" val="4006560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97985-D663-4363-8B4C-1E2C39AC93F5}" type="datetimeFigureOut">
              <a:rPr lang="es-UY"/>
              <a:pPr>
                <a:defRPr/>
              </a:pPr>
              <a:t>27/09/2016</a:t>
            </a:fld>
            <a:endParaRPr lang="es-UY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9B3AC9-8D34-4520-B72B-297A36C37C71}" type="slidenum">
              <a:rPr lang="es-UY" altLang="es-ES"/>
              <a:pPr/>
              <a:t>‹Nº›</a:t>
            </a:fld>
            <a:endParaRPr lang="es-UY" altLang="es-ES"/>
          </a:p>
        </p:txBody>
      </p:sp>
    </p:spTree>
    <p:extLst>
      <p:ext uri="{BB962C8B-B14F-4D97-AF65-F5344CB8AC3E}">
        <p14:creationId xmlns:p14="http://schemas.microsoft.com/office/powerpoint/2010/main" val="1591167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  <a:endParaRPr lang="es-UY" altLang="es-ES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s-UY" altLang="es-E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1EFE4E-4C85-42F7-880C-E81F4FCEA32A}" type="datetimeFigureOut">
              <a:rPr lang="es-UY"/>
              <a:pPr>
                <a:defRPr/>
              </a:pPr>
              <a:t>27/09/2016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FAEBFC23-61CE-48D6-A2D8-0F1758BDE602}" type="slidenum">
              <a:rPr lang="es-UY" altLang="es-ES"/>
              <a:pPr/>
              <a:t>‹Nº›</a:t>
            </a:fld>
            <a:endParaRPr lang="es-UY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 txBox="1">
            <a:spLocks/>
          </p:cNvSpPr>
          <p:nvPr/>
        </p:nvSpPr>
        <p:spPr bwMode="auto">
          <a:xfrm>
            <a:off x="1403350" y="2924175"/>
            <a:ext cx="6778625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sz="3000" b="1" dirty="0" smtClean="0">
                <a:solidFill>
                  <a:srgbClr val="01509B"/>
                </a:solidFill>
                <a:latin typeface="+mj-lt"/>
              </a:rPr>
              <a:t>Diccionario Nacional de Medicamentos</a:t>
            </a:r>
          </a:p>
          <a:p>
            <a:pPr algn="ctr" eaLnBrk="1" hangingPunct="1">
              <a:defRPr/>
            </a:pPr>
            <a:r>
              <a:rPr lang="es-ES" altLang="es-ES" sz="3000" b="1" dirty="0" smtClean="0">
                <a:solidFill>
                  <a:srgbClr val="01509B"/>
                </a:solidFill>
                <a:latin typeface="+mj-lt"/>
              </a:rPr>
              <a:t>Julio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5364163" y="6350"/>
            <a:ext cx="3779837" cy="52387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es-ES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 pitchFamily="34" charset="-122"/>
                <a:cs typeface="Mangal" pitchFamily="18" charset="0"/>
              </a:rPr>
              <a:t>1. Principios del DNM</a:t>
            </a:r>
          </a:p>
        </p:txBody>
      </p:sp>
      <p:sp>
        <p:nvSpPr>
          <p:cNvPr id="8" name="2 Marcador de texto"/>
          <p:cNvSpPr>
            <a:spLocks noGrp="1"/>
          </p:cNvSpPr>
          <p:nvPr>
            <p:ph idx="1"/>
          </p:nvPr>
        </p:nvSpPr>
        <p:spPr>
          <a:xfrm>
            <a:off x="676275" y="1798638"/>
            <a:ext cx="8442325" cy="4608512"/>
          </a:xfrm>
        </p:spPr>
        <p:txBody>
          <a:bodyPr/>
          <a:lstStyle/>
          <a:p>
            <a:pPr marL="720000" indent="0">
              <a:spcBef>
                <a:spcPct val="0"/>
              </a:spcBef>
              <a:buSzPct val="45000"/>
              <a:buFont typeface="Arial" panose="020B0604020202020204" pitchFamily="34" charset="0"/>
              <a:buNone/>
              <a:defRPr/>
            </a:pPr>
            <a:r>
              <a:rPr lang="es-UY" altLang="es-E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Sistema de información de medicamentos</a:t>
            </a:r>
          </a:p>
          <a:p>
            <a:pPr marL="1778000" indent="-457200">
              <a:spcBef>
                <a:spcPct val="0"/>
              </a:spcBef>
              <a:buSzPct val="45000"/>
              <a:buFont typeface="Wingdings" panose="05000000000000000000" pitchFamily="2" charset="2"/>
              <a:buChar char="q"/>
              <a:defRPr/>
            </a:pPr>
            <a:r>
              <a:rPr lang="es-UY" alt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Completo</a:t>
            </a:r>
          </a:p>
          <a:p>
            <a:pPr marL="1778000" indent="-457200">
              <a:spcBef>
                <a:spcPct val="0"/>
              </a:spcBef>
              <a:buSzPct val="45000"/>
              <a:buFont typeface="Wingdings" panose="05000000000000000000" pitchFamily="2" charset="2"/>
              <a:buChar char="q"/>
              <a:defRPr/>
            </a:pPr>
            <a:r>
              <a:rPr lang="es-UY" alt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Con denominación unívoca</a:t>
            </a:r>
          </a:p>
          <a:p>
            <a:pPr marL="1778000" indent="-457200">
              <a:spcBef>
                <a:spcPct val="0"/>
              </a:spcBef>
              <a:buSzPct val="45000"/>
              <a:buFont typeface="Wingdings" panose="05000000000000000000" pitchFamily="2" charset="2"/>
              <a:buChar char="q"/>
              <a:defRPr/>
            </a:pPr>
            <a:r>
              <a:rPr lang="es-UY" altLang="es-E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Interoperable</a:t>
            </a:r>
          </a:p>
          <a:p>
            <a:pPr marL="1778000" indent="-457200">
              <a:spcBef>
                <a:spcPct val="0"/>
              </a:spcBef>
              <a:buSzPct val="45000"/>
              <a:buFont typeface="Wingdings" panose="05000000000000000000" pitchFamily="2" charset="2"/>
              <a:buChar char="q"/>
              <a:defRPr/>
            </a:pPr>
            <a:r>
              <a:rPr lang="es-UY" alt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Confiable</a:t>
            </a:r>
          </a:p>
          <a:p>
            <a:pPr marL="1778000" indent="-457200">
              <a:spcBef>
                <a:spcPct val="0"/>
              </a:spcBef>
              <a:buSzPct val="45000"/>
              <a:buFont typeface="Wingdings" panose="05000000000000000000" pitchFamily="2" charset="2"/>
              <a:buChar char="q"/>
              <a:defRPr/>
            </a:pPr>
            <a:r>
              <a:rPr lang="es-UY" alt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Actualizdo</a:t>
            </a:r>
            <a:endParaRPr lang="es-UY" altLang="es-E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5364163" y="6350"/>
            <a:ext cx="3779837" cy="52387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es-ES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 pitchFamily="34" charset="-122"/>
                <a:cs typeface="Mangal" pitchFamily="18" charset="0"/>
              </a:rPr>
              <a:t>2. Alcance del DNMA</a:t>
            </a:r>
          </a:p>
        </p:txBody>
      </p:sp>
      <p:sp>
        <p:nvSpPr>
          <p:cNvPr id="8" name="2 Marcador de texto"/>
          <p:cNvSpPr>
            <a:spLocks noGrp="1"/>
          </p:cNvSpPr>
          <p:nvPr>
            <p:ph idx="1"/>
          </p:nvPr>
        </p:nvSpPr>
        <p:spPr>
          <a:xfrm>
            <a:off x="676275" y="1798638"/>
            <a:ext cx="8442325" cy="4608512"/>
          </a:xfrm>
        </p:spPr>
        <p:txBody>
          <a:bodyPr/>
          <a:lstStyle/>
          <a:p>
            <a:pPr marL="720000" indent="0">
              <a:spcBef>
                <a:spcPct val="0"/>
              </a:spcBef>
              <a:buSzPct val="45000"/>
              <a:buFont typeface="Arial" panose="020B0604020202020204" pitchFamily="34" charset="0"/>
              <a:buNone/>
              <a:defRPr/>
            </a:pPr>
            <a:r>
              <a:rPr lang="es-UY" altLang="es-E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Contenidos del DNMA</a:t>
            </a:r>
          </a:p>
          <a:p>
            <a:pPr marL="1778000" indent="-457200">
              <a:spcBef>
                <a:spcPct val="0"/>
              </a:spcBef>
              <a:buSzPct val="45000"/>
              <a:buFont typeface="Wingdings" panose="05000000000000000000" pitchFamily="2" charset="2"/>
              <a:buChar char="q"/>
              <a:defRPr/>
            </a:pPr>
            <a:r>
              <a:rPr lang="es-UY" alt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Medicamentos Registrados</a:t>
            </a:r>
          </a:p>
          <a:p>
            <a:pPr marL="1778000" indent="-457200">
              <a:spcBef>
                <a:spcPct val="0"/>
              </a:spcBef>
              <a:buSzPct val="45000"/>
              <a:buFont typeface="Wingdings" panose="05000000000000000000" pitchFamily="2" charset="2"/>
              <a:buChar char="q"/>
              <a:defRPr/>
            </a:pPr>
            <a:r>
              <a:rPr lang="es-UY" alt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Medicamentos Disponibles</a:t>
            </a:r>
          </a:p>
          <a:p>
            <a:pPr marL="1778000" indent="-457200">
              <a:spcBef>
                <a:spcPct val="0"/>
              </a:spcBef>
              <a:buSzPct val="45000"/>
              <a:buFont typeface="Wingdings" panose="05000000000000000000" pitchFamily="2" charset="2"/>
              <a:buChar char="q"/>
              <a:defRPr/>
            </a:pPr>
            <a:r>
              <a:rPr lang="es-UY" alt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Medicamentos Ocasionales</a:t>
            </a:r>
          </a:p>
          <a:p>
            <a:pPr marL="1778000" indent="-457200">
              <a:spcBef>
                <a:spcPct val="0"/>
              </a:spcBef>
              <a:buSzPct val="45000"/>
              <a:buFont typeface="Wingdings" panose="05000000000000000000" pitchFamily="2" charset="2"/>
              <a:buChar char="q"/>
              <a:defRPr/>
            </a:pPr>
            <a:r>
              <a:rPr lang="es-UY" altLang="es-ES" sz="28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Número de Registro del MSP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4787900" y="6350"/>
            <a:ext cx="4356100" cy="52387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es-ES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 pitchFamily="34" charset="-122"/>
                <a:cs typeface="Mangal" pitchFamily="18" charset="0"/>
              </a:rPr>
              <a:t>3. Contenidos del  DNMA</a:t>
            </a:r>
          </a:p>
        </p:txBody>
      </p:sp>
      <p:sp>
        <p:nvSpPr>
          <p:cNvPr id="5" name="2 Marcador de texto"/>
          <p:cNvSpPr>
            <a:spLocks noGrp="1"/>
          </p:cNvSpPr>
          <p:nvPr>
            <p:ph idx="1"/>
          </p:nvPr>
        </p:nvSpPr>
        <p:spPr>
          <a:xfrm>
            <a:off x="0" y="1341438"/>
            <a:ext cx="8840788" cy="3976687"/>
          </a:xfrm>
        </p:spPr>
        <p:txBody>
          <a:bodyPr/>
          <a:lstStyle/>
          <a:p>
            <a:pPr marL="1925638" lvl="1" indent="-457200">
              <a:spcBef>
                <a:spcPct val="0"/>
              </a:spcBef>
              <a:buSzPct val="75000"/>
              <a:buFont typeface="+mj-lt"/>
              <a:buAutoNum type="arabicPeriod"/>
              <a:defRPr/>
            </a:pPr>
            <a:r>
              <a:rPr lang="es-UY" altLang="es-E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Principios Activos</a:t>
            </a:r>
          </a:p>
          <a:p>
            <a:pPr marL="1925638" lvl="1" indent="-457200">
              <a:spcBef>
                <a:spcPct val="0"/>
              </a:spcBef>
              <a:buSzPct val="75000"/>
              <a:buFont typeface="+mj-lt"/>
              <a:buAutoNum type="arabicPeriod"/>
              <a:defRPr/>
            </a:pPr>
            <a:r>
              <a:rPr lang="es-UY" alt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Formas Farmacéuticas</a:t>
            </a:r>
          </a:p>
          <a:p>
            <a:pPr marL="1925638" lvl="1" indent="-457200">
              <a:spcBef>
                <a:spcPct val="0"/>
              </a:spcBef>
              <a:buSzPct val="75000"/>
              <a:buFont typeface="+mj-lt"/>
              <a:buAutoNum type="arabicPeriod"/>
              <a:defRPr/>
            </a:pPr>
            <a:r>
              <a:rPr lang="es-UY" alt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Cantidad y Concentración</a:t>
            </a:r>
          </a:p>
          <a:p>
            <a:pPr marL="1925638" lvl="1" indent="-457200">
              <a:spcBef>
                <a:spcPct val="0"/>
              </a:spcBef>
              <a:buSzPct val="75000"/>
              <a:buFont typeface="+mj-lt"/>
              <a:buAutoNum type="arabicPeriod"/>
              <a:defRPr/>
            </a:pPr>
            <a:r>
              <a:rPr lang="es-UY" alt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Unidades de Medida</a:t>
            </a:r>
          </a:p>
          <a:p>
            <a:pPr marL="1925638" lvl="1" indent="-457200">
              <a:spcBef>
                <a:spcPct val="0"/>
              </a:spcBef>
              <a:buSzPct val="75000"/>
              <a:buFont typeface="+mj-lt"/>
              <a:buAutoNum type="arabicPeriod"/>
              <a:defRPr/>
            </a:pPr>
            <a:r>
              <a:rPr lang="es-UY" alt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Vías de Administración</a:t>
            </a:r>
          </a:p>
          <a:p>
            <a:pPr marL="1925638" lvl="1" indent="-457200">
              <a:spcBef>
                <a:spcPct val="0"/>
              </a:spcBef>
              <a:buSzPct val="75000"/>
              <a:buFont typeface="+mj-lt"/>
              <a:buAutoNum type="arabicPeriod"/>
              <a:defRPr/>
            </a:pPr>
            <a:r>
              <a:rPr lang="es-UY" alt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Envase Primario y Secundario</a:t>
            </a:r>
          </a:p>
          <a:p>
            <a:pPr marL="1925638" lvl="1" indent="-457200">
              <a:spcBef>
                <a:spcPct val="0"/>
              </a:spcBef>
              <a:buSzPct val="75000"/>
              <a:buFont typeface="+mj-lt"/>
              <a:buAutoNum type="arabicPeriod"/>
              <a:defRPr/>
            </a:pPr>
            <a:r>
              <a:rPr lang="es-UY" alt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Marca y Denominación Comercial</a:t>
            </a:r>
          </a:p>
          <a:p>
            <a:pPr marL="1925638" lvl="1" indent="-457200">
              <a:spcBef>
                <a:spcPct val="0"/>
              </a:spcBef>
              <a:buSzPct val="75000"/>
              <a:buFont typeface="+mj-lt"/>
              <a:buAutoNum type="arabicPeriod"/>
              <a:defRPr/>
            </a:pPr>
            <a:r>
              <a:rPr lang="es-UY" alt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Fabricante/Distribuidor</a:t>
            </a:r>
          </a:p>
          <a:p>
            <a:pPr marL="1925638" lvl="1" indent="-457200">
              <a:spcBef>
                <a:spcPct val="0"/>
              </a:spcBef>
              <a:buSzPct val="75000"/>
              <a:buFont typeface="+mj-lt"/>
              <a:buAutoNum type="arabicPeriod"/>
              <a:defRPr/>
            </a:pPr>
            <a:r>
              <a:rPr lang="es-UY" alt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Registro ante el MSP</a:t>
            </a:r>
          </a:p>
          <a:p>
            <a:pPr marL="1925638" lvl="1" indent="-457200">
              <a:spcBef>
                <a:spcPct val="0"/>
              </a:spcBef>
              <a:buSzPct val="75000"/>
              <a:buFont typeface="+mj-lt"/>
              <a:buAutoNum type="arabicPeriod"/>
              <a:defRPr/>
            </a:pPr>
            <a:r>
              <a:rPr lang="es-UY" altLang="es-E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Condición </a:t>
            </a:r>
            <a:r>
              <a:rPr lang="es-UY" alt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de Prescripción / Venta</a:t>
            </a:r>
          </a:p>
          <a:p>
            <a:pPr marL="1036638" indent="0">
              <a:spcBef>
                <a:spcPct val="0"/>
              </a:spcBef>
              <a:buSzPct val="45000"/>
              <a:buFont typeface="StarSymbol"/>
              <a:buNone/>
              <a:defRPr/>
            </a:pPr>
            <a:endParaRPr lang="es-UY" altLang="es-ES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4787900" y="6350"/>
            <a:ext cx="4356100" cy="52387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es-ES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 pitchFamily="34" charset="-122"/>
                <a:cs typeface="Mangal" pitchFamily="18" charset="0"/>
              </a:rPr>
              <a:t>4. Clasificaciones y mapeos</a:t>
            </a:r>
          </a:p>
        </p:txBody>
      </p:sp>
      <p:sp>
        <p:nvSpPr>
          <p:cNvPr id="5" name="2 Marcador de texto"/>
          <p:cNvSpPr>
            <a:spLocks noGrp="1"/>
          </p:cNvSpPr>
          <p:nvPr>
            <p:ph idx="1"/>
          </p:nvPr>
        </p:nvSpPr>
        <p:spPr>
          <a:xfrm>
            <a:off x="323850" y="2420938"/>
            <a:ext cx="7937500" cy="2159000"/>
          </a:xfrm>
        </p:spPr>
        <p:txBody>
          <a:bodyPr/>
          <a:lstStyle/>
          <a:p>
            <a:pPr marL="1778000" indent="-457200">
              <a:spcBef>
                <a:spcPct val="0"/>
              </a:spcBef>
              <a:buSzPct val="45000"/>
              <a:buFont typeface="Wingdings" panose="05000000000000000000" pitchFamily="2" charset="2"/>
              <a:buChar char="q"/>
              <a:defRPr/>
            </a:pP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SNOMED CT</a:t>
            </a:r>
          </a:p>
          <a:p>
            <a:pPr marL="1778000" indent="-457200">
              <a:spcBef>
                <a:spcPct val="0"/>
              </a:spcBef>
              <a:buSzPct val="45000"/>
              <a:buFont typeface="Wingdings" panose="05000000000000000000" pitchFamily="2" charset="2"/>
              <a:buChar char="q"/>
              <a:defRPr/>
            </a:pP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Programa 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I.N.N. OMS.  D.C.I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.</a:t>
            </a:r>
          </a:p>
          <a:p>
            <a:pPr marL="1778000" indent="-457200">
              <a:spcBef>
                <a:spcPct val="0"/>
              </a:spcBef>
              <a:buSzPct val="45000"/>
              <a:buFont typeface="Wingdings" panose="05000000000000000000" pitchFamily="2" charset="2"/>
              <a:buChar char="q"/>
              <a:defRPr/>
            </a:pP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Anatomical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 </a:t>
            </a:r>
            <a:r>
              <a:rPr lang="es-E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Therapeutic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Classification</a:t>
            </a:r>
            <a:endParaRPr lang="es-E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Microsoft YaHei" pitchFamily="34" charset="-122"/>
              <a:cs typeface="Mangal" pitchFamily="18" charset="0"/>
            </a:endParaRPr>
          </a:p>
          <a:p>
            <a:pPr marL="1778000" indent="-457200">
              <a:spcBef>
                <a:spcPct val="0"/>
              </a:spcBef>
              <a:buSzPct val="45000"/>
              <a:buFont typeface="Wingdings" panose="05000000000000000000" pitchFamily="2" charset="2"/>
              <a:buChar char="q"/>
              <a:defRPr/>
            </a:pP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F.T.M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. Ministerio de 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Salud Pública</a:t>
            </a:r>
            <a:endParaRPr lang="es-UY" altLang="es-ES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4787900" y="6350"/>
            <a:ext cx="4356100" cy="52387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es-ES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 pitchFamily="34" charset="-122"/>
                <a:cs typeface="Mangal" pitchFamily="18" charset="0"/>
              </a:rPr>
              <a:t>5. Arquitectura SNOMED CT</a:t>
            </a:r>
          </a:p>
        </p:txBody>
      </p:sp>
      <p:pic>
        <p:nvPicPr>
          <p:cNvPr id="20483" name="Imagen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1341438"/>
            <a:ext cx="7750175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4787900" y="6350"/>
            <a:ext cx="4356100" cy="95408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es-ES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 pitchFamily="34" charset="-122"/>
                <a:cs typeface="Mangal" pitchFamily="18" charset="0"/>
              </a:rPr>
              <a:t>6. Términos Locales. Extensión Uruguay</a:t>
            </a: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755650" y="2060575"/>
          <a:ext cx="7993063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443"/>
                <a:gridCol w="6164620"/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SNOMED</a:t>
                      </a:r>
                      <a:r>
                        <a:rPr lang="es-ES" sz="2400" baseline="0" dirty="0" smtClean="0"/>
                        <a:t>  CT</a:t>
                      </a:r>
                      <a:endParaRPr lang="es-ES" sz="24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Sinónimo</a:t>
                      </a:r>
                      <a:r>
                        <a:rPr lang="es-ES" sz="2400" baseline="0" dirty="0" smtClean="0"/>
                        <a:t> en DNMA</a:t>
                      </a:r>
                      <a:endParaRPr lang="es-ES" sz="2400" dirty="0"/>
                    </a:p>
                  </a:txBody>
                  <a:tcPr marL="91442" marR="9144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400" b="1" dirty="0" smtClean="0"/>
                        <a:t>Sustancia</a:t>
                      </a:r>
                      <a:endParaRPr lang="es-ES" sz="2400" b="1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Sustancia</a:t>
                      </a:r>
                      <a:endParaRPr lang="es-ES" sz="2400" dirty="0"/>
                    </a:p>
                  </a:txBody>
                  <a:tcPr marL="91442" marR="9144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400" b="1" dirty="0" smtClean="0"/>
                        <a:t>VTM</a:t>
                      </a:r>
                      <a:endParaRPr lang="es-ES" sz="2400" b="1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Principio/s</a:t>
                      </a:r>
                      <a:r>
                        <a:rPr lang="es-ES" sz="2400" baseline="0" dirty="0" smtClean="0"/>
                        <a:t> Activo/s o Afines</a:t>
                      </a:r>
                      <a:endParaRPr lang="es-ES" sz="2400" dirty="0"/>
                    </a:p>
                  </a:txBody>
                  <a:tcPr marL="91442" marR="9144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400" b="1" dirty="0" smtClean="0"/>
                        <a:t>VMP</a:t>
                      </a:r>
                      <a:endParaRPr lang="es-ES" sz="2400" b="1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Producto</a:t>
                      </a:r>
                      <a:r>
                        <a:rPr lang="es-ES" sz="2400" baseline="0" dirty="0" smtClean="0"/>
                        <a:t> Medicinal  Virtual</a:t>
                      </a:r>
                      <a:endParaRPr lang="es-ES" sz="2400" dirty="0"/>
                    </a:p>
                  </a:txBody>
                  <a:tcPr marL="91442" marR="9144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400" b="1" dirty="0" smtClean="0"/>
                        <a:t>VMPP</a:t>
                      </a:r>
                      <a:endParaRPr lang="es-ES" sz="2400" b="1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Producto Medicinal virtual con Presentación</a:t>
                      </a:r>
                      <a:endParaRPr lang="es-ES" sz="2400" dirty="0"/>
                    </a:p>
                  </a:txBody>
                  <a:tcPr marL="91442" marR="9144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400" b="1" dirty="0" smtClean="0"/>
                        <a:t>AMP</a:t>
                      </a:r>
                      <a:endParaRPr lang="es-ES" sz="2400" b="1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Producto Medicinal Comercial</a:t>
                      </a:r>
                      <a:endParaRPr lang="es-ES" sz="2400" dirty="0"/>
                    </a:p>
                  </a:txBody>
                  <a:tcPr marL="91442" marR="9144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400" b="1" dirty="0" smtClean="0"/>
                        <a:t>AMPP</a:t>
                      </a:r>
                      <a:endParaRPr lang="es-ES" sz="2400" b="1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Producto</a:t>
                      </a:r>
                      <a:r>
                        <a:rPr lang="es-ES" sz="2400" baseline="0" dirty="0" smtClean="0"/>
                        <a:t> Medicinal Comercial con Presentación</a:t>
                      </a:r>
                      <a:endParaRPr lang="es-ES" sz="2400" dirty="0"/>
                    </a:p>
                  </a:txBody>
                  <a:tcPr marL="91442" marR="91442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4787900" y="6350"/>
            <a:ext cx="4356100" cy="95408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es-ES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 pitchFamily="34" charset="-122"/>
                <a:cs typeface="Mangal" pitchFamily="18" charset="0"/>
              </a:rPr>
              <a:t>6. Términos Locales. Extensión Uruguay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217613"/>
            <a:ext cx="7962900" cy="454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3635375" y="6350"/>
            <a:ext cx="5508625" cy="1816100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UY" sz="2800" dirty="0"/>
              <a:t>Ejemplos de construcción del </a:t>
            </a:r>
          </a:p>
          <a:p>
            <a:pPr algn="ctr">
              <a:defRPr/>
            </a:pPr>
            <a:r>
              <a:rPr lang="es-UY" sz="2800" dirty="0"/>
              <a:t>Diccionario Nacional de Medicamentos</a:t>
            </a:r>
          </a:p>
          <a:p>
            <a:pPr algn="r">
              <a:defRPr/>
            </a:pPr>
            <a:endParaRPr lang="es-ES" sz="2800" b="1" dirty="0">
              <a:solidFill>
                <a:schemeClr val="tx1">
                  <a:lumMod val="75000"/>
                  <a:lumOff val="25000"/>
                </a:schemeClr>
              </a:solidFill>
              <a:ea typeface="Microsoft YaHei" pitchFamily="34" charset="-122"/>
              <a:cs typeface="Mangal" pitchFamily="18" charset="0"/>
            </a:endParaRPr>
          </a:p>
        </p:txBody>
      </p:sp>
      <p:sp>
        <p:nvSpPr>
          <p:cNvPr id="23555" name="6 CuadroTexto"/>
          <p:cNvSpPr txBox="1">
            <a:spLocks noChangeArrowheads="1"/>
          </p:cNvSpPr>
          <p:nvPr/>
        </p:nvSpPr>
        <p:spPr bwMode="auto">
          <a:xfrm>
            <a:off x="1403350" y="2997200"/>
            <a:ext cx="54721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UY" sz="2800" b="1">
                <a:solidFill>
                  <a:schemeClr val="tx2"/>
                </a:solidFill>
              </a:rPr>
              <a:t>Sustancia – Principio activo o afín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3635375" y="6350"/>
            <a:ext cx="5508625" cy="1816100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UY" sz="2800" dirty="0"/>
              <a:t>Ejemplos de construcción del </a:t>
            </a:r>
          </a:p>
          <a:p>
            <a:pPr algn="ctr">
              <a:defRPr/>
            </a:pPr>
            <a:r>
              <a:rPr lang="es-UY" sz="2800" dirty="0"/>
              <a:t>Diccionario Nacional de Medicamentos</a:t>
            </a:r>
          </a:p>
          <a:p>
            <a:pPr algn="r">
              <a:defRPr/>
            </a:pPr>
            <a:endParaRPr lang="es-ES" sz="2800" b="1" dirty="0">
              <a:solidFill>
                <a:schemeClr val="tx1">
                  <a:lumMod val="75000"/>
                  <a:lumOff val="25000"/>
                </a:schemeClr>
              </a:solidFill>
              <a:ea typeface="Microsoft YaHei" pitchFamily="34" charset="-122"/>
              <a:cs typeface="Mangal" pitchFamily="18" charset="0"/>
            </a:endParaRPr>
          </a:p>
        </p:txBody>
      </p:sp>
      <p:sp>
        <p:nvSpPr>
          <p:cNvPr id="24579" name="6 CuadroTexto"/>
          <p:cNvSpPr txBox="1">
            <a:spLocks noChangeArrowheads="1"/>
          </p:cNvSpPr>
          <p:nvPr/>
        </p:nvSpPr>
        <p:spPr bwMode="auto">
          <a:xfrm>
            <a:off x="1403350" y="2997200"/>
            <a:ext cx="54721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UY" sz="2800" b="1">
                <a:solidFill>
                  <a:schemeClr val="tx2"/>
                </a:solidFill>
              </a:rPr>
              <a:t>Producto Medicinal Virtual (VMP)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9158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3635375" y="6350"/>
            <a:ext cx="5508625" cy="1816100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UY" sz="2800" dirty="0"/>
              <a:t>Ejemplos de construcción del </a:t>
            </a:r>
          </a:p>
          <a:p>
            <a:pPr algn="ctr">
              <a:defRPr/>
            </a:pPr>
            <a:r>
              <a:rPr lang="es-UY" sz="2800" dirty="0"/>
              <a:t>Diccionario Nacional de Medicamentos</a:t>
            </a:r>
          </a:p>
          <a:p>
            <a:pPr algn="r">
              <a:defRPr/>
            </a:pPr>
            <a:endParaRPr lang="es-ES" sz="2800" b="1" dirty="0">
              <a:solidFill>
                <a:schemeClr val="tx1">
                  <a:lumMod val="75000"/>
                  <a:lumOff val="25000"/>
                </a:schemeClr>
              </a:solidFill>
              <a:ea typeface="Microsoft YaHei" pitchFamily="34" charset="-122"/>
              <a:cs typeface="Mangal" pitchFamily="18" charset="0"/>
            </a:endParaRPr>
          </a:p>
        </p:txBody>
      </p:sp>
      <p:sp>
        <p:nvSpPr>
          <p:cNvPr id="25603" name="6 CuadroTexto"/>
          <p:cNvSpPr txBox="1">
            <a:spLocks noChangeArrowheads="1"/>
          </p:cNvSpPr>
          <p:nvPr/>
        </p:nvSpPr>
        <p:spPr bwMode="auto">
          <a:xfrm>
            <a:off x="1403350" y="2997200"/>
            <a:ext cx="6121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UY" sz="2800" b="1">
                <a:solidFill>
                  <a:schemeClr val="tx2"/>
                </a:solidFill>
              </a:rPr>
              <a:t>Producto Medicinal Comercial (AMP)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X:\Comunicación\Privado\07 -e_Salud\3 -Grafica\fondo_pp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300355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texto"/>
          <p:cNvSpPr txBox="1">
            <a:spLocks/>
          </p:cNvSpPr>
          <p:nvPr/>
        </p:nvSpPr>
        <p:spPr bwMode="auto">
          <a:xfrm>
            <a:off x="461963" y="1484313"/>
            <a:ext cx="8280400" cy="49688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431800" indent="-3238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863600" indent="-3238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882650" lvl="1" indent="-342900">
              <a:spcAft>
                <a:spcPts val="600"/>
              </a:spcAft>
              <a:buSzPct val="75000"/>
              <a:buFont typeface="Wingdings" panose="05000000000000000000" pitchFamily="2" charset="2"/>
              <a:buChar char="q"/>
              <a:defRPr/>
            </a:pPr>
            <a:r>
              <a:rPr lang="es-ES" altLang="es-E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The</a:t>
            </a:r>
            <a:r>
              <a:rPr lang="es-ES" alt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 </a:t>
            </a:r>
            <a:r>
              <a:rPr lang="es-ES" altLang="es-E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Australian</a:t>
            </a:r>
            <a:r>
              <a:rPr lang="es-ES" alt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 Medicinal </a:t>
            </a:r>
            <a:r>
              <a:rPr lang="es-ES" altLang="es-E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Terminology</a:t>
            </a:r>
            <a:r>
              <a:rPr lang="es-ES" alt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 (AMT)</a:t>
            </a:r>
          </a:p>
          <a:p>
            <a:pPr marL="882650" lvl="1" indent="-342900">
              <a:spcAft>
                <a:spcPts val="600"/>
              </a:spcAft>
              <a:buSzPct val="75000"/>
              <a:buFont typeface="Wingdings" panose="05000000000000000000" pitchFamily="2" charset="2"/>
              <a:buChar char="q"/>
              <a:defRPr/>
            </a:pPr>
            <a:r>
              <a:rPr lang="es-ES" alt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NHS </a:t>
            </a:r>
            <a:r>
              <a:rPr lang="es-ES" altLang="es-E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dictionary</a:t>
            </a:r>
            <a:r>
              <a:rPr lang="es-ES" alt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 of medicines and </a:t>
            </a:r>
            <a:r>
              <a:rPr lang="es-ES" altLang="es-E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devices</a:t>
            </a:r>
            <a:r>
              <a:rPr lang="es-ES" alt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 (DM+D)</a:t>
            </a:r>
          </a:p>
          <a:p>
            <a:pPr marL="882650" lvl="1" indent="-342900">
              <a:spcAft>
                <a:spcPts val="600"/>
              </a:spcAft>
              <a:buSzPct val="75000"/>
              <a:buFont typeface="Wingdings" panose="05000000000000000000" pitchFamily="2" charset="2"/>
              <a:buChar char="q"/>
              <a:defRPr/>
            </a:pPr>
            <a:r>
              <a:rPr lang="es-ES" altLang="es-E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Singapore</a:t>
            </a:r>
            <a:r>
              <a:rPr lang="es-ES" alt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 </a:t>
            </a:r>
            <a:r>
              <a:rPr lang="es-ES" altLang="es-E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Drug</a:t>
            </a:r>
            <a:r>
              <a:rPr lang="es-ES" alt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 </a:t>
            </a:r>
            <a:r>
              <a:rPr lang="es-ES" altLang="es-E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Database</a:t>
            </a:r>
            <a:endParaRPr lang="es-ES" altLang="es-E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Microsoft YaHei" pitchFamily="34" charset="-122"/>
              <a:cs typeface="Mangal" pitchFamily="18" charset="0"/>
            </a:endParaRPr>
          </a:p>
          <a:p>
            <a:pPr marL="882650" lvl="1" indent="-342900">
              <a:spcAft>
                <a:spcPts val="600"/>
              </a:spcAft>
              <a:buSzPct val="75000"/>
              <a:buFont typeface="Wingdings" panose="05000000000000000000" pitchFamily="2" charset="2"/>
              <a:buChar char="q"/>
              <a:defRPr/>
            </a:pPr>
            <a:r>
              <a:rPr lang="es-ES" alt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SNOMED CT</a:t>
            </a:r>
          </a:p>
          <a:p>
            <a:pPr marL="882650" lvl="1" indent="-342900">
              <a:spcAft>
                <a:spcPts val="600"/>
              </a:spcAft>
              <a:buSzPct val="75000"/>
              <a:buFont typeface="Wingdings" panose="05000000000000000000" pitchFamily="2" charset="2"/>
              <a:buChar char="q"/>
              <a:defRPr/>
            </a:pPr>
            <a:r>
              <a:rPr lang="es-ES" alt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Dutch G-</a:t>
            </a:r>
            <a:r>
              <a:rPr lang="es-ES" altLang="es-E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Standaard</a:t>
            </a:r>
            <a:r>
              <a:rPr lang="es-ES" alt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 </a:t>
            </a:r>
            <a:r>
              <a:rPr lang="es-ES" altLang="es-E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from</a:t>
            </a:r>
            <a:r>
              <a:rPr lang="es-ES" alt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 Z-</a:t>
            </a:r>
            <a:r>
              <a:rPr lang="es-ES" altLang="es-E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Index</a:t>
            </a:r>
            <a:r>
              <a:rPr lang="es-ES" alt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 (and </a:t>
            </a:r>
            <a:r>
              <a:rPr lang="es-ES" altLang="es-E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Pharmabase</a:t>
            </a:r>
            <a:r>
              <a:rPr lang="es-ES" alt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 </a:t>
            </a:r>
            <a:r>
              <a:rPr lang="es-ES" altLang="es-E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from</a:t>
            </a:r>
            <a:r>
              <a:rPr lang="es-ES" alt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 </a:t>
            </a:r>
            <a:r>
              <a:rPr lang="es-ES" altLang="es-E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Healthbase</a:t>
            </a:r>
            <a:r>
              <a:rPr lang="es-ES" alt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) (NEN 7507).</a:t>
            </a:r>
          </a:p>
          <a:p>
            <a:pPr marL="882650" lvl="1" indent="-342900">
              <a:spcAft>
                <a:spcPts val="600"/>
              </a:spcAft>
              <a:buSzPct val="75000"/>
              <a:buFont typeface="Wingdings" panose="05000000000000000000" pitchFamily="2" charset="2"/>
              <a:buChar char="q"/>
              <a:defRPr/>
            </a:pPr>
            <a:r>
              <a:rPr lang="es-ES" alt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TECHNICAL REPORT ISO/TR 22790 </a:t>
            </a:r>
            <a:r>
              <a:rPr lang="es-ES" altLang="es-E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Health</a:t>
            </a:r>
            <a:r>
              <a:rPr lang="es-ES" alt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 </a:t>
            </a:r>
            <a:r>
              <a:rPr lang="es-ES" altLang="es-E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informatics</a:t>
            </a:r>
            <a:r>
              <a:rPr lang="es-ES" alt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 — </a:t>
            </a:r>
            <a:r>
              <a:rPr lang="es-ES" altLang="es-E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Functional</a:t>
            </a:r>
            <a:r>
              <a:rPr lang="es-ES" alt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 </a:t>
            </a:r>
            <a:r>
              <a:rPr lang="es-ES" altLang="es-E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characteristics</a:t>
            </a:r>
            <a:r>
              <a:rPr lang="es-ES" alt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 of </a:t>
            </a:r>
            <a:r>
              <a:rPr lang="es-ES" altLang="es-E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prescriber</a:t>
            </a:r>
            <a:r>
              <a:rPr lang="es-ES" alt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 </a:t>
            </a:r>
            <a:r>
              <a:rPr lang="es-ES" altLang="es-E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support</a:t>
            </a:r>
            <a:r>
              <a:rPr lang="es-ES" alt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 </a:t>
            </a:r>
            <a:r>
              <a:rPr lang="es-ES" altLang="es-E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Systems</a:t>
            </a:r>
            <a:endParaRPr lang="es-ES" altLang="es-E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Microsoft YaHei" pitchFamily="34" charset="-122"/>
              <a:cs typeface="Mangal" pitchFamily="18" charset="0"/>
            </a:endParaRPr>
          </a:p>
          <a:p>
            <a:pPr>
              <a:spcAft>
                <a:spcPts val="1413"/>
              </a:spcAft>
              <a:buSzPct val="45000"/>
              <a:buFont typeface="StarSymbol"/>
              <a:buChar char="●"/>
              <a:defRPr/>
            </a:pPr>
            <a:endParaRPr lang="es-ES" altLang="es-ES" sz="3200" dirty="0" smtClean="0">
              <a:latin typeface="Liberation Sans" pitchFamily="34" charset="0"/>
              <a:ea typeface="Microsoft YaHei" pitchFamily="34" charset="-122"/>
              <a:cs typeface="Mangal" pitchFamily="18" charset="0"/>
            </a:endParaRPr>
          </a:p>
          <a:p>
            <a:pPr>
              <a:spcAft>
                <a:spcPts val="1413"/>
              </a:spcAft>
              <a:buSzPct val="45000"/>
              <a:buFont typeface="StarSymbol"/>
              <a:buNone/>
              <a:defRPr/>
            </a:pPr>
            <a:endParaRPr lang="es-ES" altLang="es-ES" sz="3200" dirty="0" smtClean="0">
              <a:latin typeface="Liberation Sans" pitchFamily="34" charset="0"/>
              <a:ea typeface="Microsoft YaHei" pitchFamily="34" charset="-122"/>
              <a:cs typeface="Mangal" pitchFamily="18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543550" y="6350"/>
            <a:ext cx="3600450" cy="647700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ES" altLang="es-ES" sz="3600" b="1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 pitchFamily="34" charset="-122"/>
                <a:cs typeface="Mangal" pitchFamily="18" charset="0"/>
              </a:rPr>
              <a:t>ISO-TC215-N1753</a:t>
            </a:r>
          </a:p>
        </p:txBody>
      </p:sp>
      <p:pic>
        <p:nvPicPr>
          <p:cNvPr id="5125" name="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5910263"/>
            <a:ext cx="7848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7 CuadroTexto"/>
          <p:cNvSpPr txBox="1">
            <a:spLocks noChangeArrowheads="1"/>
          </p:cNvSpPr>
          <p:nvPr/>
        </p:nvSpPr>
        <p:spPr bwMode="auto">
          <a:xfrm>
            <a:off x="1403350" y="2997200"/>
            <a:ext cx="6121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UY" sz="2800" b="1">
                <a:solidFill>
                  <a:schemeClr val="tx2"/>
                </a:solidFill>
              </a:rPr>
              <a:t>Producto Medicinal Comercial </a:t>
            </a:r>
          </a:p>
          <a:p>
            <a:pPr algn="ctr"/>
            <a:r>
              <a:rPr lang="es-UY" sz="2800" b="1">
                <a:solidFill>
                  <a:schemeClr val="tx2"/>
                </a:solidFill>
              </a:rPr>
              <a:t>con Presentación (AMPP)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3635375" y="6350"/>
            <a:ext cx="5508625" cy="1816100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UY" sz="2800" dirty="0"/>
              <a:t>Ejemplos de construcción del </a:t>
            </a:r>
          </a:p>
          <a:p>
            <a:pPr algn="ctr">
              <a:defRPr/>
            </a:pPr>
            <a:r>
              <a:rPr lang="es-UY" sz="2800" dirty="0"/>
              <a:t>Diccionario Nacional de Medicamentos</a:t>
            </a:r>
          </a:p>
          <a:p>
            <a:pPr algn="r">
              <a:defRPr/>
            </a:pPr>
            <a:endParaRPr lang="es-ES" sz="2800" b="1" dirty="0">
              <a:solidFill>
                <a:schemeClr val="tx1">
                  <a:lumMod val="75000"/>
                  <a:lumOff val="25000"/>
                </a:schemeClr>
              </a:solidFill>
              <a:ea typeface="Microsoft YaHei" pitchFamily="34" charset="-122"/>
              <a:cs typeface="Mangal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0"/>
            <a:ext cx="5580063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 rot="5400000">
            <a:off x="-1834973" y="3457455"/>
            <a:ext cx="5109091" cy="36004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just">
              <a:defRPr/>
            </a:pPr>
            <a:r>
              <a:rPr lang="es-UY" sz="3200" dirty="0">
                <a:solidFill>
                  <a:schemeClr val="tx2"/>
                </a:solidFill>
              </a:rPr>
              <a:t>RELACIONES</a:t>
            </a:r>
          </a:p>
        </p:txBody>
      </p:sp>
      <p:sp>
        <p:nvSpPr>
          <p:cNvPr id="27652" name="3 CuadroTexto"/>
          <p:cNvSpPr txBox="1">
            <a:spLocks noChangeArrowheads="1"/>
          </p:cNvSpPr>
          <p:nvPr/>
        </p:nvSpPr>
        <p:spPr bwMode="auto">
          <a:xfrm>
            <a:off x="7451725" y="2420938"/>
            <a:ext cx="144145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UY" sz="3200">
                <a:solidFill>
                  <a:schemeClr val="tx2"/>
                </a:solidFill>
              </a:rPr>
              <a:t>VMP</a:t>
            </a:r>
          </a:p>
          <a:p>
            <a:pPr algn="ctr"/>
            <a:r>
              <a:rPr lang="es-UY" sz="3200">
                <a:solidFill>
                  <a:schemeClr val="tx2"/>
                </a:solidFill>
              </a:rPr>
              <a:t>AMP</a:t>
            </a:r>
          </a:p>
          <a:p>
            <a:pPr algn="ctr"/>
            <a:r>
              <a:rPr lang="es-UY" sz="3200">
                <a:solidFill>
                  <a:schemeClr val="tx2"/>
                </a:solidFill>
              </a:rPr>
              <a:t>AMPP</a:t>
            </a:r>
          </a:p>
          <a:p>
            <a:pPr algn="ctr"/>
            <a:endParaRPr lang="es-UY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3 CuadroTexto"/>
          <p:cNvSpPr txBox="1">
            <a:spLocks noChangeArrowheads="1"/>
          </p:cNvSpPr>
          <p:nvPr/>
        </p:nvSpPr>
        <p:spPr bwMode="auto">
          <a:xfrm>
            <a:off x="1258888" y="2676525"/>
            <a:ext cx="68500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sz="4000" b="1"/>
              <a:t>Muchas gracias por su atención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X:\Comunicación\Privado\07 -e_Salud\3 -Grafica\fondo_pp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300355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2 Marcador de texto"/>
          <p:cNvSpPr>
            <a:spLocks noGrp="1"/>
          </p:cNvSpPr>
          <p:nvPr>
            <p:ph idx="1"/>
          </p:nvPr>
        </p:nvSpPr>
        <p:spPr>
          <a:xfrm>
            <a:off x="539750" y="2205038"/>
            <a:ext cx="8445500" cy="3024187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SzPct val="45000"/>
              <a:buFont typeface="StarSymbol"/>
              <a:buNone/>
              <a:defRPr/>
            </a:pPr>
            <a:r>
              <a:rPr lang="es-UY" alt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Un </a:t>
            </a:r>
            <a:r>
              <a:rPr lang="es-UY" altLang="es-E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Diccionario de Medicamentos</a:t>
            </a:r>
            <a:r>
              <a:rPr lang="es-UY" alt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 es una representación consistente de </a:t>
            </a:r>
            <a:r>
              <a:rPr lang="es-UY" altLang="es-E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conceptos de medicación</a:t>
            </a:r>
            <a:r>
              <a:rPr lang="es-UY" alt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 en varios niveles de detalle y con </a:t>
            </a:r>
            <a:r>
              <a:rPr lang="es-UY" altLang="es-E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significativas relaciones entre los conceptos</a:t>
            </a:r>
            <a:r>
              <a:rPr lang="es-UY" alt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 de forma de que pueda </a:t>
            </a:r>
            <a:r>
              <a:rPr lang="es-UY" altLang="es-E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apoyar los diferentes procesos en asistencia de salud</a:t>
            </a:r>
            <a:r>
              <a:rPr lang="es-UY" alt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 en los cuales la medicación juega un rol.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356100" y="6350"/>
            <a:ext cx="4787900" cy="95408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es-ES" altLang="es-ES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 pitchFamily="34" charset="-122"/>
                <a:cs typeface="Mangal" pitchFamily="18" charset="0"/>
              </a:rPr>
              <a:t>¿Qué es un </a:t>
            </a:r>
          </a:p>
          <a:p>
            <a:pPr algn="r">
              <a:defRPr/>
            </a:pPr>
            <a:r>
              <a:rPr lang="es-ES" altLang="es-ES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 pitchFamily="34" charset="-122"/>
                <a:cs typeface="Mangal" pitchFamily="18" charset="0"/>
              </a:rPr>
              <a:t>Diccionario de Medicamentos?</a:t>
            </a:r>
          </a:p>
        </p:txBody>
      </p:sp>
      <p:pic>
        <p:nvPicPr>
          <p:cNvPr id="6149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5910263"/>
            <a:ext cx="7848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X:\Comunicación\Privado\07 -e_Salud\3 -Grafica\fondo_pp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300355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2 Marcador de texto"/>
          <p:cNvSpPr>
            <a:spLocks noGrp="1"/>
          </p:cNvSpPr>
          <p:nvPr>
            <p:ph idx="1"/>
          </p:nvPr>
        </p:nvSpPr>
        <p:spPr>
          <a:xfrm>
            <a:off x="0" y="1341438"/>
            <a:ext cx="8840788" cy="3976687"/>
          </a:xfrm>
        </p:spPr>
        <p:txBody>
          <a:bodyPr/>
          <a:lstStyle/>
          <a:p>
            <a:pPr marL="1811338" lvl="1" indent="-342900">
              <a:spcBef>
                <a:spcPct val="0"/>
              </a:spcBef>
              <a:buSzPct val="75000"/>
              <a:buFont typeface="Wingdings" panose="05000000000000000000" pitchFamily="2" charset="2"/>
              <a:buChar char="q"/>
              <a:defRPr/>
            </a:pPr>
            <a:r>
              <a:rPr lang="es-UY" alt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Prescripción</a:t>
            </a:r>
          </a:p>
          <a:p>
            <a:pPr marL="1811338" lvl="1" indent="-342900">
              <a:spcBef>
                <a:spcPct val="0"/>
              </a:spcBef>
              <a:buSzPct val="75000"/>
              <a:buFont typeface="Wingdings" panose="05000000000000000000" pitchFamily="2" charset="2"/>
              <a:buChar char="q"/>
              <a:defRPr/>
            </a:pPr>
            <a:r>
              <a:rPr lang="es-UY" alt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Dispensación</a:t>
            </a:r>
          </a:p>
          <a:p>
            <a:pPr marL="1811338" lvl="1" indent="-342900">
              <a:spcBef>
                <a:spcPct val="0"/>
              </a:spcBef>
              <a:buSzPct val="75000"/>
              <a:buFont typeface="Wingdings" panose="05000000000000000000" pitchFamily="2" charset="2"/>
              <a:buChar char="q"/>
              <a:defRPr/>
            </a:pPr>
            <a:r>
              <a:rPr lang="es-UY" alt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Administración del medicamento (dosis, método, vía...)</a:t>
            </a:r>
          </a:p>
          <a:p>
            <a:pPr marL="1811338" lvl="1" indent="-342900">
              <a:spcBef>
                <a:spcPct val="0"/>
              </a:spcBef>
              <a:buSzPct val="75000"/>
              <a:buFont typeface="Wingdings" panose="05000000000000000000" pitchFamily="2" charset="2"/>
              <a:buChar char="q"/>
              <a:defRPr/>
            </a:pPr>
            <a:r>
              <a:rPr lang="es-UY" alt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Interoperabilidad: Intercambio electrónico de información</a:t>
            </a:r>
          </a:p>
          <a:p>
            <a:pPr marL="1811338" lvl="1" indent="-342900">
              <a:spcBef>
                <a:spcPct val="0"/>
              </a:spcBef>
              <a:buSzPct val="75000"/>
              <a:buFont typeface="Wingdings" panose="05000000000000000000" pitchFamily="2" charset="2"/>
              <a:buChar char="q"/>
              <a:defRPr/>
            </a:pPr>
            <a:r>
              <a:rPr lang="es-UY" alt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Seguridad del paciente</a:t>
            </a:r>
          </a:p>
          <a:p>
            <a:pPr marL="1811338" lvl="1" indent="-342900">
              <a:spcBef>
                <a:spcPct val="0"/>
              </a:spcBef>
              <a:buSzPct val="75000"/>
              <a:buFont typeface="Wingdings" panose="05000000000000000000" pitchFamily="2" charset="2"/>
              <a:buChar char="q"/>
              <a:defRPr/>
            </a:pPr>
            <a:r>
              <a:rPr lang="es-UY" alt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Trazabilidad</a:t>
            </a:r>
          </a:p>
          <a:p>
            <a:pPr marL="1811338" lvl="1" indent="-342900">
              <a:spcBef>
                <a:spcPct val="0"/>
              </a:spcBef>
              <a:buSzPct val="75000"/>
              <a:buFont typeface="Wingdings" panose="05000000000000000000" pitchFamily="2" charset="2"/>
              <a:buChar char="q"/>
              <a:defRPr/>
            </a:pPr>
            <a:r>
              <a:rPr lang="es-UY" alt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Cadena de suministro</a:t>
            </a:r>
          </a:p>
          <a:p>
            <a:pPr marL="1811338" lvl="1" indent="-342900">
              <a:spcBef>
                <a:spcPct val="0"/>
              </a:spcBef>
              <a:buSzPct val="75000"/>
              <a:buFont typeface="Wingdings" panose="05000000000000000000" pitchFamily="2" charset="2"/>
              <a:buChar char="q"/>
              <a:defRPr/>
            </a:pPr>
            <a:r>
              <a:rPr lang="es-UY" alt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Estadísticas de medicamentos</a:t>
            </a:r>
          </a:p>
          <a:p>
            <a:pPr marL="1811338" lvl="1" indent="-342900">
              <a:spcBef>
                <a:spcPct val="0"/>
              </a:spcBef>
              <a:buSzPct val="75000"/>
              <a:buFont typeface="Wingdings" panose="05000000000000000000" pitchFamily="2" charset="2"/>
              <a:buChar char="q"/>
              <a:defRPr/>
            </a:pPr>
            <a:r>
              <a:rPr lang="es-UY" alt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Fármaco vigilancia</a:t>
            </a:r>
          </a:p>
          <a:p>
            <a:pPr marL="1811338" lvl="1" indent="-342900">
              <a:spcBef>
                <a:spcPct val="0"/>
              </a:spcBef>
              <a:buSzPct val="75000"/>
              <a:buFont typeface="Wingdings" panose="05000000000000000000" pitchFamily="2" charset="2"/>
              <a:buChar char="q"/>
              <a:defRPr/>
            </a:pPr>
            <a:r>
              <a:rPr lang="es-UY" alt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Investigación Clínica</a:t>
            </a:r>
          </a:p>
          <a:p>
            <a:pPr marL="1036638" indent="0">
              <a:spcBef>
                <a:spcPct val="0"/>
              </a:spcBef>
              <a:buSzPct val="45000"/>
              <a:buFont typeface="StarSymbol"/>
              <a:buNone/>
              <a:defRPr/>
            </a:pPr>
            <a:endParaRPr lang="es-UY" altLang="es-ES" sz="1400" dirty="0" smtClean="0">
              <a:latin typeface="Liberation Sans" pitchFamily="34" charset="0"/>
              <a:ea typeface="Microsoft YaHei" pitchFamily="34" charset="-122"/>
              <a:cs typeface="Mangal" pitchFamily="18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140200" y="6350"/>
            <a:ext cx="5003800" cy="95408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es-ES" altLang="es-ES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 pitchFamily="34" charset="-122"/>
                <a:cs typeface="Mangal" pitchFamily="18" charset="0"/>
              </a:rPr>
              <a:t>Procesos para los cuales </a:t>
            </a:r>
          </a:p>
          <a:p>
            <a:pPr algn="r">
              <a:defRPr/>
            </a:pPr>
            <a:r>
              <a:rPr lang="es-ES" altLang="es-ES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 pitchFamily="34" charset="-122"/>
                <a:cs typeface="Mangal" pitchFamily="18" charset="0"/>
              </a:rPr>
              <a:t>ha sido diseñado</a:t>
            </a:r>
          </a:p>
        </p:txBody>
      </p:sp>
      <p:pic>
        <p:nvPicPr>
          <p:cNvPr id="7173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5910263"/>
            <a:ext cx="7848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X:\Comunicación\Privado\07 -e_Salud\3 -Grafica\fondo_pp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300355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2 Marcador de texto"/>
          <p:cNvSpPr>
            <a:spLocks noGrp="1"/>
          </p:cNvSpPr>
          <p:nvPr>
            <p:ph idx="1"/>
          </p:nvPr>
        </p:nvSpPr>
        <p:spPr>
          <a:xfrm>
            <a:off x="-17463" y="2060575"/>
            <a:ext cx="9145588" cy="3673475"/>
          </a:xfrm>
        </p:spPr>
        <p:txBody>
          <a:bodyPr/>
          <a:lstStyle/>
          <a:p>
            <a:pPr marL="1778000" indent="-457200">
              <a:spcBef>
                <a:spcPct val="0"/>
              </a:spcBef>
              <a:buSzPct val="45000"/>
              <a:buFont typeface="Wingdings" panose="05000000000000000000" pitchFamily="2" charset="2"/>
              <a:buChar char="q"/>
              <a:defRPr/>
            </a:pPr>
            <a:r>
              <a:rPr lang="es-UY" alt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Autoridades reguladoras de medicamentos</a:t>
            </a:r>
          </a:p>
          <a:p>
            <a:pPr marL="1778000" indent="-457200">
              <a:spcBef>
                <a:spcPct val="0"/>
              </a:spcBef>
              <a:buSzPct val="45000"/>
              <a:buFont typeface="Wingdings" panose="05000000000000000000" pitchFamily="2" charset="2"/>
              <a:buChar char="q"/>
              <a:defRPr/>
            </a:pPr>
            <a:r>
              <a:rPr lang="es-UY" alt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Financiadores de salud</a:t>
            </a:r>
          </a:p>
          <a:p>
            <a:pPr marL="1778000" indent="-457200">
              <a:spcBef>
                <a:spcPct val="0"/>
              </a:spcBef>
              <a:buSzPct val="45000"/>
              <a:buFont typeface="Wingdings" panose="05000000000000000000" pitchFamily="2" charset="2"/>
              <a:buChar char="q"/>
              <a:defRPr/>
            </a:pPr>
            <a:r>
              <a:rPr lang="es-UY" alt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Prestadores de salud</a:t>
            </a:r>
          </a:p>
          <a:p>
            <a:pPr marL="1778000" indent="-457200">
              <a:spcBef>
                <a:spcPct val="0"/>
              </a:spcBef>
              <a:buSzPct val="45000"/>
              <a:buFont typeface="Wingdings" panose="05000000000000000000" pitchFamily="2" charset="2"/>
              <a:buChar char="q"/>
              <a:defRPr/>
            </a:pPr>
            <a:r>
              <a:rPr lang="es-UY" alt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Laboratorios de especialidades farmacéuticas</a:t>
            </a:r>
          </a:p>
          <a:p>
            <a:pPr marL="1778000" indent="-457200">
              <a:spcBef>
                <a:spcPct val="0"/>
              </a:spcBef>
              <a:buSzPct val="45000"/>
              <a:buFont typeface="Wingdings" panose="05000000000000000000" pitchFamily="2" charset="2"/>
              <a:buChar char="q"/>
              <a:defRPr/>
            </a:pPr>
            <a:r>
              <a:rPr lang="es-UY" alt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Compradores mayoristas</a:t>
            </a:r>
          </a:p>
          <a:p>
            <a:pPr marL="1778000" indent="-457200">
              <a:spcBef>
                <a:spcPct val="0"/>
              </a:spcBef>
              <a:buSzPct val="45000"/>
              <a:buFont typeface="Wingdings" panose="05000000000000000000" pitchFamily="2" charset="2"/>
              <a:buChar char="q"/>
              <a:defRPr/>
            </a:pPr>
            <a:r>
              <a:rPr lang="es-UY" alt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Organizaciones de pacientes</a:t>
            </a:r>
          </a:p>
          <a:p>
            <a:pPr marL="1778000" indent="-457200">
              <a:spcBef>
                <a:spcPct val="0"/>
              </a:spcBef>
              <a:buSzPct val="45000"/>
              <a:buFont typeface="Wingdings" panose="05000000000000000000" pitchFamily="2" charset="2"/>
              <a:buChar char="q"/>
              <a:defRPr/>
            </a:pPr>
            <a:r>
              <a:rPr lang="es-UY" alt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¿Pacientes?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5148263" y="6350"/>
            <a:ext cx="3995737" cy="95408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es-ES" altLang="es-ES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 pitchFamily="34" charset="-122"/>
                <a:cs typeface="Mangal" pitchFamily="18" charset="0"/>
              </a:rPr>
              <a:t>¿Quiénes son </a:t>
            </a:r>
          </a:p>
          <a:p>
            <a:pPr algn="r">
              <a:defRPr/>
            </a:pPr>
            <a:r>
              <a:rPr lang="es-ES" altLang="es-ES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 pitchFamily="34" charset="-122"/>
                <a:cs typeface="Mangal" pitchFamily="18" charset="0"/>
              </a:rPr>
              <a:t>los actores- interesados?</a:t>
            </a:r>
          </a:p>
        </p:txBody>
      </p:sp>
      <p:pic>
        <p:nvPicPr>
          <p:cNvPr id="8197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905500"/>
            <a:ext cx="7848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X:\Comunicación\Privado\07 -e_Salud\3 -Grafica\fondo_pp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300355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148263" y="6350"/>
            <a:ext cx="3995737" cy="52387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es-ES" altLang="es-ES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 pitchFamily="34" charset="-122"/>
                <a:cs typeface="Mangal" pitchFamily="18" charset="0"/>
              </a:rPr>
              <a:t>SNOMED CT</a:t>
            </a:r>
          </a:p>
        </p:txBody>
      </p:sp>
      <p:pic>
        <p:nvPicPr>
          <p:cNvPr id="9220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5910263"/>
            <a:ext cx="7848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2 Marcador de texto"/>
          <p:cNvSpPr>
            <a:spLocks noGrp="1"/>
          </p:cNvSpPr>
          <p:nvPr>
            <p:ph idx="1"/>
          </p:nvPr>
        </p:nvSpPr>
        <p:spPr>
          <a:xfrm>
            <a:off x="2484438" y="1125538"/>
            <a:ext cx="6689725" cy="1582737"/>
          </a:xfrm>
        </p:spPr>
        <p:txBody>
          <a:bodyPr/>
          <a:lstStyle/>
          <a:p>
            <a:pPr marL="1320800" indent="0">
              <a:spcBef>
                <a:spcPct val="0"/>
              </a:spcBef>
              <a:buSzPct val="45000"/>
              <a:buFont typeface="Arial" panose="020B0604020202020204" pitchFamily="34" charset="0"/>
              <a:buNone/>
              <a:defRPr/>
            </a:pPr>
            <a:r>
              <a:rPr lang="es-UY" alt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SNOMED CT agrega significado.</a:t>
            </a:r>
          </a:p>
          <a:p>
            <a:pPr marL="1720850" lvl="1" indent="0">
              <a:spcBef>
                <a:spcPct val="0"/>
              </a:spcBef>
              <a:buSzPct val="45000"/>
              <a:buFont typeface="Arial" panose="020B0604020202020204" pitchFamily="34" charset="0"/>
              <a:buNone/>
              <a:defRPr/>
            </a:pPr>
            <a:r>
              <a:rPr lang="es-UY" alt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Cada concepto codificado es vinculado a conceptos relacionados </a:t>
            </a:r>
          </a:p>
          <a:p>
            <a:pPr marL="1778000" indent="-457200">
              <a:spcBef>
                <a:spcPct val="0"/>
              </a:spcBef>
              <a:buSzPct val="45000"/>
              <a:buFont typeface="Wingdings" panose="05000000000000000000" pitchFamily="2" charset="2"/>
              <a:buChar char="q"/>
              <a:defRPr/>
            </a:pPr>
            <a:endParaRPr lang="es-UY" altLang="es-ES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Microsoft YaHei" pitchFamily="34" charset="-122"/>
              <a:cs typeface="Mangal" pitchFamily="18" charset="0"/>
            </a:endParaRPr>
          </a:p>
          <a:p>
            <a:pPr marL="1778000" indent="-457200">
              <a:spcBef>
                <a:spcPct val="0"/>
              </a:spcBef>
              <a:buSzPct val="45000"/>
              <a:buFont typeface="Wingdings" panose="05000000000000000000" pitchFamily="2" charset="2"/>
              <a:buChar char="q"/>
              <a:defRPr/>
            </a:pPr>
            <a:endParaRPr lang="es-UY" altLang="es-E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Microsoft YaHei" pitchFamily="34" charset="-122"/>
              <a:cs typeface="Mangal" pitchFamily="18" charset="0"/>
            </a:endParaRPr>
          </a:p>
        </p:txBody>
      </p:sp>
      <p:pic>
        <p:nvPicPr>
          <p:cNvPr id="922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2349500"/>
            <a:ext cx="7054850" cy="221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97425"/>
            <a:ext cx="847407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X:\Comunicación\Privado\07 -e_Salud\3 -Grafica\fondo_pp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300355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texto"/>
          <p:cNvSpPr txBox="1">
            <a:spLocks noGrp="1"/>
          </p:cNvSpPr>
          <p:nvPr>
            <p:ph idx="1"/>
          </p:nvPr>
        </p:nvSpPr>
        <p:spPr>
          <a:xfrm>
            <a:off x="1258888" y="981075"/>
            <a:ext cx="7488237" cy="3960813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s-UY" sz="32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s-UY" sz="32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s-UY" sz="2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s-UY" sz="24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s-UY" sz="20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UY" sz="20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UY" sz="20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UY" sz="20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UY" sz="20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UY" sz="20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Equipo ejecutivo del proyecto:</a:t>
            </a:r>
          </a:p>
          <a:p>
            <a:pPr marL="889200" lvl="1" indent="-457200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Salud.uy</a:t>
            </a:r>
          </a:p>
          <a:p>
            <a:pPr marL="889200" lvl="1" indent="-457200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Departamento de Medicamentos MSP</a:t>
            </a:r>
          </a:p>
          <a:p>
            <a:pPr marL="432000" lvl="1" indent="0">
              <a:spcAft>
                <a:spcPts val="0"/>
              </a:spcAft>
              <a:buFont typeface="StarSymbol"/>
              <a:buNone/>
              <a:defRPr/>
            </a:pPr>
            <a:endParaRPr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Grupo Asesor: </a:t>
            </a:r>
          </a:p>
          <a:p>
            <a:pPr marL="889200" lvl="1" indent="-457200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MSP/FNR/UCA/ACCE/AQF/Farmacología-FMED/</a:t>
            </a:r>
            <a:r>
              <a:rPr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FQuímica</a:t>
            </a:r>
            <a:r>
              <a:rPr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/CIES/FEMI</a:t>
            </a:r>
          </a:p>
          <a:p>
            <a:pPr marL="432000" lvl="1" indent="0">
              <a:spcAft>
                <a:spcPts val="0"/>
              </a:spcAft>
              <a:buFont typeface="StarSymbol"/>
              <a:buNone/>
              <a:defRPr/>
            </a:pPr>
            <a:endParaRPr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Empresa Consultora Especializada</a:t>
            </a:r>
          </a:p>
          <a:p>
            <a:pPr marL="889200" lvl="1" indent="-457200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Farmanuario</a:t>
            </a:r>
            <a:r>
              <a:rPr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/GEOCOM</a:t>
            </a:r>
          </a:p>
          <a:p>
            <a:pPr marL="889200" lvl="1" indent="-457200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Seleccionada por Licitación Internacional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6011863" y="6350"/>
            <a:ext cx="3132137" cy="52387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es-ES" altLang="es-ES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 pitchFamily="34" charset="-122"/>
                <a:cs typeface="Mangal" pitchFamily="18" charset="0"/>
              </a:rPr>
              <a:t>Equipo de proyecto</a:t>
            </a:r>
          </a:p>
        </p:txBody>
      </p:sp>
      <p:pic>
        <p:nvPicPr>
          <p:cNvPr id="13317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5910263"/>
            <a:ext cx="7848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X:\Comunicación\Privado\07 -e_Salud\3 -Grafica\fondo_pp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300355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2 Imagen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236663" y="692150"/>
            <a:ext cx="7704137" cy="5446713"/>
          </a:xfrm>
          <a:ln w="15875">
            <a:solidFill>
              <a:schemeClr val="accent1">
                <a:lumMod val="40000"/>
                <a:lumOff val="60000"/>
              </a:schemeClr>
            </a:solidFill>
          </a:ln>
        </p:spPr>
      </p:pic>
      <p:sp>
        <p:nvSpPr>
          <p:cNvPr id="4" name="3 CuadroTexto"/>
          <p:cNvSpPr txBox="1"/>
          <p:nvPr/>
        </p:nvSpPr>
        <p:spPr>
          <a:xfrm rot="2326800">
            <a:off x="1003300" y="1787525"/>
            <a:ext cx="1374775" cy="317500"/>
          </a:xfrm>
          <a:prstGeom prst="rect">
            <a:avLst/>
          </a:prstGeom>
          <a:noFill/>
          <a:ln>
            <a:noFill/>
          </a:ln>
        </p:spPr>
        <p:txBody>
          <a:bodyPr wrap="none" lIns="81639" tIns="40820" rIns="81639" bIns="40820" compatLnSpc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s-UY" sz="1600" b="1" dirty="0">
                <a:latin typeface="Liberation Sans" pitchFamily="18"/>
                <a:ea typeface="Microsoft YaHei" pitchFamily="2"/>
                <a:cs typeface="Mangal" pitchFamily="2"/>
              </a:rPr>
              <a:t>Substancias</a:t>
            </a:r>
          </a:p>
        </p:txBody>
      </p:sp>
      <p:sp>
        <p:nvSpPr>
          <p:cNvPr id="5" name="4 CuadroTexto"/>
          <p:cNvSpPr txBox="1"/>
          <p:nvPr/>
        </p:nvSpPr>
        <p:spPr>
          <a:xfrm rot="1637400">
            <a:off x="746125" y="3097213"/>
            <a:ext cx="1887538" cy="790575"/>
          </a:xfrm>
          <a:prstGeom prst="rect">
            <a:avLst/>
          </a:prstGeom>
          <a:noFill/>
          <a:ln>
            <a:noFill/>
          </a:ln>
        </p:spPr>
        <p:txBody>
          <a:bodyPr wrap="none" lIns="81639" tIns="40820" rIns="81639" bIns="40820" compatLnSpc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s-UY" sz="1600" dirty="0">
                <a:latin typeface="Liberation Sans" pitchFamily="18"/>
                <a:ea typeface="Microsoft YaHei" pitchFamily="2"/>
                <a:cs typeface="Mangal" pitchFamily="2"/>
              </a:rPr>
              <a:t>Dosis,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s-UY" sz="1600" dirty="0">
                <a:latin typeface="Liberation Sans" pitchFamily="18"/>
                <a:ea typeface="Microsoft YaHei" pitchFamily="2"/>
                <a:cs typeface="Mangal" pitchFamily="2"/>
              </a:rPr>
              <a:t>Forma terapéutica,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s-UY" sz="1600" dirty="0">
                <a:latin typeface="Liberation Sans" pitchFamily="18"/>
                <a:ea typeface="Microsoft YaHei" pitchFamily="2"/>
                <a:cs typeface="Mangal" pitchFamily="2"/>
              </a:rPr>
              <a:t>Vías</a:t>
            </a:r>
          </a:p>
        </p:txBody>
      </p:sp>
      <p:sp>
        <p:nvSpPr>
          <p:cNvPr id="6" name="5 CuadroTexto"/>
          <p:cNvSpPr txBox="1"/>
          <p:nvPr/>
        </p:nvSpPr>
        <p:spPr>
          <a:xfrm rot="1923000">
            <a:off x="973138" y="4579938"/>
            <a:ext cx="1304925" cy="554037"/>
          </a:xfrm>
          <a:prstGeom prst="rect">
            <a:avLst/>
          </a:prstGeom>
          <a:noFill/>
          <a:ln>
            <a:noFill/>
          </a:ln>
        </p:spPr>
        <p:txBody>
          <a:bodyPr wrap="none" lIns="81639" tIns="40820" rIns="81639" bIns="40820" compatLnSpc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s-UY" sz="1600" dirty="0">
                <a:latin typeface="Liberation Sans" pitchFamily="18"/>
                <a:ea typeface="Microsoft YaHei" pitchFamily="2"/>
                <a:cs typeface="Mangal" pitchFamily="2"/>
              </a:rPr>
              <a:t>Productos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s-UY" sz="1600" dirty="0">
                <a:latin typeface="Liberation Sans" pitchFamily="18"/>
                <a:ea typeface="Microsoft YaHei" pitchFamily="2"/>
                <a:cs typeface="Mangal" pitchFamily="2"/>
              </a:rPr>
              <a:t>Comerciales</a:t>
            </a:r>
          </a:p>
        </p:txBody>
      </p:sp>
      <p:sp>
        <p:nvSpPr>
          <p:cNvPr id="7" name="6 CuadroTexto"/>
          <p:cNvSpPr txBox="1"/>
          <p:nvPr/>
        </p:nvSpPr>
        <p:spPr>
          <a:xfrm rot="2731200">
            <a:off x="7723188" y="1735138"/>
            <a:ext cx="1031875" cy="790575"/>
          </a:xfrm>
          <a:prstGeom prst="rect">
            <a:avLst/>
          </a:prstGeom>
          <a:noFill/>
          <a:ln>
            <a:noFill/>
          </a:ln>
        </p:spPr>
        <p:txBody>
          <a:bodyPr wrap="none" lIns="81639" tIns="40820" rIns="81639" bIns="40820" compatLnSpc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s-UY" sz="1600" dirty="0">
                <a:latin typeface="Liberation Sans" pitchFamily="18"/>
                <a:ea typeface="Microsoft YaHei" pitchFamily="2"/>
                <a:cs typeface="Mangal" pitchFamily="2"/>
              </a:rPr>
              <a:t>Unidades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s-UY" sz="1600" dirty="0">
                <a:latin typeface="Liberation Sans" pitchFamily="18"/>
                <a:ea typeface="Microsoft YaHei" pitchFamily="2"/>
                <a:cs typeface="Mangal" pitchFamily="2"/>
              </a:rPr>
              <a:t>De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s-UY" sz="1600" dirty="0">
                <a:latin typeface="Liberation Sans" pitchFamily="18"/>
                <a:ea typeface="Microsoft YaHei" pitchFamily="2"/>
                <a:cs typeface="Mangal" pitchFamily="2"/>
              </a:rPr>
              <a:t>Medida</a:t>
            </a:r>
          </a:p>
        </p:txBody>
      </p:sp>
      <p:sp>
        <p:nvSpPr>
          <p:cNvPr id="8" name="7 CuadroTexto"/>
          <p:cNvSpPr txBox="1"/>
          <p:nvPr/>
        </p:nvSpPr>
        <p:spPr>
          <a:xfrm rot="1601400">
            <a:off x="7740650" y="3770313"/>
            <a:ext cx="996950" cy="317500"/>
          </a:xfrm>
          <a:prstGeom prst="rect">
            <a:avLst/>
          </a:prstGeom>
          <a:noFill/>
          <a:ln>
            <a:noFill/>
          </a:ln>
        </p:spPr>
        <p:txBody>
          <a:bodyPr wrap="none" lIns="81639" tIns="40820" rIns="81639" bIns="40820" compatLnSpc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s-UY" sz="1600" dirty="0">
                <a:latin typeface="Liberation Sans" pitchFamily="18"/>
                <a:ea typeface="Microsoft YaHei" pitchFamily="2"/>
                <a:cs typeface="Mangal" pitchFamily="2"/>
              </a:rPr>
              <a:t>Genérico</a:t>
            </a:r>
          </a:p>
        </p:txBody>
      </p:sp>
      <p:pic>
        <p:nvPicPr>
          <p:cNvPr id="14345" name="9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5910263"/>
            <a:ext cx="7848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547938" y="2043113"/>
            <a:ext cx="4857750" cy="35385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Principios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Alcance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Contenidos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Clasificaciones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Arquitectura SNOMED CT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Extensión Uruguaya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itchFamily="34" charset="-122"/>
                <a:cs typeface="Mangal" pitchFamily="18" charset="0"/>
              </a:rPr>
              <a:t>Ejemplos prácticos</a:t>
            </a:r>
          </a:p>
          <a:p>
            <a:pPr marL="285750" indent="-285750">
              <a:buFont typeface="Arial"/>
              <a:buChar char="•"/>
              <a:defRPr/>
            </a:pPr>
            <a:endParaRPr lang="es-ES" sz="2800" dirty="0"/>
          </a:p>
        </p:txBody>
      </p:sp>
      <p:sp>
        <p:nvSpPr>
          <p:cNvPr id="6" name="5 CuadroTexto"/>
          <p:cNvSpPr txBox="1"/>
          <p:nvPr/>
        </p:nvSpPr>
        <p:spPr>
          <a:xfrm>
            <a:off x="5364163" y="6350"/>
            <a:ext cx="3779837" cy="95408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es-ES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 pitchFamily="34" charset="-122"/>
                <a:cs typeface="Mangal" pitchFamily="18" charset="0"/>
              </a:rPr>
              <a:t>Diccionario Nacional de Medicamentos y Afines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salud2015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plantillasalud2015 (1)</Template>
  <TotalTime>406</TotalTime>
  <Words>528</Words>
  <Application>Microsoft Office PowerPoint</Application>
  <PresentationFormat>Presentación en pantalla (4:3)</PresentationFormat>
  <Paragraphs>132</Paragraphs>
  <Slides>22</Slides>
  <Notes>6</Notes>
  <HiddenSlides>1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0" baseType="lpstr">
      <vt:lpstr>Arial</vt:lpstr>
      <vt:lpstr>Wingdings</vt:lpstr>
      <vt:lpstr>Microsoft YaHei</vt:lpstr>
      <vt:lpstr>StarSymbol</vt:lpstr>
      <vt:lpstr>Calibri</vt:lpstr>
      <vt:lpstr>Mangal</vt:lpstr>
      <vt:lpstr>Liberation Sans</vt:lpstr>
      <vt:lpstr>plantillasalud2015 (1)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rossana.occhiuzzi</dc:creator>
  <cp:lastModifiedBy>lino.bessonart</cp:lastModifiedBy>
  <cp:revision>60</cp:revision>
  <dcterms:created xsi:type="dcterms:W3CDTF">2015-10-13T20:17:51Z</dcterms:created>
  <dcterms:modified xsi:type="dcterms:W3CDTF">2016-09-27T19:04:29Z</dcterms:modified>
</cp:coreProperties>
</file>