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9"/>
  </p:notesMasterIdLst>
  <p:sldIdLst>
    <p:sldId id="256" r:id="rId2"/>
    <p:sldId id="257" r:id="rId3"/>
    <p:sldId id="258" r:id="rId4"/>
    <p:sldId id="259" r:id="rId5"/>
    <p:sldId id="275" r:id="rId6"/>
    <p:sldId id="260" r:id="rId7"/>
    <p:sldId id="263" r:id="rId8"/>
    <p:sldId id="262" r:id="rId9"/>
    <p:sldId id="272" r:id="rId10"/>
    <p:sldId id="279" r:id="rId11"/>
    <p:sldId id="280" r:id="rId12"/>
    <p:sldId id="264" r:id="rId13"/>
    <p:sldId id="281" r:id="rId14"/>
    <p:sldId id="265" r:id="rId15"/>
    <p:sldId id="276" r:id="rId16"/>
    <p:sldId id="277" r:id="rId17"/>
    <p:sldId id="282" r:id="rId18"/>
    <p:sldId id="266" r:id="rId19"/>
    <p:sldId id="283" r:id="rId20"/>
    <p:sldId id="284" r:id="rId21"/>
    <p:sldId id="285" r:id="rId22"/>
    <p:sldId id="286" r:id="rId23"/>
    <p:sldId id="287" r:id="rId24"/>
    <p:sldId id="278" r:id="rId25"/>
    <p:sldId id="267" r:id="rId26"/>
    <p:sldId id="268" r:id="rId27"/>
    <p:sldId id="288" r:id="rId28"/>
    <p:sldId id="289" r:id="rId29"/>
    <p:sldId id="290" r:id="rId30"/>
    <p:sldId id="269" r:id="rId31"/>
    <p:sldId id="291" r:id="rId32"/>
    <p:sldId id="292" r:id="rId33"/>
    <p:sldId id="293" r:id="rId34"/>
    <p:sldId id="294" r:id="rId35"/>
    <p:sldId id="295" r:id="rId36"/>
    <p:sldId id="296" r:id="rId37"/>
    <p:sldId id="297" r:id="rId3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5" d="100"/>
          <a:sy n="115" d="100"/>
        </p:scale>
        <p:origin x="27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7.wmf"/><Relationship Id="rId1" Type="http://schemas.openxmlformats.org/officeDocument/2006/relationships/image" Target="../media/image4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UY"/>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23DA78-D5DC-45C9-8816-668332B70870}" type="datetimeFigureOut">
              <a:rPr lang="es-UY" smtClean="0"/>
              <a:t>4/9/2019</a:t>
            </a:fld>
            <a:endParaRPr lang="es-UY"/>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UY"/>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UY"/>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UY"/>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99D980-E0D0-4A53-BBDA-1413C8D52EAF}" type="slidenum">
              <a:rPr lang="es-UY" smtClean="0"/>
              <a:t>‹Nº›</a:t>
            </a:fld>
            <a:endParaRPr lang="es-UY"/>
          </a:p>
        </p:txBody>
      </p:sp>
    </p:spTree>
    <p:extLst>
      <p:ext uri="{BB962C8B-B14F-4D97-AF65-F5344CB8AC3E}">
        <p14:creationId xmlns:p14="http://schemas.microsoft.com/office/powerpoint/2010/main" val="4180314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DDA2DEB-E9C7-4683-8131-39D19C6B5B9B}" type="slidenum">
              <a:rPr lang="en-GB"/>
              <a:pPr/>
              <a:t>10</a:t>
            </a:fld>
            <a:endParaRPr lang="en-GB"/>
          </a:p>
        </p:txBody>
      </p:sp>
      <p:sp>
        <p:nvSpPr>
          <p:cNvPr id="37889"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789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2588131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EA55AB0-55E2-4AAF-9C32-ACA5C62AF016}" type="slidenum">
              <a:rPr lang="en-GB"/>
              <a:pPr/>
              <a:t>27</a:t>
            </a:fld>
            <a:endParaRPr lang="en-GB"/>
          </a:p>
        </p:txBody>
      </p:sp>
      <p:sp>
        <p:nvSpPr>
          <p:cNvPr id="52225"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4547154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D800EB5D-161E-4A22-88E2-84E4BF5893B1}" type="slidenum">
              <a:rPr lang="en-GB"/>
              <a:pPr/>
              <a:t>28</a:t>
            </a:fld>
            <a:endParaRPr lang="en-GB"/>
          </a:p>
        </p:txBody>
      </p:sp>
      <p:sp>
        <p:nvSpPr>
          <p:cNvPr id="53249"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325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36190480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E07E989-768A-433D-A860-68C6171F9FBC}" type="slidenum">
              <a:rPr lang="en-GB"/>
              <a:pPr/>
              <a:t>29</a:t>
            </a:fld>
            <a:endParaRPr lang="en-GB"/>
          </a:p>
        </p:txBody>
      </p:sp>
      <p:sp>
        <p:nvSpPr>
          <p:cNvPr id="54273"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2660293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3A52BDE3-5881-47D4-9AFA-DB582D56EFCE}" type="slidenum">
              <a:rPr lang="en-GB"/>
              <a:pPr/>
              <a:t>31</a:t>
            </a:fld>
            <a:endParaRPr lang="en-GB"/>
          </a:p>
        </p:txBody>
      </p:sp>
      <p:sp>
        <p:nvSpPr>
          <p:cNvPr id="55297"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29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011237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DEDF717-934C-475B-BBA0-CE92F7D734A1}" type="slidenum">
              <a:rPr lang="en-GB"/>
              <a:pPr/>
              <a:t>32</a:t>
            </a:fld>
            <a:endParaRPr lang="en-GB"/>
          </a:p>
        </p:txBody>
      </p:sp>
      <p:sp>
        <p:nvSpPr>
          <p:cNvPr id="56321"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38660540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BAD7FC66-9DB4-4288-AF5C-64AB82EEE62A}" type="slidenum">
              <a:rPr lang="en-GB"/>
              <a:pPr/>
              <a:t>35</a:t>
            </a:fld>
            <a:endParaRPr lang="en-GB"/>
          </a:p>
        </p:txBody>
      </p:sp>
      <p:sp>
        <p:nvSpPr>
          <p:cNvPr id="59393"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939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22005852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706A6E4B-BB8A-440E-B5C9-9E08D2D62F2B}" type="slidenum">
              <a:rPr lang="en-GB"/>
              <a:pPr/>
              <a:t>37</a:t>
            </a:fld>
            <a:endParaRPr lang="en-GB"/>
          </a:p>
        </p:txBody>
      </p:sp>
      <p:sp>
        <p:nvSpPr>
          <p:cNvPr id="60417"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041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405914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036EF53F-9D80-43B0-8464-6DEAFB0A9FAA}" type="slidenum">
              <a:rPr lang="en-GB"/>
              <a:pPr/>
              <a:t>11</a:t>
            </a:fld>
            <a:endParaRPr lang="en-GB"/>
          </a:p>
        </p:txBody>
      </p:sp>
      <p:sp>
        <p:nvSpPr>
          <p:cNvPr id="38913"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8914" name="Text Box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215900" indent="-21590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1pPr>
            <a:lvl2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2pPr>
            <a:lvl3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3pPr>
            <a:lvl4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4pPr>
            <a:lvl5pPr>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5pPr>
            <a:lvl6pPr marL="25146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6pPr>
            <a:lvl7pPr marL="29718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7pPr>
            <a:lvl8pPr marL="34290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8pPr>
            <a:lvl9pPr marL="3886200" indent="-228600" defTabSz="449263" eaLnBrk="0" fontAlgn="base" hangingPunct="0">
              <a:spcBef>
                <a:spcPct val="3000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Lst>
              <a:defRPr sz="1200">
                <a:solidFill>
                  <a:srgbClr val="000000"/>
                </a:solidFill>
                <a:latin typeface="Times New Roman" pitchFamily="16" charset="0"/>
              </a:defRPr>
            </a:lvl9pPr>
          </a:lstStyle>
          <a:p>
            <a:pPr algn="just" eaLnBrk="1">
              <a:lnSpc>
                <a:spcPct val="93000"/>
              </a:lnSpc>
              <a:spcBef>
                <a:spcPct val="0"/>
              </a:spcBef>
              <a:buSzPct val="45000"/>
              <a:buFont typeface="StarSymbol" charset="0"/>
              <a:buNone/>
            </a:pPr>
            <a:r>
              <a:rPr lang="en-GB" sz="1600">
                <a:latin typeface="Arial" charset="0"/>
                <a:ea typeface="MS Gothic" charset="-128"/>
              </a:rPr>
              <a:t>	Estás generalidades son tomadas muy en cuenta e identifican en la mayoría de las veces a enlaces punto a punto, cuando en realidad para cualquier problema de propagación, es interesante tomar en cuenta el comportamiento de la onda electromagnética con las diferentes fuentes que hacen variar dicha propagación, entre ellas, los mecanismos clásicos de reflexión, refraccióny dispersión. Así también, debemos mencionar los fenómenos de absorción de energía, mediante el cual la EM se ve atenuada en su pasaje, por ejemplo a través de las moléculas de vapor de agua, que en la tropósfera se presentan por ejemplo en época de lluvias y por las cuales se ve disminuída la potencia del rayo. También existen fenómenos de dispersión por gota de agua, y una dependencia muy fuerte con los cambios climáticos de temperatura y humedad. Ej. ITU presenta índices de variabilidad climáticos para diferentes fenómenos meteorológicos.</a:t>
            </a:r>
          </a:p>
        </p:txBody>
      </p:sp>
    </p:spTree>
    <p:extLst>
      <p:ext uri="{BB962C8B-B14F-4D97-AF65-F5344CB8AC3E}">
        <p14:creationId xmlns:p14="http://schemas.microsoft.com/office/powerpoint/2010/main" val="31436676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92A37FA2-D252-4B50-A8C3-8DB7BEEAA9B5}" type="slidenum">
              <a:rPr lang="en-GB"/>
              <a:pPr/>
              <a:t>13</a:t>
            </a:fld>
            <a:endParaRPr lang="en-GB"/>
          </a:p>
        </p:txBody>
      </p:sp>
      <p:sp>
        <p:nvSpPr>
          <p:cNvPr id="39937"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9938" name="Rectangle 2"/>
          <p:cNvSpPr txBox="1">
            <a:spLocks noGrp="1" noChangeArrowheads="1"/>
          </p:cNvSpPr>
          <p:nvPr>
            <p:ph type="body" idx="1"/>
          </p:nvPr>
        </p:nvSpPr>
        <p:spPr bwMode="auto">
          <a:xfrm>
            <a:off x="755650" y="5078413"/>
            <a:ext cx="6048375" cy="4721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27715966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83E48469-551D-4D35-8AD6-9A212C1D2368}" type="slidenum">
              <a:rPr lang="en-GB"/>
              <a:pPr/>
              <a:t>17</a:t>
            </a:fld>
            <a:endParaRPr lang="en-GB"/>
          </a:p>
        </p:txBody>
      </p:sp>
      <p:sp>
        <p:nvSpPr>
          <p:cNvPr id="44033"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403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8634760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1135F64A-06A6-42A1-9484-ABBED2CB0A36}" type="slidenum">
              <a:rPr lang="en-GB"/>
              <a:pPr/>
              <a:t>19</a:t>
            </a:fld>
            <a:endParaRPr lang="en-GB"/>
          </a:p>
        </p:txBody>
      </p:sp>
      <p:sp>
        <p:nvSpPr>
          <p:cNvPr id="45057"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5058"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529268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CD235186-DA2A-47D0-A0FC-BDDD84FAA31B}" type="slidenum">
              <a:rPr lang="en-GB"/>
              <a:pPr/>
              <a:t>20</a:t>
            </a:fld>
            <a:endParaRPr lang="en-GB"/>
          </a:p>
        </p:txBody>
      </p:sp>
      <p:sp>
        <p:nvSpPr>
          <p:cNvPr id="46081"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6082"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29536690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3A40E4A-E55D-4574-A543-FCCCB658C839}" type="slidenum">
              <a:rPr lang="en-GB"/>
              <a:pPr/>
              <a:t>21</a:t>
            </a:fld>
            <a:endParaRPr lang="en-GB"/>
          </a:p>
        </p:txBody>
      </p:sp>
      <p:sp>
        <p:nvSpPr>
          <p:cNvPr id="47105"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6"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207418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5C86476C-D646-45AC-B816-A96B87E52EEA}" type="slidenum">
              <a:rPr lang="en-GB"/>
              <a:pPr/>
              <a:t>22</a:t>
            </a:fld>
            <a:endParaRPr lang="en-GB"/>
          </a:p>
        </p:txBody>
      </p:sp>
      <p:sp>
        <p:nvSpPr>
          <p:cNvPr id="48129"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8130"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114275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6"/>
          <p:cNvSpPr>
            <a:spLocks noGrp="1" noChangeArrowheads="1"/>
          </p:cNvSpPr>
          <p:nvPr>
            <p:ph type="sldNum"/>
          </p:nvPr>
        </p:nvSpPr>
        <p:spPr>
          <a:ln/>
        </p:spPr>
        <p:txBody>
          <a:bodyPr/>
          <a:lstStyle/>
          <a:p>
            <a:fld id="{6732C4E0-7F52-4E0B-88D8-8FA4F6096A9A}" type="slidenum">
              <a:rPr lang="en-GB"/>
              <a:pPr/>
              <a:t>23</a:t>
            </a:fld>
            <a:endParaRPr lang="en-GB"/>
          </a:p>
        </p:txBody>
      </p:sp>
      <p:sp>
        <p:nvSpPr>
          <p:cNvPr id="49153" name="Rectangle 1"/>
          <p:cNvSpPr txBox="1">
            <a:spLocks noGrp="1" noRot="1" noChangeAspect="1" noChangeArrowheads="1"/>
          </p:cNvSpPr>
          <p:nvPr>
            <p:ph type="sldImg"/>
          </p:nvPr>
        </p:nvSpPr>
        <p:spPr bwMode="auto">
          <a:xfrm>
            <a:off x="1106488" y="812800"/>
            <a:ext cx="5345112" cy="4010025"/>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9154" name="Rectangle 2"/>
          <p:cNvSpPr txBox="1">
            <a:spLocks noGrp="1" noChangeArrowheads="1"/>
          </p:cNvSpPr>
          <p:nvPr>
            <p:ph type="body" idx="1"/>
          </p:nvPr>
        </p:nvSpPr>
        <p:spPr bwMode="auto">
          <a:xfrm>
            <a:off x="755650" y="5078413"/>
            <a:ext cx="6048375" cy="4811712"/>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a:p>
        </p:txBody>
      </p:sp>
    </p:spTree>
    <p:extLst>
      <p:ext uri="{BB962C8B-B14F-4D97-AF65-F5344CB8AC3E}">
        <p14:creationId xmlns:p14="http://schemas.microsoft.com/office/powerpoint/2010/main" val="3901858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6FBAD063-9B30-4D38-8C4D-C1CB3165053A}" type="datetimeFigureOut">
              <a:rPr lang="es-ES" smtClean="0"/>
              <a:t>04/09/2019</a:t>
            </a:fld>
            <a:endParaRPr lang="es-ES"/>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21C68B39-685F-4A34-A85F-5805EF7FF3CF}"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FBAD063-9B30-4D38-8C4D-C1CB3165053A}" type="datetimeFigureOut">
              <a:rPr lang="es-ES" smtClean="0"/>
              <a:t>04/09/2019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1C68B39-685F-4A34-A85F-5805EF7FF3C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FBAD063-9B30-4D38-8C4D-C1CB3165053A}" type="datetimeFigureOut">
              <a:rPr lang="es-ES" smtClean="0"/>
              <a:t>04/09/2019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1C68B39-685F-4A34-A85F-5805EF7FF3C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6FBAD063-9B30-4D38-8C4D-C1CB3165053A}" type="datetimeFigureOut">
              <a:rPr lang="es-ES" smtClean="0"/>
              <a:t>04/09/2019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1C68B39-685F-4A34-A85F-5805EF7FF3CF}" type="slidenum">
              <a:rPr lang="es-ES" smtClean="0"/>
              <a:t>‹Nº›</a:t>
            </a:fld>
            <a:endParaRPr lang="es-ES"/>
          </a:p>
        </p:txBody>
      </p:sp>
      <p:sp>
        <p:nvSpPr>
          <p:cNvPr id="7" name="6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6FBAD063-9B30-4D38-8C4D-C1CB3165053A}" type="datetimeFigureOut">
              <a:rPr lang="es-ES" smtClean="0"/>
              <a:t>04/09/2019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21C68B39-685F-4A34-A85F-5805EF7FF3CF}" type="slidenum">
              <a:rPr lang="es-ES" smtClean="0"/>
              <a:t>‹Nº›</a:t>
            </a:fld>
            <a:endParaRPr lang="es-ES"/>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6FBAD063-9B30-4D38-8C4D-C1CB3165053A}" type="datetimeFigureOut">
              <a:rPr lang="es-ES" smtClean="0"/>
              <a:t>04/09/2019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1C68B39-685F-4A34-A85F-5805EF7FF3CF}" type="slidenum">
              <a:rPr lang="es-ES" smtClean="0"/>
              <a:t>‹Nº›</a:t>
            </a:fld>
            <a:endParaRPr lang="es-ES"/>
          </a:p>
        </p:txBody>
      </p:sp>
      <p:sp>
        <p:nvSpPr>
          <p:cNvPr id="8" name="7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6FBAD063-9B30-4D38-8C4D-C1CB3165053A}" type="datetimeFigureOut">
              <a:rPr lang="es-ES" smtClean="0"/>
              <a:t>04/09/2019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21C68B39-685F-4A34-A85F-5805EF7FF3CF}"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6FBAD063-9B30-4D38-8C4D-C1CB3165053A}" type="datetimeFigureOut">
              <a:rPr lang="es-ES" smtClean="0"/>
              <a:t>04/09/2019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21C68B39-685F-4A34-A85F-5805EF7FF3CF}" type="slidenum">
              <a:rPr lang="es-ES" smtClean="0"/>
              <a:t>‹Nº›</a:t>
            </a:fld>
            <a:endParaRPr lang="es-ES"/>
          </a:p>
        </p:txBody>
      </p:sp>
      <p:sp>
        <p:nvSpPr>
          <p:cNvPr id="6" name="5 Título"/>
          <p:cNvSpPr>
            <a:spLocks noGrp="1"/>
          </p:cNvSpPr>
          <p:nvPr>
            <p:ph type="title"/>
          </p:nvPr>
        </p:nvSpPr>
        <p:spPr/>
        <p:txBody>
          <a:bodyPr rtlCol="0"/>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FBAD063-9B30-4D38-8C4D-C1CB3165053A}" type="datetimeFigureOut">
              <a:rPr lang="es-ES" smtClean="0"/>
              <a:t>04/09/2019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21C68B39-685F-4A34-A85F-5805EF7FF3C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p>
            <a:fld id="{6FBAD063-9B30-4D38-8C4D-C1CB3165053A}" type="datetimeFigureOut">
              <a:rPr lang="es-ES" smtClean="0"/>
              <a:t>04/09/2019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21C68B39-685F-4A34-A85F-5805EF7FF3CF}" type="slidenum">
              <a:rPr lang="es-ES" smtClean="0"/>
              <a:t>‹Nº›</a:t>
            </a:fld>
            <a:endParaRPr lang="es-E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6FBAD063-9B30-4D38-8C4D-C1CB3165053A}" type="datetimeFigureOut">
              <a:rPr lang="es-ES" smtClean="0"/>
              <a:t>04/09/2019</a:t>
            </a:fld>
            <a:endParaRPr lang="es-ES"/>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ES"/>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21C68B39-685F-4A34-A85F-5805EF7FF3CF}" type="slidenum">
              <a:rPr lang="es-ES" smtClean="0"/>
              <a:t>‹Nº›</a:t>
            </a:fld>
            <a:endParaRPr lang="es-ES"/>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s-ES"/>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FBAD063-9B30-4D38-8C4D-C1CB3165053A}" type="datetimeFigureOut">
              <a:rPr lang="es-ES" smtClean="0"/>
              <a:t>04/09/2019</a:t>
            </a:fld>
            <a:endParaRPr lang="es-ES"/>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ES"/>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1C68B39-685F-4A34-A85F-5805EF7FF3CF}"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notesSlide" Target="../notesSlides/notesSlide3.xml"/><Relationship Id="rId7" Type="http://schemas.openxmlformats.org/officeDocument/2006/relationships/image" Target="../media/image17.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6.wmf"/><Relationship Id="rId4" Type="http://schemas.openxmlformats.org/officeDocument/2006/relationships/oleObject" Target="../embeddings/oleObject1.bin"/><Relationship Id="rId9" Type="http://schemas.openxmlformats.org/officeDocument/2006/relationships/image" Target="../media/image14.png"/></Relationships>
</file>

<file path=ppt/slides/_rels/slide14.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gif"/><Relationship Id="rId1" Type="http://schemas.openxmlformats.org/officeDocument/2006/relationships/slideLayout" Target="../slideLayouts/slideLayout2.xml"/><Relationship Id="rId5" Type="http://schemas.openxmlformats.org/officeDocument/2006/relationships/image" Target="../media/image21.gif"/><Relationship Id="rId4" Type="http://schemas.openxmlformats.org/officeDocument/2006/relationships/image" Target="../media/image20.gi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gif"/><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gif"/><Relationship Id="rId1" Type="http://schemas.openxmlformats.org/officeDocument/2006/relationships/slideLayout" Target="../slideLayouts/slideLayout2.xml"/><Relationship Id="rId4" Type="http://schemas.openxmlformats.org/officeDocument/2006/relationships/image" Target="../media/image27.jpeg"/></Relationships>
</file>

<file path=ppt/slides/_rels/slide1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3.jpeg"/><Relationship Id="rId7" Type="http://schemas.openxmlformats.org/officeDocument/2006/relationships/image" Target="../media/image3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14.png"/></Relationships>
</file>

<file path=ppt/slides/_rels/slide2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14.png"/></Relationships>
</file>

<file path=ppt/slides/_rels/slide2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5.jpe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26.xml.rels><?xml version="1.0" encoding="UTF-8" standalone="yes"?>
<Relationships xmlns="http://schemas.openxmlformats.org/package/2006/relationships"><Relationship Id="rId2" Type="http://schemas.openxmlformats.org/officeDocument/2006/relationships/image" Target="../media/image3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9.jpeg"/><Relationship Id="rId4" Type="http://schemas.openxmlformats.org/officeDocument/2006/relationships/image" Target="../media/image14.png"/></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14.png"/></Relationships>
</file>

<file path=ppt/slides/_rels/slide2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43.png"/><Relationship Id="rId5" Type="http://schemas.openxmlformats.org/officeDocument/2006/relationships/image" Target="../media/image42.png"/><Relationship Id="rId4" Type="http://schemas.openxmlformats.org/officeDocument/2006/relationships/image" Target="../media/image1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es.wikipedia.org/wiki/Huygens" TargetMode="External"/><Relationship Id="rId2" Type="http://schemas.openxmlformats.org/officeDocument/2006/relationships/image" Target="../media/image44.gif"/><Relationship Id="rId1" Type="http://schemas.openxmlformats.org/officeDocument/2006/relationships/slideLayout" Target="../slideLayouts/slideLayout2.xml"/><Relationship Id="rId5" Type="http://schemas.openxmlformats.org/officeDocument/2006/relationships/image" Target="../media/image45.jpeg"/><Relationship Id="rId4" Type="http://schemas.openxmlformats.org/officeDocument/2006/relationships/hyperlink" Target="http://es.wikipedia.org/wiki/Onda_(f%C3%ADsica)"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7.wmf"/><Relationship Id="rId5" Type="http://schemas.openxmlformats.org/officeDocument/2006/relationships/oleObject" Target="../embeddings/oleObject4.bin"/><Relationship Id="rId4" Type="http://schemas.openxmlformats.org/officeDocument/2006/relationships/image" Target="../media/image46.wmf"/></Relationships>
</file>

<file path=ppt/slides/_rels/slide35.xml.rels><?xml version="1.0" encoding="UTF-8" standalone="yes"?>
<Relationships xmlns="http://schemas.openxmlformats.org/package/2006/relationships"><Relationship Id="rId8" Type="http://schemas.openxmlformats.org/officeDocument/2006/relationships/image" Target="../media/image48.wmf"/><Relationship Id="rId3" Type="http://schemas.openxmlformats.org/officeDocument/2006/relationships/notesSlide" Target="../notesSlides/notesSlide15.xml"/><Relationship Id="rId7"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49.emf"/><Relationship Id="rId5" Type="http://schemas.openxmlformats.org/officeDocument/2006/relationships/image" Target="../media/image14.png"/><Relationship Id="rId4" Type="http://schemas.openxmlformats.org/officeDocument/2006/relationships/image" Target="../media/image13.jpeg"/><Relationship Id="rId9" Type="http://schemas.openxmlformats.org/officeDocument/2006/relationships/image" Target="../media/image50.png"/></Relationships>
</file>

<file path=ppt/slides/_rels/slide36.x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8" Type="http://schemas.openxmlformats.org/officeDocument/2006/relationships/image" Target="../media/image55.jpeg"/><Relationship Id="rId3" Type="http://schemas.openxmlformats.org/officeDocument/2006/relationships/image" Target="../media/image13.jpeg"/><Relationship Id="rId7" Type="http://schemas.openxmlformats.org/officeDocument/2006/relationships/image" Target="../media/image54.jpe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3.jpeg"/><Relationship Id="rId5" Type="http://schemas.openxmlformats.org/officeDocument/2006/relationships/image" Target="../media/image52.jpeg"/><Relationship Id="rId4" Type="http://schemas.openxmlformats.org/officeDocument/2006/relationships/image" Target="../media/image14.png"/></Relationships>
</file>

<file path=ppt/slides/_rels/slide4.xml.rels><?xml version="1.0" encoding="UTF-8" standalone="yes"?>
<Relationships xmlns="http://schemas.openxmlformats.org/package/2006/relationships"><Relationship Id="rId3" Type="http://schemas.openxmlformats.org/officeDocument/2006/relationships/hyperlink" Target="http://es.wikipedia.org/wiki/Campo_el%C3%A9ctrico" TargetMode="External"/><Relationship Id="rId2" Type="http://schemas.openxmlformats.org/officeDocument/2006/relationships/hyperlink" Target="http://es.wikipedia.org/wiki/Campo_electromagn%C3%A9tico" TargetMode="External"/><Relationship Id="rId1" Type="http://schemas.openxmlformats.org/officeDocument/2006/relationships/slideLayout" Target="../slideLayouts/slideLayout2.xml"/><Relationship Id="rId5" Type="http://schemas.openxmlformats.org/officeDocument/2006/relationships/hyperlink" Target="http://es.wikipedia.org/wiki/Energ%C3%ADa" TargetMode="External"/><Relationship Id="rId4" Type="http://schemas.openxmlformats.org/officeDocument/2006/relationships/hyperlink" Target="http://es.wikipedia.org/wiki/Campo_magn%C3%A9tico"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s.wikipedia.org/wiki/Televisi%C3%B3n" TargetMode="External"/><Relationship Id="rId3" Type="http://schemas.openxmlformats.org/officeDocument/2006/relationships/hyperlink" Target="http://es.wikipedia.org/wiki/Baja_frecuencia" TargetMode="External"/><Relationship Id="rId7" Type="http://schemas.openxmlformats.org/officeDocument/2006/relationships/hyperlink" Target="http://es.wikipedia.org/wiki/Muy_alta_frecuencia" TargetMode="External"/><Relationship Id="rId12" Type="http://schemas.openxmlformats.org/officeDocument/2006/relationships/hyperlink" Target="http://es.wikipedia.org/wiki/Extra_alta_frecuencia" TargetMode="External"/><Relationship Id="rId2" Type="http://schemas.openxmlformats.org/officeDocument/2006/relationships/hyperlink" Target="http://es.wikipedia.org/wiki/Muy_baja_frecuencia" TargetMode="External"/><Relationship Id="rId1" Type="http://schemas.openxmlformats.org/officeDocument/2006/relationships/slideLayout" Target="../slideLayouts/slideLayout6.xml"/><Relationship Id="rId6" Type="http://schemas.openxmlformats.org/officeDocument/2006/relationships/hyperlink" Target="http://es.wikipedia.org/wiki/Ata_frecuencia" TargetMode="External"/><Relationship Id="rId11" Type="http://schemas.openxmlformats.org/officeDocument/2006/relationships/hyperlink" Target="http://es.wikipedia.org/wiki/Super_alta_frecuencia" TargetMode="External"/><Relationship Id="rId5" Type="http://schemas.openxmlformats.org/officeDocument/2006/relationships/hyperlink" Target="http://es.wikipedia.org/wiki/Media_frecuencia" TargetMode="External"/><Relationship Id="rId10" Type="http://schemas.openxmlformats.org/officeDocument/2006/relationships/hyperlink" Target="http://es.wikipedia.org/wiki/Radar" TargetMode="External"/><Relationship Id="rId4" Type="http://schemas.openxmlformats.org/officeDocument/2006/relationships/hyperlink" Target="http://es.wikipedia.org/wiki/Radio_(medio_de_comunicaci%C3%B3n)" TargetMode="External"/><Relationship Id="rId9" Type="http://schemas.openxmlformats.org/officeDocument/2006/relationships/hyperlink" Target="http://es.wikipedia.org/wiki/Ultra_alta_frecuencia"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5.png"/><Relationship Id="rId13" Type="http://schemas.openxmlformats.org/officeDocument/2006/relationships/image" Target="../media/image10.png"/><Relationship Id="rId3" Type="http://schemas.openxmlformats.org/officeDocument/2006/relationships/hyperlink" Target="http://es.wikipedia.org/wiki/Integral" TargetMode="External"/><Relationship Id="rId7" Type="http://schemas.openxmlformats.org/officeDocument/2006/relationships/image" Target="../media/image4.png"/><Relationship Id="rId12" Type="http://schemas.openxmlformats.org/officeDocument/2006/relationships/image" Target="../media/image9.png"/><Relationship Id="rId2" Type="http://schemas.openxmlformats.org/officeDocument/2006/relationships/hyperlink" Target="http://es.wikipedia.org/wiki/Ecuaciones_en_derivadas_parciales" TargetMode="External"/><Relationship Id="rId1" Type="http://schemas.openxmlformats.org/officeDocument/2006/relationships/slideLayout" Target="../slideLayouts/slideLayout2.xml"/><Relationship Id="rId6" Type="http://schemas.openxmlformats.org/officeDocument/2006/relationships/hyperlink" Target="http://es.wikipedia.org/wiki/Ley_de_Amp%C3%A8re_generalizada" TargetMode="External"/><Relationship Id="rId11" Type="http://schemas.openxmlformats.org/officeDocument/2006/relationships/image" Target="../media/image8.png"/><Relationship Id="rId5" Type="http://schemas.openxmlformats.org/officeDocument/2006/relationships/hyperlink" Target="http://es.wikipedia.org/wiki/Ley_de_Faraday" TargetMode="External"/><Relationship Id="rId10" Type="http://schemas.openxmlformats.org/officeDocument/2006/relationships/image" Target="../media/image7.png"/><Relationship Id="rId4" Type="http://schemas.openxmlformats.org/officeDocument/2006/relationships/hyperlink" Target="http://es.wikipedia.org/wiki/Ley_de_Gauss" TargetMode="External"/><Relationship Id="rId9" Type="http://schemas.openxmlformats.org/officeDocument/2006/relationships/image" Target="../media/image6.png"/><Relationship Id="rId14"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dirty="0"/>
              <a:t>Propagación en entornos urbanos</a:t>
            </a:r>
          </a:p>
        </p:txBody>
      </p:sp>
      <p:sp>
        <p:nvSpPr>
          <p:cNvPr id="3" name="2 Subtítulo"/>
          <p:cNvSpPr>
            <a:spLocks noGrp="1"/>
          </p:cNvSpPr>
          <p:nvPr>
            <p:ph type="subTitle" idx="1"/>
          </p:nvPr>
        </p:nvSpPr>
        <p:spPr/>
        <p:txBody>
          <a:bodyPr/>
          <a:lstStyle/>
          <a:p>
            <a:r>
              <a:rPr lang="es-ES" dirty="0"/>
              <a:t>2019</a:t>
            </a:r>
          </a:p>
        </p:txBody>
      </p:sp>
    </p:spTree>
    <p:extLst>
      <p:ext uri="{BB962C8B-B14F-4D97-AF65-F5344CB8AC3E}">
        <p14:creationId xmlns:p14="http://schemas.microsoft.com/office/powerpoint/2010/main" val="1848037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6"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Mecanismos de propagación</a:t>
            </a:r>
          </a:p>
        </p:txBody>
      </p:sp>
      <p:sp>
        <p:nvSpPr>
          <p:cNvPr id="6147" name="Rectangle 3"/>
          <p:cNvSpPr>
            <a:spLocks noGrp="1" noChangeArrowheads="1"/>
          </p:cNvSpPr>
          <p:nvPr>
            <p:ph type="body" idx="4294967295"/>
          </p:nvPr>
        </p:nvSpPr>
        <p:spPr>
          <a:xfrm>
            <a:off x="424801" y="2095561"/>
            <a:ext cx="8229600" cy="410976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3600" dirty="0" err="1">
                <a:latin typeface="Times New Roman" pitchFamily="16" charset="0"/>
              </a:rPr>
              <a:t>Propagación</a:t>
            </a:r>
            <a:r>
              <a:rPr lang="en-GB" sz="3600" dirty="0">
                <a:latin typeface="Times New Roman" pitchFamily="16" charset="0"/>
              </a:rPr>
              <a:t> </a:t>
            </a:r>
            <a:r>
              <a:rPr lang="en-GB" sz="3600" dirty="0" err="1">
                <a:latin typeface="Times New Roman" pitchFamily="16" charset="0"/>
              </a:rPr>
              <a:t>en</a:t>
            </a:r>
            <a:r>
              <a:rPr lang="en-GB" sz="3600" dirty="0">
                <a:latin typeface="Times New Roman" pitchFamily="16" charset="0"/>
              </a:rPr>
              <a:t> </a:t>
            </a:r>
            <a:r>
              <a:rPr lang="en-GB" sz="3600" dirty="0" err="1">
                <a:latin typeface="Times New Roman" pitchFamily="16" charset="0"/>
              </a:rPr>
              <a:t>espacio</a:t>
            </a:r>
            <a:r>
              <a:rPr lang="en-GB" sz="3600" dirty="0">
                <a:latin typeface="Times New Roman" pitchFamily="16" charset="0"/>
              </a:rPr>
              <a:t> </a:t>
            </a:r>
            <a:r>
              <a:rPr lang="en-GB" sz="3600" dirty="0" err="1">
                <a:latin typeface="Times New Roman" pitchFamily="16" charset="0"/>
              </a:rPr>
              <a:t>libre</a:t>
            </a:r>
            <a:endParaRPr lang="en-GB" sz="3600" dirty="0">
              <a:latin typeface="Times New Roman" pitchFamily="16" charset="0"/>
            </a:endParaRP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3600" dirty="0">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3600" dirty="0" err="1">
                <a:latin typeface="Times New Roman" pitchFamily="16" charset="0"/>
              </a:rPr>
              <a:t>Propagación</a:t>
            </a:r>
            <a:r>
              <a:rPr lang="en-GB" sz="3600" dirty="0">
                <a:latin typeface="Times New Roman" pitchFamily="16" charset="0"/>
              </a:rPr>
              <a:t> </a:t>
            </a:r>
            <a:r>
              <a:rPr lang="en-GB" sz="3600" dirty="0" err="1">
                <a:latin typeface="Times New Roman" pitchFamily="16" charset="0"/>
              </a:rPr>
              <a:t>atmosférica</a:t>
            </a:r>
            <a:endParaRPr lang="en-GB" sz="3600" dirty="0">
              <a:latin typeface="Times New Roman" pitchFamily="16" charset="0"/>
            </a:endParaRP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3600" dirty="0">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3600" dirty="0" err="1">
                <a:latin typeface="Times New Roman" pitchFamily="16" charset="0"/>
              </a:rPr>
              <a:t>Influencia</a:t>
            </a:r>
            <a:r>
              <a:rPr lang="en-GB" sz="3600" dirty="0">
                <a:latin typeface="Times New Roman" pitchFamily="16" charset="0"/>
              </a:rPr>
              <a:t> del </a:t>
            </a:r>
            <a:r>
              <a:rPr lang="en-GB" sz="3600" dirty="0" err="1">
                <a:latin typeface="Times New Roman" pitchFamily="16" charset="0"/>
              </a:rPr>
              <a:t>entorno</a:t>
            </a:r>
            <a:r>
              <a:rPr lang="en-GB" sz="3600" dirty="0">
                <a:latin typeface="Times New Roman" pitchFamily="16" charset="0"/>
              </a:rPr>
              <a:t> </a:t>
            </a:r>
            <a:r>
              <a:rPr lang="en-GB" sz="3600" dirty="0" err="1">
                <a:latin typeface="Times New Roman" pitchFamily="16" charset="0"/>
              </a:rPr>
              <a:t>en</a:t>
            </a:r>
            <a:r>
              <a:rPr lang="en-GB" sz="3600" dirty="0">
                <a:latin typeface="Times New Roman" pitchFamily="16" charset="0"/>
              </a:rPr>
              <a:t> la </a:t>
            </a:r>
            <a:r>
              <a:rPr lang="en-GB" sz="3600" dirty="0" err="1">
                <a:latin typeface="Times New Roman" pitchFamily="16" charset="0"/>
              </a:rPr>
              <a:t>propagación</a:t>
            </a:r>
            <a:endParaRPr lang="en-GB" sz="3600" dirty="0">
              <a:latin typeface="Times New Roman" pitchFamily="16" charset="0"/>
            </a:endParaRP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dirty="0">
              <a:latin typeface="Times New Roman" pitchFamily="16" charset="0"/>
            </a:endParaRPr>
          </a:p>
        </p:txBody>
      </p:sp>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149"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spTree>
    <p:extLst>
      <p:ext uri="{BB962C8B-B14F-4D97-AF65-F5344CB8AC3E}">
        <p14:creationId xmlns:p14="http://schemas.microsoft.com/office/powerpoint/2010/main" val="19130868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0"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Generalidades</a:t>
            </a:r>
          </a:p>
        </p:txBody>
      </p:sp>
      <p:sp>
        <p:nvSpPr>
          <p:cNvPr id="7171" name="Rectangle 3"/>
          <p:cNvSpPr>
            <a:spLocks noGrp="1" noChangeArrowheads="1"/>
          </p:cNvSpPr>
          <p:nvPr>
            <p:ph type="body" idx="4294967295"/>
          </p:nvPr>
        </p:nvSpPr>
        <p:spPr>
          <a:xfrm>
            <a:off x="424801" y="1633320"/>
            <a:ext cx="8229600" cy="503424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dirty="0" err="1">
                <a:latin typeface="Times New Roman" pitchFamily="16" charset="0"/>
              </a:rPr>
              <a:t>Factores</a:t>
            </a:r>
            <a:r>
              <a:rPr lang="en-GB" sz="2358" dirty="0">
                <a:latin typeface="Times New Roman" pitchFamily="16" charset="0"/>
              </a:rPr>
              <a:t> a </a:t>
            </a:r>
            <a:r>
              <a:rPr lang="en-GB" sz="2358" dirty="0" err="1">
                <a:latin typeface="Times New Roman" pitchFamily="16" charset="0"/>
              </a:rPr>
              <a:t>tomar</a:t>
            </a:r>
            <a:r>
              <a:rPr lang="en-GB" sz="2358" dirty="0">
                <a:latin typeface="Times New Roman" pitchFamily="16" charset="0"/>
              </a:rPr>
              <a:t> </a:t>
            </a:r>
            <a:r>
              <a:rPr lang="en-GB" sz="2358" dirty="0" err="1">
                <a:latin typeface="Times New Roman" pitchFamily="16" charset="0"/>
              </a:rPr>
              <a:t>en</a:t>
            </a:r>
            <a:r>
              <a:rPr lang="en-GB" sz="2358" dirty="0">
                <a:latin typeface="Times New Roman" pitchFamily="16" charset="0"/>
              </a:rPr>
              <a:t> </a:t>
            </a:r>
            <a:r>
              <a:rPr lang="en-GB" sz="2358" dirty="0" err="1">
                <a:latin typeface="Times New Roman" pitchFamily="16" charset="0"/>
              </a:rPr>
              <a:t>cuenta</a:t>
            </a:r>
            <a:r>
              <a:rPr lang="en-GB" sz="2358" dirty="0">
                <a:latin typeface="Times New Roman" pitchFamily="16" charset="0"/>
              </a:rPr>
              <a:t>:</a:t>
            </a:r>
          </a:p>
          <a:p>
            <a:pPr lvl="1">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177" dirty="0" err="1">
                <a:latin typeface="Times New Roman" pitchFamily="16" charset="0"/>
              </a:rPr>
              <a:t>Frecuencia</a:t>
            </a:r>
            <a:r>
              <a:rPr lang="en-GB" sz="2177" dirty="0">
                <a:latin typeface="Times New Roman" pitchFamily="16" charset="0"/>
              </a:rPr>
              <a:t> de </a:t>
            </a:r>
            <a:r>
              <a:rPr lang="en-GB" sz="2177" dirty="0" err="1">
                <a:latin typeface="Times New Roman" pitchFamily="16" charset="0"/>
              </a:rPr>
              <a:t>trabajo</a:t>
            </a:r>
            <a:r>
              <a:rPr lang="en-GB" sz="2177" dirty="0">
                <a:latin typeface="Times New Roman" pitchFamily="16" charset="0"/>
              </a:rPr>
              <a:t>			f</a:t>
            </a:r>
          </a:p>
          <a:p>
            <a:pPr lvl="1">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177" dirty="0" err="1">
                <a:latin typeface="Times New Roman" pitchFamily="16" charset="0"/>
              </a:rPr>
              <a:t>Pérdida</a:t>
            </a:r>
            <a:r>
              <a:rPr lang="en-GB" sz="2177" dirty="0">
                <a:latin typeface="Times New Roman" pitchFamily="16" charset="0"/>
              </a:rPr>
              <a:t> </a:t>
            </a:r>
            <a:r>
              <a:rPr lang="en-GB" sz="2177" dirty="0" err="1">
                <a:latin typeface="Times New Roman" pitchFamily="16" charset="0"/>
              </a:rPr>
              <a:t>por</a:t>
            </a:r>
            <a:r>
              <a:rPr lang="en-GB" sz="2177" dirty="0">
                <a:latin typeface="Times New Roman" pitchFamily="16" charset="0"/>
              </a:rPr>
              <a:t> </a:t>
            </a:r>
            <a:r>
              <a:rPr lang="en-GB" sz="2177" dirty="0" err="1">
                <a:latin typeface="Times New Roman" pitchFamily="16" charset="0"/>
              </a:rPr>
              <a:t>Espacio</a:t>
            </a:r>
            <a:r>
              <a:rPr lang="en-GB" sz="2177" dirty="0">
                <a:latin typeface="Times New Roman" pitchFamily="16" charset="0"/>
              </a:rPr>
              <a:t> </a:t>
            </a:r>
            <a:r>
              <a:rPr lang="en-GB" sz="2177" dirty="0" err="1">
                <a:latin typeface="Times New Roman" pitchFamily="16" charset="0"/>
              </a:rPr>
              <a:t>Libre</a:t>
            </a:r>
            <a:r>
              <a:rPr lang="en-GB" sz="2177" dirty="0">
                <a:latin typeface="Times New Roman" pitchFamily="16" charset="0"/>
              </a:rPr>
              <a:t>             Lo</a:t>
            </a:r>
          </a:p>
          <a:p>
            <a:pPr lvl="1">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177" dirty="0" err="1">
                <a:latin typeface="Times New Roman" pitchFamily="16" charset="0"/>
              </a:rPr>
              <a:t>Mecanismos</a:t>
            </a:r>
            <a:r>
              <a:rPr lang="en-GB" sz="2177" dirty="0">
                <a:latin typeface="Times New Roman" pitchFamily="16" charset="0"/>
              </a:rPr>
              <a:t> de </a:t>
            </a:r>
            <a:r>
              <a:rPr lang="en-GB" sz="2177" dirty="0" err="1">
                <a:latin typeface="Times New Roman" pitchFamily="16" charset="0"/>
              </a:rPr>
              <a:t>propagación</a:t>
            </a:r>
            <a:r>
              <a:rPr lang="en-GB" sz="2177" dirty="0">
                <a:latin typeface="Times New Roman" pitchFamily="16" charset="0"/>
              </a:rPr>
              <a:t> y </a:t>
            </a:r>
            <a:r>
              <a:rPr lang="en-GB" sz="2177" dirty="0" err="1">
                <a:latin typeface="Times New Roman" pitchFamily="16" charset="0"/>
              </a:rPr>
              <a:t>factores</a:t>
            </a:r>
            <a:r>
              <a:rPr lang="en-GB" sz="2177" dirty="0">
                <a:latin typeface="Times New Roman" pitchFamily="16" charset="0"/>
              </a:rPr>
              <a:t> </a:t>
            </a:r>
            <a:r>
              <a:rPr lang="en-GB" sz="2177" dirty="0" err="1">
                <a:latin typeface="Times New Roman" pitchFamily="16" charset="0"/>
              </a:rPr>
              <a:t>atmosféricos</a:t>
            </a:r>
            <a:r>
              <a:rPr lang="en-GB" sz="2177" dirty="0">
                <a:latin typeface="Times New Roman" pitchFamily="16" charset="0"/>
              </a:rPr>
              <a:t>:</a:t>
            </a:r>
          </a:p>
          <a:p>
            <a:pPr lvl="2">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dirty="0" err="1">
                <a:latin typeface="Times New Roman" pitchFamily="16" charset="0"/>
              </a:rPr>
              <a:t>Reflexión</a:t>
            </a:r>
            <a:r>
              <a:rPr lang="en-GB" dirty="0">
                <a:latin typeface="Times New Roman" pitchFamily="16" charset="0"/>
              </a:rPr>
              <a:t> </a:t>
            </a:r>
          </a:p>
          <a:p>
            <a:pPr lvl="2">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dirty="0" err="1">
                <a:latin typeface="Times New Roman" pitchFamily="16" charset="0"/>
              </a:rPr>
              <a:t>Refracción</a:t>
            </a:r>
            <a:r>
              <a:rPr lang="en-GB" dirty="0">
                <a:latin typeface="Times New Roman" pitchFamily="16" charset="0"/>
              </a:rPr>
              <a:t> </a:t>
            </a:r>
          </a:p>
          <a:p>
            <a:pPr lvl="2">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dirty="0" err="1">
                <a:latin typeface="Times New Roman" pitchFamily="16" charset="0"/>
              </a:rPr>
              <a:t>Difracción</a:t>
            </a:r>
            <a:endParaRPr lang="en-GB" dirty="0">
              <a:latin typeface="Times New Roman" pitchFamily="16" charset="0"/>
            </a:endParaRPr>
          </a:p>
          <a:p>
            <a:pPr lvl="2">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dirty="0">
                <a:latin typeface="Times New Roman" pitchFamily="16" charset="0"/>
              </a:rPr>
              <a:t>Scattering</a:t>
            </a:r>
          </a:p>
          <a:p>
            <a:pPr lvl="2">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dirty="0" err="1">
                <a:latin typeface="Times New Roman" pitchFamily="16" charset="0"/>
              </a:rPr>
              <a:t>Absorción</a:t>
            </a:r>
            <a:r>
              <a:rPr lang="en-GB" dirty="0">
                <a:latin typeface="Times New Roman" pitchFamily="16" charset="0"/>
              </a:rPr>
              <a:t> y </a:t>
            </a:r>
            <a:r>
              <a:rPr lang="en-GB" dirty="0" err="1">
                <a:latin typeface="Times New Roman" pitchFamily="16" charset="0"/>
              </a:rPr>
              <a:t>Depolarización</a:t>
            </a:r>
            <a:endParaRPr lang="en-GB" dirty="0">
              <a:latin typeface="Times New Roman" pitchFamily="16" charset="0"/>
            </a:endParaRPr>
          </a:p>
          <a:p>
            <a:pPr lvl="1">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177" dirty="0" err="1">
                <a:latin typeface="Times New Roman" pitchFamily="16" charset="0"/>
              </a:rPr>
              <a:t>Características</a:t>
            </a:r>
            <a:r>
              <a:rPr lang="en-GB" sz="2177" dirty="0">
                <a:latin typeface="Times New Roman" pitchFamily="16" charset="0"/>
              </a:rPr>
              <a:t> de las </a:t>
            </a:r>
            <a:r>
              <a:rPr lang="en-GB" sz="2177" dirty="0" err="1">
                <a:latin typeface="Times New Roman" pitchFamily="16" charset="0"/>
              </a:rPr>
              <a:t>antenas</a:t>
            </a:r>
            <a:endParaRPr lang="en-GB" sz="2177" dirty="0">
              <a:latin typeface="Times New Roman" pitchFamily="16" charset="0"/>
            </a:endParaRPr>
          </a:p>
          <a:p>
            <a:pPr lvl="2">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dirty="0" err="1">
                <a:latin typeface="Times New Roman" pitchFamily="16" charset="0"/>
              </a:rPr>
              <a:t>Ganancia</a:t>
            </a:r>
            <a:r>
              <a:rPr lang="en-GB" dirty="0">
                <a:latin typeface="Times New Roman" pitchFamily="16" charset="0"/>
              </a:rPr>
              <a:t> </a:t>
            </a:r>
            <a:r>
              <a:rPr lang="en-GB" dirty="0" err="1">
                <a:latin typeface="Times New Roman" pitchFamily="16" charset="0"/>
              </a:rPr>
              <a:t>antenas</a:t>
            </a:r>
            <a:r>
              <a:rPr lang="en-GB" dirty="0">
                <a:latin typeface="Times New Roman" pitchFamily="16" charset="0"/>
              </a:rPr>
              <a:t> </a:t>
            </a:r>
            <a:r>
              <a:rPr lang="en-GB" dirty="0" err="1">
                <a:latin typeface="Times New Roman" pitchFamily="16" charset="0"/>
              </a:rPr>
              <a:t>Tx</a:t>
            </a:r>
            <a:r>
              <a:rPr lang="en-GB" dirty="0">
                <a:latin typeface="Times New Roman" pitchFamily="16" charset="0"/>
              </a:rPr>
              <a:t> y Rx, Fresnel</a:t>
            </a:r>
          </a:p>
          <a:p>
            <a:pPr lvl="2">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dirty="0" err="1">
                <a:latin typeface="Times New Roman" pitchFamily="16" charset="0"/>
              </a:rPr>
              <a:t>Pérdidas</a:t>
            </a:r>
            <a:r>
              <a:rPr lang="en-GB" dirty="0">
                <a:latin typeface="Times New Roman" pitchFamily="16" charset="0"/>
              </a:rPr>
              <a:t> </a:t>
            </a:r>
            <a:r>
              <a:rPr lang="en-GB" dirty="0" err="1">
                <a:latin typeface="Times New Roman" pitchFamily="16" charset="0"/>
              </a:rPr>
              <a:t>por</a:t>
            </a:r>
            <a:r>
              <a:rPr lang="en-GB" dirty="0">
                <a:latin typeface="Times New Roman" pitchFamily="16" charset="0"/>
              </a:rPr>
              <a:t> </a:t>
            </a:r>
            <a:r>
              <a:rPr lang="en-GB" dirty="0" err="1">
                <a:latin typeface="Times New Roman" pitchFamily="16" charset="0"/>
              </a:rPr>
              <a:t>desadaptación</a:t>
            </a:r>
            <a:endParaRPr lang="en-GB" dirty="0">
              <a:latin typeface="Times New Roman" pitchFamily="16" charset="0"/>
            </a:endParaRPr>
          </a:p>
        </p:txBody>
      </p:sp>
      <p:pic>
        <p:nvPicPr>
          <p:cNvPr id="7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173"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sp>
        <p:nvSpPr>
          <p:cNvPr id="7174" name="AutoShape 6"/>
          <p:cNvSpPr>
            <a:spLocks noChangeArrowheads="1"/>
          </p:cNvSpPr>
          <p:nvPr/>
        </p:nvSpPr>
        <p:spPr bwMode="auto">
          <a:xfrm>
            <a:off x="4050001" y="2043363"/>
            <a:ext cx="489600" cy="326880"/>
          </a:xfrm>
          <a:prstGeom prst="rightArrow">
            <a:avLst>
              <a:gd name="adj1" fmla="val 50000"/>
              <a:gd name="adj2" fmla="val 37445"/>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z="1633"/>
          </a:p>
        </p:txBody>
      </p:sp>
      <p:sp>
        <p:nvSpPr>
          <p:cNvPr id="7175" name="AutoShape 7"/>
          <p:cNvSpPr>
            <a:spLocks noChangeArrowheads="1"/>
          </p:cNvSpPr>
          <p:nvPr/>
        </p:nvSpPr>
        <p:spPr bwMode="auto">
          <a:xfrm>
            <a:off x="4294801" y="2428201"/>
            <a:ext cx="489600" cy="326880"/>
          </a:xfrm>
          <a:prstGeom prst="rightArrow">
            <a:avLst>
              <a:gd name="adj1" fmla="val 50000"/>
              <a:gd name="adj2" fmla="val 37445"/>
            </a:avLst>
          </a:prstGeom>
          <a:solidFill>
            <a:srgbClr val="000000"/>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z="1633"/>
          </a:p>
        </p:txBody>
      </p:sp>
      <p:sp>
        <p:nvSpPr>
          <p:cNvPr id="7176" name="AutoShape 8"/>
          <p:cNvSpPr>
            <a:spLocks noChangeArrowheads="1"/>
          </p:cNvSpPr>
          <p:nvPr/>
        </p:nvSpPr>
        <p:spPr bwMode="auto">
          <a:xfrm>
            <a:off x="3428641" y="3840841"/>
            <a:ext cx="489600" cy="326880"/>
          </a:xfrm>
          <a:prstGeom prst="rightArrow">
            <a:avLst>
              <a:gd name="adj1" fmla="val 50000"/>
              <a:gd name="adj2" fmla="val 37445"/>
            </a:avLst>
          </a:prstGeom>
          <a:solidFill>
            <a:srgbClr val="99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z="1633"/>
          </a:p>
        </p:txBody>
      </p:sp>
      <p:sp>
        <p:nvSpPr>
          <p:cNvPr id="7177" name="Text Box 9"/>
          <p:cNvSpPr txBox="1">
            <a:spLocks noChangeArrowheads="1"/>
          </p:cNvSpPr>
          <p:nvPr/>
        </p:nvSpPr>
        <p:spPr bwMode="auto">
          <a:xfrm>
            <a:off x="4407841" y="3450601"/>
            <a:ext cx="2939040" cy="1022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Lst>
              <a:defRPr>
                <a:solidFill>
                  <a:srgbClr val="000000"/>
                </a:solidFill>
                <a:latin typeface="Arial" charset="0"/>
              </a:defRPr>
            </a:lvl1pPr>
            <a:lvl2pPr>
              <a:tabLst>
                <a:tab pos="723900" algn="l"/>
                <a:tab pos="1447800" algn="l"/>
                <a:tab pos="2171700" algn="l"/>
                <a:tab pos="2895600" algn="l"/>
              </a:tabLst>
              <a:defRPr>
                <a:solidFill>
                  <a:srgbClr val="000000"/>
                </a:solidFill>
                <a:latin typeface="Arial" charset="0"/>
              </a:defRPr>
            </a:lvl2pPr>
            <a:lvl3pPr>
              <a:tabLst>
                <a:tab pos="723900" algn="l"/>
                <a:tab pos="1447800" algn="l"/>
                <a:tab pos="2171700" algn="l"/>
                <a:tab pos="2895600" algn="l"/>
              </a:tabLst>
              <a:defRPr>
                <a:solidFill>
                  <a:srgbClr val="000000"/>
                </a:solidFill>
                <a:latin typeface="Arial" charset="0"/>
              </a:defRPr>
            </a:lvl3pPr>
            <a:lvl4pPr>
              <a:tabLst>
                <a:tab pos="723900" algn="l"/>
                <a:tab pos="1447800" algn="l"/>
                <a:tab pos="2171700" algn="l"/>
                <a:tab pos="2895600" algn="l"/>
              </a:tabLst>
              <a:defRPr>
                <a:solidFill>
                  <a:srgbClr val="000000"/>
                </a:solidFill>
                <a:latin typeface="Arial" charset="0"/>
              </a:defRPr>
            </a:lvl4pPr>
            <a:lvl5pPr>
              <a:tabLst>
                <a:tab pos="723900" algn="l"/>
                <a:tab pos="1447800" algn="l"/>
                <a:tab pos="2171700" algn="l"/>
                <a:tab pos="28956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9pPr>
          </a:lstStyle>
          <a:p>
            <a:pPr>
              <a:lnSpc>
                <a:spcPct val="95000"/>
              </a:lnSpc>
            </a:pPr>
            <a:r>
              <a:rPr lang="en-GB" sz="1633">
                <a:latin typeface="Times New Roman" pitchFamily="16" charset="0"/>
              </a:rPr>
              <a:t>Relación de fase de los rayos, difracción en borde filoso (building),  curvatura de la tierra (ground-plane terrain), ducting</a:t>
            </a:r>
          </a:p>
        </p:txBody>
      </p:sp>
      <p:sp>
        <p:nvSpPr>
          <p:cNvPr id="7178" name="AutoShape 10"/>
          <p:cNvSpPr>
            <a:spLocks noChangeArrowheads="1"/>
          </p:cNvSpPr>
          <p:nvPr/>
        </p:nvSpPr>
        <p:spPr bwMode="auto">
          <a:xfrm>
            <a:off x="5061601" y="4899241"/>
            <a:ext cx="489600" cy="326880"/>
          </a:xfrm>
          <a:prstGeom prst="rightArrow">
            <a:avLst>
              <a:gd name="adj1" fmla="val 50000"/>
              <a:gd name="adj2" fmla="val 37445"/>
            </a:avLst>
          </a:prstGeom>
          <a:solidFill>
            <a:srgbClr val="99CCFF"/>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z="1633"/>
          </a:p>
        </p:txBody>
      </p:sp>
      <p:sp>
        <p:nvSpPr>
          <p:cNvPr id="7179" name="Text Box 11"/>
          <p:cNvSpPr txBox="1">
            <a:spLocks noChangeArrowheads="1"/>
          </p:cNvSpPr>
          <p:nvPr/>
        </p:nvSpPr>
        <p:spPr bwMode="auto">
          <a:xfrm>
            <a:off x="5715361" y="4690441"/>
            <a:ext cx="2939040" cy="7876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Lst>
              <a:defRPr>
                <a:solidFill>
                  <a:srgbClr val="000000"/>
                </a:solidFill>
                <a:latin typeface="Arial" charset="0"/>
              </a:defRPr>
            </a:lvl1pPr>
            <a:lvl2pPr>
              <a:tabLst>
                <a:tab pos="723900" algn="l"/>
                <a:tab pos="1447800" algn="l"/>
                <a:tab pos="2171700" algn="l"/>
                <a:tab pos="2895600" algn="l"/>
              </a:tabLst>
              <a:defRPr>
                <a:solidFill>
                  <a:srgbClr val="000000"/>
                </a:solidFill>
                <a:latin typeface="Arial" charset="0"/>
              </a:defRPr>
            </a:lvl2pPr>
            <a:lvl3pPr>
              <a:tabLst>
                <a:tab pos="723900" algn="l"/>
                <a:tab pos="1447800" algn="l"/>
                <a:tab pos="2171700" algn="l"/>
                <a:tab pos="2895600" algn="l"/>
              </a:tabLst>
              <a:defRPr>
                <a:solidFill>
                  <a:srgbClr val="000000"/>
                </a:solidFill>
                <a:latin typeface="Arial" charset="0"/>
              </a:defRPr>
            </a:lvl3pPr>
            <a:lvl4pPr>
              <a:tabLst>
                <a:tab pos="723900" algn="l"/>
                <a:tab pos="1447800" algn="l"/>
                <a:tab pos="2171700" algn="l"/>
                <a:tab pos="2895600" algn="l"/>
              </a:tabLst>
              <a:defRPr>
                <a:solidFill>
                  <a:srgbClr val="000000"/>
                </a:solidFill>
                <a:latin typeface="Arial" charset="0"/>
              </a:defRPr>
            </a:lvl4pPr>
            <a:lvl5pPr>
              <a:tabLst>
                <a:tab pos="723900" algn="l"/>
                <a:tab pos="1447800" algn="l"/>
                <a:tab pos="2171700" algn="l"/>
                <a:tab pos="28956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9pPr>
          </a:lstStyle>
          <a:p>
            <a:pPr>
              <a:lnSpc>
                <a:spcPct val="95000"/>
              </a:lnSpc>
            </a:pPr>
            <a:r>
              <a:rPr lang="en-GB" sz="1633">
                <a:latin typeface="Times New Roman" pitchFamily="16" charset="0"/>
              </a:rPr>
              <a:t>Atenuación por lluvia, absorción por moléculas de vapor de agua y dispersión por gota de agua</a:t>
            </a:r>
          </a:p>
        </p:txBody>
      </p:sp>
    </p:spTree>
    <p:extLst>
      <p:ext uri="{BB962C8B-B14F-4D97-AF65-F5344CB8AC3E}">
        <p14:creationId xmlns:p14="http://schemas.microsoft.com/office/powerpoint/2010/main" val="1684629983"/>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p:cTn id="10" dur="1" fill="hold">
                                          <p:stCondLst>
                                            <p:cond delay="0"/>
                                          </p:stCondLst>
                                        </p:cTn>
                                        <p:tgtEl>
                                          <p:spTgt spid="7171">
                                            <p:txEl>
                                              <p:pRg st="1" end="1"/>
                                            </p:txEl>
                                          </p:spTgt>
                                        </p:tgtEl>
                                        <p:attrNameLst>
                                          <p:attrName>style.visibility</p:attrName>
                                        </p:attrNameLst>
                                      </p:cBhvr>
                                      <p:to>
                                        <p:strVal val="visible"/>
                                      </p:to>
                                    </p:set>
                                  </p:childTnLst>
                                </p:cTn>
                              </p:par>
                              <p:par>
                                <p:cTn id="11" presetID="1" presetClass="entr" fill="hold" grpId="0" nodeType="withEffect">
                                  <p:stCondLst>
                                    <p:cond delay="0"/>
                                  </p:stCondLst>
                                  <p:childTnLst>
                                    <p:set>
                                      <p:cBhvr>
                                        <p:cTn id="12" dur="1" fill="hold">
                                          <p:stCondLst>
                                            <p:cond delay="0"/>
                                          </p:stCondLst>
                                        </p:cTn>
                                        <p:tgtEl>
                                          <p:spTgt spid="7174"/>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fill="hold" nodeType="clickEffect">
                                  <p:stCondLst>
                                    <p:cond delay="0"/>
                                  </p:stCondLst>
                                  <p:childTnLst>
                                    <p:set>
                                      <p:cBhvr>
                                        <p:cTn id="16" dur="1" fill="hold">
                                          <p:stCondLst>
                                            <p:cond delay="0"/>
                                          </p:stCondLst>
                                        </p:cTn>
                                        <p:tgtEl>
                                          <p:spTgt spid="7171">
                                            <p:txEl>
                                              <p:pRg st="2" end="2"/>
                                            </p:txEl>
                                          </p:spTgt>
                                        </p:tgtEl>
                                        <p:attrNameLst>
                                          <p:attrName>style.visibility</p:attrName>
                                        </p:attrNameLst>
                                      </p:cBhvr>
                                      <p:to>
                                        <p:strVal val="visible"/>
                                      </p:to>
                                    </p:set>
                                  </p:childTnLst>
                                </p:cTn>
                              </p:par>
                              <p:par>
                                <p:cTn id="17" presetID="1" presetClass="entr" fill="hold" grpId="0" nodeType="withEffect">
                                  <p:stCondLst>
                                    <p:cond delay="0"/>
                                  </p:stCondLst>
                                  <p:childTnLst>
                                    <p:set>
                                      <p:cBhvr>
                                        <p:cTn id="18" dur="1" fill="hold">
                                          <p:stCondLst>
                                            <p:cond delay="0"/>
                                          </p:stCondLst>
                                        </p:cTn>
                                        <p:tgtEl>
                                          <p:spTgt spid="717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fill="hold" nodeType="clickEffect">
                                  <p:stCondLst>
                                    <p:cond delay="0"/>
                                  </p:stCondLst>
                                  <p:childTnLst>
                                    <p:set>
                                      <p:cBhvr>
                                        <p:cTn id="22" dur="1" fill="hold">
                                          <p:stCondLst>
                                            <p:cond delay="0"/>
                                          </p:stCondLst>
                                        </p:cTn>
                                        <p:tgtEl>
                                          <p:spTgt spid="7171">
                                            <p:txEl>
                                              <p:pRg st="3" end="3"/>
                                            </p:txEl>
                                          </p:spTgt>
                                        </p:tgtEl>
                                        <p:attrNameLst>
                                          <p:attrName>style.visibility</p:attrName>
                                        </p:attrNameLst>
                                      </p:cBhvr>
                                      <p:to>
                                        <p:strVal val="visible"/>
                                      </p:to>
                                    </p:set>
                                  </p:childTnLst>
                                </p:cTn>
                              </p:par>
                              <p:par>
                                <p:cTn id="23" presetID="1" presetClass="entr" fill="hold" nodeType="withEffect">
                                  <p:stCondLst>
                                    <p:cond delay="0"/>
                                  </p:stCondLst>
                                  <p:childTnLst>
                                    <p:set>
                                      <p:cBhvr>
                                        <p:cTn id="24" dur="1" fill="hold">
                                          <p:stCondLst>
                                            <p:cond delay="0"/>
                                          </p:stCondLst>
                                        </p:cTn>
                                        <p:tgtEl>
                                          <p:spTgt spid="7171">
                                            <p:txEl>
                                              <p:pRg st="4" end="4"/>
                                            </p:txEl>
                                          </p:spTgt>
                                        </p:tgtEl>
                                        <p:attrNameLst>
                                          <p:attrName>style.visibility</p:attrName>
                                        </p:attrNameLst>
                                      </p:cBhvr>
                                      <p:to>
                                        <p:strVal val="visible"/>
                                      </p:to>
                                    </p:set>
                                  </p:childTnLst>
                                </p:cTn>
                              </p:par>
                              <p:par>
                                <p:cTn id="25" presetID="1" presetClass="entr" fill="hold" nodeType="withEffect">
                                  <p:stCondLst>
                                    <p:cond delay="0"/>
                                  </p:stCondLst>
                                  <p:childTnLst>
                                    <p:set>
                                      <p:cBhvr>
                                        <p:cTn id="26" dur="1" fill="hold">
                                          <p:stCondLst>
                                            <p:cond delay="0"/>
                                          </p:stCondLst>
                                        </p:cTn>
                                        <p:tgtEl>
                                          <p:spTgt spid="7171">
                                            <p:txEl>
                                              <p:pRg st="5" end="5"/>
                                            </p:txEl>
                                          </p:spTgt>
                                        </p:tgtEl>
                                        <p:attrNameLst>
                                          <p:attrName>style.visibility</p:attrName>
                                        </p:attrNameLst>
                                      </p:cBhvr>
                                      <p:to>
                                        <p:strVal val="visible"/>
                                      </p:to>
                                    </p:set>
                                  </p:childTnLst>
                                </p:cTn>
                              </p:par>
                              <p:par>
                                <p:cTn id="27" presetID="1" presetClass="entr" fill="hold" nodeType="withEffect">
                                  <p:stCondLst>
                                    <p:cond delay="0"/>
                                  </p:stCondLst>
                                  <p:childTnLst>
                                    <p:set>
                                      <p:cBhvr>
                                        <p:cTn id="28" dur="1" fill="hold">
                                          <p:stCondLst>
                                            <p:cond delay="0"/>
                                          </p:stCondLst>
                                        </p:cTn>
                                        <p:tgtEl>
                                          <p:spTgt spid="7171">
                                            <p:txEl>
                                              <p:pRg st="6" end="6"/>
                                            </p:txEl>
                                          </p:spTgt>
                                        </p:tgtEl>
                                        <p:attrNameLst>
                                          <p:attrName>style.visibility</p:attrName>
                                        </p:attrNameLst>
                                      </p:cBhvr>
                                      <p:to>
                                        <p:strVal val="visible"/>
                                      </p:to>
                                    </p:set>
                                  </p:childTnLst>
                                </p:cTn>
                              </p:par>
                              <p:par>
                                <p:cTn id="29" presetID="1" presetClass="entr" fill="hold" nodeType="withEffect">
                                  <p:stCondLst>
                                    <p:cond delay="0"/>
                                  </p:stCondLst>
                                  <p:childTnLst>
                                    <p:set>
                                      <p:cBhvr>
                                        <p:cTn id="30" dur="1" fill="hold">
                                          <p:stCondLst>
                                            <p:cond delay="0"/>
                                          </p:stCondLst>
                                        </p:cTn>
                                        <p:tgtEl>
                                          <p:spTgt spid="7171">
                                            <p:txEl>
                                              <p:pRg st="7" end="7"/>
                                            </p:txEl>
                                          </p:spTgt>
                                        </p:tgtEl>
                                        <p:attrNameLst>
                                          <p:attrName>style.visibility</p:attrName>
                                        </p:attrNameLst>
                                      </p:cBhvr>
                                      <p:to>
                                        <p:strVal val="visible"/>
                                      </p:to>
                                    </p:set>
                                  </p:childTnLst>
                                </p:cTn>
                              </p:par>
                              <p:par>
                                <p:cTn id="31" presetID="1" presetClass="entr" fill="hold" nodeType="withEffect">
                                  <p:stCondLst>
                                    <p:cond delay="0"/>
                                  </p:stCondLst>
                                  <p:childTnLst>
                                    <p:set>
                                      <p:cBhvr>
                                        <p:cTn id="32" dur="1" fill="hold">
                                          <p:stCondLst>
                                            <p:cond delay="0"/>
                                          </p:stCondLst>
                                        </p:cTn>
                                        <p:tgtEl>
                                          <p:spTgt spid="7171">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fill="hold" grpId="0" nodeType="clickEffect">
                                  <p:stCondLst>
                                    <p:cond delay="0"/>
                                  </p:stCondLst>
                                  <p:childTnLst>
                                    <p:set>
                                      <p:cBhvr>
                                        <p:cTn id="36" dur="1" fill="hold">
                                          <p:stCondLst>
                                            <p:cond delay="0"/>
                                          </p:stCondLst>
                                        </p:cTn>
                                        <p:tgtEl>
                                          <p:spTgt spid="7176"/>
                                        </p:tgtEl>
                                        <p:attrNameLst>
                                          <p:attrName>style.visibility</p:attrName>
                                        </p:attrNameLst>
                                      </p:cBhvr>
                                      <p:to>
                                        <p:strVal val="visible"/>
                                      </p:to>
                                    </p:set>
                                  </p:childTnLst>
                                </p:cTn>
                              </p:par>
                              <p:par>
                                <p:cTn id="37" presetID="1" presetClass="entr" fill="hold" nodeType="withEffect">
                                  <p:stCondLst>
                                    <p:cond delay="0"/>
                                  </p:stCondLst>
                                  <p:childTnLst>
                                    <p:set>
                                      <p:cBhvr>
                                        <p:cTn id="38" dur="1" fill="hold">
                                          <p:stCondLst>
                                            <p:cond delay="0"/>
                                          </p:stCondLst>
                                        </p:cTn>
                                        <p:tgtEl>
                                          <p:spTgt spid="7177"/>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fill="hold" grpId="0" nodeType="clickEffect">
                                  <p:stCondLst>
                                    <p:cond delay="0"/>
                                  </p:stCondLst>
                                  <p:childTnLst>
                                    <p:set>
                                      <p:cBhvr>
                                        <p:cTn id="42" dur="1" fill="hold">
                                          <p:stCondLst>
                                            <p:cond delay="0"/>
                                          </p:stCondLst>
                                        </p:cTn>
                                        <p:tgtEl>
                                          <p:spTgt spid="7178"/>
                                        </p:tgtEl>
                                        <p:attrNameLst>
                                          <p:attrName>style.visibility</p:attrName>
                                        </p:attrNameLst>
                                      </p:cBhvr>
                                      <p:to>
                                        <p:strVal val="visible"/>
                                      </p:to>
                                    </p:set>
                                  </p:childTnLst>
                                </p:cTn>
                              </p:par>
                              <p:par>
                                <p:cTn id="43" presetID="1" presetClass="entr" fill="hold" nodeType="withEffect">
                                  <p:stCondLst>
                                    <p:cond delay="0"/>
                                  </p:stCondLst>
                                  <p:childTnLst>
                                    <p:set>
                                      <p:cBhvr>
                                        <p:cTn id="44" dur="1" fill="hold">
                                          <p:stCondLst>
                                            <p:cond delay="0"/>
                                          </p:stCondLst>
                                        </p:cTn>
                                        <p:tgtEl>
                                          <p:spTgt spid="7179"/>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fill="hold" nodeType="clickEffect">
                                  <p:stCondLst>
                                    <p:cond delay="0"/>
                                  </p:stCondLst>
                                  <p:childTnLst>
                                    <p:set>
                                      <p:cBhvr>
                                        <p:cTn id="48" dur="1" fill="hold">
                                          <p:stCondLst>
                                            <p:cond delay="0"/>
                                          </p:stCondLst>
                                        </p:cTn>
                                        <p:tgtEl>
                                          <p:spTgt spid="7171">
                                            <p:txEl>
                                              <p:pRg st="9" end="9"/>
                                            </p:txEl>
                                          </p:spTgt>
                                        </p:tgtEl>
                                        <p:attrNameLst>
                                          <p:attrName>style.visibility</p:attrName>
                                        </p:attrNameLst>
                                      </p:cBhvr>
                                      <p:to>
                                        <p:strVal val="visible"/>
                                      </p:to>
                                    </p:set>
                                  </p:childTnLst>
                                </p:cTn>
                              </p:par>
                              <p:par>
                                <p:cTn id="49" presetID="1" presetClass="entr" fill="hold" nodeType="withEffect">
                                  <p:stCondLst>
                                    <p:cond delay="0"/>
                                  </p:stCondLst>
                                  <p:childTnLst>
                                    <p:set>
                                      <p:cBhvr>
                                        <p:cTn id="50" dur="1" fill="hold">
                                          <p:stCondLst>
                                            <p:cond delay="0"/>
                                          </p:stCondLst>
                                        </p:cTn>
                                        <p:tgtEl>
                                          <p:spTgt spid="7171">
                                            <p:txEl>
                                              <p:pRg st="10" end="10"/>
                                            </p:txEl>
                                          </p:spTgt>
                                        </p:tgtEl>
                                        <p:attrNameLst>
                                          <p:attrName>style.visibility</p:attrName>
                                        </p:attrNameLst>
                                      </p:cBhvr>
                                      <p:to>
                                        <p:strVal val="visible"/>
                                      </p:to>
                                    </p:set>
                                  </p:childTnLst>
                                </p:cTn>
                              </p:par>
                              <p:par>
                                <p:cTn id="51" presetID="1" presetClass="entr" fill="hold" nodeType="withEffect">
                                  <p:stCondLst>
                                    <p:cond delay="0"/>
                                  </p:stCondLst>
                                  <p:childTnLst>
                                    <p:set>
                                      <p:cBhvr>
                                        <p:cTn id="52" dur="1" fill="hold">
                                          <p:stCondLst>
                                            <p:cond delay="0"/>
                                          </p:stCondLst>
                                        </p:cTn>
                                        <p:tgtEl>
                                          <p:spTgt spid="7171">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4" grpId="0" animBg="1"/>
      <p:bldP spid="7175" grpId="0" animBg="1"/>
      <p:bldP spid="7176" grpId="0" animBg="1"/>
      <p:bldP spid="717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2780928"/>
            <a:ext cx="8229600" cy="2451728"/>
          </a:xfrm>
        </p:spPr>
        <p:txBody>
          <a:bodyPr/>
          <a:lstStyle/>
          <a:p>
            <a:r>
              <a:rPr lang="es-ES" dirty="0"/>
              <a:t>Bajas frecuencias</a:t>
            </a:r>
          </a:p>
          <a:p>
            <a:r>
              <a:rPr lang="es-ES" dirty="0"/>
              <a:t>Medias frecuencias</a:t>
            </a:r>
          </a:p>
          <a:p>
            <a:r>
              <a:rPr lang="es-ES" dirty="0"/>
              <a:t>Alta frecuencias</a:t>
            </a:r>
          </a:p>
          <a:p>
            <a:r>
              <a:rPr lang="es-ES" dirty="0"/>
              <a:t>VHF y UHF</a:t>
            </a:r>
          </a:p>
        </p:txBody>
      </p:sp>
      <p:sp>
        <p:nvSpPr>
          <p:cNvPr id="3" name="2 Título"/>
          <p:cNvSpPr>
            <a:spLocks noGrp="1"/>
          </p:cNvSpPr>
          <p:nvPr>
            <p:ph type="title"/>
          </p:nvPr>
        </p:nvSpPr>
        <p:spPr/>
        <p:txBody>
          <a:bodyPr/>
          <a:lstStyle/>
          <a:p>
            <a:r>
              <a:rPr lang="es-ES" dirty="0"/>
              <a:t>Propagación en espacio libre</a:t>
            </a:r>
          </a:p>
        </p:txBody>
      </p:sp>
      <p:sp>
        <p:nvSpPr>
          <p:cNvPr id="4" name="3 CuadroTexto"/>
          <p:cNvSpPr txBox="1"/>
          <p:nvPr/>
        </p:nvSpPr>
        <p:spPr>
          <a:xfrm>
            <a:off x="683568" y="1700808"/>
            <a:ext cx="8376011" cy="923330"/>
          </a:xfrm>
          <a:prstGeom prst="rect">
            <a:avLst/>
          </a:prstGeom>
          <a:noFill/>
        </p:spPr>
        <p:txBody>
          <a:bodyPr wrap="none" rtlCol="0">
            <a:spAutoFit/>
          </a:bodyPr>
          <a:lstStyle/>
          <a:p>
            <a:r>
              <a:rPr lang="es-ES" dirty="0"/>
              <a:t>Atenuación: la ley del cuadrado inverso es debido a que la potencia es </a:t>
            </a:r>
          </a:p>
          <a:p>
            <a:r>
              <a:rPr lang="es-ES" dirty="0"/>
              <a:t>constante en cada esfera de radio R para el área de ellas aumenta con el </a:t>
            </a:r>
          </a:p>
          <a:p>
            <a:r>
              <a:rPr lang="es-ES" dirty="0"/>
              <a:t>Cuadrado del radio.</a:t>
            </a:r>
          </a:p>
        </p:txBody>
      </p:sp>
      <p:sp>
        <p:nvSpPr>
          <p:cNvPr id="5" name="AutoShape 6" descr="data:image/jpeg;base64,/9j/4AAQSkZJRgABAQAAAQABAAD/2wCEAAkGBw8PEBAPDxAQFRQUEA8UDxAQEA8UDxQUFBQYFhQRFBYYHDQgGBolHBYVITEhJSotLi4uFx8zOD8sNygtLi4BCgoKDg0OFw8QFCwhFBwsKywsKyw3NysrKzc3LCsrKysrKysrKysrKysrKysrKysrKysrKysrKysrKysrKysrK//AABEIALYBFQMBIgACEQEDEQH/xAAbAAEAAwEBAQEAAAAAAAAAAAAAAQQFAwYCB//EAFIQAAIBAwICBwQDCA0JCQAAAAECAwAEERIhBTEGEyIyQVGBYXGRsRQVJCMzNEJTYnOhBzVSVHJ0gpKTlLKzwSVDRKLR0tPh8BZFY2R1o6S0wv/EABcBAQEBAQAAAAAAAAAAAAAAAAACAQP/xAAYEQEBAQEBAAAAAAAAAAAAAAAAAQIxEf/aAAwDAQACEQMRAD8A/YqUpVuRSpCnyNNJ8j8KNRQVOk+RppPkfhQXqUpUOhSlKBSlKBSlKBSlKBSlKBSlKBSlKBSlKBSlKBSlKBSlKBSlKBVW55+lWqq3PP0rYzXHKlKVTmUpSgt2/dHr86+6+Lfuj1+ddKh0iKYqa43lx1aF8ZxjbIHMgcz7/f5Ua61U4Xe9fH1gXH3SZMZz97laPPrpz61U4Vx6O5ZVRWGU1gsVzssbEEA5H31d+XP2Vx6I3KtAVGvInvM5jkVd7mXkxGG9DQblKVNBFTUVNBFRivqlBFKmoNApSpoFKUoFKUoFRU0oIpU1zmlVFLOwVQMlmICj2knlQdKV8qwIBByCMgjkR519UEVNfJYeft9KkGgmlRmlBNVbnn6Vaqrc8/StjNccqUpVOZSlKNW7fuj1+ddK5wd0evzr7qFxNcrl1VSWBIxuAur9VdK4X0MbxssoUoR2gxwuBvufKjXK0v4ZWxGckqCDpYZA0nGSPDWu351UOiU6Nb6VZSVmutShgSv2iTmPCtGGCFZGKhes09rfL4ONyM7Z0rv46R5VT6K/gq/pbr/7ElBrVNKUCopSgmlRU0ClKUCopSghnA5kDlz2519V4npBYDit9NZSE9RbWZZlBxm7uMiFx7Y0UsPIyA+FbXQriD3Nhayy/ferCT/pYiY5P9ZTQblKUoIpU0oIrz3SH6NPc2VjOsrFzLchF0GAi204E4bcrqkUgAc19lehrGLMeIhTAmlbMkXBjPWBnlw0KyeWFUlfYKDpwYXKy3izsGT6QGtWymRE0a9ggcsOH5+dauawbOGJeJ3bLNmV7SzL2/VsNCq8wWXXybVuMcxo9orbljDqVbcMpDDcZBGDQZHEEguWBW4QaD1c+CpDxyAMYCc7E6VOeYGfM1WbhUyuo+lg6pA3VMzqNKpMCECtk7vGcZAHVirT9GrZslgzE4BLFTkaAmnGMd1QOWasXvBoZnWR9WUACgN2RgMPTvHlz28qCkvDnZSBesewydYG7eTDo3w2NiNfLORz51tQso7CsCVAyNWW9hO+axbXoxGqsHkdicdpQqYAg6jTjfmhO/nV614PFFKZl1aipXdsjB07f6i+6g0KrXPP0qzVa55+lbGa45UpSqcylKUatwd0evzr7r4g7o9fnUuDg6cA+BIJHqM1C4+643UCyo8bd11ZWxzwwwcVm8B4k9wCxKFcAghFU78thK2PXFa9GqUHDlSZpgz5IfsnTpBfRqI2zv1a8ztvVHojAq2ysBuz3Go5O/3eStsVkdFB9ki98p+Mrmg2KVFQaCaUpQTUGgqvxC0E8UkLEgOjKSveAIxkUHSKZHGUZWGcZVgRny2r7Dc/Zz9lYs/Ancu5nKO6xqXhTq8CMOFwNR3y5zk8gAMc653vBJmI6uXYsS2ouAvajI0AHnhGGSfxsedBv0rEj4C2ol7mVgZNZU6gCPunZbDb/fBv+YtcL20e0jkunuXYQws51A6iEt9GknVjSWGvGM6vGg49BR1gvrs5+0X9yVycjRARbpg+REWr+VU9CSI34laj/M8RmYD825Vbhcf0hHpVvoRZGDhtjEea2sOr+EyhmPxJqnw0GPjN+mMLNZ2Uy+1kaWNz7dtHwFB6mlKUClKigmsW1im+sLlzMph+jWypAJMskmqQvIyfi6hpwfHSfKtqsHg6QG94jLGzmTVaw3AYAIpji6xFQ+O02T7TQTbywnilwgiIlFjaF5tZw0bTT6I9HIYIc58dXsrcrLs2uDeXWtcQCO2EB0r2m7Zk7XM47Ox/xq5xC+it42mnkVI1xqdzgDJAA95JAA8SaCxVX6wi676MGzJ1fWFQrHSucAsQMLk8geeDjlWZIZr+FDFJPaI0h16olW5kiA20EnMOrzK6seCnBrZtoRGiourCqqjUzM2AMDLMck+00HSppSgVVuefpVqqtzz9K2M1xypSlU5lKUo1bg7o9fnXO+nMcbuNPZUntsFT1Y7CukHdHr864cTgWSJ0c4Bxv2sggghuyQdiAdjULjH6JsR1imWFwoUIsLOyoozjVliAf4OBtyr0deZ6JQlGk1EE6EBIeRu0GZn06pGwuWzvg7/D0tGlZPRU/Y4P4Lf2zWtWV0W/A7f9H/iaDVqDU0oFKmooJpUA0oFKZoTQK8v+yY5+q7mNT2pupt199xMkJ9+zk+leory/TXtycMtz/neJRH0hjkm//FB6ZFCgKBgAAAeweFeX4v8AcuM8Nk3xPbX9ueeNShJ0HwSWvVCvM9NRofhtznHU8RhBbyWdXgI9esA9aD01TUUoMbphxR7Symmi09ZhUg1br1srCOPI8RqYbVV6IcQuGa8tLpxJLazqnWhQpkjkjWSNyBtndlOP3NcOn+WHDYd8S8WsQw/Nj1znPs+5U4aSvG79RyexsHI82V5kz8CKD1VYfRS4EyXE4txCZLy5Bxq1SiJ+pSZs+LLGvoBVnjd24SSG2eL6U8Mhto5JAvLC9aRzKqWBO3s8at8OgeOGKOSRpHWNFeVsanYDBc42yTv60FE8MlW9e6SUBJLVYnhZWK9ZG7NHKuDts7Bh44Xlivrg/C5Itbz3Mk8smnWW7MC6c4WGEbINzucsdsk4GNWlBFBU0oFKUoFVbnn6Vaqrc8/StjNccqUpVOZSlKNW4O6PX51MjAbnPoCT8BUQd0evzqZVyN8+exOdt/Df0qFxjdG715Q3WSFzpjbPZ0kNntKFQYBwdjvW5Xnuis4cy4BXaMsC8r6mOrMnb7ufL2e6vQ0aisvot+BW36JauPdYmWHSe1E7httPYZVKnxz2x+uqHRSYtaW40OuIYt2CgHs+GDQa9TSlBGaUNKBSpqKBSppQK8vxk9ZxfhkXhHBxC49zBY4FPwmevUV5bgbG44nxC5/EgWGyi8iyjrZyP5TovvQ0HqK81+yNCX4Xdlc6o0S4THMtbyLOo9TGB616auF7brLHJE3J0dD7mBB+dB9W0wkRHXkyqwPsYZHzrpXnP2PLlpOGWofvxI0Eufyluxhf9aGty8uliR3IdtKlikaM8pH5qLufSg890sObzgyf+emc/wAi0mA/tVSvrq4XjYFrCshl4dFqd5AkUaLcNlyQCWOCQABzxnA3qpx62l4hdcKS8hkt1aW9YRR3B64xiBezK0eNBOTkKx99attbRQcWihiRUReFsqRooCqqzjAAHLnQbljweCGWa4VSZZiDJK7M8mB3Y1J7qDwUbbnzq/SpoFKUoFKUoFKUoFVbnn6VZqtc8/StjNccqUpVIKUpQW7fuj1+dfbHb/Ac652/dHr865cTuBFFI5OMKd9DuATsMqnaIyfCoXOM7o2GId2LdoJ2WNxtsfCXcNvg4ONqvcQunjKBE1ajvsx8VGnYbbEnJ27NZHQ2JQspTGkNoGBgZUlmA7Z2y/jvv416PFGs+G8dp5IzHhAuUkGvJ2UnVkYG7EADPdqv0TZjZ22pQB9Hh0kPqJGkbkY291a7Daszot+A2n8Wh/sCg1KGlKBTFTVTivEIrWGS4nbTHGpZ2wTgewDcknAAHMmgt0rIit7x5uta6URagY7dLcAlMDaV3JbVny04r64PxkXDzwvG0U0D6ZYWIJ0MT1UyMNmRwMg+BBB3BoNWlKUFDjnEktLae5fOmKJ3IG5OkbKPaTgetUuhnDGtbKFJMda+qa5IJIM87GSXGfDUxA9gFUelo+kXPD7AHZ5zc3C+cNrhgpHkZWi+GPGvTTTKil3ZVUDLMxAUDzJOwoPvFc55kjGp2VRlRqdgoyThRk+JJArKuuJTzJEeHLDIsqki6kk+zovgwVe1KT4AYBxzFdm4HBJMlzMgkmRVCs5cxoQCC8UTMVjJydxv7aDzXRm5ni4nxGwSELD1v0vrJXKy6Z10nqYwCGXrY5Dkkc+W9ek4RwGC1LyLreV/vtzO5kuHGchSx5KM7KoCjwFZXSr7Nd2HEAOyJDZ3R8BDckaHPsWVY9/AMa9SKDznGf2z4WPzOIH/ANtBXxN+3UP/AKbP/fpX3xcf5U4b+i4h/Zjrncft3Bv/AN2XG3n93joPTilBSgmoxU0oFKUoFKUoIqtcd6rVVLjvGtidOdKUqkFKUo1bg7o9fnXSucHdHr866VC45pCqklVUE41EAAnHLJ8ar8Q4hHAAZNWMMTpGcKgyzH2AVcrjcW0cgAkRWwcgMAcHzo18tcr1nVb6jGzjY6dIIB35ZyRtWf0SnRrO1VWBK28IYDwOgbGtMxKN9IyFYA43wdyPiBWf0W/AbP8Aitv/AHa0GrSlKBWDxSVJ7uCxeASIIzdSOzECNopFEHZ/GJbUd+Wit01kcDW5Ml3JO4KPcfZEVlZVgRFUNkeLNrY58xQa4rL49FdaUks2HWRyIzQsVWOePuvEzEZU4JZSPxlGdia1aig5W1zHIuqN1ZcsNSMGGVJDLkeIII9K+5ZVRSzMFUDLMxAUDzJPKs+LgsMc0txDqjklUiXQx6pn2xM0fdMgwBqxkjY52ry/GrecN9XpeT3FzdIRI8ohENraasSzdVGoTURlVLAksfIGgdH+IS31xxG/tFViDDa2Lz9als0MZ1STI4U6wXZ9l59WgyOdekj4P1saLfmK5ZZOsGqFVhVvAJHk7Dw1Enxq7w+yjt4o4IV0xxoqRqPBVGAN6s0BRSlKCpxfh6XUE1vL3JY2RscxqGNSnwYcwfAgVmdD+JSSwtBcH7Tav1F1tjUygaJx+bIulh7yPA1vGvO9IeGzpMnELJQ0yJont8hRdQZz1eo7LIpJZGPmQdmyAjiv7a8O/QcQ+UVcrpv8uWw8+GXf6p4f9tVF45b3fE+H9S/bWG/66BwUuIsiPaWJu0hyMbjB8Kt36443ZHz4dxAfCa2P+NB6jNM0pQM1NKUClKUClKUCqc/eNW6qT94+nyrYnT4pSlUgpSlGrcHdHr86+zXODuj1+ddM1C4VNRSjXzJyPuNZvRU/YLL+KW392taUh7J9x+VZnRQ/YLL+KW390tBq0qa4Xc/Vo76XbSrNojGZGwM6VHiT5UGZ0gu0bTYCWRJrqOZY3hUM8aKvbmOe6BkAHzYVo2FnHbxRwRKFSNFSNRyCqMAVQ4BbzMgubyKBLqRMSdUu6R6i0cBc7vp1HJ2BOcAVr0ClQTXmrvjs127W/C9JwSs9+w1WsJHNY/y8vhpB0qe8fAhY49x5o5Fs7RBLdyLlIz96hQnH0m4I7sYPh3mxgeJFjo/wRbRWLO0s8rarm5fHWSN4D81FyQqDZR6k9OCcGis0ZY9TM7a55pG1TSyHnJI3ifADkBgDArSoFKmoJoFKUoFM1FCaCNAznAzjngZ+Nea6YareW04kELJamdbpUBaQW86gO6gc9LLG5HPCtivT5qDQc4J1kRZI2DKyhkZTlWUjIIPlXWvKSWc/DHaS0RprNiWlsoxmaAk5aW1H4y8yYvVf3J9BwzicF1GJYJFdCSMqdwRsVYc1YHYg7iguUpSgUpSgUpSgVTn7x/68KuVTn7x/68K2J0+KUpVIKUNKNWoO6PX510Fc4O6PX510qFzhWdxOK5ZojAwCg/dASB+Ou5ypyNIcY23I9NGpo1lxpcddKz7RdV2F1q2XOMnGkFcYPic5Psrh0OEgsbPWyEfRLbSFQqQOrXZiWOo+0AVsSbgj2H5VgcEnnt7W3t3s5y0UEMTlHtCpZECkrmUHGR4gUGvxPiEVtE887hI0Us7Hy8gBuSeQA3NZttY/SZ4b+RpgqxD6NayKEELODrldQe1IRgDPdGcbk1hpfcZaWZ5+GLJHrjNpALi10x6NxKzMpYyk+WwwMb5J+5eL8eckLw6KFdsSGRLlvd1fWRj11UHtaxeI9J7eJzBHrnnH+jWy9ZKOeNZ7sQ2O7kCvPx2F1MX+sE4lMuvsRRvaQQaMDZ0ilBbfVszMCMZrZt7g20QjtOGTIoK4jQWaJjUAx2k56c/qoOZ4Td329+4ih8LG2dssM8ricYLjHNFwvgSwr0FrbxxIscSIiKAqIihUVRyCgbAVRHFZP3ndf/G/4tfMnFZcrpsrnBbtk/R9lwdx9033x8aDVpms4cTb96XX82H/AH65txSXWoFnc6CrlnxDkMCulca98gt/N9tBrVFUPrNv3tc/zY/9+vl+JNgkW1xnBwNMe58B3qDRpWbFxNiqlra4BIGpdCHBxuNm3qH4owZQLa4IOdR0L2dtjjO++1Bp1FUTxP8A8C5/ov8AnXGTi7BkAtrkgltbdUeyAMg4zvk7etBq0rN+tx+Quv6B6fXC/kLr+ryUGlWJxHo6jyG5t5Htrg96aEDTJjkJ4j2ZRtjftAciK6QccyoL212p3yv0eU43wNwK+/rtPyF3/VZ/9lBQXjtza7cRtyFH+mWgeS3I85I/vkPt2ZQN9XPG5Y30U8aywSJIjd142VkPuIrOm48oGVt7wnK7fRbgbEgE93wBJ9KyL2ysnkNxHDf2855z2ttdRu36RQuiXx76tjJxjNB7CleI/wC0N/bd63nvY8847K5t7wDbcoy9XIefIpz5Vv23SKN1DGC+Unmr2N0GHsOEI+BoNilZn15F+Tu/6lef8OutvxSN2ChLgE5wXtblF9WZAB6mgvVTn7x9PlVyqc/ePp8q2J0+KUpVIfcowTXxXa5Xka40jb1ag7o9fnXTFfEHdHr86+6hcKUqaNVry1EoUHbTJHIDjfKMG/XjHrVfhnDeoaQ69Wsrtp08tR1Nv2nOrdts4FaNKCMV8yoGBUjIIIIPLBr7pQY9lwYxTLKJSQIEiZSpLNoUKGLFsDlnYZz404twh55AyyhAInUFQ/WBmBAbUGHZ37u2eedhjYpQVOG2xijCMQTlj2QQo1MSEUE7KM4HurO4nwR5pTIsqqNIGnq2IbDo2mU6+0vYIxts59dvFDQVuH2xiijjLlyqgFznJx489vjWPedHZneZxeSfdCMI65RMLIo0hSMY6xSPbGCcncWbrhtwXuZY5tLNFptgd0R+rIDsCP3RzyPKoltb/U+idNOB1YYLqx2M5wmzbSb8u0NtqDYFZ/GLKSZUEUmgq2rOW0nskAkDvAEg48ceFV5Ib/kjxY23c5IxG4wcRjV2zEc7bBvX5jtuIaRqnTIWTwTBbMegN2O7tJywe0KC3wuykiaQvIW1EYGWPIsS5zyJ1AYG3ZFUrrgszzSSifssQRE2rQR2Ow2kg47JP8r35+2gvsZ1xlg0hGWGk5SQJjEeQNRi56uR5+NrhYuQum40lssRIpXkW7KkAd4Dntj30Fu3jKoisxYhVBY5yxAwWPvrGm4NckKqXTjCkBy8hZe27cs9vIZF7XLQCN6721jcJBbRmUs6kmdy2SxKPvnAyA5U4wOVVI+H3uAAyofs2pzLLIWZJVaVgCcYZdXgDvig2OHQPGml2ydTEdp30gnIXU27Y9tTd27O0TK7LocsQGYBgUZdJAODuwO/7ms1ba9UkGTUpNyxKlQTqz1SYIygGeYPgPbWvbKwRA5ywVQx8C2Nz8aDFs+EXCdVqnLBCObylsArqJOe2Www3GwbbON93FfVRQYtxwy4ZpGEpAZwVUTTgaQrDfByp1MD2djpAx41Z4VZTRM5llMmQMEsxyQzEtpOybMowu3ZzWlSgYqMVNKCMVNKUCqc/ePp8qt1Un7x9K2J0+KUpVIXXTIwa5/Rx5n9VKVHrp46IuBivqlKNKUpQKUpQKUpQKUpQKUpQKUpQKUpQRimKUoGKnFKUClKUClKUClKUClKUClKUCuTwgnOTSlBH0ceZ/VSlK31nkf/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8" descr="data:image/jpeg;base64,/9j/4AAQSkZJRgABAQAAAQABAAD/2wCEAAkGBw8PEBAPDxAQFRQUEA8UDxAQEA8UDxQUFBQYFhQRFBYYHDQgGBolHBYVITEhJSotLi4uFx8zOD8sNygtLi4BCgoKDg0OFw8QFCwhFBwsKywsKyw3NysrKzc3LCsrKysrKysrKysrKysrKysrKysrKysrKysrKysrKysrKysrK//AABEIALYBFQMBIgACEQEDEQH/xAAbAAEAAwEBAQEAAAAAAAAAAAAAAQQFAwYCB//EAFIQAAIBAwICBwQDCA0JCQAAAAECAwAEERIhBTEGEyIyQVGBYXGRsRQVJCMzNEJTYnOhBzVSVHJ0gpKTlLKzwSVDRKLR0tPh8BZFY2R1o6S0wv/EABcBAQEBAQAAAAAAAAAAAAAAAAACAQP/xAAYEQEBAQEBAAAAAAAAAAAAAAAAAQIxEf/aAAwDAQACEQMRAD8A/YqUpVuRSpCnyNNJ8j8KNRQVOk+RppPkfhQXqUpUOhSlKBSlKBSlKBSlKBSlKBSlKBSlKBSlKBSlKBSlKBSlKBSlKBVW55+lWqq3PP0rYzXHKlKVTmUpSgt2/dHr86+6+Lfuj1+ddKh0iKYqa43lx1aF8ZxjbIHMgcz7/f5Ua61U4Xe9fH1gXH3SZMZz97laPPrpz61U4Vx6O5ZVRWGU1gsVzssbEEA5H31d+XP2Vx6I3KtAVGvInvM5jkVd7mXkxGG9DQblKVNBFTUVNBFRivqlBFKmoNApSpoFKUoFKUoFRU0oIpU1zmlVFLOwVQMlmICj2knlQdKV8qwIBByCMgjkR519UEVNfJYeft9KkGgmlRmlBNVbnn6Vaqrc8/StjNccqUpVOZSlKNW7fuj1+ddK5wd0evzr7qFxNcrl1VSWBIxuAur9VdK4X0MbxssoUoR2gxwuBvufKjXK0v4ZWxGckqCDpYZA0nGSPDWu351UOiU6Nb6VZSVmutShgSv2iTmPCtGGCFZGKhes09rfL4ONyM7Z0rv46R5VT6K/gq/pbr/7ElBrVNKUCopSgmlRU0ClKUCopSghnA5kDlz2519V4npBYDit9NZSE9RbWZZlBxm7uMiFx7Y0UsPIyA+FbXQriD3Nhayy/ferCT/pYiY5P9ZTQblKUoIpU0oIrz3SH6NPc2VjOsrFzLchF0GAi204E4bcrqkUgAc19lehrGLMeIhTAmlbMkXBjPWBnlw0KyeWFUlfYKDpwYXKy3izsGT6QGtWymRE0a9ggcsOH5+dauawbOGJeJ3bLNmV7SzL2/VsNCq8wWXXybVuMcxo9orbljDqVbcMpDDcZBGDQZHEEguWBW4QaD1c+CpDxyAMYCc7E6VOeYGfM1WbhUyuo+lg6pA3VMzqNKpMCECtk7vGcZAHVirT9GrZslgzE4BLFTkaAmnGMd1QOWasXvBoZnWR9WUACgN2RgMPTvHlz28qCkvDnZSBesewydYG7eTDo3w2NiNfLORz51tQso7CsCVAyNWW9hO+axbXoxGqsHkdicdpQqYAg6jTjfmhO/nV614PFFKZl1aipXdsjB07f6i+6g0KrXPP0qzVa55+lbGa45UpSqcylKUatwd0evzr7r4g7o9fnUuDg6cA+BIJHqM1C4+643UCyo8bd11ZWxzwwwcVm8B4k9wCxKFcAghFU78thK2PXFa9GqUHDlSZpgz5IfsnTpBfRqI2zv1a8ztvVHojAq2ysBuz3Go5O/3eStsVkdFB9ki98p+Mrmg2KVFQaCaUpQTUGgqvxC0E8UkLEgOjKSveAIxkUHSKZHGUZWGcZVgRny2r7Dc/Zz9lYs/Ancu5nKO6xqXhTq8CMOFwNR3y5zk8gAMc653vBJmI6uXYsS2ouAvajI0AHnhGGSfxsedBv0rEj4C2ol7mVgZNZU6gCPunZbDb/fBv+YtcL20e0jkunuXYQws51A6iEt9GknVjSWGvGM6vGg49BR1gvrs5+0X9yVycjRARbpg+REWr+VU9CSI34laj/M8RmYD825Vbhcf0hHpVvoRZGDhtjEea2sOr+EyhmPxJqnw0GPjN+mMLNZ2Uy+1kaWNz7dtHwFB6mlKUClKigmsW1im+sLlzMph+jWypAJMskmqQvIyfi6hpwfHSfKtqsHg6QG94jLGzmTVaw3AYAIpji6xFQ+O02T7TQTbywnilwgiIlFjaF5tZw0bTT6I9HIYIc58dXsrcrLs2uDeXWtcQCO2EB0r2m7Zk7XM47Ox/xq5xC+it42mnkVI1xqdzgDJAA95JAA8SaCxVX6wi676MGzJ1fWFQrHSucAsQMLk8geeDjlWZIZr+FDFJPaI0h16olW5kiA20EnMOrzK6seCnBrZtoRGiourCqqjUzM2AMDLMck+00HSppSgVVuefpVqqtzz9K2M1xypSlU5lKUo1bg7o9fnXO+nMcbuNPZUntsFT1Y7CukHdHr864cTgWSJ0c4Bxv2sggghuyQdiAdjULjH6JsR1imWFwoUIsLOyoozjVliAf4OBtyr0deZ6JQlGk1EE6EBIeRu0GZn06pGwuWzvg7/D0tGlZPRU/Y4P4Lf2zWtWV0W/A7f9H/iaDVqDU0oFKmooJpUA0oFKZoTQK8v+yY5+q7mNT2pupt199xMkJ9+zk+leory/TXtycMtz/neJRH0hjkm//FB6ZFCgKBgAAAeweFeX4v8AcuM8Nk3xPbX9ueeNShJ0HwSWvVCvM9NRofhtznHU8RhBbyWdXgI9esA9aD01TUUoMbphxR7Symmi09ZhUg1br1srCOPI8RqYbVV6IcQuGa8tLpxJLazqnWhQpkjkjWSNyBtndlOP3NcOn+WHDYd8S8WsQw/Nj1znPs+5U4aSvG79RyexsHI82V5kz8CKD1VYfRS4EyXE4txCZLy5Bxq1SiJ+pSZs+LLGvoBVnjd24SSG2eL6U8Mhto5JAvLC9aRzKqWBO3s8at8OgeOGKOSRpHWNFeVsanYDBc42yTv60FE8MlW9e6SUBJLVYnhZWK9ZG7NHKuDts7Bh44Xlivrg/C5Itbz3Mk8smnWW7MC6c4WGEbINzucsdsk4GNWlBFBU0oFKUoFVbnn6Vaqrc8/StjNccqUpVOZSlKNW4O6PX51MjAbnPoCT8BUQd0evzqZVyN8+exOdt/Df0qFxjdG715Q3WSFzpjbPZ0kNntKFQYBwdjvW5Xnuis4cy4BXaMsC8r6mOrMnb7ufL2e6vQ0aisvot+BW36JauPdYmWHSe1E7httPYZVKnxz2x+uqHRSYtaW40OuIYt2CgHs+GDQa9TSlBGaUNKBSpqKBSppQK8vxk9ZxfhkXhHBxC49zBY4FPwmevUV5bgbG44nxC5/EgWGyi8iyjrZyP5TovvQ0HqK81+yNCX4Xdlc6o0S4THMtbyLOo9TGB616auF7brLHJE3J0dD7mBB+dB9W0wkRHXkyqwPsYZHzrpXnP2PLlpOGWofvxI0Eufyluxhf9aGty8uliR3IdtKlikaM8pH5qLufSg890sObzgyf+emc/wAi0mA/tVSvrq4XjYFrCshl4dFqd5AkUaLcNlyQCWOCQABzxnA3qpx62l4hdcKS8hkt1aW9YRR3B64xiBezK0eNBOTkKx99attbRQcWihiRUReFsqRooCqqzjAAHLnQbljweCGWa4VSZZiDJK7M8mB3Y1J7qDwUbbnzq/SpoFKUoFKUoFKUoFVbnn6VZqtc8/StjNccqUpVIKUpQW7fuj1+dfbHb/Ac652/dHr865cTuBFFI5OMKd9DuATsMqnaIyfCoXOM7o2GId2LdoJ2WNxtsfCXcNvg4ONqvcQunjKBE1ajvsx8VGnYbbEnJ27NZHQ2JQspTGkNoGBgZUlmA7Z2y/jvv416PFGs+G8dp5IzHhAuUkGvJ2UnVkYG7EADPdqv0TZjZ22pQB9Hh0kPqJGkbkY291a7Daszot+A2n8Wh/sCg1KGlKBTFTVTivEIrWGS4nbTHGpZ2wTgewDcknAAHMmgt0rIit7x5uta6URagY7dLcAlMDaV3JbVny04r64PxkXDzwvG0U0D6ZYWIJ0MT1UyMNmRwMg+BBB3BoNWlKUFDjnEktLae5fOmKJ3IG5OkbKPaTgetUuhnDGtbKFJMda+qa5IJIM87GSXGfDUxA9gFUelo+kXPD7AHZ5zc3C+cNrhgpHkZWi+GPGvTTTKil3ZVUDLMxAUDzJOwoPvFc55kjGp2VRlRqdgoyThRk+JJArKuuJTzJEeHLDIsqki6kk+zovgwVe1KT4AYBxzFdm4HBJMlzMgkmRVCs5cxoQCC8UTMVjJydxv7aDzXRm5ni4nxGwSELD1v0vrJXKy6Z10nqYwCGXrY5Dkkc+W9ek4RwGC1LyLreV/vtzO5kuHGchSx5KM7KoCjwFZXSr7Nd2HEAOyJDZ3R8BDckaHPsWVY9/AMa9SKDznGf2z4WPzOIH/ANtBXxN+3UP/AKbP/fpX3xcf5U4b+i4h/Zjrncft3Bv/AN2XG3n93joPTilBSgmoxU0oFKUoFKUoIqtcd6rVVLjvGtidOdKUqkFKUo1bg7o9fnXSucHdHr866VC45pCqklVUE41EAAnHLJ8ar8Q4hHAAZNWMMTpGcKgyzH2AVcrjcW0cgAkRWwcgMAcHzo18tcr1nVb6jGzjY6dIIB35ZyRtWf0SnRrO1VWBK28IYDwOgbGtMxKN9IyFYA43wdyPiBWf0W/AbP8Aitv/AHa0GrSlKBWDxSVJ7uCxeASIIzdSOzECNopFEHZ/GJbUd+Wit01kcDW5Ml3JO4KPcfZEVlZVgRFUNkeLNrY58xQa4rL49FdaUks2HWRyIzQsVWOePuvEzEZU4JZSPxlGdia1aig5W1zHIuqN1ZcsNSMGGVJDLkeIII9K+5ZVRSzMFUDLMxAUDzJPKs+LgsMc0txDqjklUiXQx6pn2xM0fdMgwBqxkjY52ry/GrecN9XpeT3FzdIRI8ohENraasSzdVGoTURlVLAksfIGgdH+IS31xxG/tFViDDa2Lz9als0MZ1STI4U6wXZ9l59WgyOdekj4P1saLfmK5ZZOsGqFVhVvAJHk7Dw1Enxq7w+yjt4o4IV0xxoqRqPBVGAN6s0BRSlKCpxfh6XUE1vL3JY2RscxqGNSnwYcwfAgVmdD+JSSwtBcH7Tav1F1tjUygaJx+bIulh7yPA1vGvO9IeGzpMnELJQ0yJont8hRdQZz1eo7LIpJZGPmQdmyAjiv7a8O/QcQ+UVcrpv8uWw8+GXf6p4f9tVF45b3fE+H9S/bWG/66BwUuIsiPaWJu0hyMbjB8Kt36443ZHz4dxAfCa2P+NB6jNM0pQM1NKUClKUClKUCqc/eNW6qT94+nyrYnT4pSlUgpSlGrcHdHr86+zXODuj1+ddM1C4VNRSjXzJyPuNZvRU/YLL+KW392taUh7J9x+VZnRQ/YLL+KW390tBq0qa4Xc/Vo76XbSrNojGZGwM6VHiT5UGZ0gu0bTYCWRJrqOZY3hUM8aKvbmOe6BkAHzYVo2FnHbxRwRKFSNFSNRyCqMAVQ4BbzMgubyKBLqRMSdUu6R6i0cBc7vp1HJ2BOcAVr0ClQTXmrvjs127W/C9JwSs9+w1WsJHNY/y8vhpB0qe8fAhY49x5o5Fs7RBLdyLlIz96hQnH0m4I7sYPh3mxgeJFjo/wRbRWLO0s8rarm5fHWSN4D81FyQqDZR6k9OCcGis0ZY9TM7a55pG1TSyHnJI3ifADkBgDArSoFKmoJoFKUoFM1FCaCNAznAzjngZ+Nea6YareW04kELJamdbpUBaQW86gO6gc9LLG5HPCtivT5qDQc4J1kRZI2DKyhkZTlWUjIIPlXWvKSWc/DHaS0RprNiWlsoxmaAk5aW1H4y8yYvVf3J9BwzicF1GJYJFdCSMqdwRsVYc1YHYg7iguUpSgUpSgUpSgVTn7x/68KuVTn7x/68K2J0+KUpVIKUNKNWoO6PX510Fc4O6PX510qFzhWdxOK5ZojAwCg/dASB+Ou5ypyNIcY23I9NGpo1lxpcddKz7RdV2F1q2XOMnGkFcYPic5Psrh0OEgsbPWyEfRLbSFQqQOrXZiWOo+0AVsSbgj2H5VgcEnnt7W3t3s5y0UEMTlHtCpZECkrmUHGR4gUGvxPiEVtE887hI0Us7Hy8gBuSeQA3NZttY/SZ4b+RpgqxD6NayKEELODrldQe1IRgDPdGcbk1hpfcZaWZ5+GLJHrjNpALi10x6NxKzMpYyk+WwwMb5J+5eL8eckLw6KFdsSGRLlvd1fWRj11UHtaxeI9J7eJzBHrnnH+jWy9ZKOeNZ7sQ2O7kCvPx2F1MX+sE4lMuvsRRvaQQaMDZ0ilBbfVszMCMZrZt7g20QjtOGTIoK4jQWaJjUAx2k56c/qoOZ4Td329+4ih8LG2dssM8ricYLjHNFwvgSwr0FrbxxIscSIiKAqIihUVRyCgbAVRHFZP3ndf/G/4tfMnFZcrpsrnBbtk/R9lwdx9033x8aDVpms4cTb96XX82H/AH65txSXWoFnc6CrlnxDkMCulca98gt/N9tBrVFUPrNv3tc/zY/9+vl+JNgkW1xnBwNMe58B3qDRpWbFxNiqlra4BIGpdCHBxuNm3qH4owZQLa4IOdR0L2dtjjO++1Bp1FUTxP8A8C5/ov8AnXGTi7BkAtrkgltbdUeyAMg4zvk7etBq0rN+tx+Quv6B6fXC/kLr+ryUGlWJxHo6jyG5t5Htrg96aEDTJjkJ4j2ZRtjftAciK6QccyoL212p3yv0eU43wNwK+/rtPyF3/VZ/9lBQXjtza7cRtyFH+mWgeS3I85I/vkPt2ZQN9XPG5Y30U8aywSJIjd142VkPuIrOm48oGVt7wnK7fRbgbEgE93wBJ9KyL2ysnkNxHDf2855z2ttdRu36RQuiXx76tjJxjNB7CleI/wC0N/bd63nvY8847K5t7wDbcoy9XIefIpz5Vv23SKN1DGC+Unmr2N0GHsOEI+BoNilZn15F+Tu/6lef8OutvxSN2ChLgE5wXtblF9WZAB6mgvVTn7x9PlVyqc/ePp8q2J0+KUpVIfcowTXxXa5Xka40jb1ag7o9fnXTFfEHdHr86+6hcKUqaNVry1EoUHbTJHIDjfKMG/XjHrVfhnDeoaQ69Wsrtp08tR1Nv2nOrdts4FaNKCMV8yoGBUjIIIIPLBr7pQY9lwYxTLKJSQIEiZSpLNoUKGLFsDlnYZz404twh55AyyhAInUFQ/WBmBAbUGHZ37u2eedhjYpQVOG2xijCMQTlj2QQo1MSEUE7KM4HurO4nwR5pTIsqqNIGnq2IbDo2mU6+0vYIxts59dvFDQVuH2xiijjLlyqgFznJx489vjWPedHZneZxeSfdCMI65RMLIo0hSMY6xSPbGCcncWbrhtwXuZY5tLNFptgd0R+rIDsCP3RzyPKoltb/U+idNOB1YYLqx2M5wmzbSb8u0NtqDYFZ/GLKSZUEUmgq2rOW0nskAkDvAEg48ceFV5Ib/kjxY23c5IxG4wcRjV2zEc7bBvX5jtuIaRqnTIWTwTBbMegN2O7tJywe0KC3wuykiaQvIW1EYGWPIsS5zyJ1AYG3ZFUrrgszzSSifssQRE2rQR2Ow2kg47JP8r35+2gvsZ1xlg0hGWGk5SQJjEeQNRi56uR5+NrhYuQum40lssRIpXkW7KkAd4Dntj30Fu3jKoisxYhVBY5yxAwWPvrGm4NckKqXTjCkBy8hZe27cs9vIZF7XLQCN6721jcJBbRmUs6kmdy2SxKPvnAyA5U4wOVVI+H3uAAyofs2pzLLIWZJVaVgCcYZdXgDvig2OHQPGml2ydTEdp30gnIXU27Y9tTd27O0TK7LocsQGYBgUZdJAODuwO/7ms1ba9UkGTUpNyxKlQTqz1SYIygGeYPgPbWvbKwRA5ywVQx8C2Nz8aDFs+EXCdVqnLBCObylsArqJOe2Www3GwbbON93FfVRQYtxwy4ZpGEpAZwVUTTgaQrDfByp1MD2djpAx41Z4VZTRM5llMmQMEsxyQzEtpOybMowu3ZzWlSgYqMVNKCMVNKUCqc/ePp8qt1Un7x9K2J0+KUpVIXXTIwa5/Rx5n9VKVHrp46IuBivqlKNKUpQKUpQKUpQKUpQKUpQKUpQKUpQRimKUoGKnFKUClKUClKUClKUClKUClKUCuTwgnOTSlBH0ceZ/VSlK31nkf/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2058" name="Picture 10" descr="http://datateca.unad.edu.co/contenidos/208019/MODULO%20ANTENAS%20Y%20PROPAGACION-2011/L20_P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52953" y="2780928"/>
            <a:ext cx="4906626" cy="32176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87393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idx="4294967295"/>
          </p:nvPr>
        </p:nvSpPr>
        <p:spPr>
          <a:xfrm>
            <a:off x="424801" y="488521"/>
            <a:ext cx="8229600" cy="114624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Propagación en espacio libre</a:t>
            </a:r>
          </a:p>
        </p:txBody>
      </p:sp>
      <p:graphicFrame>
        <p:nvGraphicFramePr>
          <p:cNvPr id="8194" name="Object 2"/>
          <p:cNvGraphicFramePr>
            <a:graphicFrameLocks noChangeAspect="1"/>
          </p:cNvGraphicFramePr>
          <p:nvPr/>
        </p:nvGraphicFramePr>
        <p:xfrm>
          <a:off x="1120320" y="1893961"/>
          <a:ext cx="6324480" cy="1700640"/>
        </p:xfrm>
        <a:graphic>
          <a:graphicData uri="http://schemas.openxmlformats.org/presentationml/2006/ole">
            <mc:AlternateContent xmlns:mc="http://schemas.openxmlformats.org/markup-compatibility/2006">
              <mc:Choice xmlns:v="urn:schemas-microsoft-com:vml" Requires="v">
                <p:oleObj spid="_x0000_s1038" r:id="rId4" imgW="3403440" imgH="914400" progId="">
                  <p:embed/>
                </p:oleObj>
              </mc:Choice>
              <mc:Fallback>
                <p:oleObj r:id="rId4" imgW="3403440" imgH="914400" progId="">
                  <p:embed/>
                  <p:pic>
                    <p:nvPicPr>
                      <p:cNvPr id="8194"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0320" y="1893961"/>
                        <a:ext cx="6324480" cy="170064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195" name="Object 3"/>
          <p:cNvGraphicFramePr>
            <a:graphicFrameLocks noChangeAspect="1"/>
          </p:cNvGraphicFramePr>
          <p:nvPr/>
        </p:nvGraphicFramePr>
        <p:xfrm>
          <a:off x="1425600" y="3722761"/>
          <a:ext cx="3352320" cy="516960"/>
        </p:xfrm>
        <a:graphic>
          <a:graphicData uri="http://schemas.openxmlformats.org/presentationml/2006/ole">
            <mc:AlternateContent xmlns:mc="http://schemas.openxmlformats.org/markup-compatibility/2006">
              <mc:Choice xmlns:v="urn:schemas-microsoft-com:vml" Requires="v">
                <p:oleObj spid="_x0000_s1039" r:id="rId6" imgW="1485720" imgH="228600" progId="">
                  <p:embed/>
                </p:oleObj>
              </mc:Choice>
              <mc:Fallback>
                <p:oleObj r:id="rId6" imgW="1485720" imgH="228600" progId="">
                  <p:embed/>
                  <p:pic>
                    <p:nvPicPr>
                      <p:cNvPr id="8195" name="Object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425600" y="3722761"/>
                        <a:ext cx="3352320" cy="51696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8196" name="Text Box 4"/>
          <p:cNvSpPr txBox="1">
            <a:spLocks noChangeArrowheads="1"/>
          </p:cNvSpPr>
          <p:nvPr/>
        </p:nvSpPr>
        <p:spPr bwMode="auto">
          <a:xfrm>
            <a:off x="5081761" y="3722761"/>
            <a:ext cx="2639907" cy="4437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1638" tIns="42452" rIns="81638" bIns="42452">
            <a:spAutoFit/>
          </a:bodyPr>
          <a:lstStyle>
            <a:lvl1pPr>
              <a:tabLst>
                <a:tab pos="723900" algn="l"/>
                <a:tab pos="1447800" algn="l"/>
                <a:tab pos="2171700" algn="l"/>
                <a:tab pos="2895600" algn="l"/>
              </a:tabLst>
              <a:defRPr>
                <a:solidFill>
                  <a:srgbClr val="000000"/>
                </a:solidFill>
                <a:latin typeface="Arial" charset="0"/>
              </a:defRPr>
            </a:lvl1pPr>
            <a:lvl2pPr>
              <a:tabLst>
                <a:tab pos="723900" algn="l"/>
                <a:tab pos="1447800" algn="l"/>
                <a:tab pos="2171700" algn="l"/>
                <a:tab pos="2895600" algn="l"/>
              </a:tabLst>
              <a:defRPr>
                <a:solidFill>
                  <a:srgbClr val="000000"/>
                </a:solidFill>
                <a:latin typeface="Arial" charset="0"/>
              </a:defRPr>
            </a:lvl2pPr>
            <a:lvl3pPr>
              <a:tabLst>
                <a:tab pos="723900" algn="l"/>
                <a:tab pos="1447800" algn="l"/>
                <a:tab pos="2171700" algn="l"/>
                <a:tab pos="2895600" algn="l"/>
              </a:tabLst>
              <a:defRPr>
                <a:solidFill>
                  <a:srgbClr val="000000"/>
                </a:solidFill>
                <a:latin typeface="Arial" charset="0"/>
              </a:defRPr>
            </a:lvl3pPr>
            <a:lvl4pPr>
              <a:tabLst>
                <a:tab pos="723900" algn="l"/>
                <a:tab pos="1447800" algn="l"/>
                <a:tab pos="2171700" algn="l"/>
                <a:tab pos="2895600" algn="l"/>
              </a:tabLst>
              <a:defRPr>
                <a:solidFill>
                  <a:srgbClr val="000000"/>
                </a:solidFill>
                <a:latin typeface="Arial" charset="0"/>
              </a:defRPr>
            </a:lvl4pPr>
            <a:lvl5pPr>
              <a:tabLst>
                <a:tab pos="723900" algn="l"/>
                <a:tab pos="1447800" algn="l"/>
                <a:tab pos="2171700" algn="l"/>
                <a:tab pos="28956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9pPr>
          </a:lstStyle>
          <a:p>
            <a:pPr hangingPunct="1">
              <a:lnSpc>
                <a:spcPct val="95000"/>
              </a:lnSpc>
            </a:pPr>
            <a:r>
              <a:rPr lang="en-GB" sz="2449" i="1">
                <a:latin typeface="Times New Roman" pitchFamily="16" charset="0"/>
              </a:rPr>
              <a:t>r</a:t>
            </a:r>
            <a:r>
              <a:rPr lang="en-GB" sz="2449">
                <a:latin typeface="Times New Roman" pitchFamily="16" charset="0"/>
              </a:rPr>
              <a:t> en km y </a:t>
            </a:r>
            <a:r>
              <a:rPr lang="en-GB" sz="2449" i="1">
                <a:latin typeface="Times New Roman" pitchFamily="16" charset="0"/>
              </a:rPr>
              <a:t>f</a:t>
            </a:r>
            <a:r>
              <a:rPr lang="en-GB" sz="2449">
                <a:latin typeface="Times New Roman" pitchFamily="16" charset="0"/>
              </a:rPr>
              <a:t> en MHz</a:t>
            </a:r>
          </a:p>
        </p:txBody>
      </p:sp>
      <p:sp>
        <p:nvSpPr>
          <p:cNvPr id="8197" name="Text Box 5"/>
          <p:cNvSpPr txBox="1">
            <a:spLocks noChangeArrowheads="1"/>
          </p:cNvSpPr>
          <p:nvPr/>
        </p:nvSpPr>
        <p:spPr bwMode="auto">
          <a:xfrm>
            <a:off x="282240" y="1469161"/>
            <a:ext cx="2494080" cy="42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Lst>
              <a:defRPr>
                <a:solidFill>
                  <a:srgbClr val="000000"/>
                </a:solidFill>
                <a:latin typeface="Arial" charset="0"/>
              </a:defRPr>
            </a:lvl1pPr>
            <a:lvl2pPr>
              <a:tabLst>
                <a:tab pos="723900" algn="l"/>
                <a:tab pos="1447800" algn="l"/>
                <a:tab pos="2171700" algn="l"/>
              </a:tabLst>
              <a:defRPr>
                <a:solidFill>
                  <a:srgbClr val="000000"/>
                </a:solidFill>
                <a:latin typeface="Arial" charset="0"/>
              </a:defRPr>
            </a:lvl2pPr>
            <a:lvl3pPr>
              <a:tabLst>
                <a:tab pos="723900" algn="l"/>
                <a:tab pos="1447800" algn="l"/>
                <a:tab pos="2171700" algn="l"/>
              </a:tabLst>
              <a:defRPr>
                <a:solidFill>
                  <a:srgbClr val="000000"/>
                </a:solidFill>
                <a:latin typeface="Arial" charset="0"/>
              </a:defRPr>
            </a:lvl3pPr>
            <a:lvl4pPr>
              <a:tabLst>
                <a:tab pos="723900" algn="l"/>
                <a:tab pos="1447800" algn="l"/>
                <a:tab pos="2171700" algn="l"/>
              </a:tabLst>
              <a:defRPr>
                <a:solidFill>
                  <a:srgbClr val="000000"/>
                </a:solidFill>
                <a:latin typeface="Arial" charset="0"/>
              </a:defRPr>
            </a:lvl4pPr>
            <a:lvl5pPr>
              <a:tabLst>
                <a:tab pos="723900" algn="l"/>
                <a:tab pos="1447800" algn="l"/>
                <a:tab pos="21717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Lst>
              <a:defRPr>
                <a:solidFill>
                  <a:srgbClr val="000000"/>
                </a:solidFill>
                <a:latin typeface="Arial" charset="0"/>
              </a:defRPr>
            </a:lvl9pPr>
          </a:lstStyle>
          <a:p>
            <a:pPr hangingPunct="1">
              <a:lnSpc>
                <a:spcPct val="95000"/>
              </a:lnSpc>
            </a:pPr>
            <a:r>
              <a:rPr lang="en-GB" sz="2449" u="sng">
                <a:latin typeface="Times New Roman" pitchFamily="16" charset="0"/>
              </a:rPr>
              <a:t>Ecuación de Friis</a:t>
            </a:r>
          </a:p>
        </p:txBody>
      </p:sp>
      <p:sp>
        <p:nvSpPr>
          <p:cNvPr id="8198" name="Rectangle 6"/>
          <p:cNvSpPr>
            <a:spLocks noGrp="1" noChangeArrowheads="1"/>
          </p:cNvSpPr>
          <p:nvPr>
            <p:ph type="body" idx="4294967295"/>
          </p:nvPr>
        </p:nvSpPr>
        <p:spPr>
          <a:xfrm>
            <a:off x="816481" y="4560841"/>
            <a:ext cx="5791680" cy="2134080"/>
          </a:xfrm>
          <a:ln/>
        </p:spPr>
        <p:txBody>
          <a:bodyPr vert="horz" lIns="81638" tIns="42452" rIns="81638" bIns="42452">
            <a:normAutofit/>
          </a:bodyPr>
          <a:lstStyle/>
          <a:p>
            <a:pPr marL="308165" indent="-308165">
              <a:lnSpc>
                <a:spcPct val="95000"/>
              </a:lnSpc>
              <a:spcBef>
                <a:spcPts val="454"/>
              </a:spcBef>
              <a:spcAft>
                <a:spcPct val="0"/>
              </a:spcAft>
              <a:buSzPct val="100000"/>
              <a:buFont typeface="Times New Roman" pitchFamily="16" charset="0"/>
              <a:buChar char="•"/>
              <a:tabLst>
                <a:tab pos="656650" algn="l"/>
                <a:tab pos="1313299" algn="l"/>
                <a:tab pos="1969949" algn="l"/>
                <a:tab pos="2626599" algn="l"/>
                <a:tab pos="3283248" algn="l"/>
                <a:tab pos="3939898" algn="l"/>
                <a:tab pos="4596548" algn="l"/>
                <a:tab pos="5253198" algn="l"/>
              </a:tabLst>
            </a:pPr>
            <a:r>
              <a:rPr lang="en-GB" sz="1814">
                <a:latin typeface="Times New Roman" pitchFamily="16" charset="0"/>
              </a:rPr>
              <a:t>EIRP (watts) a pfd (W/m</a:t>
            </a:r>
            <a:r>
              <a:rPr lang="en-GB" sz="1814" baseline="30000">
                <a:latin typeface="Times New Roman" pitchFamily="16" charset="0"/>
              </a:rPr>
              <a:t>2</a:t>
            </a:r>
            <a:r>
              <a:rPr lang="en-GB" sz="1814">
                <a:latin typeface="Times New Roman" pitchFamily="16" charset="0"/>
              </a:rPr>
              <a:t>) = P/(4.</a:t>
            </a:r>
            <a:r>
              <a:rPr lang="en-GB" sz="1814">
                <a:latin typeface="Times New Roman" pitchFamily="16" charset="0"/>
                <a:cs typeface="Times New Roman" pitchFamily="16" charset="0"/>
              </a:rPr>
              <a:t>π</a:t>
            </a:r>
            <a:r>
              <a:rPr lang="en-GB" sz="1814">
                <a:latin typeface="Times New Roman" pitchFamily="16" charset="0"/>
              </a:rPr>
              <a:t>.D</a:t>
            </a:r>
            <a:r>
              <a:rPr lang="en-GB" sz="1814" baseline="30000">
                <a:latin typeface="Times New Roman" pitchFamily="16" charset="0"/>
              </a:rPr>
              <a:t>2</a:t>
            </a:r>
            <a:r>
              <a:rPr lang="en-GB" sz="1814">
                <a:latin typeface="Times New Roman" pitchFamily="16" charset="0"/>
              </a:rPr>
              <a:t>) </a:t>
            </a:r>
          </a:p>
          <a:p>
            <a:pPr marL="671050" lvl="1" indent="-256324">
              <a:lnSpc>
                <a:spcPct val="95000"/>
              </a:lnSpc>
              <a:spcBef>
                <a:spcPts val="454"/>
              </a:spcBef>
              <a:spcAft>
                <a:spcPct val="0"/>
              </a:spcAft>
              <a:buSzPct val="100000"/>
              <a:buFont typeface="Times New Roman" pitchFamily="16" charset="0"/>
              <a:buChar char="–"/>
              <a:tabLst>
                <a:tab pos="656650" algn="l"/>
                <a:tab pos="1313299" algn="l"/>
                <a:tab pos="1969949" algn="l"/>
                <a:tab pos="2626599" algn="l"/>
                <a:tab pos="3283248" algn="l"/>
                <a:tab pos="3939898" algn="l"/>
                <a:tab pos="4596548" algn="l"/>
                <a:tab pos="5253198" algn="l"/>
              </a:tabLst>
            </a:pPr>
            <a:r>
              <a:rPr lang="en-GB" sz="1814">
                <a:latin typeface="Times New Roman" pitchFamily="16" charset="0"/>
              </a:rPr>
              <a:t>    equivalent to (dBW –11 -20.log(D))</a:t>
            </a:r>
          </a:p>
          <a:p>
            <a:pPr marL="308165" indent="-308165">
              <a:lnSpc>
                <a:spcPct val="95000"/>
              </a:lnSpc>
              <a:spcBef>
                <a:spcPts val="454"/>
              </a:spcBef>
              <a:spcAft>
                <a:spcPct val="0"/>
              </a:spcAft>
              <a:buSzPct val="100000"/>
              <a:buFont typeface="Times New Roman" pitchFamily="16" charset="0"/>
              <a:buChar char="•"/>
              <a:tabLst>
                <a:tab pos="656650" algn="l"/>
                <a:tab pos="1313299" algn="l"/>
                <a:tab pos="1969949" algn="l"/>
                <a:tab pos="2626599" algn="l"/>
                <a:tab pos="3283248" algn="l"/>
                <a:tab pos="3939898" algn="l"/>
                <a:tab pos="4596548" algn="l"/>
                <a:tab pos="5253198" algn="l"/>
              </a:tabLst>
            </a:pPr>
            <a:r>
              <a:rPr lang="en-GB" sz="1814">
                <a:latin typeface="Times New Roman" pitchFamily="16" charset="0"/>
              </a:rPr>
              <a:t>EIRP (watts) a E (V/m) = sqrt(30.P)/D</a:t>
            </a:r>
          </a:p>
          <a:p>
            <a:pPr marL="308165" indent="-308165">
              <a:lnSpc>
                <a:spcPct val="95000"/>
              </a:lnSpc>
              <a:spcBef>
                <a:spcPts val="454"/>
              </a:spcBef>
              <a:spcAft>
                <a:spcPct val="0"/>
              </a:spcAft>
              <a:buSzPct val="100000"/>
              <a:buFont typeface="Times New Roman" pitchFamily="16" charset="0"/>
              <a:buChar char="•"/>
              <a:tabLst>
                <a:tab pos="656650" algn="l"/>
                <a:tab pos="1313299" algn="l"/>
                <a:tab pos="1969949" algn="l"/>
                <a:tab pos="2626599" algn="l"/>
                <a:tab pos="3283248" algn="l"/>
                <a:tab pos="3939898" algn="l"/>
                <a:tab pos="4596548" algn="l"/>
                <a:tab pos="5253198" algn="l"/>
              </a:tabLst>
            </a:pPr>
            <a:r>
              <a:rPr lang="en-GB" sz="1814">
                <a:latin typeface="Times New Roman" pitchFamily="16" charset="0"/>
              </a:rPr>
              <a:t>EIRP (kW) to E (V/m) = 173*sqrt(P)/D(km)</a:t>
            </a:r>
          </a:p>
          <a:p>
            <a:pPr marL="308165" indent="-308165">
              <a:lnSpc>
                <a:spcPct val="95000"/>
              </a:lnSpc>
              <a:spcBef>
                <a:spcPts val="454"/>
              </a:spcBef>
              <a:spcAft>
                <a:spcPct val="0"/>
              </a:spcAft>
              <a:buSzPct val="100000"/>
              <a:buFont typeface="Times New Roman" pitchFamily="16" charset="0"/>
              <a:buChar char="•"/>
              <a:tabLst>
                <a:tab pos="656650" algn="l"/>
                <a:tab pos="1313299" algn="l"/>
                <a:tab pos="1969949" algn="l"/>
                <a:tab pos="2626599" algn="l"/>
                <a:tab pos="3283248" algn="l"/>
                <a:tab pos="3939898" algn="l"/>
                <a:tab pos="4596548" algn="l"/>
                <a:tab pos="5253198" algn="l"/>
              </a:tabLst>
            </a:pPr>
            <a:r>
              <a:rPr lang="en-GB" sz="1814">
                <a:latin typeface="Times New Roman" pitchFamily="16" charset="0"/>
              </a:rPr>
              <a:t>pfd (W/m</a:t>
            </a:r>
            <a:r>
              <a:rPr lang="en-GB" sz="1814" baseline="30000">
                <a:latin typeface="Times New Roman" pitchFamily="16" charset="0"/>
              </a:rPr>
              <a:t>2</a:t>
            </a:r>
            <a:r>
              <a:rPr lang="en-GB" sz="1814">
                <a:latin typeface="Times New Roman" pitchFamily="16" charset="0"/>
              </a:rPr>
              <a:t>)=E</a:t>
            </a:r>
            <a:r>
              <a:rPr lang="en-GB" sz="1814" baseline="30000">
                <a:latin typeface="Times New Roman" pitchFamily="16" charset="0"/>
              </a:rPr>
              <a:t>2</a:t>
            </a:r>
            <a:r>
              <a:rPr lang="en-GB" sz="1814">
                <a:latin typeface="Times New Roman" pitchFamily="16" charset="0"/>
              </a:rPr>
              <a:t>/Z</a:t>
            </a:r>
            <a:r>
              <a:rPr lang="en-GB" sz="1814" baseline="-25000">
                <a:latin typeface="Times New Roman" pitchFamily="16" charset="0"/>
              </a:rPr>
              <a:t>0</a:t>
            </a:r>
            <a:r>
              <a:rPr lang="en-GB" sz="1814">
                <a:latin typeface="Times New Roman" pitchFamily="16" charset="0"/>
              </a:rPr>
              <a:t>=E</a:t>
            </a:r>
            <a:r>
              <a:rPr lang="en-GB" sz="1814" baseline="30000">
                <a:latin typeface="Times New Roman" pitchFamily="16" charset="0"/>
              </a:rPr>
              <a:t>2</a:t>
            </a:r>
            <a:r>
              <a:rPr lang="en-GB" sz="1814">
                <a:latin typeface="Times New Roman" pitchFamily="16" charset="0"/>
              </a:rPr>
              <a:t>/(120</a:t>
            </a:r>
            <a:r>
              <a:rPr lang="en-GB" sz="1814">
                <a:latin typeface="Times New Roman" pitchFamily="16" charset="0"/>
                <a:cs typeface="Times New Roman" pitchFamily="16" charset="0"/>
              </a:rPr>
              <a:t>π</a:t>
            </a:r>
            <a:r>
              <a:rPr lang="en-GB" sz="1814">
                <a:latin typeface="Times New Roman" pitchFamily="16" charset="0"/>
              </a:rPr>
              <a:t>)</a:t>
            </a:r>
          </a:p>
        </p:txBody>
      </p:sp>
      <p:pic>
        <p:nvPicPr>
          <p:cNvPr id="8199" name="Picture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8200" name="Picture 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8201" name="Text Box 9"/>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spTree>
    <p:extLst>
      <p:ext uri="{BB962C8B-B14F-4D97-AF65-F5344CB8AC3E}">
        <p14:creationId xmlns:p14="http://schemas.microsoft.com/office/powerpoint/2010/main" val="311972379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p:cTn id="6" dur="1" fill="hold">
                                          <p:stCondLst>
                                            <p:cond delay="0"/>
                                          </p:stCondLst>
                                        </p:cTn>
                                        <p:tgtEl>
                                          <p:spTgt spid="8197"/>
                                        </p:tgtEl>
                                        <p:attrNameLst>
                                          <p:attrName>style.visibility</p:attrName>
                                        </p:attrNameLst>
                                      </p:cBhvr>
                                      <p:to>
                                        <p:strVal val="visible"/>
                                      </p:to>
                                    </p:set>
                                  </p:childTnLst>
                                </p:cTn>
                              </p:par>
                              <p:par>
                                <p:cTn id="7" presetID="1" presetClass="entr" fill="hold" nodeType="withEffect">
                                  <p:stCondLst>
                                    <p:cond delay="0"/>
                                  </p:stCondLst>
                                  <p:childTnLst>
                                    <p:set>
                                      <p:cBhvr>
                                        <p:cTn id="8" dur="1" fill="hold">
                                          <p:stCondLst>
                                            <p:cond delay="0"/>
                                          </p:stCondLst>
                                        </p:cTn>
                                        <p:tgtEl>
                                          <p:spTgt spid="819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fill="hold" nodeType="clickEffect">
                                  <p:stCondLst>
                                    <p:cond delay="0"/>
                                  </p:stCondLst>
                                  <p:childTnLst>
                                    <p:set>
                                      <p:cBhvr>
                                        <p:cTn id="12" dur="1" fill="hold">
                                          <p:stCondLst>
                                            <p:cond delay="0"/>
                                          </p:stCondLst>
                                        </p:cTn>
                                        <p:tgtEl>
                                          <p:spTgt spid="8195"/>
                                        </p:tgtEl>
                                        <p:attrNameLst>
                                          <p:attrName>style.visibility</p:attrName>
                                        </p:attrNameLst>
                                      </p:cBhvr>
                                      <p:to>
                                        <p:strVal val="visible"/>
                                      </p:to>
                                    </p:set>
                                  </p:childTnLst>
                                </p:cTn>
                              </p:par>
                              <p:par>
                                <p:cTn id="13" presetID="1" presetClass="entr" fill="hold" nodeType="withEffect">
                                  <p:stCondLst>
                                    <p:cond delay="0"/>
                                  </p:stCondLst>
                                  <p:childTnLst>
                                    <p:set>
                                      <p:cBhvr>
                                        <p:cTn id="14" dur="1" fill="hold">
                                          <p:stCondLst>
                                            <p:cond delay="0"/>
                                          </p:stCondLst>
                                        </p:cTn>
                                        <p:tgtEl>
                                          <p:spTgt spid="8196"/>
                                        </p:tgtEl>
                                        <p:attrNameLst>
                                          <p:attrName>style.visibility</p:attrName>
                                        </p:attrNameLst>
                                      </p:cBhvr>
                                      <p:to>
                                        <p:strVal val="visible"/>
                                      </p:to>
                                    </p:set>
                                  </p:childTnLst>
                                </p:cTn>
                              </p:par>
                              <p:par>
                                <p:cTn id="15" presetID="1" presetClass="entr" fill="hold" nodeType="withEffect">
                                  <p:stCondLst>
                                    <p:cond delay="0"/>
                                  </p:stCondLst>
                                  <p:childTnLst>
                                    <p:set>
                                      <p:cBhvr>
                                        <p:cTn id="16" dur="1" fill="hold">
                                          <p:stCondLst>
                                            <p:cond delay="0"/>
                                          </p:stCondLst>
                                        </p:cTn>
                                        <p:tgtEl>
                                          <p:spTgt spid="81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S" dirty="0"/>
          </a:p>
        </p:txBody>
      </p:sp>
      <p:sp>
        <p:nvSpPr>
          <p:cNvPr id="3" name="2 Título"/>
          <p:cNvSpPr>
            <a:spLocks noGrp="1"/>
          </p:cNvSpPr>
          <p:nvPr>
            <p:ph type="title"/>
          </p:nvPr>
        </p:nvSpPr>
        <p:spPr/>
        <p:txBody>
          <a:bodyPr/>
          <a:lstStyle/>
          <a:p>
            <a:r>
              <a:rPr lang="es-ES" dirty="0"/>
              <a:t>Regiones de Campo</a:t>
            </a:r>
          </a:p>
        </p:txBody>
      </p:sp>
      <p:pic>
        <p:nvPicPr>
          <p:cNvPr id="3076" name="Picture 4" descr="Picture showing the three regions of an antenn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1474997"/>
            <a:ext cx="5062339" cy="4052022"/>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r_2 = (2 d^2) / lambd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592" y="3243833"/>
            <a:ext cx="742950" cy="514350"/>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lambda = c_0 / 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85317" y="4310608"/>
            <a:ext cx="571500" cy="419100"/>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r_1 = 0.62 (d^2 / lambda)^(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592" y="1988840"/>
            <a:ext cx="1095375" cy="5715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806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Regiones de Campo</a:t>
            </a:r>
          </a:p>
        </p:txBody>
      </p:sp>
      <p:graphicFrame>
        <p:nvGraphicFramePr>
          <p:cNvPr id="5" name="4 Tabla"/>
          <p:cNvGraphicFramePr>
            <a:graphicFrameLocks noGrp="1"/>
          </p:cNvGraphicFramePr>
          <p:nvPr>
            <p:extLst>
              <p:ext uri="{D42A27DB-BD31-4B8C-83A1-F6EECF244321}">
                <p14:modId xmlns:p14="http://schemas.microsoft.com/office/powerpoint/2010/main" val="3180600289"/>
              </p:ext>
            </p:extLst>
          </p:nvPr>
        </p:nvGraphicFramePr>
        <p:xfrm>
          <a:off x="683567" y="1481138"/>
          <a:ext cx="7992889" cy="4525961"/>
        </p:xfrm>
        <a:graphic>
          <a:graphicData uri="http://schemas.openxmlformats.org/drawingml/2006/table">
            <a:tbl>
              <a:tblPr/>
              <a:tblGrid>
                <a:gridCol w="3384377">
                  <a:extLst>
                    <a:ext uri="{9D8B030D-6E8A-4147-A177-3AD203B41FA5}">
                      <a16:colId xmlns:a16="http://schemas.microsoft.com/office/drawing/2014/main" val="20000"/>
                    </a:ext>
                  </a:extLst>
                </a:gridCol>
                <a:gridCol w="4608512">
                  <a:extLst>
                    <a:ext uri="{9D8B030D-6E8A-4147-A177-3AD203B41FA5}">
                      <a16:colId xmlns:a16="http://schemas.microsoft.com/office/drawing/2014/main" val="20001"/>
                    </a:ext>
                  </a:extLst>
                </a:gridCol>
              </a:tblGrid>
              <a:tr h="1097203">
                <a:tc>
                  <a:txBody>
                    <a:bodyPr/>
                    <a:lstStyle/>
                    <a:p>
                      <a:r>
                        <a:rPr lang="es-ES" sz="1300">
                          <a:solidFill>
                            <a:schemeClr val="bg1"/>
                          </a:solidFill>
                          <a:effectLst/>
                          <a:latin typeface="Verdana"/>
                        </a:rPr>
                        <a:t>Reactiva región de campo cercano:</a:t>
                      </a:r>
                    </a:p>
                  </a:txBody>
                  <a:tcPr marL="68575" marR="68575" marT="34288" marB="34288" anchor="ctr">
                    <a:lnL>
                      <a:noFill/>
                    </a:lnL>
                    <a:lnR>
                      <a:noFill/>
                    </a:lnR>
                    <a:lnT>
                      <a:noFill/>
                    </a:lnT>
                    <a:lnB>
                      <a:noFill/>
                    </a:lnB>
                    <a:solidFill>
                      <a:srgbClr val="FFFFFF"/>
                    </a:solidFill>
                  </a:tcPr>
                </a:tc>
                <a:tc>
                  <a:txBody>
                    <a:bodyPr/>
                    <a:lstStyle/>
                    <a:p>
                      <a:r>
                        <a:rPr lang="es-ES" sz="1300">
                          <a:solidFill>
                            <a:schemeClr val="bg1"/>
                          </a:solidFill>
                          <a:effectLst/>
                          <a:latin typeface="Verdana"/>
                        </a:rPr>
                        <a:t>La parte de la región de campo cercano que rodea inmediatamente la antena en el que el campo reactivo predomina.</a:t>
                      </a:r>
                    </a:p>
                  </a:txBody>
                  <a:tcPr marL="68575" marR="68575" marT="34288" marB="34288" anchor="ctr">
                    <a:lnL>
                      <a:noFill/>
                    </a:lnL>
                    <a:lnR>
                      <a:noFill/>
                    </a:lnR>
                    <a:lnT>
                      <a:noFill/>
                    </a:lnT>
                    <a:lnB>
                      <a:noFill/>
                    </a:lnB>
                    <a:solidFill>
                      <a:srgbClr val="FFFFFF"/>
                    </a:solidFill>
                  </a:tcPr>
                </a:tc>
                <a:extLst>
                  <a:ext uri="{0D108BD9-81ED-4DB2-BD59-A6C34878D82A}">
                    <a16:rowId xmlns:a16="http://schemas.microsoft.com/office/drawing/2014/main" val="10000"/>
                  </a:ext>
                </a:extLst>
              </a:tr>
              <a:tr h="2125830">
                <a:tc>
                  <a:txBody>
                    <a:bodyPr/>
                    <a:lstStyle/>
                    <a:p>
                      <a:r>
                        <a:rPr lang="es-ES" sz="1300">
                          <a:solidFill>
                            <a:schemeClr val="bg1"/>
                          </a:solidFill>
                          <a:effectLst/>
                          <a:latin typeface="Verdana"/>
                        </a:rPr>
                        <a:t>Radiación de campo cercano (Fresnel) Región:</a:t>
                      </a:r>
                    </a:p>
                  </a:txBody>
                  <a:tcPr marL="68575" marR="68575" marT="34288" marB="34288" anchor="ctr">
                    <a:lnL>
                      <a:noFill/>
                    </a:lnL>
                    <a:lnR>
                      <a:noFill/>
                    </a:lnR>
                    <a:lnT>
                      <a:noFill/>
                    </a:lnT>
                    <a:lnB>
                      <a:noFill/>
                    </a:lnB>
                    <a:solidFill>
                      <a:srgbClr val="FFFFFF"/>
                    </a:solidFill>
                  </a:tcPr>
                </a:tc>
                <a:tc>
                  <a:txBody>
                    <a:bodyPr/>
                    <a:lstStyle/>
                    <a:p>
                      <a:r>
                        <a:rPr lang="es-ES" sz="1300">
                          <a:solidFill>
                            <a:schemeClr val="bg1"/>
                          </a:solidFill>
                          <a:effectLst/>
                          <a:latin typeface="Verdana"/>
                        </a:rPr>
                        <a:t>Esa región del campo de una antena entre el reactivo región de campo cercano y los campos de la región de campo lejano en donde la radiación predominan y en donde la distribución de campo angular es dependiente de la distancia desde la antena.</a:t>
                      </a:r>
                    </a:p>
                  </a:txBody>
                  <a:tcPr marL="68575" marR="68575" marT="34288" marB="34288" anchor="ctr">
                    <a:lnL>
                      <a:noFill/>
                    </a:lnL>
                    <a:lnR>
                      <a:noFill/>
                    </a:lnR>
                    <a:lnT>
                      <a:noFill/>
                    </a:lnT>
                    <a:lnB>
                      <a:noFill/>
                    </a:lnB>
                    <a:solidFill>
                      <a:srgbClr val="FFFFFF"/>
                    </a:solidFill>
                  </a:tcPr>
                </a:tc>
                <a:extLst>
                  <a:ext uri="{0D108BD9-81ED-4DB2-BD59-A6C34878D82A}">
                    <a16:rowId xmlns:a16="http://schemas.microsoft.com/office/drawing/2014/main" val="10001"/>
                  </a:ext>
                </a:extLst>
              </a:tr>
              <a:tr h="1302928">
                <a:tc>
                  <a:txBody>
                    <a:bodyPr/>
                    <a:lstStyle/>
                    <a:p>
                      <a:r>
                        <a:rPr lang="es-ES" sz="1300">
                          <a:solidFill>
                            <a:schemeClr val="bg1"/>
                          </a:solidFill>
                          <a:effectLst/>
                          <a:latin typeface="Verdana"/>
                        </a:rPr>
                        <a:t>De campo lejano (Fraunhofer) Región:</a:t>
                      </a:r>
                    </a:p>
                  </a:txBody>
                  <a:tcPr marL="68575" marR="68575" marT="34288" marB="34288" anchor="ctr">
                    <a:lnL>
                      <a:noFill/>
                    </a:lnL>
                    <a:lnR>
                      <a:noFill/>
                    </a:lnR>
                    <a:lnT>
                      <a:noFill/>
                    </a:lnT>
                    <a:lnB>
                      <a:noFill/>
                    </a:lnB>
                    <a:solidFill>
                      <a:srgbClr val="FFFFFF"/>
                    </a:solidFill>
                  </a:tcPr>
                </a:tc>
                <a:tc>
                  <a:txBody>
                    <a:bodyPr/>
                    <a:lstStyle/>
                    <a:p>
                      <a:r>
                        <a:rPr lang="es-ES" sz="1300" dirty="0">
                          <a:solidFill>
                            <a:schemeClr val="bg1"/>
                          </a:solidFill>
                          <a:effectLst/>
                          <a:latin typeface="Verdana"/>
                        </a:rPr>
                        <a:t>Esa región del campo de una antena donde la distribución de campo angular es esencialmente independiente de la distancia desde la antena.</a:t>
                      </a:r>
                    </a:p>
                  </a:txBody>
                  <a:tcPr marL="68575" marR="68575" marT="34288" marB="34288" anchor="ctr">
                    <a:lnL>
                      <a:noFill/>
                    </a:lnL>
                    <a:lnR>
                      <a:noFill/>
                    </a:lnR>
                    <a:lnT>
                      <a:noFill/>
                    </a:lnT>
                    <a:lnB>
                      <a:noFill/>
                    </a:lnB>
                    <a:solidFill>
                      <a:srgbClr val="FFFFFF"/>
                    </a:solid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29213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Regiones de </a:t>
            </a:r>
            <a:r>
              <a:rPr lang="es-ES" dirty="0" err="1"/>
              <a:t>Fresnel</a:t>
            </a:r>
            <a:endParaRPr lang="es-ES" dirty="0"/>
          </a:p>
        </p:txBody>
      </p:sp>
      <p:pic>
        <p:nvPicPr>
          <p:cNvPr id="5122" name="Picture 2" descr="http://asterion.almadark.com/wp-content/uploads/2008/11/fresnel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674565"/>
            <a:ext cx="3456384" cy="1905000"/>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http://upload.wikimedia.org/wikipedia/commons/thumb/5/5c/FresnelSVG1.svg/280px-FresnelSVG1.sv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16016" y="1554075"/>
            <a:ext cx="4104457" cy="2052230"/>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r_n = \sqrt{\frac{n \lambda d_1 d_2}{d_1 + d_2}}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85008" y="4149080"/>
            <a:ext cx="2134825" cy="864096"/>
          </a:xfrm>
          <a:prstGeom prst="rect">
            <a:avLst/>
          </a:prstGeom>
          <a:solidFill>
            <a:schemeClr val="tx1"/>
          </a:solidFill>
        </p:spPr>
      </p:pic>
    </p:spTree>
    <p:extLst>
      <p:ext uri="{BB962C8B-B14F-4D97-AF65-F5344CB8AC3E}">
        <p14:creationId xmlns:p14="http://schemas.microsoft.com/office/powerpoint/2010/main" val="446005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0"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Propagación atmosférica</a:t>
            </a:r>
          </a:p>
        </p:txBody>
      </p:sp>
      <p:sp>
        <p:nvSpPr>
          <p:cNvPr id="12291" name="Rectangle 3"/>
          <p:cNvSpPr>
            <a:spLocks noGrp="1" noChangeArrowheads="1"/>
          </p:cNvSpPr>
          <p:nvPr>
            <p:ph type="body" idx="4294967295"/>
          </p:nvPr>
        </p:nvSpPr>
        <p:spPr>
          <a:xfrm>
            <a:off x="424801" y="2122921"/>
            <a:ext cx="8229600" cy="4114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Troposféra</a:t>
            </a:r>
          </a:p>
          <a:p>
            <a:pPr lvl="1">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Bajas frecuencias LHF, HF y en alguna banda UHF.</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Estratosfera</a:t>
            </a:r>
          </a:p>
          <a:p>
            <a:pPr lvl="1">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Se pueden asimilar al espacio libre, temperatura constante con la altura.</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Ionosfera</a:t>
            </a:r>
          </a:p>
          <a:p>
            <a:pPr lvl="1">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Altas frecuencias VHF, UHF, comunicaciones satelitales.</a:t>
            </a:r>
          </a:p>
        </p:txBody>
      </p:sp>
      <p:pic>
        <p:nvPicPr>
          <p:cNvPr id="1229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2293"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spTree>
    <p:extLst>
      <p:ext uri="{BB962C8B-B14F-4D97-AF65-F5344CB8AC3E}">
        <p14:creationId xmlns:p14="http://schemas.microsoft.com/office/powerpoint/2010/main" val="10414633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62" name="Picture 18" descr="http://lu6etj.host-argentina.com.ar/lu6etj/tecnicos/handbook/propagacion/propag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939197"/>
            <a:ext cx="5040560" cy="2800312"/>
          </a:xfrm>
          <a:prstGeom prst="rect">
            <a:avLst/>
          </a:prstGeom>
          <a:noFill/>
          <a:extLst>
            <a:ext uri="{909E8E84-426E-40DD-AFC4-6F175D3DCCD1}">
              <a14:hiddenFill xmlns:a14="http://schemas.microsoft.com/office/drawing/2010/main">
                <a:solidFill>
                  <a:srgbClr val="FFFFFF"/>
                </a:solidFill>
              </a14:hiddenFill>
            </a:ext>
          </a:extLst>
        </p:spPr>
      </p:pic>
      <p:sp>
        <p:nvSpPr>
          <p:cNvPr id="2" name="1 Marcador de contenido"/>
          <p:cNvSpPr>
            <a:spLocks noGrp="1"/>
          </p:cNvSpPr>
          <p:nvPr>
            <p:ph idx="1"/>
          </p:nvPr>
        </p:nvSpPr>
        <p:spPr/>
        <p:txBody>
          <a:bodyPr/>
          <a:lstStyle/>
          <a:p>
            <a:r>
              <a:rPr lang="es-ES" dirty="0"/>
              <a:t>Si consideramos espacio libre se puede calcular la pérdida por la ecuación de </a:t>
            </a:r>
            <a:r>
              <a:rPr lang="es-ES" dirty="0" err="1"/>
              <a:t>friis</a:t>
            </a:r>
            <a:r>
              <a:rPr lang="es-ES" dirty="0"/>
              <a:t>.</a:t>
            </a:r>
          </a:p>
        </p:txBody>
      </p:sp>
      <p:sp>
        <p:nvSpPr>
          <p:cNvPr id="3" name="2 Título"/>
          <p:cNvSpPr>
            <a:spLocks noGrp="1"/>
          </p:cNvSpPr>
          <p:nvPr>
            <p:ph type="title"/>
          </p:nvPr>
        </p:nvSpPr>
        <p:spPr/>
        <p:txBody>
          <a:bodyPr>
            <a:normAutofit fontScale="90000"/>
          </a:bodyPr>
          <a:lstStyle/>
          <a:p>
            <a:r>
              <a:rPr lang="es-ES" dirty="0"/>
              <a:t>Propagación de ondas espaciales</a:t>
            </a:r>
          </a:p>
        </p:txBody>
      </p:sp>
      <p:sp>
        <p:nvSpPr>
          <p:cNvPr id="4" name="AutoShape 4" descr="data:image/jpeg;base64,/9j/4AAQSkZJRgABAQAAAQABAAD/2wCEAAkGBxQSEhQUEBQTFBUUFRQUGBQWEBcXFBYUFBIYGBQUFBUYHCggGBolHxQVIjQhJykrMS4uFx8zODUsNygvLisBCgoKDAwNDgwMFCsZFBkrKys3LDIrLCsrNysrKywrKys3KysrKysrKysrKysrKysrKysrKysrKysrKysrKysrK//AABEIAKMBNgMBIgACEQEDEQH/xAAbAAEAAgMBAQAAAAAAAAAAAAAABQYBBAcDAv/EAEYQAAIBAwIDAwcKAwUHBQAAAAECAwAEERIhBRMxBiJBFBVRU2Fx0SMyM0JSVGKBlKEWkdMkQ2NysQdzgpKissE0RIPU8P/EABUBAQEAAAAAAAAAAAAAAAAAAAAB/8QAFREBAQAAAAAAAAAAAAAAAAAAABH/2gAMAwEAAhEDEQA/AO40pSgUpSgUpSgUpSgUpWM0GaV4XN2kYy7Bfed/5VEXPaNR9Gpb2tsPjQTua+JJlUZYge84qoXHGZn+tpH4Rj9+taLsT1JPvNBcJeMwr9fP+UE1qS9o0HzVY+/A+NVmlFSt52wWMgNykLfNDyYJ3A2G2eo/nX03HpfQo/4T8arcto/NMkbINaJGwdC2AjuwKYYesbIOxwvoqDfs+yR4Z49AMru5QgJmKNTIi6tmyjNtgAmiL23GpvtD/kHwrXn7SshVXmVC3zVbQCx6YAI9tVI9m2Ooh0yzrJkxnGoawWKZ0liGG2Md0HrvW/cRiWVHhlQEExkqzF/k5MyR4VtLAZIKsDgnNBZfPE32/wDpX4V9Djc32h/yCqNPwF+Wqu8bKq4LFWwqJbmMPp1ZL/W9h91eqcGWM82ZwyCQSkurZbIlCa1zjUDKANvqgejAXaDtDIQCNDA7ggHB9xBrZi7Rt9aMfkxqgQ9mz0Lqw0KpOg62AMWVc6t1+SOB+M/ni47Mk69LoNTFlJUnSCW0qVzpYIGwMg7AdKDpEXaOM/OVx/I/+a3YeLwt0cD2Hb/WqYKUVf0kB6EH3b19ZqgRyFd1JHuOKkLfjky9SGHoYf8Akb0RcKVCWvaJG+kBU+nqPjUtDOrjKsCPYc0HrSlKBSlKBSlKBSlKBSlKBSlKBSlKBSlKBSlRXEeKYyse7enwHxoNy7vUjGXIHs8T7hVfvePu20Y0D09WPwrUljLEliST4mvnyeitV2JOWJJ9u9YxW35PTyeoNTFMVt+T08noNTFMVt+T08noNTFQ1lwMpHMhcEzKQSEIAJQqX05xk7HAwNqsnk9Y8nqiA4ZwtoXlk1gmUAfMwMqzlWYZwT3wNgPm+2tIdmMABZAw0sMvECwd4+W8iFcYOyfyO9WqWNVUs5VVUElmYAADqSTsB7ahhNNdf+kzDDvm6ePLP6DbxMO8P8RtvQD1qo1G7OrklNC5JOnl9wjXE4RwCMp8kRj8Z/PzTs1uNTKVAjyDFnUUdGA7xOle4QAPSM5xW8L57bC34UL0F2oIhOwxzh/ct7clduozipwW/o3Hpz4HpUFXs+zgQKGYNpbUCUJyRGUV2DErrBIPTwrd4Jw0wIylg2ptewIUdxVIAJPUpq97Gpzyenk9FjUxTFbfk9PJ6g1MUxW35PTyeg1MV9RSMpypKn0jatnyenk9BI2XaBhtKMj7QG/5jxqft7lXGUII9/8AqPCqd5PXrbhkOUJB/wBfYaqLlSo6w4kH2bZv2PuqRoFKUoFKUoFKUoFKUoFKUoFKV8OM0GjfTE91enif/FaBgqZENOTQQ3IpyKmeTTk0ENyKcipnk05NBDcinIqZ5NOTQQ3IpyKmeTXlOyopZyFVQSWJAAA6kk9BQRfIqM4vxNICIwrTTuMpbxgGRh9pvCNB4u2B7+hyvFJr46bAcuA51Xrp84ei1ib6Tp9I3cGQQGqa4R2fitg3LBLOcySuxaWRvtSOd293QeAHSgrVv2ekmYScQKvghktUz5PGfAvn6dwfrMMDAwBjNTpt/ZUzyacmghWtcgggEEEEEZBB6gg9RUD5glte9YENH1NnI3yfXc28hzyT+Agqfw7mrxyaGH2UFW4VxCO41BMrImOZDIumaPJIGtD4HBwwyD4E1IcivXjHZ2O40sdUcqfRzxHTNH/lbxXbdGBU+INRacXktDo4iBozhb1EKwt6PKE38nbw1ElDjORnFBv8inIqWjAIBBBBGQQcgjwINffJ9lBDcinIqZ5NOTQQ3IpyKmeTTk0ENyKcipnk05NBD8ipGynPRuvgfTXvyacmg96VgVkUClKUClKUClKUClKUClKUClKUClKUClK0uKcREK6irOSwRUXGp3boo1EAdDuSAMb0G4TVf4/2kEB0IA75UNl9CRhhs7uRjA2JA3AOcY3qH45xiWaaS3UGHQhBPNwzLJCGc4xpAUMSJNWkNGFzl9ovhFk84QWQjKxs39uMZ5Wk5ytujHNwQS5DHEa6yADjFB48Z/2i3FnbIzxpPMxLFNQVhFpJaRRFqzGp21nSDqGNWCTPcI4TNfxxT8VxghZFslXECHGVMwJJmfxwe6NtsjNTfBOzMFsr6F1vL9LLJh5Zv945G4/DsB4AVMhaD5RAMYGMft7q+6UoFKUoFKUoFeckQYEMAQdiCMgjxBHor0pQcs7VdleIwXET8FwtvG6TG2NzpjaQZDKkbDEcekkFQ2CWyAMVeuAdoI7kFRmOaPAlt5BpmiP4l8VyDhhkHGxNTGKh+O9nornSx1Ryp9HPEdE0Z/C+N12GVOVONwaCYzWaqMXHprMhOJAGMnCXsa4iOTsLhBnkt+LdD6V6Va45AwBBBB3BByCPAg0H3SlKBSlKBSlKBSlKBSlKBSlKBSlYzQZpWM0zQZpWM1mgUpWvf3iQo0kjBURS7MegVRkn+WaDYrBasI4IBG4IBB9h6VXu06vrjP8AaOSFk1+TtiRZNuW5we8gAcY3GSCQR0D349xzk6REBI+vvIGGRGqF5OpGG0jIHj7skVl+PllkjvVaUSMGthAjLPIwOVMI1ZwNKuJc4UOAxyDUdwq2e6QJDFDIT9NdSRB7ZHbDTRxoT/anWTUVb5qaiNRwQb3wTgEdvlxqkmcDmTyHVNJj7TY2X0KAFHgBQQPC+ysk41X7fJsxfyQSF1Zj9a7l/v2wB3dkGwAOAauiKAAAAANsDoB6BWRimaDNKZpmgUrGaZoM0pmlApSlApSlApSlB5yxhgQQCDsQehHoPpqsNwGWzOvhxHLzlrKRjysePkz/ANw34d0OOi9atdYNBEcE7QRXGpRqjmTHMgkGmWM/iX6y7HDrlT4E1Lg1Ecc4BFc6S2pJY88ueM6Zoieuh8dD4qcg+INRY47NZYXiQBiGy3saHlY8BcIMmFvxDKH0r0oLZSvOKQMAQQQcEEHIIPQg+NeXEL5IU1ysFXUiZP2pGCINvSWA/Og2aVgGs5oFKVjNBmlYzWc0ClKUHzqqudrOHT3BiEBRRETOCxbeaPHJTukd3dyScjYbGvLtH2aM0hmgSITC1uI0lKqJFnfl8hw2k406G38M9K8PM97znAlcQkoo/tLFigniJZSclWMYlB6bkY9NB5Nwq8MkTtI7AS80qJ/m5a4ACjYFAskGV8Qp8a+bXhvEMDXM+VDEjmDBl1QYIxkmM6ZzpOPnYwBgD2ThF/qUGViuiNWYznI0yJq0Y+sVDZYgnfY74r5k4Fe+ErnAJBM+XVtM6/Jlhts0PiOh8d6CS7NQXSyTm5PcYqY116gp1Sa9O5IXHKxk+HQVPv02qnPwviBGz6WMLqCLhiqsYHVV0sCS3MMb8wk4wRvjff4Pw67juXMjs0GgqA0xck5TQ2G6NjXnoNxQCeK+A4dj2tcZx7dq0eNWHFLiCWBvN6rNG0ZYGckBxgkAjc71IzceuFZlHDbtwrEB1ltNLAHAYBpwcHruPGtS/wC1s0Mbyy8NvFSNS7NzLQ4VRknAnydqCT4lxqKzjjWUlnYBI4o11TSsBjEcfj7+gGSSMVGpwee9w3EMJDnIskbKtvt5VIPpD+BcJ6dVa/absRFeyJdRs0VwECh8toePBISVEZSR3vqsDsKiYbC0hZYuJW72rsQqyi+uXtJWPgkvMGg/hcKd9s0HRYYgoAUAADAAGAAOgA8BWpxyaRLeZ4RmRUZlGgtuB1CDdiOunxxiq5xfspaRwu8cTswXIzdXJG/1iBJkgZyQPAGo7hHCLFnMcmpzrwkiz3QR10agciUqN1lA335ZoN4cauED8km5RQ7rLJCQzaIdbxDlqoJzhQ2OrEblTXke01yBM4TwiVIzC+lHLXGtJGyMtiOMEjbLLgHIqWXsdZHosh8Nry58Og+l91fX8FWf2Jf1lz/VoM3PFpBJbZBVJbeZ2XQxxNmAxIWx3Th5Rg+j2VCJxW5MZxMxJSF5WeER8mVpAHgRuWQNtQ7ytp0gk94GpodiLP1cn6y5/q0/gmz9XLt0/tlzt7vlaDUueIScm1bmTxaxIXcwo8hKxkoGUIRuQOgGRjpmvCPj14EJMGpxE0roUbOpLa3cxR4HUvLINyfmH0bSX8E2fq5f1lz/AFafwTZ+rl/WXP8AVoIm67SXRjfQsavyZHQmN3ErAyALGFOAVEasQSfngD01uWnavEzC4KRwqoxOytGpcuigZZiNLF8qTjIH51t/wXafYl/WXPh0/vaiu0f+za1uoTEvNiyykvz5ZDgMCQFkcrk+kiguiOCMjcHoRuD7q+qqfDv9ndlDGsapKQowCbufP8lkAH5AVs/wNZerk/V3H9WgsdKrn8DWXq5P1dx/Vp/A1l6uT9Xcf1aCx0qufwNZerk/V3H9Wn8DWXq5P1dx/VoLHSq5/A1l6uT9Xcf1afwNZerk/V3H9WgsdfEiAjBGQfAjYj0Gq9/A9l6uT9Xcf1a+W7E2Q3Mb4HX+13G3v+VoPCTs9NZkvwsjQTlrGQ4gP2jbtj5Bz6N0PoGc1i8u14nA8ELeT3EbwyNFPEeZG0UquNcYYalJTGpSQfTUNNYWcpKcNt5Lp84MnltwtohB31z8w6iPsoGPurEPZSPhp8vuC89wuiKOON3WFGmcRqkYldmwS4yzMfTigsvk3FPvHD/0E/8A9qtnh0F8HBuJrR498rFaSxuTjbDNOwH8q8Rxa8+4N+sirYsuIXLuBJaGJd8v5RG+Ntu6u59FBvcTnZIZGjUu6oxVB1ZwO6o95xVQspuIoqRuGJjK6pGRXMqyTx5KyDSBpR38NuWM58fviPl6XE8kQdkyVjXUWH0UHe5Z2AGJiCASWwCMGsyX9+FGlGLaEIAtyEYFyJWdiNSuq6SF0jJ8DkhQ14eI8RWOMaSxFsGZnt21PcBJdakKMKVZY8EkBtRxnO261/fLLEmksBKVd+QdLxF1AbbIQgMTkkAgbZrTuuIXzao49XMFuGOmDGl3jnw2p8aX1JEAuPrHbfb38s4gSQitvyxre3A0oZ4VEgGRqYxtOzL9UqPzC6LSq92fubpp51uFYRrgRsUAJId1PeAAIKhG2zjV19CgsdKUoFKUoFKUoFRXaixae0uIY8a5YZI11HC6mQgZIBwMkeFSta96rFGEbaXKsFbAOlsd04OxwcbUH1aIVRFPUKoPvAArM8KuCrgMCMEEAgj0EHqKi+ynFTc26O+BIMxyqPqzRHRKv/Mp/IipmgqbdnJbTvcMkCL1NpKWa2b2Rvu1uf8ALlfw1qy3tvdOILpDaXRIZY5gpEhXG8ZB0XClRpIznBIIGau1aXE+GRXCGOdFkQ9VYZHvHoPtG9BXeCWc9nzebgwxoxVI0GqSRpGYuoG4Y+jbdwBsAa3uAdpBNlZtEcq5yuSMgDvHDbrgiRd+vLJG1ah4fd2W9q5uoB/7aZ/l1H+BcN87x7snp+cK1LSKyvTKqDlTsMzW0qBJQMjWHjOTocAKzKSGB2O+aC6RShgGUggjIIOQQehBFfdUThN/PZ/JXBjOXPdAOsAuxeRVGSynMarv85wMDGKsvC+0ME4XQ4DNn5NmUSjGrqmc/VY56ECglqVjNZoFKUoFKUoFKUoFKxmvkyAdaD7r5d8Ak+AzVcvO1QcmOwjN3ICQWRtNtGRt8rcHu5BHzV1N7BXivZaS573E5ueOvkseY7RfYyjvTeHzzjb5ooPuftaJGMfD4mu3BILo2m1Q9MSXBBBPsQMfZWV7NNcHVxKXnjr5OgKWi++PrL73JGw2FWG2t1jUKgCqoACqAFAHgAOle1B5xwqoAUAADAAAAAHQAeFaPH+Fi5iEZYriSGTIAO8MqyAYPpKAfnUlVe7RXknPtLeB9DSy8yQjGRbQDVKOhxqZo09zmgsC1mvlelQvHeMNA8aiMFXzqldnWNO8owWSNwGOokatI7vWgmitNFV2ftjAig6ZmBjEvdQd2PTIxc5YbAROTjfpjOa+k7XQsxWNZnPMMQ0ouHcFw4UlhjSYnBzjp40E+IxWdNVfhPawy4DQSB37yRphm5RZhzGyQAAAM4J+cMD07fDO08c0ixBX1nOSFyikAtpZuoOlc5xjcDOdqCd0ClZFZoFKUoFKUoFKUoFYIrNKCrWR8m4lLH0jvV56dceURKEnXfbLJymGPsuatIqu9trN2t+dCNU9q4uIhjdin0kYz01xl0/4qmuH3aTRpJEQySKrqw6FWGQf5Gg2KUpQYIqL4zwGC5UCZO8u6SKxSWM+mORcMp9xqVpQcw7Z8TveGxYCJfiQhEZ4T5Qqg6isyopWVMZGru9RsTvW1w61S8gE3DpRG2CphbSrWzPvLH3V1o2pYzg7lYwAVBroZWoTi/ZiKZuaheCcdLiFtEu3QP4Srv8ANcEUGLfjD+VC25bkKhLStgbqq972qdYGdtw3oNbnD+LpKzoNSsjshDLgEqcEo3zXA8cE46HB2qDHFrm0Om/j5sQ6XlvGSAAetxAMtH/mUsuxzpxXnJwwyiKWwuPkdJGY3DjGdRZTn5QsxJbLDJ05yAQQuWaVVE7UNDq8sjCAY7ysO6WAcxlScuUVl1MuRvVqU7UGaUrDGgzWCwqt33apSxjsozeSg6SI2AhjP+NcHuJ/lGW9la6dmprrfic2tTg+SQFo7YfhkYHXP7dWFP2aBxjtOJhJb8PElzMQycyAgRQsRgNJcEFFIP1RqbbpUH2N7LX0ySHjk8kwEhVLfXiJlQkcxwgXmK3grbY3I326DZ2aRKEiRUVRgKqhVA9AA2Fe9B5QW6ooVFVVUYCqoAAHQADoK9QKzSgUpSgxmqv2eHPvbu6I2TFlEc5BSE652HvlYr/8IqS7U8V8ltZZsZKIdC+LSMdMSD2lio/OnZbhXktrDATqMaAM/i8h3kc58SxY/nQSwqA7WRhVSXkRTFXRflJGTHMlRRghGzuQcEeFWCtXiBjCEzadC99i2NIEZDajn0EA0FKhkspHAFq5YTMmEjHKklAmR+8xUMi8uXY42Ocb17xcetA4ZbabWwFx3YNTYYSaJNKscFtMm+PfjNSPZKETIbl4Y4zNI0saiPDrEdQjeTP94wZmOw+kxv1qVl4Fbtp1RRnSuhe4Nk+yPZuf50FY86WrHa0Z1RLYqU5THXLPLDHFtJgEMreON2zgjFSfZ64tppXaCFkaMY1mPSpBd1IUg4JBVx6cY8DUpHwK3XSVijGjAXCDbD6x/wBXe9+9e9pw2OJmaNFUucsVGNRySSce0k/nQbVZpSgUpSgUpSgVHPxy3BIMqggkEb7EdR0qRrll99LJ/nf/ALzQdA8/W/rl/f4U8/W/rl/f4VzilCOjNx639an7/Cq52S4xDbtPaGRQkL64ev8A6abLIo26I4kTbwVarn/7pUXxf5N4rjwQ8qT/AHUpAz/wuEPu1UHW/P1v65f3+FPP1v65f3+Fc4pQjo/n639cv7/Cnn639cv7/CucUoR0fz9b+uX9/hTz9b+tT9/hXOKUI6M3Hbb1qfvVcvbS1DtLY3ItJiSx0LmCVj4zwbKx2+cNLe2q5Sgm/wCKoCyx8VSNCpBS4Us9qxyCPlMZiJKjKPt03NWpOPW2BiZPyzXOXUEYIBB6gjII9BB6iow8Bj6BpVj8YFlZYifcNwPwggeyg6DxLt5bq3LtT5VLnGmM4jQ/40xGmMb+0+ytMYud+IXalTg+SwM6QjptJJtJN+elT9mq3BCqKFRVVR0VVAUe4CvuiugWfE7OJFSNoo0UYVEXSqj0AAYFe/n629an7/CucUokdH8/W/rV/f4U8/W/rl/f4VzilCOj+frf1y/v8Kefrf1y/v8ACucUoR0fz9b+uX9/hQ8ft/Wr+/wrnFMUFk7QcXhnu7SASKY42a7lPUYi7sCH3yOGH+5NWPz9betT9/hXJODd9ppyPpHKIf8ABiJVfyLa2/4hUpQdHPHrf1yfv8K57/tQtGv5bNLW4WJAJxPIWOkRvyu4yD6QNpPd6HG9eVKEdBtOMwKihp0ZgAC2NOogddIGB7qkbS8SUao2DDOMj0+j965cKuvYk/IN/vD/ANq0FkpSlApSlApSlApSlArm95ZEyOfxv/3GukVDycLySfSSf5mgpPkJp5Caunmr2U81eyiqZ5Ca8rrhIkRo3HddSh9zDBq8eavZTzVQcys0vFjRZLVnZVCs4uoQGKjBbBORnrXrm5+5P+rg+NdI81eyq5fcEn5rmOOTXzGdZuavK5IhIEXLLddWBjTjPezRFazc/cn/AFcHxpm5+5P+rg+NT0nBb3mIjCRohLAwYNAMgPE83OxglR8oFCjJxvnbOxw/h17yLkyKRLjMKtySclN1BU4IDdC2nPiAKCsk3X3J/wBXB8az/avuT/q4PjU7wrhF6siB1kWIySMdfIdyGnkPyxVu73DGV0ZxvkeFffFeCXInd7eN3ypIZmQKpEIAWE80dWBBV48ZYnUBigr2bn7k/wCrg+NM3P3J/wBXB8anZrW+Z8Ro6P8AKOquIeWqG5cIJ2GSTygMBCTnGa+JeBX0sBVjKrGObOPJ0cuVh5aFgWGMmbcaf9CQhc3P3J/1cHxpqufuT/q4PjVguuB3a81I1lMemQRaWgA1d8DnasELjl40Y31Z8KkeCcLudc3lI7ue4NMekd98FGRiSNOjZgCDn8gp2q5+5P8Aq4PjWnxa6uo4JXFoylI3YMbmFgCFJBKg5b3CuqeaaeaqDlHBr68liV5LB1J/x44ww9ISQ6hW/qufuT/q4PjXSfNVY80+yiub6rn7k/6uD401XP3J/wBXB8a6R5pp5poOb6rn7k/6uD401XP3J/1cHxrpHmmnmmg5vqufuT/q4PjXldJdujKlo0bMpVXN1CQhIwGIU5OOu1dN80080+ygo1nwkRokaDuoqoPcowK9fITV081U81eyiKX5CaeQmrp5q9lPNXsoql+QGrf2Qh0QsD9sn9hXqeFeyt/h9voUj25oNulKUQpSlApSlApSlArFKUClKUClKUCsZpSgZpmlKimaVilVHyDvX3mlKgZpmlKKzSlKqFKUoFKUoFKUoFKUoFKUoFKUoFKUoM0pSgUpSg//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6" descr="data:image/jpeg;base64,/9j/4AAQSkZJRgABAQAAAQABAAD/2wCEAAkGBxQSEhQUEBQTFBUUFRQUGBQWEBcXFBYUFBIYGBQUFBUYHCggGBolHxQVIjQhJykrMS4uFx8zODUsNygvLisBCgoKDAwNDgwMFCsZFBkrKys3LDIrLCsrNysrKywrKys3KysrKysrKysrKysrKysrKysrKysrKysrKysrKysrK//AABEIAKMBNgMBIgACEQEDEQH/xAAbAAEAAgMBAQAAAAAAAAAAAAAABQYBBAcDAv/EAEYQAAIBAwIDAwcKAwUHBQAAAAECAwAEERIhBRMxBiJBFBVRU2Fx0SMyM0JSVGKBlKEWkdMkQ2NysQdzgpKissE0RIPU8P/EABUBAQEAAAAAAAAAAAAAAAAAAAAB/8QAFREBAQAAAAAAAAAAAAAAAAAAABH/2gAMAwEAAhEDEQA/AO40pSgUpSgUpSgUpSgUpWM0GaV4XN2kYy7Bfed/5VEXPaNR9Gpb2tsPjQTua+JJlUZYge84qoXHGZn+tpH4Rj9+taLsT1JPvNBcJeMwr9fP+UE1qS9o0HzVY+/A+NVmlFSt52wWMgNykLfNDyYJ3A2G2eo/nX03HpfQo/4T8arcto/NMkbINaJGwdC2AjuwKYYesbIOxwvoqDfs+yR4Z49AMru5QgJmKNTIi6tmyjNtgAmiL23GpvtD/kHwrXn7SshVXmVC3zVbQCx6YAI9tVI9m2Ooh0yzrJkxnGoawWKZ0liGG2Md0HrvW/cRiWVHhlQEExkqzF/k5MyR4VtLAZIKsDgnNBZfPE32/wDpX4V9Djc32h/yCqNPwF+Wqu8bKq4LFWwqJbmMPp1ZL/W9h91eqcGWM82ZwyCQSkurZbIlCa1zjUDKANvqgejAXaDtDIQCNDA7ggHB9xBrZi7Rt9aMfkxqgQ9mz0Lqw0KpOg62AMWVc6t1+SOB+M/ni47Mk69LoNTFlJUnSCW0qVzpYIGwMg7AdKDpEXaOM/OVx/I/+a3YeLwt0cD2Hb/WqYKUVf0kB6EH3b19ZqgRyFd1JHuOKkLfjky9SGHoYf8Akb0RcKVCWvaJG+kBU+nqPjUtDOrjKsCPYc0HrSlKBSlKBSlKBSlKBSlKBSlKBSlKBSlKBSlRXEeKYyse7enwHxoNy7vUjGXIHs8T7hVfvePu20Y0D09WPwrUljLEliST4mvnyeitV2JOWJJ9u9YxW35PTyeoNTFMVt+T08noNTFMVt+T08noNTFQ1lwMpHMhcEzKQSEIAJQqX05xk7HAwNqsnk9Y8nqiA4ZwtoXlk1gmUAfMwMqzlWYZwT3wNgPm+2tIdmMABZAw0sMvECwd4+W8iFcYOyfyO9WqWNVUs5VVUElmYAADqSTsB7ahhNNdf+kzDDvm6ePLP6DbxMO8P8RtvQD1qo1G7OrklNC5JOnl9wjXE4RwCMp8kRj8Z/PzTs1uNTKVAjyDFnUUdGA7xOle4QAPSM5xW8L57bC34UL0F2oIhOwxzh/ct7clduozipwW/o3Hpz4HpUFXs+zgQKGYNpbUCUJyRGUV2DErrBIPTwrd4Jw0wIylg2ptewIUdxVIAJPUpq97Gpzyenk9FjUxTFbfk9PJ6g1MUxW35PTyeg1MV9RSMpypKn0jatnyenk9BI2XaBhtKMj7QG/5jxqft7lXGUII9/8AqPCqd5PXrbhkOUJB/wBfYaqLlSo6w4kH2bZv2PuqRoFKUoFKUoFKUoFKUoFKUoFKV8OM0GjfTE91enif/FaBgqZENOTQQ3IpyKmeTTk0ENyKcipnk05NBDcinIqZ5NOTQQ3IpyKmeTXlOyopZyFVQSWJAAA6kk9BQRfIqM4vxNICIwrTTuMpbxgGRh9pvCNB4u2B7+hyvFJr46bAcuA51Xrp84ei1ib6Tp9I3cGQQGqa4R2fitg3LBLOcySuxaWRvtSOd293QeAHSgrVv2ekmYScQKvghktUz5PGfAvn6dwfrMMDAwBjNTpt/ZUzyacmghWtcgggEEEEEZBB6gg9RUD5glte9YENH1NnI3yfXc28hzyT+Agqfw7mrxyaGH2UFW4VxCO41BMrImOZDIumaPJIGtD4HBwwyD4E1IcivXjHZ2O40sdUcqfRzxHTNH/lbxXbdGBU+INRacXktDo4iBozhb1EKwt6PKE38nbw1ElDjORnFBv8inIqWjAIBBBBGQQcgjwINffJ9lBDcinIqZ5NOTQQ3IpyKmeTTk0ENyKcipnk05NBD8ipGynPRuvgfTXvyacmg96VgVkUClKUClKUClKUClKUClKUClKUClKUClK0uKcREK6irOSwRUXGp3boo1EAdDuSAMb0G4TVf4/2kEB0IA75UNl9CRhhs7uRjA2JA3AOcY3qH45xiWaaS3UGHQhBPNwzLJCGc4xpAUMSJNWkNGFzl9ovhFk84QWQjKxs39uMZ5Wk5ytujHNwQS5DHEa6yADjFB48Z/2i3FnbIzxpPMxLFNQVhFpJaRRFqzGp21nSDqGNWCTPcI4TNfxxT8VxghZFslXECHGVMwJJmfxwe6NtsjNTfBOzMFsr6F1vL9LLJh5Zv945G4/DsB4AVMhaD5RAMYGMft7q+6UoFKUoFKUoFeckQYEMAQdiCMgjxBHor0pQcs7VdleIwXET8FwtvG6TG2NzpjaQZDKkbDEcekkFQ2CWyAMVeuAdoI7kFRmOaPAlt5BpmiP4l8VyDhhkHGxNTGKh+O9nornSx1Ryp9HPEdE0Z/C+N12GVOVONwaCYzWaqMXHprMhOJAGMnCXsa4iOTsLhBnkt+LdD6V6Va45AwBBBB3BByCPAg0H3SlKBSlKBSlKBSlKBSlKBSlKBSlYzQZpWM0zQZpWM1mgUpWvf3iQo0kjBURS7MegVRkn+WaDYrBasI4IBG4IBB9h6VXu06vrjP8AaOSFk1+TtiRZNuW5we8gAcY3GSCQR0D349xzk6REBI+vvIGGRGqF5OpGG0jIHj7skVl+PllkjvVaUSMGthAjLPIwOVMI1ZwNKuJc4UOAxyDUdwq2e6QJDFDIT9NdSRB7ZHbDTRxoT/anWTUVb5qaiNRwQb3wTgEdvlxqkmcDmTyHVNJj7TY2X0KAFHgBQQPC+ysk41X7fJsxfyQSF1Zj9a7l/v2wB3dkGwAOAauiKAAAAANsDoB6BWRimaDNKZpmgUrGaZoM0pmlApSlApSlApSlB5yxhgQQCDsQehHoPpqsNwGWzOvhxHLzlrKRjysePkz/ANw34d0OOi9atdYNBEcE7QRXGpRqjmTHMgkGmWM/iX6y7HDrlT4E1Lg1Ecc4BFc6S2pJY88ueM6Zoieuh8dD4qcg+INRY47NZYXiQBiGy3saHlY8BcIMmFvxDKH0r0oLZSvOKQMAQQQcEEHIIPQg+NeXEL5IU1ysFXUiZP2pGCINvSWA/Og2aVgGs5oFKVjNBmlYzWc0ClKUHzqqudrOHT3BiEBRRETOCxbeaPHJTukd3dyScjYbGvLtH2aM0hmgSITC1uI0lKqJFnfl8hw2k406G38M9K8PM97znAlcQkoo/tLFigniJZSclWMYlB6bkY9NB5Nwq8MkTtI7AS80qJ/m5a4ACjYFAskGV8Qp8a+bXhvEMDXM+VDEjmDBl1QYIxkmM6ZzpOPnYwBgD2ThF/qUGViuiNWYznI0yJq0Y+sVDZYgnfY74r5k4Fe+ErnAJBM+XVtM6/Jlhts0PiOh8d6CS7NQXSyTm5PcYqY116gp1Sa9O5IXHKxk+HQVPv02qnPwviBGz6WMLqCLhiqsYHVV0sCS3MMb8wk4wRvjff4Pw67juXMjs0GgqA0xck5TQ2G6NjXnoNxQCeK+A4dj2tcZx7dq0eNWHFLiCWBvN6rNG0ZYGckBxgkAjc71IzceuFZlHDbtwrEB1ltNLAHAYBpwcHruPGtS/wC1s0Mbyy8NvFSNS7NzLQ4VRknAnydqCT4lxqKzjjWUlnYBI4o11TSsBjEcfj7+gGSSMVGpwee9w3EMJDnIskbKtvt5VIPpD+BcJ6dVa/absRFeyJdRs0VwECh8toePBISVEZSR3vqsDsKiYbC0hZYuJW72rsQqyi+uXtJWPgkvMGg/hcKd9s0HRYYgoAUAADAAGAAOgA8BWpxyaRLeZ4RmRUZlGgtuB1CDdiOunxxiq5xfspaRwu8cTswXIzdXJG/1iBJkgZyQPAGo7hHCLFnMcmpzrwkiz3QR10agciUqN1lA335ZoN4cauED8km5RQ7rLJCQzaIdbxDlqoJzhQ2OrEblTXke01yBM4TwiVIzC+lHLXGtJGyMtiOMEjbLLgHIqWXsdZHosh8Nry58Og+l91fX8FWf2Jf1lz/VoM3PFpBJbZBVJbeZ2XQxxNmAxIWx3Th5Rg+j2VCJxW5MZxMxJSF5WeER8mVpAHgRuWQNtQ7ytp0gk94GpodiLP1cn6y5/q0/gmz9XLt0/tlzt7vlaDUueIScm1bmTxaxIXcwo8hKxkoGUIRuQOgGRjpmvCPj14EJMGpxE0roUbOpLa3cxR4HUvLINyfmH0bSX8E2fq5f1lz/AFafwTZ+rl/WXP8AVoIm67SXRjfQsavyZHQmN3ErAyALGFOAVEasQSfngD01uWnavEzC4KRwqoxOytGpcuigZZiNLF8qTjIH51t/wXafYl/WXPh0/vaiu0f+za1uoTEvNiyykvz5ZDgMCQFkcrk+kiguiOCMjcHoRuD7q+qqfDv9ndlDGsapKQowCbufP8lkAH5AVs/wNZerk/V3H9WgsdKrn8DWXq5P1dx/Vp/A1l6uT9Xcf1aCx0qufwNZerk/V3H9Wn8DWXq5P1dx/VoLHSq5/A1l6uT9Xcf1afwNZerk/V3H9WgsdfEiAjBGQfAjYj0Gq9/A9l6uT9Xcf1a+W7E2Q3Mb4HX+13G3v+VoPCTs9NZkvwsjQTlrGQ4gP2jbtj5Bz6N0PoGc1i8u14nA8ELeT3EbwyNFPEeZG0UquNcYYalJTGpSQfTUNNYWcpKcNt5Lp84MnltwtohB31z8w6iPsoGPurEPZSPhp8vuC89wuiKOON3WFGmcRqkYldmwS4yzMfTigsvk3FPvHD/0E/8A9qtnh0F8HBuJrR498rFaSxuTjbDNOwH8q8Rxa8+4N+sirYsuIXLuBJaGJd8v5RG+Ntu6u59FBvcTnZIZGjUu6oxVB1ZwO6o95xVQspuIoqRuGJjK6pGRXMqyTx5KyDSBpR38NuWM58fviPl6XE8kQdkyVjXUWH0UHe5Z2AGJiCASWwCMGsyX9+FGlGLaEIAtyEYFyJWdiNSuq6SF0jJ8DkhQ14eI8RWOMaSxFsGZnt21PcBJdakKMKVZY8EkBtRxnO261/fLLEmksBKVd+QdLxF1AbbIQgMTkkAgbZrTuuIXzao49XMFuGOmDGl3jnw2p8aX1JEAuPrHbfb38s4gSQitvyxre3A0oZ4VEgGRqYxtOzL9UqPzC6LSq92fubpp51uFYRrgRsUAJId1PeAAIKhG2zjV19CgsdKUoFKUoFKUoFRXaixae0uIY8a5YZI11HC6mQgZIBwMkeFSta96rFGEbaXKsFbAOlsd04OxwcbUH1aIVRFPUKoPvAArM8KuCrgMCMEEAgj0EHqKi+ynFTc26O+BIMxyqPqzRHRKv/Mp/IipmgqbdnJbTvcMkCL1NpKWa2b2Rvu1uf8ALlfw1qy3tvdOILpDaXRIZY5gpEhXG8ZB0XClRpIznBIIGau1aXE+GRXCGOdFkQ9VYZHvHoPtG9BXeCWc9nzebgwxoxVI0GqSRpGYuoG4Y+jbdwBsAa3uAdpBNlZtEcq5yuSMgDvHDbrgiRd+vLJG1ah4fd2W9q5uoB/7aZ/l1H+BcN87x7snp+cK1LSKyvTKqDlTsMzW0qBJQMjWHjOTocAKzKSGB2O+aC6RShgGUggjIIOQQehBFfdUThN/PZ/JXBjOXPdAOsAuxeRVGSynMarv85wMDGKsvC+0ME4XQ4DNn5NmUSjGrqmc/VY56ECglqVjNZoFKUoFKUoFKUoFKxmvkyAdaD7r5d8Ak+AzVcvO1QcmOwjN3ICQWRtNtGRt8rcHu5BHzV1N7BXivZaS573E5ueOvkseY7RfYyjvTeHzzjb5ooPuftaJGMfD4mu3BILo2m1Q9MSXBBBPsQMfZWV7NNcHVxKXnjr5OgKWi++PrL73JGw2FWG2t1jUKgCqoACqAFAHgAOle1B5xwqoAUAADAAAAAHQAeFaPH+Fi5iEZYriSGTIAO8MqyAYPpKAfnUlVe7RXknPtLeB9DSy8yQjGRbQDVKOhxqZo09zmgsC1mvlelQvHeMNA8aiMFXzqldnWNO8owWSNwGOokatI7vWgmitNFV2ftjAig6ZmBjEvdQd2PTIxc5YbAROTjfpjOa+k7XQsxWNZnPMMQ0ouHcFw4UlhjSYnBzjp40E+IxWdNVfhPawy4DQSB37yRphm5RZhzGyQAAAM4J+cMD07fDO08c0ixBX1nOSFyikAtpZuoOlc5xjcDOdqCd0ClZFZoFKUoFKUoFKUoFYIrNKCrWR8m4lLH0jvV56dceURKEnXfbLJymGPsuatIqu9trN2t+dCNU9q4uIhjdin0kYz01xl0/4qmuH3aTRpJEQySKrqw6FWGQf5Gg2KUpQYIqL4zwGC5UCZO8u6SKxSWM+mORcMp9xqVpQcw7Z8TveGxYCJfiQhEZ4T5Qqg6isyopWVMZGru9RsTvW1w61S8gE3DpRG2CphbSrWzPvLH3V1o2pYzg7lYwAVBroZWoTi/ZiKZuaheCcdLiFtEu3QP4Srv8ANcEUGLfjD+VC25bkKhLStgbqq972qdYGdtw3oNbnD+LpKzoNSsjshDLgEqcEo3zXA8cE46HB2qDHFrm0Om/j5sQ6XlvGSAAetxAMtH/mUsuxzpxXnJwwyiKWwuPkdJGY3DjGdRZTn5QsxJbLDJ05yAQQuWaVVE7UNDq8sjCAY7ysO6WAcxlScuUVl1MuRvVqU7UGaUrDGgzWCwqt33apSxjsozeSg6SI2AhjP+NcHuJ/lGW9la6dmprrfic2tTg+SQFo7YfhkYHXP7dWFP2aBxjtOJhJb8PElzMQycyAgRQsRgNJcEFFIP1RqbbpUH2N7LX0ySHjk8kwEhVLfXiJlQkcxwgXmK3grbY3I326DZ2aRKEiRUVRgKqhVA9AA2Fe9B5QW6ooVFVVUYCqoAAHQADoK9QKzSgUpSgxmqv2eHPvbu6I2TFlEc5BSE652HvlYr/8IqS7U8V8ltZZsZKIdC+LSMdMSD2lio/OnZbhXktrDATqMaAM/i8h3kc58SxY/nQSwqA7WRhVSXkRTFXRflJGTHMlRRghGzuQcEeFWCtXiBjCEzadC99i2NIEZDajn0EA0FKhkspHAFq5YTMmEjHKklAmR+8xUMi8uXY42Ocb17xcetA4ZbabWwFx3YNTYYSaJNKscFtMm+PfjNSPZKETIbl4Y4zNI0saiPDrEdQjeTP94wZmOw+kxv1qVl4Fbtp1RRnSuhe4Nk+yPZuf50FY86WrHa0Z1RLYqU5THXLPLDHFtJgEMreON2zgjFSfZ64tppXaCFkaMY1mPSpBd1IUg4JBVx6cY8DUpHwK3XSVijGjAXCDbD6x/wBXe9+9e9pw2OJmaNFUucsVGNRySSce0k/nQbVZpSgUpSgUpSgVHPxy3BIMqggkEb7EdR0qRrll99LJ/nf/ALzQdA8/W/rl/f4U8/W/rl/f4VzilCOjNx639an7/Cq52S4xDbtPaGRQkL64ev8A6abLIo26I4kTbwVarn/7pUXxf5N4rjwQ8qT/AHUpAz/wuEPu1UHW/P1v65f3+FPP1v65f3+Fc4pQjo/n639cv7/Cnn639cv7/CucUoR0fz9b+uX9/hTz9b+tT9/hXOKUI6M3Hbb1qfvVcvbS1DtLY3ItJiSx0LmCVj4zwbKx2+cNLe2q5Sgm/wCKoCyx8VSNCpBS4Us9qxyCPlMZiJKjKPt03NWpOPW2BiZPyzXOXUEYIBB6gjII9BB6iow8Bj6BpVj8YFlZYifcNwPwggeyg6DxLt5bq3LtT5VLnGmM4jQ/40xGmMb+0+ytMYud+IXalTg+SwM6QjptJJtJN+elT9mq3BCqKFRVVR0VVAUe4CvuiugWfE7OJFSNoo0UYVEXSqj0AAYFe/n629an7/CucUokdH8/W/rV/f4U8/W/rl/f4VzilCOj+frf1y/v8Kefrf1y/v8ACucUoR0fz9b+uX9/hQ8ft/Wr+/wrnFMUFk7QcXhnu7SASKY42a7lPUYi7sCH3yOGH+5NWPz9betT9/hXJODd9ppyPpHKIf8ABiJVfyLa2/4hUpQdHPHrf1yfv8K57/tQtGv5bNLW4WJAJxPIWOkRvyu4yD6QNpPd6HG9eVKEdBtOMwKihp0ZgAC2NOogddIGB7qkbS8SUao2DDOMj0+j965cKuvYk/IN/vD/ANq0FkpSlApSlApSlApSlArm95ZEyOfxv/3GukVDycLySfSSf5mgpPkJp5Caunmr2U81eyiqZ5Ca8rrhIkRo3HddSh9zDBq8eavZTzVQcys0vFjRZLVnZVCs4uoQGKjBbBORnrXrm5+5P+rg+NdI81eyq5fcEn5rmOOTXzGdZuavK5IhIEXLLddWBjTjPezRFazc/cn/AFcHxpm5+5P+rg+NT0nBb3mIjCRohLAwYNAMgPE83OxglR8oFCjJxvnbOxw/h17yLkyKRLjMKtySclN1BU4IDdC2nPiAKCsk3X3J/wBXB8az/avuT/q4PjU7wrhF6siB1kWIySMdfIdyGnkPyxVu73DGV0ZxvkeFffFeCXInd7eN3ypIZmQKpEIAWE80dWBBV48ZYnUBigr2bn7k/wCrg+NM3P3J/wBXB8anZrW+Z8Ro6P8AKOquIeWqG5cIJ2GSTygMBCTnGa+JeBX0sBVjKrGObOPJ0cuVh5aFgWGMmbcaf9CQhc3P3J/1cHxpqufuT/q4PjVguuB3a81I1lMemQRaWgA1d8DnasELjl40Y31Z8KkeCcLudc3lI7ue4NMekd98FGRiSNOjZgCDn8gp2q5+5P8Aq4PjWnxa6uo4JXFoylI3YMbmFgCFJBKg5b3CuqeaaeaqDlHBr68liV5LB1J/x44ww9ISQ6hW/qufuT/q4PjXSfNVY80+yiub6rn7k/6uD401XP3J/wBXB8a6R5pp5poOb6rn7k/6uD401XP3J/1cHxrpHmmnmmg5vqufuT/q4PjXldJdujKlo0bMpVXN1CQhIwGIU5OOu1dN80080+ygo1nwkRokaDuoqoPcowK9fITV081U81eyiKX5CaeQmrp5q9lPNXsoql+QGrf2Qh0QsD9sn9hXqeFeyt/h9voUj25oNulKUQpSlApSlApSlArFKUClKUClKUCsZpSgZpmlKimaVilVHyDvX3mlKgZpmlKKzSlKqFKUoFKUoFKUoFKUoFKUoFKUoFKUoM0pSgUpSg//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6" name="AutoShape 8" descr="data:image/jpeg;base64,/9j/4AAQSkZJRgABAQAAAQABAAD/2wCEAAkGBxQSEhQUEBQTFBUUFRQUGBQWEBcXFBYUFBIYGBQUFBUYHCggGBolHxQVIjQhJykrMS4uFx8zODUsNygvLisBCgoKDAwNDgwMFCsZFBkrKys3LDIrLCsrNysrKywrKys3KysrKysrKysrKysrKysrKysrKysrKysrKysrKysrK//AABEIAKMBNgMBIgACEQEDEQH/xAAbAAEAAgMBAQAAAAAAAAAAAAAABQYBBAcDAv/EAEYQAAIBAwIDAwcKAwUHBQAAAAECAwAEERIhBRMxBiJBFBVRU2Fx0SMyM0JSVGKBlKEWkdMkQ2NysQdzgpKissE0RIPU8P/EABUBAQEAAAAAAAAAAAAAAAAAAAAB/8QAFREBAQAAAAAAAAAAAAAAAAAAABH/2gAMAwEAAhEDEQA/AO40pSgUpSgUpSgUpSgUpWM0GaV4XN2kYy7Bfed/5VEXPaNR9Gpb2tsPjQTua+JJlUZYge84qoXHGZn+tpH4Rj9+taLsT1JPvNBcJeMwr9fP+UE1qS9o0HzVY+/A+NVmlFSt52wWMgNykLfNDyYJ3A2G2eo/nX03HpfQo/4T8arcto/NMkbINaJGwdC2AjuwKYYesbIOxwvoqDfs+yR4Z49AMru5QgJmKNTIi6tmyjNtgAmiL23GpvtD/kHwrXn7SshVXmVC3zVbQCx6YAI9tVI9m2Ooh0yzrJkxnGoawWKZ0liGG2Md0HrvW/cRiWVHhlQEExkqzF/k5MyR4VtLAZIKsDgnNBZfPE32/wDpX4V9Djc32h/yCqNPwF+Wqu8bKq4LFWwqJbmMPp1ZL/W9h91eqcGWM82ZwyCQSkurZbIlCa1zjUDKANvqgejAXaDtDIQCNDA7ggHB9xBrZi7Rt9aMfkxqgQ9mz0Lqw0KpOg62AMWVc6t1+SOB+M/ni47Mk69LoNTFlJUnSCW0qVzpYIGwMg7AdKDpEXaOM/OVx/I/+a3YeLwt0cD2Hb/WqYKUVf0kB6EH3b19ZqgRyFd1JHuOKkLfjky9SGHoYf8Akb0RcKVCWvaJG+kBU+nqPjUtDOrjKsCPYc0HrSlKBSlKBSlKBSlKBSlKBSlKBSlKBSlKBSlRXEeKYyse7enwHxoNy7vUjGXIHs8T7hVfvePu20Y0D09WPwrUljLEliST4mvnyeitV2JOWJJ9u9YxW35PTyeoNTFMVt+T08noNTFMVt+T08noNTFQ1lwMpHMhcEzKQSEIAJQqX05xk7HAwNqsnk9Y8nqiA4ZwtoXlk1gmUAfMwMqzlWYZwT3wNgPm+2tIdmMABZAw0sMvECwd4+W8iFcYOyfyO9WqWNVUs5VVUElmYAADqSTsB7ahhNNdf+kzDDvm6ePLP6DbxMO8P8RtvQD1qo1G7OrklNC5JOnl9wjXE4RwCMp8kRj8Z/PzTs1uNTKVAjyDFnUUdGA7xOle4QAPSM5xW8L57bC34UL0F2oIhOwxzh/ct7clduozipwW/o3Hpz4HpUFXs+zgQKGYNpbUCUJyRGUV2DErrBIPTwrd4Jw0wIylg2ptewIUdxVIAJPUpq97Gpzyenk9FjUxTFbfk9PJ6g1MUxW35PTyeg1MV9RSMpypKn0jatnyenk9BI2XaBhtKMj7QG/5jxqft7lXGUII9/8AqPCqd5PXrbhkOUJB/wBfYaqLlSo6w4kH2bZv2PuqRoFKUoFKUoFKUoFKUoFKUoFKV8OM0GjfTE91enif/FaBgqZENOTQQ3IpyKmeTTk0ENyKcipnk05NBDcinIqZ5NOTQQ3IpyKmeTXlOyopZyFVQSWJAAA6kk9BQRfIqM4vxNICIwrTTuMpbxgGRh9pvCNB4u2B7+hyvFJr46bAcuA51Xrp84ei1ib6Tp9I3cGQQGqa4R2fitg3LBLOcySuxaWRvtSOd293QeAHSgrVv2ekmYScQKvghktUz5PGfAvn6dwfrMMDAwBjNTpt/ZUzyacmghWtcgggEEEEEZBB6gg9RUD5glte9YENH1NnI3yfXc28hzyT+Agqfw7mrxyaGH2UFW4VxCO41BMrImOZDIumaPJIGtD4HBwwyD4E1IcivXjHZ2O40sdUcqfRzxHTNH/lbxXbdGBU+INRacXktDo4iBozhb1EKwt6PKE38nbw1ElDjORnFBv8inIqWjAIBBBBGQQcgjwINffJ9lBDcinIqZ5NOTQQ3IpyKmeTTk0ENyKcipnk05NBD8ipGynPRuvgfTXvyacmg96VgVkUClKUClKUClKUClKUClKUClKUClKUClK0uKcREK6irOSwRUXGp3boo1EAdDuSAMb0G4TVf4/2kEB0IA75UNl9CRhhs7uRjA2JA3AOcY3qH45xiWaaS3UGHQhBPNwzLJCGc4xpAUMSJNWkNGFzl9ovhFk84QWQjKxs39uMZ5Wk5ytujHNwQS5DHEa6yADjFB48Z/2i3FnbIzxpPMxLFNQVhFpJaRRFqzGp21nSDqGNWCTPcI4TNfxxT8VxghZFslXECHGVMwJJmfxwe6NtsjNTfBOzMFsr6F1vL9LLJh5Zv945G4/DsB4AVMhaD5RAMYGMft7q+6UoFKUoFKUoFeckQYEMAQdiCMgjxBHor0pQcs7VdleIwXET8FwtvG6TG2NzpjaQZDKkbDEcekkFQ2CWyAMVeuAdoI7kFRmOaPAlt5BpmiP4l8VyDhhkHGxNTGKh+O9nornSx1Ryp9HPEdE0Z/C+N12GVOVONwaCYzWaqMXHprMhOJAGMnCXsa4iOTsLhBnkt+LdD6V6Va45AwBBBB3BByCPAg0H3SlKBSlKBSlKBSlKBSlKBSlKBSlYzQZpWM0zQZpWM1mgUpWvf3iQo0kjBURS7MegVRkn+WaDYrBasI4IBG4IBB9h6VXu06vrjP8AaOSFk1+TtiRZNuW5we8gAcY3GSCQR0D349xzk6REBI+vvIGGRGqF5OpGG0jIHj7skVl+PllkjvVaUSMGthAjLPIwOVMI1ZwNKuJc4UOAxyDUdwq2e6QJDFDIT9NdSRB7ZHbDTRxoT/anWTUVb5qaiNRwQb3wTgEdvlxqkmcDmTyHVNJj7TY2X0KAFHgBQQPC+ysk41X7fJsxfyQSF1Zj9a7l/v2wB3dkGwAOAauiKAAAAANsDoB6BWRimaDNKZpmgUrGaZoM0pmlApSlApSlApSlB5yxhgQQCDsQehHoPpqsNwGWzOvhxHLzlrKRjysePkz/ANw34d0OOi9atdYNBEcE7QRXGpRqjmTHMgkGmWM/iX6y7HDrlT4E1Lg1Ecc4BFc6S2pJY88ueM6Zoieuh8dD4qcg+INRY47NZYXiQBiGy3saHlY8BcIMmFvxDKH0r0oLZSvOKQMAQQQcEEHIIPQg+NeXEL5IU1ysFXUiZP2pGCINvSWA/Og2aVgGs5oFKVjNBmlYzWc0ClKUHzqqudrOHT3BiEBRRETOCxbeaPHJTukd3dyScjYbGvLtH2aM0hmgSITC1uI0lKqJFnfl8hw2k406G38M9K8PM97znAlcQkoo/tLFigniJZSclWMYlB6bkY9NB5Nwq8MkTtI7AS80qJ/m5a4ACjYFAskGV8Qp8a+bXhvEMDXM+VDEjmDBl1QYIxkmM6ZzpOPnYwBgD2ThF/qUGViuiNWYznI0yJq0Y+sVDZYgnfY74r5k4Fe+ErnAJBM+XVtM6/Jlhts0PiOh8d6CS7NQXSyTm5PcYqY116gp1Sa9O5IXHKxk+HQVPv02qnPwviBGz6WMLqCLhiqsYHVV0sCS3MMb8wk4wRvjff4Pw67juXMjs0GgqA0xck5TQ2G6NjXnoNxQCeK+A4dj2tcZx7dq0eNWHFLiCWBvN6rNG0ZYGckBxgkAjc71IzceuFZlHDbtwrEB1ltNLAHAYBpwcHruPGtS/wC1s0Mbyy8NvFSNS7NzLQ4VRknAnydqCT4lxqKzjjWUlnYBI4o11TSsBjEcfj7+gGSSMVGpwee9w3EMJDnIskbKtvt5VIPpD+BcJ6dVa/absRFeyJdRs0VwECh8toePBISVEZSR3vqsDsKiYbC0hZYuJW72rsQqyi+uXtJWPgkvMGg/hcKd9s0HRYYgoAUAADAAGAAOgA8BWpxyaRLeZ4RmRUZlGgtuB1CDdiOunxxiq5xfspaRwu8cTswXIzdXJG/1iBJkgZyQPAGo7hHCLFnMcmpzrwkiz3QR10agciUqN1lA335ZoN4cauED8km5RQ7rLJCQzaIdbxDlqoJzhQ2OrEblTXke01yBM4TwiVIzC+lHLXGtJGyMtiOMEjbLLgHIqWXsdZHosh8Nry58Og+l91fX8FWf2Jf1lz/VoM3PFpBJbZBVJbeZ2XQxxNmAxIWx3Th5Rg+j2VCJxW5MZxMxJSF5WeER8mVpAHgRuWQNtQ7ytp0gk94GpodiLP1cn6y5/q0/gmz9XLt0/tlzt7vlaDUueIScm1bmTxaxIXcwo8hKxkoGUIRuQOgGRjpmvCPj14EJMGpxE0roUbOpLa3cxR4HUvLINyfmH0bSX8E2fq5f1lz/AFafwTZ+rl/WXP8AVoIm67SXRjfQsavyZHQmN3ErAyALGFOAVEasQSfngD01uWnavEzC4KRwqoxOytGpcuigZZiNLF8qTjIH51t/wXafYl/WXPh0/vaiu0f+za1uoTEvNiyykvz5ZDgMCQFkcrk+kiguiOCMjcHoRuD7q+qqfDv9ndlDGsapKQowCbufP8lkAH5AVs/wNZerk/V3H9WgsdKrn8DWXq5P1dx/Vp/A1l6uT9Xcf1aCx0qufwNZerk/V3H9Wn8DWXq5P1dx/VoLHSq5/A1l6uT9Xcf1afwNZerk/V3H9WgsdfEiAjBGQfAjYj0Gq9/A9l6uT9Xcf1a+W7E2Q3Mb4HX+13G3v+VoPCTs9NZkvwsjQTlrGQ4gP2jbtj5Bz6N0PoGc1i8u14nA8ELeT3EbwyNFPEeZG0UquNcYYalJTGpSQfTUNNYWcpKcNt5Lp84MnltwtohB31z8w6iPsoGPurEPZSPhp8vuC89wuiKOON3WFGmcRqkYldmwS4yzMfTigsvk3FPvHD/0E/8A9qtnh0F8HBuJrR498rFaSxuTjbDNOwH8q8Rxa8+4N+sirYsuIXLuBJaGJd8v5RG+Ntu6u59FBvcTnZIZGjUu6oxVB1ZwO6o95xVQspuIoqRuGJjK6pGRXMqyTx5KyDSBpR38NuWM58fviPl6XE8kQdkyVjXUWH0UHe5Z2AGJiCASWwCMGsyX9+FGlGLaEIAtyEYFyJWdiNSuq6SF0jJ8DkhQ14eI8RWOMaSxFsGZnt21PcBJdakKMKVZY8EkBtRxnO261/fLLEmksBKVd+QdLxF1AbbIQgMTkkAgbZrTuuIXzao49XMFuGOmDGl3jnw2p8aX1JEAuPrHbfb38s4gSQitvyxre3A0oZ4VEgGRqYxtOzL9UqPzC6LSq92fubpp51uFYRrgRsUAJId1PeAAIKhG2zjV19CgsdKUoFKUoFKUoFRXaixae0uIY8a5YZI11HC6mQgZIBwMkeFSta96rFGEbaXKsFbAOlsd04OxwcbUH1aIVRFPUKoPvAArM8KuCrgMCMEEAgj0EHqKi+ynFTc26O+BIMxyqPqzRHRKv/Mp/IipmgqbdnJbTvcMkCL1NpKWa2b2Rvu1uf8ALlfw1qy3tvdOILpDaXRIZY5gpEhXG8ZB0XClRpIznBIIGau1aXE+GRXCGOdFkQ9VYZHvHoPtG9BXeCWc9nzebgwxoxVI0GqSRpGYuoG4Y+jbdwBsAa3uAdpBNlZtEcq5yuSMgDvHDbrgiRd+vLJG1ah4fd2W9q5uoB/7aZ/l1H+BcN87x7snp+cK1LSKyvTKqDlTsMzW0qBJQMjWHjOTocAKzKSGB2O+aC6RShgGUggjIIOQQehBFfdUThN/PZ/JXBjOXPdAOsAuxeRVGSynMarv85wMDGKsvC+0ME4XQ4DNn5NmUSjGrqmc/VY56ECglqVjNZoFKUoFKUoFKUoFKxmvkyAdaD7r5d8Ak+AzVcvO1QcmOwjN3ICQWRtNtGRt8rcHu5BHzV1N7BXivZaS573E5ueOvkseY7RfYyjvTeHzzjb5ooPuftaJGMfD4mu3BILo2m1Q9MSXBBBPsQMfZWV7NNcHVxKXnjr5OgKWi++PrL73JGw2FWG2t1jUKgCqoACqAFAHgAOle1B5xwqoAUAADAAAAAHQAeFaPH+Fi5iEZYriSGTIAO8MqyAYPpKAfnUlVe7RXknPtLeB9DSy8yQjGRbQDVKOhxqZo09zmgsC1mvlelQvHeMNA8aiMFXzqldnWNO8owWSNwGOokatI7vWgmitNFV2ftjAig6ZmBjEvdQd2PTIxc5YbAROTjfpjOa+k7XQsxWNZnPMMQ0ouHcFw4UlhjSYnBzjp40E+IxWdNVfhPawy4DQSB37yRphm5RZhzGyQAAAM4J+cMD07fDO08c0ixBX1nOSFyikAtpZuoOlc5xjcDOdqCd0ClZFZoFKUoFKUoFKUoFYIrNKCrWR8m4lLH0jvV56dceURKEnXfbLJymGPsuatIqu9trN2t+dCNU9q4uIhjdin0kYz01xl0/4qmuH3aTRpJEQySKrqw6FWGQf5Gg2KUpQYIqL4zwGC5UCZO8u6SKxSWM+mORcMp9xqVpQcw7Z8TveGxYCJfiQhEZ4T5Qqg6isyopWVMZGru9RsTvW1w61S8gE3DpRG2CphbSrWzPvLH3V1o2pYzg7lYwAVBroZWoTi/ZiKZuaheCcdLiFtEu3QP4Srv8ANcEUGLfjD+VC25bkKhLStgbqq972qdYGdtw3oNbnD+LpKzoNSsjshDLgEqcEo3zXA8cE46HB2qDHFrm0Om/j5sQ6XlvGSAAetxAMtH/mUsuxzpxXnJwwyiKWwuPkdJGY3DjGdRZTn5QsxJbLDJ05yAQQuWaVVE7UNDq8sjCAY7ysO6WAcxlScuUVl1MuRvVqU7UGaUrDGgzWCwqt33apSxjsozeSg6SI2AhjP+NcHuJ/lGW9la6dmprrfic2tTg+SQFo7YfhkYHXP7dWFP2aBxjtOJhJb8PElzMQycyAgRQsRgNJcEFFIP1RqbbpUH2N7LX0ySHjk8kwEhVLfXiJlQkcxwgXmK3grbY3I326DZ2aRKEiRUVRgKqhVA9AA2Fe9B5QW6ooVFVVUYCqoAAHQADoK9QKzSgUpSgxmqv2eHPvbu6I2TFlEc5BSE652HvlYr/8IqS7U8V8ltZZsZKIdC+LSMdMSD2lio/OnZbhXktrDATqMaAM/i8h3kc58SxY/nQSwqA7WRhVSXkRTFXRflJGTHMlRRghGzuQcEeFWCtXiBjCEzadC99i2NIEZDajn0EA0FKhkspHAFq5YTMmEjHKklAmR+8xUMi8uXY42Ocb17xcetA4ZbabWwFx3YNTYYSaJNKscFtMm+PfjNSPZKETIbl4Y4zNI0saiPDrEdQjeTP94wZmOw+kxv1qVl4Fbtp1RRnSuhe4Nk+yPZuf50FY86WrHa0Z1RLYqU5THXLPLDHFtJgEMreON2zgjFSfZ64tppXaCFkaMY1mPSpBd1IUg4JBVx6cY8DUpHwK3XSVijGjAXCDbD6x/wBXe9+9e9pw2OJmaNFUucsVGNRySSce0k/nQbVZpSgUpSgUpSgVHPxy3BIMqggkEb7EdR0qRrll99LJ/nf/ALzQdA8/W/rl/f4U8/W/rl/f4VzilCOjNx639an7/Cq52S4xDbtPaGRQkL64ev8A6abLIo26I4kTbwVarn/7pUXxf5N4rjwQ8qT/AHUpAz/wuEPu1UHW/P1v65f3+FPP1v65f3+Fc4pQjo/n639cv7/Cnn639cv7/CucUoR0fz9b+uX9/hTz9b+tT9/hXOKUI6M3Hbb1qfvVcvbS1DtLY3ItJiSx0LmCVj4zwbKx2+cNLe2q5Sgm/wCKoCyx8VSNCpBS4Us9qxyCPlMZiJKjKPt03NWpOPW2BiZPyzXOXUEYIBB6gjII9BB6iow8Bj6BpVj8YFlZYifcNwPwggeyg6DxLt5bq3LtT5VLnGmM4jQ/40xGmMb+0+ytMYud+IXalTg+SwM6QjptJJtJN+elT9mq3BCqKFRVVR0VVAUe4CvuiugWfE7OJFSNoo0UYVEXSqj0AAYFe/n629an7/CucUokdH8/W/rV/f4U8/W/rl/f4VzilCOj+frf1y/v8Kefrf1y/v8ACucUoR0fz9b+uX9/hQ8ft/Wr+/wrnFMUFk7QcXhnu7SASKY42a7lPUYi7sCH3yOGH+5NWPz9betT9/hXJODd9ppyPpHKIf8ABiJVfyLa2/4hUpQdHPHrf1yfv8K57/tQtGv5bNLW4WJAJxPIWOkRvyu4yD6QNpPd6HG9eVKEdBtOMwKihp0ZgAC2NOogddIGB7qkbS8SUao2DDOMj0+j965cKuvYk/IN/vD/ANq0FkpSlApSlApSlApSlArm95ZEyOfxv/3GukVDycLySfSSf5mgpPkJp5Caunmr2U81eyiqZ5Ca8rrhIkRo3HddSh9zDBq8eavZTzVQcys0vFjRZLVnZVCs4uoQGKjBbBORnrXrm5+5P+rg+NdI81eyq5fcEn5rmOOTXzGdZuavK5IhIEXLLddWBjTjPezRFazc/cn/AFcHxpm5+5P+rg+NT0nBb3mIjCRohLAwYNAMgPE83OxglR8oFCjJxvnbOxw/h17yLkyKRLjMKtySclN1BU4IDdC2nPiAKCsk3X3J/wBXB8az/avuT/q4PjU7wrhF6siB1kWIySMdfIdyGnkPyxVu73DGV0ZxvkeFffFeCXInd7eN3ypIZmQKpEIAWE80dWBBV48ZYnUBigr2bn7k/wCrg+NM3P3J/wBXB8anZrW+Z8Ro6P8AKOquIeWqG5cIJ2GSTygMBCTnGa+JeBX0sBVjKrGObOPJ0cuVh5aFgWGMmbcaf9CQhc3P3J/1cHxpqufuT/q4PjVguuB3a81I1lMemQRaWgA1d8DnasELjl40Y31Z8KkeCcLudc3lI7ue4NMekd98FGRiSNOjZgCDn8gp2q5+5P8Aq4PjWnxa6uo4JXFoylI3YMbmFgCFJBKg5b3CuqeaaeaqDlHBr68liV5LB1J/x44ww9ISQ6hW/qufuT/q4PjXSfNVY80+yiub6rn7k/6uD401XP3J/wBXB8a6R5pp5poOb6rn7k/6uD401XP3J/1cHxrpHmmnmmg5vqufuT/q4PjXldJdujKlo0bMpVXN1CQhIwGIU5OOu1dN80080+ygo1nwkRokaDuoqoPcowK9fITV081U81eyiKX5CaeQmrp5q9lPNXsoql+QGrf2Qh0QsD9sn9hXqeFeyt/h9voUj25oNulKUQpSlApSlApSlArFKUClKUClKUCsZpSgZpmlKimaVilVHyDvX3mlKgZpmlKKzSlKqFKUoFKUoFKUoFKUoFKUoFKUoFKUoM0pSgUpSg//2Q=="/>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7" name="AutoShape 10" descr="data:image/jpeg;base64,/9j/4AAQSkZJRgABAQAAAQABAAD/2wCEAAkGBxQSEhQUEBQTFBUUFRQUGBQWEBcXFBYUFBIYGBQUFBUYHCggGBolHxQVIjQhJykrMS4uFx8zODUsNygvLisBCgoKDAwNDgwMFCsZFBkrKys3LDIrLCsrNysrKywrKys3KysrKysrKysrKysrKysrKysrKysrKysrKysrKysrK//AABEIAKMBNgMBIgACEQEDEQH/xAAbAAEAAgMBAQAAAAAAAAAAAAAABQYBBAcDAv/EAEYQAAIBAwIDAwcKAwUHBQAAAAECAwAEERIhBRMxBiJBFBVRU2Fx0SMyM0JSVGKBlKEWkdMkQ2NysQdzgpKissE0RIPU8P/EABUBAQEAAAAAAAAAAAAAAAAAAAAB/8QAFREBAQAAAAAAAAAAAAAAAAAAABH/2gAMAwEAAhEDEQA/AO40pSgUpSgUpSgUpSgUpWM0GaV4XN2kYy7Bfed/5VEXPaNR9Gpb2tsPjQTua+JJlUZYge84qoXHGZn+tpH4Rj9+taLsT1JPvNBcJeMwr9fP+UE1qS9o0HzVY+/A+NVmlFSt52wWMgNykLfNDyYJ3A2G2eo/nX03HpfQo/4T8arcto/NMkbINaJGwdC2AjuwKYYesbIOxwvoqDfs+yR4Z49AMru5QgJmKNTIi6tmyjNtgAmiL23GpvtD/kHwrXn7SshVXmVC3zVbQCx6YAI9tVI9m2Ooh0yzrJkxnGoawWKZ0liGG2Md0HrvW/cRiWVHhlQEExkqzF/k5MyR4VtLAZIKsDgnNBZfPE32/wDpX4V9Djc32h/yCqNPwF+Wqu8bKq4LFWwqJbmMPp1ZL/W9h91eqcGWM82ZwyCQSkurZbIlCa1zjUDKANvqgejAXaDtDIQCNDA7ggHB9xBrZi7Rt9aMfkxqgQ9mz0Lqw0KpOg62AMWVc6t1+SOB+M/ni47Mk69LoNTFlJUnSCW0qVzpYIGwMg7AdKDpEXaOM/OVx/I/+a3YeLwt0cD2Hb/WqYKUVf0kB6EH3b19ZqgRyFd1JHuOKkLfjky9SGHoYf8Akb0RcKVCWvaJG+kBU+nqPjUtDOrjKsCPYc0HrSlKBSlKBSlKBSlKBSlKBSlKBSlKBSlKBSlRXEeKYyse7enwHxoNy7vUjGXIHs8T7hVfvePu20Y0D09WPwrUljLEliST4mvnyeitV2JOWJJ9u9YxW35PTyeoNTFMVt+T08noNTFMVt+T08noNTFQ1lwMpHMhcEzKQSEIAJQqX05xk7HAwNqsnk9Y8nqiA4ZwtoXlk1gmUAfMwMqzlWYZwT3wNgPm+2tIdmMABZAw0sMvECwd4+W8iFcYOyfyO9WqWNVUs5VVUElmYAADqSTsB7ahhNNdf+kzDDvm6ePLP6DbxMO8P8RtvQD1qo1G7OrklNC5JOnl9wjXE4RwCMp8kRj8Z/PzTs1uNTKVAjyDFnUUdGA7xOle4QAPSM5xW8L57bC34UL0F2oIhOwxzh/ct7clduozipwW/o3Hpz4HpUFXs+zgQKGYNpbUCUJyRGUV2DErrBIPTwrd4Jw0wIylg2ptewIUdxVIAJPUpq97Gpzyenk9FjUxTFbfk9PJ6g1MUxW35PTyeg1MV9RSMpypKn0jatnyenk9BI2XaBhtKMj7QG/5jxqft7lXGUII9/8AqPCqd5PXrbhkOUJB/wBfYaqLlSo6w4kH2bZv2PuqRoFKUoFKUoFKUoFKUoFKUoFKV8OM0GjfTE91enif/FaBgqZENOTQQ3IpyKmeTTk0ENyKcipnk05NBDcinIqZ5NOTQQ3IpyKmeTXlOyopZyFVQSWJAAA6kk9BQRfIqM4vxNICIwrTTuMpbxgGRh9pvCNB4u2B7+hyvFJr46bAcuA51Xrp84ei1ib6Tp9I3cGQQGqa4R2fitg3LBLOcySuxaWRvtSOd293QeAHSgrVv2ekmYScQKvghktUz5PGfAvn6dwfrMMDAwBjNTpt/ZUzyacmghWtcgggEEEEEZBB6gg9RUD5glte9YENH1NnI3yfXc28hzyT+Agqfw7mrxyaGH2UFW4VxCO41BMrImOZDIumaPJIGtD4HBwwyD4E1IcivXjHZ2O40sdUcqfRzxHTNH/lbxXbdGBU+INRacXktDo4iBozhb1EKwt6PKE38nbw1ElDjORnFBv8inIqWjAIBBBBGQQcgjwINffJ9lBDcinIqZ5NOTQQ3IpyKmeTTk0ENyKcipnk05NBD8ipGynPRuvgfTXvyacmg96VgVkUClKUClKUClKUClKUClKUClKUClKUClK0uKcREK6irOSwRUXGp3boo1EAdDuSAMb0G4TVf4/2kEB0IA75UNl9CRhhs7uRjA2JA3AOcY3qH45xiWaaS3UGHQhBPNwzLJCGc4xpAUMSJNWkNGFzl9ovhFk84QWQjKxs39uMZ5Wk5ytujHNwQS5DHEa6yADjFB48Z/2i3FnbIzxpPMxLFNQVhFpJaRRFqzGp21nSDqGNWCTPcI4TNfxxT8VxghZFslXECHGVMwJJmfxwe6NtsjNTfBOzMFsr6F1vL9LLJh5Zv945G4/DsB4AVMhaD5RAMYGMft7q+6UoFKUoFKUoFeckQYEMAQdiCMgjxBHor0pQcs7VdleIwXET8FwtvG6TG2NzpjaQZDKkbDEcekkFQ2CWyAMVeuAdoI7kFRmOaPAlt5BpmiP4l8VyDhhkHGxNTGKh+O9nornSx1Ryp9HPEdE0Z/C+N12GVOVONwaCYzWaqMXHprMhOJAGMnCXsa4iOTsLhBnkt+LdD6V6Va45AwBBBB3BByCPAg0H3SlKBSlKBSlKBSlKBSlKBSlKBSlYzQZpWM0zQZpWM1mgUpWvf3iQo0kjBURS7MegVRkn+WaDYrBasI4IBG4IBB9h6VXu06vrjP8AaOSFk1+TtiRZNuW5we8gAcY3GSCQR0D349xzk6REBI+vvIGGRGqF5OpGG0jIHj7skVl+PllkjvVaUSMGthAjLPIwOVMI1ZwNKuJc4UOAxyDUdwq2e6QJDFDIT9NdSRB7ZHbDTRxoT/anWTUVb5qaiNRwQb3wTgEdvlxqkmcDmTyHVNJj7TY2X0KAFHgBQQPC+ysk41X7fJsxfyQSF1Zj9a7l/v2wB3dkGwAOAauiKAAAAANsDoB6BWRimaDNKZpmgUrGaZoM0pmlApSlApSlApSlB5yxhgQQCDsQehHoPpqsNwGWzOvhxHLzlrKRjysePkz/ANw34d0OOi9atdYNBEcE7QRXGpRqjmTHMgkGmWM/iX6y7HDrlT4E1Lg1Ecc4BFc6S2pJY88ueM6Zoieuh8dD4qcg+INRY47NZYXiQBiGy3saHlY8BcIMmFvxDKH0r0oLZSvOKQMAQQQcEEHIIPQg+NeXEL5IU1ysFXUiZP2pGCINvSWA/Og2aVgGs5oFKVjNBmlYzWc0ClKUHzqqudrOHT3BiEBRRETOCxbeaPHJTukd3dyScjYbGvLtH2aM0hmgSITC1uI0lKqJFnfl8hw2k406G38M9K8PM97znAlcQkoo/tLFigniJZSclWMYlB6bkY9NB5Nwq8MkTtI7AS80qJ/m5a4ACjYFAskGV8Qp8a+bXhvEMDXM+VDEjmDBl1QYIxkmM6ZzpOPnYwBgD2ThF/qUGViuiNWYznI0yJq0Y+sVDZYgnfY74r5k4Fe+ErnAJBM+XVtM6/Jlhts0PiOh8d6CS7NQXSyTm5PcYqY116gp1Sa9O5IXHKxk+HQVPv02qnPwviBGz6WMLqCLhiqsYHVV0sCS3MMb8wk4wRvjff4Pw67juXMjs0GgqA0xck5TQ2G6NjXnoNxQCeK+A4dj2tcZx7dq0eNWHFLiCWBvN6rNG0ZYGckBxgkAjc71IzceuFZlHDbtwrEB1ltNLAHAYBpwcHruPGtS/wC1s0Mbyy8NvFSNS7NzLQ4VRknAnydqCT4lxqKzjjWUlnYBI4o11TSsBjEcfj7+gGSSMVGpwee9w3EMJDnIskbKtvt5VIPpD+BcJ6dVa/absRFeyJdRs0VwECh8toePBISVEZSR3vqsDsKiYbC0hZYuJW72rsQqyi+uXtJWPgkvMGg/hcKd9s0HRYYgoAUAADAAGAAOgA8BWpxyaRLeZ4RmRUZlGgtuB1CDdiOunxxiq5xfspaRwu8cTswXIzdXJG/1iBJkgZyQPAGo7hHCLFnMcmpzrwkiz3QR10agciUqN1lA335ZoN4cauED8km5RQ7rLJCQzaIdbxDlqoJzhQ2OrEblTXke01yBM4TwiVIzC+lHLXGtJGyMtiOMEjbLLgHIqWXsdZHosh8Nry58Og+l91fX8FWf2Jf1lz/VoM3PFpBJbZBVJbeZ2XQxxNmAxIWx3Th5Rg+j2VCJxW5MZxMxJSF5WeER8mVpAHgRuWQNtQ7ytp0gk94GpodiLP1cn6y5/q0/gmz9XLt0/tlzt7vlaDUueIScm1bmTxaxIXcwo8hKxkoGUIRuQOgGRjpmvCPj14EJMGpxE0roUbOpLa3cxR4HUvLINyfmH0bSX8E2fq5f1lz/AFafwTZ+rl/WXP8AVoIm67SXRjfQsavyZHQmN3ErAyALGFOAVEasQSfngD01uWnavEzC4KRwqoxOytGpcuigZZiNLF8qTjIH51t/wXafYl/WXPh0/vaiu0f+za1uoTEvNiyykvz5ZDgMCQFkcrk+kiguiOCMjcHoRuD7q+qqfDv9ndlDGsapKQowCbufP8lkAH5AVs/wNZerk/V3H9WgsdKrn8DWXq5P1dx/Vp/A1l6uT9Xcf1aCx0qufwNZerk/V3H9Wn8DWXq5P1dx/VoLHSq5/A1l6uT9Xcf1afwNZerk/V3H9WgsdfEiAjBGQfAjYj0Gq9/A9l6uT9Xcf1a+W7E2Q3Mb4HX+13G3v+VoPCTs9NZkvwsjQTlrGQ4gP2jbtj5Bz6N0PoGc1i8u14nA8ELeT3EbwyNFPEeZG0UquNcYYalJTGpSQfTUNNYWcpKcNt5Lp84MnltwtohB31z8w6iPsoGPurEPZSPhp8vuC89wuiKOON3WFGmcRqkYldmwS4yzMfTigsvk3FPvHD/0E/8A9qtnh0F8HBuJrR498rFaSxuTjbDNOwH8q8Rxa8+4N+sirYsuIXLuBJaGJd8v5RG+Ntu6u59FBvcTnZIZGjUu6oxVB1ZwO6o95xVQspuIoqRuGJjK6pGRXMqyTx5KyDSBpR38NuWM58fviPl6XE8kQdkyVjXUWH0UHe5Z2AGJiCASWwCMGsyX9+FGlGLaEIAtyEYFyJWdiNSuq6SF0jJ8DkhQ14eI8RWOMaSxFsGZnt21PcBJdakKMKVZY8EkBtRxnO261/fLLEmksBKVd+QdLxF1AbbIQgMTkkAgbZrTuuIXzao49XMFuGOmDGl3jnw2p8aX1JEAuPrHbfb38s4gSQitvyxre3A0oZ4VEgGRqYxtOzL9UqPzC6LSq92fubpp51uFYRrgRsUAJId1PeAAIKhG2zjV19CgsdKUoFKUoFKUoFRXaixae0uIY8a5YZI11HC6mQgZIBwMkeFSta96rFGEbaXKsFbAOlsd04OxwcbUH1aIVRFPUKoPvAArM8KuCrgMCMEEAgj0EHqKi+ynFTc26O+BIMxyqPqzRHRKv/Mp/IipmgqbdnJbTvcMkCL1NpKWa2b2Rvu1uf8ALlfw1qy3tvdOILpDaXRIZY5gpEhXG8ZB0XClRpIznBIIGau1aXE+GRXCGOdFkQ9VYZHvHoPtG9BXeCWc9nzebgwxoxVI0GqSRpGYuoG4Y+jbdwBsAa3uAdpBNlZtEcq5yuSMgDvHDbrgiRd+vLJG1ah4fd2W9q5uoB/7aZ/l1H+BcN87x7snp+cK1LSKyvTKqDlTsMzW0qBJQMjWHjOTocAKzKSGB2O+aC6RShgGUggjIIOQQehBFfdUThN/PZ/JXBjOXPdAOsAuxeRVGSynMarv85wMDGKsvC+0ME4XQ4DNn5NmUSjGrqmc/VY56ECglqVjNZoFKUoFKUoFKUoFKxmvkyAdaD7r5d8Ak+AzVcvO1QcmOwjN3ICQWRtNtGRt8rcHu5BHzV1N7BXivZaS573E5ueOvkseY7RfYyjvTeHzzjb5ooPuftaJGMfD4mu3BILo2m1Q9MSXBBBPsQMfZWV7NNcHVxKXnjr5OgKWi++PrL73JGw2FWG2t1jUKgCqoACqAFAHgAOle1B5xwqoAUAADAAAAAHQAeFaPH+Fi5iEZYriSGTIAO8MqyAYPpKAfnUlVe7RXknPtLeB9DSy8yQjGRbQDVKOhxqZo09zmgsC1mvlelQvHeMNA8aiMFXzqldnWNO8owWSNwGOokatI7vWgmitNFV2ftjAig6ZmBjEvdQd2PTIxc5YbAROTjfpjOa+k7XQsxWNZnPMMQ0ouHcFw4UlhjSYnBzjp40E+IxWdNVfhPawy4DQSB37yRphm5RZhzGyQAAAM4J+cMD07fDO08c0ixBX1nOSFyikAtpZuoOlc5xjcDOdqCd0ClZFZoFKUoFKUoFKUoFYIrNKCrWR8m4lLH0jvV56dceURKEnXfbLJymGPsuatIqu9trN2t+dCNU9q4uIhjdin0kYz01xl0/4qmuH3aTRpJEQySKrqw6FWGQf5Gg2KUpQYIqL4zwGC5UCZO8u6SKxSWM+mORcMp9xqVpQcw7Z8TveGxYCJfiQhEZ4T5Qqg6isyopWVMZGru9RsTvW1w61S8gE3DpRG2CphbSrWzPvLH3V1o2pYzg7lYwAVBroZWoTi/ZiKZuaheCcdLiFtEu3QP4Srv8ANcEUGLfjD+VC25bkKhLStgbqq972qdYGdtw3oNbnD+LpKzoNSsjshDLgEqcEo3zXA8cE46HB2qDHFrm0Om/j5sQ6XlvGSAAetxAMtH/mUsuxzpxXnJwwyiKWwuPkdJGY3DjGdRZTn5QsxJbLDJ05yAQQuWaVVE7UNDq8sjCAY7ysO6WAcxlScuUVl1MuRvVqU7UGaUrDGgzWCwqt33apSxjsozeSg6SI2AhjP+NcHuJ/lGW9la6dmprrfic2tTg+SQFo7YfhkYHXP7dWFP2aBxjtOJhJb8PElzMQycyAgRQsRgNJcEFFIP1RqbbpUH2N7LX0ySHjk8kwEhVLfXiJlQkcxwgXmK3grbY3I326DZ2aRKEiRUVRgKqhVA9AA2Fe9B5QW6ooVFVVUYCqoAAHQADoK9QKzSgUpSgxmqv2eHPvbu6I2TFlEc5BSE652HvlYr/8IqS7U8V8ltZZsZKIdC+LSMdMSD2lio/OnZbhXktrDATqMaAM/i8h3kc58SxY/nQSwqA7WRhVSXkRTFXRflJGTHMlRRghGzuQcEeFWCtXiBjCEzadC99i2NIEZDajn0EA0FKhkspHAFq5YTMmEjHKklAmR+8xUMi8uXY42Ocb17xcetA4ZbabWwFx3YNTYYSaJNKscFtMm+PfjNSPZKETIbl4Y4zNI0saiPDrEdQjeTP94wZmOw+kxv1qVl4Fbtp1RRnSuhe4Nk+yPZuf50FY86WrHa0Z1RLYqU5THXLPLDHFtJgEMreON2zgjFSfZ64tppXaCFkaMY1mPSpBd1IUg4JBVx6cY8DUpHwK3XSVijGjAXCDbD6x/wBXe9+9e9pw2OJmaNFUucsVGNRySSce0k/nQbVZpSgUpSgUpSgVHPxy3BIMqggkEb7EdR0qRrll99LJ/nf/ALzQdA8/W/rl/f4U8/W/rl/f4VzilCOjNx639an7/Cq52S4xDbtPaGRQkL64ev8A6abLIo26I4kTbwVarn/7pUXxf5N4rjwQ8qT/AHUpAz/wuEPu1UHW/P1v65f3+FPP1v65f3+Fc4pQjo/n639cv7/Cnn639cv7/CucUoR0fz9b+uX9/hTz9b+tT9/hXOKUI6M3Hbb1qfvVcvbS1DtLY3ItJiSx0LmCVj4zwbKx2+cNLe2q5Sgm/wCKoCyx8VSNCpBS4Us9qxyCPlMZiJKjKPt03NWpOPW2BiZPyzXOXUEYIBB6gjII9BB6iow8Bj6BpVj8YFlZYifcNwPwggeyg6DxLt5bq3LtT5VLnGmM4jQ/40xGmMb+0+ytMYud+IXalTg+SwM6QjptJJtJN+elT9mq3BCqKFRVVR0VVAUe4CvuiugWfE7OJFSNoo0UYVEXSqj0AAYFe/n629an7/CucUokdH8/W/rV/f4U8/W/rl/f4VzilCOj+frf1y/v8Kefrf1y/v8ACucUoR0fz9b+uX9/hQ8ft/Wr+/wrnFMUFk7QcXhnu7SASKY42a7lPUYi7sCH3yOGH+5NWPz9betT9/hXJODd9ppyPpHKIf8ABiJVfyLa2/4hUpQdHPHrf1yfv8K57/tQtGv5bNLW4WJAJxPIWOkRvyu4yD6QNpPd6HG9eVKEdBtOMwKihp0ZgAC2NOogddIGB7qkbS8SUao2DDOMj0+j965cKuvYk/IN/vD/ANq0FkpSlApSlApSlApSlArm95ZEyOfxv/3GukVDycLySfSSf5mgpPkJp5Caunmr2U81eyiqZ5Ca8rrhIkRo3HddSh9zDBq8eavZTzVQcys0vFjRZLVnZVCs4uoQGKjBbBORnrXrm5+5P+rg+NdI81eyq5fcEn5rmOOTXzGdZuavK5IhIEXLLddWBjTjPezRFazc/cn/AFcHxpm5+5P+rg+NT0nBb3mIjCRohLAwYNAMgPE83OxglR8oFCjJxvnbOxw/h17yLkyKRLjMKtySclN1BU4IDdC2nPiAKCsk3X3J/wBXB8az/avuT/q4PjU7wrhF6siB1kWIySMdfIdyGnkPyxVu73DGV0ZxvkeFffFeCXInd7eN3ypIZmQKpEIAWE80dWBBV48ZYnUBigr2bn7k/wCrg+NM3P3J/wBXB8anZrW+Z8Ro6P8AKOquIeWqG5cIJ2GSTygMBCTnGa+JeBX0sBVjKrGObOPJ0cuVh5aFgWGMmbcaf9CQhc3P3J/1cHxpqufuT/q4PjVguuB3a81I1lMemQRaWgA1d8DnasELjl40Y31Z8KkeCcLudc3lI7ue4NMekd98FGRiSNOjZgCDn8gp2q5+5P8Aq4PjWnxa6uo4JXFoylI3YMbmFgCFJBKg5b3CuqeaaeaqDlHBr68liV5LB1J/x44ww9ISQ6hW/qufuT/q4PjXSfNVY80+yiub6rn7k/6uD401XP3J/wBXB8a6R5pp5poOb6rn7k/6uD401XP3J/1cHxrpHmmnmmg5vqufuT/q4PjXldJdujKlo0bMpVXN1CQhIwGIU5OOu1dN80080+ygo1nwkRokaDuoqoPcowK9fITV081U81eyiKX5CaeQmrp5q9lPNXsoql+QGrf2Qh0QsD9sn9hXqeFeyt/h9voUj25oNulKUQpSlApSlApSlArFKUClKUClKUCsZpSgZpmlKimaVilVHyDvX3mlKgZpmlKKzSlKqFKUoFKUoFKUoFKUoFKUoFKUoFKUoM0pSgUpSg//2Q=="/>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8" name="AutoShape 12" descr="data:image/jpeg;base64,/9j/4AAQSkZJRgABAQAAAQABAAD/2wCEAAkGBxQSEhQUEBQTFBUUFRQUGBQWEBcXFBYUFBIYGBQUFBUYHCggGBolHxQVIjQhJykrMS4uFx8zODUsNygvLisBCgoKDAwNDgwMFCsZFBkrKys3LDIrLCsrNysrKywrKys3KysrKysrKysrKysrKysrKysrKysrKysrKysrKysrK//AABEIAKMBNgMBIgACEQEDEQH/xAAbAAEAAgMBAQAAAAAAAAAAAAAABQYBBAcDAv/EAEYQAAIBAwIDAwcKAwUHBQAAAAECAwAEERIhBRMxBiJBFBVRU2Fx0SMyM0JSVGKBlKEWkdMkQ2NysQdzgpKissE0RIPU8P/EABUBAQEAAAAAAAAAAAAAAAAAAAAB/8QAFREBAQAAAAAAAAAAAAAAAAAAABH/2gAMAwEAAhEDEQA/AO40pSgUpSgUpSgUpSgUpWM0GaV4XN2kYy7Bfed/5VEXPaNR9Gpb2tsPjQTua+JJlUZYge84qoXHGZn+tpH4Rj9+taLsT1JPvNBcJeMwr9fP+UE1qS9o0HzVY+/A+NVmlFSt52wWMgNykLfNDyYJ3A2G2eo/nX03HpfQo/4T8arcto/NMkbINaJGwdC2AjuwKYYesbIOxwvoqDfs+yR4Z49AMru5QgJmKNTIi6tmyjNtgAmiL23GpvtD/kHwrXn7SshVXmVC3zVbQCx6YAI9tVI9m2Ooh0yzrJkxnGoawWKZ0liGG2Md0HrvW/cRiWVHhlQEExkqzF/k5MyR4VtLAZIKsDgnNBZfPE32/wDpX4V9Djc32h/yCqNPwF+Wqu8bKq4LFWwqJbmMPp1ZL/W9h91eqcGWM82ZwyCQSkurZbIlCa1zjUDKANvqgejAXaDtDIQCNDA7ggHB9xBrZi7Rt9aMfkxqgQ9mz0Lqw0KpOg62AMWVc6t1+SOB+M/ni47Mk69LoNTFlJUnSCW0qVzpYIGwMg7AdKDpEXaOM/OVx/I/+a3YeLwt0cD2Hb/WqYKUVf0kB6EH3b19ZqgRyFd1JHuOKkLfjky9SGHoYf8Akb0RcKVCWvaJG+kBU+nqPjUtDOrjKsCPYc0HrSlKBSlKBSlKBSlKBSlKBSlKBSlKBSlKBSlRXEeKYyse7enwHxoNy7vUjGXIHs8T7hVfvePu20Y0D09WPwrUljLEliST4mvnyeitV2JOWJJ9u9YxW35PTyeoNTFMVt+T08noNTFMVt+T08noNTFQ1lwMpHMhcEzKQSEIAJQqX05xk7HAwNqsnk9Y8nqiA4ZwtoXlk1gmUAfMwMqzlWYZwT3wNgPm+2tIdmMABZAw0sMvECwd4+W8iFcYOyfyO9WqWNVUs5VVUElmYAADqSTsB7ahhNNdf+kzDDvm6ePLP6DbxMO8P8RtvQD1qo1G7OrklNC5JOnl9wjXE4RwCMp8kRj8Z/PzTs1uNTKVAjyDFnUUdGA7xOle4QAPSM5xW8L57bC34UL0F2oIhOwxzh/ct7clduozipwW/o3Hpz4HpUFXs+zgQKGYNpbUCUJyRGUV2DErrBIPTwrd4Jw0wIylg2ptewIUdxVIAJPUpq97Gpzyenk9FjUxTFbfk9PJ6g1MUxW35PTyeg1MV9RSMpypKn0jatnyenk9BI2XaBhtKMj7QG/5jxqft7lXGUII9/8AqPCqd5PXrbhkOUJB/wBfYaqLlSo6w4kH2bZv2PuqRoFKUoFKUoFKUoFKUoFKUoFKV8OM0GjfTE91enif/FaBgqZENOTQQ3IpyKmeTTk0ENyKcipnk05NBDcinIqZ5NOTQQ3IpyKmeTXlOyopZyFVQSWJAAA6kk9BQRfIqM4vxNICIwrTTuMpbxgGRh9pvCNB4u2B7+hyvFJr46bAcuA51Xrp84ei1ib6Tp9I3cGQQGqa4R2fitg3LBLOcySuxaWRvtSOd293QeAHSgrVv2ekmYScQKvghktUz5PGfAvn6dwfrMMDAwBjNTpt/ZUzyacmghWtcgggEEEEEZBB6gg9RUD5glte9YENH1NnI3yfXc28hzyT+Agqfw7mrxyaGH2UFW4VxCO41BMrImOZDIumaPJIGtD4HBwwyD4E1IcivXjHZ2O40sdUcqfRzxHTNH/lbxXbdGBU+INRacXktDo4iBozhb1EKwt6PKE38nbw1ElDjORnFBv8inIqWjAIBBBBGQQcgjwINffJ9lBDcinIqZ5NOTQQ3IpyKmeTTk0ENyKcipnk05NBD8ipGynPRuvgfTXvyacmg96VgVkUClKUClKUClKUClKUClKUClKUClKUClK0uKcREK6irOSwRUXGp3boo1EAdDuSAMb0G4TVf4/2kEB0IA75UNl9CRhhs7uRjA2JA3AOcY3qH45xiWaaS3UGHQhBPNwzLJCGc4xpAUMSJNWkNGFzl9ovhFk84QWQjKxs39uMZ5Wk5ytujHNwQS5DHEa6yADjFB48Z/2i3FnbIzxpPMxLFNQVhFpJaRRFqzGp21nSDqGNWCTPcI4TNfxxT8VxghZFslXECHGVMwJJmfxwe6NtsjNTfBOzMFsr6F1vL9LLJh5Zv945G4/DsB4AVMhaD5RAMYGMft7q+6UoFKUoFKUoFeckQYEMAQdiCMgjxBHor0pQcs7VdleIwXET8FwtvG6TG2NzpjaQZDKkbDEcekkFQ2CWyAMVeuAdoI7kFRmOaPAlt5BpmiP4l8VyDhhkHGxNTGKh+O9nornSx1Ryp9HPEdE0Z/C+N12GVOVONwaCYzWaqMXHprMhOJAGMnCXsa4iOTsLhBnkt+LdD6V6Va45AwBBBB3BByCPAg0H3SlKBSlKBSlKBSlKBSlKBSlKBSlYzQZpWM0zQZpWM1mgUpWvf3iQo0kjBURS7MegVRkn+WaDYrBasI4IBG4IBB9h6VXu06vrjP8AaOSFk1+TtiRZNuW5we8gAcY3GSCQR0D349xzk6REBI+vvIGGRGqF5OpGG0jIHj7skVl+PllkjvVaUSMGthAjLPIwOVMI1ZwNKuJc4UOAxyDUdwq2e6QJDFDIT9NdSRB7ZHbDTRxoT/anWTUVb5qaiNRwQb3wTgEdvlxqkmcDmTyHVNJj7TY2X0KAFHgBQQPC+ysk41X7fJsxfyQSF1Zj9a7l/v2wB3dkGwAOAauiKAAAAANsDoB6BWRimaDNKZpmgUrGaZoM0pmlApSlApSlApSlB5yxhgQQCDsQehHoPpqsNwGWzOvhxHLzlrKRjysePkz/ANw34d0OOi9atdYNBEcE7QRXGpRqjmTHMgkGmWM/iX6y7HDrlT4E1Lg1Ecc4BFc6S2pJY88ueM6Zoieuh8dD4qcg+INRY47NZYXiQBiGy3saHlY8BcIMmFvxDKH0r0oLZSvOKQMAQQQcEEHIIPQg+NeXEL5IU1ysFXUiZP2pGCINvSWA/Og2aVgGs5oFKVjNBmlYzWc0ClKUHzqqudrOHT3BiEBRRETOCxbeaPHJTukd3dyScjYbGvLtH2aM0hmgSITC1uI0lKqJFnfl8hw2k406G38M9K8PM97znAlcQkoo/tLFigniJZSclWMYlB6bkY9NB5Nwq8MkTtI7AS80qJ/m5a4ACjYFAskGV8Qp8a+bXhvEMDXM+VDEjmDBl1QYIxkmM6ZzpOPnYwBgD2ThF/qUGViuiNWYznI0yJq0Y+sVDZYgnfY74r5k4Fe+ErnAJBM+XVtM6/Jlhts0PiOh8d6CS7NQXSyTm5PcYqY116gp1Sa9O5IXHKxk+HQVPv02qnPwviBGz6WMLqCLhiqsYHVV0sCS3MMb8wk4wRvjff4Pw67juXMjs0GgqA0xck5TQ2G6NjXnoNxQCeK+A4dj2tcZx7dq0eNWHFLiCWBvN6rNG0ZYGckBxgkAjc71IzceuFZlHDbtwrEB1ltNLAHAYBpwcHruPGtS/wC1s0Mbyy8NvFSNS7NzLQ4VRknAnydqCT4lxqKzjjWUlnYBI4o11TSsBjEcfj7+gGSSMVGpwee9w3EMJDnIskbKtvt5VIPpD+BcJ6dVa/absRFeyJdRs0VwECh8toePBISVEZSR3vqsDsKiYbC0hZYuJW72rsQqyi+uXtJWPgkvMGg/hcKd9s0HRYYgoAUAADAAGAAOgA8BWpxyaRLeZ4RmRUZlGgtuB1CDdiOunxxiq5xfspaRwu8cTswXIzdXJG/1iBJkgZyQPAGo7hHCLFnMcmpzrwkiz3QR10agciUqN1lA335ZoN4cauED8km5RQ7rLJCQzaIdbxDlqoJzhQ2OrEblTXke01yBM4TwiVIzC+lHLXGtJGyMtiOMEjbLLgHIqWXsdZHosh8Nry58Og+l91fX8FWf2Jf1lz/VoM3PFpBJbZBVJbeZ2XQxxNmAxIWx3Th5Rg+j2VCJxW5MZxMxJSF5WeER8mVpAHgRuWQNtQ7ytp0gk94GpodiLP1cn6y5/q0/gmz9XLt0/tlzt7vlaDUueIScm1bmTxaxIXcwo8hKxkoGUIRuQOgGRjpmvCPj14EJMGpxE0roUbOpLa3cxR4HUvLINyfmH0bSX8E2fq5f1lz/AFafwTZ+rl/WXP8AVoIm67SXRjfQsavyZHQmN3ErAyALGFOAVEasQSfngD01uWnavEzC4KRwqoxOytGpcuigZZiNLF8qTjIH51t/wXafYl/WXPh0/vaiu0f+za1uoTEvNiyykvz5ZDgMCQFkcrk+kiguiOCMjcHoRuD7q+qqfDv9ndlDGsapKQowCbufP8lkAH5AVs/wNZerk/V3H9WgsdKrn8DWXq5P1dx/Vp/A1l6uT9Xcf1aCx0qufwNZerk/V3H9Wn8DWXq5P1dx/VoLHSq5/A1l6uT9Xcf1afwNZerk/V3H9WgsdfEiAjBGQfAjYj0Gq9/A9l6uT9Xcf1a+W7E2Q3Mb4HX+13G3v+VoPCTs9NZkvwsjQTlrGQ4gP2jbtj5Bz6N0PoGc1i8u14nA8ELeT3EbwyNFPEeZG0UquNcYYalJTGpSQfTUNNYWcpKcNt5Lp84MnltwtohB31z8w6iPsoGPurEPZSPhp8vuC89wuiKOON3WFGmcRqkYldmwS4yzMfTigsvk3FPvHD/0E/8A9qtnh0F8HBuJrR498rFaSxuTjbDNOwH8q8Rxa8+4N+sirYsuIXLuBJaGJd8v5RG+Ntu6u59FBvcTnZIZGjUu6oxVB1ZwO6o95xVQspuIoqRuGJjK6pGRXMqyTx5KyDSBpR38NuWM58fviPl6XE8kQdkyVjXUWH0UHe5Z2AGJiCASWwCMGsyX9+FGlGLaEIAtyEYFyJWdiNSuq6SF0jJ8DkhQ14eI8RWOMaSxFsGZnt21PcBJdakKMKVZY8EkBtRxnO261/fLLEmksBKVd+QdLxF1AbbIQgMTkkAgbZrTuuIXzao49XMFuGOmDGl3jnw2p8aX1JEAuPrHbfb38s4gSQitvyxre3A0oZ4VEgGRqYxtOzL9UqPzC6LSq92fubpp51uFYRrgRsUAJId1PeAAIKhG2zjV19CgsdKUoFKUoFKUoFRXaixae0uIY8a5YZI11HC6mQgZIBwMkeFSta96rFGEbaXKsFbAOlsd04OxwcbUH1aIVRFPUKoPvAArM8KuCrgMCMEEAgj0EHqKi+ynFTc26O+BIMxyqPqzRHRKv/Mp/IipmgqbdnJbTvcMkCL1NpKWa2b2Rvu1uf8ALlfw1qy3tvdOILpDaXRIZY5gpEhXG8ZB0XClRpIznBIIGau1aXE+GRXCGOdFkQ9VYZHvHoPtG9BXeCWc9nzebgwxoxVI0GqSRpGYuoG4Y+jbdwBsAa3uAdpBNlZtEcq5yuSMgDvHDbrgiRd+vLJG1ah4fd2W9q5uoB/7aZ/l1H+BcN87x7snp+cK1LSKyvTKqDlTsMzW0qBJQMjWHjOTocAKzKSGB2O+aC6RShgGUggjIIOQQehBFfdUThN/PZ/JXBjOXPdAOsAuxeRVGSynMarv85wMDGKsvC+0ME4XQ4DNn5NmUSjGrqmc/VY56ECglqVjNZoFKUoFKUoFKUoFKxmvkyAdaD7r5d8Ak+AzVcvO1QcmOwjN3ICQWRtNtGRt8rcHu5BHzV1N7BXivZaS573E5ueOvkseY7RfYyjvTeHzzjb5ooPuftaJGMfD4mu3BILo2m1Q9MSXBBBPsQMfZWV7NNcHVxKXnjr5OgKWi++PrL73JGw2FWG2t1jUKgCqoACqAFAHgAOle1B5xwqoAUAADAAAAAHQAeFaPH+Fi5iEZYriSGTIAO8MqyAYPpKAfnUlVe7RXknPtLeB9DSy8yQjGRbQDVKOhxqZo09zmgsC1mvlelQvHeMNA8aiMFXzqldnWNO8owWSNwGOokatI7vWgmitNFV2ftjAig6ZmBjEvdQd2PTIxc5YbAROTjfpjOa+k7XQsxWNZnPMMQ0ouHcFw4UlhjSYnBzjp40E+IxWdNVfhPawy4DQSB37yRphm5RZhzGyQAAAM4J+cMD07fDO08c0ixBX1nOSFyikAtpZuoOlc5xjcDOdqCd0ClZFZoFKUoFKUoFKUoFYIrNKCrWR8m4lLH0jvV56dceURKEnXfbLJymGPsuatIqu9trN2t+dCNU9q4uIhjdin0kYz01xl0/4qmuH3aTRpJEQySKrqw6FWGQf5Gg2KUpQYIqL4zwGC5UCZO8u6SKxSWM+mORcMp9xqVpQcw7Z8TveGxYCJfiQhEZ4T5Qqg6isyopWVMZGru9RsTvW1w61S8gE3DpRG2CphbSrWzPvLH3V1o2pYzg7lYwAVBroZWoTi/ZiKZuaheCcdLiFtEu3QP4Srv8ANcEUGLfjD+VC25bkKhLStgbqq972qdYGdtw3oNbnD+LpKzoNSsjshDLgEqcEo3zXA8cE46HB2qDHFrm0Om/j5sQ6XlvGSAAetxAMtH/mUsuxzpxXnJwwyiKWwuPkdJGY3DjGdRZTn5QsxJbLDJ05yAQQuWaVVE7UNDq8sjCAY7ysO6WAcxlScuUVl1MuRvVqU7UGaUrDGgzWCwqt33apSxjsozeSg6SI2AhjP+NcHuJ/lGW9la6dmprrfic2tTg+SQFo7YfhkYHXP7dWFP2aBxjtOJhJb8PElzMQycyAgRQsRgNJcEFFIP1RqbbpUH2N7LX0ySHjk8kwEhVLfXiJlQkcxwgXmK3grbY3I326DZ2aRKEiRUVRgKqhVA9AA2Fe9B5QW6ooVFVVUYCqoAAHQADoK9QKzSgUpSgxmqv2eHPvbu6I2TFlEc5BSE652HvlYr/8IqS7U8V8ltZZsZKIdC+LSMdMSD2lio/OnZbhXktrDATqMaAM/i8h3kc58SxY/nQSwqA7WRhVSXkRTFXRflJGTHMlRRghGzuQcEeFWCtXiBjCEzadC99i2NIEZDajn0EA0FKhkspHAFq5YTMmEjHKklAmR+8xUMi8uXY42Ocb17xcetA4ZbabWwFx3YNTYYSaJNKscFtMm+PfjNSPZKETIbl4Y4zNI0saiPDrEdQjeTP94wZmOw+kxv1qVl4Fbtp1RRnSuhe4Nk+yPZuf50FY86WrHa0Z1RLYqU5THXLPLDHFtJgEMreON2zgjFSfZ64tppXaCFkaMY1mPSpBd1IUg4JBVx6cY8DUpHwK3XSVijGjAXCDbD6x/wBXe9+9e9pw2OJmaNFUucsVGNRySSce0k/nQbVZpSgUpSgUpSgVHPxy3BIMqggkEb7EdR0qRrll99LJ/nf/ALzQdA8/W/rl/f4U8/W/rl/f4VzilCOjNx639an7/Cq52S4xDbtPaGRQkL64ev8A6abLIo26I4kTbwVarn/7pUXxf5N4rjwQ8qT/AHUpAz/wuEPu1UHW/P1v65f3+FPP1v65f3+Fc4pQjo/n639cv7/Cnn639cv7/CucUoR0fz9b+uX9/hTz9b+tT9/hXOKUI6M3Hbb1qfvVcvbS1DtLY3ItJiSx0LmCVj4zwbKx2+cNLe2q5Sgm/wCKoCyx8VSNCpBS4Us9qxyCPlMZiJKjKPt03NWpOPW2BiZPyzXOXUEYIBB6gjII9BB6iow8Bj6BpVj8YFlZYifcNwPwggeyg6DxLt5bq3LtT5VLnGmM4jQ/40xGmMb+0+ytMYud+IXalTg+SwM6QjptJJtJN+elT9mq3BCqKFRVVR0VVAUe4CvuiugWfE7OJFSNoo0UYVEXSqj0AAYFe/n629an7/CucUokdH8/W/rV/f4U8/W/rl/f4VzilCOj+frf1y/v8Kefrf1y/v8ACucUoR0fz9b+uX9/hQ8ft/Wr+/wrnFMUFk7QcXhnu7SASKY42a7lPUYi7sCH3yOGH+5NWPz9betT9/hXJODd9ppyPpHKIf8ABiJVfyLa2/4hUpQdHPHrf1yfv8K57/tQtGv5bNLW4WJAJxPIWOkRvyu4yD6QNpPd6HG9eVKEdBtOMwKihp0ZgAC2NOogddIGB7qkbS8SUao2DDOMj0+j965cKuvYk/IN/vD/ANq0FkpSlApSlApSlApSlArm95ZEyOfxv/3GukVDycLySfSSf5mgpPkJp5Caunmr2U81eyiqZ5Ca8rrhIkRo3HddSh9zDBq8eavZTzVQcys0vFjRZLVnZVCs4uoQGKjBbBORnrXrm5+5P+rg+NdI81eyq5fcEn5rmOOTXzGdZuavK5IhIEXLLddWBjTjPezRFazc/cn/AFcHxpm5+5P+rg+NT0nBb3mIjCRohLAwYNAMgPE83OxglR8oFCjJxvnbOxw/h17yLkyKRLjMKtySclN1BU4IDdC2nPiAKCsk3X3J/wBXB8az/avuT/q4PjU7wrhF6siB1kWIySMdfIdyGnkPyxVu73DGV0ZxvkeFffFeCXInd7eN3ypIZmQKpEIAWE80dWBBV48ZYnUBigr2bn7k/wCrg+NM3P3J/wBXB8anZrW+Z8Ro6P8AKOquIeWqG5cIJ2GSTygMBCTnGa+JeBX0sBVjKrGObOPJ0cuVh5aFgWGMmbcaf9CQhc3P3J/1cHxpqufuT/q4PjVguuB3a81I1lMemQRaWgA1d8DnasELjl40Y31Z8KkeCcLudc3lI7ue4NMekd98FGRiSNOjZgCDn8gp2q5+5P8Aq4PjWnxa6uo4JXFoylI3YMbmFgCFJBKg5b3CuqeaaeaqDlHBr68liV5LB1J/x44ww9ISQ6hW/qufuT/q4PjXSfNVY80+yiub6rn7k/6uD401XP3J/wBXB8a6R5pp5poOb6rn7k/6uD401XP3J/1cHxrpHmmnmmg5vqufuT/q4PjXldJdujKlo0bMpVXN1CQhIwGIU5OOu1dN80080+ygo1nwkRokaDuoqoPcowK9fITV081U81eyiKX5CaeQmrp5q9lPNXsoql+QGrf2Qh0QsD9sn9hXqeFeyt/h9voUj25oNulKUQpSlApSlApSlArFKUClKUClKUCsZpSgZpmlKimaVilVHyDvX3mlKgZpmlKKzSlKqFKUoFKUoFKUoFKUoFKUoFKUoFKUoM0pSgUpSg//2Q=="/>
          <p:cNvSpPr>
            <a:spLocks noChangeAspect="1" noChangeArrowheads="1"/>
          </p:cNvSpPr>
          <p:nvPr/>
        </p:nvSpPr>
        <p:spPr bwMode="auto">
          <a:xfrm>
            <a:off x="765175" y="4651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6160" name="Picture 16" descr="http://lu6etj.host-argentina.com.ar/lu6etj/tecnicos/handbook/propagacion/frec_critic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406253"/>
            <a:ext cx="3619500" cy="2362200"/>
          </a:xfrm>
          <a:prstGeom prst="rect">
            <a:avLst/>
          </a:prstGeom>
          <a:noFill/>
          <a:extLst>
            <a:ext uri="{909E8E84-426E-40DD-AFC4-6F175D3DCCD1}">
              <a14:hiddenFill xmlns:a14="http://schemas.microsoft.com/office/drawing/2010/main">
                <a:solidFill>
                  <a:srgbClr val="FFFFFF"/>
                </a:solidFill>
              </a14:hiddenFill>
            </a:ext>
          </a:extLst>
        </p:spPr>
      </p:pic>
      <p:sp>
        <p:nvSpPr>
          <p:cNvPr id="9" name="8 CuadroTexto"/>
          <p:cNvSpPr txBox="1"/>
          <p:nvPr/>
        </p:nvSpPr>
        <p:spPr>
          <a:xfrm>
            <a:off x="584231" y="4970020"/>
            <a:ext cx="1395481" cy="619219"/>
          </a:xfrm>
          <a:prstGeom prst="rect">
            <a:avLst/>
          </a:prstGeom>
          <a:noFill/>
        </p:spPr>
        <p:txBody>
          <a:bodyPr wrap="square" rtlCol="0">
            <a:spAutoFit/>
          </a:bodyPr>
          <a:lstStyle/>
          <a:p>
            <a:endParaRPr lang="es-ES" dirty="0"/>
          </a:p>
        </p:txBody>
      </p:sp>
      <p:pic>
        <p:nvPicPr>
          <p:cNvPr id="6166" name="Picture 22" descr="http://teojhonn.files.wordpress.com/2010/06/image3295.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75006" y="2378868"/>
            <a:ext cx="3778563" cy="19875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58080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4"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Propagación Troposférica</a:t>
            </a:r>
          </a:p>
        </p:txBody>
      </p:sp>
      <p:sp>
        <p:nvSpPr>
          <p:cNvPr id="13315" name="Rectangle 3"/>
          <p:cNvSpPr>
            <a:spLocks noGrp="1" noChangeArrowheads="1"/>
          </p:cNvSpPr>
          <p:nvPr>
            <p:ph type="body" idx="4294967295"/>
          </p:nvPr>
        </p:nvSpPr>
        <p:spPr>
          <a:xfrm>
            <a:off x="391680" y="1796063"/>
            <a:ext cx="8229600" cy="519120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dirty="0" err="1">
                <a:latin typeface="Times New Roman" pitchFamily="16" charset="0"/>
              </a:rPr>
              <a:t>Refracción</a:t>
            </a:r>
            <a:r>
              <a:rPr lang="en-GB" sz="2358" dirty="0">
                <a:latin typeface="Times New Roman" pitchFamily="16" charset="0"/>
              </a:rPr>
              <a:t> </a:t>
            </a:r>
            <a:r>
              <a:rPr lang="en-GB" sz="2358" dirty="0" err="1">
                <a:latin typeface="Times New Roman" pitchFamily="16" charset="0"/>
              </a:rPr>
              <a:t>troposférica</a:t>
            </a:r>
            <a:r>
              <a:rPr lang="en-GB" sz="2358" dirty="0">
                <a:latin typeface="Times New Roman" pitchFamily="16" charset="0"/>
              </a:rPr>
              <a:t>, </a:t>
            </a:r>
            <a:r>
              <a:rPr lang="en-GB" sz="2358" dirty="0" err="1">
                <a:latin typeface="Times New Roman" pitchFamily="16" charset="0"/>
              </a:rPr>
              <a:t>predominante</a:t>
            </a:r>
            <a:r>
              <a:rPr lang="en-GB" sz="2358" dirty="0">
                <a:latin typeface="Times New Roman" pitchFamily="16" charset="0"/>
              </a:rPr>
              <a:t> </a:t>
            </a:r>
            <a:r>
              <a:rPr lang="en-GB" sz="2358" dirty="0" err="1">
                <a:latin typeface="Times New Roman" pitchFamily="16" charset="0"/>
              </a:rPr>
              <a:t>para</a:t>
            </a:r>
            <a:r>
              <a:rPr lang="en-GB" sz="2358" dirty="0">
                <a:latin typeface="Times New Roman" pitchFamily="16" charset="0"/>
              </a:rPr>
              <a:t> </a:t>
            </a:r>
            <a:r>
              <a:rPr lang="en-GB" sz="2358" dirty="0" err="1">
                <a:latin typeface="Times New Roman" pitchFamily="16" charset="0"/>
              </a:rPr>
              <a:t>señales</a:t>
            </a:r>
            <a:r>
              <a:rPr lang="en-GB" sz="2358" dirty="0">
                <a:latin typeface="Times New Roman" pitchFamily="16" charset="0"/>
              </a:rPr>
              <a:t> en </a:t>
            </a:r>
            <a:r>
              <a:rPr lang="en-GB" sz="2358" dirty="0" err="1">
                <a:latin typeface="Times New Roman" pitchFamily="16" charset="0"/>
              </a:rPr>
              <a:t>rango</a:t>
            </a:r>
            <a:r>
              <a:rPr lang="en-GB" sz="2358" dirty="0">
                <a:latin typeface="Times New Roman" pitchFamily="16" charset="0"/>
              </a:rPr>
              <a:t> LF, VLF.</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dirty="0">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dirty="0" err="1">
                <a:latin typeface="Times New Roman" pitchFamily="16" charset="0"/>
              </a:rPr>
              <a:t>Absorción</a:t>
            </a:r>
            <a:r>
              <a:rPr lang="en-GB" sz="2358" dirty="0">
                <a:latin typeface="Times New Roman" pitchFamily="16" charset="0"/>
              </a:rPr>
              <a:t> de </a:t>
            </a:r>
            <a:r>
              <a:rPr lang="en-GB" sz="2358" dirty="0" err="1">
                <a:latin typeface="Times New Roman" pitchFamily="16" charset="0"/>
              </a:rPr>
              <a:t>energía</a:t>
            </a:r>
            <a:r>
              <a:rPr lang="en-GB" sz="2358" dirty="0">
                <a:latin typeface="Times New Roman" pitchFamily="16" charset="0"/>
              </a:rPr>
              <a:t> </a:t>
            </a:r>
            <a:r>
              <a:rPr lang="en-GB" sz="2358" dirty="0" err="1">
                <a:latin typeface="Times New Roman" pitchFamily="16" charset="0"/>
              </a:rPr>
              <a:t>por</a:t>
            </a:r>
            <a:r>
              <a:rPr lang="en-GB" sz="2358" dirty="0">
                <a:latin typeface="Times New Roman" pitchFamily="16" charset="0"/>
              </a:rPr>
              <a:t> </a:t>
            </a:r>
            <a:r>
              <a:rPr lang="en-GB" sz="2358" dirty="0" err="1">
                <a:latin typeface="Times New Roman" pitchFamily="16" charset="0"/>
              </a:rPr>
              <a:t>moléculas</a:t>
            </a:r>
            <a:r>
              <a:rPr lang="en-GB" sz="2358" dirty="0">
                <a:latin typeface="Times New Roman" pitchFamily="16" charset="0"/>
              </a:rPr>
              <a:t> de </a:t>
            </a:r>
            <a:r>
              <a:rPr lang="en-GB" sz="2358" dirty="0" err="1">
                <a:latin typeface="Times New Roman" pitchFamily="16" charset="0"/>
              </a:rPr>
              <a:t>oxígeno</a:t>
            </a:r>
            <a:r>
              <a:rPr lang="en-GB" sz="2358" dirty="0">
                <a:latin typeface="Times New Roman" pitchFamily="16" charset="0"/>
              </a:rPr>
              <a:t> y </a:t>
            </a:r>
            <a:r>
              <a:rPr lang="en-GB" sz="2358" dirty="0" err="1">
                <a:latin typeface="Times New Roman" pitchFamily="16" charset="0"/>
              </a:rPr>
              <a:t>vapor</a:t>
            </a:r>
            <a:r>
              <a:rPr lang="en-GB" sz="2358" dirty="0">
                <a:latin typeface="Times New Roman" pitchFamily="16" charset="0"/>
              </a:rPr>
              <a:t> de </a:t>
            </a:r>
            <a:r>
              <a:rPr lang="en-GB" sz="2358" dirty="0" err="1">
                <a:latin typeface="Times New Roman" pitchFamily="16" charset="0"/>
              </a:rPr>
              <a:t>agua</a:t>
            </a:r>
            <a:r>
              <a:rPr lang="en-GB" sz="2358" dirty="0">
                <a:latin typeface="Times New Roman" pitchFamily="16" charset="0"/>
              </a:rPr>
              <a:t>. </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dirty="0">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dirty="0">
                <a:latin typeface="Times New Roman" pitchFamily="16" charset="0"/>
              </a:rPr>
              <a:t>Forward Scattering (UHF), Ducting. </a:t>
            </a:r>
            <a:r>
              <a:rPr lang="en-GB" sz="2358" dirty="0" err="1">
                <a:latin typeface="Times New Roman" pitchFamily="16" charset="0"/>
              </a:rPr>
              <a:t>Seguimiento</a:t>
            </a:r>
            <a:r>
              <a:rPr lang="en-GB" sz="2358" dirty="0">
                <a:latin typeface="Times New Roman" pitchFamily="16" charset="0"/>
              </a:rPr>
              <a:t> de la </a:t>
            </a:r>
            <a:r>
              <a:rPr lang="en-GB" sz="2358" dirty="0" err="1">
                <a:latin typeface="Times New Roman" pitchFamily="16" charset="0"/>
              </a:rPr>
              <a:t>curvatura</a:t>
            </a:r>
            <a:r>
              <a:rPr lang="en-GB" sz="2358" dirty="0">
                <a:latin typeface="Times New Roman" pitchFamily="16" charset="0"/>
              </a:rPr>
              <a:t> de la Tierra (Beyond-LOS). (</a:t>
            </a:r>
            <a:r>
              <a:rPr lang="en-GB" sz="2358" dirty="0" err="1">
                <a:latin typeface="Times New Roman" pitchFamily="16" charset="0"/>
              </a:rPr>
              <a:t>Criterio</a:t>
            </a:r>
            <a:r>
              <a:rPr lang="en-GB" sz="2358" dirty="0">
                <a:latin typeface="Times New Roman" pitchFamily="16" charset="0"/>
              </a:rPr>
              <a:t> K = 4/3, Radio </a:t>
            </a:r>
            <a:r>
              <a:rPr lang="en-GB" sz="2358" dirty="0" err="1">
                <a:latin typeface="Times New Roman" pitchFamily="16" charset="0"/>
              </a:rPr>
              <a:t>curvatura</a:t>
            </a:r>
            <a:r>
              <a:rPr lang="en-GB" sz="2358" dirty="0">
                <a:latin typeface="Times New Roman" pitchFamily="16" charset="0"/>
              </a:rPr>
              <a:t> Tierra)</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dirty="0">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dirty="0" err="1">
                <a:latin typeface="Times New Roman" pitchFamily="16" charset="0"/>
              </a:rPr>
              <a:t>Influencia</a:t>
            </a:r>
            <a:r>
              <a:rPr lang="en-GB" sz="2358" dirty="0">
                <a:latin typeface="Times New Roman" pitchFamily="16" charset="0"/>
              </a:rPr>
              <a:t> de </a:t>
            </a:r>
            <a:r>
              <a:rPr lang="en-GB" sz="2358" dirty="0" err="1">
                <a:latin typeface="Times New Roman" pitchFamily="16" charset="0"/>
              </a:rPr>
              <a:t>precipitaciones</a:t>
            </a:r>
            <a:r>
              <a:rPr lang="en-GB" sz="2358" dirty="0">
                <a:latin typeface="Times New Roman" pitchFamily="16" charset="0"/>
              </a:rPr>
              <a:t>, </a:t>
            </a:r>
            <a:r>
              <a:rPr lang="en-GB" sz="2358" dirty="0" err="1">
                <a:latin typeface="Times New Roman" pitchFamily="16" charset="0"/>
              </a:rPr>
              <a:t>cambios</a:t>
            </a:r>
            <a:r>
              <a:rPr lang="en-GB" sz="2358" dirty="0">
                <a:latin typeface="Times New Roman" pitchFamily="16" charset="0"/>
              </a:rPr>
              <a:t> de </a:t>
            </a:r>
            <a:r>
              <a:rPr lang="en-GB" sz="2358" dirty="0" err="1">
                <a:latin typeface="Times New Roman" pitchFamily="16" charset="0"/>
              </a:rPr>
              <a:t>temperatura</a:t>
            </a:r>
            <a:r>
              <a:rPr lang="en-GB" sz="2358" dirty="0">
                <a:latin typeface="Times New Roman" pitchFamily="16" charset="0"/>
              </a:rPr>
              <a:t> con la </a:t>
            </a:r>
            <a:r>
              <a:rPr lang="en-GB" sz="2358" dirty="0" err="1">
                <a:latin typeface="Times New Roman" pitchFamily="16" charset="0"/>
              </a:rPr>
              <a:t>altura</a:t>
            </a:r>
            <a:r>
              <a:rPr lang="en-GB" sz="2358" dirty="0">
                <a:latin typeface="Times New Roman" pitchFamily="16" charset="0"/>
              </a:rPr>
              <a:t> </a:t>
            </a:r>
            <a:r>
              <a:rPr lang="en-GB" sz="2358" dirty="0" err="1">
                <a:latin typeface="Times New Roman" pitchFamily="16" charset="0"/>
              </a:rPr>
              <a:t>producen</a:t>
            </a:r>
            <a:r>
              <a:rPr lang="en-GB" sz="2358" dirty="0">
                <a:latin typeface="Times New Roman" pitchFamily="16" charset="0"/>
              </a:rPr>
              <a:t> </a:t>
            </a:r>
            <a:r>
              <a:rPr lang="en-GB" sz="2358" dirty="0" err="1">
                <a:latin typeface="Times New Roman" pitchFamily="16" charset="0"/>
              </a:rPr>
              <a:t>cambios</a:t>
            </a:r>
            <a:r>
              <a:rPr lang="en-GB" sz="2358" dirty="0">
                <a:latin typeface="Times New Roman" pitchFamily="16" charset="0"/>
              </a:rPr>
              <a:t> en el </a:t>
            </a:r>
            <a:r>
              <a:rPr lang="en-GB" sz="2358" dirty="0" err="1">
                <a:latin typeface="Times New Roman" pitchFamily="16" charset="0"/>
              </a:rPr>
              <a:t>índice</a:t>
            </a:r>
            <a:r>
              <a:rPr lang="en-GB" sz="2358" dirty="0">
                <a:latin typeface="Times New Roman" pitchFamily="16" charset="0"/>
              </a:rPr>
              <a:t> de </a:t>
            </a:r>
            <a:r>
              <a:rPr lang="en-GB" sz="2358" dirty="0" err="1">
                <a:latin typeface="Times New Roman" pitchFamily="16" charset="0"/>
              </a:rPr>
              <a:t>refracción</a:t>
            </a:r>
            <a:r>
              <a:rPr lang="en-GB" sz="2358" dirty="0">
                <a:latin typeface="Times New Roman" pitchFamily="16" charset="0"/>
              </a:rPr>
              <a:t>.</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dirty="0">
              <a:latin typeface="Times New Roman" pitchFamily="16" charset="0"/>
            </a:endParaRPr>
          </a:p>
        </p:txBody>
      </p:sp>
      <p:pic>
        <p:nvPicPr>
          <p:cNvPr id="1331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3317"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spTree>
    <p:extLst>
      <p:ext uri="{BB962C8B-B14F-4D97-AF65-F5344CB8AC3E}">
        <p14:creationId xmlns:p14="http://schemas.microsoft.com/office/powerpoint/2010/main" val="23326511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ES" dirty="0"/>
              <a:t>programa</a:t>
            </a:r>
          </a:p>
        </p:txBody>
      </p:sp>
      <p:sp>
        <p:nvSpPr>
          <p:cNvPr id="3" name="2 Subtítulo"/>
          <p:cNvSpPr>
            <a:spLocks noGrp="1"/>
          </p:cNvSpPr>
          <p:nvPr>
            <p:ph type="subTitle" idx="1"/>
          </p:nvPr>
        </p:nvSpPr>
        <p:spPr/>
        <p:txBody>
          <a:bodyPr/>
          <a:lstStyle/>
          <a:p>
            <a:endParaRPr lang="es-ES"/>
          </a:p>
        </p:txBody>
      </p:sp>
    </p:spTree>
    <p:extLst>
      <p:ext uri="{BB962C8B-B14F-4D97-AF65-F5344CB8AC3E}">
        <p14:creationId xmlns:p14="http://schemas.microsoft.com/office/powerpoint/2010/main" val="2851787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38"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Propagación Troposférica</a:t>
            </a:r>
          </a:p>
        </p:txBody>
      </p:sp>
      <p:sp>
        <p:nvSpPr>
          <p:cNvPr id="14339" name="Rectangle 3"/>
          <p:cNvSpPr>
            <a:spLocks noGrp="1" noChangeArrowheads="1"/>
          </p:cNvSpPr>
          <p:nvPr>
            <p:ph type="body" idx="4294967295"/>
          </p:nvPr>
        </p:nvSpPr>
        <p:spPr>
          <a:xfrm>
            <a:off x="424801" y="1633321"/>
            <a:ext cx="8229600" cy="506160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dirty="0" err="1">
                <a:latin typeface="Times New Roman" pitchFamily="16" charset="0"/>
              </a:rPr>
              <a:t>Gradientes</a:t>
            </a:r>
            <a:r>
              <a:rPr lang="en-GB" sz="2358" dirty="0">
                <a:latin typeface="Times New Roman" pitchFamily="16" charset="0"/>
              </a:rPr>
              <a:t> de </a:t>
            </a:r>
            <a:r>
              <a:rPr lang="en-GB" sz="2358" dirty="0" err="1">
                <a:latin typeface="Times New Roman" pitchFamily="16" charset="0"/>
              </a:rPr>
              <a:t>Refracción</a:t>
            </a:r>
            <a:endParaRPr lang="en-GB" sz="2358" dirty="0">
              <a:latin typeface="Times New Roman" pitchFamily="16" charset="0"/>
            </a:endParaRP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dirty="0">
              <a:latin typeface="Times New Roman" pitchFamily="16" charset="0"/>
            </a:endParaRP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dirty="0">
              <a:latin typeface="Times New Roman" pitchFamily="16" charset="0"/>
            </a:endParaRP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dirty="0">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dirty="0">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dirty="0">
                <a:latin typeface="Times New Roman" pitchFamily="16" charset="0"/>
              </a:rPr>
              <a:t>Forward Scattering y </a:t>
            </a:r>
            <a:r>
              <a:rPr lang="en-GB" sz="2358" dirty="0" err="1">
                <a:latin typeface="Times New Roman" pitchFamily="16" charset="0"/>
              </a:rPr>
              <a:t>Refracción</a:t>
            </a:r>
            <a:r>
              <a:rPr lang="en-GB" sz="2358" dirty="0">
                <a:latin typeface="Times New Roman" pitchFamily="16" charset="0"/>
              </a:rPr>
              <a:t> </a:t>
            </a:r>
            <a:r>
              <a:rPr lang="en-GB" sz="2358" dirty="0" err="1">
                <a:latin typeface="Times New Roman" pitchFamily="16" charset="0"/>
              </a:rPr>
              <a:t>troposférica</a:t>
            </a:r>
            <a:endParaRPr lang="en-GB" sz="2358" dirty="0">
              <a:latin typeface="Times New Roman" pitchFamily="16" charset="0"/>
            </a:endParaRPr>
          </a:p>
        </p:txBody>
      </p:sp>
      <p:pic>
        <p:nvPicPr>
          <p:cNvPr id="1434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4341"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pic>
        <p:nvPicPr>
          <p:cNvPr id="14342"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56962" y="2072913"/>
            <a:ext cx="5423040" cy="14788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3"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9441" y="4043881"/>
            <a:ext cx="3467520" cy="248976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4344" name="Picture 8"/>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083840" y="4500361"/>
            <a:ext cx="4734720" cy="203184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4984548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2"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Propagación Ionosférica</a:t>
            </a:r>
          </a:p>
        </p:txBody>
      </p:sp>
      <p:sp>
        <p:nvSpPr>
          <p:cNvPr id="15363" name="Rectangle 3"/>
          <p:cNvSpPr>
            <a:spLocks noGrp="1" noChangeArrowheads="1"/>
          </p:cNvSpPr>
          <p:nvPr>
            <p:ph type="body" idx="4294967295"/>
          </p:nvPr>
        </p:nvSpPr>
        <p:spPr>
          <a:xfrm>
            <a:off x="424801" y="1796041"/>
            <a:ext cx="8229600" cy="469152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Reflexión/Refracción Ionosférica (Bandas bajas de frecuencia VLF, LF, Radioaficionados).</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Modo de propagación principal para enlaces satélitales.</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Ionósfera formada de capas con altas concentraciones de gases ionizados. La ionización varía entre el día y la noche.</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El fenómeno anterior  y los efectos de despolarización por dispersión y absorción asociados a estos repercuten en la propagación de la EM.</a:t>
            </a:r>
          </a:p>
        </p:txBody>
      </p:sp>
      <p:pic>
        <p:nvPicPr>
          <p:cNvPr id="1536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5365"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spTree>
    <p:extLst>
      <p:ext uri="{BB962C8B-B14F-4D97-AF65-F5344CB8AC3E}">
        <p14:creationId xmlns:p14="http://schemas.microsoft.com/office/powerpoint/2010/main" val="27114632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6"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Propagación Ionosférica</a:t>
            </a:r>
          </a:p>
        </p:txBody>
      </p:sp>
      <p:sp>
        <p:nvSpPr>
          <p:cNvPr id="16387" name="Rectangle 3"/>
          <p:cNvSpPr>
            <a:spLocks noGrp="1" noChangeArrowheads="1"/>
          </p:cNvSpPr>
          <p:nvPr>
            <p:ph type="body" idx="4294967295"/>
          </p:nvPr>
        </p:nvSpPr>
        <p:spPr>
          <a:xfrm>
            <a:off x="436865" y="4408201"/>
            <a:ext cx="3918240" cy="1752480"/>
          </a:xfrm>
          <a:ln/>
        </p:spPr>
        <p:txBody>
          <a:bodyPr>
            <a:normAutofit lnSpcReduction="10000"/>
          </a:bodyPr>
          <a:lstStyle/>
          <a:p>
            <a:pPr algn="just">
              <a:lnSpc>
                <a:spcPct val="95000"/>
              </a:lnSpc>
              <a:tabLst>
                <a:tab pos="656650" algn="l"/>
                <a:tab pos="1313299" algn="l"/>
                <a:tab pos="1969949" algn="l"/>
                <a:tab pos="2626599" algn="l"/>
                <a:tab pos="3283248" algn="l"/>
              </a:tabLst>
            </a:pPr>
            <a:r>
              <a:rPr lang="en-GB" sz="1996" b="1" dirty="0">
                <a:latin typeface="Times New Roman" pitchFamily="16" charset="0"/>
              </a:rPr>
              <a:t>Zona de </a:t>
            </a:r>
            <a:r>
              <a:rPr lang="en-GB" sz="1996" b="1" dirty="0" err="1">
                <a:latin typeface="Times New Roman" pitchFamily="16" charset="0"/>
              </a:rPr>
              <a:t>silencio</a:t>
            </a:r>
            <a:r>
              <a:rPr lang="en-GB" sz="1996" dirty="0">
                <a:latin typeface="Times New Roman" pitchFamily="16" charset="0"/>
              </a:rPr>
              <a:t> </a:t>
            </a:r>
            <a:r>
              <a:rPr lang="en-GB" sz="1996" dirty="0" err="1">
                <a:latin typeface="Times New Roman" pitchFamily="16" charset="0"/>
              </a:rPr>
              <a:t>en</a:t>
            </a:r>
            <a:r>
              <a:rPr lang="en-GB" sz="1996" dirty="0">
                <a:latin typeface="Times New Roman" pitchFamily="16" charset="0"/>
              </a:rPr>
              <a:t> la </a:t>
            </a:r>
            <a:r>
              <a:rPr lang="en-GB" sz="1996" dirty="0" err="1">
                <a:latin typeface="Times New Roman" pitchFamily="16" charset="0"/>
              </a:rPr>
              <a:t>cual</a:t>
            </a:r>
            <a:r>
              <a:rPr lang="en-GB" sz="1996" dirty="0">
                <a:latin typeface="Times New Roman" pitchFamily="16" charset="0"/>
              </a:rPr>
              <a:t> la </a:t>
            </a:r>
            <a:r>
              <a:rPr lang="en-GB" sz="1996" dirty="0" err="1">
                <a:latin typeface="Times New Roman" pitchFamily="16" charset="0"/>
              </a:rPr>
              <a:t>propagación</a:t>
            </a:r>
            <a:r>
              <a:rPr lang="en-GB" sz="1996" dirty="0">
                <a:latin typeface="Times New Roman" pitchFamily="16" charset="0"/>
              </a:rPr>
              <a:t> </a:t>
            </a:r>
            <a:r>
              <a:rPr lang="en-GB" sz="1996" dirty="0" err="1">
                <a:latin typeface="Times New Roman" pitchFamily="16" charset="0"/>
              </a:rPr>
              <a:t>es</a:t>
            </a:r>
            <a:r>
              <a:rPr lang="en-GB" sz="1996" dirty="0">
                <a:latin typeface="Times New Roman" pitchFamily="16" charset="0"/>
              </a:rPr>
              <a:t> </a:t>
            </a:r>
            <a:r>
              <a:rPr lang="en-GB" sz="1996" dirty="0" err="1">
                <a:latin typeface="Times New Roman" pitchFamily="16" charset="0"/>
              </a:rPr>
              <a:t>casi</a:t>
            </a:r>
            <a:r>
              <a:rPr lang="en-GB" sz="1996" dirty="0">
                <a:latin typeface="Times New Roman" pitchFamily="16" charset="0"/>
              </a:rPr>
              <a:t> </a:t>
            </a:r>
            <a:r>
              <a:rPr lang="en-GB" sz="1996" dirty="0" err="1">
                <a:latin typeface="Times New Roman" pitchFamily="16" charset="0"/>
              </a:rPr>
              <a:t>nula</a:t>
            </a:r>
            <a:r>
              <a:rPr lang="en-GB" sz="1996" dirty="0">
                <a:latin typeface="Times New Roman" pitchFamily="16" charset="0"/>
              </a:rPr>
              <a:t>.</a:t>
            </a:r>
          </a:p>
          <a:p>
            <a:pPr algn="just">
              <a:lnSpc>
                <a:spcPct val="95000"/>
              </a:lnSpc>
              <a:buNone/>
              <a:tabLst>
                <a:tab pos="656650" algn="l"/>
                <a:tab pos="1313299" algn="l"/>
                <a:tab pos="1969949" algn="l"/>
                <a:tab pos="2626599" algn="l"/>
                <a:tab pos="3283248" algn="l"/>
              </a:tabLst>
            </a:pPr>
            <a:endParaRPr lang="en-GB" sz="1996" dirty="0">
              <a:latin typeface="Times New Roman" pitchFamily="16" charset="0"/>
            </a:endParaRPr>
          </a:p>
          <a:p>
            <a:pPr algn="just">
              <a:lnSpc>
                <a:spcPct val="95000"/>
              </a:lnSpc>
              <a:tabLst>
                <a:tab pos="656650" algn="l"/>
                <a:tab pos="1313299" algn="l"/>
                <a:tab pos="1969949" algn="l"/>
                <a:tab pos="2626599" algn="l"/>
                <a:tab pos="3283248" algn="l"/>
              </a:tabLst>
            </a:pPr>
            <a:r>
              <a:rPr lang="en-GB" sz="1996" dirty="0" err="1">
                <a:latin typeface="Times New Roman" pitchFamily="16" charset="0"/>
              </a:rPr>
              <a:t>Surgimiento</a:t>
            </a:r>
            <a:r>
              <a:rPr lang="en-GB" sz="1996" dirty="0">
                <a:latin typeface="Times New Roman" pitchFamily="16" charset="0"/>
              </a:rPr>
              <a:t> de </a:t>
            </a:r>
            <a:r>
              <a:rPr lang="en-GB" sz="1996" b="1" dirty="0" err="1">
                <a:latin typeface="Times New Roman" pitchFamily="16" charset="0"/>
              </a:rPr>
              <a:t>onda</a:t>
            </a:r>
            <a:r>
              <a:rPr lang="en-GB" sz="1996" b="1" dirty="0">
                <a:latin typeface="Times New Roman" pitchFamily="16" charset="0"/>
              </a:rPr>
              <a:t> de </a:t>
            </a:r>
            <a:r>
              <a:rPr lang="en-GB" sz="1996" b="1" dirty="0" err="1">
                <a:latin typeface="Times New Roman" pitchFamily="16" charset="0"/>
              </a:rPr>
              <a:t>superficie</a:t>
            </a:r>
            <a:r>
              <a:rPr lang="en-GB" sz="1996" b="1" dirty="0">
                <a:latin typeface="Times New Roman" pitchFamily="16" charset="0"/>
              </a:rPr>
              <a:t> (Ground-Plane wave).</a:t>
            </a:r>
          </a:p>
        </p:txBody>
      </p:sp>
      <p:pic>
        <p:nvPicPr>
          <p:cNvPr id="1638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89"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pic>
        <p:nvPicPr>
          <p:cNvPr id="1639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6881" y="1633321"/>
            <a:ext cx="4734720" cy="2612160"/>
          </a:xfrm>
          <a:prstGeom prst="rect">
            <a:avLst/>
          </a:prstGeom>
          <a:noFill/>
          <a:ln w="9525">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1639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384801" y="4408201"/>
            <a:ext cx="4432320" cy="228096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6392" name="Text Box 8"/>
          <p:cNvSpPr txBox="1">
            <a:spLocks noChangeArrowheads="1"/>
          </p:cNvSpPr>
          <p:nvPr/>
        </p:nvSpPr>
        <p:spPr bwMode="auto">
          <a:xfrm>
            <a:off x="5061601" y="1960201"/>
            <a:ext cx="3918240" cy="1632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431800" indent="-323850">
              <a:tabLst>
                <a:tab pos="723900" algn="l"/>
                <a:tab pos="1447800" algn="l"/>
                <a:tab pos="2171700" algn="l"/>
                <a:tab pos="2895600" algn="l"/>
                <a:tab pos="3619500" algn="l"/>
              </a:tabLst>
              <a:defRPr>
                <a:solidFill>
                  <a:srgbClr val="000000"/>
                </a:solidFill>
                <a:latin typeface="Arial" charset="0"/>
              </a:defRPr>
            </a:lvl1pPr>
            <a:lvl2pPr>
              <a:tabLst>
                <a:tab pos="723900" algn="l"/>
                <a:tab pos="1447800" algn="l"/>
                <a:tab pos="2171700" algn="l"/>
                <a:tab pos="2895600" algn="l"/>
                <a:tab pos="3619500" algn="l"/>
              </a:tabLst>
              <a:defRPr>
                <a:solidFill>
                  <a:srgbClr val="000000"/>
                </a:solidFill>
                <a:latin typeface="Arial" charset="0"/>
              </a:defRPr>
            </a:lvl2pPr>
            <a:lvl3pPr>
              <a:tabLst>
                <a:tab pos="723900" algn="l"/>
                <a:tab pos="1447800" algn="l"/>
                <a:tab pos="2171700" algn="l"/>
                <a:tab pos="2895600" algn="l"/>
                <a:tab pos="3619500" algn="l"/>
              </a:tabLst>
              <a:defRPr>
                <a:solidFill>
                  <a:srgbClr val="000000"/>
                </a:solidFill>
                <a:latin typeface="Arial" charset="0"/>
              </a:defRPr>
            </a:lvl3pPr>
            <a:lvl4pPr>
              <a:tabLst>
                <a:tab pos="723900" algn="l"/>
                <a:tab pos="1447800" algn="l"/>
                <a:tab pos="2171700" algn="l"/>
                <a:tab pos="2895600" algn="l"/>
                <a:tab pos="3619500" algn="l"/>
              </a:tabLst>
              <a:defRPr>
                <a:solidFill>
                  <a:srgbClr val="000000"/>
                </a:solidFill>
                <a:latin typeface="Arial" charset="0"/>
              </a:defRPr>
            </a:lvl4pPr>
            <a:lvl5pPr>
              <a:tabLst>
                <a:tab pos="723900" algn="l"/>
                <a:tab pos="1447800" algn="l"/>
                <a:tab pos="2171700" algn="l"/>
                <a:tab pos="2895600" algn="l"/>
                <a:tab pos="36195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Lst>
              <a:defRPr>
                <a:solidFill>
                  <a:srgbClr val="000000"/>
                </a:solidFill>
                <a:latin typeface="Arial" charset="0"/>
              </a:defRPr>
            </a:lvl9pPr>
          </a:lstStyle>
          <a:p>
            <a:pPr algn="just">
              <a:lnSpc>
                <a:spcPct val="95000"/>
              </a:lnSpc>
              <a:spcAft>
                <a:spcPts val="1293"/>
              </a:spcAft>
              <a:buFont typeface="StarSymbol" charset="0"/>
              <a:buChar char="●"/>
            </a:pPr>
            <a:r>
              <a:rPr lang="en-GB" sz="1996">
                <a:latin typeface="Times New Roman" pitchFamily="16" charset="0"/>
              </a:rPr>
              <a:t>Para un </a:t>
            </a:r>
            <a:r>
              <a:rPr lang="en-GB" sz="1996" b="1">
                <a:latin typeface="Times New Roman" pitchFamily="16" charset="0"/>
              </a:rPr>
              <a:t>ángulo de partida</a:t>
            </a:r>
            <a:r>
              <a:rPr lang="en-GB" sz="1996">
                <a:latin typeface="Times New Roman" pitchFamily="16" charset="0"/>
              </a:rPr>
              <a:t> dado existe un umbral de frecuencia para el cual el rayo </a:t>
            </a:r>
            <a:r>
              <a:rPr lang="en-GB" sz="1996" b="1">
                <a:latin typeface="Times New Roman" pitchFamily="16" charset="0"/>
              </a:rPr>
              <a:t>NO es refractado</a:t>
            </a:r>
            <a:r>
              <a:rPr lang="en-GB" sz="1996">
                <a:latin typeface="Times New Roman" pitchFamily="16" charset="0"/>
              </a:rPr>
              <a:t> de nuevo a la superficie.</a:t>
            </a:r>
          </a:p>
        </p:txBody>
      </p:sp>
    </p:spTree>
    <p:extLst>
      <p:ext uri="{BB962C8B-B14F-4D97-AF65-F5344CB8AC3E}">
        <p14:creationId xmlns:p14="http://schemas.microsoft.com/office/powerpoint/2010/main" val="27242192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0"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Ground-Plane Wave</a:t>
            </a:r>
          </a:p>
        </p:txBody>
      </p:sp>
      <p:sp>
        <p:nvSpPr>
          <p:cNvPr id="17411" name="Rectangle 3"/>
          <p:cNvSpPr>
            <a:spLocks noGrp="1" noChangeArrowheads="1"/>
          </p:cNvSpPr>
          <p:nvPr>
            <p:ph type="body" idx="4294967295"/>
          </p:nvPr>
        </p:nvSpPr>
        <p:spPr>
          <a:xfrm>
            <a:off x="424801" y="1796041"/>
            <a:ext cx="8229600" cy="228672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s-UY" sz="2358" dirty="0">
                <a:latin typeface="Times New Roman" pitchFamily="16" charset="0"/>
              </a:rPr>
              <a:t>Onda de superficie</a:t>
            </a: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s-UY" sz="2358" dirty="0">
                <a:latin typeface="Times New Roman" pitchFamily="16" charset="0"/>
              </a:rPr>
              <a:t>EM se propaga como en un guía de ondas “de una sola pared” gracias al plano “conductor” de la superficie terrestre. Corrientes inducidas sobre la superficie terrestre disipan energía (Joule)</a:t>
            </a:r>
          </a:p>
        </p:txBody>
      </p:sp>
      <p:pic>
        <p:nvPicPr>
          <p:cNvPr id="174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17413"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pic>
        <p:nvPicPr>
          <p:cNvPr id="1741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681" y="3918601"/>
            <a:ext cx="5551200" cy="261216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88379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a:t>Esta ondas inducen corrientes en la superficie de la tierra y deben estar polarizadas verticalmente que si fueran horizontales harían cortocircuito en la tierra q se considera un conductor.</a:t>
            </a:r>
          </a:p>
          <a:p>
            <a:r>
              <a:rPr lang="es-ES" dirty="0"/>
              <a:t>Depende de la conductividad y </a:t>
            </a:r>
            <a:r>
              <a:rPr lang="es-ES" dirty="0" err="1"/>
              <a:t>permitividad</a:t>
            </a:r>
            <a:r>
              <a:rPr lang="es-ES" dirty="0"/>
              <a:t> dieléctrica del suelo</a:t>
            </a:r>
          </a:p>
        </p:txBody>
      </p:sp>
      <p:sp>
        <p:nvSpPr>
          <p:cNvPr id="3" name="2 Título"/>
          <p:cNvSpPr>
            <a:spLocks noGrp="1"/>
          </p:cNvSpPr>
          <p:nvPr>
            <p:ph type="title"/>
          </p:nvPr>
        </p:nvSpPr>
        <p:spPr/>
        <p:txBody>
          <a:bodyPr>
            <a:normAutofit fontScale="90000"/>
          </a:bodyPr>
          <a:lstStyle/>
          <a:p>
            <a:r>
              <a:rPr lang="es-ES" dirty="0"/>
              <a:t>Propagación de ondas terrestres</a:t>
            </a:r>
          </a:p>
        </p:txBody>
      </p:sp>
    </p:spTree>
    <p:extLst>
      <p:ext uri="{BB962C8B-B14F-4D97-AF65-F5344CB8AC3E}">
        <p14:creationId xmlns:p14="http://schemas.microsoft.com/office/powerpoint/2010/main" val="6315113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endParaRPr lang="es-ES" dirty="0"/>
          </a:p>
        </p:txBody>
      </p:sp>
      <p:sp>
        <p:nvSpPr>
          <p:cNvPr id="3" name="2 Título"/>
          <p:cNvSpPr>
            <a:spLocks noGrp="1"/>
          </p:cNvSpPr>
          <p:nvPr>
            <p:ph type="title"/>
          </p:nvPr>
        </p:nvSpPr>
        <p:spPr/>
        <p:txBody>
          <a:bodyPr/>
          <a:lstStyle/>
          <a:p>
            <a:r>
              <a:rPr lang="es-ES" dirty="0"/>
              <a:t>refracción</a:t>
            </a:r>
          </a:p>
        </p:txBody>
      </p:sp>
      <p:sp>
        <p:nvSpPr>
          <p:cNvPr id="4" name="AutoShape 2" descr="data:image/jpeg;base64,/9j/4AAQSkZJRgABAQAAAQABAAD/2wCEAAkGBhMSEBUSEBEVExESERQUFxIVDxcRFRAUGBAVFBcUGBUYICYfFxkjGRQSIS8jJCcqLCwsFh4xNTAqNiYrLCkBCQoKDgwOFw8PFzUkHyQpLC8pNSoqKjMuNCk1LC0sKjQ2LCkpLC01NTQ1LCwpKS8uNS81KiwpLC0pKTQvNTQqLP/AABEIALEBHQMBIgACEQEDEQH/xAAbAAEAAgMBAQAAAAAAAAAAAAAABAUBAwYCB//EAD8QAAICAQIDBAgFAgMHBQAAAAECAAMRBBIFITEGE0FRFCI0UnORobQyQmFxgRUjYrHBB0OSk6LC8BYkM1Nj/8QAGQEBAQEBAQEAAAAAAAAAAAAAAAQBAwIF/8QALREBAAIBAwEFCAMBAQAAAAAAAAECEQMhMRIyQXGRoQQTYYGxwdHhM1HwUiL/2gAMAwEAAhEDEQA/APt+YzMROeXpnMZmIjI8HUrnbvXd5bhn5TZmfMuL9k/TeM6hWzVUaNI3fDT5ZnquNjLXacBH/DkjJxyn0DQ8VS1nQZWytiGrcbWAzybHip6gxM472xSZiZiOOU3MZmIjLGcxmYiMjOYzMRGRnMZmIjIzmMzERkZzKrtNqnr05atird7pxkdcNqqkYfyrEfzLSU3a/wBlPx9L97TNjlk8Ius7UpVaa7bVQKlbMzNjabLClakY8drc845TXX2zoZwq353VG7cFOwILe5GWIxuNm5QvUlSMecXV9lFs1DXPaxzbTaK9qlQaanSsc+ZAew2YPLcBK9P9nqhFT0hzsXSgFqUYH0cufWUY3BmssYjI5tnJPOd3DPxXLduNKOuqX8JbGG3bRvydu3PLurcjGQUImrhfbMWKhudKmu2NXWXJcK9ZsUWZUBH2qxxnoCRkDMga3ssQltVWSdWldD3f26xp6EUKUVFAzlTcQFH4n58uc8a7sCtpcNqbBW9mosFQrTCtdT3XMnm2xMqufynb+sGV2e19AQ2HUrsUnJwfBBYWxjJXYytuA27SDnHOWnpLe8Zzmp7K95bXbbduetGRgdPXtYF0fKqchCDWvM7/AKDF/NZls9Ib3jHpDe8ZriMGZbPSG94x6Q3vGa4jBmWz0hveMekN7xmuIwZls9Ib3jHpDe8ZriMGZbPSG94x6Q3vGa4jBmWz0hveMekN7xmuIwZlaRESZSREQEruK8IFpFiN3d9f4LQOY/wsPzIfESxieZiJjEvdL2pbqqrOF8YLsabl7vUoMlM+rYP/ALKz+ZT8x4yzkLinCUvUBiVdTlLF5PU3mD/mOhkXh3FnVxp9UAt35HHJNSB4r5N5r8p5iZrtbzd7UrqRN9ON++PvHw+nhut4iJ0SkREBESq4t2n0+mcJfYUZq3sUd1Y25UwGwVUgkbl9Uc+Y5QLWJp0WsS6tLam3V2Iro2CNysoZTg8xkEdZugJTdr/ZT8fS/e0y5lN2v9lPx9L97TNjlk8NsREoTEREBEp7u12lW00tbi0XJQU7qzIscqEB9XGDvT1vw+sOfOXEBERAREQEREBERAREQEREC0iIkyoiIgIiICRuIcOS9ClgyOoIOGUjoynwI85JiZMZ2ltbTWYms4lwfGe3j8Pcae0DUOrIe8DYPck896+FuP4PI/v3Gm1C2IrodyOoZWHQgjIMp+PdjNLq8m2vFh/3qeo/TxP5v5zIHBqX4aO4ufvNIW/t34waCx/+OweC56N0yT08OEddLT1dnu+D6+rHsvtGhWdGMasdqP8Arw7vlt8IdXEA55jpEofHJyvaTsY2qsvtW5UsfRHS0EoT6P3jMbrOvNmUqoIxgA+c6qIFJwp2GpahWxTptNRXtFYRDaS5yuRnCoiDAYj1/MS7iICU3a/2U/H0v3tMuZTdr/ZT8fS/e0zY5ZPDbERKExERA5T/ANGkWLabUz/UH1t7GsnvQqOtNYGeQrUjH6gnGZadm9Y1qWWGxrK2ubut9YrZUCqMEBV5b95GckAgEkg4t4JhuSIiGEREBERAREQEREBERAtIiJMqIiICIiAiIgJ5srDAqwBUjBBGQR5ET1Ewc/h9CeW6zReXNn0n7eLVfUS+qtDKGUhlYZBByCD4gz0ROc1YOisBoBemwktpVGWrxza2oeCjIyvTmMcyBOfY44+ivMa/O1/r+/j39++89HE06PWJagsrYMjDII/85H9JunTlLMTE4kiImsJTdr/ZT8fS/e0y5lN2v9lPx9L97TNjlk8NsREoTEREBERAREQEREBERAREQEREBERAtIiJMqIiICIiAiIgc8O2Sd6F7tu4OsOiGo3DHpABG3Z12bwa93vDGMc50M+cL2Pt74Vd1Z6vGDru/wC9PcHT+kHUgBN2O83EV4256t0xO64VxA3CwldqpfZUpyTvFbbC3MDHrBx/GfGbLEnU6hUQu5wqjJ8fkPE/pI3DtM3O20YtsxkZz3aD8NYP6ZJPmSf0njUDvb1r/JVix/8AE5J7tf2GGb9wn6ywmNUms4a9Lm/SDO45t0/RbvNk92z6Hxljw7iSXpvrPLOCpGGRh1Vh4ESVKjiPCWD+kaUhb8esp5JqFH5X8j5N4Tnia7xwqi9daOnUnE90/aftPd37cW8SDwviy3qcApYhw9TcnrbyI8R5HoZOnuJiYzCe9LUma2jclN2v9lPx9L97TLmU3a/2U/H0v3tM9Ry8Tw2xEShMREQEREBERAREQEREBERAREQEREC0iIkyoiIgIia9TqBWjO34UUsf2AyfoIGyJp0WrW2tLUzssRXXI2nayhhkHocEcpugJo0mkSlAlahEXJAHQZYsT8yTN8h8YciizHVl2j929QfVoHng4zX3h63Mbefgp5IP4QIP3zJ0wiBQAOgAA/YDEzAREQKzinB+8YW1N3WoQerZjIYe5YPzKfp4TPCuMd6TXYvd6hB69ROeXvofzIfOWUgcV4QtwByUtTnXav4qz/qp8QeRnOazE5qppqVvHRqcd0/1+Y+HdzH9TPlN2v8AZT8fS/e0z3wzi7b+41ICagDIx+C9ffrP+a9RPHa/2U/H0v3tM90tFuHHV07ac4s2xESpEREQEREBERAREQEREBERAREQEREC0gmJ4voV1KuoZT1VgCDzz0MmVOH4x2X1dmqt1FNiqzXMa86hglS16B66W2AYZmvcFgeQVByOTnFXYu57E7xzXpu9rZkXVObCtWmsTLOD6z22WksR4VLzz07H+k07Nnc17N27Z3a7d2MZxjGYfhNJVVamsqmdqmtSFz1wMcpuWPn79gNTliLCobdisa2zAFmtrO0HwFempTHXLsfKbNb2X4hcWNgr3vVfW59Mf1++1NanC4wqLpg6oMZBYnqczvbeFUsQWprYqAATWp2gdAOXICZbhtRfvDUhsyDv2DdkdDu6xkb0wOQxy8B4DyxM7h5j5yPXwylWLrUgc5ywQBjnrz/WeauE0qGC01qGG1gK1G4eR5cxMalbh5j5yFxZgUQZ630c8+V6P/2/We14TSFKCmsIxBK92uGI6EjHOG4RQVCGmsoDuC92u0HzAxyMCVuHmPnG4eY+ci2cIoYKGprIQYUGtSFHkOXITNnC6WYM1NZYYwxrUkY6YOPCBJ3Dz+sbh5j5yOOGVb+87pO8znfsG7Pnu65mKuFUqSVprUsCCRWoJB6gnHPMCTuHmPnG4eY+ci18IoUMq01hXADAVqAwByARjnA4RTs2dzXsJ3be7XaTjGcY6wMcT4dXem2zwOVcHDVsOjK3gZzPHeI2JT6Pqubm7TGu4DC6hRrKScj8rgZJHjjIkvtrrqNFou89FrtIsWuqoqqp3trhRk49Vc8zgeEoO0HEv/cHh+pppNgo0t9dtVZUCo8Qrpsq2sSV57sYPMGeenfqjl2rqx09F949Y8PvHf6x2JYef1jcPP6yis7I1q/eUMa3BBG5RcuR05PzH8GFqtqfe+kqtbJJtoAFhz1JRueevQzv1zHaj7uPuK2/jvE+O0+u3lMr3cPMfONw8x85TaLV6Mkqq11Ow2sj1CliD1BDAZEsE4XSFKimsK2MqK1AbHTIxznutotxLjfTvpzi8THik7h5j5xuHmPnI39Lp27O5r2Z3be7XbnpnGOsPwulgFamsquQoNakLnrgY5TXNJ3DzHzjP68/LMj28MqYgtUjFQACUBIA6AeQEicZ4fX3Vtndp3hRsPsG7cV2g7uuckQLPcPMfONw8x85WcWfT6VLNQ1K5Bx6la77GscIqA8ubMyjmcc+c0cGemxr6TpkptqZUtqwrAqyB0IYAb0IPkOakY5Q1dbh5j5xuHmPnIw4XSFKCmvYSCV7tcEjoSMdYPC6SoQ017ASQvdrgE9SBjrDEncPMfONw8x85Gs4XSwAamshRhQa1O0eQ5chM2cNqZgzVIWGMMUBIx05/pAkbh5/WNw8x85oHD6t/eCtO8znfsG7Pnu65nmrhlKklakUsCCQgGQeoPmDAkg/r9ZmaNNoa6893WqZ67UC5/fE3wLSIiTKiIiAiIgIiICIiAiIgIiICIiBA45wOrV0NRqFLVvjoxVlYEMrKw5hgQCDOe472arqV9SzvdqXbR1d7YVytS66lhWoUBVG4knlkkzsJTdr/ZT8fS/e0zY5ZLbERKEzVqdKlg22IrjyZQ3+fSV39ACez22U/wCEN3lf/A/+hEtonm1K23mHamvqacYrO39d3lOyp9I1Vf46kvX3qm2P/wAD8j/BmyjtBSTtZjU/uWqaj/1cj85ZTXdQrja6hh5MoYfWeem0cT5/78vfvdO/bp867ek5jyw9gyJxLmqL791Q/hXFp+lZH8yMezyrz09llB8kbKf8tsj5YmmxNWjozLXqEr3fgPcuSQFyVb1TgbuhHWOuY7UeW/79G+5pb+O8eE7T+PV47a8IfU6Nq6wWdbKbQgbYbO6vSwoG8GKqwByOeOYlVoNLZpm12trpfFpoWqm+9hZYKq2HNjvYMz2FVX9B0BzOgq7Q0522FqX921DXz/Rj6p+ck6vh9VwQ2ItgRg6E8wrAY3Ajx5n5z1Fq24lyvpX09r1wkg/x+nlMxE9ORERAREQEREC0iIkyoiIgIiICIiAiIgIiICIiAiIgJTdr/ZT8fS/e0y5lN2v9lPx9L97TNjlk8NsREoTEREBERAREQPFtQYYYBgfAgEfIytbs7WDmhnob/wDN8L/NZyp+UtYnm1K25h109bU0+zP48uFTnV19RXqF/T+xZ/qp+k9J2irB23B6G8rU2g/s4yp+ctJ5dARhgCD1BGQf4M89Fo7M+e/7dPfUt26fOu3pvHpBXYGGVIIPQg5B/kT1Kuzs7VndVuoY+NT7Af3Xmp+U87dXX0NeoX/F/Zs+YypjrtHajy3/AGe607di/wArbeu8ecwtonGcW/2hdxqVrfTsqbf7gJG9STyKkEhhj558J1PDuJV31iylw6HxHgfIjqD+hmU1qXmYid4dfaPYPaPZ9OurqV/824nmPOP9KVExmZnVCtIiJMqIiICIiAiIgIiICIiAiIgIiICU3a/2U/H0v3tMuZTdr/ZT8fS/e0zY5ZPDbERKExERAREQEREBERAREQERECs1fZrS2ubLaEd2xliOZwAB9AJ74d2f09Dl6ahWSMHaWAI/UZxLCJ56K5zjdRPtWvNOidSenjGZxjwfJOIs/o2tR9/9YbiOdOOffFe9r7k04/3Iq7zOOWN2Z9YqztG78W0bsdN2Of1zI2v4PTeyNbWGaoko+SrVk9drqQQD4jOD4yZPThMrSIiTKSIiAiIgIiICIiAiIgIiICIiAlN2v9lPx9L97TLmUva/2U/H0v3tM2OWTw3REShMREQEREBERAREQEREBERAREQEREC1iIk6kiIgIiICIiAiIgIiICIiAiIgJV9pfZz8XT/dVRE2GS2RETs4kREBERAREQEREBERAREQEREBERA//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sp>
        <p:nvSpPr>
          <p:cNvPr id="5" name="AutoShape 4" descr="data:image/jpeg;base64,/9j/4AAQSkZJRgABAQAAAQABAAD/2wCEAAkGBhMSEBUSEBEVExESERQUFxIVDxcRFRAUGBAVFBcUGBUYICYfFxkjGRQSIS8jJCcqLCwsFh4xNTAqNiYrLCkBCQoKDgwOFw8PFzUkHyQpLC8pNSoqKjMuNCk1LC0sKjQ2LCkpLC01NTQ1LCwpKS8uNS81KiwpLC0pKTQvNTQqLP/AABEIALEBHQMBIgACEQEDEQH/xAAbAAEAAgMBAQAAAAAAAAAAAAAABAUBAwYCB//EAD8QAAICAQIDBAgFAgMHBQAAAAECAAMRBBIFITEGE0FRFCI0UnORobQyQmFxgRUjYrHBB0OSk6LC8BYkM1Nj/8QAGQEBAQEBAQEAAAAAAAAAAAAAAAQBAwIF/8QALREBAAIBAwEFCAMBAQAAAAAAAAECEQMhMRIyQXGRoQQTYYGxwdHhM1HwUiL/2gAMAwEAAhEDEQA/APt+YzMROeXpnMZmIjI8HUrnbvXd5bhn5TZmfMuL9k/TeM6hWzVUaNI3fDT5ZnquNjLXacBH/DkjJxyn0DQ8VS1nQZWytiGrcbWAzybHip6gxM472xSZiZiOOU3MZmIjLGcxmYiMjOYzMRGRnMZmIjIzmMzERkZzKrtNqnr05atird7pxkdcNqqkYfyrEfzLSU3a/wBlPx9L97TNjlk8Ius7UpVaa7bVQKlbMzNjabLClakY8drc845TXX2zoZwq353VG7cFOwILe5GWIxuNm5QvUlSMecXV9lFs1DXPaxzbTaK9qlQaanSsc+ZAew2YPLcBK9P9nqhFT0hzsXSgFqUYH0cufWUY3BmssYjI5tnJPOd3DPxXLduNKOuqX8JbGG3bRvydu3PLurcjGQUImrhfbMWKhudKmu2NXWXJcK9ZsUWZUBH2qxxnoCRkDMga3ssQltVWSdWldD3f26xp6EUKUVFAzlTcQFH4n58uc8a7sCtpcNqbBW9mosFQrTCtdT3XMnm2xMqufynb+sGV2e19AQ2HUrsUnJwfBBYWxjJXYytuA27SDnHOWnpLe8Zzmp7K95bXbbduetGRgdPXtYF0fKqchCDWvM7/AKDF/NZls9Ib3jHpDe8ZriMGZbPSG94x6Q3vGa4jBmWz0hveMekN7xmuIwZls9Ib3jHpDe8ZriMGZbPSG94x6Q3vGa4jBmWz0hveMekN7xmuIwZlaRESZSREQEruK8IFpFiN3d9f4LQOY/wsPzIfESxieZiJjEvdL2pbqqrOF8YLsabl7vUoMlM+rYP/ALKz+ZT8x4yzkLinCUvUBiVdTlLF5PU3mD/mOhkXh3FnVxp9UAt35HHJNSB4r5N5r8p5iZrtbzd7UrqRN9ON++PvHw+nhut4iJ0SkREBESq4t2n0+mcJfYUZq3sUd1Y25UwGwVUgkbl9Uc+Y5QLWJp0WsS6tLam3V2Iro2CNysoZTg8xkEdZugJTdr/ZT8fS/e0y5lN2v9lPx9L97TNjlk8NsREoTEREBEp7u12lW00tbi0XJQU7qzIscqEB9XGDvT1vw+sOfOXEBERAREQEREBERAREQEREC0iIkyoiIgIiICRuIcOS9ClgyOoIOGUjoynwI85JiZMZ2ltbTWYms4lwfGe3j8Pcae0DUOrIe8DYPck896+FuP4PI/v3Gm1C2IrodyOoZWHQgjIMp+PdjNLq8m2vFh/3qeo/TxP5v5zIHBqX4aO4ufvNIW/t34waCx/+OweC56N0yT08OEddLT1dnu+D6+rHsvtGhWdGMasdqP8Arw7vlt8IdXEA55jpEofHJyvaTsY2qsvtW5UsfRHS0EoT6P3jMbrOvNmUqoIxgA+c6qIFJwp2GpahWxTptNRXtFYRDaS5yuRnCoiDAYj1/MS7iICU3a/2U/H0v3tMuZTdr/ZT8fS/e0zY5ZPDbERKExERA5T/ANGkWLabUz/UH1t7GsnvQqOtNYGeQrUjH6gnGZadm9Y1qWWGxrK2ubut9YrZUCqMEBV5b95GckAgEkg4t4JhuSIiGEREBERAREQEREBERAtIiJMqIiICIiAiIgJ5srDAqwBUjBBGQR5ET1Ewc/h9CeW6zReXNn0n7eLVfUS+qtDKGUhlYZBByCD4gz0ROc1YOisBoBemwktpVGWrxza2oeCjIyvTmMcyBOfY44+ivMa/O1/r+/j39++89HE06PWJagsrYMjDII/85H9JunTlLMTE4kiImsJTdr/ZT8fS/e0y5lN2v9lPx9L97TNjlk8NsREoTEREBERAREQEREBERAREQEREBERAtIiJMqIiICIiAiIgc8O2Sd6F7tu4OsOiGo3DHpABG3Z12bwa93vDGMc50M+cL2Pt74Vd1Z6vGDru/wC9PcHT+kHUgBN2O83EV4256t0xO64VxA3CwldqpfZUpyTvFbbC3MDHrBx/GfGbLEnU6hUQu5wqjJ8fkPE/pI3DtM3O20YtsxkZz3aD8NYP6ZJPmSf0njUDvb1r/JVix/8AE5J7tf2GGb9wn6ywmNUms4a9Lm/SDO45t0/RbvNk92z6Hxljw7iSXpvrPLOCpGGRh1Vh4ESVKjiPCWD+kaUhb8esp5JqFH5X8j5N4Tnia7xwqi9daOnUnE90/aftPd37cW8SDwviy3qcApYhw9TcnrbyI8R5HoZOnuJiYzCe9LUma2jclN2v9lPx9L97TLmU3a/2U/H0v3tM9Ry8Tw2xEShMREQEREBERAREQEREBERAREQEREC0iIkyoiIgIia9TqBWjO34UUsf2AyfoIGyJp0WrW2tLUzssRXXI2nayhhkHocEcpugJo0mkSlAlahEXJAHQZYsT8yTN8h8YciizHVl2j929QfVoHng4zX3h63Mbefgp5IP4QIP3zJ0wiBQAOgAA/YDEzAREQKzinB+8YW1N3WoQerZjIYe5YPzKfp4TPCuMd6TXYvd6hB69ROeXvofzIfOWUgcV4QtwByUtTnXav4qz/qp8QeRnOazE5qppqVvHRqcd0/1+Y+HdzH9TPlN2v8AZT8fS/e0z3wzi7b+41ICagDIx+C9ffrP+a9RPHa/2U/H0v3tM90tFuHHV07ac4s2xESpEREQEREBERAREQEREBERAREQEREC0gmJ4voV1KuoZT1VgCDzz0MmVOH4x2X1dmqt1FNiqzXMa86hglS16B66W2AYZmvcFgeQVByOTnFXYu57E7xzXpu9rZkXVObCtWmsTLOD6z22WksR4VLzz07H+k07Nnc17N27Z3a7d2MZxjGYfhNJVVamsqmdqmtSFz1wMcpuWPn79gNTliLCobdisa2zAFmtrO0HwFempTHXLsfKbNb2X4hcWNgr3vVfW59Mf1++1NanC4wqLpg6oMZBYnqczvbeFUsQWprYqAATWp2gdAOXICZbhtRfvDUhsyDv2DdkdDu6xkb0wOQxy8B4DyxM7h5j5yPXwylWLrUgc5ywQBjnrz/WeauE0qGC01qGG1gK1G4eR5cxMalbh5j5yFxZgUQZ630c8+V6P/2/We14TSFKCmsIxBK92uGI6EjHOG4RQVCGmsoDuC92u0HzAxyMCVuHmPnG4eY+ci2cIoYKGprIQYUGtSFHkOXITNnC6WYM1NZYYwxrUkY6YOPCBJ3Dz+sbh5j5yOOGVb+87pO8znfsG7Pnu65mKuFUqSVprUsCCRWoJB6gnHPMCTuHmPnG4eY+ci18IoUMq01hXADAVqAwByARjnA4RTs2dzXsJ3be7XaTjGcY6wMcT4dXem2zwOVcHDVsOjK3gZzPHeI2JT6Pqubm7TGu4DC6hRrKScj8rgZJHjjIkvtrrqNFou89FrtIsWuqoqqp3trhRk49Vc8zgeEoO0HEv/cHh+pppNgo0t9dtVZUCo8Qrpsq2sSV57sYPMGeenfqjl2rqx09F949Y8PvHf6x2JYef1jcPP6yis7I1q/eUMa3BBG5RcuR05PzH8GFqtqfe+kqtbJJtoAFhz1JRueevQzv1zHaj7uPuK2/jvE+O0+u3lMr3cPMfONw8x85TaLV6Mkqq11Ow2sj1CliD1BDAZEsE4XSFKimsK2MqK1AbHTIxznutotxLjfTvpzi8THik7h5j5xuHmPnI39Lp27O5r2Z3be7XbnpnGOsPwulgFamsquQoNakLnrgY5TXNJ3DzHzjP68/LMj28MqYgtUjFQACUBIA6AeQEicZ4fX3Vtndp3hRsPsG7cV2g7uuckQLPcPMfONw8x85WcWfT6VLNQ1K5Bx6la77GscIqA8ubMyjmcc+c0cGemxr6TpkptqZUtqwrAqyB0IYAb0IPkOakY5Q1dbh5j5xuHmPnIw4XSFKCmvYSCV7tcEjoSMdYPC6SoQ017ASQvdrgE9SBjrDEncPMfONw8x85Gs4XSwAamshRhQa1O0eQ5chM2cNqZgzVIWGMMUBIx05/pAkbh5/WNw8x85oHD6t/eCtO8znfsG7Pnu65nmrhlKklakUsCCQgGQeoPmDAkg/r9ZmaNNoa6893WqZ67UC5/fE3wLSIiTKiIiAiIgIiICIiAiIgIiICIiBA45wOrV0NRqFLVvjoxVlYEMrKw5hgQCDOe472arqV9SzvdqXbR1d7YVytS66lhWoUBVG4knlkkzsJTdr/ZT8fS/e0zY5ZLbERKEzVqdKlg22IrjyZQ3+fSV39ACez22U/wCEN3lf/A/+hEtonm1K23mHamvqacYrO39d3lOyp9I1Vf46kvX3qm2P/wAD8j/BmyjtBSTtZjU/uWqaj/1cj85ZTXdQrja6hh5MoYfWeem0cT5/78vfvdO/bp867ek5jyw9gyJxLmqL791Q/hXFp+lZH8yMezyrz09llB8kbKf8tsj5YmmxNWjozLXqEr3fgPcuSQFyVb1TgbuhHWOuY7UeW/79G+5pb+O8eE7T+PV47a8IfU6Nq6wWdbKbQgbYbO6vSwoG8GKqwByOeOYlVoNLZpm12trpfFpoWqm+9hZYKq2HNjvYMz2FVX9B0BzOgq7Q0522FqX921DXz/Rj6p+ck6vh9VwQ2ItgRg6E8wrAY3Ajx5n5z1Fq24lyvpX09r1wkg/x+nlMxE9ORERAREQEREC0iIkyoiIgIiICIiAiIgIiICIiAiIgJTdr/ZT8fS/e0y5lN2v9lPx9L97TNjlk8NsREoTEREBERAREQPFtQYYYBgfAgEfIytbs7WDmhnob/wDN8L/NZyp+UtYnm1K25h109bU0+zP48uFTnV19RXqF/T+xZ/qp+k9J2irB23B6G8rU2g/s4yp+ctJ5dARhgCD1BGQf4M89Fo7M+e/7dPfUt26fOu3pvHpBXYGGVIIPQg5B/kT1Kuzs7VndVuoY+NT7Af3Xmp+U87dXX0NeoX/F/Zs+YypjrtHajy3/AGe607di/wArbeu8ecwtonGcW/2hdxqVrfTsqbf7gJG9STyKkEhhj558J1PDuJV31iylw6HxHgfIjqD+hmU1qXmYid4dfaPYPaPZ9OurqV/824nmPOP9KVExmZnVCtIiJMqIiICIiAiIgIiICIiAiIgIiICU3a/2U/H0v3tMuZTdr/ZT8fS/e0zY5ZPDbERKExERAREQEREBERAREQERECs1fZrS2ubLaEd2xliOZwAB9AJ74d2f09Dl6ahWSMHaWAI/UZxLCJ56K5zjdRPtWvNOidSenjGZxjwfJOIs/o2tR9/9YbiOdOOffFe9r7k04/3Iq7zOOWN2Z9YqztG78W0bsdN2Of1zI2v4PTeyNbWGaoko+SrVk9drqQQD4jOD4yZPThMrSIiTKSIiAiIgIiICIiAiIgIiICIiAlN2v9lPx9L97TLmUva/2U/H0v3tM2OWTw3REShMREQEREBERAREQEREBERAREQEREC1iIk6kiIgIiICIiAiIgIiICIiAiIgJV9pfZz8XT/dVRE2GS2RETs4kREBERAREQEREBERAREQEREBERA//9k="/>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ES"/>
          </a:p>
        </p:txBody>
      </p:sp>
      <p:pic>
        <p:nvPicPr>
          <p:cNvPr id="7174" name="Picture 6" descr="http://luz.izt.uam.mx/mediawiki/images/3/39/Refraccion-ondas.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1439642"/>
            <a:ext cx="3819525" cy="2370384"/>
          </a:xfrm>
          <a:prstGeom prst="rect">
            <a:avLst/>
          </a:prstGeom>
          <a:noFill/>
          <a:extLst>
            <a:ext uri="{909E8E84-426E-40DD-AFC4-6F175D3DCCD1}">
              <a14:hiddenFill xmlns:a14="http://schemas.microsoft.com/office/drawing/2010/main">
                <a:solidFill>
                  <a:srgbClr val="FFFFFF"/>
                </a:solidFill>
              </a14:hiddenFill>
            </a:ext>
          </a:extLst>
        </p:spPr>
      </p:pic>
      <p:pic>
        <p:nvPicPr>
          <p:cNvPr id="7176" name="Picture 8" descr="http://upload.wikimedia.org/wikipedia/commons/7/74/Refracci%C3%B3n_de_un_l%C3%A1piz.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1628800"/>
            <a:ext cx="2987109" cy="2241550"/>
          </a:xfrm>
          <a:prstGeom prst="rect">
            <a:avLst/>
          </a:prstGeom>
          <a:noFill/>
          <a:extLst>
            <a:ext uri="{909E8E84-426E-40DD-AFC4-6F175D3DCCD1}">
              <a14:hiddenFill xmlns:a14="http://schemas.microsoft.com/office/drawing/2010/main">
                <a:solidFill>
                  <a:srgbClr val="FFFFFF"/>
                </a:solidFill>
              </a14:hiddenFill>
            </a:ext>
          </a:extLst>
        </p:spPr>
      </p:pic>
      <p:pic>
        <p:nvPicPr>
          <p:cNvPr id="7179" name="Picture 11" descr="n=c/v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41787" y="5301208"/>
            <a:ext cx="628650" cy="200025"/>
          </a:xfrm>
          <a:prstGeom prst="rect">
            <a:avLst/>
          </a:prstGeom>
          <a:noFill/>
          <a:extLst>
            <a:ext uri="{909E8E84-426E-40DD-AFC4-6F175D3DCCD1}">
              <a14:hiddenFill xmlns:a14="http://schemas.microsoft.com/office/drawing/2010/main">
                <a:solidFill>
                  <a:srgbClr val="FFFFFF"/>
                </a:solidFill>
              </a14:hiddenFill>
            </a:ext>
          </a:extLst>
        </p:spPr>
      </p:pic>
      <p:pic>
        <p:nvPicPr>
          <p:cNvPr id="7178" name="Picture 10" descr="n_1\ \operatorname{sen} \theta_1 = n_2\ \operatorname{sen} \theta_2\, "/>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63888" y="4725144"/>
            <a:ext cx="1704975" cy="1714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60397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marL="109728" indent="0">
              <a:buNone/>
            </a:pPr>
            <a:r>
              <a:rPr lang="es-ES" dirty="0"/>
              <a:t>Angulo incidente es</a:t>
            </a:r>
          </a:p>
          <a:p>
            <a:pPr marL="109728" indent="0">
              <a:buNone/>
            </a:pPr>
            <a:r>
              <a:rPr lang="es-ES" dirty="0"/>
              <a:t> igual al ángulo reflejado</a:t>
            </a:r>
          </a:p>
        </p:txBody>
      </p:sp>
      <p:sp>
        <p:nvSpPr>
          <p:cNvPr id="3" name="2 Título"/>
          <p:cNvSpPr>
            <a:spLocks noGrp="1"/>
          </p:cNvSpPr>
          <p:nvPr>
            <p:ph type="title"/>
          </p:nvPr>
        </p:nvSpPr>
        <p:spPr/>
        <p:txBody>
          <a:bodyPr>
            <a:normAutofit/>
          </a:bodyPr>
          <a:lstStyle/>
          <a:p>
            <a:r>
              <a:rPr lang="es-ES" dirty="0"/>
              <a:t>Reflexión</a:t>
            </a:r>
          </a:p>
        </p:txBody>
      </p:sp>
      <p:pic>
        <p:nvPicPr>
          <p:cNvPr id="8196" name="Picture 4" descr="http://www.monografias.com/trabajos67/guia-ingreso-fisica/guia-ingreso-fisica_image18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736" y="2864150"/>
            <a:ext cx="4422254" cy="30085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03315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2"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Reflexión en superficies rugosas</a:t>
            </a:r>
          </a:p>
        </p:txBody>
      </p:sp>
      <p:sp>
        <p:nvSpPr>
          <p:cNvPr id="20483" name="Rectangle 3"/>
          <p:cNvSpPr>
            <a:spLocks noGrp="1" noChangeArrowheads="1"/>
          </p:cNvSpPr>
          <p:nvPr>
            <p:ph type="body" idx="4294967295"/>
          </p:nvPr>
        </p:nvSpPr>
        <p:spPr>
          <a:xfrm>
            <a:off x="424801" y="4844521"/>
            <a:ext cx="8229600" cy="185040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Sobre terrenos “idealmente lisos” la reflexión se da de forma especular. El ángulo de incidencia y el reflejado son iguales.</a:t>
            </a: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En cuanto el terreno se vuelve “más rugoso”, ésta reflexión desemboca en múltiples reflexiones, dependiendo del grado de rugosidad del terreno. (Criterio de Rayleigh).</a:t>
            </a:r>
          </a:p>
        </p:txBody>
      </p:sp>
      <p:pic>
        <p:nvPicPr>
          <p:cNvPr id="20484"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0485"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pic>
        <p:nvPicPr>
          <p:cNvPr id="20486"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9201" y="1796041"/>
            <a:ext cx="7184160" cy="277632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6448860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6"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Clasificación de superficies rugosas</a:t>
            </a:r>
          </a:p>
        </p:txBody>
      </p:sp>
      <p:sp>
        <p:nvSpPr>
          <p:cNvPr id="21507" name="Rectangle 3"/>
          <p:cNvSpPr>
            <a:spLocks noGrp="1" noChangeArrowheads="1"/>
          </p:cNvSpPr>
          <p:nvPr>
            <p:ph type="body" idx="4294967295"/>
          </p:nvPr>
        </p:nvSpPr>
        <p:spPr>
          <a:xfrm>
            <a:off x="424801" y="4735081"/>
            <a:ext cx="8229600" cy="195984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Según el criterio de Rayleigh, si </a:t>
            </a:r>
            <a:r>
              <a:rPr lang="en-GB" sz="2358">
                <a:latin typeface="Times New Roman" pitchFamily="16" charset="0"/>
                <a:cs typeface="Times New Roman" pitchFamily="16" charset="0"/>
              </a:rPr>
              <a:t>ΔΦ (phase shift) &lt; π/2, entonces el terreno se considera “liso”.</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cs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cs typeface="Times New Roman" pitchFamily="16" charset="0"/>
              </a:rPr>
              <a:t>En la práctica, usualmente, se considera terreno “liso” ΔΦ &lt; π/8.</a:t>
            </a:r>
          </a:p>
        </p:txBody>
      </p:sp>
      <p:pic>
        <p:nvPicPr>
          <p:cNvPr id="2150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1509"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pic>
        <p:nvPicPr>
          <p:cNvPr id="21510"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6481" y="1633321"/>
            <a:ext cx="7511040" cy="261216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151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31681" y="2230921"/>
            <a:ext cx="1831680" cy="70848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14684586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0"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Atenuación del rayo reflejado</a:t>
            </a:r>
          </a:p>
        </p:txBody>
      </p:sp>
      <p:pic>
        <p:nvPicPr>
          <p:cNvPr id="2253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2" name="Text Box 4"/>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sp>
        <p:nvSpPr>
          <p:cNvPr id="22533" name="Text Box 5"/>
          <p:cNvSpPr txBox="1">
            <a:spLocks noChangeArrowheads="1"/>
          </p:cNvSpPr>
          <p:nvPr/>
        </p:nvSpPr>
        <p:spPr bwMode="auto">
          <a:xfrm>
            <a:off x="326881" y="1633321"/>
            <a:ext cx="8650080" cy="1110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defRPr>
                <a:solidFill>
                  <a:srgbClr val="000000"/>
                </a:solidFill>
                <a:latin typeface="Arial" charset="0"/>
              </a:defRPr>
            </a:lvl9pPr>
          </a:lstStyle>
          <a:p>
            <a:pPr hangingPunct="1">
              <a:lnSpc>
                <a:spcPct val="95000"/>
              </a:lnSpc>
            </a:pPr>
            <a:r>
              <a:rPr lang="en-GB" sz="2449">
                <a:latin typeface="Times New Roman" pitchFamily="16" charset="0"/>
              </a:rPr>
              <a:t>Cuando la superficie es rugosa, la señal reflejada es atenuada </a:t>
            </a:r>
          </a:p>
          <a:p>
            <a:pPr hangingPunct="1">
              <a:lnSpc>
                <a:spcPct val="95000"/>
              </a:lnSpc>
            </a:pPr>
            <a:r>
              <a:rPr lang="en-GB" sz="2449">
                <a:latin typeface="Times New Roman" pitchFamily="16" charset="0"/>
              </a:rPr>
              <a:t>por un factor </a:t>
            </a:r>
            <a:r>
              <a:rPr lang="en-GB" sz="2449" i="1">
                <a:latin typeface="Times New Roman" pitchFamily="16" charset="0"/>
              </a:rPr>
              <a:t>f, </a:t>
            </a:r>
            <a:r>
              <a:rPr lang="en-GB" sz="2449">
                <a:latin typeface="Times New Roman" pitchFamily="16" charset="0"/>
              </a:rPr>
              <a:t>dependiente de la desviación estándar de la </a:t>
            </a:r>
          </a:p>
          <a:p>
            <a:pPr hangingPunct="1">
              <a:lnSpc>
                <a:spcPct val="95000"/>
              </a:lnSpc>
            </a:pPr>
            <a:r>
              <a:rPr lang="en-GB" sz="2449">
                <a:latin typeface="Times New Roman" pitchFamily="16" charset="0"/>
              </a:rPr>
              <a:t>altura de la rugosidad (superficie de reflexión). </a:t>
            </a:r>
          </a:p>
        </p:txBody>
      </p:sp>
      <p:pic>
        <p:nvPicPr>
          <p:cNvPr id="22534" name="Picture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681" y="2939401"/>
            <a:ext cx="5551200" cy="212256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2535"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892321" y="5617801"/>
            <a:ext cx="1658880" cy="58752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2536" name="AutoShape 8"/>
          <p:cNvSpPr>
            <a:spLocks noChangeArrowheads="1"/>
          </p:cNvSpPr>
          <p:nvPr/>
        </p:nvSpPr>
        <p:spPr bwMode="auto">
          <a:xfrm>
            <a:off x="2449441" y="5715721"/>
            <a:ext cx="980640" cy="489600"/>
          </a:xfrm>
          <a:prstGeom prst="rightArrow">
            <a:avLst>
              <a:gd name="adj1" fmla="val 50000"/>
              <a:gd name="adj2" fmla="val 50074"/>
            </a:avLst>
          </a:prstGeom>
          <a:solidFill>
            <a:srgbClr val="333366"/>
          </a:solidFill>
          <a:ln w="9525">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z="1633"/>
          </a:p>
        </p:txBody>
      </p:sp>
    </p:spTree>
    <p:extLst>
      <p:ext uri="{BB962C8B-B14F-4D97-AF65-F5344CB8AC3E}">
        <p14:creationId xmlns:p14="http://schemas.microsoft.com/office/powerpoint/2010/main" val="2182936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a:t>Ondas</a:t>
            </a:r>
          </a:p>
          <a:p>
            <a:r>
              <a:rPr lang="es-ES" dirty="0"/>
              <a:t>Antenas</a:t>
            </a:r>
          </a:p>
          <a:p>
            <a:endParaRPr lang="es-ES" dirty="0"/>
          </a:p>
        </p:txBody>
      </p:sp>
      <p:sp>
        <p:nvSpPr>
          <p:cNvPr id="3" name="2 Título"/>
          <p:cNvSpPr>
            <a:spLocks noGrp="1"/>
          </p:cNvSpPr>
          <p:nvPr>
            <p:ph type="title"/>
          </p:nvPr>
        </p:nvSpPr>
        <p:spPr/>
        <p:txBody>
          <a:bodyPr/>
          <a:lstStyle/>
          <a:p>
            <a:r>
              <a:rPr lang="es-ES" dirty="0"/>
              <a:t>Programa</a:t>
            </a:r>
          </a:p>
        </p:txBody>
      </p:sp>
    </p:spTree>
    <p:extLst>
      <p:ext uri="{BB962C8B-B14F-4D97-AF65-F5344CB8AC3E}">
        <p14:creationId xmlns:p14="http://schemas.microsoft.com/office/powerpoint/2010/main" val="16657556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a:t> desviación de estas al encontrar un obstáculo o al atravesar una rendija</a:t>
            </a:r>
          </a:p>
        </p:txBody>
      </p:sp>
      <p:sp>
        <p:nvSpPr>
          <p:cNvPr id="3" name="2 Título"/>
          <p:cNvSpPr>
            <a:spLocks noGrp="1"/>
          </p:cNvSpPr>
          <p:nvPr>
            <p:ph type="title"/>
          </p:nvPr>
        </p:nvSpPr>
        <p:spPr/>
        <p:txBody>
          <a:bodyPr/>
          <a:lstStyle/>
          <a:p>
            <a:r>
              <a:rPr lang="es-ES" dirty="0"/>
              <a:t>difracción</a:t>
            </a:r>
          </a:p>
        </p:txBody>
      </p:sp>
      <p:pic>
        <p:nvPicPr>
          <p:cNvPr id="9220" name="Picture 4" descr="http://2.bp.blogspot.com/-ldJsdiBGEHc/UD2p-SGHimI/AAAAAAAAABI/Pe0M8xqey_g/s320/refraccion.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76056" y="2492897"/>
            <a:ext cx="2662696" cy="1872208"/>
          </a:xfrm>
          <a:prstGeom prst="rect">
            <a:avLst/>
          </a:prstGeom>
          <a:noFill/>
          <a:extLst>
            <a:ext uri="{909E8E84-426E-40DD-AFC4-6F175D3DCCD1}">
              <a14:hiddenFill xmlns:a14="http://schemas.microsoft.com/office/drawing/2010/main">
                <a:solidFill>
                  <a:srgbClr val="FFFFFF"/>
                </a:solidFill>
              </a14:hiddenFill>
            </a:ext>
          </a:extLst>
        </p:spPr>
      </p:pic>
      <p:sp>
        <p:nvSpPr>
          <p:cNvPr id="5" name="4 CuadroTexto"/>
          <p:cNvSpPr txBox="1"/>
          <p:nvPr/>
        </p:nvSpPr>
        <p:spPr>
          <a:xfrm>
            <a:off x="703585" y="2492896"/>
            <a:ext cx="4032448" cy="3416320"/>
          </a:xfrm>
          <a:prstGeom prst="rect">
            <a:avLst/>
          </a:prstGeom>
          <a:noFill/>
        </p:spPr>
        <p:txBody>
          <a:bodyPr wrap="square" rtlCol="0">
            <a:spAutoFit/>
          </a:bodyPr>
          <a:lstStyle/>
          <a:p>
            <a:r>
              <a:rPr lang="es-ES" dirty="0"/>
              <a:t>El </a:t>
            </a:r>
            <a:r>
              <a:rPr lang="es-ES" b="1" dirty="0"/>
              <a:t>principio de </a:t>
            </a:r>
            <a:r>
              <a:rPr lang="es-ES" b="1" dirty="0">
                <a:hlinkClick r:id="rId3" tooltip="Huygens"/>
              </a:rPr>
              <a:t>Huygens</a:t>
            </a:r>
            <a:r>
              <a:rPr lang="es-ES" dirty="0"/>
              <a:t> es un método de análisis aplicado a los problemas de propagación de </a:t>
            </a:r>
            <a:r>
              <a:rPr lang="es-ES" dirty="0">
                <a:hlinkClick r:id="rId4" tooltip="Onda (física)"/>
              </a:rPr>
              <a:t>ondas</a:t>
            </a:r>
            <a:r>
              <a:rPr lang="es-ES" dirty="0"/>
              <a:t>. Afirma que todo punto de un frente de onda inicial puede considerarse como una fuente de ondas esféricas secundarias que se extienden en todas las direcciones con la misma velocidad, frecuencia y longitud de onda que el frente de onda del que proceden.</a:t>
            </a:r>
          </a:p>
        </p:txBody>
      </p:sp>
      <p:pic>
        <p:nvPicPr>
          <p:cNvPr id="9222" name="Picture 6" descr="http://3.bp.blogspot.com/-UG00Ag4sBJg/UDSq-0Z-jfI/AAAAAAAACLY/ZutBymC0Cbs/s1600/difusion.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52590" y="4339357"/>
            <a:ext cx="3065910" cy="27834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18171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4" name="Rectangle 2"/>
          <p:cNvSpPr>
            <a:spLocks noGrp="1" noChangeArrowheads="1"/>
          </p:cNvSpPr>
          <p:nvPr>
            <p:ph type="title" idx="4294967295"/>
          </p:nvPr>
        </p:nvSpPr>
        <p:spPr>
          <a:xfrm>
            <a:off x="424801" y="81684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Difracción</a:t>
            </a:r>
          </a:p>
        </p:txBody>
      </p:sp>
      <p:sp>
        <p:nvSpPr>
          <p:cNvPr id="23555" name="Rectangle 3"/>
          <p:cNvSpPr>
            <a:spLocks noGrp="1" noChangeArrowheads="1"/>
          </p:cNvSpPr>
          <p:nvPr>
            <p:ph type="body" idx="4294967295"/>
          </p:nvPr>
        </p:nvSpPr>
        <p:spPr>
          <a:xfrm>
            <a:off x="424801" y="1796041"/>
            <a:ext cx="8229600" cy="469152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Mecanismo que permite “iluminar” zonas de sombra. Difracción por borde-filoso (knife-edge) y difracción por borde suave (rounded-edge).</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Principal mecanismo en zonas obstruídas por obstáculos</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En zonas urbanas permite la propagación de la EM, ej. Redes celulares.</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Principio de Huygens (fuentes, wavelets, frente de onda esféricas).</a:t>
            </a:r>
          </a:p>
        </p:txBody>
      </p:sp>
      <p:pic>
        <p:nvPicPr>
          <p:cNvPr id="2355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3557"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spTree>
    <p:extLst>
      <p:ext uri="{BB962C8B-B14F-4D97-AF65-F5344CB8AC3E}">
        <p14:creationId xmlns:p14="http://schemas.microsoft.com/office/powerpoint/2010/main" val="39697160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78" name="Rectangle 2"/>
          <p:cNvSpPr>
            <a:spLocks noGrp="1" noChangeArrowheads="1"/>
          </p:cNvSpPr>
          <p:nvPr>
            <p:ph type="title" idx="4294967295"/>
          </p:nvPr>
        </p:nvSpPr>
        <p:spPr>
          <a:xfrm>
            <a:off x="424801" y="704521"/>
            <a:ext cx="8229600" cy="7660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Principio de Huygens</a:t>
            </a:r>
          </a:p>
        </p:txBody>
      </p:sp>
      <p:sp>
        <p:nvSpPr>
          <p:cNvPr id="24579" name="Rectangle 3"/>
          <p:cNvSpPr>
            <a:spLocks noGrp="1" noChangeArrowheads="1"/>
          </p:cNvSpPr>
          <p:nvPr>
            <p:ph type="body" idx="4294967295"/>
          </p:nvPr>
        </p:nvSpPr>
        <p:spPr>
          <a:xfrm>
            <a:off x="424801" y="1666441"/>
            <a:ext cx="8229600" cy="50284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Supongamos un rayo que intersecta un borde “filoso”, de un obstáculo. Entonces, ¿porque en zona de sombra existe propagación de la EM. (ej. Luz, edificios y terminal móvil).</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La explicación fue brindada a través del principio de Huygens.</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Cada fuente puntual de un frente de ondas (fuente principal)se puede descomponer en n fuentes secundarias que “continúan propagando la onda” (wavelets de frentes de onda). </a:t>
            </a:r>
          </a:p>
          <a:p>
            <a:pPr>
              <a:lnSpc>
                <a:spcPct val="95000"/>
              </a:lnSpc>
              <a:buNone/>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endParaRPr lang="en-GB" sz="2358">
              <a:latin typeface="Times New Roman" pitchFamily="16" charset="0"/>
            </a:endParaRPr>
          </a:p>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sz="2358">
                <a:latin typeface="Times New Roman" pitchFamily="16" charset="0"/>
              </a:rPr>
              <a:t>La suma de radiación emitida por cada fuente secundaría es igual a la radiación emitida por la fuente principal.</a:t>
            </a:r>
          </a:p>
        </p:txBody>
      </p:sp>
      <p:pic>
        <p:nvPicPr>
          <p:cNvPr id="2458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4581" name="Text Box 5"/>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spTree>
    <p:extLst>
      <p:ext uri="{BB962C8B-B14F-4D97-AF65-F5344CB8AC3E}">
        <p14:creationId xmlns:p14="http://schemas.microsoft.com/office/powerpoint/2010/main" val="213648775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fill="hold"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fill="hold" nodeType="clickEffect">
                                  <p:stCondLst>
                                    <p:cond delay="0"/>
                                  </p:stCondLst>
                                  <p:childTnLst>
                                    <p:set>
                                      <p:cBhvr>
                                        <p:cTn id="14"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fill="hold" nodeType="clickEffect">
                                  <p:stCondLst>
                                    <p:cond delay="0"/>
                                  </p:stCondLst>
                                  <p:childTnLst>
                                    <p:set>
                                      <p:cBhvr>
                                        <p:cTn id="18"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Geometría </a:t>
            </a:r>
            <a:r>
              <a:rPr lang="es-ES" dirty="0" err="1"/>
              <a:t>Ppio</a:t>
            </a:r>
            <a:r>
              <a:rPr lang="es-ES" dirty="0"/>
              <a:t>. Huygens</a:t>
            </a:r>
          </a:p>
        </p:txBody>
      </p:sp>
      <p:grpSp>
        <p:nvGrpSpPr>
          <p:cNvPr id="4" name="Group 1026"/>
          <p:cNvGrpSpPr>
            <a:grpSpLocks noChangeAspect="1"/>
          </p:cNvGrpSpPr>
          <p:nvPr/>
        </p:nvGrpSpPr>
        <p:grpSpPr bwMode="auto">
          <a:xfrm>
            <a:off x="4212001" y="2457001"/>
            <a:ext cx="3784320" cy="3434400"/>
            <a:chOff x="1418" y="4003"/>
            <a:chExt cx="7740" cy="7020"/>
          </a:xfrm>
        </p:grpSpPr>
        <p:sp>
          <p:nvSpPr>
            <p:cNvPr id="5" name="AutoShape 1027"/>
            <p:cNvSpPr>
              <a:spLocks noChangeAspect="1" noChangeArrowheads="1"/>
            </p:cNvSpPr>
            <p:nvPr/>
          </p:nvSpPr>
          <p:spPr bwMode="auto">
            <a:xfrm>
              <a:off x="1418" y="4003"/>
              <a:ext cx="7740" cy="7020"/>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12700">
              <a:solidFill>
                <a:srgbClr val="000000"/>
              </a:solidFill>
              <a:miter lim="800000"/>
              <a:headEnd/>
              <a:tailEnd/>
            </a:ln>
          </p:spPr>
          <p:txBody>
            <a:bodyPr/>
            <a:lstStyle/>
            <a:p>
              <a:endParaRPr lang="es-ES" sz="1633"/>
            </a:p>
          </p:txBody>
        </p:sp>
        <p:sp>
          <p:nvSpPr>
            <p:cNvPr id="6" name="Line 1028"/>
            <p:cNvSpPr>
              <a:spLocks noChangeShapeType="1"/>
            </p:cNvSpPr>
            <p:nvPr/>
          </p:nvSpPr>
          <p:spPr bwMode="auto">
            <a:xfrm>
              <a:off x="4838" y="4543"/>
              <a:ext cx="0" cy="9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7" name="Line 1029"/>
            <p:cNvSpPr>
              <a:spLocks noChangeShapeType="1"/>
            </p:cNvSpPr>
            <p:nvPr/>
          </p:nvSpPr>
          <p:spPr bwMode="auto">
            <a:xfrm>
              <a:off x="4838" y="5443"/>
              <a:ext cx="1620"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8" name="Line 1030"/>
            <p:cNvSpPr>
              <a:spLocks noChangeShapeType="1"/>
            </p:cNvSpPr>
            <p:nvPr/>
          </p:nvSpPr>
          <p:spPr bwMode="auto">
            <a:xfrm>
              <a:off x="4838" y="5443"/>
              <a:ext cx="1" cy="9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9" name="Line 1031"/>
            <p:cNvSpPr>
              <a:spLocks noChangeShapeType="1"/>
            </p:cNvSpPr>
            <p:nvPr/>
          </p:nvSpPr>
          <p:spPr bwMode="auto">
            <a:xfrm>
              <a:off x="4838" y="6343"/>
              <a:ext cx="1620" cy="2"/>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10" name="Line 1032"/>
            <p:cNvSpPr>
              <a:spLocks noChangeShapeType="1"/>
            </p:cNvSpPr>
            <p:nvPr/>
          </p:nvSpPr>
          <p:spPr bwMode="auto">
            <a:xfrm>
              <a:off x="4838" y="6343"/>
              <a:ext cx="1"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1" name="Line 1033"/>
            <p:cNvSpPr>
              <a:spLocks noChangeShapeType="1"/>
            </p:cNvSpPr>
            <p:nvPr/>
          </p:nvSpPr>
          <p:spPr bwMode="auto">
            <a:xfrm>
              <a:off x="4838" y="7242"/>
              <a:ext cx="1620" cy="2"/>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12" name="Line 1034"/>
            <p:cNvSpPr>
              <a:spLocks noChangeShapeType="1"/>
            </p:cNvSpPr>
            <p:nvPr/>
          </p:nvSpPr>
          <p:spPr bwMode="auto">
            <a:xfrm>
              <a:off x="4838" y="7242"/>
              <a:ext cx="1"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3" name="Rectangle 1035" descr="Diagonal hacia arriba ancha"/>
            <p:cNvSpPr>
              <a:spLocks noChangeArrowheads="1"/>
            </p:cNvSpPr>
            <p:nvPr/>
          </p:nvSpPr>
          <p:spPr bwMode="auto">
            <a:xfrm>
              <a:off x="4658" y="8143"/>
              <a:ext cx="361" cy="2700"/>
            </a:xfrm>
            <a:prstGeom prst="rect">
              <a:avLst/>
            </a:prstGeom>
            <a:pattFill prst="wdUpDiag">
              <a:fgClr>
                <a:srgbClr val="000000"/>
              </a:fgClr>
              <a:bgClr>
                <a:srgbClr val="969696"/>
              </a:bgClr>
            </a:pattFill>
            <a:ln w="19050">
              <a:solidFill>
                <a:srgbClr val="000000"/>
              </a:solidFill>
              <a:miter lim="800000"/>
              <a:headEnd/>
              <a:tailEnd/>
            </a:ln>
          </p:spPr>
          <p:txBody>
            <a:bodyPr/>
            <a:lstStyle/>
            <a:p>
              <a:endParaRPr lang="es-ES" sz="1633"/>
            </a:p>
          </p:txBody>
        </p:sp>
        <p:sp>
          <p:nvSpPr>
            <p:cNvPr id="14" name="Line 1036"/>
            <p:cNvSpPr>
              <a:spLocks noChangeShapeType="1"/>
            </p:cNvSpPr>
            <p:nvPr/>
          </p:nvSpPr>
          <p:spPr bwMode="auto">
            <a:xfrm>
              <a:off x="3218" y="4544"/>
              <a:ext cx="2" cy="9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5" name="Line 1037"/>
            <p:cNvSpPr>
              <a:spLocks noChangeShapeType="1"/>
            </p:cNvSpPr>
            <p:nvPr/>
          </p:nvSpPr>
          <p:spPr bwMode="auto">
            <a:xfrm>
              <a:off x="3218" y="5444"/>
              <a:ext cx="1620" cy="2"/>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16" name="Line 1038"/>
            <p:cNvSpPr>
              <a:spLocks noChangeShapeType="1"/>
            </p:cNvSpPr>
            <p:nvPr/>
          </p:nvSpPr>
          <p:spPr bwMode="auto">
            <a:xfrm>
              <a:off x="3218" y="5444"/>
              <a:ext cx="2"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7" name="Line 1039"/>
            <p:cNvSpPr>
              <a:spLocks noChangeShapeType="1"/>
            </p:cNvSpPr>
            <p:nvPr/>
          </p:nvSpPr>
          <p:spPr bwMode="auto">
            <a:xfrm>
              <a:off x="3218" y="6343"/>
              <a:ext cx="1620" cy="3"/>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18" name="Line 1040"/>
            <p:cNvSpPr>
              <a:spLocks noChangeShapeType="1"/>
            </p:cNvSpPr>
            <p:nvPr/>
          </p:nvSpPr>
          <p:spPr bwMode="auto">
            <a:xfrm>
              <a:off x="3218" y="6343"/>
              <a:ext cx="2"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9" name="Line 1041"/>
            <p:cNvSpPr>
              <a:spLocks noChangeShapeType="1"/>
            </p:cNvSpPr>
            <p:nvPr/>
          </p:nvSpPr>
          <p:spPr bwMode="auto">
            <a:xfrm>
              <a:off x="3218" y="7242"/>
              <a:ext cx="1620" cy="3"/>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20" name="Line 1042"/>
            <p:cNvSpPr>
              <a:spLocks noChangeShapeType="1"/>
            </p:cNvSpPr>
            <p:nvPr/>
          </p:nvSpPr>
          <p:spPr bwMode="auto">
            <a:xfrm>
              <a:off x="3218" y="7242"/>
              <a:ext cx="2" cy="90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21" name="Line 1043"/>
            <p:cNvSpPr>
              <a:spLocks noChangeShapeType="1"/>
            </p:cNvSpPr>
            <p:nvPr/>
          </p:nvSpPr>
          <p:spPr bwMode="auto">
            <a:xfrm>
              <a:off x="6458" y="4545"/>
              <a:ext cx="3"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22" name="Line 1044"/>
            <p:cNvSpPr>
              <a:spLocks noChangeShapeType="1"/>
            </p:cNvSpPr>
            <p:nvPr/>
          </p:nvSpPr>
          <p:spPr bwMode="auto">
            <a:xfrm>
              <a:off x="6458" y="5444"/>
              <a:ext cx="3"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23" name="Line 1045"/>
            <p:cNvSpPr>
              <a:spLocks noChangeShapeType="1"/>
            </p:cNvSpPr>
            <p:nvPr/>
          </p:nvSpPr>
          <p:spPr bwMode="auto">
            <a:xfrm>
              <a:off x="6458" y="6343"/>
              <a:ext cx="3"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24" name="Line 1046"/>
            <p:cNvSpPr>
              <a:spLocks noChangeShapeType="1"/>
            </p:cNvSpPr>
            <p:nvPr/>
          </p:nvSpPr>
          <p:spPr bwMode="auto">
            <a:xfrm>
              <a:off x="6458" y="7242"/>
              <a:ext cx="3" cy="902"/>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25" name="Line 1047"/>
            <p:cNvSpPr>
              <a:spLocks noChangeShapeType="1"/>
            </p:cNvSpPr>
            <p:nvPr/>
          </p:nvSpPr>
          <p:spPr bwMode="auto">
            <a:xfrm>
              <a:off x="3220" y="4544"/>
              <a:ext cx="1" cy="9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26" name="Line 1048"/>
            <p:cNvSpPr>
              <a:spLocks noChangeShapeType="1"/>
            </p:cNvSpPr>
            <p:nvPr/>
          </p:nvSpPr>
          <p:spPr bwMode="auto">
            <a:xfrm>
              <a:off x="3220" y="5444"/>
              <a:ext cx="1"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27" name="Line 1049"/>
            <p:cNvSpPr>
              <a:spLocks noChangeShapeType="1"/>
            </p:cNvSpPr>
            <p:nvPr/>
          </p:nvSpPr>
          <p:spPr bwMode="auto">
            <a:xfrm>
              <a:off x="3220" y="6343"/>
              <a:ext cx="1"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28" name="Line 1050"/>
            <p:cNvSpPr>
              <a:spLocks noChangeShapeType="1"/>
            </p:cNvSpPr>
            <p:nvPr/>
          </p:nvSpPr>
          <p:spPr bwMode="auto">
            <a:xfrm>
              <a:off x="3220" y="7242"/>
              <a:ext cx="1" cy="901"/>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29" name="Line 1051"/>
            <p:cNvSpPr>
              <a:spLocks noChangeShapeType="1"/>
            </p:cNvSpPr>
            <p:nvPr/>
          </p:nvSpPr>
          <p:spPr bwMode="auto">
            <a:xfrm>
              <a:off x="2138" y="5443"/>
              <a:ext cx="1082" cy="4"/>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30" name="Line 1052"/>
            <p:cNvSpPr>
              <a:spLocks noChangeShapeType="1"/>
            </p:cNvSpPr>
            <p:nvPr/>
          </p:nvSpPr>
          <p:spPr bwMode="auto">
            <a:xfrm>
              <a:off x="2138" y="6343"/>
              <a:ext cx="1082" cy="4"/>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31" name="Line 1053"/>
            <p:cNvSpPr>
              <a:spLocks noChangeShapeType="1"/>
            </p:cNvSpPr>
            <p:nvPr/>
          </p:nvSpPr>
          <p:spPr bwMode="auto">
            <a:xfrm>
              <a:off x="2138" y="7242"/>
              <a:ext cx="1082" cy="4"/>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32" name="Line 1054"/>
            <p:cNvSpPr>
              <a:spLocks noChangeShapeType="1"/>
            </p:cNvSpPr>
            <p:nvPr/>
          </p:nvSpPr>
          <p:spPr bwMode="auto">
            <a:xfrm>
              <a:off x="4839" y="7245"/>
              <a:ext cx="1" cy="90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33" name="Line 1055"/>
            <p:cNvSpPr>
              <a:spLocks noChangeShapeType="1"/>
            </p:cNvSpPr>
            <p:nvPr/>
          </p:nvSpPr>
          <p:spPr bwMode="auto">
            <a:xfrm>
              <a:off x="3218" y="7246"/>
              <a:ext cx="3"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34" name="Line 1056"/>
            <p:cNvSpPr>
              <a:spLocks noChangeShapeType="1"/>
            </p:cNvSpPr>
            <p:nvPr/>
          </p:nvSpPr>
          <p:spPr bwMode="auto">
            <a:xfrm flipV="1">
              <a:off x="3218" y="8143"/>
              <a:ext cx="1440" cy="2"/>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35" name="Line 1057"/>
            <p:cNvSpPr>
              <a:spLocks noChangeShapeType="1"/>
            </p:cNvSpPr>
            <p:nvPr/>
          </p:nvSpPr>
          <p:spPr bwMode="auto">
            <a:xfrm>
              <a:off x="3218" y="8145"/>
              <a:ext cx="3"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36" name="Line 1058"/>
            <p:cNvSpPr>
              <a:spLocks noChangeShapeType="1"/>
            </p:cNvSpPr>
            <p:nvPr/>
          </p:nvSpPr>
          <p:spPr bwMode="auto">
            <a:xfrm flipV="1">
              <a:off x="3218" y="9043"/>
              <a:ext cx="1440"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37" name="Line 1059"/>
            <p:cNvSpPr>
              <a:spLocks noChangeShapeType="1"/>
            </p:cNvSpPr>
            <p:nvPr/>
          </p:nvSpPr>
          <p:spPr bwMode="auto">
            <a:xfrm>
              <a:off x="3218" y="9044"/>
              <a:ext cx="3" cy="899"/>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38" name="Line 1060"/>
            <p:cNvSpPr>
              <a:spLocks noChangeShapeType="1"/>
            </p:cNvSpPr>
            <p:nvPr/>
          </p:nvSpPr>
          <p:spPr bwMode="auto">
            <a:xfrm>
              <a:off x="3218" y="9943"/>
              <a:ext cx="1440" cy="1"/>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39" name="Line 1061"/>
            <p:cNvSpPr>
              <a:spLocks noChangeShapeType="1"/>
            </p:cNvSpPr>
            <p:nvPr/>
          </p:nvSpPr>
          <p:spPr bwMode="auto">
            <a:xfrm>
              <a:off x="3218" y="9943"/>
              <a:ext cx="2" cy="72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40" name="Line 1062"/>
            <p:cNvSpPr>
              <a:spLocks noChangeShapeType="1"/>
            </p:cNvSpPr>
            <p:nvPr/>
          </p:nvSpPr>
          <p:spPr bwMode="auto">
            <a:xfrm>
              <a:off x="2138" y="9943"/>
              <a:ext cx="1083" cy="4"/>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41" name="Line 1063"/>
            <p:cNvSpPr>
              <a:spLocks noChangeShapeType="1"/>
            </p:cNvSpPr>
            <p:nvPr/>
          </p:nvSpPr>
          <p:spPr bwMode="auto">
            <a:xfrm>
              <a:off x="2138" y="9043"/>
              <a:ext cx="1083" cy="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42" name="Line 1064"/>
            <p:cNvSpPr>
              <a:spLocks noChangeShapeType="1"/>
            </p:cNvSpPr>
            <p:nvPr/>
          </p:nvSpPr>
          <p:spPr bwMode="auto">
            <a:xfrm>
              <a:off x="2138" y="8143"/>
              <a:ext cx="1083" cy="6"/>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43" name="Arc 1065"/>
            <p:cNvSpPr>
              <a:spLocks/>
            </p:cNvSpPr>
            <p:nvPr/>
          </p:nvSpPr>
          <p:spPr bwMode="auto">
            <a:xfrm>
              <a:off x="5018" y="6883"/>
              <a:ext cx="378" cy="720"/>
            </a:xfrm>
            <a:custGeom>
              <a:avLst/>
              <a:gdLst>
                <a:gd name="G0" fmla="+- 1079 0 0"/>
                <a:gd name="G1" fmla="+- 21600 0 0"/>
                <a:gd name="G2" fmla="+- 21600 0 0"/>
                <a:gd name="T0" fmla="*/ 1079 w 22679"/>
                <a:gd name="T1" fmla="*/ 0 h 43200"/>
                <a:gd name="T2" fmla="*/ 0 w 22679"/>
                <a:gd name="T3" fmla="*/ 43173 h 43200"/>
                <a:gd name="T4" fmla="*/ 1079 w 22679"/>
                <a:gd name="T5" fmla="*/ 21600 h 43200"/>
              </a:gdLst>
              <a:ahLst/>
              <a:cxnLst>
                <a:cxn ang="0">
                  <a:pos x="T0" y="T1"/>
                </a:cxn>
                <a:cxn ang="0">
                  <a:pos x="T2" y="T3"/>
                </a:cxn>
                <a:cxn ang="0">
                  <a:pos x="T4" y="T5"/>
                </a:cxn>
              </a:cxnLst>
              <a:rect l="0" t="0" r="r" b="b"/>
              <a:pathLst>
                <a:path w="22679" h="43200" fill="none" extrusionOk="0">
                  <a:moveTo>
                    <a:pt x="1079" y="0"/>
                  </a:moveTo>
                  <a:cubicBezTo>
                    <a:pt x="13008" y="0"/>
                    <a:pt x="22679" y="9670"/>
                    <a:pt x="22679" y="21600"/>
                  </a:cubicBezTo>
                  <a:cubicBezTo>
                    <a:pt x="22679" y="33529"/>
                    <a:pt x="13008" y="43200"/>
                    <a:pt x="1079" y="43200"/>
                  </a:cubicBezTo>
                  <a:cubicBezTo>
                    <a:pt x="719" y="43200"/>
                    <a:pt x="359" y="43191"/>
                    <a:pt x="-1" y="43173"/>
                  </a:cubicBezTo>
                </a:path>
                <a:path w="22679" h="43200" stroke="0" extrusionOk="0">
                  <a:moveTo>
                    <a:pt x="1079" y="0"/>
                  </a:moveTo>
                  <a:cubicBezTo>
                    <a:pt x="13008" y="0"/>
                    <a:pt x="22679" y="9670"/>
                    <a:pt x="22679" y="21600"/>
                  </a:cubicBezTo>
                  <a:cubicBezTo>
                    <a:pt x="22679" y="33529"/>
                    <a:pt x="13008" y="43200"/>
                    <a:pt x="1079" y="43200"/>
                  </a:cubicBezTo>
                  <a:cubicBezTo>
                    <a:pt x="719" y="43200"/>
                    <a:pt x="359" y="43191"/>
                    <a:pt x="-1" y="43173"/>
                  </a:cubicBezTo>
                  <a:lnTo>
                    <a:pt x="1079"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sz="1633"/>
            </a:p>
          </p:txBody>
        </p:sp>
        <p:sp>
          <p:nvSpPr>
            <p:cNvPr id="44" name="Arc 1066"/>
            <p:cNvSpPr>
              <a:spLocks/>
            </p:cNvSpPr>
            <p:nvPr/>
          </p:nvSpPr>
          <p:spPr bwMode="auto">
            <a:xfrm>
              <a:off x="5018" y="6523"/>
              <a:ext cx="720" cy="1440"/>
            </a:xfrm>
            <a:custGeom>
              <a:avLst/>
              <a:gdLst>
                <a:gd name="G0" fmla="+- 0 0 0"/>
                <a:gd name="G1" fmla="+- 21600 0 0"/>
                <a:gd name="G2" fmla="+- 21600 0 0"/>
                <a:gd name="T0" fmla="*/ 0 w 21600"/>
                <a:gd name="T1" fmla="*/ 0 h 43200"/>
                <a:gd name="T2" fmla="*/ 0 w 21600"/>
                <a:gd name="T3" fmla="*/ 43200 h 43200"/>
                <a:gd name="T4" fmla="*/ 0 w 21600"/>
                <a:gd name="T5" fmla="*/ 21600 h 43200"/>
              </a:gdLst>
              <a:ahLst/>
              <a:cxnLst>
                <a:cxn ang="0">
                  <a:pos x="T0" y="T1"/>
                </a:cxn>
                <a:cxn ang="0">
                  <a:pos x="T2" y="T3"/>
                </a:cxn>
                <a:cxn ang="0">
                  <a:pos x="T4" y="T5"/>
                </a:cxn>
              </a:cxnLst>
              <a:rect l="0" t="0" r="r" b="b"/>
              <a:pathLst>
                <a:path w="21600" h="43200" fill="none" extrusionOk="0">
                  <a:moveTo>
                    <a:pt x="0" y="0"/>
                  </a:moveTo>
                  <a:cubicBezTo>
                    <a:pt x="11929" y="0"/>
                    <a:pt x="21600" y="9670"/>
                    <a:pt x="21600" y="21600"/>
                  </a:cubicBezTo>
                  <a:cubicBezTo>
                    <a:pt x="21600" y="33529"/>
                    <a:pt x="11929" y="43199"/>
                    <a:pt x="0" y="43200"/>
                  </a:cubicBezTo>
                </a:path>
                <a:path w="21600" h="43200" stroke="0" extrusionOk="0">
                  <a:moveTo>
                    <a:pt x="0" y="0"/>
                  </a:moveTo>
                  <a:cubicBezTo>
                    <a:pt x="11929" y="0"/>
                    <a:pt x="21600" y="9670"/>
                    <a:pt x="21600" y="21600"/>
                  </a:cubicBezTo>
                  <a:cubicBezTo>
                    <a:pt x="21600" y="33529"/>
                    <a:pt x="11929" y="43199"/>
                    <a:pt x="0" y="43200"/>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sz="1633"/>
            </a:p>
          </p:txBody>
        </p:sp>
        <p:sp>
          <p:nvSpPr>
            <p:cNvPr id="45" name="Arc 1067"/>
            <p:cNvSpPr>
              <a:spLocks/>
            </p:cNvSpPr>
            <p:nvPr/>
          </p:nvSpPr>
          <p:spPr bwMode="auto">
            <a:xfrm>
              <a:off x="5018" y="6163"/>
              <a:ext cx="1080" cy="2158"/>
            </a:xfrm>
            <a:custGeom>
              <a:avLst/>
              <a:gdLst>
                <a:gd name="G0" fmla="+- 0 0 0"/>
                <a:gd name="G1" fmla="+- 21600 0 0"/>
                <a:gd name="G2" fmla="+- 21600 0 0"/>
                <a:gd name="T0" fmla="*/ 0 w 21600"/>
                <a:gd name="T1" fmla="*/ 0 h 43142"/>
                <a:gd name="T2" fmla="*/ 1583 w 21600"/>
                <a:gd name="T3" fmla="*/ 43142 h 43142"/>
                <a:gd name="T4" fmla="*/ 0 w 21600"/>
                <a:gd name="T5" fmla="*/ 21600 h 43142"/>
              </a:gdLst>
              <a:ahLst/>
              <a:cxnLst>
                <a:cxn ang="0">
                  <a:pos x="T0" y="T1"/>
                </a:cxn>
                <a:cxn ang="0">
                  <a:pos x="T2" y="T3"/>
                </a:cxn>
                <a:cxn ang="0">
                  <a:pos x="T4" y="T5"/>
                </a:cxn>
              </a:cxnLst>
              <a:rect l="0" t="0" r="r" b="b"/>
              <a:pathLst>
                <a:path w="21600" h="43142" fill="none" extrusionOk="0">
                  <a:moveTo>
                    <a:pt x="0" y="0"/>
                  </a:moveTo>
                  <a:cubicBezTo>
                    <a:pt x="11929" y="0"/>
                    <a:pt x="21600" y="9670"/>
                    <a:pt x="21600" y="21600"/>
                  </a:cubicBezTo>
                  <a:cubicBezTo>
                    <a:pt x="21600" y="32915"/>
                    <a:pt x="12867" y="42312"/>
                    <a:pt x="1582" y="43141"/>
                  </a:cubicBezTo>
                </a:path>
                <a:path w="21600" h="43142" stroke="0" extrusionOk="0">
                  <a:moveTo>
                    <a:pt x="0" y="0"/>
                  </a:moveTo>
                  <a:cubicBezTo>
                    <a:pt x="11929" y="0"/>
                    <a:pt x="21600" y="9670"/>
                    <a:pt x="21600" y="21600"/>
                  </a:cubicBezTo>
                  <a:cubicBezTo>
                    <a:pt x="21600" y="32915"/>
                    <a:pt x="12867" y="42312"/>
                    <a:pt x="1582" y="43141"/>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sz="1633"/>
            </a:p>
          </p:txBody>
        </p:sp>
        <p:sp>
          <p:nvSpPr>
            <p:cNvPr id="46" name="Arc 1068"/>
            <p:cNvSpPr>
              <a:spLocks/>
            </p:cNvSpPr>
            <p:nvPr/>
          </p:nvSpPr>
          <p:spPr bwMode="auto">
            <a:xfrm>
              <a:off x="5018" y="5803"/>
              <a:ext cx="1440" cy="2876"/>
            </a:xfrm>
            <a:custGeom>
              <a:avLst/>
              <a:gdLst>
                <a:gd name="G0" fmla="+- 0 0 0"/>
                <a:gd name="G1" fmla="+- 21600 0 0"/>
                <a:gd name="G2" fmla="+- 21600 0 0"/>
                <a:gd name="T0" fmla="*/ 0 w 21600"/>
                <a:gd name="T1" fmla="*/ 0 h 43136"/>
                <a:gd name="T2" fmla="*/ 1657 w 21600"/>
                <a:gd name="T3" fmla="*/ 43136 h 43136"/>
                <a:gd name="T4" fmla="*/ 0 w 21600"/>
                <a:gd name="T5" fmla="*/ 21600 h 43136"/>
              </a:gdLst>
              <a:ahLst/>
              <a:cxnLst>
                <a:cxn ang="0">
                  <a:pos x="T0" y="T1"/>
                </a:cxn>
                <a:cxn ang="0">
                  <a:pos x="T2" y="T3"/>
                </a:cxn>
                <a:cxn ang="0">
                  <a:pos x="T4" y="T5"/>
                </a:cxn>
              </a:cxnLst>
              <a:rect l="0" t="0" r="r" b="b"/>
              <a:pathLst>
                <a:path w="21600" h="43136" fill="none" extrusionOk="0">
                  <a:moveTo>
                    <a:pt x="0" y="0"/>
                  </a:moveTo>
                  <a:cubicBezTo>
                    <a:pt x="11929" y="0"/>
                    <a:pt x="21600" y="9670"/>
                    <a:pt x="21600" y="21600"/>
                  </a:cubicBezTo>
                  <a:cubicBezTo>
                    <a:pt x="21600" y="32886"/>
                    <a:pt x="12910" y="42270"/>
                    <a:pt x="1657" y="43136"/>
                  </a:cubicBezTo>
                </a:path>
                <a:path w="21600" h="43136" stroke="0" extrusionOk="0">
                  <a:moveTo>
                    <a:pt x="0" y="0"/>
                  </a:moveTo>
                  <a:cubicBezTo>
                    <a:pt x="11929" y="0"/>
                    <a:pt x="21600" y="9670"/>
                    <a:pt x="21600" y="21600"/>
                  </a:cubicBezTo>
                  <a:cubicBezTo>
                    <a:pt x="21600" y="32886"/>
                    <a:pt x="12910" y="42270"/>
                    <a:pt x="1657" y="43136"/>
                  </a:cubicBezTo>
                  <a:lnTo>
                    <a:pt x="0" y="21600"/>
                  </a:lnTo>
                  <a:close/>
                </a:path>
              </a:pathLst>
            </a:custGeom>
            <a:noFill/>
            <a:ln w="9525">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s-ES" sz="1633"/>
            </a:p>
          </p:txBody>
        </p:sp>
        <p:sp>
          <p:nvSpPr>
            <p:cNvPr id="47" name="Line 1069"/>
            <p:cNvSpPr>
              <a:spLocks noChangeShapeType="1"/>
            </p:cNvSpPr>
            <p:nvPr/>
          </p:nvSpPr>
          <p:spPr bwMode="auto">
            <a:xfrm flipV="1">
              <a:off x="4838" y="6163"/>
              <a:ext cx="1080" cy="1080"/>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48" name="Line 1070"/>
            <p:cNvSpPr>
              <a:spLocks noChangeShapeType="1"/>
            </p:cNvSpPr>
            <p:nvPr/>
          </p:nvSpPr>
          <p:spPr bwMode="auto">
            <a:xfrm>
              <a:off x="4838" y="7243"/>
              <a:ext cx="1620" cy="1260"/>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49" name="Line 1071"/>
            <p:cNvSpPr>
              <a:spLocks noChangeShapeType="1"/>
            </p:cNvSpPr>
            <p:nvPr/>
          </p:nvSpPr>
          <p:spPr bwMode="auto">
            <a:xfrm>
              <a:off x="4838" y="7243"/>
              <a:ext cx="900" cy="1980"/>
            </a:xfrm>
            <a:prstGeom prst="line">
              <a:avLst/>
            </a:prstGeom>
            <a:noFill/>
            <a:ln w="9525">
              <a:solidFill>
                <a:srgbClr val="000000"/>
              </a:solidFill>
              <a:round/>
              <a:headEnd/>
              <a:tailEnd type="stealth" w="med" len="med"/>
            </a:ln>
            <a:extLst>
              <a:ext uri="{909E8E84-426E-40DD-AFC4-6F175D3DCCD1}">
                <a14:hiddenFill xmlns:a14="http://schemas.microsoft.com/office/drawing/2010/main">
                  <a:noFill/>
                </a14:hiddenFill>
              </a:ext>
            </a:extLst>
          </p:spPr>
          <p:txBody>
            <a:bodyPr/>
            <a:lstStyle/>
            <a:p>
              <a:endParaRPr lang="es-ES" sz="1633"/>
            </a:p>
          </p:txBody>
        </p:sp>
        <p:sp>
          <p:nvSpPr>
            <p:cNvPr id="50" name="Oval 1072"/>
            <p:cNvSpPr>
              <a:spLocks noChangeArrowheads="1"/>
            </p:cNvSpPr>
            <p:nvPr/>
          </p:nvSpPr>
          <p:spPr bwMode="auto">
            <a:xfrm>
              <a:off x="4787" y="7156"/>
              <a:ext cx="142" cy="147"/>
            </a:xfrm>
            <a:prstGeom prst="ellipse">
              <a:avLst/>
            </a:prstGeom>
            <a:solidFill>
              <a:srgbClr val="0000FF"/>
            </a:solidFill>
            <a:ln w="9525">
              <a:solidFill>
                <a:srgbClr val="0000FF"/>
              </a:solidFill>
              <a:round/>
              <a:headEnd/>
              <a:tailEnd/>
            </a:ln>
          </p:spPr>
          <p:txBody>
            <a:bodyPr/>
            <a:lstStyle/>
            <a:p>
              <a:endParaRPr lang="es-ES" sz="1633"/>
            </a:p>
          </p:txBody>
        </p:sp>
        <p:sp>
          <p:nvSpPr>
            <p:cNvPr id="51" name="Line 1073"/>
            <p:cNvSpPr>
              <a:spLocks noChangeShapeType="1"/>
            </p:cNvSpPr>
            <p:nvPr/>
          </p:nvSpPr>
          <p:spPr bwMode="auto">
            <a:xfrm>
              <a:off x="5198" y="8143"/>
              <a:ext cx="3420" cy="0"/>
            </a:xfrm>
            <a:prstGeom prst="line">
              <a:avLst/>
            </a:prstGeom>
            <a:noFill/>
            <a:ln w="952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52" name="Text Box 1074"/>
            <p:cNvSpPr txBox="1">
              <a:spLocks noChangeArrowheads="1"/>
            </p:cNvSpPr>
            <p:nvPr/>
          </p:nvSpPr>
          <p:spPr bwMode="auto">
            <a:xfrm>
              <a:off x="5918" y="9584"/>
              <a:ext cx="2339" cy="195"/>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29390" tIns="5878" rIns="29390" bIns="5878">
              <a:spAutoFit/>
            </a:bodyPr>
            <a:lstStyle/>
            <a:p>
              <a:pPr algn="ctr"/>
              <a:r>
                <a:rPr lang="es-UY" sz="544" b="1">
                  <a:latin typeface="Tahoma" pitchFamily="32" charset="0"/>
                </a:rPr>
                <a:t>Región de sombra</a:t>
              </a:r>
              <a:endParaRPr lang="es-UY" sz="1633">
                <a:latin typeface="Arial" charset="0"/>
              </a:endParaRPr>
            </a:p>
          </p:txBody>
        </p:sp>
        <p:sp>
          <p:nvSpPr>
            <p:cNvPr id="53" name="Text Box 1075"/>
            <p:cNvSpPr txBox="1">
              <a:spLocks noChangeArrowheads="1"/>
            </p:cNvSpPr>
            <p:nvPr/>
          </p:nvSpPr>
          <p:spPr bwMode="auto">
            <a:xfrm>
              <a:off x="2994" y="4336"/>
              <a:ext cx="539" cy="143"/>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0" tIns="0" rIns="0" bIns="0">
              <a:spAutoFit/>
            </a:bodyPr>
            <a:lstStyle/>
            <a:p>
              <a:pPr algn="ctr"/>
              <a:r>
                <a:rPr lang="es-UY" sz="454" b="1">
                  <a:latin typeface="Tahoma" pitchFamily="32" charset="0"/>
                </a:rPr>
                <a:t>A’</a:t>
              </a:r>
              <a:endParaRPr lang="es-UY" sz="1633">
                <a:latin typeface="Arial" charset="0"/>
              </a:endParaRPr>
            </a:p>
          </p:txBody>
        </p:sp>
        <p:sp>
          <p:nvSpPr>
            <p:cNvPr id="54" name="Text Box 1076"/>
            <p:cNvSpPr txBox="1">
              <a:spLocks noChangeArrowheads="1"/>
            </p:cNvSpPr>
            <p:nvPr/>
          </p:nvSpPr>
          <p:spPr bwMode="auto">
            <a:xfrm>
              <a:off x="4584" y="4362"/>
              <a:ext cx="539" cy="143"/>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0" tIns="0" rIns="0" bIns="0">
              <a:spAutoFit/>
            </a:bodyPr>
            <a:lstStyle/>
            <a:p>
              <a:pPr algn="ctr"/>
              <a:r>
                <a:rPr lang="es-UY" sz="454" b="1">
                  <a:latin typeface="Tahoma" pitchFamily="32" charset="0"/>
                </a:rPr>
                <a:t>B’</a:t>
              </a:r>
              <a:endParaRPr lang="es-UY" sz="1633">
                <a:latin typeface="Arial" charset="0"/>
              </a:endParaRPr>
            </a:p>
          </p:txBody>
        </p:sp>
        <p:sp>
          <p:nvSpPr>
            <p:cNvPr id="55" name="Text Box 1077"/>
            <p:cNvSpPr txBox="1">
              <a:spLocks noChangeArrowheads="1"/>
            </p:cNvSpPr>
            <p:nvPr/>
          </p:nvSpPr>
          <p:spPr bwMode="auto">
            <a:xfrm>
              <a:off x="6201" y="4362"/>
              <a:ext cx="542" cy="143"/>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0" tIns="0" rIns="0" bIns="0">
              <a:spAutoFit/>
            </a:bodyPr>
            <a:lstStyle/>
            <a:p>
              <a:pPr algn="ctr"/>
              <a:r>
                <a:rPr lang="es-UY" sz="454" b="1">
                  <a:latin typeface="Tahoma" pitchFamily="32" charset="0"/>
                </a:rPr>
                <a:t>C’</a:t>
              </a:r>
              <a:endParaRPr lang="es-UY" sz="1633">
                <a:latin typeface="Arial" charset="0"/>
              </a:endParaRPr>
            </a:p>
          </p:txBody>
        </p:sp>
        <p:sp>
          <p:nvSpPr>
            <p:cNvPr id="56" name="Text Box 1078"/>
            <p:cNvSpPr txBox="1">
              <a:spLocks noChangeArrowheads="1"/>
            </p:cNvSpPr>
            <p:nvPr/>
          </p:nvSpPr>
          <p:spPr bwMode="auto">
            <a:xfrm>
              <a:off x="4210" y="7841"/>
              <a:ext cx="539" cy="143"/>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0" tIns="0" rIns="0" bIns="0">
              <a:spAutoFit/>
            </a:bodyPr>
            <a:lstStyle/>
            <a:p>
              <a:pPr algn="ctr"/>
              <a:r>
                <a:rPr lang="es-UY" sz="454" b="1">
                  <a:latin typeface="Tahoma" pitchFamily="32" charset="0"/>
                </a:rPr>
                <a:t>B</a:t>
              </a:r>
              <a:endParaRPr lang="es-UY" sz="1633">
                <a:latin typeface="Arial" charset="0"/>
              </a:endParaRPr>
            </a:p>
          </p:txBody>
        </p:sp>
        <p:sp>
          <p:nvSpPr>
            <p:cNvPr id="57" name="Text Box 1079"/>
            <p:cNvSpPr txBox="1">
              <a:spLocks noChangeArrowheads="1"/>
            </p:cNvSpPr>
            <p:nvPr/>
          </p:nvSpPr>
          <p:spPr bwMode="auto">
            <a:xfrm>
              <a:off x="6563" y="7856"/>
              <a:ext cx="539" cy="143"/>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0" tIns="0" rIns="0" bIns="0">
              <a:spAutoFit/>
            </a:bodyPr>
            <a:lstStyle/>
            <a:p>
              <a:pPr algn="ctr"/>
              <a:r>
                <a:rPr lang="es-UY" sz="454" b="1">
                  <a:latin typeface="Tahoma" pitchFamily="32" charset="0"/>
                </a:rPr>
                <a:t>C’</a:t>
              </a:r>
              <a:endParaRPr lang="es-UY" sz="1633">
                <a:latin typeface="Arial" charset="0"/>
              </a:endParaRPr>
            </a:p>
          </p:txBody>
        </p:sp>
        <p:sp>
          <p:nvSpPr>
            <p:cNvPr id="58" name="Text Box 1080"/>
            <p:cNvSpPr txBox="1">
              <a:spLocks noChangeArrowheads="1"/>
            </p:cNvSpPr>
            <p:nvPr/>
          </p:nvSpPr>
          <p:spPr bwMode="auto">
            <a:xfrm>
              <a:off x="2994" y="10664"/>
              <a:ext cx="539" cy="143"/>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0" tIns="0" rIns="0" bIns="0">
              <a:spAutoFit/>
            </a:bodyPr>
            <a:lstStyle/>
            <a:p>
              <a:pPr algn="ctr"/>
              <a:r>
                <a:rPr lang="es-UY" sz="454" b="1">
                  <a:latin typeface="Tahoma" pitchFamily="32" charset="0"/>
                </a:rPr>
                <a:t>A’</a:t>
              </a:r>
              <a:endParaRPr lang="es-UY" sz="1633">
                <a:latin typeface="Arial" charset="0"/>
              </a:endParaRPr>
            </a:p>
          </p:txBody>
        </p:sp>
      </p:grpSp>
      <p:sp>
        <p:nvSpPr>
          <p:cNvPr id="59" name="Rectangle 1081"/>
          <p:cNvSpPr txBox="1">
            <a:spLocks noChangeArrowheads="1"/>
          </p:cNvSpPr>
          <p:nvPr/>
        </p:nvSpPr>
        <p:spPr bwMode="auto">
          <a:xfrm>
            <a:off x="622080" y="1797480"/>
            <a:ext cx="7050240" cy="3732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431800" indent="-323850" algn="l" defTabSz="449263" rtl="0" fontAlgn="base" hangingPunct="0">
              <a:lnSpc>
                <a:spcPct val="93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49263" rtl="0" fontAlgn="base" hangingPunct="0">
              <a:lnSpc>
                <a:spcPct val="93000"/>
              </a:lnSpc>
              <a:spcBef>
                <a:spcPct val="0"/>
              </a:spcBef>
              <a:spcAft>
                <a:spcPts val="1138"/>
              </a:spcAft>
              <a:buClr>
                <a:srgbClr val="000000"/>
              </a:buClr>
              <a:buSzPct val="75000"/>
              <a:buFont typeface="Symbol" charset="2"/>
              <a:buChar char=""/>
              <a:defRPr sz="2800">
                <a:solidFill>
                  <a:srgbClr val="000000"/>
                </a:solidFill>
                <a:latin typeface="+mn-lt"/>
                <a:ea typeface="+mn-ea"/>
              </a:defRPr>
            </a:lvl2pPr>
            <a:lvl3pPr marL="1295400" indent="-215900" algn="l" defTabSz="449263" rtl="0" fontAlgn="base" hangingPunct="0">
              <a:lnSpc>
                <a:spcPct val="93000"/>
              </a:lnSpc>
              <a:spcBef>
                <a:spcPct val="0"/>
              </a:spcBef>
              <a:spcAft>
                <a:spcPts val="850"/>
              </a:spcAft>
              <a:buClr>
                <a:srgbClr val="000000"/>
              </a:buClr>
              <a:buSzPct val="45000"/>
              <a:buFont typeface="StarSymbol" charset="0"/>
              <a:buChar char="●"/>
              <a:defRPr sz="2400">
                <a:solidFill>
                  <a:srgbClr val="000000"/>
                </a:solidFill>
                <a:latin typeface="+mn-lt"/>
                <a:ea typeface="+mn-ea"/>
              </a:defRPr>
            </a:lvl3pPr>
            <a:lvl4pPr marL="1727200" indent="-215900" algn="l" defTabSz="449263" rtl="0" fontAlgn="base" hangingPunct="0">
              <a:lnSpc>
                <a:spcPct val="93000"/>
              </a:lnSpc>
              <a:spcBef>
                <a:spcPct val="0"/>
              </a:spcBef>
              <a:spcAft>
                <a:spcPts val="575"/>
              </a:spcAft>
              <a:buClr>
                <a:srgbClr val="000000"/>
              </a:buClr>
              <a:buSzPct val="75000"/>
              <a:buFont typeface="Symbol" charset="2"/>
              <a:buChar char=""/>
              <a:defRPr sz="2000">
                <a:solidFill>
                  <a:srgbClr val="000000"/>
                </a:solidFill>
                <a:latin typeface="+mn-lt"/>
                <a:ea typeface="+mn-ea"/>
              </a:defRPr>
            </a:lvl4pPr>
            <a:lvl5pPr marL="21590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ea typeface="+mn-ea"/>
              </a:defRPr>
            </a:lvl5pPr>
            <a:lvl6pPr marL="26162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ea typeface="+mn-ea"/>
              </a:defRPr>
            </a:lvl6pPr>
            <a:lvl7pPr marL="30734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ea typeface="+mn-ea"/>
              </a:defRPr>
            </a:lvl7pPr>
            <a:lvl8pPr marL="35306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ea typeface="+mn-ea"/>
              </a:defRPr>
            </a:lvl8pPr>
            <a:lvl9pPr marL="39878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ea typeface="+mn-ea"/>
              </a:defRPr>
            </a:lvl9pPr>
          </a:lstStyle>
          <a:p>
            <a:pPr>
              <a:lnSpc>
                <a:spcPct val="90000"/>
              </a:lnSpc>
            </a:pPr>
            <a:r>
              <a:rPr lang="es-ES_tradnl" sz="2540" u="sng" kern="0"/>
              <a:t>Difracción en borde filoso</a:t>
            </a:r>
          </a:p>
          <a:p>
            <a:pPr>
              <a:lnSpc>
                <a:spcPct val="90000"/>
              </a:lnSpc>
              <a:buFontTx/>
              <a:buNone/>
            </a:pPr>
            <a:endParaRPr lang="es-ES_tradnl" sz="2540" kern="0"/>
          </a:p>
          <a:p>
            <a:pPr>
              <a:lnSpc>
                <a:spcPct val="90000"/>
              </a:lnSpc>
              <a:buFontTx/>
              <a:buNone/>
            </a:pPr>
            <a:r>
              <a:rPr lang="es-ES_tradnl" sz="1814" kern="0"/>
              <a:t>     </a:t>
            </a:r>
          </a:p>
          <a:p>
            <a:pPr>
              <a:lnSpc>
                <a:spcPct val="90000"/>
              </a:lnSpc>
              <a:buFontTx/>
              <a:buNone/>
            </a:pPr>
            <a:r>
              <a:rPr lang="es-ES_tradnl" sz="1814" kern="0"/>
              <a:t>- La idea es plantearse la </a:t>
            </a:r>
          </a:p>
          <a:p>
            <a:pPr>
              <a:lnSpc>
                <a:spcPct val="90000"/>
              </a:lnSpc>
              <a:buFontTx/>
              <a:buNone/>
            </a:pPr>
            <a:r>
              <a:rPr lang="es-ES_tradnl" sz="1814" kern="0"/>
              <a:t>  descomposición en </a:t>
            </a:r>
            <a:r>
              <a:rPr lang="es-ES_tradnl" sz="1814" i="1" kern="0"/>
              <a:t>Wavelets</a:t>
            </a:r>
          </a:p>
          <a:p>
            <a:pPr>
              <a:lnSpc>
                <a:spcPct val="90000"/>
              </a:lnSpc>
              <a:buFontTx/>
              <a:buNone/>
            </a:pPr>
            <a:r>
              <a:rPr lang="es-ES_tradnl" sz="1814" kern="0"/>
              <a:t>  del frente de onda sobre </a:t>
            </a:r>
          </a:p>
          <a:p>
            <a:pPr>
              <a:lnSpc>
                <a:spcPct val="90000"/>
              </a:lnSpc>
              <a:buFontTx/>
              <a:buNone/>
            </a:pPr>
            <a:r>
              <a:rPr lang="es-ES_tradnl" sz="1814" kern="0"/>
              <a:t>  el obstáculo.</a:t>
            </a:r>
          </a:p>
          <a:p>
            <a:pPr>
              <a:lnSpc>
                <a:spcPct val="90000"/>
              </a:lnSpc>
              <a:buFontTx/>
              <a:buNone/>
            </a:pPr>
            <a:endParaRPr lang="es-ES_tradnl" sz="1814" kern="0"/>
          </a:p>
          <a:p>
            <a:pPr>
              <a:lnSpc>
                <a:spcPct val="90000"/>
              </a:lnSpc>
              <a:buFontTx/>
              <a:buNone/>
            </a:pPr>
            <a:r>
              <a:rPr lang="es-ES_tradnl" sz="1814" kern="0"/>
              <a:t>- Luego, los </a:t>
            </a:r>
            <a:r>
              <a:rPr lang="es-ES_tradnl" sz="1814" i="1" kern="0"/>
              <a:t>Wavelets </a:t>
            </a:r>
            <a:r>
              <a:rPr lang="es-ES_tradnl" sz="1814" kern="0"/>
              <a:t>“iluminan”</a:t>
            </a:r>
          </a:p>
          <a:p>
            <a:pPr>
              <a:lnSpc>
                <a:spcPct val="90000"/>
              </a:lnSpc>
              <a:buFontTx/>
              <a:buNone/>
            </a:pPr>
            <a:r>
              <a:rPr lang="es-ES_tradnl" sz="1814" kern="0"/>
              <a:t>  la zona de sombra generada</a:t>
            </a:r>
          </a:p>
          <a:p>
            <a:pPr>
              <a:lnSpc>
                <a:spcPct val="90000"/>
              </a:lnSpc>
              <a:buFontTx/>
              <a:buNone/>
            </a:pPr>
            <a:r>
              <a:rPr lang="es-ES_tradnl" sz="1814" kern="0"/>
              <a:t>  por el obstáculo.</a:t>
            </a:r>
            <a:endParaRPr lang="es-UY" sz="1814" kern="0"/>
          </a:p>
        </p:txBody>
      </p:sp>
      <p:sp>
        <p:nvSpPr>
          <p:cNvPr id="60" name="Arc 1083"/>
          <p:cNvSpPr>
            <a:spLocks/>
          </p:cNvSpPr>
          <p:nvPr/>
        </p:nvSpPr>
        <p:spPr bwMode="auto">
          <a:xfrm>
            <a:off x="5952961" y="3829321"/>
            <a:ext cx="220320" cy="391680"/>
          </a:xfrm>
          <a:custGeom>
            <a:avLst/>
            <a:gdLst>
              <a:gd name="G0" fmla="+- 2679 0 0"/>
              <a:gd name="G1" fmla="+- 21600 0 0"/>
              <a:gd name="G2" fmla="+- 21600 0 0"/>
              <a:gd name="T0" fmla="*/ 2679 w 24279"/>
              <a:gd name="T1" fmla="*/ 0 h 43200"/>
              <a:gd name="T2" fmla="*/ 0 w 24279"/>
              <a:gd name="T3" fmla="*/ 43033 h 43200"/>
              <a:gd name="T4" fmla="*/ 2679 w 24279"/>
              <a:gd name="T5" fmla="*/ 21600 h 43200"/>
            </a:gdLst>
            <a:ahLst/>
            <a:cxnLst>
              <a:cxn ang="0">
                <a:pos x="T0" y="T1"/>
              </a:cxn>
              <a:cxn ang="0">
                <a:pos x="T2" y="T3"/>
              </a:cxn>
              <a:cxn ang="0">
                <a:pos x="T4" y="T5"/>
              </a:cxn>
            </a:cxnLst>
            <a:rect l="0" t="0" r="r" b="b"/>
            <a:pathLst>
              <a:path w="24279" h="43200" fill="none" extrusionOk="0">
                <a:moveTo>
                  <a:pt x="2679" y="0"/>
                </a:moveTo>
                <a:cubicBezTo>
                  <a:pt x="14608" y="0"/>
                  <a:pt x="24279" y="9670"/>
                  <a:pt x="24279" y="21600"/>
                </a:cubicBezTo>
                <a:cubicBezTo>
                  <a:pt x="24279" y="33529"/>
                  <a:pt x="14608" y="43200"/>
                  <a:pt x="2679" y="43200"/>
                </a:cubicBezTo>
                <a:cubicBezTo>
                  <a:pt x="1783" y="43200"/>
                  <a:pt x="888" y="43144"/>
                  <a:pt x="-1" y="43033"/>
                </a:cubicBezTo>
              </a:path>
              <a:path w="24279" h="43200" stroke="0" extrusionOk="0">
                <a:moveTo>
                  <a:pt x="2679" y="0"/>
                </a:moveTo>
                <a:cubicBezTo>
                  <a:pt x="14608" y="0"/>
                  <a:pt x="24279" y="9670"/>
                  <a:pt x="24279" y="21600"/>
                </a:cubicBezTo>
                <a:cubicBezTo>
                  <a:pt x="24279" y="33529"/>
                  <a:pt x="14608" y="43200"/>
                  <a:pt x="2679" y="43200"/>
                </a:cubicBezTo>
                <a:cubicBezTo>
                  <a:pt x="1783" y="43200"/>
                  <a:pt x="888" y="43144"/>
                  <a:pt x="-1" y="43033"/>
                </a:cubicBezTo>
                <a:lnTo>
                  <a:pt x="2679" y="2160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1633"/>
          </a:p>
        </p:txBody>
      </p:sp>
      <p:sp>
        <p:nvSpPr>
          <p:cNvPr id="61" name="Arc 1084"/>
          <p:cNvSpPr>
            <a:spLocks/>
          </p:cNvSpPr>
          <p:nvPr/>
        </p:nvSpPr>
        <p:spPr bwMode="auto">
          <a:xfrm>
            <a:off x="5963041" y="3699721"/>
            <a:ext cx="339840" cy="653760"/>
          </a:xfrm>
          <a:custGeom>
            <a:avLst/>
            <a:gdLst>
              <a:gd name="G0" fmla="+- 899 0 0"/>
              <a:gd name="G1" fmla="+- 21600 0 0"/>
              <a:gd name="G2" fmla="+- 21600 0 0"/>
              <a:gd name="T0" fmla="*/ 899 w 22499"/>
              <a:gd name="T1" fmla="*/ 0 h 43200"/>
              <a:gd name="T2" fmla="*/ 0 w 22499"/>
              <a:gd name="T3" fmla="*/ 43181 h 43200"/>
              <a:gd name="T4" fmla="*/ 899 w 22499"/>
              <a:gd name="T5" fmla="*/ 21600 h 43200"/>
            </a:gdLst>
            <a:ahLst/>
            <a:cxnLst>
              <a:cxn ang="0">
                <a:pos x="T0" y="T1"/>
              </a:cxn>
              <a:cxn ang="0">
                <a:pos x="T2" y="T3"/>
              </a:cxn>
              <a:cxn ang="0">
                <a:pos x="T4" y="T5"/>
              </a:cxn>
            </a:cxnLst>
            <a:rect l="0" t="0" r="r" b="b"/>
            <a:pathLst>
              <a:path w="22499" h="43200" fill="none" extrusionOk="0">
                <a:moveTo>
                  <a:pt x="899" y="0"/>
                </a:moveTo>
                <a:cubicBezTo>
                  <a:pt x="12828" y="0"/>
                  <a:pt x="22499" y="9670"/>
                  <a:pt x="22499" y="21600"/>
                </a:cubicBezTo>
                <a:cubicBezTo>
                  <a:pt x="22499" y="33529"/>
                  <a:pt x="12828" y="43200"/>
                  <a:pt x="899" y="43200"/>
                </a:cubicBezTo>
                <a:cubicBezTo>
                  <a:pt x="599" y="43200"/>
                  <a:pt x="299" y="43193"/>
                  <a:pt x="-1" y="43181"/>
                </a:cubicBezTo>
              </a:path>
              <a:path w="22499" h="43200" stroke="0" extrusionOk="0">
                <a:moveTo>
                  <a:pt x="899" y="0"/>
                </a:moveTo>
                <a:cubicBezTo>
                  <a:pt x="12828" y="0"/>
                  <a:pt x="22499" y="9670"/>
                  <a:pt x="22499" y="21600"/>
                </a:cubicBezTo>
                <a:cubicBezTo>
                  <a:pt x="22499" y="33529"/>
                  <a:pt x="12828" y="43200"/>
                  <a:pt x="899" y="43200"/>
                </a:cubicBezTo>
                <a:cubicBezTo>
                  <a:pt x="599" y="43200"/>
                  <a:pt x="299" y="43193"/>
                  <a:pt x="-1" y="43181"/>
                </a:cubicBezTo>
                <a:lnTo>
                  <a:pt x="899" y="2160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1633"/>
          </a:p>
        </p:txBody>
      </p:sp>
      <p:sp>
        <p:nvSpPr>
          <p:cNvPr id="62" name="Arc 1085"/>
          <p:cNvSpPr>
            <a:spLocks/>
          </p:cNvSpPr>
          <p:nvPr/>
        </p:nvSpPr>
        <p:spPr bwMode="auto">
          <a:xfrm>
            <a:off x="5976001" y="3502441"/>
            <a:ext cx="522720" cy="1045440"/>
          </a:xfrm>
          <a:custGeom>
            <a:avLst/>
            <a:gdLst>
              <a:gd name="G0" fmla="+- 0 0 0"/>
              <a:gd name="G1" fmla="+- 21600 0 0"/>
              <a:gd name="G2" fmla="+- 21600 0 0"/>
              <a:gd name="T0" fmla="*/ 0 w 21600"/>
              <a:gd name="T1" fmla="*/ 0 h 43185"/>
              <a:gd name="T2" fmla="*/ 794 w 21600"/>
              <a:gd name="T3" fmla="*/ 43185 h 43185"/>
              <a:gd name="T4" fmla="*/ 0 w 21600"/>
              <a:gd name="T5" fmla="*/ 21600 h 43185"/>
            </a:gdLst>
            <a:ahLst/>
            <a:cxnLst>
              <a:cxn ang="0">
                <a:pos x="T0" y="T1"/>
              </a:cxn>
              <a:cxn ang="0">
                <a:pos x="T2" y="T3"/>
              </a:cxn>
              <a:cxn ang="0">
                <a:pos x="T4" y="T5"/>
              </a:cxn>
            </a:cxnLst>
            <a:rect l="0" t="0" r="r" b="b"/>
            <a:pathLst>
              <a:path w="21600" h="43185" fill="none" extrusionOk="0">
                <a:moveTo>
                  <a:pt x="0" y="0"/>
                </a:moveTo>
                <a:cubicBezTo>
                  <a:pt x="11929" y="0"/>
                  <a:pt x="21600" y="9670"/>
                  <a:pt x="21600" y="21600"/>
                </a:cubicBezTo>
                <a:cubicBezTo>
                  <a:pt x="21600" y="33220"/>
                  <a:pt x="12406" y="42758"/>
                  <a:pt x="794" y="43185"/>
                </a:cubicBezTo>
              </a:path>
              <a:path w="21600" h="43185" stroke="0" extrusionOk="0">
                <a:moveTo>
                  <a:pt x="0" y="0"/>
                </a:moveTo>
                <a:cubicBezTo>
                  <a:pt x="11929" y="0"/>
                  <a:pt x="21600" y="9670"/>
                  <a:pt x="21600" y="21600"/>
                </a:cubicBezTo>
                <a:cubicBezTo>
                  <a:pt x="21600" y="33220"/>
                  <a:pt x="12406" y="42758"/>
                  <a:pt x="794" y="43185"/>
                </a:cubicBezTo>
                <a:lnTo>
                  <a:pt x="0" y="2160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1633"/>
          </a:p>
        </p:txBody>
      </p:sp>
      <p:sp>
        <p:nvSpPr>
          <p:cNvPr id="63" name="Arc 1086"/>
          <p:cNvSpPr>
            <a:spLocks/>
          </p:cNvSpPr>
          <p:nvPr/>
        </p:nvSpPr>
        <p:spPr bwMode="auto">
          <a:xfrm>
            <a:off x="5976001" y="3308041"/>
            <a:ext cx="718560" cy="1435680"/>
          </a:xfrm>
          <a:custGeom>
            <a:avLst/>
            <a:gdLst>
              <a:gd name="G0" fmla="+- 0 0 0"/>
              <a:gd name="G1" fmla="+- 21600 0 0"/>
              <a:gd name="G2" fmla="+- 21600 0 0"/>
              <a:gd name="T0" fmla="*/ 0 w 21600"/>
              <a:gd name="T1" fmla="*/ 0 h 43163"/>
              <a:gd name="T2" fmla="*/ 1266 w 21600"/>
              <a:gd name="T3" fmla="*/ 43163 h 43163"/>
              <a:gd name="T4" fmla="*/ 0 w 21600"/>
              <a:gd name="T5" fmla="*/ 21600 h 43163"/>
            </a:gdLst>
            <a:ahLst/>
            <a:cxnLst>
              <a:cxn ang="0">
                <a:pos x="T0" y="T1"/>
              </a:cxn>
              <a:cxn ang="0">
                <a:pos x="T2" y="T3"/>
              </a:cxn>
              <a:cxn ang="0">
                <a:pos x="T4" y="T5"/>
              </a:cxn>
            </a:cxnLst>
            <a:rect l="0" t="0" r="r" b="b"/>
            <a:pathLst>
              <a:path w="21600" h="43163" fill="none" extrusionOk="0">
                <a:moveTo>
                  <a:pt x="0" y="0"/>
                </a:moveTo>
                <a:cubicBezTo>
                  <a:pt x="11929" y="0"/>
                  <a:pt x="21600" y="9670"/>
                  <a:pt x="21600" y="21600"/>
                </a:cubicBezTo>
                <a:cubicBezTo>
                  <a:pt x="21600" y="33037"/>
                  <a:pt x="12683" y="42492"/>
                  <a:pt x="1265" y="43162"/>
                </a:cubicBezTo>
              </a:path>
              <a:path w="21600" h="43163" stroke="0" extrusionOk="0">
                <a:moveTo>
                  <a:pt x="0" y="0"/>
                </a:moveTo>
                <a:cubicBezTo>
                  <a:pt x="11929" y="0"/>
                  <a:pt x="21600" y="9670"/>
                  <a:pt x="21600" y="21600"/>
                </a:cubicBezTo>
                <a:cubicBezTo>
                  <a:pt x="21600" y="33037"/>
                  <a:pt x="12683" y="42492"/>
                  <a:pt x="1265" y="43162"/>
                </a:cubicBezTo>
                <a:lnTo>
                  <a:pt x="0" y="21600"/>
                </a:lnTo>
                <a:close/>
              </a:path>
            </a:pathLst>
          </a:custGeom>
          <a:noFill/>
          <a:ln w="19050">
            <a:solidFill>
              <a:srgbClr val="FF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sz="1633"/>
          </a:p>
        </p:txBody>
      </p:sp>
    </p:spTree>
    <p:extLst>
      <p:ext uri="{BB962C8B-B14F-4D97-AF65-F5344CB8AC3E}">
        <p14:creationId xmlns:p14="http://schemas.microsoft.com/office/powerpoint/2010/main" val="2493567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60"/>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61"/>
                                        </p:tgtEl>
                                        <p:attrNameLst>
                                          <p:attrName>style.visibility</p:attrName>
                                        </p:attrNameLst>
                                      </p:cBhvr>
                                      <p:to>
                                        <p:strVal val="visible"/>
                                      </p:to>
                                    </p:set>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499"/>
                                          </p:stCondLst>
                                        </p:cTn>
                                        <p:tgtEl>
                                          <p:spTgt spid="62"/>
                                        </p:tgtEl>
                                        <p:attrNameLst>
                                          <p:attrName>style.visibility</p:attrName>
                                        </p:attrNameLst>
                                      </p:cBhvr>
                                      <p:to>
                                        <p:strVal val="visible"/>
                                      </p:to>
                                    </p:set>
                                  </p:childTnLst>
                                </p:cTn>
                              </p:par>
                            </p:childTnLst>
                          </p:cTn>
                        </p:par>
                        <p:par>
                          <p:cTn id="13" fill="hold">
                            <p:stCondLst>
                              <p:cond delay="1500"/>
                            </p:stCondLst>
                            <p:childTnLst>
                              <p:par>
                                <p:cTn id="14" presetID="1" presetClass="entr" presetSubtype="0" fill="hold" grpId="0" nodeType="afterEffect">
                                  <p:stCondLst>
                                    <p:cond delay="0"/>
                                  </p:stCondLst>
                                  <p:childTnLst>
                                    <p:set>
                                      <p:cBhvr>
                                        <p:cTn id="15" dur="1" fill="hold">
                                          <p:stCondLst>
                                            <p:cond delay="499"/>
                                          </p:stCondLst>
                                        </p:cTn>
                                        <p:tgtEl>
                                          <p:spTgt spid="6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animBg="1"/>
      <p:bldP spid="62" grpId="0" animBg="1"/>
      <p:bldP spid="63"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Difracción</a:t>
            </a:r>
          </a:p>
        </p:txBody>
      </p:sp>
      <p:sp>
        <p:nvSpPr>
          <p:cNvPr id="4" name="Rectangle 3"/>
          <p:cNvSpPr txBox="1">
            <a:spLocks noChangeArrowheads="1"/>
          </p:cNvSpPr>
          <p:nvPr/>
        </p:nvSpPr>
        <p:spPr bwMode="auto">
          <a:xfrm>
            <a:off x="622080" y="1797480"/>
            <a:ext cx="6917760" cy="37324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marL="431800" indent="-323850" algn="l" defTabSz="449263" rtl="0" fontAlgn="base" hangingPunct="0">
              <a:lnSpc>
                <a:spcPct val="93000"/>
              </a:lnSpc>
              <a:spcBef>
                <a:spcPct val="0"/>
              </a:spcBef>
              <a:spcAft>
                <a:spcPts val="1425"/>
              </a:spcAft>
              <a:buClr>
                <a:srgbClr val="000000"/>
              </a:buClr>
              <a:buSzPct val="45000"/>
              <a:buFont typeface="StarSymbol" charset="0"/>
              <a:buChar char="●"/>
              <a:defRPr sz="3200">
                <a:solidFill>
                  <a:srgbClr val="000000"/>
                </a:solidFill>
                <a:latin typeface="+mn-lt"/>
                <a:ea typeface="+mn-ea"/>
                <a:cs typeface="+mn-cs"/>
              </a:defRPr>
            </a:lvl1pPr>
            <a:lvl2pPr marL="863600" indent="-287338" algn="l" defTabSz="449263" rtl="0" fontAlgn="base" hangingPunct="0">
              <a:lnSpc>
                <a:spcPct val="93000"/>
              </a:lnSpc>
              <a:spcBef>
                <a:spcPct val="0"/>
              </a:spcBef>
              <a:spcAft>
                <a:spcPts val="1138"/>
              </a:spcAft>
              <a:buClr>
                <a:srgbClr val="000000"/>
              </a:buClr>
              <a:buSzPct val="75000"/>
              <a:buFont typeface="Symbol" charset="2"/>
              <a:buChar char=""/>
              <a:defRPr sz="2800">
                <a:solidFill>
                  <a:srgbClr val="000000"/>
                </a:solidFill>
                <a:latin typeface="+mn-lt"/>
                <a:ea typeface="+mn-ea"/>
              </a:defRPr>
            </a:lvl2pPr>
            <a:lvl3pPr marL="1295400" indent="-215900" algn="l" defTabSz="449263" rtl="0" fontAlgn="base" hangingPunct="0">
              <a:lnSpc>
                <a:spcPct val="93000"/>
              </a:lnSpc>
              <a:spcBef>
                <a:spcPct val="0"/>
              </a:spcBef>
              <a:spcAft>
                <a:spcPts val="850"/>
              </a:spcAft>
              <a:buClr>
                <a:srgbClr val="000000"/>
              </a:buClr>
              <a:buSzPct val="45000"/>
              <a:buFont typeface="StarSymbol" charset="0"/>
              <a:buChar char="●"/>
              <a:defRPr sz="2400">
                <a:solidFill>
                  <a:srgbClr val="000000"/>
                </a:solidFill>
                <a:latin typeface="+mn-lt"/>
                <a:ea typeface="+mn-ea"/>
              </a:defRPr>
            </a:lvl3pPr>
            <a:lvl4pPr marL="1727200" indent="-215900" algn="l" defTabSz="449263" rtl="0" fontAlgn="base" hangingPunct="0">
              <a:lnSpc>
                <a:spcPct val="93000"/>
              </a:lnSpc>
              <a:spcBef>
                <a:spcPct val="0"/>
              </a:spcBef>
              <a:spcAft>
                <a:spcPts val="575"/>
              </a:spcAft>
              <a:buClr>
                <a:srgbClr val="000000"/>
              </a:buClr>
              <a:buSzPct val="75000"/>
              <a:buFont typeface="Symbol" charset="2"/>
              <a:buChar char=""/>
              <a:defRPr sz="2000">
                <a:solidFill>
                  <a:srgbClr val="000000"/>
                </a:solidFill>
                <a:latin typeface="+mn-lt"/>
                <a:ea typeface="+mn-ea"/>
              </a:defRPr>
            </a:lvl4pPr>
            <a:lvl5pPr marL="21590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ea typeface="+mn-ea"/>
              </a:defRPr>
            </a:lvl5pPr>
            <a:lvl6pPr marL="26162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ea typeface="+mn-ea"/>
              </a:defRPr>
            </a:lvl6pPr>
            <a:lvl7pPr marL="30734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ea typeface="+mn-ea"/>
              </a:defRPr>
            </a:lvl7pPr>
            <a:lvl8pPr marL="35306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ea typeface="+mn-ea"/>
              </a:defRPr>
            </a:lvl8pPr>
            <a:lvl9pPr marL="3987800" indent="-215900" algn="l" defTabSz="449263" rtl="0" fontAlgn="base" hangingPunct="0">
              <a:lnSpc>
                <a:spcPct val="93000"/>
              </a:lnSpc>
              <a:spcBef>
                <a:spcPct val="0"/>
              </a:spcBef>
              <a:spcAft>
                <a:spcPts val="288"/>
              </a:spcAft>
              <a:buClr>
                <a:srgbClr val="000000"/>
              </a:buClr>
              <a:buSzPct val="45000"/>
              <a:buFont typeface="StarSymbol" charset="0"/>
              <a:buChar char="●"/>
              <a:defRPr sz="2000">
                <a:solidFill>
                  <a:srgbClr val="000000"/>
                </a:solidFill>
                <a:latin typeface="+mn-lt"/>
                <a:ea typeface="+mn-ea"/>
              </a:defRPr>
            </a:lvl9pPr>
          </a:lstStyle>
          <a:p>
            <a:pPr>
              <a:lnSpc>
                <a:spcPct val="90000"/>
              </a:lnSpc>
            </a:pPr>
            <a:r>
              <a:rPr lang="es-ES_tradnl" sz="2540" u="sng" kern="0"/>
              <a:t>Parámetro </a:t>
            </a:r>
            <a:r>
              <a:rPr lang="es-ES_tradnl" sz="2540" i="1" u="sng" kern="0"/>
              <a:t>v</a:t>
            </a:r>
            <a:r>
              <a:rPr lang="es-ES_tradnl" sz="2540" u="sng" kern="0"/>
              <a:t> de </a:t>
            </a:r>
            <a:r>
              <a:rPr lang="es-ES_tradnl" sz="2540" i="1" u="sng" kern="0"/>
              <a:t>Fresnel-Kirchhoff</a:t>
            </a:r>
          </a:p>
          <a:p>
            <a:pPr>
              <a:lnSpc>
                <a:spcPct val="90000"/>
              </a:lnSpc>
              <a:buFontTx/>
              <a:buNone/>
            </a:pPr>
            <a:endParaRPr lang="es-ES_tradnl" sz="2540" u="sng" kern="0"/>
          </a:p>
          <a:p>
            <a:pPr>
              <a:lnSpc>
                <a:spcPct val="90000"/>
              </a:lnSpc>
            </a:pPr>
            <a:endParaRPr lang="es-ES_tradnl" sz="2177" u="sng" kern="0"/>
          </a:p>
          <a:p>
            <a:pPr>
              <a:lnSpc>
                <a:spcPct val="90000"/>
              </a:lnSpc>
            </a:pPr>
            <a:endParaRPr lang="es-ES_tradnl" sz="2177" u="sng" kern="0"/>
          </a:p>
          <a:p>
            <a:pPr>
              <a:lnSpc>
                <a:spcPct val="90000"/>
              </a:lnSpc>
              <a:buFontTx/>
              <a:buNone/>
            </a:pPr>
            <a:endParaRPr lang="es-ES_tradnl" sz="2177" u="sng" kern="0"/>
          </a:p>
          <a:p>
            <a:pPr>
              <a:lnSpc>
                <a:spcPct val="90000"/>
              </a:lnSpc>
              <a:buFontTx/>
              <a:buNone/>
            </a:pPr>
            <a:endParaRPr lang="es-ES_tradnl" sz="2177" u="sng" kern="0"/>
          </a:p>
          <a:p>
            <a:pPr>
              <a:lnSpc>
                <a:spcPct val="90000"/>
              </a:lnSpc>
            </a:pPr>
            <a:r>
              <a:rPr lang="es-ES_tradnl" sz="2540" u="sng" kern="0"/>
              <a:t>Pérdidas por difracción</a:t>
            </a:r>
          </a:p>
          <a:p>
            <a:pPr>
              <a:lnSpc>
                <a:spcPct val="90000"/>
              </a:lnSpc>
              <a:buFontTx/>
              <a:buNone/>
            </a:pPr>
            <a:endParaRPr lang="es-ES_tradnl" sz="2540" kern="0"/>
          </a:p>
          <a:p>
            <a:pPr>
              <a:lnSpc>
                <a:spcPct val="90000"/>
              </a:lnSpc>
              <a:buFontTx/>
              <a:buNone/>
            </a:pPr>
            <a:r>
              <a:rPr lang="es-ES_tradnl" sz="1633" kern="0"/>
              <a:t>El campo difractado obedece a la ecuación:</a:t>
            </a:r>
          </a:p>
          <a:p>
            <a:pPr>
              <a:lnSpc>
                <a:spcPct val="90000"/>
              </a:lnSpc>
              <a:buFontTx/>
              <a:buNone/>
            </a:pPr>
            <a:endParaRPr lang="es-ES_tradnl" sz="1633" kern="0"/>
          </a:p>
        </p:txBody>
      </p:sp>
      <p:graphicFrame>
        <p:nvGraphicFramePr>
          <p:cNvPr id="5" name="Object 5"/>
          <p:cNvGraphicFramePr>
            <a:graphicFrameLocks noChangeAspect="1"/>
          </p:cNvGraphicFramePr>
          <p:nvPr/>
        </p:nvGraphicFramePr>
        <p:xfrm>
          <a:off x="5061601" y="4678921"/>
          <a:ext cx="2318400" cy="816480"/>
        </p:xfrm>
        <a:graphic>
          <a:graphicData uri="http://schemas.openxmlformats.org/presentationml/2006/ole">
            <mc:AlternateContent xmlns:mc="http://schemas.openxmlformats.org/markup-compatibility/2006">
              <mc:Choice xmlns:v="urn:schemas-microsoft-com:vml" Requires="v">
                <p:oleObj spid="_x0000_s2060" name="Ecuación" r:id="rId3" imgW="1384300" imgH="482600" progId="Equation.3">
                  <p:embed/>
                </p:oleObj>
              </mc:Choice>
              <mc:Fallback>
                <p:oleObj name="Ecuación" r:id="rId3" imgW="1384300" imgH="482600" progId="Equation.3">
                  <p:embed/>
                  <p:pic>
                    <p:nvPicPr>
                      <p:cNvPr id="5"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61601" y="4678921"/>
                        <a:ext cx="2318400" cy="816480"/>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chemeClr val="accent1"/>
                        </a:solidFill>
                        <a:miter lim="800000"/>
                        <a:headEnd/>
                        <a:tailEnd/>
                      </a:ln>
                    </p:spPr>
                  </p:pic>
                </p:oleObj>
              </mc:Fallback>
            </mc:AlternateContent>
          </a:graphicData>
        </a:graphic>
      </p:graphicFrame>
      <p:graphicFrame>
        <p:nvGraphicFramePr>
          <p:cNvPr id="6" name="Object 9"/>
          <p:cNvGraphicFramePr>
            <a:graphicFrameLocks noChangeAspect="1"/>
          </p:cNvGraphicFramePr>
          <p:nvPr/>
        </p:nvGraphicFramePr>
        <p:xfrm>
          <a:off x="632161" y="2762280"/>
          <a:ext cx="3576960" cy="720000"/>
        </p:xfrm>
        <a:graphic>
          <a:graphicData uri="http://schemas.openxmlformats.org/presentationml/2006/ole">
            <mc:AlternateContent xmlns:mc="http://schemas.openxmlformats.org/markup-compatibility/2006">
              <mc:Choice xmlns:v="urn:schemas-microsoft-com:vml" Requires="v">
                <p:oleObj spid="_x0000_s2061" name="Ecuación" r:id="rId5" imgW="2247840" imgH="469800" progId="Equation.3">
                  <p:embed/>
                </p:oleObj>
              </mc:Choice>
              <mc:Fallback>
                <p:oleObj name="Ecuación" r:id="rId5" imgW="2247840" imgH="469800" progId="Equation.3">
                  <p:embed/>
                  <p:pic>
                    <p:nvPicPr>
                      <p:cNvPr id="6" name="Object 9"/>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161" y="2762280"/>
                        <a:ext cx="3576960" cy="720000"/>
                      </a:xfrm>
                      <a:prstGeom prst="rect">
                        <a:avLst/>
                      </a:prstGeom>
                      <a:gradFill rotWithShape="0">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chemeClr val="accent1"/>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 name="Group 10"/>
          <p:cNvGrpSpPr>
            <a:grpSpLocks noChangeAspect="1"/>
          </p:cNvGrpSpPr>
          <p:nvPr/>
        </p:nvGrpSpPr>
        <p:grpSpPr bwMode="auto">
          <a:xfrm>
            <a:off x="4605120" y="2274121"/>
            <a:ext cx="3317760" cy="1555200"/>
            <a:chOff x="2318" y="1314"/>
            <a:chExt cx="5760" cy="2700"/>
          </a:xfrm>
        </p:grpSpPr>
        <p:sp>
          <p:nvSpPr>
            <p:cNvPr id="8" name="AutoShape 11"/>
            <p:cNvSpPr>
              <a:spLocks noChangeAspect="1" noChangeArrowheads="1"/>
            </p:cNvSpPr>
            <p:nvPr/>
          </p:nvSpPr>
          <p:spPr bwMode="auto">
            <a:xfrm>
              <a:off x="2318" y="1314"/>
              <a:ext cx="5760" cy="2700"/>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12700">
              <a:solidFill>
                <a:srgbClr val="000000"/>
              </a:solidFill>
              <a:miter lim="800000"/>
              <a:headEnd/>
              <a:tailEnd/>
            </a:ln>
          </p:spPr>
          <p:txBody>
            <a:bodyPr/>
            <a:lstStyle/>
            <a:p>
              <a:endParaRPr lang="es-ES" sz="1633"/>
            </a:p>
          </p:txBody>
        </p:sp>
        <p:sp>
          <p:nvSpPr>
            <p:cNvPr id="9" name="Line 12"/>
            <p:cNvSpPr>
              <a:spLocks noChangeShapeType="1"/>
            </p:cNvSpPr>
            <p:nvPr/>
          </p:nvSpPr>
          <p:spPr bwMode="auto">
            <a:xfrm>
              <a:off x="3039" y="3114"/>
              <a:ext cx="2878"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0" name="Line 13"/>
            <p:cNvSpPr>
              <a:spLocks noChangeShapeType="1"/>
            </p:cNvSpPr>
            <p:nvPr/>
          </p:nvSpPr>
          <p:spPr bwMode="auto">
            <a:xfrm flipV="1">
              <a:off x="5917" y="2034"/>
              <a:ext cx="0" cy="1080"/>
            </a:xfrm>
            <a:prstGeom prst="line">
              <a:avLst/>
            </a:prstGeom>
            <a:noFill/>
            <a:ln w="158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1" name="Line 14"/>
            <p:cNvSpPr>
              <a:spLocks noChangeShapeType="1"/>
            </p:cNvSpPr>
            <p:nvPr/>
          </p:nvSpPr>
          <p:spPr bwMode="auto">
            <a:xfrm>
              <a:off x="5917" y="3114"/>
              <a:ext cx="1621" cy="0"/>
            </a:xfrm>
            <a:prstGeom prst="line">
              <a:avLst/>
            </a:prstGeom>
            <a:noFill/>
            <a:ln w="1587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2" name="Line 15"/>
            <p:cNvSpPr>
              <a:spLocks noChangeShapeType="1"/>
            </p:cNvSpPr>
            <p:nvPr/>
          </p:nvSpPr>
          <p:spPr bwMode="auto">
            <a:xfrm flipV="1">
              <a:off x="3039" y="1674"/>
              <a:ext cx="3779" cy="1440"/>
            </a:xfrm>
            <a:prstGeom prst="line">
              <a:avLst/>
            </a:prstGeom>
            <a:noFill/>
            <a:ln w="158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3" name="Line 16"/>
            <p:cNvSpPr>
              <a:spLocks noChangeShapeType="1"/>
            </p:cNvSpPr>
            <p:nvPr/>
          </p:nvSpPr>
          <p:spPr bwMode="auto">
            <a:xfrm>
              <a:off x="5917" y="2034"/>
              <a:ext cx="1621" cy="1080"/>
            </a:xfrm>
            <a:prstGeom prst="line">
              <a:avLst/>
            </a:prstGeom>
            <a:noFill/>
            <a:ln w="15875">
              <a:solidFill>
                <a:srgbClr val="000000"/>
              </a:solidFill>
              <a:prstDash val="dash"/>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4" name="Oval 17"/>
            <p:cNvSpPr>
              <a:spLocks noChangeAspect="1" noChangeArrowheads="1"/>
            </p:cNvSpPr>
            <p:nvPr/>
          </p:nvSpPr>
          <p:spPr bwMode="auto">
            <a:xfrm>
              <a:off x="2962" y="3054"/>
              <a:ext cx="119" cy="118"/>
            </a:xfrm>
            <a:prstGeom prst="ellipse">
              <a:avLst/>
            </a:prstGeom>
            <a:solidFill>
              <a:srgbClr val="FFFFFF"/>
            </a:solidFill>
            <a:ln w="9525">
              <a:solidFill>
                <a:srgbClr val="000000"/>
              </a:solidFill>
              <a:round/>
              <a:headEnd/>
              <a:tailEnd/>
            </a:ln>
          </p:spPr>
          <p:txBody>
            <a:bodyPr/>
            <a:lstStyle/>
            <a:p>
              <a:endParaRPr lang="es-ES" sz="1633"/>
            </a:p>
          </p:txBody>
        </p:sp>
        <p:sp>
          <p:nvSpPr>
            <p:cNvPr id="15" name="Oval 18"/>
            <p:cNvSpPr>
              <a:spLocks noChangeAspect="1" noChangeArrowheads="1"/>
            </p:cNvSpPr>
            <p:nvPr/>
          </p:nvSpPr>
          <p:spPr bwMode="auto">
            <a:xfrm>
              <a:off x="7508" y="3069"/>
              <a:ext cx="119" cy="118"/>
            </a:xfrm>
            <a:prstGeom prst="ellipse">
              <a:avLst/>
            </a:prstGeom>
            <a:solidFill>
              <a:srgbClr val="FFFFFF"/>
            </a:solidFill>
            <a:ln w="9525">
              <a:solidFill>
                <a:srgbClr val="000000"/>
              </a:solidFill>
              <a:round/>
              <a:headEnd/>
              <a:tailEnd/>
            </a:ln>
          </p:spPr>
          <p:txBody>
            <a:bodyPr/>
            <a:lstStyle/>
            <a:p>
              <a:endParaRPr lang="es-ES" sz="1633"/>
            </a:p>
          </p:txBody>
        </p:sp>
        <p:sp>
          <p:nvSpPr>
            <p:cNvPr id="16" name="Line 19"/>
            <p:cNvSpPr>
              <a:spLocks noChangeShapeType="1"/>
            </p:cNvSpPr>
            <p:nvPr/>
          </p:nvSpPr>
          <p:spPr bwMode="auto">
            <a:xfrm>
              <a:off x="3038" y="3294"/>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7" name="Line 20"/>
            <p:cNvSpPr>
              <a:spLocks noChangeShapeType="1"/>
            </p:cNvSpPr>
            <p:nvPr/>
          </p:nvSpPr>
          <p:spPr bwMode="auto">
            <a:xfrm>
              <a:off x="5918" y="3294"/>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8" name="Line 21"/>
            <p:cNvSpPr>
              <a:spLocks noChangeShapeType="1"/>
            </p:cNvSpPr>
            <p:nvPr/>
          </p:nvSpPr>
          <p:spPr bwMode="auto">
            <a:xfrm>
              <a:off x="7568" y="3294"/>
              <a:ext cx="1" cy="54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es-ES" sz="1633"/>
            </a:p>
          </p:txBody>
        </p:sp>
        <p:sp>
          <p:nvSpPr>
            <p:cNvPr id="19" name="Line 22"/>
            <p:cNvSpPr>
              <a:spLocks noChangeShapeType="1"/>
            </p:cNvSpPr>
            <p:nvPr/>
          </p:nvSpPr>
          <p:spPr bwMode="auto">
            <a:xfrm>
              <a:off x="3038" y="3564"/>
              <a:ext cx="2880" cy="1"/>
            </a:xfrm>
            <a:prstGeom prst="line">
              <a:avLst/>
            </a:prstGeom>
            <a:noFill/>
            <a:ln w="6350">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s-ES" sz="1633"/>
            </a:p>
          </p:txBody>
        </p:sp>
        <p:sp>
          <p:nvSpPr>
            <p:cNvPr id="20" name="Line 23"/>
            <p:cNvSpPr>
              <a:spLocks noChangeShapeType="1"/>
            </p:cNvSpPr>
            <p:nvPr/>
          </p:nvSpPr>
          <p:spPr bwMode="auto">
            <a:xfrm>
              <a:off x="5918" y="3564"/>
              <a:ext cx="1620" cy="1"/>
            </a:xfrm>
            <a:prstGeom prst="line">
              <a:avLst/>
            </a:prstGeom>
            <a:noFill/>
            <a:ln w="6350">
              <a:solidFill>
                <a:srgbClr val="000000"/>
              </a:solidFill>
              <a:round/>
              <a:headEnd type="arrow" w="med" len="med"/>
              <a:tailEnd type="arrow" w="med" len="med"/>
            </a:ln>
            <a:extLst>
              <a:ext uri="{909E8E84-426E-40DD-AFC4-6F175D3DCCD1}">
                <a14:hiddenFill xmlns:a14="http://schemas.microsoft.com/office/drawing/2010/main">
                  <a:noFill/>
                </a14:hiddenFill>
              </a:ext>
            </a:extLst>
          </p:spPr>
          <p:txBody>
            <a:bodyPr/>
            <a:lstStyle/>
            <a:p>
              <a:endParaRPr lang="es-ES" sz="1633"/>
            </a:p>
          </p:txBody>
        </p:sp>
        <p:sp>
          <p:nvSpPr>
            <p:cNvPr id="21" name="Text Box 24"/>
            <p:cNvSpPr txBox="1">
              <a:spLocks noChangeArrowheads="1"/>
            </p:cNvSpPr>
            <p:nvPr/>
          </p:nvSpPr>
          <p:spPr bwMode="auto">
            <a:xfrm>
              <a:off x="3938" y="3294"/>
              <a:ext cx="360" cy="194"/>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0" tIns="0" rIns="0" bIns="0">
              <a:spAutoFit/>
            </a:bodyPr>
            <a:lstStyle/>
            <a:p>
              <a:pPr algn="ctr"/>
              <a:r>
                <a:rPr lang="es-UY" sz="726" b="1">
                  <a:solidFill>
                    <a:srgbClr val="000000"/>
                  </a:solidFill>
                  <a:latin typeface="Century Gothic" pitchFamily="32" charset="0"/>
                </a:rPr>
                <a:t>d1</a:t>
              </a:r>
              <a:endParaRPr lang="es-UY" sz="1633">
                <a:solidFill>
                  <a:srgbClr val="000000"/>
                </a:solidFill>
                <a:latin typeface="Arial" charset="0"/>
              </a:endParaRPr>
            </a:p>
          </p:txBody>
        </p:sp>
        <p:sp>
          <p:nvSpPr>
            <p:cNvPr id="22" name="Text Box 25"/>
            <p:cNvSpPr txBox="1">
              <a:spLocks noChangeArrowheads="1"/>
            </p:cNvSpPr>
            <p:nvPr/>
          </p:nvSpPr>
          <p:spPr bwMode="auto">
            <a:xfrm>
              <a:off x="6458" y="3294"/>
              <a:ext cx="360" cy="194"/>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0" tIns="0" rIns="0" bIns="0">
              <a:spAutoFit/>
            </a:bodyPr>
            <a:lstStyle/>
            <a:p>
              <a:pPr algn="ctr"/>
              <a:r>
                <a:rPr lang="es-UY" sz="726" b="1">
                  <a:solidFill>
                    <a:srgbClr val="000000"/>
                  </a:solidFill>
                  <a:latin typeface="Century Gothic" pitchFamily="32" charset="0"/>
                </a:rPr>
                <a:t>d2</a:t>
              </a:r>
              <a:endParaRPr lang="es-UY" sz="1633">
                <a:solidFill>
                  <a:srgbClr val="000000"/>
                </a:solidFill>
                <a:latin typeface="Arial" charset="0"/>
              </a:endParaRPr>
            </a:p>
          </p:txBody>
        </p:sp>
        <p:sp>
          <p:nvSpPr>
            <p:cNvPr id="23" name="Text Box 26"/>
            <p:cNvSpPr txBox="1">
              <a:spLocks noChangeArrowheads="1"/>
            </p:cNvSpPr>
            <p:nvPr/>
          </p:nvSpPr>
          <p:spPr bwMode="auto">
            <a:xfrm>
              <a:off x="5378" y="2574"/>
              <a:ext cx="360" cy="194"/>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0" tIns="0" rIns="0" bIns="0">
              <a:spAutoFit/>
            </a:bodyPr>
            <a:lstStyle/>
            <a:p>
              <a:pPr algn="ctr"/>
              <a:r>
                <a:rPr lang="es-UY" sz="726" b="1">
                  <a:solidFill>
                    <a:srgbClr val="000000"/>
                  </a:solidFill>
                  <a:latin typeface="Century Gothic" pitchFamily="32" charset="0"/>
                </a:rPr>
                <a:t>h</a:t>
              </a:r>
              <a:endParaRPr lang="es-UY" sz="1633">
                <a:solidFill>
                  <a:srgbClr val="000000"/>
                </a:solidFill>
                <a:latin typeface="Arial" charset="0"/>
              </a:endParaRPr>
            </a:p>
          </p:txBody>
        </p:sp>
        <p:sp>
          <p:nvSpPr>
            <p:cNvPr id="24" name="Arc 27"/>
            <p:cNvSpPr>
              <a:spLocks/>
            </p:cNvSpPr>
            <p:nvPr/>
          </p:nvSpPr>
          <p:spPr bwMode="auto">
            <a:xfrm>
              <a:off x="6278" y="1898"/>
              <a:ext cx="360" cy="508"/>
            </a:xfrm>
            <a:custGeom>
              <a:avLst/>
              <a:gdLst>
                <a:gd name="G0" fmla="+- 0 0 0"/>
                <a:gd name="G1" fmla="+- 18993 0 0"/>
                <a:gd name="G2" fmla="+- 21600 0 0"/>
                <a:gd name="T0" fmla="*/ 10288 w 21600"/>
                <a:gd name="T1" fmla="*/ 0 h 30441"/>
                <a:gd name="T2" fmla="*/ 18317 w 21600"/>
                <a:gd name="T3" fmla="*/ 30441 h 30441"/>
                <a:gd name="T4" fmla="*/ 0 w 21600"/>
                <a:gd name="T5" fmla="*/ 18993 h 30441"/>
              </a:gdLst>
              <a:ahLst/>
              <a:cxnLst>
                <a:cxn ang="0">
                  <a:pos x="T0" y="T1"/>
                </a:cxn>
                <a:cxn ang="0">
                  <a:pos x="T2" y="T3"/>
                </a:cxn>
                <a:cxn ang="0">
                  <a:pos x="T4" y="T5"/>
                </a:cxn>
              </a:cxnLst>
              <a:rect l="0" t="0" r="r" b="b"/>
              <a:pathLst>
                <a:path w="21600" h="30441" fill="none" extrusionOk="0">
                  <a:moveTo>
                    <a:pt x="10287" y="0"/>
                  </a:moveTo>
                  <a:cubicBezTo>
                    <a:pt x="17257" y="3775"/>
                    <a:pt x="21600" y="11066"/>
                    <a:pt x="21600" y="18993"/>
                  </a:cubicBezTo>
                  <a:cubicBezTo>
                    <a:pt x="21600" y="23041"/>
                    <a:pt x="20462" y="27007"/>
                    <a:pt x="18316" y="30440"/>
                  </a:cubicBezTo>
                </a:path>
                <a:path w="21600" h="30441" stroke="0" extrusionOk="0">
                  <a:moveTo>
                    <a:pt x="10287" y="0"/>
                  </a:moveTo>
                  <a:cubicBezTo>
                    <a:pt x="17257" y="3775"/>
                    <a:pt x="21600" y="11066"/>
                    <a:pt x="21600" y="18993"/>
                  </a:cubicBezTo>
                  <a:cubicBezTo>
                    <a:pt x="21600" y="23041"/>
                    <a:pt x="20462" y="27007"/>
                    <a:pt x="18316" y="30440"/>
                  </a:cubicBezTo>
                  <a:lnTo>
                    <a:pt x="0" y="18993"/>
                  </a:lnTo>
                  <a:close/>
                </a:path>
              </a:pathLst>
            </a:custGeom>
            <a:noFill/>
            <a:ln w="9525">
              <a:solidFill>
                <a:srgbClr val="000000"/>
              </a:solidFill>
              <a:round/>
              <a:headEnd type="arrow" w="sm" len="sm"/>
              <a:tailEnd type="arrow" w="sm" len="sm"/>
            </a:ln>
            <a:extLst>
              <a:ext uri="{909E8E84-426E-40DD-AFC4-6F175D3DCCD1}">
                <a14:hiddenFill xmlns:a14="http://schemas.microsoft.com/office/drawing/2010/main">
                  <a:solidFill>
                    <a:srgbClr val="FFFFFF"/>
                  </a:solidFill>
                </a14:hiddenFill>
              </a:ext>
            </a:extLst>
          </p:spPr>
          <p:txBody>
            <a:bodyPr/>
            <a:lstStyle/>
            <a:p>
              <a:endParaRPr lang="es-ES" sz="1633"/>
            </a:p>
          </p:txBody>
        </p:sp>
        <p:sp>
          <p:nvSpPr>
            <p:cNvPr id="25" name="Text Box 28"/>
            <p:cNvSpPr txBox="1">
              <a:spLocks noChangeArrowheads="1"/>
            </p:cNvSpPr>
            <p:nvPr/>
          </p:nvSpPr>
          <p:spPr bwMode="auto">
            <a:xfrm>
              <a:off x="6818" y="2034"/>
              <a:ext cx="360" cy="194"/>
            </a:xfrm>
            <a:prstGeom prst="rect">
              <a:avLst/>
            </a:prstGeom>
            <a:gradFill rotWithShape="1">
              <a:gsLst>
                <a:gs pos="0">
                  <a:srgbClr val="FFFFFF"/>
                </a:gs>
                <a:gs pos="7001">
                  <a:srgbClr val="E6E6E6"/>
                </a:gs>
                <a:gs pos="32001">
                  <a:srgbClr val="7D8496"/>
                </a:gs>
                <a:gs pos="47000">
                  <a:srgbClr val="E6E6E6"/>
                </a:gs>
                <a:gs pos="85001">
                  <a:srgbClr val="7D8496"/>
                </a:gs>
                <a:gs pos="100000">
                  <a:srgbClr val="E6E6E6"/>
                </a:gs>
              </a:gsLst>
              <a:lin ang="2700000" scaled="1"/>
            </a:gradFill>
            <a:ln w="9525">
              <a:solidFill>
                <a:srgbClr val="808080"/>
              </a:solidFill>
              <a:miter lim="800000"/>
              <a:headEnd/>
              <a:tailEnd/>
            </a:ln>
          </p:spPr>
          <p:txBody>
            <a:bodyPr lIns="0" tIns="0" rIns="0" bIns="0">
              <a:spAutoFit/>
            </a:bodyPr>
            <a:lstStyle/>
            <a:p>
              <a:pPr algn="ctr"/>
              <a:r>
                <a:rPr lang="es-UY" sz="726" b="1">
                  <a:solidFill>
                    <a:srgbClr val="000000"/>
                  </a:solidFill>
                  <a:latin typeface="Century Gothic" pitchFamily="32" charset="0"/>
                  <a:sym typeface="Symbol" charset="2"/>
                </a:rPr>
                <a:t></a:t>
              </a:r>
              <a:endParaRPr lang="es-UY" sz="1633">
                <a:solidFill>
                  <a:srgbClr val="000000"/>
                </a:solidFill>
                <a:latin typeface="Arial" charset="0"/>
              </a:endParaRPr>
            </a:p>
          </p:txBody>
        </p:sp>
      </p:grpSp>
    </p:spTree>
    <p:extLst>
      <p:ext uri="{BB962C8B-B14F-4D97-AF65-F5344CB8AC3E}">
        <p14:creationId xmlns:p14="http://schemas.microsoft.com/office/powerpoint/2010/main" val="759474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par>
                          <p:cTn id="7" fill="hold">
                            <p:stCondLst>
                              <p:cond delay="500"/>
                            </p:stCondLst>
                            <p:childTnLst>
                              <p:par>
                                <p:cTn id="8" presetID="1" presetClass="entr" presetSubtype="0" fill="hold" nodeType="afterEffect">
                                  <p:stCondLst>
                                    <p:cond delay="0"/>
                                  </p:stCondLst>
                                  <p:childTnLst>
                                    <p:set>
                                      <p:cBhvr>
                                        <p:cTn id="9" dur="1" fill="hold">
                                          <p:stCondLst>
                                            <p:cond delay="499"/>
                                          </p:stCondLst>
                                        </p:cTn>
                                        <p:tgtEl>
                                          <p:spTgt spid="7"/>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499"/>
                                          </p:stCondLst>
                                        </p:cTn>
                                        <p:tgtEl>
                                          <p:spTgt spid="4"/>
                                        </p:tgtEl>
                                        <p:attrNameLst>
                                          <p:attrName>style.visibility</p:attrName>
                                        </p:attrNameLst>
                                      </p:cBhvr>
                                      <p:to>
                                        <p:strVal val="visible"/>
                                      </p:to>
                                    </p:set>
                                  </p:childTnLst>
                                </p:cTn>
                              </p:par>
                            </p:childTnLst>
                          </p:cTn>
                        </p:par>
                        <p:par>
                          <p:cTn id="14" fill="hold">
                            <p:stCondLst>
                              <p:cond delay="500"/>
                            </p:stCondLst>
                            <p:childTnLst>
                              <p:par>
                                <p:cTn id="15" presetID="1" presetClass="entr" presetSubtype="0" fill="hold" nodeType="afterEffect">
                                  <p:stCondLst>
                                    <p:cond delay="0"/>
                                  </p:stCondLst>
                                  <p:childTnLst>
                                    <p:set>
                                      <p:cBhvr>
                                        <p:cTn id="16" dur="1" fill="hold">
                                          <p:stCondLst>
                                            <p:cond delay="499"/>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0" name="Rectangle 2"/>
          <p:cNvSpPr>
            <a:spLocks noGrp="1" noChangeArrowheads="1"/>
          </p:cNvSpPr>
          <p:nvPr>
            <p:ph type="title" idx="4294967295"/>
          </p:nvPr>
        </p:nvSpPr>
        <p:spPr>
          <a:xfrm>
            <a:off x="424801" y="979561"/>
            <a:ext cx="8229600" cy="653760"/>
          </a:xfrm>
          <a:ln/>
        </p:spPr>
        <p:txBody>
          <a:bodyPr>
            <a:normAutofit fontScale="90000"/>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Pérdidas en función de </a:t>
            </a:r>
            <a:r>
              <a:rPr lang="en-GB" i="1">
                <a:latin typeface="Times New Roman" pitchFamily="16" charset="0"/>
              </a:rPr>
              <a:t>v</a:t>
            </a:r>
          </a:p>
        </p:txBody>
      </p:sp>
      <p:pic>
        <p:nvPicPr>
          <p:cNvPr id="27651"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2" name="Text Box 4"/>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pic>
        <p:nvPicPr>
          <p:cNvPr id="27653"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28961" y="1796041"/>
            <a:ext cx="5486400" cy="3326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4" name="AutoShape 6"/>
          <p:cNvSpPr>
            <a:spLocks noChangeArrowheads="1"/>
          </p:cNvSpPr>
          <p:nvPr/>
        </p:nvSpPr>
        <p:spPr bwMode="auto">
          <a:xfrm>
            <a:off x="1468801" y="5551561"/>
            <a:ext cx="6204960" cy="980640"/>
          </a:xfrm>
          <a:prstGeom prst="roundRect">
            <a:avLst>
              <a:gd name="adj" fmla="val 144"/>
            </a:avLst>
          </a:prstGeom>
          <a:solidFill>
            <a:srgbClr val="B3B3B3"/>
          </a:solidFill>
          <a:ln w="36000">
            <a:solidFill>
              <a:srgbClr val="000000"/>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z="1633"/>
          </a:p>
        </p:txBody>
      </p:sp>
      <p:graphicFrame>
        <p:nvGraphicFramePr>
          <p:cNvPr id="27655" name="Object 7"/>
          <p:cNvGraphicFramePr>
            <a:graphicFrameLocks noChangeAspect="1"/>
          </p:cNvGraphicFramePr>
          <p:nvPr/>
        </p:nvGraphicFramePr>
        <p:xfrm>
          <a:off x="1630080" y="5551561"/>
          <a:ext cx="5880960" cy="977760"/>
        </p:xfrm>
        <a:graphic>
          <a:graphicData uri="http://schemas.openxmlformats.org/presentationml/2006/ole">
            <mc:AlternateContent xmlns:mc="http://schemas.openxmlformats.org/markup-compatibility/2006">
              <mc:Choice xmlns:v="urn:schemas-microsoft-com:vml" Requires="v">
                <p:oleObj spid="_x0000_s3079" r:id="rId7" imgW="3213000" imgH="533160" progId="">
                  <p:embed/>
                </p:oleObj>
              </mc:Choice>
              <mc:Fallback>
                <p:oleObj r:id="rId7" imgW="3213000" imgH="533160" progId="">
                  <p:embed/>
                  <p:pic>
                    <p:nvPicPr>
                      <p:cNvPr id="27655" name="Object 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30080" y="5551561"/>
                        <a:ext cx="5880960" cy="977760"/>
                      </a:xfrm>
                      <a:prstGeom prst="rect">
                        <a:avLst/>
                      </a:prstGeom>
                      <a:noFill/>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7656" name="Text Box 8"/>
          <p:cNvSpPr txBox="1">
            <a:spLocks noChangeArrowheads="1"/>
          </p:cNvSpPr>
          <p:nvPr/>
        </p:nvSpPr>
        <p:spPr bwMode="auto">
          <a:xfrm>
            <a:off x="5878081" y="2122920"/>
            <a:ext cx="3085920" cy="2484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2452" rIns="81638" bIns="42452">
            <a:spAutoFit/>
          </a:bodyPr>
          <a:lstStyle>
            <a:lvl1pPr>
              <a:tabLst>
                <a:tab pos="723900" algn="l"/>
                <a:tab pos="1447800" algn="l"/>
                <a:tab pos="2171700" algn="l"/>
                <a:tab pos="2895600" algn="l"/>
              </a:tabLst>
              <a:defRPr>
                <a:solidFill>
                  <a:srgbClr val="000000"/>
                </a:solidFill>
                <a:latin typeface="Arial" charset="0"/>
              </a:defRPr>
            </a:lvl1pPr>
            <a:lvl2pPr>
              <a:tabLst>
                <a:tab pos="723900" algn="l"/>
                <a:tab pos="1447800" algn="l"/>
                <a:tab pos="2171700" algn="l"/>
                <a:tab pos="2895600" algn="l"/>
              </a:tabLst>
              <a:defRPr>
                <a:solidFill>
                  <a:srgbClr val="000000"/>
                </a:solidFill>
                <a:latin typeface="Arial" charset="0"/>
              </a:defRPr>
            </a:lvl2pPr>
            <a:lvl3pPr>
              <a:tabLst>
                <a:tab pos="723900" algn="l"/>
                <a:tab pos="1447800" algn="l"/>
                <a:tab pos="2171700" algn="l"/>
                <a:tab pos="2895600" algn="l"/>
              </a:tabLst>
              <a:defRPr>
                <a:solidFill>
                  <a:srgbClr val="000000"/>
                </a:solidFill>
                <a:latin typeface="Arial" charset="0"/>
              </a:defRPr>
            </a:lvl3pPr>
            <a:lvl4pPr>
              <a:tabLst>
                <a:tab pos="723900" algn="l"/>
                <a:tab pos="1447800" algn="l"/>
                <a:tab pos="2171700" algn="l"/>
                <a:tab pos="2895600" algn="l"/>
              </a:tabLst>
              <a:defRPr>
                <a:solidFill>
                  <a:srgbClr val="000000"/>
                </a:solidFill>
                <a:latin typeface="Arial" charset="0"/>
              </a:defRPr>
            </a:lvl4pPr>
            <a:lvl5pPr>
              <a:tabLst>
                <a:tab pos="723900" algn="l"/>
                <a:tab pos="1447800" algn="l"/>
                <a:tab pos="2171700" algn="l"/>
                <a:tab pos="28956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Lst>
              <a:defRPr>
                <a:solidFill>
                  <a:srgbClr val="000000"/>
                </a:solidFill>
                <a:latin typeface="Arial" charset="0"/>
              </a:defRPr>
            </a:lvl9pPr>
          </a:lstStyle>
          <a:p>
            <a:pPr algn="just">
              <a:spcBef>
                <a:spcPts val="1134"/>
              </a:spcBef>
              <a:buSzPct val="100000"/>
              <a:buBlip>
                <a:blip r:embed="rId9"/>
              </a:buBlip>
            </a:pPr>
            <a:r>
              <a:rPr lang="en-GB" sz="1814"/>
              <a:t> </a:t>
            </a:r>
            <a:r>
              <a:rPr lang="en-GB" sz="1633">
                <a:latin typeface="Times New Roman" pitchFamily="16" charset="0"/>
              </a:rPr>
              <a:t>Oscilaciones debido a la     obstrucción de las zonas superiores de </a:t>
            </a:r>
            <a:r>
              <a:rPr lang="en-GB" sz="1633" i="1">
                <a:latin typeface="Times New Roman" pitchFamily="16" charset="0"/>
              </a:rPr>
              <a:t>Fresnel</a:t>
            </a:r>
            <a:r>
              <a:rPr lang="en-GB" sz="1633">
                <a:latin typeface="Times New Roman" pitchFamily="16" charset="0"/>
              </a:rPr>
              <a:t>.</a:t>
            </a:r>
          </a:p>
          <a:p>
            <a:pPr algn="just">
              <a:lnSpc>
                <a:spcPct val="95000"/>
              </a:lnSpc>
              <a:spcBef>
                <a:spcPts val="1134"/>
              </a:spcBef>
              <a:buSzPct val="111000"/>
              <a:buBlip>
                <a:blip r:embed="rId9"/>
              </a:buBlip>
            </a:pPr>
            <a:r>
              <a:rPr lang="en-GB" sz="1633">
                <a:latin typeface="Times New Roman" pitchFamily="16" charset="0"/>
              </a:rPr>
              <a:t> Decrecimiento monótono en primera zona de </a:t>
            </a:r>
            <a:r>
              <a:rPr lang="en-GB" sz="1633" i="1">
                <a:latin typeface="Times New Roman" pitchFamily="16" charset="0"/>
              </a:rPr>
              <a:t>Fresnel</a:t>
            </a:r>
            <a:r>
              <a:rPr lang="en-GB" sz="1633">
                <a:latin typeface="Times New Roman" pitchFamily="16" charset="0"/>
              </a:rPr>
              <a:t>.</a:t>
            </a:r>
          </a:p>
          <a:p>
            <a:pPr algn="just">
              <a:lnSpc>
                <a:spcPct val="95000"/>
              </a:lnSpc>
              <a:spcBef>
                <a:spcPts val="1134"/>
              </a:spcBef>
              <a:buSzPct val="111000"/>
              <a:buBlip>
                <a:blip r:embed="rId9"/>
              </a:buBlip>
            </a:pPr>
            <a:r>
              <a:rPr lang="en-GB" sz="1633" i="1">
                <a:latin typeface="Times New Roman" pitchFamily="16" charset="0"/>
              </a:rPr>
              <a:t> v = 0: </a:t>
            </a:r>
            <a:r>
              <a:rPr lang="en-GB" sz="1633">
                <a:latin typeface="Times New Roman" pitchFamily="16" charset="0"/>
              </a:rPr>
              <a:t>obstrucción de medio </a:t>
            </a:r>
            <a:r>
              <a:rPr lang="en-GB" sz="1633" i="1">
                <a:latin typeface="Times New Roman" pitchFamily="16" charset="0"/>
              </a:rPr>
              <a:t>Fresnel</a:t>
            </a:r>
            <a:r>
              <a:rPr lang="en-GB" sz="1633">
                <a:latin typeface="Times New Roman" pitchFamily="16" charset="0"/>
              </a:rPr>
              <a:t>, es decir, 6dB.</a:t>
            </a:r>
          </a:p>
          <a:p>
            <a:pPr algn="just">
              <a:lnSpc>
                <a:spcPct val="95000"/>
              </a:lnSpc>
              <a:spcBef>
                <a:spcPts val="1134"/>
              </a:spcBef>
              <a:buSzPct val="100000"/>
            </a:pPr>
            <a:endParaRPr lang="en-GB" sz="1633">
              <a:latin typeface="Times New Roman" pitchFamily="16" charset="0"/>
            </a:endParaRPr>
          </a:p>
        </p:txBody>
      </p:sp>
    </p:spTree>
    <p:extLst>
      <p:ext uri="{BB962C8B-B14F-4D97-AF65-F5344CB8AC3E}">
        <p14:creationId xmlns:p14="http://schemas.microsoft.com/office/powerpoint/2010/main" val="304422296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622080" y="553320"/>
            <a:ext cx="7050240" cy="1036800"/>
          </a:xfrm>
          <a:prstGeom prst="rect">
            <a:avLst/>
          </a:prstGeom>
        </p:spPr>
        <p:txBody>
          <a:bodyPr/>
          <a:lstStyle>
            <a:lvl1pPr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mj-lt"/>
                <a:ea typeface="+mj-ea"/>
                <a:cs typeface="+mj-cs"/>
              </a:defRPr>
            </a:lvl1pPr>
            <a:lvl2pPr marL="4318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charset="-128"/>
              </a:defRPr>
            </a:lvl2pPr>
            <a:lvl3pPr marL="6477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charset="-128"/>
              </a:defRPr>
            </a:lvl3pPr>
            <a:lvl4pPr marL="8636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charset="-128"/>
              </a:defRPr>
            </a:lvl4pPr>
            <a:lvl5pPr marL="10795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charset="-128"/>
              </a:defRPr>
            </a:lvl5pPr>
            <a:lvl6pPr marL="15367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charset="-128"/>
              </a:defRPr>
            </a:lvl6pPr>
            <a:lvl7pPr marL="19939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charset="-128"/>
              </a:defRPr>
            </a:lvl7pPr>
            <a:lvl8pPr marL="24511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charset="-128"/>
              </a:defRPr>
            </a:lvl8pPr>
            <a:lvl9pPr marL="2908300" indent="-215900" algn="ctr" defTabSz="449263" rtl="0" fontAlgn="base" hangingPunct="0">
              <a:lnSpc>
                <a:spcPct val="93000"/>
              </a:lnSpc>
              <a:spcBef>
                <a:spcPct val="0"/>
              </a:spcBef>
              <a:spcAft>
                <a:spcPct val="0"/>
              </a:spcAft>
              <a:buClr>
                <a:srgbClr val="000000"/>
              </a:buClr>
              <a:buSzPct val="45000"/>
              <a:buFont typeface="StarSymbol" charset="0"/>
              <a:defRPr sz="4400">
                <a:solidFill>
                  <a:srgbClr val="000000"/>
                </a:solidFill>
                <a:latin typeface="Arial" charset="0"/>
                <a:ea typeface="MS Gothic" charset="-128"/>
              </a:defRPr>
            </a:lvl9pPr>
          </a:lstStyle>
          <a:p>
            <a:r>
              <a:rPr lang="es-ES" sz="3991" kern="0"/>
              <a:t>Geometría de la difracción</a:t>
            </a:r>
            <a:endParaRPr lang="en-GB" sz="3991" kern="0"/>
          </a:p>
        </p:txBody>
      </p:sp>
      <p:pic>
        <p:nvPicPr>
          <p:cNvPr id="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4241" y="1307880"/>
            <a:ext cx="5487840" cy="4821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802602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43521" y="163081"/>
            <a:ext cx="1337760" cy="81648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74" name="Rectangle 2"/>
          <p:cNvSpPr>
            <a:spLocks noGrp="1" noChangeArrowheads="1"/>
          </p:cNvSpPr>
          <p:nvPr>
            <p:ph type="title" idx="4294967295"/>
          </p:nvPr>
        </p:nvSpPr>
        <p:spPr>
          <a:xfrm>
            <a:off x="424801" y="783721"/>
            <a:ext cx="8229600" cy="830880"/>
          </a:xfrm>
          <a:ln/>
        </p:spPr>
        <p:txBody>
          <a:bodyPr/>
          <a:lstStyle/>
          <a:p>
            <a:pPr>
              <a:lnSpc>
                <a:spcPct val="95000"/>
              </a:lnSpc>
              <a:tabLst>
                <a:tab pos="656650" algn="l"/>
                <a:tab pos="1313299" algn="l"/>
                <a:tab pos="1969949" algn="l"/>
                <a:tab pos="2626599" algn="l"/>
                <a:tab pos="3283248" algn="l"/>
                <a:tab pos="3939898" algn="l"/>
                <a:tab pos="4596548" algn="l"/>
                <a:tab pos="5253198" algn="l"/>
                <a:tab pos="5909847" algn="l"/>
                <a:tab pos="6566497" algn="l"/>
                <a:tab pos="7223147" algn="l"/>
                <a:tab pos="7879796" algn="l"/>
              </a:tabLst>
            </a:pPr>
            <a:r>
              <a:rPr lang="en-GB">
                <a:latin typeface="Times New Roman" pitchFamily="16" charset="0"/>
              </a:rPr>
              <a:t>Simulaciones</a:t>
            </a:r>
          </a:p>
        </p:txBody>
      </p:sp>
      <p:pic>
        <p:nvPicPr>
          <p:cNvPr id="286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0721" y="327241"/>
            <a:ext cx="872640" cy="518400"/>
          </a:xfrm>
          <a:prstGeom prst="rect">
            <a:avLst/>
          </a:prstGeom>
          <a:noFill/>
          <a:ln w="36000">
            <a:solidFill>
              <a:srgbClr val="000000"/>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76" name="Text Box 4"/>
          <p:cNvSpPr txBox="1">
            <a:spLocks noChangeArrowheads="1"/>
          </p:cNvSpPr>
          <p:nvPr/>
        </p:nvSpPr>
        <p:spPr bwMode="auto">
          <a:xfrm>
            <a:off x="1143360" y="489961"/>
            <a:ext cx="6531840" cy="237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81638" tIns="40819" rIns="81638" bIns="40819"/>
          <a:lstStyle>
            <a:lvl1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1pPr>
            <a:lvl2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2pPr>
            <a:lvl3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3pPr>
            <a:lvl4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4pPr>
            <a:lvl5pPr>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5pPr>
            <a:lvl6pPr marL="15367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6pPr>
            <a:lvl7pPr marL="19939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7pPr>
            <a:lvl8pPr marL="24511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8pPr>
            <a:lvl9pPr marL="2908300" indent="-215900" defTabSz="449263" fontAlgn="base" hangingPunct="0">
              <a:lnSpc>
                <a:spcPct val="93000"/>
              </a:lnSpc>
              <a:spcBef>
                <a:spcPct val="0"/>
              </a:spcBef>
              <a:spcAft>
                <a:spcPct val="0"/>
              </a:spcAft>
              <a:buClr>
                <a:srgbClr val="000000"/>
              </a:buClr>
              <a:buSzPct val="45000"/>
              <a:buFont typeface="StarSymbol" charset="0"/>
              <a:tabLst>
                <a:tab pos="723900" algn="l"/>
                <a:tab pos="1447800" algn="l"/>
                <a:tab pos="2171700" algn="l"/>
                <a:tab pos="2895600" algn="l"/>
                <a:tab pos="3619500" algn="l"/>
                <a:tab pos="4343400" algn="l"/>
                <a:tab pos="5067300" algn="l"/>
                <a:tab pos="5791200" algn="l"/>
                <a:tab pos="6515100" algn="l"/>
              </a:tabLst>
              <a:defRPr>
                <a:solidFill>
                  <a:srgbClr val="000000"/>
                </a:solidFill>
                <a:latin typeface="Arial" charset="0"/>
              </a:defRPr>
            </a:lvl9pPr>
          </a:lstStyle>
          <a:p>
            <a:pPr algn="ctr"/>
            <a:r>
              <a:rPr lang="en-GB" sz="1089">
                <a:solidFill>
                  <a:srgbClr val="000080"/>
                </a:solidFill>
              </a:rPr>
              <a:t>Curso de Propagación en Entornos Urbanos - Instituto de Ingeniería Eléctrica - Facultad de Ingeniería</a:t>
            </a:r>
          </a:p>
        </p:txBody>
      </p:sp>
      <p:pic>
        <p:nvPicPr>
          <p:cNvPr id="286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68801" y="3918601"/>
            <a:ext cx="3103200" cy="2188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572001" y="1960201"/>
            <a:ext cx="3103200" cy="195984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79" name="Picture 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468801" y="1929961"/>
            <a:ext cx="3130560" cy="198864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8680" name="Picture 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572001" y="3918601"/>
            <a:ext cx="3103200" cy="2188800"/>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8681" name="AutoShape 9"/>
          <p:cNvSpPr>
            <a:spLocks noChangeArrowheads="1"/>
          </p:cNvSpPr>
          <p:nvPr/>
        </p:nvSpPr>
        <p:spPr bwMode="auto">
          <a:xfrm>
            <a:off x="1306081" y="1796041"/>
            <a:ext cx="6531840" cy="4409280"/>
          </a:xfrm>
          <a:prstGeom prst="roundRect">
            <a:avLst>
              <a:gd name="adj" fmla="val 32"/>
            </a:avLst>
          </a:prstGeom>
          <a:noFill/>
          <a:ln w="72000">
            <a:solidFill>
              <a:srgbClr val="0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s-ES" sz="1633"/>
          </a:p>
        </p:txBody>
      </p:sp>
    </p:spTree>
    <p:extLst>
      <p:ext uri="{BB962C8B-B14F-4D97-AF65-F5344CB8AC3E}">
        <p14:creationId xmlns:p14="http://schemas.microsoft.com/office/powerpoint/2010/main" val="3808864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a:t>Definición</a:t>
            </a:r>
          </a:p>
          <a:p>
            <a:pPr marL="109728" indent="0">
              <a:buNone/>
            </a:pPr>
            <a:r>
              <a:rPr lang="es-ES" dirty="0"/>
              <a:t>La </a:t>
            </a:r>
            <a:r>
              <a:rPr lang="es-ES" b="1" dirty="0"/>
              <a:t>radiación electromagnética</a:t>
            </a:r>
            <a:r>
              <a:rPr lang="es-ES" dirty="0"/>
              <a:t> es un tipo de </a:t>
            </a:r>
            <a:r>
              <a:rPr lang="es-ES" dirty="0">
                <a:hlinkClick r:id="rId2" tooltip="Campo electromagnético"/>
              </a:rPr>
              <a:t>campo electromagnético</a:t>
            </a:r>
            <a:r>
              <a:rPr lang="es-ES" dirty="0"/>
              <a:t> variable, es decir, una combinación de </a:t>
            </a:r>
            <a:r>
              <a:rPr lang="es-ES" dirty="0">
                <a:hlinkClick r:id="rId3" tooltip="Campo eléctrico"/>
              </a:rPr>
              <a:t>campos eléctricos</a:t>
            </a:r>
            <a:r>
              <a:rPr lang="es-ES" dirty="0"/>
              <a:t> y </a:t>
            </a:r>
            <a:r>
              <a:rPr lang="es-ES" dirty="0">
                <a:hlinkClick r:id="rId4" tooltip="Campo magnético"/>
              </a:rPr>
              <a:t>magnéticos</a:t>
            </a:r>
            <a:r>
              <a:rPr lang="es-ES" dirty="0"/>
              <a:t> oscilantes, que se propagan a través del espacio transportando </a:t>
            </a:r>
            <a:r>
              <a:rPr lang="es-ES" dirty="0">
                <a:hlinkClick r:id="rId5" tooltip="Energía"/>
              </a:rPr>
              <a:t>energía</a:t>
            </a:r>
            <a:r>
              <a:rPr lang="es-ES" dirty="0"/>
              <a:t> de un lugar a otro</a:t>
            </a:r>
          </a:p>
          <a:p>
            <a:pPr marL="109728" indent="0">
              <a:buNone/>
            </a:pPr>
            <a:endParaRPr lang="es-ES" dirty="0"/>
          </a:p>
          <a:p>
            <a:r>
              <a:rPr lang="es-ES" dirty="0"/>
              <a:t>Características</a:t>
            </a:r>
          </a:p>
          <a:p>
            <a:pPr marL="109728" indent="0">
              <a:buNone/>
            </a:pPr>
            <a:r>
              <a:rPr lang="es-ES" dirty="0"/>
              <a:t>Frecuencia, potencia</a:t>
            </a:r>
          </a:p>
          <a:p>
            <a:endParaRPr lang="es-ES" dirty="0"/>
          </a:p>
        </p:txBody>
      </p:sp>
      <p:sp>
        <p:nvSpPr>
          <p:cNvPr id="3" name="2 Título"/>
          <p:cNvSpPr>
            <a:spLocks noGrp="1"/>
          </p:cNvSpPr>
          <p:nvPr>
            <p:ph type="title"/>
          </p:nvPr>
        </p:nvSpPr>
        <p:spPr/>
        <p:txBody>
          <a:bodyPr/>
          <a:lstStyle/>
          <a:p>
            <a:r>
              <a:rPr lang="es-ES" dirty="0"/>
              <a:t>Ondas</a:t>
            </a:r>
          </a:p>
        </p:txBody>
      </p:sp>
    </p:spTree>
    <p:extLst>
      <p:ext uri="{BB962C8B-B14F-4D97-AF65-F5344CB8AC3E}">
        <p14:creationId xmlns:p14="http://schemas.microsoft.com/office/powerpoint/2010/main" val="450389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a:t>Clasificación de ondas</a:t>
            </a:r>
          </a:p>
        </p:txBody>
      </p:sp>
      <p:graphicFrame>
        <p:nvGraphicFramePr>
          <p:cNvPr id="3" name="2 Tabla"/>
          <p:cNvGraphicFramePr>
            <a:graphicFrameLocks noGrp="1"/>
          </p:cNvGraphicFramePr>
          <p:nvPr>
            <p:extLst>
              <p:ext uri="{D42A27DB-BD31-4B8C-83A1-F6EECF244321}">
                <p14:modId xmlns:p14="http://schemas.microsoft.com/office/powerpoint/2010/main" val="753424872"/>
              </p:ext>
            </p:extLst>
          </p:nvPr>
        </p:nvGraphicFramePr>
        <p:xfrm>
          <a:off x="467544" y="1556792"/>
          <a:ext cx="7992889" cy="3929503"/>
        </p:xfrm>
        <a:graphic>
          <a:graphicData uri="http://schemas.openxmlformats.org/drawingml/2006/table">
            <a:tbl>
              <a:tblPr/>
              <a:tblGrid>
                <a:gridCol w="936104">
                  <a:extLst>
                    <a:ext uri="{9D8B030D-6E8A-4147-A177-3AD203B41FA5}">
                      <a16:colId xmlns:a16="http://schemas.microsoft.com/office/drawing/2014/main" val="20000"/>
                    </a:ext>
                  </a:extLst>
                </a:gridCol>
                <a:gridCol w="2232248">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2448273">
                  <a:extLst>
                    <a:ext uri="{9D8B030D-6E8A-4147-A177-3AD203B41FA5}">
                      <a16:colId xmlns:a16="http://schemas.microsoft.com/office/drawing/2014/main" val="20003"/>
                    </a:ext>
                  </a:extLst>
                </a:gridCol>
              </a:tblGrid>
              <a:tr h="385242">
                <a:tc>
                  <a:txBody>
                    <a:bodyPr/>
                    <a:lstStyle/>
                    <a:p>
                      <a:pPr algn="ctr"/>
                      <a:r>
                        <a:rPr lang="es-ES" sz="1500" dirty="0">
                          <a:solidFill>
                            <a:schemeClr val="bg1"/>
                          </a:solidFill>
                          <a:effectLst/>
                        </a:rPr>
                        <a:t>Sigla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s-ES" sz="1500">
                          <a:solidFill>
                            <a:schemeClr val="bg1"/>
                          </a:solidFill>
                          <a:effectLst/>
                        </a:rPr>
                        <a:t>Rango</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s-ES" sz="1500">
                          <a:solidFill>
                            <a:schemeClr val="bg1"/>
                          </a:solidFill>
                          <a:effectLst/>
                        </a:rPr>
                        <a:t>Denominación</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s-ES" sz="1500">
                          <a:solidFill>
                            <a:schemeClr val="bg1"/>
                          </a:solidFill>
                          <a:effectLst/>
                        </a:rPr>
                        <a:t>Empleo</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422228">
                <a:tc>
                  <a:txBody>
                    <a:bodyPr/>
                    <a:lstStyle/>
                    <a:p>
                      <a:r>
                        <a:rPr lang="es-ES" sz="1500" u="none" strike="noStrike">
                          <a:solidFill>
                            <a:schemeClr val="bg1"/>
                          </a:solidFill>
                          <a:effectLst/>
                          <a:hlinkClick r:id="rId2" tooltip="Muy baja frecuencia"/>
                        </a:rPr>
                        <a:t>VLF</a:t>
                      </a:r>
                      <a:endParaRPr lang="es-ES" sz="1500">
                        <a:solidFill>
                          <a:schemeClr val="bg1"/>
                        </a:solidFill>
                        <a:effectLst/>
                      </a:endParaRP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pt-BR" sz="1500">
                          <a:solidFill>
                            <a:schemeClr val="bg1"/>
                          </a:solidFill>
                          <a:effectLst/>
                        </a:rPr>
                        <a:t>10 kHz a 30 kHz</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Muy baja frecuencia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Radio gran alcance</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extLst>
                  <a:ext uri="{0D108BD9-81ED-4DB2-BD59-A6C34878D82A}">
                    <a16:rowId xmlns:a16="http://schemas.microsoft.com/office/drawing/2014/main" val="10001"/>
                  </a:ext>
                </a:extLst>
              </a:tr>
              <a:tr h="422228">
                <a:tc>
                  <a:txBody>
                    <a:bodyPr/>
                    <a:lstStyle/>
                    <a:p>
                      <a:r>
                        <a:rPr lang="es-ES" sz="1500" u="none" strike="noStrike">
                          <a:solidFill>
                            <a:schemeClr val="bg1"/>
                          </a:solidFill>
                          <a:effectLst/>
                          <a:hlinkClick r:id="rId3" tooltip="Baja frecuencia"/>
                        </a:rPr>
                        <a:t>LF</a:t>
                      </a:r>
                      <a:endParaRPr lang="es-ES" sz="1500">
                        <a:solidFill>
                          <a:schemeClr val="bg1"/>
                        </a:solidFill>
                        <a:effectLst/>
                      </a:endParaRP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pt-BR" sz="1500">
                          <a:solidFill>
                            <a:schemeClr val="bg1"/>
                          </a:solidFill>
                          <a:effectLst/>
                        </a:rPr>
                        <a:t>30 kHz a 300 kHz</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Baja frecuencia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u="none" strike="noStrike">
                          <a:solidFill>
                            <a:schemeClr val="bg1"/>
                          </a:solidFill>
                          <a:effectLst/>
                          <a:hlinkClick r:id="rId4" tooltip="Radio (medio de comunicación)"/>
                        </a:rPr>
                        <a:t>Radio</a:t>
                      </a:r>
                      <a:r>
                        <a:rPr lang="es-ES" sz="1500">
                          <a:solidFill>
                            <a:schemeClr val="bg1"/>
                          </a:solidFill>
                          <a:effectLst/>
                        </a:rPr>
                        <a:t>, navegación</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extLst>
                  <a:ext uri="{0D108BD9-81ED-4DB2-BD59-A6C34878D82A}">
                    <a16:rowId xmlns:a16="http://schemas.microsoft.com/office/drawing/2014/main" val="10002"/>
                  </a:ext>
                </a:extLst>
              </a:tr>
              <a:tr h="422228">
                <a:tc>
                  <a:txBody>
                    <a:bodyPr/>
                    <a:lstStyle/>
                    <a:p>
                      <a:r>
                        <a:rPr lang="es-ES" sz="1500" u="none" strike="noStrike">
                          <a:solidFill>
                            <a:schemeClr val="bg1"/>
                          </a:solidFill>
                          <a:effectLst/>
                          <a:hlinkClick r:id="rId5" tooltip="Media frecuencia"/>
                        </a:rPr>
                        <a:t>MF</a:t>
                      </a:r>
                      <a:endParaRPr lang="es-ES" sz="1500">
                        <a:solidFill>
                          <a:schemeClr val="bg1"/>
                        </a:solidFill>
                        <a:effectLst/>
                      </a:endParaRP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pt-BR" sz="1500">
                          <a:solidFill>
                            <a:schemeClr val="bg1"/>
                          </a:solidFill>
                          <a:effectLst/>
                        </a:rPr>
                        <a:t>300 kHz a 3 MHz</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dirty="0">
                          <a:solidFill>
                            <a:schemeClr val="bg1"/>
                          </a:solidFill>
                          <a:effectLst/>
                        </a:rPr>
                        <a:t>Frecuencia media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Radio de onda media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extLst>
                  <a:ext uri="{0D108BD9-81ED-4DB2-BD59-A6C34878D82A}">
                    <a16:rowId xmlns:a16="http://schemas.microsoft.com/office/drawing/2014/main" val="10003"/>
                  </a:ext>
                </a:extLst>
              </a:tr>
              <a:tr h="351857">
                <a:tc>
                  <a:txBody>
                    <a:bodyPr/>
                    <a:lstStyle/>
                    <a:p>
                      <a:r>
                        <a:rPr lang="es-ES" sz="1500" u="none" strike="noStrike">
                          <a:solidFill>
                            <a:schemeClr val="bg1"/>
                          </a:solidFill>
                          <a:effectLst/>
                          <a:hlinkClick r:id="rId6" tooltip="Ata frecuencia"/>
                        </a:rPr>
                        <a:t>HF</a:t>
                      </a:r>
                      <a:endParaRPr lang="es-ES" sz="1500">
                        <a:solidFill>
                          <a:schemeClr val="bg1"/>
                        </a:solidFill>
                        <a:effectLst/>
                      </a:endParaRP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pt-BR" sz="1500">
                          <a:solidFill>
                            <a:schemeClr val="bg1"/>
                          </a:solidFill>
                          <a:effectLst/>
                        </a:rPr>
                        <a:t>3 MHz a 30 MHz</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Alta frecuencia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Radio de onda corta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extLst>
                  <a:ext uri="{0D108BD9-81ED-4DB2-BD59-A6C34878D82A}">
                    <a16:rowId xmlns:a16="http://schemas.microsoft.com/office/drawing/2014/main" val="10004"/>
                  </a:ext>
                </a:extLst>
              </a:tr>
              <a:tr h="351857">
                <a:tc>
                  <a:txBody>
                    <a:bodyPr/>
                    <a:lstStyle/>
                    <a:p>
                      <a:r>
                        <a:rPr lang="es-ES" sz="1500" u="none" strike="noStrike">
                          <a:solidFill>
                            <a:schemeClr val="bg1"/>
                          </a:solidFill>
                          <a:effectLst/>
                          <a:hlinkClick r:id="rId7" tooltip="Muy alta frecuencia"/>
                        </a:rPr>
                        <a:t>VHF</a:t>
                      </a:r>
                      <a:endParaRPr lang="es-ES" sz="1500">
                        <a:solidFill>
                          <a:schemeClr val="bg1"/>
                        </a:solidFill>
                        <a:effectLst/>
                      </a:endParaRP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pt-BR" sz="1500">
                          <a:solidFill>
                            <a:schemeClr val="bg1"/>
                          </a:solidFill>
                          <a:effectLst/>
                        </a:rPr>
                        <a:t>30 MHz a 300 MHz</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Muy alta frecuencia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u="none" strike="noStrike">
                          <a:solidFill>
                            <a:schemeClr val="bg1"/>
                          </a:solidFill>
                          <a:effectLst/>
                          <a:hlinkClick r:id="rId8" tooltip="Televisión"/>
                        </a:rPr>
                        <a:t>TV</a:t>
                      </a:r>
                      <a:r>
                        <a:rPr lang="es-ES" sz="1500">
                          <a:solidFill>
                            <a:schemeClr val="bg1"/>
                          </a:solidFill>
                          <a:effectLst/>
                        </a:rPr>
                        <a:t>, </a:t>
                      </a:r>
                      <a:r>
                        <a:rPr lang="es-ES" sz="1500" u="none" strike="noStrike">
                          <a:solidFill>
                            <a:schemeClr val="bg1"/>
                          </a:solidFill>
                          <a:effectLst/>
                          <a:hlinkClick r:id="rId4" tooltip="Radio (medio de comunicación)"/>
                        </a:rPr>
                        <a:t>radio</a:t>
                      </a:r>
                      <a:endParaRPr lang="es-ES" sz="1500">
                        <a:solidFill>
                          <a:schemeClr val="bg1"/>
                        </a:solidFill>
                        <a:effectLst/>
                      </a:endParaRP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extLst>
                  <a:ext uri="{0D108BD9-81ED-4DB2-BD59-A6C34878D82A}">
                    <a16:rowId xmlns:a16="http://schemas.microsoft.com/office/drawing/2014/main" val="10005"/>
                  </a:ext>
                </a:extLst>
              </a:tr>
              <a:tr h="562971">
                <a:tc>
                  <a:txBody>
                    <a:bodyPr/>
                    <a:lstStyle/>
                    <a:p>
                      <a:r>
                        <a:rPr lang="es-ES" sz="1500" u="none" strike="noStrike">
                          <a:solidFill>
                            <a:schemeClr val="bg1"/>
                          </a:solidFill>
                          <a:effectLst/>
                          <a:hlinkClick r:id="rId9" tooltip="Ultra alta frecuencia"/>
                        </a:rPr>
                        <a:t>UHF</a:t>
                      </a:r>
                      <a:endParaRPr lang="es-ES" sz="1500">
                        <a:solidFill>
                          <a:schemeClr val="bg1"/>
                        </a:solidFill>
                        <a:effectLst/>
                      </a:endParaRP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pt-BR" sz="1500">
                          <a:solidFill>
                            <a:schemeClr val="bg1"/>
                          </a:solidFill>
                          <a:effectLst/>
                        </a:rPr>
                        <a:t>300 MHz a 3 GHz</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Ultra alta frecuencia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TV, </a:t>
                      </a:r>
                      <a:r>
                        <a:rPr lang="es-ES" sz="1500" u="none" strike="noStrike">
                          <a:solidFill>
                            <a:schemeClr val="bg1"/>
                          </a:solidFill>
                          <a:effectLst/>
                          <a:hlinkClick r:id="rId10" tooltip="Radar"/>
                        </a:rPr>
                        <a:t>radar</a:t>
                      </a:r>
                      <a:r>
                        <a:rPr lang="es-ES" sz="1500">
                          <a:solidFill>
                            <a:schemeClr val="bg1"/>
                          </a:solidFill>
                          <a:effectLst/>
                        </a:rPr>
                        <a:t>, telefonía móvil</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extLst>
                  <a:ext uri="{0D108BD9-81ED-4DB2-BD59-A6C34878D82A}">
                    <a16:rowId xmlns:a16="http://schemas.microsoft.com/office/drawing/2014/main" val="10006"/>
                  </a:ext>
                </a:extLst>
              </a:tr>
              <a:tr h="297122">
                <a:tc>
                  <a:txBody>
                    <a:bodyPr/>
                    <a:lstStyle/>
                    <a:p>
                      <a:r>
                        <a:rPr lang="es-ES" sz="1500" u="none" strike="noStrike">
                          <a:solidFill>
                            <a:schemeClr val="bg1"/>
                          </a:solidFill>
                          <a:effectLst/>
                          <a:hlinkClick r:id="rId11" tooltip="Super alta frecuencia"/>
                        </a:rPr>
                        <a:t>SHF</a:t>
                      </a:r>
                      <a:endParaRPr lang="es-ES" sz="1500">
                        <a:solidFill>
                          <a:schemeClr val="bg1"/>
                        </a:solidFill>
                        <a:effectLst/>
                      </a:endParaRP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pt-BR" sz="1500">
                          <a:solidFill>
                            <a:schemeClr val="bg1"/>
                          </a:solidFill>
                          <a:effectLst/>
                        </a:rPr>
                        <a:t>3 GHz a 30 GHz</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Super alta frecuencia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Radar</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extLst>
                  <a:ext uri="{0D108BD9-81ED-4DB2-BD59-A6C34878D82A}">
                    <a16:rowId xmlns:a16="http://schemas.microsoft.com/office/drawing/2014/main" val="10007"/>
                  </a:ext>
                </a:extLst>
              </a:tr>
              <a:tr h="706860">
                <a:tc>
                  <a:txBody>
                    <a:bodyPr/>
                    <a:lstStyle/>
                    <a:p>
                      <a:r>
                        <a:rPr lang="es-ES" sz="1500" u="none" strike="noStrike">
                          <a:solidFill>
                            <a:schemeClr val="bg1"/>
                          </a:solidFill>
                          <a:effectLst/>
                          <a:hlinkClick r:id="rId12" tooltip="Extra alta frecuencia"/>
                        </a:rPr>
                        <a:t>EHF</a:t>
                      </a:r>
                      <a:endParaRPr lang="es-ES" sz="1500">
                        <a:solidFill>
                          <a:schemeClr val="bg1"/>
                        </a:solidFill>
                        <a:effectLst/>
                      </a:endParaRP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pt-BR" sz="1500">
                          <a:solidFill>
                            <a:schemeClr val="bg1"/>
                          </a:solidFill>
                          <a:effectLst/>
                        </a:rPr>
                        <a:t>30 GHz a 300 GHz</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a:solidFill>
                            <a:schemeClr val="bg1"/>
                          </a:solidFill>
                          <a:effectLst/>
                        </a:rPr>
                        <a:t>Extremadamente alta frecuencia</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tc>
                  <a:txBody>
                    <a:bodyPr/>
                    <a:lstStyle/>
                    <a:p>
                      <a:r>
                        <a:rPr lang="es-ES" sz="1500" dirty="0">
                          <a:solidFill>
                            <a:schemeClr val="bg1"/>
                          </a:solidFill>
                          <a:effectLst/>
                        </a:rPr>
                        <a:t>Radar</a:t>
                      </a:r>
                    </a:p>
                  </a:txBody>
                  <a:tcPr marL="75433" marR="75433" marT="37716" marB="37716"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1738645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57200" y="274638"/>
            <a:ext cx="8510934" cy="1143000"/>
          </a:xfrm>
        </p:spPr>
        <p:txBody>
          <a:bodyPr>
            <a:normAutofit fontScale="90000"/>
          </a:bodyPr>
          <a:lstStyle/>
          <a:p>
            <a:r>
              <a:rPr lang="es-ES" dirty="0"/>
              <a:t>Descripción de la onda </a:t>
            </a:r>
            <a:r>
              <a:rPr lang="es-ES" dirty="0" err="1"/>
              <a:t>electromag</a:t>
            </a:r>
            <a:r>
              <a:rPr lang="es-ES" dirty="0"/>
              <a:t>.</a:t>
            </a:r>
          </a:p>
        </p:txBody>
      </p:sp>
      <p:pic>
        <p:nvPicPr>
          <p:cNvPr id="2050" name="Picture 2" descr="Ondas electromagnéticas, origen y característic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77159" y="3776835"/>
            <a:ext cx="3990975" cy="304800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espectro electromagnetic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1484784"/>
            <a:ext cx="5760640" cy="32917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2545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extLst>
              <p:ext uri="{D42A27DB-BD31-4B8C-83A1-F6EECF244321}">
                <p14:modId xmlns:p14="http://schemas.microsoft.com/office/powerpoint/2010/main" val="22962208"/>
              </p:ext>
            </p:extLst>
          </p:nvPr>
        </p:nvGraphicFramePr>
        <p:xfrm>
          <a:off x="457200" y="2555399"/>
          <a:ext cx="8229602" cy="2745809"/>
        </p:xfrm>
        <a:graphic>
          <a:graphicData uri="http://schemas.openxmlformats.org/drawingml/2006/table">
            <a:tbl>
              <a:tblPr/>
              <a:tblGrid>
                <a:gridCol w="2602632">
                  <a:extLst>
                    <a:ext uri="{9D8B030D-6E8A-4147-A177-3AD203B41FA5}">
                      <a16:colId xmlns:a16="http://schemas.microsoft.com/office/drawing/2014/main" val="20000"/>
                    </a:ext>
                  </a:extLst>
                </a:gridCol>
                <a:gridCol w="2520280">
                  <a:extLst>
                    <a:ext uri="{9D8B030D-6E8A-4147-A177-3AD203B41FA5}">
                      <a16:colId xmlns:a16="http://schemas.microsoft.com/office/drawing/2014/main" val="20001"/>
                    </a:ext>
                  </a:extLst>
                </a:gridCol>
                <a:gridCol w="3106690">
                  <a:extLst>
                    <a:ext uri="{9D8B030D-6E8A-4147-A177-3AD203B41FA5}">
                      <a16:colId xmlns:a16="http://schemas.microsoft.com/office/drawing/2014/main" val="20002"/>
                    </a:ext>
                  </a:extLst>
                </a:gridCol>
              </a:tblGrid>
              <a:tr h="0">
                <a:tc>
                  <a:txBody>
                    <a:bodyPr/>
                    <a:lstStyle/>
                    <a:p>
                      <a:pPr algn="ctr"/>
                      <a:r>
                        <a:rPr lang="es-ES">
                          <a:effectLst/>
                        </a:rPr>
                        <a:t>Nombre</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s-ES">
                          <a:effectLst/>
                        </a:rPr>
                        <a:t>Forma </a:t>
                      </a:r>
                      <a:r>
                        <a:rPr lang="es-ES" u="none" strike="noStrike">
                          <a:solidFill>
                            <a:srgbClr val="0B0080"/>
                          </a:solidFill>
                          <a:effectLst/>
                          <a:hlinkClick r:id="rId2" tooltip="Ecuaciones en derivadas parciales"/>
                        </a:rPr>
                        <a:t>diferencial</a:t>
                      </a:r>
                      <a:endParaRPr lang="es-E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tc>
                  <a:txBody>
                    <a:bodyPr/>
                    <a:lstStyle/>
                    <a:p>
                      <a:pPr algn="ctr"/>
                      <a:r>
                        <a:rPr lang="es-ES">
                          <a:effectLst/>
                        </a:rPr>
                        <a:t>Forma </a:t>
                      </a:r>
                      <a:r>
                        <a:rPr lang="es-ES" u="none" strike="noStrike">
                          <a:solidFill>
                            <a:srgbClr val="0B0080"/>
                          </a:solidFill>
                          <a:effectLst/>
                          <a:hlinkClick r:id="rId3" tooltip="Integral"/>
                        </a:rPr>
                        <a:t>integral</a:t>
                      </a:r>
                      <a:endParaRPr lang="es-E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2F2F2"/>
                    </a:solidFill>
                  </a:tcPr>
                </a:tc>
                <a:extLst>
                  <a:ext uri="{0D108BD9-81ED-4DB2-BD59-A6C34878D82A}">
                    <a16:rowId xmlns:a16="http://schemas.microsoft.com/office/drawing/2014/main" val="10000"/>
                  </a:ext>
                </a:extLst>
              </a:tr>
              <a:tr h="0">
                <a:tc>
                  <a:txBody>
                    <a:bodyPr/>
                    <a:lstStyle/>
                    <a:p>
                      <a:r>
                        <a:rPr lang="es-ES" u="none" strike="noStrike">
                          <a:solidFill>
                            <a:srgbClr val="0B0080"/>
                          </a:solidFill>
                          <a:effectLst/>
                          <a:hlinkClick r:id="rId4" tooltip="Ley de Gauss"/>
                        </a:rPr>
                        <a:t>Ley de Gauss</a:t>
                      </a:r>
                      <a:r>
                        <a:rPr lang="es-ES">
                          <a:effectLst/>
                        </a:rPr>
                        <a:t>:</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endParaRPr lang="es-E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endParaRPr lang="es-E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1"/>
                  </a:ext>
                </a:extLst>
              </a:tr>
              <a:tr h="0">
                <a:tc>
                  <a:txBody>
                    <a:bodyPr/>
                    <a:lstStyle/>
                    <a:p>
                      <a:r>
                        <a:rPr lang="es-ES">
                          <a:effectLst/>
                        </a:rPr>
                        <a:t>Ley de Gauss para el campo magnético:</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FEFEF"/>
                    </a:solidFill>
                  </a:tcPr>
                </a:tc>
                <a:tc>
                  <a:txBody>
                    <a:bodyPr/>
                    <a:lstStyle/>
                    <a:p>
                      <a:endParaRPr lang="es-E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FEFEF"/>
                    </a:solidFill>
                  </a:tcPr>
                </a:tc>
                <a:tc>
                  <a:txBody>
                    <a:bodyPr/>
                    <a:lstStyle/>
                    <a:p>
                      <a:endParaRPr lang="es-E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FEFEF"/>
                    </a:solidFill>
                  </a:tcPr>
                </a:tc>
                <a:extLst>
                  <a:ext uri="{0D108BD9-81ED-4DB2-BD59-A6C34878D82A}">
                    <a16:rowId xmlns:a16="http://schemas.microsoft.com/office/drawing/2014/main" val="10002"/>
                  </a:ext>
                </a:extLst>
              </a:tr>
              <a:tr h="0">
                <a:tc>
                  <a:txBody>
                    <a:bodyPr/>
                    <a:lstStyle/>
                    <a:p>
                      <a:r>
                        <a:rPr lang="es-ES" u="none" strike="noStrike">
                          <a:solidFill>
                            <a:srgbClr val="0B0080"/>
                          </a:solidFill>
                          <a:effectLst/>
                          <a:hlinkClick r:id="rId5" tooltip="Ley de Faraday"/>
                        </a:rPr>
                        <a:t>Ley de Faraday</a:t>
                      </a:r>
                      <a:r>
                        <a:rPr lang="es-ES">
                          <a:effectLst/>
                        </a:rPr>
                        <a:t>:</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endParaRPr lang="es-E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tc>
                  <a:txBody>
                    <a:bodyPr/>
                    <a:lstStyle/>
                    <a:p>
                      <a:endParaRPr lang="es-E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F9F9F9"/>
                    </a:solidFill>
                  </a:tcPr>
                </a:tc>
                <a:extLst>
                  <a:ext uri="{0D108BD9-81ED-4DB2-BD59-A6C34878D82A}">
                    <a16:rowId xmlns:a16="http://schemas.microsoft.com/office/drawing/2014/main" val="10003"/>
                  </a:ext>
                </a:extLst>
              </a:tr>
              <a:tr h="1008449">
                <a:tc>
                  <a:txBody>
                    <a:bodyPr/>
                    <a:lstStyle/>
                    <a:p>
                      <a:r>
                        <a:rPr lang="es-ES" u="none" strike="noStrike">
                          <a:solidFill>
                            <a:srgbClr val="0B0080"/>
                          </a:solidFill>
                          <a:effectLst/>
                          <a:hlinkClick r:id="rId6" tooltip="Ley de Ampère generalizada"/>
                        </a:rPr>
                        <a:t>Ley de Ampère generalizada</a:t>
                      </a:r>
                      <a:r>
                        <a:rPr lang="es-ES">
                          <a:effectLst/>
                        </a:rPr>
                        <a:t>:</a:t>
                      </a: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FEFEF"/>
                    </a:solidFill>
                  </a:tcPr>
                </a:tc>
                <a:tc>
                  <a:txBody>
                    <a:bodyPr/>
                    <a:lstStyle/>
                    <a:p>
                      <a:endParaRPr lang="es-ES">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FEFEF"/>
                    </a:solidFill>
                  </a:tcPr>
                </a:tc>
                <a:tc>
                  <a:txBody>
                    <a:bodyPr/>
                    <a:lstStyle/>
                    <a:p>
                      <a:endParaRPr lang="es-ES" dirty="0">
                        <a:effectLst/>
                      </a:endParaRPr>
                    </a:p>
                  </a:txBody>
                  <a:tcPr anchor="ctr">
                    <a:lnL w="9525" cap="flat" cmpd="sng" algn="ctr">
                      <a:solidFill>
                        <a:srgbClr val="AAAAAA"/>
                      </a:solidFill>
                      <a:prstDash val="solid"/>
                      <a:round/>
                      <a:headEnd type="none" w="med" len="med"/>
                      <a:tailEnd type="none" w="med" len="med"/>
                    </a:lnL>
                    <a:lnR w="9525" cap="flat" cmpd="sng" algn="ctr">
                      <a:solidFill>
                        <a:srgbClr val="AAAAAA"/>
                      </a:solidFill>
                      <a:prstDash val="solid"/>
                      <a:round/>
                      <a:headEnd type="none" w="med" len="med"/>
                      <a:tailEnd type="none" w="med" len="med"/>
                    </a:lnR>
                    <a:lnT w="9525" cap="flat" cmpd="sng" algn="ctr">
                      <a:solidFill>
                        <a:srgbClr val="AAAAAA"/>
                      </a:solidFill>
                      <a:prstDash val="solid"/>
                      <a:round/>
                      <a:headEnd type="none" w="med" len="med"/>
                      <a:tailEnd type="none" w="med" len="med"/>
                    </a:lnT>
                    <a:lnB w="9525" cap="flat" cmpd="sng" algn="ctr">
                      <a:solidFill>
                        <a:srgbClr val="AAAAAA"/>
                      </a:solidFill>
                      <a:prstDash val="solid"/>
                      <a:round/>
                      <a:headEnd type="none" w="med" len="med"/>
                      <a:tailEnd type="none" w="med" len="med"/>
                    </a:lnB>
                    <a:solidFill>
                      <a:srgbClr val="EFEFEF"/>
                    </a:solidFill>
                  </a:tcPr>
                </a:tc>
                <a:extLst>
                  <a:ext uri="{0D108BD9-81ED-4DB2-BD59-A6C34878D82A}">
                    <a16:rowId xmlns:a16="http://schemas.microsoft.com/office/drawing/2014/main" val="10004"/>
                  </a:ext>
                </a:extLst>
              </a:tr>
            </a:tbl>
          </a:graphicData>
        </a:graphic>
      </p:graphicFrame>
      <p:sp>
        <p:nvSpPr>
          <p:cNvPr id="3" name="2 Título"/>
          <p:cNvSpPr>
            <a:spLocks noGrp="1"/>
          </p:cNvSpPr>
          <p:nvPr>
            <p:ph type="title"/>
          </p:nvPr>
        </p:nvSpPr>
        <p:spPr/>
        <p:txBody>
          <a:bodyPr/>
          <a:lstStyle/>
          <a:p>
            <a:r>
              <a:rPr lang="es-ES" dirty="0"/>
              <a:t>Ecuaciones de Maxwell</a:t>
            </a:r>
          </a:p>
        </p:txBody>
      </p:sp>
      <p:pic>
        <p:nvPicPr>
          <p:cNvPr id="3075" name="Picture 3" descr="\vec{\nabla} \cdot \vec{E} = \frac{\rho}{\varepsilon_0}"/>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33825" y="2996952"/>
            <a:ext cx="876300" cy="37147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oint_{S} \vec{E} \cdot d\vec{s} = \frac {q}{\varepsilon_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00192" y="2979701"/>
            <a:ext cx="1123950" cy="381000"/>
          </a:xfrm>
          <a:prstGeom prst="rect">
            <a:avLst/>
          </a:prstGeom>
          <a:noFill/>
          <a:extLst>
            <a:ext uri="{909E8E84-426E-40DD-AFC4-6F175D3DCCD1}">
              <a14:hiddenFill xmlns:a14="http://schemas.microsoft.com/office/drawing/2010/main">
                <a:solidFill>
                  <a:srgbClr val="FFFFFF"/>
                </a:solidFill>
              </a14:hiddenFill>
            </a:ext>
          </a:extLst>
        </p:spPr>
      </p:pic>
      <p:pic>
        <p:nvPicPr>
          <p:cNvPr id="3077" name="Picture 5" descr="\vec{\nabla} \cdot \vec{B} = 0"/>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933825" y="3645024"/>
            <a:ext cx="781050" cy="2000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oint_S \vec{B} \cdot d\vec{s} = 0"/>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635750" y="3391689"/>
            <a:ext cx="1028700" cy="36195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vec{\nabla} \times \vec{E} = - \frac{\partial \vec{B}}{\partial t}"/>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762375" y="3933056"/>
            <a:ext cx="1219200" cy="466725"/>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oint_C \vec{E} \cdot d\vec{l} =  - \ { d \over dt } \int_{S} \vec{B} \cdot d\vec{s}"/>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107112" y="3941659"/>
            <a:ext cx="2085975" cy="400050"/>
          </a:xfrm>
          <a:prstGeom prst="rect">
            <a:avLst/>
          </a:prstGeom>
          <a:noFill/>
          <a:extLst>
            <a:ext uri="{909E8E84-426E-40DD-AFC4-6F175D3DCCD1}">
              <a14:hiddenFill xmlns:a14="http://schemas.microsoft.com/office/drawing/2010/main">
                <a:solidFill>
                  <a:srgbClr val="FFFFFF"/>
                </a:solidFill>
              </a14:hiddenFill>
            </a:ext>
          </a:extLst>
        </p:spPr>
      </p:pic>
      <p:pic>
        <p:nvPicPr>
          <p:cNvPr id="3081" name="Picture 9" descr="\vec{\nabla} \times \vec{B} = \mu_0 \vec{J} + \mu_0 \varepsilon_0  \frac{\partial \vec{E}}{\partial 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348037" y="4399781"/>
            <a:ext cx="1952625" cy="466725"/>
          </a:xfrm>
          <a:prstGeom prst="rect">
            <a:avLst/>
          </a:prstGeom>
          <a:noFill/>
          <a:extLst>
            <a:ext uri="{909E8E84-426E-40DD-AFC4-6F175D3DCCD1}">
              <a14:hiddenFill xmlns:a14="http://schemas.microsoft.com/office/drawing/2010/main">
                <a:solidFill>
                  <a:srgbClr val="FFFFFF"/>
                </a:solidFill>
              </a14:hiddenFill>
            </a:ext>
          </a:extLst>
        </p:spPr>
      </p:pic>
      <p:pic>
        <p:nvPicPr>
          <p:cNvPr id="3082" name="Picture 10" descr="\oint_C \vec{B} \cdot d\vec{l} = \mu_0 \int_S \vec{J} \cdot d\vec{s} + \mu_0 \varepsilon_0 \frac{d}{dt} \int_S \vec{E} \cdot d\vec{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652120" y="4433118"/>
            <a:ext cx="3024335" cy="580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8040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a:t>Definición</a:t>
            </a:r>
          </a:p>
          <a:p>
            <a:pPr lvl="1"/>
            <a:r>
              <a:rPr lang="es-ES" dirty="0"/>
              <a:t>Transductor que convierte energía eléctrica en electromagnética.</a:t>
            </a:r>
          </a:p>
          <a:p>
            <a:r>
              <a:rPr lang="es-ES" dirty="0"/>
              <a:t>Propiedades</a:t>
            </a:r>
          </a:p>
          <a:p>
            <a:pPr lvl="1"/>
            <a:r>
              <a:rPr lang="es-ES" dirty="0" err="1"/>
              <a:t>Directividad</a:t>
            </a:r>
            <a:r>
              <a:rPr lang="es-ES" dirty="0"/>
              <a:t> o Ganancia</a:t>
            </a:r>
          </a:p>
          <a:p>
            <a:r>
              <a:rPr lang="es-ES" dirty="0"/>
              <a:t>EIRP</a:t>
            </a:r>
          </a:p>
          <a:p>
            <a:pPr lvl="1"/>
            <a:r>
              <a:rPr lang="es-ES" dirty="0"/>
              <a:t>EIRP = P + G </a:t>
            </a:r>
            <a:r>
              <a:rPr lang="es-ES" dirty="0" err="1"/>
              <a:t>dbW</a:t>
            </a:r>
            <a:endParaRPr lang="es-ES" dirty="0"/>
          </a:p>
          <a:p>
            <a:r>
              <a:rPr lang="es-ES" dirty="0"/>
              <a:t>Zonas de Radiación</a:t>
            </a:r>
          </a:p>
          <a:p>
            <a:endParaRPr lang="es-ES" dirty="0"/>
          </a:p>
        </p:txBody>
      </p:sp>
      <p:sp>
        <p:nvSpPr>
          <p:cNvPr id="3" name="2 Título"/>
          <p:cNvSpPr>
            <a:spLocks noGrp="1"/>
          </p:cNvSpPr>
          <p:nvPr>
            <p:ph type="title"/>
          </p:nvPr>
        </p:nvSpPr>
        <p:spPr/>
        <p:txBody>
          <a:bodyPr/>
          <a:lstStyle/>
          <a:p>
            <a:r>
              <a:rPr lang="es-ES" dirty="0"/>
              <a:t>Antenas</a:t>
            </a:r>
          </a:p>
        </p:txBody>
      </p:sp>
    </p:spTree>
    <p:extLst>
      <p:ext uri="{BB962C8B-B14F-4D97-AF65-F5344CB8AC3E}">
        <p14:creationId xmlns:p14="http://schemas.microsoft.com/office/powerpoint/2010/main" val="3072253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s-ES" dirty="0"/>
              <a:t>Ondas guiadas</a:t>
            </a:r>
          </a:p>
          <a:p>
            <a:pPr marL="109728" indent="0">
              <a:buNone/>
            </a:pPr>
            <a:r>
              <a:rPr lang="es-ES" dirty="0"/>
              <a:t>	La dirección de la onda la establece el medio: guía de onda o línea de transmisión</a:t>
            </a:r>
          </a:p>
          <a:p>
            <a:pPr marL="109728" indent="0">
              <a:buNone/>
            </a:pPr>
            <a:endParaRPr lang="es-ES" dirty="0"/>
          </a:p>
          <a:p>
            <a:r>
              <a:rPr lang="es-ES" dirty="0"/>
              <a:t>Propagación en el espacio</a:t>
            </a:r>
          </a:p>
          <a:p>
            <a:pPr marL="109728" indent="0">
              <a:buNone/>
            </a:pPr>
            <a:r>
              <a:rPr lang="es-ES" dirty="0"/>
              <a:t>Si es en espacio libre la dirección la proporciona la fuente. </a:t>
            </a:r>
            <a:r>
              <a:rPr lang="es-ES" dirty="0" err="1"/>
              <a:t>Friis</a:t>
            </a:r>
            <a:r>
              <a:rPr lang="es-ES" dirty="0"/>
              <a:t>. </a:t>
            </a:r>
          </a:p>
          <a:p>
            <a:pPr marL="109728" indent="0">
              <a:buNone/>
            </a:pPr>
            <a:r>
              <a:rPr lang="es-ES" dirty="0"/>
              <a:t>Si hay presencia de obstáculos, estos cambian la dirección de la onda.</a:t>
            </a:r>
          </a:p>
        </p:txBody>
      </p:sp>
      <p:sp>
        <p:nvSpPr>
          <p:cNvPr id="3" name="2 Título"/>
          <p:cNvSpPr>
            <a:spLocks noGrp="1"/>
          </p:cNvSpPr>
          <p:nvPr>
            <p:ph type="title"/>
          </p:nvPr>
        </p:nvSpPr>
        <p:spPr/>
        <p:txBody>
          <a:bodyPr/>
          <a:lstStyle/>
          <a:p>
            <a:r>
              <a:rPr lang="es-ES" dirty="0"/>
              <a:t>El canal de radiocomunicación</a:t>
            </a:r>
          </a:p>
        </p:txBody>
      </p:sp>
      <p:pic>
        <p:nvPicPr>
          <p:cNvPr id="1026" name="Picture 2" descr="\frac{P_r}{P_t} = G_t G_r \left( \frac{\lambda}{4 \pi R} \right)^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4149080"/>
            <a:ext cx="1619250" cy="514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556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2522</TotalTime>
  <Words>1550</Words>
  <Application>Microsoft Office PowerPoint</Application>
  <PresentationFormat>Presentación en pantalla (4:3)</PresentationFormat>
  <Paragraphs>270</Paragraphs>
  <Slides>37</Slides>
  <Notes>16</Notes>
  <HiddenSlides>0</HiddenSlides>
  <MMClips>0</MMClips>
  <ScaleCrop>false</ScaleCrop>
  <HeadingPairs>
    <vt:vector size="8" baseType="variant">
      <vt:variant>
        <vt:lpstr>Fuentes usadas</vt:lpstr>
      </vt:variant>
      <vt:variant>
        <vt:i4>10</vt:i4>
      </vt:variant>
      <vt:variant>
        <vt:lpstr>Tema</vt:lpstr>
      </vt:variant>
      <vt:variant>
        <vt:i4>1</vt:i4>
      </vt:variant>
      <vt:variant>
        <vt:lpstr>Servidores OLE incrustados</vt:lpstr>
      </vt:variant>
      <vt:variant>
        <vt:i4>1</vt:i4>
      </vt:variant>
      <vt:variant>
        <vt:lpstr>Títulos de diapositiva</vt:lpstr>
      </vt:variant>
      <vt:variant>
        <vt:i4>37</vt:i4>
      </vt:variant>
    </vt:vector>
  </HeadingPairs>
  <TitlesOfParts>
    <vt:vector size="49" baseType="lpstr">
      <vt:lpstr>Arial</vt:lpstr>
      <vt:lpstr>Calibri</vt:lpstr>
      <vt:lpstr>Century Gothic</vt:lpstr>
      <vt:lpstr>Lucida Sans Unicode</vt:lpstr>
      <vt:lpstr>StarSymbol</vt:lpstr>
      <vt:lpstr>Tahoma</vt:lpstr>
      <vt:lpstr>Times New Roman</vt:lpstr>
      <vt:lpstr>Verdana</vt:lpstr>
      <vt:lpstr>Wingdings 2</vt:lpstr>
      <vt:lpstr>Wingdings 3</vt:lpstr>
      <vt:lpstr>Concurrencia</vt:lpstr>
      <vt:lpstr>Ecuación</vt:lpstr>
      <vt:lpstr>Propagación en entornos urbanos</vt:lpstr>
      <vt:lpstr>programa</vt:lpstr>
      <vt:lpstr>Programa</vt:lpstr>
      <vt:lpstr>Ondas</vt:lpstr>
      <vt:lpstr>Clasificación de ondas</vt:lpstr>
      <vt:lpstr>Descripción de la onda electromag.</vt:lpstr>
      <vt:lpstr>Ecuaciones de Maxwell</vt:lpstr>
      <vt:lpstr>Antenas</vt:lpstr>
      <vt:lpstr>El canal de radiocomunicación</vt:lpstr>
      <vt:lpstr>Mecanismos de propagación</vt:lpstr>
      <vt:lpstr>Generalidades</vt:lpstr>
      <vt:lpstr>Propagación en espacio libre</vt:lpstr>
      <vt:lpstr>Propagación en espacio libre</vt:lpstr>
      <vt:lpstr>Regiones de Campo</vt:lpstr>
      <vt:lpstr>Regiones de Campo</vt:lpstr>
      <vt:lpstr>Regiones de Fresnel</vt:lpstr>
      <vt:lpstr>Propagación atmosférica</vt:lpstr>
      <vt:lpstr>Propagación de ondas espaciales</vt:lpstr>
      <vt:lpstr>Propagación Troposférica</vt:lpstr>
      <vt:lpstr>Propagación Troposférica</vt:lpstr>
      <vt:lpstr>Propagación Ionosférica</vt:lpstr>
      <vt:lpstr>Propagación Ionosférica</vt:lpstr>
      <vt:lpstr>Ground-Plane Wave</vt:lpstr>
      <vt:lpstr>Propagación de ondas terrestres</vt:lpstr>
      <vt:lpstr>refracción</vt:lpstr>
      <vt:lpstr>Reflexión</vt:lpstr>
      <vt:lpstr>Reflexión en superficies rugosas</vt:lpstr>
      <vt:lpstr>Clasificación de superficies rugosas</vt:lpstr>
      <vt:lpstr>Atenuación del rayo reflejado</vt:lpstr>
      <vt:lpstr>difracción</vt:lpstr>
      <vt:lpstr>Difracción</vt:lpstr>
      <vt:lpstr>Principio de Huygens</vt:lpstr>
      <vt:lpstr>Geometría Ppio. Huygens</vt:lpstr>
      <vt:lpstr>Difracción</vt:lpstr>
      <vt:lpstr>Pérdidas en función de v</vt:lpstr>
      <vt:lpstr>Presentación de PowerPoint</vt:lpstr>
      <vt:lpstr>Simulaciones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Propagación en entornos urbanos</dc:title>
  <dc:creator>ACUÑA JOSE</dc:creator>
  <cp:lastModifiedBy>ACUNA JOSE</cp:lastModifiedBy>
  <cp:revision>32</cp:revision>
  <dcterms:created xsi:type="dcterms:W3CDTF">2014-04-15T14:09:10Z</dcterms:created>
  <dcterms:modified xsi:type="dcterms:W3CDTF">2019-09-04T12:40:57Z</dcterms:modified>
</cp:coreProperties>
</file>