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7" r:id="rId3"/>
    <p:sldId id="563" r:id="rId4"/>
    <p:sldId id="421" r:id="rId5"/>
    <p:sldId id="564" r:id="rId6"/>
    <p:sldId id="483" r:id="rId7"/>
    <p:sldId id="258" r:id="rId8"/>
    <p:sldId id="573" r:id="rId9"/>
    <p:sldId id="565" r:id="rId10"/>
    <p:sldId id="572" r:id="rId11"/>
    <p:sldId id="566" r:id="rId12"/>
    <p:sldId id="567" r:id="rId13"/>
    <p:sldId id="583" r:id="rId14"/>
    <p:sldId id="568" r:id="rId15"/>
    <p:sldId id="569" r:id="rId16"/>
    <p:sldId id="570" r:id="rId17"/>
    <p:sldId id="574" r:id="rId18"/>
    <p:sldId id="571" r:id="rId19"/>
    <p:sldId id="575" r:id="rId20"/>
    <p:sldId id="577" r:id="rId21"/>
    <p:sldId id="578" r:id="rId22"/>
    <p:sldId id="587" r:id="rId23"/>
    <p:sldId id="579" r:id="rId24"/>
    <p:sldId id="580" r:id="rId25"/>
    <p:sldId id="576" r:id="rId26"/>
    <p:sldId id="582" r:id="rId27"/>
    <p:sldId id="584" r:id="rId28"/>
    <p:sldId id="586" r:id="rId29"/>
    <p:sldId id="590" r:id="rId30"/>
    <p:sldId id="591" r:id="rId31"/>
    <p:sldId id="588" r:id="rId32"/>
    <p:sldId id="589" r:id="rId33"/>
    <p:sldId id="422" r:id="rId34"/>
    <p:sldId id="585" r:id="rId35"/>
    <p:sldId id="592" r:id="rId36"/>
  </p:sldIdLst>
  <p:sldSz cx="12192000" cy="6858000"/>
  <p:notesSz cx="6858000" cy="9144000"/>
  <p:defaultTex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82"/>
    <p:restoredTop sz="96296"/>
  </p:normalViewPr>
  <p:slideViewPr>
    <p:cSldViewPr snapToGrid="0">
      <p:cViewPr varScale="1">
        <p:scale>
          <a:sx n="72" d="100"/>
          <a:sy n="72" d="100"/>
        </p:scale>
        <p:origin x="848" y="20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Y"/>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9AB7C-EFB6-6B47-8F2F-ED98EC9A5516}" type="datetimeFigureOut">
              <a:rPr lang="es-UY" smtClean="0"/>
              <a:t>21/11/23</a:t>
            </a:fld>
            <a:endParaRPr lang="es-UY"/>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Y"/>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Y"/>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Y"/>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530DC2-80D1-3142-9F26-AAD32F81722C}" type="slidenum">
              <a:rPr lang="es-UY" smtClean="0"/>
              <a:t>‹Nº›</a:t>
            </a:fld>
            <a:endParaRPr lang="es-UY"/>
          </a:p>
        </p:txBody>
      </p:sp>
    </p:spTree>
    <p:extLst>
      <p:ext uri="{BB962C8B-B14F-4D97-AF65-F5344CB8AC3E}">
        <p14:creationId xmlns:p14="http://schemas.microsoft.com/office/powerpoint/2010/main" val="1380614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EDF12A3F-B018-4139-AB3A-583120EED320}" type="slidenum">
              <a:rPr lang="es-ES_tradnl" smtClean="0"/>
              <a:pPr/>
              <a:t>4</a:t>
            </a:fld>
            <a:endParaRPr lang="es-ES_tradnl"/>
          </a:p>
        </p:txBody>
      </p:sp>
      <p:sp>
        <p:nvSpPr>
          <p:cNvPr id="393219" name="Rectangle 2"/>
          <p:cNvSpPr>
            <a:spLocks noGrp="1" noRot="1" noChangeAspect="1" noChangeArrowheads="1" noTextEdit="1"/>
          </p:cNvSpPr>
          <p:nvPr>
            <p:ph type="sldImg"/>
          </p:nvPr>
        </p:nvSpPr>
        <p:spPr>
          <a:xfrm>
            <a:off x="554038" y="674688"/>
            <a:ext cx="5994400" cy="3371850"/>
          </a:xfrm>
          <a:ln/>
        </p:spPr>
      </p:sp>
      <p:sp>
        <p:nvSpPr>
          <p:cNvPr id="393220" name="Rectangle 3"/>
          <p:cNvSpPr>
            <a:spLocks noGrp="1" noChangeArrowheads="1"/>
          </p:cNvSpPr>
          <p:nvPr>
            <p:ph type="body" idx="1"/>
          </p:nvPr>
        </p:nvSpPr>
        <p:spPr>
          <a:noFill/>
          <a:ln/>
        </p:spPr>
        <p:txBody>
          <a:bodyPr/>
          <a:lstStyle/>
          <a:p>
            <a:pPr eaLnBrk="1" hangingPunct="1"/>
            <a:endParaRPr lang="es-ES"/>
          </a:p>
        </p:txBody>
      </p:sp>
    </p:spTree>
    <p:extLst>
      <p:ext uri="{BB962C8B-B14F-4D97-AF65-F5344CB8AC3E}">
        <p14:creationId xmlns:p14="http://schemas.microsoft.com/office/powerpoint/2010/main" val="1267915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B13DF0EB-E8C8-4793-99DC-E32A80EC9FA5}" type="slidenum">
              <a:rPr lang="es-ES_tradnl" smtClean="0"/>
              <a:pPr/>
              <a:t>35</a:t>
            </a:fld>
            <a:endParaRPr lang="es-ES_tradnl"/>
          </a:p>
        </p:txBody>
      </p:sp>
      <p:sp>
        <p:nvSpPr>
          <p:cNvPr id="396291" name="Rectangle 2"/>
          <p:cNvSpPr>
            <a:spLocks noGrp="1" noRot="1" noChangeAspect="1" noChangeArrowheads="1" noTextEdit="1"/>
          </p:cNvSpPr>
          <p:nvPr>
            <p:ph type="sldImg"/>
          </p:nvPr>
        </p:nvSpPr>
        <p:spPr>
          <a:xfrm>
            <a:off x="554038" y="674688"/>
            <a:ext cx="5994400" cy="3371850"/>
          </a:xfrm>
          <a:ln/>
        </p:spPr>
      </p:sp>
      <p:sp>
        <p:nvSpPr>
          <p:cNvPr id="396292" name="Rectangle 3"/>
          <p:cNvSpPr>
            <a:spLocks noGrp="1" noChangeArrowheads="1"/>
          </p:cNvSpPr>
          <p:nvPr>
            <p:ph type="body" idx="1"/>
          </p:nvPr>
        </p:nvSpPr>
        <p:spPr>
          <a:noFill/>
          <a:ln/>
        </p:spPr>
        <p:txBody>
          <a:bodyPr/>
          <a:lstStyle/>
          <a:p>
            <a:pPr eaLnBrk="1" hangingPunct="1"/>
            <a:endParaRPr lang="es-ES"/>
          </a:p>
        </p:txBody>
      </p:sp>
    </p:spTree>
    <p:extLst>
      <p:ext uri="{BB962C8B-B14F-4D97-AF65-F5344CB8AC3E}">
        <p14:creationId xmlns:p14="http://schemas.microsoft.com/office/powerpoint/2010/main" val="1292912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EDF12A3F-B018-4139-AB3A-583120EED320}" type="slidenum">
              <a:rPr lang="es-ES_tradnl" smtClean="0"/>
              <a:pPr/>
              <a:t>5</a:t>
            </a:fld>
            <a:endParaRPr lang="es-ES_tradnl"/>
          </a:p>
        </p:txBody>
      </p:sp>
      <p:sp>
        <p:nvSpPr>
          <p:cNvPr id="393219" name="Rectangle 2"/>
          <p:cNvSpPr>
            <a:spLocks noGrp="1" noRot="1" noChangeAspect="1" noChangeArrowheads="1" noTextEdit="1"/>
          </p:cNvSpPr>
          <p:nvPr>
            <p:ph type="sldImg"/>
          </p:nvPr>
        </p:nvSpPr>
        <p:spPr>
          <a:xfrm>
            <a:off x="554038" y="674688"/>
            <a:ext cx="5994400" cy="3371850"/>
          </a:xfrm>
          <a:ln/>
        </p:spPr>
      </p:sp>
      <p:sp>
        <p:nvSpPr>
          <p:cNvPr id="393220" name="Rectangle 3"/>
          <p:cNvSpPr>
            <a:spLocks noGrp="1" noChangeArrowheads="1"/>
          </p:cNvSpPr>
          <p:nvPr>
            <p:ph type="body" idx="1"/>
          </p:nvPr>
        </p:nvSpPr>
        <p:spPr>
          <a:noFill/>
          <a:ln/>
        </p:spPr>
        <p:txBody>
          <a:bodyPr/>
          <a:lstStyle/>
          <a:p>
            <a:pPr eaLnBrk="1" hangingPunct="1"/>
            <a:endParaRPr lang="es-ES"/>
          </a:p>
        </p:txBody>
      </p:sp>
    </p:spTree>
    <p:extLst>
      <p:ext uri="{BB962C8B-B14F-4D97-AF65-F5344CB8AC3E}">
        <p14:creationId xmlns:p14="http://schemas.microsoft.com/office/powerpoint/2010/main" val="832701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5DDE063B-6B81-4D35-9CBA-597A4F2C80C4}" type="slidenum">
              <a:rPr lang="es-ES_tradnl" smtClean="0"/>
              <a:pPr/>
              <a:t>6</a:t>
            </a:fld>
            <a:endParaRPr lang="es-ES_tradnl"/>
          </a:p>
        </p:txBody>
      </p:sp>
      <p:sp>
        <p:nvSpPr>
          <p:cNvPr id="394243" name="Rectangle 2"/>
          <p:cNvSpPr>
            <a:spLocks noGrp="1" noRot="1" noChangeAspect="1" noChangeArrowheads="1" noTextEdit="1"/>
          </p:cNvSpPr>
          <p:nvPr>
            <p:ph type="sldImg"/>
          </p:nvPr>
        </p:nvSpPr>
        <p:spPr>
          <a:xfrm>
            <a:off x="554038" y="674688"/>
            <a:ext cx="5994400" cy="3371850"/>
          </a:xfrm>
          <a:ln/>
        </p:spPr>
      </p:sp>
      <p:sp>
        <p:nvSpPr>
          <p:cNvPr id="394244" name="Rectangle 3"/>
          <p:cNvSpPr>
            <a:spLocks noGrp="1" noChangeArrowheads="1"/>
          </p:cNvSpPr>
          <p:nvPr>
            <p:ph type="body" idx="1"/>
          </p:nvPr>
        </p:nvSpPr>
        <p:spPr>
          <a:noFill/>
          <a:ln/>
        </p:spPr>
        <p:txBody>
          <a:bodyPr/>
          <a:lstStyle/>
          <a:p>
            <a:pPr eaLnBrk="1" hangingPunct="1"/>
            <a:endParaRPr lang="es-ES"/>
          </a:p>
        </p:txBody>
      </p:sp>
    </p:spTree>
    <p:extLst>
      <p:ext uri="{BB962C8B-B14F-4D97-AF65-F5344CB8AC3E}">
        <p14:creationId xmlns:p14="http://schemas.microsoft.com/office/powerpoint/2010/main" val="317503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EDF12A3F-B018-4139-AB3A-583120EED320}" type="slidenum">
              <a:rPr lang="es-ES_tradnl" smtClean="0"/>
              <a:pPr/>
              <a:t>14</a:t>
            </a:fld>
            <a:endParaRPr lang="es-ES_tradnl"/>
          </a:p>
        </p:txBody>
      </p:sp>
      <p:sp>
        <p:nvSpPr>
          <p:cNvPr id="393219" name="Rectangle 2"/>
          <p:cNvSpPr>
            <a:spLocks noGrp="1" noRot="1" noChangeAspect="1" noChangeArrowheads="1" noTextEdit="1"/>
          </p:cNvSpPr>
          <p:nvPr>
            <p:ph type="sldImg"/>
          </p:nvPr>
        </p:nvSpPr>
        <p:spPr>
          <a:xfrm>
            <a:off x="554038" y="674688"/>
            <a:ext cx="5994400" cy="3371850"/>
          </a:xfrm>
          <a:ln/>
        </p:spPr>
      </p:sp>
      <p:sp>
        <p:nvSpPr>
          <p:cNvPr id="393220" name="Rectangle 3"/>
          <p:cNvSpPr>
            <a:spLocks noGrp="1" noChangeArrowheads="1"/>
          </p:cNvSpPr>
          <p:nvPr>
            <p:ph type="body" idx="1"/>
          </p:nvPr>
        </p:nvSpPr>
        <p:spPr>
          <a:noFill/>
          <a:ln/>
        </p:spPr>
        <p:txBody>
          <a:bodyPr/>
          <a:lstStyle/>
          <a:p>
            <a:pPr eaLnBrk="1" hangingPunct="1"/>
            <a:endParaRPr lang="es-ES"/>
          </a:p>
        </p:txBody>
      </p:sp>
    </p:spTree>
    <p:extLst>
      <p:ext uri="{BB962C8B-B14F-4D97-AF65-F5344CB8AC3E}">
        <p14:creationId xmlns:p14="http://schemas.microsoft.com/office/powerpoint/2010/main" val="783001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EDF12A3F-B018-4139-AB3A-583120EED320}" type="slidenum">
              <a:rPr lang="es-ES_tradnl" smtClean="0"/>
              <a:pPr/>
              <a:t>15</a:t>
            </a:fld>
            <a:endParaRPr lang="es-ES_tradnl"/>
          </a:p>
        </p:txBody>
      </p:sp>
      <p:sp>
        <p:nvSpPr>
          <p:cNvPr id="393219" name="Rectangle 2"/>
          <p:cNvSpPr>
            <a:spLocks noGrp="1" noRot="1" noChangeAspect="1" noChangeArrowheads="1" noTextEdit="1"/>
          </p:cNvSpPr>
          <p:nvPr>
            <p:ph type="sldImg"/>
          </p:nvPr>
        </p:nvSpPr>
        <p:spPr>
          <a:xfrm>
            <a:off x="554038" y="674688"/>
            <a:ext cx="5994400" cy="3371850"/>
          </a:xfrm>
          <a:ln/>
        </p:spPr>
      </p:sp>
      <p:sp>
        <p:nvSpPr>
          <p:cNvPr id="393220" name="Rectangle 3"/>
          <p:cNvSpPr>
            <a:spLocks noGrp="1" noChangeArrowheads="1"/>
          </p:cNvSpPr>
          <p:nvPr>
            <p:ph type="body" idx="1"/>
          </p:nvPr>
        </p:nvSpPr>
        <p:spPr>
          <a:noFill/>
          <a:ln/>
        </p:spPr>
        <p:txBody>
          <a:bodyPr/>
          <a:lstStyle/>
          <a:p>
            <a:pPr eaLnBrk="1" hangingPunct="1"/>
            <a:endParaRPr lang="es-ES"/>
          </a:p>
        </p:txBody>
      </p:sp>
    </p:spTree>
    <p:extLst>
      <p:ext uri="{BB962C8B-B14F-4D97-AF65-F5344CB8AC3E}">
        <p14:creationId xmlns:p14="http://schemas.microsoft.com/office/powerpoint/2010/main" val="1323456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EDF12A3F-B018-4139-AB3A-583120EED320}" type="slidenum">
              <a:rPr lang="es-ES_tradnl" smtClean="0"/>
              <a:pPr/>
              <a:t>19</a:t>
            </a:fld>
            <a:endParaRPr lang="es-ES_tradnl"/>
          </a:p>
        </p:txBody>
      </p:sp>
      <p:sp>
        <p:nvSpPr>
          <p:cNvPr id="393219" name="Rectangle 2"/>
          <p:cNvSpPr>
            <a:spLocks noGrp="1" noRot="1" noChangeAspect="1" noChangeArrowheads="1" noTextEdit="1"/>
          </p:cNvSpPr>
          <p:nvPr>
            <p:ph type="sldImg"/>
          </p:nvPr>
        </p:nvSpPr>
        <p:spPr>
          <a:xfrm>
            <a:off x="554038" y="674688"/>
            <a:ext cx="5994400" cy="3371850"/>
          </a:xfrm>
          <a:ln/>
        </p:spPr>
      </p:sp>
      <p:sp>
        <p:nvSpPr>
          <p:cNvPr id="393220" name="Rectangle 3"/>
          <p:cNvSpPr>
            <a:spLocks noGrp="1" noChangeArrowheads="1"/>
          </p:cNvSpPr>
          <p:nvPr>
            <p:ph type="body" idx="1"/>
          </p:nvPr>
        </p:nvSpPr>
        <p:spPr>
          <a:noFill/>
          <a:ln/>
        </p:spPr>
        <p:txBody>
          <a:bodyPr/>
          <a:lstStyle/>
          <a:p>
            <a:pPr eaLnBrk="1" hangingPunct="1"/>
            <a:endParaRPr lang="es-ES"/>
          </a:p>
        </p:txBody>
      </p:sp>
    </p:spTree>
    <p:extLst>
      <p:ext uri="{BB962C8B-B14F-4D97-AF65-F5344CB8AC3E}">
        <p14:creationId xmlns:p14="http://schemas.microsoft.com/office/powerpoint/2010/main" val="672880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EDF12A3F-B018-4139-AB3A-583120EED320}" type="slidenum">
              <a:rPr lang="es-ES_tradnl" smtClean="0"/>
              <a:pPr/>
              <a:t>25</a:t>
            </a:fld>
            <a:endParaRPr lang="es-ES_tradnl"/>
          </a:p>
        </p:txBody>
      </p:sp>
      <p:sp>
        <p:nvSpPr>
          <p:cNvPr id="393219" name="Rectangle 2"/>
          <p:cNvSpPr>
            <a:spLocks noGrp="1" noRot="1" noChangeAspect="1" noChangeArrowheads="1" noTextEdit="1"/>
          </p:cNvSpPr>
          <p:nvPr>
            <p:ph type="sldImg"/>
          </p:nvPr>
        </p:nvSpPr>
        <p:spPr>
          <a:xfrm>
            <a:off x="554038" y="674688"/>
            <a:ext cx="5994400" cy="3371850"/>
          </a:xfrm>
          <a:ln/>
        </p:spPr>
      </p:sp>
      <p:sp>
        <p:nvSpPr>
          <p:cNvPr id="393220" name="Rectangle 3"/>
          <p:cNvSpPr>
            <a:spLocks noGrp="1" noChangeArrowheads="1"/>
          </p:cNvSpPr>
          <p:nvPr>
            <p:ph type="body" idx="1"/>
          </p:nvPr>
        </p:nvSpPr>
        <p:spPr>
          <a:noFill/>
          <a:ln/>
        </p:spPr>
        <p:txBody>
          <a:bodyPr/>
          <a:lstStyle/>
          <a:p>
            <a:pPr eaLnBrk="1" hangingPunct="1"/>
            <a:endParaRPr lang="es-ES"/>
          </a:p>
        </p:txBody>
      </p:sp>
    </p:spTree>
    <p:extLst>
      <p:ext uri="{BB962C8B-B14F-4D97-AF65-F5344CB8AC3E}">
        <p14:creationId xmlns:p14="http://schemas.microsoft.com/office/powerpoint/2010/main" val="4094873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B13DF0EB-E8C8-4793-99DC-E32A80EC9FA5}" type="slidenum">
              <a:rPr lang="es-ES_tradnl" smtClean="0"/>
              <a:pPr/>
              <a:t>33</a:t>
            </a:fld>
            <a:endParaRPr lang="es-ES_tradnl"/>
          </a:p>
        </p:txBody>
      </p:sp>
      <p:sp>
        <p:nvSpPr>
          <p:cNvPr id="396291" name="Rectangle 2"/>
          <p:cNvSpPr>
            <a:spLocks noGrp="1" noRot="1" noChangeAspect="1" noChangeArrowheads="1" noTextEdit="1"/>
          </p:cNvSpPr>
          <p:nvPr>
            <p:ph type="sldImg"/>
          </p:nvPr>
        </p:nvSpPr>
        <p:spPr>
          <a:xfrm>
            <a:off x="554038" y="674688"/>
            <a:ext cx="5994400" cy="3371850"/>
          </a:xfrm>
          <a:ln/>
        </p:spPr>
      </p:sp>
      <p:sp>
        <p:nvSpPr>
          <p:cNvPr id="396292" name="Rectangle 3"/>
          <p:cNvSpPr>
            <a:spLocks noGrp="1" noChangeArrowheads="1"/>
          </p:cNvSpPr>
          <p:nvPr>
            <p:ph type="body" idx="1"/>
          </p:nvPr>
        </p:nvSpPr>
        <p:spPr>
          <a:noFill/>
          <a:ln/>
        </p:spPr>
        <p:txBody>
          <a:bodyPr/>
          <a:lstStyle/>
          <a:p>
            <a:pPr eaLnBrk="1" hangingPunct="1"/>
            <a:endParaRPr lang="es-ES"/>
          </a:p>
        </p:txBody>
      </p:sp>
    </p:spTree>
    <p:extLst>
      <p:ext uri="{BB962C8B-B14F-4D97-AF65-F5344CB8AC3E}">
        <p14:creationId xmlns:p14="http://schemas.microsoft.com/office/powerpoint/2010/main" val="3913991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B13DF0EB-E8C8-4793-99DC-E32A80EC9FA5}" type="slidenum">
              <a:rPr lang="es-ES_tradnl" smtClean="0"/>
              <a:pPr/>
              <a:t>34</a:t>
            </a:fld>
            <a:endParaRPr lang="es-ES_tradnl"/>
          </a:p>
        </p:txBody>
      </p:sp>
      <p:sp>
        <p:nvSpPr>
          <p:cNvPr id="396291" name="Rectangle 2"/>
          <p:cNvSpPr>
            <a:spLocks noGrp="1" noRot="1" noChangeAspect="1" noChangeArrowheads="1" noTextEdit="1"/>
          </p:cNvSpPr>
          <p:nvPr>
            <p:ph type="sldImg"/>
          </p:nvPr>
        </p:nvSpPr>
        <p:spPr>
          <a:xfrm>
            <a:off x="554038" y="674688"/>
            <a:ext cx="5994400" cy="3371850"/>
          </a:xfrm>
          <a:ln/>
        </p:spPr>
      </p:sp>
      <p:sp>
        <p:nvSpPr>
          <p:cNvPr id="396292" name="Rectangle 3"/>
          <p:cNvSpPr>
            <a:spLocks noGrp="1" noChangeArrowheads="1"/>
          </p:cNvSpPr>
          <p:nvPr>
            <p:ph type="body" idx="1"/>
          </p:nvPr>
        </p:nvSpPr>
        <p:spPr>
          <a:noFill/>
          <a:ln/>
        </p:spPr>
        <p:txBody>
          <a:bodyPr/>
          <a:lstStyle/>
          <a:p>
            <a:pPr eaLnBrk="1" hangingPunct="1"/>
            <a:endParaRPr lang="es-ES"/>
          </a:p>
        </p:txBody>
      </p:sp>
    </p:spTree>
    <p:extLst>
      <p:ext uri="{BB962C8B-B14F-4D97-AF65-F5344CB8AC3E}">
        <p14:creationId xmlns:p14="http://schemas.microsoft.com/office/powerpoint/2010/main" val="290719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E5280F-A241-7D9C-0D3A-36355C301E6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MX"/>
              <a:t>Haz clic para modificar el estilo de título del patrón</a:t>
            </a:r>
            <a:endParaRPr lang="es-UY"/>
          </a:p>
        </p:txBody>
      </p:sp>
      <p:sp>
        <p:nvSpPr>
          <p:cNvPr id="3" name="Subtítulo 2">
            <a:extLst>
              <a:ext uri="{FF2B5EF4-FFF2-40B4-BE49-F238E27FC236}">
                <a16:creationId xmlns:a16="http://schemas.microsoft.com/office/drawing/2014/main" id="{A27C8E08-CE4A-F40D-47ED-0489FB85C1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UY"/>
          </a:p>
        </p:txBody>
      </p:sp>
      <p:sp>
        <p:nvSpPr>
          <p:cNvPr id="4" name="Marcador de fecha 3">
            <a:extLst>
              <a:ext uri="{FF2B5EF4-FFF2-40B4-BE49-F238E27FC236}">
                <a16:creationId xmlns:a16="http://schemas.microsoft.com/office/drawing/2014/main" id="{D91D868F-5799-E1C5-1E1C-CBAA1A6B0EEA}"/>
              </a:ext>
            </a:extLst>
          </p:cNvPr>
          <p:cNvSpPr>
            <a:spLocks noGrp="1"/>
          </p:cNvSpPr>
          <p:nvPr>
            <p:ph type="dt" sz="half" idx="10"/>
          </p:nvPr>
        </p:nvSpPr>
        <p:spPr>
          <a:xfrm>
            <a:off x="838200" y="6356350"/>
            <a:ext cx="2743200" cy="365125"/>
          </a:xfrm>
          <a:prstGeom prst="rect">
            <a:avLst/>
          </a:prstGeom>
        </p:spPr>
        <p:txBody>
          <a:bodyPr/>
          <a:lstStyle/>
          <a:p>
            <a:fld id="{BDE75DE0-3726-C14F-9288-D52F1F79E716}" type="datetimeFigureOut">
              <a:rPr lang="es-UY" smtClean="0"/>
              <a:t>21/11/23</a:t>
            </a:fld>
            <a:endParaRPr lang="es-UY"/>
          </a:p>
        </p:txBody>
      </p:sp>
      <p:sp>
        <p:nvSpPr>
          <p:cNvPr id="5" name="Marcador de pie de página 4">
            <a:extLst>
              <a:ext uri="{FF2B5EF4-FFF2-40B4-BE49-F238E27FC236}">
                <a16:creationId xmlns:a16="http://schemas.microsoft.com/office/drawing/2014/main" id="{DCE984B5-3239-F2DE-D656-EC699CC04F52}"/>
              </a:ext>
            </a:extLst>
          </p:cNvPr>
          <p:cNvSpPr>
            <a:spLocks noGrp="1"/>
          </p:cNvSpPr>
          <p:nvPr>
            <p:ph type="ftr" sz="quarter" idx="11"/>
          </p:nvPr>
        </p:nvSpPr>
        <p:spPr>
          <a:xfrm>
            <a:off x="4038600" y="6356350"/>
            <a:ext cx="4114800" cy="365125"/>
          </a:xfrm>
          <a:prstGeom prst="rect">
            <a:avLst/>
          </a:prstGeom>
        </p:spPr>
        <p:txBody>
          <a:bodyPr/>
          <a:lstStyle/>
          <a:p>
            <a:endParaRPr lang="es-UY"/>
          </a:p>
        </p:txBody>
      </p:sp>
      <p:sp>
        <p:nvSpPr>
          <p:cNvPr id="6" name="Marcador de número de diapositiva 5">
            <a:extLst>
              <a:ext uri="{FF2B5EF4-FFF2-40B4-BE49-F238E27FC236}">
                <a16:creationId xmlns:a16="http://schemas.microsoft.com/office/drawing/2014/main" id="{9FD3A3F7-538F-6C2A-21BE-6BF50AC765A3}"/>
              </a:ext>
            </a:extLst>
          </p:cNvPr>
          <p:cNvSpPr>
            <a:spLocks noGrp="1"/>
          </p:cNvSpPr>
          <p:nvPr>
            <p:ph type="sldNum" sz="quarter" idx="12"/>
          </p:nvPr>
        </p:nvSpPr>
        <p:spPr>
          <a:xfrm>
            <a:off x="8610600" y="6356350"/>
            <a:ext cx="2743200" cy="365125"/>
          </a:xfrm>
          <a:prstGeom prst="rect">
            <a:avLst/>
          </a:prstGeom>
        </p:spPr>
        <p:txBody>
          <a:bodyPr/>
          <a:lstStyle/>
          <a:p>
            <a:fld id="{0BA5E7DF-7CE9-454F-AAD5-64C43A23F612}" type="slidenum">
              <a:rPr lang="es-UY" smtClean="0"/>
              <a:t>‹Nº›</a:t>
            </a:fld>
            <a:endParaRPr lang="es-UY"/>
          </a:p>
        </p:txBody>
      </p:sp>
    </p:spTree>
    <p:extLst>
      <p:ext uri="{BB962C8B-B14F-4D97-AF65-F5344CB8AC3E}">
        <p14:creationId xmlns:p14="http://schemas.microsoft.com/office/powerpoint/2010/main" val="4127980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36713C-294A-35F8-5347-E1D4C144316D}"/>
              </a:ext>
            </a:extLst>
          </p:cNvPr>
          <p:cNvSpPr>
            <a:spLocks noGrp="1"/>
          </p:cNvSpPr>
          <p:nvPr>
            <p:ph type="title"/>
          </p:nvPr>
        </p:nvSpPr>
        <p:spPr>
          <a:xfrm>
            <a:off x="838200" y="365125"/>
            <a:ext cx="10515600" cy="1325563"/>
          </a:xfrm>
          <a:prstGeom prst="rect">
            <a:avLst/>
          </a:prstGeom>
        </p:spPr>
        <p:txBody>
          <a:bodyPr/>
          <a:lstStyle/>
          <a:p>
            <a:r>
              <a:rPr lang="es-MX"/>
              <a:t>Haz clic para modificar el estilo de título del patrón</a:t>
            </a:r>
            <a:endParaRPr lang="es-UY"/>
          </a:p>
        </p:txBody>
      </p:sp>
      <p:sp>
        <p:nvSpPr>
          <p:cNvPr id="3" name="Marcador de texto vertical 2">
            <a:extLst>
              <a:ext uri="{FF2B5EF4-FFF2-40B4-BE49-F238E27FC236}">
                <a16:creationId xmlns:a16="http://schemas.microsoft.com/office/drawing/2014/main" id="{D8671FB8-8C7B-9E76-C362-6FD002145486}"/>
              </a:ext>
            </a:extLst>
          </p:cNvPr>
          <p:cNvSpPr>
            <a:spLocks noGrp="1"/>
          </p:cNvSpPr>
          <p:nvPr>
            <p:ph type="body" orient="vert" idx="1"/>
          </p:nvPr>
        </p:nvSpPr>
        <p:spPr>
          <a:xfrm>
            <a:off x="838200" y="1825625"/>
            <a:ext cx="10515600" cy="4351338"/>
          </a:xfrm>
          <a:prstGeom prst="rect">
            <a:avLst/>
          </a:prstGeo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Y"/>
          </a:p>
        </p:txBody>
      </p:sp>
      <p:sp>
        <p:nvSpPr>
          <p:cNvPr id="4" name="Marcador de fecha 3">
            <a:extLst>
              <a:ext uri="{FF2B5EF4-FFF2-40B4-BE49-F238E27FC236}">
                <a16:creationId xmlns:a16="http://schemas.microsoft.com/office/drawing/2014/main" id="{CC0F415F-700E-E446-0C15-DF40B9873260}"/>
              </a:ext>
            </a:extLst>
          </p:cNvPr>
          <p:cNvSpPr>
            <a:spLocks noGrp="1"/>
          </p:cNvSpPr>
          <p:nvPr>
            <p:ph type="dt" sz="half" idx="10"/>
          </p:nvPr>
        </p:nvSpPr>
        <p:spPr>
          <a:xfrm>
            <a:off x="838200" y="6356350"/>
            <a:ext cx="2743200" cy="365125"/>
          </a:xfrm>
          <a:prstGeom prst="rect">
            <a:avLst/>
          </a:prstGeom>
        </p:spPr>
        <p:txBody>
          <a:bodyPr/>
          <a:lstStyle/>
          <a:p>
            <a:fld id="{BDE75DE0-3726-C14F-9288-D52F1F79E716}" type="datetimeFigureOut">
              <a:rPr lang="es-UY" smtClean="0"/>
              <a:t>21/11/23</a:t>
            </a:fld>
            <a:endParaRPr lang="es-UY"/>
          </a:p>
        </p:txBody>
      </p:sp>
      <p:sp>
        <p:nvSpPr>
          <p:cNvPr id="5" name="Marcador de pie de página 4">
            <a:extLst>
              <a:ext uri="{FF2B5EF4-FFF2-40B4-BE49-F238E27FC236}">
                <a16:creationId xmlns:a16="http://schemas.microsoft.com/office/drawing/2014/main" id="{F47F33DB-49DF-B735-EB63-DEB342ADE55F}"/>
              </a:ext>
            </a:extLst>
          </p:cNvPr>
          <p:cNvSpPr>
            <a:spLocks noGrp="1"/>
          </p:cNvSpPr>
          <p:nvPr>
            <p:ph type="ftr" sz="quarter" idx="11"/>
          </p:nvPr>
        </p:nvSpPr>
        <p:spPr>
          <a:xfrm>
            <a:off x="4038600" y="6356350"/>
            <a:ext cx="4114800" cy="365125"/>
          </a:xfrm>
          <a:prstGeom prst="rect">
            <a:avLst/>
          </a:prstGeom>
        </p:spPr>
        <p:txBody>
          <a:bodyPr/>
          <a:lstStyle/>
          <a:p>
            <a:endParaRPr lang="es-UY"/>
          </a:p>
        </p:txBody>
      </p:sp>
      <p:sp>
        <p:nvSpPr>
          <p:cNvPr id="6" name="Marcador de número de diapositiva 5">
            <a:extLst>
              <a:ext uri="{FF2B5EF4-FFF2-40B4-BE49-F238E27FC236}">
                <a16:creationId xmlns:a16="http://schemas.microsoft.com/office/drawing/2014/main" id="{49D574C1-A5DD-7DA4-18B8-98CF95413C9E}"/>
              </a:ext>
            </a:extLst>
          </p:cNvPr>
          <p:cNvSpPr>
            <a:spLocks noGrp="1"/>
          </p:cNvSpPr>
          <p:nvPr>
            <p:ph type="sldNum" sz="quarter" idx="12"/>
          </p:nvPr>
        </p:nvSpPr>
        <p:spPr>
          <a:xfrm>
            <a:off x="8610600" y="6356350"/>
            <a:ext cx="2743200" cy="365125"/>
          </a:xfrm>
          <a:prstGeom prst="rect">
            <a:avLst/>
          </a:prstGeom>
        </p:spPr>
        <p:txBody>
          <a:bodyPr/>
          <a:lstStyle/>
          <a:p>
            <a:fld id="{0BA5E7DF-7CE9-454F-AAD5-64C43A23F612}" type="slidenum">
              <a:rPr lang="es-UY" smtClean="0"/>
              <a:t>‹Nº›</a:t>
            </a:fld>
            <a:endParaRPr lang="es-UY"/>
          </a:p>
        </p:txBody>
      </p:sp>
    </p:spTree>
    <p:extLst>
      <p:ext uri="{BB962C8B-B14F-4D97-AF65-F5344CB8AC3E}">
        <p14:creationId xmlns:p14="http://schemas.microsoft.com/office/powerpoint/2010/main" val="3494230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9BBA4F8-1E09-60D7-5D09-96E33E2F8359}"/>
              </a:ext>
            </a:extLst>
          </p:cNvPr>
          <p:cNvSpPr>
            <a:spLocks noGrp="1"/>
          </p:cNvSpPr>
          <p:nvPr>
            <p:ph type="title" orient="vert"/>
          </p:nvPr>
        </p:nvSpPr>
        <p:spPr>
          <a:xfrm>
            <a:off x="8724900" y="365125"/>
            <a:ext cx="2628900" cy="5811838"/>
          </a:xfrm>
          <a:prstGeom prst="rect">
            <a:avLst/>
          </a:prstGeom>
        </p:spPr>
        <p:txBody>
          <a:bodyPr vert="eaVert"/>
          <a:lstStyle/>
          <a:p>
            <a:r>
              <a:rPr lang="es-MX"/>
              <a:t>Haz clic para modificar el estilo de título del patrón</a:t>
            </a:r>
            <a:endParaRPr lang="es-UY"/>
          </a:p>
        </p:txBody>
      </p:sp>
      <p:sp>
        <p:nvSpPr>
          <p:cNvPr id="3" name="Marcador de texto vertical 2">
            <a:extLst>
              <a:ext uri="{FF2B5EF4-FFF2-40B4-BE49-F238E27FC236}">
                <a16:creationId xmlns:a16="http://schemas.microsoft.com/office/drawing/2014/main" id="{A6FE8783-0CC2-C759-9D5D-2BC491108C5F}"/>
              </a:ext>
            </a:extLst>
          </p:cNvPr>
          <p:cNvSpPr>
            <a:spLocks noGrp="1"/>
          </p:cNvSpPr>
          <p:nvPr>
            <p:ph type="body" orient="vert" idx="1"/>
          </p:nvPr>
        </p:nvSpPr>
        <p:spPr>
          <a:xfrm>
            <a:off x="838200" y="365125"/>
            <a:ext cx="7734300" cy="5811838"/>
          </a:xfrm>
          <a:prstGeom prst="rect">
            <a:avLst/>
          </a:prstGeo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Y"/>
          </a:p>
        </p:txBody>
      </p:sp>
      <p:sp>
        <p:nvSpPr>
          <p:cNvPr id="4" name="Marcador de fecha 3">
            <a:extLst>
              <a:ext uri="{FF2B5EF4-FFF2-40B4-BE49-F238E27FC236}">
                <a16:creationId xmlns:a16="http://schemas.microsoft.com/office/drawing/2014/main" id="{02031515-1C52-62FA-EB81-4758CD3E9BF5}"/>
              </a:ext>
            </a:extLst>
          </p:cNvPr>
          <p:cNvSpPr>
            <a:spLocks noGrp="1"/>
          </p:cNvSpPr>
          <p:nvPr>
            <p:ph type="dt" sz="half" idx="10"/>
          </p:nvPr>
        </p:nvSpPr>
        <p:spPr>
          <a:xfrm>
            <a:off x="838200" y="6356350"/>
            <a:ext cx="2743200" cy="365125"/>
          </a:xfrm>
          <a:prstGeom prst="rect">
            <a:avLst/>
          </a:prstGeom>
        </p:spPr>
        <p:txBody>
          <a:bodyPr/>
          <a:lstStyle/>
          <a:p>
            <a:fld id="{BDE75DE0-3726-C14F-9288-D52F1F79E716}" type="datetimeFigureOut">
              <a:rPr lang="es-UY" smtClean="0"/>
              <a:t>21/11/23</a:t>
            </a:fld>
            <a:endParaRPr lang="es-UY"/>
          </a:p>
        </p:txBody>
      </p:sp>
      <p:sp>
        <p:nvSpPr>
          <p:cNvPr id="5" name="Marcador de pie de página 4">
            <a:extLst>
              <a:ext uri="{FF2B5EF4-FFF2-40B4-BE49-F238E27FC236}">
                <a16:creationId xmlns:a16="http://schemas.microsoft.com/office/drawing/2014/main" id="{A6F08C09-B000-489A-C84C-4A22EFFA8133}"/>
              </a:ext>
            </a:extLst>
          </p:cNvPr>
          <p:cNvSpPr>
            <a:spLocks noGrp="1"/>
          </p:cNvSpPr>
          <p:nvPr>
            <p:ph type="ftr" sz="quarter" idx="11"/>
          </p:nvPr>
        </p:nvSpPr>
        <p:spPr>
          <a:xfrm>
            <a:off x="4038600" y="6356350"/>
            <a:ext cx="4114800" cy="365125"/>
          </a:xfrm>
          <a:prstGeom prst="rect">
            <a:avLst/>
          </a:prstGeom>
        </p:spPr>
        <p:txBody>
          <a:bodyPr/>
          <a:lstStyle/>
          <a:p>
            <a:endParaRPr lang="es-UY"/>
          </a:p>
        </p:txBody>
      </p:sp>
      <p:sp>
        <p:nvSpPr>
          <p:cNvPr id="6" name="Marcador de número de diapositiva 5">
            <a:extLst>
              <a:ext uri="{FF2B5EF4-FFF2-40B4-BE49-F238E27FC236}">
                <a16:creationId xmlns:a16="http://schemas.microsoft.com/office/drawing/2014/main" id="{3D27EDF1-5BBA-BC7B-77BC-B5E4E9C110DE}"/>
              </a:ext>
            </a:extLst>
          </p:cNvPr>
          <p:cNvSpPr>
            <a:spLocks noGrp="1"/>
          </p:cNvSpPr>
          <p:nvPr>
            <p:ph type="sldNum" sz="quarter" idx="12"/>
          </p:nvPr>
        </p:nvSpPr>
        <p:spPr>
          <a:xfrm>
            <a:off x="8610600" y="6356350"/>
            <a:ext cx="2743200" cy="365125"/>
          </a:xfrm>
          <a:prstGeom prst="rect">
            <a:avLst/>
          </a:prstGeom>
        </p:spPr>
        <p:txBody>
          <a:bodyPr/>
          <a:lstStyle/>
          <a:p>
            <a:fld id="{0BA5E7DF-7CE9-454F-AAD5-64C43A23F612}" type="slidenum">
              <a:rPr lang="es-UY" smtClean="0"/>
              <a:t>‹Nº›</a:t>
            </a:fld>
            <a:endParaRPr lang="es-UY"/>
          </a:p>
        </p:txBody>
      </p:sp>
    </p:spTree>
    <p:extLst>
      <p:ext uri="{BB962C8B-B14F-4D97-AF65-F5344CB8AC3E}">
        <p14:creationId xmlns:p14="http://schemas.microsoft.com/office/powerpoint/2010/main" val="84447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E9E9CC-3D3E-C4BC-9AEC-C47E7958FD97}"/>
              </a:ext>
            </a:extLst>
          </p:cNvPr>
          <p:cNvSpPr>
            <a:spLocks noGrp="1"/>
          </p:cNvSpPr>
          <p:nvPr>
            <p:ph type="title"/>
          </p:nvPr>
        </p:nvSpPr>
        <p:spPr>
          <a:xfrm>
            <a:off x="838200" y="365125"/>
            <a:ext cx="10515600" cy="1325563"/>
          </a:xfrm>
          <a:prstGeom prst="rect">
            <a:avLst/>
          </a:prstGeom>
        </p:spPr>
        <p:txBody>
          <a:bodyPr/>
          <a:lstStyle/>
          <a:p>
            <a:r>
              <a:rPr lang="es-MX"/>
              <a:t>Haz clic para modificar el estilo de título del patrón</a:t>
            </a:r>
            <a:endParaRPr lang="es-UY"/>
          </a:p>
        </p:txBody>
      </p:sp>
      <p:sp>
        <p:nvSpPr>
          <p:cNvPr id="3" name="Marcador de contenido 2">
            <a:extLst>
              <a:ext uri="{FF2B5EF4-FFF2-40B4-BE49-F238E27FC236}">
                <a16:creationId xmlns:a16="http://schemas.microsoft.com/office/drawing/2014/main" id="{41AC951F-1C91-E236-1704-E03F82C80128}"/>
              </a:ext>
            </a:extLst>
          </p:cNvPr>
          <p:cNvSpPr>
            <a:spLocks noGrp="1"/>
          </p:cNvSpPr>
          <p:nvPr>
            <p:ph idx="1"/>
          </p:nvPr>
        </p:nvSpPr>
        <p:spPr>
          <a:xfrm>
            <a:off x="838200" y="1825625"/>
            <a:ext cx="10515600" cy="4351338"/>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Y"/>
          </a:p>
        </p:txBody>
      </p:sp>
      <p:sp>
        <p:nvSpPr>
          <p:cNvPr id="4" name="Marcador de fecha 3">
            <a:extLst>
              <a:ext uri="{FF2B5EF4-FFF2-40B4-BE49-F238E27FC236}">
                <a16:creationId xmlns:a16="http://schemas.microsoft.com/office/drawing/2014/main" id="{053701F8-3796-1F13-B35D-FF4A77892697}"/>
              </a:ext>
            </a:extLst>
          </p:cNvPr>
          <p:cNvSpPr>
            <a:spLocks noGrp="1"/>
          </p:cNvSpPr>
          <p:nvPr>
            <p:ph type="dt" sz="half" idx="10"/>
          </p:nvPr>
        </p:nvSpPr>
        <p:spPr>
          <a:xfrm>
            <a:off x="838200" y="6356350"/>
            <a:ext cx="2743200" cy="365125"/>
          </a:xfrm>
          <a:prstGeom prst="rect">
            <a:avLst/>
          </a:prstGeom>
        </p:spPr>
        <p:txBody>
          <a:bodyPr/>
          <a:lstStyle/>
          <a:p>
            <a:fld id="{BDE75DE0-3726-C14F-9288-D52F1F79E716}" type="datetimeFigureOut">
              <a:rPr lang="es-UY" smtClean="0"/>
              <a:t>21/11/23</a:t>
            </a:fld>
            <a:endParaRPr lang="es-UY"/>
          </a:p>
        </p:txBody>
      </p:sp>
      <p:sp>
        <p:nvSpPr>
          <p:cNvPr id="5" name="Marcador de pie de página 4">
            <a:extLst>
              <a:ext uri="{FF2B5EF4-FFF2-40B4-BE49-F238E27FC236}">
                <a16:creationId xmlns:a16="http://schemas.microsoft.com/office/drawing/2014/main" id="{6CD04B4D-8A69-D7F7-FD46-DBD015AE4A23}"/>
              </a:ext>
            </a:extLst>
          </p:cNvPr>
          <p:cNvSpPr>
            <a:spLocks noGrp="1"/>
          </p:cNvSpPr>
          <p:nvPr>
            <p:ph type="ftr" sz="quarter" idx="11"/>
          </p:nvPr>
        </p:nvSpPr>
        <p:spPr>
          <a:xfrm>
            <a:off x="4038600" y="6356350"/>
            <a:ext cx="4114800" cy="365125"/>
          </a:xfrm>
          <a:prstGeom prst="rect">
            <a:avLst/>
          </a:prstGeom>
        </p:spPr>
        <p:txBody>
          <a:bodyPr/>
          <a:lstStyle/>
          <a:p>
            <a:endParaRPr lang="es-UY"/>
          </a:p>
        </p:txBody>
      </p:sp>
      <p:sp>
        <p:nvSpPr>
          <p:cNvPr id="6" name="Marcador de número de diapositiva 5">
            <a:extLst>
              <a:ext uri="{FF2B5EF4-FFF2-40B4-BE49-F238E27FC236}">
                <a16:creationId xmlns:a16="http://schemas.microsoft.com/office/drawing/2014/main" id="{4B44C477-BECD-CB66-EF81-2E1852B065F4}"/>
              </a:ext>
            </a:extLst>
          </p:cNvPr>
          <p:cNvSpPr>
            <a:spLocks noGrp="1"/>
          </p:cNvSpPr>
          <p:nvPr>
            <p:ph type="sldNum" sz="quarter" idx="12"/>
          </p:nvPr>
        </p:nvSpPr>
        <p:spPr>
          <a:xfrm>
            <a:off x="8610600" y="6356350"/>
            <a:ext cx="2743200" cy="365125"/>
          </a:xfrm>
          <a:prstGeom prst="rect">
            <a:avLst/>
          </a:prstGeom>
        </p:spPr>
        <p:txBody>
          <a:bodyPr/>
          <a:lstStyle/>
          <a:p>
            <a:fld id="{0BA5E7DF-7CE9-454F-AAD5-64C43A23F612}" type="slidenum">
              <a:rPr lang="es-UY" smtClean="0"/>
              <a:t>‹Nº›</a:t>
            </a:fld>
            <a:endParaRPr lang="es-UY"/>
          </a:p>
        </p:txBody>
      </p:sp>
    </p:spTree>
    <p:extLst>
      <p:ext uri="{BB962C8B-B14F-4D97-AF65-F5344CB8AC3E}">
        <p14:creationId xmlns:p14="http://schemas.microsoft.com/office/powerpoint/2010/main" val="1908304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E03B54-D6E5-453C-F67D-E52498F88F6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MX"/>
              <a:t>Haz clic para modificar el estilo de título del patrón</a:t>
            </a:r>
            <a:endParaRPr lang="es-UY"/>
          </a:p>
        </p:txBody>
      </p:sp>
      <p:sp>
        <p:nvSpPr>
          <p:cNvPr id="3" name="Marcador de texto 2">
            <a:extLst>
              <a:ext uri="{FF2B5EF4-FFF2-40B4-BE49-F238E27FC236}">
                <a16:creationId xmlns:a16="http://schemas.microsoft.com/office/drawing/2014/main" id="{9C37B1B5-C8AE-C212-B210-D4FC044F8A8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D12512AE-8550-25A4-8C44-0B8462CD164A}"/>
              </a:ext>
            </a:extLst>
          </p:cNvPr>
          <p:cNvSpPr>
            <a:spLocks noGrp="1"/>
          </p:cNvSpPr>
          <p:nvPr>
            <p:ph type="dt" sz="half" idx="10"/>
          </p:nvPr>
        </p:nvSpPr>
        <p:spPr>
          <a:xfrm>
            <a:off x="838200" y="6356350"/>
            <a:ext cx="2743200" cy="365125"/>
          </a:xfrm>
          <a:prstGeom prst="rect">
            <a:avLst/>
          </a:prstGeom>
        </p:spPr>
        <p:txBody>
          <a:bodyPr/>
          <a:lstStyle/>
          <a:p>
            <a:fld id="{BDE75DE0-3726-C14F-9288-D52F1F79E716}" type="datetimeFigureOut">
              <a:rPr lang="es-UY" smtClean="0"/>
              <a:t>21/11/23</a:t>
            </a:fld>
            <a:endParaRPr lang="es-UY"/>
          </a:p>
        </p:txBody>
      </p:sp>
      <p:sp>
        <p:nvSpPr>
          <p:cNvPr id="5" name="Marcador de pie de página 4">
            <a:extLst>
              <a:ext uri="{FF2B5EF4-FFF2-40B4-BE49-F238E27FC236}">
                <a16:creationId xmlns:a16="http://schemas.microsoft.com/office/drawing/2014/main" id="{77ABC2A8-C5FE-A883-0BE4-64EDE4B72868}"/>
              </a:ext>
            </a:extLst>
          </p:cNvPr>
          <p:cNvSpPr>
            <a:spLocks noGrp="1"/>
          </p:cNvSpPr>
          <p:nvPr>
            <p:ph type="ftr" sz="quarter" idx="11"/>
          </p:nvPr>
        </p:nvSpPr>
        <p:spPr>
          <a:xfrm>
            <a:off x="4038600" y="6356350"/>
            <a:ext cx="4114800" cy="365125"/>
          </a:xfrm>
          <a:prstGeom prst="rect">
            <a:avLst/>
          </a:prstGeom>
        </p:spPr>
        <p:txBody>
          <a:bodyPr/>
          <a:lstStyle/>
          <a:p>
            <a:endParaRPr lang="es-UY"/>
          </a:p>
        </p:txBody>
      </p:sp>
      <p:sp>
        <p:nvSpPr>
          <p:cNvPr id="6" name="Marcador de número de diapositiva 5">
            <a:extLst>
              <a:ext uri="{FF2B5EF4-FFF2-40B4-BE49-F238E27FC236}">
                <a16:creationId xmlns:a16="http://schemas.microsoft.com/office/drawing/2014/main" id="{8A3CBEBB-1E2F-533F-14AD-8960CF0A7E5E}"/>
              </a:ext>
            </a:extLst>
          </p:cNvPr>
          <p:cNvSpPr>
            <a:spLocks noGrp="1"/>
          </p:cNvSpPr>
          <p:nvPr>
            <p:ph type="sldNum" sz="quarter" idx="12"/>
          </p:nvPr>
        </p:nvSpPr>
        <p:spPr>
          <a:xfrm>
            <a:off x="8610600" y="6356350"/>
            <a:ext cx="2743200" cy="365125"/>
          </a:xfrm>
          <a:prstGeom prst="rect">
            <a:avLst/>
          </a:prstGeom>
        </p:spPr>
        <p:txBody>
          <a:bodyPr/>
          <a:lstStyle/>
          <a:p>
            <a:fld id="{0BA5E7DF-7CE9-454F-AAD5-64C43A23F612}" type="slidenum">
              <a:rPr lang="es-UY" smtClean="0"/>
              <a:t>‹Nº›</a:t>
            </a:fld>
            <a:endParaRPr lang="es-UY"/>
          </a:p>
        </p:txBody>
      </p:sp>
    </p:spTree>
    <p:extLst>
      <p:ext uri="{BB962C8B-B14F-4D97-AF65-F5344CB8AC3E}">
        <p14:creationId xmlns:p14="http://schemas.microsoft.com/office/powerpoint/2010/main" val="612536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3E0A7E-B657-340D-04E6-6091FDB1E3B8}"/>
              </a:ext>
            </a:extLst>
          </p:cNvPr>
          <p:cNvSpPr>
            <a:spLocks noGrp="1"/>
          </p:cNvSpPr>
          <p:nvPr>
            <p:ph type="title"/>
          </p:nvPr>
        </p:nvSpPr>
        <p:spPr>
          <a:xfrm>
            <a:off x="838200" y="365125"/>
            <a:ext cx="10515600" cy="1325563"/>
          </a:xfrm>
          <a:prstGeom prst="rect">
            <a:avLst/>
          </a:prstGeom>
        </p:spPr>
        <p:txBody>
          <a:bodyPr/>
          <a:lstStyle/>
          <a:p>
            <a:r>
              <a:rPr lang="es-MX"/>
              <a:t>Haz clic para modificar el estilo de título del patrón</a:t>
            </a:r>
            <a:endParaRPr lang="es-UY"/>
          </a:p>
        </p:txBody>
      </p:sp>
      <p:sp>
        <p:nvSpPr>
          <p:cNvPr id="3" name="Marcador de contenido 2">
            <a:extLst>
              <a:ext uri="{FF2B5EF4-FFF2-40B4-BE49-F238E27FC236}">
                <a16:creationId xmlns:a16="http://schemas.microsoft.com/office/drawing/2014/main" id="{46F10764-8677-C3AA-564B-352FCCBA8A11}"/>
              </a:ext>
            </a:extLst>
          </p:cNvPr>
          <p:cNvSpPr>
            <a:spLocks noGrp="1"/>
          </p:cNvSpPr>
          <p:nvPr>
            <p:ph sz="half" idx="1"/>
          </p:nvPr>
        </p:nvSpPr>
        <p:spPr>
          <a:xfrm>
            <a:off x="838200" y="1825625"/>
            <a:ext cx="5181600" cy="4351338"/>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Y"/>
          </a:p>
        </p:txBody>
      </p:sp>
      <p:sp>
        <p:nvSpPr>
          <p:cNvPr id="4" name="Marcador de contenido 3">
            <a:extLst>
              <a:ext uri="{FF2B5EF4-FFF2-40B4-BE49-F238E27FC236}">
                <a16:creationId xmlns:a16="http://schemas.microsoft.com/office/drawing/2014/main" id="{674F1200-967F-3D3F-4EB3-4365C841458E}"/>
              </a:ext>
            </a:extLst>
          </p:cNvPr>
          <p:cNvSpPr>
            <a:spLocks noGrp="1"/>
          </p:cNvSpPr>
          <p:nvPr>
            <p:ph sz="half" idx="2"/>
          </p:nvPr>
        </p:nvSpPr>
        <p:spPr>
          <a:xfrm>
            <a:off x="6172200" y="1825625"/>
            <a:ext cx="5181600" cy="4351338"/>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Y"/>
          </a:p>
        </p:txBody>
      </p:sp>
      <p:sp>
        <p:nvSpPr>
          <p:cNvPr id="5" name="Marcador de fecha 4">
            <a:extLst>
              <a:ext uri="{FF2B5EF4-FFF2-40B4-BE49-F238E27FC236}">
                <a16:creationId xmlns:a16="http://schemas.microsoft.com/office/drawing/2014/main" id="{2713A1CA-114E-D22D-66A4-9A882CA0197E}"/>
              </a:ext>
            </a:extLst>
          </p:cNvPr>
          <p:cNvSpPr>
            <a:spLocks noGrp="1"/>
          </p:cNvSpPr>
          <p:nvPr>
            <p:ph type="dt" sz="half" idx="10"/>
          </p:nvPr>
        </p:nvSpPr>
        <p:spPr>
          <a:xfrm>
            <a:off x="838200" y="6356350"/>
            <a:ext cx="2743200" cy="365125"/>
          </a:xfrm>
          <a:prstGeom prst="rect">
            <a:avLst/>
          </a:prstGeom>
        </p:spPr>
        <p:txBody>
          <a:bodyPr/>
          <a:lstStyle/>
          <a:p>
            <a:fld id="{BDE75DE0-3726-C14F-9288-D52F1F79E716}" type="datetimeFigureOut">
              <a:rPr lang="es-UY" smtClean="0"/>
              <a:t>21/11/23</a:t>
            </a:fld>
            <a:endParaRPr lang="es-UY"/>
          </a:p>
        </p:txBody>
      </p:sp>
      <p:sp>
        <p:nvSpPr>
          <p:cNvPr id="6" name="Marcador de pie de página 5">
            <a:extLst>
              <a:ext uri="{FF2B5EF4-FFF2-40B4-BE49-F238E27FC236}">
                <a16:creationId xmlns:a16="http://schemas.microsoft.com/office/drawing/2014/main" id="{B693E0C8-B806-7C92-BCED-6EF452699D88}"/>
              </a:ext>
            </a:extLst>
          </p:cNvPr>
          <p:cNvSpPr>
            <a:spLocks noGrp="1"/>
          </p:cNvSpPr>
          <p:nvPr>
            <p:ph type="ftr" sz="quarter" idx="11"/>
          </p:nvPr>
        </p:nvSpPr>
        <p:spPr>
          <a:xfrm>
            <a:off x="4038600" y="6356350"/>
            <a:ext cx="4114800" cy="365125"/>
          </a:xfrm>
          <a:prstGeom prst="rect">
            <a:avLst/>
          </a:prstGeom>
        </p:spPr>
        <p:txBody>
          <a:bodyPr/>
          <a:lstStyle/>
          <a:p>
            <a:endParaRPr lang="es-UY"/>
          </a:p>
        </p:txBody>
      </p:sp>
      <p:sp>
        <p:nvSpPr>
          <p:cNvPr id="7" name="Marcador de número de diapositiva 6">
            <a:extLst>
              <a:ext uri="{FF2B5EF4-FFF2-40B4-BE49-F238E27FC236}">
                <a16:creationId xmlns:a16="http://schemas.microsoft.com/office/drawing/2014/main" id="{F9880736-3CC7-F510-21D3-7E39745FA545}"/>
              </a:ext>
            </a:extLst>
          </p:cNvPr>
          <p:cNvSpPr>
            <a:spLocks noGrp="1"/>
          </p:cNvSpPr>
          <p:nvPr>
            <p:ph type="sldNum" sz="quarter" idx="12"/>
          </p:nvPr>
        </p:nvSpPr>
        <p:spPr>
          <a:xfrm>
            <a:off x="8610600" y="6356350"/>
            <a:ext cx="2743200" cy="365125"/>
          </a:xfrm>
          <a:prstGeom prst="rect">
            <a:avLst/>
          </a:prstGeom>
        </p:spPr>
        <p:txBody>
          <a:bodyPr/>
          <a:lstStyle/>
          <a:p>
            <a:fld id="{0BA5E7DF-7CE9-454F-AAD5-64C43A23F612}" type="slidenum">
              <a:rPr lang="es-UY" smtClean="0"/>
              <a:t>‹Nº›</a:t>
            </a:fld>
            <a:endParaRPr lang="es-UY"/>
          </a:p>
        </p:txBody>
      </p:sp>
    </p:spTree>
    <p:extLst>
      <p:ext uri="{BB962C8B-B14F-4D97-AF65-F5344CB8AC3E}">
        <p14:creationId xmlns:p14="http://schemas.microsoft.com/office/powerpoint/2010/main" val="1453363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0136E-BEA4-FE64-1422-2F2D9F2FD666}"/>
              </a:ext>
            </a:extLst>
          </p:cNvPr>
          <p:cNvSpPr>
            <a:spLocks noGrp="1"/>
          </p:cNvSpPr>
          <p:nvPr>
            <p:ph type="title"/>
          </p:nvPr>
        </p:nvSpPr>
        <p:spPr>
          <a:xfrm>
            <a:off x="839788" y="365125"/>
            <a:ext cx="10515600" cy="1325563"/>
          </a:xfrm>
          <a:prstGeom prst="rect">
            <a:avLst/>
          </a:prstGeom>
        </p:spPr>
        <p:txBody>
          <a:bodyPr/>
          <a:lstStyle/>
          <a:p>
            <a:r>
              <a:rPr lang="es-MX"/>
              <a:t>Haz clic para modificar el estilo de título del patrón</a:t>
            </a:r>
            <a:endParaRPr lang="es-UY"/>
          </a:p>
        </p:txBody>
      </p:sp>
      <p:sp>
        <p:nvSpPr>
          <p:cNvPr id="3" name="Marcador de texto 2">
            <a:extLst>
              <a:ext uri="{FF2B5EF4-FFF2-40B4-BE49-F238E27FC236}">
                <a16:creationId xmlns:a16="http://schemas.microsoft.com/office/drawing/2014/main" id="{8F4C9B8F-2CED-809D-0BD9-746BD747DE0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64334231-0674-C304-7053-3EF3823FAA8B}"/>
              </a:ext>
            </a:extLst>
          </p:cNvPr>
          <p:cNvSpPr>
            <a:spLocks noGrp="1"/>
          </p:cNvSpPr>
          <p:nvPr>
            <p:ph sz="half" idx="2"/>
          </p:nvPr>
        </p:nvSpPr>
        <p:spPr>
          <a:xfrm>
            <a:off x="839788" y="2505075"/>
            <a:ext cx="5157787" cy="3684588"/>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Y"/>
          </a:p>
        </p:txBody>
      </p:sp>
      <p:sp>
        <p:nvSpPr>
          <p:cNvPr id="5" name="Marcador de texto 4">
            <a:extLst>
              <a:ext uri="{FF2B5EF4-FFF2-40B4-BE49-F238E27FC236}">
                <a16:creationId xmlns:a16="http://schemas.microsoft.com/office/drawing/2014/main" id="{38097E3C-76F7-6073-0C1D-86375E8878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188363EB-A215-DDB4-4775-8024D160D6BC}"/>
              </a:ext>
            </a:extLst>
          </p:cNvPr>
          <p:cNvSpPr>
            <a:spLocks noGrp="1"/>
          </p:cNvSpPr>
          <p:nvPr>
            <p:ph sz="quarter" idx="4"/>
          </p:nvPr>
        </p:nvSpPr>
        <p:spPr>
          <a:xfrm>
            <a:off x="6172200" y="2505075"/>
            <a:ext cx="5183188" cy="3684588"/>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Y"/>
          </a:p>
        </p:txBody>
      </p:sp>
      <p:sp>
        <p:nvSpPr>
          <p:cNvPr id="7" name="Marcador de fecha 6">
            <a:extLst>
              <a:ext uri="{FF2B5EF4-FFF2-40B4-BE49-F238E27FC236}">
                <a16:creationId xmlns:a16="http://schemas.microsoft.com/office/drawing/2014/main" id="{E166DC8F-1F78-7A3A-B905-1A5342D7E59B}"/>
              </a:ext>
            </a:extLst>
          </p:cNvPr>
          <p:cNvSpPr>
            <a:spLocks noGrp="1"/>
          </p:cNvSpPr>
          <p:nvPr>
            <p:ph type="dt" sz="half" idx="10"/>
          </p:nvPr>
        </p:nvSpPr>
        <p:spPr>
          <a:xfrm>
            <a:off x="838200" y="6356350"/>
            <a:ext cx="2743200" cy="365125"/>
          </a:xfrm>
          <a:prstGeom prst="rect">
            <a:avLst/>
          </a:prstGeom>
        </p:spPr>
        <p:txBody>
          <a:bodyPr/>
          <a:lstStyle/>
          <a:p>
            <a:fld id="{BDE75DE0-3726-C14F-9288-D52F1F79E716}" type="datetimeFigureOut">
              <a:rPr lang="es-UY" smtClean="0"/>
              <a:t>21/11/23</a:t>
            </a:fld>
            <a:endParaRPr lang="es-UY"/>
          </a:p>
        </p:txBody>
      </p:sp>
      <p:sp>
        <p:nvSpPr>
          <p:cNvPr id="8" name="Marcador de pie de página 7">
            <a:extLst>
              <a:ext uri="{FF2B5EF4-FFF2-40B4-BE49-F238E27FC236}">
                <a16:creationId xmlns:a16="http://schemas.microsoft.com/office/drawing/2014/main" id="{59B4EC30-3B1D-CD6D-A1E4-56D6ABF60751}"/>
              </a:ext>
            </a:extLst>
          </p:cNvPr>
          <p:cNvSpPr>
            <a:spLocks noGrp="1"/>
          </p:cNvSpPr>
          <p:nvPr>
            <p:ph type="ftr" sz="quarter" idx="11"/>
          </p:nvPr>
        </p:nvSpPr>
        <p:spPr>
          <a:xfrm>
            <a:off x="4038600" y="6356350"/>
            <a:ext cx="4114800" cy="365125"/>
          </a:xfrm>
          <a:prstGeom prst="rect">
            <a:avLst/>
          </a:prstGeom>
        </p:spPr>
        <p:txBody>
          <a:bodyPr/>
          <a:lstStyle/>
          <a:p>
            <a:endParaRPr lang="es-UY"/>
          </a:p>
        </p:txBody>
      </p:sp>
      <p:sp>
        <p:nvSpPr>
          <p:cNvPr id="9" name="Marcador de número de diapositiva 8">
            <a:extLst>
              <a:ext uri="{FF2B5EF4-FFF2-40B4-BE49-F238E27FC236}">
                <a16:creationId xmlns:a16="http://schemas.microsoft.com/office/drawing/2014/main" id="{E573A46E-1F6F-81D3-CF42-BE491A56E8B3}"/>
              </a:ext>
            </a:extLst>
          </p:cNvPr>
          <p:cNvSpPr>
            <a:spLocks noGrp="1"/>
          </p:cNvSpPr>
          <p:nvPr>
            <p:ph type="sldNum" sz="quarter" idx="12"/>
          </p:nvPr>
        </p:nvSpPr>
        <p:spPr>
          <a:xfrm>
            <a:off x="8610600" y="6356350"/>
            <a:ext cx="2743200" cy="365125"/>
          </a:xfrm>
          <a:prstGeom prst="rect">
            <a:avLst/>
          </a:prstGeom>
        </p:spPr>
        <p:txBody>
          <a:bodyPr/>
          <a:lstStyle/>
          <a:p>
            <a:fld id="{0BA5E7DF-7CE9-454F-AAD5-64C43A23F612}" type="slidenum">
              <a:rPr lang="es-UY" smtClean="0"/>
              <a:t>‹Nº›</a:t>
            </a:fld>
            <a:endParaRPr lang="es-UY"/>
          </a:p>
        </p:txBody>
      </p:sp>
    </p:spTree>
    <p:extLst>
      <p:ext uri="{BB962C8B-B14F-4D97-AF65-F5344CB8AC3E}">
        <p14:creationId xmlns:p14="http://schemas.microsoft.com/office/powerpoint/2010/main" val="345623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A9BBE7-0EA7-E0FC-BE7A-172E4831423B}"/>
              </a:ext>
            </a:extLst>
          </p:cNvPr>
          <p:cNvSpPr>
            <a:spLocks noGrp="1"/>
          </p:cNvSpPr>
          <p:nvPr>
            <p:ph type="title"/>
          </p:nvPr>
        </p:nvSpPr>
        <p:spPr>
          <a:xfrm>
            <a:off x="838200" y="365125"/>
            <a:ext cx="10515600" cy="1325563"/>
          </a:xfrm>
          <a:prstGeom prst="rect">
            <a:avLst/>
          </a:prstGeom>
        </p:spPr>
        <p:txBody>
          <a:bodyPr/>
          <a:lstStyle/>
          <a:p>
            <a:r>
              <a:rPr lang="es-MX"/>
              <a:t>Haz clic para modificar el estilo de título del patrón</a:t>
            </a:r>
            <a:endParaRPr lang="es-UY"/>
          </a:p>
        </p:txBody>
      </p:sp>
      <p:sp>
        <p:nvSpPr>
          <p:cNvPr id="3" name="Marcador de fecha 2">
            <a:extLst>
              <a:ext uri="{FF2B5EF4-FFF2-40B4-BE49-F238E27FC236}">
                <a16:creationId xmlns:a16="http://schemas.microsoft.com/office/drawing/2014/main" id="{8378096E-4623-4184-B115-8D8127E759DC}"/>
              </a:ext>
            </a:extLst>
          </p:cNvPr>
          <p:cNvSpPr>
            <a:spLocks noGrp="1"/>
          </p:cNvSpPr>
          <p:nvPr>
            <p:ph type="dt" sz="half" idx="10"/>
          </p:nvPr>
        </p:nvSpPr>
        <p:spPr>
          <a:xfrm>
            <a:off x="838200" y="6356350"/>
            <a:ext cx="2743200" cy="365125"/>
          </a:xfrm>
          <a:prstGeom prst="rect">
            <a:avLst/>
          </a:prstGeom>
        </p:spPr>
        <p:txBody>
          <a:bodyPr/>
          <a:lstStyle/>
          <a:p>
            <a:fld id="{BDE75DE0-3726-C14F-9288-D52F1F79E716}" type="datetimeFigureOut">
              <a:rPr lang="es-UY" smtClean="0"/>
              <a:t>21/11/23</a:t>
            </a:fld>
            <a:endParaRPr lang="es-UY"/>
          </a:p>
        </p:txBody>
      </p:sp>
      <p:sp>
        <p:nvSpPr>
          <p:cNvPr id="4" name="Marcador de pie de página 3">
            <a:extLst>
              <a:ext uri="{FF2B5EF4-FFF2-40B4-BE49-F238E27FC236}">
                <a16:creationId xmlns:a16="http://schemas.microsoft.com/office/drawing/2014/main" id="{D2279CAE-C15C-B637-4DF9-0CBD26501A16}"/>
              </a:ext>
            </a:extLst>
          </p:cNvPr>
          <p:cNvSpPr>
            <a:spLocks noGrp="1"/>
          </p:cNvSpPr>
          <p:nvPr>
            <p:ph type="ftr" sz="quarter" idx="11"/>
          </p:nvPr>
        </p:nvSpPr>
        <p:spPr>
          <a:xfrm>
            <a:off x="4038600" y="6356350"/>
            <a:ext cx="4114800" cy="365125"/>
          </a:xfrm>
          <a:prstGeom prst="rect">
            <a:avLst/>
          </a:prstGeom>
        </p:spPr>
        <p:txBody>
          <a:bodyPr/>
          <a:lstStyle/>
          <a:p>
            <a:endParaRPr lang="es-UY"/>
          </a:p>
        </p:txBody>
      </p:sp>
      <p:sp>
        <p:nvSpPr>
          <p:cNvPr id="5" name="Marcador de número de diapositiva 4">
            <a:extLst>
              <a:ext uri="{FF2B5EF4-FFF2-40B4-BE49-F238E27FC236}">
                <a16:creationId xmlns:a16="http://schemas.microsoft.com/office/drawing/2014/main" id="{022AE49E-6563-6711-35B2-F880452C9682}"/>
              </a:ext>
            </a:extLst>
          </p:cNvPr>
          <p:cNvSpPr>
            <a:spLocks noGrp="1"/>
          </p:cNvSpPr>
          <p:nvPr>
            <p:ph type="sldNum" sz="quarter" idx="12"/>
          </p:nvPr>
        </p:nvSpPr>
        <p:spPr>
          <a:xfrm>
            <a:off x="8610600" y="6356350"/>
            <a:ext cx="2743200" cy="365125"/>
          </a:xfrm>
          <a:prstGeom prst="rect">
            <a:avLst/>
          </a:prstGeom>
        </p:spPr>
        <p:txBody>
          <a:bodyPr/>
          <a:lstStyle/>
          <a:p>
            <a:fld id="{0BA5E7DF-7CE9-454F-AAD5-64C43A23F612}" type="slidenum">
              <a:rPr lang="es-UY" smtClean="0"/>
              <a:t>‹Nº›</a:t>
            </a:fld>
            <a:endParaRPr lang="es-UY"/>
          </a:p>
        </p:txBody>
      </p:sp>
    </p:spTree>
    <p:extLst>
      <p:ext uri="{BB962C8B-B14F-4D97-AF65-F5344CB8AC3E}">
        <p14:creationId xmlns:p14="http://schemas.microsoft.com/office/powerpoint/2010/main" val="1188348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C0CE18B-49A7-D517-87AF-1293015D4A5D}"/>
              </a:ext>
            </a:extLst>
          </p:cNvPr>
          <p:cNvSpPr>
            <a:spLocks noGrp="1"/>
          </p:cNvSpPr>
          <p:nvPr>
            <p:ph type="dt" sz="half" idx="10"/>
          </p:nvPr>
        </p:nvSpPr>
        <p:spPr>
          <a:xfrm>
            <a:off x="838200" y="6356350"/>
            <a:ext cx="2743200" cy="365125"/>
          </a:xfrm>
          <a:prstGeom prst="rect">
            <a:avLst/>
          </a:prstGeom>
        </p:spPr>
        <p:txBody>
          <a:bodyPr/>
          <a:lstStyle/>
          <a:p>
            <a:fld id="{BDE75DE0-3726-C14F-9288-D52F1F79E716}" type="datetimeFigureOut">
              <a:rPr lang="es-UY" smtClean="0"/>
              <a:t>21/11/23</a:t>
            </a:fld>
            <a:endParaRPr lang="es-UY"/>
          </a:p>
        </p:txBody>
      </p:sp>
      <p:sp>
        <p:nvSpPr>
          <p:cNvPr id="3" name="Marcador de pie de página 2">
            <a:extLst>
              <a:ext uri="{FF2B5EF4-FFF2-40B4-BE49-F238E27FC236}">
                <a16:creationId xmlns:a16="http://schemas.microsoft.com/office/drawing/2014/main" id="{0EFCA0B7-AC98-7053-3314-F9437FF967AE}"/>
              </a:ext>
            </a:extLst>
          </p:cNvPr>
          <p:cNvSpPr>
            <a:spLocks noGrp="1"/>
          </p:cNvSpPr>
          <p:nvPr>
            <p:ph type="ftr" sz="quarter" idx="11"/>
          </p:nvPr>
        </p:nvSpPr>
        <p:spPr>
          <a:xfrm>
            <a:off x="4038600" y="6356350"/>
            <a:ext cx="4114800" cy="365125"/>
          </a:xfrm>
          <a:prstGeom prst="rect">
            <a:avLst/>
          </a:prstGeom>
        </p:spPr>
        <p:txBody>
          <a:bodyPr/>
          <a:lstStyle/>
          <a:p>
            <a:endParaRPr lang="es-UY"/>
          </a:p>
        </p:txBody>
      </p:sp>
      <p:sp>
        <p:nvSpPr>
          <p:cNvPr id="4" name="Marcador de número de diapositiva 3">
            <a:extLst>
              <a:ext uri="{FF2B5EF4-FFF2-40B4-BE49-F238E27FC236}">
                <a16:creationId xmlns:a16="http://schemas.microsoft.com/office/drawing/2014/main" id="{18486DDD-AE5D-BBF0-0A7A-B6CCECBA3258}"/>
              </a:ext>
            </a:extLst>
          </p:cNvPr>
          <p:cNvSpPr>
            <a:spLocks noGrp="1"/>
          </p:cNvSpPr>
          <p:nvPr>
            <p:ph type="sldNum" sz="quarter" idx="12"/>
          </p:nvPr>
        </p:nvSpPr>
        <p:spPr>
          <a:xfrm>
            <a:off x="8610600" y="6356350"/>
            <a:ext cx="2743200" cy="365125"/>
          </a:xfrm>
          <a:prstGeom prst="rect">
            <a:avLst/>
          </a:prstGeom>
        </p:spPr>
        <p:txBody>
          <a:bodyPr/>
          <a:lstStyle/>
          <a:p>
            <a:fld id="{0BA5E7DF-7CE9-454F-AAD5-64C43A23F612}" type="slidenum">
              <a:rPr lang="es-UY" smtClean="0"/>
              <a:t>‹Nº›</a:t>
            </a:fld>
            <a:endParaRPr lang="es-UY"/>
          </a:p>
        </p:txBody>
      </p:sp>
    </p:spTree>
    <p:extLst>
      <p:ext uri="{BB962C8B-B14F-4D97-AF65-F5344CB8AC3E}">
        <p14:creationId xmlns:p14="http://schemas.microsoft.com/office/powerpoint/2010/main" val="149687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857A0C-F61B-701E-D4E0-69E59F0D91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MX"/>
              <a:t>Haz clic para modificar el estilo de título del patrón</a:t>
            </a:r>
            <a:endParaRPr lang="es-UY"/>
          </a:p>
        </p:txBody>
      </p:sp>
      <p:sp>
        <p:nvSpPr>
          <p:cNvPr id="3" name="Marcador de contenido 2">
            <a:extLst>
              <a:ext uri="{FF2B5EF4-FFF2-40B4-BE49-F238E27FC236}">
                <a16:creationId xmlns:a16="http://schemas.microsoft.com/office/drawing/2014/main" id="{831A8205-A0BD-2D57-9168-A3DE376E34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Y"/>
          </a:p>
        </p:txBody>
      </p:sp>
      <p:sp>
        <p:nvSpPr>
          <p:cNvPr id="4" name="Marcador de texto 3">
            <a:extLst>
              <a:ext uri="{FF2B5EF4-FFF2-40B4-BE49-F238E27FC236}">
                <a16:creationId xmlns:a16="http://schemas.microsoft.com/office/drawing/2014/main" id="{06507F15-E4CB-C6F3-394D-9B873A350F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44E9E88D-3692-0A9F-2473-C34C41F2DE95}"/>
              </a:ext>
            </a:extLst>
          </p:cNvPr>
          <p:cNvSpPr>
            <a:spLocks noGrp="1"/>
          </p:cNvSpPr>
          <p:nvPr>
            <p:ph type="dt" sz="half" idx="10"/>
          </p:nvPr>
        </p:nvSpPr>
        <p:spPr>
          <a:xfrm>
            <a:off x="838200" y="6356350"/>
            <a:ext cx="2743200" cy="365125"/>
          </a:xfrm>
          <a:prstGeom prst="rect">
            <a:avLst/>
          </a:prstGeom>
        </p:spPr>
        <p:txBody>
          <a:bodyPr/>
          <a:lstStyle/>
          <a:p>
            <a:fld id="{BDE75DE0-3726-C14F-9288-D52F1F79E716}" type="datetimeFigureOut">
              <a:rPr lang="es-UY" smtClean="0"/>
              <a:t>21/11/23</a:t>
            </a:fld>
            <a:endParaRPr lang="es-UY"/>
          </a:p>
        </p:txBody>
      </p:sp>
      <p:sp>
        <p:nvSpPr>
          <p:cNvPr id="6" name="Marcador de pie de página 5">
            <a:extLst>
              <a:ext uri="{FF2B5EF4-FFF2-40B4-BE49-F238E27FC236}">
                <a16:creationId xmlns:a16="http://schemas.microsoft.com/office/drawing/2014/main" id="{D45B7A89-694E-B595-7A5C-598B4759D213}"/>
              </a:ext>
            </a:extLst>
          </p:cNvPr>
          <p:cNvSpPr>
            <a:spLocks noGrp="1"/>
          </p:cNvSpPr>
          <p:nvPr>
            <p:ph type="ftr" sz="quarter" idx="11"/>
          </p:nvPr>
        </p:nvSpPr>
        <p:spPr>
          <a:xfrm>
            <a:off x="4038600" y="6356350"/>
            <a:ext cx="4114800" cy="365125"/>
          </a:xfrm>
          <a:prstGeom prst="rect">
            <a:avLst/>
          </a:prstGeom>
        </p:spPr>
        <p:txBody>
          <a:bodyPr/>
          <a:lstStyle/>
          <a:p>
            <a:endParaRPr lang="es-UY"/>
          </a:p>
        </p:txBody>
      </p:sp>
      <p:sp>
        <p:nvSpPr>
          <p:cNvPr id="7" name="Marcador de número de diapositiva 6">
            <a:extLst>
              <a:ext uri="{FF2B5EF4-FFF2-40B4-BE49-F238E27FC236}">
                <a16:creationId xmlns:a16="http://schemas.microsoft.com/office/drawing/2014/main" id="{CDE8614D-BEF8-9EC1-634D-C5037A7B48A3}"/>
              </a:ext>
            </a:extLst>
          </p:cNvPr>
          <p:cNvSpPr>
            <a:spLocks noGrp="1"/>
          </p:cNvSpPr>
          <p:nvPr>
            <p:ph type="sldNum" sz="quarter" idx="12"/>
          </p:nvPr>
        </p:nvSpPr>
        <p:spPr>
          <a:xfrm>
            <a:off x="8610600" y="6356350"/>
            <a:ext cx="2743200" cy="365125"/>
          </a:xfrm>
          <a:prstGeom prst="rect">
            <a:avLst/>
          </a:prstGeom>
        </p:spPr>
        <p:txBody>
          <a:bodyPr/>
          <a:lstStyle/>
          <a:p>
            <a:fld id="{0BA5E7DF-7CE9-454F-AAD5-64C43A23F612}" type="slidenum">
              <a:rPr lang="es-UY" smtClean="0"/>
              <a:t>‹Nº›</a:t>
            </a:fld>
            <a:endParaRPr lang="es-UY"/>
          </a:p>
        </p:txBody>
      </p:sp>
    </p:spTree>
    <p:extLst>
      <p:ext uri="{BB962C8B-B14F-4D97-AF65-F5344CB8AC3E}">
        <p14:creationId xmlns:p14="http://schemas.microsoft.com/office/powerpoint/2010/main" val="2867996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91C606-368D-F634-01A5-80A0B8D27E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MX"/>
              <a:t>Haz clic para modificar el estilo de título del patrón</a:t>
            </a:r>
            <a:endParaRPr lang="es-UY"/>
          </a:p>
        </p:txBody>
      </p:sp>
      <p:sp>
        <p:nvSpPr>
          <p:cNvPr id="3" name="Marcador de posición de imagen 2">
            <a:extLst>
              <a:ext uri="{FF2B5EF4-FFF2-40B4-BE49-F238E27FC236}">
                <a16:creationId xmlns:a16="http://schemas.microsoft.com/office/drawing/2014/main" id="{F8D27EC2-1CBC-6399-9E02-00BAB0AE44D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Y"/>
          </a:p>
        </p:txBody>
      </p:sp>
      <p:sp>
        <p:nvSpPr>
          <p:cNvPr id="4" name="Marcador de texto 3">
            <a:extLst>
              <a:ext uri="{FF2B5EF4-FFF2-40B4-BE49-F238E27FC236}">
                <a16:creationId xmlns:a16="http://schemas.microsoft.com/office/drawing/2014/main" id="{6052C6C3-2059-FFFD-5905-F2C2795ED1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670DC8C-3538-7EC0-18E4-32A1E0088F5A}"/>
              </a:ext>
            </a:extLst>
          </p:cNvPr>
          <p:cNvSpPr>
            <a:spLocks noGrp="1"/>
          </p:cNvSpPr>
          <p:nvPr>
            <p:ph type="dt" sz="half" idx="10"/>
          </p:nvPr>
        </p:nvSpPr>
        <p:spPr>
          <a:xfrm>
            <a:off x="838200" y="6356350"/>
            <a:ext cx="2743200" cy="365125"/>
          </a:xfrm>
          <a:prstGeom prst="rect">
            <a:avLst/>
          </a:prstGeom>
        </p:spPr>
        <p:txBody>
          <a:bodyPr/>
          <a:lstStyle/>
          <a:p>
            <a:fld id="{BDE75DE0-3726-C14F-9288-D52F1F79E716}" type="datetimeFigureOut">
              <a:rPr lang="es-UY" smtClean="0"/>
              <a:t>21/11/23</a:t>
            </a:fld>
            <a:endParaRPr lang="es-UY"/>
          </a:p>
        </p:txBody>
      </p:sp>
      <p:sp>
        <p:nvSpPr>
          <p:cNvPr id="6" name="Marcador de pie de página 5">
            <a:extLst>
              <a:ext uri="{FF2B5EF4-FFF2-40B4-BE49-F238E27FC236}">
                <a16:creationId xmlns:a16="http://schemas.microsoft.com/office/drawing/2014/main" id="{B4FDC5DC-C028-70CB-F4AE-C6B02A3F6EAB}"/>
              </a:ext>
            </a:extLst>
          </p:cNvPr>
          <p:cNvSpPr>
            <a:spLocks noGrp="1"/>
          </p:cNvSpPr>
          <p:nvPr>
            <p:ph type="ftr" sz="quarter" idx="11"/>
          </p:nvPr>
        </p:nvSpPr>
        <p:spPr>
          <a:xfrm>
            <a:off x="4038600" y="6356350"/>
            <a:ext cx="4114800" cy="365125"/>
          </a:xfrm>
          <a:prstGeom prst="rect">
            <a:avLst/>
          </a:prstGeom>
        </p:spPr>
        <p:txBody>
          <a:bodyPr/>
          <a:lstStyle/>
          <a:p>
            <a:endParaRPr lang="es-UY"/>
          </a:p>
        </p:txBody>
      </p:sp>
      <p:sp>
        <p:nvSpPr>
          <p:cNvPr id="7" name="Marcador de número de diapositiva 6">
            <a:extLst>
              <a:ext uri="{FF2B5EF4-FFF2-40B4-BE49-F238E27FC236}">
                <a16:creationId xmlns:a16="http://schemas.microsoft.com/office/drawing/2014/main" id="{F1A0E4A1-3B1B-4734-AAB0-90893FA87C81}"/>
              </a:ext>
            </a:extLst>
          </p:cNvPr>
          <p:cNvSpPr>
            <a:spLocks noGrp="1"/>
          </p:cNvSpPr>
          <p:nvPr>
            <p:ph type="sldNum" sz="quarter" idx="12"/>
          </p:nvPr>
        </p:nvSpPr>
        <p:spPr>
          <a:xfrm>
            <a:off x="8610600" y="6356350"/>
            <a:ext cx="2743200" cy="365125"/>
          </a:xfrm>
          <a:prstGeom prst="rect">
            <a:avLst/>
          </a:prstGeom>
        </p:spPr>
        <p:txBody>
          <a:bodyPr/>
          <a:lstStyle/>
          <a:p>
            <a:fld id="{0BA5E7DF-7CE9-454F-AAD5-64C43A23F612}" type="slidenum">
              <a:rPr lang="es-UY" smtClean="0"/>
              <a:t>‹Nº›</a:t>
            </a:fld>
            <a:endParaRPr lang="es-UY"/>
          </a:p>
        </p:txBody>
      </p:sp>
    </p:spTree>
    <p:extLst>
      <p:ext uri="{BB962C8B-B14F-4D97-AF65-F5344CB8AC3E}">
        <p14:creationId xmlns:p14="http://schemas.microsoft.com/office/powerpoint/2010/main" val="2063681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3" descr="Neon 3D circle art">
            <a:extLst>
              <a:ext uri="{FF2B5EF4-FFF2-40B4-BE49-F238E27FC236}">
                <a16:creationId xmlns:a16="http://schemas.microsoft.com/office/drawing/2014/main" id="{7B9930CB-98C2-DAD0-C3DD-7384CA53D51C}"/>
              </a:ext>
            </a:extLst>
          </p:cNvPr>
          <p:cNvPicPr>
            <a:picLocks noChangeAspect="1"/>
          </p:cNvPicPr>
          <p:nvPr userDrawn="1"/>
        </p:nvPicPr>
        <p:blipFill rotWithShape="1">
          <a:blip r:embed="rId13">
            <a:duotone>
              <a:schemeClr val="accent1">
                <a:shade val="45000"/>
                <a:satMod val="135000"/>
              </a:schemeClr>
              <a:prstClr val="white"/>
            </a:duotone>
            <a:alphaModFix amt="35000"/>
          </a:blip>
          <a:srcRect t="21329"/>
          <a:stretch/>
        </p:blipFill>
        <p:spPr>
          <a:xfrm>
            <a:off x="20" y="-8877"/>
            <a:ext cx="12191980" cy="6858000"/>
          </a:xfrm>
          <a:prstGeom prst="rect">
            <a:avLst/>
          </a:prstGeom>
        </p:spPr>
      </p:pic>
      <p:sp>
        <p:nvSpPr>
          <p:cNvPr id="8" name="CuadroTexto 7">
            <a:extLst>
              <a:ext uri="{FF2B5EF4-FFF2-40B4-BE49-F238E27FC236}">
                <a16:creationId xmlns:a16="http://schemas.microsoft.com/office/drawing/2014/main" id="{591B8F69-CC0D-17A6-D6ED-C80B95101FC7}"/>
              </a:ext>
            </a:extLst>
          </p:cNvPr>
          <p:cNvSpPr txBox="1"/>
          <p:nvPr userDrawn="1"/>
        </p:nvSpPr>
        <p:spPr>
          <a:xfrm>
            <a:off x="8976320" y="116632"/>
            <a:ext cx="2901440" cy="338554"/>
          </a:xfrm>
          <a:prstGeom prst="rect">
            <a:avLst/>
          </a:prstGeom>
          <a:noFill/>
        </p:spPr>
        <p:txBody>
          <a:bodyPr wrap="square" rtlCol="0">
            <a:spAutoFit/>
          </a:bodyPr>
          <a:lstStyle/>
          <a:p>
            <a:pPr algn="ctr"/>
            <a:r>
              <a:rPr lang="es-UY" sz="1600" dirty="0">
                <a:solidFill>
                  <a:schemeClr val="tx1">
                    <a:lumMod val="50000"/>
                    <a:lumOff val="50000"/>
                  </a:schemeClr>
                </a:solidFill>
                <a:latin typeface="Bahnschrift SemiLight SemiConde" panose="020B0502040204020203" pitchFamily="34" charset="0"/>
              </a:rPr>
              <a:t>DESINFECCIÓN DE AGUAS, 2023</a:t>
            </a:r>
          </a:p>
        </p:txBody>
      </p:sp>
    </p:spTree>
    <p:extLst>
      <p:ext uri="{BB962C8B-B14F-4D97-AF65-F5344CB8AC3E}">
        <p14:creationId xmlns:p14="http://schemas.microsoft.com/office/powerpoint/2010/main" val="2605785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3.wdp"/><Relationship Id="rId5" Type="http://schemas.microsoft.com/office/2007/relationships/hdphoto" Target="../media/hdphoto2.wdp"/><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31A9C5-81CC-632A-89B0-0D09E7AE8763}"/>
              </a:ext>
            </a:extLst>
          </p:cNvPr>
          <p:cNvSpPr>
            <a:spLocks noGrp="1"/>
          </p:cNvSpPr>
          <p:nvPr>
            <p:ph type="ctrTitle"/>
          </p:nvPr>
        </p:nvSpPr>
        <p:spPr/>
        <p:txBody>
          <a:bodyPr>
            <a:noAutofit/>
          </a:bodyPr>
          <a:lstStyle/>
          <a:p>
            <a:pPr fontAlgn="base">
              <a:spcAft>
                <a:spcPct val="0"/>
              </a:spcAft>
            </a:pPr>
            <a:r>
              <a:rPr lang="es-UY" sz="6600" b="1" kern="0" dirty="0">
                <a:latin typeface="Candara" panose="020E0502030303020204" pitchFamily="34" charset="0"/>
              </a:rPr>
              <a:t>Desinfección con luz ultravioleta</a:t>
            </a:r>
          </a:p>
        </p:txBody>
      </p:sp>
    </p:spTree>
    <p:extLst>
      <p:ext uri="{BB962C8B-B14F-4D97-AF65-F5344CB8AC3E}">
        <p14:creationId xmlns:p14="http://schemas.microsoft.com/office/powerpoint/2010/main" val="96140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6">
            <a:extLst>
              <a:ext uri="{FF2B5EF4-FFF2-40B4-BE49-F238E27FC236}">
                <a16:creationId xmlns:a16="http://schemas.microsoft.com/office/drawing/2014/main" id="{78C191C5-9E9C-629C-4FBF-16B09592D717}"/>
              </a:ext>
            </a:extLst>
          </p:cNvPr>
          <p:cNvSpPr>
            <a:spLocks noChangeShapeType="1"/>
          </p:cNvSpPr>
          <p:nvPr/>
        </p:nvSpPr>
        <p:spPr bwMode="auto">
          <a:xfrm>
            <a:off x="3267078" y="415290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7" name="Line 7">
            <a:extLst>
              <a:ext uri="{FF2B5EF4-FFF2-40B4-BE49-F238E27FC236}">
                <a16:creationId xmlns:a16="http://schemas.microsoft.com/office/drawing/2014/main" id="{95CC004C-25D8-45C4-DE80-2A049218A971}"/>
              </a:ext>
            </a:extLst>
          </p:cNvPr>
          <p:cNvSpPr>
            <a:spLocks noChangeShapeType="1"/>
          </p:cNvSpPr>
          <p:nvPr/>
        </p:nvSpPr>
        <p:spPr bwMode="auto">
          <a:xfrm>
            <a:off x="3267078" y="340995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0" name="Line 10">
            <a:extLst>
              <a:ext uri="{FF2B5EF4-FFF2-40B4-BE49-F238E27FC236}">
                <a16:creationId xmlns:a16="http://schemas.microsoft.com/office/drawing/2014/main" id="{B2C03875-4BA2-E3F4-CCB3-1D0260723EE0}"/>
              </a:ext>
            </a:extLst>
          </p:cNvPr>
          <p:cNvSpPr>
            <a:spLocks noChangeShapeType="1"/>
          </p:cNvSpPr>
          <p:nvPr/>
        </p:nvSpPr>
        <p:spPr bwMode="auto">
          <a:xfrm flipV="1">
            <a:off x="43211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1" name="Line 11">
            <a:extLst>
              <a:ext uri="{FF2B5EF4-FFF2-40B4-BE49-F238E27FC236}">
                <a16:creationId xmlns:a16="http://schemas.microsoft.com/office/drawing/2014/main" id="{863EBE60-E106-999F-2910-E3CA1B0DC7AF}"/>
              </a:ext>
            </a:extLst>
          </p:cNvPr>
          <p:cNvSpPr>
            <a:spLocks noChangeShapeType="1"/>
          </p:cNvSpPr>
          <p:nvPr/>
        </p:nvSpPr>
        <p:spPr bwMode="auto">
          <a:xfrm flipV="1">
            <a:off x="5418138"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2" name="Line 12">
            <a:extLst>
              <a:ext uri="{FF2B5EF4-FFF2-40B4-BE49-F238E27FC236}">
                <a16:creationId xmlns:a16="http://schemas.microsoft.com/office/drawing/2014/main" id="{901E121F-A5F9-656A-0593-4FA27A5F2492}"/>
              </a:ext>
            </a:extLst>
          </p:cNvPr>
          <p:cNvSpPr>
            <a:spLocks noChangeShapeType="1"/>
          </p:cNvSpPr>
          <p:nvPr/>
        </p:nvSpPr>
        <p:spPr bwMode="auto">
          <a:xfrm flipV="1">
            <a:off x="65055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7000875" y="1701790"/>
            <a:ext cx="4312458" cy="3416320"/>
          </a:xfrm>
          <a:prstGeom prst="rect">
            <a:avLst/>
          </a:prstGeom>
          <a:noFill/>
          <a:ln w="9525">
            <a:noFill/>
            <a:miter lim="800000"/>
            <a:headEnd/>
            <a:tailEnd/>
          </a:ln>
        </p:spPr>
        <p:txBody>
          <a:bodyPr wrap="square">
            <a:spAutoFit/>
          </a:bodyPr>
          <a:lstStyle/>
          <a:p>
            <a:pPr algn="just">
              <a:spcBef>
                <a:spcPct val="50000"/>
              </a:spcBef>
            </a:pPr>
            <a:r>
              <a:rPr lang="es-UY" sz="2400" dirty="0">
                <a:solidFill>
                  <a:schemeClr val="tx1"/>
                </a:solidFill>
                <a:latin typeface="Candara" panose="020E0502030303020204" pitchFamily="34" charset="0"/>
              </a:rPr>
              <a:t>La afectación microbiana varía en función de la longitud de onda.</a:t>
            </a:r>
          </a:p>
          <a:p>
            <a:pPr algn="just">
              <a:spcBef>
                <a:spcPct val="50000"/>
              </a:spcBef>
            </a:pPr>
            <a:r>
              <a:rPr lang="es-UY" sz="2400" dirty="0">
                <a:solidFill>
                  <a:schemeClr val="tx1"/>
                </a:solidFill>
                <a:latin typeface="Candara" panose="020E0502030303020204" pitchFamily="34" charset="0"/>
              </a:rPr>
              <a:t>El ADN </a:t>
            </a:r>
            <a:r>
              <a:rPr lang="es-UY" sz="2400" dirty="0">
                <a:latin typeface="Candara" panose="020E0502030303020204" pitchFamily="34" charset="0"/>
              </a:rPr>
              <a:t>absorbe más eficazmente la radiación UV a una longitud de onda de 265 nm.</a:t>
            </a:r>
            <a:endParaRPr lang="es-UY" sz="2400" dirty="0">
              <a:solidFill>
                <a:schemeClr val="tx1"/>
              </a:solidFill>
              <a:latin typeface="Candara" panose="020E0502030303020204" pitchFamily="34" charset="0"/>
            </a:endParaRPr>
          </a:p>
          <a:p>
            <a:pPr marL="457200" indent="-457200" algn="just">
              <a:spcBef>
                <a:spcPct val="50000"/>
              </a:spcBef>
              <a:buFont typeface="+mj-lt"/>
              <a:buAutoNum type="arabicPeriod"/>
            </a:pPr>
            <a:endParaRPr lang="es-ES_tradnl" sz="2400" dirty="0">
              <a:solidFill>
                <a:schemeClr val="tx1"/>
              </a:solidFill>
              <a:latin typeface="Candara" panose="020E0502030303020204" pitchFamily="34" charset="0"/>
            </a:endParaRPr>
          </a:p>
        </p:txBody>
      </p:sp>
      <p:pic>
        <p:nvPicPr>
          <p:cNvPr id="2" name="Imagen 1">
            <a:extLst>
              <a:ext uri="{FF2B5EF4-FFF2-40B4-BE49-F238E27FC236}">
                <a16:creationId xmlns:a16="http://schemas.microsoft.com/office/drawing/2014/main" id="{96509F19-8F82-B25E-4F21-254E2CFF88DF}"/>
              </a:ext>
            </a:extLst>
          </p:cNvPr>
          <p:cNvPicPr>
            <a:picLocks noChangeAspect="1"/>
          </p:cNvPicPr>
          <p:nvPr/>
        </p:nvPicPr>
        <p:blipFill>
          <a:blip r:embed="rId2">
            <a:extLst>
              <a:ext uri="{28A0092B-C50C-407E-A947-70E740481C1C}">
                <a14:useLocalDpi xmlns:a14="http://schemas.microsoft.com/office/drawing/2010/main" val="0"/>
              </a:ext>
            </a:extLst>
          </a:blip>
          <a:srcRect l="41743" t="3046" r="5278" b="1511"/>
          <a:stretch>
            <a:fillRect/>
          </a:stretch>
        </p:blipFill>
        <p:spPr bwMode="auto">
          <a:xfrm>
            <a:off x="652076" y="854978"/>
            <a:ext cx="6138052" cy="514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26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6">
            <a:extLst>
              <a:ext uri="{FF2B5EF4-FFF2-40B4-BE49-F238E27FC236}">
                <a16:creationId xmlns:a16="http://schemas.microsoft.com/office/drawing/2014/main" id="{78C191C5-9E9C-629C-4FBF-16B09592D717}"/>
              </a:ext>
            </a:extLst>
          </p:cNvPr>
          <p:cNvSpPr>
            <a:spLocks noChangeShapeType="1"/>
          </p:cNvSpPr>
          <p:nvPr/>
        </p:nvSpPr>
        <p:spPr bwMode="auto">
          <a:xfrm>
            <a:off x="3267078" y="415290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7" name="Line 7">
            <a:extLst>
              <a:ext uri="{FF2B5EF4-FFF2-40B4-BE49-F238E27FC236}">
                <a16:creationId xmlns:a16="http://schemas.microsoft.com/office/drawing/2014/main" id="{95CC004C-25D8-45C4-DE80-2A049218A971}"/>
              </a:ext>
            </a:extLst>
          </p:cNvPr>
          <p:cNvSpPr>
            <a:spLocks noChangeShapeType="1"/>
          </p:cNvSpPr>
          <p:nvPr/>
        </p:nvSpPr>
        <p:spPr bwMode="auto">
          <a:xfrm>
            <a:off x="3267078" y="340995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0" name="Line 10">
            <a:extLst>
              <a:ext uri="{FF2B5EF4-FFF2-40B4-BE49-F238E27FC236}">
                <a16:creationId xmlns:a16="http://schemas.microsoft.com/office/drawing/2014/main" id="{B2C03875-4BA2-E3F4-CCB3-1D0260723EE0}"/>
              </a:ext>
            </a:extLst>
          </p:cNvPr>
          <p:cNvSpPr>
            <a:spLocks noChangeShapeType="1"/>
          </p:cNvSpPr>
          <p:nvPr/>
        </p:nvSpPr>
        <p:spPr bwMode="auto">
          <a:xfrm flipV="1">
            <a:off x="43211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1" name="Line 11">
            <a:extLst>
              <a:ext uri="{FF2B5EF4-FFF2-40B4-BE49-F238E27FC236}">
                <a16:creationId xmlns:a16="http://schemas.microsoft.com/office/drawing/2014/main" id="{863EBE60-E106-999F-2910-E3CA1B0DC7AF}"/>
              </a:ext>
            </a:extLst>
          </p:cNvPr>
          <p:cNvSpPr>
            <a:spLocks noChangeShapeType="1"/>
          </p:cNvSpPr>
          <p:nvPr/>
        </p:nvSpPr>
        <p:spPr bwMode="auto">
          <a:xfrm flipV="1">
            <a:off x="5418138"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2" name="Line 12">
            <a:extLst>
              <a:ext uri="{FF2B5EF4-FFF2-40B4-BE49-F238E27FC236}">
                <a16:creationId xmlns:a16="http://schemas.microsoft.com/office/drawing/2014/main" id="{901E121F-A5F9-656A-0593-4FA27A5F2492}"/>
              </a:ext>
            </a:extLst>
          </p:cNvPr>
          <p:cNvSpPr>
            <a:spLocks noChangeShapeType="1"/>
          </p:cNvSpPr>
          <p:nvPr/>
        </p:nvSpPr>
        <p:spPr bwMode="auto">
          <a:xfrm flipV="1">
            <a:off x="65055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5" name="Text Box 11">
            <a:extLst>
              <a:ext uri="{FF2B5EF4-FFF2-40B4-BE49-F238E27FC236}">
                <a16:creationId xmlns:a16="http://schemas.microsoft.com/office/drawing/2014/main" id="{24098D51-5A34-DE4E-FC50-7F4BDDDAD7AE}"/>
              </a:ext>
            </a:extLst>
          </p:cNvPr>
          <p:cNvSpPr txBox="1">
            <a:spLocks noChangeArrowheads="1"/>
          </p:cNvSpPr>
          <p:nvPr/>
        </p:nvSpPr>
        <p:spPr bwMode="auto">
          <a:xfrm>
            <a:off x="47501" y="6563279"/>
            <a:ext cx="3282940" cy="261610"/>
          </a:xfrm>
          <a:prstGeom prst="rect">
            <a:avLst/>
          </a:prstGeom>
          <a:noFill/>
          <a:ln w="9525">
            <a:noFill/>
            <a:miter lim="800000"/>
            <a:headEnd/>
            <a:tailEnd/>
          </a:ln>
        </p:spPr>
        <p:txBody>
          <a:bodyPr wrap="square">
            <a:spAutoFit/>
          </a:bodyPr>
          <a:lstStyle/>
          <a:p>
            <a:pPr>
              <a:spcBef>
                <a:spcPct val="50000"/>
              </a:spcBef>
            </a:pPr>
            <a:r>
              <a:rPr lang="es-ES_tradnl" sz="1100" dirty="0">
                <a:solidFill>
                  <a:schemeClr val="tx1"/>
                </a:solidFill>
              </a:rPr>
              <a:t>FUENTE: </a:t>
            </a:r>
            <a:r>
              <a:rPr lang="es-ES_tradnl" sz="1100" dirty="0" err="1">
                <a:solidFill>
                  <a:schemeClr val="tx1"/>
                </a:solidFill>
              </a:rPr>
              <a:t>Water</a:t>
            </a:r>
            <a:r>
              <a:rPr lang="es-ES_tradnl" sz="1100" dirty="0">
                <a:solidFill>
                  <a:schemeClr val="tx1"/>
                </a:solidFill>
              </a:rPr>
              <a:t> </a:t>
            </a:r>
            <a:r>
              <a:rPr lang="es-ES_tradnl" sz="1100" dirty="0" err="1">
                <a:solidFill>
                  <a:schemeClr val="tx1"/>
                </a:solidFill>
              </a:rPr>
              <a:t>Treatment</a:t>
            </a:r>
            <a:r>
              <a:rPr lang="es-ES_tradnl" sz="1100" dirty="0">
                <a:solidFill>
                  <a:schemeClr val="tx1"/>
                </a:solidFill>
              </a:rPr>
              <a:t>, </a:t>
            </a:r>
            <a:r>
              <a:rPr lang="es-ES_tradnl" sz="1100" dirty="0" err="1">
                <a:solidFill>
                  <a:schemeClr val="tx1"/>
                </a:solidFill>
              </a:rPr>
              <a:t>Principles</a:t>
            </a:r>
            <a:r>
              <a:rPr lang="es-ES_tradnl" sz="1100" dirty="0">
                <a:solidFill>
                  <a:schemeClr val="tx1"/>
                </a:solidFill>
              </a:rPr>
              <a:t> and </a:t>
            </a:r>
            <a:r>
              <a:rPr lang="es-ES_tradnl" sz="1100" dirty="0" err="1">
                <a:solidFill>
                  <a:schemeClr val="tx1"/>
                </a:solidFill>
              </a:rPr>
              <a:t>Design</a:t>
            </a:r>
            <a:endParaRPr lang="es-ES_tradnl" sz="1100" dirty="0">
              <a:solidFill>
                <a:schemeClr val="tx1"/>
              </a:solidFill>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562318" y="801361"/>
            <a:ext cx="10758902" cy="5816977"/>
          </a:xfrm>
          <a:prstGeom prst="rect">
            <a:avLst/>
          </a:prstGeom>
          <a:noFill/>
          <a:ln w="9525">
            <a:noFill/>
            <a:miter lim="800000"/>
            <a:headEnd/>
            <a:tailEnd/>
          </a:ln>
        </p:spPr>
        <p:txBody>
          <a:bodyPr wrap="square">
            <a:spAutoFit/>
          </a:bodyPr>
          <a:lstStyle/>
          <a:p>
            <a:pPr algn="just">
              <a:spcBef>
                <a:spcPct val="50000"/>
              </a:spcBef>
            </a:pPr>
            <a:r>
              <a:rPr lang="es-UY" sz="2400" u="sng" dirty="0">
                <a:solidFill>
                  <a:schemeClr val="tx1"/>
                </a:solidFill>
                <a:latin typeface="Candara" panose="020E0502030303020204" pitchFamily="34" charset="0"/>
              </a:rPr>
              <a:t>Capacidad de reactivación</a:t>
            </a:r>
          </a:p>
          <a:p>
            <a:pPr algn="just">
              <a:spcBef>
                <a:spcPct val="50000"/>
              </a:spcBef>
            </a:pPr>
            <a:r>
              <a:rPr lang="es-UY" sz="2400" dirty="0">
                <a:latin typeface="Candara" panose="020E0502030303020204" pitchFamily="34" charset="0"/>
              </a:rPr>
              <a:t>Muchos </a:t>
            </a:r>
            <a:r>
              <a:rPr lang="es-UY" sz="2400" dirty="0">
                <a:solidFill>
                  <a:schemeClr val="tx1"/>
                </a:solidFill>
                <a:latin typeface="Candara" panose="020E0502030303020204" pitchFamily="34" charset="0"/>
              </a:rPr>
              <a:t>microorganismos tienen enzimas que le dan una capacidad interna de reparación. Los mecanismos de reparación se clasifican en dos: </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Fotoreparación (</a:t>
            </a:r>
            <a:r>
              <a:rPr lang="es-UY" sz="2400" dirty="0">
                <a:solidFill>
                  <a:schemeClr val="tx1"/>
                </a:solidFill>
                <a:latin typeface="Candara" panose="020E0502030303020204" pitchFamily="34" charset="0"/>
              </a:rPr>
              <a:t>en presencia de luz). En este caso, las enzimas reparadoras se activan por exposición a luz de entre 310 y 490 nm y deshacen la capacidad de la dimeirzación generada por la radiación UV. Este efecto se puede evitar manteniendo el agua desinfectada en ausencia de luz por al menos 2 horas. </a:t>
            </a:r>
            <a:r>
              <a:rPr lang="es-UY" sz="2400" dirty="0">
                <a:latin typeface="Candara" panose="020E0502030303020204" pitchFamily="34" charset="0"/>
              </a:rPr>
              <a:t>Por lo tanto, no es un mecanismo que sea crítico para los sistemas de potabilización de agua.</a:t>
            </a:r>
            <a:endParaRPr lang="es-UY" sz="2400" dirty="0">
              <a:solidFill>
                <a:schemeClr val="tx1"/>
              </a:solidFill>
              <a:latin typeface="Candara" panose="020E0502030303020204" pitchFamily="34" charset="0"/>
            </a:endParaRP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Reparación directa (sin necesidad de presencia de luz). En este caso lo que sucede es que el tramo dañado de ADN es eliminado y reconstituido a partir del ADN sano. Este proceso de reparación comienza inmediatamente luego de la desinfección UV tanto en bacterias como en protozoarios. Por lo tanto los valores de dosis-respuesta que se utilizan consideran este efecto.</a:t>
            </a:r>
            <a:endParaRPr lang="es-ES_tradnl" sz="2400" dirty="0">
              <a:solidFill>
                <a:schemeClr val="tx1"/>
              </a:solidFill>
              <a:latin typeface="Candara" panose="020E0502030303020204" pitchFamily="34" charset="0"/>
            </a:endParaRPr>
          </a:p>
        </p:txBody>
      </p:sp>
    </p:spTree>
    <p:extLst>
      <p:ext uri="{BB962C8B-B14F-4D97-AF65-F5344CB8AC3E}">
        <p14:creationId xmlns:p14="http://schemas.microsoft.com/office/powerpoint/2010/main" val="2213318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6">
            <a:extLst>
              <a:ext uri="{FF2B5EF4-FFF2-40B4-BE49-F238E27FC236}">
                <a16:creationId xmlns:a16="http://schemas.microsoft.com/office/drawing/2014/main" id="{78C191C5-9E9C-629C-4FBF-16B09592D717}"/>
              </a:ext>
            </a:extLst>
          </p:cNvPr>
          <p:cNvSpPr>
            <a:spLocks noChangeShapeType="1"/>
          </p:cNvSpPr>
          <p:nvPr/>
        </p:nvSpPr>
        <p:spPr bwMode="auto">
          <a:xfrm>
            <a:off x="3267078" y="415290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7" name="Line 7">
            <a:extLst>
              <a:ext uri="{FF2B5EF4-FFF2-40B4-BE49-F238E27FC236}">
                <a16:creationId xmlns:a16="http://schemas.microsoft.com/office/drawing/2014/main" id="{95CC004C-25D8-45C4-DE80-2A049218A971}"/>
              </a:ext>
            </a:extLst>
          </p:cNvPr>
          <p:cNvSpPr>
            <a:spLocks noChangeShapeType="1"/>
          </p:cNvSpPr>
          <p:nvPr/>
        </p:nvSpPr>
        <p:spPr bwMode="auto">
          <a:xfrm>
            <a:off x="3267078" y="340995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0" name="Line 10">
            <a:extLst>
              <a:ext uri="{FF2B5EF4-FFF2-40B4-BE49-F238E27FC236}">
                <a16:creationId xmlns:a16="http://schemas.microsoft.com/office/drawing/2014/main" id="{B2C03875-4BA2-E3F4-CCB3-1D0260723EE0}"/>
              </a:ext>
            </a:extLst>
          </p:cNvPr>
          <p:cNvSpPr>
            <a:spLocks noChangeShapeType="1"/>
          </p:cNvSpPr>
          <p:nvPr/>
        </p:nvSpPr>
        <p:spPr bwMode="auto">
          <a:xfrm flipV="1">
            <a:off x="43211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1" name="Line 11">
            <a:extLst>
              <a:ext uri="{FF2B5EF4-FFF2-40B4-BE49-F238E27FC236}">
                <a16:creationId xmlns:a16="http://schemas.microsoft.com/office/drawing/2014/main" id="{863EBE60-E106-999F-2910-E3CA1B0DC7AF}"/>
              </a:ext>
            </a:extLst>
          </p:cNvPr>
          <p:cNvSpPr>
            <a:spLocks noChangeShapeType="1"/>
          </p:cNvSpPr>
          <p:nvPr/>
        </p:nvSpPr>
        <p:spPr bwMode="auto">
          <a:xfrm flipV="1">
            <a:off x="5418138"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2" name="Line 12">
            <a:extLst>
              <a:ext uri="{FF2B5EF4-FFF2-40B4-BE49-F238E27FC236}">
                <a16:creationId xmlns:a16="http://schemas.microsoft.com/office/drawing/2014/main" id="{901E121F-A5F9-656A-0593-4FA27A5F2492}"/>
              </a:ext>
            </a:extLst>
          </p:cNvPr>
          <p:cNvSpPr>
            <a:spLocks noChangeShapeType="1"/>
          </p:cNvSpPr>
          <p:nvPr/>
        </p:nvSpPr>
        <p:spPr bwMode="auto">
          <a:xfrm flipV="1">
            <a:off x="65055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562318" y="801361"/>
            <a:ext cx="10758902" cy="461665"/>
          </a:xfrm>
          <a:prstGeom prst="rect">
            <a:avLst/>
          </a:prstGeom>
          <a:noFill/>
          <a:ln w="9525">
            <a:noFill/>
            <a:miter lim="800000"/>
            <a:headEnd/>
            <a:tailEnd/>
          </a:ln>
        </p:spPr>
        <p:txBody>
          <a:bodyPr wrap="square">
            <a:spAutoFit/>
          </a:bodyPr>
          <a:lstStyle/>
          <a:p>
            <a:pPr algn="just">
              <a:spcBef>
                <a:spcPct val="50000"/>
              </a:spcBef>
            </a:pPr>
            <a:r>
              <a:rPr lang="es-UY" sz="2400" u="sng" dirty="0">
                <a:solidFill>
                  <a:schemeClr val="tx1"/>
                </a:solidFill>
                <a:latin typeface="Candara" panose="020E0502030303020204" pitchFamily="34" charset="0"/>
              </a:rPr>
              <a:t>Dosis requerida</a:t>
            </a:r>
          </a:p>
        </p:txBody>
      </p:sp>
      <p:sp>
        <p:nvSpPr>
          <p:cNvPr id="4" name="Text Box 6">
            <a:extLst>
              <a:ext uri="{FF2B5EF4-FFF2-40B4-BE49-F238E27FC236}">
                <a16:creationId xmlns:a16="http://schemas.microsoft.com/office/drawing/2014/main" id="{29E63801-B316-2943-ED06-36E2AD05442C}"/>
              </a:ext>
            </a:extLst>
          </p:cNvPr>
          <p:cNvSpPr txBox="1">
            <a:spLocks noChangeArrowheads="1"/>
          </p:cNvSpPr>
          <p:nvPr/>
        </p:nvSpPr>
        <p:spPr bwMode="auto">
          <a:xfrm>
            <a:off x="0" y="6550666"/>
            <a:ext cx="6840538" cy="261610"/>
          </a:xfrm>
          <a:prstGeom prst="rect">
            <a:avLst/>
          </a:prstGeom>
          <a:noFill/>
          <a:ln w="9525">
            <a:noFill/>
            <a:miter lim="800000"/>
            <a:headEnd/>
            <a:tailEnd/>
          </a:ln>
        </p:spPr>
        <p:txBody>
          <a:bodyPr>
            <a:spAutoFit/>
          </a:bodyPr>
          <a:lstStyle/>
          <a:p>
            <a:pPr>
              <a:spcBef>
                <a:spcPct val="50000"/>
              </a:spcBef>
            </a:pPr>
            <a:r>
              <a:rPr lang="es-ES_tradnl" sz="1100" dirty="0">
                <a:solidFill>
                  <a:schemeClr val="tx1"/>
                </a:solidFill>
              </a:rPr>
              <a:t>FUENTE: UV </a:t>
            </a:r>
            <a:r>
              <a:rPr lang="es-ES_tradnl" sz="1100" dirty="0" err="1">
                <a:solidFill>
                  <a:schemeClr val="tx1"/>
                </a:solidFill>
              </a:rPr>
              <a:t>Disinfection</a:t>
            </a:r>
            <a:r>
              <a:rPr lang="es-ES_tradnl" sz="1100" dirty="0">
                <a:solidFill>
                  <a:schemeClr val="tx1"/>
                </a:solidFill>
              </a:rPr>
              <a:t> </a:t>
            </a:r>
            <a:r>
              <a:rPr lang="es-ES_tradnl" sz="1100" dirty="0" err="1">
                <a:solidFill>
                  <a:schemeClr val="tx1"/>
                </a:solidFill>
              </a:rPr>
              <a:t>Guidance</a:t>
            </a:r>
            <a:r>
              <a:rPr lang="es-ES_tradnl" sz="1100" dirty="0">
                <a:solidFill>
                  <a:schemeClr val="tx1"/>
                </a:solidFill>
              </a:rPr>
              <a:t> Manual, </a:t>
            </a:r>
            <a:r>
              <a:rPr lang="es-ES_tradnl" sz="1100" dirty="0" err="1">
                <a:solidFill>
                  <a:schemeClr val="tx1"/>
                </a:solidFill>
              </a:rPr>
              <a:t>For</a:t>
            </a:r>
            <a:r>
              <a:rPr lang="es-ES_tradnl" sz="1100" dirty="0">
                <a:solidFill>
                  <a:schemeClr val="tx1"/>
                </a:solidFill>
              </a:rPr>
              <a:t> </a:t>
            </a:r>
            <a:r>
              <a:rPr lang="es-ES_tradnl" sz="1100" dirty="0" err="1">
                <a:solidFill>
                  <a:schemeClr val="tx1"/>
                </a:solidFill>
              </a:rPr>
              <a:t>The</a:t>
            </a:r>
            <a:r>
              <a:rPr lang="es-ES_tradnl" sz="1100" dirty="0">
                <a:solidFill>
                  <a:schemeClr val="tx1"/>
                </a:solidFill>
              </a:rPr>
              <a:t> Final LT2ESWTR, EPA.</a:t>
            </a:r>
            <a:endParaRPr lang="es-ES" sz="1100" dirty="0">
              <a:solidFill>
                <a:schemeClr val="tx1"/>
              </a:solidFill>
            </a:endParaRPr>
          </a:p>
        </p:txBody>
      </p:sp>
      <p:sp>
        <p:nvSpPr>
          <p:cNvPr id="15" name="Text Box 46">
            <a:extLst>
              <a:ext uri="{FF2B5EF4-FFF2-40B4-BE49-F238E27FC236}">
                <a16:creationId xmlns:a16="http://schemas.microsoft.com/office/drawing/2014/main" id="{8CE272B4-2BDA-1342-980A-7AA087ED994E}"/>
              </a:ext>
            </a:extLst>
          </p:cNvPr>
          <p:cNvSpPr txBox="1">
            <a:spLocks noChangeArrowheads="1"/>
          </p:cNvSpPr>
          <p:nvPr/>
        </p:nvSpPr>
        <p:spPr bwMode="auto">
          <a:xfrm>
            <a:off x="7915243" y="1999494"/>
            <a:ext cx="3987795" cy="2677656"/>
          </a:xfrm>
          <a:prstGeom prst="rect">
            <a:avLst/>
          </a:prstGeom>
          <a:noFill/>
          <a:ln w="9525">
            <a:noFill/>
            <a:miter lim="800000"/>
            <a:headEnd/>
            <a:tailEnd/>
          </a:ln>
        </p:spPr>
        <p:txBody>
          <a:bodyPr wrap="square">
            <a:spAutoFit/>
          </a:bodyPr>
          <a:lstStyle/>
          <a:p>
            <a:pPr>
              <a:spcBef>
                <a:spcPct val="50000"/>
              </a:spcBef>
            </a:pPr>
            <a:r>
              <a:rPr lang="es-UY" sz="2400" dirty="0">
                <a:solidFill>
                  <a:schemeClr val="tx1"/>
                </a:solidFill>
                <a:latin typeface="Candara" panose="020E0502030303020204" pitchFamily="34" charset="0"/>
              </a:rPr>
              <a:t>No todos los microorganismos son sensibles a la misma energía de radiación UV. Para estudiar la relación dosis-respuesta se realizan bioensayos.</a:t>
            </a:r>
            <a:endParaRPr lang="es-UY" sz="2400" dirty="0">
              <a:latin typeface="Candara" panose="020E0502030303020204" pitchFamily="34" charset="0"/>
            </a:endParaRPr>
          </a:p>
        </p:txBody>
      </p:sp>
      <p:pic>
        <p:nvPicPr>
          <p:cNvPr id="16" name="Imagen 15">
            <a:extLst>
              <a:ext uri="{FF2B5EF4-FFF2-40B4-BE49-F238E27FC236}">
                <a16:creationId xmlns:a16="http://schemas.microsoft.com/office/drawing/2014/main" id="{0D0B8BB9-EF25-BCC6-60A7-05604FB515B8}"/>
              </a:ext>
            </a:extLst>
          </p:cNvPr>
          <p:cNvPicPr>
            <a:picLocks noChangeAspect="1"/>
          </p:cNvPicPr>
          <p:nvPr/>
        </p:nvPicPr>
        <p:blipFill rotWithShape="1">
          <a:blip r:embed="rId2"/>
          <a:srcRect l="8677" t="8669" r="11156" b="5449"/>
          <a:stretch/>
        </p:blipFill>
        <p:spPr>
          <a:xfrm>
            <a:off x="562318" y="1626428"/>
            <a:ext cx="6984776" cy="3567044"/>
          </a:xfrm>
          <a:prstGeom prst="rect">
            <a:avLst/>
          </a:prstGeom>
        </p:spPr>
      </p:pic>
      <p:sp>
        <p:nvSpPr>
          <p:cNvPr id="17" name="Text Box 46">
            <a:extLst>
              <a:ext uri="{FF2B5EF4-FFF2-40B4-BE49-F238E27FC236}">
                <a16:creationId xmlns:a16="http://schemas.microsoft.com/office/drawing/2014/main" id="{8AB36AEB-38B4-BB2B-59E8-B8FD3C70AAE1}"/>
              </a:ext>
            </a:extLst>
          </p:cNvPr>
          <p:cNvSpPr txBox="1">
            <a:spLocks noChangeArrowheads="1"/>
          </p:cNvSpPr>
          <p:nvPr/>
        </p:nvSpPr>
        <p:spPr bwMode="auto">
          <a:xfrm>
            <a:off x="391326" y="5556874"/>
            <a:ext cx="11511712" cy="830997"/>
          </a:xfrm>
          <a:prstGeom prst="rect">
            <a:avLst/>
          </a:prstGeom>
          <a:noFill/>
          <a:ln w="9525">
            <a:noFill/>
            <a:miter lim="800000"/>
            <a:headEnd/>
            <a:tailEnd/>
          </a:ln>
        </p:spPr>
        <p:txBody>
          <a:bodyPr wrap="square">
            <a:spAutoFit/>
          </a:bodyPr>
          <a:lstStyle/>
          <a:p>
            <a:pPr>
              <a:spcBef>
                <a:spcPct val="50000"/>
              </a:spcBef>
            </a:pPr>
            <a:r>
              <a:rPr lang="es-UY" sz="2400" dirty="0">
                <a:latin typeface="Candara" panose="020E0502030303020204" pitchFamily="34" charset="0"/>
              </a:rPr>
              <a:t>No todos los medios de transmisión son iguales ante la radiación. Existen parámetros que afectan la dosis efectiva aplicada.</a:t>
            </a:r>
          </a:p>
        </p:txBody>
      </p:sp>
    </p:spTree>
    <p:extLst>
      <p:ext uri="{BB962C8B-B14F-4D97-AF65-F5344CB8AC3E}">
        <p14:creationId xmlns:p14="http://schemas.microsoft.com/office/powerpoint/2010/main" val="3548197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6">
            <a:extLst>
              <a:ext uri="{FF2B5EF4-FFF2-40B4-BE49-F238E27FC236}">
                <a16:creationId xmlns:a16="http://schemas.microsoft.com/office/drawing/2014/main" id="{78C191C5-9E9C-629C-4FBF-16B09592D717}"/>
              </a:ext>
            </a:extLst>
          </p:cNvPr>
          <p:cNvSpPr>
            <a:spLocks noChangeShapeType="1"/>
          </p:cNvSpPr>
          <p:nvPr/>
        </p:nvSpPr>
        <p:spPr bwMode="auto">
          <a:xfrm>
            <a:off x="3267078" y="415290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7" name="Line 7">
            <a:extLst>
              <a:ext uri="{FF2B5EF4-FFF2-40B4-BE49-F238E27FC236}">
                <a16:creationId xmlns:a16="http://schemas.microsoft.com/office/drawing/2014/main" id="{95CC004C-25D8-45C4-DE80-2A049218A971}"/>
              </a:ext>
            </a:extLst>
          </p:cNvPr>
          <p:cNvSpPr>
            <a:spLocks noChangeShapeType="1"/>
          </p:cNvSpPr>
          <p:nvPr/>
        </p:nvSpPr>
        <p:spPr bwMode="auto">
          <a:xfrm>
            <a:off x="3267078" y="340995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0" name="Line 10">
            <a:extLst>
              <a:ext uri="{FF2B5EF4-FFF2-40B4-BE49-F238E27FC236}">
                <a16:creationId xmlns:a16="http://schemas.microsoft.com/office/drawing/2014/main" id="{B2C03875-4BA2-E3F4-CCB3-1D0260723EE0}"/>
              </a:ext>
            </a:extLst>
          </p:cNvPr>
          <p:cNvSpPr>
            <a:spLocks noChangeShapeType="1"/>
          </p:cNvSpPr>
          <p:nvPr/>
        </p:nvSpPr>
        <p:spPr bwMode="auto">
          <a:xfrm flipV="1">
            <a:off x="43211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1" name="Line 11">
            <a:extLst>
              <a:ext uri="{FF2B5EF4-FFF2-40B4-BE49-F238E27FC236}">
                <a16:creationId xmlns:a16="http://schemas.microsoft.com/office/drawing/2014/main" id="{863EBE60-E106-999F-2910-E3CA1B0DC7AF}"/>
              </a:ext>
            </a:extLst>
          </p:cNvPr>
          <p:cNvSpPr>
            <a:spLocks noChangeShapeType="1"/>
          </p:cNvSpPr>
          <p:nvPr/>
        </p:nvSpPr>
        <p:spPr bwMode="auto">
          <a:xfrm flipV="1">
            <a:off x="5418138"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2" name="Line 12">
            <a:extLst>
              <a:ext uri="{FF2B5EF4-FFF2-40B4-BE49-F238E27FC236}">
                <a16:creationId xmlns:a16="http://schemas.microsoft.com/office/drawing/2014/main" id="{901E121F-A5F9-656A-0593-4FA27A5F2492}"/>
              </a:ext>
            </a:extLst>
          </p:cNvPr>
          <p:cNvSpPr>
            <a:spLocks noChangeShapeType="1"/>
          </p:cNvSpPr>
          <p:nvPr/>
        </p:nvSpPr>
        <p:spPr bwMode="auto">
          <a:xfrm flipV="1">
            <a:off x="65055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562318" y="934711"/>
            <a:ext cx="10758902" cy="1754326"/>
          </a:xfrm>
          <a:prstGeom prst="rect">
            <a:avLst/>
          </a:prstGeom>
          <a:noFill/>
          <a:ln w="9525">
            <a:noFill/>
            <a:miter lim="800000"/>
            <a:headEnd/>
            <a:tailEnd/>
          </a:ln>
        </p:spPr>
        <p:txBody>
          <a:bodyPr wrap="square">
            <a:spAutoFit/>
          </a:bodyPr>
          <a:lstStyle/>
          <a:p>
            <a:pPr algn="just">
              <a:spcBef>
                <a:spcPct val="50000"/>
              </a:spcBef>
            </a:pPr>
            <a:r>
              <a:rPr lang="es-UY" sz="2400" dirty="0">
                <a:latin typeface="Candara" panose="020E0502030303020204" pitchFamily="34" charset="0"/>
              </a:rPr>
              <a:t>Los estudios de dosis-respuesta determinan el nivel de inactivación de determinado microorganismo de acuerdo a la intensidad de radiación UV aplicada. La sensibilidad de cada microorganismo es diferente.</a:t>
            </a:r>
          </a:p>
          <a:p>
            <a:pPr algn="just">
              <a:spcBef>
                <a:spcPct val="50000"/>
              </a:spcBef>
            </a:pPr>
            <a:endParaRPr lang="es-ES_tradnl" sz="2400" dirty="0">
              <a:solidFill>
                <a:schemeClr val="tx1"/>
              </a:solidFill>
              <a:latin typeface="Candara" panose="020E0502030303020204" pitchFamily="34" charset="0"/>
            </a:endParaRPr>
          </a:p>
        </p:txBody>
      </p:sp>
      <p:sp>
        <p:nvSpPr>
          <p:cNvPr id="2" name="Text Box 6">
            <a:extLst>
              <a:ext uri="{FF2B5EF4-FFF2-40B4-BE49-F238E27FC236}">
                <a16:creationId xmlns:a16="http://schemas.microsoft.com/office/drawing/2014/main" id="{11DCE647-F994-1AEA-D255-0DB9158CAA41}"/>
              </a:ext>
            </a:extLst>
          </p:cNvPr>
          <p:cNvSpPr txBox="1">
            <a:spLocks noChangeArrowheads="1"/>
          </p:cNvSpPr>
          <p:nvPr/>
        </p:nvSpPr>
        <p:spPr bwMode="auto">
          <a:xfrm>
            <a:off x="0" y="6550666"/>
            <a:ext cx="6840538" cy="261610"/>
          </a:xfrm>
          <a:prstGeom prst="rect">
            <a:avLst/>
          </a:prstGeom>
          <a:noFill/>
          <a:ln w="9525">
            <a:noFill/>
            <a:miter lim="800000"/>
            <a:headEnd/>
            <a:tailEnd/>
          </a:ln>
        </p:spPr>
        <p:txBody>
          <a:bodyPr>
            <a:spAutoFit/>
          </a:bodyPr>
          <a:lstStyle/>
          <a:p>
            <a:pPr>
              <a:spcBef>
                <a:spcPct val="50000"/>
              </a:spcBef>
            </a:pPr>
            <a:r>
              <a:rPr lang="es-ES_tradnl" sz="1100" dirty="0">
                <a:solidFill>
                  <a:schemeClr val="tx1"/>
                </a:solidFill>
              </a:rPr>
              <a:t>FUENTE: UV </a:t>
            </a:r>
            <a:r>
              <a:rPr lang="es-ES_tradnl" sz="1100" dirty="0" err="1">
                <a:solidFill>
                  <a:schemeClr val="tx1"/>
                </a:solidFill>
              </a:rPr>
              <a:t>Disinfection</a:t>
            </a:r>
            <a:r>
              <a:rPr lang="es-ES_tradnl" sz="1100" dirty="0">
                <a:solidFill>
                  <a:schemeClr val="tx1"/>
                </a:solidFill>
              </a:rPr>
              <a:t> </a:t>
            </a:r>
            <a:r>
              <a:rPr lang="es-ES_tradnl" sz="1100" dirty="0" err="1">
                <a:solidFill>
                  <a:schemeClr val="tx1"/>
                </a:solidFill>
              </a:rPr>
              <a:t>Guidance</a:t>
            </a:r>
            <a:r>
              <a:rPr lang="es-ES_tradnl" sz="1100" dirty="0">
                <a:solidFill>
                  <a:schemeClr val="tx1"/>
                </a:solidFill>
              </a:rPr>
              <a:t> Manual, </a:t>
            </a:r>
            <a:r>
              <a:rPr lang="es-ES_tradnl" sz="1100" dirty="0" err="1">
                <a:solidFill>
                  <a:schemeClr val="tx1"/>
                </a:solidFill>
              </a:rPr>
              <a:t>For</a:t>
            </a:r>
            <a:r>
              <a:rPr lang="es-ES_tradnl" sz="1100" dirty="0">
                <a:solidFill>
                  <a:schemeClr val="tx1"/>
                </a:solidFill>
              </a:rPr>
              <a:t> </a:t>
            </a:r>
            <a:r>
              <a:rPr lang="es-ES_tradnl" sz="1100" dirty="0" err="1">
                <a:solidFill>
                  <a:schemeClr val="tx1"/>
                </a:solidFill>
              </a:rPr>
              <a:t>The</a:t>
            </a:r>
            <a:r>
              <a:rPr lang="es-ES_tradnl" sz="1100" dirty="0">
                <a:solidFill>
                  <a:schemeClr val="tx1"/>
                </a:solidFill>
              </a:rPr>
              <a:t> Final LT2ESWTR, EPA.</a:t>
            </a:r>
            <a:endParaRPr lang="es-ES" sz="1100" dirty="0">
              <a:solidFill>
                <a:schemeClr val="tx1"/>
              </a:solidFill>
            </a:endParaRPr>
          </a:p>
        </p:txBody>
      </p:sp>
      <p:pic>
        <p:nvPicPr>
          <p:cNvPr id="4" name="Imagen 3">
            <a:extLst>
              <a:ext uri="{FF2B5EF4-FFF2-40B4-BE49-F238E27FC236}">
                <a16:creationId xmlns:a16="http://schemas.microsoft.com/office/drawing/2014/main" id="{8CFD307D-1BA9-C970-4757-C436FEF33B52}"/>
              </a:ext>
            </a:extLst>
          </p:cNvPr>
          <p:cNvPicPr>
            <a:picLocks noChangeAspect="1"/>
          </p:cNvPicPr>
          <p:nvPr/>
        </p:nvPicPr>
        <p:blipFill>
          <a:blip r:embed="rId2"/>
          <a:stretch>
            <a:fillRect/>
          </a:stretch>
        </p:blipFill>
        <p:spPr>
          <a:xfrm>
            <a:off x="5580820" y="2310265"/>
            <a:ext cx="5740400" cy="3517900"/>
          </a:xfrm>
          <a:prstGeom prst="rect">
            <a:avLst/>
          </a:prstGeom>
        </p:spPr>
      </p:pic>
      <p:sp>
        <p:nvSpPr>
          <p:cNvPr id="15" name="Text Box 46">
            <a:extLst>
              <a:ext uri="{FF2B5EF4-FFF2-40B4-BE49-F238E27FC236}">
                <a16:creationId xmlns:a16="http://schemas.microsoft.com/office/drawing/2014/main" id="{E1755E2C-B2C8-5BA1-1766-27737D0CECEA}"/>
              </a:ext>
            </a:extLst>
          </p:cNvPr>
          <p:cNvSpPr txBox="1">
            <a:spLocks noChangeArrowheads="1"/>
          </p:cNvSpPr>
          <p:nvPr/>
        </p:nvSpPr>
        <p:spPr bwMode="auto">
          <a:xfrm>
            <a:off x="614814" y="2310265"/>
            <a:ext cx="4640641" cy="2000548"/>
          </a:xfrm>
          <a:prstGeom prst="rect">
            <a:avLst/>
          </a:prstGeom>
          <a:noFill/>
          <a:ln w="9525">
            <a:noFill/>
            <a:miter lim="800000"/>
            <a:headEnd/>
            <a:tailEnd/>
          </a:ln>
        </p:spPr>
        <p:txBody>
          <a:bodyPr wrap="square">
            <a:spAutoFit/>
          </a:bodyPr>
          <a:lstStyle/>
          <a:p>
            <a:pPr algn="just">
              <a:spcBef>
                <a:spcPct val="50000"/>
              </a:spcBef>
            </a:pPr>
            <a:r>
              <a:rPr lang="es-UY" sz="2400" i="1" dirty="0">
                <a:latin typeface="Candara" panose="020E0502030303020204" pitchFamily="34" charset="0"/>
              </a:rPr>
              <a:t>Log inactivación = log</a:t>
            </a:r>
            <a:r>
              <a:rPr lang="es-UY" sz="2400" i="1" baseline="-25000" dirty="0">
                <a:latin typeface="Candara" panose="020E0502030303020204" pitchFamily="34" charset="0"/>
              </a:rPr>
              <a:t>10</a:t>
            </a:r>
            <a:r>
              <a:rPr lang="es-UY" sz="2400" i="1" dirty="0">
                <a:latin typeface="Candara" panose="020E0502030303020204" pitchFamily="34" charset="0"/>
              </a:rPr>
              <a:t> (N</a:t>
            </a:r>
            <a:r>
              <a:rPr lang="es-UY" sz="2400" i="1" baseline="-25000" dirty="0">
                <a:latin typeface="Candara" panose="020E0502030303020204" pitchFamily="34" charset="0"/>
              </a:rPr>
              <a:t>o</a:t>
            </a:r>
            <a:r>
              <a:rPr lang="es-UY" sz="2400" i="1" dirty="0">
                <a:latin typeface="Candara" panose="020E0502030303020204" pitchFamily="34" charset="0"/>
              </a:rPr>
              <a:t>/N)</a:t>
            </a:r>
          </a:p>
          <a:p>
            <a:pPr marL="1016000" indent="-1016000" algn="just">
              <a:spcBef>
                <a:spcPct val="50000"/>
              </a:spcBef>
            </a:pPr>
            <a:r>
              <a:rPr lang="es-UY" sz="2000" dirty="0">
                <a:solidFill>
                  <a:schemeClr val="tx1"/>
                </a:solidFill>
                <a:latin typeface="Candara" panose="020E0502030303020204" pitchFamily="34" charset="0"/>
              </a:rPr>
              <a:t>Donde No = concentración antes de la exposición al UV</a:t>
            </a:r>
          </a:p>
          <a:p>
            <a:pPr marL="1016000" indent="-1016000" algn="just">
              <a:spcBef>
                <a:spcPct val="50000"/>
              </a:spcBef>
            </a:pPr>
            <a:r>
              <a:rPr lang="es-UY" sz="2000" dirty="0">
                <a:latin typeface="Candara" panose="020E0502030303020204" pitchFamily="34" charset="0"/>
              </a:rPr>
              <a:t>	N = concentración luego de la exposición al UV</a:t>
            </a:r>
            <a:endParaRPr lang="es-ES_tradnl" sz="2000" dirty="0">
              <a:solidFill>
                <a:schemeClr val="tx1"/>
              </a:solidFill>
              <a:latin typeface="Candara" panose="020E0502030303020204" pitchFamily="34" charset="0"/>
            </a:endParaRPr>
          </a:p>
        </p:txBody>
      </p:sp>
    </p:spTree>
    <p:extLst>
      <p:ext uri="{BB962C8B-B14F-4D97-AF65-F5344CB8AC3E}">
        <p14:creationId xmlns:p14="http://schemas.microsoft.com/office/powerpoint/2010/main" val="992465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76" name="Text Box 16"/>
          <p:cNvSpPr txBox="1">
            <a:spLocks noChangeArrowheads="1"/>
          </p:cNvSpPr>
          <p:nvPr/>
        </p:nvSpPr>
        <p:spPr bwMode="auto">
          <a:xfrm>
            <a:off x="407365" y="2020548"/>
            <a:ext cx="11377263" cy="1200329"/>
          </a:xfrm>
          <a:prstGeom prst="rect">
            <a:avLst/>
          </a:prstGeom>
          <a:noFill/>
          <a:ln w="9525">
            <a:noFill/>
            <a:miter lim="800000"/>
            <a:headEnd/>
            <a:tailEnd/>
          </a:ln>
        </p:spPr>
        <p:txBody>
          <a:bodyPr wrap="square">
            <a:spAutoFit/>
          </a:bodyPr>
          <a:lstStyle/>
          <a:p>
            <a:pPr algn="just">
              <a:spcBef>
                <a:spcPts val="600"/>
              </a:spcBef>
              <a:spcAft>
                <a:spcPts val="600"/>
              </a:spcAft>
            </a:pPr>
            <a:r>
              <a:rPr lang="es-UY" sz="2400" dirty="0">
                <a:solidFill>
                  <a:schemeClr val="tx1"/>
                </a:solidFill>
                <a:latin typeface="Candara" panose="020E0502030303020204" pitchFamily="34" charset="0"/>
              </a:rPr>
              <a:t>La luz UV interactúa con los materiales, partículas y sustancias que va encontrando en el camino de propagación, desde los tubos de las lámparas, las paredes del reactor hasta la composición del agua a desinfectar.</a:t>
            </a:r>
          </a:p>
        </p:txBody>
      </p:sp>
      <p:sp>
        <p:nvSpPr>
          <p:cNvPr id="2" name="Line 6">
            <a:extLst>
              <a:ext uri="{FF2B5EF4-FFF2-40B4-BE49-F238E27FC236}">
                <a16:creationId xmlns:a16="http://schemas.microsoft.com/office/drawing/2014/main" id="{E7F281FE-6D2D-D7BC-DEBA-6AE51326AA4B}"/>
              </a:ext>
            </a:extLst>
          </p:cNvPr>
          <p:cNvSpPr>
            <a:spLocks noChangeShapeType="1"/>
          </p:cNvSpPr>
          <p:nvPr/>
        </p:nvSpPr>
        <p:spPr bwMode="auto">
          <a:xfrm>
            <a:off x="3267078" y="7705569"/>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4" name="Line 7">
            <a:extLst>
              <a:ext uri="{FF2B5EF4-FFF2-40B4-BE49-F238E27FC236}">
                <a16:creationId xmlns:a16="http://schemas.microsoft.com/office/drawing/2014/main" id="{FCED1349-6D3A-9448-C1E4-DB6AC48D0C18}"/>
              </a:ext>
            </a:extLst>
          </p:cNvPr>
          <p:cNvSpPr>
            <a:spLocks noChangeShapeType="1"/>
          </p:cNvSpPr>
          <p:nvPr/>
        </p:nvSpPr>
        <p:spPr bwMode="auto">
          <a:xfrm>
            <a:off x="3267078" y="6962619"/>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5" name="Line 10">
            <a:extLst>
              <a:ext uri="{FF2B5EF4-FFF2-40B4-BE49-F238E27FC236}">
                <a16:creationId xmlns:a16="http://schemas.microsoft.com/office/drawing/2014/main" id="{54DDFA07-232C-1ED0-FCF8-AB181511191F}"/>
              </a:ext>
            </a:extLst>
          </p:cNvPr>
          <p:cNvSpPr>
            <a:spLocks noChangeShapeType="1"/>
          </p:cNvSpPr>
          <p:nvPr/>
        </p:nvSpPr>
        <p:spPr bwMode="auto">
          <a:xfrm flipV="1">
            <a:off x="4321175"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6" name="Line 11">
            <a:extLst>
              <a:ext uri="{FF2B5EF4-FFF2-40B4-BE49-F238E27FC236}">
                <a16:creationId xmlns:a16="http://schemas.microsoft.com/office/drawing/2014/main" id="{CB683E98-E56E-91F7-9784-A451E0736D89}"/>
              </a:ext>
            </a:extLst>
          </p:cNvPr>
          <p:cNvSpPr>
            <a:spLocks noChangeShapeType="1"/>
          </p:cNvSpPr>
          <p:nvPr/>
        </p:nvSpPr>
        <p:spPr bwMode="auto">
          <a:xfrm flipV="1">
            <a:off x="5418138"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7" name="Line 12">
            <a:extLst>
              <a:ext uri="{FF2B5EF4-FFF2-40B4-BE49-F238E27FC236}">
                <a16:creationId xmlns:a16="http://schemas.microsoft.com/office/drawing/2014/main" id="{F92BDA08-878A-BA82-9766-2F26477BA3D7}"/>
              </a:ext>
            </a:extLst>
          </p:cNvPr>
          <p:cNvSpPr>
            <a:spLocks noChangeShapeType="1"/>
          </p:cNvSpPr>
          <p:nvPr/>
        </p:nvSpPr>
        <p:spPr bwMode="auto">
          <a:xfrm flipV="1">
            <a:off x="6505575"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8" name="Rectangle 2">
            <a:extLst>
              <a:ext uri="{FF2B5EF4-FFF2-40B4-BE49-F238E27FC236}">
                <a16:creationId xmlns:a16="http://schemas.microsoft.com/office/drawing/2014/main" id="{6BC46630-FBFF-607D-BF2B-BBCF71967D61}"/>
              </a:ext>
            </a:extLst>
          </p:cNvPr>
          <p:cNvSpPr txBox="1">
            <a:spLocks noChangeArrowheads="1"/>
          </p:cNvSpPr>
          <p:nvPr/>
        </p:nvSpPr>
        <p:spPr>
          <a:xfrm>
            <a:off x="0" y="839354"/>
            <a:ext cx="12192000" cy="760730"/>
          </a:xfrm>
          <a:prstGeom prst="rect">
            <a:avLst/>
          </a:prstGeom>
        </p:spPr>
        <p:txBody>
          <a:bodyPr>
            <a:no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s-ES_tradnl" sz="4800" b="1" kern="0" dirty="0">
                <a:solidFill>
                  <a:schemeClr val="tx1"/>
                </a:solidFill>
                <a:effectLst/>
                <a:latin typeface="Candara" panose="020E0502030303020204" pitchFamily="34" charset="0"/>
              </a:rPr>
              <a:t>Transmisión de la radiación UV</a:t>
            </a:r>
            <a:endParaRPr lang="es-MX" sz="4800" b="1" kern="0" dirty="0">
              <a:solidFill>
                <a:schemeClr val="tx1"/>
              </a:solidFill>
              <a:effectLst/>
              <a:latin typeface="Candara" panose="020E0502030303020204" pitchFamily="34" charset="0"/>
            </a:endParaRPr>
          </a:p>
        </p:txBody>
      </p:sp>
      <p:sp>
        <p:nvSpPr>
          <p:cNvPr id="3" name="Text Box 16">
            <a:extLst>
              <a:ext uri="{FF2B5EF4-FFF2-40B4-BE49-F238E27FC236}">
                <a16:creationId xmlns:a16="http://schemas.microsoft.com/office/drawing/2014/main" id="{CCC54B1C-6833-B12A-67E8-4D9E4ED9BFD2}"/>
              </a:ext>
            </a:extLst>
          </p:cNvPr>
          <p:cNvSpPr txBox="1">
            <a:spLocks noChangeArrowheads="1"/>
          </p:cNvSpPr>
          <p:nvPr/>
        </p:nvSpPr>
        <p:spPr bwMode="auto">
          <a:xfrm>
            <a:off x="407365" y="3429000"/>
            <a:ext cx="11377263" cy="2462213"/>
          </a:xfrm>
          <a:prstGeom prst="rect">
            <a:avLst/>
          </a:prstGeom>
          <a:noFill/>
          <a:ln w="9525">
            <a:noFill/>
            <a:miter lim="800000"/>
            <a:headEnd/>
            <a:tailEnd/>
          </a:ln>
        </p:spPr>
        <p:txBody>
          <a:bodyPr wrap="square">
            <a:spAutoFit/>
          </a:bodyPr>
          <a:lstStyle/>
          <a:p>
            <a:pPr marL="342900" indent="-342900" algn="just">
              <a:spcBef>
                <a:spcPts val="600"/>
              </a:spcBef>
              <a:spcAft>
                <a:spcPts val="600"/>
              </a:spcAft>
              <a:buFont typeface="Arial" panose="020B0604020202020204" pitchFamily="34" charset="0"/>
              <a:buChar char="•"/>
            </a:pPr>
            <a:r>
              <a:rPr lang="es-UY" sz="2400" dirty="0">
                <a:latin typeface="Candara" panose="020E0502030303020204" pitchFamily="34" charset="0"/>
              </a:rPr>
              <a:t>Absorción: </a:t>
            </a:r>
            <a:r>
              <a:rPr lang="es-UY" sz="2400" dirty="0">
                <a:solidFill>
                  <a:schemeClr val="tx1"/>
                </a:solidFill>
                <a:latin typeface="Candara" panose="020E0502030303020204" pitchFamily="34" charset="0"/>
              </a:rPr>
              <a:t>Es la transformaci</a:t>
            </a:r>
            <a:r>
              <a:rPr lang="es-UY" sz="2400" dirty="0">
                <a:latin typeface="Candara" panose="020E0502030303020204" pitchFamily="34" charset="0"/>
              </a:rPr>
              <a:t>ón de la luz a otras formas de energía, al atravesar ciertas sustancias. La radiación que se absorbe no queda disponible para la desinfección. Este efecto depende de la longitud de onda de la luz.</a:t>
            </a:r>
          </a:p>
          <a:p>
            <a:pPr marL="342900" indent="-342900" algn="just">
              <a:spcBef>
                <a:spcPts val="600"/>
              </a:spcBef>
              <a:spcAft>
                <a:spcPts val="600"/>
              </a:spcAft>
              <a:buFont typeface="Arial" panose="020B0604020202020204" pitchFamily="34" charset="0"/>
              <a:buChar char="•"/>
            </a:pPr>
            <a:r>
              <a:rPr lang="es-UY" sz="2400" dirty="0">
                <a:latin typeface="Candara" panose="020E0502030303020204" pitchFamily="34" charset="0"/>
              </a:rPr>
              <a:t>Refracción: Es el cambio de dirección de la luz propagada al pasar por una interfase entre dos medios diferentes. Esto sucede al pasar de la lámpara UV al espacio de aire que queda entre la lámpara y el tubo, y al pasar de ese espacio al agua.</a:t>
            </a:r>
          </a:p>
        </p:txBody>
      </p:sp>
      <p:sp>
        <p:nvSpPr>
          <p:cNvPr id="9" name="Text Box 6">
            <a:extLst>
              <a:ext uri="{FF2B5EF4-FFF2-40B4-BE49-F238E27FC236}">
                <a16:creationId xmlns:a16="http://schemas.microsoft.com/office/drawing/2014/main" id="{806AD97C-BDF6-DCFD-8DAA-F52D7CD8E8B4}"/>
              </a:ext>
            </a:extLst>
          </p:cNvPr>
          <p:cNvSpPr txBox="1">
            <a:spLocks noChangeArrowheads="1"/>
          </p:cNvSpPr>
          <p:nvPr/>
        </p:nvSpPr>
        <p:spPr bwMode="auto">
          <a:xfrm>
            <a:off x="0" y="6550666"/>
            <a:ext cx="6840538" cy="261610"/>
          </a:xfrm>
          <a:prstGeom prst="rect">
            <a:avLst/>
          </a:prstGeom>
          <a:noFill/>
          <a:ln w="9525">
            <a:noFill/>
            <a:miter lim="800000"/>
            <a:headEnd/>
            <a:tailEnd/>
          </a:ln>
        </p:spPr>
        <p:txBody>
          <a:bodyPr>
            <a:spAutoFit/>
          </a:bodyPr>
          <a:lstStyle/>
          <a:p>
            <a:pPr>
              <a:spcBef>
                <a:spcPct val="50000"/>
              </a:spcBef>
            </a:pPr>
            <a:r>
              <a:rPr lang="es-ES_tradnl" sz="1100" dirty="0">
                <a:solidFill>
                  <a:schemeClr val="tx1"/>
                </a:solidFill>
              </a:rPr>
              <a:t>FUENTE: UV </a:t>
            </a:r>
            <a:r>
              <a:rPr lang="es-ES_tradnl" sz="1100" dirty="0" err="1">
                <a:solidFill>
                  <a:schemeClr val="tx1"/>
                </a:solidFill>
              </a:rPr>
              <a:t>Disinfection</a:t>
            </a:r>
            <a:r>
              <a:rPr lang="es-ES_tradnl" sz="1100" dirty="0">
                <a:solidFill>
                  <a:schemeClr val="tx1"/>
                </a:solidFill>
              </a:rPr>
              <a:t> </a:t>
            </a:r>
            <a:r>
              <a:rPr lang="es-ES_tradnl" sz="1100" dirty="0" err="1">
                <a:solidFill>
                  <a:schemeClr val="tx1"/>
                </a:solidFill>
              </a:rPr>
              <a:t>Guidance</a:t>
            </a:r>
            <a:r>
              <a:rPr lang="es-ES_tradnl" sz="1100" dirty="0">
                <a:solidFill>
                  <a:schemeClr val="tx1"/>
                </a:solidFill>
              </a:rPr>
              <a:t> Manual, </a:t>
            </a:r>
            <a:r>
              <a:rPr lang="es-ES_tradnl" sz="1100" dirty="0" err="1">
                <a:solidFill>
                  <a:schemeClr val="tx1"/>
                </a:solidFill>
              </a:rPr>
              <a:t>For</a:t>
            </a:r>
            <a:r>
              <a:rPr lang="es-ES_tradnl" sz="1100" dirty="0">
                <a:solidFill>
                  <a:schemeClr val="tx1"/>
                </a:solidFill>
              </a:rPr>
              <a:t> </a:t>
            </a:r>
            <a:r>
              <a:rPr lang="es-ES_tradnl" sz="1100" dirty="0" err="1">
                <a:solidFill>
                  <a:schemeClr val="tx1"/>
                </a:solidFill>
              </a:rPr>
              <a:t>The</a:t>
            </a:r>
            <a:r>
              <a:rPr lang="es-ES_tradnl" sz="1100" dirty="0">
                <a:solidFill>
                  <a:schemeClr val="tx1"/>
                </a:solidFill>
              </a:rPr>
              <a:t> Final LT2ESWTR, EPA.</a:t>
            </a:r>
            <a:endParaRPr lang="es-ES" sz="1100" dirty="0">
              <a:solidFill>
                <a:schemeClr val="tx1"/>
              </a:solidFill>
            </a:endParaRPr>
          </a:p>
        </p:txBody>
      </p:sp>
    </p:spTree>
    <p:extLst>
      <p:ext uri="{BB962C8B-B14F-4D97-AF65-F5344CB8AC3E}">
        <p14:creationId xmlns:p14="http://schemas.microsoft.com/office/powerpoint/2010/main" val="4180456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Line 6">
            <a:extLst>
              <a:ext uri="{FF2B5EF4-FFF2-40B4-BE49-F238E27FC236}">
                <a16:creationId xmlns:a16="http://schemas.microsoft.com/office/drawing/2014/main" id="{E7F281FE-6D2D-D7BC-DEBA-6AE51326AA4B}"/>
              </a:ext>
            </a:extLst>
          </p:cNvPr>
          <p:cNvSpPr>
            <a:spLocks noChangeShapeType="1"/>
          </p:cNvSpPr>
          <p:nvPr/>
        </p:nvSpPr>
        <p:spPr bwMode="auto">
          <a:xfrm>
            <a:off x="3267078" y="7705569"/>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4" name="Line 7">
            <a:extLst>
              <a:ext uri="{FF2B5EF4-FFF2-40B4-BE49-F238E27FC236}">
                <a16:creationId xmlns:a16="http://schemas.microsoft.com/office/drawing/2014/main" id="{FCED1349-6D3A-9448-C1E4-DB6AC48D0C18}"/>
              </a:ext>
            </a:extLst>
          </p:cNvPr>
          <p:cNvSpPr>
            <a:spLocks noChangeShapeType="1"/>
          </p:cNvSpPr>
          <p:nvPr/>
        </p:nvSpPr>
        <p:spPr bwMode="auto">
          <a:xfrm>
            <a:off x="3267078" y="6962619"/>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5" name="Line 10">
            <a:extLst>
              <a:ext uri="{FF2B5EF4-FFF2-40B4-BE49-F238E27FC236}">
                <a16:creationId xmlns:a16="http://schemas.microsoft.com/office/drawing/2014/main" id="{54DDFA07-232C-1ED0-FCF8-AB181511191F}"/>
              </a:ext>
            </a:extLst>
          </p:cNvPr>
          <p:cNvSpPr>
            <a:spLocks noChangeShapeType="1"/>
          </p:cNvSpPr>
          <p:nvPr/>
        </p:nvSpPr>
        <p:spPr bwMode="auto">
          <a:xfrm flipV="1">
            <a:off x="4321175"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6" name="Line 11">
            <a:extLst>
              <a:ext uri="{FF2B5EF4-FFF2-40B4-BE49-F238E27FC236}">
                <a16:creationId xmlns:a16="http://schemas.microsoft.com/office/drawing/2014/main" id="{CB683E98-E56E-91F7-9784-A451E0736D89}"/>
              </a:ext>
            </a:extLst>
          </p:cNvPr>
          <p:cNvSpPr>
            <a:spLocks noChangeShapeType="1"/>
          </p:cNvSpPr>
          <p:nvPr/>
        </p:nvSpPr>
        <p:spPr bwMode="auto">
          <a:xfrm flipV="1">
            <a:off x="5418138"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7" name="Line 12">
            <a:extLst>
              <a:ext uri="{FF2B5EF4-FFF2-40B4-BE49-F238E27FC236}">
                <a16:creationId xmlns:a16="http://schemas.microsoft.com/office/drawing/2014/main" id="{F92BDA08-878A-BA82-9766-2F26477BA3D7}"/>
              </a:ext>
            </a:extLst>
          </p:cNvPr>
          <p:cNvSpPr>
            <a:spLocks noChangeShapeType="1"/>
          </p:cNvSpPr>
          <p:nvPr/>
        </p:nvSpPr>
        <p:spPr bwMode="auto">
          <a:xfrm flipV="1">
            <a:off x="6505575"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3" name="Text Box 16">
            <a:extLst>
              <a:ext uri="{FF2B5EF4-FFF2-40B4-BE49-F238E27FC236}">
                <a16:creationId xmlns:a16="http://schemas.microsoft.com/office/drawing/2014/main" id="{CCC54B1C-6833-B12A-67E8-4D9E4ED9BFD2}"/>
              </a:ext>
            </a:extLst>
          </p:cNvPr>
          <p:cNvSpPr txBox="1">
            <a:spLocks noChangeArrowheads="1"/>
          </p:cNvSpPr>
          <p:nvPr/>
        </p:nvSpPr>
        <p:spPr bwMode="auto">
          <a:xfrm>
            <a:off x="559765" y="1023937"/>
            <a:ext cx="11377263" cy="1723549"/>
          </a:xfrm>
          <a:prstGeom prst="rect">
            <a:avLst/>
          </a:prstGeom>
          <a:noFill/>
          <a:ln w="9525">
            <a:noFill/>
            <a:miter lim="800000"/>
            <a:headEnd/>
            <a:tailEnd/>
          </a:ln>
        </p:spPr>
        <p:txBody>
          <a:bodyPr wrap="square">
            <a:spAutoFit/>
          </a:bodyPr>
          <a:lstStyle/>
          <a:p>
            <a:pPr marL="342900" indent="-342900" algn="just">
              <a:spcBef>
                <a:spcPts val="600"/>
              </a:spcBef>
              <a:spcAft>
                <a:spcPts val="600"/>
              </a:spcAft>
              <a:buFont typeface="Arial" panose="020B0604020202020204" pitchFamily="34" charset="0"/>
              <a:buChar char="•"/>
            </a:pPr>
            <a:r>
              <a:rPr lang="es-UY" sz="2400" dirty="0">
                <a:latin typeface="Candara" panose="020E0502030303020204" pitchFamily="34" charset="0"/>
              </a:rPr>
              <a:t>Reflexión: Es el cambio de dirección de la luz propagada al chocar contra una superficie. Esto sucede contra las paredes del reactor.</a:t>
            </a:r>
          </a:p>
          <a:p>
            <a:pPr marL="342900" indent="-342900" algn="just">
              <a:spcBef>
                <a:spcPts val="600"/>
              </a:spcBef>
              <a:spcAft>
                <a:spcPts val="600"/>
              </a:spcAft>
              <a:buFont typeface="Arial" panose="020B0604020202020204" pitchFamily="34" charset="0"/>
              <a:buChar char="•"/>
            </a:pPr>
            <a:r>
              <a:rPr lang="es-UY" sz="2400" dirty="0">
                <a:latin typeface="Candara" panose="020E0502030303020204" pitchFamily="34" charset="0"/>
              </a:rPr>
              <a:t>Difusión: Es el cambio de dirección de la luz propagada causada por la interacción con una partícula. </a:t>
            </a:r>
          </a:p>
        </p:txBody>
      </p:sp>
      <p:sp>
        <p:nvSpPr>
          <p:cNvPr id="9" name="Text Box 6">
            <a:extLst>
              <a:ext uri="{FF2B5EF4-FFF2-40B4-BE49-F238E27FC236}">
                <a16:creationId xmlns:a16="http://schemas.microsoft.com/office/drawing/2014/main" id="{806AD97C-BDF6-DCFD-8DAA-F52D7CD8E8B4}"/>
              </a:ext>
            </a:extLst>
          </p:cNvPr>
          <p:cNvSpPr txBox="1">
            <a:spLocks noChangeArrowheads="1"/>
          </p:cNvSpPr>
          <p:nvPr/>
        </p:nvSpPr>
        <p:spPr bwMode="auto">
          <a:xfrm>
            <a:off x="0" y="6550666"/>
            <a:ext cx="6840538" cy="261610"/>
          </a:xfrm>
          <a:prstGeom prst="rect">
            <a:avLst/>
          </a:prstGeom>
          <a:noFill/>
          <a:ln w="9525">
            <a:noFill/>
            <a:miter lim="800000"/>
            <a:headEnd/>
            <a:tailEnd/>
          </a:ln>
        </p:spPr>
        <p:txBody>
          <a:bodyPr>
            <a:spAutoFit/>
          </a:bodyPr>
          <a:lstStyle/>
          <a:p>
            <a:pPr>
              <a:spcBef>
                <a:spcPct val="50000"/>
              </a:spcBef>
            </a:pPr>
            <a:r>
              <a:rPr lang="es-ES_tradnl" sz="1100" dirty="0">
                <a:solidFill>
                  <a:schemeClr val="tx1"/>
                </a:solidFill>
              </a:rPr>
              <a:t>FUENTE: UV </a:t>
            </a:r>
            <a:r>
              <a:rPr lang="es-ES_tradnl" sz="1100" dirty="0" err="1">
                <a:solidFill>
                  <a:schemeClr val="tx1"/>
                </a:solidFill>
              </a:rPr>
              <a:t>Disinfection</a:t>
            </a:r>
            <a:r>
              <a:rPr lang="es-ES_tradnl" sz="1100" dirty="0">
                <a:solidFill>
                  <a:schemeClr val="tx1"/>
                </a:solidFill>
              </a:rPr>
              <a:t> </a:t>
            </a:r>
            <a:r>
              <a:rPr lang="es-ES_tradnl" sz="1100" dirty="0" err="1">
                <a:solidFill>
                  <a:schemeClr val="tx1"/>
                </a:solidFill>
              </a:rPr>
              <a:t>Guidance</a:t>
            </a:r>
            <a:r>
              <a:rPr lang="es-ES_tradnl" sz="1100" dirty="0">
                <a:solidFill>
                  <a:schemeClr val="tx1"/>
                </a:solidFill>
              </a:rPr>
              <a:t> Manual, </a:t>
            </a:r>
            <a:r>
              <a:rPr lang="es-ES_tradnl" sz="1100" dirty="0" err="1">
                <a:solidFill>
                  <a:schemeClr val="tx1"/>
                </a:solidFill>
              </a:rPr>
              <a:t>For</a:t>
            </a:r>
            <a:r>
              <a:rPr lang="es-ES_tradnl" sz="1100" dirty="0">
                <a:solidFill>
                  <a:schemeClr val="tx1"/>
                </a:solidFill>
              </a:rPr>
              <a:t> </a:t>
            </a:r>
            <a:r>
              <a:rPr lang="es-ES_tradnl" sz="1100" dirty="0" err="1">
                <a:solidFill>
                  <a:schemeClr val="tx1"/>
                </a:solidFill>
              </a:rPr>
              <a:t>The</a:t>
            </a:r>
            <a:r>
              <a:rPr lang="es-ES_tradnl" sz="1100" dirty="0">
                <a:solidFill>
                  <a:schemeClr val="tx1"/>
                </a:solidFill>
              </a:rPr>
              <a:t> Final LT2ESWTR, EPA.</a:t>
            </a:r>
            <a:endParaRPr lang="es-ES" sz="1100" dirty="0">
              <a:solidFill>
                <a:schemeClr val="tx1"/>
              </a:solidFill>
            </a:endParaRPr>
          </a:p>
        </p:txBody>
      </p:sp>
      <p:pic>
        <p:nvPicPr>
          <p:cNvPr id="12" name="Imagen 11">
            <a:extLst>
              <a:ext uri="{FF2B5EF4-FFF2-40B4-BE49-F238E27FC236}">
                <a16:creationId xmlns:a16="http://schemas.microsoft.com/office/drawing/2014/main" id="{E86AF2BA-9345-B9D8-3BB8-720AA17170BB}"/>
              </a:ext>
            </a:extLst>
          </p:cNvPr>
          <p:cNvPicPr>
            <a:picLocks noChangeAspect="1"/>
          </p:cNvPicPr>
          <p:nvPr/>
        </p:nvPicPr>
        <p:blipFill rotWithShape="1">
          <a:blip r:embed="rId3"/>
          <a:srcRect l="19377" t="9030" r="23122" b="48741"/>
          <a:stretch/>
        </p:blipFill>
        <p:spPr>
          <a:xfrm>
            <a:off x="587625" y="3540477"/>
            <a:ext cx="2908697" cy="1736535"/>
          </a:xfrm>
          <a:prstGeom prst="rect">
            <a:avLst/>
          </a:prstGeom>
        </p:spPr>
      </p:pic>
      <p:pic>
        <p:nvPicPr>
          <p:cNvPr id="14" name="Imagen 13">
            <a:extLst>
              <a:ext uri="{FF2B5EF4-FFF2-40B4-BE49-F238E27FC236}">
                <a16:creationId xmlns:a16="http://schemas.microsoft.com/office/drawing/2014/main" id="{97C8DEF3-C53A-46B0-C91D-49FD60BB0F0B}"/>
              </a:ext>
            </a:extLst>
          </p:cNvPr>
          <p:cNvPicPr>
            <a:picLocks noChangeAspect="1"/>
          </p:cNvPicPr>
          <p:nvPr/>
        </p:nvPicPr>
        <p:blipFill>
          <a:blip r:embed="rId4"/>
          <a:stretch>
            <a:fillRect/>
          </a:stretch>
        </p:blipFill>
        <p:spPr>
          <a:xfrm>
            <a:off x="9010832" y="3553464"/>
            <a:ext cx="2908697" cy="1723550"/>
          </a:xfrm>
          <a:prstGeom prst="rect">
            <a:avLst/>
          </a:prstGeom>
        </p:spPr>
      </p:pic>
      <p:pic>
        <p:nvPicPr>
          <p:cNvPr id="15" name="Imagen 14">
            <a:extLst>
              <a:ext uri="{FF2B5EF4-FFF2-40B4-BE49-F238E27FC236}">
                <a16:creationId xmlns:a16="http://schemas.microsoft.com/office/drawing/2014/main" id="{ADB97CFB-D010-DCC7-9163-D8242A76E1EF}"/>
              </a:ext>
            </a:extLst>
          </p:cNvPr>
          <p:cNvPicPr>
            <a:picLocks noChangeAspect="1"/>
          </p:cNvPicPr>
          <p:nvPr/>
        </p:nvPicPr>
        <p:blipFill rotWithShape="1">
          <a:blip r:embed="rId3"/>
          <a:srcRect l="353" t="63406" r="4239" b="2669"/>
          <a:stretch/>
        </p:blipFill>
        <p:spPr>
          <a:xfrm>
            <a:off x="3690323" y="3553463"/>
            <a:ext cx="5126508" cy="1723549"/>
          </a:xfrm>
          <a:prstGeom prst="rect">
            <a:avLst/>
          </a:prstGeom>
        </p:spPr>
      </p:pic>
      <p:sp>
        <p:nvSpPr>
          <p:cNvPr id="16" name="Text Box 46">
            <a:extLst>
              <a:ext uri="{FF2B5EF4-FFF2-40B4-BE49-F238E27FC236}">
                <a16:creationId xmlns:a16="http://schemas.microsoft.com/office/drawing/2014/main" id="{B9F66A62-7F3F-E893-F5AA-3EBB6A98FB59}"/>
              </a:ext>
            </a:extLst>
          </p:cNvPr>
          <p:cNvSpPr txBox="1">
            <a:spLocks noChangeArrowheads="1"/>
          </p:cNvSpPr>
          <p:nvPr/>
        </p:nvSpPr>
        <p:spPr bwMode="auto">
          <a:xfrm>
            <a:off x="1242478" y="5257263"/>
            <a:ext cx="1598990" cy="400110"/>
          </a:xfrm>
          <a:prstGeom prst="rect">
            <a:avLst/>
          </a:prstGeom>
          <a:noFill/>
          <a:ln w="9525">
            <a:noFill/>
            <a:miter lim="800000"/>
            <a:headEnd/>
            <a:tailEnd/>
          </a:ln>
        </p:spPr>
        <p:txBody>
          <a:bodyPr wrap="square">
            <a:spAutoFit/>
          </a:bodyPr>
          <a:lstStyle/>
          <a:p>
            <a:pPr algn="ctr">
              <a:spcBef>
                <a:spcPct val="50000"/>
              </a:spcBef>
            </a:pPr>
            <a:r>
              <a:rPr lang="es-UY" sz="2000" dirty="0">
                <a:latin typeface="Candara" panose="020E0502030303020204" pitchFamily="34" charset="0"/>
              </a:rPr>
              <a:t>Refracción</a:t>
            </a:r>
            <a:endParaRPr lang="es-UY" sz="2000" dirty="0">
              <a:solidFill>
                <a:schemeClr val="tx1"/>
              </a:solidFill>
              <a:latin typeface="Candara" panose="020E0502030303020204" pitchFamily="34" charset="0"/>
            </a:endParaRPr>
          </a:p>
        </p:txBody>
      </p:sp>
      <p:sp>
        <p:nvSpPr>
          <p:cNvPr id="17" name="Text Box 46">
            <a:extLst>
              <a:ext uri="{FF2B5EF4-FFF2-40B4-BE49-F238E27FC236}">
                <a16:creationId xmlns:a16="http://schemas.microsoft.com/office/drawing/2014/main" id="{2816E1CD-C75F-AE92-9A65-666C4DD2D586}"/>
              </a:ext>
            </a:extLst>
          </p:cNvPr>
          <p:cNvSpPr txBox="1">
            <a:spLocks noChangeArrowheads="1"/>
          </p:cNvSpPr>
          <p:nvPr/>
        </p:nvSpPr>
        <p:spPr bwMode="auto">
          <a:xfrm>
            <a:off x="5582414" y="5311308"/>
            <a:ext cx="1598990" cy="400110"/>
          </a:xfrm>
          <a:prstGeom prst="rect">
            <a:avLst/>
          </a:prstGeom>
          <a:noFill/>
          <a:ln w="9525">
            <a:noFill/>
            <a:miter lim="800000"/>
            <a:headEnd/>
            <a:tailEnd/>
          </a:ln>
        </p:spPr>
        <p:txBody>
          <a:bodyPr wrap="square">
            <a:spAutoFit/>
          </a:bodyPr>
          <a:lstStyle/>
          <a:p>
            <a:pPr algn="ctr">
              <a:spcBef>
                <a:spcPct val="50000"/>
              </a:spcBef>
            </a:pPr>
            <a:r>
              <a:rPr lang="es-UY" sz="2000" dirty="0">
                <a:latin typeface="Candara" panose="020E0502030303020204" pitchFamily="34" charset="0"/>
              </a:rPr>
              <a:t>Reflexión</a:t>
            </a:r>
            <a:endParaRPr lang="es-UY" sz="2000" dirty="0">
              <a:solidFill>
                <a:schemeClr val="tx1"/>
              </a:solidFill>
              <a:latin typeface="Candara" panose="020E0502030303020204" pitchFamily="34" charset="0"/>
            </a:endParaRPr>
          </a:p>
        </p:txBody>
      </p:sp>
      <p:sp>
        <p:nvSpPr>
          <p:cNvPr id="18" name="Text Box 46">
            <a:extLst>
              <a:ext uri="{FF2B5EF4-FFF2-40B4-BE49-F238E27FC236}">
                <a16:creationId xmlns:a16="http://schemas.microsoft.com/office/drawing/2014/main" id="{FCD7BF24-F1AF-51FE-1386-B983E6104941}"/>
              </a:ext>
            </a:extLst>
          </p:cNvPr>
          <p:cNvSpPr txBox="1">
            <a:spLocks noChangeArrowheads="1"/>
          </p:cNvSpPr>
          <p:nvPr/>
        </p:nvSpPr>
        <p:spPr bwMode="auto">
          <a:xfrm>
            <a:off x="9780341" y="5331057"/>
            <a:ext cx="1598990" cy="400110"/>
          </a:xfrm>
          <a:prstGeom prst="rect">
            <a:avLst/>
          </a:prstGeom>
          <a:noFill/>
          <a:ln w="9525">
            <a:noFill/>
            <a:miter lim="800000"/>
            <a:headEnd/>
            <a:tailEnd/>
          </a:ln>
        </p:spPr>
        <p:txBody>
          <a:bodyPr wrap="square">
            <a:spAutoFit/>
          </a:bodyPr>
          <a:lstStyle/>
          <a:p>
            <a:pPr algn="ctr">
              <a:spcBef>
                <a:spcPct val="50000"/>
              </a:spcBef>
            </a:pPr>
            <a:r>
              <a:rPr lang="es-UY" sz="2000" dirty="0">
                <a:latin typeface="Candara" panose="020E0502030303020204" pitchFamily="34" charset="0"/>
              </a:rPr>
              <a:t>Difusión</a:t>
            </a:r>
            <a:endParaRPr lang="es-UY" sz="2000" dirty="0">
              <a:solidFill>
                <a:schemeClr val="tx1"/>
              </a:solidFill>
              <a:latin typeface="Candara" panose="020E0502030303020204" pitchFamily="34" charset="0"/>
            </a:endParaRPr>
          </a:p>
        </p:txBody>
      </p:sp>
    </p:spTree>
    <p:extLst>
      <p:ext uri="{BB962C8B-B14F-4D97-AF65-F5344CB8AC3E}">
        <p14:creationId xmlns:p14="http://schemas.microsoft.com/office/powerpoint/2010/main" val="76279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6">
            <a:extLst>
              <a:ext uri="{FF2B5EF4-FFF2-40B4-BE49-F238E27FC236}">
                <a16:creationId xmlns:a16="http://schemas.microsoft.com/office/drawing/2014/main" id="{78C191C5-9E9C-629C-4FBF-16B09592D717}"/>
              </a:ext>
            </a:extLst>
          </p:cNvPr>
          <p:cNvSpPr>
            <a:spLocks noChangeShapeType="1"/>
          </p:cNvSpPr>
          <p:nvPr/>
        </p:nvSpPr>
        <p:spPr bwMode="auto">
          <a:xfrm>
            <a:off x="3267078" y="415290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7" name="Line 7">
            <a:extLst>
              <a:ext uri="{FF2B5EF4-FFF2-40B4-BE49-F238E27FC236}">
                <a16:creationId xmlns:a16="http://schemas.microsoft.com/office/drawing/2014/main" id="{95CC004C-25D8-45C4-DE80-2A049218A971}"/>
              </a:ext>
            </a:extLst>
          </p:cNvPr>
          <p:cNvSpPr>
            <a:spLocks noChangeShapeType="1"/>
          </p:cNvSpPr>
          <p:nvPr/>
        </p:nvSpPr>
        <p:spPr bwMode="auto">
          <a:xfrm>
            <a:off x="3267078" y="340995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0" name="Line 10">
            <a:extLst>
              <a:ext uri="{FF2B5EF4-FFF2-40B4-BE49-F238E27FC236}">
                <a16:creationId xmlns:a16="http://schemas.microsoft.com/office/drawing/2014/main" id="{B2C03875-4BA2-E3F4-CCB3-1D0260723EE0}"/>
              </a:ext>
            </a:extLst>
          </p:cNvPr>
          <p:cNvSpPr>
            <a:spLocks noChangeShapeType="1"/>
          </p:cNvSpPr>
          <p:nvPr/>
        </p:nvSpPr>
        <p:spPr bwMode="auto">
          <a:xfrm flipV="1">
            <a:off x="43211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1" name="Line 11">
            <a:extLst>
              <a:ext uri="{FF2B5EF4-FFF2-40B4-BE49-F238E27FC236}">
                <a16:creationId xmlns:a16="http://schemas.microsoft.com/office/drawing/2014/main" id="{863EBE60-E106-999F-2910-E3CA1B0DC7AF}"/>
              </a:ext>
            </a:extLst>
          </p:cNvPr>
          <p:cNvSpPr>
            <a:spLocks noChangeShapeType="1"/>
          </p:cNvSpPr>
          <p:nvPr/>
        </p:nvSpPr>
        <p:spPr bwMode="auto">
          <a:xfrm flipV="1">
            <a:off x="5418138"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2" name="Line 12">
            <a:extLst>
              <a:ext uri="{FF2B5EF4-FFF2-40B4-BE49-F238E27FC236}">
                <a16:creationId xmlns:a16="http://schemas.microsoft.com/office/drawing/2014/main" id="{901E121F-A5F9-656A-0593-4FA27A5F2492}"/>
              </a:ext>
            </a:extLst>
          </p:cNvPr>
          <p:cNvSpPr>
            <a:spLocks noChangeShapeType="1"/>
          </p:cNvSpPr>
          <p:nvPr/>
        </p:nvSpPr>
        <p:spPr bwMode="auto">
          <a:xfrm flipV="1">
            <a:off x="65055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5" name="Text Box 11">
            <a:extLst>
              <a:ext uri="{FF2B5EF4-FFF2-40B4-BE49-F238E27FC236}">
                <a16:creationId xmlns:a16="http://schemas.microsoft.com/office/drawing/2014/main" id="{24098D51-5A34-DE4E-FC50-7F4BDDDAD7AE}"/>
              </a:ext>
            </a:extLst>
          </p:cNvPr>
          <p:cNvSpPr txBox="1">
            <a:spLocks noChangeArrowheads="1"/>
          </p:cNvSpPr>
          <p:nvPr/>
        </p:nvSpPr>
        <p:spPr bwMode="auto">
          <a:xfrm>
            <a:off x="47501" y="6563279"/>
            <a:ext cx="3282940" cy="261610"/>
          </a:xfrm>
          <a:prstGeom prst="rect">
            <a:avLst/>
          </a:prstGeom>
          <a:noFill/>
          <a:ln w="9525">
            <a:noFill/>
            <a:miter lim="800000"/>
            <a:headEnd/>
            <a:tailEnd/>
          </a:ln>
        </p:spPr>
        <p:txBody>
          <a:bodyPr wrap="square">
            <a:spAutoFit/>
          </a:bodyPr>
          <a:lstStyle/>
          <a:p>
            <a:pPr>
              <a:spcBef>
                <a:spcPct val="50000"/>
              </a:spcBef>
            </a:pPr>
            <a:r>
              <a:rPr lang="es-ES_tradnl" sz="1100" dirty="0">
                <a:solidFill>
                  <a:schemeClr val="tx1"/>
                </a:solidFill>
              </a:rPr>
              <a:t>FUENTE: </a:t>
            </a:r>
            <a:r>
              <a:rPr lang="es-ES_tradnl" sz="1100" dirty="0" err="1">
                <a:solidFill>
                  <a:schemeClr val="tx1"/>
                </a:solidFill>
              </a:rPr>
              <a:t>Water</a:t>
            </a:r>
            <a:r>
              <a:rPr lang="es-ES_tradnl" sz="1100" dirty="0">
                <a:solidFill>
                  <a:schemeClr val="tx1"/>
                </a:solidFill>
              </a:rPr>
              <a:t> </a:t>
            </a:r>
            <a:r>
              <a:rPr lang="es-ES_tradnl" sz="1100" dirty="0" err="1">
                <a:solidFill>
                  <a:schemeClr val="tx1"/>
                </a:solidFill>
              </a:rPr>
              <a:t>Treatment</a:t>
            </a:r>
            <a:r>
              <a:rPr lang="es-ES_tradnl" sz="1100" dirty="0">
                <a:solidFill>
                  <a:schemeClr val="tx1"/>
                </a:solidFill>
              </a:rPr>
              <a:t>, </a:t>
            </a:r>
            <a:r>
              <a:rPr lang="es-ES_tradnl" sz="1100" dirty="0" err="1">
                <a:solidFill>
                  <a:schemeClr val="tx1"/>
                </a:solidFill>
              </a:rPr>
              <a:t>Principles</a:t>
            </a:r>
            <a:r>
              <a:rPr lang="es-ES_tradnl" sz="1100" dirty="0">
                <a:solidFill>
                  <a:schemeClr val="tx1"/>
                </a:solidFill>
              </a:rPr>
              <a:t> and </a:t>
            </a:r>
            <a:r>
              <a:rPr lang="es-ES_tradnl" sz="1100" dirty="0" err="1">
                <a:solidFill>
                  <a:schemeClr val="tx1"/>
                </a:solidFill>
              </a:rPr>
              <a:t>Design</a:t>
            </a:r>
            <a:endParaRPr lang="es-ES_tradnl" sz="1100" dirty="0">
              <a:solidFill>
                <a:schemeClr val="tx1"/>
              </a:solidFill>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562318" y="934711"/>
            <a:ext cx="10758902" cy="2308324"/>
          </a:xfrm>
          <a:prstGeom prst="rect">
            <a:avLst/>
          </a:prstGeom>
          <a:noFill/>
          <a:ln w="9525">
            <a:noFill/>
            <a:miter lim="800000"/>
            <a:headEnd/>
            <a:tailEnd/>
          </a:ln>
        </p:spPr>
        <p:txBody>
          <a:bodyPr wrap="square">
            <a:spAutoFit/>
          </a:bodyPr>
          <a:lstStyle/>
          <a:p>
            <a:pPr algn="just">
              <a:spcBef>
                <a:spcPct val="50000"/>
              </a:spcBef>
            </a:pPr>
            <a:r>
              <a:rPr lang="es-UY" sz="2400" u="sng" dirty="0">
                <a:solidFill>
                  <a:schemeClr val="tx1"/>
                </a:solidFill>
                <a:latin typeface="Candara" panose="020E0502030303020204" pitchFamily="34" charset="0"/>
              </a:rPr>
              <a:t>Absorbancia y Transmitancia:</a:t>
            </a:r>
          </a:p>
          <a:p>
            <a:pPr marL="342900" indent="-342900" algn="just">
              <a:spcBef>
                <a:spcPct val="50000"/>
              </a:spcBef>
              <a:buFont typeface="Arial" panose="020B0604020202020204" pitchFamily="34" charset="0"/>
              <a:buChar char="•"/>
            </a:pPr>
            <a:r>
              <a:rPr lang="es-UY" sz="2400" dirty="0">
                <a:solidFill>
                  <a:schemeClr val="tx1"/>
                </a:solidFill>
                <a:latin typeface="Candara" panose="020E0502030303020204" pitchFamily="34" charset="0"/>
              </a:rPr>
              <a:t>La absorbancia UV de una muestra de agua representa la reducción en la luz incidente al pasar a través de ella. </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La transmitancia UV (</a:t>
            </a:r>
            <a:r>
              <a:rPr lang="es-UY" sz="2400" b="1" dirty="0">
                <a:latin typeface="Candara" panose="020E0502030303020204" pitchFamily="34" charset="0"/>
              </a:rPr>
              <a:t>UVT</a:t>
            </a:r>
            <a:r>
              <a:rPr lang="es-UY" sz="2400" dirty="0">
                <a:latin typeface="Candara" panose="020E0502030303020204" pitchFamily="34" charset="0"/>
              </a:rPr>
              <a:t>) de una muestra de agua indica el porcentaje de luz que pasa a través de ella. </a:t>
            </a:r>
          </a:p>
        </p:txBody>
      </p:sp>
      <p:sp>
        <p:nvSpPr>
          <p:cNvPr id="2" name="Text Box 46">
            <a:extLst>
              <a:ext uri="{FF2B5EF4-FFF2-40B4-BE49-F238E27FC236}">
                <a16:creationId xmlns:a16="http://schemas.microsoft.com/office/drawing/2014/main" id="{5DF1E654-5DFF-325C-6668-C0EC66441101}"/>
              </a:ext>
            </a:extLst>
          </p:cNvPr>
          <p:cNvSpPr txBox="1">
            <a:spLocks noChangeArrowheads="1"/>
          </p:cNvSpPr>
          <p:nvPr/>
        </p:nvSpPr>
        <p:spPr bwMode="auto">
          <a:xfrm>
            <a:off x="1476024" y="3469284"/>
            <a:ext cx="2763636" cy="830997"/>
          </a:xfrm>
          <a:prstGeom prst="rect">
            <a:avLst/>
          </a:prstGeom>
          <a:noFill/>
          <a:ln w="9525">
            <a:noFill/>
            <a:miter lim="800000"/>
            <a:headEnd/>
            <a:tailEnd/>
          </a:ln>
        </p:spPr>
        <p:txBody>
          <a:bodyPr wrap="square">
            <a:spAutoFit/>
          </a:bodyPr>
          <a:lstStyle/>
          <a:p>
            <a:pPr algn="just">
              <a:spcBef>
                <a:spcPct val="50000"/>
              </a:spcBef>
            </a:pPr>
            <a:r>
              <a:rPr lang="es-UY" sz="2400" dirty="0">
                <a:latin typeface="Candara" panose="020E0502030303020204" pitchFamily="34" charset="0"/>
              </a:rPr>
              <a:t>% </a:t>
            </a:r>
            <a:r>
              <a:rPr lang="es-UY" sz="2400" i="1" dirty="0">
                <a:latin typeface="Candara" panose="020E0502030303020204" pitchFamily="34" charset="0"/>
              </a:rPr>
              <a:t>UVT = 100 . I / I</a:t>
            </a:r>
            <a:r>
              <a:rPr lang="es-UY" sz="2400" i="1" baseline="-25000" dirty="0">
                <a:latin typeface="Candara" panose="020E0502030303020204" pitchFamily="34" charset="0"/>
              </a:rPr>
              <a:t>o</a:t>
            </a:r>
            <a:r>
              <a:rPr lang="es-UY" sz="2400" i="1" dirty="0">
                <a:latin typeface="Candara" panose="020E0502030303020204" pitchFamily="34" charset="0"/>
              </a:rPr>
              <a:t> 	</a:t>
            </a:r>
          </a:p>
        </p:txBody>
      </p:sp>
      <p:sp>
        <p:nvSpPr>
          <p:cNvPr id="3" name="Text Box 46">
            <a:extLst>
              <a:ext uri="{FF2B5EF4-FFF2-40B4-BE49-F238E27FC236}">
                <a16:creationId xmlns:a16="http://schemas.microsoft.com/office/drawing/2014/main" id="{4432C7C6-5344-78B7-8013-A0E42AA46212}"/>
              </a:ext>
            </a:extLst>
          </p:cNvPr>
          <p:cNvSpPr txBox="1">
            <a:spLocks noChangeArrowheads="1"/>
          </p:cNvSpPr>
          <p:nvPr/>
        </p:nvSpPr>
        <p:spPr bwMode="auto">
          <a:xfrm>
            <a:off x="708990" y="4243490"/>
            <a:ext cx="10970040" cy="2015936"/>
          </a:xfrm>
          <a:prstGeom prst="rect">
            <a:avLst/>
          </a:prstGeom>
          <a:noFill/>
          <a:ln w="9525">
            <a:noFill/>
            <a:miter lim="800000"/>
            <a:headEnd/>
            <a:tailEnd/>
          </a:ln>
        </p:spPr>
        <p:txBody>
          <a:bodyPr wrap="square">
            <a:spAutoFit/>
          </a:bodyPr>
          <a:lstStyle/>
          <a:p>
            <a:pPr marL="1155700" indent="-1155700" algn="just">
              <a:spcBef>
                <a:spcPts val="200"/>
              </a:spcBef>
            </a:pPr>
            <a:r>
              <a:rPr lang="es-UY" sz="2400" dirty="0">
                <a:latin typeface="Candara" panose="020E0502030303020204" pitchFamily="34" charset="0"/>
              </a:rPr>
              <a:t>donde: 	UVT = transmitancia UV a determinada longitud de onda (generalmente a 254 nm) y distancia (generalmente 1 cm)</a:t>
            </a:r>
          </a:p>
          <a:p>
            <a:pPr marL="1155700" indent="-1155700" algn="just">
              <a:spcBef>
                <a:spcPts val="200"/>
              </a:spcBef>
            </a:pPr>
            <a:r>
              <a:rPr lang="es-UY" sz="2400" dirty="0">
                <a:solidFill>
                  <a:schemeClr val="tx1"/>
                </a:solidFill>
                <a:latin typeface="Candara" panose="020E0502030303020204" pitchFamily="34" charset="0"/>
              </a:rPr>
              <a:t>	I = intensidad de luz </a:t>
            </a:r>
            <a:r>
              <a:rPr lang="es-UY" sz="2400" dirty="0">
                <a:latin typeface="Candara" panose="020E0502030303020204" pitchFamily="34" charset="0"/>
              </a:rPr>
              <a:t>transmitida a través de la muestra (mW/cm</a:t>
            </a:r>
            <a:r>
              <a:rPr lang="es-UY" sz="2400" baseline="30000" dirty="0">
                <a:latin typeface="Candara" panose="020E0502030303020204" pitchFamily="34" charset="0"/>
              </a:rPr>
              <a:t>2</a:t>
            </a:r>
            <a:r>
              <a:rPr lang="es-UY" sz="2400" dirty="0">
                <a:latin typeface="Candara" panose="020E0502030303020204" pitchFamily="34" charset="0"/>
              </a:rPr>
              <a:t>)</a:t>
            </a:r>
          </a:p>
          <a:p>
            <a:pPr marL="1155700" indent="-1155700" algn="just">
              <a:spcBef>
                <a:spcPts val="200"/>
              </a:spcBef>
            </a:pPr>
            <a:r>
              <a:rPr lang="es-UY" sz="2400" dirty="0">
                <a:solidFill>
                  <a:schemeClr val="tx1"/>
                </a:solidFill>
                <a:latin typeface="Candara" panose="020E0502030303020204" pitchFamily="34" charset="0"/>
              </a:rPr>
              <a:t>	I</a:t>
            </a:r>
            <a:r>
              <a:rPr lang="es-UY" sz="2400" baseline="-25000" dirty="0">
                <a:solidFill>
                  <a:schemeClr val="tx1"/>
                </a:solidFill>
                <a:latin typeface="Candara" panose="020E0502030303020204" pitchFamily="34" charset="0"/>
              </a:rPr>
              <a:t>o</a:t>
            </a:r>
            <a:r>
              <a:rPr lang="es-UY" sz="2400" dirty="0">
                <a:solidFill>
                  <a:schemeClr val="tx1"/>
                </a:solidFill>
                <a:latin typeface="Candara" panose="020E0502030303020204" pitchFamily="34" charset="0"/>
              </a:rPr>
              <a:t> = intensidad de luz incidente a la muestra (mW/cm</a:t>
            </a:r>
            <a:r>
              <a:rPr lang="es-UY" sz="2400" baseline="30000" dirty="0">
                <a:solidFill>
                  <a:schemeClr val="tx1"/>
                </a:solidFill>
                <a:latin typeface="Candara" panose="020E0502030303020204" pitchFamily="34" charset="0"/>
              </a:rPr>
              <a:t>2</a:t>
            </a:r>
            <a:r>
              <a:rPr lang="es-UY" sz="2400" dirty="0">
                <a:solidFill>
                  <a:schemeClr val="tx1"/>
                </a:solidFill>
                <a:latin typeface="Candara" panose="020E0502030303020204" pitchFamily="34" charset="0"/>
              </a:rPr>
              <a:t>)</a:t>
            </a:r>
          </a:p>
          <a:p>
            <a:pPr marL="1079500" indent="-1079500" algn="just">
              <a:spcBef>
                <a:spcPts val="200"/>
              </a:spcBef>
            </a:pPr>
            <a:r>
              <a:rPr lang="es-UY" sz="2400" dirty="0">
                <a:latin typeface="Candara" panose="020E0502030303020204" pitchFamily="34" charset="0"/>
              </a:rPr>
              <a:t>	 A = absorbancia UV a determinada longitud de onda y distancia</a:t>
            </a:r>
            <a:endParaRPr lang="es-ES_tradnl" sz="2400" dirty="0">
              <a:solidFill>
                <a:schemeClr val="tx1"/>
              </a:solidFill>
              <a:latin typeface="Candara" panose="020E0502030303020204" pitchFamily="34" charset="0"/>
            </a:endParaRPr>
          </a:p>
        </p:txBody>
      </p:sp>
      <p:sp>
        <p:nvSpPr>
          <p:cNvPr id="4" name="Text Box 46">
            <a:extLst>
              <a:ext uri="{FF2B5EF4-FFF2-40B4-BE49-F238E27FC236}">
                <a16:creationId xmlns:a16="http://schemas.microsoft.com/office/drawing/2014/main" id="{81956771-DE45-5EB6-4B86-15ECFA3D59E4}"/>
              </a:ext>
            </a:extLst>
          </p:cNvPr>
          <p:cNvSpPr txBox="1">
            <a:spLocks noChangeArrowheads="1"/>
          </p:cNvSpPr>
          <p:nvPr/>
        </p:nvSpPr>
        <p:spPr bwMode="auto">
          <a:xfrm>
            <a:off x="4812192" y="3469284"/>
            <a:ext cx="2763636" cy="830997"/>
          </a:xfrm>
          <a:prstGeom prst="rect">
            <a:avLst/>
          </a:prstGeom>
          <a:noFill/>
          <a:ln w="9525">
            <a:noFill/>
            <a:miter lim="800000"/>
            <a:headEnd/>
            <a:tailEnd/>
          </a:ln>
        </p:spPr>
        <p:txBody>
          <a:bodyPr wrap="square">
            <a:spAutoFit/>
          </a:bodyPr>
          <a:lstStyle/>
          <a:p>
            <a:pPr algn="just">
              <a:spcBef>
                <a:spcPct val="50000"/>
              </a:spcBef>
            </a:pPr>
            <a:r>
              <a:rPr lang="es-UY" sz="2400" dirty="0">
                <a:latin typeface="Candara" panose="020E0502030303020204" pitchFamily="34" charset="0"/>
              </a:rPr>
              <a:t>% </a:t>
            </a:r>
            <a:r>
              <a:rPr lang="es-UY" sz="2400" i="1" dirty="0">
                <a:latin typeface="Candara" panose="020E0502030303020204" pitchFamily="34" charset="0"/>
              </a:rPr>
              <a:t>UVT = 100 . 10</a:t>
            </a:r>
            <a:r>
              <a:rPr lang="es-UY" sz="2400" i="1" baseline="30000" dirty="0">
                <a:latin typeface="Candara" panose="020E0502030303020204" pitchFamily="34" charset="0"/>
              </a:rPr>
              <a:t>-A</a:t>
            </a:r>
            <a:r>
              <a:rPr lang="es-UY" sz="2400" i="1" dirty="0">
                <a:latin typeface="Candara" panose="020E0502030303020204" pitchFamily="34" charset="0"/>
              </a:rPr>
              <a:t> 	</a:t>
            </a:r>
          </a:p>
        </p:txBody>
      </p:sp>
    </p:spTree>
    <p:extLst>
      <p:ext uri="{BB962C8B-B14F-4D97-AF65-F5344CB8AC3E}">
        <p14:creationId xmlns:p14="http://schemas.microsoft.com/office/powerpoint/2010/main" val="279901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6">
            <a:extLst>
              <a:ext uri="{FF2B5EF4-FFF2-40B4-BE49-F238E27FC236}">
                <a16:creationId xmlns:a16="http://schemas.microsoft.com/office/drawing/2014/main" id="{78C191C5-9E9C-629C-4FBF-16B09592D717}"/>
              </a:ext>
            </a:extLst>
          </p:cNvPr>
          <p:cNvSpPr>
            <a:spLocks noChangeShapeType="1"/>
          </p:cNvSpPr>
          <p:nvPr/>
        </p:nvSpPr>
        <p:spPr bwMode="auto">
          <a:xfrm>
            <a:off x="3267078" y="415290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7" name="Line 7">
            <a:extLst>
              <a:ext uri="{FF2B5EF4-FFF2-40B4-BE49-F238E27FC236}">
                <a16:creationId xmlns:a16="http://schemas.microsoft.com/office/drawing/2014/main" id="{95CC004C-25D8-45C4-DE80-2A049218A971}"/>
              </a:ext>
            </a:extLst>
          </p:cNvPr>
          <p:cNvSpPr>
            <a:spLocks noChangeShapeType="1"/>
          </p:cNvSpPr>
          <p:nvPr/>
        </p:nvSpPr>
        <p:spPr bwMode="auto">
          <a:xfrm>
            <a:off x="3267078" y="340995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0" name="Line 10">
            <a:extLst>
              <a:ext uri="{FF2B5EF4-FFF2-40B4-BE49-F238E27FC236}">
                <a16:creationId xmlns:a16="http://schemas.microsoft.com/office/drawing/2014/main" id="{B2C03875-4BA2-E3F4-CCB3-1D0260723EE0}"/>
              </a:ext>
            </a:extLst>
          </p:cNvPr>
          <p:cNvSpPr>
            <a:spLocks noChangeShapeType="1"/>
          </p:cNvSpPr>
          <p:nvPr/>
        </p:nvSpPr>
        <p:spPr bwMode="auto">
          <a:xfrm flipV="1">
            <a:off x="43211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1" name="Line 11">
            <a:extLst>
              <a:ext uri="{FF2B5EF4-FFF2-40B4-BE49-F238E27FC236}">
                <a16:creationId xmlns:a16="http://schemas.microsoft.com/office/drawing/2014/main" id="{863EBE60-E106-999F-2910-E3CA1B0DC7AF}"/>
              </a:ext>
            </a:extLst>
          </p:cNvPr>
          <p:cNvSpPr>
            <a:spLocks noChangeShapeType="1"/>
          </p:cNvSpPr>
          <p:nvPr/>
        </p:nvSpPr>
        <p:spPr bwMode="auto">
          <a:xfrm flipV="1">
            <a:off x="5418138"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2" name="Line 12">
            <a:extLst>
              <a:ext uri="{FF2B5EF4-FFF2-40B4-BE49-F238E27FC236}">
                <a16:creationId xmlns:a16="http://schemas.microsoft.com/office/drawing/2014/main" id="{901E121F-A5F9-656A-0593-4FA27A5F2492}"/>
              </a:ext>
            </a:extLst>
          </p:cNvPr>
          <p:cNvSpPr>
            <a:spLocks noChangeShapeType="1"/>
          </p:cNvSpPr>
          <p:nvPr/>
        </p:nvSpPr>
        <p:spPr bwMode="auto">
          <a:xfrm flipV="1">
            <a:off x="65055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5" name="Text Box 11">
            <a:extLst>
              <a:ext uri="{FF2B5EF4-FFF2-40B4-BE49-F238E27FC236}">
                <a16:creationId xmlns:a16="http://schemas.microsoft.com/office/drawing/2014/main" id="{24098D51-5A34-DE4E-FC50-7F4BDDDAD7AE}"/>
              </a:ext>
            </a:extLst>
          </p:cNvPr>
          <p:cNvSpPr txBox="1">
            <a:spLocks noChangeArrowheads="1"/>
          </p:cNvSpPr>
          <p:nvPr/>
        </p:nvSpPr>
        <p:spPr bwMode="auto">
          <a:xfrm>
            <a:off x="47501" y="6563279"/>
            <a:ext cx="3282940" cy="261610"/>
          </a:xfrm>
          <a:prstGeom prst="rect">
            <a:avLst/>
          </a:prstGeom>
          <a:noFill/>
          <a:ln w="9525">
            <a:noFill/>
            <a:miter lim="800000"/>
            <a:headEnd/>
            <a:tailEnd/>
          </a:ln>
        </p:spPr>
        <p:txBody>
          <a:bodyPr wrap="square">
            <a:spAutoFit/>
          </a:bodyPr>
          <a:lstStyle/>
          <a:p>
            <a:pPr>
              <a:spcBef>
                <a:spcPct val="50000"/>
              </a:spcBef>
            </a:pPr>
            <a:r>
              <a:rPr lang="es-ES_tradnl" sz="1100" dirty="0">
                <a:solidFill>
                  <a:schemeClr val="tx1"/>
                </a:solidFill>
              </a:rPr>
              <a:t>FUENTE: </a:t>
            </a:r>
            <a:r>
              <a:rPr lang="es-ES_tradnl" sz="1100" dirty="0" err="1">
                <a:solidFill>
                  <a:schemeClr val="tx1"/>
                </a:solidFill>
              </a:rPr>
              <a:t>Water</a:t>
            </a:r>
            <a:r>
              <a:rPr lang="es-ES_tradnl" sz="1100" dirty="0">
                <a:solidFill>
                  <a:schemeClr val="tx1"/>
                </a:solidFill>
              </a:rPr>
              <a:t> </a:t>
            </a:r>
            <a:r>
              <a:rPr lang="es-ES_tradnl" sz="1100" dirty="0" err="1">
                <a:solidFill>
                  <a:schemeClr val="tx1"/>
                </a:solidFill>
              </a:rPr>
              <a:t>Treatment</a:t>
            </a:r>
            <a:r>
              <a:rPr lang="es-ES_tradnl" sz="1100" dirty="0">
                <a:solidFill>
                  <a:schemeClr val="tx1"/>
                </a:solidFill>
              </a:rPr>
              <a:t>, </a:t>
            </a:r>
            <a:r>
              <a:rPr lang="es-ES_tradnl" sz="1100" dirty="0" err="1">
                <a:solidFill>
                  <a:schemeClr val="tx1"/>
                </a:solidFill>
              </a:rPr>
              <a:t>Principles</a:t>
            </a:r>
            <a:r>
              <a:rPr lang="es-ES_tradnl" sz="1100" dirty="0">
                <a:solidFill>
                  <a:schemeClr val="tx1"/>
                </a:solidFill>
              </a:rPr>
              <a:t> and </a:t>
            </a:r>
            <a:r>
              <a:rPr lang="es-ES_tradnl" sz="1100" dirty="0" err="1">
                <a:solidFill>
                  <a:schemeClr val="tx1"/>
                </a:solidFill>
              </a:rPr>
              <a:t>Design</a:t>
            </a:r>
            <a:endParaRPr lang="es-ES_tradnl" sz="1100" dirty="0">
              <a:solidFill>
                <a:schemeClr val="tx1"/>
              </a:solidFill>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562318" y="934711"/>
            <a:ext cx="10758902" cy="461665"/>
          </a:xfrm>
          <a:prstGeom prst="rect">
            <a:avLst/>
          </a:prstGeom>
          <a:noFill/>
          <a:ln w="9525">
            <a:noFill/>
            <a:miter lim="800000"/>
            <a:headEnd/>
            <a:tailEnd/>
          </a:ln>
        </p:spPr>
        <p:txBody>
          <a:bodyPr wrap="square">
            <a:spAutoFit/>
          </a:bodyPr>
          <a:lstStyle/>
          <a:p>
            <a:pPr algn="just">
              <a:spcBef>
                <a:spcPct val="50000"/>
              </a:spcBef>
            </a:pPr>
            <a:r>
              <a:rPr lang="es-UY" sz="2400" u="sng" dirty="0">
                <a:solidFill>
                  <a:schemeClr val="tx1"/>
                </a:solidFill>
                <a:latin typeface="Candara" panose="020E0502030303020204" pitchFamily="34" charset="0"/>
              </a:rPr>
              <a:t>Intensidad y dosis:</a:t>
            </a:r>
          </a:p>
        </p:txBody>
      </p:sp>
      <p:sp>
        <p:nvSpPr>
          <p:cNvPr id="3" name="Text Box 46">
            <a:extLst>
              <a:ext uri="{FF2B5EF4-FFF2-40B4-BE49-F238E27FC236}">
                <a16:creationId xmlns:a16="http://schemas.microsoft.com/office/drawing/2014/main" id="{4432C7C6-5344-78B7-8013-A0E42AA46212}"/>
              </a:ext>
            </a:extLst>
          </p:cNvPr>
          <p:cNvSpPr txBox="1">
            <a:spLocks noChangeArrowheads="1"/>
          </p:cNvSpPr>
          <p:nvPr/>
        </p:nvSpPr>
        <p:spPr bwMode="auto">
          <a:xfrm>
            <a:off x="2486018" y="2945510"/>
            <a:ext cx="9288261" cy="1251625"/>
          </a:xfrm>
          <a:prstGeom prst="rect">
            <a:avLst/>
          </a:prstGeom>
          <a:noFill/>
          <a:ln w="9525">
            <a:noFill/>
            <a:miter lim="800000"/>
            <a:headEnd/>
            <a:tailEnd/>
          </a:ln>
        </p:spPr>
        <p:txBody>
          <a:bodyPr wrap="square">
            <a:spAutoFit/>
          </a:bodyPr>
          <a:lstStyle/>
          <a:p>
            <a:pPr marL="1155700" indent="-1155700" algn="just">
              <a:spcBef>
                <a:spcPts val="200"/>
              </a:spcBef>
            </a:pPr>
            <a:r>
              <a:rPr lang="es-UY" sz="2400" dirty="0">
                <a:latin typeface="Candara" panose="020E0502030303020204" pitchFamily="34" charset="0"/>
              </a:rPr>
              <a:t>donde: 	D = dosis (mJ/cm</a:t>
            </a:r>
            <a:r>
              <a:rPr lang="es-UY" sz="2400" baseline="30000" dirty="0">
                <a:latin typeface="Candara" panose="020E0502030303020204" pitchFamily="34" charset="0"/>
              </a:rPr>
              <a:t>2</a:t>
            </a:r>
            <a:r>
              <a:rPr lang="es-UY" sz="2400" dirty="0">
                <a:latin typeface="Candara" panose="020E0502030303020204" pitchFamily="34" charset="0"/>
              </a:rPr>
              <a:t>)</a:t>
            </a:r>
          </a:p>
          <a:p>
            <a:pPr marL="1155700" indent="-1155700" algn="just">
              <a:spcBef>
                <a:spcPts val="200"/>
              </a:spcBef>
            </a:pPr>
            <a:r>
              <a:rPr lang="es-UY" sz="2400" dirty="0">
                <a:latin typeface="Candara" panose="020E0502030303020204" pitchFamily="34" charset="0"/>
              </a:rPr>
              <a:t>	i = intensidad promedio en la unidad (mW/cm</a:t>
            </a:r>
            <a:r>
              <a:rPr lang="es-UY" sz="2400" baseline="30000" dirty="0">
                <a:latin typeface="Candara" panose="020E0502030303020204" pitchFamily="34" charset="0"/>
              </a:rPr>
              <a:t>2</a:t>
            </a:r>
            <a:r>
              <a:rPr lang="es-UY" sz="2400" dirty="0">
                <a:latin typeface="Candara" panose="020E0502030303020204" pitchFamily="34" charset="0"/>
              </a:rPr>
              <a:t>)</a:t>
            </a:r>
          </a:p>
          <a:p>
            <a:pPr marL="1155700" indent="-1155700" algn="just">
              <a:spcBef>
                <a:spcPts val="200"/>
              </a:spcBef>
            </a:pPr>
            <a:r>
              <a:rPr lang="es-UY" sz="2400" dirty="0">
                <a:latin typeface="Candara" panose="020E0502030303020204" pitchFamily="34" charset="0"/>
              </a:rPr>
              <a:t>	T = tiempo de contacto (s)</a:t>
            </a:r>
          </a:p>
        </p:txBody>
      </p:sp>
      <p:sp>
        <p:nvSpPr>
          <p:cNvPr id="4" name="Text Box 46">
            <a:extLst>
              <a:ext uri="{FF2B5EF4-FFF2-40B4-BE49-F238E27FC236}">
                <a16:creationId xmlns:a16="http://schemas.microsoft.com/office/drawing/2014/main" id="{81956771-DE45-5EB6-4B86-15ECFA3D59E4}"/>
              </a:ext>
            </a:extLst>
          </p:cNvPr>
          <p:cNvSpPr txBox="1">
            <a:spLocks noChangeArrowheads="1"/>
          </p:cNvSpPr>
          <p:nvPr/>
        </p:nvSpPr>
        <p:spPr bwMode="auto">
          <a:xfrm>
            <a:off x="708990" y="3043159"/>
            <a:ext cx="2763636" cy="461665"/>
          </a:xfrm>
          <a:prstGeom prst="rect">
            <a:avLst/>
          </a:prstGeom>
          <a:noFill/>
          <a:ln w="9525">
            <a:noFill/>
            <a:miter lim="800000"/>
            <a:headEnd/>
            <a:tailEnd/>
          </a:ln>
        </p:spPr>
        <p:txBody>
          <a:bodyPr wrap="square">
            <a:spAutoFit/>
          </a:bodyPr>
          <a:lstStyle/>
          <a:p>
            <a:pPr algn="just">
              <a:spcBef>
                <a:spcPct val="50000"/>
              </a:spcBef>
            </a:pPr>
            <a:r>
              <a:rPr lang="es-UY" sz="2400" i="1" dirty="0">
                <a:latin typeface="Candara" panose="020E0502030303020204" pitchFamily="34" charset="0"/>
              </a:rPr>
              <a:t>D = I . T</a:t>
            </a:r>
          </a:p>
        </p:txBody>
      </p:sp>
      <p:sp>
        <p:nvSpPr>
          <p:cNvPr id="13" name="Text Box 46">
            <a:extLst>
              <a:ext uri="{FF2B5EF4-FFF2-40B4-BE49-F238E27FC236}">
                <a16:creationId xmlns:a16="http://schemas.microsoft.com/office/drawing/2014/main" id="{4BC67F78-6DFB-6236-4A81-4721B06B5C8D}"/>
              </a:ext>
            </a:extLst>
          </p:cNvPr>
          <p:cNvSpPr txBox="1">
            <a:spLocks noChangeArrowheads="1"/>
          </p:cNvSpPr>
          <p:nvPr/>
        </p:nvSpPr>
        <p:spPr bwMode="auto">
          <a:xfrm>
            <a:off x="708990" y="4595842"/>
            <a:ext cx="11065289" cy="1569660"/>
          </a:xfrm>
          <a:prstGeom prst="rect">
            <a:avLst/>
          </a:prstGeom>
          <a:noFill/>
          <a:ln w="9525">
            <a:noFill/>
            <a:miter lim="800000"/>
            <a:headEnd/>
            <a:tailEnd/>
          </a:ln>
        </p:spPr>
        <p:txBody>
          <a:bodyPr wrap="square">
            <a:spAutoFit/>
          </a:bodyPr>
          <a:lstStyle/>
          <a:p>
            <a:pPr algn="just">
              <a:spcBef>
                <a:spcPct val="50000"/>
              </a:spcBef>
            </a:pPr>
            <a:r>
              <a:rPr lang="es-UY" sz="2400" dirty="0">
                <a:solidFill>
                  <a:schemeClr val="tx1"/>
                </a:solidFill>
                <a:latin typeface="Candara" panose="020E0502030303020204" pitchFamily="34" charset="0"/>
              </a:rPr>
              <a:t>La dosis efectiva de UV depende de la intensidad de radiación y del caudal, pero también de las características del agua (transmitancia, concentración de sólidos suspendidos), de la hidráulica del reactor y del estado de las lámparas (envejecimiento y ensuciamiento)</a:t>
            </a:r>
            <a:endParaRPr lang="es-UY" sz="2400" dirty="0">
              <a:latin typeface="Candara" panose="020E0502030303020204" pitchFamily="34" charset="0"/>
            </a:endParaRPr>
          </a:p>
        </p:txBody>
      </p:sp>
      <p:sp>
        <p:nvSpPr>
          <p:cNvPr id="15" name="Text Box 16">
            <a:extLst>
              <a:ext uri="{FF2B5EF4-FFF2-40B4-BE49-F238E27FC236}">
                <a16:creationId xmlns:a16="http://schemas.microsoft.com/office/drawing/2014/main" id="{ADA21EBB-655D-865B-E255-BBD0BCC91CF6}"/>
              </a:ext>
            </a:extLst>
          </p:cNvPr>
          <p:cNvSpPr txBox="1">
            <a:spLocks noChangeArrowheads="1"/>
          </p:cNvSpPr>
          <p:nvPr/>
        </p:nvSpPr>
        <p:spPr bwMode="auto">
          <a:xfrm>
            <a:off x="561601" y="1619603"/>
            <a:ext cx="11377263" cy="1200329"/>
          </a:xfrm>
          <a:prstGeom prst="rect">
            <a:avLst/>
          </a:prstGeom>
          <a:noFill/>
          <a:ln w="9525">
            <a:noFill/>
            <a:miter lim="800000"/>
            <a:headEnd/>
            <a:tailEnd/>
          </a:ln>
        </p:spPr>
        <p:txBody>
          <a:bodyPr wrap="square">
            <a:spAutoFit/>
          </a:bodyPr>
          <a:lstStyle/>
          <a:p>
            <a:pPr algn="just">
              <a:spcBef>
                <a:spcPts val="600"/>
              </a:spcBef>
              <a:spcAft>
                <a:spcPts val="600"/>
              </a:spcAft>
            </a:pPr>
            <a:r>
              <a:rPr lang="es-UY" sz="2400" dirty="0">
                <a:solidFill>
                  <a:schemeClr val="tx1"/>
                </a:solidFill>
                <a:latin typeface="Candara" panose="020E0502030303020204" pitchFamily="34" charset="0"/>
              </a:rPr>
              <a:t>La efectividad de la desinfección se basa en la dosis de UV a la que están sometidos los microorganismos, la que se relaciona con la intensidad de radiación y el tiempo de contacto.</a:t>
            </a:r>
          </a:p>
        </p:txBody>
      </p:sp>
    </p:spTree>
    <p:extLst>
      <p:ext uri="{BB962C8B-B14F-4D97-AF65-F5344CB8AC3E}">
        <p14:creationId xmlns:p14="http://schemas.microsoft.com/office/powerpoint/2010/main" val="3031300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5" name="Text Box 11">
            <a:extLst>
              <a:ext uri="{FF2B5EF4-FFF2-40B4-BE49-F238E27FC236}">
                <a16:creationId xmlns:a16="http://schemas.microsoft.com/office/drawing/2014/main" id="{24098D51-5A34-DE4E-FC50-7F4BDDDAD7AE}"/>
              </a:ext>
            </a:extLst>
          </p:cNvPr>
          <p:cNvSpPr txBox="1">
            <a:spLocks noChangeArrowheads="1"/>
          </p:cNvSpPr>
          <p:nvPr/>
        </p:nvSpPr>
        <p:spPr bwMode="auto">
          <a:xfrm>
            <a:off x="47501" y="6563279"/>
            <a:ext cx="3282940" cy="261610"/>
          </a:xfrm>
          <a:prstGeom prst="rect">
            <a:avLst/>
          </a:prstGeom>
          <a:noFill/>
          <a:ln w="9525">
            <a:noFill/>
            <a:miter lim="800000"/>
            <a:headEnd/>
            <a:tailEnd/>
          </a:ln>
        </p:spPr>
        <p:txBody>
          <a:bodyPr wrap="square">
            <a:spAutoFit/>
          </a:bodyPr>
          <a:lstStyle/>
          <a:p>
            <a:pPr>
              <a:spcBef>
                <a:spcPct val="50000"/>
              </a:spcBef>
            </a:pPr>
            <a:r>
              <a:rPr lang="es-ES_tradnl" sz="1100" dirty="0">
                <a:solidFill>
                  <a:schemeClr val="tx1"/>
                </a:solidFill>
              </a:rPr>
              <a:t>FUENTE: </a:t>
            </a:r>
            <a:r>
              <a:rPr lang="es-ES_tradnl" sz="1100" dirty="0" err="1">
                <a:solidFill>
                  <a:schemeClr val="tx1"/>
                </a:solidFill>
              </a:rPr>
              <a:t>Water</a:t>
            </a:r>
            <a:r>
              <a:rPr lang="es-ES_tradnl" sz="1100" dirty="0">
                <a:solidFill>
                  <a:schemeClr val="tx1"/>
                </a:solidFill>
              </a:rPr>
              <a:t> </a:t>
            </a:r>
            <a:r>
              <a:rPr lang="es-ES_tradnl" sz="1100" dirty="0" err="1">
                <a:solidFill>
                  <a:schemeClr val="tx1"/>
                </a:solidFill>
              </a:rPr>
              <a:t>Treatment</a:t>
            </a:r>
            <a:r>
              <a:rPr lang="es-ES_tradnl" sz="1100" dirty="0">
                <a:solidFill>
                  <a:schemeClr val="tx1"/>
                </a:solidFill>
              </a:rPr>
              <a:t>, </a:t>
            </a:r>
            <a:r>
              <a:rPr lang="es-ES_tradnl" sz="1100" dirty="0" err="1">
                <a:solidFill>
                  <a:schemeClr val="tx1"/>
                </a:solidFill>
              </a:rPr>
              <a:t>Principles</a:t>
            </a:r>
            <a:r>
              <a:rPr lang="es-ES_tradnl" sz="1100" dirty="0">
                <a:solidFill>
                  <a:schemeClr val="tx1"/>
                </a:solidFill>
              </a:rPr>
              <a:t> and </a:t>
            </a:r>
            <a:r>
              <a:rPr lang="es-ES_tradnl" sz="1100" dirty="0" err="1">
                <a:solidFill>
                  <a:schemeClr val="tx1"/>
                </a:solidFill>
              </a:rPr>
              <a:t>Design</a:t>
            </a:r>
            <a:endParaRPr lang="es-ES_tradnl" sz="1100" dirty="0">
              <a:solidFill>
                <a:schemeClr val="tx1"/>
              </a:solidFill>
            </a:endParaRPr>
          </a:p>
        </p:txBody>
      </p:sp>
      <p:sp>
        <p:nvSpPr>
          <p:cNvPr id="15" name="Text Box 16">
            <a:extLst>
              <a:ext uri="{FF2B5EF4-FFF2-40B4-BE49-F238E27FC236}">
                <a16:creationId xmlns:a16="http://schemas.microsoft.com/office/drawing/2014/main" id="{ADA21EBB-655D-865B-E255-BBD0BCC91CF6}"/>
              </a:ext>
            </a:extLst>
          </p:cNvPr>
          <p:cNvSpPr txBox="1">
            <a:spLocks noChangeArrowheads="1"/>
          </p:cNvSpPr>
          <p:nvPr/>
        </p:nvSpPr>
        <p:spPr bwMode="auto">
          <a:xfrm>
            <a:off x="823789" y="889722"/>
            <a:ext cx="6614763" cy="830997"/>
          </a:xfrm>
          <a:prstGeom prst="rect">
            <a:avLst/>
          </a:prstGeom>
          <a:noFill/>
          <a:ln w="9525">
            <a:noFill/>
            <a:miter lim="800000"/>
            <a:headEnd/>
            <a:tailEnd/>
          </a:ln>
        </p:spPr>
        <p:txBody>
          <a:bodyPr wrap="square">
            <a:spAutoFit/>
          </a:bodyPr>
          <a:lstStyle/>
          <a:p>
            <a:pPr>
              <a:spcBef>
                <a:spcPts val="600"/>
              </a:spcBef>
              <a:spcAft>
                <a:spcPts val="600"/>
              </a:spcAft>
            </a:pPr>
            <a:r>
              <a:rPr lang="es-UY" sz="2400" dirty="0">
                <a:latin typeface="Candara" panose="020E0502030303020204" pitchFamily="34" charset="0"/>
              </a:rPr>
              <a:t>Transmitancia y absorbancia para distintas calidades de agua:</a:t>
            </a:r>
            <a:endParaRPr lang="es-UY" sz="2400" dirty="0">
              <a:solidFill>
                <a:schemeClr val="tx1"/>
              </a:solidFill>
              <a:latin typeface="Candara" panose="020E0502030303020204" pitchFamily="34" charset="0"/>
            </a:endParaRPr>
          </a:p>
        </p:txBody>
      </p:sp>
      <p:pic>
        <p:nvPicPr>
          <p:cNvPr id="18" name="Imagen 17">
            <a:extLst>
              <a:ext uri="{FF2B5EF4-FFF2-40B4-BE49-F238E27FC236}">
                <a16:creationId xmlns:a16="http://schemas.microsoft.com/office/drawing/2014/main" id="{8EBA044B-00B7-5C8B-362E-73F97014458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6597" t="9702" r="37905" b="24893"/>
          <a:stretch/>
        </p:blipFill>
        <p:spPr>
          <a:xfrm>
            <a:off x="7969826" y="1793976"/>
            <a:ext cx="3564683" cy="2435124"/>
          </a:xfrm>
          <a:prstGeom prst="rect">
            <a:avLst/>
          </a:prstGeom>
        </p:spPr>
      </p:pic>
      <p:pic>
        <p:nvPicPr>
          <p:cNvPr id="23" name="Imagen 22">
            <a:extLst>
              <a:ext uri="{FF2B5EF4-FFF2-40B4-BE49-F238E27FC236}">
                <a16:creationId xmlns:a16="http://schemas.microsoft.com/office/drawing/2014/main" id="{A0DD6339-A524-3208-0063-9A2E530DD15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78" t="19963" b="11239"/>
          <a:stretch/>
        </p:blipFill>
        <p:spPr>
          <a:xfrm>
            <a:off x="823789" y="1830721"/>
            <a:ext cx="5702945" cy="3761120"/>
          </a:xfrm>
          <a:prstGeom prst="rect">
            <a:avLst/>
          </a:prstGeom>
        </p:spPr>
      </p:pic>
      <p:pic>
        <p:nvPicPr>
          <p:cNvPr id="24" name="Imagen 23">
            <a:extLst>
              <a:ext uri="{FF2B5EF4-FFF2-40B4-BE49-F238E27FC236}">
                <a16:creationId xmlns:a16="http://schemas.microsoft.com/office/drawing/2014/main" id="{B2384FEB-47CB-8E47-9892-AD67685FF671}"/>
              </a:ext>
            </a:extLst>
          </p:cNvPr>
          <p:cNvPicPr>
            <a:picLocks noChangeAspect="1"/>
          </p:cNvPicPr>
          <p:nvPr/>
        </p:nvPicPr>
        <p:blipFill rotWithShape="1">
          <a:blip r:embed="rId2">
            <a:extLst>
              <a:ext uri="{BEBA8EAE-BF5A-486C-A8C5-ECC9F3942E4B}">
                <a14:imgProps xmlns:a14="http://schemas.microsoft.com/office/drawing/2010/main">
                  <a14:imgLayer r:embed="rId6">
                    <a14:imgEffect>
                      <a14:brightnessContrast bright="40000" contrast="40000"/>
                    </a14:imgEffect>
                  </a14:imgLayer>
                </a14:imgProps>
              </a:ext>
            </a:extLst>
          </a:blip>
          <a:srcRect l="62094" t="9702" r="2562" b="24893"/>
          <a:stretch/>
        </p:blipFill>
        <p:spPr>
          <a:xfrm>
            <a:off x="8853054" y="4399835"/>
            <a:ext cx="1946564" cy="2087989"/>
          </a:xfrm>
          <a:prstGeom prst="rect">
            <a:avLst/>
          </a:prstGeom>
        </p:spPr>
      </p:pic>
      <p:sp>
        <p:nvSpPr>
          <p:cNvPr id="25" name="Text Box 16">
            <a:extLst>
              <a:ext uri="{FF2B5EF4-FFF2-40B4-BE49-F238E27FC236}">
                <a16:creationId xmlns:a16="http://schemas.microsoft.com/office/drawing/2014/main" id="{F7D3A24D-6DE9-B175-C1BF-373AF8693F44}"/>
              </a:ext>
            </a:extLst>
          </p:cNvPr>
          <p:cNvSpPr txBox="1">
            <a:spLocks noChangeArrowheads="1"/>
          </p:cNvSpPr>
          <p:nvPr/>
        </p:nvSpPr>
        <p:spPr bwMode="auto">
          <a:xfrm>
            <a:off x="7710055" y="912700"/>
            <a:ext cx="4046609" cy="830997"/>
          </a:xfrm>
          <a:prstGeom prst="rect">
            <a:avLst/>
          </a:prstGeom>
          <a:noFill/>
          <a:ln w="9525">
            <a:noFill/>
            <a:miter lim="800000"/>
            <a:headEnd/>
            <a:tailEnd/>
          </a:ln>
        </p:spPr>
        <p:txBody>
          <a:bodyPr wrap="square">
            <a:spAutoFit/>
          </a:bodyPr>
          <a:lstStyle/>
          <a:p>
            <a:pPr>
              <a:spcBef>
                <a:spcPts val="600"/>
              </a:spcBef>
              <a:spcAft>
                <a:spcPts val="600"/>
              </a:spcAft>
            </a:pPr>
            <a:r>
              <a:rPr lang="es-UY" sz="2400" dirty="0">
                <a:latin typeface="Candara" panose="020E0502030303020204" pitchFamily="34" charset="0"/>
              </a:rPr>
              <a:t>Mecanismos de interferencia por partículas:</a:t>
            </a:r>
            <a:endParaRPr lang="es-UY" sz="2400" dirty="0">
              <a:solidFill>
                <a:schemeClr val="tx1"/>
              </a:solidFill>
              <a:latin typeface="Candara" panose="020E0502030303020204" pitchFamily="34" charset="0"/>
            </a:endParaRPr>
          </a:p>
        </p:txBody>
      </p:sp>
      <p:sp>
        <p:nvSpPr>
          <p:cNvPr id="26" name="Text Box 16">
            <a:extLst>
              <a:ext uri="{FF2B5EF4-FFF2-40B4-BE49-F238E27FC236}">
                <a16:creationId xmlns:a16="http://schemas.microsoft.com/office/drawing/2014/main" id="{6144DD29-754C-BF64-E42D-9BFA94E27FD9}"/>
              </a:ext>
            </a:extLst>
          </p:cNvPr>
          <p:cNvSpPr txBox="1">
            <a:spLocks noChangeArrowheads="1"/>
          </p:cNvSpPr>
          <p:nvPr/>
        </p:nvSpPr>
        <p:spPr bwMode="auto">
          <a:xfrm>
            <a:off x="823788" y="5591841"/>
            <a:ext cx="6614763" cy="707886"/>
          </a:xfrm>
          <a:prstGeom prst="rect">
            <a:avLst/>
          </a:prstGeom>
          <a:noFill/>
          <a:ln w="9525">
            <a:noFill/>
            <a:miter lim="800000"/>
            <a:headEnd/>
            <a:tailEnd/>
          </a:ln>
        </p:spPr>
        <p:txBody>
          <a:bodyPr wrap="square">
            <a:spAutoFit/>
          </a:bodyPr>
          <a:lstStyle/>
          <a:p>
            <a:pPr>
              <a:spcBef>
                <a:spcPts val="600"/>
              </a:spcBef>
              <a:spcAft>
                <a:spcPts val="600"/>
              </a:spcAft>
            </a:pPr>
            <a:r>
              <a:rPr lang="es-UY" sz="2000" dirty="0">
                <a:solidFill>
                  <a:schemeClr val="tx1"/>
                </a:solidFill>
                <a:latin typeface="Candara" panose="020E0502030303020204" pitchFamily="34" charset="0"/>
              </a:rPr>
              <a:t>Obs: por cada 5% de caída en UVT, se espera un 50% de reducción en la penetración (Jim Bolton, IUVA magazine)</a:t>
            </a:r>
          </a:p>
        </p:txBody>
      </p:sp>
    </p:spTree>
    <p:extLst>
      <p:ext uri="{BB962C8B-B14F-4D97-AF65-F5344CB8AC3E}">
        <p14:creationId xmlns:p14="http://schemas.microsoft.com/office/powerpoint/2010/main" val="3085584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76" name="Text Box 16"/>
          <p:cNvSpPr txBox="1">
            <a:spLocks noChangeArrowheads="1"/>
          </p:cNvSpPr>
          <p:nvPr/>
        </p:nvSpPr>
        <p:spPr bwMode="auto">
          <a:xfrm>
            <a:off x="407365" y="2020548"/>
            <a:ext cx="11377263" cy="830997"/>
          </a:xfrm>
          <a:prstGeom prst="rect">
            <a:avLst/>
          </a:prstGeom>
          <a:noFill/>
          <a:ln w="9525">
            <a:noFill/>
            <a:miter lim="800000"/>
            <a:headEnd/>
            <a:tailEnd/>
          </a:ln>
        </p:spPr>
        <p:txBody>
          <a:bodyPr wrap="square">
            <a:spAutoFit/>
          </a:bodyPr>
          <a:lstStyle/>
          <a:p>
            <a:pPr algn="just">
              <a:spcBef>
                <a:spcPts val="600"/>
              </a:spcBef>
              <a:spcAft>
                <a:spcPts val="600"/>
              </a:spcAft>
            </a:pPr>
            <a:r>
              <a:rPr lang="es-UY" sz="2400" dirty="0">
                <a:solidFill>
                  <a:schemeClr val="tx1"/>
                </a:solidFill>
                <a:latin typeface="Candara" panose="020E0502030303020204" pitchFamily="34" charset="0"/>
              </a:rPr>
              <a:t>La configuración del equipo es importante para lograr entregar la dosis necesaria para inactivar los microorganismos patógenos.</a:t>
            </a:r>
          </a:p>
        </p:txBody>
      </p:sp>
      <p:sp>
        <p:nvSpPr>
          <p:cNvPr id="2" name="Line 6">
            <a:extLst>
              <a:ext uri="{FF2B5EF4-FFF2-40B4-BE49-F238E27FC236}">
                <a16:creationId xmlns:a16="http://schemas.microsoft.com/office/drawing/2014/main" id="{E7F281FE-6D2D-D7BC-DEBA-6AE51326AA4B}"/>
              </a:ext>
            </a:extLst>
          </p:cNvPr>
          <p:cNvSpPr>
            <a:spLocks noChangeShapeType="1"/>
          </p:cNvSpPr>
          <p:nvPr/>
        </p:nvSpPr>
        <p:spPr bwMode="auto">
          <a:xfrm>
            <a:off x="3267078" y="7705569"/>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4" name="Line 7">
            <a:extLst>
              <a:ext uri="{FF2B5EF4-FFF2-40B4-BE49-F238E27FC236}">
                <a16:creationId xmlns:a16="http://schemas.microsoft.com/office/drawing/2014/main" id="{FCED1349-6D3A-9448-C1E4-DB6AC48D0C18}"/>
              </a:ext>
            </a:extLst>
          </p:cNvPr>
          <p:cNvSpPr>
            <a:spLocks noChangeShapeType="1"/>
          </p:cNvSpPr>
          <p:nvPr/>
        </p:nvSpPr>
        <p:spPr bwMode="auto">
          <a:xfrm>
            <a:off x="3267078" y="6962619"/>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5" name="Line 10">
            <a:extLst>
              <a:ext uri="{FF2B5EF4-FFF2-40B4-BE49-F238E27FC236}">
                <a16:creationId xmlns:a16="http://schemas.microsoft.com/office/drawing/2014/main" id="{54DDFA07-232C-1ED0-FCF8-AB181511191F}"/>
              </a:ext>
            </a:extLst>
          </p:cNvPr>
          <p:cNvSpPr>
            <a:spLocks noChangeShapeType="1"/>
          </p:cNvSpPr>
          <p:nvPr/>
        </p:nvSpPr>
        <p:spPr bwMode="auto">
          <a:xfrm flipV="1">
            <a:off x="4321175"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6" name="Line 11">
            <a:extLst>
              <a:ext uri="{FF2B5EF4-FFF2-40B4-BE49-F238E27FC236}">
                <a16:creationId xmlns:a16="http://schemas.microsoft.com/office/drawing/2014/main" id="{CB683E98-E56E-91F7-9784-A451E0736D89}"/>
              </a:ext>
            </a:extLst>
          </p:cNvPr>
          <p:cNvSpPr>
            <a:spLocks noChangeShapeType="1"/>
          </p:cNvSpPr>
          <p:nvPr/>
        </p:nvSpPr>
        <p:spPr bwMode="auto">
          <a:xfrm flipV="1">
            <a:off x="5418138"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7" name="Line 12">
            <a:extLst>
              <a:ext uri="{FF2B5EF4-FFF2-40B4-BE49-F238E27FC236}">
                <a16:creationId xmlns:a16="http://schemas.microsoft.com/office/drawing/2014/main" id="{F92BDA08-878A-BA82-9766-2F26477BA3D7}"/>
              </a:ext>
            </a:extLst>
          </p:cNvPr>
          <p:cNvSpPr>
            <a:spLocks noChangeShapeType="1"/>
          </p:cNvSpPr>
          <p:nvPr/>
        </p:nvSpPr>
        <p:spPr bwMode="auto">
          <a:xfrm flipV="1">
            <a:off x="6505575"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8" name="Rectangle 2">
            <a:extLst>
              <a:ext uri="{FF2B5EF4-FFF2-40B4-BE49-F238E27FC236}">
                <a16:creationId xmlns:a16="http://schemas.microsoft.com/office/drawing/2014/main" id="{6BC46630-FBFF-607D-BF2B-BBCF71967D61}"/>
              </a:ext>
            </a:extLst>
          </p:cNvPr>
          <p:cNvSpPr txBox="1">
            <a:spLocks noChangeArrowheads="1"/>
          </p:cNvSpPr>
          <p:nvPr/>
        </p:nvSpPr>
        <p:spPr>
          <a:xfrm>
            <a:off x="0" y="839354"/>
            <a:ext cx="12192000" cy="760730"/>
          </a:xfrm>
          <a:prstGeom prst="rect">
            <a:avLst/>
          </a:prstGeom>
        </p:spPr>
        <p:txBody>
          <a:bodyPr>
            <a:no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s-ES_tradnl" sz="4800" b="1" kern="0" dirty="0">
                <a:solidFill>
                  <a:schemeClr val="tx1"/>
                </a:solidFill>
                <a:effectLst/>
                <a:latin typeface="Candara" panose="020E0502030303020204" pitchFamily="34" charset="0"/>
              </a:rPr>
              <a:t>Configuración de sistemas</a:t>
            </a:r>
            <a:endParaRPr lang="es-MX" sz="4800" b="1" kern="0" dirty="0">
              <a:solidFill>
                <a:schemeClr val="tx1"/>
              </a:solidFill>
              <a:effectLst/>
              <a:latin typeface="Candara" panose="020E0502030303020204" pitchFamily="34" charset="0"/>
            </a:endParaRPr>
          </a:p>
        </p:txBody>
      </p:sp>
      <p:pic>
        <p:nvPicPr>
          <p:cNvPr id="11" name="Imagen 10">
            <a:extLst>
              <a:ext uri="{FF2B5EF4-FFF2-40B4-BE49-F238E27FC236}">
                <a16:creationId xmlns:a16="http://schemas.microsoft.com/office/drawing/2014/main" id="{2DDD6397-4978-65AD-21B7-8E03985C4DC3}"/>
              </a:ext>
            </a:extLst>
          </p:cNvPr>
          <p:cNvPicPr>
            <a:picLocks noChangeAspect="1"/>
          </p:cNvPicPr>
          <p:nvPr/>
        </p:nvPicPr>
        <p:blipFill>
          <a:blip r:embed="rId3"/>
          <a:stretch>
            <a:fillRect/>
          </a:stretch>
        </p:blipFill>
        <p:spPr>
          <a:xfrm>
            <a:off x="4012227" y="3001952"/>
            <a:ext cx="7772400" cy="3337109"/>
          </a:xfrm>
          <a:prstGeom prst="rect">
            <a:avLst/>
          </a:prstGeom>
        </p:spPr>
      </p:pic>
      <p:sp>
        <p:nvSpPr>
          <p:cNvPr id="12" name="Text Box 16">
            <a:extLst>
              <a:ext uri="{FF2B5EF4-FFF2-40B4-BE49-F238E27FC236}">
                <a16:creationId xmlns:a16="http://schemas.microsoft.com/office/drawing/2014/main" id="{F87FDD63-2E4E-822F-AD65-CAAD1B52FF93}"/>
              </a:ext>
            </a:extLst>
          </p:cNvPr>
          <p:cNvSpPr txBox="1">
            <a:spLocks noChangeArrowheads="1"/>
          </p:cNvSpPr>
          <p:nvPr/>
        </p:nvSpPr>
        <p:spPr bwMode="auto">
          <a:xfrm>
            <a:off x="407365" y="3001952"/>
            <a:ext cx="3356561" cy="3570208"/>
          </a:xfrm>
          <a:prstGeom prst="rect">
            <a:avLst/>
          </a:prstGeom>
          <a:noFill/>
          <a:ln w="9525">
            <a:noFill/>
            <a:miter lim="800000"/>
            <a:headEnd/>
            <a:tailEnd/>
          </a:ln>
        </p:spPr>
        <p:txBody>
          <a:bodyPr wrap="square">
            <a:spAutoFit/>
          </a:bodyPr>
          <a:lstStyle/>
          <a:p>
            <a:pPr>
              <a:spcBef>
                <a:spcPts val="600"/>
              </a:spcBef>
              <a:spcAft>
                <a:spcPts val="600"/>
              </a:spcAft>
            </a:pPr>
            <a:r>
              <a:rPr lang="es-UY" sz="2400" dirty="0">
                <a:solidFill>
                  <a:schemeClr val="tx1"/>
                </a:solidFill>
                <a:latin typeface="Candara" panose="020E0502030303020204" pitchFamily="34" charset="0"/>
              </a:rPr>
              <a:t>Exi</a:t>
            </a:r>
            <a:r>
              <a:rPr lang="es-UY" sz="2400" dirty="0">
                <a:latin typeface="Candara" panose="020E0502030303020204" pitchFamily="34" charset="0"/>
              </a:rPr>
              <a:t>sten equipos instalados en canales abiertos o cerrados (en potabilización se utilizan cerrados).</a:t>
            </a:r>
          </a:p>
          <a:p>
            <a:pPr>
              <a:spcBef>
                <a:spcPts val="600"/>
              </a:spcBef>
              <a:spcAft>
                <a:spcPts val="600"/>
              </a:spcAft>
            </a:pPr>
            <a:r>
              <a:rPr lang="es-UY" sz="2400" dirty="0">
                <a:latin typeface="Candara" panose="020E0502030303020204" pitchFamily="34" charset="0"/>
              </a:rPr>
              <a:t>Las lámparas pueden orientarse en forma paralela, perpendicular o diagonal al flujo.</a:t>
            </a:r>
            <a:endParaRPr lang="es-UY" sz="2400" dirty="0">
              <a:solidFill>
                <a:schemeClr val="tx1"/>
              </a:solidFill>
              <a:latin typeface="Candara" panose="020E0502030303020204" pitchFamily="34" charset="0"/>
            </a:endParaRPr>
          </a:p>
        </p:txBody>
      </p:sp>
    </p:spTree>
    <p:extLst>
      <p:ext uri="{BB962C8B-B14F-4D97-AF65-F5344CB8AC3E}">
        <p14:creationId xmlns:p14="http://schemas.microsoft.com/office/powerpoint/2010/main" val="1126102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F011996-773F-6CE7-7B7C-225F0D7861DB}"/>
              </a:ext>
            </a:extLst>
          </p:cNvPr>
          <p:cNvSpPr txBox="1">
            <a:spLocks noChangeArrowheads="1"/>
          </p:cNvSpPr>
          <p:nvPr/>
        </p:nvSpPr>
        <p:spPr bwMode="auto">
          <a:xfrm>
            <a:off x="723492" y="960186"/>
            <a:ext cx="8402579" cy="5494402"/>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09600" indent="-609600" algn="l">
              <a:spcBef>
                <a:spcPts val="0"/>
              </a:spcBef>
            </a:pPr>
            <a:r>
              <a:rPr lang="es-ES_tradnl" b="1" dirty="0">
                <a:latin typeface="Candara" panose="020E0502030303020204" pitchFamily="34" charset="0"/>
                <a:cs typeface="Arial" panose="020B0604020202020204" pitchFamily="34" charset="0"/>
              </a:rPr>
              <a:t>DESINFECCIÓN UV</a:t>
            </a:r>
            <a:endParaRPr lang="es-ES_tradnl" b="1" dirty="0">
              <a:latin typeface="Candara" panose="020E0502030303020204" pitchFamily="34" charset="0"/>
              <a:cs typeface="Arial" panose="020B0604020202020204" pitchFamily="34" charset="0"/>
              <a:hlinkClick r:id="rId2" action="ppaction://hlinksldjump">
                <a:extLst>
                  <a:ext uri="{A12FA001-AC4F-418D-AE19-62706E023703}">
                    <ahyp:hlinkClr xmlns:ahyp="http://schemas.microsoft.com/office/drawing/2018/hyperlinkcolor" val="tx"/>
                  </a:ext>
                </a:extLst>
              </a:hlinkClick>
            </a:endParaRPr>
          </a:p>
          <a:p>
            <a:pPr marL="609600" indent="-609600" algn="l">
              <a:spcBef>
                <a:spcPts val="0"/>
              </a:spcBef>
            </a:pPr>
            <a:endParaRPr lang="es-ES_tradnl" sz="1000" dirty="0">
              <a:latin typeface="Candara" panose="020E0502030303020204" pitchFamily="34" charset="0"/>
              <a:cs typeface="Arial" panose="020B0604020202020204" pitchFamily="34" charset="0"/>
              <a:hlinkClick r:id="rId2" action="ppaction://hlinksldjump">
                <a:extLst>
                  <a:ext uri="{A12FA001-AC4F-418D-AE19-62706E023703}">
                    <ahyp:hlinkClr xmlns:ahyp="http://schemas.microsoft.com/office/drawing/2018/hyperlinkcolor" val="tx"/>
                  </a:ext>
                </a:extLst>
              </a:hlinkClick>
            </a:endParaRPr>
          </a:p>
          <a:p>
            <a:pPr marL="609600" indent="-609600" algn="l">
              <a:spcBef>
                <a:spcPts val="0"/>
              </a:spcBef>
            </a:pPr>
            <a:endParaRPr lang="es-ES_tradnl" sz="2000" dirty="0">
              <a:latin typeface="Candara" panose="020E0502030303020204" pitchFamily="34" charset="0"/>
              <a:cs typeface="Arial" panose="020B0604020202020204" pitchFamily="34" charset="0"/>
            </a:endParaRPr>
          </a:p>
          <a:p>
            <a:pPr marL="609600" indent="-609600" algn="l">
              <a:spcBef>
                <a:spcPts val="600"/>
              </a:spcBef>
              <a:spcAft>
                <a:spcPts val="600"/>
              </a:spcAft>
            </a:pPr>
            <a:r>
              <a:rPr lang="es-ES_tradnl" sz="2000" dirty="0">
                <a:latin typeface="Candara" panose="020E0502030303020204" pitchFamily="34" charset="0"/>
                <a:cs typeface="Arial" panose="020B0604020202020204" pitchFamily="34" charset="0"/>
              </a:rPr>
              <a:t>INTRODUCCIÓN</a:t>
            </a:r>
          </a:p>
          <a:p>
            <a:pPr marL="609600" indent="-609600" algn="l">
              <a:spcBef>
                <a:spcPts val="600"/>
              </a:spcBef>
              <a:spcAft>
                <a:spcPts val="600"/>
              </a:spcAft>
            </a:pPr>
            <a:r>
              <a:rPr lang="es-ES_tradnl" sz="2000" dirty="0">
                <a:latin typeface="Candara" panose="020E0502030303020204" pitchFamily="34" charset="0"/>
                <a:cs typeface="Arial" panose="020B0604020202020204" pitchFamily="34" charset="0"/>
              </a:rPr>
              <a:t>PODER GERMICIDA DE LA RADIACIÓN UV</a:t>
            </a:r>
          </a:p>
          <a:p>
            <a:pPr marL="609600" indent="-609600" algn="l">
              <a:spcBef>
                <a:spcPts val="600"/>
              </a:spcBef>
              <a:spcAft>
                <a:spcPts val="600"/>
              </a:spcAft>
            </a:pPr>
            <a:r>
              <a:rPr lang="es-ES_tradnl" sz="2000" dirty="0">
                <a:latin typeface="Candara" panose="020E0502030303020204" pitchFamily="34" charset="0"/>
                <a:cs typeface="Arial" panose="020B0604020202020204" pitchFamily="34" charset="0"/>
              </a:rPr>
              <a:t>TRANSMISIÓN DE LA RADIACIÓN UV</a:t>
            </a:r>
          </a:p>
          <a:p>
            <a:pPr marL="609600" indent="-609600" algn="l">
              <a:spcBef>
                <a:spcPts val="600"/>
              </a:spcBef>
              <a:spcAft>
                <a:spcPts val="600"/>
              </a:spcAft>
            </a:pPr>
            <a:r>
              <a:rPr lang="es-ES_tradnl" sz="2000" dirty="0">
                <a:latin typeface="Candara" panose="020E0502030303020204" pitchFamily="34" charset="0"/>
                <a:cs typeface="Arial" panose="020B0604020202020204" pitchFamily="34" charset="0"/>
              </a:rPr>
              <a:t>CONFIGURACIÓN DE SISTEMAS</a:t>
            </a:r>
          </a:p>
          <a:p>
            <a:pPr marL="609600" indent="-609600" algn="l">
              <a:spcBef>
                <a:spcPts val="600"/>
              </a:spcBef>
              <a:spcAft>
                <a:spcPts val="600"/>
              </a:spcAft>
            </a:pPr>
            <a:r>
              <a:rPr lang="es-ES_tradnl" sz="2000" dirty="0">
                <a:latin typeface="Candara" panose="020E0502030303020204" pitchFamily="34" charset="0"/>
                <a:cs typeface="Arial" panose="020B0604020202020204" pitchFamily="34" charset="0"/>
              </a:rPr>
              <a:t>ASPECTOS DE DISEÑO Y OPERACIÓN</a:t>
            </a:r>
          </a:p>
          <a:p>
            <a:pPr marL="609600" indent="-609600" algn="l">
              <a:spcBef>
                <a:spcPts val="600"/>
              </a:spcBef>
              <a:spcAft>
                <a:spcPts val="600"/>
              </a:spcAft>
            </a:pPr>
            <a:r>
              <a:rPr lang="es-ES_tradnl" sz="2000" dirty="0">
                <a:latin typeface="Candara" panose="020E0502030303020204" pitchFamily="34" charset="0"/>
                <a:cs typeface="Arial" panose="020B0604020202020204" pitchFamily="34" charset="0"/>
              </a:rPr>
              <a:t>VENTAJAS Y DESVENTAJAS</a:t>
            </a:r>
          </a:p>
          <a:p>
            <a:pPr marL="609600" indent="-609600" algn="l">
              <a:spcBef>
                <a:spcPts val="0"/>
              </a:spcBef>
            </a:pPr>
            <a:endParaRPr lang="es-ES_tradnl" sz="2000" dirty="0">
              <a:latin typeface="Candara" panose="020E0502030303020204" pitchFamily="34" charset="0"/>
              <a:cs typeface="Arial" panose="020B0604020202020204" pitchFamily="34" charset="0"/>
            </a:endParaRPr>
          </a:p>
          <a:p>
            <a:pPr marL="609600" indent="-609600" algn="l">
              <a:spcBef>
                <a:spcPts val="0"/>
              </a:spcBef>
            </a:pPr>
            <a:endParaRPr lang="es-ES_tradnl" sz="2000" dirty="0">
              <a:latin typeface="Candara" panose="020E0502030303020204" pitchFamily="34" charset="0"/>
              <a:cs typeface="Arial" panose="020B0604020202020204" pitchFamily="34" charset="0"/>
            </a:endParaRPr>
          </a:p>
          <a:p>
            <a:pPr marL="609600" indent="-609600" algn="l">
              <a:spcBef>
                <a:spcPts val="0"/>
              </a:spcBef>
            </a:pPr>
            <a:endParaRPr lang="es-MX" sz="2000" dirty="0">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1269956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562318" y="934711"/>
            <a:ext cx="4733582" cy="5262979"/>
          </a:xfrm>
          <a:prstGeom prst="rect">
            <a:avLst/>
          </a:prstGeom>
          <a:noFill/>
          <a:ln w="9525">
            <a:noFill/>
            <a:miter lim="800000"/>
            <a:headEnd/>
            <a:tailEnd/>
          </a:ln>
        </p:spPr>
        <p:txBody>
          <a:bodyPr wrap="square">
            <a:spAutoFit/>
          </a:bodyPr>
          <a:lstStyle/>
          <a:p>
            <a:pPr algn="just">
              <a:spcBef>
                <a:spcPct val="50000"/>
              </a:spcBef>
            </a:pPr>
            <a:r>
              <a:rPr lang="es-UY" sz="2400" dirty="0">
                <a:solidFill>
                  <a:schemeClr val="tx1"/>
                </a:solidFill>
                <a:latin typeface="Candara" panose="020E0502030303020204" pitchFamily="34" charset="0"/>
              </a:rPr>
              <a:t>Los equipos cuentan con:</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Lámparas UV</a:t>
            </a:r>
          </a:p>
          <a:p>
            <a:pPr marL="342900" indent="-342900" algn="just">
              <a:spcBef>
                <a:spcPct val="50000"/>
              </a:spcBef>
              <a:buFont typeface="Arial" panose="020B0604020202020204" pitchFamily="34" charset="0"/>
              <a:buChar char="•"/>
            </a:pPr>
            <a:r>
              <a:rPr lang="es-UY" sz="2400" dirty="0">
                <a:solidFill>
                  <a:schemeClr val="tx1"/>
                </a:solidFill>
                <a:latin typeface="Candara" panose="020E0502030303020204" pitchFamily="34" charset="0"/>
              </a:rPr>
              <a:t>Tubos de encamisado de cuarzo que protegen y aislan las lámparas</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Sistemas de limpieza automática (en algunos casos)</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Sensores UV y de </a:t>
            </a:r>
            <a:r>
              <a:rPr lang="es-UY" sz="2400" dirty="0">
                <a:solidFill>
                  <a:schemeClr val="tx1"/>
                </a:solidFill>
                <a:latin typeface="Candara" panose="020E0502030303020204" pitchFamily="34" charset="0"/>
              </a:rPr>
              <a:t>temperatura</a:t>
            </a:r>
          </a:p>
          <a:p>
            <a:pPr marL="342900" indent="-342900" algn="just">
              <a:spcBef>
                <a:spcPct val="50000"/>
              </a:spcBef>
              <a:buFont typeface="Arial" panose="020B0604020202020204" pitchFamily="34" charset="0"/>
              <a:buChar char="•"/>
            </a:pPr>
            <a:r>
              <a:rPr lang="es-UY" sz="2400" dirty="0">
                <a:solidFill>
                  <a:schemeClr val="tx1"/>
                </a:solidFill>
                <a:latin typeface="Candara" panose="020E0502030303020204" pitchFamily="34" charset="0"/>
              </a:rPr>
              <a:t>Sistema de medición de caudal</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Medición de UVT en línea (en algunos casos)</a:t>
            </a:r>
            <a:endParaRPr lang="es-UY" sz="2400" dirty="0">
              <a:solidFill>
                <a:schemeClr val="tx1"/>
              </a:solidFill>
              <a:latin typeface="Candara" panose="020E0502030303020204" pitchFamily="34" charset="0"/>
            </a:endParaRPr>
          </a:p>
        </p:txBody>
      </p:sp>
      <p:pic>
        <p:nvPicPr>
          <p:cNvPr id="3" name="Imagen 2">
            <a:extLst>
              <a:ext uri="{FF2B5EF4-FFF2-40B4-BE49-F238E27FC236}">
                <a16:creationId xmlns:a16="http://schemas.microsoft.com/office/drawing/2014/main" id="{54128CB9-F8B2-FBA7-1859-1AFB5719FD9B}"/>
              </a:ext>
            </a:extLst>
          </p:cNvPr>
          <p:cNvPicPr>
            <a:picLocks noChangeAspect="1"/>
          </p:cNvPicPr>
          <p:nvPr/>
        </p:nvPicPr>
        <p:blipFill>
          <a:blip r:embed="rId2"/>
          <a:stretch>
            <a:fillRect/>
          </a:stretch>
        </p:blipFill>
        <p:spPr>
          <a:xfrm>
            <a:off x="5534022" y="1136649"/>
            <a:ext cx="6358697" cy="4652959"/>
          </a:xfrm>
          <a:prstGeom prst="rect">
            <a:avLst/>
          </a:prstGeom>
        </p:spPr>
      </p:pic>
      <p:sp>
        <p:nvSpPr>
          <p:cNvPr id="4" name="Text Box 6">
            <a:extLst>
              <a:ext uri="{FF2B5EF4-FFF2-40B4-BE49-F238E27FC236}">
                <a16:creationId xmlns:a16="http://schemas.microsoft.com/office/drawing/2014/main" id="{675DEE84-B842-3C7A-D38A-0F28AB60BC56}"/>
              </a:ext>
            </a:extLst>
          </p:cNvPr>
          <p:cNvSpPr txBox="1">
            <a:spLocks noChangeArrowheads="1"/>
          </p:cNvSpPr>
          <p:nvPr/>
        </p:nvSpPr>
        <p:spPr bwMode="auto">
          <a:xfrm>
            <a:off x="0" y="6550666"/>
            <a:ext cx="6840538" cy="261610"/>
          </a:xfrm>
          <a:prstGeom prst="rect">
            <a:avLst/>
          </a:prstGeom>
          <a:noFill/>
          <a:ln w="9525">
            <a:noFill/>
            <a:miter lim="800000"/>
            <a:headEnd/>
            <a:tailEnd/>
          </a:ln>
        </p:spPr>
        <p:txBody>
          <a:bodyPr>
            <a:spAutoFit/>
          </a:bodyPr>
          <a:lstStyle/>
          <a:p>
            <a:pPr>
              <a:spcBef>
                <a:spcPct val="50000"/>
              </a:spcBef>
            </a:pPr>
            <a:r>
              <a:rPr lang="es-ES_tradnl" sz="1100" dirty="0">
                <a:solidFill>
                  <a:schemeClr val="tx1"/>
                </a:solidFill>
              </a:rPr>
              <a:t>FUENTE: UV </a:t>
            </a:r>
            <a:r>
              <a:rPr lang="es-ES_tradnl" sz="1100" dirty="0" err="1">
                <a:solidFill>
                  <a:schemeClr val="tx1"/>
                </a:solidFill>
              </a:rPr>
              <a:t>Disinfection</a:t>
            </a:r>
            <a:r>
              <a:rPr lang="es-ES_tradnl" sz="1100" dirty="0">
                <a:solidFill>
                  <a:schemeClr val="tx1"/>
                </a:solidFill>
              </a:rPr>
              <a:t> </a:t>
            </a:r>
            <a:r>
              <a:rPr lang="es-ES_tradnl" sz="1100" dirty="0" err="1">
                <a:solidFill>
                  <a:schemeClr val="tx1"/>
                </a:solidFill>
              </a:rPr>
              <a:t>Guidance</a:t>
            </a:r>
            <a:r>
              <a:rPr lang="es-ES_tradnl" sz="1100" dirty="0">
                <a:solidFill>
                  <a:schemeClr val="tx1"/>
                </a:solidFill>
              </a:rPr>
              <a:t> Manual, </a:t>
            </a:r>
            <a:r>
              <a:rPr lang="es-ES_tradnl" sz="1100" dirty="0" err="1">
                <a:solidFill>
                  <a:schemeClr val="tx1"/>
                </a:solidFill>
              </a:rPr>
              <a:t>For</a:t>
            </a:r>
            <a:r>
              <a:rPr lang="es-ES_tradnl" sz="1100" dirty="0">
                <a:solidFill>
                  <a:schemeClr val="tx1"/>
                </a:solidFill>
              </a:rPr>
              <a:t> </a:t>
            </a:r>
            <a:r>
              <a:rPr lang="es-ES_tradnl" sz="1100" dirty="0" err="1">
                <a:solidFill>
                  <a:schemeClr val="tx1"/>
                </a:solidFill>
              </a:rPr>
              <a:t>The</a:t>
            </a:r>
            <a:r>
              <a:rPr lang="es-ES_tradnl" sz="1100" dirty="0">
                <a:solidFill>
                  <a:schemeClr val="tx1"/>
                </a:solidFill>
              </a:rPr>
              <a:t> Final LT2ESWTR, EPA.</a:t>
            </a:r>
            <a:endParaRPr lang="es-ES" sz="1100" dirty="0">
              <a:solidFill>
                <a:schemeClr val="tx1"/>
              </a:solidFill>
            </a:endParaRPr>
          </a:p>
        </p:txBody>
      </p:sp>
    </p:spTree>
    <p:extLst>
      <p:ext uri="{BB962C8B-B14F-4D97-AF65-F5344CB8AC3E}">
        <p14:creationId xmlns:p14="http://schemas.microsoft.com/office/powerpoint/2010/main" val="2198412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562318" y="934711"/>
            <a:ext cx="11083582" cy="6740307"/>
          </a:xfrm>
          <a:prstGeom prst="rect">
            <a:avLst/>
          </a:prstGeom>
          <a:noFill/>
          <a:ln w="9525">
            <a:noFill/>
            <a:miter lim="800000"/>
            <a:headEnd/>
            <a:tailEnd/>
          </a:ln>
        </p:spPr>
        <p:txBody>
          <a:bodyPr wrap="square">
            <a:spAutoFit/>
          </a:bodyPr>
          <a:lstStyle/>
          <a:p>
            <a:pPr algn="just">
              <a:spcBef>
                <a:spcPct val="50000"/>
              </a:spcBef>
            </a:pPr>
            <a:r>
              <a:rPr lang="es-UY" sz="2400" dirty="0">
                <a:latin typeface="Candara" panose="020E0502030303020204" pitchFamily="34" charset="0"/>
              </a:rPr>
              <a:t>Algunas consideraciones</a:t>
            </a:r>
            <a:r>
              <a:rPr lang="es-UY" sz="2400" dirty="0">
                <a:solidFill>
                  <a:schemeClr val="tx1"/>
                </a:solidFill>
                <a:latin typeface="Candara" panose="020E0502030303020204" pitchFamily="34" charset="0"/>
              </a:rPr>
              <a:t>:</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La distancia de las lámparas entre sí y entre lámparas y paredes del reactor, incide en la eficiencia de desinfección. Si es muy pequeña, las lámparas adyacentes y las paredes van a absorber radiación UV. Si es muy grande, habrá agua que recibirá una menor intensidad de radiación y saldrá sub desinfectada. La distancia óptima depende de la UVT, el grado de mezcla del reactor y la intensidad de radiación. </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La hidrodinámica en el reactor es fundamental para lograr una alta efectividad del proceso. El flujo debe ser turbulento e idealmente de tipo pistón (dado que esto último no se logra en reactores reales, pueden utilizarse deflectores).</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Para cuidar la hidrodinámica es importante el diseño de los sistemas de entrada y salida, evitando cambios de dirección y generando ampliaciones o reducciones de sección en forma gradual.</a:t>
            </a:r>
          </a:p>
          <a:p>
            <a:pPr marL="342900" indent="-342900" algn="just">
              <a:spcBef>
                <a:spcPct val="50000"/>
              </a:spcBef>
              <a:buFont typeface="Arial" panose="020B0604020202020204" pitchFamily="34" charset="0"/>
              <a:buChar char="•"/>
            </a:pPr>
            <a:endParaRPr lang="es-UY" sz="2400" dirty="0">
              <a:latin typeface="Candara" panose="020E0502030303020204" pitchFamily="34" charset="0"/>
            </a:endParaRPr>
          </a:p>
          <a:p>
            <a:pPr marL="342900" indent="-342900" algn="just">
              <a:spcBef>
                <a:spcPct val="50000"/>
              </a:spcBef>
              <a:buFont typeface="Arial" panose="020B0604020202020204" pitchFamily="34" charset="0"/>
              <a:buChar char="•"/>
            </a:pPr>
            <a:endParaRPr lang="es-UY" sz="2400" dirty="0">
              <a:solidFill>
                <a:schemeClr val="tx1"/>
              </a:solidFill>
              <a:latin typeface="Candara" panose="020E0502030303020204" pitchFamily="34" charset="0"/>
            </a:endParaRPr>
          </a:p>
          <a:p>
            <a:pPr marL="342900" indent="-342900" algn="just">
              <a:spcBef>
                <a:spcPct val="50000"/>
              </a:spcBef>
              <a:buFont typeface="Arial" panose="020B0604020202020204" pitchFamily="34" charset="0"/>
              <a:buChar char="•"/>
            </a:pPr>
            <a:endParaRPr lang="es-UY" sz="2400" dirty="0">
              <a:solidFill>
                <a:schemeClr val="tx1"/>
              </a:solidFill>
              <a:latin typeface="Candara" panose="020E0502030303020204" pitchFamily="34" charset="0"/>
            </a:endParaRPr>
          </a:p>
        </p:txBody>
      </p:sp>
      <p:sp>
        <p:nvSpPr>
          <p:cNvPr id="4" name="Text Box 6">
            <a:extLst>
              <a:ext uri="{FF2B5EF4-FFF2-40B4-BE49-F238E27FC236}">
                <a16:creationId xmlns:a16="http://schemas.microsoft.com/office/drawing/2014/main" id="{675DEE84-B842-3C7A-D38A-0F28AB60BC56}"/>
              </a:ext>
            </a:extLst>
          </p:cNvPr>
          <p:cNvSpPr txBox="1">
            <a:spLocks noChangeArrowheads="1"/>
          </p:cNvSpPr>
          <p:nvPr/>
        </p:nvSpPr>
        <p:spPr bwMode="auto">
          <a:xfrm>
            <a:off x="0" y="6550666"/>
            <a:ext cx="6840538" cy="261610"/>
          </a:xfrm>
          <a:prstGeom prst="rect">
            <a:avLst/>
          </a:prstGeom>
          <a:noFill/>
          <a:ln w="9525">
            <a:noFill/>
            <a:miter lim="800000"/>
            <a:headEnd/>
            <a:tailEnd/>
          </a:ln>
        </p:spPr>
        <p:txBody>
          <a:bodyPr>
            <a:spAutoFit/>
          </a:bodyPr>
          <a:lstStyle/>
          <a:p>
            <a:pPr>
              <a:spcBef>
                <a:spcPct val="50000"/>
              </a:spcBef>
            </a:pPr>
            <a:r>
              <a:rPr lang="es-ES_tradnl" sz="1100" dirty="0">
                <a:solidFill>
                  <a:schemeClr val="tx1"/>
                </a:solidFill>
              </a:rPr>
              <a:t>FUENTE: UV </a:t>
            </a:r>
            <a:r>
              <a:rPr lang="es-ES_tradnl" sz="1100" dirty="0" err="1">
                <a:solidFill>
                  <a:schemeClr val="tx1"/>
                </a:solidFill>
              </a:rPr>
              <a:t>Disinfection</a:t>
            </a:r>
            <a:r>
              <a:rPr lang="es-ES_tradnl" sz="1100" dirty="0">
                <a:solidFill>
                  <a:schemeClr val="tx1"/>
                </a:solidFill>
              </a:rPr>
              <a:t> </a:t>
            </a:r>
            <a:r>
              <a:rPr lang="es-ES_tradnl" sz="1100" dirty="0" err="1">
                <a:solidFill>
                  <a:schemeClr val="tx1"/>
                </a:solidFill>
              </a:rPr>
              <a:t>Guidance</a:t>
            </a:r>
            <a:r>
              <a:rPr lang="es-ES_tradnl" sz="1100" dirty="0">
                <a:solidFill>
                  <a:schemeClr val="tx1"/>
                </a:solidFill>
              </a:rPr>
              <a:t> Manual, </a:t>
            </a:r>
            <a:r>
              <a:rPr lang="es-ES_tradnl" sz="1100" dirty="0" err="1">
                <a:solidFill>
                  <a:schemeClr val="tx1"/>
                </a:solidFill>
              </a:rPr>
              <a:t>For</a:t>
            </a:r>
            <a:r>
              <a:rPr lang="es-ES_tradnl" sz="1100" dirty="0">
                <a:solidFill>
                  <a:schemeClr val="tx1"/>
                </a:solidFill>
              </a:rPr>
              <a:t> </a:t>
            </a:r>
            <a:r>
              <a:rPr lang="es-ES_tradnl" sz="1100" dirty="0" err="1">
                <a:solidFill>
                  <a:schemeClr val="tx1"/>
                </a:solidFill>
              </a:rPr>
              <a:t>The</a:t>
            </a:r>
            <a:r>
              <a:rPr lang="es-ES_tradnl" sz="1100" dirty="0">
                <a:solidFill>
                  <a:schemeClr val="tx1"/>
                </a:solidFill>
              </a:rPr>
              <a:t> Final LT2ESWTR, EPA.</a:t>
            </a:r>
            <a:endParaRPr lang="es-ES" sz="1100" dirty="0">
              <a:solidFill>
                <a:schemeClr val="tx1"/>
              </a:solidFill>
            </a:endParaRPr>
          </a:p>
        </p:txBody>
      </p:sp>
    </p:spTree>
    <p:extLst>
      <p:ext uri="{BB962C8B-B14F-4D97-AF65-F5344CB8AC3E}">
        <p14:creationId xmlns:p14="http://schemas.microsoft.com/office/powerpoint/2010/main" val="3893223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pic>
        <p:nvPicPr>
          <p:cNvPr id="2" name="Imagen 2">
            <a:extLst>
              <a:ext uri="{FF2B5EF4-FFF2-40B4-BE49-F238E27FC236}">
                <a16:creationId xmlns:a16="http://schemas.microsoft.com/office/drawing/2014/main" id="{22B512F4-9F7A-8B19-A153-849299BF18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7197" y="1837545"/>
            <a:ext cx="7983537"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01AB08FF-A663-4948-BC50-72A7ECE5ED67}"/>
              </a:ext>
            </a:extLst>
          </p:cNvPr>
          <p:cNvSpPr txBox="1"/>
          <p:nvPr/>
        </p:nvSpPr>
        <p:spPr>
          <a:xfrm>
            <a:off x="4218489" y="1147202"/>
            <a:ext cx="3240951" cy="4443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7147" tIns="37147" rIns="37147" bIns="37147" spcCol="38100">
            <a:spAutoFit/>
          </a:bodyPr>
          <a:lstStyle/>
          <a:p>
            <a:pPr defTabSz="742950" eaLnBrk="1" fontAlgn="auto">
              <a:spcBef>
                <a:spcPts val="0"/>
              </a:spcBef>
              <a:spcAft>
                <a:spcPts val="0"/>
              </a:spcAft>
              <a:defRPr/>
            </a:pPr>
            <a:r>
              <a:rPr lang="es-ES_tradnl" sz="2400" dirty="0">
                <a:latin typeface="Candara" panose="020E0502030303020204" pitchFamily="34" charset="0"/>
                <a:sym typeface="Calibri"/>
              </a:rPr>
              <a:t>Separación de lámparas:</a:t>
            </a:r>
          </a:p>
        </p:txBody>
      </p:sp>
    </p:spTree>
    <p:extLst>
      <p:ext uri="{BB962C8B-B14F-4D97-AF65-F5344CB8AC3E}">
        <p14:creationId xmlns:p14="http://schemas.microsoft.com/office/powerpoint/2010/main" val="193378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562317" y="934711"/>
            <a:ext cx="7248183" cy="2677656"/>
          </a:xfrm>
          <a:prstGeom prst="rect">
            <a:avLst/>
          </a:prstGeom>
          <a:noFill/>
          <a:ln w="9525">
            <a:noFill/>
            <a:miter lim="800000"/>
            <a:headEnd/>
            <a:tailEnd/>
          </a:ln>
        </p:spPr>
        <p:txBody>
          <a:bodyPr wrap="square">
            <a:spAutoFit/>
          </a:bodyPr>
          <a:lstStyle/>
          <a:p>
            <a:pPr>
              <a:spcBef>
                <a:spcPct val="50000"/>
              </a:spcBef>
            </a:pPr>
            <a:r>
              <a:rPr lang="es-UY" sz="2400" u="sng" dirty="0">
                <a:latin typeface="Candara" panose="020E0502030303020204" pitchFamily="34" charset="0"/>
              </a:rPr>
              <a:t>Tipos de lámparas</a:t>
            </a:r>
            <a:endParaRPr lang="es-UY" sz="2400" dirty="0">
              <a:solidFill>
                <a:schemeClr val="tx1"/>
              </a:solidFill>
              <a:latin typeface="Candara" panose="020E0502030303020204" pitchFamily="34" charset="0"/>
            </a:endParaRPr>
          </a:p>
          <a:p>
            <a:pPr marL="342900" indent="-342900">
              <a:spcBef>
                <a:spcPct val="50000"/>
              </a:spcBef>
              <a:buFont typeface="Arial" panose="020B0604020202020204" pitchFamily="34" charset="0"/>
              <a:buChar char="•"/>
            </a:pPr>
            <a:r>
              <a:rPr lang="es-UY" sz="2400" dirty="0">
                <a:latin typeface="Candara" panose="020E0502030303020204" pitchFamily="34" charset="0"/>
              </a:rPr>
              <a:t>Baja presión de mercurio (LP)</a:t>
            </a:r>
          </a:p>
          <a:p>
            <a:pPr marL="342900" indent="-342900">
              <a:spcBef>
                <a:spcPct val="50000"/>
              </a:spcBef>
              <a:buFont typeface="Arial" panose="020B0604020202020204" pitchFamily="34" charset="0"/>
              <a:buChar char="•"/>
            </a:pPr>
            <a:r>
              <a:rPr lang="es-UY" sz="2400" dirty="0">
                <a:latin typeface="Candara" panose="020E0502030303020204" pitchFamily="34" charset="0"/>
              </a:rPr>
              <a:t>Baja presión y alto rendimiento de mercurio (LPHO)</a:t>
            </a:r>
          </a:p>
          <a:p>
            <a:pPr marL="342900" indent="-342900">
              <a:spcBef>
                <a:spcPct val="50000"/>
              </a:spcBef>
              <a:buFont typeface="Arial" panose="020B0604020202020204" pitchFamily="34" charset="0"/>
              <a:buChar char="•"/>
            </a:pPr>
            <a:r>
              <a:rPr lang="es-UY" sz="2400" dirty="0">
                <a:latin typeface="Candara" panose="020E0502030303020204" pitchFamily="34" charset="0"/>
              </a:rPr>
              <a:t>Media presión de mercurio (MP)</a:t>
            </a:r>
          </a:p>
          <a:p>
            <a:pPr marL="342900" indent="-342900">
              <a:spcBef>
                <a:spcPct val="50000"/>
              </a:spcBef>
              <a:buFont typeface="Arial" panose="020B0604020202020204" pitchFamily="34" charset="0"/>
              <a:buChar char="•"/>
            </a:pPr>
            <a:r>
              <a:rPr lang="es-UY" sz="2400" dirty="0">
                <a:latin typeface="Candara" panose="020E0502030303020204" pitchFamily="34" charset="0"/>
              </a:rPr>
              <a:t>Otras (LED, laser UV, UV pulsada)</a:t>
            </a:r>
            <a:endParaRPr lang="es-UY" sz="2400" dirty="0">
              <a:solidFill>
                <a:schemeClr val="tx1"/>
              </a:solidFill>
              <a:latin typeface="Candara" panose="020E0502030303020204" pitchFamily="34" charset="0"/>
            </a:endParaRPr>
          </a:p>
        </p:txBody>
      </p:sp>
      <p:sp>
        <p:nvSpPr>
          <p:cNvPr id="11" name="Text Box 6">
            <a:extLst>
              <a:ext uri="{FF2B5EF4-FFF2-40B4-BE49-F238E27FC236}">
                <a16:creationId xmlns:a16="http://schemas.microsoft.com/office/drawing/2014/main" id="{27B83AF0-201B-1BDE-7C65-C855DA1320C6}"/>
              </a:ext>
            </a:extLst>
          </p:cNvPr>
          <p:cNvSpPr txBox="1">
            <a:spLocks noChangeArrowheads="1"/>
          </p:cNvSpPr>
          <p:nvPr/>
        </p:nvSpPr>
        <p:spPr bwMode="auto">
          <a:xfrm>
            <a:off x="0" y="6550666"/>
            <a:ext cx="6840538" cy="261610"/>
          </a:xfrm>
          <a:prstGeom prst="rect">
            <a:avLst/>
          </a:prstGeom>
          <a:noFill/>
          <a:ln w="9525">
            <a:noFill/>
            <a:miter lim="800000"/>
            <a:headEnd/>
            <a:tailEnd/>
          </a:ln>
        </p:spPr>
        <p:txBody>
          <a:bodyPr>
            <a:spAutoFit/>
          </a:bodyPr>
          <a:lstStyle/>
          <a:p>
            <a:pPr>
              <a:spcBef>
                <a:spcPct val="50000"/>
              </a:spcBef>
            </a:pPr>
            <a:r>
              <a:rPr lang="es-ES_tradnl" sz="1100" dirty="0">
                <a:solidFill>
                  <a:schemeClr val="tx1"/>
                </a:solidFill>
              </a:rPr>
              <a:t>FUENTE: UV </a:t>
            </a:r>
            <a:r>
              <a:rPr lang="es-ES_tradnl" sz="1100" dirty="0" err="1">
                <a:solidFill>
                  <a:schemeClr val="tx1"/>
                </a:solidFill>
              </a:rPr>
              <a:t>Disinfection</a:t>
            </a:r>
            <a:r>
              <a:rPr lang="es-ES_tradnl" sz="1100" dirty="0">
                <a:solidFill>
                  <a:schemeClr val="tx1"/>
                </a:solidFill>
              </a:rPr>
              <a:t> </a:t>
            </a:r>
            <a:r>
              <a:rPr lang="es-ES_tradnl" sz="1100" dirty="0" err="1">
                <a:solidFill>
                  <a:schemeClr val="tx1"/>
                </a:solidFill>
              </a:rPr>
              <a:t>Guidance</a:t>
            </a:r>
            <a:r>
              <a:rPr lang="es-ES_tradnl" sz="1100" dirty="0">
                <a:solidFill>
                  <a:schemeClr val="tx1"/>
                </a:solidFill>
              </a:rPr>
              <a:t> Manual, </a:t>
            </a:r>
            <a:r>
              <a:rPr lang="es-ES_tradnl" sz="1100" dirty="0" err="1">
                <a:solidFill>
                  <a:schemeClr val="tx1"/>
                </a:solidFill>
              </a:rPr>
              <a:t>For</a:t>
            </a:r>
            <a:r>
              <a:rPr lang="es-ES_tradnl" sz="1100" dirty="0">
                <a:solidFill>
                  <a:schemeClr val="tx1"/>
                </a:solidFill>
              </a:rPr>
              <a:t> </a:t>
            </a:r>
            <a:r>
              <a:rPr lang="es-ES_tradnl" sz="1100" dirty="0" err="1">
                <a:solidFill>
                  <a:schemeClr val="tx1"/>
                </a:solidFill>
              </a:rPr>
              <a:t>The</a:t>
            </a:r>
            <a:r>
              <a:rPr lang="es-ES_tradnl" sz="1100" dirty="0">
                <a:solidFill>
                  <a:schemeClr val="tx1"/>
                </a:solidFill>
              </a:rPr>
              <a:t> Final LT2ESWTR, EPA.</a:t>
            </a:r>
            <a:endParaRPr lang="es-ES" sz="1100" dirty="0">
              <a:solidFill>
                <a:schemeClr val="tx1"/>
              </a:solidFill>
            </a:endParaRPr>
          </a:p>
        </p:txBody>
      </p:sp>
      <p:pic>
        <p:nvPicPr>
          <p:cNvPr id="10" name="Imagen 9">
            <a:extLst>
              <a:ext uri="{FF2B5EF4-FFF2-40B4-BE49-F238E27FC236}">
                <a16:creationId xmlns:a16="http://schemas.microsoft.com/office/drawing/2014/main" id="{C6E14C07-9041-80C1-BA27-D437C667F0C3}"/>
              </a:ext>
            </a:extLst>
          </p:cNvPr>
          <p:cNvPicPr>
            <a:picLocks noChangeAspect="1"/>
          </p:cNvPicPr>
          <p:nvPr/>
        </p:nvPicPr>
        <p:blipFill>
          <a:blip r:embed="rId2"/>
          <a:stretch>
            <a:fillRect/>
          </a:stretch>
        </p:blipFill>
        <p:spPr>
          <a:xfrm>
            <a:off x="7812018" y="798025"/>
            <a:ext cx="3718560" cy="3890883"/>
          </a:xfrm>
          <a:prstGeom prst="rect">
            <a:avLst/>
          </a:prstGeom>
        </p:spPr>
      </p:pic>
      <p:pic>
        <p:nvPicPr>
          <p:cNvPr id="17" name="Imagen 16">
            <a:extLst>
              <a:ext uri="{FF2B5EF4-FFF2-40B4-BE49-F238E27FC236}">
                <a16:creationId xmlns:a16="http://schemas.microsoft.com/office/drawing/2014/main" id="{ECAD715A-8033-AFBD-5319-8B62B04C894A}"/>
              </a:ext>
            </a:extLst>
          </p:cNvPr>
          <p:cNvPicPr>
            <a:picLocks noChangeAspect="1"/>
          </p:cNvPicPr>
          <p:nvPr/>
        </p:nvPicPr>
        <p:blipFill>
          <a:blip r:embed="rId3"/>
          <a:stretch>
            <a:fillRect/>
          </a:stretch>
        </p:blipFill>
        <p:spPr>
          <a:xfrm>
            <a:off x="1292568" y="3612367"/>
            <a:ext cx="5547970" cy="2773985"/>
          </a:xfrm>
          <a:prstGeom prst="rect">
            <a:avLst/>
          </a:prstGeom>
        </p:spPr>
      </p:pic>
    </p:spTree>
    <p:extLst>
      <p:ext uri="{BB962C8B-B14F-4D97-AF65-F5344CB8AC3E}">
        <p14:creationId xmlns:p14="http://schemas.microsoft.com/office/powerpoint/2010/main" val="3332778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6">
            <a:extLst>
              <a:ext uri="{FF2B5EF4-FFF2-40B4-BE49-F238E27FC236}">
                <a16:creationId xmlns:a16="http://schemas.microsoft.com/office/drawing/2014/main" id="{78C191C5-9E9C-629C-4FBF-16B09592D717}"/>
              </a:ext>
            </a:extLst>
          </p:cNvPr>
          <p:cNvSpPr>
            <a:spLocks noChangeShapeType="1"/>
          </p:cNvSpPr>
          <p:nvPr/>
        </p:nvSpPr>
        <p:spPr bwMode="auto">
          <a:xfrm>
            <a:off x="11141078" y="4116426"/>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7" name="Line 7">
            <a:extLst>
              <a:ext uri="{FF2B5EF4-FFF2-40B4-BE49-F238E27FC236}">
                <a16:creationId xmlns:a16="http://schemas.microsoft.com/office/drawing/2014/main" id="{95CC004C-25D8-45C4-DE80-2A049218A971}"/>
              </a:ext>
            </a:extLst>
          </p:cNvPr>
          <p:cNvSpPr>
            <a:spLocks noChangeShapeType="1"/>
          </p:cNvSpPr>
          <p:nvPr/>
        </p:nvSpPr>
        <p:spPr bwMode="auto">
          <a:xfrm>
            <a:off x="11141078" y="3373476"/>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11141078" y="2641642"/>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11141078" y="1898692"/>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5" name="Text Box 11">
            <a:extLst>
              <a:ext uri="{FF2B5EF4-FFF2-40B4-BE49-F238E27FC236}">
                <a16:creationId xmlns:a16="http://schemas.microsoft.com/office/drawing/2014/main" id="{24098D51-5A34-DE4E-FC50-7F4BDDDAD7AE}"/>
              </a:ext>
            </a:extLst>
          </p:cNvPr>
          <p:cNvSpPr txBox="1">
            <a:spLocks noChangeArrowheads="1"/>
          </p:cNvSpPr>
          <p:nvPr/>
        </p:nvSpPr>
        <p:spPr bwMode="auto">
          <a:xfrm>
            <a:off x="47501" y="6563279"/>
            <a:ext cx="3282940" cy="261610"/>
          </a:xfrm>
          <a:prstGeom prst="rect">
            <a:avLst/>
          </a:prstGeom>
          <a:noFill/>
          <a:ln w="9525">
            <a:noFill/>
            <a:miter lim="800000"/>
            <a:headEnd/>
            <a:tailEnd/>
          </a:ln>
        </p:spPr>
        <p:txBody>
          <a:bodyPr wrap="square">
            <a:spAutoFit/>
          </a:bodyPr>
          <a:lstStyle/>
          <a:p>
            <a:pPr>
              <a:spcBef>
                <a:spcPct val="50000"/>
              </a:spcBef>
            </a:pPr>
            <a:r>
              <a:rPr lang="es-ES_tradnl" sz="1100" dirty="0">
                <a:solidFill>
                  <a:schemeClr val="tx1"/>
                </a:solidFill>
              </a:rPr>
              <a:t>FUENTE: </a:t>
            </a:r>
            <a:r>
              <a:rPr lang="es-ES_tradnl" sz="1100" dirty="0" err="1">
                <a:solidFill>
                  <a:schemeClr val="tx1"/>
                </a:solidFill>
              </a:rPr>
              <a:t>Water</a:t>
            </a:r>
            <a:r>
              <a:rPr lang="es-ES_tradnl" sz="1100" dirty="0">
                <a:solidFill>
                  <a:schemeClr val="tx1"/>
                </a:solidFill>
              </a:rPr>
              <a:t> </a:t>
            </a:r>
            <a:r>
              <a:rPr lang="es-ES_tradnl" sz="1100" dirty="0" err="1">
                <a:solidFill>
                  <a:schemeClr val="tx1"/>
                </a:solidFill>
              </a:rPr>
              <a:t>Treatment</a:t>
            </a:r>
            <a:r>
              <a:rPr lang="es-ES_tradnl" sz="1100" dirty="0">
                <a:solidFill>
                  <a:schemeClr val="tx1"/>
                </a:solidFill>
              </a:rPr>
              <a:t>, </a:t>
            </a:r>
            <a:r>
              <a:rPr lang="es-ES_tradnl" sz="1100" dirty="0" err="1">
                <a:solidFill>
                  <a:schemeClr val="tx1"/>
                </a:solidFill>
              </a:rPr>
              <a:t>Principles</a:t>
            </a:r>
            <a:r>
              <a:rPr lang="es-ES_tradnl" sz="1100" dirty="0">
                <a:solidFill>
                  <a:schemeClr val="tx1"/>
                </a:solidFill>
              </a:rPr>
              <a:t> and </a:t>
            </a:r>
            <a:r>
              <a:rPr lang="es-ES_tradnl" sz="1100" dirty="0" err="1">
                <a:solidFill>
                  <a:schemeClr val="tx1"/>
                </a:solidFill>
              </a:rPr>
              <a:t>Design</a:t>
            </a:r>
            <a:endParaRPr lang="es-ES_tradnl" sz="1100" dirty="0">
              <a:solidFill>
                <a:schemeClr val="tx1"/>
              </a:solidFill>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8436318" y="898237"/>
            <a:ext cx="3278513" cy="5262979"/>
          </a:xfrm>
          <a:prstGeom prst="rect">
            <a:avLst/>
          </a:prstGeom>
          <a:noFill/>
          <a:ln w="9525">
            <a:noFill/>
            <a:miter lim="800000"/>
            <a:headEnd/>
            <a:tailEnd/>
          </a:ln>
        </p:spPr>
        <p:txBody>
          <a:bodyPr wrap="square">
            <a:spAutoFit/>
          </a:bodyPr>
          <a:lstStyle/>
          <a:p>
            <a:pPr marL="342900" indent="-342900">
              <a:spcBef>
                <a:spcPct val="50000"/>
              </a:spcBef>
              <a:buFont typeface="Arial" panose="020B0604020202020204" pitchFamily="34" charset="0"/>
              <a:buChar char="•"/>
            </a:pPr>
            <a:r>
              <a:rPr lang="es-UY" sz="2400" dirty="0">
                <a:latin typeface="Candara" panose="020E0502030303020204" pitchFamily="34" charset="0"/>
              </a:rPr>
              <a:t>LP y LPHO: p</a:t>
            </a:r>
            <a:r>
              <a:rPr lang="es-UY" sz="2400" dirty="0">
                <a:solidFill>
                  <a:schemeClr val="tx1"/>
                </a:solidFill>
                <a:latin typeface="Candara" panose="020E0502030303020204" pitchFamily="34" charset="0"/>
              </a:rPr>
              <a:t>resentan mayor efecto germicida (casi la totalidad de la radiación es en longitud de onda 254 nm), mayor vida útil de las lámparas.</a:t>
            </a:r>
          </a:p>
          <a:p>
            <a:pPr marL="342900" indent="-342900">
              <a:spcBef>
                <a:spcPct val="50000"/>
              </a:spcBef>
              <a:buFont typeface="Arial" panose="020B0604020202020204" pitchFamily="34" charset="0"/>
              <a:buChar char="•"/>
            </a:pPr>
            <a:r>
              <a:rPr lang="es-UY" sz="2400" dirty="0">
                <a:latin typeface="Candara" panose="020E0502030303020204" pitchFamily="34" charset="0"/>
              </a:rPr>
              <a:t>MP requieren menor número de lámparas para la misma aplicación.</a:t>
            </a:r>
            <a:r>
              <a:rPr lang="es-UY" sz="2400" dirty="0">
                <a:solidFill>
                  <a:schemeClr val="tx1"/>
                </a:solidFill>
                <a:latin typeface="Candara" panose="020E0502030303020204" pitchFamily="34" charset="0"/>
              </a:rPr>
              <a:t> </a:t>
            </a:r>
          </a:p>
          <a:p>
            <a:pPr>
              <a:spcBef>
                <a:spcPct val="50000"/>
              </a:spcBef>
            </a:pPr>
            <a:endParaRPr lang="es-ES_tradnl" sz="2400" dirty="0">
              <a:solidFill>
                <a:schemeClr val="tx1"/>
              </a:solidFill>
              <a:latin typeface="Candara" panose="020E0502030303020204" pitchFamily="34" charset="0"/>
            </a:endParaRPr>
          </a:p>
        </p:txBody>
      </p:sp>
      <p:pic>
        <p:nvPicPr>
          <p:cNvPr id="2" name="Imagen 1">
            <a:extLst>
              <a:ext uri="{FF2B5EF4-FFF2-40B4-BE49-F238E27FC236}">
                <a16:creationId xmlns:a16="http://schemas.microsoft.com/office/drawing/2014/main" id="{1CB00E32-D568-944A-4774-737130C2A6B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74"/>
          <a:stretch/>
        </p:blipFill>
        <p:spPr>
          <a:xfrm>
            <a:off x="292100" y="898237"/>
            <a:ext cx="7793706" cy="4691354"/>
          </a:xfrm>
          <a:prstGeom prst="rect">
            <a:avLst/>
          </a:prstGeom>
        </p:spPr>
      </p:pic>
    </p:spTree>
    <p:extLst>
      <p:ext uri="{BB962C8B-B14F-4D97-AF65-F5344CB8AC3E}">
        <p14:creationId xmlns:p14="http://schemas.microsoft.com/office/powerpoint/2010/main" val="1038609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76" name="Text Box 16"/>
          <p:cNvSpPr txBox="1">
            <a:spLocks noChangeArrowheads="1"/>
          </p:cNvSpPr>
          <p:nvPr/>
        </p:nvSpPr>
        <p:spPr bwMode="auto">
          <a:xfrm>
            <a:off x="407368" y="1879781"/>
            <a:ext cx="11377263" cy="4308872"/>
          </a:xfrm>
          <a:prstGeom prst="rect">
            <a:avLst/>
          </a:prstGeom>
          <a:noFill/>
          <a:ln w="9525">
            <a:noFill/>
            <a:miter lim="800000"/>
            <a:headEnd/>
            <a:tailEnd/>
          </a:ln>
        </p:spPr>
        <p:txBody>
          <a:bodyPr wrap="square">
            <a:spAutoFit/>
          </a:bodyPr>
          <a:lstStyle/>
          <a:p>
            <a:pPr algn="just">
              <a:spcBef>
                <a:spcPts val="600"/>
              </a:spcBef>
              <a:spcAft>
                <a:spcPts val="600"/>
              </a:spcAft>
            </a:pPr>
            <a:r>
              <a:rPr lang="es-UY" sz="2800" b="1" dirty="0">
                <a:latin typeface="Candara" panose="020E0502030303020204" pitchFamily="34" charset="0"/>
              </a:rPr>
              <a:t>Dosis</a:t>
            </a:r>
          </a:p>
          <a:p>
            <a:pPr algn="just">
              <a:spcBef>
                <a:spcPts val="600"/>
              </a:spcBef>
              <a:spcAft>
                <a:spcPts val="600"/>
              </a:spcAft>
            </a:pPr>
            <a:r>
              <a:rPr lang="es-UY" sz="2400" dirty="0">
                <a:latin typeface="Candara" panose="020E0502030303020204" pitchFamily="34" charset="0"/>
              </a:rPr>
              <a:t>La dosis se define como la cantidad de energía UV irradiada por unidad de área (mJ/cm</a:t>
            </a:r>
            <a:r>
              <a:rPr lang="es-UY" sz="2400" baseline="30000" dirty="0">
                <a:latin typeface="Candara" panose="020E0502030303020204" pitchFamily="34" charset="0"/>
              </a:rPr>
              <a:t>2</a:t>
            </a:r>
            <a:r>
              <a:rPr lang="es-UY" sz="2400" dirty="0">
                <a:latin typeface="Candara" panose="020E0502030303020204" pitchFamily="34" charset="0"/>
              </a:rPr>
              <a:t>). Se identifican distintas dosis vinculadas al proceso y al equipo.</a:t>
            </a:r>
          </a:p>
          <a:p>
            <a:pPr marL="342900" indent="-342900" algn="just">
              <a:spcBef>
                <a:spcPts val="600"/>
              </a:spcBef>
              <a:spcAft>
                <a:spcPts val="600"/>
              </a:spcAft>
              <a:buFont typeface="Arial" panose="020B0604020202020204" pitchFamily="34" charset="0"/>
              <a:buChar char="•"/>
              <a:defRPr/>
            </a:pPr>
            <a:r>
              <a:rPr lang="es-ES_tradnl" sz="2400" dirty="0">
                <a:latin typeface="Candara" panose="020E0502030303020204" pitchFamily="34" charset="0"/>
              </a:rPr>
              <a:t>Dosis de Reducción Equivalente (RED): Corresponde a la dosis requerida para inactivar los microorganismos objetivo, es decir la cantidad de energía UV necesaria para lograr una tasa de desinfección determinada (expresada en log N</a:t>
            </a:r>
            <a:r>
              <a:rPr lang="es-ES_tradnl" sz="2400" baseline="-25000" dirty="0">
                <a:latin typeface="Candara" panose="020E0502030303020204" pitchFamily="34" charset="0"/>
              </a:rPr>
              <a:t>o</a:t>
            </a:r>
            <a:r>
              <a:rPr lang="es-ES_tradnl" sz="2400" dirty="0">
                <a:latin typeface="Candara" panose="020E0502030303020204" pitchFamily="34" charset="0"/>
              </a:rPr>
              <a:t>/N). Es la dosis que se asigna al reactor UV basado en pruebas de validación del reactor. </a:t>
            </a:r>
          </a:p>
          <a:p>
            <a:pPr marL="342900" indent="-342900" algn="just">
              <a:spcBef>
                <a:spcPts val="600"/>
              </a:spcBef>
              <a:spcAft>
                <a:spcPts val="600"/>
              </a:spcAft>
              <a:buFont typeface="Arial" panose="020B0604020202020204" pitchFamily="34" charset="0"/>
              <a:buChar char="•"/>
              <a:defRPr/>
            </a:pPr>
            <a:r>
              <a:rPr lang="es-ES_tradnl" sz="2400" dirty="0">
                <a:latin typeface="Candara" panose="020E0502030303020204" pitchFamily="34" charset="0"/>
              </a:rPr>
              <a:t>Dosis UV de Diseño: Esta dosis tiene en cuenta los factores de reducción debidos a la transmitancia, el ensuciamiento y el envejecimiento. Es la dosis que se utiliza para el dimensionamiento de los sistemas de desinfección UV.</a:t>
            </a:r>
          </a:p>
        </p:txBody>
      </p:sp>
      <p:sp>
        <p:nvSpPr>
          <p:cNvPr id="2" name="Line 6">
            <a:extLst>
              <a:ext uri="{FF2B5EF4-FFF2-40B4-BE49-F238E27FC236}">
                <a16:creationId xmlns:a16="http://schemas.microsoft.com/office/drawing/2014/main" id="{E7F281FE-6D2D-D7BC-DEBA-6AE51326AA4B}"/>
              </a:ext>
            </a:extLst>
          </p:cNvPr>
          <p:cNvSpPr>
            <a:spLocks noChangeShapeType="1"/>
          </p:cNvSpPr>
          <p:nvPr/>
        </p:nvSpPr>
        <p:spPr bwMode="auto">
          <a:xfrm>
            <a:off x="3267078" y="7705569"/>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4" name="Line 7">
            <a:extLst>
              <a:ext uri="{FF2B5EF4-FFF2-40B4-BE49-F238E27FC236}">
                <a16:creationId xmlns:a16="http://schemas.microsoft.com/office/drawing/2014/main" id="{FCED1349-6D3A-9448-C1E4-DB6AC48D0C18}"/>
              </a:ext>
            </a:extLst>
          </p:cNvPr>
          <p:cNvSpPr>
            <a:spLocks noChangeShapeType="1"/>
          </p:cNvSpPr>
          <p:nvPr/>
        </p:nvSpPr>
        <p:spPr bwMode="auto">
          <a:xfrm>
            <a:off x="3267078" y="6962619"/>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5" name="Line 10">
            <a:extLst>
              <a:ext uri="{FF2B5EF4-FFF2-40B4-BE49-F238E27FC236}">
                <a16:creationId xmlns:a16="http://schemas.microsoft.com/office/drawing/2014/main" id="{54DDFA07-232C-1ED0-FCF8-AB181511191F}"/>
              </a:ext>
            </a:extLst>
          </p:cNvPr>
          <p:cNvSpPr>
            <a:spLocks noChangeShapeType="1"/>
          </p:cNvSpPr>
          <p:nvPr/>
        </p:nvSpPr>
        <p:spPr bwMode="auto">
          <a:xfrm flipV="1">
            <a:off x="4321175"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6" name="Line 11">
            <a:extLst>
              <a:ext uri="{FF2B5EF4-FFF2-40B4-BE49-F238E27FC236}">
                <a16:creationId xmlns:a16="http://schemas.microsoft.com/office/drawing/2014/main" id="{CB683E98-E56E-91F7-9784-A451E0736D89}"/>
              </a:ext>
            </a:extLst>
          </p:cNvPr>
          <p:cNvSpPr>
            <a:spLocks noChangeShapeType="1"/>
          </p:cNvSpPr>
          <p:nvPr/>
        </p:nvSpPr>
        <p:spPr bwMode="auto">
          <a:xfrm flipV="1">
            <a:off x="5418138"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7" name="Line 12">
            <a:extLst>
              <a:ext uri="{FF2B5EF4-FFF2-40B4-BE49-F238E27FC236}">
                <a16:creationId xmlns:a16="http://schemas.microsoft.com/office/drawing/2014/main" id="{F92BDA08-878A-BA82-9766-2F26477BA3D7}"/>
              </a:ext>
            </a:extLst>
          </p:cNvPr>
          <p:cNvSpPr>
            <a:spLocks noChangeShapeType="1"/>
          </p:cNvSpPr>
          <p:nvPr/>
        </p:nvSpPr>
        <p:spPr bwMode="auto">
          <a:xfrm flipV="1">
            <a:off x="6505575"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8" name="Rectangle 2">
            <a:extLst>
              <a:ext uri="{FF2B5EF4-FFF2-40B4-BE49-F238E27FC236}">
                <a16:creationId xmlns:a16="http://schemas.microsoft.com/office/drawing/2014/main" id="{6BC46630-FBFF-607D-BF2B-BBCF71967D61}"/>
              </a:ext>
            </a:extLst>
          </p:cNvPr>
          <p:cNvSpPr txBox="1">
            <a:spLocks noChangeArrowheads="1"/>
          </p:cNvSpPr>
          <p:nvPr/>
        </p:nvSpPr>
        <p:spPr>
          <a:xfrm>
            <a:off x="0" y="839354"/>
            <a:ext cx="12192000" cy="760730"/>
          </a:xfrm>
          <a:prstGeom prst="rect">
            <a:avLst/>
          </a:prstGeom>
        </p:spPr>
        <p:txBody>
          <a:bodyPr>
            <a:no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s-ES_tradnl" sz="4800" b="1" kern="0" dirty="0">
                <a:solidFill>
                  <a:schemeClr val="tx1"/>
                </a:solidFill>
                <a:effectLst/>
                <a:latin typeface="Candara" panose="020E0502030303020204" pitchFamily="34" charset="0"/>
              </a:rPr>
              <a:t>Aspectos de diseño y operación</a:t>
            </a:r>
            <a:endParaRPr lang="es-MX" sz="4800" b="1" kern="0" dirty="0">
              <a:solidFill>
                <a:schemeClr val="tx1"/>
              </a:solidFill>
              <a:effectLst/>
              <a:latin typeface="Candara" panose="020E0502030303020204" pitchFamily="34" charset="0"/>
            </a:endParaRPr>
          </a:p>
        </p:txBody>
      </p:sp>
      <p:sp>
        <p:nvSpPr>
          <p:cNvPr id="9" name="Text Box 6">
            <a:extLst>
              <a:ext uri="{FF2B5EF4-FFF2-40B4-BE49-F238E27FC236}">
                <a16:creationId xmlns:a16="http://schemas.microsoft.com/office/drawing/2014/main" id="{806AD97C-BDF6-DCFD-8DAA-F52D7CD8E8B4}"/>
              </a:ext>
            </a:extLst>
          </p:cNvPr>
          <p:cNvSpPr txBox="1">
            <a:spLocks noChangeArrowheads="1"/>
          </p:cNvSpPr>
          <p:nvPr/>
        </p:nvSpPr>
        <p:spPr bwMode="auto">
          <a:xfrm>
            <a:off x="0" y="6550666"/>
            <a:ext cx="6840538" cy="261610"/>
          </a:xfrm>
          <a:prstGeom prst="rect">
            <a:avLst/>
          </a:prstGeom>
          <a:noFill/>
          <a:ln w="9525">
            <a:noFill/>
            <a:miter lim="800000"/>
            <a:headEnd/>
            <a:tailEnd/>
          </a:ln>
        </p:spPr>
        <p:txBody>
          <a:bodyPr>
            <a:spAutoFit/>
          </a:bodyPr>
          <a:lstStyle/>
          <a:p>
            <a:pPr>
              <a:spcBef>
                <a:spcPct val="50000"/>
              </a:spcBef>
            </a:pPr>
            <a:r>
              <a:rPr lang="es-ES_tradnl" sz="1100" dirty="0">
                <a:solidFill>
                  <a:schemeClr val="tx1"/>
                </a:solidFill>
              </a:rPr>
              <a:t>FUENTE: UV </a:t>
            </a:r>
            <a:r>
              <a:rPr lang="es-ES_tradnl" sz="1100" dirty="0" err="1">
                <a:solidFill>
                  <a:schemeClr val="tx1"/>
                </a:solidFill>
              </a:rPr>
              <a:t>Disinfection</a:t>
            </a:r>
            <a:r>
              <a:rPr lang="es-ES_tradnl" sz="1100" dirty="0">
                <a:solidFill>
                  <a:schemeClr val="tx1"/>
                </a:solidFill>
              </a:rPr>
              <a:t> </a:t>
            </a:r>
            <a:r>
              <a:rPr lang="es-ES_tradnl" sz="1100" dirty="0" err="1">
                <a:solidFill>
                  <a:schemeClr val="tx1"/>
                </a:solidFill>
              </a:rPr>
              <a:t>Guidance</a:t>
            </a:r>
            <a:r>
              <a:rPr lang="es-ES_tradnl" sz="1100" dirty="0">
                <a:solidFill>
                  <a:schemeClr val="tx1"/>
                </a:solidFill>
              </a:rPr>
              <a:t> Manual, </a:t>
            </a:r>
            <a:r>
              <a:rPr lang="es-ES_tradnl" sz="1100" dirty="0" err="1">
                <a:solidFill>
                  <a:schemeClr val="tx1"/>
                </a:solidFill>
              </a:rPr>
              <a:t>For</a:t>
            </a:r>
            <a:r>
              <a:rPr lang="es-ES_tradnl" sz="1100" dirty="0">
                <a:solidFill>
                  <a:schemeClr val="tx1"/>
                </a:solidFill>
              </a:rPr>
              <a:t> </a:t>
            </a:r>
            <a:r>
              <a:rPr lang="es-ES_tradnl" sz="1100" dirty="0" err="1">
                <a:solidFill>
                  <a:schemeClr val="tx1"/>
                </a:solidFill>
              </a:rPr>
              <a:t>The</a:t>
            </a:r>
            <a:r>
              <a:rPr lang="es-ES_tradnl" sz="1100" dirty="0">
                <a:solidFill>
                  <a:schemeClr val="tx1"/>
                </a:solidFill>
              </a:rPr>
              <a:t> Final LT2ESWTR, EPA.</a:t>
            </a:r>
            <a:endParaRPr lang="es-ES" sz="1100" dirty="0">
              <a:solidFill>
                <a:schemeClr val="tx1"/>
              </a:solidFill>
            </a:endParaRPr>
          </a:p>
        </p:txBody>
      </p:sp>
    </p:spTree>
    <p:extLst>
      <p:ext uri="{BB962C8B-B14F-4D97-AF65-F5344CB8AC3E}">
        <p14:creationId xmlns:p14="http://schemas.microsoft.com/office/powerpoint/2010/main" val="1217621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562318" y="934711"/>
            <a:ext cx="11083582" cy="5447645"/>
          </a:xfrm>
          <a:prstGeom prst="rect">
            <a:avLst/>
          </a:prstGeom>
          <a:noFill/>
          <a:ln w="9525">
            <a:noFill/>
            <a:miter lim="800000"/>
            <a:headEnd/>
            <a:tailEnd/>
          </a:ln>
        </p:spPr>
        <p:txBody>
          <a:bodyPr wrap="square">
            <a:spAutoFit/>
          </a:bodyPr>
          <a:lstStyle/>
          <a:p>
            <a:pPr algn="just">
              <a:spcBef>
                <a:spcPct val="50000"/>
              </a:spcBef>
            </a:pPr>
            <a:r>
              <a:rPr lang="es-UY" sz="2400" i="1" dirty="0">
                <a:latin typeface="Candara" panose="020E0502030303020204" pitchFamily="34" charset="0"/>
              </a:rPr>
              <a:t>				Dosis = Intensidad x Tiempo</a:t>
            </a:r>
          </a:p>
          <a:p>
            <a:pPr algn="just">
              <a:spcBef>
                <a:spcPct val="50000"/>
              </a:spcBef>
            </a:pPr>
            <a:r>
              <a:rPr lang="es-UY" sz="2400" dirty="0">
                <a:latin typeface="Candara" panose="020E0502030303020204" pitchFamily="34" charset="0"/>
              </a:rPr>
              <a:t>Factores que influyen en la dosis real aplicada:</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Transmitancia:  % UVT = 100 . I/I</a:t>
            </a:r>
            <a:r>
              <a:rPr lang="es-UY" sz="2400" baseline="-25000" dirty="0">
                <a:latin typeface="Candara" panose="020E0502030303020204" pitchFamily="34" charset="0"/>
              </a:rPr>
              <a:t>o</a:t>
            </a:r>
            <a:endParaRPr lang="es-UY" sz="2400" dirty="0">
              <a:latin typeface="Candara" panose="020E0502030303020204" pitchFamily="34" charset="0"/>
            </a:endParaRP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Factor de suciedad (fouling): Las lámparas se van ensuciando por la formación de depósitos sobre su superficie (CaCO</a:t>
            </a:r>
            <a:r>
              <a:rPr lang="es-UY" sz="2400" baseline="-25000" dirty="0">
                <a:latin typeface="Candara" panose="020E0502030303020204" pitchFamily="34" charset="0"/>
              </a:rPr>
              <a:t>3</a:t>
            </a:r>
            <a:r>
              <a:rPr lang="es-UY" sz="2400" dirty="0">
                <a:latin typeface="Candara" panose="020E0502030303020204" pitchFamily="34" charset="0"/>
              </a:rPr>
              <a:t>, CaSO</a:t>
            </a:r>
            <a:r>
              <a:rPr lang="es-UY" sz="2400" baseline="-25000" dirty="0">
                <a:latin typeface="Candara" panose="020E0502030303020204" pitchFamily="34" charset="0"/>
              </a:rPr>
              <a:t>4</a:t>
            </a:r>
            <a:r>
              <a:rPr lang="es-UY" sz="2400" dirty="0">
                <a:latin typeface="Candara" panose="020E0502030303020204" pitchFamily="34" charset="0"/>
              </a:rPr>
              <a:t>, MgCO</a:t>
            </a:r>
            <a:r>
              <a:rPr lang="es-UY" sz="2400" baseline="-25000" dirty="0">
                <a:latin typeface="Candara" panose="020E0502030303020204" pitchFamily="34" charset="0"/>
              </a:rPr>
              <a:t>3</a:t>
            </a:r>
            <a:r>
              <a:rPr lang="es-UY" sz="2400" dirty="0">
                <a:latin typeface="Candara" panose="020E0502030303020204" pitchFamily="34" charset="0"/>
              </a:rPr>
              <a:t>, MgSO</a:t>
            </a:r>
            <a:r>
              <a:rPr lang="es-UY" sz="2400" baseline="-25000" dirty="0">
                <a:latin typeface="Candara" panose="020E0502030303020204" pitchFamily="34" charset="0"/>
              </a:rPr>
              <a:t>4</a:t>
            </a:r>
            <a:r>
              <a:rPr lang="es-UY" sz="2400" dirty="0">
                <a:latin typeface="Candara" panose="020E0502030303020204" pitchFamily="34" charset="0"/>
              </a:rPr>
              <a:t>, FePO</a:t>
            </a:r>
            <a:r>
              <a:rPr lang="es-UY" sz="2400" baseline="-25000" dirty="0">
                <a:latin typeface="Candara" panose="020E0502030303020204" pitchFamily="34" charset="0"/>
              </a:rPr>
              <a:t>4</a:t>
            </a:r>
            <a:r>
              <a:rPr lang="es-UY" sz="2400" dirty="0">
                <a:latin typeface="Candara" panose="020E0502030303020204" pitchFamily="34" charset="0"/>
              </a:rPr>
              <a:t>, FeCO</a:t>
            </a:r>
            <a:r>
              <a:rPr lang="es-UY" sz="2400" baseline="-25000" dirty="0">
                <a:latin typeface="Candara" panose="020E0502030303020204" pitchFamily="34" charset="0"/>
              </a:rPr>
              <a:t>3</a:t>
            </a:r>
            <a:r>
              <a:rPr lang="es-UY" sz="2400" dirty="0">
                <a:latin typeface="Candara" panose="020E0502030303020204" pitchFamily="34" charset="0"/>
              </a:rPr>
              <a:t>, Al</a:t>
            </a:r>
            <a:r>
              <a:rPr lang="es-UY" sz="2400" baseline="-25000" dirty="0">
                <a:latin typeface="Candara" panose="020E0502030303020204" pitchFamily="34" charset="0"/>
              </a:rPr>
              <a:t>2</a:t>
            </a:r>
            <a:r>
              <a:rPr lang="es-UY" sz="2400" dirty="0">
                <a:latin typeface="Candara" panose="020E0502030303020204" pitchFamily="34" charset="0"/>
              </a:rPr>
              <a:t>(SO</a:t>
            </a:r>
            <a:r>
              <a:rPr lang="es-UY" sz="2400" baseline="-25000" dirty="0">
                <a:latin typeface="Candara" panose="020E0502030303020204" pitchFamily="34" charset="0"/>
              </a:rPr>
              <a:t>4</a:t>
            </a:r>
            <a:r>
              <a:rPr lang="es-UY" sz="2400" dirty="0">
                <a:latin typeface="Candara" panose="020E0502030303020204" pitchFamily="34" charset="0"/>
              </a:rPr>
              <a:t>)</a:t>
            </a:r>
            <a:r>
              <a:rPr lang="es-UY" sz="2400" baseline="-25000" dirty="0">
                <a:latin typeface="Candara" panose="020E0502030303020204" pitchFamily="34" charset="0"/>
              </a:rPr>
              <a:t>3</a:t>
            </a:r>
            <a:r>
              <a:rPr lang="es-UY" sz="2400" dirty="0">
                <a:latin typeface="Candara" panose="020E0502030303020204" pitchFamily="34" charset="0"/>
              </a:rPr>
              <a:t>, Fe(OH)</a:t>
            </a:r>
            <a:r>
              <a:rPr lang="es-UY" sz="2400" baseline="-25000" dirty="0">
                <a:latin typeface="Candara" panose="020E0502030303020204" pitchFamily="34" charset="0"/>
              </a:rPr>
              <a:t>3</a:t>
            </a:r>
            <a:r>
              <a:rPr lang="es-UY" sz="2400" dirty="0">
                <a:latin typeface="Candara" panose="020E0502030303020204" pitchFamily="34" charset="0"/>
              </a:rPr>
              <a:t>, Al(OH)</a:t>
            </a:r>
            <a:r>
              <a:rPr lang="es-UY" sz="2400" baseline="-25000" dirty="0">
                <a:latin typeface="Candara" panose="020E0502030303020204" pitchFamily="34" charset="0"/>
              </a:rPr>
              <a:t>3</a:t>
            </a:r>
            <a:r>
              <a:rPr lang="es-UY" sz="2400" dirty="0">
                <a:latin typeface="Candara" panose="020E0502030303020204" pitchFamily="34" charset="0"/>
              </a:rPr>
              <a:t>, materia orgánica disuelta). El coeficiente se calcula como la relación Emisión lámpara sucia / Emisión lámpara limpia</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Factor de envejecimiento (aging): Las lámparas van perdiendo efectividad a medida que avanza el uso tanto por las horas de funcionamiento como por el número de ciclos de encendido y apagado. El coeficiente se calcula como la relación Emisión lámpara envejecida / Emisión lámpara nueva  </a:t>
            </a:r>
          </a:p>
          <a:p>
            <a:pPr algn="just">
              <a:spcBef>
                <a:spcPct val="50000"/>
              </a:spcBef>
            </a:pPr>
            <a:r>
              <a:rPr lang="es-UY" sz="2400" i="1" dirty="0">
                <a:latin typeface="Candara" panose="020E0502030303020204" pitchFamily="34" charset="0"/>
              </a:rPr>
              <a:t>	Dosis (real) = Dosis objetivo x UVT x Fouling factor x Aging factor</a:t>
            </a:r>
            <a:endParaRPr lang="es-UY" sz="2400" i="1" dirty="0">
              <a:solidFill>
                <a:schemeClr val="tx1"/>
              </a:solidFill>
              <a:latin typeface="Candara" panose="020E0502030303020204" pitchFamily="34" charset="0"/>
            </a:endParaRPr>
          </a:p>
        </p:txBody>
      </p:sp>
      <p:sp>
        <p:nvSpPr>
          <p:cNvPr id="4" name="Text Box 6">
            <a:extLst>
              <a:ext uri="{FF2B5EF4-FFF2-40B4-BE49-F238E27FC236}">
                <a16:creationId xmlns:a16="http://schemas.microsoft.com/office/drawing/2014/main" id="{675DEE84-B842-3C7A-D38A-0F28AB60BC56}"/>
              </a:ext>
            </a:extLst>
          </p:cNvPr>
          <p:cNvSpPr txBox="1">
            <a:spLocks noChangeArrowheads="1"/>
          </p:cNvSpPr>
          <p:nvPr/>
        </p:nvSpPr>
        <p:spPr bwMode="auto">
          <a:xfrm>
            <a:off x="0" y="6550666"/>
            <a:ext cx="6840538" cy="261610"/>
          </a:xfrm>
          <a:prstGeom prst="rect">
            <a:avLst/>
          </a:prstGeom>
          <a:noFill/>
          <a:ln w="9525">
            <a:noFill/>
            <a:miter lim="800000"/>
            <a:headEnd/>
            <a:tailEnd/>
          </a:ln>
        </p:spPr>
        <p:txBody>
          <a:bodyPr>
            <a:spAutoFit/>
          </a:bodyPr>
          <a:lstStyle/>
          <a:p>
            <a:pPr>
              <a:spcBef>
                <a:spcPct val="50000"/>
              </a:spcBef>
            </a:pPr>
            <a:r>
              <a:rPr lang="es-ES_tradnl" sz="1100" dirty="0">
                <a:solidFill>
                  <a:schemeClr val="tx1"/>
                </a:solidFill>
              </a:rPr>
              <a:t>FUENTE: UV </a:t>
            </a:r>
            <a:r>
              <a:rPr lang="es-ES_tradnl" sz="1100" dirty="0" err="1">
                <a:solidFill>
                  <a:schemeClr val="tx1"/>
                </a:solidFill>
              </a:rPr>
              <a:t>Disinfection</a:t>
            </a:r>
            <a:r>
              <a:rPr lang="es-ES_tradnl" sz="1100" dirty="0">
                <a:solidFill>
                  <a:schemeClr val="tx1"/>
                </a:solidFill>
              </a:rPr>
              <a:t> </a:t>
            </a:r>
            <a:r>
              <a:rPr lang="es-ES_tradnl" sz="1100" dirty="0" err="1">
                <a:solidFill>
                  <a:schemeClr val="tx1"/>
                </a:solidFill>
              </a:rPr>
              <a:t>Guidance</a:t>
            </a:r>
            <a:r>
              <a:rPr lang="es-ES_tradnl" sz="1100" dirty="0">
                <a:solidFill>
                  <a:schemeClr val="tx1"/>
                </a:solidFill>
              </a:rPr>
              <a:t> Manual, </a:t>
            </a:r>
            <a:r>
              <a:rPr lang="es-ES_tradnl" sz="1100" dirty="0" err="1">
                <a:solidFill>
                  <a:schemeClr val="tx1"/>
                </a:solidFill>
              </a:rPr>
              <a:t>For</a:t>
            </a:r>
            <a:r>
              <a:rPr lang="es-ES_tradnl" sz="1100" dirty="0">
                <a:solidFill>
                  <a:schemeClr val="tx1"/>
                </a:solidFill>
              </a:rPr>
              <a:t> </a:t>
            </a:r>
            <a:r>
              <a:rPr lang="es-ES_tradnl" sz="1100" dirty="0" err="1">
                <a:solidFill>
                  <a:schemeClr val="tx1"/>
                </a:solidFill>
              </a:rPr>
              <a:t>The</a:t>
            </a:r>
            <a:r>
              <a:rPr lang="es-ES_tradnl" sz="1100" dirty="0">
                <a:solidFill>
                  <a:schemeClr val="tx1"/>
                </a:solidFill>
              </a:rPr>
              <a:t> Final LT2ESWTR, EPA.</a:t>
            </a:r>
            <a:endParaRPr lang="es-ES" sz="1100" dirty="0">
              <a:solidFill>
                <a:schemeClr val="tx1"/>
              </a:solidFill>
            </a:endParaRPr>
          </a:p>
        </p:txBody>
      </p:sp>
    </p:spTree>
    <p:extLst>
      <p:ext uri="{BB962C8B-B14F-4D97-AF65-F5344CB8AC3E}">
        <p14:creationId xmlns:p14="http://schemas.microsoft.com/office/powerpoint/2010/main" val="3766097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4" name="Text Box 6">
            <a:extLst>
              <a:ext uri="{FF2B5EF4-FFF2-40B4-BE49-F238E27FC236}">
                <a16:creationId xmlns:a16="http://schemas.microsoft.com/office/drawing/2014/main" id="{675DEE84-B842-3C7A-D38A-0F28AB60BC56}"/>
              </a:ext>
            </a:extLst>
          </p:cNvPr>
          <p:cNvSpPr txBox="1">
            <a:spLocks noChangeArrowheads="1"/>
          </p:cNvSpPr>
          <p:nvPr/>
        </p:nvSpPr>
        <p:spPr bwMode="auto">
          <a:xfrm>
            <a:off x="0" y="6550666"/>
            <a:ext cx="6840538" cy="261610"/>
          </a:xfrm>
          <a:prstGeom prst="rect">
            <a:avLst/>
          </a:prstGeom>
          <a:noFill/>
          <a:ln w="9525">
            <a:noFill/>
            <a:miter lim="800000"/>
            <a:headEnd/>
            <a:tailEnd/>
          </a:ln>
        </p:spPr>
        <p:txBody>
          <a:bodyPr>
            <a:spAutoFit/>
          </a:bodyPr>
          <a:lstStyle/>
          <a:p>
            <a:pPr>
              <a:spcBef>
                <a:spcPct val="50000"/>
              </a:spcBef>
            </a:pPr>
            <a:r>
              <a:rPr lang="es-ES_tradnl" sz="1100" dirty="0">
                <a:solidFill>
                  <a:schemeClr val="tx1"/>
                </a:solidFill>
              </a:rPr>
              <a:t>FUENTE: UV </a:t>
            </a:r>
            <a:r>
              <a:rPr lang="es-ES_tradnl" sz="1100" dirty="0" err="1">
                <a:solidFill>
                  <a:schemeClr val="tx1"/>
                </a:solidFill>
              </a:rPr>
              <a:t>Disinfection</a:t>
            </a:r>
            <a:r>
              <a:rPr lang="es-ES_tradnl" sz="1100" dirty="0">
                <a:solidFill>
                  <a:schemeClr val="tx1"/>
                </a:solidFill>
              </a:rPr>
              <a:t> </a:t>
            </a:r>
            <a:r>
              <a:rPr lang="es-ES_tradnl" sz="1100" dirty="0" err="1">
                <a:solidFill>
                  <a:schemeClr val="tx1"/>
                </a:solidFill>
              </a:rPr>
              <a:t>Guidance</a:t>
            </a:r>
            <a:r>
              <a:rPr lang="es-ES_tradnl" sz="1100" dirty="0">
                <a:solidFill>
                  <a:schemeClr val="tx1"/>
                </a:solidFill>
              </a:rPr>
              <a:t> Manual, </a:t>
            </a:r>
            <a:r>
              <a:rPr lang="es-ES_tradnl" sz="1100" dirty="0" err="1">
                <a:solidFill>
                  <a:schemeClr val="tx1"/>
                </a:solidFill>
              </a:rPr>
              <a:t>For</a:t>
            </a:r>
            <a:r>
              <a:rPr lang="es-ES_tradnl" sz="1100" dirty="0">
                <a:solidFill>
                  <a:schemeClr val="tx1"/>
                </a:solidFill>
              </a:rPr>
              <a:t> </a:t>
            </a:r>
            <a:r>
              <a:rPr lang="es-ES_tradnl" sz="1100" dirty="0" err="1">
                <a:solidFill>
                  <a:schemeClr val="tx1"/>
                </a:solidFill>
              </a:rPr>
              <a:t>The</a:t>
            </a:r>
            <a:r>
              <a:rPr lang="es-ES_tradnl" sz="1100" dirty="0">
                <a:solidFill>
                  <a:schemeClr val="tx1"/>
                </a:solidFill>
              </a:rPr>
              <a:t> Final LT2ESWTR, EPA.</a:t>
            </a:r>
            <a:endParaRPr lang="es-ES" sz="1100" dirty="0">
              <a:solidFill>
                <a:schemeClr val="tx1"/>
              </a:solidFill>
            </a:endParaRPr>
          </a:p>
        </p:txBody>
      </p:sp>
      <p:pic>
        <p:nvPicPr>
          <p:cNvPr id="3" name="Imagen 2">
            <a:extLst>
              <a:ext uri="{FF2B5EF4-FFF2-40B4-BE49-F238E27FC236}">
                <a16:creationId xmlns:a16="http://schemas.microsoft.com/office/drawing/2014/main" id="{67B020FE-CCA3-A393-05AE-5E4F369EE7A7}"/>
              </a:ext>
            </a:extLst>
          </p:cNvPr>
          <p:cNvPicPr>
            <a:picLocks noChangeAspect="1"/>
          </p:cNvPicPr>
          <p:nvPr/>
        </p:nvPicPr>
        <p:blipFill>
          <a:blip r:embed="rId2"/>
          <a:stretch>
            <a:fillRect/>
          </a:stretch>
        </p:blipFill>
        <p:spPr>
          <a:xfrm>
            <a:off x="4349750" y="1980099"/>
            <a:ext cx="7429500" cy="3238500"/>
          </a:xfrm>
          <a:prstGeom prst="rect">
            <a:avLst/>
          </a:prstGeom>
        </p:spPr>
      </p:pic>
      <p:pic>
        <p:nvPicPr>
          <p:cNvPr id="6" name="Imagen 5">
            <a:extLst>
              <a:ext uri="{FF2B5EF4-FFF2-40B4-BE49-F238E27FC236}">
                <a16:creationId xmlns:a16="http://schemas.microsoft.com/office/drawing/2014/main" id="{9E8A5A81-7BDE-6FE1-3BEB-358378F64A7B}"/>
              </a:ext>
            </a:extLst>
          </p:cNvPr>
          <p:cNvPicPr>
            <a:picLocks noChangeAspect="1"/>
          </p:cNvPicPr>
          <p:nvPr/>
        </p:nvPicPr>
        <p:blipFill>
          <a:blip r:embed="rId3"/>
          <a:stretch>
            <a:fillRect/>
          </a:stretch>
        </p:blipFill>
        <p:spPr>
          <a:xfrm>
            <a:off x="763421" y="1397483"/>
            <a:ext cx="2857500" cy="3238500"/>
          </a:xfrm>
          <a:prstGeom prst="rect">
            <a:avLst/>
          </a:prstGeom>
        </p:spPr>
      </p:pic>
      <p:sp>
        <p:nvSpPr>
          <p:cNvPr id="7" name="Text Box 46">
            <a:extLst>
              <a:ext uri="{FF2B5EF4-FFF2-40B4-BE49-F238E27FC236}">
                <a16:creationId xmlns:a16="http://schemas.microsoft.com/office/drawing/2014/main" id="{318CB79A-F3A8-F4AF-8111-2C35DC31B621}"/>
              </a:ext>
            </a:extLst>
          </p:cNvPr>
          <p:cNvSpPr txBox="1">
            <a:spLocks noChangeArrowheads="1"/>
          </p:cNvSpPr>
          <p:nvPr/>
        </p:nvSpPr>
        <p:spPr bwMode="auto">
          <a:xfrm>
            <a:off x="738020" y="4766632"/>
            <a:ext cx="3452980" cy="400110"/>
          </a:xfrm>
          <a:prstGeom prst="rect">
            <a:avLst/>
          </a:prstGeom>
          <a:noFill/>
          <a:ln w="9525">
            <a:noFill/>
            <a:miter lim="800000"/>
            <a:headEnd/>
            <a:tailEnd/>
          </a:ln>
        </p:spPr>
        <p:txBody>
          <a:bodyPr wrap="square">
            <a:spAutoFit/>
          </a:bodyPr>
          <a:lstStyle/>
          <a:p>
            <a:pPr>
              <a:spcBef>
                <a:spcPct val="50000"/>
              </a:spcBef>
            </a:pPr>
            <a:r>
              <a:rPr lang="es-UY" sz="2000" dirty="0">
                <a:latin typeface="Candara" panose="020E0502030303020204" pitchFamily="34" charset="0"/>
              </a:rPr>
              <a:t>Lámpara nueva vs envejecida</a:t>
            </a:r>
          </a:p>
        </p:txBody>
      </p:sp>
      <p:sp>
        <p:nvSpPr>
          <p:cNvPr id="10" name="Text Box 46">
            <a:extLst>
              <a:ext uri="{FF2B5EF4-FFF2-40B4-BE49-F238E27FC236}">
                <a16:creationId xmlns:a16="http://schemas.microsoft.com/office/drawing/2014/main" id="{CD4044F2-A824-8EA0-FE17-2626A0C57EEC}"/>
              </a:ext>
            </a:extLst>
          </p:cNvPr>
          <p:cNvSpPr txBox="1">
            <a:spLocks noChangeArrowheads="1"/>
          </p:cNvSpPr>
          <p:nvPr/>
        </p:nvSpPr>
        <p:spPr bwMode="auto">
          <a:xfrm>
            <a:off x="4349750" y="1402573"/>
            <a:ext cx="7429500" cy="461665"/>
          </a:xfrm>
          <a:prstGeom prst="rect">
            <a:avLst/>
          </a:prstGeom>
          <a:noFill/>
          <a:ln w="9525">
            <a:noFill/>
            <a:miter lim="800000"/>
            <a:headEnd/>
            <a:tailEnd/>
          </a:ln>
        </p:spPr>
        <p:txBody>
          <a:bodyPr wrap="square">
            <a:spAutoFit/>
          </a:bodyPr>
          <a:lstStyle/>
          <a:p>
            <a:pPr algn="just">
              <a:spcBef>
                <a:spcPct val="50000"/>
              </a:spcBef>
            </a:pPr>
            <a:r>
              <a:rPr lang="es-UY" sz="2400" dirty="0">
                <a:latin typeface="Candara" panose="020E0502030303020204" pitchFamily="34" charset="0"/>
              </a:rPr>
              <a:t>Factor de envejecimiento:</a:t>
            </a:r>
          </a:p>
        </p:txBody>
      </p:sp>
    </p:spTree>
    <p:extLst>
      <p:ext uri="{BB962C8B-B14F-4D97-AF65-F5344CB8AC3E}">
        <p14:creationId xmlns:p14="http://schemas.microsoft.com/office/powerpoint/2010/main" val="258482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562318" y="934711"/>
            <a:ext cx="11083582" cy="5032147"/>
          </a:xfrm>
          <a:prstGeom prst="rect">
            <a:avLst/>
          </a:prstGeom>
          <a:noFill/>
          <a:ln w="9525">
            <a:noFill/>
            <a:miter lim="800000"/>
            <a:headEnd/>
            <a:tailEnd/>
          </a:ln>
        </p:spPr>
        <p:txBody>
          <a:bodyPr wrap="square">
            <a:spAutoFit/>
          </a:bodyPr>
          <a:lstStyle/>
          <a:p>
            <a:pPr algn="just">
              <a:spcBef>
                <a:spcPts val="600"/>
              </a:spcBef>
              <a:spcAft>
                <a:spcPts val="600"/>
              </a:spcAft>
            </a:pPr>
            <a:r>
              <a:rPr lang="es-UY" sz="2800" b="1" dirty="0">
                <a:latin typeface="Candara" panose="020E0502030303020204" pitchFamily="34" charset="0"/>
              </a:rPr>
              <a:t>Recomendaciones de operación</a:t>
            </a:r>
          </a:p>
          <a:p>
            <a:pPr algn="just">
              <a:spcBef>
                <a:spcPct val="50000"/>
              </a:spcBef>
            </a:pPr>
            <a:r>
              <a:rPr lang="es-UY" sz="2400" dirty="0">
                <a:latin typeface="Candara" panose="020E0502030303020204" pitchFamily="34" charset="0"/>
              </a:rPr>
              <a:t>La operación y mantenimiento de un sistema de desinfección UV, requiere ser observada con detenimiento. Los parámetros a cuidar son:</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Calidad del agua que ingresa</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Factor de suciedad, realizando limpiezas periódicas </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Envejecimiento, controlando el número de horas de funcionamiento</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Estado general del equipo, realizando inspecciones periódicas para detectar lámparas quemadas o tubos de encamisado rayados (cada 6 meses)</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Monitorear la potencia consumida, el caudal tratado y la intensidad aplicada (diario)</a:t>
            </a:r>
            <a:endParaRPr lang="es-UY" sz="2400" dirty="0">
              <a:solidFill>
                <a:schemeClr val="tx1"/>
              </a:solidFill>
              <a:latin typeface="Candara" panose="020E0502030303020204" pitchFamily="34" charset="0"/>
            </a:endParaRPr>
          </a:p>
        </p:txBody>
      </p:sp>
    </p:spTree>
    <p:extLst>
      <p:ext uri="{BB962C8B-B14F-4D97-AF65-F5344CB8AC3E}">
        <p14:creationId xmlns:p14="http://schemas.microsoft.com/office/powerpoint/2010/main" val="4040037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562318" y="934711"/>
            <a:ext cx="11083582" cy="5262979"/>
          </a:xfrm>
          <a:prstGeom prst="rect">
            <a:avLst/>
          </a:prstGeom>
          <a:noFill/>
          <a:ln w="9525">
            <a:noFill/>
            <a:miter lim="800000"/>
            <a:headEnd/>
            <a:tailEnd/>
          </a:ln>
        </p:spPr>
        <p:txBody>
          <a:bodyPr wrap="square">
            <a:spAutoFit/>
          </a:bodyPr>
          <a:lstStyle/>
          <a:p>
            <a:pPr algn="just">
              <a:spcBef>
                <a:spcPct val="50000"/>
              </a:spcBef>
            </a:pPr>
            <a:r>
              <a:rPr lang="es-UY" sz="2400" u="sng" dirty="0">
                <a:latin typeface="Candara" panose="020E0502030303020204" pitchFamily="34" charset="0"/>
              </a:rPr>
              <a:t>Sistema de limpieza</a:t>
            </a:r>
          </a:p>
          <a:p>
            <a:pPr algn="just">
              <a:spcBef>
                <a:spcPct val="50000"/>
              </a:spcBef>
            </a:pPr>
            <a:r>
              <a:rPr lang="es-UY" sz="2400" dirty="0">
                <a:latin typeface="Candara" panose="020E0502030303020204" pitchFamily="34" charset="0"/>
              </a:rPr>
              <a:t>Pueden utilizarse tres alternativas de limpieza:</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Limpieza química (off-line chemical cleaning OCC): el equipo se vacía, se llena con con una solución de limpieza que puede incluir ácido cítrico, ácido fosfórico que se mantiene durante 15 minutos, luego se enjuaga y se retorna a la operación. La operación completa puede llevar del orden de 3 hs</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Limpieza mecánica en línea (on-line mechanical cleaning OMC): el equipo cuenta con sistema de limpieza mecánica que “barre” la superficie del tubo de encamisado. Esto se realiza automáticamente por el equipo.</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Limpieza química y mecánica en línea (on-line mechanical-chemical cleaning OMCC): el equipo cuenta con un collar lleno de solución de limpieza que se mueve sobre los tubos de encamisado.</a:t>
            </a:r>
            <a:endParaRPr lang="es-UY" sz="2400" dirty="0">
              <a:solidFill>
                <a:schemeClr val="tx1"/>
              </a:solidFill>
              <a:latin typeface="Candara" panose="020E0502030303020204" pitchFamily="34" charset="0"/>
            </a:endParaRPr>
          </a:p>
        </p:txBody>
      </p:sp>
      <p:sp>
        <p:nvSpPr>
          <p:cNvPr id="4" name="Text Box 6">
            <a:extLst>
              <a:ext uri="{FF2B5EF4-FFF2-40B4-BE49-F238E27FC236}">
                <a16:creationId xmlns:a16="http://schemas.microsoft.com/office/drawing/2014/main" id="{675DEE84-B842-3C7A-D38A-0F28AB60BC56}"/>
              </a:ext>
            </a:extLst>
          </p:cNvPr>
          <p:cNvSpPr txBox="1">
            <a:spLocks noChangeArrowheads="1"/>
          </p:cNvSpPr>
          <p:nvPr/>
        </p:nvSpPr>
        <p:spPr bwMode="auto">
          <a:xfrm>
            <a:off x="0" y="6550666"/>
            <a:ext cx="6840538" cy="261610"/>
          </a:xfrm>
          <a:prstGeom prst="rect">
            <a:avLst/>
          </a:prstGeom>
          <a:noFill/>
          <a:ln w="9525">
            <a:noFill/>
            <a:miter lim="800000"/>
            <a:headEnd/>
            <a:tailEnd/>
          </a:ln>
        </p:spPr>
        <p:txBody>
          <a:bodyPr>
            <a:spAutoFit/>
          </a:bodyPr>
          <a:lstStyle/>
          <a:p>
            <a:pPr>
              <a:spcBef>
                <a:spcPct val="50000"/>
              </a:spcBef>
            </a:pPr>
            <a:r>
              <a:rPr lang="es-ES_tradnl" sz="1100" dirty="0">
                <a:solidFill>
                  <a:schemeClr val="tx1"/>
                </a:solidFill>
              </a:rPr>
              <a:t>FUENTE: UV </a:t>
            </a:r>
            <a:r>
              <a:rPr lang="es-ES_tradnl" sz="1100" dirty="0" err="1">
                <a:solidFill>
                  <a:schemeClr val="tx1"/>
                </a:solidFill>
              </a:rPr>
              <a:t>Disinfection</a:t>
            </a:r>
            <a:r>
              <a:rPr lang="es-ES_tradnl" sz="1100" dirty="0">
                <a:solidFill>
                  <a:schemeClr val="tx1"/>
                </a:solidFill>
              </a:rPr>
              <a:t> </a:t>
            </a:r>
            <a:r>
              <a:rPr lang="es-ES_tradnl" sz="1100" dirty="0" err="1">
                <a:solidFill>
                  <a:schemeClr val="tx1"/>
                </a:solidFill>
              </a:rPr>
              <a:t>Guidance</a:t>
            </a:r>
            <a:r>
              <a:rPr lang="es-ES_tradnl" sz="1100" dirty="0">
                <a:solidFill>
                  <a:schemeClr val="tx1"/>
                </a:solidFill>
              </a:rPr>
              <a:t> Manual, </a:t>
            </a:r>
            <a:r>
              <a:rPr lang="es-ES_tradnl" sz="1100" dirty="0" err="1">
                <a:solidFill>
                  <a:schemeClr val="tx1"/>
                </a:solidFill>
              </a:rPr>
              <a:t>For</a:t>
            </a:r>
            <a:r>
              <a:rPr lang="es-ES_tradnl" sz="1100" dirty="0">
                <a:solidFill>
                  <a:schemeClr val="tx1"/>
                </a:solidFill>
              </a:rPr>
              <a:t> </a:t>
            </a:r>
            <a:r>
              <a:rPr lang="es-ES_tradnl" sz="1100" dirty="0" err="1">
                <a:solidFill>
                  <a:schemeClr val="tx1"/>
                </a:solidFill>
              </a:rPr>
              <a:t>The</a:t>
            </a:r>
            <a:r>
              <a:rPr lang="es-ES_tradnl" sz="1100" dirty="0">
                <a:solidFill>
                  <a:schemeClr val="tx1"/>
                </a:solidFill>
              </a:rPr>
              <a:t> Final LT2ESWTR, EPA.</a:t>
            </a:r>
            <a:endParaRPr lang="es-ES" sz="1100" dirty="0">
              <a:solidFill>
                <a:schemeClr val="tx1"/>
              </a:solidFill>
            </a:endParaRPr>
          </a:p>
        </p:txBody>
      </p:sp>
    </p:spTree>
    <p:extLst>
      <p:ext uri="{BB962C8B-B14F-4D97-AF65-F5344CB8AC3E}">
        <p14:creationId xmlns:p14="http://schemas.microsoft.com/office/powerpoint/2010/main" val="648181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7B3D82-5AF8-D329-1568-B10BFADB54A3}"/>
              </a:ext>
            </a:extLst>
          </p:cNvPr>
          <p:cNvSpPr txBox="1">
            <a:spLocks noChangeArrowheads="1"/>
          </p:cNvSpPr>
          <p:nvPr/>
        </p:nvSpPr>
        <p:spPr>
          <a:xfrm>
            <a:off x="0" y="839354"/>
            <a:ext cx="12192000" cy="760730"/>
          </a:xfrm>
          <a:prstGeom prst="rect">
            <a:avLst/>
          </a:prstGeom>
        </p:spPr>
        <p:txBody>
          <a:bodyPr>
            <a:no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s-ES_tradnl" sz="4800" b="1" kern="0" dirty="0">
                <a:solidFill>
                  <a:schemeClr val="tx1"/>
                </a:solidFill>
                <a:effectLst/>
                <a:latin typeface="Candara" panose="020E0502030303020204" pitchFamily="34" charset="0"/>
              </a:rPr>
              <a:t>Introducción</a:t>
            </a:r>
            <a:endParaRPr lang="es-MX" sz="4800" b="1" kern="0" dirty="0">
              <a:solidFill>
                <a:schemeClr val="tx1"/>
              </a:solidFill>
              <a:effectLst/>
              <a:latin typeface="Candara" panose="020E0502030303020204" pitchFamily="34" charset="0"/>
            </a:endParaRPr>
          </a:p>
        </p:txBody>
      </p:sp>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5" name="Rectángulo 14">
            <a:extLst>
              <a:ext uri="{FF2B5EF4-FFF2-40B4-BE49-F238E27FC236}">
                <a16:creationId xmlns:a16="http://schemas.microsoft.com/office/drawing/2014/main" id="{E92E2B4A-763F-E455-E32E-913F50BE6FF5}"/>
              </a:ext>
            </a:extLst>
          </p:cNvPr>
          <p:cNvSpPr/>
          <p:nvPr/>
        </p:nvSpPr>
        <p:spPr>
          <a:xfrm>
            <a:off x="528372" y="1840290"/>
            <a:ext cx="10758902" cy="1569660"/>
          </a:xfrm>
          <a:prstGeom prst="rect">
            <a:avLst/>
          </a:prstGeom>
        </p:spPr>
        <p:txBody>
          <a:bodyPr wrap="square">
            <a:spAutoFit/>
          </a:bodyPr>
          <a:lstStyle/>
          <a:p>
            <a:pPr algn="just">
              <a:spcBef>
                <a:spcPts val="0"/>
              </a:spcBef>
              <a:spcAft>
                <a:spcPts val="0"/>
              </a:spcAft>
            </a:pPr>
            <a:r>
              <a:rPr lang="es-ES_tradnl" sz="2400" dirty="0">
                <a:solidFill>
                  <a:schemeClr val="tx1"/>
                </a:solidFill>
                <a:latin typeface="Candara" panose="020E0502030303020204" pitchFamily="34" charset="0"/>
              </a:rPr>
              <a:t>La luz ultravioleta (UV) es </a:t>
            </a:r>
            <a:r>
              <a:rPr lang="es-ES_tradnl" sz="2400" dirty="0">
                <a:latin typeface="Candara" panose="020E0502030303020204" pitchFamily="34" charset="0"/>
              </a:rPr>
              <a:t>la alternativa de desinfección física aplicable a nivel de plantas potabilizadoras. Es un método muy aplicado para la desinfección de efluentes domésticos, pero también utilizado (y cada vez más) en la desinfección de aguas de consumo. </a:t>
            </a:r>
            <a:endParaRPr lang="es-ES_tradnl" sz="2400" dirty="0">
              <a:solidFill>
                <a:schemeClr val="tx1"/>
              </a:solidFill>
              <a:latin typeface="Candara" panose="020E0502030303020204" pitchFamily="34" charset="0"/>
            </a:endParaRPr>
          </a:p>
        </p:txBody>
      </p:sp>
      <p:sp>
        <p:nvSpPr>
          <p:cNvPr id="14" name="Text Box 16">
            <a:extLst>
              <a:ext uri="{FF2B5EF4-FFF2-40B4-BE49-F238E27FC236}">
                <a16:creationId xmlns:a16="http://schemas.microsoft.com/office/drawing/2014/main" id="{F126FDCE-EBDF-15C7-B080-1099358595B4}"/>
              </a:ext>
            </a:extLst>
          </p:cNvPr>
          <p:cNvSpPr txBox="1">
            <a:spLocks noChangeArrowheads="1"/>
          </p:cNvSpPr>
          <p:nvPr/>
        </p:nvSpPr>
        <p:spPr bwMode="auto">
          <a:xfrm>
            <a:off x="528371" y="3504826"/>
            <a:ext cx="10758903" cy="2831544"/>
          </a:xfrm>
          <a:prstGeom prst="rect">
            <a:avLst/>
          </a:prstGeom>
          <a:noFill/>
          <a:ln w="9525">
            <a:noFill/>
            <a:miter lim="800000"/>
            <a:headEnd/>
            <a:tailEnd/>
          </a:ln>
        </p:spPr>
        <p:txBody>
          <a:bodyPr wrap="square">
            <a:spAutoFit/>
          </a:bodyPr>
          <a:lstStyle/>
          <a:p>
            <a:pPr algn="just">
              <a:spcBef>
                <a:spcPts val="600"/>
              </a:spcBef>
              <a:spcAft>
                <a:spcPts val="600"/>
              </a:spcAft>
            </a:pPr>
            <a:r>
              <a:rPr lang="es-UY" sz="2400" dirty="0">
                <a:solidFill>
                  <a:schemeClr val="tx1"/>
                </a:solidFill>
                <a:latin typeface="Candara" panose="020E0502030303020204" pitchFamily="34" charset="0"/>
              </a:rPr>
              <a:t>En 1877 Down y Blunt descubrieron el poder germicida de la luz solar, pero recién en 1930 con el desarrollo de las lámparas fluorescentes se fabricaron los primeros dispositivos. </a:t>
            </a:r>
          </a:p>
          <a:p>
            <a:pPr algn="just">
              <a:spcBef>
                <a:spcPts val="600"/>
              </a:spcBef>
              <a:spcAft>
                <a:spcPts val="600"/>
              </a:spcAft>
            </a:pPr>
            <a:r>
              <a:rPr lang="es-UY" sz="2400" dirty="0">
                <a:solidFill>
                  <a:schemeClr val="tx1"/>
                </a:solidFill>
                <a:latin typeface="Candara" panose="020E0502030303020204" pitchFamily="34" charset="0"/>
              </a:rPr>
              <a:t>Las primeras instalaciones se construyeron en Suecia y Austria en 1955, y para 1985 estos países contaban con más de 500 equipos operativos cada uno. </a:t>
            </a:r>
            <a:r>
              <a:rPr lang="es-UY" sz="2400" dirty="0">
                <a:latin typeface="Candara" panose="020E0502030303020204" pitchFamily="34" charset="0"/>
              </a:rPr>
              <a:t>En Noruega y Holanda se comenzaron a utilizar equipos en 1975 y 1980 respectivamente, como medida para evitar los SPD causados por la cloración.</a:t>
            </a:r>
            <a:endParaRPr lang="es-ES_tradnl" sz="2400" dirty="0">
              <a:solidFill>
                <a:schemeClr val="tx1"/>
              </a:solidFill>
              <a:latin typeface="Candara" panose="020E0502030303020204" pitchFamily="34" charset="0"/>
            </a:endParaRPr>
          </a:p>
        </p:txBody>
      </p:sp>
      <p:sp>
        <p:nvSpPr>
          <p:cNvPr id="17" name="Text Box 6">
            <a:extLst>
              <a:ext uri="{FF2B5EF4-FFF2-40B4-BE49-F238E27FC236}">
                <a16:creationId xmlns:a16="http://schemas.microsoft.com/office/drawing/2014/main" id="{B09E266F-890D-7CBD-35FE-44032A6FA167}"/>
              </a:ext>
            </a:extLst>
          </p:cNvPr>
          <p:cNvSpPr txBox="1">
            <a:spLocks noChangeArrowheads="1"/>
          </p:cNvSpPr>
          <p:nvPr/>
        </p:nvSpPr>
        <p:spPr bwMode="auto">
          <a:xfrm>
            <a:off x="0" y="6550666"/>
            <a:ext cx="6840538" cy="261610"/>
          </a:xfrm>
          <a:prstGeom prst="rect">
            <a:avLst/>
          </a:prstGeom>
          <a:noFill/>
          <a:ln w="9525">
            <a:noFill/>
            <a:miter lim="800000"/>
            <a:headEnd/>
            <a:tailEnd/>
          </a:ln>
        </p:spPr>
        <p:txBody>
          <a:bodyPr>
            <a:spAutoFit/>
          </a:bodyPr>
          <a:lstStyle/>
          <a:p>
            <a:pPr>
              <a:spcBef>
                <a:spcPct val="50000"/>
              </a:spcBef>
            </a:pPr>
            <a:r>
              <a:rPr lang="es-ES_tradnl" sz="1100" dirty="0">
                <a:solidFill>
                  <a:schemeClr val="tx1"/>
                </a:solidFill>
              </a:rPr>
              <a:t>FUENTE: UV </a:t>
            </a:r>
            <a:r>
              <a:rPr lang="es-ES_tradnl" sz="1100" dirty="0" err="1">
                <a:solidFill>
                  <a:schemeClr val="tx1"/>
                </a:solidFill>
              </a:rPr>
              <a:t>Disinfection</a:t>
            </a:r>
            <a:r>
              <a:rPr lang="es-ES_tradnl" sz="1100" dirty="0">
                <a:solidFill>
                  <a:schemeClr val="tx1"/>
                </a:solidFill>
              </a:rPr>
              <a:t> </a:t>
            </a:r>
            <a:r>
              <a:rPr lang="es-ES_tradnl" sz="1100" dirty="0" err="1">
                <a:solidFill>
                  <a:schemeClr val="tx1"/>
                </a:solidFill>
              </a:rPr>
              <a:t>Guidance</a:t>
            </a:r>
            <a:r>
              <a:rPr lang="es-ES_tradnl" sz="1100" dirty="0">
                <a:solidFill>
                  <a:schemeClr val="tx1"/>
                </a:solidFill>
              </a:rPr>
              <a:t> Manual, </a:t>
            </a:r>
            <a:r>
              <a:rPr lang="es-ES_tradnl" sz="1100" dirty="0" err="1">
                <a:solidFill>
                  <a:schemeClr val="tx1"/>
                </a:solidFill>
              </a:rPr>
              <a:t>For</a:t>
            </a:r>
            <a:r>
              <a:rPr lang="es-ES_tradnl" sz="1100" dirty="0">
                <a:solidFill>
                  <a:schemeClr val="tx1"/>
                </a:solidFill>
              </a:rPr>
              <a:t> </a:t>
            </a:r>
            <a:r>
              <a:rPr lang="es-ES_tradnl" sz="1100" dirty="0" err="1">
                <a:solidFill>
                  <a:schemeClr val="tx1"/>
                </a:solidFill>
              </a:rPr>
              <a:t>The</a:t>
            </a:r>
            <a:r>
              <a:rPr lang="es-ES_tradnl" sz="1100" dirty="0">
                <a:solidFill>
                  <a:schemeClr val="tx1"/>
                </a:solidFill>
              </a:rPr>
              <a:t> Final LT2ESWTR, EPA.</a:t>
            </a:r>
            <a:endParaRPr lang="es-ES" sz="1100" dirty="0">
              <a:solidFill>
                <a:schemeClr val="tx1"/>
              </a:solidFill>
            </a:endParaRPr>
          </a:p>
        </p:txBody>
      </p:sp>
    </p:spTree>
    <p:extLst>
      <p:ext uri="{BB962C8B-B14F-4D97-AF65-F5344CB8AC3E}">
        <p14:creationId xmlns:p14="http://schemas.microsoft.com/office/powerpoint/2010/main" val="3337353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pic>
        <p:nvPicPr>
          <p:cNvPr id="2" name="Imagen 4">
            <a:extLst>
              <a:ext uri="{FF2B5EF4-FFF2-40B4-BE49-F238E27FC236}">
                <a16:creationId xmlns:a16="http://schemas.microsoft.com/office/drawing/2014/main" id="{51B6CDD7-8B75-339B-0CEF-AD1149B3AF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4563" y="1102522"/>
            <a:ext cx="10601806" cy="480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925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562318" y="934711"/>
            <a:ext cx="11083582" cy="4154984"/>
          </a:xfrm>
          <a:prstGeom prst="rect">
            <a:avLst/>
          </a:prstGeom>
          <a:noFill/>
          <a:ln w="9525">
            <a:noFill/>
            <a:miter lim="800000"/>
            <a:headEnd/>
            <a:tailEnd/>
          </a:ln>
        </p:spPr>
        <p:txBody>
          <a:bodyPr wrap="square">
            <a:spAutoFit/>
          </a:bodyPr>
          <a:lstStyle/>
          <a:p>
            <a:pPr algn="just">
              <a:spcBef>
                <a:spcPct val="50000"/>
              </a:spcBef>
            </a:pPr>
            <a:r>
              <a:rPr lang="es-UY" sz="2400" u="sng" dirty="0">
                <a:latin typeface="Candara" panose="020E0502030303020204" pitchFamily="34" charset="0"/>
              </a:rPr>
              <a:t>Sensores de UV</a:t>
            </a:r>
            <a:r>
              <a:rPr lang="es-UY" sz="2400" dirty="0">
                <a:latin typeface="Candara" panose="020E0502030303020204" pitchFamily="34" charset="0"/>
              </a:rPr>
              <a:t> </a:t>
            </a:r>
          </a:p>
          <a:p>
            <a:pPr algn="just">
              <a:spcBef>
                <a:spcPct val="50000"/>
              </a:spcBef>
            </a:pPr>
            <a:r>
              <a:rPr lang="es-UY" sz="2400" dirty="0">
                <a:latin typeface="Candara" panose="020E0502030303020204" pitchFamily="34" charset="0"/>
              </a:rPr>
              <a:t>Monitorear la evolución de la intensidad de UV y la potencia asociada para detectar ensuciamiento y envejecimiento.</a:t>
            </a:r>
          </a:p>
          <a:p>
            <a:pPr algn="just">
              <a:spcBef>
                <a:spcPct val="50000"/>
              </a:spcBef>
            </a:pPr>
            <a:r>
              <a:rPr lang="es-UY" sz="2400" dirty="0">
                <a:latin typeface="Candara" panose="020E0502030303020204" pitchFamily="34" charset="0"/>
              </a:rPr>
              <a:t>Un aumento de potencia para mantener la dosis indica: a) antes y después de la limpieza: fouling; b) en el tiempo: aging.</a:t>
            </a:r>
          </a:p>
          <a:p>
            <a:pPr algn="just">
              <a:spcBef>
                <a:spcPct val="50000"/>
              </a:spcBef>
            </a:pPr>
            <a:r>
              <a:rPr lang="es-UY" sz="2400" dirty="0">
                <a:latin typeface="Candara" panose="020E0502030303020204" pitchFamily="34" charset="0"/>
              </a:rPr>
              <a:t>En caso de no contar con control de dosis y potencia, cumplir con el cambio de lámparas previsto por el número de horas. </a:t>
            </a:r>
          </a:p>
          <a:p>
            <a:pPr algn="just">
              <a:spcBef>
                <a:spcPct val="50000"/>
              </a:spcBef>
            </a:pPr>
            <a:r>
              <a:rPr lang="es-UY" sz="2400" dirty="0">
                <a:latin typeface="Candara" panose="020E0502030303020204" pitchFamily="34" charset="0"/>
              </a:rPr>
              <a:t>Se recomienda minimizar el número de arranques (cada arranque equivale a entre 2 y 5 horas de operación).</a:t>
            </a:r>
            <a:endParaRPr lang="es-UY" sz="2400" dirty="0">
              <a:solidFill>
                <a:schemeClr val="tx1"/>
              </a:solidFill>
              <a:latin typeface="Candara" panose="020E0502030303020204" pitchFamily="34" charset="0"/>
            </a:endParaRPr>
          </a:p>
        </p:txBody>
      </p:sp>
    </p:spTree>
    <p:extLst>
      <p:ext uri="{BB962C8B-B14F-4D97-AF65-F5344CB8AC3E}">
        <p14:creationId xmlns:p14="http://schemas.microsoft.com/office/powerpoint/2010/main" val="1732843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562318" y="934711"/>
            <a:ext cx="11083582" cy="5447645"/>
          </a:xfrm>
          <a:prstGeom prst="rect">
            <a:avLst/>
          </a:prstGeom>
          <a:noFill/>
          <a:ln w="9525">
            <a:noFill/>
            <a:miter lim="800000"/>
            <a:headEnd/>
            <a:tailEnd/>
          </a:ln>
        </p:spPr>
        <p:txBody>
          <a:bodyPr wrap="square">
            <a:spAutoFit/>
          </a:bodyPr>
          <a:lstStyle/>
          <a:p>
            <a:pPr algn="just">
              <a:spcBef>
                <a:spcPct val="50000"/>
              </a:spcBef>
            </a:pPr>
            <a:r>
              <a:rPr lang="es-UY" sz="2400" u="sng" dirty="0">
                <a:latin typeface="Candara" panose="020E0502030303020204" pitchFamily="34" charset="0"/>
              </a:rPr>
              <a:t>Otras recomendaciones:</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Medición de UVT en línea: la transmitancia puede variar en función de la calidad del agua a desinfectar</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Sensores de temperatura: la temperatura puede variar por ejemplo si el nivel de agua baja y las lámparas quedan expuestas al aire o si se corta el flujo en el reactor.</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Estrategia de monitoreo de la dosis:</a:t>
            </a:r>
          </a:p>
          <a:p>
            <a:pPr marL="304800" algn="just">
              <a:spcBef>
                <a:spcPct val="50000"/>
              </a:spcBef>
            </a:pPr>
            <a:r>
              <a:rPr lang="es-UY" sz="2400" dirty="0">
                <a:latin typeface="Candara" panose="020E0502030303020204" pitchFamily="34" charset="0"/>
              </a:rPr>
              <a:t>Setpoint de intensidad de UV: la intensidad de UV medida por los sensores debe superar el setpoint, y el caudal debe mantenerse dentro de los rangos definidos. En este sistema no se requiere de medición de UVT en línea.</a:t>
            </a:r>
          </a:p>
          <a:p>
            <a:pPr marL="304800" algn="just">
              <a:spcBef>
                <a:spcPct val="50000"/>
              </a:spcBef>
            </a:pPr>
            <a:r>
              <a:rPr lang="es-UY" sz="2400" dirty="0">
                <a:latin typeface="Candara" panose="020E0502030303020204" pitchFamily="34" charset="0"/>
              </a:rPr>
              <a:t>Dosis calculada: la dosis se calcula a partir del caudal medido, la intensidad de UV y la UVT medidas</a:t>
            </a:r>
            <a:endParaRPr lang="es-UY" sz="2400" dirty="0">
              <a:solidFill>
                <a:schemeClr val="tx1"/>
              </a:solidFill>
              <a:latin typeface="Candara" panose="020E0502030303020204" pitchFamily="34" charset="0"/>
            </a:endParaRPr>
          </a:p>
        </p:txBody>
      </p:sp>
      <p:sp>
        <p:nvSpPr>
          <p:cNvPr id="4" name="Text Box 6">
            <a:extLst>
              <a:ext uri="{FF2B5EF4-FFF2-40B4-BE49-F238E27FC236}">
                <a16:creationId xmlns:a16="http://schemas.microsoft.com/office/drawing/2014/main" id="{675DEE84-B842-3C7A-D38A-0F28AB60BC56}"/>
              </a:ext>
            </a:extLst>
          </p:cNvPr>
          <p:cNvSpPr txBox="1">
            <a:spLocks noChangeArrowheads="1"/>
          </p:cNvSpPr>
          <p:nvPr/>
        </p:nvSpPr>
        <p:spPr bwMode="auto">
          <a:xfrm>
            <a:off x="0" y="6550666"/>
            <a:ext cx="6840538" cy="261610"/>
          </a:xfrm>
          <a:prstGeom prst="rect">
            <a:avLst/>
          </a:prstGeom>
          <a:noFill/>
          <a:ln w="9525">
            <a:noFill/>
            <a:miter lim="800000"/>
            <a:headEnd/>
            <a:tailEnd/>
          </a:ln>
        </p:spPr>
        <p:txBody>
          <a:bodyPr>
            <a:spAutoFit/>
          </a:bodyPr>
          <a:lstStyle/>
          <a:p>
            <a:pPr>
              <a:spcBef>
                <a:spcPct val="50000"/>
              </a:spcBef>
            </a:pPr>
            <a:r>
              <a:rPr lang="es-ES_tradnl" sz="1100" dirty="0">
                <a:solidFill>
                  <a:schemeClr val="tx1"/>
                </a:solidFill>
              </a:rPr>
              <a:t>FUENTE: UV </a:t>
            </a:r>
            <a:r>
              <a:rPr lang="es-ES_tradnl" sz="1100" dirty="0" err="1">
                <a:solidFill>
                  <a:schemeClr val="tx1"/>
                </a:solidFill>
              </a:rPr>
              <a:t>Disinfection</a:t>
            </a:r>
            <a:r>
              <a:rPr lang="es-ES_tradnl" sz="1100" dirty="0">
                <a:solidFill>
                  <a:schemeClr val="tx1"/>
                </a:solidFill>
              </a:rPr>
              <a:t> </a:t>
            </a:r>
            <a:r>
              <a:rPr lang="es-ES_tradnl" sz="1100" dirty="0" err="1">
                <a:solidFill>
                  <a:schemeClr val="tx1"/>
                </a:solidFill>
              </a:rPr>
              <a:t>Guidance</a:t>
            </a:r>
            <a:r>
              <a:rPr lang="es-ES_tradnl" sz="1100" dirty="0">
                <a:solidFill>
                  <a:schemeClr val="tx1"/>
                </a:solidFill>
              </a:rPr>
              <a:t> Manual, </a:t>
            </a:r>
            <a:r>
              <a:rPr lang="es-ES_tradnl" sz="1100" dirty="0" err="1">
                <a:solidFill>
                  <a:schemeClr val="tx1"/>
                </a:solidFill>
              </a:rPr>
              <a:t>For</a:t>
            </a:r>
            <a:r>
              <a:rPr lang="es-ES_tradnl" sz="1100" dirty="0">
                <a:solidFill>
                  <a:schemeClr val="tx1"/>
                </a:solidFill>
              </a:rPr>
              <a:t> </a:t>
            </a:r>
            <a:r>
              <a:rPr lang="es-ES_tradnl" sz="1100" dirty="0" err="1">
                <a:solidFill>
                  <a:schemeClr val="tx1"/>
                </a:solidFill>
              </a:rPr>
              <a:t>The</a:t>
            </a:r>
            <a:r>
              <a:rPr lang="es-ES_tradnl" sz="1100" dirty="0">
                <a:solidFill>
                  <a:schemeClr val="tx1"/>
                </a:solidFill>
              </a:rPr>
              <a:t> Final LT2ESWTR, EPA.</a:t>
            </a:r>
            <a:endParaRPr lang="es-ES" sz="1100" dirty="0">
              <a:solidFill>
                <a:schemeClr val="tx1"/>
              </a:solidFill>
            </a:endParaRPr>
          </a:p>
        </p:txBody>
      </p:sp>
    </p:spTree>
    <p:extLst>
      <p:ext uri="{BB962C8B-B14F-4D97-AF65-F5344CB8AC3E}">
        <p14:creationId xmlns:p14="http://schemas.microsoft.com/office/powerpoint/2010/main" val="1686661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0713" name="Line 8"/>
          <p:cNvSpPr>
            <a:spLocks noChangeShapeType="1"/>
          </p:cNvSpPr>
          <p:nvPr/>
        </p:nvSpPr>
        <p:spPr bwMode="auto">
          <a:xfrm flipV="1">
            <a:off x="65055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endParaRPr>
          </a:p>
        </p:txBody>
      </p:sp>
      <p:sp>
        <p:nvSpPr>
          <p:cNvPr id="350223" name="Text Box 15"/>
          <p:cNvSpPr txBox="1">
            <a:spLocks noChangeArrowheads="1"/>
          </p:cNvSpPr>
          <p:nvPr/>
        </p:nvSpPr>
        <p:spPr bwMode="auto">
          <a:xfrm>
            <a:off x="990678" y="1916791"/>
            <a:ext cx="10801194" cy="3672800"/>
          </a:xfrm>
          <a:prstGeom prst="rect">
            <a:avLst/>
          </a:prstGeom>
          <a:noFill/>
          <a:ln w="9525">
            <a:noFill/>
            <a:miter lim="800000"/>
            <a:headEnd/>
            <a:tailEnd/>
          </a:ln>
        </p:spPr>
        <p:txBody>
          <a:bodyPr wrap="square">
            <a:spAutoFit/>
          </a:bodyPr>
          <a:lstStyle/>
          <a:p>
            <a:pPr>
              <a:spcBef>
                <a:spcPts val="200"/>
              </a:spcBef>
              <a:spcAft>
                <a:spcPts val="200"/>
              </a:spcAft>
            </a:pPr>
            <a:r>
              <a:rPr lang="es-UY" sz="2400" dirty="0">
                <a:solidFill>
                  <a:schemeClr val="tx1"/>
                </a:solidFill>
                <a:latin typeface="Abadi Extra Light" panose="020B0204020104020204" pitchFamily="34" charset="0"/>
              </a:rPr>
              <a:t>Ventajas:</a:t>
            </a:r>
          </a:p>
          <a:p>
            <a:pPr marL="342900" indent="-342900">
              <a:spcBef>
                <a:spcPts val="200"/>
              </a:spcBef>
              <a:spcAft>
                <a:spcPts val="200"/>
              </a:spcAft>
              <a:buFont typeface="Courier New" panose="02070309020205020404" pitchFamily="49" charset="0"/>
              <a:buChar char="o"/>
            </a:pPr>
            <a:r>
              <a:rPr lang="es-UY" sz="2400" dirty="0">
                <a:solidFill>
                  <a:schemeClr val="tx1"/>
                </a:solidFill>
                <a:latin typeface="Abadi Extra Light" panose="020B0204020104020204" pitchFamily="34" charset="0"/>
              </a:rPr>
              <a:t>Inactiva gran variedad de bacterias, virus y protozoarios</a:t>
            </a:r>
          </a:p>
          <a:p>
            <a:pPr marL="342900" indent="-342900">
              <a:spcBef>
                <a:spcPts val="200"/>
              </a:spcBef>
              <a:spcAft>
                <a:spcPts val="200"/>
              </a:spcAft>
              <a:buFont typeface="Courier New" panose="02070309020205020404" pitchFamily="49" charset="0"/>
              <a:buChar char="o"/>
            </a:pPr>
            <a:r>
              <a:rPr lang="es-UY" sz="2400" dirty="0">
                <a:solidFill>
                  <a:schemeClr val="tx1"/>
                </a:solidFill>
                <a:latin typeface="Abadi Extra Light" panose="020B0204020104020204" pitchFamily="34" charset="0"/>
              </a:rPr>
              <a:t>Mínimos riesgos de salud, </a:t>
            </a:r>
            <a:r>
              <a:rPr lang="es-UY" sz="2400" dirty="0">
                <a:latin typeface="Abadi Extra Light" panose="020B0204020104020204" pitchFamily="34" charset="0"/>
              </a:rPr>
              <a:t>al evitarse la </a:t>
            </a:r>
            <a:r>
              <a:rPr lang="es-UY" sz="2400" dirty="0">
                <a:solidFill>
                  <a:schemeClr val="tx1"/>
                </a:solidFill>
                <a:latin typeface="Abadi Extra Light" panose="020B0204020104020204" pitchFamily="34" charset="0"/>
              </a:rPr>
              <a:t>formación de subproductos (SPD) que ocurren con los desinfectantes químicos</a:t>
            </a:r>
          </a:p>
          <a:p>
            <a:pPr marL="342900" indent="-342900">
              <a:spcBef>
                <a:spcPts val="200"/>
              </a:spcBef>
              <a:spcAft>
                <a:spcPts val="200"/>
              </a:spcAft>
              <a:buFont typeface="Courier New" panose="02070309020205020404" pitchFamily="49" charset="0"/>
              <a:buChar char="o"/>
            </a:pPr>
            <a:r>
              <a:rPr lang="es-UY" sz="2400" dirty="0">
                <a:solidFill>
                  <a:schemeClr val="tx1"/>
                </a:solidFill>
                <a:latin typeface="Abadi Extra Light" panose="020B0204020104020204" pitchFamily="34" charset="0"/>
              </a:rPr>
              <a:t>Seguridad en el manejo al no haber necesidad de transporte y almacenamiento de productos químicos</a:t>
            </a:r>
          </a:p>
          <a:p>
            <a:pPr marL="342900" indent="-342900">
              <a:spcBef>
                <a:spcPts val="200"/>
              </a:spcBef>
              <a:spcAft>
                <a:spcPts val="200"/>
              </a:spcAft>
              <a:buFont typeface="Courier New" panose="02070309020205020404" pitchFamily="49" charset="0"/>
              <a:buChar char="o"/>
            </a:pPr>
            <a:r>
              <a:rPr lang="es-UY" sz="2400" dirty="0">
                <a:solidFill>
                  <a:schemeClr val="tx1"/>
                </a:solidFill>
                <a:latin typeface="Abadi Extra Light" panose="020B0204020104020204" pitchFamily="34" charset="0"/>
              </a:rPr>
              <a:t>Fácil de implementar, operación sencilla</a:t>
            </a:r>
          </a:p>
          <a:p>
            <a:pPr marL="342900" indent="-342900">
              <a:spcBef>
                <a:spcPts val="200"/>
              </a:spcBef>
              <a:spcAft>
                <a:spcPts val="200"/>
              </a:spcAft>
              <a:buFont typeface="Courier New" panose="02070309020205020404" pitchFamily="49" charset="0"/>
              <a:buChar char="o"/>
            </a:pPr>
            <a:r>
              <a:rPr lang="es-UY" sz="2400" dirty="0">
                <a:solidFill>
                  <a:schemeClr val="tx1"/>
                </a:solidFill>
                <a:latin typeface="Abadi Extra Light" panose="020B0204020104020204" pitchFamily="34" charset="0"/>
              </a:rPr>
              <a:t>Corto tiempo de contacto (segundos,) por lo que no requiere de grandes tanques de contacto como los desinfectantes químicos</a:t>
            </a:r>
            <a:endParaRPr lang="es-UY" sz="2400" dirty="0">
              <a:solidFill>
                <a:schemeClr val="tx1"/>
              </a:solidFill>
              <a:latin typeface="Candara" panose="020E0502030303020204" pitchFamily="34" charset="0"/>
            </a:endParaRPr>
          </a:p>
        </p:txBody>
      </p:sp>
      <p:sp>
        <p:nvSpPr>
          <p:cNvPr id="5" name="Text Box 11"/>
          <p:cNvSpPr txBox="1">
            <a:spLocks noChangeArrowheads="1"/>
          </p:cNvSpPr>
          <p:nvPr/>
        </p:nvSpPr>
        <p:spPr bwMode="auto">
          <a:xfrm>
            <a:off x="119336" y="6596390"/>
            <a:ext cx="2447925" cy="261610"/>
          </a:xfrm>
          <a:prstGeom prst="rect">
            <a:avLst/>
          </a:prstGeom>
          <a:noFill/>
          <a:ln w="9525">
            <a:noFill/>
            <a:miter lim="800000"/>
            <a:headEnd/>
            <a:tailEnd/>
          </a:ln>
        </p:spPr>
        <p:txBody>
          <a:bodyPr>
            <a:spAutoFit/>
          </a:bodyPr>
          <a:lstStyle/>
          <a:p>
            <a:pPr>
              <a:spcBef>
                <a:spcPct val="50000"/>
              </a:spcBef>
            </a:pPr>
            <a:r>
              <a:rPr lang="es-ES_tradnl" sz="1100" dirty="0">
                <a:solidFill>
                  <a:schemeClr val="tx1"/>
                </a:solidFill>
              </a:rPr>
              <a:t>FUENTE: ENOHSA</a:t>
            </a:r>
          </a:p>
        </p:txBody>
      </p:sp>
      <p:sp>
        <p:nvSpPr>
          <p:cNvPr id="3" name="Rectangle 2">
            <a:extLst>
              <a:ext uri="{FF2B5EF4-FFF2-40B4-BE49-F238E27FC236}">
                <a16:creationId xmlns:a16="http://schemas.microsoft.com/office/drawing/2014/main" id="{479B6A1A-A03A-F282-4066-DF563704B020}"/>
              </a:ext>
            </a:extLst>
          </p:cNvPr>
          <p:cNvSpPr txBox="1">
            <a:spLocks noChangeArrowheads="1"/>
          </p:cNvSpPr>
          <p:nvPr/>
        </p:nvSpPr>
        <p:spPr>
          <a:xfrm>
            <a:off x="0" y="839354"/>
            <a:ext cx="12192000" cy="760730"/>
          </a:xfrm>
          <a:prstGeom prst="rect">
            <a:avLst/>
          </a:prstGeom>
        </p:spPr>
        <p:txBody>
          <a:bodyPr>
            <a:no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s-ES_tradnl" sz="4800" b="1" kern="0" dirty="0">
                <a:solidFill>
                  <a:schemeClr val="tx1"/>
                </a:solidFill>
                <a:effectLst/>
                <a:latin typeface="Candara" panose="020E0502030303020204" pitchFamily="34" charset="0"/>
              </a:rPr>
              <a:t>Ventajas y desventajas</a:t>
            </a:r>
            <a:endParaRPr lang="es-MX" sz="4800" b="1" kern="0" dirty="0">
              <a:solidFill>
                <a:schemeClr val="tx1"/>
              </a:solidFill>
              <a:effectLst/>
              <a:latin typeface="Candara" panose="020E0502030303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0713" name="Line 8"/>
          <p:cNvSpPr>
            <a:spLocks noChangeShapeType="1"/>
          </p:cNvSpPr>
          <p:nvPr/>
        </p:nvSpPr>
        <p:spPr bwMode="auto">
          <a:xfrm flipV="1">
            <a:off x="65055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endParaRPr>
          </a:p>
        </p:txBody>
      </p:sp>
      <p:sp>
        <p:nvSpPr>
          <p:cNvPr id="350223" name="Text Box 15"/>
          <p:cNvSpPr txBox="1">
            <a:spLocks noChangeArrowheads="1"/>
          </p:cNvSpPr>
          <p:nvPr/>
        </p:nvSpPr>
        <p:spPr bwMode="auto">
          <a:xfrm>
            <a:off x="695403" y="1233484"/>
            <a:ext cx="10801194" cy="2882840"/>
          </a:xfrm>
          <a:prstGeom prst="rect">
            <a:avLst/>
          </a:prstGeom>
          <a:noFill/>
          <a:ln w="9525">
            <a:noFill/>
            <a:miter lim="800000"/>
            <a:headEnd/>
            <a:tailEnd/>
          </a:ln>
        </p:spPr>
        <p:txBody>
          <a:bodyPr wrap="square">
            <a:spAutoFit/>
          </a:bodyPr>
          <a:lstStyle/>
          <a:p>
            <a:pPr>
              <a:spcBef>
                <a:spcPts val="200"/>
              </a:spcBef>
              <a:spcAft>
                <a:spcPts val="200"/>
              </a:spcAft>
            </a:pPr>
            <a:r>
              <a:rPr lang="es-MX" sz="2400" dirty="0">
                <a:latin typeface="Abadi Extra Light" panose="020B0204020104020204" pitchFamily="34" charset="0"/>
              </a:rPr>
              <a:t>Desventajas:</a:t>
            </a:r>
          </a:p>
          <a:p>
            <a:pPr marL="342900" indent="-342900">
              <a:spcBef>
                <a:spcPts val="200"/>
              </a:spcBef>
              <a:spcAft>
                <a:spcPts val="200"/>
              </a:spcAft>
              <a:buFont typeface="Courier New" panose="02070309020205020404" pitchFamily="49" charset="0"/>
              <a:buChar char="o"/>
            </a:pPr>
            <a:r>
              <a:rPr lang="es-MX" sz="2400" dirty="0">
                <a:latin typeface="Abadi Extra Light" panose="020B0204020104020204" pitchFamily="34" charset="0"/>
              </a:rPr>
              <a:t>Existen mecanismos de reparación internos del daño provocado al ADN de los organismos, que debe considerarse en la dosis a aplicar</a:t>
            </a:r>
          </a:p>
          <a:p>
            <a:pPr marL="342900" indent="-342900">
              <a:spcBef>
                <a:spcPts val="200"/>
              </a:spcBef>
              <a:spcAft>
                <a:spcPts val="200"/>
              </a:spcAft>
              <a:buFont typeface="Courier New" panose="02070309020205020404" pitchFamily="49" charset="0"/>
              <a:buChar char="o"/>
            </a:pPr>
            <a:r>
              <a:rPr lang="es-MX" sz="2400" dirty="0">
                <a:latin typeface="Abadi Extra Light" panose="020B0204020104020204" pitchFamily="34" charset="0"/>
              </a:rPr>
              <a:t>No confiere efecto residual</a:t>
            </a:r>
          </a:p>
          <a:p>
            <a:pPr marL="342900" indent="-342900">
              <a:spcBef>
                <a:spcPts val="200"/>
              </a:spcBef>
              <a:spcAft>
                <a:spcPts val="200"/>
              </a:spcAft>
              <a:buFont typeface="Courier New" panose="02070309020205020404" pitchFamily="49" charset="0"/>
              <a:buChar char="o"/>
            </a:pPr>
            <a:r>
              <a:rPr lang="es-MX" sz="2400" dirty="0">
                <a:latin typeface="Abadi Extra Light" panose="020B0204020104020204" pitchFamily="34" charset="0"/>
              </a:rPr>
              <a:t>Sustancias disueltas y en suspensión pueden reducir la intensidad de la radiación efectivamente aplicada</a:t>
            </a:r>
          </a:p>
          <a:p>
            <a:pPr marL="342900" indent="-342900">
              <a:spcBef>
                <a:spcPts val="200"/>
              </a:spcBef>
              <a:spcAft>
                <a:spcPts val="200"/>
              </a:spcAft>
              <a:buFont typeface="Courier New" panose="02070309020205020404" pitchFamily="49" charset="0"/>
              <a:buChar char="o"/>
            </a:pPr>
            <a:r>
              <a:rPr lang="es-MX" sz="2400" dirty="0">
                <a:latin typeface="Abadi Extra Light" panose="020B0204020104020204" pitchFamily="34" charset="0"/>
              </a:rPr>
              <a:t>La radiación ultravioleta puede causar lesiones en los ojos y cáncer de piel</a:t>
            </a:r>
            <a:endParaRPr lang="es-UY" sz="2400" dirty="0">
              <a:latin typeface="Abadi Extra Light" panose="020B0204020104020204" pitchFamily="34" charset="0"/>
            </a:endParaRPr>
          </a:p>
        </p:txBody>
      </p:sp>
      <p:sp>
        <p:nvSpPr>
          <p:cNvPr id="5" name="Text Box 11"/>
          <p:cNvSpPr txBox="1">
            <a:spLocks noChangeArrowheads="1"/>
          </p:cNvSpPr>
          <p:nvPr/>
        </p:nvSpPr>
        <p:spPr bwMode="auto">
          <a:xfrm>
            <a:off x="119336" y="6596390"/>
            <a:ext cx="2447925" cy="261610"/>
          </a:xfrm>
          <a:prstGeom prst="rect">
            <a:avLst/>
          </a:prstGeom>
          <a:noFill/>
          <a:ln w="9525">
            <a:noFill/>
            <a:miter lim="800000"/>
            <a:headEnd/>
            <a:tailEnd/>
          </a:ln>
        </p:spPr>
        <p:txBody>
          <a:bodyPr>
            <a:spAutoFit/>
          </a:bodyPr>
          <a:lstStyle/>
          <a:p>
            <a:pPr>
              <a:spcBef>
                <a:spcPct val="50000"/>
              </a:spcBef>
            </a:pPr>
            <a:r>
              <a:rPr lang="es-ES_tradnl" sz="1100" dirty="0">
                <a:solidFill>
                  <a:schemeClr val="tx1"/>
                </a:solidFill>
              </a:rPr>
              <a:t>FUENTE: ENOHSA</a:t>
            </a:r>
          </a:p>
        </p:txBody>
      </p:sp>
    </p:spTree>
    <p:extLst>
      <p:ext uri="{BB962C8B-B14F-4D97-AF65-F5344CB8AC3E}">
        <p14:creationId xmlns:p14="http://schemas.microsoft.com/office/powerpoint/2010/main" val="2722615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0713" name="Line 8"/>
          <p:cNvSpPr>
            <a:spLocks noChangeShapeType="1"/>
          </p:cNvSpPr>
          <p:nvPr/>
        </p:nvSpPr>
        <p:spPr bwMode="auto">
          <a:xfrm flipV="1">
            <a:off x="65055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endParaRPr>
          </a:p>
        </p:txBody>
      </p:sp>
      <p:sp>
        <p:nvSpPr>
          <p:cNvPr id="5" name="Text Box 11"/>
          <p:cNvSpPr txBox="1">
            <a:spLocks noChangeArrowheads="1"/>
          </p:cNvSpPr>
          <p:nvPr/>
        </p:nvSpPr>
        <p:spPr bwMode="auto">
          <a:xfrm>
            <a:off x="119336" y="6596390"/>
            <a:ext cx="2447925" cy="261610"/>
          </a:xfrm>
          <a:prstGeom prst="rect">
            <a:avLst/>
          </a:prstGeom>
          <a:noFill/>
          <a:ln w="9525">
            <a:noFill/>
            <a:miter lim="800000"/>
            <a:headEnd/>
            <a:tailEnd/>
          </a:ln>
        </p:spPr>
        <p:txBody>
          <a:bodyPr>
            <a:spAutoFit/>
          </a:bodyPr>
          <a:lstStyle/>
          <a:p>
            <a:pPr>
              <a:spcBef>
                <a:spcPct val="50000"/>
              </a:spcBef>
            </a:pPr>
            <a:r>
              <a:rPr lang="es-ES_tradnl" sz="1100" dirty="0">
                <a:solidFill>
                  <a:schemeClr val="tx1"/>
                </a:solidFill>
              </a:rPr>
              <a:t>FUENTE: ENOHSA</a:t>
            </a:r>
          </a:p>
        </p:txBody>
      </p:sp>
      <p:sp>
        <p:nvSpPr>
          <p:cNvPr id="2" name="Text Box 15">
            <a:extLst>
              <a:ext uri="{FF2B5EF4-FFF2-40B4-BE49-F238E27FC236}">
                <a16:creationId xmlns:a16="http://schemas.microsoft.com/office/drawing/2014/main" id="{B86286F6-97B5-3E77-9ECE-F8D24824AC0E}"/>
              </a:ext>
            </a:extLst>
          </p:cNvPr>
          <p:cNvSpPr txBox="1">
            <a:spLocks noChangeArrowheads="1"/>
          </p:cNvSpPr>
          <p:nvPr/>
        </p:nvSpPr>
        <p:spPr bwMode="auto">
          <a:xfrm>
            <a:off x="878283" y="1233484"/>
            <a:ext cx="10801194" cy="5150128"/>
          </a:xfrm>
          <a:prstGeom prst="rect">
            <a:avLst/>
          </a:prstGeom>
          <a:noFill/>
          <a:ln w="9525">
            <a:noFill/>
            <a:miter lim="800000"/>
            <a:headEnd/>
            <a:tailEnd/>
          </a:ln>
        </p:spPr>
        <p:txBody>
          <a:bodyPr wrap="square">
            <a:spAutoFit/>
          </a:bodyPr>
          <a:lstStyle/>
          <a:p>
            <a:pPr>
              <a:spcBef>
                <a:spcPts val="200"/>
              </a:spcBef>
              <a:spcAft>
                <a:spcPts val="200"/>
              </a:spcAft>
            </a:pPr>
            <a:r>
              <a:rPr lang="es-MX" sz="2400" u="sng" dirty="0">
                <a:latin typeface="Abadi Extra Light" panose="020B0204020104020204" pitchFamily="34" charset="0"/>
              </a:rPr>
              <a:t>Observación sobre los SPD: </a:t>
            </a:r>
          </a:p>
          <a:p>
            <a:pPr>
              <a:spcBef>
                <a:spcPts val="200"/>
              </a:spcBef>
              <a:spcAft>
                <a:spcPts val="200"/>
              </a:spcAft>
            </a:pPr>
            <a:endParaRPr lang="es-MX" sz="2400" dirty="0">
              <a:latin typeface="Abadi Extra Light" panose="020B0204020104020204" pitchFamily="34" charset="0"/>
            </a:endParaRPr>
          </a:p>
          <a:p>
            <a:pPr>
              <a:spcBef>
                <a:spcPts val="200"/>
              </a:spcBef>
              <a:spcAft>
                <a:spcPts val="200"/>
              </a:spcAft>
            </a:pPr>
            <a:r>
              <a:rPr lang="es-MX" sz="2400" dirty="0">
                <a:latin typeface="Abadi Extra Light" panose="020B0204020104020204" pitchFamily="34" charset="0"/>
              </a:rPr>
              <a:t>Los SPD podrían surgir como consecuencia de reacciones fotoquímicas (especies químicas presentes que al absorber luz UV forman nuevas especies). Hasta ahora se han estudiado los siguientes aspectos:</a:t>
            </a:r>
          </a:p>
          <a:p>
            <a:pPr marL="342900" indent="-342900">
              <a:spcBef>
                <a:spcPts val="200"/>
              </a:spcBef>
              <a:spcAft>
                <a:spcPts val="200"/>
              </a:spcAft>
              <a:buFont typeface="Arial" panose="020B0604020202020204" pitchFamily="34" charset="0"/>
              <a:buChar char="•"/>
            </a:pPr>
            <a:r>
              <a:rPr lang="es-MX" sz="2400" dirty="0">
                <a:latin typeface="Abadi Extra Light" panose="020B0204020104020204" pitchFamily="34" charset="0"/>
              </a:rPr>
              <a:t>Características del agua: con dosis de hasta 200mJ/cm</a:t>
            </a:r>
            <a:r>
              <a:rPr lang="es-MX" sz="2400" baseline="30000" dirty="0">
                <a:latin typeface="Abadi Extra Light" panose="020B0204020104020204" pitchFamily="34" charset="0"/>
              </a:rPr>
              <a:t>2</a:t>
            </a:r>
            <a:r>
              <a:rPr lang="es-MX" sz="2400" dirty="0">
                <a:latin typeface="Abadi Extra Light" panose="020B0204020104020204" pitchFamily="34" charset="0"/>
              </a:rPr>
              <a:t> no se modifica pH, turbiedad, color, carbono orgánico disuelto, UVT, NO</a:t>
            </a:r>
            <a:r>
              <a:rPr lang="es-MX" sz="2400" baseline="-25000" dirty="0">
                <a:latin typeface="Abadi Extra Light" panose="020B0204020104020204" pitchFamily="34" charset="0"/>
              </a:rPr>
              <a:t>2</a:t>
            </a:r>
            <a:r>
              <a:rPr lang="es-MX" sz="2400" dirty="0">
                <a:latin typeface="Abadi Extra Light" panose="020B0204020104020204" pitchFamily="34" charset="0"/>
              </a:rPr>
              <a:t>, NO</a:t>
            </a:r>
            <a:r>
              <a:rPr lang="es-MX" sz="2400" baseline="-25000" dirty="0">
                <a:latin typeface="Abadi Extra Light" panose="020B0204020104020204" pitchFamily="34" charset="0"/>
              </a:rPr>
              <a:t>3</a:t>
            </a:r>
            <a:r>
              <a:rPr lang="es-MX" sz="2400" dirty="0">
                <a:latin typeface="Abadi Extra Light" panose="020B0204020104020204" pitchFamily="34" charset="0"/>
              </a:rPr>
              <a:t>, Br, Fe, Mn</a:t>
            </a:r>
          </a:p>
          <a:p>
            <a:pPr marL="342900" indent="-342900">
              <a:spcBef>
                <a:spcPts val="200"/>
              </a:spcBef>
              <a:spcAft>
                <a:spcPts val="200"/>
              </a:spcAft>
              <a:buFont typeface="Arial" panose="020B0604020202020204" pitchFamily="34" charset="0"/>
              <a:buChar char="•"/>
            </a:pPr>
            <a:r>
              <a:rPr lang="es-MX" sz="2400" dirty="0">
                <a:latin typeface="Abadi Extra Light" panose="020B0204020104020204" pitchFamily="34" charset="0"/>
              </a:rPr>
              <a:t>THM, HHA: a dosis menores de 400 mJ/cm</a:t>
            </a:r>
            <a:r>
              <a:rPr lang="es-MX" sz="2400" baseline="30000" dirty="0">
                <a:latin typeface="Abadi Extra Light" panose="020B0204020104020204" pitchFamily="34" charset="0"/>
              </a:rPr>
              <a:t>2</a:t>
            </a:r>
            <a:r>
              <a:rPr lang="es-MX" sz="2400" dirty="0">
                <a:latin typeface="Abadi Extra Light" panose="020B0204020104020204" pitchFamily="34" charset="0"/>
              </a:rPr>
              <a:t> no se observó que se afecte la formación de THM y HAA luego de la cloración posterior</a:t>
            </a:r>
          </a:p>
          <a:p>
            <a:pPr marL="342900" indent="-342900">
              <a:spcBef>
                <a:spcPts val="200"/>
              </a:spcBef>
              <a:spcAft>
                <a:spcPts val="200"/>
              </a:spcAft>
              <a:buFont typeface="Arial" panose="020B0604020202020204" pitchFamily="34" charset="0"/>
              <a:buChar char="•"/>
            </a:pPr>
            <a:r>
              <a:rPr lang="es-MX" sz="2400" dirty="0">
                <a:latin typeface="Abadi Extra Light" panose="020B0204020104020204" pitchFamily="34" charset="0"/>
              </a:rPr>
              <a:t>Compuestos biodegradables: a dosis de hasta 250 mJ/cm2 no se observó que se incremente en forma significativa el contenido de carbono orgánico asimilable. Se observó que a dosis mayores a 400 mJ/cm2 se generan leves concentraciones de subproductos como aldehidos (pero no a dosis menores)</a:t>
            </a:r>
          </a:p>
        </p:txBody>
      </p:sp>
    </p:spTree>
    <p:extLst>
      <p:ext uri="{BB962C8B-B14F-4D97-AF65-F5344CB8AC3E}">
        <p14:creationId xmlns:p14="http://schemas.microsoft.com/office/powerpoint/2010/main" val="3841250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76" name="Text Box 16"/>
          <p:cNvSpPr txBox="1">
            <a:spLocks noChangeArrowheads="1"/>
          </p:cNvSpPr>
          <p:nvPr/>
        </p:nvSpPr>
        <p:spPr bwMode="auto">
          <a:xfrm>
            <a:off x="407368" y="908720"/>
            <a:ext cx="10758902" cy="1569660"/>
          </a:xfrm>
          <a:prstGeom prst="rect">
            <a:avLst/>
          </a:prstGeom>
          <a:noFill/>
          <a:ln w="9525">
            <a:noFill/>
            <a:miter lim="800000"/>
            <a:headEnd/>
            <a:tailEnd/>
          </a:ln>
        </p:spPr>
        <p:txBody>
          <a:bodyPr wrap="square">
            <a:spAutoFit/>
          </a:bodyPr>
          <a:lstStyle/>
          <a:p>
            <a:pPr algn="just">
              <a:spcBef>
                <a:spcPts val="600"/>
              </a:spcBef>
              <a:spcAft>
                <a:spcPts val="600"/>
              </a:spcAft>
            </a:pPr>
            <a:r>
              <a:rPr lang="es-UY" sz="2400" dirty="0">
                <a:solidFill>
                  <a:schemeClr val="tx1"/>
                </a:solidFill>
                <a:latin typeface="Candara" panose="020E0502030303020204" pitchFamily="34" charset="0"/>
              </a:rPr>
              <a:t>Este aspecto le ha conferido a la desinfección UV una ventaja comparativa con los desinfectantes químicos. Además, </a:t>
            </a:r>
            <a:r>
              <a:rPr lang="es-ES_tradnl" sz="2400" dirty="0">
                <a:latin typeface="Candara" panose="020E0502030303020204" pitchFamily="34" charset="0"/>
              </a:rPr>
              <a:t>s</a:t>
            </a:r>
            <a:r>
              <a:rPr lang="es-ES_tradnl" sz="2400" dirty="0">
                <a:solidFill>
                  <a:schemeClr val="tx1"/>
                </a:solidFill>
                <a:latin typeface="Candara" panose="020E0502030303020204" pitchFamily="34" charset="0"/>
              </a:rPr>
              <a:t>e trata de una solución que presenta muy buenos resultados de inactivación de bacterias y virus, e inclusive de protozoarios como </a:t>
            </a:r>
            <a:r>
              <a:rPr lang="es-ES_tradnl" sz="2400" dirty="0" err="1">
                <a:solidFill>
                  <a:schemeClr val="tx1"/>
                </a:solidFill>
                <a:latin typeface="Candara" panose="020E0502030303020204" pitchFamily="34" charset="0"/>
              </a:rPr>
              <a:t>Giardia</a:t>
            </a:r>
            <a:r>
              <a:rPr lang="es-ES_tradnl" sz="2400" dirty="0">
                <a:solidFill>
                  <a:schemeClr val="tx1"/>
                </a:solidFill>
                <a:latin typeface="Candara" panose="020E0502030303020204" pitchFamily="34" charset="0"/>
              </a:rPr>
              <a:t> y </a:t>
            </a:r>
            <a:r>
              <a:rPr lang="es-ES_tradnl" sz="2400" dirty="0" err="1">
                <a:solidFill>
                  <a:schemeClr val="tx1"/>
                </a:solidFill>
                <a:latin typeface="Candara" panose="020E0502030303020204" pitchFamily="34" charset="0"/>
              </a:rPr>
              <a:t>Cryptosporidium</a:t>
            </a:r>
            <a:r>
              <a:rPr lang="es-ES_tradnl" sz="2400" dirty="0">
                <a:solidFill>
                  <a:schemeClr val="tx1"/>
                </a:solidFill>
                <a:latin typeface="Candara" panose="020E0502030303020204" pitchFamily="34" charset="0"/>
              </a:rPr>
              <a:t>. </a:t>
            </a:r>
            <a:r>
              <a:rPr lang="es-ES_tradnl" sz="2400" dirty="0">
                <a:latin typeface="Candara" panose="020E0502030303020204" pitchFamily="34" charset="0"/>
              </a:rPr>
              <a:t> </a:t>
            </a:r>
            <a:endParaRPr lang="es-UY" sz="2400" dirty="0">
              <a:latin typeface="Candara" panose="020E0502030303020204" pitchFamily="34" charset="0"/>
            </a:endParaRPr>
          </a:p>
        </p:txBody>
      </p:sp>
      <p:sp>
        <p:nvSpPr>
          <p:cNvPr id="2" name="Line 6">
            <a:extLst>
              <a:ext uri="{FF2B5EF4-FFF2-40B4-BE49-F238E27FC236}">
                <a16:creationId xmlns:a16="http://schemas.microsoft.com/office/drawing/2014/main" id="{E7F281FE-6D2D-D7BC-DEBA-6AE51326AA4B}"/>
              </a:ext>
            </a:extLst>
          </p:cNvPr>
          <p:cNvSpPr>
            <a:spLocks noChangeShapeType="1"/>
          </p:cNvSpPr>
          <p:nvPr/>
        </p:nvSpPr>
        <p:spPr bwMode="auto">
          <a:xfrm>
            <a:off x="3267078" y="7705569"/>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5" name="Line 10">
            <a:extLst>
              <a:ext uri="{FF2B5EF4-FFF2-40B4-BE49-F238E27FC236}">
                <a16:creationId xmlns:a16="http://schemas.microsoft.com/office/drawing/2014/main" id="{54DDFA07-232C-1ED0-FCF8-AB181511191F}"/>
              </a:ext>
            </a:extLst>
          </p:cNvPr>
          <p:cNvSpPr>
            <a:spLocks noChangeShapeType="1"/>
          </p:cNvSpPr>
          <p:nvPr/>
        </p:nvSpPr>
        <p:spPr bwMode="auto">
          <a:xfrm flipV="1">
            <a:off x="4321175"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6" name="Line 11">
            <a:extLst>
              <a:ext uri="{FF2B5EF4-FFF2-40B4-BE49-F238E27FC236}">
                <a16:creationId xmlns:a16="http://schemas.microsoft.com/office/drawing/2014/main" id="{CB683E98-E56E-91F7-9784-A451E0736D89}"/>
              </a:ext>
            </a:extLst>
          </p:cNvPr>
          <p:cNvSpPr>
            <a:spLocks noChangeShapeType="1"/>
          </p:cNvSpPr>
          <p:nvPr/>
        </p:nvSpPr>
        <p:spPr bwMode="auto">
          <a:xfrm flipV="1">
            <a:off x="5418138"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7" name="Line 12">
            <a:extLst>
              <a:ext uri="{FF2B5EF4-FFF2-40B4-BE49-F238E27FC236}">
                <a16:creationId xmlns:a16="http://schemas.microsoft.com/office/drawing/2014/main" id="{F92BDA08-878A-BA82-9766-2F26477BA3D7}"/>
              </a:ext>
            </a:extLst>
          </p:cNvPr>
          <p:cNvSpPr>
            <a:spLocks noChangeShapeType="1"/>
          </p:cNvSpPr>
          <p:nvPr/>
        </p:nvSpPr>
        <p:spPr bwMode="auto">
          <a:xfrm flipV="1">
            <a:off x="6505575"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Rectángulo 8">
            <a:extLst>
              <a:ext uri="{FF2B5EF4-FFF2-40B4-BE49-F238E27FC236}">
                <a16:creationId xmlns:a16="http://schemas.microsoft.com/office/drawing/2014/main" id="{482F84D4-745E-6A39-D9AE-92963FD5DD6B}"/>
              </a:ext>
            </a:extLst>
          </p:cNvPr>
          <p:cNvSpPr/>
          <p:nvPr/>
        </p:nvSpPr>
        <p:spPr>
          <a:xfrm>
            <a:off x="407367" y="2598003"/>
            <a:ext cx="10758902" cy="1569660"/>
          </a:xfrm>
          <a:prstGeom prst="rect">
            <a:avLst/>
          </a:prstGeom>
        </p:spPr>
        <p:txBody>
          <a:bodyPr wrap="square">
            <a:spAutoFit/>
          </a:bodyPr>
          <a:lstStyle/>
          <a:p>
            <a:pPr algn="just">
              <a:spcBef>
                <a:spcPts val="0"/>
              </a:spcBef>
              <a:spcAft>
                <a:spcPts val="0"/>
              </a:spcAft>
            </a:pPr>
            <a:r>
              <a:rPr lang="es-ES_tradnl" sz="2400" dirty="0">
                <a:solidFill>
                  <a:schemeClr val="tx1"/>
                </a:solidFill>
                <a:latin typeface="Candara" panose="020E0502030303020204" pitchFamily="34" charset="0"/>
              </a:rPr>
              <a:t>Pero, a diferencia de los desinfectantes químicos, la radiación UV no deja residual, por lo que su aplicación debe realizarse en conjunto con otros desinfectantes. Otro aspecto a considerar es la posibilidad de reparación interna de los microorganismos. </a:t>
            </a:r>
            <a:r>
              <a:rPr lang="es-ES_tradnl" sz="2400" dirty="0">
                <a:latin typeface="Candara" panose="020E0502030303020204" pitchFamily="34" charset="0"/>
              </a:rPr>
              <a:t> </a:t>
            </a:r>
            <a:endParaRPr lang="es-ES_tradnl" sz="2400" dirty="0">
              <a:solidFill>
                <a:schemeClr val="tx1"/>
              </a:solidFill>
              <a:latin typeface="Candara" panose="020E0502030303020204" pitchFamily="34" charset="0"/>
            </a:endParaRPr>
          </a:p>
        </p:txBody>
      </p:sp>
      <p:sp>
        <p:nvSpPr>
          <p:cNvPr id="10" name="Rectángulo 9">
            <a:extLst>
              <a:ext uri="{FF2B5EF4-FFF2-40B4-BE49-F238E27FC236}">
                <a16:creationId xmlns:a16="http://schemas.microsoft.com/office/drawing/2014/main" id="{23693C13-FC89-40A4-408B-90B0F9500E43}"/>
              </a:ext>
            </a:extLst>
          </p:cNvPr>
          <p:cNvSpPr/>
          <p:nvPr/>
        </p:nvSpPr>
        <p:spPr>
          <a:xfrm>
            <a:off x="407367" y="4287286"/>
            <a:ext cx="10758902" cy="1200329"/>
          </a:xfrm>
          <a:prstGeom prst="rect">
            <a:avLst/>
          </a:prstGeom>
        </p:spPr>
        <p:txBody>
          <a:bodyPr wrap="square">
            <a:spAutoFit/>
          </a:bodyPr>
          <a:lstStyle/>
          <a:p>
            <a:pPr algn="just">
              <a:spcBef>
                <a:spcPts val="0"/>
              </a:spcBef>
              <a:spcAft>
                <a:spcPts val="0"/>
              </a:spcAft>
            </a:pPr>
            <a:r>
              <a:rPr lang="es-ES_tradnl" sz="2400" dirty="0">
                <a:solidFill>
                  <a:schemeClr val="tx1"/>
                </a:solidFill>
                <a:latin typeface="Candara" panose="020E0502030303020204" pitchFamily="34" charset="0"/>
              </a:rPr>
              <a:t>Un factor fundamental para la efectividad del proceso es la calidad del agua a desinfectar, ya que el contenido de sólidos en suspensión reduce drásticamente su eficiencia y algunas sustancias disueltas también. </a:t>
            </a:r>
            <a:r>
              <a:rPr lang="es-ES_tradnl" sz="2400" dirty="0">
                <a:latin typeface="Candara" panose="020E0502030303020204" pitchFamily="34" charset="0"/>
              </a:rPr>
              <a:t> </a:t>
            </a:r>
            <a:endParaRPr lang="es-ES_tradnl" sz="2400" dirty="0">
              <a:solidFill>
                <a:schemeClr val="tx1"/>
              </a:solidFill>
              <a:latin typeface="Candara" panose="020E0502030303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76" name="Text Box 16"/>
          <p:cNvSpPr txBox="1">
            <a:spLocks noChangeArrowheads="1"/>
          </p:cNvSpPr>
          <p:nvPr/>
        </p:nvSpPr>
        <p:spPr bwMode="auto">
          <a:xfrm>
            <a:off x="407365" y="2020548"/>
            <a:ext cx="11377263" cy="830997"/>
          </a:xfrm>
          <a:prstGeom prst="rect">
            <a:avLst/>
          </a:prstGeom>
          <a:noFill/>
          <a:ln w="9525">
            <a:noFill/>
            <a:miter lim="800000"/>
            <a:headEnd/>
            <a:tailEnd/>
          </a:ln>
        </p:spPr>
        <p:txBody>
          <a:bodyPr wrap="square">
            <a:spAutoFit/>
          </a:bodyPr>
          <a:lstStyle/>
          <a:p>
            <a:pPr algn="just">
              <a:spcBef>
                <a:spcPts val="600"/>
              </a:spcBef>
              <a:spcAft>
                <a:spcPts val="600"/>
              </a:spcAft>
            </a:pPr>
            <a:r>
              <a:rPr lang="es-UY" sz="2400" dirty="0">
                <a:solidFill>
                  <a:schemeClr val="tx1"/>
                </a:solidFill>
                <a:latin typeface="Candara" panose="020E0502030303020204" pitchFamily="34" charset="0"/>
              </a:rPr>
              <a:t>La radiación UV es la radiación electromagnética que cubre el espectro de longitud de onda que va entre 100 </a:t>
            </a:r>
            <a:r>
              <a:rPr lang="es-UY" sz="2400" dirty="0">
                <a:latin typeface="Candara" panose="020E0502030303020204" pitchFamily="34" charset="0"/>
              </a:rPr>
              <a:t>y</a:t>
            </a:r>
            <a:r>
              <a:rPr lang="es-UY" sz="2400" dirty="0">
                <a:solidFill>
                  <a:schemeClr val="tx1"/>
                </a:solidFill>
                <a:latin typeface="Candara" panose="020E0502030303020204" pitchFamily="34" charset="0"/>
              </a:rPr>
              <a:t> 400 nm.</a:t>
            </a:r>
          </a:p>
        </p:txBody>
      </p:sp>
      <p:graphicFrame>
        <p:nvGraphicFramePr>
          <p:cNvPr id="348245" name="Group 85"/>
          <p:cNvGraphicFramePr>
            <a:graphicFrameLocks noGrp="1"/>
          </p:cNvGraphicFramePr>
          <p:nvPr>
            <p:extLst>
              <p:ext uri="{D42A27DB-BD31-4B8C-83A1-F6EECF244321}">
                <p14:modId xmlns:p14="http://schemas.microsoft.com/office/powerpoint/2010/main" val="1432479419"/>
              </p:ext>
            </p:extLst>
          </p:nvPr>
        </p:nvGraphicFramePr>
        <p:xfrm>
          <a:off x="2339733" y="3024216"/>
          <a:ext cx="7766793" cy="792163"/>
        </p:xfrm>
        <a:graphic>
          <a:graphicData uri="http://schemas.openxmlformats.org/drawingml/2006/table">
            <a:tbl>
              <a:tblPr/>
              <a:tblGrid>
                <a:gridCol w="996944">
                  <a:extLst>
                    <a:ext uri="{9D8B030D-6E8A-4147-A177-3AD203B41FA5}">
                      <a16:colId xmlns:a16="http://schemas.microsoft.com/office/drawing/2014/main" val="20001"/>
                    </a:ext>
                  </a:extLst>
                </a:gridCol>
                <a:gridCol w="1307513">
                  <a:extLst>
                    <a:ext uri="{9D8B030D-6E8A-4147-A177-3AD203B41FA5}">
                      <a16:colId xmlns:a16="http://schemas.microsoft.com/office/drawing/2014/main" val="20002"/>
                    </a:ext>
                  </a:extLst>
                </a:gridCol>
                <a:gridCol w="733926">
                  <a:extLst>
                    <a:ext uri="{9D8B030D-6E8A-4147-A177-3AD203B41FA5}">
                      <a16:colId xmlns:a16="http://schemas.microsoft.com/office/drawing/2014/main" val="20003"/>
                    </a:ext>
                  </a:extLst>
                </a:gridCol>
                <a:gridCol w="770021">
                  <a:extLst>
                    <a:ext uri="{9D8B030D-6E8A-4147-A177-3AD203B41FA5}">
                      <a16:colId xmlns:a16="http://schemas.microsoft.com/office/drawing/2014/main" val="20004"/>
                    </a:ext>
                  </a:extLst>
                </a:gridCol>
                <a:gridCol w="1491916">
                  <a:extLst>
                    <a:ext uri="{9D8B030D-6E8A-4147-A177-3AD203B41FA5}">
                      <a16:colId xmlns:a16="http://schemas.microsoft.com/office/drawing/2014/main" val="20005"/>
                    </a:ext>
                  </a:extLst>
                </a:gridCol>
                <a:gridCol w="1431758">
                  <a:extLst>
                    <a:ext uri="{9D8B030D-6E8A-4147-A177-3AD203B41FA5}">
                      <a16:colId xmlns:a16="http://schemas.microsoft.com/office/drawing/2014/main" val="20006"/>
                    </a:ext>
                  </a:extLst>
                </a:gridCol>
                <a:gridCol w="1034715">
                  <a:extLst>
                    <a:ext uri="{9D8B030D-6E8A-4147-A177-3AD203B41FA5}">
                      <a16:colId xmlns:a16="http://schemas.microsoft.com/office/drawing/2014/main" val="20007"/>
                    </a:ext>
                  </a:extLst>
                </a:gridCol>
              </a:tblGrid>
              <a:tr h="7921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UY"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RAYOS GAMMA</a:t>
                      </a:r>
                      <a:endParaRPr kumimoji="0" lang="es-UY" sz="2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UY" sz="1200" b="0" i="0" u="none" strike="noStrike" cap="none" normalizeH="0" baseline="0">
                          <a:ln>
                            <a:noFill/>
                          </a:ln>
                          <a:solidFill>
                            <a:schemeClr val="tx1"/>
                          </a:solidFill>
                          <a:effectLst/>
                          <a:latin typeface="Arial" pitchFamily="34" charset="0"/>
                          <a:ea typeface="Times New Roman" pitchFamily="18" charset="0"/>
                          <a:cs typeface="Arial" pitchFamily="34" charset="0"/>
                        </a:rPr>
                        <a:t>RAYOS X</a:t>
                      </a:r>
                      <a:endParaRPr kumimoji="0" lang="es-UY" sz="2800" b="0" i="0" u="none" strike="noStrike" cap="none" normalizeH="0" baseline="0">
                        <a:ln>
                          <a:noFill/>
                        </a:ln>
                        <a:solidFill>
                          <a:schemeClr val="tx1"/>
                        </a:solidFill>
                        <a:effectLst/>
                        <a:latin typeface="Arial" pitchFamily="34" charset="0"/>
                        <a:ea typeface="Times New Roman" pitchFamily="18" charset="0"/>
                        <a:cs typeface="Arial"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UY" sz="1600" b="1" i="0" u="none" strike="noStrike" cap="none" normalizeH="0" baseline="0" dirty="0">
                          <a:ln>
                            <a:noFill/>
                          </a:ln>
                          <a:solidFill>
                            <a:schemeClr val="tx1"/>
                          </a:solidFill>
                          <a:effectLst/>
                          <a:latin typeface="Arial" pitchFamily="34" charset="0"/>
                          <a:ea typeface="Times New Roman" pitchFamily="18" charset="0"/>
                          <a:cs typeface="Arial" pitchFamily="34" charset="0"/>
                        </a:rPr>
                        <a:t>UV</a:t>
                      </a:r>
                      <a:endParaRPr kumimoji="0" lang="es-UY" sz="2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UY"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LUZ VISIBLE</a:t>
                      </a:r>
                      <a:endParaRPr kumimoji="0" lang="es-UY" sz="2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UY"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INFRARROJO</a:t>
                      </a:r>
                      <a:endParaRPr kumimoji="0" lang="es-UY" sz="2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UY"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MICROONDAS</a:t>
                      </a:r>
                      <a:endParaRPr kumimoji="0" lang="es-UY" sz="2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UY"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ONDAS RADIALES</a:t>
                      </a:r>
                      <a:endParaRPr kumimoji="0" lang="es-UY" sz="2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14" name="Text Box 11"/>
          <p:cNvSpPr txBox="1">
            <a:spLocks noChangeArrowheads="1"/>
          </p:cNvSpPr>
          <p:nvPr/>
        </p:nvSpPr>
        <p:spPr bwMode="auto">
          <a:xfrm>
            <a:off x="47501" y="6563279"/>
            <a:ext cx="3282940" cy="261610"/>
          </a:xfrm>
          <a:prstGeom prst="rect">
            <a:avLst/>
          </a:prstGeom>
          <a:noFill/>
          <a:ln w="9525">
            <a:noFill/>
            <a:miter lim="800000"/>
            <a:headEnd/>
            <a:tailEnd/>
          </a:ln>
        </p:spPr>
        <p:txBody>
          <a:bodyPr wrap="square">
            <a:spAutoFit/>
          </a:bodyPr>
          <a:lstStyle/>
          <a:p>
            <a:pPr>
              <a:spcBef>
                <a:spcPct val="50000"/>
              </a:spcBef>
            </a:pPr>
            <a:r>
              <a:rPr lang="es-ES_tradnl" sz="1100" dirty="0">
                <a:solidFill>
                  <a:schemeClr val="tx1"/>
                </a:solidFill>
              </a:rPr>
              <a:t>FUENTE: </a:t>
            </a:r>
            <a:r>
              <a:rPr lang="es-ES_tradnl" sz="1100" dirty="0" err="1">
                <a:solidFill>
                  <a:schemeClr val="tx1"/>
                </a:solidFill>
              </a:rPr>
              <a:t>Water</a:t>
            </a:r>
            <a:r>
              <a:rPr lang="es-ES_tradnl" sz="1100" dirty="0">
                <a:solidFill>
                  <a:schemeClr val="tx1"/>
                </a:solidFill>
              </a:rPr>
              <a:t> </a:t>
            </a:r>
            <a:r>
              <a:rPr lang="es-ES_tradnl" sz="1100" dirty="0" err="1">
                <a:solidFill>
                  <a:schemeClr val="tx1"/>
                </a:solidFill>
              </a:rPr>
              <a:t>Treatment</a:t>
            </a:r>
            <a:r>
              <a:rPr lang="es-ES_tradnl" sz="1100" dirty="0">
                <a:solidFill>
                  <a:schemeClr val="tx1"/>
                </a:solidFill>
              </a:rPr>
              <a:t>, </a:t>
            </a:r>
            <a:r>
              <a:rPr lang="es-ES_tradnl" sz="1100" dirty="0" err="1">
                <a:solidFill>
                  <a:schemeClr val="tx1"/>
                </a:solidFill>
              </a:rPr>
              <a:t>Principles</a:t>
            </a:r>
            <a:r>
              <a:rPr lang="es-ES_tradnl" sz="1100" dirty="0">
                <a:solidFill>
                  <a:schemeClr val="tx1"/>
                </a:solidFill>
              </a:rPr>
              <a:t> and </a:t>
            </a:r>
            <a:r>
              <a:rPr lang="es-ES_tradnl" sz="1100" dirty="0" err="1">
                <a:solidFill>
                  <a:schemeClr val="tx1"/>
                </a:solidFill>
              </a:rPr>
              <a:t>Design</a:t>
            </a:r>
            <a:endParaRPr lang="es-ES_tradnl" sz="1100" dirty="0">
              <a:solidFill>
                <a:schemeClr val="tx1"/>
              </a:solidFill>
            </a:endParaRPr>
          </a:p>
        </p:txBody>
      </p:sp>
      <p:sp>
        <p:nvSpPr>
          <p:cNvPr id="2" name="Line 6">
            <a:extLst>
              <a:ext uri="{FF2B5EF4-FFF2-40B4-BE49-F238E27FC236}">
                <a16:creationId xmlns:a16="http://schemas.microsoft.com/office/drawing/2014/main" id="{E7F281FE-6D2D-D7BC-DEBA-6AE51326AA4B}"/>
              </a:ext>
            </a:extLst>
          </p:cNvPr>
          <p:cNvSpPr>
            <a:spLocks noChangeShapeType="1"/>
          </p:cNvSpPr>
          <p:nvPr/>
        </p:nvSpPr>
        <p:spPr bwMode="auto">
          <a:xfrm>
            <a:off x="3267078" y="7705569"/>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4" name="Line 7">
            <a:extLst>
              <a:ext uri="{FF2B5EF4-FFF2-40B4-BE49-F238E27FC236}">
                <a16:creationId xmlns:a16="http://schemas.microsoft.com/office/drawing/2014/main" id="{FCED1349-6D3A-9448-C1E4-DB6AC48D0C18}"/>
              </a:ext>
            </a:extLst>
          </p:cNvPr>
          <p:cNvSpPr>
            <a:spLocks noChangeShapeType="1"/>
          </p:cNvSpPr>
          <p:nvPr/>
        </p:nvSpPr>
        <p:spPr bwMode="auto">
          <a:xfrm>
            <a:off x="3267078" y="6962619"/>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5" name="Line 10">
            <a:extLst>
              <a:ext uri="{FF2B5EF4-FFF2-40B4-BE49-F238E27FC236}">
                <a16:creationId xmlns:a16="http://schemas.microsoft.com/office/drawing/2014/main" id="{54DDFA07-232C-1ED0-FCF8-AB181511191F}"/>
              </a:ext>
            </a:extLst>
          </p:cNvPr>
          <p:cNvSpPr>
            <a:spLocks noChangeShapeType="1"/>
          </p:cNvSpPr>
          <p:nvPr/>
        </p:nvSpPr>
        <p:spPr bwMode="auto">
          <a:xfrm flipV="1">
            <a:off x="4321175"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6" name="Line 11">
            <a:extLst>
              <a:ext uri="{FF2B5EF4-FFF2-40B4-BE49-F238E27FC236}">
                <a16:creationId xmlns:a16="http://schemas.microsoft.com/office/drawing/2014/main" id="{CB683E98-E56E-91F7-9784-A451E0736D89}"/>
              </a:ext>
            </a:extLst>
          </p:cNvPr>
          <p:cNvSpPr>
            <a:spLocks noChangeShapeType="1"/>
          </p:cNvSpPr>
          <p:nvPr/>
        </p:nvSpPr>
        <p:spPr bwMode="auto">
          <a:xfrm flipV="1">
            <a:off x="5418138"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7" name="Line 12">
            <a:extLst>
              <a:ext uri="{FF2B5EF4-FFF2-40B4-BE49-F238E27FC236}">
                <a16:creationId xmlns:a16="http://schemas.microsoft.com/office/drawing/2014/main" id="{F92BDA08-878A-BA82-9766-2F26477BA3D7}"/>
              </a:ext>
            </a:extLst>
          </p:cNvPr>
          <p:cNvSpPr>
            <a:spLocks noChangeShapeType="1"/>
          </p:cNvSpPr>
          <p:nvPr/>
        </p:nvSpPr>
        <p:spPr bwMode="auto">
          <a:xfrm flipV="1">
            <a:off x="6505575" y="9142260"/>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8" name="Rectangle 2">
            <a:extLst>
              <a:ext uri="{FF2B5EF4-FFF2-40B4-BE49-F238E27FC236}">
                <a16:creationId xmlns:a16="http://schemas.microsoft.com/office/drawing/2014/main" id="{6BC46630-FBFF-607D-BF2B-BBCF71967D61}"/>
              </a:ext>
            </a:extLst>
          </p:cNvPr>
          <p:cNvSpPr txBox="1">
            <a:spLocks noChangeArrowheads="1"/>
          </p:cNvSpPr>
          <p:nvPr/>
        </p:nvSpPr>
        <p:spPr>
          <a:xfrm>
            <a:off x="0" y="839354"/>
            <a:ext cx="12192000" cy="760730"/>
          </a:xfrm>
          <a:prstGeom prst="rect">
            <a:avLst/>
          </a:prstGeom>
        </p:spPr>
        <p:txBody>
          <a:bodyPr>
            <a:no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s-ES_tradnl" sz="4800" b="1" kern="0" dirty="0">
                <a:solidFill>
                  <a:schemeClr val="tx1"/>
                </a:solidFill>
                <a:effectLst/>
                <a:latin typeface="Candara" panose="020E0502030303020204" pitchFamily="34" charset="0"/>
              </a:rPr>
              <a:t>Poder germicida de la radiación UV</a:t>
            </a:r>
            <a:endParaRPr lang="es-MX" sz="4800" b="1" kern="0" dirty="0">
              <a:solidFill>
                <a:schemeClr val="tx1"/>
              </a:solidFill>
              <a:effectLst/>
              <a:latin typeface="Candara" panose="020E0502030303020204" pitchFamily="34" charset="0"/>
            </a:endParaRPr>
          </a:p>
        </p:txBody>
      </p:sp>
      <p:grpSp>
        <p:nvGrpSpPr>
          <p:cNvPr id="28" name="Grupo 27">
            <a:extLst>
              <a:ext uri="{FF2B5EF4-FFF2-40B4-BE49-F238E27FC236}">
                <a16:creationId xmlns:a16="http://schemas.microsoft.com/office/drawing/2014/main" id="{4D7703E7-5B91-5A61-FA97-E31E9DF4447D}"/>
              </a:ext>
            </a:extLst>
          </p:cNvPr>
          <p:cNvGrpSpPr/>
          <p:nvPr/>
        </p:nvGrpSpPr>
        <p:grpSpPr>
          <a:xfrm>
            <a:off x="2339733" y="3982631"/>
            <a:ext cx="7766793" cy="659837"/>
            <a:chOff x="2279575" y="3991333"/>
            <a:chExt cx="7766793" cy="659837"/>
          </a:xfrm>
        </p:grpSpPr>
        <p:cxnSp>
          <p:nvCxnSpPr>
            <p:cNvPr id="12" name="Conector recto de flecha 11">
              <a:extLst>
                <a:ext uri="{FF2B5EF4-FFF2-40B4-BE49-F238E27FC236}">
                  <a16:creationId xmlns:a16="http://schemas.microsoft.com/office/drawing/2014/main" id="{EF1D3F2D-3F19-D145-8898-D68E9DF43017}"/>
                </a:ext>
              </a:extLst>
            </p:cNvPr>
            <p:cNvCxnSpPr>
              <a:cxnSpLocks/>
            </p:cNvCxnSpPr>
            <p:nvPr/>
          </p:nvCxnSpPr>
          <p:spPr>
            <a:xfrm>
              <a:off x="2279575" y="4249882"/>
              <a:ext cx="7766793"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06664F2A-07DE-6027-4F49-4C2E0C3AF704}"/>
                </a:ext>
              </a:extLst>
            </p:cNvPr>
            <p:cNvCxnSpPr/>
            <p:nvPr/>
          </p:nvCxnSpPr>
          <p:spPr>
            <a:xfrm>
              <a:off x="3270283" y="4001728"/>
              <a:ext cx="0" cy="3221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E607CDE0-D679-574C-EC28-04F6F8F24C83}"/>
                </a:ext>
              </a:extLst>
            </p:cNvPr>
            <p:cNvCxnSpPr/>
            <p:nvPr/>
          </p:nvCxnSpPr>
          <p:spPr>
            <a:xfrm>
              <a:off x="4582361" y="4012371"/>
              <a:ext cx="0" cy="3221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7986590D-B77D-DB95-49AB-EFFDB57E5C78}"/>
                </a:ext>
              </a:extLst>
            </p:cNvPr>
            <p:cNvCxnSpPr/>
            <p:nvPr/>
          </p:nvCxnSpPr>
          <p:spPr>
            <a:xfrm>
              <a:off x="5306118" y="3994798"/>
              <a:ext cx="0" cy="3221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C1CD2E42-2107-86F6-505D-86404D707915}"/>
                </a:ext>
              </a:extLst>
            </p:cNvPr>
            <p:cNvCxnSpPr/>
            <p:nvPr/>
          </p:nvCxnSpPr>
          <p:spPr>
            <a:xfrm>
              <a:off x="6076700" y="3991333"/>
              <a:ext cx="0" cy="3221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A1EAD583-E9B8-1C1D-DE09-79843AB2EA2C}"/>
                </a:ext>
              </a:extLst>
            </p:cNvPr>
            <p:cNvCxnSpPr/>
            <p:nvPr/>
          </p:nvCxnSpPr>
          <p:spPr>
            <a:xfrm>
              <a:off x="9019923" y="3991333"/>
              <a:ext cx="0" cy="3221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5B85D3E0-F286-1AEF-AB4C-0053435E2604}"/>
                </a:ext>
              </a:extLst>
            </p:cNvPr>
            <p:cNvCxnSpPr/>
            <p:nvPr/>
          </p:nvCxnSpPr>
          <p:spPr>
            <a:xfrm>
              <a:off x="7571538" y="3994794"/>
              <a:ext cx="0" cy="3221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325CE01D-DEA6-6483-1BD2-14D7A3DB1B9F}"/>
                </a:ext>
              </a:extLst>
            </p:cNvPr>
            <p:cNvSpPr txBox="1"/>
            <p:nvPr/>
          </p:nvSpPr>
          <p:spPr>
            <a:xfrm>
              <a:off x="3092118" y="4343393"/>
              <a:ext cx="637674" cy="307777"/>
            </a:xfrm>
            <a:prstGeom prst="rect">
              <a:avLst/>
            </a:prstGeom>
            <a:noFill/>
          </p:spPr>
          <p:txBody>
            <a:bodyPr wrap="square" rtlCol="0">
              <a:spAutoFit/>
            </a:bodyPr>
            <a:lstStyle/>
            <a:p>
              <a:r>
                <a:rPr lang="es-UY" sz="1400" dirty="0"/>
                <a:t>10</a:t>
              </a:r>
              <a:r>
                <a:rPr lang="es-UY" sz="1400" baseline="30000" dirty="0"/>
                <a:t>-2</a:t>
              </a:r>
            </a:p>
          </p:txBody>
        </p:sp>
        <p:sp>
          <p:nvSpPr>
            <p:cNvPr id="22" name="CuadroTexto 21">
              <a:extLst>
                <a:ext uri="{FF2B5EF4-FFF2-40B4-BE49-F238E27FC236}">
                  <a16:creationId xmlns:a16="http://schemas.microsoft.com/office/drawing/2014/main" id="{4B6F28B9-E2A1-4CA7-7677-B9A6DC26D13C}"/>
                </a:ext>
              </a:extLst>
            </p:cNvPr>
            <p:cNvSpPr txBox="1"/>
            <p:nvPr/>
          </p:nvSpPr>
          <p:spPr>
            <a:xfrm>
              <a:off x="4347748" y="4327722"/>
              <a:ext cx="637674" cy="307777"/>
            </a:xfrm>
            <a:prstGeom prst="rect">
              <a:avLst/>
            </a:prstGeom>
            <a:noFill/>
          </p:spPr>
          <p:txBody>
            <a:bodyPr wrap="square" rtlCol="0">
              <a:spAutoFit/>
            </a:bodyPr>
            <a:lstStyle/>
            <a:p>
              <a:r>
                <a:rPr lang="es-UY" sz="1400" dirty="0"/>
                <a:t>100</a:t>
              </a:r>
              <a:endParaRPr lang="es-UY" sz="1400" baseline="30000" dirty="0"/>
            </a:p>
          </p:txBody>
        </p:sp>
        <p:sp>
          <p:nvSpPr>
            <p:cNvPr id="23" name="CuadroTexto 22">
              <a:extLst>
                <a:ext uri="{FF2B5EF4-FFF2-40B4-BE49-F238E27FC236}">
                  <a16:creationId xmlns:a16="http://schemas.microsoft.com/office/drawing/2014/main" id="{9CEA4270-8E19-530A-4922-B6CB7AFC3EF1}"/>
                </a:ext>
              </a:extLst>
            </p:cNvPr>
            <p:cNvSpPr txBox="1"/>
            <p:nvPr/>
          </p:nvSpPr>
          <p:spPr>
            <a:xfrm>
              <a:off x="5109638" y="4334489"/>
              <a:ext cx="637674" cy="307777"/>
            </a:xfrm>
            <a:prstGeom prst="rect">
              <a:avLst/>
            </a:prstGeom>
            <a:noFill/>
          </p:spPr>
          <p:txBody>
            <a:bodyPr wrap="square" rtlCol="0">
              <a:spAutoFit/>
            </a:bodyPr>
            <a:lstStyle/>
            <a:p>
              <a:r>
                <a:rPr lang="es-UY" sz="1400" dirty="0"/>
                <a:t>400</a:t>
              </a:r>
              <a:endParaRPr lang="es-UY" sz="1400" baseline="30000" dirty="0"/>
            </a:p>
          </p:txBody>
        </p:sp>
        <p:sp>
          <p:nvSpPr>
            <p:cNvPr id="24" name="CuadroTexto 23">
              <a:extLst>
                <a:ext uri="{FF2B5EF4-FFF2-40B4-BE49-F238E27FC236}">
                  <a16:creationId xmlns:a16="http://schemas.microsoft.com/office/drawing/2014/main" id="{72F5F181-BB5B-F965-C6C2-3D83377E6BAE}"/>
                </a:ext>
              </a:extLst>
            </p:cNvPr>
            <p:cNvSpPr txBox="1"/>
            <p:nvPr/>
          </p:nvSpPr>
          <p:spPr>
            <a:xfrm>
              <a:off x="5845640" y="4334489"/>
              <a:ext cx="637674" cy="307777"/>
            </a:xfrm>
            <a:prstGeom prst="rect">
              <a:avLst/>
            </a:prstGeom>
            <a:noFill/>
          </p:spPr>
          <p:txBody>
            <a:bodyPr wrap="square" rtlCol="0">
              <a:spAutoFit/>
            </a:bodyPr>
            <a:lstStyle/>
            <a:p>
              <a:r>
                <a:rPr lang="es-UY" sz="1400" dirty="0"/>
                <a:t>700</a:t>
              </a:r>
              <a:endParaRPr lang="es-UY" sz="1400" baseline="30000" dirty="0"/>
            </a:p>
          </p:txBody>
        </p:sp>
        <p:sp>
          <p:nvSpPr>
            <p:cNvPr id="25" name="CuadroTexto 24">
              <a:extLst>
                <a:ext uri="{FF2B5EF4-FFF2-40B4-BE49-F238E27FC236}">
                  <a16:creationId xmlns:a16="http://schemas.microsoft.com/office/drawing/2014/main" id="{AD80D1CE-B111-89E5-2932-2E0061D472D2}"/>
                </a:ext>
              </a:extLst>
            </p:cNvPr>
            <p:cNvSpPr txBox="1"/>
            <p:nvPr/>
          </p:nvSpPr>
          <p:spPr>
            <a:xfrm>
              <a:off x="7417547" y="4333322"/>
              <a:ext cx="637674" cy="307777"/>
            </a:xfrm>
            <a:prstGeom prst="rect">
              <a:avLst/>
            </a:prstGeom>
            <a:noFill/>
          </p:spPr>
          <p:txBody>
            <a:bodyPr wrap="square" rtlCol="0">
              <a:spAutoFit/>
            </a:bodyPr>
            <a:lstStyle/>
            <a:p>
              <a:r>
                <a:rPr lang="es-UY" sz="1400" dirty="0"/>
                <a:t>10</a:t>
              </a:r>
              <a:r>
                <a:rPr lang="es-UY" sz="1400" baseline="30000" dirty="0"/>
                <a:t> 5</a:t>
              </a:r>
            </a:p>
          </p:txBody>
        </p:sp>
        <p:sp>
          <p:nvSpPr>
            <p:cNvPr id="26" name="CuadroTexto 25">
              <a:extLst>
                <a:ext uri="{FF2B5EF4-FFF2-40B4-BE49-F238E27FC236}">
                  <a16:creationId xmlns:a16="http://schemas.microsoft.com/office/drawing/2014/main" id="{5B179583-A25E-E2E3-CA0C-ADCDBEE40CC0}"/>
                </a:ext>
              </a:extLst>
            </p:cNvPr>
            <p:cNvSpPr txBox="1"/>
            <p:nvPr/>
          </p:nvSpPr>
          <p:spPr>
            <a:xfrm>
              <a:off x="8831215" y="4332145"/>
              <a:ext cx="637674" cy="307777"/>
            </a:xfrm>
            <a:prstGeom prst="rect">
              <a:avLst/>
            </a:prstGeom>
            <a:noFill/>
          </p:spPr>
          <p:txBody>
            <a:bodyPr wrap="square" rtlCol="0">
              <a:spAutoFit/>
            </a:bodyPr>
            <a:lstStyle/>
            <a:p>
              <a:r>
                <a:rPr lang="es-UY" sz="1400" dirty="0"/>
                <a:t>10</a:t>
              </a:r>
              <a:r>
                <a:rPr lang="es-UY" sz="1400" baseline="30000" dirty="0"/>
                <a:t> 8</a:t>
              </a:r>
            </a:p>
          </p:txBody>
        </p:sp>
      </p:grpSp>
      <p:sp>
        <p:nvSpPr>
          <p:cNvPr id="29" name="Text Box 16">
            <a:extLst>
              <a:ext uri="{FF2B5EF4-FFF2-40B4-BE49-F238E27FC236}">
                <a16:creationId xmlns:a16="http://schemas.microsoft.com/office/drawing/2014/main" id="{B2055D11-5C7F-0D01-8BCB-E6D61A364E24}"/>
              </a:ext>
            </a:extLst>
          </p:cNvPr>
          <p:cNvSpPr txBox="1">
            <a:spLocks noChangeArrowheads="1"/>
          </p:cNvSpPr>
          <p:nvPr/>
        </p:nvSpPr>
        <p:spPr bwMode="auto">
          <a:xfrm>
            <a:off x="448226" y="4915623"/>
            <a:ext cx="11377263" cy="830997"/>
          </a:xfrm>
          <a:prstGeom prst="rect">
            <a:avLst/>
          </a:prstGeom>
          <a:noFill/>
          <a:ln w="9525">
            <a:noFill/>
            <a:miter lim="800000"/>
            <a:headEnd/>
            <a:tailEnd/>
          </a:ln>
        </p:spPr>
        <p:txBody>
          <a:bodyPr wrap="square">
            <a:spAutoFit/>
          </a:bodyPr>
          <a:lstStyle/>
          <a:p>
            <a:pPr algn="just">
              <a:spcBef>
                <a:spcPts val="600"/>
              </a:spcBef>
              <a:spcAft>
                <a:spcPts val="600"/>
              </a:spcAft>
            </a:pPr>
            <a:r>
              <a:rPr lang="es-UY" sz="2400" dirty="0">
                <a:solidFill>
                  <a:schemeClr val="tx1"/>
                </a:solidFill>
                <a:latin typeface="Candara" panose="020E0502030303020204" pitchFamily="34" charset="0"/>
              </a:rPr>
              <a:t>Dentro de esa franja, se subdivide en 4 segmentos: UV vacío (100-200 nm), UV-C onda corta (200-280 nm), UV-B onda media (280-315 nm) y UV-A onda larga (315-400 nm).</a:t>
            </a:r>
            <a:endParaRPr lang="es-ES_tradnl" sz="2400" dirty="0">
              <a:solidFill>
                <a:schemeClr val="tx1"/>
              </a:solidFill>
              <a:latin typeface="Candara" panose="020E0502030303020204" pitchFamily="34" charset="0"/>
            </a:endParaRPr>
          </a:p>
        </p:txBody>
      </p:sp>
    </p:spTree>
    <p:extLst>
      <p:ext uri="{BB962C8B-B14F-4D97-AF65-F5344CB8AC3E}">
        <p14:creationId xmlns:p14="http://schemas.microsoft.com/office/powerpoint/2010/main" val="2400860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Box 16">
            <a:extLst>
              <a:ext uri="{FF2B5EF4-FFF2-40B4-BE49-F238E27FC236}">
                <a16:creationId xmlns:a16="http://schemas.microsoft.com/office/drawing/2014/main" id="{4C5F99E5-B31A-15CD-3443-9C925F69336E}"/>
              </a:ext>
            </a:extLst>
          </p:cNvPr>
          <p:cNvSpPr txBox="1">
            <a:spLocks noChangeArrowheads="1"/>
          </p:cNvSpPr>
          <p:nvPr/>
        </p:nvSpPr>
        <p:spPr bwMode="auto">
          <a:xfrm>
            <a:off x="7703437" y="793898"/>
            <a:ext cx="4272885" cy="1569660"/>
          </a:xfrm>
          <a:prstGeom prst="rect">
            <a:avLst/>
          </a:prstGeom>
          <a:noFill/>
          <a:ln w="9525">
            <a:noFill/>
            <a:miter lim="800000"/>
            <a:headEnd/>
            <a:tailEnd/>
          </a:ln>
        </p:spPr>
        <p:txBody>
          <a:bodyPr wrap="square">
            <a:spAutoFit/>
          </a:bodyPr>
          <a:lstStyle/>
          <a:p>
            <a:pPr algn="just">
              <a:spcBef>
                <a:spcPts val="600"/>
              </a:spcBef>
              <a:spcAft>
                <a:spcPts val="600"/>
              </a:spcAft>
            </a:pPr>
            <a:r>
              <a:rPr lang="es-UY" sz="2400" dirty="0">
                <a:solidFill>
                  <a:schemeClr val="tx1"/>
                </a:solidFill>
                <a:latin typeface="Candara" panose="020E0502030303020204" pitchFamily="34" charset="0"/>
              </a:rPr>
              <a:t>La energía asociada a la radiación se vincula con la longitud de onda de acuerdo a la siguiente ecuación:</a:t>
            </a:r>
            <a:endParaRPr lang="es-ES_tradnl" sz="2400" dirty="0">
              <a:solidFill>
                <a:schemeClr val="tx1"/>
              </a:solidFill>
              <a:latin typeface="Candara" panose="020E0502030303020204" pitchFamily="34" charset="0"/>
            </a:endParaRPr>
          </a:p>
        </p:txBody>
      </p:sp>
      <p:sp>
        <p:nvSpPr>
          <p:cNvPr id="4" name="CuadroTexto 3">
            <a:extLst>
              <a:ext uri="{FF2B5EF4-FFF2-40B4-BE49-F238E27FC236}">
                <a16:creationId xmlns:a16="http://schemas.microsoft.com/office/drawing/2014/main" id="{9C3BD1CE-29AE-864A-5C20-21D9B835B113}"/>
              </a:ext>
            </a:extLst>
          </p:cNvPr>
          <p:cNvSpPr txBox="1"/>
          <p:nvPr/>
        </p:nvSpPr>
        <p:spPr>
          <a:xfrm>
            <a:off x="8876954" y="2766991"/>
            <a:ext cx="2105797" cy="461665"/>
          </a:xfrm>
          <a:prstGeom prst="rect">
            <a:avLst/>
          </a:prstGeom>
          <a:noFill/>
        </p:spPr>
        <p:txBody>
          <a:bodyPr wrap="square">
            <a:spAutoFit/>
          </a:bodyPr>
          <a:lstStyle/>
          <a:p>
            <a:pPr algn="just">
              <a:spcBef>
                <a:spcPts val="1200"/>
              </a:spcBef>
              <a:spcAft>
                <a:spcPts val="1200"/>
              </a:spcAft>
            </a:pPr>
            <a:r>
              <a:rPr lang="es-UY" sz="2400" i="1" dirty="0">
                <a:solidFill>
                  <a:schemeClr val="tx1"/>
                </a:solidFill>
                <a:latin typeface="Candara" panose="020E0502030303020204" pitchFamily="34" charset="0"/>
              </a:rPr>
              <a:t>E = h.c</a:t>
            </a:r>
            <a:r>
              <a:rPr lang="es-ES_tradnl" sz="2000" i="1" dirty="0">
                <a:latin typeface="Candara" panose="020E0502030303020204" pitchFamily="34" charset="0"/>
              </a:rPr>
              <a:t> / </a:t>
            </a:r>
            <a:r>
              <a:rPr lang="es-ES_tradnl" sz="2000" i="1" dirty="0">
                <a:latin typeface="Symbol" pitchFamily="2" charset="2"/>
              </a:rPr>
              <a:t>l</a:t>
            </a:r>
            <a:endParaRPr lang="es-UY" sz="2400" i="1" dirty="0">
              <a:solidFill>
                <a:schemeClr val="tx1"/>
              </a:solidFill>
              <a:latin typeface="Symbol" pitchFamily="2" charset="2"/>
            </a:endParaRPr>
          </a:p>
        </p:txBody>
      </p:sp>
      <p:sp>
        <p:nvSpPr>
          <p:cNvPr id="5" name="Text Box 16">
            <a:extLst>
              <a:ext uri="{FF2B5EF4-FFF2-40B4-BE49-F238E27FC236}">
                <a16:creationId xmlns:a16="http://schemas.microsoft.com/office/drawing/2014/main" id="{8D4C6E79-685B-719B-4E97-49D0DBB7D004}"/>
              </a:ext>
            </a:extLst>
          </p:cNvPr>
          <p:cNvSpPr txBox="1">
            <a:spLocks noChangeArrowheads="1"/>
          </p:cNvSpPr>
          <p:nvPr/>
        </p:nvSpPr>
        <p:spPr bwMode="auto">
          <a:xfrm>
            <a:off x="7703437" y="3381841"/>
            <a:ext cx="4488563" cy="1323439"/>
          </a:xfrm>
          <a:prstGeom prst="rect">
            <a:avLst/>
          </a:prstGeom>
          <a:noFill/>
          <a:ln w="9525">
            <a:noFill/>
            <a:miter lim="800000"/>
            <a:headEnd/>
            <a:tailEnd/>
          </a:ln>
        </p:spPr>
        <p:txBody>
          <a:bodyPr wrap="square">
            <a:spAutoFit/>
          </a:bodyPr>
          <a:lstStyle/>
          <a:p>
            <a:pPr algn="just"/>
            <a:r>
              <a:rPr lang="es-UY" sz="2000" dirty="0">
                <a:solidFill>
                  <a:schemeClr val="tx1"/>
                </a:solidFill>
                <a:latin typeface="Candara" panose="020E0502030303020204" pitchFamily="34" charset="0"/>
              </a:rPr>
              <a:t>E = energía (J)</a:t>
            </a:r>
          </a:p>
          <a:p>
            <a:pPr algn="just"/>
            <a:r>
              <a:rPr lang="es-UY" sz="2000" dirty="0">
                <a:latin typeface="Candara" panose="020E0502030303020204" pitchFamily="34" charset="0"/>
              </a:rPr>
              <a:t>h = constante de Planck (6,6x10</a:t>
            </a:r>
            <a:r>
              <a:rPr lang="es-UY" sz="2000" baseline="30000" dirty="0">
                <a:latin typeface="Candara" panose="020E0502030303020204" pitchFamily="34" charset="0"/>
              </a:rPr>
              <a:t>-34</a:t>
            </a:r>
            <a:r>
              <a:rPr lang="es-UY" sz="2000" dirty="0">
                <a:latin typeface="Candara" panose="020E0502030303020204" pitchFamily="34" charset="0"/>
              </a:rPr>
              <a:t> J.s)</a:t>
            </a:r>
          </a:p>
          <a:p>
            <a:pPr algn="just"/>
            <a:r>
              <a:rPr lang="es-ES_tradnl" sz="2000" dirty="0">
                <a:latin typeface="Candara" panose="020E0502030303020204" pitchFamily="34" charset="0"/>
              </a:rPr>
              <a:t>c</a:t>
            </a:r>
            <a:r>
              <a:rPr lang="es-ES_tradnl" sz="2000" dirty="0">
                <a:solidFill>
                  <a:schemeClr val="tx1"/>
                </a:solidFill>
                <a:latin typeface="Candara" panose="020E0502030303020204" pitchFamily="34" charset="0"/>
              </a:rPr>
              <a:t> = velocidad de la luz (m/s)</a:t>
            </a:r>
          </a:p>
          <a:p>
            <a:pPr algn="just"/>
            <a:r>
              <a:rPr lang="es-ES_tradnl" sz="2000" dirty="0">
                <a:latin typeface="Symbol" pitchFamily="2" charset="2"/>
              </a:rPr>
              <a:t>l</a:t>
            </a:r>
            <a:r>
              <a:rPr lang="es-ES_tradnl" sz="2000" dirty="0">
                <a:latin typeface="Candara" panose="020E0502030303020204" pitchFamily="34" charset="0"/>
              </a:rPr>
              <a:t> = longitud de onda de la radiación (m)</a:t>
            </a:r>
            <a:endParaRPr lang="es-ES_tradnl" sz="2000" dirty="0">
              <a:solidFill>
                <a:schemeClr val="tx1"/>
              </a:solidFill>
              <a:latin typeface="Candara" panose="020E0502030303020204" pitchFamily="34" charset="0"/>
            </a:endParaRPr>
          </a:p>
        </p:txBody>
      </p:sp>
      <p:sp>
        <p:nvSpPr>
          <p:cNvPr id="6" name="Text Box 16">
            <a:extLst>
              <a:ext uri="{FF2B5EF4-FFF2-40B4-BE49-F238E27FC236}">
                <a16:creationId xmlns:a16="http://schemas.microsoft.com/office/drawing/2014/main" id="{306A7390-FED9-8CEF-FEA0-7DE6E284A230}"/>
              </a:ext>
            </a:extLst>
          </p:cNvPr>
          <p:cNvSpPr txBox="1">
            <a:spLocks noChangeArrowheads="1"/>
          </p:cNvSpPr>
          <p:nvPr/>
        </p:nvSpPr>
        <p:spPr bwMode="auto">
          <a:xfrm>
            <a:off x="518813" y="5290238"/>
            <a:ext cx="11154374" cy="830997"/>
          </a:xfrm>
          <a:prstGeom prst="rect">
            <a:avLst/>
          </a:prstGeom>
          <a:noFill/>
          <a:ln w="9525">
            <a:noFill/>
            <a:miter lim="800000"/>
            <a:headEnd/>
            <a:tailEnd/>
          </a:ln>
        </p:spPr>
        <p:txBody>
          <a:bodyPr wrap="square">
            <a:spAutoFit/>
          </a:bodyPr>
          <a:lstStyle/>
          <a:p>
            <a:pPr algn="just">
              <a:spcBef>
                <a:spcPts val="600"/>
              </a:spcBef>
              <a:spcAft>
                <a:spcPts val="600"/>
              </a:spcAft>
            </a:pPr>
            <a:r>
              <a:rPr lang="es-UY" sz="2400" dirty="0">
                <a:solidFill>
                  <a:schemeClr val="tx1"/>
                </a:solidFill>
                <a:latin typeface="Candara" panose="020E0502030303020204" pitchFamily="34" charset="0"/>
              </a:rPr>
              <a:t>A mayor energía asociada a la radiación, mayor el efecto adverso sobre los organismos vivos.</a:t>
            </a:r>
          </a:p>
        </p:txBody>
      </p:sp>
      <p:sp>
        <p:nvSpPr>
          <p:cNvPr id="7" name="Text Box 11">
            <a:extLst>
              <a:ext uri="{FF2B5EF4-FFF2-40B4-BE49-F238E27FC236}">
                <a16:creationId xmlns:a16="http://schemas.microsoft.com/office/drawing/2014/main" id="{A4AC31ED-965C-BF58-0283-6F74BD2BEA9B}"/>
              </a:ext>
            </a:extLst>
          </p:cNvPr>
          <p:cNvSpPr txBox="1">
            <a:spLocks noChangeArrowheads="1"/>
          </p:cNvSpPr>
          <p:nvPr/>
        </p:nvSpPr>
        <p:spPr bwMode="auto">
          <a:xfrm>
            <a:off x="47501" y="6563279"/>
            <a:ext cx="3282940" cy="261610"/>
          </a:xfrm>
          <a:prstGeom prst="rect">
            <a:avLst/>
          </a:prstGeom>
          <a:noFill/>
          <a:ln w="9525">
            <a:noFill/>
            <a:miter lim="800000"/>
            <a:headEnd/>
            <a:tailEnd/>
          </a:ln>
        </p:spPr>
        <p:txBody>
          <a:bodyPr wrap="square">
            <a:spAutoFit/>
          </a:bodyPr>
          <a:lstStyle/>
          <a:p>
            <a:pPr>
              <a:spcBef>
                <a:spcPct val="50000"/>
              </a:spcBef>
            </a:pPr>
            <a:r>
              <a:rPr lang="es-ES_tradnl" sz="1100" dirty="0">
                <a:solidFill>
                  <a:schemeClr val="tx1"/>
                </a:solidFill>
              </a:rPr>
              <a:t>FUENTE: </a:t>
            </a:r>
            <a:r>
              <a:rPr lang="es-ES_tradnl" sz="1100" dirty="0" err="1">
                <a:solidFill>
                  <a:schemeClr val="tx1"/>
                </a:solidFill>
              </a:rPr>
              <a:t>Water</a:t>
            </a:r>
            <a:r>
              <a:rPr lang="es-ES_tradnl" sz="1100" dirty="0">
                <a:solidFill>
                  <a:schemeClr val="tx1"/>
                </a:solidFill>
              </a:rPr>
              <a:t> </a:t>
            </a:r>
            <a:r>
              <a:rPr lang="es-ES_tradnl" sz="1100" dirty="0" err="1">
                <a:solidFill>
                  <a:schemeClr val="tx1"/>
                </a:solidFill>
              </a:rPr>
              <a:t>Treatment</a:t>
            </a:r>
            <a:r>
              <a:rPr lang="es-ES_tradnl" sz="1100" dirty="0">
                <a:solidFill>
                  <a:schemeClr val="tx1"/>
                </a:solidFill>
              </a:rPr>
              <a:t>, </a:t>
            </a:r>
            <a:r>
              <a:rPr lang="es-ES_tradnl" sz="1100" dirty="0" err="1">
                <a:solidFill>
                  <a:schemeClr val="tx1"/>
                </a:solidFill>
              </a:rPr>
              <a:t>Principles</a:t>
            </a:r>
            <a:r>
              <a:rPr lang="es-ES_tradnl" sz="1100" dirty="0">
                <a:solidFill>
                  <a:schemeClr val="tx1"/>
                </a:solidFill>
              </a:rPr>
              <a:t> and </a:t>
            </a:r>
            <a:r>
              <a:rPr lang="es-ES_tradnl" sz="1100" dirty="0" err="1">
                <a:solidFill>
                  <a:schemeClr val="tx1"/>
                </a:solidFill>
              </a:rPr>
              <a:t>Design</a:t>
            </a:r>
            <a:endParaRPr lang="es-ES_tradnl" sz="1100" dirty="0">
              <a:solidFill>
                <a:schemeClr val="tx1"/>
              </a:solidFill>
            </a:endParaRPr>
          </a:p>
        </p:txBody>
      </p:sp>
      <p:pic>
        <p:nvPicPr>
          <p:cNvPr id="8" name="Imagen 1">
            <a:extLst>
              <a:ext uri="{FF2B5EF4-FFF2-40B4-BE49-F238E27FC236}">
                <a16:creationId xmlns:a16="http://schemas.microsoft.com/office/drawing/2014/main" id="{7A65F9A7-C59C-ECEA-AD49-4CAAAC0237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085" y="713253"/>
            <a:ext cx="7092945" cy="431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2">
            <a:extLst>
              <a:ext uri="{FF2B5EF4-FFF2-40B4-BE49-F238E27FC236}">
                <a16:creationId xmlns:a16="http://schemas.microsoft.com/office/drawing/2014/main" id="{F6FB77C9-CF07-70D2-C10C-2F36443266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3084" y="5065367"/>
            <a:ext cx="6961319" cy="13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6">
            <a:extLst>
              <a:ext uri="{FF2B5EF4-FFF2-40B4-BE49-F238E27FC236}">
                <a16:creationId xmlns:a16="http://schemas.microsoft.com/office/drawing/2014/main" id="{78C191C5-9E9C-629C-4FBF-16B09592D717}"/>
              </a:ext>
            </a:extLst>
          </p:cNvPr>
          <p:cNvSpPr>
            <a:spLocks noChangeShapeType="1"/>
          </p:cNvSpPr>
          <p:nvPr/>
        </p:nvSpPr>
        <p:spPr bwMode="auto">
          <a:xfrm>
            <a:off x="3267078" y="415290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7" name="Line 7">
            <a:extLst>
              <a:ext uri="{FF2B5EF4-FFF2-40B4-BE49-F238E27FC236}">
                <a16:creationId xmlns:a16="http://schemas.microsoft.com/office/drawing/2014/main" id="{95CC004C-25D8-45C4-DE80-2A049218A971}"/>
              </a:ext>
            </a:extLst>
          </p:cNvPr>
          <p:cNvSpPr>
            <a:spLocks noChangeShapeType="1"/>
          </p:cNvSpPr>
          <p:nvPr/>
        </p:nvSpPr>
        <p:spPr bwMode="auto">
          <a:xfrm>
            <a:off x="3267078" y="340995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0" name="Line 10">
            <a:extLst>
              <a:ext uri="{FF2B5EF4-FFF2-40B4-BE49-F238E27FC236}">
                <a16:creationId xmlns:a16="http://schemas.microsoft.com/office/drawing/2014/main" id="{B2C03875-4BA2-E3F4-CCB3-1D0260723EE0}"/>
              </a:ext>
            </a:extLst>
          </p:cNvPr>
          <p:cNvSpPr>
            <a:spLocks noChangeShapeType="1"/>
          </p:cNvSpPr>
          <p:nvPr/>
        </p:nvSpPr>
        <p:spPr bwMode="auto">
          <a:xfrm flipV="1">
            <a:off x="43211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1" name="Line 11">
            <a:extLst>
              <a:ext uri="{FF2B5EF4-FFF2-40B4-BE49-F238E27FC236}">
                <a16:creationId xmlns:a16="http://schemas.microsoft.com/office/drawing/2014/main" id="{863EBE60-E106-999F-2910-E3CA1B0DC7AF}"/>
              </a:ext>
            </a:extLst>
          </p:cNvPr>
          <p:cNvSpPr>
            <a:spLocks noChangeShapeType="1"/>
          </p:cNvSpPr>
          <p:nvPr/>
        </p:nvSpPr>
        <p:spPr bwMode="auto">
          <a:xfrm flipV="1">
            <a:off x="5418138"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2" name="Line 12">
            <a:extLst>
              <a:ext uri="{FF2B5EF4-FFF2-40B4-BE49-F238E27FC236}">
                <a16:creationId xmlns:a16="http://schemas.microsoft.com/office/drawing/2014/main" id="{901E121F-A5F9-656A-0593-4FA27A5F2492}"/>
              </a:ext>
            </a:extLst>
          </p:cNvPr>
          <p:cNvSpPr>
            <a:spLocks noChangeShapeType="1"/>
          </p:cNvSpPr>
          <p:nvPr/>
        </p:nvSpPr>
        <p:spPr bwMode="auto">
          <a:xfrm flipV="1">
            <a:off x="65055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3" name="Text Box 46">
            <a:extLst>
              <a:ext uri="{FF2B5EF4-FFF2-40B4-BE49-F238E27FC236}">
                <a16:creationId xmlns:a16="http://schemas.microsoft.com/office/drawing/2014/main" id="{FD4B4A06-4E47-E786-A8C9-895D3E72E44B}"/>
              </a:ext>
            </a:extLst>
          </p:cNvPr>
          <p:cNvSpPr txBox="1">
            <a:spLocks noChangeArrowheads="1"/>
          </p:cNvSpPr>
          <p:nvPr/>
        </p:nvSpPr>
        <p:spPr bwMode="auto">
          <a:xfrm>
            <a:off x="562318" y="4152900"/>
            <a:ext cx="10758902" cy="2123658"/>
          </a:xfrm>
          <a:prstGeom prst="rect">
            <a:avLst/>
          </a:prstGeom>
          <a:noFill/>
          <a:ln w="9525">
            <a:noFill/>
            <a:miter lim="800000"/>
            <a:headEnd/>
            <a:tailEnd/>
          </a:ln>
        </p:spPr>
        <p:txBody>
          <a:bodyPr wrap="square">
            <a:spAutoFit/>
          </a:bodyPr>
          <a:lstStyle/>
          <a:p>
            <a:pPr algn="just">
              <a:spcBef>
                <a:spcPct val="50000"/>
              </a:spcBef>
            </a:pPr>
            <a:r>
              <a:rPr lang="es-UY" sz="2400" dirty="0">
                <a:solidFill>
                  <a:schemeClr val="tx1"/>
                </a:solidFill>
                <a:latin typeface="Candara" panose="020E0502030303020204" pitchFamily="34" charset="0"/>
              </a:rPr>
              <a:t>La radiación UV inactiva a los microorganismos a través de la afectación del ADN y del ARN: la absorción de la luz causa una reacción fotoquímica </a:t>
            </a:r>
            <a:r>
              <a:rPr lang="es-UY" sz="2400" dirty="0">
                <a:latin typeface="Candara" panose="020E0502030303020204" pitchFamily="34" charset="0"/>
              </a:rPr>
              <a:t>en la que </a:t>
            </a:r>
            <a:r>
              <a:rPr lang="es-UY" sz="2400" dirty="0">
                <a:solidFill>
                  <a:schemeClr val="tx1"/>
                </a:solidFill>
                <a:latin typeface="Candara" panose="020E0502030303020204" pitchFamily="34" charset="0"/>
              </a:rPr>
              <a:t>los fotones de la luz UV reaccionan con los ácidos nucleicos del ARN y el ADN.</a:t>
            </a:r>
          </a:p>
          <a:p>
            <a:pPr algn="just">
              <a:spcBef>
                <a:spcPct val="50000"/>
              </a:spcBef>
            </a:pPr>
            <a:r>
              <a:rPr lang="es-UY" sz="2400" dirty="0">
                <a:latin typeface="Candara" panose="020E0502030303020204" pitchFamily="34" charset="0"/>
              </a:rPr>
              <a:t>Como consecuencia, la principal afectación es sobre la capacidad de reproducción de los microorganismos.</a:t>
            </a:r>
            <a:endParaRPr lang="es-UY" sz="2400" dirty="0">
              <a:solidFill>
                <a:schemeClr val="tx1"/>
              </a:solidFill>
              <a:latin typeface="Candara" panose="020E0502030303020204" pitchFamily="34" charset="0"/>
            </a:endParaRPr>
          </a:p>
        </p:txBody>
      </p:sp>
      <p:sp>
        <p:nvSpPr>
          <p:cNvPr id="5" name="Text Box 11">
            <a:extLst>
              <a:ext uri="{FF2B5EF4-FFF2-40B4-BE49-F238E27FC236}">
                <a16:creationId xmlns:a16="http://schemas.microsoft.com/office/drawing/2014/main" id="{24098D51-5A34-DE4E-FC50-7F4BDDDAD7AE}"/>
              </a:ext>
            </a:extLst>
          </p:cNvPr>
          <p:cNvSpPr txBox="1">
            <a:spLocks noChangeArrowheads="1"/>
          </p:cNvSpPr>
          <p:nvPr/>
        </p:nvSpPr>
        <p:spPr bwMode="auto">
          <a:xfrm>
            <a:off x="47501" y="6563279"/>
            <a:ext cx="3282940" cy="261610"/>
          </a:xfrm>
          <a:prstGeom prst="rect">
            <a:avLst/>
          </a:prstGeom>
          <a:noFill/>
          <a:ln w="9525">
            <a:noFill/>
            <a:miter lim="800000"/>
            <a:headEnd/>
            <a:tailEnd/>
          </a:ln>
        </p:spPr>
        <p:txBody>
          <a:bodyPr wrap="square">
            <a:spAutoFit/>
          </a:bodyPr>
          <a:lstStyle/>
          <a:p>
            <a:pPr>
              <a:spcBef>
                <a:spcPct val="50000"/>
              </a:spcBef>
            </a:pPr>
            <a:r>
              <a:rPr lang="es-ES_tradnl" sz="1100" dirty="0">
                <a:solidFill>
                  <a:schemeClr val="tx1"/>
                </a:solidFill>
              </a:rPr>
              <a:t>FUENTE: </a:t>
            </a:r>
            <a:r>
              <a:rPr lang="es-ES_tradnl" sz="1100" dirty="0" err="1">
                <a:solidFill>
                  <a:schemeClr val="tx1"/>
                </a:solidFill>
              </a:rPr>
              <a:t>Water</a:t>
            </a:r>
            <a:r>
              <a:rPr lang="es-ES_tradnl" sz="1100" dirty="0">
                <a:solidFill>
                  <a:schemeClr val="tx1"/>
                </a:solidFill>
              </a:rPr>
              <a:t> </a:t>
            </a:r>
            <a:r>
              <a:rPr lang="es-ES_tradnl" sz="1100" dirty="0" err="1">
                <a:solidFill>
                  <a:schemeClr val="tx1"/>
                </a:solidFill>
              </a:rPr>
              <a:t>Treatment</a:t>
            </a:r>
            <a:r>
              <a:rPr lang="es-ES_tradnl" sz="1100" dirty="0">
                <a:solidFill>
                  <a:schemeClr val="tx1"/>
                </a:solidFill>
              </a:rPr>
              <a:t>, </a:t>
            </a:r>
            <a:r>
              <a:rPr lang="es-ES_tradnl" sz="1100" dirty="0" err="1">
                <a:solidFill>
                  <a:schemeClr val="tx1"/>
                </a:solidFill>
              </a:rPr>
              <a:t>Principles</a:t>
            </a:r>
            <a:r>
              <a:rPr lang="es-ES_tradnl" sz="1100" dirty="0">
                <a:solidFill>
                  <a:schemeClr val="tx1"/>
                </a:solidFill>
              </a:rPr>
              <a:t> and </a:t>
            </a:r>
            <a:r>
              <a:rPr lang="es-ES_tradnl" sz="1100" dirty="0" err="1">
                <a:solidFill>
                  <a:schemeClr val="tx1"/>
                </a:solidFill>
              </a:rPr>
              <a:t>Design</a:t>
            </a:r>
            <a:endParaRPr lang="es-ES_tradnl" sz="1100" dirty="0">
              <a:solidFill>
                <a:schemeClr val="tx1"/>
              </a:solidFill>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562318" y="934711"/>
            <a:ext cx="10758902" cy="3046988"/>
          </a:xfrm>
          <a:prstGeom prst="rect">
            <a:avLst/>
          </a:prstGeom>
          <a:noFill/>
          <a:ln w="9525">
            <a:noFill/>
            <a:miter lim="800000"/>
            <a:headEnd/>
            <a:tailEnd/>
          </a:ln>
        </p:spPr>
        <p:txBody>
          <a:bodyPr wrap="square">
            <a:spAutoFit/>
          </a:bodyPr>
          <a:lstStyle/>
          <a:p>
            <a:pPr algn="just">
              <a:spcBef>
                <a:spcPct val="50000"/>
              </a:spcBef>
            </a:pPr>
            <a:r>
              <a:rPr lang="es-UY" sz="2400" dirty="0">
                <a:solidFill>
                  <a:schemeClr val="tx1"/>
                </a:solidFill>
                <a:latin typeface="Candara" panose="020E0502030303020204" pitchFamily="34" charset="0"/>
              </a:rPr>
              <a:t>El poder germicida de la luz UV se ubica en el siguiente rango de longitudes de onda:</a:t>
            </a:r>
          </a:p>
          <a:p>
            <a:pPr marL="342900" indent="-342900" algn="just">
              <a:spcBef>
                <a:spcPct val="50000"/>
              </a:spcBef>
              <a:buFont typeface="Arial" panose="020B0604020202020204" pitchFamily="34" charset="0"/>
              <a:buChar char="•"/>
            </a:pPr>
            <a:r>
              <a:rPr lang="es-UY" sz="2400" dirty="0">
                <a:latin typeface="Candara" panose="020E0502030303020204" pitchFamily="34" charset="0"/>
              </a:rPr>
              <a:t>200 nm (cuanto menor la longitud de onda menor la absorción de la radiación en el agua; por debajo de 200 nm el agua actúa de barrera y la radiación UV no penetra)</a:t>
            </a:r>
          </a:p>
          <a:p>
            <a:pPr marL="342900" indent="-342900" algn="just">
              <a:spcBef>
                <a:spcPct val="50000"/>
              </a:spcBef>
              <a:buFont typeface="Arial" panose="020B0604020202020204" pitchFamily="34" charset="0"/>
              <a:buChar char="•"/>
            </a:pPr>
            <a:r>
              <a:rPr lang="es-UY" sz="2400" dirty="0">
                <a:solidFill>
                  <a:schemeClr val="tx1"/>
                </a:solidFill>
                <a:latin typeface="Candara" panose="020E0502030303020204" pitchFamily="34" charset="0"/>
              </a:rPr>
              <a:t>300 nm (a mayores longitudes de onda la radiación no es absorbida por el ADN por lo que no se logra inactivar a los mircoorganismos)</a:t>
            </a:r>
            <a:endParaRPr lang="es-ES_tradnl" sz="2400" dirty="0">
              <a:solidFill>
                <a:schemeClr val="tx1"/>
              </a:solidFill>
              <a:latin typeface="Candara" panose="020E0502030303020204" pitchFamily="34" charset="0"/>
            </a:endParaRPr>
          </a:p>
        </p:txBody>
      </p:sp>
    </p:spTree>
    <p:extLst>
      <p:ext uri="{BB962C8B-B14F-4D97-AF65-F5344CB8AC3E}">
        <p14:creationId xmlns:p14="http://schemas.microsoft.com/office/powerpoint/2010/main" val="3027544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6">
            <a:extLst>
              <a:ext uri="{FF2B5EF4-FFF2-40B4-BE49-F238E27FC236}">
                <a16:creationId xmlns:a16="http://schemas.microsoft.com/office/drawing/2014/main" id="{78C191C5-9E9C-629C-4FBF-16B09592D717}"/>
              </a:ext>
            </a:extLst>
          </p:cNvPr>
          <p:cNvSpPr>
            <a:spLocks noChangeShapeType="1"/>
          </p:cNvSpPr>
          <p:nvPr/>
        </p:nvSpPr>
        <p:spPr bwMode="auto">
          <a:xfrm>
            <a:off x="3267078" y="415290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7" name="Line 7">
            <a:extLst>
              <a:ext uri="{FF2B5EF4-FFF2-40B4-BE49-F238E27FC236}">
                <a16:creationId xmlns:a16="http://schemas.microsoft.com/office/drawing/2014/main" id="{95CC004C-25D8-45C4-DE80-2A049218A971}"/>
              </a:ext>
            </a:extLst>
          </p:cNvPr>
          <p:cNvSpPr>
            <a:spLocks noChangeShapeType="1"/>
          </p:cNvSpPr>
          <p:nvPr/>
        </p:nvSpPr>
        <p:spPr bwMode="auto">
          <a:xfrm>
            <a:off x="3267078" y="340995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0" name="Line 10">
            <a:extLst>
              <a:ext uri="{FF2B5EF4-FFF2-40B4-BE49-F238E27FC236}">
                <a16:creationId xmlns:a16="http://schemas.microsoft.com/office/drawing/2014/main" id="{B2C03875-4BA2-E3F4-CCB3-1D0260723EE0}"/>
              </a:ext>
            </a:extLst>
          </p:cNvPr>
          <p:cNvSpPr>
            <a:spLocks noChangeShapeType="1"/>
          </p:cNvSpPr>
          <p:nvPr/>
        </p:nvSpPr>
        <p:spPr bwMode="auto">
          <a:xfrm flipV="1">
            <a:off x="43211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1" name="Line 11">
            <a:extLst>
              <a:ext uri="{FF2B5EF4-FFF2-40B4-BE49-F238E27FC236}">
                <a16:creationId xmlns:a16="http://schemas.microsoft.com/office/drawing/2014/main" id="{863EBE60-E106-999F-2910-E3CA1B0DC7AF}"/>
              </a:ext>
            </a:extLst>
          </p:cNvPr>
          <p:cNvSpPr>
            <a:spLocks noChangeShapeType="1"/>
          </p:cNvSpPr>
          <p:nvPr/>
        </p:nvSpPr>
        <p:spPr bwMode="auto">
          <a:xfrm flipV="1">
            <a:off x="5418138"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2" name="Line 12">
            <a:extLst>
              <a:ext uri="{FF2B5EF4-FFF2-40B4-BE49-F238E27FC236}">
                <a16:creationId xmlns:a16="http://schemas.microsoft.com/office/drawing/2014/main" id="{901E121F-A5F9-656A-0593-4FA27A5F2492}"/>
              </a:ext>
            </a:extLst>
          </p:cNvPr>
          <p:cNvSpPr>
            <a:spLocks noChangeShapeType="1"/>
          </p:cNvSpPr>
          <p:nvPr/>
        </p:nvSpPr>
        <p:spPr bwMode="auto">
          <a:xfrm flipV="1">
            <a:off x="65055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pic>
        <p:nvPicPr>
          <p:cNvPr id="15" name="Imagen 14">
            <a:extLst>
              <a:ext uri="{FF2B5EF4-FFF2-40B4-BE49-F238E27FC236}">
                <a16:creationId xmlns:a16="http://schemas.microsoft.com/office/drawing/2014/main" id="{3EE88AD0-3484-B550-CB7B-65AE29FB14BD}"/>
              </a:ext>
            </a:extLst>
          </p:cNvPr>
          <p:cNvPicPr>
            <a:picLocks noChangeAspect="1"/>
          </p:cNvPicPr>
          <p:nvPr/>
        </p:nvPicPr>
        <p:blipFill>
          <a:blip r:embed="rId2"/>
          <a:stretch>
            <a:fillRect/>
          </a:stretch>
        </p:blipFill>
        <p:spPr>
          <a:xfrm>
            <a:off x="1811481" y="467970"/>
            <a:ext cx="7893627" cy="6314902"/>
          </a:xfrm>
          <a:prstGeom prst="rect">
            <a:avLst/>
          </a:prstGeom>
        </p:spPr>
      </p:pic>
    </p:spTree>
    <p:extLst>
      <p:ext uri="{BB962C8B-B14F-4D97-AF65-F5344CB8AC3E}">
        <p14:creationId xmlns:p14="http://schemas.microsoft.com/office/powerpoint/2010/main" val="208837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6">
            <a:extLst>
              <a:ext uri="{FF2B5EF4-FFF2-40B4-BE49-F238E27FC236}">
                <a16:creationId xmlns:a16="http://schemas.microsoft.com/office/drawing/2014/main" id="{78C191C5-9E9C-629C-4FBF-16B09592D717}"/>
              </a:ext>
            </a:extLst>
          </p:cNvPr>
          <p:cNvSpPr>
            <a:spLocks noChangeShapeType="1"/>
          </p:cNvSpPr>
          <p:nvPr/>
        </p:nvSpPr>
        <p:spPr bwMode="auto">
          <a:xfrm>
            <a:off x="3267078" y="415290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7" name="Line 7">
            <a:extLst>
              <a:ext uri="{FF2B5EF4-FFF2-40B4-BE49-F238E27FC236}">
                <a16:creationId xmlns:a16="http://schemas.microsoft.com/office/drawing/2014/main" id="{95CC004C-25D8-45C4-DE80-2A049218A971}"/>
              </a:ext>
            </a:extLst>
          </p:cNvPr>
          <p:cNvSpPr>
            <a:spLocks noChangeShapeType="1"/>
          </p:cNvSpPr>
          <p:nvPr/>
        </p:nvSpPr>
        <p:spPr bwMode="auto">
          <a:xfrm>
            <a:off x="3267078" y="3409950"/>
            <a:ext cx="28575" cy="1588"/>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8" name="Line 8">
            <a:extLst>
              <a:ext uri="{FF2B5EF4-FFF2-40B4-BE49-F238E27FC236}">
                <a16:creationId xmlns:a16="http://schemas.microsoft.com/office/drawing/2014/main" id="{E56E312A-F25F-6518-3D29-147AACBD4F56}"/>
              </a:ext>
            </a:extLst>
          </p:cNvPr>
          <p:cNvSpPr>
            <a:spLocks noChangeShapeType="1"/>
          </p:cNvSpPr>
          <p:nvPr/>
        </p:nvSpPr>
        <p:spPr bwMode="auto">
          <a:xfrm>
            <a:off x="3267078" y="2678116"/>
            <a:ext cx="28575" cy="1587"/>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9" name="Line 9">
            <a:extLst>
              <a:ext uri="{FF2B5EF4-FFF2-40B4-BE49-F238E27FC236}">
                <a16:creationId xmlns:a16="http://schemas.microsoft.com/office/drawing/2014/main" id="{F9CF3E46-1282-24F2-6CF0-D0472EF3328D}"/>
              </a:ext>
            </a:extLst>
          </p:cNvPr>
          <p:cNvSpPr>
            <a:spLocks noChangeShapeType="1"/>
          </p:cNvSpPr>
          <p:nvPr/>
        </p:nvSpPr>
        <p:spPr bwMode="auto">
          <a:xfrm>
            <a:off x="3267078" y="1935166"/>
            <a:ext cx="28575" cy="1587"/>
          </a:xfrm>
          <a:prstGeom prst="line">
            <a:avLst/>
          </a:prstGeom>
          <a:noFill/>
          <a:ln w="254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0" name="Line 10">
            <a:extLst>
              <a:ext uri="{FF2B5EF4-FFF2-40B4-BE49-F238E27FC236}">
                <a16:creationId xmlns:a16="http://schemas.microsoft.com/office/drawing/2014/main" id="{B2C03875-4BA2-E3F4-CCB3-1D0260723EE0}"/>
              </a:ext>
            </a:extLst>
          </p:cNvPr>
          <p:cNvSpPr>
            <a:spLocks noChangeShapeType="1"/>
          </p:cNvSpPr>
          <p:nvPr/>
        </p:nvSpPr>
        <p:spPr bwMode="auto">
          <a:xfrm flipV="1">
            <a:off x="43211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1" name="Line 11">
            <a:extLst>
              <a:ext uri="{FF2B5EF4-FFF2-40B4-BE49-F238E27FC236}">
                <a16:creationId xmlns:a16="http://schemas.microsoft.com/office/drawing/2014/main" id="{863EBE60-E106-999F-2910-E3CA1B0DC7AF}"/>
              </a:ext>
            </a:extLst>
          </p:cNvPr>
          <p:cNvSpPr>
            <a:spLocks noChangeShapeType="1"/>
          </p:cNvSpPr>
          <p:nvPr/>
        </p:nvSpPr>
        <p:spPr bwMode="auto">
          <a:xfrm flipV="1">
            <a:off x="5418138"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12" name="Line 12">
            <a:extLst>
              <a:ext uri="{FF2B5EF4-FFF2-40B4-BE49-F238E27FC236}">
                <a16:creationId xmlns:a16="http://schemas.microsoft.com/office/drawing/2014/main" id="{901E121F-A5F9-656A-0593-4FA27A5F2492}"/>
              </a:ext>
            </a:extLst>
          </p:cNvPr>
          <p:cNvSpPr>
            <a:spLocks noChangeShapeType="1"/>
          </p:cNvSpPr>
          <p:nvPr/>
        </p:nvSpPr>
        <p:spPr bwMode="auto">
          <a:xfrm flipV="1">
            <a:off x="6505575" y="5589591"/>
            <a:ext cx="0" cy="34925"/>
          </a:xfrm>
          <a:prstGeom prst="line">
            <a:avLst/>
          </a:prstGeom>
          <a:noFill/>
          <a:ln w="12700">
            <a:noFill/>
            <a:round/>
            <a:headEnd type="none" w="sm" len="sm"/>
            <a:tailEnd type="none" w="sm" len="sm"/>
          </a:ln>
        </p:spPr>
        <p:txBody>
          <a:bodyPr wrap="none" anchor="ctr"/>
          <a:lstStyle/>
          <a:p>
            <a:endParaRPr lang="es-UY">
              <a:solidFill>
                <a:schemeClr val="tx1"/>
              </a:solidFill>
              <a:latin typeface="Candara" panose="020E0502030303020204" pitchFamily="34" charset="0"/>
            </a:endParaRPr>
          </a:p>
        </p:txBody>
      </p:sp>
      <p:sp>
        <p:nvSpPr>
          <p:cNvPr id="5" name="Text Box 11">
            <a:extLst>
              <a:ext uri="{FF2B5EF4-FFF2-40B4-BE49-F238E27FC236}">
                <a16:creationId xmlns:a16="http://schemas.microsoft.com/office/drawing/2014/main" id="{24098D51-5A34-DE4E-FC50-7F4BDDDAD7AE}"/>
              </a:ext>
            </a:extLst>
          </p:cNvPr>
          <p:cNvSpPr txBox="1">
            <a:spLocks noChangeArrowheads="1"/>
          </p:cNvSpPr>
          <p:nvPr/>
        </p:nvSpPr>
        <p:spPr bwMode="auto">
          <a:xfrm>
            <a:off x="47501" y="6563279"/>
            <a:ext cx="3282940" cy="261610"/>
          </a:xfrm>
          <a:prstGeom prst="rect">
            <a:avLst/>
          </a:prstGeom>
          <a:noFill/>
          <a:ln w="9525">
            <a:noFill/>
            <a:miter lim="800000"/>
            <a:headEnd/>
            <a:tailEnd/>
          </a:ln>
        </p:spPr>
        <p:txBody>
          <a:bodyPr wrap="square">
            <a:spAutoFit/>
          </a:bodyPr>
          <a:lstStyle/>
          <a:p>
            <a:pPr>
              <a:spcBef>
                <a:spcPct val="50000"/>
              </a:spcBef>
            </a:pPr>
            <a:r>
              <a:rPr lang="es-ES_tradnl" sz="1100" dirty="0">
                <a:solidFill>
                  <a:schemeClr val="tx1"/>
                </a:solidFill>
              </a:rPr>
              <a:t>FUENTE: </a:t>
            </a:r>
            <a:r>
              <a:rPr lang="es-ES_tradnl" sz="1100" dirty="0" err="1">
                <a:solidFill>
                  <a:schemeClr val="tx1"/>
                </a:solidFill>
              </a:rPr>
              <a:t>Water</a:t>
            </a:r>
            <a:r>
              <a:rPr lang="es-ES_tradnl" sz="1100" dirty="0">
                <a:solidFill>
                  <a:schemeClr val="tx1"/>
                </a:solidFill>
              </a:rPr>
              <a:t> </a:t>
            </a:r>
            <a:r>
              <a:rPr lang="es-ES_tradnl" sz="1100" dirty="0" err="1">
                <a:solidFill>
                  <a:schemeClr val="tx1"/>
                </a:solidFill>
              </a:rPr>
              <a:t>Treatment</a:t>
            </a:r>
            <a:r>
              <a:rPr lang="es-ES_tradnl" sz="1100" dirty="0">
                <a:solidFill>
                  <a:schemeClr val="tx1"/>
                </a:solidFill>
              </a:rPr>
              <a:t>, </a:t>
            </a:r>
            <a:r>
              <a:rPr lang="es-ES_tradnl" sz="1100" dirty="0" err="1">
                <a:solidFill>
                  <a:schemeClr val="tx1"/>
                </a:solidFill>
              </a:rPr>
              <a:t>Principles</a:t>
            </a:r>
            <a:r>
              <a:rPr lang="es-ES_tradnl" sz="1100" dirty="0">
                <a:solidFill>
                  <a:schemeClr val="tx1"/>
                </a:solidFill>
              </a:rPr>
              <a:t> and </a:t>
            </a:r>
            <a:r>
              <a:rPr lang="es-ES_tradnl" sz="1100" dirty="0" err="1">
                <a:solidFill>
                  <a:schemeClr val="tx1"/>
                </a:solidFill>
              </a:rPr>
              <a:t>Design</a:t>
            </a:r>
            <a:endParaRPr lang="es-ES_tradnl" sz="1100" dirty="0">
              <a:solidFill>
                <a:schemeClr val="tx1"/>
              </a:solidFill>
            </a:endParaRPr>
          </a:p>
        </p:txBody>
      </p:sp>
      <p:sp>
        <p:nvSpPr>
          <p:cNvPr id="14" name="Text Box 46">
            <a:extLst>
              <a:ext uri="{FF2B5EF4-FFF2-40B4-BE49-F238E27FC236}">
                <a16:creationId xmlns:a16="http://schemas.microsoft.com/office/drawing/2014/main" id="{52F4094F-29A9-8B47-E8C9-4EBBF2A74ED6}"/>
              </a:ext>
            </a:extLst>
          </p:cNvPr>
          <p:cNvSpPr txBox="1">
            <a:spLocks noChangeArrowheads="1"/>
          </p:cNvSpPr>
          <p:nvPr/>
        </p:nvSpPr>
        <p:spPr bwMode="auto">
          <a:xfrm>
            <a:off x="562317" y="934711"/>
            <a:ext cx="8299243" cy="5632311"/>
          </a:xfrm>
          <a:prstGeom prst="rect">
            <a:avLst/>
          </a:prstGeom>
          <a:noFill/>
          <a:ln w="9525">
            <a:noFill/>
            <a:miter lim="800000"/>
            <a:headEnd/>
            <a:tailEnd/>
          </a:ln>
        </p:spPr>
        <p:txBody>
          <a:bodyPr wrap="square">
            <a:spAutoFit/>
          </a:bodyPr>
          <a:lstStyle/>
          <a:p>
            <a:pPr algn="just">
              <a:spcBef>
                <a:spcPct val="50000"/>
              </a:spcBef>
            </a:pPr>
            <a:r>
              <a:rPr lang="es-UY" sz="2400" dirty="0">
                <a:solidFill>
                  <a:schemeClr val="tx1"/>
                </a:solidFill>
                <a:latin typeface="Candara" panose="020E0502030303020204" pitchFamily="34" charset="0"/>
              </a:rPr>
              <a:t>Los efectos causados son:</a:t>
            </a:r>
          </a:p>
          <a:p>
            <a:pPr marL="457200" indent="-457200" algn="just">
              <a:spcBef>
                <a:spcPct val="50000"/>
              </a:spcBef>
              <a:buFont typeface="+mj-lt"/>
              <a:buAutoNum type="arabicPeriod"/>
            </a:pPr>
            <a:r>
              <a:rPr lang="es-ES_tradnl" sz="2400" dirty="0">
                <a:latin typeface="Candara" panose="020E0502030303020204" pitchFamily="34" charset="0"/>
              </a:rPr>
              <a:t>Dimerización de las moléculas de timina (uno de los nucleótidos que forma el ADN), inhibiendo así la transcripción del código genético de la célula. Esto generalmente no es letal para el organismo, pero evita su capacidad de reproducción. Este es el principal mecanismo.</a:t>
            </a:r>
          </a:p>
          <a:p>
            <a:pPr marL="457200" indent="-457200" algn="just">
              <a:spcBef>
                <a:spcPct val="50000"/>
              </a:spcBef>
              <a:buFont typeface="+mj-lt"/>
              <a:buAutoNum type="arabicPeriod"/>
            </a:pPr>
            <a:r>
              <a:rPr lang="es-ES_tradnl" sz="2400" dirty="0">
                <a:latin typeface="Candara" panose="020E0502030303020204" pitchFamily="34" charset="0"/>
              </a:rPr>
              <a:t>Dimerización de las moléculas de otros nucleótidos que forman tanto el ADN como el ARN (efecto menos intenso pero que altera el ARN por lo que interviene en la inactivación de los virus).</a:t>
            </a:r>
          </a:p>
          <a:p>
            <a:pPr marL="457200" indent="-457200" algn="just">
              <a:spcBef>
                <a:spcPct val="50000"/>
              </a:spcBef>
              <a:buFont typeface="+mj-lt"/>
              <a:buAutoNum type="arabicPeriod"/>
            </a:pPr>
            <a:r>
              <a:rPr lang="es-ES_tradnl" sz="2400" dirty="0">
                <a:latin typeface="Candara" panose="020E0502030303020204" pitchFamily="34" charset="0"/>
              </a:rPr>
              <a:t>Uniones cruzadas de ADN consigo mismo o con proteínas, efecto que se observan a dosis altas de radiación.</a:t>
            </a:r>
          </a:p>
          <a:p>
            <a:pPr marL="457200" indent="-457200" algn="just">
              <a:spcBef>
                <a:spcPct val="50000"/>
              </a:spcBef>
              <a:buFont typeface="+mj-lt"/>
              <a:buAutoNum type="arabicPeriod"/>
            </a:pPr>
            <a:endParaRPr lang="es-ES_tradnl" sz="2400" dirty="0">
              <a:solidFill>
                <a:schemeClr val="tx1"/>
              </a:solidFill>
              <a:latin typeface="Candara" panose="020E0502030303020204" pitchFamily="34" charset="0"/>
            </a:endParaRPr>
          </a:p>
        </p:txBody>
      </p:sp>
      <p:pic>
        <p:nvPicPr>
          <p:cNvPr id="3" name="Imagen 1">
            <a:extLst>
              <a:ext uri="{FF2B5EF4-FFF2-40B4-BE49-F238E27FC236}">
                <a16:creationId xmlns:a16="http://schemas.microsoft.com/office/drawing/2014/main" id="{09FD90D7-9E3E-57AF-2DA4-93FCEFFF296D}"/>
              </a:ext>
            </a:extLst>
          </p:cNvPr>
          <p:cNvPicPr>
            <a:picLocks noChangeAspect="1"/>
          </p:cNvPicPr>
          <p:nvPr/>
        </p:nvPicPr>
        <p:blipFill rotWithShape="1">
          <a:blip r:embed="rId2">
            <a:extLst>
              <a:ext uri="{28A0092B-C50C-407E-A947-70E740481C1C}">
                <a14:useLocalDpi xmlns:a14="http://schemas.microsoft.com/office/drawing/2010/main" val="0"/>
              </a:ext>
            </a:extLst>
          </a:blip>
          <a:srcRect l="1229" t="4179" r="66563" b="1636"/>
          <a:stretch/>
        </p:blipFill>
        <p:spPr bwMode="auto">
          <a:xfrm>
            <a:off x="9148239" y="1552499"/>
            <a:ext cx="2585352" cy="352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2">
            <a:extLst>
              <a:ext uri="{FF2B5EF4-FFF2-40B4-BE49-F238E27FC236}">
                <a16:creationId xmlns:a16="http://schemas.microsoft.com/office/drawing/2014/main" id="{ED58FB2C-F564-BBEB-2088-29987ED02F87}"/>
              </a:ext>
            </a:extLst>
          </p:cNvPr>
          <p:cNvPicPr>
            <a:picLocks noChangeAspect="1"/>
          </p:cNvPicPr>
          <p:nvPr/>
        </p:nvPicPr>
        <p:blipFill rotWithShape="1">
          <a:blip r:embed="rId3">
            <a:extLst>
              <a:ext uri="{28A0092B-C50C-407E-A947-70E740481C1C}">
                <a14:useLocalDpi xmlns:a14="http://schemas.microsoft.com/office/drawing/2010/main" val="0"/>
              </a:ext>
            </a:extLst>
          </a:blip>
          <a:srcRect t="-2" r="19525" b="-40440"/>
          <a:stretch/>
        </p:blipFill>
        <p:spPr bwMode="auto">
          <a:xfrm>
            <a:off x="9148239" y="5181242"/>
            <a:ext cx="2666225" cy="12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39998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743</TotalTime>
  <Words>3125</Words>
  <Application>Microsoft Macintosh PowerPoint</Application>
  <PresentationFormat>Panorámica</PresentationFormat>
  <Paragraphs>204</Paragraphs>
  <Slides>35</Slides>
  <Notes>10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35</vt:i4>
      </vt:variant>
    </vt:vector>
  </HeadingPairs>
  <TitlesOfParts>
    <vt:vector size="44" baseType="lpstr">
      <vt:lpstr>Abadi Extra Light</vt:lpstr>
      <vt:lpstr>Arial</vt:lpstr>
      <vt:lpstr>Bahnschrift SemiLight SemiConde</vt:lpstr>
      <vt:lpstr>Calibri</vt:lpstr>
      <vt:lpstr>Calibri Light</vt:lpstr>
      <vt:lpstr>Candara</vt:lpstr>
      <vt:lpstr>Courier New</vt:lpstr>
      <vt:lpstr>Symbol</vt:lpstr>
      <vt:lpstr>Tema de Office</vt:lpstr>
      <vt:lpstr>Desinfección con luz ultravioleta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Desinfección con luz ultravioleta</dc:title>
  <dc:creator>Julieta Lopez</dc:creator>
  <cp:lastModifiedBy>Julieta Lopez</cp:lastModifiedBy>
  <cp:revision>49</cp:revision>
  <dcterms:created xsi:type="dcterms:W3CDTF">2023-11-20T10:13:04Z</dcterms:created>
  <dcterms:modified xsi:type="dcterms:W3CDTF">2023-11-22T02:31:44Z</dcterms:modified>
</cp:coreProperties>
</file>