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9752000" cx="130032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j0l10uSMyawHGSgU7zohsZa/hw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10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6dbe3a45a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Por qué queremos cancelar el offset?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Como les parece que funciona?</a:t>
            </a:r>
            <a:endParaRPr/>
          </a:p>
        </p:txBody>
      </p:sp>
      <p:sp>
        <p:nvSpPr>
          <p:cNvPr id="131" name="Google Shape;131;g26dbe3a45ab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dbe3a45a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6dbe3a45a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6dbe3a45ab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6dbe3a45a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Por qué está la resistencia?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dbe3a45ab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dbe3a45a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aclarar q no usamos el trafo de 220/12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6dbe3a45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n = 1/1800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darle bola a cual es el primario, cual el secundari</a:t>
            </a:r>
            <a:endParaRPr/>
          </a:p>
        </p:txBody>
      </p:sp>
      <p:sp>
        <p:nvSpPr>
          <p:cNvPr id="85" name="Google Shape;85;g26dbe3a45a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6dbe3a45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26dbe3a45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dbe3a45ab_1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dbe3a45a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Control de ganancia? Pensar voltaje máximo, por ej lamparita de 20W</a:t>
            </a:r>
            <a:br>
              <a:rPr lang="es-UY"/>
            </a:br>
            <a:r>
              <a:rPr lang="es-UY"/>
              <a:t>Corrientes de 40mA hasta 10A -&gt; 4mV a 1V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dbe3a45a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Qué tipo de transferencia tiene?</a:t>
            </a:r>
            <a:br>
              <a:rPr lang="es-UY"/>
            </a:br>
            <a:r>
              <a:rPr lang="es-UY"/>
              <a:t>Para qué sirve este circuito?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Se imaginan por qué les sugerimos estos capacitores?</a:t>
            </a:r>
            <a:endParaRPr/>
          </a:p>
        </p:txBody>
      </p:sp>
      <p:sp>
        <p:nvSpPr>
          <p:cNvPr id="112" name="Google Shape;112;g26dbe3a45ab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dbe3a45ab_0_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6dbe3a45ab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Que configuración es esta?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Que pasa cuando cambian las llaves?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952200" y="2088000"/>
            <a:ext cx="1109988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" type="body"/>
          </p:nvPr>
        </p:nvSpPr>
        <p:spPr>
          <a:xfrm>
            <a:off x="952200" y="2088000"/>
            <a:ext cx="1109988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2" type="body"/>
          </p:nvPr>
        </p:nvSpPr>
        <p:spPr>
          <a:xfrm>
            <a:off x="952200" y="5640840"/>
            <a:ext cx="1109988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" type="body"/>
          </p:nvPr>
        </p:nvSpPr>
        <p:spPr>
          <a:xfrm>
            <a:off x="95220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8"/>
          <p:cNvSpPr txBox="1"/>
          <p:nvPr>
            <p:ph idx="2" type="body"/>
          </p:nvPr>
        </p:nvSpPr>
        <p:spPr>
          <a:xfrm>
            <a:off x="663984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8"/>
          <p:cNvSpPr txBox="1"/>
          <p:nvPr>
            <p:ph idx="3" type="body"/>
          </p:nvPr>
        </p:nvSpPr>
        <p:spPr>
          <a:xfrm>
            <a:off x="6639840" y="564084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8"/>
          <p:cNvSpPr txBox="1"/>
          <p:nvPr>
            <p:ph idx="4" type="body"/>
          </p:nvPr>
        </p:nvSpPr>
        <p:spPr>
          <a:xfrm>
            <a:off x="952200" y="564084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952200" y="2088000"/>
            <a:ext cx="1109988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2" type="body"/>
          </p:nvPr>
        </p:nvSpPr>
        <p:spPr>
          <a:xfrm>
            <a:off x="952200" y="2088000"/>
            <a:ext cx="1109988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5" name="Google Shape;5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9560" y="2088000"/>
            <a:ext cx="8524800" cy="680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39560" y="2088000"/>
            <a:ext cx="8524800" cy="680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952200" y="2088000"/>
            <a:ext cx="1109988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" type="body"/>
          </p:nvPr>
        </p:nvSpPr>
        <p:spPr>
          <a:xfrm>
            <a:off x="952200" y="2088000"/>
            <a:ext cx="541656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2" type="body"/>
          </p:nvPr>
        </p:nvSpPr>
        <p:spPr>
          <a:xfrm>
            <a:off x="6639840" y="2088000"/>
            <a:ext cx="541656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idx="1" type="subTitle"/>
          </p:nvPr>
        </p:nvSpPr>
        <p:spPr>
          <a:xfrm>
            <a:off x="952200" y="-360"/>
            <a:ext cx="11099880" cy="378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" type="body"/>
          </p:nvPr>
        </p:nvSpPr>
        <p:spPr>
          <a:xfrm>
            <a:off x="95220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2" type="body"/>
          </p:nvPr>
        </p:nvSpPr>
        <p:spPr>
          <a:xfrm>
            <a:off x="952200" y="564084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3" type="body"/>
          </p:nvPr>
        </p:nvSpPr>
        <p:spPr>
          <a:xfrm>
            <a:off x="6639840" y="2088000"/>
            <a:ext cx="541656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952200" y="2088000"/>
            <a:ext cx="5416560" cy="680184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2" type="body"/>
          </p:nvPr>
        </p:nvSpPr>
        <p:spPr>
          <a:xfrm>
            <a:off x="663984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3" type="body"/>
          </p:nvPr>
        </p:nvSpPr>
        <p:spPr>
          <a:xfrm>
            <a:off x="6639840" y="564084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952200" y="-360"/>
            <a:ext cx="11099880" cy="816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95220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2" type="body"/>
          </p:nvPr>
        </p:nvSpPr>
        <p:spPr>
          <a:xfrm>
            <a:off x="6639840" y="2088000"/>
            <a:ext cx="541656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3" type="body"/>
          </p:nvPr>
        </p:nvSpPr>
        <p:spPr>
          <a:xfrm>
            <a:off x="952200" y="5640840"/>
            <a:ext cx="11099880" cy="324432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1267920" y="4111560"/>
            <a:ext cx="10464840" cy="765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/>
          <p:nvPr/>
        </p:nvSpPr>
        <p:spPr>
          <a:xfrm>
            <a:off x="230040" y="408240"/>
            <a:ext cx="3449880" cy="4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UY" sz="2000" u="none" cap="none" strike="noStrike">
                <a:solidFill>
                  <a:srgbClr val="0049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Taller Fourier - EDM</a:t>
            </a:r>
            <a:endParaRPr b="0" i="0" sz="36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8;p4"/>
          <p:cNvSpPr txBox="1"/>
          <p:nvPr>
            <p:ph idx="1" type="body"/>
          </p:nvPr>
        </p:nvSpPr>
        <p:spPr>
          <a:xfrm>
            <a:off x="-13003200" y="11592000"/>
            <a:ext cx="7819200" cy="303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" name="Google Shape;9;p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48000" y="119160"/>
            <a:ext cx="2232000" cy="10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6560" y="252000"/>
            <a:ext cx="799200" cy="792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hyperlink" Target="https://eva.fing.edu.uy/pluginfile.php/487696/mod_resource/content/1/Pinza_STC013030.pdf" TargetMode="External"/><Relationship Id="rId9" Type="http://schemas.openxmlformats.org/officeDocument/2006/relationships/image" Target="../media/image1.png"/><Relationship Id="rId5" Type="http://schemas.openxmlformats.org/officeDocument/2006/relationships/hyperlink" Target="https://eva.fing.edu.uy/pluginfile.php/487696/mod_resource/content/1/Pinza_STC013030.pdf" TargetMode="External"/><Relationship Id="rId6" Type="http://schemas.openxmlformats.org/officeDocument/2006/relationships/hyperlink" Target="https://eva.fing.edu.uy/pluginfile.php/487696/mod_resource/content/1/Pinza_STC013030.pdf" TargetMode="External"/><Relationship Id="rId7" Type="http://schemas.openxmlformats.org/officeDocument/2006/relationships/image" Target="../media/image8.png"/><Relationship Id="rId8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5" Type="http://schemas.openxmlformats.org/officeDocument/2006/relationships/hyperlink" Target="https://www.ti.com/lit/ds/symlink/tlv274.pdf?ts=1692039875544&amp;ref_url=https%253A%252F%252Fwww.ti.com%252Fproduct%252FTLV274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s://www.renesas.com/us/en/document/dst/dg411-dg412-dg413-datasheet" TargetMode="External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/>
        </p:nvSpPr>
        <p:spPr>
          <a:xfrm>
            <a:off x="1267920" y="4111560"/>
            <a:ext cx="10464840" cy="765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UY" sz="4600" u="none" cap="none" strike="noStrike">
                <a:solidFill>
                  <a:srgbClr val="0049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Presentación práctica 3</a:t>
            </a:r>
            <a:endParaRPr sz="3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49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-13003200" y="11592000"/>
            <a:ext cx="7819200" cy="303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3388291" y="4876931"/>
            <a:ext cx="6226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2300">
                <a:solidFill>
                  <a:schemeClr val="dk2"/>
                </a:solidFill>
              </a:rPr>
              <a:t>Año 2024</a:t>
            </a:r>
            <a:endParaRPr b="1" sz="1900">
              <a:solidFill>
                <a:schemeClr val="dk2"/>
              </a:solidFill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0222975" y="8519150"/>
            <a:ext cx="2552700" cy="9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700">
                <a:solidFill>
                  <a:schemeClr val="dk2"/>
                </a:solidFill>
              </a:rPr>
              <a:t>Rocio Cabral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 sz="1700">
                <a:solidFill>
                  <a:schemeClr val="dk2"/>
                </a:solidFill>
              </a:rPr>
              <a:t>Rodrigo Garcia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6dbe3a45ab_0_29"/>
          <p:cNvSpPr txBox="1"/>
          <p:nvPr/>
        </p:nvSpPr>
        <p:spPr>
          <a:xfrm>
            <a:off x="-13003200" y="11592000"/>
            <a:ext cx="78192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g26dbe3a45ab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450" y="2068574"/>
            <a:ext cx="8079975" cy="745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6dbe3a45ab_0_29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3800">
                <a:solidFill>
                  <a:schemeClr val="dk2"/>
                </a:solidFill>
              </a:rPr>
              <a:t>Diseño circuito atenuador de continua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136" name="Google Shape;136;g26dbe3a45ab_0_29"/>
          <p:cNvSpPr/>
          <p:nvPr/>
        </p:nvSpPr>
        <p:spPr>
          <a:xfrm>
            <a:off x="3832475" y="6205825"/>
            <a:ext cx="5664900" cy="3312900"/>
          </a:xfrm>
          <a:prstGeom prst="rect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6dbe3a45ab_0_6"/>
          <p:cNvSpPr txBox="1"/>
          <p:nvPr/>
        </p:nvSpPr>
        <p:spPr>
          <a:xfrm>
            <a:off x="1267920" y="4111560"/>
            <a:ext cx="10464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5600">
                <a:solidFill>
                  <a:srgbClr val="0049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Introducción</a:t>
            </a:r>
            <a:r>
              <a:rPr b="1" lang="es-UY" sz="5600">
                <a:solidFill>
                  <a:srgbClr val="0049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5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0049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" name="Google Shape;70;g26dbe3a45ab_0_6"/>
          <p:cNvSpPr txBox="1"/>
          <p:nvPr/>
        </p:nvSpPr>
        <p:spPr>
          <a:xfrm>
            <a:off x="-13003200" y="11592000"/>
            <a:ext cx="78192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dbe3a45ab_1_1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4500">
                <a:solidFill>
                  <a:schemeClr val="dk2"/>
                </a:solidFill>
              </a:rPr>
              <a:t>Introducción: </a:t>
            </a:r>
            <a:r>
              <a:rPr b="1" lang="es-UY" sz="4500">
                <a:solidFill>
                  <a:schemeClr val="dk2"/>
                </a:solidFill>
              </a:rPr>
              <a:t>Caja EDM</a:t>
            </a:r>
            <a:endParaRPr b="1" sz="4500">
              <a:solidFill>
                <a:schemeClr val="dk2"/>
              </a:solidFill>
            </a:endParaRPr>
          </a:p>
        </p:txBody>
      </p:sp>
      <p:pic>
        <p:nvPicPr>
          <p:cNvPr id="76" name="Google Shape;76;g26dbe3a45ab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676" y="3501376"/>
            <a:ext cx="11229850" cy="38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dbe3a45ab_1_7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4500">
                <a:solidFill>
                  <a:schemeClr val="dk2"/>
                </a:solidFill>
              </a:rPr>
              <a:t>Introducción: </a:t>
            </a:r>
            <a:r>
              <a:rPr b="1" lang="es-UY" sz="4500">
                <a:solidFill>
                  <a:schemeClr val="dk2"/>
                </a:solidFill>
              </a:rPr>
              <a:t>Caja EDM</a:t>
            </a:r>
            <a:endParaRPr b="1" sz="4500">
              <a:solidFill>
                <a:schemeClr val="dk2"/>
              </a:solidFill>
            </a:endParaRPr>
          </a:p>
        </p:txBody>
      </p:sp>
      <p:pic>
        <p:nvPicPr>
          <p:cNvPr id="82" name="Google Shape;82;g26dbe3a45ab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6950" y="1749090"/>
            <a:ext cx="9848850" cy="702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dbe3a45ab_0_13"/>
          <p:cNvSpPr txBox="1"/>
          <p:nvPr/>
        </p:nvSpPr>
        <p:spPr>
          <a:xfrm>
            <a:off x="-13003200" y="11592000"/>
            <a:ext cx="78192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8" name="Google Shape;88;g26dbe3a45a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56775" y="5551325"/>
            <a:ext cx="3105150" cy="29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26dbe3a45ab_0_13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4500">
                <a:solidFill>
                  <a:schemeClr val="dk2"/>
                </a:solidFill>
              </a:rPr>
              <a:t>Modelado del sensor de corriente</a:t>
            </a:r>
            <a:endParaRPr b="1" sz="4500">
              <a:solidFill>
                <a:schemeClr val="dk2"/>
              </a:solidFill>
            </a:endParaRPr>
          </a:p>
        </p:txBody>
      </p:sp>
      <p:sp>
        <p:nvSpPr>
          <p:cNvPr id="90" name="Google Shape;90;g26dbe3a45ab_0_13"/>
          <p:cNvSpPr txBox="1"/>
          <p:nvPr/>
        </p:nvSpPr>
        <p:spPr>
          <a:xfrm>
            <a:off x="285450" y="8825600"/>
            <a:ext cx="81345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Hoja de datos: </a:t>
            </a:r>
            <a:r>
              <a:rPr lang="es-UY" u="sng">
                <a:solidFill>
                  <a:schemeClr val="hlink"/>
                </a:solidFill>
                <a:hlinkClick r:id="rId4"/>
              </a:rPr>
              <a:t>chrome-extension://efaidnbmnnnibpcajpcglclefindmkaj/https://eva.fing.edu.uy/pluginfile.php/487696/mod_resource/content/1/</a:t>
            </a:r>
            <a:r>
              <a:rPr lang="es-UY" u="sng">
                <a:solidFill>
                  <a:schemeClr val="hlink"/>
                </a:solidFill>
                <a:hlinkClick r:id="rId5"/>
              </a:rPr>
              <a:t>Pinza STC 013030</a:t>
            </a:r>
            <a:r>
              <a:rPr lang="es-UY" u="sng">
                <a:solidFill>
                  <a:schemeClr val="hlink"/>
                </a:solidFill>
                <a:hlinkClick r:id="rId6"/>
              </a:rPr>
              <a:t>.pdf</a:t>
            </a:r>
            <a:endParaRPr/>
          </a:p>
        </p:txBody>
      </p:sp>
      <p:sp>
        <p:nvSpPr>
          <p:cNvPr id="91" name="Google Shape;91;g26dbe3a45ab_0_13"/>
          <p:cNvSpPr txBox="1"/>
          <p:nvPr/>
        </p:nvSpPr>
        <p:spPr>
          <a:xfrm>
            <a:off x="5892988" y="6097975"/>
            <a:ext cx="3733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2100"/>
              <a:t>Constante de </a:t>
            </a:r>
            <a:r>
              <a:rPr b="1" lang="es-UY" sz="2100"/>
              <a:t>transducción</a:t>
            </a:r>
            <a:r>
              <a:rPr b="1" lang="es-UY" sz="2100"/>
              <a:t>:</a:t>
            </a:r>
            <a:endParaRPr b="1" sz="2100"/>
          </a:p>
        </p:txBody>
      </p:sp>
      <p:sp>
        <p:nvSpPr>
          <p:cNvPr id="92" name="Google Shape;92;g26dbe3a45ab_0_13"/>
          <p:cNvSpPr txBox="1"/>
          <p:nvPr/>
        </p:nvSpPr>
        <p:spPr>
          <a:xfrm>
            <a:off x="572500" y="6097975"/>
            <a:ext cx="47442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2100"/>
              <a:t>Recordatorio de transformadores:</a:t>
            </a:r>
            <a:endParaRPr b="1" sz="2100"/>
          </a:p>
        </p:txBody>
      </p:sp>
      <p:pic>
        <p:nvPicPr>
          <p:cNvPr id="93" name="Google Shape;93;g26dbe3a45ab_0_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16813" y="6760975"/>
            <a:ext cx="36861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6dbe3a45ab_0_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03959" y="1797876"/>
            <a:ext cx="10058668" cy="397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6dbe3a45ab_0_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3075" y="6598100"/>
            <a:ext cx="1582374" cy="10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6dbe3a45ab_0_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28125" y="6598100"/>
            <a:ext cx="1487075" cy="107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6dbe3a45ab_0_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2475" y="7684578"/>
            <a:ext cx="1582375" cy="1125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6dbe3a45ab_0_0"/>
          <p:cNvSpPr txBox="1"/>
          <p:nvPr/>
        </p:nvSpPr>
        <p:spPr>
          <a:xfrm>
            <a:off x="1269145" y="415860"/>
            <a:ext cx="10464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5600">
                <a:solidFill>
                  <a:srgbClr val="00498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Objetivos</a:t>
            </a:r>
            <a:endParaRPr sz="4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800" u="none" cap="none" strike="noStrike">
              <a:solidFill>
                <a:srgbClr val="00498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g26dbe3a45ab_0_0"/>
          <p:cNvSpPr txBox="1"/>
          <p:nvPr/>
        </p:nvSpPr>
        <p:spPr>
          <a:xfrm>
            <a:off x="-13003200" y="11592000"/>
            <a:ext cx="78192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g26dbe3a45ab_0_0"/>
          <p:cNvSpPr txBox="1"/>
          <p:nvPr/>
        </p:nvSpPr>
        <p:spPr>
          <a:xfrm>
            <a:off x="951600" y="1343725"/>
            <a:ext cx="11100000" cy="6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750" lIns="50750" spcFirstLastPara="1" rIns="50750" wrap="square" tIns="50750">
            <a:noAutofit/>
          </a:bodyPr>
          <a:lstStyle/>
          <a:p>
            <a:pPr indent="-449727" lvl="0" marL="272879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●"/>
            </a:pPr>
            <a:r>
              <a:rPr lang="es-UY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Modelado del sensado de corriente (Pinza)</a:t>
            </a:r>
            <a:endParaRPr sz="4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Noto Sans Symbols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Cálculo de la constante de conversión y rango esperado</a:t>
            </a: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Simulación.</a:t>
            </a:r>
            <a:br>
              <a:rPr lang="es-UY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b="0" sz="4000" strike="noStrik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9727" lvl="0" marL="272879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●"/>
            </a:pPr>
            <a:r>
              <a:rPr lang="es-UY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Diseño de acondicionador V/V</a:t>
            </a:r>
            <a:endParaRPr sz="4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Diseño de componentes.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Simulación y armado del circuito.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2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Relevamiento en frecuencia.</a:t>
            </a:r>
            <a:br>
              <a:rPr lang="es-UY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sz="4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49727" lvl="0" marL="272879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Helvetica Neue"/>
              <a:buChar char="●"/>
            </a:pPr>
            <a:r>
              <a:rPr lang="es-UY" sz="40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Diseño de acondicionador I/V</a:t>
            </a:r>
            <a:endParaRPr sz="40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Diseño de componentes.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Simulación y armado del circuito.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Relevamiento en frecuencia.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○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Más</a:t>
            </a: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adelante: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25450" lvl="0" marL="18288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Helvetica Neue"/>
              <a:buChar char="+"/>
            </a:pP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Realimentación</a:t>
            </a:r>
            <a:r>
              <a:rPr lang="es-UY" sz="31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para quitar el offset</a:t>
            </a:r>
            <a:endParaRPr sz="31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26dbe3a45ab_1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400" y="2323800"/>
            <a:ext cx="11564400" cy="4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dbe3a45ab_0_22"/>
          <p:cNvSpPr txBox="1"/>
          <p:nvPr/>
        </p:nvSpPr>
        <p:spPr>
          <a:xfrm>
            <a:off x="-13003200" y="11592000"/>
            <a:ext cx="7819200" cy="30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700" strike="noStrike">
              <a:solidFill>
                <a:srgbClr val="1E1E1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6dbe3a45ab_0_22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3800">
                <a:solidFill>
                  <a:schemeClr val="dk2"/>
                </a:solidFill>
              </a:rPr>
              <a:t>Diseño del circuito de acondicionamiento V/V</a:t>
            </a:r>
            <a:endParaRPr b="1" sz="3800">
              <a:solidFill>
                <a:schemeClr val="dk2"/>
              </a:solidFill>
            </a:endParaRPr>
          </a:p>
        </p:txBody>
      </p:sp>
      <p:pic>
        <p:nvPicPr>
          <p:cNvPr id="116" name="Google Shape;116;g26dbe3a45ab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488" y="1749100"/>
            <a:ext cx="12438226" cy="436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26dbe3a45ab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0850" y="5888675"/>
            <a:ext cx="5919866" cy="332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6dbe3a45ab_0_22"/>
          <p:cNvSpPr txBox="1"/>
          <p:nvPr/>
        </p:nvSpPr>
        <p:spPr>
          <a:xfrm>
            <a:off x="192275" y="8780300"/>
            <a:ext cx="60960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Hoja de datos: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 u="sng">
                <a:solidFill>
                  <a:schemeClr val="hlink"/>
                </a:solidFill>
                <a:hlinkClick r:id="rId5"/>
              </a:rPr>
              <a:t>https://www.ti.com/lit/ds/symlink/tlv274.pdf?ts=1692039875544&amp;ref_url=https%253A%252F%252Fwww.ti.com%252Fproduct%252FTLV274</a:t>
            </a:r>
            <a:endParaRPr/>
          </a:p>
        </p:txBody>
      </p:sp>
      <p:sp>
        <p:nvSpPr>
          <p:cNvPr id="119" name="Google Shape;119;g26dbe3a45ab_0_22"/>
          <p:cNvSpPr txBox="1"/>
          <p:nvPr/>
        </p:nvSpPr>
        <p:spPr>
          <a:xfrm>
            <a:off x="285450" y="6562225"/>
            <a:ext cx="6812400" cy="9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2400" u="sng"/>
              <a:t>Sugerencia:</a:t>
            </a:r>
            <a:r>
              <a:rPr lang="es-UY" sz="2400"/>
              <a:t> usar capacitores menores a 1 uF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26dbe3a45ab_0_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950" y="1894175"/>
            <a:ext cx="7675625" cy="59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6dbe3a45ab_0_43"/>
          <p:cNvSpPr txBox="1"/>
          <p:nvPr>
            <p:ph type="title"/>
          </p:nvPr>
        </p:nvSpPr>
        <p:spPr>
          <a:xfrm>
            <a:off x="285450" y="933090"/>
            <a:ext cx="11100000" cy="816000"/>
          </a:xfrm>
          <a:prstGeom prst="rect">
            <a:avLst/>
          </a:prstGeom>
        </p:spPr>
        <p:txBody>
          <a:bodyPr anchorCtr="0" anchor="ctr" bIns="50750" lIns="50750" spcFirstLastPara="1" rIns="50750" wrap="square" tIns="50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3800">
                <a:solidFill>
                  <a:schemeClr val="dk2"/>
                </a:solidFill>
              </a:rPr>
              <a:t>Diseño del circuito de acondicionamiento I/V</a:t>
            </a:r>
            <a:endParaRPr b="1" sz="3800">
              <a:solidFill>
                <a:schemeClr val="dk2"/>
              </a:solidFill>
            </a:endParaRPr>
          </a:p>
        </p:txBody>
      </p:sp>
      <p:sp>
        <p:nvSpPr>
          <p:cNvPr id="126" name="Google Shape;126;g26dbe3a45ab_0_43"/>
          <p:cNvSpPr txBox="1"/>
          <p:nvPr/>
        </p:nvSpPr>
        <p:spPr>
          <a:xfrm>
            <a:off x="285450" y="8884725"/>
            <a:ext cx="7675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/>
              <a:t>Hoja de datos: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UY" u="sng">
                <a:solidFill>
                  <a:schemeClr val="hlink"/>
                </a:solidFill>
                <a:hlinkClick r:id="rId4"/>
              </a:rPr>
              <a:t>https://www.renesas.com/us/en/document/dst/dg411-dg412-dg413-datasheet</a:t>
            </a:r>
            <a:endParaRPr/>
          </a:p>
        </p:txBody>
      </p:sp>
      <p:sp>
        <p:nvSpPr>
          <p:cNvPr id="127" name="Google Shape;127;g26dbe3a45ab_0_43"/>
          <p:cNvSpPr txBox="1"/>
          <p:nvPr/>
        </p:nvSpPr>
        <p:spPr>
          <a:xfrm>
            <a:off x="8745725" y="2218950"/>
            <a:ext cx="3867300" cy="46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UY" sz="2700">
                <a:solidFill>
                  <a:schemeClr val="dk2"/>
                </a:solidFill>
              </a:rPr>
              <a:t>Ganancia </a:t>
            </a:r>
            <a:r>
              <a:rPr b="1" lang="es-UY" sz="2700">
                <a:solidFill>
                  <a:schemeClr val="dk2"/>
                </a:solidFill>
              </a:rPr>
              <a:t>programable</a:t>
            </a:r>
            <a:r>
              <a:rPr b="1" lang="es-UY" sz="2700">
                <a:solidFill>
                  <a:schemeClr val="dk2"/>
                </a:solidFill>
              </a:rPr>
              <a:t> entre:</a:t>
            </a:r>
            <a:endParaRPr b="1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</a:pPr>
            <a:r>
              <a:rPr b="1" lang="es-UY" sz="2700">
                <a:solidFill>
                  <a:schemeClr val="dk2"/>
                </a:solidFill>
              </a:rPr>
              <a:t>G= 11 V/V</a:t>
            </a:r>
            <a:endParaRPr b="1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</a:pPr>
            <a:r>
              <a:rPr b="1" lang="es-UY" sz="2700">
                <a:solidFill>
                  <a:schemeClr val="dk2"/>
                </a:solidFill>
              </a:rPr>
              <a:t>G= 101 V/V</a:t>
            </a:r>
            <a:endParaRPr b="1" sz="2700">
              <a:solidFill>
                <a:schemeClr val="dk2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</a:pPr>
            <a:r>
              <a:rPr b="1" lang="es-UY" sz="2700">
                <a:solidFill>
                  <a:schemeClr val="dk2"/>
                </a:solidFill>
              </a:rPr>
              <a:t>G= 1001 V/V</a:t>
            </a:r>
            <a:endParaRPr b="1" sz="2700">
              <a:solidFill>
                <a:schemeClr val="dk2"/>
              </a:solidFill>
            </a:endParaRPr>
          </a:p>
        </p:txBody>
      </p:sp>
      <p:pic>
        <p:nvPicPr>
          <p:cNvPr id="128" name="Google Shape;128;g26dbe3a45ab_0_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5725" y="5130300"/>
            <a:ext cx="3104875" cy="442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