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60" r:id="rId4"/>
    <p:sldId id="262" r:id="rId5"/>
    <p:sldId id="263" r:id="rId6"/>
    <p:sldId id="261" r:id="rId7"/>
    <p:sldId id="264" r:id="rId8"/>
    <p:sldId id="280" r:id="rId9"/>
    <p:sldId id="270" r:id="rId10"/>
    <p:sldId id="257" r:id="rId11"/>
    <p:sldId id="282" r:id="rId12"/>
    <p:sldId id="258" r:id="rId13"/>
    <p:sldId id="281" r:id="rId14"/>
    <p:sldId id="266" r:id="rId15"/>
    <p:sldId id="267" r:id="rId16"/>
    <p:sldId id="268" r:id="rId17"/>
    <p:sldId id="272" r:id="rId18"/>
    <p:sldId id="273" r:id="rId19"/>
    <p:sldId id="276" r:id="rId20"/>
    <p:sldId id="274" r:id="rId21"/>
    <p:sldId id="275" r:id="rId22"/>
    <p:sldId id="269" r:id="rId23"/>
    <p:sldId id="271" r:id="rId24"/>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s-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s-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Century Gothic"/>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200" b="0" strike="noStrike" spc="-1">
              <a:solidFill>
                <a:srgbClr val="000000"/>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7" descr="C3-HD-TOP.png"/>
          <p:cNvPicPr/>
          <p:nvPr/>
        </p:nvPicPr>
        <p:blipFill>
          <a:blip r:embed="rId14"/>
          <a:stretch/>
        </p:blipFill>
        <p:spPr>
          <a:xfrm>
            <a:off x="0" y="0"/>
            <a:ext cx="12191760" cy="1441080"/>
          </a:xfrm>
          <a:prstGeom prst="rect">
            <a:avLst/>
          </a:prstGeom>
          <a:ln w="0">
            <a:noFill/>
          </a:ln>
        </p:spPr>
      </p:pic>
      <p:pic>
        <p:nvPicPr>
          <p:cNvPr id="8" name="Picture 7" descr="C3-HD-BTM.png"/>
          <p:cNvPicPr/>
          <p:nvPr/>
        </p:nvPicPr>
        <p:blipFill>
          <a:blip r:embed="rId15"/>
          <a:stretch/>
        </p:blipFill>
        <p:spPr>
          <a:xfrm>
            <a:off x="0" y="4375080"/>
            <a:ext cx="12191760" cy="2482560"/>
          </a:xfrm>
          <a:prstGeom prst="rect">
            <a:avLst/>
          </a:prstGeom>
          <a:ln w="0">
            <a:noFill/>
          </a:ln>
        </p:spPr>
      </p:pic>
      <p:sp>
        <p:nvSpPr>
          <p:cNvPr id="2" name="PlaceHolder 1"/>
          <p:cNvSpPr>
            <a:spLocks noGrp="1"/>
          </p:cNvSpPr>
          <p:nvPr>
            <p:ph type="title"/>
          </p:nvPr>
        </p:nvSpPr>
        <p:spPr>
          <a:xfrm>
            <a:off x="1371600" y="1803240"/>
            <a:ext cx="9448560" cy="1824840"/>
          </a:xfrm>
          <a:prstGeom prst="rect">
            <a:avLst/>
          </a:prstGeom>
          <a:noFill/>
          <a:ln w="0">
            <a:noFill/>
          </a:ln>
        </p:spPr>
        <p:txBody>
          <a:bodyPr anchor="b">
            <a:normAutofit/>
          </a:bodyPr>
          <a:lstStyle/>
          <a:p>
            <a:pPr>
              <a:lnSpc>
                <a:spcPct val="90000"/>
              </a:lnSpc>
              <a:buNone/>
            </a:pPr>
            <a:r>
              <a:rPr lang="en-US" sz="6000" b="0" strike="noStrike" cap="all" spc="-1">
                <a:solidFill>
                  <a:srgbClr val="000000"/>
                </a:solidFill>
                <a:latin typeface="Century Gothic"/>
              </a:rPr>
              <a:t>Click to edit Master title style</a:t>
            </a:r>
            <a:endParaRPr lang="en-US" sz="6000" b="0" strike="noStrike" spc="-1">
              <a:solidFill>
                <a:srgbClr val="000000"/>
              </a:solidFill>
              <a:latin typeface="Century Gothic"/>
            </a:endParaRPr>
          </a:p>
        </p:txBody>
      </p:sp>
      <p:sp>
        <p:nvSpPr>
          <p:cNvPr id="3" name="PlaceHolder 2"/>
          <p:cNvSpPr>
            <a:spLocks noGrp="1"/>
          </p:cNvSpPr>
          <p:nvPr>
            <p:ph type="dt"/>
          </p:nvPr>
        </p:nvSpPr>
        <p:spPr>
          <a:xfrm>
            <a:off x="7909560" y="4314240"/>
            <a:ext cx="2910600" cy="374400"/>
          </a:xfrm>
          <a:prstGeom prst="rect">
            <a:avLst/>
          </a:prstGeom>
          <a:noFill/>
          <a:ln w="0">
            <a:noFill/>
          </a:ln>
        </p:spPr>
        <p:txBody>
          <a:bodyPr anchor="ctr">
            <a:noAutofit/>
          </a:bodyPr>
          <a:lstStyle/>
          <a:p>
            <a:pPr algn="r">
              <a:lnSpc>
                <a:spcPct val="100000"/>
              </a:lnSpc>
              <a:buNone/>
            </a:pPr>
            <a:fld id="{FDDDD633-A828-4394-BC1E-AE9B09DC11EA}" type="datetime1">
              <a:rPr lang="en-US" sz="1050" b="0" strike="noStrike" spc="-1">
                <a:solidFill>
                  <a:srgbClr val="8B8B8B"/>
                </a:solidFill>
                <a:latin typeface="Century Gothic"/>
              </a:rPr>
              <a:t>8/27/2023</a:t>
            </a:fld>
            <a:endParaRPr lang="es-ES" sz="1050" b="0" strike="noStrike" spc="-1">
              <a:latin typeface="Times New Roman"/>
            </a:endParaRPr>
          </a:p>
        </p:txBody>
      </p:sp>
      <p:sp>
        <p:nvSpPr>
          <p:cNvPr id="4" name="PlaceHolder 3"/>
          <p:cNvSpPr>
            <a:spLocks noGrp="1"/>
          </p:cNvSpPr>
          <p:nvPr>
            <p:ph type="ftr"/>
          </p:nvPr>
        </p:nvSpPr>
        <p:spPr>
          <a:xfrm>
            <a:off x="1371600" y="4323960"/>
            <a:ext cx="6400440" cy="364680"/>
          </a:xfrm>
          <a:prstGeom prst="rect">
            <a:avLst/>
          </a:prstGeom>
          <a:noFill/>
          <a:ln w="0">
            <a:noFill/>
          </a:ln>
        </p:spPr>
        <p:txBody>
          <a:bodyPr anchor="ctr">
            <a:noAutofit/>
          </a:bodyPr>
          <a:lstStyle/>
          <a:p>
            <a:endParaRPr lang="es-ES" sz="2400" b="0" strike="noStrike" spc="-1">
              <a:latin typeface="Times New Roman"/>
            </a:endParaRPr>
          </a:p>
        </p:txBody>
      </p:sp>
      <p:sp>
        <p:nvSpPr>
          <p:cNvPr id="5" name="PlaceHolder 4"/>
          <p:cNvSpPr>
            <a:spLocks noGrp="1"/>
          </p:cNvSpPr>
          <p:nvPr>
            <p:ph type="sldNum"/>
          </p:nvPr>
        </p:nvSpPr>
        <p:spPr>
          <a:xfrm>
            <a:off x="8077320" y="1431000"/>
            <a:ext cx="2742840" cy="364680"/>
          </a:xfrm>
          <a:prstGeom prst="rect">
            <a:avLst/>
          </a:prstGeom>
          <a:noFill/>
          <a:ln w="0">
            <a:noFill/>
          </a:ln>
        </p:spPr>
        <p:txBody>
          <a:bodyPr anchor="ctr">
            <a:noAutofit/>
          </a:bodyPr>
          <a:lstStyle/>
          <a:p>
            <a:pPr algn="r">
              <a:lnSpc>
                <a:spcPct val="100000"/>
              </a:lnSpc>
              <a:buNone/>
            </a:pPr>
            <a:fld id="{09F0CF65-2E6E-4352-B499-64C91A924DB5}" type="slidenum">
              <a:rPr lang="en-US" sz="1050" b="0" strike="noStrike" spc="-1">
                <a:solidFill>
                  <a:srgbClr val="8B8B8B"/>
                </a:solidFill>
                <a:latin typeface="Century Gothic"/>
              </a:rPr>
              <a:t>‹#›</a:t>
            </a:fld>
            <a:endParaRPr lang="es-ES" sz="1050" b="0" strike="noStrike" spc="-1">
              <a:latin typeface="Times New Roman"/>
            </a:endParaRP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200" b="0" strike="noStrike" spc="-1">
                <a:solidFill>
                  <a:srgbClr val="000000"/>
                </a:solidFill>
                <a:latin typeface="Century Gothic"/>
              </a:rPr>
              <a:t>Pulse para editar el formato de texto del esquema</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Century Gothic"/>
              </a:rPr>
              <a:t>Segundo nivel del esquema</a:t>
            </a:r>
          </a:p>
          <a:p>
            <a:pPr marL="1296000" lvl="2" indent="-288000">
              <a:spcBef>
                <a:spcPts val="850"/>
              </a:spcBef>
              <a:buClr>
                <a:srgbClr val="000000"/>
              </a:buClr>
              <a:buSzPct val="45000"/>
              <a:buFont typeface="Wingdings" charset="2"/>
              <a:buChar char=""/>
            </a:pPr>
            <a:r>
              <a:rPr lang="en-US" sz="1600" b="0" strike="noStrike" spc="-1">
                <a:solidFill>
                  <a:srgbClr val="000000"/>
                </a:solidFill>
                <a:latin typeface="Century Gothic"/>
              </a:rPr>
              <a:t>Tercer nivel del esquema</a:t>
            </a:r>
          </a:p>
          <a:p>
            <a:pPr marL="1728000" lvl="3" indent="-216000">
              <a:spcBef>
                <a:spcPts val="567"/>
              </a:spcBef>
              <a:buClr>
                <a:srgbClr val="000000"/>
              </a:buClr>
              <a:buSzPct val="75000"/>
              <a:buFont typeface="Symbol" charset="2"/>
              <a:buChar char=""/>
            </a:pPr>
            <a:r>
              <a:rPr lang="en-US" sz="1600" b="0" strike="noStrike" spc="-1">
                <a:solidFill>
                  <a:srgbClr val="000000"/>
                </a:solidFill>
                <a:latin typeface="Century Gothic"/>
              </a:rPr>
              <a:t>Cuarto nivel del esquema</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entury Gothic"/>
              </a:rPr>
              <a:t>Quinto nivel del esquema</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entury Gothic"/>
              </a:rPr>
              <a:t>Sexto nivel del esquema</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entury Gothic"/>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Picture 7" descr="C3-HD-TOP.png"/>
          <p:cNvPicPr/>
          <p:nvPr/>
        </p:nvPicPr>
        <p:blipFill>
          <a:blip r:embed="rId14"/>
          <a:stretch/>
        </p:blipFill>
        <p:spPr>
          <a:xfrm>
            <a:off x="0" y="0"/>
            <a:ext cx="12191760" cy="1441080"/>
          </a:xfrm>
          <a:prstGeom prst="rect">
            <a:avLst/>
          </a:prstGeom>
          <a:ln w="0">
            <a:noFill/>
          </a:ln>
        </p:spPr>
      </p:pic>
      <p:sp>
        <p:nvSpPr>
          <p:cNvPr id="44" name="PlaceHolder 1"/>
          <p:cNvSpPr>
            <a:spLocks noGrp="1"/>
          </p:cNvSpPr>
          <p:nvPr>
            <p:ph type="dt"/>
          </p:nvPr>
        </p:nvSpPr>
        <p:spPr>
          <a:xfrm>
            <a:off x="8595360" y="6356520"/>
            <a:ext cx="2910600" cy="364680"/>
          </a:xfrm>
          <a:prstGeom prst="rect">
            <a:avLst/>
          </a:prstGeom>
          <a:noFill/>
          <a:ln w="0">
            <a:noFill/>
          </a:ln>
        </p:spPr>
        <p:txBody>
          <a:bodyPr anchor="ctr">
            <a:noAutofit/>
          </a:bodyPr>
          <a:lstStyle/>
          <a:p>
            <a:pPr algn="r">
              <a:lnSpc>
                <a:spcPct val="100000"/>
              </a:lnSpc>
              <a:buNone/>
            </a:pPr>
            <a:fld id="{160AB700-4328-4495-BD71-F312AB206042}" type="datetime1">
              <a:rPr lang="en-US" sz="1050" b="0" strike="noStrike" spc="-1">
                <a:solidFill>
                  <a:srgbClr val="8B8B8B"/>
                </a:solidFill>
                <a:latin typeface="Century Gothic"/>
              </a:rPr>
              <a:t>8/27/2023</a:t>
            </a:fld>
            <a:endParaRPr lang="es-ES" sz="1050" b="0" strike="noStrike" spc="-1">
              <a:latin typeface="Times New Roman"/>
            </a:endParaRPr>
          </a:p>
        </p:txBody>
      </p:sp>
      <p:sp>
        <p:nvSpPr>
          <p:cNvPr id="45" name="PlaceHolder 2"/>
          <p:cNvSpPr>
            <a:spLocks noGrp="1"/>
          </p:cNvSpPr>
          <p:nvPr>
            <p:ph type="ftr"/>
          </p:nvPr>
        </p:nvSpPr>
        <p:spPr>
          <a:xfrm>
            <a:off x="685800" y="6355800"/>
            <a:ext cx="7772040" cy="364680"/>
          </a:xfrm>
          <a:prstGeom prst="rect">
            <a:avLst/>
          </a:prstGeom>
          <a:noFill/>
          <a:ln w="0">
            <a:noFill/>
          </a:ln>
        </p:spPr>
        <p:txBody>
          <a:bodyPr anchor="ctr">
            <a:noAutofit/>
          </a:bodyPr>
          <a:lstStyle/>
          <a:p>
            <a:endParaRPr lang="es-ES" sz="2400" b="0" strike="noStrike" spc="-1">
              <a:latin typeface="Times New Roman"/>
            </a:endParaRPr>
          </a:p>
        </p:txBody>
      </p:sp>
      <p:sp>
        <p:nvSpPr>
          <p:cNvPr id="46" name="PlaceHolder 3"/>
          <p:cNvSpPr>
            <a:spLocks noGrp="1"/>
          </p:cNvSpPr>
          <p:nvPr>
            <p:ph type="sldNum"/>
          </p:nvPr>
        </p:nvSpPr>
        <p:spPr>
          <a:xfrm>
            <a:off x="8763120" y="380880"/>
            <a:ext cx="2742840" cy="364680"/>
          </a:xfrm>
          <a:prstGeom prst="rect">
            <a:avLst/>
          </a:prstGeom>
          <a:noFill/>
          <a:ln w="0">
            <a:noFill/>
          </a:ln>
        </p:spPr>
        <p:txBody>
          <a:bodyPr anchor="ctr">
            <a:noAutofit/>
          </a:bodyPr>
          <a:lstStyle/>
          <a:p>
            <a:pPr algn="r">
              <a:lnSpc>
                <a:spcPct val="100000"/>
              </a:lnSpc>
              <a:buNone/>
            </a:pPr>
            <a:fld id="{54E7CB9D-6EC7-40CA-83C0-C18F1C676BA2}" type="slidenum">
              <a:rPr lang="en-US" sz="1050" b="0" strike="noStrike" spc="-1">
                <a:solidFill>
                  <a:srgbClr val="8B8B8B"/>
                </a:solidFill>
                <a:latin typeface="Century Gothic"/>
              </a:rPr>
              <a:t>‹#›</a:t>
            </a:fld>
            <a:endParaRPr lang="es-ES" sz="1050" b="0" strike="noStrike" spc="-1">
              <a:latin typeface="Times New Roman"/>
            </a:endParaRPr>
          </a:p>
        </p:txBody>
      </p:sp>
      <p:sp>
        <p:nvSpPr>
          <p:cNvPr id="47"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Century Gothic"/>
              </a:rPr>
              <a:t>Pulse para editar el formato del texto de título</a:t>
            </a:r>
          </a:p>
        </p:txBody>
      </p:sp>
      <p:sp>
        <p:nvSpPr>
          <p:cNvPr id="48"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200" b="0" strike="noStrike" spc="-1">
                <a:solidFill>
                  <a:srgbClr val="000000"/>
                </a:solidFill>
                <a:latin typeface="Century Gothic"/>
              </a:rPr>
              <a:t>Pulse para editar el formato de texto del esquema</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Century Gothic"/>
              </a:rPr>
              <a:t>Segundo nivel del esquema</a:t>
            </a:r>
          </a:p>
          <a:p>
            <a:pPr marL="1296000" lvl="2" indent="-288000">
              <a:spcBef>
                <a:spcPts val="850"/>
              </a:spcBef>
              <a:buClr>
                <a:srgbClr val="000000"/>
              </a:buClr>
              <a:buSzPct val="45000"/>
              <a:buFont typeface="Wingdings" charset="2"/>
              <a:buChar char=""/>
            </a:pPr>
            <a:r>
              <a:rPr lang="en-US" sz="1600" b="0" strike="noStrike" spc="-1">
                <a:solidFill>
                  <a:srgbClr val="000000"/>
                </a:solidFill>
                <a:latin typeface="Century Gothic"/>
              </a:rPr>
              <a:t>Tercer nivel del esquema</a:t>
            </a:r>
          </a:p>
          <a:p>
            <a:pPr marL="1728000" lvl="3" indent="-216000">
              <a:spcBef>
                <a:spcPts val="567"/>
              </a:spcBef>
              <a:buClr>
                <a:srgbClr val="000000"/>
              </a:buClr>
              <a:buSzPct val="75000"/>
              <a:buFont typeface="Symbol" charset="2"/>
              <a:buChar char=""/>
            </a:pPr>
            <a:r>
              <a:rPr lang="en-US" sz="1600" b="0" strike="noStrike" spc="-1">
                <a:solidFill>
                  <a:srgbClr val="000000"/>
                </a:solidFill>
                <a:latin typeface="Century Gothic"/>
              </a:rPr>
              <a:t>Cuarto nivel del esquema</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entury Gothic"/>
              </a:rPr>
              <a:t>Quinto nivel del esquema</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entury Gothic"/>
              </a:rPr>
              <a:t>Sexto nivel del esquema</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entury Gothic"/>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13.xml"/><Relationship Id="rId4" Type="http://schemas.openxmlformats.org/officeDocument/2006/relationships/image" Target="../media/image3.webp"/></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s://www.google.com/search?client=firefox-b-d&amp;bih=652&amp;biw=1408&amp;hl=en&amp;sxsrf=APq-WBvoN4bJf0dDSRRjBpd5BtH8lrKZNA:1648950460360&amp;q=What+is+the+difference+stress+and+strain?&amp;tbm=isch&amp;source=iu&amp;ictx=1&amp;vet=1&amp;fir=TxHsFWZ-Hx3bZM%252C4TfEUQHkS_hueM%252C_&amp;usg=AI4_-kSoD7tvDzdrSU_ddoD-FxsLPgb4fA&amp;sa=X&amp;ved=2ahUKEwiYmcST4_b2AhURs5UCHTsMDkAQ9QF6BAgVEAE#imgrc=TxHsFWZ-Hx3bZM" TargetMode="External"/><Relationship Id="rId1" Type="http://schemas.openxmlformats.org/officeDocument/2006/relationships/slideLayout" Target="../slideLayouts/slideLayout13.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hyperlink" Target="https://mechanicalengineering.blog/types-of-mechanical-forces/"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quizizz.com/admin/quiz/5ce56aca8672c8001c37bd93/science-study-guide-forces-gravity-friction-buoyancy-elastic" TargetMode="External"/><Relationship Id="rId2" Type="http://schemas.openxmlformats.org/officeDocument/2006/relationships/hyperlink" Target="https://jeopardylabs.com/play/gravity-buoyancy-elastic-forces-and-friction" TargetMode="External"/><Relationship Id="rId1" Type="http://schemas.openxmlformats.org/officeDocument/2006/relationships/slideLayout" Target="../slideLayouts/slideLayout13.xml"/><Relationship Id="rId4" Type="http://schemas.openxmlformats.org/officeDocument/2006/relationships/hyperlink" Target="https://quizizz.com/admin/search/FORCES?queryId=6249041c424562001f5255ae-1648952412603"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create.kahoot.it/share/forces-in-engineering/7be93e52-c295-48a5-9f76-3beae746984c"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AFAFA"/>
            </a:gs>
          </a:gsLst>
          <a:lin ang="5400000"/>
        </a:gradFill>
        <a:effectLst/>
      </p:bgPr>
    </p:bg>
    <p:spTree>
      <p:nvGrpSpPr>
        <p:cNvPr id="1" name=""/>
        <p:cNvGrpSpPr/>
        <p:nvPr/>
      </p:nvGrpSpPr>
      <p:grpSpPr>
        <a:xfrm>
          <a:off x="0" y="0"/>
          <a:ext cx="0" cy="0"/>
          <a:chOff x="0" y="0"/>
          <a:chExt cx="0" cy="0"/>
        </a:xfrm>
      </p:grpSpPr>
      <p:sp>
        <p:nvSpPr>
          <p:cNvPr id="85" name="PlaceHolder 1"/>
          <p:cNvSpPr>
            <a:spLocks noGrp="1"/>
          </p:cNvSpPr>
          <p:nvPr>
            <p:ph type="title"/>
          </p:nvPr>
        </p:nvSpPr>
        <p:spPr>
          <a:xfrm>
            <a:off x="783720" y="654840"/>
            <a:ext cx="7978320" cy="5221800"/>
          </a:xfrm>
          <a:prstGeom prst="rect">
            <a:avLst/>
          </a:prstGeom>
          <a:noFill/>
          <a:ln w="0">
            <a:noFill/>
          </a:ln>
        </p:spPr>
        <p:txBody>
          <a:bodyPr anchor="ctr">
            <a:normAutofit/>
          </a:bodyPr>
          <a:lstStyle/>
          <a:p>
            <a:pPr algn="r">
              <a:lnSpc>
                <a:spcPct val="90000"/>
              </a:lnSpc>
              <a:buNone/>
            </a:pPr>
            <a:r>
              <a:rPr lang="en-US" sz="5400" b="0" strike="noStrike" cap="all" spc="-1">
                <a:solidFill>
                  <a:srgbClr val="000000"/>
                </a:solidFill>
                <a:latin typeface="Century Gothic"/>
              </a:rPr>
              <a:t>Forces in engineering</a:t>
            </a:r>
            <a:endParaRPr lang="en-US" sz="5400" b="0" strike="noStrike" spc="-1">
              <a:solidFill>
                <a:srgbClr val="000000"/>
              </a:solidFill>
              <a:latin typeface="Century Gothic"/>
            </a:endParaRPr>
          </a:p>
        </p:txBody>
      </p:sp>
      <p:sp>
        <p:nvSpPr>
          <p:cNvPr id="86" name="PlaceHolder 2"/>
          <p:cNvSpPr>
            <a:spLocks noGrp="1"/>
          </p:cNvSpPr>
          <p:nvPr>
            <p:ph type="subTitle"/>
          </p:nvPr>
        </p:nvSpPr>
        <p:spPr>
          <a:xfrm>
            <a:off x="2022480" y="3870720"/>
            <a:ext cx="5292360" cy="2332080"/>
          </a:xfrm>
          <a:prstGeom prst="rect">
            <a:avLst/>
          </a:prstGeom>
          <a:noFill/>
          <a:ln w="0">
            <a:noFill/>
          </a:ln>
        </p:spPr>
        <p:txBody>
          <a:bodyPr anchor="ctr">
            <a:normAutofit/>
          </a:bodyPr>
          <a:lstStyle/>
          <a:p>
            <a:pPr>
              <a:lnSpc>
                <a:spcPct val="90000"/>
              </a:lnSpc>
              <a:spcBef>
                <a:spcPts val="1001"/>
              </a:spcBef>
              <a:buNone/>
              <a:tabLst>
                <a:tab pos="0" algn="l"/>
              </a:tabLst>
            </a:pPr>
            <a:r>
              <a:rPr lang="en-US" sz="2000" b="0" strike="noStrike" spc="-1">
                <a:solidFill>
                  <a:srgbClr val="000000"/>
                </a:solidFill>
                <a:latin typeface="Century Gothic"/>
              </a:rPr>
              <a:t>Teacher: Clara Cnudde</a:t>
            </a:r>
            <a:endParaRPr lang="es-ES" sz="2000" b="0" strike="noStrike" spc="-1">
              <a:latin typeface="Arial"/>
            </a:endParaRPr>
          </a:p>
          <a:p>
            <a:pPr>
              <a:lnSpc>
                <a:spcPct val="90000"/>
              </a:lnSpc>
              <a:spcBef>
                <a:spcPts val="1001"/>
              </a:spcBef>
              <a:buNone/>
              <a:tabLst>
                <a:tab pos="0" algn="l"/>
              </a:tabLst>
            </a:pPr>
            <a:r>
              <a:rPr lang="en-US" sz="2000" b="0" strike="noStrike" spc="-1">
                <a:solidFill>
                  <a:srgbClr val="000000"/>
                </a:solidFill>
                <a:latin typeface="Century Gothic"/>
              </a:rPr>
              <a:t>Materials used for educational purposes</a:t>
            </a:r>
            <a:endParaRPr lang="es-ES" sz="20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DDBBC3-FC6C-5882-28DF-E4897739878D}"/>
              </a:ext>
            </a:extLst>
          </p:cNvPr>
          <p:cNvPicPr>
            <a:picLocks noChangeAspect="1"/>
          </p:cNvPicPr>
          <p:nvPr/>
        </p:nvPicPr>
        <p:blipFill rotWithShape="1">
          <a:blip r:embed="rId2"/>
          <a:srcRect l="33629" t="14194" r="34839" b="3656"/>
          <a:stretch/>
        </p:blipFill>
        <p:spPr>
          <a:xfrm>
            <a:off x="806246" y="137652"/>
            <a:ext cx="4591664" cy="6728959"/>
          </a:xfrm>
          <a:prstGeom prst="rect">
            <a:avLst/>
          </a:prstGeom>
        </p:spPr>
      </p:pic>
    </p:spTree>
    <p:extLst>
      <p:ext uri="{BB962C8B-B14F-4D97-AF65-F5344CB8AC3E}">
        <p14:creationId xmlns:p14="http://schemas.microsoft.com/office/powerpoint/2010/main" val="153777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2"/>
          <p:cNvPicPr/>
          <p:nvPr/>
        </p:nvPicPr>
        <p:blipFill>
          <a:blip r:embed="rId2"/>
          <a:stretch/>
        </p:blipFill>
        <p:spPr>
          <a:xfrm>
            <a:off x="1414440" y="394920"/>
            <a:ext cx="8448480" cy="6336360"/>
          </a:xfrm>
          <a:prstGeom prst="rect">
            <a:avLst/>
          </a:prstGeom>
          <a:ln w="0">
            <a:noFill/>
          </a:ln>
        </p:spPr>
      </p:pic>
    </p:spTree>
    <p:extLst>
      <p:ext uri="{BB962C8B-B14F-4D97-AF65-F5344CB8AC3E}">
        <p14:creationId xmlns:p14="http://schemas.microsoft.com/office/powerpoint/2010/main" val="368566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CB6617-EEE8-6BA1-F2CE-36B369A2FFCD}"/>
              </a:ext>
            </a:extLst>
          </p:cNvPr>
          <p:cNvPicPr>
            <a:picLocks noChangeAspect="1"/>
          </p:cNvPicPr>
          <p:nvPr/>
        </p:nvPicPr>
        <p:blipFill rotWithShape="1">
          <a:blip r:embed="rId2"/>
          <a:srcRect l="7258" t="24803" r="37500" b="18709"/>
          <a:stretch/>
        </p:blipFill>
        <p:spPr>
          <a:xfrm>
            <a:off x="167148" y="255639"/>
            <a:ext cx="10119737" cy="5820696"/>
          </a:xfrm>
          <a:prstGeom prst="rect">
            <a:avLst/>
          </a:prstGeom>
        </p:spPr>
      </p:pic>
    </p:spTree>
    <p:extLst>
      <p:ext uri="{BB962C8B-B14F-4D97-AF65-F5344CB8AC3E}">
        <p14:creationId xmlns:p14="http://schemas.microsoft.com/office/powerpoint/2010/main" val="688264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Box 2"/>
          <p:cNvSpPr/>
          <p:nvPr/>
        </p:nvSpPr>
        <p:spPr>
          <a:xfrm>
            <a:off x="375120" y="1364400"/>
            <a:ext cx="9825120" cy="118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1" strike="noStrike" spc="-1">
                <a:solidFill>
                  <a:srgbClr val="000000"/>
                </a:solidFill>
                <a:latin typeface="Century Gothic"/>
              </a:rPr>
              <a:t>Engineers determine the loads or external forces that act upon a structure</a:t>
            </a:r>
            <a:r>
              <a:rPr lang="en-US" sz="1800" b="0" strike="noStrike" spc="-1">
                <a:solidFill>
                  <a:srgbClr val="000000"/>
                </a:solidFill>
                <a:latin typeface="Century Gothic"/>
              </a:rPr>
              <a:t>. When external forces are applied to a structure, internal stresses (internal forces) develop resistance to the outside forces. The opposition of external and internal forces is what holds the structure together.</a:t>
            </a:r>
            <a:endParaRPr lang="es-ES" sz="1800" b="0" strike="noStrike" spc="-1">
              <a:latin typeface="Arial"/>
            </a:endParaRPr>
          </a:p>
        </p:txBody>
      </p:sp>
      <p:pic>
        <p:nvPicPr>
          <p:cNvPr id="101" name="Picture 6"/>
          <p:cNvPicPr/>
          <p:nvPr/>
        </p:nvPicPr>
        <p:blipFill>
          <a:blip r:embed="rId2"/>
          <a:stretch/>
        </p:blipFill>
        <p:spPr>
          <a:xfrm>
            <a:off x="8240400" y="4145040"/>
            <a:ext cx="3471120" cy="2482560"/>
          </a:xfrm>
          <a:prstGeom prst="rect">
            <a:avLst/>
          </a:prstGeom>
          <a:ln w="0">
            <a:noFill/>
          </a:ln>
        </p:spPr>
      </p:pic>
      <p:pic>
        <p:nvPicPr>
          <p:cNvPr id="102" name="Picture 8"/>
          <p:cNvPicPr/>
          <p:nvPr/>
        </p:nvPicPr>
        <p:blipFill>
          <a:blip r:embed="rId3"/>
          <a:stretch/>
        </p:blipFill>
        <p:spPr>
          <a:xfrm>
            <a:off x="3534840" y="2599920"/>
            <a:ext cx="4848120" cy="2533320"/>
          </a:xfrm>
          <a:prstGeom prst="rect">
            <a:avLst/>
          </a:prstGeom>
          <a:ln w="0">
            <a:noFill/>
          </a:ln>
        </p:spPr>
      </p:pic>
      <p:pic>
        <p:nvPicPr>
          <p:cNvPr id="2" name="Picture 1">
            <a:extLst>
              <a:ext uri="{FF2B5EF4-FFF2-40B4-BE49-F238E27FC236}">
                <a16:creationId xmlns:a16="http://schemas.microsoft.com/office/drawing/2014/main" id="{44DBF97D-9D6C-CF9E-B6A2-82CB3D8EC23A}"/>
              </a:ext>
            </a:extLst>
          </p:cNvPr>
          <p:cNvPicPr>
            <a:picLocks noChangeAspect="1"/>
          </p:cNvPicPr>
          <p:nvPr/>
        </p:nvPicPr>
        <p:blipFill>
          <a:blip r:embed="rId4"/>
          <a:stretch>
            <a:fillRect/>
          </a:stretch>
        </p:blipFill>
        <p:spPr>
          <a:xfrm>
            <a:off x="571778" y="5133512"/>
            <a:ext cx="3106190" cy="12738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2"/>
          <p:cNvPicPr/>
          <p:nvPr/>
        </p:nvPicPr>
        <p:blipFill>
          <a:blip r:embed="rId2"/>
          <a:stretch/>
        </p:blipFill>
        <p:spPr>
          <a:xfrm>
            <a:off x="656640" y="1023120"/>
            <a:ext cx="10715400" cy="565416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
          <p:cNvSpPr/>
          <p:nvPr/>
        </p:nvSpPr>
        <p:spPr>
          <a:xfrm>
            <a:off x="497160" y="4014360"/>
            <a:ext cx="10085040" cy="2651760"/>
          </a:xfrm>
          <a:prstGeom prst="rect">
            <a:avLst/>
          </a:prstGeom>
          <a:gradFill rotWithShape="0">
            <a:gsLst>
              <a:gs pos="0">
                <a:srgbClr val="F7DFDD"/>
              </a:gs>
              <a:gs pos="100000">
                <a:srgbClr val="EC8F8D"/>
              </a:gs>
            </a:gsLst>
            <a:lin ang="8100000"/>
          </a:gradFill>
          <a:ln w="0">
            <a:noFill/>
          </a:ln>
          <a:effectLst>
            <a:glow rad="139680">
              <a:srgbClr val="FFC61E">
                <a:alpha val="40000"/>
              </a:srgbClr>
            </a:glow>
            <a:outerShdw dist="35638" dir="2700000" algn="ctr" rotWithShape="0">
              <a:schemeClr val="bg2"/>
            </a:outerShdw>
          </a:effectLst>
        </p:spPr>
        <p:style>
          <a:lnRef idx="0">
            <a:scrgbClr r="0" g="0" b="0"/>
          </a:lnRef>
          <a:fillRef idx="0">
            <a:scrgbClr r="0" g="0" b="0"/>
          </a:fillRef>
          <a:effectRef idx="0">
            <a:scrgbClr r="0" g="0" b="0"/>
          </a:effectRef>
          <a:fontRef idx="minor"/>
        </p:style>
        <p:txBody>
          <a:bodyPr numCol="1" spcCol="0" anchor="ctr">
            <a:spAutoFit/>
          </a:bodyPr>
          <a:lstStyle/>
          <a:p>
            <a:pPr>
              <a:lnSpc>
                <a:spcPct val="100000"/>
              </a:lnSpc>
              <a:buNone/>
              <a:tabLst>
                <a:tab pos="0" algn="l"/>
              </a:tabLst>
            </a:pPr>
            <a:r>
              <a:rPr lang="en-US" sz="2800" b="0" strike="noStrike" spc="-1" dirty="0">
                <a:solidFill>
                  <a:srgbClr val="000000"/>
                </a:solidFill>
                <a:latin typeface="Arial"/>
              </a:rPr>
              <a:t>What is the difference between stress and strain?</a:t>
            </a:r>
            <a:endParaRPr lang="es-ES" sz="2800" b="0" strike="noStrike" spc="-1" dirty="0">
              <a:latin typeface="Arial"/>
            </a:endParaRPr>
          </a:p>
          <a:p>
            <a:pPr>
              <a:lnSpc>
                <a:spcPct val="100000"/>
              </a:lnSpc>
              <a:buNone/>
              <a:tabLst>
                <a:tab pos="0" algn="l"/>
              </a:tabLst>
            </a:pPr>
            <a:r>
              <a:rPr lang="en-US" sz="2800" b="0" strike="noStrike" spc="-1" dirty="0">
                <a:solidFill>
                  <a:srgbClr val="000000"/>
                </a:solidFill>
                <a:latin typeface="Arial"/>
              </a:rPr>
              <a:t>  </a:t>
            </a:r>
            <a:r>
              <a:rPr lang="en-US" sz="2800" b="0" strike="noStrike" spc="-1" dirty="0">
                <a:solidFill>
                  <a:srgbClr val="EA5A0C"/>
                </a:solidFill>
                <a:latin typeface="Arial"/>
                <a:hlinkClick r:id="rId2"/>
              </a:rPr>
              <a:t>      </a:t>
            </a:r>
            <a:endParaRPr lang="es-ES" sz="2800" b="0" strike="noStrike" spc="-1" dirty="0">
              <a:latin typeface="Arial"/>
            </a:endParaRPr>
          </a:p>
          <a:p>
            <a:pPr>
              <a:lnSpc>
                <a:spcPct val="100000"/>
              </a:lnSpc>
              <a:buNone/>
              <a:tabLst>
                <a:tab pos="0" algn="l"/>
              </a:tabLst>
            </a:pPr>
            <a:r>
              <a:rPr lang="en-US" sz="2800" b="1" u="sng" strike="noStrike" spc="-1" dirty="0">
                <a:solidFill>
                  <a:srgbClr val="000000"/>
                </a:solidFill>
                <a:effectLst>
                  <a:outerShdw blurRad="38100" dist="38100" dir="2700000" algn="tl">
                    <a:srgbClr val="000000">
                      <a:alpha val="43137"/>
                    </a:srgbClr>
                  </a:outerShdw>
                </a:effectLst>
                <a:latin typeface="Arial"/>
              </a:rPr>
              <a:t>Stress</a:t>
            </a:r>
            <a:r>
              <a:rPr lang="en-US" sz="2800" b="1" strike="noStrike" spc="-1" dirty="0">
                <a:solidFill>
                  <a:srgbClr val="000000"/>
                </a:solidFill>
                <a:latin typeface="Arial"/>
              </a:rPr>
              <a:t> is the force applied to a material, divided by the material's cross-sectional area.</a:t>
            </a:r>
            <a:r>
              <a:rPr lang="en-US" sz="2800" b="0" strike="noStrike" spc="-1" dirty="0">
                <a:solidFill>
                  <a:srgbClr val="000000"/>
                </a:solidFill>
                <a:latin typeface="Arial"/>
              </a:rPr>
              <a:t> </a:t>
            </a:r>
            <a:endParaRPr lang="es-ES" sz="2800" b="0" strike="noStrike" spc="-1" dirty="0">
              <a:latin typeface="Arial"/>
            </a:endParaRPr>
          </a:p>
          <a:p>
            <a:pPr>
              <a:lnSpc>
                <a:spcPct val="100000"/>
              </a:lnSpc>
              <a:buNone/>
              <a:tabLst>
                <a:tab pos="0" algn="l"/>
              </a:tabLst>
            </a:pPr>
            <a:r>
              <a:rPr lang="en-US" sz="2800" b="1" u="sng" strike="noStrike" spc="-1" dirty="0">
                <a:solidFill>
                  <a:srgbClr val="000000"/>
                </a:solidFill>
                <a:effectLst>
                  <a:outerShdw blurRad="38100" dist="38100" dir="2700000" algn="tl">
                    <a:srgbClr val="000000">
                      <a:alpha val="43137"/>
                    </a:srgbClr>
                  </a:outerShdw>
                </a:effectLst>
                <a:latin typeface="Arial"/>
              </a:rPr>
              <a:t>Strain</a:t>
            </a:r>
            <a:r>
              <a:rPr lang="en-US" sz="2800" b="1" strike="noStrike" spc="-1" dirty="0">
                <a:solidFill>
                  <a:srgbClr val="000000"/>
                </a:solidFill>
                <a:latin typeface="Arial"/>
              </a:rPr>
              <a:t> is the deformation or displacement of material that results from an applied stress</a:t>
            </a:r>
            <a:r>
              <a:rPr lang="en-US" sz="2800" b="0" strike="noStrike" spc="-1" dirty="0">
                <a:solidFill>
                  <a:srgbClr val="000000"/>
                </a:solidFill>
                <a:latin typeface="Arial"/>
              </a:rPr>
              <a:t>.</a:t>
            </a:r>
            <a:endParaRPr lang="es-ES" sz="2800" b="0" strike="noStrike" spc="-1" dirty="0">
              <a:latin typeface="Arial"/>
            </a:endParaRPr>
          </a:p>
        </p:txBody>
      </p:sp>
      <p:pic>
        <p:nvPicPr>
          <p:cNvPr id="105" name="Picture 3"/>
          <p:cNvPicPr/>
          <p:nvPr/>
        </p:nvPicPr>
        <p:blipFill>
          <a:blip r:embed="rId3"/>
          <a:stretch/>
        </p:blipFill>
        <p:spPr>
          <a:xfrm>
            <a:off x="397440" y="1416600"/>
            <a:ext cx="5840640" cy="2342520"/>
          </a:xfrm>
          <a:prstGeom prst="rect">
            <a:avLst/>
          </a:prstGeom>
          <a:ln w="0">
            <a:noFill/>
          </a:ln>
          <a:effectLst>
            <a:glow rad="228600">
              <a:srgbClr val="FFC61E">
                <a:alpha val="40000"/>
              </a:srgbClr>
            </a:glow>
          </a:effectLst>
        </p:spPr>
      </p:pic>
      <p:pic>
        <p:nvPicPr>
          <p:cNvPr id="106" name="Picture 4"/>
          <p:cNvPicPr/>
          <p:nvPr/>
        </p:nvPicPr>
        <p:blipFill>
          <a:blip r:embed="rId4"/>
          <a:stretch/>
        </p:blipFill>
        <p:spPr>
          <a:xfrm>
            <a:off x="6095880" y="394560"/>
            <a:ext cx="5828040" cy="2703600"/>
          </a:xfrm>
          <a:prstGeom prst="rect">
            <a:avLst/>
          </a:prstGeom>
          <a:ln w="0">
            <a:noFill/>
          </a:ln>
          <a:effectLst>
            <a:glow rad="228600">
              <a:srgbClr val="0093D2">
                <a:alpha val="40000"/>
              </a:srgbClr>
            </a:glo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556CED-B719-76E6-8392-982296E7C865}"/>
              </a:ext>
            </a:extLst>
          </p:cNvPr>
          <p:cNvPicPr>
            <a:picLocks noChangeAspect="1"/>
          </p:cNvPicPr>
          <p:nvPr/>
        </p:nvPicPr>
        <p:blipFill rotWithShape="1">
          <a:blip r:embed="rId2"/>
          <a:srcRect l="13306" t="15197" r="32742" b="29176"/>
          <a:stretch/>
        </p:blipFill>
        <p:spPr>
          <a:xfrm>
            <a:off x="226141" y="344127"/>
            <a:ext cx="10443075" cy="6056673"/>
          </a:xfrm>
          <a:prstGeom prst="rect">
            <a:avLst/>
          </a:prstGeom>
        </p:spPr>
      </p:pic>
      <p:sp>
        <p:nvSpPr>
          <p:cNvPr id="5" name="TextBox 4">
            <a:extLst>
              <a:ext uri="{FF2B5EF4-FFF2-40B4-BE49-F238E27FC236}">
                <a16:creationId xmlns:a16="http://schemas.microsoft.com/office/drawing/2014/main" id="{A6C85E24-3807-1457-918B-2C15CBC0DF85}"/>
              </a:ext>
            </a:extLst>
          </p:cNvPr>
          <p:cNvSpPr txBox="1"/>
          <p:nvPr/>
        </p:nvSpPr>
        <p:spPr>
          <a:xfrm>
            <a:off x="3903407" y="457200"/>
            <a:ext cx="6096000" cy="646331"/>
          </a:xfrm>
          <a:prstGeom prst="rect">
            <a:avLst/>
          </a:prstGeom>
          <a:noFill/>
        </p:spPr>
        <p:txBody>
          <a:bodyPr wrap="square">
            <a:spAutoFit/>
          </a:bodyPr>
          <a:lstStyle/>
          <a:p>
            <a:r>
              <a:rPr lang="en-US" dirty="0">
                <a:hlinkClick r:id="rId3"/>
              </a:rPr>
              <a:t>https://mechanicalengineering.blog/types-of-mechanical-forces/</a:t>
            </a:r>
            <a:endParaRPr lang="en-US" dirty="0"/>
          </a:p>
        </p:txBody>
      </p:sp>
    </p:spTree>
    <p:extLst>
      <p:ext uri="{BB962C8B-B14F-4D97-AF65-F5344CB8AC3E}">
        <p14:creationId xmlns:p14="http://schemas.microsoft.com/office/powerpoint/2010/main" val="2276336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04BFBF-5A31-6E91-5391-40C9A4EE2683}"/>
              </a:ext>
            </a:extLst>
          </p:cNvPr>
          <p:cNvPicPr>
            <a:picLocks noChangeAspect="1"/>
          </p:cNvPicPr>
          <p:nvPr/>
        </p:nvPicPr>
        <p:blipFill rotWithShape="1">
          <a:blip r:embed="rId2"/>
          <a:srcRect l="11532" t="13620" r="47500" b="31183"/>
          <a:stretch/>
        </p:blipFill>
        <p:spPr>
          <a:xfrm>
            <a:off x="216308" y="137651"/>
            <a:ext cx="8475408" cy="6423293"/>
          </a:xfrm>
          <a:prstGeom prst="rect">
            <a:avLst/>
          </a:prstGeom>
        </p:spPr>
      </p:pic>
    </p:spTree>
    <p:extLst>
      <p:ext uri="{BB962C8B-B14F-4D97-AF65-F5344CB8AC3E}">
        <p14:creationId xmlns:p14="http://schemas.microsoft.com/office/powerpoint/2010/main" val="340271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A3BD24-BD22-7C01-09BD-48AF5B2BE4CD}"/>
              </a:ext>
            </a:extLst>
          </p:cNvPr>
          <p:cNvPicPr>
            <a:picLocks noChangeAspect="1"/>
          </p:cNvPicPr>
          <p:nvPr/>
        </p:nvPicPr>
        <p:blipFill rotWithShape="1">
          <a:blip r:embed="rId2"/>
          <a:srcRect l="13387" t="13477" r="42742" b="13405"/>
          <a:stretch/>
        </p:blipFill>
        <p:spPr>
          <a:xfrm>
            <a:off x="78658" y="157316"/>
            <a:ext cx="5348748" cy="501445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9D8E2D0-BD4B-F8B1-0D33-2485DBAD8E55}"/>
              </a:ext>
            </a:extLst>
          </p:cNvPr>
          <p:cNvPicPr>
            <a:picLocks noChangeAspect="1"/>
          </p:cNvPicPr>
          <p:nvPr/>
        </p:nvPicPr>
        <p:blipFill rotWithShape="1">
          <a:blip r:embed="rId3"/>
          <a:srcRect l="12258" t="25806" r="36532" b="27026"/>
          <a:stretch/>
        </p:blipFill>
        <p:spPr>
          <a:xfrm>
            <a:off x="5614219" y="1936955"/>
            <a:ext cx="6243484" cy="3234813"/>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4A605F39-8397-A7E9-EF20-FC19FA99F429}"/>
              </a:ext>
            </a:extLst>
          </p:cNvPr>
          <p:cNvSpPr/>
          <p:nvPr/>
        </p:nvSpPr>
        <p:spPr>
          <a:xfrm>
            <a:off x="1877961" y="835742"/>
            <a:ext cx="3008671" cy="186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a:t>(</a:t>
            </a:r>
            <a:r>
              <a:rPr lang="es-UY" dirty="0" err="1"/>
              <a:t>external</a:t>
            </a:r>
            <a:r>
              <a:rPr lang="es-UY" dirty="0"/>
              <a:t> </a:t>
            </a:r>
            <a:r>
              <a:rPr lang="es-UY" dirty="0" err="1"/>
              <a:t>forces</a:t>
            </a:r>
            <a:r>
              <a:rPr lang="es-UY" dirty="0"/>
              <a:t>)</a:t>
            </a:r>
            <a:endParaRPr lang="en-US" dirty="0"/>
          </a:p>
        </p:txBody>
      </p:sp>
    </p:spTree>
    <p:extLst>
      <p:ext uri="{BB962C8B-B14F-4D97-AF65-F5344CB8AC3E}">
        <p14:creationId xmlns:p14="http://schemas.microsoft.com/office/powerpoint/2010/main" val="1135575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C1F130-9F4E-A567-4DDD-BFBC2CBA51D5}"/>
              </a:ext>
            </a:extLst>
          </p:cNvPr>
          <p:cNvPicPr>
            <a:picLocks noChangeAspect="1"/>
          </p:cNvPicPr>
          <p:nvPr/>
        </p:nvPicPr>
        <p:blipFill rotWithShape="1">
          <a:blip r:embed="rId2"/>
          <a:srcRect l="12258" t="13907" r="44033" b="29605"/>
          <a:stretch/>
        </p:blipFill>
        <p:spPr>
          <a:xfrm>
            <a:off x="294967" y="157315"/>
            <a:ext cx="8412919" cy="61156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883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2"/>
          <p:cNvSpPr/>
          <p:nvPr/>
        </p:nvSpPr>
        <p:spPr>
          <a:xfrm>
            <a:off x="1045920" y="404439"/>
            <a:ext cx="10100160" cy="5753968"/>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6000" b="0" i="1" strike="noStrike" spc="-1" dirty="0">
                <a:solidFill>
                  <a:srgbClr val="000000"/>
                </a:solidFill>
                <a:effectLst>
                  <a:outerShdw blurRad="38100" dist="38100" dir="2700000" algn="tl">
                    <a:srgbClr val="000000">
                      <a:alpha val="43137"/>
                    </a:srgbClr>
                  </a:outerShdw>
                </a:effectLst>
                <a:latin typeface="Century Gothic"/>
              </a:rPr>
              <a:t>Material properties </a:t>
            </a:r>
            <a:r>
              <a:rPr lang="en-US" sz="2800" b="0" strike="noStrike" spc="-1" dirty="0">
                <a:solidFill>
                  <a:srgbClr val="000000"/>
                </a:solidFill>
                <a:latin typeface="Century Gothic"/>
              </a:rPr>
              <a:t>are </a:t>
            </a:r>
            <a:r>
              <a:rPr lang="en-US" sz="2800" b="1" strike="noStrike" spc="-1" dirty="0">
                <a:solidFill>
                  <a:srgbClr val="000000"/>
                </a:solidFill>
                <a:latin typeface="Century Gothic"/>
              </a:rPr>
              <a:t>physical, chemical, or mechanical </a:t>
            </a:r>
            <a:r>
              <a:rPr lang="en-US" sz="2800" b="0" strike="noStrike" spc="-1" dirty="0">
                <a:solidFill>
                  <a:srgbClr val="000000"/>
                </a:solidFill>
                <a:latin typeface="Century Gothic"/>
              </a:rPr>
              <a:t>components of a specific product that would determine its functionality and manufacturability. This would mean that a product’s material properties would specifically define the capabilities of the products in all aspects. Moreover, such a concept would set certain limitations—based on product composition or property—on the product’s performance. Conversely, a product’s intended functionality should also set specific property requirements that need to be met in order for the final product to be considered useful.</a:t>
            </a:r>
            <a:endParaRPr lang="es-ES" sz="2800" b="0" strike="noStrike" spc="-1"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27D82-3E4E-2002-0CB7-58DC3EF09D7B}"/>
              </a:ext>
            </a:extLst>
          </p:cNvPr>
          <p:cNvPicPr>
            <a:picLocks noChangeAspect="1"/>
          </p:cNvPicPr>
          <p:nvPr/>
        </p:nvPicPr>
        <p:blipFill rotWithShape="1">
          <a:blip r:embed="rId2"/>
          <a:srcRect l="12501" t="15340" r="39677" b="26022"/>
          <a:stretch/>
        </p:blipFill>
        <p:spPr>
          <a:xfrm>
            <a:off x="334297" y="403123"/>
            <a:ext cx="8917858" cy="6150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7818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2"/>
          <p:cNvSpPr/>
          <p:nvPr/>
        </p:nvSpPr>
        <p:spPr>
          <a:xfrm>
            <a:off x="3048840" y="1359000"/>
            <a:ext cx="6094080" cy="37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u="sng" strike="noStrike" spc="-1">
                <a:solidFill>
                  <a:srgbClr val="EA5A0C"/>
                </a:solidFill>
                <a:uFillTx/>
                <a:latin typeface="Century Gothic"/>
                <a:hlinkClick r:id="rId2"/>
              </a:rPr>
              <a:t>https://jeopardylabs.com/play/gravity-buoyancy-elastic-forces-and-friction</a:t>
            </a:r>
            <a:endParaRPr lang="es-ES" sz="1800" b="0" strike="noStrike" spc="-1">
              <a:latin typeface="Arial"/>
            </a:endParaRPr>
          </a:p>
        </p:txBody>
      </p:sp>
      <p:sp>
        <p:nvSpPr>
          <p:cNvPr id="108" name="TextBox 4"/>
          <p:cNvSpPr/>
          <p:nvPr/>
        </p:nvSpPr>
        <p:spPr>
          <a:xfrm>
            <a:off x="3047400" y="2969640"/>
            <a:ext cx="6094080" cy="37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u="sng" strike="noStrike" spc="-1">
                <a:solidFill>
                  <a:srgbClr val="EA5A0C"/>
                </a:solidFill>
                <a:uFillTx/>
                <a:latin typeface="Century Gothic"/>
                <a:hlinkClick r:id="rId3"/>
              </a:rPr>
              <a:t>https://quizizz.com/admin/quiz/5ce56aca8672c8001c37bd93/science-study-guide-forces-gravity-friction-buoyancy-elastic</a:t>
            </a:r>
            <a:endParaRPr lang="es-ES" sz="1800" b="0" strike="noStrike" spc="-1">
              <a:latin typeface="Arial"/>
            </a:endParaRPr>
          </a:p>
        </p:txBody>
      </p:sp>
      <p:sp>
        <p:nvSpPr>
          <p:cNvPr id="109" name="TextBox 6"/>
          <p:cNvSpPr/>
          <p:nvPr/>
        </p:nvSpPr>
        <p:spPr>
          <a:xfrm>
            <a:off x="2940840" y="4529520"/>
            <a:ext cx="6094080" cy="37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u="sng" strike="noStrike" spc="-1">
                <a:solidFill>
                  <a:srgbClr val="EA5A0C"/>
                </a:solidFill>
                <a:uFillTx/>
                <a:latin typeface="Century Gothic"/>
                <a:hlinkClick r:id="rId4"/>
              </a:rPr>
              <a:t>https://quizizz.com/admin/search/FORCES?queryId=6249041c424562001f5255ae-1648952412603</a:t>
            </a:r>
            <a:endParaRPr lang="es-ES" sz="1800" b="0" strike="noStrike" spc="-1">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5B0E13-D48A-0750-863F-F5ACEBF7DEEE}"/>
              </a:ext>
            </a:extLst>
          </p:cNvPr>
          <p:cNvSpPr txBox="1"/>
          <p:nvPr/>
        </p:nvSpPr>
        <p:spPr>
          <a:xfrm>
            <a:off x="3048000" y="3108293"/>
            <a:ext cx="6096000" cy="646331"/>
          </a:xfrm>
          <a:prstGeom prst="rect">
            <a:avLst/>
          </a:prstGeom>
          <a:noFill/>
        </p:spPr>
        <p:txBody>
          <a:bodyPr wrap="square">
            <a:spAutoFit/>
          </a:bodyPr>
          <a:lstStyle/>
          <a:p>
            <a:r>
              <a:rPr lang="en-US" dirty="0">
                <a:hlinkClick r:id="rId2"/>
              </a:rPr>
              <a:t>https://create.kahoot.it/share/forces-in-engineering/7be93e52-c295-48a5-9f76-3beae746984c</a:t>
            </a:r>
            <a:endParaRPr lang="en-US" dirty="0"/>
          </a:p>
        </p:txBody>
      </p:sp>
    </p:spTree>
    <p:extLst>
      <p:ext uri="{BB962C8B-B14F-4D97-AF65-F5344CB8AC3E}">
        <p14:creationId xmlns:p14="http://schemas.microsoft.com/office/powerpoint/2010/main" val="20085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2"/>
          <p:cNvSpPr/>
          <p:nvPr/>
        </p:nvSpPr>
        <p:spPr>
          <a:xfrm>
            <a:off x="5293440" y="512280"/>
            <a:ext cx="609408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1" strike="noStrike" spc="-1" dirty="0">
                <a:solidFill>
                  <a:srgbClr val="000000"/>
                </a:solidFill>
                <a:latin typeface="Century Gothic"/>
              </a:rPr>
              <a:t>Physical Properties of Materials</a:t>
            </a:r>
            <a:endParaRPr lang="es-ES" sz="1800" b="0" strike="noStrike" spc="-1" dirty="0">
              <a:latin typeface="Arial"/>
            </a:endParaRPr>
          </a:p>
        </p:txBody>
      </p:sp>
      <p:sp>
        <p:nvSpPr>
          <p:cNvPr id="94" name="Cloud 3"/>
          <p:cNvSpPr/>
          <p:nvPr/>
        </p:nvSpPr>
        <p:spPr>
          <a:xfrm>
            <a:off x="115560" y="912240"/>
            <a:ext cx="12076200" cy="2516400"/>
          </a:xfrm>
          <a:prstGeom prst="cloud">
            <a:avLst/>
          </a:prstGeom>
          <a:solidFill>
            <a:srgbClr val="C4220D"/>
          </a:solidFill>
          <a:ln>
            <a:solidFill>
              <a:srgbClr val="901909"/>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1800" b="0" strike="noStrike" spc="-1">
                <a:solidFill>
                  <a:srgbClr val="FFFFFF"/>
                </a:solidFill>
                <a:latin typeface="Century Gothic"/>
              </a:rPr>
              <a:t>A material’s physical properties denote the physical state of materials that are exclusive of their chemical or mechanical components. In particular, these properties encompass texture, density, mass, melting and boiling points, and electrical and thermal conductivity. All such physical properties are measurable or observable. These properties are not constant (will change when subjected to certain variables such as heat).</a:t>
            </a:r>
            <a:endParaRPr lang="es-ES" sz="1800" b="0" strike="noStrike" spc="-1">
              <a:latin typeface="Arial"/>
            </a:endParaRPr>
          </a:p>
        </p:txBody>
      </p:sp>
      <p:sp>
        <p:nvSpPr>
          <p:cNvPr id="95" name="Rectangle: Rounded Corners 4"/>
          <p:cNvSpPr/>
          <p:nvPr/>
        </p:nvSpPr>
        <p:spPr>
          <a:xfrm>
            <a:off x="399600" y="3459600"/>
            <a:ext cx="11123280" cy="2716200"/>
          </a:xfrm>
          <a:prstGeom prst="roundRect">
            <a:avLst>
              <a:gd name="adj" fmla="val 16667"/>
            </a:avLst>
          </a:prstGeom>
          <a:solidFill>
            <a:srgbClr val="50CFB4"/>
          </a:solidFill>
          <a:ln>
            <a:solidFill>
              <a:srgbClr val="3B9985"/>
            </a:solidFill>
            <a:round/>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nSpc>
                <a:spcPct val="100000"/>
              </a:lnSpc>
              <a:buNone/>
            </a:pPr>
            <a:r>
              <a:rPr lang="en-US" sz="1800" b="0" strike="noStrike" spc="-1">
                <a:solidFill>
                  <a:srgbClr val="000000"/>
                </a:solidFill>
                <a:latin typeface="Century Gothic"/>
              </a:rPr>
              <a:t>The most common physical properties that are used in selecting or differentiating materials:</a:t>
            </a:r>
            <a:endParaRPr lang="es-ES" sz="1800" b="0" strike="noStrike" spc="-1">
              <a:latin typeface="Arial"/>
            </a:endParaRPr>
          </a:p>
          <a:p>
            <a:pPr indent="-216000">
              <a:lnSpc>
                <a:spcPct val="100000"/>
              </a:lnSpc>
              <a:buClr>
                <a:srgbClr val="000000"/>
              </a:buClr>
              <a:buFont typeface="Arial"/>
              <a:buChar char="•"/>
            </a:pPr>
            <a:r>
              <a:rPr lang="en-US" sz="1800" b="1" strike="noStrike" spc="-1">
                <a:solidFill>
                  <a:srgbClr val="000000"/>
                </a:solidFill>
                <a:latin typeface="Century Gothic"/>
              </a:rPr>
              <a:t>Density</a:t>
            </a:r>
            <a:r>
              <a:rPr lang="en-US" sz="1800" b="0" strike="noStrike" spc="-1">
                <a:solidFill>
                  <a:srgbClr val="000000"/>
                </a:solidFill>
                <a:latin typeface="Century Gothic"/>
              </a:rPr>
              <a:t> – implies the weight of a material, with higher density rates implying heavier materials</a:t>
            </a:r>
            <a:endParaRPr lang="es-ES" sz="1800" b="0" strike="noStrike" spc="-1">
              <a:latin typeface="Arial"/>
            </a:endParaRPr>
          </a:p>
          <a:p>
            <a:pPr indent="-216000">
              <a:lnSpc>
                <a:spcPct val="100000"/>
              </a:lnSpc>
              <a:buClr>
                <a:srgbClr val="000000"/>
              </a:buClr>
              <a:buFont typeface="Arial"/>
              <a:buChar char="•"/>
            </a:pPr>
            <a:r>
              <a:rPr lang="en-US" sz="1800" b="1" strike="noStrike" spc="-1">
                <a:solidFill>
                  <a:srgbClr val="000000"/>
                </a:solidFill>
                <a:latin typeface="Century Gothic"/>
              </a:rPr>
              <a:t>Melting point</a:t>
            </a:r>
            <a:r>
              <a:rPr lang="en-US" sz="1800" b="0" strike="noStrike" spc="-1">
                <a:solidFill>
                  <a:srgbClr val="000000"/>
                </a:solidFill>
                <a:latin typeface="Century Gothic"/>
              </a:rPr>
              <a:t> – the minimum required temperature for a solid material to change into liquid</a:t>
            </a:r>
            <a:endParaRPr lang="es-ES" sz="1800" b="0" strike="noStrike" spc="-1">
              <a:latin typeface="Arial"/>
            </a:endParaRPr>
          </a:p>
          <a:p>
            <a:pPr indent="-216000">
              <a:lnSpc>
                <a:spcPct val="100000"/>
              </a:lnSpc>
              <a:buClr>
                <a:srgbClr val="000000"/>
              </a:buClr>
              <a:buFont typeface="Arial"/>
              <a:buChar char="•"/>
            </a:pPr>
            <a:r>
              <a:rPr lang="en-US" sz="1800" b="1" strike="noStrike" spc="-1">
                <a:solidFill>
                  <a:srgbClr val="000000"/>
                </a:solidFill>
                <a:latin typeface="Century Gothic"/>
              </a:rPr>
              <a:t>Color</a:t>
            </a:r>
            <a:r>
              <a:rPr lang="en-US" sz="1800" b="0" strike="noStrike" spc="-1">
                <a:solidFill>
                  <a:srgbClr val="000000"/>
                </a:solidFill>
                <a:latin typeface="Century Gothic"/>
              </a:rPr>
              <a:t> – the reflective property of a material</a:t>
            </a:r>
            <a:endParaRPr lang="es-ES" sz="1800" b="0" strike="noStrike" spc="-1">
              <a:latin typeface="Arial"/>
            </a:endParaRPr>
          </a:p>
          <a:p>
            <a:pPr indent="-216000">
              <a:lnSpc>
                <a:spcPct val="100000"/>
              </a:lnSpc>
              <a:buClr>
                <a:srgbClr val="000000"/>
              </a:buClr>
              <a:buFont typeface="Arial"/>
              <a:buChar char="•"/>
            </a:pPr>
            <a:r>
              <a:rPr lang="en-US" sz="1800" b="1" strike="noStrike" spc="-1">
                <a:solidFill>
                  <a:srgbClr val="000000"/>
                </a:solidFill>
                <a:latin typeface="Century Gothic"/>
              </a:rPr>
              <a:t>Boiling point</a:t>
            </a:r>
            <a:r>
              <a:rPr lang="en-US" sz="1800" b="0" strike="noStrike" spc="-1">
                <a:solidFill>
                  <a:srgbClr val="000000"/>
                </a:solidFill>
                <a:latin typeface="Century Gothic"/>
              </a:rPr>
              <a:t> – the minimum required temperature for a liquid material to change into gas</a:t>
            </a:r>
            <a:endParaRPr lang="es-ES" sz="1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2"/>
          <p:cNvSpPr/>
          <p:nvPr/>
        </p:nvSpPr>
        <p:spPr>
          <a:xfrm>
            <a:off x="5363640" y="263520"/>
            <a:ext cx="609408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1" strike="noStrike" spc="-1" dirty="0">
                <a:solidFill>
                  <a:srgbClr val="000000"/>
                </a:solidFill>
                <a:latin typeface="Century Gothic"/>
              </a:rPr>
              <a:t>Mechanical Properties of Materials</a:t>
            </a:r>
            <a:endParaRPr lang="es-ES" sz="1800" b="0" strike="noStrike" spc="-1" dirty="0">
              <a:latin typeface="Arial"/>
            </a:endParaRPr>
          </a:p>
        </p:txBody>
      </p:sp>
      <p:sp>
        <p:nvSpPr>
          <p:cNvPr id="97" name="Cloud 3"/>
          <p:cNvSpPr/>
          <p:nvPr/>
        </p:nvSpPr>
        <p:spPr>
          <a:xfrm>
            <a:off x="0" y="632880"/>
            <a:ext cx="12304080" cy="3343680"/>
          </a:xfrm>
          <a:prstGeom prst="cloud">
            <a:avLst/>
          </a:prstGeom>
          <a:solidFill>
            <a:srgbClr val="C4220D"/>
          </a:solidFill>
          <a:ln>
            <a:solidFill>
              <a:srgbClr val="901909"/>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1800" b="0" strike="noStrike" spc="-1">
                <a:solidFill>
                  <a:srgbClr val="FFFFFF"/>
                </a:solidFill>
                <a:latin typeface="Century Gothic"/>
              </a:rPr>
              <a:t>A material’s mechanical properties refer to components that react against an applied load. An essential characteristic of all mechanical properties is their ability to describe the material’s </a:t>
            </a:r>
            <a:r>
              <a:rPr lang="en-US" sz="1800" b="1" strike="noStrike" spc="-1">
                <a:solidFill>
                  <a:srgbClr val="FFFFFF"/>
                </a:solidFill>
                <a:latin typeface="Century Gothic"/>
              </a:rPr>
              <a:t>ability to resist deformation. </a:t>
            </a:r>
            <a:r>
              <a:rPr lang="en-US" sz="1800" b="0" strike="noStrike" spc="-1">
                <a:solidFill>
                  <a:srgbClr val="FFFFFF"/>
                </a:solidFill>
                <a:latin typeface="Century Gothic"/>
              </a:rPr>
              <a:t>These mechanical properties determine the scope and limits of a material’s functionality, as well as establish expected service life or performance. Among industries, materials are usually classified and identified in terms of such properties. Common mechanical properties that are considered in a wide array of materials are </a:t>
            </a:r>
            <a:r>
              <a:rPr lang="en-US" sz="1800" b="1" strike="noStrike" spc="-1">
                <a:solidFill>
                  <a:srgbClr val="FFFFFF"/>
                </a:solidFill>
                <a:latin typeface="Century Gothic"/>
              </a:rPr>
              <a:t>stiffness, toughness, strength, ductility, hardness, and impact resistance.</a:t>
            </a:r>
            <a:endParaRPr lang="es-ES" sz="1800" b="0" strike="noStrike" spc="-1">
              <a:latin typeface="Arial"/>
            </a:endParaRPr>
          </a:p>
        </p:txBody>
      </p:sp>
      <p:sp>
        <p:nvSpPr>
          <p:cNvPr id="98" name="Rectangle: Rounded Corners 4"/>
          <p:cNvSpPr/>
          <p:nvPr/>
        </p:nvSpPr>
        <p:spPr>
          <a:xfrm>
            <a:off x="112320" y="3764160"/>
            <a:ext cx="12191760" cy="2622960"/>
          </a:xfrm>
          <a:prstGeom prst="roundRect">
            <a:avLst>
              <a:gd name="adj" fmla="val 16667"/>
            </a:avLst>
          </a:prstGeom>
          <a:solidFill>
            <a:srgbClr val="50CFB4"/>
          </a:solidFill>
          <a:ln>
            <a:solidFill>
              <a:srgbClr val="3B9985"/>
            </a:solidFill>
            <a:round/>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nSpc>
                <a:spcPct val="100000"/>
              </a:lnSpc>
              <a:buNone/>
            </a:pPr>
            <a:r>
              <a:rPr lang="en-US" sz="1800" b="0" strike="noStrike" spc="-1">
                <a:solidFill>
                  <a:srgbClr val="000000"/>
                </a:solidFill>
                <a:latin typeface="Century Gothic"/>
              </a:rPr>
              <a:t>The mechanical properties of materials are not constant; they continuously change when exposed to various conditions, such as heat or loading rate. Moreover, mechanical properties may be tested using the following methods:</a:t>
            </a:r>
            <a:endParaRPr lang="es-ES" sz="1800" b="0" strike="noStrike" spc="-1">
              <a:latin typeface="Arial"/>
            </a:endParaRPr>
          </a:p>
          <a:p>
            <a:pPr indent="-216000">
              <a:lnSpc>
                <a:spcPct val="100000"/>
              </a:lnSpc>
              <a:buClr>
                <a:srgbClr val="000000"/>
              </a:buClr>
              <a:buFont typeface="Arial"/>
              <a:buChar char="•"/>
            </a:pPr>
            <a:r>
              <a:rPr lang="en-US" sz="1800" b="1" strike="noStrike" spc="-1">
                <a:solidFill>
                  <a:srgbClr val="000000"/>
                </a:solidFill>
                <a:latin typeface="Century Gothic"/>
              </a:rPr>
              <a:t>Hardness testing</a:t>
            </a:r>
            <a:r>
              <a:rPr lang="en-US" sz="1800" b="0" strike="noStrike" spc="-1">
                <a:solidFill>
                  <a:srgbClr val="000000"/>
                </a:solidFill>
                <a:latin typeface="Century Gothic"/>
              </a:rPr>
              <a:t> – includes hardness tests such as Vickers, Rockwell, and Nanoindentation</a:t>
            </a:r>
            <a:endParaRPr lang="es-ES" sz="1800" b="0" strike="noStrike" spc="-1">
              <a:latin typeface="Arial"/>
            </a:endParaRPr>
          </a:p>
          <a:p>
            <a:pPr indent="-216000">
              <a:lnSpc>
                <a:spcPct val="100000"/>
              </a:lnSpc>
              <a:buClr>
                <a:srgbClr val="000000"/>
              </a:buClr>
              <a:buFont typeface="Arial"/>
              <a:buChar char="•"/>
            </a:pPr>
            <a:r>
              <a:rPr lang="en-US" sz="1800" b="1" strike="noStrike" spc="-1">
                <a:solidFill>
                  <a:srgbClr val="000000"/>
                </a:solidFill>
                <a:latin typeface="Century Gothic"/>
              </a:rPr>
              <a:t>Compression and fatigue testing</a:t>
            </a:r>
            <a:r>
              <a:rPr lang="en-US" sz="1800" b="0" strike="noStrike" spc="-1">
                <a:solidFill>
                  <a:srgbClr val="000000"/>
                </a:solidFill>
                <a:latin typeface="Century Gothic"/>
              </a:rPr>
              <a:t> – includes the testing of materials such as plastic, steel, or aluminum; also includes the testing of tensile strength</a:t>
            </a:r>
            <a:endParaRPr lang="es-ES" sz="1800" b="0" strike="noStrike" spc="-1">
              <a:latin typeface="Arial"/>
            </a:endParaRPr>
          </a:p>
          <a:p>
            <a:pPr indent="-216000">
              <a:lnSpc>
                <a:spcPct val="100000"/>
              </a:lnSpc>
              <a:buClr>
                <a:srgbClr val="000000"/>
              </a:buClr>
              <a:buFont typeface="Arial"/>
              <a:buChar char="•"/>
            </a:pPr>
            <a:r>
              <a:rPr lang="en-US" sz="1800" b="1" strike="noStrike" spc="-1">
                <a:solidFill>
                  <a:srgbClr val="000000"/>
                </a:solidFill>
                <a:latin typeface="Century Gothic"/>
              </a:rPr>
              <a:t>Scratch adhesion testing</a:t>
            </a:r>
            <a:r>
              <a:rPr lang="en-US" sz="1800" b="0" strike="noStrike" spc="-1">
                <a:solidFill>
                  <a:srgbClr val="000000"/>
                </a:solidFill>
                <a:latin typeface="Century Gothic"/>
              </a:rPr>
              <a:t> – measures adhesive failure and strength; typically utilized in meeting coating requirements</a:t>
            </a:r>
            <a:endParaRPr lang="es-ES" sz="18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1"/>
          <p:cNvSpPr/>
          <p:nvPr/>
        </p:nvSpPr>
        <p:spPr>
          <a:xfrm>
            <a:off x="172080" y="676800"/>
            <a:ext cx="11961360" cy="1737720"/>
          </a:xfrm>
          <a:prstGeom prst="rect">
            <a:avLst/>
          </a:prstGeom>
          <a:solidFill>
            <a:srgbClr val="FFFFFF"/>
          </a:solidFill>
          <a:ln>
            <a:solidFill>
              <a:srgbClr val="50CFB4"/>
            </a:solidFill>
            <a:round/>
          </a:ln>
        </p:spPr>
        <p:style>
          <a:lnRef idx="2">
            <a:schemeClr val="accent5"/>
          </a:lnRef>
          <a:fillRef idx="1">
            <a:schemeClr val="lt1"/>
          </a:fillRef>
          <a:effectRef idx="0">
            <a:schemeClr val="accent5"/>
          </a:effectRef>
          <a:fontRef idx="minor"/>
        </p:style>
        <p:txBody>
          <a:bodyPr wrap="none" anchor="t">
            <a:spAutoFit/>
          </a:bodyPr>
          <a:lstStyle/>
          <a:p>
            <a:pPr algn="ctr">
              <a:lnSpc>
                <a:spcPct val="100000"/>
              </a:lnSpc>
              <a:buNone/>
            </a:pPr>
            <a:r>
              <a:rPr lang="en-US" sz="3600" b="1" strike="noStrike" spc="-1" dirty="0">
                <a:solidFill>
                  <a:schemeClr val="accent6">
                    <a:lumMod val="75000"/>
                  </a:schemeClr>
                </a:solidFill>
                <a:latin typeface="Century Gothic"/>
              </a:rPr>
              <a:t>HOW TO EVALUATE MATERIALS-properties to consider</a:t>
            </a:r>
            <a:r>
              <a:rPr lang="en-US" sz="5400" b="1" strike="noStrike" spc="-1" dirty="0">
                <a:solidFill>
                  <a:schemeClr val="accent6">
                    <a:lumMod val="75000"/>
                  </a:schemeClr>
                </a:solidFill>
                <a:latin typeface="Century Gothic"/>
              </a:rPr>
              <a:t>:</a:t>
            </a:r>
            <a:br>
              <a:rPr dirty="0">
                <a:solidFill>
                  <a:schemeClr val="accent6">
                    <a:lumMod val="75000"/>
                  </a:schemeClr>
                </a:solidFill>
              </a:rPr>
            </a:br>
            <a:endParaRPr lang="es-ES" sz="5400" b="0" strike="noStrike" spc="-1" dirty="0">
              <a:solidFill>
                <a:schemeClr val="accent6">
                  <a:lumMod val="75000"/>
                </a:schemeClr>
              </a:solidFill>
              <a:latin typeface="Arial"/>
            </a:endParaRPr>
          </a:p>
        </p:txBody>
      </p:sp>
      <p:sp>
        <p:nvSpPr>
          <p:cNvPr id="92" name="TextBox 3"/>
          <p:cNvSpPr/>
          <p:nvPr/>
        </p:nvSpPr>
        <p:spPr>
          <a:xfrm>
            <a:off x="421560" y="2365560"/>
            <a:ext cx="9405360" cy="3076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800" b="1" strike="noStrike" spc="-1">
                <a:solidFill>
                  <a:srgbClr val="000000"/>
                </a:solidFill>
                <a:latin typeface="Century Gothic"/>
              </a:rPr>
              <a:t>Physical properties </a:t>
            </a:r>
            <a:r>
              <a:rPr lang="en-US" sz="2800" b="0" strike="noStrike" spc="-1">
                <a:solidFill>
                  <a:srgbClr val="000000"/>
                </a:solidFill>
                <a:latin typeface="Century Gothic"/>
              </a:rPr>
              <a:t>are measurable. Those are density, melting point, conductivity, coefficient of expansion, etc. </a:t>
            </a:r>
            <a:endParaRPr lang="es-ES" sz="2800" b="0" strike="noStrike" spc="-1">
              <a:latin typeface="Arial"/>
            </a:endParaRPr>
          </a:p>
          <a:p>
            <a:pPr>
              <a:lnSpc>
                <a:spcPct val="100000"/>
              </a:lnSpc>
              <a:buNone/>
            </a:pPr>
            <a:endParaRPr lang="es-ES" sz="2800" b="0" strike="noStrike" spc="-1">
              <a:latin typeface="Arial"/>
            </a:endParaRPr>
          </a:p>
          <a:p>
            <a:pPr>
              <a:lnSpc>
                <a:spcPct val="100000"/>
              </a:lnSpc>
              <a:buNone/>
            </a:pPr>
            <a:r>
              <a:rPr lang="en-US" sz="2800" b="1" strike="noStrike" spc="-1">
                <a:solidFill>
                  <a:srgbClr val="000000"/>
                </a:solidFill>
                <a:latin typeface="Century Gothic"/>
              </a:rPr>
              <a:t>Mechanical properties </a:t>
            </a:r>
            <a:r>
              <a:rPr lang="en-US" sz="2800" b="0" strike="noStrike" spc="-1">
                <a:solidFill>
                  <a:srgbClr val="000000"/>
                </a:solidFill>
                <a:latin typeface="Century Gothic"/>
              </a:rPr>
              <a:t>are how the metal performs when different </a:t>
            </a:r>
            <a:r>
              <a:rPr lang="en-US" sz="2800" b="1" i="1" strike="noStrike" spc="-1">
                <a:solidFill>
                  <a:srgbClr val="000000"/>
                </a:solidFill>
                <a:latin typeface="Century Gothic"/>
              </a:rPr>
              <a:t>forces</a:t>
            </a:r>
            <a:r>
              <a:rPr lang="en-US" sz="2800" b="0" strike="noStrike" spc="-1">
                <a:solidFill>
                  <a:srgbClr val="000000"/>
                </a:solidFill>
                <a:latin typeface="Century Gothic"/>
              </a:rPr>
              <a:t> are applied to them. That includes strength, ductility, wear resistance, etc.</a:t>
            </a:r>
            <a:endParaRPr lang="es-ES" sz="28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2"/>
          <p:cNvSpPr/>
          <p:nvPr/>
        </p:nvSpPr>
        <p:spPr>
          <a:xfrm>
            <a:off x="232919" y="1537920"/>
            <a:ext cx="11143003" cy="429145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50000"/>
              </a:lnSpc>
              <a:spcAft>
                <a:spcPts val="751"/>
              </a:spcAft>
              <a:buNone/>
            </a:pPr>
            <a:r>
              <a:rPr lang="en-US" sz="1800" b="0" strike="noStrike" spc="-1" dirty="0">
                <a:solidFill>
                  <a:srgbClr val="444444"/>
                </a:solidFill>
                <a:latin typeface="Arial"/>
                <a:ea typeface="Times New Roman"/>
              </a:rPr>
              <a:t> </a:t>
            </a:r>
            <a:r>
              <a:rPr lang="en-US" sz="4000" b="1" strike="noStrike" spc="-1" dirty="0">
                <a:solidFill>
                  <a:srgbClr val="444444"/>
                </a:solidFill>
                <a:latin typeface="Arial"/>
                <a:ea typeface="Times New Roman"/>
              </a:rPr>
              <a:t>What is a force?</a:t>
            </a:r>
            <a:endParaRPr lang="es-ES" sz="4000" b="0" strike="noStrike" spc="-1" dirty="0">
              <a:latin typeface="Arial"/>
            </a:endParaRPr>
          </a:p>
          <a:p>
            <a:pPr>
              <a:lnSpc>
                <a:spcPct val="150000"/>
              </a:lnSpc>
              <a:spcAft>
                <a:spcPts val="751"/>
              </a:spcAft>
              <a:buNone/>
            </a:pPr>
            <a:r>
              <a:rPr lang="en-US" sz="2000" b="0" strike="noStrike" spc="-1" dirty="0">
                <a:solidFill>
                  <a:srgbClr val="444444"/>
                </a:solidFill>
                <a:latin typeface="Arial"/>
                <a:ea typeface="Times New Roman"/>
              </a:rPr>
              <a:t>We all know from experience that a force is the amount of pushing or pulling required to move an object. Engineers determine the loads or external forces that act upon a structure. When external forces are applied to a structure, internal stresses (internal forces) develop resistance to the outside forces. The opposition of external and internal forces is what holds the structure together. Once engineers know the loads acting on a structure, they calculate the resulting internal stresses, and design each piece of the structure so that it is strong enough to carry the loads without breaking.</a:t>
            </a:r>
            <a:endParaRPr lang="es-ES" sz="2000" b="0" strike="noStrike" spc="-1" dirty="0">
              <a:latin typeface="Arial"/>
            </a:endParaRPr>
          </a:p>
        </p:txBody>
      </p:sp>
      <p:pic>
        <p:nvPicPr>
          <p:cNvPr id="2" name="Picture 1">
            <a:extLst>
              <a:ext uri="{FF2B5EF4-FFF2-40B4-BE49-F238E27FC236}">
                <a16:creationId xmlns:a16="http://schemas.microsoft.com/office/drawing/2014/main" id="{98060873-FC36-4578-ACFF-B4A949D9E70C}"/>
              </a:ext>
            </a:extLst>
          </p:cNvPr>
          <p:cNvPicPr>
            <a:picLocks noChangeAspect="1"/>
          </p:cNvPicPr>
          <p:nvPr/>
        </p:nvPicPr>
        <p:blipFill>
          <a:blip r:embed="rId2"/>
          <a:stretch>
            <a:fillRect/>
          </a:stretch>
        </p:blipFill>
        <p:spPr>
          <a:xfrm>
            <a:off x="7590905" y="300981"/>
            <a:ext cx="3106190" cy="12738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9D4B4E-9CDA-874B-1CAC-5391161067B2}"/>
              </a:ext>
            </a:extLst>
          </p:cNvPr>
          <p:cNvSpPr txBox="1"/>
          <p:nvPr/>
        </p:nvSpPr>
        <p:spPr>
          <a:xfrm>
            <a:off x="344129" y="816352"/>
            <a:ext cx="11847871" cy="5940088"/>
          </a:xfrm>
          <a:prstGeom prst="rect">
            <a:avLst/>
          </a:prstGeom>
          <a:noFill/>
        </p:spPr>
        <p:txBody>
          <a:bodyPr wrap="square">
            <a:spAutoFit/>
          </a:bodyPr>
          <a:lstStyle/>
          <a:p>
            <a:endParaRPr lang="en-US" dirty="0"/>
          </a:p>
          <a:p>
            <a:endParaRPr lang="en-US" dirty="0"/>
          </a:p>
          <a:p>
            <a:r>
              <a:rPr lang="en-US" sz="3200" b="1" dirty="0">
                <a:effectLst>
                  <a:outerShdw blurRad="38100" dist="38100" dir="2700000" algn="tl">
                    <a:srgbClr val="000000">
                      <a:alpha val="43137"/>
                    </a:srgbClr>
                  </a:outerShdw>
                </a:effectLst>
              </a:rPr>
              <a:t>Force</a:t>
            </a:r>
            <a:r>
              <a:rPr lang="en-US" sz="2400" dirty="0"/>
              <a:t>, in mechanics, is any action that tends to maintain or alter the motion of a body or to distort it. The concept of force is commonly explained in terms of </a:t>
            </a:r>
            <a:r>
              <a:rPr lang="en-US" sz="2400" b="1" dirty="0"/>
              <a:t>Isaac Newton’s three laws of motion</a:t>
            </a:r>
            <a:r>
              <a:rPr lang="en-US" sz="2400" dirty="0"/>
              <a:t> set forth in his Principia Mathematica (1687). According to </a:t>
            </a:r>
            <a:r>
              <a:rPr lang="en-US" sz="2400" b="1" dirty="0">
                <a:effectLst>
                  <a:outerShdw blurRad="38100" dist="38100" dir="2700000" algn="tl">
                    <a:srgbClr val="000000">
                      <a:alpha val="43137"/>
                    </a:srgbClr>
                  </a:outerShdw>
                </a:effectLst>
              </a:rPr>
              <a:t>Newton’s first principle</a:t>
            </a:r>
            <a:r>
              <a:rPr lang="en-US" sz="2400" dirty="0"/>
              <a:t>, a body that is at rest or moving at a uniform rate in a straight line will remain in that state until some force is applied to it. </a:t>
            </a:r>
            <a:r>
              <a:rPr lang="en-US" sz="2400" b="1" dirty="0">
                <a:effectLst>
                  <a:outerShdw blurRad="38100" dist="38100" dir="2700000" algn="tl">
                    <a:srgbClr val="000000">
                      <a:alpha val="43137"/>
                    </a:srgbClr>
                  </a:outerShdw>
                </a:effectLst>
              </a:rPr>
              <a:t>The second law</a:t>
            </a:r>
            <a:r>
              <a:rPr lang="en-US" sz="2400" dirty="0"/>
              <a:t> says that when an external force acts on a body, it produces an acceleration (change in velocity) of the body in the direction of the force. The magnitude of the acceleration is directly proportional to the magnitude of the external force and inversely proportional to the quantity of matter in the body. </a:t>
            </a:r>
            <a:r>
              <a:rPr lang="en-US" sz="2400" b="1" dirty="0">
                <a:effectLst>
                  <a:outerShdw blurRad="38100" dist="38100" dir="2700000" algn="tl">
                    <a:srgbClr val="000000">
                      <a:alpha val="43137"/>
                    </a:srgbClr>
                  </a:outerShdw>
                </a:effectLst>
              </a:rPr>
              <a:t>Newton’s third law </a:t>
            </a:r>
            <a:r>
              <a:rPr lang="en-US" sz="2400" dirty="0"/>
              <a:t>states that when one body exerts a force on another body, the second body exerts an equal force on the first body. This principle of action and reaction explains why a force tends to deform a body (i.e., change its shape) whether or not it causes the body to move. The deformation of a body can usually be neglected when investigating its motion.              BRITANNICA</a:t>
            </a:r>
          </a:p>
        </p:txBody>
      </p:sp>
    </p:spTree>
    <p:extLst>
      <p:ext uri="{BB962C8B-B14F-4D97-AF65-F5344CB8AC3E}">
        <p14:creationId xmlns:p14="http://schemas.microsoft.com/office/powerpoint/2010/main" val="127032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444492-B90B-4F59-A526-2521BB2E8E8C}"/>
              </a:ext>
            </a:extLst>
          </p:cNvPr>
          <p:cNvPicPr>
            <a:picLocks noChangeAspect="1"/>
          </p:cNvPicPr>
          <p:nvPr/>
        </p:nvPicPr>
        <p:blipFill>
          <a:blip r:embed="rId2"/>
          <a:stretch>
            <a:fillRect/>
          </a:stretch>
        </p:blipFill>
        <p:spPr>
          <a:xfrm>
            <a:off x="930182" y="92475"/>
            <a:ext cx="8897399" cy="6673049"/>
          </a:xfrm>
          <a:prstGeom prst="rect">
            <a:avLst/>
          </a:prstGeom>
        </p:spPr>
      </p:pic>
    </p:spTree>
    <p:extLst>
      <p:ext uri="{BB962C8B-B14F-4D97-AF65-F5344CB8AC3E}">
        <p14:creationId xmlns:p14="http://schemas.microsoft.com/office/powerpoint/2010/main" val="195622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2"/>
          <p:cNvPicPr/>
          <p:nvPr/>
        </p:nvPicPr>
        <p:blipFill>
          <a:blip r:embed="rId2"/>
          <a:stretch/>
        </p:blipFill>
        <p:spPr>
          <a:xfrm>
            <a:off x="2475720" y="305640"/>
            <a:ext cx="7913520" cy="5935320"/>
          </a:xfrm>
          <a:prstGeom prst="rect">
            <a:avLst/>
          </a:prstGeom>
          <a:ln w="0">
            <a:noFill/>
          </a:ln>
        </p:spPr>
      </p:pic>
    </p:spTree>
    <p:extLst>
      <p:ext uri="{BB962C8B-B14F-4D97-AF65-F5344CB8AC3E}">
        <p14:creationId xmlns:p14="http://schemas.microsoft.com/office/powerpoint/2010/main" val="2646845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364</TotalTime>
  <Words>979</Words>
  <Application>Microsoft Office PowerPoint</Application>
  <PresentationFormat>Widescreen</PresentationFormat>
  <Paragraphs>37</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Century Gothic</vt:lpstr>
      <vt:lpstr>Symbol</vt:lpstr>
      <vt:lpstr>Times New Roman</vt:lpstr>
      <vt:lpstr>Wingdings</vt:lpstr>
      <vt:lpstr>Office Theme</vt:lpstr>
      <vt:lpstr>Office Theme</vt:lpstr>
      <vt:lpstr>Forces in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Forces in engineering</dc:title>
  <dc:subject/>
  <dc:creator>c cnudde</dc:creator>
  <dc:description/>
  <cp:lastModifiedBy>c cnudde</cp:lastModifiedBy>
  <cp:revision>56</cp:revision>
  <dcterms:created xsi:type="dcterms:W3CDTF">2022-04-03T00:55:56Z</dcterms:created>
  <dcterms:modified xsi:type="dcterms:W3CDTF">2023-08-28T03:24:29Z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PresentationFormat">
    <vt:lpwstr>Widescreen</vt:lpwstr>
  </property>
  <property fmtid="{D5CDD505-2E9C-101B-9397-08002B2CF9AE}" pid="4" name="Slides">
    <vt:i4>14</vt:i4>
  </property>
</Properties>
</file>