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43"/>
  </p:notesMasterIdLst>
  <p:sldIdLst>
    <p:sldId id="256" r:id="rId2"/>
    <p:sldId id="336" r:id="rId3"/>
    <p:sldId id="477" r:id="rId4"/>
    <p:sldId id="637" r:id="rId5"/>
    <p:sldId id="647" r:id="rId6"/>
    <p:sldId id="542" r:id="rId7"/>
    <p:sldId id="543" r:id="rId8"/>
    <p:sldId id="604" r:id="rId9"/>
    <p:sldId id="605" r:id="rId10"/>
    <p:sldId id="608" r:id="rId11"/>
    <p:sldId id="609" r:id="rId12"/>
    <p:sldId id="651" r:id="rId13"/>
    <p:sldId id="652" r:id="rId14"/>
    <p:sldId id="544" r:id="rId15"/>
    <p:sldId id="606" r:id="rId16"/>
    <p:sldId id="666" r:id="rId17"/>
    <p:sldId id="667" r:id="rId18"/>
    <p:sldId id="668" r:id="rId19"/>
    <p:sldId id="669" r:id="rId20"/>
    <p:sldId id="670" r:id="rId21"/>
    <p:sldId id="616" r:id="rId22"/>
    <p:sldId id="615" r:id="rId23"/>
    <p:sldId id="545" r:id="rId24"/>
    <p:sldId id="633" r:id="rId25"/>
    <p:sldId id="571" r:id="rId26"/>
    <p:sldId id="547" r:id="rId27"/>
    <p:sldId id="657" r:id="rId28"/>
    <p:sldId id="658" r:id="rId29"/>
    <p:sldId id="548" r:id="rId30"/>
    <p:sldId id="549" r:id="rId31"/>
    <p:sldId id="659" r:id="rId32"/>
    <p:sldId id="673" r:id="rId33"/>
    <p:sldId id="674" r:id="rId34"/>
    <p:sldId id="675" r:id="rId35"/>
    <p:sldId id="676" r:id="rId36"/>
    <p:sldId id="677" r:id="rId37"/>
    <p:sldId id="678" r:id="rId38"/>
    <p:sldId id="679" r:id="rId39"/>
    <p:sldId id="680" r:id="rId40"/>
    <p:sldId id="681" r:id="rId41"/>
    <p:sldId id="592" r:id="rId42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AF0F0"/>
    <a:srgbClr val="006600"/>
    <a:srgbClr val="660066"/>
    <a:srgbClr val="FF6161"/>
    <a:srgbClr val="F3F0F6"/>
    <a:srgbClr val="D2F5F6"/>
    <a:srgbClr val="D3E6F5"/>
    <a:srgbClr val="D5E0F3"/>
    <a:srgbClr val="A6C3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6247" autoAdjust="0"/>
  </p:normalViewPr>
  <p:slideViewPr>
    <p:cSldViewPr>
      <p:cViewPr varScale="1">
        <p:scale>
          <a:sx n="78" d="100"/>
          <a:sy n="78" d="100"/>
        </p:scale>
        <p:origin x="940" y="60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6EB033D-CE4E-41DA-B9CE-6A6A5F4A0AC8}" type="datetimeFigureOut">
              <a:rPr lang="es-UY"/>
              <a:pPr>
                <a:defRPr/>
              </a:pPr>
              <a:t>13/5/2024</a:t>
            </a:fld>
            <a:endParaRPr lang="es-UY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UY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UY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D76853F-CCE8-4638-ABD3-E23AF55B30BB}" type="slidenum">
              <a:rPr lang="es-UY"/>
              <a:pPr>
                <a:defRPr/>
              </a:pPr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7838717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UY"/>
          </a:p>
        </p:txBody>
      </p:sp>
      <p:sp>
        <p:nvSpPr>
          <p:cNvPr id="25604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956BCEE-65A8-4779-B795-BD08A7189B4A}" type="slidenum">
              <a:rPr lang="es-UY">
                <a:latin typeface="Calibri" panose="020F0502020204030204" pitchFamily="34" charset="0"/>
              </a:rPr>
              <a:pPr/>
              <a:t>3</a:t>
            </a:fld>
            <a:endParaRPr lang="es-UY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5135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UY"/>
              <a:t>Revisar!!!</a:t>
            </a:r>
          </a:p>
        </p:txBody>
      </p:sp>
      <p:sp>
        <p:nvSpPr>
          <p:cNvPr id="1249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7F9FAF-06F7-4187-94F3-09F94001AF46}" type="slidenum">
              <a:rPr lang="es-UY">
                <a:latin typeface="Calibri" panose="020F0502020204030204" pitchFamily="34" charset="0"/>
              </a:rPr>
              <a:pPr/>
              <a:t>12</a:t>
            </a:fld>
            <a:endParaRPr lang="es-UY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8885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UY"/>
              <a:t>Revisar!!!</a:t>
            </a:r>
          </a:p>
        </p:txBody>
      </p:sp>
      <p:sp>
        <p:nvSpPr>
          <p:cNvPr id="1249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7F9FAF-06F7-4187-94F3-09F94001AF46}" type="slidenum">
              <a:rPr lang="es-UY">
                <a:latin typeface="Calibri" panose="020F0502020204030204" pitchFamily="34" charset="0"/>
              </a:rPr>
              <a:pPr/>
              <a:t>13</a:t>
            </a:fld>
            <a:endParaRPr lang="es-UY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4737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UY"/>
              <a:t>Revisar!!!</a:t>
            </a:r>
          </a:p>
        </p:txBody>
      </p:sp>
      <p:sp>
        <p:nvSpPr>
          <p:cNvPr id="1249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7F9FAF-06F7-4187-94F3-09F94001AF46}" type="slidenum">
              <a:rPr lang="es-UY">
                <a:latin typeface="Calibri" panose="020F0502020204030204" pitchFamily="34" charset="0"/>
              </a:rPr>
              <a:pPr/>
              <a:t>14</a:t>
            </a:fld>
            <a:endParaRPr lang="es-UY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8266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UY"/>
              <a:t>Revisar!!!</a:t>
            </a:r>
          </a:p>
        </p:txBody>
      </p:sp>
      <p:sp>
        <p:nvSpPr>
          <p:cNvPr id="1249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7F9FAF-06F7-4187-94F3-09F94001AF46}" type="slidenum">
              <a:rPr lang="es-UY">
                <a:latin typeface="Calibri" panose="020F0502020204030204" pitchFamily="34" charset="0"/>
              </a:rPr>
              <a:pPr/>
              <a:t>15</a:t>
            </a:fld>
            <a:endParaRPr lang="es-UY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1776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UY"/>
              <a:t>Revisar!!!</a:t>
            </a:r>
          </a:p>
        </p:txBody>
      </p:sp>
      <p:sp>
        <p:nvSpPr>
          <p:cNvPr id="1249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7F9FAF-06F7-4187-94F3-09F94001AF46}" type="slidenum">
              <a:rPr lang="es-UY">
                <a:latin typeface="Calibri" panose="020F0502020204030204" pitchFamily="34" charset="0"/>
              </a:rPr>
              <a:pPr/>
              <a:t>16</a:t>
            </a:fld>
            <a:endParaRPr lang="es-UY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5217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UY"/>
              <a:t>Revisar!!!</a:t>
            </a:r>
          </a:p>
        </p:txBody>
      </p:sp>
      <p:sp>
        <p:nvSpPr>
          <p:cNvPr id="1249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7F9FAF-06F7-4187-94F3-09F94001AF46}" type="slidenum">
              <a:rPr lang="es-UY">
                <a:latin typeface="Calibri" panose="020F0502020204030204" pitchFamily="34" charset="0"/>
              </a:rPr>
              <a:pPr/>
              <a:t>17</a:t>
            </a:fld>
            <a:endParaRPr lang="es-UY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5839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UY"/>
              <a:t>Revisar!!!</a:t>
            </a:r>
          </a:p>
        </p:txBody>
      </p:sp>
      <p:sp>
        <p:nvSpPr>
          <p:cNvPr id="1249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7F9FAF-06F7-4187-94F3-09F94001AF46}" type="slidenum">
              <a:rPr lang="es-UY">
                <a:latin typeface="Calibri" panose="020F0502020204030204" pitchFamily="34" charset="0"/>
              </a:rPr>
              <a:pPr/>
              <a:t>18</a:t>
            </a:fld>
            <a:endParaRPr lang="es-UY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9981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UY"/>
              <a:t>Revisar!!!</a:t>
            </a:r>
          </a:p>
        </p:txBody>
      </p:sp>
      <p:sp>
        <p:nvSpPr>
          <p:cNvPr id="1249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7F9FAF-06F7-4187-94F3-09F94001AF46}" type="slidenum">
              <a:rPr lang="es-UY">
                <a:latin typeface="Calibri" panose="020F0502020204030204" pitchFamily="34" charset="0"/>
              </a:rPr>
              <a:pPr/>
              <a:t>19</a:t>
            </a:fld>
            <a:endParaRPr lang="es-UY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9720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UY"/>
              <a:t>Revisar!!!</a:t>
            </a:r>
          </a:p>
        </p:txBody>
      </p:sp>
      <p:sp>
        <p:nvSpPr>
          <p:cNvPr id="1249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7F9FAF-06F7-4187-94F3-09F94001AF46}" type="slidenum">
              <a:rPr lang="es-UY">
                <a:latin typeface="Calibri" panose="020F0502020204030204" pitchFamily="34" charset="0"/>
              </a:rPr>
              <a:pPr/>
              <a:t>20</a:t>
            </a:fld>
            <a:endParaRPr lang="es-UY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9079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UY"/>
              <a:t>Revisar!!!</a:t>
            </a:r>
          </a:p>
        </p:txBody>
      </p:sp>
      <p:sp>
        <p:nvSpPr>
          <p:cNvPr id="1249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7F9FAF-06F7-4187-94F3-09F94001AF46}" type="slidenum">
              <a:rPr lang="es-UY">
                <a:latin typeface="Calibri" panose="020F0502020204030204" pitchFamily="34" charset="0"/>
              </a:rPr>
              <a:pPr/>
              <a:t>21</a:t>
            </a:fld>
            <a:endParaRPr lang="es-UY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324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UY"/>
              <a:t>Revisar!!!</a:t>
            </a:r>
          </a:p>
        </p:txBody>
      </p:sp>
      <p:sp>
        <p:nvSpPr>
          <p:cNvPr id="1249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7F9FAF-06F7-4187-94F3-09F94001AF46}" type="slidenum">
              <a:rPr lang="es-UY">
                <a:latin typeface="Calibri" panose="020F0502020204030204" pitchFamily="34" charset="0"/>
              </a:rPr>
              <a:pPr/>
              <a:t>4</a:t>
            </a:fld>
            <a:endParaRPr lang="es-UY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0479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UY"/>
              <a:t>Revisar!!!</a:t>
            </a:r>
          </a:p>
        </p:txBody>
      </p:sp>
      <p:sp>
        <p:nvSpPr>
          <p:cNvPr id="1249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7F9FAF-06F7-4187-94F3-09F94001AF46}" type="slidenum">
              <a:rPr lang="es-UY">
                <a:latin typeface="Calibri" panose="020F0502020204030204" pitchFamily="34" charset="0"/>
              </a:rPr>
              <a:pPr/>
              <a:t>22</a:t>
            </a:fld>
            <a:endParaRPr lang="es-UY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4000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UY"/>
              <a:t>Revisar!!!</a:t>
            </a:r>
          </a:p>
        </p:txBody>
      </p:sp>
      <p:sp>
        <p:nvSpPr>
          <p:cNvPr id="1249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7F9FAF-06F7-4187-94F3-09F94001AF46}" type="slidenum">
              <a:rPr lang="es-UY">
                <a:latin typeface="Calibri" panose="020F0502020204030204" pitchFamily="34" charset="0"/>
              </a:rPr>
              <a:pPr/>
              <a:t>23</a:t>
            </a:fld>
            <a:endParaRPr lang="es-UY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5113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UY"/>
              <a:t>Revisar!!!</a:t>
            </a:r>
          </a:p>
        </p:txBody>
      </p:sp>
      <p:sp>
        <p:nvSpPr>
          <p:cNvPr id="1249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7F9FAF-06F7-4187-94F3-09F94001AF46}" type="slidenum">
              <a:rPr lang="es-UY">
                <a:latin typeface="Calibri" panose="020F0502020204030204" pitchFamily="34" charset="0"/>
              </a:rPr>
              <a:pPr/>
              <a:t>24</a:t>
            </a:fld>
            <a:endParaRPr lang="es-UY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4451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UY"/>
              <a:t>Revisar!!!</a:t>
            </a:r>
          </a:p>
        </p:txBody>
      </p:sp>
      <p:sp>
        <p:nvSpPr>
          <p:cNvPr id="1249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7F9FAF-06F7-4187-94F3-09F94001AF46}" type="slidenum">
              <a:rPr lang="es-UY">
                <a:latin typeface="Calibri" panose="020F0502020204030204" pitchFamily="34" charset="0"/>
              </a:rPr>
              <a:pPr/>
              <a:t>25</a:t>
            </a:fld>
            <a:endParaRPr lang="es-UY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52059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UY"/>
              <a:t>Revisar!!!</a:t>
            </a:r>
          </a:p>
        </p:txBody>
      </p:sp>
      <p:sp>
        <p:nvSpPr>
          <p:cNvPr id="1249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7F9FAF-06F7-4187-94F3-09F94001AF46}" type="slidenum">
              <a:rPr lang="es-UY">
                <a:latin typeface="Calibri" panose="020F0502020204030204" pitchFamily="34" charset="0"/>
              </a:rPr>
              <a:pPr/>
              <a:t>26</a:t>
            </a:fld>
            <a:endParaRPr lang="es-UY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51207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UY"/>
              <a:t>Revisar!!!</a:t>
            </a:r>
          </a:p>
        </p:txBody>
      </p:sp>
      <p:sp>
        <p:nvSpPr>
          <p:cNvPr id="1249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7F9FAF-06F7-4187-94F3-09F94001AF46}" type="slidenum">
              <a:rPr lang="es-UY">
                <a:latin typeface="Calibri" panose="020F0502020204030204" pitchFamily="34" charset="0"/>
              </a:rPr>
              <a:pPr/>
              <a:t>27</a:t>
            </a:fld>
            <a:endParaRPr lang="es-UY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00002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UY"/>
              <a:t>Revisar!!!</a:t>
            </a:r>
          </a:p>
        </p:txBody>
      </p:sp>
      <p:sp>
        <p:nvSpPr>
          <p:cNvPr id="1249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7F9FAF-06F7-4187-94F3-09F94001AF46}" type="slidenum">
              <a:rPr lang="es-UY">
                <a:latin typeface="Calibri" panose="020F0502020204030204" pitchFamily="34" charset="0"/>
              </a:rPr>
              <a:pPr/>
              <a:t>28</a:t>
            </a:fld>
            <a:endParaRPr lang="es-UY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32130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UY"/>
              <a:t>Revisar!!!</a:t>
            </a:r>
          </a:p>
        </p:txBody>
      </p:sp>
      <p:sp>
        <p:nvSpPr>
          <p:cNvPr id="1249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7F9FAF-06F7-4187-94F3-09F94001AF46}" type="slidenum">
              <a:rPr lang="es-UY">
                <a:latin typeface="Calibri" panose="020F0502020204030204" pitchFamily="34" charset="0"/>
              </a:rPr>
              <a:pPr/>
              <a:t>29</a:t>
            </a:fld>
            <a:endParaRPr lang="es-UY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86607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UY"/>
              <a:t>Revisar!!!</a:t>
            </a:r>
          </a:p>
        </p:txBody>
      </p:sp>
      <p:sp>
        <p:nvSpPr>
          <p:cNvPr id="1249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7F9FAF-06F7-4187-94F3-09F94001AF46}" type="slidenum">
              <a:rPr lang="es-UY">
                <a:latin typeface="Calibri" panose="020F0502020204030204" pitchFamily="34" charset="0"/>
              </a:rPr>
              <a:pPr/>
              <a:t>30</a:t>
            </a:fld>
            <a:endParaRPr lang="es-UY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02835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UY"/>
              <a:t>Revisar!!!</a:t>
            </a:r>
          </a:p>
        </p:txBody>
      </p:sp>
      <p:sp>
        <p:nvSpPr>
          <p:cNvPr id="1249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7F9FAF-06F7-4187-94F3-09F94001AF46}" type="slidenum">
              <a:rPr lang="es-UY">
                <a:latin typeface="Calibri" panose="020F0502020204030204" pitchFamily="34" charset="0"/>
              </a:rPr>
              <a:pPr/>
              <a:t>31</a:t>
            </a:fld>
            <a:endParaRPr lang="es-UY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694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UY"/>
              <a:t>Revisar!!!</a:t>
            </a:r>
          </a:p>
        </p:txBody>
      </p:sp>
      <p:sp>
        <p:nvSpPr>
          <p:cNvPr id="1249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7F9FAF-06F7-4187-94F3-09F94001AF46}" type="slidenum">
              <a:rPr lang="es-UY">
                <a:latin typeface="Calibri" panose="020F0502020204030204" pitchFamily="34" charset="0"/>
              </a:rPr>
              <a:pPr/>
              <a:t>5</a:t>
            </a:fld>
            <a:endParaRPr lang="es-UY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65121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UY"/>
              <a:t>Revisar!!!</a:t>
            </a:r>
          </a:p>
        </p:txBody>
      </p:sp>
      <p:sp>
        <p:nvSpPr>
          <p:cNvPr id="1249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7F9FAF-06F7-4187-94F3-09F94001AF46}" type="slidenum">
              <a:rPr lang="es-UY">
                <a:latin typeface="Calibri" panose="020F0502020204030204" pitchFamily="34" charset="0"/>
              </a:rPr>
              <a:pPr/>
              <a:t>32</a:t>
            </a:fld>
            <a:endParaRPr lang="es-UY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80141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UY"/>
              <a:t>Revisar!!!</a:t>
            </a:r>
          </a:p>
        </p:txBody>
      </p:sp>
      <p:sp>
        <p:nvSpPr>
          <p:cNvPr id="1249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7F9FAF-06F7-4187-94F3-09F94001AF46}" type="slidenum">
              <a:rPr lang="es-UY">
                <a:latin typeface="Calibri" panose="020F0502020204030204" pitchFamily="34" charset="0"/>
              </a:rPr>
              <a:pPr/>
              <a:t>33</a:t>
            </a:fld>
            <a:endParaRPr lang="es-UY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4462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UY"/>
              <a:t>Revisar!!!</a:t>
            </a:r>
          </a:p>
        </p:txBody>
      </p:sp>
      <p:sp>
        <p:nvSpPr>
          <p:cNvPr id="1249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7F9FAF-06F7-4187-94F3-09F94001AF46}" type="slidenum">
              <a:rPr lang="es-UY">
                <a:latin typeface="Calibri" panose="020F0502020204030204" pitchFamily="34" charset="0"/>
              </a:rPr>
              <a:pPr/>
              <a:t>34</a:t>
            </a:fld>
            <a:endParaRPr lang="es-UY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66594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UY"/>
              <a:t>Revisar!!!</a:t>
            </a:r>
          </a:p>
        </p:txBody>
      </p:sp>
      <p:sp>
        <p:nvSpPr>
          <p:cNvPr id="1249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7F9FAF-06F7-4187-94F3-09F94001AF46}" type="slidenum">
              <a:rPr lang="es-UY">
                <a:latin typeface="Calibri" panose="020F0502020204030204" pitchFamily="34" charset="0"/>
              </a:rPr>
              <a:pPr/>
              <a:t>35</a:t>
            </a:fld>
            <a:endParaRPr lang="es-UY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76257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UY"/>
              <a:t>Revisar!!!</a:t>
            </a:r>
          </a:p>
        </p:txBody>
      </p:sp>
      <p:sp>
        <p:nvSpPr>
          <p:cNvPr id="1249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7F9FAF-06F7-4187-94F3-09F94001AF46}" type="slidenum">
              <a:rPr lang="es-UY">
                <a:latin typeface="Calibri" panose="020F0502020204030204" pitchFamily="34" charset="0"/>
              </a:rPr>
              <a:pPr/>
              <a:t>36</a:t>
            </a:fld>
            <a:endParaRPr lang="es-UY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3050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UY"/>
              <a:t>Revisar!!!</a:t>
            </a:r>
          </a:p>
        </p:txBody>
      </p:sp>
      <p:sp>
        <p:nvSpPr>
          <p:cNvPr id="1249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7F9FAF-06F7-4187-94F3-09F94001AF46}" type="slidenum">
              <a:rPr lang="es-UY">
                <a:latin typeface="Calibri" panose="020F0502020204030204" pitchFamily="34" charset="0"/>
              </a:rPr>
              <a:pPr/>
              <a:t>37</a:t>
            </a:fld>
            <a:endParaRPr lang="es-UY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43747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UY"/>
              <a:t>Revisar!!!</a:t>
            </a:r>
          </a:p>
        </p:txBody>
      </p:sp>
      <p:sp>
        <p:nvSpPr>
          <p:cNvPr id="1249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7F9FAF-06F7-4187-94F3-09F94001AF46}" type="slidenum">
              <a:rPr lang="es-UY">
                <a:latin typeface="Calibri" panose="020F0502020204030204" pitchFamily="34" charset="0"/>
              </a:rPr>
              <a:pPr/>
              <a:t>38</a:t>
            </a:fld>
            <a:endParaRPr lang="es-UY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11886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UY"/>
              <a:t>Revisar!!!</a:t>
            </a:r>
          </a:p>
        </p:txBody>
      </p:sp>
      <p:sp>
        <p:nvSpPr>
          <p:cNvPr id="1249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7F9FAF-06F7-4187-94F3-09F94001AF46}" type="slidenum">
              <a:rPr lang="es-UY">
                <a:latin typeface="Calibri" panose="020F0502020204030204" pitchFamily="34" charset="0"/>
              </a:rPr>
              <a:pPr/>
              <a:t>39</a:t>
            </a:fld>
            <a:endParaRPr lang="es-UY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47892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UY"/>
              <a:t>Revisar!!!</a:t>
            </a:r>
          </a:p>
        </p:txBody>
      </p:sp>
      <p:sp>
        <p:nvSpPr>
          <p:cNvPr id="1249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7F9FAF-06F7-4187-94F3-09F94001AF46}" type="slidenum">
              <a:rPr lang="es-UY">
                <a:latin typeface="Calibri" panose="020F0502020204030204" pitchFamily="34" charset="0"/>
              </a:rPr>
              <a:pPr/>
              <a:t>40</a:t>
            </a:fld>
            <a:endParaRPr lang="es-UY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03376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UY"/>
              <a:t>Revisar!!!</a:t>
            </a:r>
          </a:p>
        </p:txBody>
      </p:sp>
      <p:sp>
        <p:nvSpPr>
          <p:cNvPr id="1249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7F9FAF-06F7-4187-94F3-09F94001AF46}" type="slidenum">
              <a:rPr lang="es-UY">
                <a:latin typeface="Calibri" panose="020F0502020204030204" pitchFamily="34" charset="0"/>
              </a:rPr>
              <a:pPr/>
              <a:t>41</a:t>
            </a:fld>
            <a:endParaRPr lang="es-UY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5527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UY"/>
              <a:t>Revisar!!!</a:t>
            </a:r>
          </a:p>
        </p:txBody>
      </p:sp>
      <p:sp>
        <p:nvSpPr>
          <p:cNvPr id="1249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7F9FAF-06F7-4187-94F3-09F94001AF46}" type="slidenum">
              <a:rPr lang="es-UY">
                <a:latin typeface="Calibri" panose="020F0502020204030204" pitchFamily="34" charset="0"/>
              </a:rPr>
              <a:pPr/>
              <a:t>6</a:t>
            </a:fld>
            <a:endParaRPr lang="es-UY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5876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UY" dirty="0"/>
              <a:t>Revisar!!!</a:t>
            </a:r>
          </a:p>
        </p:txBody>
      </p:sp>
      <p:sp>
        <p:nvSpPr>
          <p:cNvPr id="1249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7F9FAF-06F7-4187-94F3-09F94001AF46}" type="slidenum">
              <a:rPr lang="es-UY">
                <a:latin typeface="Calibri" panose="020F0502020204030204" pitchFamily="34" charset="0"/>
              </a:rPr>
              <a:pPr/>
              <a:t>7</a:t>
            </a:fld>
            <a:endParaRPr lang="es-UY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0395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UY"/>
              <a:t>Revisar!!!</a:t>
            </a:r>
          </a:p>
        </p:txBody>
      </p:sp>
      <p:sp>
        <p:nvSpPr>
          <p:cNvPr id="1249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7F9FAF-06F7-4187-94F3-09F94001AF46}" type="slidenum">
              <a:rPr lang="es-UY">
                <a:latin typeface="Calibri" panose="020F0502020204030204" pitchFamily="34" charset="0"/>
              </a:rPr>
              <a:pPr/>
              <a:t>8</a:t>
            </a:fld>
            <a:endParaRPr lang="es-UY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3324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UY"/>
              <a:t>Revisar!!!</a:t>
            </a:r>
          </a:p>
        </p:txBody>
      </p:sp>
      <p:sp>
        <p:nvSpPr>
          <p:cNvPr id="1249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7F9FAF-06F7-4187-94F3-09F94001AF46}" type="slidenum">
              <a:rPr lang="es-UY">
                <a:latin typeface="Calibri" panose="020F0502020204030204" pitchFamily="34" charset="0"/>
              </a:rPr>
              <a:pPr/>
              <a:t>9</a:t>
            </a:fld>
            <a:endParaRPr lang="es-UY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8518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UY"/>
              <a:t>Revisar!!!</a:t>
            </a:r>
          </a:p>
        </p:txBody>
      </p:sp>
      <p:sp>
        <p:nvSpPr>
          <p:cNvPr id="1249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7F9FAF-06F7-4187-94F3-09F94001AF46}" type="slidenum">
              <a:rPr lang="es-UY">
                <a:latin typeface="Calibri" panose="020F0502020204030204" pitchFamily="34" charset="0"/>
              </a:rPr>
              <a:pPr/>
              <a:t>10</a:t>
            </a:fld>
            <a:endParaRPr lang="es-UY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5418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UY"/>
              <a:t>Revisar!!!</a:t>
            </a:r>
          </a:p>
        </p:txBody>
      </p:sp>
      <p:sp>
        <p:nvSpPr>
          <p:cNvPr id="1249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7F9FAF-06F7-4187-94F3-09F94001AF46}" type="slidenum">
              <a:rPr lang="es-UY">
                <a:latin typeface="Calibri" panose="020F0502020204030204" pitchFamily="34" charset="0"/>
              </a:rPr>
              <a:pPr/>
              <a:t>11</a:t>
            </a:fld>
            <a:endParaRPr lang="es-UY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228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69256-3152-4DE3-9064-792BFAA0AB22}" type="datetimeFigureOut">
              <a:rPr lang="es-ES"/>
              <a:pPr>
                <a:defRPr/>
              </a:pPr>
              <a:t>13/05/2024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422BB-2C75-408F-B86D-876C5911D93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8833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F8F74-C9F1-4B38-A98B-9F6CBF5E7558}" type="datetimeFigureOut">
              <a:rPr lang="es-ES"/>
              <a:pPr>
                <a:defRPr/>
              </a:pPr>
              <a:t>13/05/2024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D15B5-1B2F-486F-BC5B-280FB632E76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6311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02B86-5FD1-4483-8F74-06EBBDB07E48}" type="datetimeFigureOut">
              <a:rPr lang="es-ES"/>
              <a:pPr>
                <a:defRPr/>
              </a:pPr>
              <a:t>13/05/2024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DF2FB-86D3-4394-9539-C23AB306003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1391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6262F-4F70-4C92-B9DA-2F481BFD8A0E}" type="datetimeFigureOut">
              <a:rPr lang="es-ES"/>
              <a:pPr>
                <a:defRPr/>
              </a:pPr>
              <a:t>13/05/2024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475D4-0F02-4233-BA30-125A0E881CA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3091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8750E-750A-4CE2-B3C6-65F24E23861F}" type="datetimeFigureOut">
              <a:rPr lang="es-ES"/>
              <a:pPr>
                <a:defRPr/>
              </a:pPr>
              <a:t>13/05/2024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121A3-12F4-4E51-8614-21BCC6F6E5F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5969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10A0E-2261-406C-860E-745D23F05CB7}" type="datetimeFigureOut">
              <a:rPr lang="es-ES"/>
              <a:pPr>
                <a:defRPr/>
              </a:pPr>
              <a:t>13/05/2024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04387-79EC-488E-A0B7-BD9258F99D7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8753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264CB-E003-4E95-AAA8-45CC8116C3E3}" type="datetimeFigureOut">
              <a:rPr lang="es-ES"/>
              <a:pPr>
                <a:defRPr/>
              </a:pPr>
              <a:t>13/05/2024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5FC05-0EA2-4C8D-AC88-2B576C02129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817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997F4-23D3-4ED2-8E67-ACE81D75348E}" type="datetimeFigureOut">
              <a:rPr lang="es-ES"/>
              <a:pPr>
                <a:defRPr/>
              </a:pPr>
              <a:t>13/05/2024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960F4-F27F-476A-AD4C-8C24C9ABBEB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8919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AEDB6-CDBF-4F1B-AC0E-2181BEB26850}" type="datetimeFigureOut">
              <a:rPr lang="es-ES"/>
              <a:pPr>
                <a:defRPr/>
              </a:pPr>
              <a:t>13/05/2024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B906A-452F-4592-9F04-00E06368769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1345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78FD8-F544-4079-8B92-7C5110654203}" type="datetimeFigureOut">
              <a:rPr lang="es-ES"/>
              <a:pPr>
                <a:defRPr/>
              </a:pPr>
              <a:t>13/05/2024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D6E4C-4D05-4699-B51E-0DF700A344D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6345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UY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EA959-65ED-4A04-AFB5-54CB6677137C}" type="datetimeFigureOut">
              <a:rPr lang="es-ES"/>
              <a:pPr>
                <a:defRPr/>
              </a:pPr>
              <a:t>13/05/2024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22CCC-2E67-4283-8B3E-192B12FCAEB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9742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0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E2714A-5F02-4500-A87D-C7C8D2206E34}" type="datetimeFigureOut">
              <a:rPr lang="es-ES"/>
              <a:pPr>
                <a:defRPr/>
              </a:pPr>
              <a:t>13/05/2024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49484AF-4543-423D-9A98-CB5B7A71384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protege.stanford.edu/" TargetMode="Externa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0825" y="1557338"/>
            <a:ext cx="8569325" cy="2879725"/>
          </a:xfrm>
        </p:spPr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br>
              <a:rPr lang="es-UY" b="1" dirty="0">
                <a:solidFill>
                  <a:srgbClr val="7030A0"/>
                </a:solidFill>
              </a:rPr>
            </a:br>
            <a:br>
              <a:rPr lang="es-UY" b="1" dirty="0">
                <a:solidFill>
                  <a:srgbClr val="7030A0"/>
                </a:solidFill>
              </a:rPr>
            </a:br>
            <a:r>
              <a:rPr lang="es-UY" b="1" dirty="0">
                <a:solidFill>
                  <a:srgbClr val="7030A0"/>
                </a:solidFill>
              </a:rPr>
              <a:t>Lógica Descriptiva</a:t>
            </a:r>
            <a:br>
              <a:rPr lang="es-UY" b="1" dirty="0">
                <a:solidFill>
                  <a:srgbClr val="7030A0"/>
                </a:solidFill>
              </a:rPr>
            </a:br>
            <a:r>
              <a:rPr lang="es-UY" b="1" dirty="0">
                <a:solidFill>
                  <a:srgbClr val="7030A0"/>
                </a:solidFill>
              </a:rPr>
              <a:t>(</a:t>
            </a:r>
            <a:r>
              <a:rPr lang="es-UY" b="1" dirty="0" err="1">
                <a:solidFill>
                  <a:srgbClr val="7030A0"/>
                </a:solidFill>
              </a:rPr>
              <a:t>Description</a:t>
            </a:r>
            <a:r>
              <a:rPr lang="es-UY" b="1" dirty="0">
                <a:solidFill>
                  <a:srgbClr val="7030A0"/>
                </a:solidFill>
              </a:rPr>
              <a:t> </a:t>
            </a:r>
            <a:r>
              <a:rPr lang="es-UY" b="1" dirty="0" err="1">
                <a:solidFill>
                  <a:srgbClr val="7030A0"/>
                </a:solidFill>
              </a:rPr>
              <a:t>Logic</a:t>
            </a:r>
            <a:r>
              <a:rPr lang="es-UY" b="1" dirty="0">
                <a:solidFill>
                  <a:srgbClr val="7030A0"/>
                </a:solidFill>
              </a:rPr>
              <a:t>: DL)</a:t>
            </a:r>
            <a:br>
              <a:rPr lang="es-UY" b="1" dirty="0">
                <a:solidFill>
                  <a:srgbClr val="7030A0"/>
                </a:solidFill>
              </a:rPr>
            </a:br>
            <a:br>
              <a:rPr lang="es-UY" b="1" dirty="0">
                <a:solidFill>
                  <a:srgbClr val="7030A0"/>
                </a:solidFill>
              </a:rPr>
            </a:br>
            <a:r>
              <a:rPr lang="es-UY" b="1" dirty="0">
                <a:solidFill>
                  <a:srgbClr val="7030A0"/>
                </a:solidFill>
              </a:rPr>
              <a:t>Sintaxis y semántica</a:t>
            </a:r>
            <a:br>
              <a:rPr lang="es-UY" sz="3200" b="1" dirty="0">
                <a:solidFill>
                  <a:schemeClr val="accent6">
                    <a:lumMod val="75000"/>
                  </a:schemeClr>
                </a:solidFill>
              </a:rPr>
            </a:br>
            <a:br>
              <a:rPr lang="es-UY" sz="3200" b="1" dirty="0">
                <a:solidFill>
                  <a:schemeClr val="accent6">
                    <a:lumMod val="75000"/>
                  </a:schemeClr>
                </a:solidFill>
              </a:rPr>
            </a:br>
            <a:endParaRPr lang="es-UY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011863" y="4484688"/>
            <a:ext cx="3024187" cy="1752600"/>
          </a:xfrm>
        </p:spPr>
        <p:txBody>
          <a:bodyPr rtlCol="0" anchor="b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s-UY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3076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8" y="5445125"/>
            <a:ext cx="1096962" cy="137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1 Título"/>
          <p:cNvSpPr>
            <a:spLocks noGrp="1"/>
          </p:cNvSpPr>
          <p:nvPr>
            <p:ph type="title"/>
          </p:nvPr>
        </p:nvSpPr>
        <p:spPr>
          <a:xfrm>
            <a:off x="251519" y="44624"/>
            <a:ext cx="8641655" cy="504056"/>
          </a:xfrm>
        </p:spPr>
        <p:txBody>
          <a:bodyPr/>
          <a:lstStyle/>
          <a:p>
            <a:pPr indent="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n-US" sz="3200" b="1" dirty="0" err="1">
                <a:solidFill>
                  <a:srgbClr val="7030A0"/>
                </a:solidFill>
              </a:rPr>
              <a:t>Lógica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err="1">
                <a:solidFill>
                  <a:srgbClr val="7030A0"/>
                </a:solidFill>
              </a:rPr>
              <a:t>Descriptiva</a:t>
            </a:r>
            <a:r>
              <a:rPr lang="en-US" sz="3200" b="1" dirty="0">
                <a:solidFill>
                  <a:srgbClr val="7030A0"/>
                </a:solidFill>
              </a:rPr>
              <a:t> - </a:t>
            </a:r>
            <a:r>
              <a:rPr lang="en-US" sz="3200" b="1" dirty="0" err="1">
                <a:solidFill>
                  <a:srgbClr val="7030A0"/>
                </a:solidFill>
              </a:rPr>
              <a:t>Sintaxis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836712"/>
            <a:ext cx="8784977" cy="5976664"/>
          </a:xfrm>
        </p:spPr>
        <p:txBody>
          <a:bodyPr rtlCol="0">
            <a:normAutofit/>
          </a:bodyPr>
          <a:lstStyle/>
          <a:p>
            <a:pPr marL="0" indent="0">
              <a:spcAft>
                <a:spcPts val="1000"/>
              </a:spcAft>
              <a:buNone/>
            </a:pPr>
            <a:r>
              <a:rPr lang="es-UY" sz="2100" dirty="0"/>
              <a:t>Conceptos complejos en lógica </a:t>
            </a:r>
            <a:r>
              <a:rPr lang="es-UY" sz="2100" dirty="0">
                <a:ea typeface="Cambria Math" panose="02040503050406030204" pitchFamily="18" charset="0"/>
              </a:rPr>
              <a:t>𝒜𝓛𝒞</a:t>
            </a:r>
            <a:r>
              <a:rPr lang="es-UY" sz="2100" dirty="0">
                <a:ea typeface="Cambria Math"/>
              </a:rPr>
              <a:t>𝒬:</a:t>
            </a:r>
          </a:p>
          <a:p>
            <a:pPr marL="0" lvl="1" indent="0">
              <a:spcAft>
                <a:spcPts val="1000"/>
              </a:spcAft>
              <a:buNone/>
            </a:pP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C, D 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:= </a:t>
            </a:r>
            <a:r>
              <a:rPr lang="es-UY" sz="2100" b="1" dirty="0">
                <a:solidFill>
                  <a:srgbClr val="C00000"/>
                </a:solidFill>
                <a:latin typeface="Cambria Math"/>
                <a:ea typeface="Cambria Math"/>
              </a:rPr>
              <a:t>⊥|⊤|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A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b="1" dirty="0">
                <a:solidFill>
                  <a:srgbClr val="C00000"/>
                </a:solidFill>
                <a:latin typeface="Cambria Math"/>
                <a:ea typeface="Cambria Math"/>
              </a:rPr>
              <a:t>¬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C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C </a:t>
            </a:r>
            <a:r>
              <a:rPr lang="es-UY" sz="2100" b="1" dirty="0">
                <a:solidFill>
                  <a:srgbClr val="C00000"/>
                </a:solidFill>
                <a:latin typeface="Cambria Math"/>
                <a:ea typeface="Cambria Math"/>
              </a:rPr>
              <a:t>⊓ 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D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C </a:t>
            </a:r>
            <a:r>
              <a:rPr lang="es-UY" sz="2100" b="1" dirty="0">
                <a:solidFill>
                  <a:srgbClr val="C00000"/>
                </a:solidFill>
                <a:latin typeface="Cambria Math"/>
                <a:ea typeface="Cambria Math"/>
              </a:rPr>
              <a:t>⊔ 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D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b="1" dirty="0">
                <a:solidFill>
                  <a:srgbClr val="C00000"/>
                </a:solidFill>
                <a:latin typeface="Cambria Math"/>
                <a:ea typeface="Cambria Math"/>
              </a:rPr>
              <a:t>∀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R.C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b="1" dirty="0">
                <a:solidFill>
                  <a:srgbClr val="C00000"/>
                </a:solidFill>
                <a:latin typeface="Cambria Math"/>
                <a:ea typeface="Cambria Math"/>
              </a:rPr>
              <a:t>∃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R.C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&gt;=</a:t>
            </a:r>
            <a:r>
              <a:rPr lang="es-UY" sz="2100" b="1" i="1" dirty="0" err="1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nR.C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&lt;=</a:t>
            </a:r>
            <a:r>
              <a:rPr lang="es-UY" sz="2100" b="1" i="1" dirty="0" err="1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nR.C</a:t>
            </a:r>
            <a:endParaRPr lang="es-UY" sz="2100" b="1" i="1" dirty="0">
              <a:solidFill>
                <a:srgbClr val="C00000"/>
              </a:solidFill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r>
              <a:rPr lang="es-UY" sz="2000" dirty="0">
                <a:ea typeface="Verdana"/>
                <a:cs typeface="Arial" pitchFamily="34" charset="0"/>
                <a:sym typeface="Wingdings" pitchFamily="2" charset="2"/>
              </a:rPr>
              <a:t>Conceptos atómicos: </a:t>
            </a:r>
            <a:r>
              <a:rPr lang="es-UY" sz="2000" i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Persona</a:t>
            </a:r>
            <a:r>
              <a:rPr lang="es-UY" sz="2000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, </a:t>
            </a:r>
            <a:r>
              <a:rPr lang="es-UY" sz="2000" i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Madre</a:t>
            </a:r>
            <a:r>
              <a:rPr lang="es-UY" sz="2000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, </a:t>
            </a:r>
            <a:r>
              <a:rPr lang="es-UY" sz="2000" i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Padre</a:t>
            </a:r>
          </a:p>
          <a:p>
            <a:pPr marL="0" lvl="1" indent="0">
              <a:spcAft>
                <a:spcPts val="600"/>
              </a:spcAft>
              <a:buNone/>
            </a:pPr>
            <a:r>
              <a:rPr lang="es-UY" sz="2000" dirty="0">
                <a:ea typeface="Verdana"/>
                <a:cs typeface="Arial" pitchFamily="34" charset="0"/>
                <a:sym typeface="Wingdings" pitchFamily="2" charset="2"/>
              </a:rPr>
              <a:t>Rol</a:t>
            </a:r>
            <a:r>
              <a:rPr lang="es-UY" sz="2000" i="1" dirty="0">
                <a:ea typeface="Verdana"/>
                <a:cs typeface="Arial" pitchFamily="34" charset="0"/>
                <a:sym typeface="Wingdings" pitchFamily="2" charset="2"/>
              </a:rPr>
              <a:t> </a:t>
            </a:r>
            <a:r>
              <a:rPr lang="es-UY" sz="2000" dirty="0">
                <a:ea typeface="Verdana"/>
                <a:cs typeface="Arial" pitchFamily="34" charset="0"/>
                <a:sym typeface="Wingdings" pitchFamily="2" charset="2"/>
              </a:rPr>
              <a:t>atómico</a:t>
            </a:r>
            <a:r>
              <a:rPr lang="es-UY" sz="2000" i="1" dirty="0">
                <a:ea typeface="Verdana"/>
                <a:cs typeface="Arial" pitchFamily="34" charset="0"/>
                <a:sym typeface="Wingdings" pitchFamily="2" charset="2"/>
              </a:rPr>
              <a:t>: </a:t>
            </a:r>
            <a:r>
              <a:rPr lang="es-UY" sz="2000" i="1" dirty="0" err="1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tieneHijo</a:t>
            </a:r>
            <a:endParaRPr lang="es-UY" sz="2000" i="1" dirty="0">
              <a:solidFill>
                <a:srgbClr val="7030A0"/>
              </a:solidFill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spcAft>
                <a:spcPts val="600"/>
              </a:spcAft>
              <a:buNone/>
            </a:pPr>
            <a:r>
              <a:rPr lang="es-UY" sz="2000" b="1" dirty="0">
                <a:solidFill>
                  <a:srgbClr val="006600"/>
                </a:solidFill>
                <a:ea typeface="Verdana"/>
                <a:cs typeface="Arial" pitchFamily="34" charset="0"/>
                <a:sym typeface="Wingdings" pitchFamily="2" charset="2"/>
              </a:rPr>
              <a:t>Ejercicio:</a:t>
            </a:r>
          </a:p>
          <a:p>
            <a:pPr marL="0" lvl="1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s-UY" sz="2000" dirty="0">
                <a:ea typeface="Cambria Math"/>
              </a:rPr>
              <a:t>Describir el conjunto de todos los elementos que son personas y tienen como máximo 3 hijos.</a:t>
            </a:r>
            <a:endParaRPr lang="es-UY" sz="2000" i="1" dirty="0">
              <a:ea typeface="Cambria Math"/>
            </a:endParaRPr>
          </a:p>
          <a:p>
            <a:pPr marL="0" lvl="1" indent="0">
              <a:spcBef>
                <a:spcPts val="300"/>
              </a:spcBef>
              <a:spcAft>
                <a:spcPts val="600"/>
              </a:spcAft>
              <a:buNone/>
            </a:pPr>
            <a:endParaRPr lang="es-UY" sz="2000" i="1" dirty="0">
              <a:ea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2087513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1 Título"/>
          <p:cNvSpPr>
            <a:spLocks noGrp="1"/>
          </p:cNvSpPr>
          <p:nvPr>
            <p:ph type="title"/>
          </p:nvPr>
        </p:nvSpPr>
        <p:spPr>
          <a:xfrm>
            <a:off x="251519" y="44624"/>
            <a:ext cx="8641655" cy="504056"/>
          </a:xfrm>
        </p:spPr>
        <p:txBody>
          <a:bodyPr/>
          <a:lstStyle/>
          <a:p>
            <a:pPr indent="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n-US" sz="3200" b="1" dirty="0" err="1">
                <a:solidFill>
                  <a:srgbClr val="7030A0"/>
                </a:solidFill>
              </a:rPr>
              <a:t>Lógica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err="1">
                <a:solidFill>
                  <a:srgbClr val="7030A0"/>
                </a:solidFill>
              </a:rPr>
              <a:t>Descriptiva</a:t>
            </a:r>
            <a:r>
              <a:rPr lang="en-US" sz="3200" b="1" dirty="0">
                <a:solidFill>
                  <a:srgbClr val="7030A0"/>
                </a:solidFill>
              </a:rPr>
              <a:t> - </a:t>
            </a:r>
            <a:r>
              <a:rPr lang="en-US" sz="3200" b="1" dirty="0" err="1">
                <a:solidFill>
                  <a:srgbClr val="7030A0"/>
                </a:solidFill>
              </a:rPr>
              <a:t>Sintaxis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836712"/>
            <a:ext cx="8784977" cy="5904656"/>
          </a:xfrm>
        </p:spPr>
        <p:txBody>
          <a:bodyPr rtlCol="0">
            <a:normAutofit/>
          </a:bodyPr>
          <a:lstStyle/>
          <a:p>
            <a:pPr marL="0" indent="0">
              <a:spcAft>
                <a:spcPts val="1000"/>
              </a:spcAft>
              <a:buNone/>
            </a:pPr>
            <a:r>
              <a:rPr lang="es-UY" sz="2100" dirty="0"/>
              <a:t>Conceptos complejos en lógica </a:t>
            </a:r>
            <a:r>
              <a:rPr lang="es-UY" sz="2100" dirty="0">
                <a:ea typeface="Cambria Math" panose="02040503050406030204" pitchFamily="18" charset="0"/>
              </a:rPr>
              <a:t>𝒜𝓛𝒞</a:t>
            </a:r>
            <a:r>
              <a:rPr lang="es-UY" sz="2100" dirty="0">
                <a:ea typeface="Cambria Math"/>
              </a:rPr>
              <a:t>𝒬:</a:t>
            </a:r>
          </a:p>
          <a:p>
            <a:pPr marL="0" lvl="1" indent="0">
              <a:spcAft>
                <a:spcPts val="1000"/>
              </a:spcAft>
              <a:buNone/>
            </a:pP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C, D 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:= </a:t>
            </a:r>
            <a:r>
              <a:rPr lang="es-UY" sz="2100" b="1" dirty="0">
                <a:solidFill>
                  <a:srgbClr val="C00000"/>
                </a:solidFill>
                <a:latin typeface="Cambria Math"/>
                <a:ea typeface="Cambria Math"/>
              </a:rPr>
              <a:t>⊥|⊤|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A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b="1" dirty="0">
                <a:solidFill>
                  <a:srgbClr val="C00000"/>
                </a:solidFill>
                <a:latin typeface="Cambria Math"/>
                <a:ea typeface="Cambria Math"/>
              </a:rPr>
              <a:t>¬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C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C </a:t>
            </a:r>
            <a:r>
              <a:rPr lang="es-UY" sz="2100" b="1" dirty="0">
                <a:solidFill>
                  <a:srgbClr val="C00000"/>
                </a:solidFill>
                <a:latin typeface="Cambria Math"/>
                <a:ea typeface="Cambria Math"/>
              </a:rPr>
              <a:t>⊓ 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D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C </a:t>
            </a:r>
            <a:r>
              <a:rPr lang="es-UY" sz="2100" b="1" dirty="0">
                <a:solidFill>
                  <a:srgbClr val="C00000"/>
                </a:solidFill>
                <a:latin typeface="Cambria Math"/>
                <a:ea typeface="Cambria Math"/>
              </a:rPr>
              <a:t>⊔ 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D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b="1" dirty="0">
                <a:solidFill>
                  <a:srgbClr val="C00000"/>
                </a:solidFill>
                <a:latin typeface="Cambria Math"/>
                <a:ea typeface="Cambria Math"/>
              </a:rPr>
              <a:t>∀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R.C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b="1" dirty="0">
                <a:solidFill>
                  <a:srgbClr val="C00000"/>
                </a:solidFill>
                <a:latin typeface="Cambria Math"/>
                <a:ea typeface="Cambria Math"/>
              </a:rPr>
              <a:t>∃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R.C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&gt;=</a:t>
            </a:r>
            <a:r>
              <a:rPr lang="es-UY" sz="2100" b="1" i="1" dirty="0" err="1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nR.C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&lt;=</a:t>
            </a:r>
            <a:r>
              <a:rPr lang="es-UY" sz="2100" b="1" i="1" dirty="0" err="1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nR.C</a:t>
            </a:r>
            <a:endParaRPr lang="es-UY" sz="2100" b="1" i="1" dirty="0">
              <a:solidFill>
                <a:srgbClr val="C00000"/>
              </a:solidFill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r>
              <a:rPr lang="es-UY" sz="2000" dirty="0">
                <a:ea typeface="Verdana"/>
                <a:cs typeface="Arial" pitchFamily="34" charset="0"/>
                <a:sym typeface="Wingdings" pitchFamily="2" charset="2"/>
              </a:rPr>
              <a:t>Conceptos atómicos: </a:t>
            </a:r>
            <a:r>
              <a:rPr lang="es-UY" sz="2000" i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Persona</a:t>
            </a:r>
            <a:r>
              <a:rPr lang="es-UY" sz="2000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, </a:t>
            </a:r>
            <a:r>
              <a:rPr lang="es-UY" sz="2000" i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Madre</a:t>
            </a:r>
            <a:r>
              <a:rPr lang="es-UY" sz="2000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, </a:t>
            </a:r>
            <a:r>
              <a:rPr lang="es-UY" sz="2000" i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Padre</a:t>
            </a:r>
          </a:p>
          <a:p>
            <a:pPr marL="0" lvl="1" indent="0">
              <a:spcAft>
                <a:spcPts val="600"/>
              </a:spcAft>
              <a:buNone/>
            </a:pPr>
            <a:r>
              <a:rPr lang="es-UY" sz="2000" dirty="0">
                <a:ea typeface="Verdana"/>
                <a:cs typeface="Arial" pitchFamily="34" charset="0"/>
                <a:sym typeface="Wingdings" pitchFamily="2" charset="2"/>
              </a:rPr>
              <a:t>Rol</a:t>
            </a:r>
            <a:r>
              <a:rPr lang="es-UY" sz="2000" i="1" dirty="0">
                <a:ea typeface="Verdana"/>
                <a:cs typeface="Arial" pitchFamily="34" charset="0"/>
                <a:sym typeface="Wingdings" pitchFamily="2" charset="2"/>
              </a:rPr>
              <a:t> </a:t>
            </a:r>
            <a:r>
              <a:rPr lang="es-UY" sz="2000" dirty="0">
                <a:ea typeface="Verdana"/>
                <a:cs typeface="Arial" pitchFamily="34" charset="0"/>
                <a:sym typeface="Wingdings" pitchFamily="2" charset="2"/>
              </a:rPr>
              <a:t>atómico</a:t>
            </a:r>
            <a:r>
              <a:rPr lang="es-UY" sz="2000" i="1" dirty="0">
                <a:ea typeface="Verdana"/>
                <a:cs typeface="Arial" pitchFamily="34" charset="0"/>
                <a:sym typeface="Wingdings" pitchFamily="2" charset="2"/>
              </a:rPr>
              <a:t>: </a:t>
            </a:r>
            <a:r>
              <a:rPr lang="es-UY" sz="2000" i="1" dirty="0" err="1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tieneHijo</a:t>
            </a:r>
            <a:endParaRPr lang="es-UY" sz="2000" i="1" dirty="0">
              <a:solidFill>
                <a:srgbClr val="7030A0"/>
              </a:solidFill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spcAft>
                <a:spcPts val="600"/>
              </a:spcAft>
              <a:buNone/>
            </a:pPr>
            <a:r>
              <a:rPr lang="es-UY" sz="2000" b="1" dirty="0">
                <a:solidFill>
                  <a:srgbClr val="006600"/>
                </a:solidFill>
                <a:ea typeface="Verdana"/>
                <a:cs typeface="Arial" pitchFamily="34" charset="0"/>
                <a:sym typeface="Wingdings" pitchFamily="2" charset="2"/>
              </a:rPr>
              <a:t>Ejercicio:</a:t>
            </a:r>
          </a:p>
          <a:p>
            <a:pPr marL="0" lvl="1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s-UY" sz="2000" dirty="0">
                <a:ea typeface="Cambria Math"/>
              </a:rPr>
              <a:t>Describir el conjunto de todos los elementos que son personas y tienen como máximo 3 hijos.</a:t>
            </a:r>
            <a:endParaRPr lang="es-UY" sz="2000" i="1" dirty="0">
              <a:ea typeface="Cambria Math"/>
            </a:endParaRPr>
          </a:p>
          <a:p>
            <a:pPr marL="0" lvl="1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s-UY" sz="2000" b="1" i="1" dirty="0">
                <a:solidFill>
                  <a:srgbClr val="006600"/>
                </a:solidFill>
                <a:ea typeface="Cambria Math"/>
              </a:rPr>
              <a:t>Persona </a:t>
            </a:r>
            <a:r>
              <a:rPr lang="es-UY" sz="2000" b="1" dirty="0">
                <a:solidFill>
                  <a:srgbClr val="006600"/>
                </a:solidFill>
                <a:latin typeface="Cambria Math"/>
                <a:ea typeface="Cambria Math"/>
              </a:rPr>
              <a:t>⊓ </a:t>
            </a:r>
            <a:r>
              <a:rPr lang="es-UY" sz="2000" b="1" dirty="0">
                <a:solidFill>
                  <a:srgbClr val="006600"/>
                </a:solidFill>
                <a:ea typeface="Verdana"/>
                <a:cs typeface="Arial" pitchFamily="34" charset="0"/>
                <a:sym typeface="Wingdings" pitchFamily="2" charset="2"/>
              </a:rPr>
              <a:t>&lt;=3</a:t>
            </a:r>
            <a:r>
              <a:rPr lang="es-UY" sz="2000" b="1" i="1" dirty="0">
                <a:solidFill>
                  <a:srgbClr val="006600"/>
                </a:solidFill>
                <a:ea typeface="Verdana"/>
                <a:cs typeface="Arial" pitchFamily="34" charset="0"/>
                <a:sym typeface="Wingdings" pitchFamily="2" charset="2"/>
              </a:rPr>
              <a:t>tieneHijo.</a:t>
            </a:r>
            <a:r>
              <a:rPr lang="es-UY" sz="2000" b="1" dirty="0">
                <a:solidFill>
                  <a:srgbClr val="006600"/>
                </a:solidFill>
                <a:latin typeface="Cambria Math"/>
                <a:ea typeface="Cambria Math"/>
              </a:rPr>
              <a:t>⊤</a:t>
            </a:r>
            <a:endParaRPr lang="es-UY" sz="2000" b="1" i="1" dirty="0">
              <a:solidFill>
                <a:srgbClr val="006600"/>
              </a:solidFill>
              <a:ea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45329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1 Título"/>
          <p:cNvSpPr>
            <a:spLocks noGrp="1"/>
          </p:cNvSpPr>
          <p:nvPr>
            <p:ph type="title"/>
          </p:nvPr>
        </p:nvSpPr>
        <p:spPr>
          <a:xfrm>
            <a:off x="251519" y="44624"/>
            <a:ext cx="8641655" cy="504056"/>
          </a:xfrm>
        </p:spPr>
        <p:txBody>
          <a:bodyPr/>
          <a:lstStyle/>
          <a:p>
            <a:pPr indent="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n-US" sz="3200" b="1" dirty="0" err="1">
                <a:solidFill>
                  <a:srgbClr val="7030A0"/>
                </a:solidFill>
              </a:rPr>
              <a:t>Lógica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err="1">
                <a:solidFill>
                  <a:srgbClr val="7030A0"/>
                </a:solidFill>
              </a:rPr>
              <a:t>Descriptiva</a:t>
            </a:r>
            <a:r>
              <a:rPr lang="en-US" sz="3200" b="1" dirty="0">
                <a:solidFill>
                  <a:srgbClr val="7030A0"/>
                </a:solidFill>
              </a:rPr>
              <a:t> - </a:t>
            </a:r>
            <a:r>
              <a:rPr lang="en-US" sz="3200" b="1" dirty="0" err="1">
                <a:solidFill>
                  <a:srgbClr val="7030A0"/>
                </a:solidFill>
              </a:rPr>
              <a:t>Sintaxis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792088"/>
            <a:ext cx="8784977" cy="5589240"/>
          </a:xfrm>
        </p:spPr>
        <p:txBody>
          <a:bodyPr rtlCol="0">
            <a:normAutofit/>
          </a:bodyPr>
          <a:lstStyle/>
          <a:p>
            <a:pPr marL="0" indent="0">
              <a:spcAft>
                <a:spcPts val="1000"/>
              </a:spcAft>
              <a:buNone/>
            </a:pPr>
            <a:r>
              <a:rPr lang="es-UY" sz="2100" dirty="0"/>
              <a:t>Conceptos complejos en lógica </a:t>
            </a:r>
            <a:r>
              <a:rPr lang="es-UY" sz="2100" dirty="0">
                <a:ea typeface="Cambria Math" panose="02040503050406030204" pitchFamily="18" charset="0"/>
              </a:rPr>
              <a:t>𝒜𝓛𝒞</a:t>
            </a:r>
            <a:r>
              <a:rPr lang="es-UY" sz="2100" dirty="0">
                <a:ea typeface="Cambria Math"/>
              </a:rPr>
              <a:t>𝒬:</a:t>
            </a:r>
          </a:p>
          <a:p>
            <a:pPr marL="0" lvl="1" indent="0">
              <a:spcAft>
                <a:spcPts val="1000"/>
              </a:spcAft>
              <a:buNone/>
            </a:pP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C, D 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:= </a:t>
            </a:r>
            <a:r>
              <a:rPr lang="es-UY" sz="2100" b="1" dirty="0">
                <a:solidFill>
                  <a:srgbClr val="C00000"/>
                </a:solidFill>
                <a:latin typeface="Cambria Math"/>
                <a:ea typeface="Cambria Math"/>
              </a:rPr>
              <a:t>⊥|⊤|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A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b="1" dirty="0">
                <a:solidFill>
                  <a:srgbClr val="C00000"/>
                </a:solidFill>
                <a:latin typeface="Cambria Math"/>
                <a:ea typeface="Cambria Math"/>
              </a:rPr>
              <a:t>¬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C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C </a:t>
            </a:r>
            <a:r>
              <a:rPr lang="es-UY" sz="2100" b="1" dirty="0">
                <a:solidFill>
                  <a:srgbClr val="C00000"/>
                </a:solidFill>
                <a:latin typeface="Cambria Math"/>
                <a:ea typeface="Cambria Math"/>
              </a:rPr>
              <a:t>⊓ 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D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C </a:t>
            </a:r>
            <a:r>
              <a:rPr lang="es-UY" sz="2100" b="1" dirty="0">
                <a:solidFill>
                  <a:srgbClr val="C00000"/>
                </a:solidFill>
                <a:latin typeface="Cambria Math"/>
                <a:ea typeface="Cambria Math"/>
              </a:rPr>
              <a:t>⊔ 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D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b="1" dirty="0">
                <a:solidFill>
                  <a:srgbClr val="C00000"/>
                </a:solidFill>
                <a:latin typeface="Cambria Math"/>
                <a:ea typeface="Cambria Math"/>
              </a:rPr>
              <a:t>∀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R.C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b="1" dirty="0">
                <a:solidFill>
                  <a:srgbClr val="C00000"/>
                </a:solidFill>
                <a:latin typeface="Cambria Math"/>
                <a:ea typeface="Cambria Math"/>
              </a:rPr>
              <a:t>∃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R.C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&gt;=</a:t>
            </a:r>
            <a:r>
              <a:rPr lang="es-UY" sz="2100" b="1" i="1" dirty="0" err="1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nR.C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&lt;=</a:t>
            </a:r>
            <a:r>
              <a:rPr lang="es-UY" sz="2100" b="1" i="1" dirty="0" err="1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nR.C</a:t>
            </a:r>
            <a:endParaRPr lang="es-UY" sz="2100" b="1" i="1" dirty="0">
              <a:solidFill>
                <a:srgbClr val="C00000"/>
              </a:solidFill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r>
              <a:rPr lang="es-UY" sz="2000" dirty="0">
                <a:ea typeface="Verdana"/>
                <a:cs typeface="Arial" pitchFamily="34" charset="0"/>
                <a:sym typeface="Wingdings" pitchFamily="2" charset="2"/>
              </a:rPr>
              <a:t>Conceptos atómicos: </a:t>
            </a:r>
            <a:r>
              <a:rPr lang="es-UY" sz="2000" i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Persona</a:t>
            </a:r>
            <a:r>
              <a:rPr lang="es-UY" sz="2000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, </a:t>
            </a:r>
            <a:r>
              <a:rPr lang="es-UY" sz="2000" i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Madre</a:t>
            </a:r>
            <a:r>
              <a:rPr lang="es-UY" sz="2000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, </a:t>
            </a:r>
            <a:r>
              <a:rPr lang="es-UY" sz="2000" i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Padre, Mujer</a:t>
            </a:r>
          </a:p>
          <a:p>
            <a:pPr marL="0" lvl="1" indent="0">
              <a:spcAft>
                <a:spcPts val="600"/>
              </a:spcAft>
              <a:buNone/>
            </a:pPr>
            <a:r>
              <a:rPr lang="es-UY" sz="2000" dirty="0">
                <a:ea typeface="Verdana"/>
                <a:cs typeface="Arial" pitchFamily="34" charset="0"/>
                <a:sym typeface="Wingdings" pitchFamily="2" charset="2"/>
              </a:rPr>
              <a:t>Rol</a:t>
            </a:r>
            <a:r>
              <a:rPr lang="es-UY" sz="2000" i="1" dirty="0">
                <a:ea typeface="Verdana"/>
                <a:cs typeface="Arial" pitchFamily="34" charset="0"/>
                <a:sym typeface="Wingdings" pitchFamily="2" charset="2"/>
              </a:rPr>
              <a:t> </a:t>
            </a:r>
            <a:r>
              <a:rPr lang="es-UY" sz="2000" dirty="0">
                <a:ea typeface="Verdana"/>
                <a:cs typeface="Arial" pitchFamily="34" charset="0"/>
                <a:sym typeface="Wingdings" pitchFamily="2" charset="2"/>
              </a:rPr>
              <a:t>atómico</a:t>
            </a:r>
            <a:r>
              <a:rPr lang="es-UY" sz="2000" i="1" dirty="0">
                <a:ea typeface="Verdana"/>
                <a:cs typeface="Arial" pitchFamily="34" charset="0"/>
                <a:sym typeface="Wingdings" pitchFamily="2" charset="2"/>
              </a:rPr>
              <a:t>: </a:t>
            </a:r>
            <a:r>
              <a:rPr lang="es-UY" sz="2000" i="1" dirty="0" err="1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tieneHijo</a:t>
            </a:r>
            <a:endParaRPr lang="es-UY" sz="2000" i="1" dirty="0">
              <a:solidFill>
                <a:srgbClr val="7030A0"/>
              </a:solidFill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spcAft>
                <a:spcPts val="600"/>
              </a:spcAft>
              <a:buNone/>
            </a:pPr>
            <a:r>
              <a:rPr lang="es-UY" sz="2000" b="1" dirty="0">
                <a:solidFill>
                  <a:srgbClr val="006600"/>
                </a:solidFill>
                <a:ea typeface="Verdana"/>
                <a:cs typeface="Arial" pitchFamily="34" charset="0"/>
                <a:sym typeface="Wingdings" pitchFamily="2" charset="2"/>
              </a:rPr>
              <a:t>Ejercicio:</a:t>
            </a:r>
          </a:p>
          <a:p>
            <a:pPr marL="0" lvl="1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s-UY" sz="2000" dirty="0">
                <a:ea typeface="Cambria Math"/>
              </a:rPr>
              <a:t>Describir el conjunto de todos los elementos que son padres o son mujeres que no tienen hijas mujeres.</a:t>
            </a:r>
            <a:endParaRPr lang="es-UY" sz="2000" i="1" dirty="0">
              <a:ea typeface="Cambria Math"/>
            </a:endParaRPr>
          </a:p>
          <a:p>
            <a:pPr marL="0" lvl="1" indent="0">
              <a:spcBef>
                <a:spcPts val="300"/>
              </a:spcBef>
              <a:spcAft>
                <a:spcPts val="600"/>
              </a:spcAft>
              <a:buNone/>
            </a:pPr>
            <a:endParaRPr lang="es-UY" sz="2000" i="1" dirty="0">
              <a:ea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33601108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1 Título"/>
          <p:cNvSpPr>
            <a:spLocks noGrp="1"/>
          </p:cNvSpPr>
          <p:nvPr>
            <p:ph type="title"/>
          </p:nvPr>
        </p:nvSpPr>
        <p:spPr>
          <a:xfrm>
            <a:off x="251519" y="44624"/>
            <a:ext cx="8641655" cy="504056"/>
          </a:xfrm>
        </p:spPr>
        <p:txBody>
          <a:bodyPr/>
          <a:lstStyle/>
          <a:p>
            <a:pPr indent="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n-US" sz="3200" b="1" dirty="0" err="1">
                <a:solidFill>
                  <a:srgbClr val="7030A0"/>
                </a:solidFill>
              </a:rPr>
              <a:t>Lógica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err="1">
                <a:solidFill>
                  <a:srgbClr val="7030A0"/>
                </a:solidFill>
              </a:rPr>
              <a:t>Descriptiva</a:t>
            </a:r>
            <a:r>
              <a:rPr lang="en-US" sz="3200" b="1" dirty="0">
                <a:solidFill>
                  <a:srgbClr val="7030A0"/>
                </a:solidFill>
              </a:rPr>
              <a:t> - </a:t>
            </a:r>
            <a:r>
              <a:rPr lang="en-US" sz="3200" b="1" dirty="0" err="1">
                <a:solidFill>
                  <a:srgbClr val="7030A0"/>
                </a:solidFill>
              </a:rPr>
              <a:t>Sintaxis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836712"/>
            <a:ext cx="8784977" cy="5832648"/>
          </a:xfrm>
        </p:spPr>
        <p:txBody>
          <a:bodyPr rtlCol="0">
            <a:normAutofit/>
          </a:bodyPr>
          <a:lstStyle/>
          <a:p>
            <a:pPr marL="0" indent="0">
              <a:spcAft>
                <a:spcPts val="1000"/>
              </a:spcAft>
              <a:buNone/>
            </a:pPr>
            <a:r>
              <a:rPr lang="es-UY" sz="2100" dirty="0"/>
              <a:t>Conceptos complejos en lógica </a:t>
            </a:r>
            <a:r>
              <a:rPr lang="es-UY" sz="2100" dirty="0">
                <a:ea typeface="Cambria Math" panose="02040503050406030204" pitchFamily="18" charset="0"/>
              </a:rPr>
              <a:t>𝒜𝓛𝒞</a:t>
            </a:r>
            <a:r>
              <a:rPr lang="es-UY" sz="2100" dirty="0">
                <a:ea typeface="Cambria Math"/>
              </a:rPr>
              <a:t>𝒬:</a:t>
            </a:r>
          </a:p>
          <a:p>
            <a:pPr marL="0" lvl="1" indent="0">
              <a:spcAft>
                <a:spcPts val="1000"/>
              </a:spcAft>
              <a:buNone/>
            </a:pP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C, D 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:= </a:t>
            </a:r>
            <a:r>
              <a:rPr lang="es-UY" sz="2100" b="1" dirty="0">
                <a:solidFill>
                  <a:srgbClr val="C00000"/>
                </a:solidFill>
                <a:latin typeface="Cambria Math"/>
                <a:ea typeface="Cambria Math"/>
              </a:rPr>
              <a:t>⊥|⊤|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A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b="1" dirty="0">
                <a:solidFill>
                  <a:srgbClr val="C00000"/>
                </a:solidFill>
                <a:latin typeface="Cambria Math"/>
                <a:ea typeface="Cambria Math"/>
              </a:rPr>
              <a:t>¬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C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C </a:t>
            </a:r>
            <a:r>
              <a:rPr lang="es-UY" sz="2100" b="1" dirty="0">
                <a:solidFill>
                  <a:srgbClr val="C00000"/>
                </a:solidFill>
                <a:latin typeface="Cambria Math"/>
                <a:ea typeface="Cambria Math"/>
              </a:rPr>
              <a:t>⊓ 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D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C </a:t>
            </a:r>
            <a:r>
              <a:rPr lang="es-UY" sz="2100" b="1" dirty="0">
                <a:solidFill>
                  <a:srgbClr val="C00000"/>
                </a:solidFill>
                <a:latin typeface="Cambria Math"/>
                <a:ea typeface="Cambria Math"/>
              </a:rPr>
              <a:t>⊔ 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D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b="1" dirty="0">
                <a:solidFill>
                  <a:srgbClr val="C00000"/>
                </a:solidFill>
                <a:latin typeface="Cambria Math"/>
                <a:ea typeface="Cambria Math"/>
              </a:rPr>
              <a:t>∀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R.C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b="1" dirty="0">
                <a:solidFill>
                  <a:srgbClr val="C00000"/>
                </a:solidFill>
                <a:latin typeface="Cambria Math"/>
                <a:ea typeface="Cambria Math"/>
              </a:rPr>
              <a:t>∃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R.C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&gt;=</a:t>
            </a:r>
            <a:r>
              <a:rPr lang="es-UY" sz="2100" b="1" i="1" dirty="0" err="1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nR.C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&lt;=</a:t>
            </a:r>
            <a:r>
              <a:rPr lang="es-UY" sz="2100" b="1" i="1" dirty="0" err="1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nR.C</a:t>
            </a:r>
            <a:endParaRPr lang="es-UY" sz="2100" b="1" i="1" dirty="0">
              <a:solidFill>
                <a:srgbClr val="C00000"/>
              </a:solidFill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r>
              <a:rPr lang="es-UY" sz="2000" dirty="0">
                <a:ea typeface="Verdana"/>
                <a:cs typeface="Arial" pitchFamily="34" charset="0"/>
                <a:sym typeface="Wingdings" pitchFamily="2" charset="2"/>
              </a:rPr>
              <a:t>Conceptos atómicos: </a:t>
            </a:r>
            <a:r>
              <a:rPr lang="es-UY" sz="2000" i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Persona</a:t>
            </a:r>
            <a:r>
              <a:rPr lang="es-UY" sz="2000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, </a:t>
            </a:r>
            <a:r>
              <a:rPr lang="es-UY" sz="2000" i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Madre</a:t>
            </a:r>
            <a:r>
              <a:rPr lang="es-UY" sz="2000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, </a:t>
            </a:r>
            <a:r>
              <a:rPr lang="es-UY" sz="2000" i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Padre, Mujer</a:t>
            </a:r>
          </a:p>
          <a:p>
            <a:pPr marL="0" lvl="1" indent="0">
              <a:spcAft>
                <a:spcPts val="600"/>
              </a:spcAft>
              <a:buNone/>
            </a:pPr>
            <a:r>
              <a:rPr lang="es-UY" sz="2000" dirty="0">
                <a:ea typeface="Verdana"/>
                <a:cs typeface="Arial" pitchFamily="34" charset="0"/>
                <a:sym typeface="Wingdings" pitchFamily="2" charset="2"/>
              </a:rPr>
              <a:t>Rol</a:t>
            </a:r>
            <a:r>
              <a:rPr lang="es-UY" sz="2000" i="1" dirty="0">
                <a:ea typeface="Verdana"/>
                <a:cs typeface="Arial" pitchFamily="34" charset="0"/>
                <a:sym typeface="Wingdings" pitchFamily="2" charset="2"/>
              </a:rPr>
              <a:t> </a:t>
            </a:r>
            <a:r>
              <a:rPr lang="es-UY" sz="2000" dirty="0">
                <a:ea typeface="Verdana"/>
                <a:cs typeface="Arial" pitchFamily="34" charset="0"/>
                <a:sym typeface="Wingdings" pitchFamily="2" charset="2"/>
              </a:rPr>
              <a:t>atómico</a:t>
            </a:r>
            <a:r>
              <a:rPr lang="es-UY" sz="2000" i="1" dirty="0">
                <a:ea typeface="Verdana"/>
                <a:cs typeface="Arial" pitchFamily="34" charset="0"/>
                <a:sym typeface="Wingdings" pitchFamily="2" charset="2"/>
              </a:rPr>
              <a:t>: </a:t>
            </a:r>
            <a:r>
              <a:rPr lang="es-UY" sz="2000" i="1" dirty="0" err="1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tieneHijo</a:t>
            </a:r>
            <a:endParaRPr lang="es-UY" sz="2000" i="1" dirty="0">
              <a:solidFill>
                <a:srgbClr val="7030A0"/>
              </a:solidFill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spcAft>
                <a:spcPts val="600"/>
              </a:spcAft>
              <a:buNone/>
            </a:pPr>
            <a:r>
              <a:rPr lang="es-UY" sz="2000" b="1" dirty="0">
                <a:solidFill>
                  <a:srgbClr val="006600"/>
                </a:solidFill>
                <a:ea typeface="Verdana"/>
                <a:cs typeface="Arial" pitchFamily="34" charset="0"/>
                <a:sym typeface="Wingdings" pitchFamily="2" charset="2"/>
              </a:rPr>
              <a:t>Ejercicio:</a:t>
            </a:r>
          </a:p>
          <a:p>
            <a:pPr marL="0" lvl="1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s-UY" sz="2000" dirty="0">
                <a:ea typeface="Cambria Math"/>
              </a:rPr>
              <a:t>Describir el conjunto de todos los elementos que son padres o son mujeres que no tienen hijas mujeres.</a:t>
            </a:r>
            <a:endParaRPr lang="es-UY" sz="2000" i="1" dirty="0">
              <a:ea typeface="Cambria Math"/>
            </a:endParaRPr>
          </a:p>
          <a:p>
            <a:pPr marL="0" lvl="1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s-UY" sz="2000" b="1" i="1" dirty="0">
                <a:solidFill>
                  <a:srgbClr val="006600"/>
                </a:solidFill>
                <a:ea typeface="Cambria Math"/>
              </a:rPr>
              <a:t>Padre </a:t>
            </a:r>
            <a:r>
              <a:rPr lang="es-UY" sz="2000" b="1" dirty="0">
                <a:solidFill>
                  <a:srgbClr val="006600"/>
                </a:solidFill>
                <a:latin typeface="Cambria Math"/>
                <a:ea typeface="Cambria Math"/>
              </a:rPr>
              <a:t>⊔ </a:t>
            </a:r>
            <a:r>
              <a:rPr lang="es-UY" sz="2000" b="1" dirty="0">
                <a:solidFill>
                  <a:srgbClr val="006600"/>
                </a:solidFill>
                <a:ea typeface="Cambria Math"/>
              </a:rPr>
              <a:t>(</a:t>
            </a:r>
            <a:r>
              <a:rPr lang="es-UY" sz="2000" b="1" i="1" dirty="0">
                <a:solidFill>
                  <a:srgbClr val="006600"/>
                </a:solidFill>
                <a:ea typeface="Verdana"/>
                <a:cs typeface="Arial" pitchFamily="34" charset="0"/>
                <a:sym typeface="Wingdings" pitchFamily="2" charset="2"/>
              </a:rPr>
              <a:t>Mujer </a:t>
            </a:r>
            <a:r>
              <a:rPr lang="es-UY" sz="2000" b="1" dirty="0">
                <a:solidFill>
                  <a:srgbClr val="006600"/>
                </a:solidFill>
                <a:latin typeface="Cambria Math"/>
                <a:ea typeface="Cambria Math"/>
              </a:rPr>
              <a:t>⊓ ¬∃</a:t>
            </a:r>
            <a:r>
              <a:rPr lang="es-UY" sz="2000" b="1" i="1" dirty="0" err="1">
                <a:solidFill>
                  <a:srgbClr val="006600"/>
                </a:solidFill>
                <a:ea typeface="Verdana"/>
                <a:cs typeface="Arial" pitchFamily="34" charset="0"/>
                <a:sym typeface="Wingdings" pitchFamily="2" charset="2"/>
              </a:rPr>
              <a:t>tieneHijo.Mujer</a:t>
            </a:r>
            <a:r>
              <a:rPr lang="es-UY" sz="2000" b="1" dirty="0">
                <a:solidFill>
                  <a:srgbClr val="006600"/>
                </a:solidFill>
                <a:ea typeface="Verdana"/>
                <a:cs typeface="Arial" pitchFamily="34" charset="0"/>
                <a:sym typeface="Wingdings" pitchFamily="2" charset="2"/>
              </a:rPr>
              <a:t>)</a:t>
            </a:r>
            <a:endParaRPr lang="es-UY" sz="2000" b="1" dirty="0">
              <a:solidFill>
                <a:srgbClr val="006600"/>
              </a:solidFill>
              <a:ea typeface="Cambria Math"/>
            </a:endParaRPr>
          </a:p>
          <a:p>
            <a:pPr marL="0" lvl="1" indent="0">
              <a:spcBef>
                <a:spcPts val="300"/>
              </a:spcBef>
              <a:spcAft>
                <a:spcPts val="600"/>
              </a:spcAft>
              <a:buNone/>
            </a:pPr>
            <a:endParaRPr lang="es-UY" sz="2000" i="1" dirty="0">
              <a:ea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787184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9512" y="1617914"/>
            <a:ext cx="8424936" cy="2459158"/>
          </a:xfrm>
          <a:prstGeom prst="rect">
            <a:avLst/>
          </a:prstGeom>
          <a:solidFill>
            <a:srgbClr val="FAF0F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23906" name="1 Título"/>
          <p:cNvSpPr>
            <a:spLocks noGrp="1"/>
          </p:cNvSpPr>
          <p:nvPr>
            <p:ph type="title"/>
          </p:nvPr>
        </p:nvSpPr>
        <p:spPr>
          <a:xfrm>
            <a:off x="251519" y="-27384"/>
            <a:ext cx="8641655" cy="504056"/>
          </a:xfrm>
        </p:spPr>
        <p:txBody>
          <a:bodyPr/>
          <a:lstStyle/>
          <a:p>
            <a:pPr indent="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n-US" sz="3200" b="1" dirty="0" err="1">
                <a:solidFill>
                  <a:srgbClr val="7030A0"/>
                </a:solidFill>
              </a:rPr>
              <a:t>Lógica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err="1">
                <a:solidFill>
                  <a:srgbClr val="7030A0"/>
                </a:solidFill>
              </a:rPr>
              <a:t>Descriptiva</a:t>
            </a:r>
            <a:r>
              <a:rPr lang="en-US" sz="3200" b="1" dirty="0">
                <a:solidFill>
                  <a:srgbClr val="7030A0"/>
                </a:solidFill>
              </a:rPr>
              <a:t> - </a:t>
            </a:r>
            <a:r>
              <a:rPr lang="en-US" sz="3200" b="1" dirty="0" err="1">
                <a:solidFill>
                  <a:srgbClr val="7030A0"/>
                </a:solidFill>
              </a:rPr>
              <a:t>Sintaxis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19" y="692696"/>
            <a:ext cx="8784977" cy="5688632"/>
          </a:xfrm>
        </p:spPr>
        <p:txBody>
          <a:bodyPr rtlCol="0">
            <a:normAutofit lnSpcReduction="1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s-UY" sz="2400" b="1" dirty="0">
                <a:solidFill>
                  <a:schemeClr val="accent6">
                    <a:lumMod val="75000"/>
                  </a:schemeClr>
                </a:solidFill>
              </a:rPr>
              <a:t>Base de conocimiento </a:t>
            </a:r>
            <a:r>
              <a:rPr lang="en-US" sz="2400" dirty="0">
                <a:latin typeface="Cambria Math"/>
                <a:ea typeface="Cambria Math"/>
              </a:rPr>
              <a:t>𝓚 = 〈𝓣, 𝓐⟩ </a:t>
            </a:r>
            <a:endParaRPr lang="es-UY" sz="2400" b="1" dirty="0">
              <a:solidFill>
                <a:schemeClr val="accent6">
                  <a:lumMod val="75000"/>
                </a:schemeClr>
              </a:solidFill>
              <a:ea typeface="Cambria Math"/>
            </a:endParaRPr>
          </a:p>
          <a:p>
            <a:pPr marL="0" indent="0">
              <a:spcAft>
                <a:spcPts val="1200"/>
              </a:spcAft>
              <a:buNone/>
            </a:pPr>
            <a:endParaRPr lang="es-UY" sz="2400" b="1" dirty="0">
              <a:solidFill>
                <a:srgbClr val="7030A0"/>
              </a:solidFill>
              <a:ea typeface="Verdana"/>
              <a:cs typeface="Arial" pitchFamily="34" charset="0"/>
              <a:sym typeface="Wingdings" pitchFamily="2" charset="2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s-UY" sz="2400" b="1" dirty="0" err="1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TBox</a:t>
            </a:r>
            <a:r>
              <a:rPr lang="es-UY" sz="2400" b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 </a:t>
            </a:r>
            <a:r>
              <a:rPr lang="en-US" sz="2400" b="1" dirty="0">
                <a:solidFill>
                  <a:srgbClr val="7030A0"/>
                </a:solidFill>
                <a:latin typeface="Cambria Math"/>
                <a:ea typeface="Cambria Math"/>
              </a:rPr>
              <a:t>𝓣</a:t>
            </a:r>
            <a:r>
              <a:rPr lang="en-US" sz="2400" dirty="0">
                <a:latin typeface="Cambria Math"/>
                <a:ea typeface="Cambria Math"/>
              </a:rPr>
              <a:t>: </a:t>
            </a:r>
            <a:r>
              <a:rPr lang="en-US" sz="2400" dirty="0" err="1">
                <a:ea typeface="Cambria Math"/>
              </a:rPr>
              <a:t>Conocimiento</a:t>
            </a:r>
            <a:r>
              <a:rPr lang="en-US" sz="2400" dirty="0">
                <a:ea typeface="Cambria Math"/>
              </a:rPr>
              <a:t> </a:t>
            </a:r>
            <a:r>
              <a:rPr lang="en-US" sz="2400" dirty="0" err="1">
                <a:ea typeface="Cambria Math"/>
              </a:rPr>
              <a:t>básico</a:t>
            </a:r>
            <a:r>
              <a:rPr lang="en-US" sz="2400" dirty="0">
                <a:ea typeface="Cambria Math"/>
              </a:rPr>
              <a:t>, </a:t>
            </a:r>
            <a:r>
              <a:rPr lang="es-UY" sz="2400" dirty="0"/>
              <a:t>descripción </a:t>
            </a:r>
            <a:r>
              <a:rPr lang="es-UY" sz="2400" dirty="0" err="1"/>
              <a:t>intensional</a:t>
            </a:r>
            <a:r>
              <a:rPr lang="es-UY" sz="2400" dirty="0"/>
              <a:t> sobre el dominio de un problema.    </a:t>
            </a:r>
            <a:r>
              <a:rPr lang="es-UY" sz="2400" b="1" i="1" dirty="0">
                <a:solidFill>
                  <a:srgbClr val="C00000"/>
                </a:solidFill>
              </a:rPr>
              <a:t>C</a:t>
            </a:r>
            <a:r>
              <a:rPr lang="es-UY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>
                <a:solidFill>
                  <a:srgbClr val="C00000"/>
                </a:solidFill>
              </a:rPr>
              <a:t>⊑ </a:t>
            </a:r>
            <a:r>
              <a:rPr lang="en-US" sz="2400" b="1" i="1" dirty="0">
                <a:solidFill>
                  <a:srgbClr val="C00000"/>
                </a:solidFill>
              </a:rPr>
              <a:t>D</a:t>
            </a:r>
            <a:r>
              <a:rPr lang="es-UY" sz="2400" b="1" dirty="0"/>
              <a:t>  </a:t>
            </a:r>
            <a:endParaRPr lang="es-UY" sz="2400" b="1" dirty="0">
              <a:solidFill>
                <a:srgbClr val="7030A0"/>
              </a:solidFill>
              <a:ea typeface="Verdana"/>
              <a:cs typeface="Arial" pitchFamily="34" charset="0"/>
              <a:sym typeface="Wingdings" pitchFamily="2" charset="2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s-UY" sz="2400" b="1" dirty="0" err="1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ABox</a:t>
            </a:r>
            <a:r>
              <a:rPr lang="es-UY" sz="2400" b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 </a:t>
            </a:r>
            <a:r>
              <a:rPr lang="en-US" sz="2400" dirty="0">
                <a:solidFill>
                  <a:srgbClr val="7030A0"/>
                </a:solidFill>
                <a:latin typeface="Cambria Math"/>
                <a:ea typeface="Cambria Math"/>
              </a:rPr>
              <a:t>𝓐</a:t>
            </a:r>
            <a:r>
              <a:rPr lang="en-US" sz="2400" dirty="0">
                <a:latin typeface="Cambria Math"/>
                <a:ea typeface="Cambria Math"/>
              </a:rPr>
              <a:t>: </a:t>
            </a:r>
            <a:r>
              <a:rPr lang="en-US" sz="2400" dirty="0" err="1">
                <a:ea typeface="Cambria Math"/>
              </a:rPr>
              <a:t>Conocimiento</a:t>
            </a:r>
            <a:r>
              <a:rPr lang="en-US" sz="2400" dirty="0">
                <a:ea typeface="Cambria Math"/>
              </a:rPr>
              <a:t> </a:t>
            </a:r>
            <a:r>
              <a:rPr lang="en-US" sz="2400" dirty="0" err="1">
                <a:ea typeface="Cambria Math"/>
              </a:rPr>
              <a:t>sobre</a:t>
            </a:r>
            <a:r>
              <a:rPr lang="en-US" sz="2400" dirty="0">
                <a:ea typeface="Cambria Math"/>
              </a:rPr>
              <a:t> </a:t>
            </a:r>
            <a:r>
              <a:rPr lang="en-US" sz="2400" dirty="0" err="1">
                <a:ea typeface="Cambria Math"/>
              </a:rPr>
              <a:t>individuos</a:t>
            </a:r>
            <a:r>
              <a:rPr lang="en-US" sz="2400" dirty="0">
                <a:ea typeface="Cambria Math"/>
              </a:rPr>
              <a:t>, </a:t>
            </a:r>
            <a:r>
              <a:rPr lang="es-UY" sz="2400" dirty="0"/>
              <a:t>descripción extensional sobre el dominio de un problema.</a:t>
            </a:r>
            <a:endParaRPr lang="es-UY" sz="2400" b="1" dirty="0">
              <a:solidFill>
                <a:srgbClr val="7030A0"/>
              </a:solidFill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 algn="ctr">
              <a:spcAft>
                <a:spcPts val="1800"/>
              </a:spcAft>
              <a:buNone/>
            </a:pPr>
            <a:r>
              <a:rPr lang="es-UY" sz="24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C</a:t>
            </a:r>
            <a:r>
              <a:rPr lang="es-UY" sz="24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(</a:t>
            </a:r>
            <a:r>
              <a:rPr lang="es-UY" sz="24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a</a:t>
            </a:r>
            <a:r>
              <a:rPr lang="es-UY" sz="24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)    </a:t>
            </a:r>
            <a:r>
              <a:rPr lang="es-UY" sz="24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R</a:t>
            </a:r>
            <a:r>
              <a:rPr lang="es-UY" sz="24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(</a:t>
            </a:r>
            <a:r>
              <a:rPr lang="es-UY" sz="24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a</a:t>
            </a:r>
            <a:r>
              <a:rPr lang="es-UY" sz="24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, </a:t>
            </a:r>
            <a:r>
              <a:rPr lang="es-UY" sz="24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b</a:t>
            </a:r>
            <a:r>
              <a:rPr lang="es-UY" sz="24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)    </a:t>
            </a:r>
            <a:r>
              <a:rPr lang="es-UY" sz="24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a</a:t>
            </a:r>
            <a:r>
              <a:rPr lang="es-UY" sz="24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 = </a:t>
            </a:r>
            <a:r>
              <a:rPr lang="es-UY" sz="24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b    a </a:t>
            </a:r>
            <a:r>
              <a:rPr lang="es-UY" sz="2400" b="1" i="1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≠</a:t>
            </a:r>
            <a:r>
              <a:rPr lang="es-UY" sz="24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 b </a:t>
            </a:r>
          </a:p>
          <a:p>
            <a:pPr marL="0" lvl="1" indent="0">
              <a:spcAft>
                <a:spcPts val="600"/>
              </a:spcAft>
              <a:buNone/>
            </a:pPr>
            <a:endParaRPr lang="en-US" sz="1900" dirty="0">
              <a:latin typeface="Cambria Math"/>
              <a:ea typeface="Cambria Math"/>
            </a:endParaRPr>
          </a:p>
          <a:p>
            <a:pPr marL="0" lvl="1" indent="0">
              <a:spcAft>
                <a:spcPts val="600"/>
              </a:spcAft>
              <a:buNone/>
            </a:pPr>
            <a:r>
              <a:rPr lang="en-US" sz="1900" dirty="0">
                <a:latin typeface="Cambria Math"/>
                <a:ea typeface="Cambria Math"/>
              </a:rPr>
              <a:t>𝓣</a:t>
            </a:r>
            <a:r>
              <a:rPr lang="en-US" sz="1900" dirty="0">
                <a:ea typeface="Cambria Math"/>
              </a:rPr>
              <a:t> = {</a:t>
            </a:r>
            <a:r>
              <a:rPr lang="es-UY" sz="1900" i="1" dirty="0"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Mujer </a:t>
            </a:r>
            <a:r>
              <a:rPr lang="en-US" sz="1900" dirty="0"/>
              <a:t>⊑ </a:t>
            </a:r>
            <a:r>
              <a:rPr lang="es-UY" sz="1900" i="1" dirty="0">
                <a:ea typeface="Verdana"/>
                <a:cs typeface="Arial" pitchFamily="34" charset="0"/>
                <a:sym typeface="Wingdings" pitchFamily="2" charset="2"/>
              </a:rPr>
              <a:t>Persona, </a:t>
            </a:r>
            <a:r>
              <a:rPr lang="es-UY" sz="1900" b="1" i="1" dirty="0">
                <a:ea typeface="Verdana"/>
                <a:cs typeface="Arial" pitchFamily="34" charset="0"/>
                <a:sym typeface="Wingdings" pitchFamily="2" charset="2"/>
              </a:rPr>
              <a:t>Persona</a:t>
            </a:r>
            <a:r>
              <a:rPr lang="es-UY" sz="1900" b="1" dirty="0">
                <a:ea typeface="Verdana"/>
                <a:cs typeface="Arial" pitchFamily="34" charset="0"/>
                <a:sym typeface="Wingdings" pitchFamily="2" charset="2"/>
              </a:rPr>
              <a:t> </a:t>
            </a:r>
            <a:r>
              <a:rPr lang="es-UY" sz="1900" b="1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≡ </a:t>
            </a:r>
            <a:r>
              <a:rPr lang="es-UY" sz="1900" b="1" i="1" dirty="0"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Mujer</a:t>
            </a:r>
            <a:r>
              <a:rPr lang="es-UY" sz="1900" b="1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 </a:t>
            </a:r>
            <a:r>
              <a:rPr lang="es-UY" sz="1900" b="1" dirty="0">
                <a:latin typeface="Cambria Math"/>
                <a:ea typeface="Cambria Math"/>
              </a:rPr>
              <a:t>⊔ </a:t>
            </a:r>
            <a:r>
              <a:rPr lang="es-UY" sz="1900" b="1" i="1" dirty="0">
                <a:ea typeface="Cambria Math"/>
              </a:rPr>
              <a:t>Hombre, </a:t>
            </a:r>
          </a:p>
          <a:p>
            <a:pPr marL="0" lvl="1" indent="0">
              <a:spcAft>
                <a:spcPts val="600"/>
              </a:spcAft>
              <a:buNone/>
            </a:pPr>
            <a:r>
              <a:rPr lang="es-UY" sz="1900" i="1" dirty="0"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         Madre </a:t>
            </a:r>
            <a:r>
              <a:rPr lang="es-UY" sz="19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≡ </a:t>
            </a:r>
            <a:r>
              <a:rPr lang="es-UY" sz="1900" i="1" dirty="0"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Mujer</a:t>
            </a:r>
            <a:r>
              <a:rPr lang="es-UY" sz="19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 </a:t>
            </a:r>
            <a:r>
              <a:rPr lang="es-UY" sz="1900" dirty="0">
                <a:latin typeface="Cambria Math"/>
                <a:ea typeface="Cambria Math"/>
              </a:rPr>
              <a:t>⊓ </a:t>
            </a:r>
            <a:r>
              <a:rPr lang="es-UY" sz="2000" dirty="0">
                <a:latin typeface="Cambria Math"/>
                <a:ea typeface="Cambria Math"/>
              </a:rPr>
              <a:t>∃</a:t>
            </a:r>
            <a:r>
              <a:rPr lang="es-UY" sz="1900" i="1" dirty="0" err="1">
                <a:ea typeface="Cambria Math"/>
              </a:rPr>
              <a:t>tieneHijo.Persona</a:t>
            </a:r>
            <a:r>
              <a:rPr lang="es-UY" sz="1900" dirty="0">
                <a:ea typeface="Cambria Math"/>
              </a:rPr>
              <a:t>}</a:t>
            </a:r>
            <a:r>
              <a:rPr lang="es-UY" sz="1900" b="1" i="1" dirty="0">
                <a:ea typeface="Cambria Math"/>
              </a:rPr>
              <a:t>        </a:t>
            </a:r>
          </a:p>
          <a:p>
            <a:pPr marL="0" lvl="1" indent="0">
              <a:spcAft>
                <a:spcPts val="1200"/>
              </a:spcAft>
              <a:buNone/>
            </a:pPr>
            <a:r>
              <a:rPr lang="es-UY" sz="2000" b="1" i="1" dirty="0">
                <a:solidFill>
                  <a:srgbClr val="C00000"/>
                </a:solidFill>
              </a:rPr>
              <a:t>C</a:t>
            </a:r>
            <a:r>
              <a:rPr lang="es-UY" sz="2000" b="1" dirty="0">
                <a:solidFill>
                  <a:srgbClr val="C00000"/>
                </a:solidFill>
              </a:rPr>
              <a:t> </a:t>
            </a:r>
            <a:r>
              <a:rPr lang="es-UY" sz="2000" b="1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≡</a:t>
            </a:r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b="1" i="1" dirty="0">
                <a:solidFill>
                  <a:srgbClr val="C00000"/>
                </a:solidFill>
              </a:rPr>
              <a:t>D</a:t>
            </a:r>
            <a:r>
              <a:rPr lang="es-UY" sz="2000" b="1" dirty="0"/>
              <a:t> </a:t>
            </a:r>
            <a:r>
              <a:rPr lang="es-UY" sz="2000" b="1" dirty="0">
                <a:sym typeface="Wingdings" panose="05000000000000000000" pitchFamily="2" charset="2"/>
              </a:rPr>
              <a:t> </a:t>
            </a:r>
            <a:r>
              <a:rPr lang="es-UY" sz="2000" b="1" i="1" dirty="0">
                <a:solidFill>
                  <a:srgbClr val="C00000"/>
                </a:solidFill>
              </a:rPr>
              <a:t>C</a:t>
            </a:r>
            <a:r>
              <a:rPr lang="es-UY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>
                <a:solidFill>
                  <a:srgbClr val="C00000"/>
                </a:solidFill>
              </a:rPr>
              <a:t>⊑ </a:t>
            </a:r>
            <a:r>
              <a:rPr lang="en-US" sz="2000" b="1" i="1" dirty="0">
                <a:solidFill>
                  <a:srgbClr val="C00000"/>
                </a:solidFill>
              </a:rPr>
              <a:t>D </a:t>
            </a:r>
            <a:r>
              <a:rPr lang="en-US" sz="2000" b="1" i="1" dirty="0"/>
              <a:t>y</a:t>
            </a:r>
            <a:r>
              <a:rPr lang="en-US" sz="2000" b="1" i="1" dirty="0">
                <a:solidFill>
                  <a:srgbClr val="C00000"/>
                </a:solidFill>
              </a:rPr>
              <a:t> </a:t>
            </a:r>
            <a:r>
              <a:rPr lang="es-UY" sz="2000" b="1" i="1" dirty="0">
                <a:solidFill>
                  <a:srgbClr val="C00000"/>
                </a:solidFill>
              </a:rPr>
              <a:t>D</a:t>
            </a:r>
            <a:r>
              <a:rPr lang="es-UY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>
                <a:solidFill>
                  <a:srgbClr val="C00000"/>
                </a:solidFill>
              </a:rPr>
              <a:t>⊑ </a:t>
            </a:r>
            <a:r>
              <a:rPr lang="en-US" sz="2000" b="1" i="1" dirty="0">
                <a:solidFill>
                  <a:srgbClr val="C00000"/>
                </a:solidFill>
              </a:rPr>
              <a:t>C</a:t>
            </a:r>
            <a:r>
              <a:rPr lang="en-US" sz="1800" b="1" i="1" dirty="0">
                <a:solidFill>
                  <a:srgbClr val="C00000"/>
                </a:solidFill>
              </a:rPr>
              <a:t> </a:t>
            </a:r>
            <a:endParaRPr lang="es-UY" sz="1900" b="1" i="1" dirty="0">
              <a:ea typeface="Cambria Math"/>
            </a:endParaRPr>
          </a:p>
          <a:p>
            <a:pPr marL="0" lvl="1" indent="0">
              <a:spcAft>
                <a:spcPts val="600"/>
              </a:spcAft>
              <a:buNone/>
            </a:pPr>
            <a:r>
              <a:rPr lang="en-US" sz="1900" dirty="0">
                <a:latin typeface="Cambria Math"/>
                <a:ea typeface="Cambria Math"/>
              </a:rPr>
              <a:t>𝓐</a:t>
            </a:r>
            <a:r>
              <a:rPr lang="en-US" sz="1900" dirty="0">
                <a:ea typeface="Cambria Math"/>
              </a:rPr>
              <a:t> = {</a:t>
            </a:r>
            <a:r>
              <a:rPr lang="es-UY" sz="1900" i="1" dirty="0">
                <a:ea typeface="Verdana"/>
                <a:cs typeface="Arial" pitchFamily="34" charset="0"/>
                <a:sym typeface="Wingdings" pitchFamily="2" charset="2"/>
              </a:rPr>
              <a:t>Mujer</a:t>
            </a:r>
            <a:r>
              <a:rPr lang="es-UY" sz="1900" dirty="0">
                <a:ea typeface="Verdana"/>
                <a:cs typeface="Arial" pitchFamily="34" charset="0"/>
                <a:sym typeface="Wingdings" pitchFamily="2" charset="2"/>
              </a:rPr>
              <a:t>(</a:t>
            </a:r>
            <a:r>
              <a:rPr lang="es-UY" sz="1900" i="1" dirty="0" err="1">
                <a:ea typeface="Verdana"/>
                <a:cs typeface="Arial" pitchFamily="34" charset="0"/>
                <a:sym typeface="Wingdings" pitchFamily="2" charset="2"/>
              </a:rPr>
              <a:t>maria</a:t>
            </a:r>
            <a:r>
              <a:rPr lang="es-UY" sz="1900" dirty="0">
                <a:ea typeface="Verdana"/>
                <a:cs typeface="Arial" pitchFamily="34" charset="0"/>
                <a:sym typeface="Wingdings" pitchFamily="2" charset="2"/>
              </a:rPr>
              <a:t>), </a:t>
            </a:r>
            <a:r>
              <a:rPr lang="es-UY" sz="1900" i="1" dirty="0" err="1">
                <a:ea typeface="Verdana"/>
                <a:cs typeface="Arial" pitchFamily="34" charset="0"/>
                <a:sym typeface="Wingdings" pitchFamily="2" charset="2"/>
              </a:rPr>
              <a:t>tieneHijo</a:t>
            </a:r>
            <a:r>
              <a:rPr lang="es-UY" sz="1900" dirty="0">
                <a:ea typeface="Verdana"/>
                <a:cs typeface="Arial" pitchFamily="34" charset="0"/>
                <a:sym typeface="Wingdings" pitchFamily="2" charset="2"/>
              </a:rPr>
              <a:t>(</a:t>
            </a:r>
            <a:r>
              <a:rPr lang="es-UY" sz="1900" i="1" dirty="0" err="1">
                <a:ea typeface="Verdana"/>
                <a:cs typeface="Arial" pitchFamily="34" charset="0"/>
                <a:sym typeface="Wingdings" pitchFamily="2" charset="2"/>
              </a:rPr>
              <a:t>maria</a:t>
            </a:r>
            <a:r>
              <a:rPr lang="es-UY" sz="1900" dirty="0">
                <a:ea typeface="Verdana"/>
                <a:cs typeface="Arial" pitchFamily="34" charset="0"/>
                <a:sym typeface="Wingdings" pitchFamily="2" charset="2"/>
              </a:rPr>
              <a:t>, </a:t>
            </a:r>
            <a:r>
              <a:rPr lang="es-UY" sz="1900" i="1" dirty="0">
                <a:ea typeface="Verdana"/>
                <a:cs typeface="Arial" pitchFamily="34" charset="0"/>
                <a:sym typeface="Wingdings" pitchFamily="2" charset="2"/>
              </a:rPr>
              <a:t>diego</a:t>
            </a:r>
            <a:r>
              <a:rPr lang="es-UY" sz="1900" dirty="0">
                <a:ea typeface="Verdana"/>
                <a:cs typeface="Arial" pitchFamily="34" charset="0"/>
                <a:sym typeface="Wingdings" pitchFamily="2" charset="2"/>
              </a:rPr>
              <a:t>)</a:t>
            </a:r>
          </a:p>
          <a:p>
            <a:pPr marL="0" lvl="1" indent="0">
              <a:buNone/>
            </a:pPr>
            <a:endParaRPr lang="es-UY" sz="2100" i="1" dirty="0"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endParaRPr lang="es-UY" sz="2100" b="1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s-UY" sz="2000" dirty="0">
              <a:ea typeface="Cambria Math"/>
            </a:endParaRPr>
          </a:p>
          <a:p>
            <a:pPr marL="0" indent="0">
              <a:buNone/>
            </a:pPr>
            <a:endParaRPr lang="es-UY" sz="2200" dirty="0"/>
          </a:p>
        </p:txBody>
      </p:sp>
    </p:spTree>
    <p:extLst>
      <p:ext uri="{BB962C8B-B14F-4D97-AF65-F5344CB8AC3E}">
        <p14:creationId xmlns:p14="http://schemas.microsoft.com/office/powerpoint/2010/main" val="7017485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9512" y="1268760"/>
            <a:ext cx="8784976" cy="1728192"/>
          </a:xfrm>
          <a:prstGeom prst="rect">
            <a:avLst/>
          </a:prstGeom>
          <a:solidFill>
            <a:srgbClr val="FAF0F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23906" name="1 Título"/>
          <p:cNvSpPr>
            <a:spLocks noGrp="1"/>
          </p:cNvSpPr>
          <p:nvPr>
            <p:ph type="title"/>
          </p:nvPr>
        </p:nvSpPr>
        <p:spPr>
          <a:xfrm>
            <a:off x="251519" y="44624"/>
            <a:ext cx="8641655" cy="576064"/>
          </a:xfrm>
        </p:spPr>
        <p:txBody>
          <a:bodyPr/>
          <a:lstStyle/>
          <a:p>
            <a:pPr indent="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n-US" sz="3200" b="1" dirty="0" err="1">
                <a:solidFill>
                  <a:srgbClr val="7030A0"/>
                </a:solidFill>
              </a:rPr>
              <a:t>Lógica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err="1">
                <a:solidFill>
                  <a:srgbClr val="7030A0"/>
                </a:solidFill>
              </a:rPr>
              <a:t>Descriptiva</a:t>
            </a:r>
            <a:r>
              <a:rPr lang="en-US" sz="3200" b="1" dirty="0">
                <a:solidFill>
                  <a:srgbClr val="7030A0"/>
                </a:solidFill>
              </a:rPr>
              <a:t> - </a:t>
            </a:r>
            <a:r>
              <a:rPr lang="en-US" sz="3200" b="1" dirty="0" err="1">
                <a:solidFill>
                  <a:srgbClr val="7030A0"/>
                </a:solidFill>
              </a:rPr>
              <a:t>Sintaxis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3" y="648072"/>
            <a:ext cx="8641656" cy="6093296"/>
          </a:xfrm>
        </p:spPr>
        <p:txBody>
          <a:bodyPr rtlCol="0">
            <a:normAutofit/>
          </a:bodyPr>
          <a:lstStyle/>
          <a:p>
            <a:pPr marL="0" indent="0">
              <a:spcAft>
                <a:spcPts val="3600"/>
              </a:spcAft>
              <a:buNone/>
            </a:pPr>
            <a:r>
              <a:rPr lang="es-UY" sz="2000" b="1" dirty="0">
                <a:solidFill>
                  <a:schemeClr val="accent6">
                    <a:lumMod val="75000"/>
                  </a:schemeClr>
                </a:solidFill>
              </a:rPr>
              <a:t>Base de conocimiento </a:t>
            </a:r>
            <a:r>
              <a:rPr lang="en-US" sz="2000" dirty="0">
                <a:latin typeface="Cambria Math"/>
                <a:ea typeface="Cambria Math"/>
              </a:rPr>
              <a:t>𝓚 = 〈𝓣, 𝓐⟩ </a:t>
            </a:r>
            <a:endParaRPr lang="es-UY" sz="2000" b="1" dirty="0">
              <a:solidFill>
                <a:schemeClr val="accent6">
                  <a:lumMod val="75000"/>
                </a:schemeClr>
              </a:solidFill>
              <a:ea typeface="Cambria Math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UY" sz="2000" b="1" dirty="0" err="1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TBox</a:t>
            </a:r>
            <a:r>
              <a:rPr lang="es-UY" sz="2000" b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 </a:t>
            </a:r>
            <a:r>
              <a:rPr lang="en-US" sz="2000" b="1" dirty="0">
                <a:solidFill>
                  <a:srgbClr val="7030A0"/>
                </a:solidFill>
                <a:latin typeface="Cambria Math"/>
                <a:ea typeface="Cambria Math"/>
              </a:rPr>
              <a:t>𝓣</a:t>
            </a:r>
            <a:r>
              <a:rPr lang="en-US" sz="2000" dirty="0">
                <a:latin typeface="Cambria Math"/>
                <a:ea typeface="Cambria Math"/>
              </a:rPr>
              <a:t>: </a:t>
            </a:r>
            <a:r>
              <a:rPr lang="en-US" sz="2000" dirty="0" err="1">
                <a:ea typeface="Cambria Math"/>
              </a:rPr>
              <a:t>Conocimiento</a:t>
            </a:r>
            <a:r>
              <a:rPr lang="en-US" sz="2000" dirty="0">
                <a:ea typeface="Cambria Math"/>
              </a:rPr>
              <a:t> </a:t>
            </a:r>
            <a:r>
              <a:rPr lang="en-US" sz="2000" dirty="0" err="1">
                <a:ea typeface="Cambria Math"/>
              </a:rPr>
              <a:t>básico</a:t>
            </a:r>
            <a:r>
              <a:rPr lang="en-US" sz="2000" dirty="0">
                <a:ea typeface="Cambria Math"/>
              </a:rPr>
              <a:t>, </a:t>
            </a:r>
            <a:r>
              <a:rPr lang="es-UY" sz="2000" dirty="0"/>
              <a:t>descripción </a:t>
            </a:r>
            <a:r>
              <a:rPr lang="es-UY" sz="2000" dirty="0" err="1"/>
              <a:t>intensional</a:t>
            </a:r>
            <a:r>
              <a:rPr lang="es-UY" sz="2000" dirty="0"/>
              <a:t> sobre el dominio de un problema.    </a:t>
            </a:r>
            <a:r>
              <a:rPr lang="es-UY" sz="2000" b="1" i="1" dirty="0">
                <a:solidFill>
                  <a:srgbClr val="C00000"/>
                </a:solidFill>
              </a:rPr>
              <a:t>C</a:t>
            </a:r>
            <a:r>
              <a:rPr lang="es-UY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>
                <a:solidFill>
                  <a:srgbClr val="C00000"/>
                </a:solidFill>
              </a:rPr>
              <a:t>⊑ </a:t>
            </a:r>
            <a:r>
              <a:rPr lang="en-US" sz="2000" b="1" i="1" dirty="0">
                <a:solidFill>
                  <a:srgbClr val="C00000"/>
                </a:solidFill>
              </a:rPr>
              <a:t>D</a:t>
            </a:r>
            <a:r>
              <a:rPr lang="es-UY" sz="2000" b="1" dirty="0"/>
              <a:t>  </a:t>
            </a:r>
            <a:endParaRPr lang="es-UY" sz="2000" b="1" dirty="0">
              <a:solidFill>
                <a:srgbClr val="7030A0"/>
              </a:solidFill>
              <a:ea typeface="Verdana"/>
              <a:cs typeface="Arial" pitchFamily="34" charset="0"/>
              <a:sym typeface="Wingdings" pitchFamily="2" charset="2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s-UY" sz="2000" b="1" dirty="0" err="1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ABox</a:t>
            </a:r>
            <a:r>
              <a:rPr lang="es-UY" sz="2000" b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>
                <a:solidFill>
                  <a:srgbClr val="7030A0"/>
                </a:solidFill>
                <a:latin typeface="Cambria Math"/>
                <a:ea typeface="Cambria Math"/>
              </a:rPr>
              <a:t>𝓐</a:t>
            </a:r>
            <a:r>
              <a:rPr lang="en-US" sz="2000" dirty="0">
                <a:latin typeface="Cambria Math"/>
                <a:ea typeface="Cambria Math"/>
              </a:rPr>
              <a:t>: </a:t>
            </a:r>
            <a:r>
              <a:rPr lang="en-US" sz="2000" dirty="0" err="1">
                <a:ea typeface="Cambria Math"/>
              </a:rPr>
              <a:t>Conocimiento</a:t>
            </a:r>
            <a:r>
              <a:rPr lang="en-US" sz="2000" dirty="0">
                <a:ea typeface="Cambria Math"/>
              </a:rPr>
              <a:t> </a:t>
            </a:r>
            <a:r>
              <a:rPr lang="en-US" sz="2000" dirty="0" err="1">
                <a:ea typeface="Cambria Math"/>
              </a:rPr>
              <a:t>sobre</a:t>
            </a:r>
            <a:r>
              <a:rPr lang="en-US" sz="2000" dirty="0">
                <a:ea typeface="Cambria Math"/>
              </a:rPr>
              <a:t> </a:t>
            </a:r>
            <a:r>
              <a:rPr lang="en-US" sz="2000" dirty="0" err="1">
                <a:ea typeface="Cambria Math"/>
              </a:rPr>
              <a:t>individuos</a:t>
            </a:r>
            <a:r>
              <a:rPr lang="en-US" sz="2000" dirty="0">
                <a:ea typeface="Cambria Math"/>
              </a:rPr>
              <a:t>, </a:t>
            </a:r>
            <a:r>
              <a:rPr lang="es-UY" sz="2000" dirty="0"/>
              <a:t>descripción extensional, sobre el dominio de un problema. </a:t>
            </a:r>
            <a:r>
              <a:rPr lang="es-UY" sz="20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C</a:t>
            </a:r>
            <a:r>
              <a:rPr lang="es-UY" sz="20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(</a:t>
            </a:r>
            <a:r>
              <a:rPr lang="es-UY" sz="20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a</a:t>
            </a:r>
            <a:r>
              <a:rPr lang="es-UY" sz="20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)    </a:t>
            </a:r>
            <a:r>
              <a:rPr lang="es-UY" sz="20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R</a:t>
            </a:r>
            <a:r>
              <a:rPr lang="es-UY" sz="20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(</a:t>
            </a:r>
            <a:r>
              <a:rPr lang="es-UY" sz="20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a</a:t>
            </a:r>
            <a:r>
              <a:rPr lang="es-UY" sz="20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, </a:t>
            </a:r>
            <a:r>
              <a:rPr lang="es-UY" sz="20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b</a:t>
            </a:r>
            <a:r>
              <a:rPr lang="es-UY" sz="20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)    </a:t>
            </a:r>
            <a:r>
              <a:rPr lang="es-UY" sz="20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a</a:t>
            </a:r>
            <a:r>
              <a:rPr lang="es-UY" sz="20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 = </a:t>
            </a:r>
            <a:r>
              <a:rPr lang="es-UY" sz="20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b    a </a:t>
            </a:r>
            <a:r>
              <a:rPr lang="es-UY" sz="2000" b="1" i="1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≠</a:t>
            </a:r>
            <a:r>
              <a:rPr lang="es-UY" sz="20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 b </a:t>
            </a:r>
          </a:p>
          <a:p>
            <a:pPr marL="0" lvl="1" indent="0">
              <a:spcAft>
                <a:spcPts val="0"/>
              </a:spcAft>
              <a:buNone/>
            </a:pPr>
            <a:endParaRPr lang="es-UY" sz="1800" i="1" dirty="0">
              <a:ea typeface="Cambria Math" panose="02040503050406030204" pitchFamily="18" charset="0"/>
              <a:cs typeface="Arial" pitchFamily="34" charset="0"/>
              <a:sym typeface="Wingdings" pitchFamily="2" charset="2"/>
            </a:endParaRPr>
          </a:p>
          <a:p>
            <a:pPr marL="0" lvl="1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s-UY" sz="1800" i="1" dirty="0"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Mujer </a:t>
            </a:r>
            <a:r>
              <a:rPr lang="en-US" sz="1800" dirty="0"/>
              <a:t>⊑ </a:t>
            </a:r>
            <a:r>
              <a:rPr lang="es-UY" sz="1800" i="1" dirty="0">
                <a:ea typeface="Verdana"/>
                <a:cs typeface="Arial" pitchFamily="34" charset="0"/>
                <a:sym typeface="Wingdings" pitchFamily="2" charset="2"/>
              </a:rPr>
              <a:t>Persona</a:t>
            </a:r>
          </a:p>
          <a:p>
            <a:pPr marL="0" lvl="1" indent="0">
              <a:spcAft>
                <a:spcPts val="0"/>
              </a:spcAft>
              <a:buNone/>
            </a:pPr>
            <a:r>
              <a:rPr lang="es-UY" sz="1800" i="1" dirty="0">
                <a:ea typeface="Verdana"/>
                <a:cs typeface="Arial" pitchFamily="34" charset="0"/>
                <a:sym typeface="Wingdings" pitchFamily="2" charset="2"/>
              </a:rPr>
              <a:t>Persona</a:t>
            </a:r>
            <a:r>
              <a:rPr lang="es-UY" sz="1800" dirty="0">
                <a:ea typeface="Verdana"/>
                <a:cs typeface="Arial" pitchFamily="34" charset="0"/>
                <a:sym typeface="Wingdings" pitchFamily="2" charset="2"/>
              </a:rPr>
              <a:t> </a:t>
            </a:r>
            <a:r>
              <a:rPr lang="es-UY" sz="18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≡ </a:t>
            </a:r>
            <a:r>
              <a:rPr lang="es-UY" sz="1800" i="1" dirty="0"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Mujer</a:t>
            </a:r>
            <a:r>
              <a:rPr lang="es-UY" sz="18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 </a:t>
            </a:r>
            <a:r>
              <a:rPr lang="es-UY" sz="1800" dirty="0">
                <a:latin typeface="Cambria Math"/>
                <a:ea typeface="Cambria Math"/>
              </a:rPr>
              <a:t>⊔ </a:t>
            </a:r>
            <a:r>
              <a:rPr lang="es-UY" sz="1800" i="1" dirty="0">
                <a:ea typeface="Cambria Math"/>
              </a:rPr>
              <a:t>Hombre</a:t>
            </a:r>
          </a:p>
          <a:p>
            <a:pPr marL="0" lvl="1" indent="0">
              <a:spcAft>
                <a:spcPts val="0"/>
              </a:spcAft>
              <a:buNone/>
            </a:pPr>
            <a:r>
              <a:rPr lang="es-UY" sz="1800" i="1" dirty="0"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Madre </a:t>
            </a:r>
            <a:r>
              <a:rPr lang="es-UY" sz="18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≡ </a:t>
            </a:r>
            <a:r>
              <a:rPr lang="es-UY" sz="1800" i="1" dirty="0"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Mujer</a:t>
            </a:r>
            <a:r>
              <a:rPr lang="es-UY" sz="18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 </a:t>
            </a:r>
            <a:r>
              <a:rPr lang="es-UY" sz="1800" dirty="0">
                <a:latin typeface="Cambria Math"/>
                <a:ea typeface="Cambria Math"/>
              </a:rPr>
              <a:t>⊓ ∃</a:t>
            </a:r>
            <a:r>
              <a:rPr lang="es-UY" sz="1800" i="1" dirty="0" err="1">
                <a:ea typeface="Cambria Math"/>
              </a:rPr>
              <a:t>tieneHijo.Persona</a:t>
            </a:r>
            <a:endParaRPr lang="es-UY" sz="1800" i="1" dirty="0"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r>
              <a:rPr lang="es-UY" sz="1800" i="1" dirty="0"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Padre </a:t>
            </a:r>
            <a:r>
              <a:rPr lang="es-UY" sz="18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≡ </a:t>
            </a:r>
            <a:r>
              <a:rPr lang="es-UY" sz="1800" i="1" dirty="0"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Hombre</a:t>
            </a:r>
            <a:r>
              <a:rPr lang="es-UY" sz="18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 </a:t>
            </a:r>
            <a:r>
              <a:rPr lang="es-UY" sz="1800" dirty="0">
                <a:latin typeface="Cambria Math"/>
                <a:ea typeface="Cambria Math"/>
              </a:rPr>
              <a:t>⊓ ∃</a:t>
            </a:r>
            <a:r>
              <a:rPr lang="es-UY" sz="1800" i="1" dirty="0" err="1">
                <a:ea typeface="Cambria Math"/>
              </a:rPr>
              <a:t>tieneHijo.Persona</a:t>
            </a:r>
            <a:endParaRPr lang="es-UY" sz="1800" i="1" dirty="0"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r>
              <a:rPr lang="es-UY" sz="1800" i="1" dirty="0">
                <a:ea typeface="Verdana"/>
                <a:cs typeface="Arial" pitchFamily="34" charset="0"/>
                <a:sym typeface="Wingdings" pitchFamily="2" charset="2"/>
              </a:rPr>
              <a:t>Mujer</a:t>
            </a:r>
            <a:r>
              <a:rPr lang="es-UY" sz="1800" dirty="0">
                <a:ea typeface="Verdana"/>
                <a:cs typeface="Arial" pitchFamily="34" charset="0"/>
                <a:sym typeface="Wingdings" pitchFamily="2" charset="2"/>
              </a:rPr>
              <a:t>(</a:t>
            </a:r>
            <a:r>
              <a:rPr lang="es-UY" sz="1800" i="1" dirty="0" err="1">
                <a:ea typeface="Verdana"/>
                <a:cs typeface="Arial" pitchFamily="34" charset="0"/>
                <a:sym typeface="Wingdings" pitchFamily="2" charset="2"/>
              </a:rPr>
              <a:t>maria</a:t>
            </a:r>
            <a:r>
              <a:rPr lang="es-UY" sz="1800" dirty="0">
                <a:ea typeface="Verdana"/>
                <a:cs typeface="Arial" pitchFamily="34" charset="0"/>
                <a:sym typeface="Wingdings" pitchFamily="2" charset="2"/>
              </a:rPr>
              <a:t>)</a:t>
            </a:r>
          </a:p>
          <a:p>
            <a:pPr marL="0" lvl="1" indent="0">
              <a:spcAft>
                <a:spcPts val="600"/>
              </a:spcAft>
              <a:buNone/>
            </a:pPr>
            <a:r>
              <a:rPr lang="es-UY" sz="1800" i="1" dirty="0" err="1">
                <a:ea typeface="Verdana"/>
                <a:cs typeface="Arial" pitchFamily="34" charset="0"/>
                <a:sym typeface="Wingdings" pitchFamily="2" charset="2"/>
              </a:rPr>
              <a:t>tieneHijo</a:t>
            </a:r>
            <a:r>
              <a:rPr lang="es-UY" sz="1800" dirty="0">
                <a:ea typeface="Verdana"/>
                <a:cs typeface="Arial" pitchFamily="34" charset="0"/>
                <a:sym typeface="Wingdings" pitchFamily="2" charset="2"/>
              </a:rPr>
              <a:t>(</a:t>
            </a:r>
            <a:r>
              <a:rPr lang="es-UY" sz="1800" i="1" dirty="0" err="1">
                <a:ea typeface="Verdana"/>
                <a:cs typeface="Arial" pitchFamily="34" charset="0"/>
                <a:sym typeface="Wingdings" pitchFamily="2" charset="2"/>
              </a:rPr>
              <a:t>maria</a:t>
            </a:r>
            <a:r>
              <a:rPr lang="es-UY" sz="1800" dirty="0">
                <a:ea typeface="Verdana"/>
                <a:cs typeface="Arial" pitchFamily="34" charset="0"/>
                <a:sym typeface="Wingdings" pitchFamily="2" charset="2"/>
              </a:rPr>
              <a:t>, </a:t>
            </a:r>
            <a:r>
              <a:rPr lang="es-UY" sz="1800" i="1" dirty="0">
                <a:ea typeface="Verdana"/>
                <a:cs typeface="Arial" pitchFamily="34" charset="0"/>
                <a:sym typeface="Wingdings" pitchFamily="2" charset="2"/>
              </a:rPr>
              <a:t>diego</a:t>
            </a:r>
            <a:r>
              <a:rPr lang="es-UY" sz="1800" dirty="0">
                <a:ea typeface="Verdana"/>
                <a:cs typeface="Arial" pitchFamily="34" charset="0"/>
                <a:sym typeface="Wingdings" pitchFamily="2" charset="2"/>
              </a:rPr>
              <a:t>)</a:t>
            </a:r>
          </a:p>
          <a:p>
            <a:pPr marL="0" lvl="1" indent="0">
              <a:spcAft>
                <a:spcPts val="600"/>
              </a:spcAft>
              <a:buNone/>
            </a:pPr>
            <a:r>
              <a:rPr lang="es-UY" sz="2000" b="1" dirty="0">
                <a:solidFill>
                  <a:srgbClr val="006600"/>
                </a:solidFill>
                <a:ea typeface="Verdana"/>
                <a:cs typeface="Arial" pitchFamily="34" charset="0"/>
                <a:sym typeface="Wingdings" pitchFamily="2" charset="2"/>
              </a:rPr>
              <a:t>Ejercicio:</a:t>
            </a:r>
          </a:p>
          <a:p>
            <a:pPr marL="0" lvl="1" indent="0">
              <a:spcBef>
                <a:spcPts val="300"/>
              </a:spcBef>
              <a:spcAft>
                <a:spcPts val="1200"/>
              </a:spcAft>
              <a:buNone/>
            </a:pPr>
            <a:r>
              <a:rPr lang="es-UY" sz="2000" dirty="0">
                <a:ea typeface="Cambria Math"/>
              </a:rPr>
              <a:t>Una “abuela” es una madre que tiene al menos un hijo que es padre </a:t>
            </a:r>
            <a:r>
              <a:rPr lang="es-UY" sz="2000" dirty="0" err="1">
                <a:ea typeface="Cambria Math"/>
              </a:rPr>
              <a:t>ó</a:t>
            </a:r>
            <a:r>
              <a:rPr lang="es-UY" sz="2000" dirty="0">
                <a:ea typeface="Cambria Math"/>
              </a:rPr>
              <a:t> madre.</a:t>
            </a:r>
          </a:p>
          <a:p>
            <a:pPr marL="0" lvl="1" indent="0">
              <a:buNone/>
            </a:pPr>
            <a:endParaRPr lang="es-UY" sz="2100" i="1" dirty="0"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endParaRPr lang="es-UY" sz="2100" b="1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s-UY" sz="2000" dirty="0">
              <a:ea typeface="Cambria Math"/>
            </a:endParaRPr>
          </a:p>
          <a:p>
            <a:pPr marL="0" indent="0">
              <a:buNone/>
            </a:pPr>
            <a:endParaRPr lang="es-UY" sz="2200" dirty="0"/>
          </a:p>
        </p:txBody>
      </p:sp>
    </p:spTree>
    <p:extLst>
      <p:ext uri="{BB962C8B-B14F-4D97-AF65-F5344CB8AC3E}">
        <p14:creationId xmlns:p14="http://schemas.microsoft.com/office/powerpoint/2010/main" val="25830265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9512" y="1268760"/>
            <a:ext cx="8784976" cy="1728192"/>
          </a:xfrm>
          <a:prstGeom prst="rect">
            <a:avLst/>
          </a:prstGeom>
          <a:solidFill>
            <a:srgbClr val="FAF0F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23906" name="1 Título"/>
          <p:cNvSpPr>
            <a:spLocks noGrp="1"/>
          </p:cNvSpPr>
          <p:nvPr>
            <p:ph type="title"/>
          </p:nvPr>
        </p:nvSpPr>
        <p:spPr>
          <a:xfrm>
            <a:off x="251519" y="44624"/>
            <a:ext cx="8641655" cy="576064"/>
          </a:xfrm>
        </p:spPr>
        <p:txBody>
          <a:bodyPr/>
          <a:lstStyle/>
          <a:p>
            <a:pPr indent="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n-US" sz="3200" b="1" dirty="0" err="1">
                <a:solidFill>
                  <a:srgbClr val="7030A0"/>
                </a:solidFill>
              </a:rPr>
              <a:t>Lógica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err="1">
                <a:solidFill>
                  <a:srgbClr val="7030A0"/>
                </a:solidFill>
              </a:rPr>
              <a:t>Descriptiva</a:t>
            </a:r>
            <a:r>
              <a:rPr lang="en-US" sz="3200" b="1" dirty="0">
                <a:solidFill>
                  <a:srgbClr val="7030A0"/>
                </a:solidFill>
              </a:rPr>
              <a:t> - </a:t>
            </a:r>
            <a:r>
              <a:rPr lang="en-US" sz="3200" b="1" dirty="0" err="1">
                <a:solidFill>
                  <a:srgbClr val="7030A0"/>
                </a:solidFill>
              </a:rPr>
              <a:t>Sintaxis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620688"/>
            <a:ext cx="8641656" cy="6093296"/>
          </a:xfrm>
        </p:spPr>
        <p:txBody>
          <a:bodyPr rtlCol="0">
            <a:normAutofit/>
          </a:bodyPr>
          <a:lstStyle/>
          <a:p>
            <a:pPr marL="0" indent="0">
              <a:spcAft>
                <a:spcPts val="3600"/>
              </a:spcAft>
              <a:buNone/>
            </a:pPr>
            <a:r>
              <a:rPr lang="es-UY" sz="2000" b="1" dirty="0">
                <a:solidFill>
                  <a:schemeClr val="accent6">
                    <a:lumMod val="75000"/>
                  </a:schemeClr>
                </a:solidFill>
              </a:rPr>
              <a:t>Base de conocimiento </a:t>
            </a:r>
            <a:r>
              <a:rPr lang="en-US" sz="2000" dirty="0">
                <a:latin typeface="Cambria Math"/>
                <a:ea typeface="Cambria Math"/>
              </a:rPr>
              <a:t>𝓚 = 〈𝓣, 𝓐⟩ </a:t>
            </a:r>
            <a:endParaRPr lang="es-UY" sz="2000" b="1" dirty="0">
              <a:solidFill>
                <a:schemeClr val="accent6">
                  <a:lumMod val="75000"/>
                </a:schemeClr>
              </a:solidFill>
              <a:ea typeface="Cambria Math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UY" sz="2000" b="1" dirty="0" err="1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TBox</a:t>
            </a:r>
            <a:r>
              <a:rPr lang="es-UY" sz="2000" b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 </a:t>
            </a:r>
            <a:r>
              <a:rPr lang="en-US" sz="2000" b="1" dirty="0">
                <a:solidFill>
                  <a:srgbClr val="7030A0"/>
                </a:solidFill>
                <a:latin typeface="Cambria Math"/>
                <a:ea typeface="Cambria Math"/>
              </a:rPr>
              <a:t>𝓣</a:t>
            </a:r>
            <a:r>
              <a:rPr lang="en-US" sz="2000" dirty="0">
                <a:latin typeface="Cambria Math"/>
                <a:ea typeface="Cambria Math"/>
              </a:rPr>
              <a:t>: </a:t>
            </a:r>
            <a:r>
              <a:rPr lang="en-US" sz="2000" dirty="0" err="1">
                <a:ea typeface="Cambria Math"/>
              </a:rPr>
              <a:t>Conocimiento</a:t>
            </a:r>
            <a:r>
              <a:rPr lang="en-US" sz="2000" dirty="0">
                <a:ea typeface="Cambria Math"/>
              </a:rPr>
              <a:t> </a:t>
            </a:r>
            <a:r>
              <a:rPr lang="en-US" sz="2000" dirty="0" err="1">
                <a:ea typeface="Cambria Math"/>
              </a:rPr>
              <a:t>básico</a:t>
            </a:r>
            <a:r>
              <a:rPr lang="en-US" sz="2000" dirty="0">
                <a:ea typeface="Cambria Math"/>
              </a:rPr>
              <a:t>, </a:t>
            </a:r>
            <a:r>
              <a:rPr lang="es-UY" sz="2000" dirty="0"/>
              <a:t>descripción </a:t>
            </a:r>
            <a:r>
              <a:rPr lang="es-UY" sz="2000" dirty="0" err="1"/>
              <a:t>intensional</a:t>
            </a:r>
            <a:r>
              <a:rPr lang="es-UY" sz="2000" dirty="0"/>
              <a:t> sobre el dominio de un problema.    </a:t>
            </a:r>
            <a:r>
              <a:rPr lang="es-UY" sz="2000" b="1" i="1" dirty="0">
                <a:solidFill>
                  <a:srgbClr val="C00000"/>
                </a:solidFill>
              </a:rPr>
              <a:t>C</a:t>
            </a:r>
            <a:r>
              <a:rPr lang="es-UY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>
                <a:solidFill>
                  <a:srgbClr val="C00000"/>
                </a:solidFill>
              </a:rPr>
              <a:t>⊑ </a:t>
            </a:r>
            <a:r>
              <a:rPr lang="en-US" sz="2000" b="1" i="1" dirty="0">
                <a:solidFill>
                  <a:srgbClr val="C00000"/>
                </a:solidFill>
              </a:rPr>
              <a:t>D</a:t>
            </a:r>
            <a:r>
              <a:rPr lang="es-UY" sz="2000" b="1" dirty="0"/>
              <a:t>  </a:t>
            </a:r>
            <a:endParaRPr lang="es-UY" sz="2000" b="1" dirty="0">
              <a:solidFill>
                <a:srgbClr val="7030A0"/>
              </a:solidFill>
              <a:ea typeface="Verdana"/>
              <a:cs typeface="Arial" pitchFamily="34" charset="0"/>
              <a:sym typeface="Wingdings" pitchFamily="2" charset="2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s-UY" sz="2000" b="1" dirty="0" err="1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ABox</a:t>
            </a:r>
            <a:r>
              <a:rPr lang="es-UY" sz="2000" b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>
                <a:solidFill>
                  <a:srgbClr val="7030A0"/>
                </a:solidFill>
                <a:latin typeface="Cambria Math"/>
                <a:ea typeface="Cambria Math"/>
              </a:rPr>
              <a:t>𝓐</a:t>
            </a:r>
            <a:r>
              <a:rPr lang="en-US" sz="2000" dirty="0">
                <a:latin typeface="Cambria Math"/>
                <a:ea typeface="Cambria Math"/>
              </a:rPr>
              <a:t>: </a:t>
            </a:r>
            <a:r>
              <a:rPr lang="en-US" sz="2000" dirty="0" err="1">
                <a:ea typeface="Cambria Math"/>
              </a:rPr>
              <a:t>Conocimiento</a:t>
            </a:r>
            <a:r>
              <a:rPr lang="en-US" sz="2000" dirty="0">
                <a:ea typeface="Cambria Math"/>
              </a:rPr>
              <a:t> </a:t>
            </a:r>
            <a:r>
              <a:rPr lang="en-US" sz="2000" dirty="0" err="1">
                <a:ea typeface="Cambria Math"/>
              </a:rPr>
              <a:t>sobre</a:t>
            </a:r>
            <a:r>
              <a:rPr lang="en-US" sz="2000" dirty="0">
                <a:ea typeface="Cambria Math"/>
              </a:rPr>
              <a:t> </a:t>
            </a:r>
            <a:r>
              <a:rPr lang="en-US" sz="2000" dirty="0" err="1">
                <a:ea typeface="Cambria Math"/>
              </a:rPr>
              <a:t>individuos</a:t>
            </a:r>
            <a:r>
              <a:rPr lang="en-US" sz="2000" dirty="0">
                <a:ea typeface="Cambria Math"/>
              </a:rPr>
              <a:t>, </a:t>
            </a:r>
            <a:r>
              <a:rPr lang="es-UY" sz="2000" dirty="0"/>
              <a:t>descripción extensional, sobre el dominio de un problema. </a:t>
            </a:r>
            <a:r>
              <a:rPr lang="es-UY" sz="20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C</a:t>
            </a:r>
            <a:r>
              <a:rPr lang="es-UY" sz="20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(</a:t>
            </a:r>
            <a:r>
              <a:rPr lang="es-UY" sz="20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a</a:t>
            </a:r>
            <a:r>
              <a:rPr lang="es-UY" sz="20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)    </a:t>
            </a:r>
            <a:r>
              <a:rPr lang="es-UY" sz="20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R</a:t>
            </a:r>
            <a:r>
              <a:rPr lang="es-UY" sz="20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(</a:t>
            </a:r>
            <a:r>
              <a:rPr lang="es-UY" sz="20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a</a:t>
            </a:r>
            <a:r>
              <a:rPr lang="es-UY" sz="20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, </a:t>
            </a:r>
            <a:r>
              <a:rPr lang="es-UY" sz="20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b</a:t>
            </a:r>
            <a:r>
              <a:rPr lang="es-UY" sz="20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)    </a:t>
            </a:r>
            <a:r>
              <a:rPr lang="es-UY" sz="20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a</a:t>
            </a:r>
            <a:r>
              <a:rPr lang="es-UY" sz="20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 = </a:t>
            </a:r>
            <a:r>
              <a:rPr lang="es-UY" sz="20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b    a </a:t>
            </a:r>
            <a:r>
              <a:rPr lang="es-UY" sz="2000" b="1" i="1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≠</a:t>
            </a:r>
            <a:r>
              <a:rPr lang="es-UY" sz="20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 b </a:t>
            </a:r>
          </a:p>
          <a:p>
            <a:pPr marL="0" lvl="1" indent="0">
              <a:spcAft>
                <a:spcPts val="0"/>
              </a:spcAft>
              <a:buNone/>
            </a:pPr>
            <a:endParaRPr lang="es-UY" sz="1800" i="1" dirty="0">
              <a:ea typeface="Cambria Math" panose="02040503050406030204" pitchFamily="18" charset="0"/>
              <a:cs typeface="Arial" pitchFamily="34" charset="0"/>
              <a:sym typeface="Wingdings" pitchFamily="2" charset="2"/>
            </a:endParaRPr>
          </a:p>
          <a:p>
            <a:pPr marL="0" lvl="1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s-UY" sz="1800" i="1" dirty="0"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Mujer </a:t>
            </a:r>
            <a:r>
              <a:rPr lang="en-US" sz="1800" dirty="0"/>
              <a:t>⊑ </a:t>
            </a:r>
            <a:r>
              <a:rPr lang="es-UY" sz="1800" i="1" dirty="0">
                <a:ea typeface="Verdana"/>
                <a:cs typeface="Arial" pitchFamily="34" charset="0"/>
                <a:sym typeface="Wingdings" pitchFamily="2" charset="2"/>
              </a:rPr>
              <a:t>Persona</a:t>
            </a:r>
          </a:p>
          <a:p>
            <a:pPr marL="0" lvl="1" indent="0">
              <a:spcAft>
                <a:spcPts val="0"/>
              </a:spcAft>
              <a:buNone/>
            </a:pPr>
            <a:r>
              <a:rPr lang="es-UY" sz="1800" i="1" dirty="0">
                <a:ea typeface="Verdana"/>
                <a:cs typeface="Arial" pitchFamily="34" charset="0"/>
                <a:sym typeface="Wingdings" pitchFamily="2" charset="2"/>
              </a:rPr>
              <a:t>Persona</a:t>
            </a:r>
            <a:r>
              <a:rPr lang="es-UY" sz="1800" dirty="0">
                <a:ea typeface="Verdana"/>
                <a:cs typeface="Arial" pitchFamily="34" charset="0"/>
                <a:sym typeface="Wingdings" pitchFamily="2" charset="2"/>
              </a:rPr>
              <a:t> </a:t>
            </a:r>
            <a:r>
              <a:rPr lang="es-UY" sz="18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≡ </a:t>
            </a:r>
            <a:r>
              <a:rPr lang="es-UY" sz="1800" i="1" dirty="0"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Mujer</a:t>
            </a:r>
            <a:r>
              <a:rPr lang="es-UY" sz="18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 </a:t>
            </a:r>
            <a:r>
              <a:rPr lang="es-UY" sz="1800" dirty="0">
                <a:latin typeface="Cambria Math"/>
                <a:ea typeface="Cambria Math"/>
              </a:rPr>
              <a:t>⊔ </a:t>
            </a:r>
            <a:r>
              <a:rPr lang="es-UY" sz="1800" i="1" dirty="0">
                <a:ea typeface="Cambria Math"/>
              </a:rPr>
              <a:t>Hombre</a:t>
            </a:r>
          </a:p>
          <a:p>
            <a:pPr marL="0" lvl="1" indent="0">
              <a:spcAft>
                <a:spcPts val="0"/>
              </a:spcAft>
              <a:buNone/>
            </a:pPr>
            <a:r>
              <a:rPr lang="es-UY" sz="1800" i="1" dirty="0"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Madre </a:t>
            </a:r>
            <a:r>
              <a:rPr lang="es-UY" sz="18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≡ </a:t>
            </a:r>
            <a:r>
              <a:rPr lang="es-UY" sz="1800" i="1" dirty="0"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Mujer</a:t>
            </a:r>
            <a:r>
              <a:rPr lang="es-UY" sz="18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 </a:t>
            </a:r>
            <a:r>
              <a:rPr lang="es-UY" sz="1800" dirty="0">
                <a:latin typeface="Cambria Math"/>
                <a:ea typeface="Cambria Math"/>
              </a:rPr>
              <a:t>⊓ ∃</a:t>
            </a:r>
            <a:r>
              <a:rPr lang="es-UY" sz="1800" i="1" dirty="0" err="1">
                <a:ea typeface="Cambria Math"/>
              </a:rPr>
              <a:t>tieneHijo.Persona</a:t>
            </a:r>
            <a:endParaRPr lang="es-UY" sz="1800" i="1" dirty="0"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r>
              <a:rPr lang="es-UY" sz="1800" i="1" dirty="0"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Padre </a:t>
            </a:r>
            <a:r>
              <a:rPr lang="es-UY" sz="18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≡ </a:t>
            </a:r>
            <a:r>
              <a:rPr lang="es-UY" sz="1800" i="1" dirty="0"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Hombre</a:t>
            </a:r>
            <a:r>
              <a:rPr lang="es-UY" sz="18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 </a:t>
            </a:r>
            <a:r>
              <a:rPr lang="es-UY" sz="1800" dirty="0">
                <a:latin typeface="Cambria Math"/>
                <a:ea typeface="Cambria Math"/>
              </a:rPr>
              <a:t>⊓ ∃</a:t>
            </a:r>
            <a:r>
              <a:rPr lang="es-UY" sz="1800" i="1" dirty="0" err="1">
                <a:ea typeface="Cambria Math"/>
              </a:rPr>
              <a:t>tieneHijo.Persona</a:t>
            </a:r>
            <a:endParaRPr lang="es-UY" sz="1800" i="1" dirty="0"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r>
              <a:rPr lang="es-UY" sz="1800" i="1" dirty="0">
                <a:ea typeface="Verdana"/>
                <a:cs typeface="Arial" pitchFamily="34" charset="0"/>
                <a:sym typeface="Wingdings" pitchFamily="2" charset="2"/>
              </a:rPr>
              <a:t>Mujer</a:t>
            </a:r>
            <a:r>
              <a:rPr lang="es-UY" sz="1800" dirty="0">
                <a:ea typeface="Verdana"/>
                <a:cs typeface="Arial" pitchFamily="34" charset="0"/>
                <a:sym typeface="Wingdings" pitchFamily="2" charset="2"/>
              </a:rPr>
              <a:t>(</a:t>
            </a:r>
            <a:r>
              <a:rPr lang="es-UY" sz="1800" i="1" dirty="0" err="1">
                <a:ea typeface="Verdana"/>
                <a:cs typeface="Arial" pitchFamily="34" charset="0"/>
                <a:sym typeface="Wingdings" pitchFamily="2" charset="2"/>
              </a:rPr>
              <a:t>maria</a:t>
            </a:r>
            <a:r>
              <a:rPr lang="es-UY" sz="1800" dirty="0">
                <a:ea typeface="Verdana"/>
                <a:cs typeface="Arial" pitchFamily="34" charset="0"/>
                <a:sym typeface="Wingdings" pitchFamily="2" charset="2"/>
              </a:rPr>
              <a:t>)</a:t>
            </a:r>
          </a:p>
          <a:p>
            <a:pPr marL="0" lvl="1" indent="0">
              <a:spcAft>
                <a:spcPts val="600"/>
              </a:spcAft>
              <a:buNone/>
            </a:pPr>
            <a:r>
              <a:rPr lang="es-UY" sz="1800" i="1" dirty="0" err="1">
                <a:ea typeface="Verdana"/>
                <a:cs typeface="Arial" pitchFamily="34" charset="0"/>
                <a:sym typeface="Wingdings" pitchFamily="2" charset="2"/>
              </a:rPr>
              <a:t>tieneHijo</a:t>
            </a:r>
            <a:r>
              <a:rPr lang="es-UY" sz="1800" dirty="0">
                <a:ea typeface="Verdana"/>
                <a:cs typeface="Arial" pitchFamily="34" charset="0"/>
                <a:sym typeface="Wingdings" pitchFamily="2" charset="2"/>
              </a:rPr>
              <a:t>(</a:t>
            </a:r>
            <a:r>
              <a:rPr lang="es-UY" sz="1800" i="1" dirty="0" err="1">
                <a:ea typeface="Verdana"/>
                <a:cs typeface="Arial" pitchFamily="34" charset="0"/>
                <a:sym typeface="Wingdings" pitchFamily="2" charset="2"/>
              </a:rPr>
              <a:t>maria</a:t>
            </a:r>
            <a:r>
              <a:rPr lang="es-UY" sz="1800" dirty="0">
                <a:ea typeface="Verdana"/>
                <a:cs typeface="Arial" pitchFamily="34" charset="0"/>
                <a:sym typeface="Wingdings" pitchFamily="2" charset="2"/>
              </a:rPr>
              <a:t>, </a:t>
            </a:r>
            <a:r>
              <a:rPr lang="es-UY" sz="1800" i="1" dirty="0">
                <a:ea typeface="Verdana"/>
                <a:cs typeface="Arial" pitchFamily="34" charset="0"/>
                <a:sym typeface="Wingdings" pitchFamily="2" charset="2"/>
              </a:rPr>
              <a:t>diego</a:t>
            </a:r>
            <a:r>
              <a:rPr lang="es-UY" sz="1800" dirty="0">
                <a:ea typeface="Verdana"/>
                <a:cs typeface="Arial" pitchFamily="34" charset="0"/>
                <a:sym typeface="Wingdings" pitchFamily="2" charset="2"/>
              </a:rPr>
              <a:t>)</a:t>
            </a:r>
          </a:p>
          <a:p>
            <a:pPr marL="0" lvl="1" indent="0">
              <a:spcAft>
                <a:spcPts val="600"/>
              </a:spcAft>
              <a:buNone/>
            </a:pPr>
            <a:r>
              <a:rPr lang="es-UY" sz="2000" b="1" dirty="0">
                <a:solidFill>
                  <a:srgbClr val="006600"/>
                </a:solidFill>
                <a:ea typeface="Verdana"/>
                <a:cs typeface="Arial" pitchFamily="34" charset="0"/>
                <a:sym typeface="Wingdings" pitchFamily="2" charset="2"/>
              </a:rPr>
              <a:t>Ejercicio:</a:t>
            </a:r>
          </a:p>
          <a:p>
            <a:pPr marL="0" lvl="1" indent="0">
              <a:spcBef>
                <a:spcPts val="300"/>
              </a:spcBef>
              <a:spcAft>
                <a:spcPts val="1200"/>
              </a:spcAft>
              <a:buNone/>
            </a:pPr>
            <a:r>
              <a:rPr lang="es-UY" sz="2000" dirty="0">
                <a:ea typeface="Cambria Math"/>
              </a:rPr>
              <a:t>Una “abuela” es una madre que tiene al menos un hijo que es padre </a:t>
            </a:r>
            <a:r>
              <a:rPr lang="es-UY" sz="2000" dirty="0" err="1">
                <a:ea typeface="Cambria Math"/>
              </a:rPr>
              <a:t>ó</a:t>
            </a:r>
            <a:r>
              <a:rPr lang="es-UY" sz="2000" dirty="0">
                <a:ea typeface="Cambria Math"/>
              </a:rPr>
              <a:t> madre.</a:t>
            </a:r>
          </a:p>
          <a:p>
            <a:pPr marL="0" lvl="1" indent="0">
              <a:spcBef>
                <a:spcPts val="300"/>
              </a:spcBef>
              <a:spcAft>
                <a:spcPts val="1200"/>
              </a:spcAft>
              <a:buNone/>
            </a:pPr>
            <a:r>
              <a:rPr lang="es-UY" sz="2000" b="1" i="1" dirty="0">
                <a:solidFill>
                  <a:srgbClr val="006600"/>
                </a:solidFill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Abuela </a:t>
            </a:r>
            <a:r>
              <a:rPr lang="es-UY" sz="2000" b="1" dirty="0">
                <a:solidFill>
                  <a:srgbClr val="0066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≡ </a:t>
            </a:r>
            <a:r>
              <a:rPr lang="es-UY" sz="2000" b="1" i="1" dirty="0">
                <a:solidFill>
                  <a:srgbClr val="006600"/>
                </a:solidFill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Madre</a:t>
            </a:r>
            <a:r>
              <a:rPr lang="es-UY" sz="2000" b="1" dirty="0">
                <a:solidFill>
                  <a:srgbClr val="0066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 </a:t>
            </a:r>
            <a:r>
              <a:rPr lang="es-UY" sz="2000" b="1" dirty="0">
                <a:solidFill>
                  <a:srgbClr val="006600"/>
                </a:solidFill>
                <a:latin typeface="Cambria Math"/>
                <a:ea typeface="Cambria Math"/>
              </a:rPr>
              <a:t>⊓ ∃</a:t>
            </a:r>
            <a:r>
              <a:rPr lang="es-UY" sz="2000" b="1" i="1" dirty="0" err="1">
                <a:solidFill>
                  <a:srgbClr val="006600"/>
                </a:solidFill>
                <a:ea typeface="Cambria Math"/>
              </a:rPr>
              <a:t>tieneHijo</a:t>
            </a:r>
            <a:r>
              <a:rPr lang="es-UY" sz="2000" b="1" i="1" dirty="0">
                <a:solidFill>
                  <a:srgbClr val="006600"/>
                </a:solidFill>
                <a:ea typeface="Cambria Math"/>
              </a:rPr>
              <a:t>.</a:t>
            </a:r>
            <a:r>
              <a:rPr lang="es-UY" sz="2000" b="1" dirty="0">
                <a:solidFill>
                  <a:srgbClr val="006600"/>
                </a:solidFill>
                <a:ea typeface="Cambria Math"/>
              </a:rPr>
              <a:t>(</a:t>
            </a:r>
            <a:r>
              <a:rPr lang="es-UY" sz="2000" b="1" i="1" dirty="0">
                <a:solidFill>
                  <a:srgbClr val="006600"/>
                </a:solidFill>
                <a:ea typeface="Cambria Math"/>
              </a:rPr>
              <a:t>Padre </a:t>
            </a:r>
            <a:r>
              <a:rPr lang="es-UY" sz="2000" b="1" dirty="0">
                <a:solidFill>
                  <a:srgbClr val="006600"/>
                </a:solidFill>
                <a:latin typeface="Cambria Math"/>
                <a:ea typeface="Cambria Math"/>
              </a:rPr>
              <a:t>⊔ </a:t>
            </a:r>
            <a:r>
              <a:rPr lang="es-UY" sz="2000" b="1" i="1" dirty="0">
                <a:solidFill>
                  <a:srgbClr val="006600"/>
                </a:solidFill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Madre</a:t>
            </a:r>
            <a:r>
              <a:rPr lang="es-UY" sz="2000" b="1" dirty="0">
                <a:solidFill>
                  <a:srgbClr val="006600"/>
                </a:solidFill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)</a:t>
            </a:r>
            <a:endParaRPr lang="es-UY" sz="2200" dirty="0"/>
          </a:p>
        </p:txBody>
      </p:sp>
    </p:spTree>
    <p:extLst>
      <p:ext uri="{BB962C8B-B14F-4D97-AF65-F5344CB8AC3E}">
        <p14:creationId xmlns:p14="http://schemas.microsoft.com/office/powerpoint/2010/main" val="25961929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9512" y="1268760"/>
            <a:ext cx="8784976" cy="1728192"/>
          </a:xfrm>
          <a:prstGeom prst="rect">
            <a:avLst/>
          </a:prstGeom>
          <a:solidFill>
            <a:srgbClr val="FAF0F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23906" name="1 Título"/>
          <p:cNvSpPr>
            <a:spLocks noGrp="1"/>
          </p:cNvSpPr>
          <p:nvPr>
            <p:ph type="title"/>
          </p:nvPr>
        </p:nvSpPr>
        <p:spPr>
          <a:xfrm>
            <a:off x="251519" y="44624"/>
            <a:ext cx="8641655" cy="576064"/>
          </a:xfrm>
        </p:spPr>
        <p:txBody>
          <a:bodyPr/>
          <a:lstStyle/>
          <a:p>
            <a:pPr indent="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n-US" sz="3200" b="1" dirty="0" err="1">
                <a:solidFill>
                  <a:srgbClr val="7030A0"/>
                </a:solidFill>
              </a:rPr>
              <a:t>Lógica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err="1">
                <a:solidFill>
                  <a:srgbClr val="7030A0"/>
                </a:solidFill>
              </a:rPr>
              <a:t>Descriptiva</a:t>
            </a:r>
            <a:r>
              <a:rPr lang="en-US" sz="3200" b="1" dirty="0">
                <a:solidFill>
                  <a:srgbClr val="7030A0"/>
                </a:solidFill>
              </a:rPr>
              <a:t> - </a:t>
            </a:r>
            <a:r>
              <a:rPr lang="en-US" sz="3200" b="1" dirty="0" err="1">
                <a:solidFill>
                  <a:srgbClr val="7030A0"/>
                </a:solidFill>
              </a:rPr>
              <a:t>Sintaxis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3" y="648072"/>
            <a:ext cx="8641656" cy="6093296"/>
          </a:xfrm>
        </p:spPr>
        <p:txBody>
          <a:bodyPr rtlCol="0">
            <a:normAutofit/>
          </a:bodyPr>
          <a:lstStyle/>
          <a:p>
            <a:pPr marL="0" indent="0">
              <a:spcAft>
                <a:spcPts val="3600"/>
              </a:spcAft>
              <a:buNone/>
            </a:pPr>
            <a:r>
              <a:rPr lang="es-UY" sz="2000" b="1" dirty="0">
                <a:solidFill>
                  <a:schemeClr val="accent6">
                    <a:lumMod val="75000"/>
                  </a:schemeClr>
                </a:solidFill>
              </a:rPr>
              <a:t>Base de conocimiento </a:t>
            </a:r>
            <a:r>
              <a:rPr lang="en-US" sz="2000" dirty="0">
                <a:latin typeface="Cambria Math"/>
                <a:ea typeface="Cambria Math"/>
              </a:rPr>
              <a:t>𝓚 = 〈𝓣, 𝓐⟩ </a:t>
            </a:r>
            <a:endParaRPr lang="es-UY" sz="2000" b="1" dirty="0">
              <a:solidFill>
                <a:schemeClr val="accent6">
                  <a:lumMod val="75000"/>
                </a:schemeClr>
              </a:solidFill>
              <a:ea typeface="Cambria Math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UY" sz="2000" b="1" dirty="0" err="1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TBox</a:t>
            </a:r>
            <a:r>
              <a:rPr lang="es-UY" sz="2000" b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 </a:t>
            </a:r>
            <a:r>
              <a:rPr lang="en-US" sz="2000" b="1" dirty="0">
                <a:solidFill>
                  <a:srgbClr val="7030A0"/>
                </a:solidFill>
                <a:latin typeface="Cambria Math"/>
                <a:ea typeface="Cambria Math"/>
              </a:rPr>
              <a:t>𝓣</a:t>
            </a:r>
            <a:r>
              <a:rPr lang="en-US" sz="2000" dirty="0">
                <a:latin typeface="Cambria Math"/>
                <a:ea typeface="Cambria Math"/>
              </a:rPr>
              <a:t>: </a:t>
            </a:r>
            <a:r>
              <a:rPr lang="en-US" sz="2000" dirty="0" err="1">
                <a:ea typeface="Cambria Math"/>
              </a:rPr>
              <a:t>Conocimiento</a:t>
            </a:r>
            <a:r>
              <a:rPr lang="en-US" sz="2000" dirty="0">
                <a:ea typeface="Cambria Math"/>
              </a:rPr>
              <a:t> </a:t>
            </a:r>
            <a:r>
              <a:rPr lang="en-US" sz="2000" dirty="0" err="1">
                <a:ea typeface="Cambria Math"/>
              </a:rPr>
              <a:t>básico</a:t>
            </a:r>
            <a:r>
              <a:rPr lang="en-US" sz="2000" dirty="0">
                <a:ea typeface="Cambria Math"/>
              </a:rPr>
              <a:t>, </a:t>
            </a:r>
            <a:r>
              <a:rPr lang="es-UY" sz="2000" dirty="0"/>
              <a:t>descripción </a:t>
            </a:r>
            <a:r>
              <a:rPr lang="es-UY" sz="2000" dirty="0" err="1"/>
              <a:t>intensional</a:t>
            </a:r>
            <a:r>
              <a:rPr lang="es-UY" sz="2000" dirty="0"/>
              <a:t> sobre el dominio de un problema.    </a:t>
            </a:r>
            <a:r>
              <a:rPr lang="es-UY" sz="2000" b="1" i="1" dirty="0">
                <a:solidFill>
                  <a:srgbClr val="C00000"/>
                </a:solidFill>
              </a:rPr>
              <a:t>C</a:t>
            </a:r>
            <a:r>
              <a:rPr lang="es-UY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>
                <a:solidFill>
                  <a:srgbClr val="C00000"/>
                </a:solidFill>
              </a:rPr>
              <a:t>⊑ </a:t>
            </a:r>
            <a:r>
              <a:rPr lang="en-US" sz="2000" b="1" i="1" dirty="0">
                <a:solidFill>
                  <a:srgbClr val="C00000"/>
                </a:solidFill>
              </a:rPr>
              <a:t>D</a:t>
            </a:r>
            <a:r>
              <a:rPr lang="es-UY" sz="2000" b="1" dirty="0"/>
              <a:t>  </a:t>
            </a:r>
            <a:endParaRPr lang="es-UY" sz="2000" b="1" dirty="0">
              <a:solidFill>
                <a:srgbClr val="7030A0"/>
              </a:solidFill>
              <a:ea typeface="Verdana"/>
              <a:cs typeface="Arial" pitchFamily="34" charset="0"/>
              <a:sym typeface="Wingdings" pitchFamily="2" charset="2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s-UY" sz="2000" b="1" dirty="0" err="1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ABox</a:t>
            </a:r>
            <a:r>
              <a:rPr lang="es-UY" sz="2000" b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>
                <a:solidFill>
                  <a:srgbClr val="7030A0"/>
                </a:solidFill>
                <a:latin typeface="Cambria Math"/>
                <a:ea typeface="Cambria Math"/>
              </a:rPr>
              <a:t>𝓐</a:t>
            </a:r>
            <a:r>
              <a:rPr lang="en-US" sz="2000" dirty="0">
                <a:latin typeface="Cambria Math"/>
                <a:ea typeface="Cambria Math"/>
              </a:rPr>
              <a:t>: </a:t>
            </a:r>
            <a:r>
              <a:rPr lang="en-US" sz="2000" dirty="0" err="1">
                <a:ea typeface="Cambria Math"/>
              </a:rPr>
              <a:t>Conocimiento</a:t>
            </a:r>
            <a:r>
              <a:rPr lang="en-US" sz="2000" dirty="0">
                <a:ea typeface="Cambria Math"/>
              </a:rPr>
              <a:t> </a:t>
            </a:r>
            <a:r>
              <a:rPr lang="en-US" sz="2000" dirty="0" err="1">
                <a:ea typeface="Cambria Math"/>
              </a:rPr>
              <a:t>sobre</a:t>
            </a:r>
            <a:r>
              <a:rPr lang="en-US" sz="2000" dirty="0">
                <a:ea typeface="Cambria Math"/>
              </a:rPr>
              <a:t> </a:t>
            </a:r>
            <a:r>
              <a:rPr lang="en-US" sz="2000" dirty="0" err="1">
                <a:ea typeface="Cambria Math"/>
              </a:rPr>
              <a:t>individuos</a:t>
            </a:r>
            <a:r>
              <a:rPr lang="en-US" sz="2000" dirty="0">
                <a:ea typeface="Cambria Math"/>
              </a:rPr>
              <a:t>, </a:t>
            </a:r>
            <a:r>
              <a:rPr lang="es-UY" sz="2000" dirty="0"/>
              <a:t>descripción extensional, sobre el dominio de un problema. </a:t>
            </a:r>
            <a:r>
              <a:rPr lang="es-UY" sz="20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C</a:t>
            </a:r>
            <a:r>
              <a:rPr lang="es-UY" sz="20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(</a:t>
            </a:r>
            <a:r>
              <a:rPr lang="es-UY" sz="20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a</a:t>
            </a:r>
            <a:r>
              <a:rPr lang="es-UY" sz="20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)    </a:t>
            </a:r>
            <a:r>
              <a:rPr lang="es-UY" sz="20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R</a:t>
            </a:r>
            <a:r>
              <a:rPr lang="es-UY" sz="20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(</a:t>
            </a:r>
            <a:r>
              <a:rPr lang="es-UY" sz="20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a</a:t>
            </a:r>
            <a:r>
              <a:rPr lang="es-UY" sz="20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, </a:t>
            </a:r>
            <a:r>
              <a:rPr lang="es-UY" sz="20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b</a:t>
            </a:r>
            <a:r>
              <a:rPr lang="es-UY" sz="20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)    </a:t>
            </a:r>
            <a:r>
              <a:rPr lang="es-UY" sz="20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a</a:t>
            </a:r>
            <a:r>
              <a:rPr lang="es-UY" sz="20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 = </a:t>
            </a:r>
            <a:r>
              <a:rPr lang="es-UY" sz="20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b    a </a:t>
            </a:r>
            <a:r>
              <a:rPr lang="es-UY" sz="2000" b="1" i="1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≠</a:t>
            </a:r>
            <a:r>
              <a:rPr lang="es-UY" sz="20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 b </a:t>
            </a:r>
          </a:p>
          <a:p>
            <a:pPr marL="0" lvl="1" indent="0">
              <a:spcAft>
                <a:spcPts val="0"/>
              </a:spcAft>
              <a:buNone/>
            </a:pPr>
            <a:endParaRPr lang="es-UY" sz="1800" i="1" dirty="0">
              <a:ea typeface="Cambria Math" panose="02040503050406030204" pitchFamily="18" charset="0"/>
              <a:cs typeface="Arial" pitchFamily="34" charset="0"/>
              <a:sym typeface="Wingdings" pitchFamily="2" charset="2"/>
            </a:endParaRPr>
          </a:p>
          <a:p>
            <a:pPr marL="0" lvl="1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s-UY" sz="1800" i="1" dirty="0"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Mujer </a:t>
            </a:r>
            <a:r>
              <a:rPr lang="en-US" sz="1800" dirty="0"/>
              <a:t>⊑ </a:t>
            </a:r>
            <a:r>
              <a:rPr lang="es-UY" sz="1800" i="1" dirty="0">
                <a:ea typeface="Verdana"/>
                <a:cs typeface="Arial" pitchFamily="34" charset="0"/>
                <a:sym typeface="Wingdings" pitchFamily="2" charset="2"/>
              </a:rPr>
              <a:t>Persona</a:t>
            </a:r>
          </a:p>
          <a:p>
            <a:pPr marL="0" lvl="1" indent="0">
              <a:spcAft>
                <a:spcPts val="0"/>
              </a:spcAft>
              <a:buNone/>
            </a:pPr>
            <a:r>
              <a:rPr lang="es-UY" sz="1800" i="1" dirty="0">
                <a:ea typeface="Verdana"/>
                <a:cs typeface="Arial" pitchFamily="34" charset="0"/>
                <a:sym typeface="Wingdings" pitchFamily="2" charset="2"/>
              </a:rPr>
              <a:t>Persona</a:t>
            </a:r>
            <a:r>
              <a:rPr lang="es-UY" sz="1800" dirty="0">
                <a:ea typeface="Verdana"/>
                <a:cs typeface="Arial" pitchFamily="34" charset="0"/>
                <a:sym typeface="Wingdings" pitchFamily="2" charset="2"/>
              </a:rPr>
              <a:t> </a:t>
            </a:r>
            <a:r>
              <a:rPr lang="es-UY" sz="18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≡ </a:t>
            </a:r>
            <a:r>
              <a:rPr lang="es-UY" sz="1800" i="1" dirty="0"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Mujer</a:t>
            </a:r>
            <a:r>
              <a:rPr lang="es-UY" sz="18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 </a:t>
            </a:r>
            <a:r>
              <a:rPr lang="es-UY" sz="1800" dirty="0">
                <a:latin typeface="Cambria Math"/>
                <a:ea typeface="Cambria Math"/>
              </a:rPr>
              <a:t>⊔ </a:t>
            </a:r>
            <a:r>
              <a:rPr lang="es-UY" sz="1800" i="1" dirty="0">
                <a:ea typeface="Cambria Math"/>
              </a:rPr>
              <a:t>Hombre</a:t>
            </a:r>
          </a:p>
          <a:p>
            <a:pPr marL="0" lvl="1" indent="0">
              <a:spcAft>
                <a:spcPts val="0"/>
              </a:spcAft>
              <a:buNone/>
            </a:pPr>
            <a:r>
              <a:rPr lang="es-UY" sz="1800" i="1" dirty="0"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Madre </a:t>
            </a:r>
            <a:r>
              <a:rPr lang="es-UY" sz="18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≡ </a:t>
            </a:r>
            <a:r>
              <a:rPr lang="es-UY" sz="1800" i="1" dirty="0"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Mujer</a:t>
            </a:r>
            <a:r>
              <a:rPr lang="es-UY" sz="18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 </a:t>
            </a:r>
            <a:r>
              <a:rPr lang="es-UY" sz="1800" dirty="0">
                <a:latin typeface="Cambria Math"/>
                <a:ea typeface="Cambria Math"/>
              </a:rPr>
              <a:t>⊓ ∃</a:t>
            </a:r>
            <a:r>
              <a:rPr lang="es-UY" sz="1800" i="1" dirty="0" err="1">
                <a:ea typeface="Cambria Math"/>
              </a:rPr>
              <a:t>tieneHijo.Persona</a:t>
            </a:r>
            <a:endParaRPr lang="es-UY" sz="1800" i="1" dirty="0"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r>
              <a:rPr lang="es-UY" sz="1800" i="1" dirty="0"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Padre </a:t>
            </a:r>
            <a:r>
              <a:rPr lang="es-UY" sz="18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≡ </a:t>
            </a:r>
            <a:r>
              <a:rPr lang="es-UY" sz="1800" i="1" dirty="0"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Hombre</a:t>
            </a:r>
            <a:r>
              <a:rPr lang="es-UY" sz="18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 </a:t>
            </a:r>
            <a:r>
              <a:rPr lang="es-UY" sz="1800" dirty="0">
                <a:latin typeface="Cambria Math"/>
                <a:ea typeface="Cambria Math"/>
              </a:rPr>
              <a:t>⊓ ∃</a:t>
            </a:r>
            <a:r>
              <a:rPr lang="es-UY" sz="1800" i="1" dirty="0" err="1">
                <a:ea typeface="Cambria Math"/>
              </a:rPr>
              <a:t>tieneHijo.Persona</a:t>
            </a:r>
            <a:endParaRPr lang="es-UY" sz="1800" i="1" dirty="0"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r>
              <a:rPr lang="es-UY" sz="1800" i="1" dirty="0">
                <a:ea typeface="Verdana"/>
                <a:cs typeface="Arial" pitchFamily="34" charset="0"/>
                <a:sym typeface="Wingdings" pitchFamily="2" charset="2"/>
              </a:rPr>
              <a:t>Mujer</a:t>
            </a:r>
            <a:r>
              <a:rPr lang="es-UY" sz="1800" dirty="0">
                <a:ea typeface="Verdana"/>
                <a:cs typeface="Arial" pitchFamily="34" charset="0"/>
                <a:sym typeface="Wingdings" pitchFamily="2" charset="2"/>
              </a:rPr>
              <a:t>(</a:t>
            </a:r>
            <a:r>
              <a:rPr lang="es-UY" sz="1800" i="1" dirty="0" err="1">
                <a:ea typeface="Verdana"/>
                <a:cs typeface="Arial" pitchFamily="34" charset="0"/>
                <a:sym typeface="Wingdings" pitchFamily="2" charset="2"/>
              </a:rPr>
              <a:t>maria</a:t>
            </a:r>
            <a:r>
              <a:rPr lang="es-UY" sz="1800" dirty="0">
                <a:ea typeface="Verdana"/>
                <a:cs typeface="Arial" pitchFamily="34" charset="0"/>
                <a:sym typeface="Wingdings" pitchFamily="2" charset="2"/>
              </a:rPr>
              <a:t>)</a:t>
            </a:r>
          </a:p>
          <a:p>
            <a:pPr marL="0" lvl="1" indent="0">
              <a:spcAft>
                <a:spcPts val="600"/>
              </a:spcAft>
              <a:buNone/>
            </a:pPr>
            <a:r>
              <a:rPr lang="es-UY" sz="1800" i="1" dirty="0" err="1">
                <a:ea typeface="Verdana"/>
                <a:cs typeface="Arial" pitchFamily="34" charset="0"/>
                <a:sym typeface="Wingdings" pitchFamily="2" charset="2"/>
              </a:rPr>
              <a:t>tieneHijo</a:t>
            </a:r>
            <a:r>
              <a:rPr lang="es-UY" sz="1800" dirty="0">
                <a:ea typeface="Verdana"/>
                <a:cs typeface="Arial" pitchFamily="34" charset="0"/>
                <a:sym typeface="Wingdings" pitchFamily="2" charset="2"/>
              </a:rPr>
              <a:t>(</a:t>
            </a:r>
            <a:r>
              <a:rPr lang="es-UY" sz="1800" i="1" dirty="0" err="1">
                <a:ea typeface="Verdana"/>
                <a:cs typeface="Arial" pitchFamily="34" charset="0"/>
                <a:sym typeface="Wingdings" pitchFamily="2" charset="2"/>
              </a:rPr>
              <a:t>maria</a:t>
            </a:r>
            <a:r>
              <a:rPr lang="es-UY" sz="1800" dirty="0">
                <a:ea typeface="Verdana"/>
                <a:cs typeface="Arial" pitchFamily="34" charset="0"/>
                <a:sym typeface="Wingdings" pitchFamily="2" charset="2"/>
              </a:rPr>
              <a:t>, </a:t>
            </a:r>
            <a:r>
              <a:rPr lang="es-UY" sz="1800" i="1" dirty="0">
                <a:ea typeface="Verdana"/>
                <a:cs typeface="Arial" pitchFamily="34" charset="0"/>
                <a:sym typeface="Wingdings" pitchFamily="2" charset="2"/>
              </a:rPr>
              <a:t>diego</a:t>
            </a:r>
            <a:r>
              <a:rPr lang="es-UY" sz="1800" dirty="0">
                <a:ea typeface="Verdana"/>
                <a:cs typeface="Arial" pitchFamily="34" charset="0"/>
                <a:sym typeface="Wingdings" pitchFamily="2" charset="2"/>
              </a:rPr>
              <a:t>)</a:t>
            </a:r>
          </a:p>
          <a:p>
            <a:pPr marL="0" lvl="1" indent="0">
              <a:spcAft>
                <a:spcPts val="600"/>
              </a:spcAft>
              <a:buNone/>
            </a:pPr>
            <a:r>
              <a:rPr lang="es-UY" sz="2000" b="1" dirty="0">
                <a:solidFill>
                  <a:srgbClr val="006600"/>
                </a:solidFill>
                <a:ea typeface="Verdana"/>
                <a:cs typeface="Arial" pitchFamily="34" charset="0"/>
                <a:sym typeface="Wingdings" pitchFamily="2" charset="2"/>
              </a:rPr>
              <a:t>Ejercicio:</a:t>
            </a:r>
          </a:p>
          <a:p>
            <a:pPr marL="0" lvl="1" indent="0">
              <a:spcBef>
                <a:spcPts val="300"/>
              </a:spcBef>
              <a:spcAft>
                <a:spcPts val="1200"/>
              </a:spcAft>
              <a:buNone/>
            </a:pPr>
            <a:r>
              <a:rPr lang="es-UY" sz="2000" dirty="0">
                <a:ea typeface="Cambria Math"/>
              </a:rPr>
              <a:t>Todas las madres son personas que tienen al menos un hijo.</a:t>
            </a:r>
          </a:p>
          <a:p>
            <a:pPr marL="0" lvl="1" indent="0">
              <a:spcBef>
                <a:spcPts val="300"/>
              </a:spcBef>
              <a:spcAft>
                <a:spcPts val="1200"/>
              </a:spcAft>
              <a:buNone/>
            </a:pPr>
            <a:endParaRPr lang="es-UY" sz="2000" dirty="0">
              <a:ea typeface="Cambria Math"/>
            </a:endParaRPr>
          </a:p>
          <a:p>
            <a:pPr marL="0" lvl="1" indent="0">
              <a:buNone/>
            </a:pPr>
            <a:endParaRPr lang="es-UY" sz="2100" i="1" dirty="0"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endParaRPr lang="es-UY" sz="2100" b="1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s-UY" sz="2000" dirty="0">
              <a:ea typeface="Cambria Math"/>
            </a:endParaRPr>
          </a:p>
          <a:p>
            <a:pPr marL="0" indent="0">
              <a:buNone/>
            </a:pPr>
            <a:endParaRPr lang="es-UY" sz="2200" dirty="0"/>
          </a:p>
        </p:txBody>
      </p:sp>
    </p:spTree>
    <p:extLst>
      <p:ext uri="{BB962C8B-B14F-4D97-AF65-F5344CB8AC3E}">
        <p14:creationId xmlns:p14="http://schemas.microsoft.com/office/powerpoint/2010/main" val="26404098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9512" y="1268760"/>
            <a:ext cx="8784976" cy="1728192"/>
          </a:xfrm>
          <a:prstGeom prst="rect">
            <a:avLst/>
          </a:prstGeom>
          <a:solidFill>
            <a:srgbClr val="FAF0F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23906" name="1 Título"/>
          <p:cNvSpPr>
            <a:spLocks noGrp="1"/>
          </p:cNvSpPr>
          <p:nvPr>
            <p:ph type="title"/>
          </p:nvPr>
        </p:nvSpPr>
        <p:spPr>
          <a:xfrm>
            <a:off x="251519" y="44624"/>
            <a:ext cx="8641655" cy="576064"/>
          </a:xfrm>
        </p:spPr>
        <p:txBody>
          <a:bodyPr/>
          <a:lstStyle/>
          <a:p>
            <a:pPr indent="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n-US" sz="3200" b="1" dirty="0" err="1">
                <a:solidFill>
                  <a:srgbClr val="7030A0"/>
                </a:solidFill>
              </a:rPr>
              <a:t>Lógica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err="1">
                <a:solidFill>
                  <a:srgbClr val="7030A0"/>
                </a:solidFill>
              </a:rPr>
              <a:t>Descriptiva</a:t>
            </a:r>
            <a:r>
              <a:rPr lang="en-US" sz="3200" b="1" dirty="0">
                <a:solidFill>
                  <a:srgbClr val="7030A0"/>
                </a:solidFill>
              </a:rPr>
              <a:t> - </a:t>
            </a:r>
            <a:r>
              <a:rPr lang="en-US" sz="3200" b="1" dirty="0" err="1">
                <a:solidFill>
                  <a:srgbClr val="7030A0"/>
                </a:solidFill>
              </a:rPr>
              <a:t>Sintaxis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3" y="720080"/>
            <a:ext cx="8641656" cy="6021288"/>
          </a:xfrm>
        </p:spPr>
        <p:txBody>
          <a:bodyPr rtlCol="0">
            <a:normAutofit fontScale="77500" lnSpcReduction="20000"/>
          </a:bodyPr>
          <a:lstStyle/>
          <a:p>
            <a:pPr marL="0" indent="0">
              <a:spcAft>
                <a:spcPts val="3600"/>
              </a:spcAft>
              <a:buNone/>
            </a:pPr>
            <a:r>
              <a:rPr lang="es-UY" sz="2600" b="1" dirty="0">
                <a:solidFill>
                  <a:schemeClr val="accent6">
                    <a:lumMod val="75000"/>
                  </a:schemeClr>
                </a:solidFill>
              </a:rPr>
              <a:t>Base de conocimiento </a:t>
            </a:r>
            <a:r>
              <a:rPr lang="en-US" sz="2600" dirty="0">
                <a:latin typeface="Cambria Math"/>
                <a:ea typeface="Cambria Math"/>
              </a:rPr>
              <a:t>𝓚 = 〈𝓣, 𝓐⟩ </a:t>
            </a:r>
            <a:endParaRPr lang="es-UY" sz="2600" b="1" dirty="0">
              <a:solidFill>
                <a:schemeClr val="accent6">
                  <a:lumMod val="75000"/>
                </a:schemeClr>
              </a:solidFill>
              <a:ea typeface="Cambria Math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UY" sz="2600" b="1" dirty="0" err="1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TBox</a:t>
            </a:r>
            <a:r>
              <a:rPr lang="es-UY" sz="2600" b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 </a:t>
            </a:r>
            <a:r>
              <a:rPr lang="en-US" sz="2600" b="1" dirty="0">
                <a:solidFill>
                  <a:srgbClr val="7030A0"/>
                </a:solidFill>
                <a:latin typeface="Cambria Math"/>
                <a:ea typeface="Cambria Math"/>
              </a:rPr>
              <a:t>𝓣</a:t>
            </a:r>
            <a:r>
              <a:rPr lang="en-US" sz="2600" dirty="0">
                <a:latin typeface="Cambria Math"/>
                <a:ea typeface="Cambria Math"/>
              </a:rPr>
              <a:t>: </a:t>
            </a:r>
            <a:r>
              <a:rPr lang="en-US" sz="2600" dirty="0" err="1">
                <a:ea typeface="Cambria Math"/>
              </a:rPr>
              <a:t>Conocimiento</a:t>
            </a:r>
            <a:r>
              <a:rPr lang="en-US" sz="2600" dirty="0">
                <a:ea typeface="Cambria Math"/>
              </a:rPr>
              <a:t> </a:t>
            </a:r>
            <a:r>
              <a:rPr lang="en-US" sz="2600" dirty="0" err="1">
                <a:ea typeface="Cambria Math"/>
              </a:rPr>
              <a:t>básico</a:t>
            </a:r>
            <a:r>
              <a:rPr lang="en-US" sz="2600" dirty="0">
                <a:ea typeface="Cambria Math"/>
              </a:rPr>
              <a:t>, </a:t>
            </a:r>
            <a:r>
              <a:rPr lang="es-UY" sz="2600" dirty="0"/>
              <a:t>descripción </a:t>
            </a:r>
            <a:r>
              <a:rPr lang="es-UY" sz="2600" dirty="0" err="1"/>
              <a:t>intensional</a:t>
            </a:r>
            <a:r>
              <a:rPr lang="es-UY" sz="2600" dirty="0"/>
              <a:t> sobre el dominio de un problema.    </a:t>
            </a:r>
            <a:r>
              <a:rPr lang="es-UY" sz="2600" b="1" i="1" dirty="0">
                <a:solidFill>
                  <a:srgbClr val="C00000"/>
                </a:solidFill>
              </a:rPr>
              <a:t>C</a:t>
            </a:r>
            <a:r>
              <a:rPr lang="es-UY" sz="2600" b="1" dirty="0">
                <a:solidFill>
                  <a:srgbClr val="C00000"/>
                </a:solidFill>
              </a:rPr>
              <a:t> </a:t>
            </a:r>
            <a:r>
              <a:rPr lang="en-US" sz="2600" b="1" dirty="0">
                <a:solidFill>
                  <a:srgbClr val="C00000"/>
                </a:solidFill>
              </a:rPr>
              <a:t>⊑ </a:t>
            </a:r>
            <a:r>
              <a:rPr lang="en-US" sz="2600" b="1" i="1" dirty="0">
                <a:solidFill>
                  <a:srgbClr val="C00000"/>
                </a:solidFill>
              </a:rPr>
              <a:t>D</a:t>
            </a:r>
            <a:r>
              <a:rPr lang="es-UY" sz="2600" b="1" dirty="0"/>
              <a:t>  </a:t>
            </a:r>
            <a:endParaRPr lang="es-UY" sz="2600" b="1" dirty="0">
              <a:solidFill>
                <a:srgbClr val="7030A0"/>
              </a:solidFill>
              <a:ea typeface="Verdana"/>
              <a:cs typeface="Arial" pitchFamily="34" charset="0"/>
              <a:sym typeface="Wingdings" pitchFamily="2" charset="2"/>
            </a:endParaRPr>
          </a:p>
          <a:p>
            <a:pPr marL="0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r>
              <a:rPr lang="es-UY" sz="2600" b="1" dirty="0" err="1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ABox</a:t>
            </a:r>
            <a:r>
              <a:rPr lang="es-UY" sz="2600" b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 </a:t>
            </a:r>
            <a:r>
              <a:rPr lang="en-US" sz="2600" dirty="0">
                <a:solidFill>
                  <a:srgbClr val="7030A0"/>
                </a:solidFill>
                <a:latin typeface="Cambria Math"/>
                <a:ea typeface="Cambria Math"/>
              </a:rPr>
              <a:t>𝓐</a:t>
            </a:r>
            <a:r>
              <a:rPr lang="en-US" sz="2600" dirty="0">
                <a:latin typeface="Cambria Math"/>
                <a:ea typeface="Cambria Math"/>
              </a:rPr>
              <a:t>: </a:t>
            </a:r>
            <a:r>
              <a:rPr lang="en-US" sz="2600" dirty="0" err="1">
                <a:ea typeface="Cambria Math"/>
              </a:rPr>
              <a:t>Conocimiento</a:t>
            </a:r>
            <a:r>
              <a:rPr lang="en-US" sz="2600" dirty="0">
                <a:ea typeface="Cambria Math"/>
              </a:rPr>
              <a:t> </a:t>
            </a:r>
            <a:r>
              <a:rPr lang="en-US" sz="2600" dirty="0" err="1">
                <a:ea typeface="Cambria Math"/>
              </a:rPr>
              <a:t>sobre</a:t>
            </a:r>
            <a:r>
              <a:rPr lang="en-US" sz="2600" dirty="0">
                <a:ea typeface="Cambria Math"/>
              </a:rPr>
              <a:t> </a:t>
            </a:r>
            <a:r>
              <a:rPr lang="en-US" sz="2600" dirty="0" err="1">
                <a:ea typeface="Cambria Math"/>
              </a:rPr>
              <a:t>individuos</a:t>
            </a:r>
            <a:r>
              <a:rPr lang="en-US" sz="2600" dirty="0">
                <a:ea typeface="Cambria Math"/>
              </a:rPr>
              <a:t>, </a:t>
            </a:r>
            <a:r>
              <a:rPr lang="es-UY" sz="2600" dirty="0"/>
              <a:t>descripción extensional, </a:t>
            </a:r>
            <a:r>
              <a:rPr lang="es-UY" sz="2800" dirty="0"/>
              <a:t>sobre el dominio de un problema .</a:t>
            </a:r>
            <a:r>
              <a:rPr lang="es-UY" sz="26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C</a:t>
            </a:r>
            <a:r>
              <a:rPr lang="es-UY" sz="26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(</a:t>
            </a:r>
            <a:r>
              <a:rPr lang="es-UY" sz="26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a</a:t>
            </a:r>
            <a:r>
              <a:rPr lang="es-UY" sz="26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)    </a:t>
            </a:r>
            <a:r>
              <a:rPr lang="es-UY" sz="26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R</a:t>
            </a:r>
            <a:r>
              <a:rPr lang="es-UY" sz="26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(</a:t>
            </a:r>
            <a:r>
              <a:rPr lang="es-UY" sz="26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a</a:t>
            </a:r>
            <a:r>
              <a:rPr lang="es-UY" sz="26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, </a:t>
            </a:r>
            <a:r>
              <a:rPr lang="es-UY" sz="26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b</a:t>
            </a:r>
            <a:r>
              <a:rPr lang="es-UY" sz="26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)    </a:t>
            </a:r>
            <a:r>
              <a:rPr lang="es-UY" sz="26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a</a:t>
            </a:r>
            <a:r>
              <a:rPr lang="es-UY" sz="26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 = </a:t>
            </a:r>
            <a:r>
              <a:rPr lang="es-UY" sz="26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b    a </a:t>
            </a:r>
            <a:r>
              <a:rPr lang="es-UY" sz="2600" b="1" i="1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≠</a:t>
            </a:r>
            <a:r>
              <a:rPr lang="es-UY" sz="26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 b </a:t>
            </a:r>
          </a:p>
          <a:p>
            <a:pPr marL="0" lvl="1" indent="0">
              <a:spcAft>
                <a:spcPts val="0"/>
              </a:spcAft>
              <a:buNone/>
            </a:pPr>
            <a:endParaRPr lang="es-UY" sz="1800" i="1" dirty="0">
              <a:ea typeface="Cambria Math" panose="02040503050406030204" pitchFamily="18" charset="0"/>
              <a:cs typeface="Arial" pitchFamily="34" charset="0"/>
              <a:sym typeface="Wingdings" pitchFamily="2" charset="2"/>
            </a:endParaRPr>
          </a:p>
          <a:p>
            <a:pPr marL="0" lvl="1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s-UY" sz="2300" i="1" dirty="0"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Mujer </a:t>
            </a:r>
            <a:r>
              <a:rPr lang="en-US" sz="2300" dirty="0"/>
              <a:t>⊑ </a:t>
            </a:r>
            <a:r>
              <a:rPr lang="es-UY" sz="2300" i="1" dirty="0">
                <a:ea typeface="Verdana"/>
                <a:cs typeface="Arial" pitchFamily="34" charset="0"/>
                <a:sym typeface="Wingdings" pitchFamily="2" charset="2"/>
              </a:rPr>
              <a:t>Persona</a:t>
            </a:r>
          </a:p>
          <a:p>
            <a:pPr marL="0" lvl="1" indent="0">
              <a:spcAft>
                <a:spcPts val="600"/>
              </a:spcAft>
              <a:buNone/>
            </a:pPr>
            <a:r>
              <a:rPr lang="es-UY" sz="2300" i="1" dirty="0">
                <a:ea typeface="Verdana"/>
                <a:cs typeface="Arial" pitchFamily="34" charset="0"/>
                <a:sym typeface="Wingdings" pitchFamily="2" charset="2"/>
              </a:rPr>
              <a:t>Persona</a:t>
            </a:r>
            <a:r>
              <a:rPr lang="es-UY" sz="2300" dirty="0">
                <a:ea typeface="Verdana"/>
                <a:cs typeface="Arial" pitchFamily="34" charset="0"/>
                <a:sym typeface="Wingdings" pitchFamily="2" charset="2"/>
              </a:rPr>
              <a:t> </a:t>
            </a:r>
            <a:r>
              <a:rPr lang="es-UY" sz="23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≡ </a:t>
            </a:r>
            <a:r>
              <a:rPr lang="es-UY" sz="2300" i="1" dirty="0"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Mujer</a:t>
            </a:r>
            <a:r>
              <a:rPr lang="es-UY" sz="23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 </a:t>
            </a:r>
            <a:r>
              <a:rPr lang="es-UY" sz="2300" dirty="0">
                <a:latin typeface="Cambria Math"/>
                <a:ea typeface="Cambria Math"/>
              </a:rPr>
              <a:t>⊔ </a:t>
            </a:r>
            <a:r>
              <a:rPr lang="es-UY" sz="2300" i="1" dirty="0">
                <a:ea typeface="Cambria Math"/>
              </a:rPr>
              <a:t>Hombre</a:t>
            </a:r>
          </a:p>
          <a:p>
            <a:pPr marL="0" lvl="1" indent="0">
              <a:spcAft>
                <a:spcPts val="600"/>
              </a:spcAft>
              <a:buNone/>
            </a:pPr>
            <a:r>
              <a:rPr lang="es-UY" sz="2300" i="1" dirty="0"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Madre </a:t>
            </a:r>
            <a:r>
              <a:rPr lang="es-UY" sz="23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≡ </a:t>
            </a:r>
            <a:r>
              <a:rPr lang="es-UY" sz="2300" i="1" dirty="0"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Mujer</a:t>
            </a:r>
            <a:r>
              <a:rPr lang="es-UY" sz="23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 </a:t>
            </a:r>
            <a:r>
              <a:rPr lang="es-UY" sz="2300" dirty="0">
                <a:latin typeface="Cambria Math"/>
                <a:ea typeface="Cambria Math"/>
              </a:rPr>
              <a:t>⊓ ∃</a:t>
            </a:r>
            <a:r>
              <a:rPr lang="es-UY" sz="2300" i="1" dirty="0" err="1">
                <a:ea typeface="Cambria Math"/>
              </a:rPr>
              <a:t>tieneHijo.Persona</a:t>
            </a:r>
            <a:endParaRPr lang="es-UY" sz="2300" i="1" dirty="0"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spcAft>
                <a:spcPts val="600"/>
              </a:spcAft>
              <a:buNone/>
            </a:pPr>
            <a:r>
              <a:rPr lang="es-UY" sz="2300" i="1" dirty="0"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Padre </a:t>
            </a:r>
            <a:r>
              <a:rPr lang="es-UY" sz="23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≡ </a:t>
            </a:r>
            <a:r>
              <a:rPr lang="es-UY" sz="2300" i="1" dirty="0"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Hombre</a:t>
            </a:r>
            <a:r>
              <a:rPr lang="es-UY" sz="23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 </a:t>
            </a:r>
            <a:r>
              <a:rPr lang="es-UY" sz="2300" dirty="0">
                <a:latin typeface="Cambria Math"/>
                <a:ea typeface="Cambria Math"/>
              </a:rPr>
              <a:t>⊓ ∃</a:t>
            </a:r>
            <a:r>
              <a:rPr lang="es-UY" sz="2300" i="1" dirty="0" err="1">
                <a:ea typeface="Cambria Math"/>
              </a:rPr>
              <a:t>tieneHijo.Persona</a:t>
            </a:r>
            <a:endParaRPr lang="es-UY" sz="2300" i="1" dirty="0"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spcAft>
                <a:spcPts val="600"/>
              </a:spcAft>
              <a:buNone/>
            </a:pPr>
            <a:r>
              <a:rPr lang="es-UY" sz="2300" i="1" dirty="0">
                <a:ea typeface="Verdana"/>
                <a:cs typeface="Arial" pitchFamily="34" charset="0"/>
                <a:sym typeface="Wingdings" pitchFamily="2" charset="2"/>
              </a:rPr>
              <a:t>Mujer</a:t>
            </a:r>
            <a:r>
              <a:rPr lang="es-UY" sz="2300" dirty="0">
                <a:ea typeface="Verdana"/>
                <a:cs typeface="Arial" pitchFamily="34" charset="0"/>
                <a:sym typeface="Wingdings" pitchFamily="2" charset="2"/>
              </a:rPr>
              <a:t>(</a:t>
            </a:r>
            <a:r>
              <a:rPr lang="es-UY" sz="2300" i="1" dirty="0" err="1">
                <a:ea typeface="Verdana"/>
                <a:cs typeface="Arial" pitchFamily="34" charset="0"/>
                <a:sym typeface="Wingdings" pitchFamily="2" charset="2"/>
              </a:rPr>
              <a:t>maria</a:t>
            </a:r>
            <a:r>
              <a:rPr lang="es-UY" sz="2300" dirty="0">
                <a:ea typeface="Verdana"/>
                <a:cs typeface="Arial" pitchFamily="34" charset="0"/>
                <a:sym typeface="Wingdings" pitchFamily="2" charset="2"/>
              </a:rPr>
              <a:t>)</a:t>
            </a:r>
          </a:p>
          <a:p>
            <a:pPr marL="0" lvl="1" indent="0">
              <a:spcAft>
                <a:spcPts val="1200"/>
              </a:spcAft>
              <a:buNone/>
            </a:pPr>
            <a:r>
              <a:rPr lang="es-UY" sz="2300" i="1" dirty="0" err="1">
                <a:ea typeface="Verdana"/>
                <a:cs typeface="Arial" pitchFamily="34" charset="0"/>
                <a:sym typeface="Wingdings" pitchFamily="2" charset="2"/>
              </a:rPr>
              <a:t>tieneHijo</a:t>
            </a:r>
            <a:r>
              <a:rPr lang="es-UY" sz="2300" dirty="0">
                <a:ea typeface="Verdana"/>
                <a:cs typeface="Arial" pitchFamily="34" charset="0"/>
                <a:sym typeface="Wingdings" pitchFamily="2" charset="2"/>
              </a:rPr>
              <a:t>(</a:t>
            </a:r>
            <a:r>
              <a:rPr lang="es-UY" sz="2300" i="1" dirty="0" err="1">
                <a:ea typeface="Verdana"/>
                <a:cs typeface="Arial" pitchFamily="34" charset="0"/>
                <a:sym typeface="Wingdings" pitchFamily="2" charset="2"/>
              </a:rPr>
              <a:t>maria</a:t>
            </a:r>
            <a:r>
              <a:rPr lang="es-UY" sz="2300" dirty="0">
                <a:ea typeface="Verdana"/>
                <a:cs typeface="Arial" pitchFamily="34" charset="0"/>
                <a:sym typeface="Wingdings" pitchFamily="2" charset="2"/>
              </a:rPr>
              <a:t>, </a:t>
            </a:r>
            <a:r>
              <a:rPr lang="es-UY" sz="2300" i="1" dirty="0">
                <a:ea typeface="Verdana"/>
                <a:cs typeface="Arial" pitchFamily="34" charset="0"/>
                <a:sym typeface="Wingdings" pitchFamily="2" charset="2"/>
              </a:rPr>
              <a:t>diego</a:t>
            </a:r>
            <a:r>
              <a:rPr lang="es-UY" sz="2300" dirty="0">
                <a:ea typeface="Verdana"/>
                <a:cs typeface="Arial" pitchFamily="34" charset="0"/>
                <a:sym typeface="Wingdings" pitchFamily="2" charset="2"/>
              </a:rPr>
              <a:t>)</a:t>
            </a:r>
          </a:p>
          <a:p>
            <a:pPr marL="0" lvl="1" indent="0">
              <a:spcAft>
                <a:spcPts val="600"/>
              </a:spcAft>
              <a:buNone/>
            </a:pPr>
            <a:r>
              <a:rPr lang="es-UY" sz="2600" b="1" dirty="0">
                <a:solidFill>
                  <a:srgbClr val="006600"/>
                </a:solidFill>
                <a:ea typeface="Verdana"/>
                <a:cs typeface="Arial" pitchFamily="34" charset="0"/>
                <a:sym typeface="Wingdings" pitchFamily="2" charset="2"/>
              </a:rPr>
              <a:t>Ejercicio:</a:t>
            </a:r>
          </a:p>
          <a:p>
            <a:pPr marL="0" lvl="1" indent="0">
              <a:spcBef>
                <a:spcPts val="300"/>
              </a:spcBef>
              <a:spcAft>
                <a:spcPts val="1200"/>
              </a:spcAft>
              <a:buNone/>
            </a:pPr>
            <a:r>
              <a:rPr lang="es-UY" sz="2600" dirty="0">
                <a:ea typeface="Cambria Math"/>
              </a:rPr>
              <a:t>Todas las madres son personas que tienen al menos un hijo.</a:t>
            </a:r>
          </a:p>
          <a:p>
            <a:pPr marL="0" lvl="1" indent="0">
              <a:spcBef>
                <a:spcPts val="300"/>
              </a:spcBef>
              <a:spcAft>
                <a:spcPts val="1200"/>
              </a:spcAft>
              <a:buNone/>
            </a:pPr>
            <a:r>
              <a:rPr lang="es-UY" sz="2600" b="1" i="1" dirty="0">
                <a:solidFill>
                  <a:srgbClr val="006600"/>
                </a:solidFill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Madre </a:t>
            </a:r>
            <a:r>
              <a:rPr lang="en-US" sz="2600" b="1" dirty="0">
                <a:solidFill>
                  <a:srgbClr val="006600"/>
                </a:solidFill>
              </a:rPr>
              <a:t>⊑ </a:t>
            </a:r>
            <a:r>
              <a:rPr lang="es-UY" sz="2600" b="1" i="1" dirty="0">
                <a:solidFill>
                  <a:srgbClr val="006600"/>
                </a:solidFill>
                <a:ea typeface="Verdana"/>
                <a:cs typeface="Arial" pitchFamily="34" charset="0"/>
                <a:sym typeface="Wingdings" pitchFamily="2" charset="2"/>
              </a:rPr>
              <a:t>Persona </a:t>
            </a:r>
            <a:r>
              <a:rPr lang="es-UY" sz="2600" b="1" dirty="0">
                <a:solidFill>
                  <a:srgbClr val="006600"/>
                </a:solidFill>
                <a:latin typeface="Cambria Math"/>
                <a:ea typeface="Cambria Math"/>
              </a:rPr>
              <a:t>⊓ ∃</a:t>
            </a:r>
            <a:r>
              <a:rPr lang="es-UY" sz="2600" b="1" i="1" dirty="0" err="1">
                <a:solidFill>
                  <a:srgbClr val="006600"/>
                </a:solidFill>
                <a:ea typeface="Cambria Math"/>
              </a:rPr>
              <a:t>tieneHijo</a:t>
            </a:r>
            <a:r>
              <a:rPr lang="es-UY" sz="2600" b="1" i="1" dirty="0">
                <a:solidFill>
                  <a:srgbClr val="006600"/>
                </a:solidFill>
                <a:ea typeface="Cambria Math"/>
              </a:rPr>
              <a:t>.</a:t>
            </a:r>
            <a:r>
              <a:rPr lang="es-UY" sz="2600" b="1" dirty="0">
                <a:solidFill>
                  <a:srgbClr val="006600"/>
                </a:solidFill>
                <a:latin typeface="Cambria Math"/>
                <a:ea typeface="Cambria Math"/>
              </a:rPr>
              <a:t>⊤</a:t>
            </a:r>
            <a:endParaRPr lang="es-UY" sz="2600" dirty="0"/>
          </a:p>
        </p:txBody>
      </p:sp>
    </p:spTree>
    <p:extLst>
      <p:ext uri="{BB962C8B-B14F-4D97-AF65-F5344CB8AC3E}">
        <p14:creationId xmlns:p14="http://schemas.microsoft.com/office/powerpoint/2010/main" val="15337121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9512" y="1268760"/>
            <a:ext cx="8784976" cy="1728192"/>
          </a:xfrm>
          <a:prstGeom prst="rect">
            <a:avLst/>
          </a:prstGeom>
          <a:solidFill>
            <a:srgbClr val="FAF0F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23906" name="1 Título"/>
          <p:cNvSpPr>
            <a:spLocks noGrp="1"/>
          </p:cNvSpPr>
          <p:nvPr>
            <p:ph type="title"/>
          </p:nvPr>
        </p:nvSpPr>
        <p:spPr>
          <a:xfrm>
            <a:off x="251519" y="44624"/>
            <a:ext cx="8641655" cy="576064"/>
          </a:xfrm>
        </p:spPr>
        <p:txBody>
          <a:bodyPr/>
          <a:lstStyle/>
          <a:p>
            <a:pPr indent="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n-US" sz="3200" b="1" dirty="0" err="1">
                <a:solidFill>
                  <a:srgbClr val="7030A0"/>
                </a:solidFill>
              </a:rPr>
              <a:t>Lógica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err="1">
                <a:solidFill>
                  <a:srgbClr val="7030A0"/>
                </a:solidFill>
              </a:rPr>
              <a:t>Descriptiva</a:t>
            </a:r>
            <a:r>
              <a:rPr lang="en-US" sz="3200" b="1" dirty="0">
                <a:solidFill>
                  <a:srgbClr val="7030A0"/>
                </a:solidFill>
              </a:rPr>
              <a:t> - </a:t>
            </a:r>
            <a:r>
              <a:rPr lang="en-US" sz="3200" b="1" dirty="0" err="1">
                <a:solidFill>
                  <a:srgbClr val="7030A0"/>
                </a:solidFill>
              </a:rPr>
              <a:t>Sintaxis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3" y="648072"/>
            <a:ext cx="8641656" cy="6093296"/>
          </a:xfrm>
        </p:spPr>
        <p:txBody>
          <a:bodyPr rtlCol="0">
            <a:normAutofit/>
          </a:bodyPr>
          <a:lstStyle/>
          <a:p>
            <a:pPr marL="0" indent="0">
              <a:spcAft>
                <a:spcPts val="3600"/>
              </a:spcAft>
              <a:buNone/>
            </a:pPr>
            <a:r>
              <a:rPr lang="es-UY" sz="2000" b="1" dirty="0">
                <a:solidFill>
                  <a:schemeClr val="accent6">
                    <a:lumMod val="75000"/>
                  </a:schemeClr>
                </a:solidFill>
              </a:rPr>
              <a:t>Base de conocimiento </a:t>
            </a:r>
            <a:r>
              <a:rPr lang="en-US" sz="2000" dirty="0">
                <a:latin typeface="Cambria Math"/>
                <a:ea typeface="Cambria Math"/>
              </a:rPr>
              <a:t>𝓚 = 〈𝓣, 𝓐⟩ </a:t>
            </a:r>
            <a:endParaRPr lang="es-UY" sz="2000" b="1" dirty="0">
              <a:solidFill>
                <a:schemeClr val="accent6">
                  <a:lumMod val="75000"/>
                </a:schemeClr>
              </a:solidFill>
              <a:ea typeface="Cambria Math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UY" sz="2000" b="1" dirty="0" err="1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TBox</a:t>
            </a:r>
            <a:r>
              <a:rPr lang="es-UY" sz="2000" b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 </a:t>
            </a:r>
            <a:r>
              <a:rPr lang="en-US" sz="2000" b="1" dirty="0">
                <a:solidFill>
                  <a:srgbClr val="7030A0"/>
                </a:solidFill>
                <a:latin typeface="Cambria Math"/>
                <a:ea typeface="Cambria Math"/>
              </a:rPr>
              <a:t>𝓣</a:t>
            </a:r>
            <a:r>
              <a:rPr lang="en-US" sz="2000" dirty="0">
                <a:latin typeface="Cambria Math"/>
                <a:ea typeface="Cambria Math"/>
              </a:rPr>
              <a:t>: </a:t>
            </a:r>
            <a:r>
              <a:rPr lang="en-US" sz="2000" dirty="0" err="1">
                <a:ea typeface="Cambria Math"/>
              </a:rPr>
              <a:t>Conocimiento</a:t>
            </a:r>
            <a:r>
              <a:rPr lang="en-US" sz="2000" dirty="0">
                <a:ea typeface="Cambria Math"/>
              </a:rPr>
              <a:t> </a:t>
            </a:r>
            <a:r>
              <a:rPr lang="en-US" sz="2000" dirty="0" err="1">
                <a:ea typeface="Cambria Math"/>
              </a:rPr>
              <a:t>básico</a:t>
            </a:r>
            <a:r>
              <a:rPr lang="en-US" sz="2000" dirty="0">
                <a:ea typeface="Cambria Math"/>
              </a:rPr>
              <a:t>, </a:t>
            </a:r>
            <a:r>
              <a:rPr lang="es-UY" sz="2000" dirty="0"/>
              <a:t>descripción </a:t>
            </a:r>
            <a:r>
              <a:rPr lang="es-UY" sz="2000" dirty="0" err="1"/>
              <a:t>intensional</a:t>
            </a:r>
            <a:r>
              <a:rPr lang="es-UY" sz="2000" dirty="0"/>
              <a:t> sobre el dominio de un problema.    </a:t>
            </a:r>
            <a:r>
              <a:rPr lang="es-UY" sz="2000" b="1" i="1" dirty="0">
                <a:solidFill>
                  <a:srgbClr val="C00000"/>
                </a:solidFill>
              </a:rPr>
              <a:t>C</a:t>
            </a:r>
            <a:r>
              <a:rPr lang="es-UY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>
                <a:solidFill>
                  <a:srgbClr val="C00000"/>
                </a:solidFill>
              </a:rPr>
              <a:t>⊑ </a:t>
            </a:r>
            <a:r>
              <a:rPr lang="en-US" sz="2000" b="1" i="1" dirty="0">
                <a:solidFill>
                  <a:srgbClr val="C00000"/>
                </a:solidFill>
              </a:rPr>
              <a:t>D</a:t>
            </a:r>
            <a:r>
              <a:rPr lang="es-UY" sz="2000" b="1" dirty="0"/>
              <a:t>  </a:t>
            </a:r>
            <a:endParaRPr lang="es-UY" sz="2000" b="1" dirty="0">
              <a:solidFill>
                <a:srgbClr val="7030A0"/>
              </a:solidFill>
              <a:ea typeface="Verdana"/>
              <a:cs typeface="Arial" pitchFamily="34" charset="0"/>
              <a:sym typeface="Wingdings" pitchFamily="2" charset="2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s-UY" sz="2000" b="1" dirty="0" err="1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ABox</a:t>
            </a:r>
            <a:r>
              <a:rPr lang="es-UY" sz="2000" b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>
                <a:solidFill>
                  <a:srgbClr val="7030A0"/>
                </a:solidFill>
                <a:latin typeface="Cambria Math"/>
                <a:ea typeface="Cambria Math"/>
              </a:rPr>
              <a:t>𝓐</a:t>
            </a:r>
            <a:r>
              <a:rPr lang="en-US" sz="2000" dirty="0">
                <a:latin typeface="Cambria Math"/>
                <a:ea typeface="Cambria Math"/>
              </a:rPr>
              <a:t>: </a:t>
            </a:r>
            <a:r>
              <a:rPr lang="en-US" sz="2000" dirty="0" err="1">
                <a:ea typeface="Cambria Math"/>
              </a:rPr>
              <a:t>Conocimiento</a:t>
            </a:r>
            <a:r>
              <a:rPr lang="en-US" sz="2000" dirty="0">
                <a:ea typeface="Cambria Math"/>
              </a:rPr>
              <a:t> </a:t>
            </a:r>
            <a:r>
              <a:rPr lang="en-US" sz="2000" dirty="0" err="1">
                <a:ea typeface="Cambria Math"/>
              </a:rPr>
              <a:t>sobre</a:t>
            </a:r>
            <a:r>
              <a:rPr lang="en-US" sz="2000" dirty="0">
                <a:ea typeface="Cambria Math"/>
              </a:rPr>
              <a:t> </a:t>
            </a:r>
            <a:r>
              <a:rPr lang="en-US" sz="2000" dirty="0" err="1">
                <a:ea typeface="Cambria Math"/>
              </a:rPr>
              <a:t>individuos</a:t>
            </a:r>
            <a:r>
              <a:rPr lang="en-US" sz="2000" dirty="0">
                <a:ea typeface="Cambria Math"/>
              </a:rPr>
              <a:t>, </a:t>
            </a:r>
            <a:r>
              <a:rPr lang="es-UY" sz="2000" dirty="0"/>
              <a:t>descripción extensional, sobre el dominio de un problema. </a:t>
            </a:r>
            <a:r>
              <a:rPr lang="es-UY" sz="20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C</a:t>
            </a:r>
            <a:r>
              <a:rPr lang="es-UY" sz="20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(</a:t>
            </a:r>
            <a:r>
              <a:rPr lang="es-UY" sz="20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a</a:t>
            </a:r>
            <a:r>
              <a:rPr lang="es-UY" sz="20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)    </a:t>
            </a:r>
            <a:r>
              <a:rPr lang="es-UY" sz="20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R</a:t>
            </a:r>
            <a:r>
              <a:rPr lang="es-UY" sz="20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(</a:t>
            </a:r>
            <a:r>
              <a:rPr lang="es-UY" sz="20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a</a:t>
            </a:r>
            <a:r>
              <a:rPr lang="es-UY" sz="20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, </a:t>
            </a:r>
            <a:r>
              <a:rPr lang="es-UY" sz="20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b</a:t>
            </a:r>
            <a:r>
              <a:rPr lang="es-UY" sz="20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)    </a:t>
            </a:r>
            <a:r>
              <a:rPr lang="es-UY" sz="20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a</a:t>
            </a:r>
            <a:r>
              <a:rPr lang="es-UY" sz="20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 = </a:t>
            </a:r>
            <a:r>
              <a:rPr lang="es-UY" sz="20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b    a </a:t>
            </a:r>
            <a:r>
              <a:rPr lang="es-UY" sz="2000" b="1" i="1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≠</a:t>
            </a:r>
            <a:r>
              <a:rPr lang="es-UY" sz="20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 b </a:t>
            </a:r>
          </a:p>
          <a:p>
            <a:pPr marL="0" lvl="1" indent="0">
              <a:spcAft>
                <a:spcPts val="0"/>
              </a:spcAft>
              <a:buNone/>
            </a:pPr>
            <a:endParaRPr lang="es-UY" sz="1800" i="1" dirty="0">
              <a:ea typeface="Cambria Math" panose="02040503050406030204" pitchFamily="18" charset="0"/>
              <a:cs typeface="Arial" pitchFamily="34" charset="0"/>
              <a:sym typeface="Wingdings" pitchFamily="2" charset="2"/>
            </a:endParaRPr>
          </a:p>
          <a:p>
            <a:pPr marL="0" lvl="1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s-UY" sz="1800" i="1" dirty="0"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Mujer </a:t>
            </a:r>
            <a:r>
              <a:rPr lang="en-US" sz="1800" dirty="0"/>
              <a:t>⊑ </a:t>
            </a:r>
            <a:r>
              <a:rPr lang="es-UY" sz="1800" i="1" dirty="0">
                <a:ea typeface="Verdana"/>
                <a:cs typeface="Arial" pitchFamily="34" charset="0"/>
                <a:sym typeface="Wingdings" pitchFamily="2" charset="2"/>
              </a:rPr>
              <a:t>Persona</a:t>
            </a:r>
          </a:p>
          <a:p>
            <a:pPr marL="0" lvl="1" indent="0">
              <a:spcAft>
                <a:spcPts val="0"/>
              </a:spcAft>
              <a:buNone/>
            </a:pPr>
            <a:r>
              <a:rPr lang="es-UY" sz="1800" i="1" dirty="0">
                <a:ea typeface="Verdana"/>
                <a:cs typeface="Arial" pitchFamily="34" charset="0"/>
                <a:sym typeface="Wingdings" pitchFamily="2" charset="2"/>
              </a:rPr>
              <a:t>Persona</a:t>
            </a:r>
            <a:r>
              <a:rPr lang="es-UY" sz="1800" dirty="0">
                <a:ea typeface="Verdana"/>
                <a:cs typeface="Arial" pitchFamily="34" charset="0"/>
                <a:sym typeface="Wingdings" pitchFamily="2" charset="2"/>
              </a:rPr>
              <a:t> </a:t>
            </a:r>
            <a:r>
              <a:rPr lang="es-UY" sz="18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≡ </a:t>
            </a:r>
            <a:r>
              <a:rPr lang="es-UY" sz="1800" i="1" dirty="0"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Mujer</a:t>
            </a:r>
            <a:r>
              <a:rPr lang="es-UY" sz="18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 </a:t>
            </a:r>
            <a:r>
              <a:rPr lang="es-UY" sz="1800" dirty="0">
                <a:latin typeface="Cambria Math"/>
                <a:ea typeface="Cambria Math"/>
              </a:rPr>
              <a:t>⊔ </a:t>
            </a:r>
            <a:r>
              <a:rPr lang="es-UY" sz="1800" i="1" dirty="0">
                <a:ea typeface="Cambria Math"/>
              </a:rPr>
              <a:t>Hombre</a:t>
            </a:r>
          </a:p>
          <a:p>
            <a:pPr marL="0" lvl="1" indent="0">
              <a:spcAft>
                <a:spcPts val="0"/>
              </a:spcAft>
              <a:buNone/>
            </a:pPr>
            <a:r>
              <a:rPr lang="es-UY" sz="1800" i="1" dirty="0"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Madre </a:t>
            </a:r>
            <a:r>
              <a:rPr lang="es-UY" sz="18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≡ </a:t>
            </a:r>
            <a:r>
              <a:rPr lang="es-UY" sz="1800" i="1" dirty="0"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Mujer</a:t>
            </a:r>
            <a:r>
              <a:rPr lang="es-UY" sz="18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 </a:t>
            </a:r>
            <a:r>
              <a:rPr lang="es-UY" sz="1800" dirty="0">
                <a:latin typeface="Cambria Math"/>
                <a:ea typeface="Cambria Math"/>
              </a:rPr>
              <a:t>⊓ ∃</a:t>
            </a:r>
            <a:r>
              <a:rPr lang="es-UY" sz="1800" i="1" dirty="0" err="1">
                <a:ea typeface="Cambria Math"/>
              </a:rPr>
              <a:t>tieneHijo.Persona</a:t>
            </a:r>
            <a:endParaRPr lang="es-UY" sz="1800" i="1" dirty="0"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r>
              <a:rPr lang="es-UY" sz="1800" i="1" dirty="0"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Padre </a:t>
            </a:r>
            <a:r>
              <a:rPr lang="es-UY" sz="18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≡ </a:t>
            </a:r>
            <a:r>
              <a:rPr lang="es-UY" sz="1800" i="1" dirty="0"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Hombre</a:t>
            </a:r>
            <a:r>
              <a:rPr lang="es-UY" sz="18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 </a:t>
            </a:r>
            <a:r>
              <a:rPr lang="es-UY" sz="1800" dirty="0">
                <a:latin typeface="Cambria Math"/>
                <a:ea typeface="Cambria Math"/>
              </a:rPr>
              <a:t>⊓ ∃</a:t>
            </a:r>
            <a:r>
              <a:rPr lang="es-UY" sz="1800" i="1" dirty="0" err="1">
                <a:ea typeface="Cambria Math"/>
              </a:rPr>
              <a:t>tieneHijo.Persona</a:t>
            </a:r>
            <a:endParaRPr lang="es-UY" sz="1800" i="1" dirty="0"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r>
              <a:rPr lang="es-UY" sz="1800" i="1" dirty="0">
                <a:ea typeface="Verdana"/>
                <a:cs typeface="Arial" pitchFamily="34" charset="0"/>
                <a:sym typeface="Wingdings" pitchFamily="2" charset="2"/>
              </a:rPr>
              <a:t>Mujer</a:t>
            </a:r>
            <a:r>
              <a:rPr lang="es-UY" sz="1800" dirty="0">
                <a:ea typeface="Verdana"/>
                <a:cs typeface="Arial" pitchFamily="34" charset="0"/>
                <a:sym typeface="Wingdings" pitchFamily="2" charset="2"/>
              </a:rPr>
              <a:t>(</a:t>
            </a:r>
            <a:r>
              <a:rPr lang="es-UY" sz="1800" i="1" dirty="0" err="1">
                <a:ea typeface="Verdana"/>
                <a:cs typeface="Arial" pitchFamily="34" charset="0"/>
                <a:sym typeface="Wingdings" pitchFamily="2" charset="2"/>
              </a:rPr>
              <a:t>maria</a:t>
            </a:r>
            <a:r>
              <a:rPr lang="es-UY" sz="1800" dirty="0">
                <a:ea typeface="Verdana"/>
                <a:cs typeface="Arial" pitchFamily="34" charset="0"/>
                <a:sym typeface="Wingdings" pitchFamily="2" charset="2"/>
              </a:rPr>
              <a:t>)</a:t>
            </a:r>
          </a:p>
          <a:p>
            <a:pPr marL="0" lvl="1" indent="0">
              <a:spcAft>
                <a:spcPts val="600"/>
              </a:spcAft>
              <a:buNone/>
            </a:pPr>
            <a:r>
              <a:rPr lang="es-UY" sz="1800" i="1" dirty="0" err="1">
                <a:ea typeface="Verdana"/>
                <a:cs typeface="Arial" pitchFamily="34" charset="0"/>
                <a:sym typeface="Wingdings" pitchFamily="2" charset="2"/>
              </a:rPr>
              <a:t>tieneHijo</a:t>
            </a:r>
            <a:r>
              <a:rPr lang="es-UY" sz="1800" dirty="0">
                <a:ea typeface="Verdana"/>
                <a:cs typeface="Arial" pitchFamily="34" charset="0"/>
                <a:sym typeface="Wingdings" pitchFamily="2" charset="2"/>
              </a:rPr>
              <a:t>(</a:t>
            </a:r>
            <a:r>
              <a:rPr lang="es-UY" sz="1800" i="1" dirty="0" err="1">
                <a:ea typeface="Verdana"/>
                <a:cs typeface="Arial" pitchFamily="34" charset="0"/>
                <a:sym typeface="Wingdings" pitchFamily="2" charset="2"/>
              </a:rPr>
              <a:t>maria</a:t>
            </a:r>
            <a:r>
              <a:rPr lang="es-UY" sz="1800" dirty="0">
                <a:ea typeface="Verdana"/>
                <a:cs typeface="Arial" pitchFamily="34" charset="0"/>
                <a:sym typeface="Wingdings" pitchFamily="2" charset="2"/>
              </a:rPr>
              <a:t>, </a:t>
            </a:r>
            <a:r>
              <a:rPr lang="es-UY" sz="1800" i="1" dirty="0">
                <a:ea typeface="Verdana"/>
                <a:cs typeface="Arial" pitchFamily="34" charset="0"/>
                <a:sym typeface="Wingdings" pitchFamily="2" charset="2"/>
              </a:rPr>
              <a:t>diego</a:t>
            </a:r>
            <a:r>
              <a:rPr lang="es-UY" sz="1800" dirty="0">
                <a:ea typeface="Verdana"/>
                <a:cs typeface="Arial" pitchFamily="34" charset="0"/>
                <a:sym typeface="Wingdings" pitchFamily="2" charset="2"/>
              </a:rPr>
              <a:t>)</a:t>
            </a:r>
          </a:p>
          <a:p>
            <a:pPr marL="0" lvl="1" indent="0">
              <a:spcAft>
                <a:spcPts val="600"/>
              </a:spcAft>
              <a:buNone/>
            </a:pPr>
            <a:r>
              <a:rPr lang="es-UY" sz="2000" b="1" dirty="0">
                <a:solidFill>
                  <a:srgbClr val="006600"/>
                </a:solidFill>
                <a:ea typeface="Verdana"/>
                <a:cs typeface="Arial" pitchFamily="34" charset="0"/>
                <a:sym typeface="Wingdings" pitchFamily="2" charset="2"/>
              </a:rPr>
              <a:t>Ejercicio:</a:t>
            </a:r>
          </a:p>
          <a:p>
            <a:pPr marL="0" lvl="1" indent="0">
              <a:spcBef>
                <a:spcPts val="300"/>
              </a:spcBef>
              <a:spcAft>
                <a:spcPts val="1200"/>
              </a:spcAft>
              <a:buNone/>
            </a:pPr>
            <a:r>
              <a:rPr lang="es-UY" sz="2000" dirty="0">
                <a:ea typeface="Cambria Math"/>
              </a:rPr>
              <a:t>Todas las mujeres que no tienen hijos no son hombres.</a:t>
            </a:r>
            <a:endParaRPr lang="es-UY" sz="2100" b="1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s-UY" sz="2000" dirty="0">
              <a:ea typeface="Cambria Math"/>
            </a:endParaRPr>
          </a:p>
          <a:p>
            <a:pPr marL="0" indent="0">
              <a:buNone/>
            </a:pPr>
            <a:endParaRPr lang="es-UY" sz="2200" dirty="0"/>
          </a:p>
        </p:txBody>
      </p:sp>
    </p:spTree>
    <p:extLst>
      <p:ext uri="{BB962C8B-B14F-4D97-AF65-F5344CB8AC3E}">
        <p14:creationId xmlns:p14="http://schemas.microsoft.com/office/powerpoint/2010/main" val="620000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s-UY" sz="3600" b="1" dirty="0">
                <a:solidFill>
                  <a:srgbClr val="7030A0"/>
                </a:solidFill>
              </a:rPr>
              <a:t>Agenda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625" y="1268413"/>
            <a:ext cx="8229600" cy="5256212"/>
          </a:xfrm>
        </p:spPr>
        <p:txBody>
          <a:bodyPr rtlCol="0" anchor="ctr">
            <a:normAutofit lnSpcReduction="10000"/>
          </a:bodyPr>
          <a:lstStyle/>
          <a:p>
            <a:pPr marL="342000" indent="-342000" algn="just" eaLnBrk="1" fontAlgn="auto" hangingPunct="1">
              <a:spcBef>
                <a:spcPts val="0"/>
              </a:spcBef>
              <a:spcAft>
                <a:spcPts val="2400"/>
              </a:spcAft>
              <a:defRPr/>
            </a:pPr>
            <a:endParaRPr lang="es-ES" b="1" dirty="0"/>
          </a:p>
          <a:p>
            <a:pPr marL="342000" indent="-342000" algn="just" eaLnBrk="1" fontAlgn="auto" hangingPunct="1">
              <a:spcBef>
                <a:spcPts val="0"/>
              </a:spcBef>
              <a:spcAft>
                <a:spcPts val="2400"/>
              </a:spcAft>
              <a:defRPr/>
            </a:pPr>
            <a:r>
              <a:rPr lang="es-ES" b="1" dirty="0"/>
              <a:t>Revisar limitaciones de RDF</a:t>
            </a:r>
          </a:p>
          <a:p>
            <a:pPr marL="342000" indent="-342000" algn="just" eaLnBrk="1" fontAlgn="auto" hangingPunct="1">
              <a:spcBef>
                <a:spcPts val="0"/>
              </a:spcBef>
              <a:spcAft>
                <a:spcPts val="2400"/>
              </a:spcAft>
              <a:defRPr/>
            </a:pPr>
            <a:r>
              <a:rPr lang="es-ES" b="1" dirty="0"/>
              <a:t>Lógica descriptiva</a:t>
            </a:r>
          </a:p>
          <a:p>
            <a:pPr marL="742050" lvl="1" indent="-342000" algn="just" eaLnBrk="1" fontAlgn="auto" hangingPunct="1">
              <a:spcBef>
                <a:spcPts val="0"/>
              </a:spcBef>
              <a:spcAft>
                <a:spcPts val="2400"/>
              </a:spcAft>
              <a:defRPr/>
            </a:pPr>
            <a:r>
              <a:rPr lang="es-ES" b="1" dirty="0"/>
              <a:t>Introducción</a:t>
            </a:r>
          </a:p>
          <a:p>
            <a:pPr marL="742050" lvl="1" indent="-342000" algn="just" eaLnBrk="1" fontAlgn="auto" hangingPunct="1">
              <a:spcBef>
                <a:spcPts val="0"/>
              </a:spcBef>
              <a:spcAft>
                <a:spcPts val="2400"/>
              </a:spcAft>
              <a:defRPr/>
            </a:pPr>
            <a:r>
              <a:rPr lang="es-ES" b="1" dirty="0"/>
              <a:t>Sintaxis</a:t>
            </a:r>
          </a:p>
          <a:p>
            <a:pPr marL="742050" lvl="1" indent="-342000" algn="just" eaLnBrk="1" fontAlgn="auto" hangingPunct="1">
              <a:spcBef>
                <a:spcPts val="0"/>
              </a:spcBef>
              <a:spcAft>
                <a:spcPts val="2400"/>
              </a:spcAft>
              <a:defRPr/>
            </a:pPr>
            <a:r>
              <a:rPr lang="es-ES" b="1" dirty="0"/>
              <a:t>Semántica</a:t>
            </a:r>
          </a:p>
          <a:p>
            <a:pPr marL="742050" lvl="1" indent="-342000" algn="just" eaLnBrk="1" fontAlgn="auto" hangingPunct="1">
              <a:spcBef>
                <a:spcPts val="0"/>
              </a:spcBef>
              <a:spcAft>
                <a:spcPts val="2400"/>
              </a:spcAft>
              <a:defRPr/>
            </a:pPr>
            <a:r>
              <a:rPr lang="es-ES" b="1" dirty="0"/>
              <a:t>Mundo abierto y mundo cerrado.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endParaRPr lang="en-US" sz="2400" b="1" dirty="0"/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s-UY" sz="2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9512" y="1268760"/>
            <a:ext cx="8784976" cy="1728192"/>
          </a:xfrm>
          <a:prstGeom prst="rect">
            <a:avLst/>
          </a:prstGeom>
          <a:solidFill>
            <a:srgbClr val="FAF0F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23906" name="1 Título"/>
          <p:cNvSpPr>
            <a:spLocks noGrp="1"/>
          </p:cNvSpPr>
          <p:nvPr>
            <p:ph type="title"/>
          </p:nvPr>
        </p:nvSpPr>
        <p:spPr>
          <a:xfrm>
            <a:off x="251519" y="44624"/>
            <a:ext cx="8641655" cy="576064"/>
          </a:xfrm>
        </p:spPr>
        <p:txBody>
          <a:bodyPr/>
          <a:lstStyle/>
          <a:p>
            <a:pPr indent="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n-US" sz="3200" b="1" dirty="0" err="1">
                <a:solidFill>
                  <a:srgbClr val="7030A0"/>
                </a:solidFill>
              </a:rPr>
              <a:t>Lógica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err="1">
                <a:solidFill>
                  <a:srgbClr val="7030A0"/>
                </a:solidFill>
              </a:rPr>
              <a:t>Descriptiva</a:t>
            </a:r>
            <a:r>
              <a:rPr lang="en-US" sz="3200" b="1" dirty="0">
                <a:solidFill>
                  <a:srgbClr val="7030A0"/>
                </a:solidFill>
              </a:rPr>
              <a:t> - </a:t>
            </a:r>
            <a:r>
              <a:rPr lang="en-US" sz="3200" b="1" dirty="0" err="1">
                <a:solidFill>
                  <a:srgbClr val="7030A0"/>
                </a:solidFill>
              </a:rPr>
              <a:t>Sintaxis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3" y="648072"/>
            <a:ext cx="8641656" cy="6093296"/>
          </a:xfrm>
        </p:spPr>
        <p:txBody>
          <a:bodyPr rtlCol="0">
            <a:normAutofit lnSpcReduction="10000"/>
          </a:bodyPr>
          <a:lstStyle/>
          <a:p>
            <a:pPr marL="0" indent="0">
              <a:spcAft>
                <a:spcPts val="3600"/>
              </a:spcAft>
              <a:buNone/>
            </a:pPr>
            <a:r>
              <a:rPr lang="es-UY" sz="2000" b="1" dirty="0">
                <a:solidFill>
                  <a:schemeClr val="accent6">
                    <a:lumMod val="75000"/>
                  </a:schemeClr>
                </a:solidFill>
              </a:rPr>
              <a:t>Base de conocimiento </a:t>
            </a:r>
            <a:r>
              <a:rPr lang="en-US" sz="2000" dirty="0">
                <a:latin typeface="Cambria Math"/>
                <a:ea typeface="Cambria Math"/>
              </a:rPr>
              <a:t>𝓚 = 〈𝓣, 𝓐⟩ </a:t>
            </a:r>
            <a:endParaRPr lang="es-UY" sz="2000" b="1" dirty="0">
              <a:solidFill>
                <a:schemeClr val="accent6">
                  <a:lumMod val="75000"/>
                </a:schemeClr>
              </a:solidFill>
              <a:ea typeface="Cambria Math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UY" sz="2000" b="1" dirty="0" err="1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TBox</a:t>
            </a:r>
            <a:r>
              <a:rPr lang="es-UY" sz="2000" b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 </a:t>
            </a:r>
            <a:r>
              <a:rPr lang="en-US" sz="2000" b="1" dirty="0">
                <a:solidFill>
                  <a:srgbClr val="7030A0"/>
                </a:solidFill>
                <a:latin typeface="Cambria Math"/>
                <a:ea typeface="Cambria Math"/>
              </a:rPr>
              <a:t>𝓣</a:t>
            </a:r>
            <a:r>
              <a:rPr lang="en-US" sz="2000" dirty="0">
                <a:latin typeface="Cambria Math"/>
                <a:ea typeface="Cambria Math"/>
              </a:rPr>
              <a:t>: </a:t>
            </a:r>
            <a:r>
              <a:rPr lang="en-US" sz="2000" dirty="0" err="1">
                <a:ea typeface="Cambria Math"/>
              </a:rPr>
              <a:t>Conocimiento</a:t>
            </a:r>
            <a:r>
              <a:rPr lang="en-US" sz="2000" dirty="0">
                <a:ea typeface="Cambria Math"/>
              </a:rPr>
              <a:t> </a:t>
            </a:r>
            <a:r>
              <a:rPr lang="en-US" sz="2000" dirty="0" err="1">
                <a:ea typeface="Cambria Math"/>
              </a:rPr>
              <a:t>básico</a:t>
            </a:r>
            <a:r>
              <a:rPr lang="en-US" sz="2000" dirty="0">
                <a:ea typeface="Cambria Math"/>
              </a:rPr>
              <a:t>, </a:t>
            </a:r>
            <a:r>
              <a:rPr lang="es-UY" sz="2000" dirty="0"/>
              <a:t>descripción </a:t>
            </a:r>
            <a:r>
              <a:rPr lang="es-UY" sz="2000" dirty="0" err="1"/>
              <a:t>intensional</a:t>
            </a:r>
            <a:r>
              <a:rPr lang="es-UY" sz="2000" dirty="0"/>
              <a:t> sobre el dominio de un problema.    </a:t>
            </a:r>
            <a:r>
              <a:rPr lang="es-UY" sz="2000" b="1" i="1" dirty="0">
                <a:solidFill>
                  <a:srgbClr val="C00000"/>
                </a:solidFill>
              </a:rPr>
              <a:t>C</a:t>
            </a:r>
            <a:r>
              <a:rPr lang="es-UY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>
                <a:solidFill>
                  <a:srgbClr val="C00000"/>
                </a:solidFill>
              </a:rPr>
              <a:t>⊑ </a:t>
            </a:r>
            <a:r>
              <a:rPr lang="en-US" sz="2000" b="1" i="1" dirty="0">
                <a:solidFill>
                  <a:srgbClr val="C00000"/>
                </a:solidFill>
              </a:rPr>
              <a:t>D</a:t>
            </a:r>
            <a:r>
              <a:rPr lang="es-UY" sz="2000" b="1" dirty="0"/>
              <a:t>  </a:t>
            </a:r>
            <a:endParaRPr lang="es-UY" sz="2000" b="1" dirty="0">
              <a:solidFill>
                <a:srgbClr val="7030A0"/>
              </a:solidFill>
              <a:ea typeface="Verdana"/>
              <a:cs typeface="Arial" pitchFamily="34" charset="0"/>
              <a:sym typeface="Wingdings" pitchFamily="2" charset="2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s-UY" sz="2000" b="1" dirty="0" err="1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ABox</a:t>
            </a:r>
            <a:r>
              <a:rPr lang="es-UY" sz="2000" b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>
                <a:solidFill>
                  <a:srgbClr val="7030A0"/>
                </a:solidFill>
                <a:latin typeface="Cambria Math"/>
                <a:ea typeface="Cambria Math"/>
              </a:rPr>
              <a:t>𝓐</a:t>
            </a:r>
            <a:r>
              <a:rPr lang="en-US" sz="2000" dirty="0">
                <a:latin typeface="Cambria Math"/>
                <a:ea typeface="Cambria Math"/>
              </a:rPr>
              <a:t>: </a:t>
            </a:r>
            <a:r>
              <a:rPr lang="en-US" sz="2000" dirty="0" err="1">
                <a:ea typeface="Cambria Math"/>
              </a:rPr>
              <a:t>Conocimiento</a:t>
            </a:r>
            <a:r>
              <a:rPr lang="en-US" sz="2000" dirty="0">
                <a:ea typeface="Cambria Math"/>
              </a:rPr>
              <a:t> </a:t>
            </a:r>
            <a:r>
              <a:rPr lang="en-US" sz="2000" dirty="0" err="1">
                <a:ea typeface="Cambria Math"/>
              </a:rPr>
              <a:t>sobre</a:t>
            </a:r>
            <a:r>
              <a:rPr lang="en-US" sz="2000" dirty="0">
                <a:ea typeface="Cambria Math"/>
              </a:rPr>
              <a:t> </a:t>
            </a:r>
            <a:r>
              <a:rPr lang="en-US" sz="2000" dirty="0" err="1">
                <a:ea typeface="Cambria Math"/>
              </a:rPr>
              <a:t>individuos</a:t>
            </a:r>
            <a:r>
              <a:rPr lang="en-US" sz="2000" dirty="0">
                <a:ea typeface="Cambria Math"/>
              </a:rPr>
              <a:t>, </a:t>
            </a:r>
            <a:r>
              <a:rPr lang="es-UY" sz="2000" dirty="0"/>
              <a:t>descripción extensional, sobre el dominio de un problema. </a:t>
            </a:r>
            <a:r>
              <a:rPr lang="es-UY" sz="20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C</a:t>
            </a:r>
            <a:r>
              <a:rPr lang="es-UY" sz="20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(</a:t>
            </a:r>
            <a:r>
              <a:rPr lang="es-UY" sz="20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a</a:t>
            </a:r>
            <a:r>
              <a:rPr lang="es-UY" sz="20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)    </a:t>
            </a:r>
            <a:r>
              <a:rPr lang="es-UY" sz="20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R</a:t>
            </a:r>
            <a:r>
              <a:rPr lang="es-UY" sz="20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(</a:t>
            </a:r>
            <a:r>
              <a:rPr lang="es-UY" sz="20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a</a:t>
            </a:r>
            <a:r>
              <a:rPr lang="es-UY" sz="20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, </a:t>
            </a:r>
            <a:r>
              <a:rPr lang="es-UY" sz="20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b</a:t>
            </a:r>
            <a:r>
              <a:rPr lang="es-UY" sz="20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)    </a:t>
            </a:r>
            <a:r>
              <a:rPr lang="es-UY" sz="20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a</a:t>
            </a:r>
            <a:r>
              <a:rPr lang="es-UY" sz="20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 = </a:t>
            </a:r>
            <a:r>
              <a:rPr lang="es-UY" sz="20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b    a </a:t>
            </a:r>
            <a:r>
              <a:rPr lang="es-UY" sz="2000" b="1" i="1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≠</a:t>
            </a:r>
            <a:r>
              <a:rPr lang="es-UY" sz="20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 b </a:t>
            </a:r>
          </a:p>
          <a:p>
            <a:pPr marL="0" lvl="1" indent="0">
              <a:spcAft>
                <a:spcPts val="0"/>
              </a:spcAft>
              <a:buNone/>
            </a:pPr>
            <a:endParaRPr lang="es-UY" sz="1800" i="1" dirty="0">
              <a:ea typeface="Cambria Math" panose="02040503050406030204" pitchFamily="18" charset="0"/>
              <a:cs typeface="Arial" pitchFamily="34" charset="0"/>
              <a:sym typeface="Wingdings" pitchFamily="2" charset="2"/>
            </a:endParaRPr>
          </a:p>
          <a:p>
            <a:pPr marL="0" lvl="1" indent="0">
              <a:spcBef>
                <a:spcPts val="1800"/>
              </a:spcBef>
              <a:spcAft>
                <a:spcPts val="0"/>
              </a:spcAft>
              <a:buNone/>
            </a:pPr>
            <a:r>
              <a:rPr lang="es-UY" sz="1800" i="1" dirty="0"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Mujer </a:t>
            </a:r>
            <a:r>
              <a:rPr lang="en-US" sz="1800" dirty="0"/>
              <a:t>⊑ </a:t>
            </a:r>
            <a:r>
              <a:rPr lang="es-UY" sz="1800" i="1" dirty="0">
                <a:ea typeface="Verdana"/>
                <a:cs typeface="Arial" pitchFamily="34" charset="0"/>
                <a:sym typeface="Wingdings" pitchFamily="2" charset="2"/>
              </a:rPr>
              <a:t>Persona</a:t>
            </a:r>
          </a:p>
          <a:p>
            <a:pPr marL="0" lvl="1" indent="0">
              <a:spcAft>
                <a:spcPts val="0"/>
              </a:spcAft>
              <a:buNone/>
            </a:pPr>
            <a:r>
              <a:rPr lang="es-UY" sz="1800" i="1" dirty="0">
                <a:ea typeface="Verdana"/>
                <a:cs typeface="Arial" pitchFamily="34" charset="0"/>
                <a:sym typeface="Wingdings" pitchFamily="2" charset="2"/>
              </a:rPr>
              <a:t>Persona</a:t>
            </a:r>
            <a:r>
              <a:rPr lang="es-UY" sz="1800" dirty="0">
                <a:ea typeface="Verdana"/>
                <a:cs typeface="Arial" pitchFamily="34" charset="0"/>
                <a:sym typeface="Wingdings" pitchFamily="2" charset="2"/>
              </a:rPr>
              <a:t> </a:t>
            </a:r>
            <a:r>
              <a:rPr lang="es-UY" sz="18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≡ </a:t>
            </a:r>
            <a:r>
              <a:rPr lang="es-UY" sz="1800" i="1" dirty="0"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Mujer</a:t>
            </a:r>
            <a:r>
              <a:rPr lang="es-UY" sz="18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 </a:t>
            </a:r>
            <a:r>
              <a:rPr lang="es-UY" sz="1800" dirty="0">
                <a:latin typeface="Cambria Math"/>
                <a:ea typeface="Cambria Math"/>
              </a:rPr>
              <a:t>⊔ </a:t>
            </a:r>
            <a:r>
              <a:rPr lang="es-UY" sz="1800" i="1" dirty="0">
                <a:ea typeface="Cambria Math"/>
              </a:rPr>
              <a:t>Hombre</a:t>
            </a:r>
          </a:p>
          <a:p>
            <a:pPr marL="0" lvl="1" indent="0">
              <a:spcAft>
                <a:spcPts val="0"/>
              </a:spcAft>
              <a:buNone/>
            </a:pPr>
            <a:r>
              <a:rPr lang="es-UY" sz="1800" i="1" dirty="0"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Madre </a:t>
            </a:r>
            <a:r>
              <a:rPr lang="es-UY" sz="18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≡ </a:t>
            </a:r>
            <a:r>
              <a:rPr lang="es-UY" sz="1800" i="1" dirty="0"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Mujer</a:t>
            </a:r>
            <a:r>
              <a:rPr lang="es-UY" sz="18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 </a:t>
            </a:r>
            <a:r>
              <a:rPr lang="es-UY" sz="1800" dirty="0">
                <a:latin typeface="Cambria Math"/>
                <a:ea typeface="Cambria Math"/>
              </a:rPr>
              <a:t>⊓ ∃</a:t>
            </a:r>
            <a:r>
              <a:rPr lang="es-UY" sz="1800" i="1" dirty="0" err="1">
                <a:ea typeface="Cambria Math"/>
              </a:rPr>
              <a:t>tieneHijo.Persona</a:t>
            </a:r>
            <a:endParaRPr lang="es-UY" sz="1800" i="1" dirty="0"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r>
              <a:rPr lang="es-UY" sz="1800" i="1" dirty="0"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Padre </a:t>
            </a:r>
            <a:r>
              <a:rPr lang="es-UY" sz="18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≡ </a:t>
            </a:r>
            <a:r>
              <a:rPr lang="es-UY" sz="1800" i="1" dirty="0"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Hombre</a:t>
            </a:r>
            <a:r>
              <a:rPr lang="es-UY" sz="18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 </a:t>
            </a:r>
            <a:r>
              <a:rPr lang="es-UY" sz="1800" dirty="0">
                <a:latin typeface="Cambria Math"/>
                <a:ea typeface="Cambria Math"/>
              </a:rPr>
              <a:t>⊓ ∃</a:t>
            </a:r>
            <a:r>
              <a:rPr lang="es-UY" sz="1800" i="1" dirty="0" err="1">
                <a:ea typeface="Cambria Math"/>
              </a:rPr>
              <a:t>tieneHijo.Persona</a:t>
            </a:r>
            <a:endParaRPr lang="es-UY" sz="1800" i="1" dirty="0"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r>
              <a:rPr lang="es-UY" sz="1800" i="1" dirty="0">
                <a:ea typeface="Verdana"/>
                <a:cs typeface="Arial" pitchFamily="34" charset="0"/>
                <a:sym typeface="Wingdings" pitchFamily="2" charset="2"/>
              </a:rPr>
              <a:t>Mujer</a:t>
            </a:r>
            <a:r>
              <a:rPr lang="es-UY" sz="1800" dirty="0">
                <a:ea typeface="Verdana"/>
                <a:cs typeface="Arial" pitchFamily="34" charset="0"/>
                <a:sym typeface="Wingdings" pitchFamily="2" charset="2"/>
              </a:rPr>
              <a:t>(</a:t>
            </a:r>
            <a:r>
              <a:rPr lang="es-UY" sz="1800" i="1" dirty="0" err="1">
                <a:ea typeface="Verdana"/>
                <a:cs typeface="Arial" pitchFamily="34" charset="0"/>
                <a:sym typeface="Wingdings" pitchFamily="2" charset="2"/>
              </a:rPr>
              <a:t>maria</a:t>
            </a:r>
            <a:r>
              <a:rPr lang="es-UY" sz="1800" dirty="0">
                <a:ea typeface="Verdana"/>
                <a:cs typeface="Arial" pitchFamily="34" charset="0"/>
                <a:sym typeface="Wingdings" pitchFamily="2" charset="2"/>
              </a:rPr>
              <a:t>)</a:t>
            </a:r>
          </a:p>
          <a:p>
            <a:pPr marL="0" lvl="1" indent="0">
              <a:spcAft>
                <a:spcPts val="600"/>
              </a:spcAft>
              <a:buNone/>
            </a:pPr>
            <a:r>
              <a:rPr lang="es-UY" sz="1800" i="1" dirty="0" err="1">
                <a:ea typeface="Verdana"/>
                <a:cs typeface="Arial" pitchFamily="34" charset="0"/>
                <a:sym typeface="Wingdings" pitchFamily="2" charset="2"/>
              </a:rPr>
              <a:t>tieneHijo</a:t>
            </a:r>
            <a:r>
              <a:rPr lang="es-UY" sz="1800" dirty="0">
                <a:ea typeface="Verdana"/>
                <a:cs typeface="Arial" pitchFamily="34" charset="0"/>
                <a:sym typeface="Wingdings" pitchFamily="2" charset="2"/>
              </a:rPr>
              <a:t>(</a:t>
            </a:r>
            <a:r>
              <a:rPr lang="es-UY" sz="1800" i="1" dirty="0" err="1">
                <a:ea typeface="Verdana"/>
                <a:cs typeface="Arial" pitchFamily="34" charset="0"/>
                <a:sym typeface="Wingdings" pitchFamily="2" charset="2"/>
              </a:rPr>
              <a:t>maria</a:t>
            </a:r>
            <a:r>
              <a:rPr lang="es-UY" sz="1800" dirty="0">
                <a:ea typeface="Verdana"/>
                <a:cs typeface="Arial" pitchFamily="34" charset="0"/>
                <a:sym typeface="Wingdings" pitchFamily="2" charset="2"/>
              </a:rPr>
              <a:t>, </a:t>
            </a:r>
            <a:r>
              <a:rPr lang="es-UY" sz="1800" i="1" dirty="0">
                <a:ea typeface="Verdana"/>
                <a:cs typeface="Arial" pitchFamily="34" charset="0"/>
                <a:sym typeface="Wingdings" pitchFamily="2" charset="2"/>
              </a:rPr>
              <a:t>diego</a:t>
            </a:r>
            <a:r>
              <a:rPr lang="es-UY" sz="1800" dirty="0">
                <a:ea typeface="Verdana"/>
                <a:cs typeface="Arial" pitchFamily="34" charset="0"/>
                <a:sym typeface="Wingdings" pitchFamily="2" charset="2"/>
              </a:rPr>
              <a:t>)</a:t>
            </a:r>
          </a:p>
          <a:p>
            <a:pPr marL="0" lvl="1" indent="0">
              <a:spcAft>
                <a:spcPts val="600"/>
              </a:spcAft>
              <a:buNone/>
            </a:pPr>
            <a:r>
              <a:rPr lang="es-UY" sz="2000" b="1" dirty="0">
                <a:solidFill>
                  <a:srgbClr val="006600"/>
                </a:solidFill>
                <a:ea typeface="Verdana"/>
                <a:cs typeface="Arial" pitchFamily="34" charset="0"/>
                <a:sym typeface="Wingdings" pitchFamily="2" charset="2"/>
              </a:rPr>
              <a:t>Ejercicio:</a:t>
            </a:r>
          </a:p>
          <a:p>
            <a:pPr marL="0" lvl="1" indent="0">
              <a:spcBef>
                <a:spcPts val="300"/>
              </a:spcBef>
              <a:spcAft>
                <a:spcPts val="1200"/>
              </a:spcAft>
              <a:buNone/>
            </a:pPr>
            <a:r>
              <a:rPr lang="es-UY" sz="2000" dirty="0">
                <a:ea typeface="Cambria Math"/>
              </a:rPr>
              <a:t>Todas las mujeres que no tienen hijos no son hombres.</a:t>
            </a:r>
          </a:p>
          <a:p>
            <a:pPr marL="0" lvl="1" indent="0">
              <a:spcBef>
                <a:spcPts val="300"/>
              </a:spcBef>
              <a:spcAft>
                <a:spcPts val="1200"/>
              </a:spcAft>
              <a:buNone/>
            </a:pPr>
            <a:r>
              <a:rPr lang="es-UY" sz="2000" b="1" i="1" dirty="0">
                <a:solidFill>
                  <a:srgbClr val="006600"/>
                </a:solidFill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Mujer </a:t>
            </a:r>
            <a:r>
              <a:rPr lang="es-UY" sz="2000" b="1" dirty="0">
                <a:solidFill>
                  <a:srgbClr val="006600"/>
                </a:solidFill>
                <a:latin typeface="Cambria Math"/>
                <a:ea typeface="Cambria Math"/>
              </a:rPr>
              <a:t>⊓ ¬∃</a:t>
            </a:r>
            <a:r>
              <a:rPr lang="es-UY" sz="2000" b="1" i="1" dirty="0" err="1">
                <a:solidFill>
                  <a:srgbClr val="006600"/>
                </a:solidFill>
                <a:ea typeface="Cambria Math"/>
              </a:rPr>
              <a:t>tieneHijo</a:t>
            </a:r>
            <a:r>
              <a:rPr lang="es-UY" sz="2000" b="1" i="1" dirty="0">
                <a:solidFill>
                  <a:srgbClr val="006600"/>
                </a:solidFill>
                <a:ea typeface="Cambria Math"/>
              </a:rPr>
              <a:t>.</a:t>
            </a:r>
            <a:r>
              <a:rPr lang="es-UY" sz="2000" b="1" dirty="0">
                <a:solidFill>
                  <a:srgbClr val="006600"/>
                </a:solidFill>
                <a:latin typeface="Cambria Math"/>
                <a:ea typeface="Cambria Math"/>
              </a:rPr>
              <a:t>⊤ </a:t>
            </a:r>
            <a:r>
              <a:rPr lang="en-US" sz="2000" b="1" dirty="0">
                <a:solidFill>
                  <a:srgbClr val="006600"/>
                </a:solidFill>
              </a:rPr>
              <a:t>⊑ </a:t>
            </a:r>
            <a:r>
              <a:rPr lang="es-UY" sz="2000" b="1" dirty="0">
                <a:solidFill>
                  <a:srgbClr val="006600"/>
                </a:solidFill>
                <a:latin typeface="Cambria Math"/>
                <a:ea typeface="Cambria Math"/>
              </a:rPr>
              <a:t>¬</a:t>
            </a:r>
            <a:r>
              <a:rPr lang="es-UY" sz="2000" b="1" i="1" dirty="0">
                <a:solidFill>
                  <a:srgbClr val="006600"/>
                </a:solidFill>
                <a:ea typeface="Cambria Math"/>
              </a:rPr>
              <a:t>Hombre</a:t>
            </a:r>
          </a:p>
          <a:p>
            <a:pPr marL="0" indent="0">
              <a:buNone/>
            </a:pPr>
            <a:endParaRPr lang="es-UY" sz="2200" dirty="0"/>
          </a:p>
        </p:txBody>
      </p:sp>
    </p:spTree>
    <p:extLst>
      <p:ext uri="{BB962C8B-B14F-4D97-AF65-F5344CB8AC3E}">
        <p14:creationId xmlns:p14="http://schemas.microsoft.com/office/powerpoint/2010/main" val="41592145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9512" y="1196752"/>
            <a:ext cx="8856984" cy="2664296"/>
          </a:xfrm>
          <a:prstGeom prst="rect">
            <a:avLst/>
          </a:prstGeom>
          <a:solidFill>
            <a:srgbClr val="FAF0F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648072"/>
            <a:ext cx="8784977" cy="6093296"/>
          </a:xfrm>
        </p:spPr>
        <p:txBody>
          <a:bodyPr rtlCol="0">
            <a:normAutofit/>
          </a:bodyPr>
          <a:lstStyle/>
          <a:p>
            <a:pPr marL="0" indent="0">
              <a:spcAft>
                <a:spcPts val="3000"/>
              </a:spcAft>
              <a:buNone/>
            </a:pPr>
            <a:r>
              <a:rPr lang="es-UY" sz="2200" b="1" dirty="0">
                <a:solidFill>
                  <a:schemeClr val="accent6">
                    <a:lumMod val="75000"/>
                  </a:schemeClr>
                </a:solidFill>
              </a:rPr>
              <a:t>Base de conocimiento </a:t>
            </a:r>
            <a:r>
              <a:rPr lang="en-US" sz="2200" dirty="0">
                <a:latin typeface="Cambria Math"/>
                <a:ea typeface="Cambria Math"/>
              </a:rPr>
              <a:t>𝓚 = 〈𝓣, </a:t>
            </a:r>
            <a:r>
              <a:rPr lang="en-US" sz="2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ℛ,</a:t>
            </a:r>
            <a:r>
              <a:rPr lang="en-US" sz="2200" dirty="0">
                <a:latin typeface="Cambria Math"/>
                <a:ea typeface="Cambria Math"/>
              </a:rPr>
              <a:t> 𝓐⟩ </a:t>
            </a:r>
            <a:endParaRPr lang="es-UY" sz="2200" b="1" dirty="0">
              <a:solidFill>
                <a:schemeClr val="accent6">
                  <a:lumMod val="75000"/>
                </a:schemeClr>
              </a:solidFill>
              <a:ea typeface="Cambria Math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UY" sz="2200" b="1" dirty="0" err="1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TBox</a:t>
            </a:r>
            <a:r>
              <a:rPr lang="es-UY" sz="2200" b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 </a:t>
            </a:r>
            <a:r>
              <a:rPr lang="en-US" sz="2200" b="1" dirty="0">
                <a:solidFill>
                  <a:srgbClr val="7030A0"/>
                </a:solidFill>
                <a:latin typeface="Cambria Math"/>
                <a:ea typeface="Cambria Math"/>
              </a:rPr>
              <a:t>𝓣</a:t>
            </a:r>
            <a:r>
              <a:rPr lang="en-US" sz="2200" dirty="0">
                <a:latin typeface="Cambria Math"/>
                <a:ea typeface="Cambria Math"/>
              </a:rPr>
              <a:t>: </a:t>
            </a:r>
            <a:r>
              <a:rPr lang="en-US" sz="2200" dirty="0" err="1">
                <a:ea typeface="Cambria Math"/>
              </a:rPr>
              <a:t>Conocimiento</a:t>
            </a:r>
            <a:r>
              <a:rPr lang="en-US" sz="2200" dirty="0">
                <a:ea typeface="Cambria Math"/>
              </a:rPr>
              <a:t> </a:t>
            </a:r>
            <a:r>
              <a:rPr lang="en-US" sz="2200" dirty="0" err="1">
                <a:ea typeface="Cambria Math"/>
              </a:rPr>
              <a:t>básico</a:t>
            </a:r>
            <a:r>
              <a:rPr lang="en-US" sz="2200" dirty="0">
                <a:ea typeface="Cambria Math"/>
              </a:rPr>
              <a:t>, </a:t>
            </a:r>
            <a:r>
              <a:rPr lang="es-UY" sz="2200" dirty="0"/>
              <a:t>descripción </a:t>
            </a:r>
            <a:r>
              <a:rPr lang="es-UY" sz="2200" dirty="0" err="1"/>
              <a:t>intensional</a:t>
            </a:r>
            <a:r>
              <a:rPr lang="es-UY" sz="2200" dirty="0"/>
              <a:t> sobre el dominio de un problema.    </a:t>
            </a:r>
            <a:r>
              <a:rPr lang="es-UY" sz="2200" b="1" i="1" dirty="0">
                <a:solidFill>
                  <a:srgbClr val="C00000"/>
                </a:solidFill>
              </a:rPr>
              <a:t>C</a:t>
            </a:r>
            <a:r>
              <a:rPr lang="es-UY" sz="2200" b="1" dirty="0">
                <a:solidFill>
                  <a:srgbClr val="C00000"/>
                </a:solidFill>
              </a:rPr>
              <a:t> </a:t>
            </a:r>
            <a:r>
              <a:rPr lang="en-US" sz="2200" b="1" dirty="0">
                <a:solidFill>
                  <a:srgbClr val="C00000"/>
                </a:solidFill>
              </a:rPr>
              <a:t>⊑ </a:t>
            </a:r>
            <a:r>
              <a:rPr lang="en-US" sz="2200" b="1" i="1" dirty="0">
                <a:solidFill>
                  <a:srgbClr val="C00000"/>
                </a:solidFill>
              </a:rPr>
              <a:t>D</a:t>
            </a:r>
            <a:r>
              <a:rPr lang="es-UY" sz="2200" b="1" dirty="0"/>
              <a:t>  </a:t>
            </a:r>
            <a:endParaRPr lang="es-UY" sz="2200" b="1" dirty="0">
              <a:solidFill>
                <a:srgbClr val="7030A0"/>
              </a:solidFill>
              <a:ea typeface="Verdana"/>
              <a:cs typeface="Arial" pitchFamily="34" charset="0"/>
              <a:sym typeface="Wingdings" pitchFamily="2" charset="2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s-UY" sz="2200" b="1" dirty="0" err="1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ABox</a:t>
            </a:r>
            <a:r>
              <a:rPr lang="es-UY" sz="2200" b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 </a:t>
            </a:r>
            <a:r>
              <a:rPr lang="en-US" sz="2200" dirty="0">
                <a:solidFill>
                  <a:srgbClr val="7030A0"/>
                </a:solidFill>
                <a:latin typeface="Cambria Math"/>
                <a:ea typeface="Cambria Math"/>
              </a:rPr>
              <a:t>𝓐</a:t>
            </a:r>
            <a:r>
              <a:rPr lang="en-US" sz="2200" dirty="0">
                <a:latin typeface="Cambria Math"/>
                <a:ea typeface="Cambria Math"/>
              </a:rPr>
              <a:t>: </a:t>
            </a:r>
            <a:r>
              <a:rPr lang="en-US" sz="2200" dirty="0" err="1">
                <a:ea typeface="Cambria Math"/>
              </a:rPr>
              <a:t>Conocimiento</a:t>
            </a:r>
            <a:r>
              <a:rPr lang="en-US" sz="2200" dirty="0">
                <a:ea typeface="Cambria Math"/>
              </a:rPr>
              <a:t> </a:t>
            </a:r>
            <a:r>
              <a:rPr lang="en-US" sz="2200" dirty="0" err="1">
                <a:ea typeface="Cambria Math"/>
              </a:rPr>
              <a:t>sobre</a:t>
            </a:r>
            <a:r>
              <a:rPr lang="en-US" sz="2200" dirty="0">
                <a:ea typeface="Cambria Math"/>
              </a:rPr>
              <a:t> </a:t>
            </a:r>
            <a:r>
              <a:rPr lang="en-US" sz="2200" dirty="0" err="1">
                <a:ea typeface="Cambria Math"/>
              </a:rPr>
              <a:t>individuos</a:t>
            </a:r>
            <a:r>
              <a:rPr lang="en-US" sz="2200" dirty="0">
                <a:ea typeface="Cambria Math"/>
              </a:rPr>
              <a:t>, </a:t>
            </a:r>
            <a:r>
              <a:rPr lang="es-UY" sz="2200" dirty="0"/>
              <a:t>descripción extensional, </a:t>
            </a:r>
            <a:r>
              <a:rPr lang="es-UY" sz="2000" dirty="0"/>
              <a:t>sobre el dominio de un problema</a:t>
            </a:r>
            <a:r>
              <a:rPr lang="es-UY" sz="2200" dirty="0"/>
              <a:t>. </a:t>
            </a:r>
            <a:r>
              <a:rPr lang="es-UY" sz="22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C</a:t>
            </a:r>
            <a:r>
              <a:rPr lang="es-UY" sz="22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(</a:t>
            </a:r>
            <a:r>
              <a:rPr lang="es-UY" sz="22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a</a:t>
            </a:r>
            <a:r>
              <a:rPr lang="es-UY" sz="22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)    </a:t>
            </a:r>
            <a:r>
              <a:rPr lang="es-UY" sz="22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R</a:t>
            </a:r>
            <a:r>
              <a:rPr lang="es-UY" sz="22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(</a:t>
            </a:r>
            <a:r>
              <a:rPr lang="es-UY" sz="22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a</a:t>
            </a:r>
            <a:r>
              <a:rPr lang="es-UY" sz="22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, </a:t>
            </a:r>
            <a:r>
              <a:rPr lang="es-UY" sz="22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b</a:t>
            </a:r>
            <a:r>
              <a:rPr lang="es-UY" sz="22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)    </a:t>
            </a:r>
            <a:r>
              <a:rPr lang="es-UY" sz="22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a</a:t>
            </a:r>
            <a:r>
              <a:rPr lang="es-UY" sz="22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 = </a:t>
            </a:r>
            <a:r>
              <a:rPr lang="es-UY" sz="22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b    a </a:t>
            </a:r>
            <a:r>
              <a:rPr lang="es-UY" sz="2200" b="1" i="1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≠</a:t>
            </a:r>
            <a:r>
              <a:rPr lang="es-UY" sz="22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 b </a:t>
            </a:r>
          </a:p>
          <a:p>
            <a:pPr marL="0" lvl="1" indent="0">
              <a:spcAft>
                <a:spcPts val="0"/>
              </a:spcAft>
              <a:buNone/>
            </a:pPr>
            <a:r>
              <a:rPr lang="es-UY" sz="2200" b="1" dirty="0" err="1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RBox</a:t>
            </a:r>
            <a:r>
              <a:rPr lang="es-UY" sz="2200" b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 </a:t>
            </a:r>
            <a:r>
              <a:rPr lang="en-US" sz="22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ℛ</a:t>
            </a:r>
            <a:r>
              <a:rPr lang="en-US" sz="2200" dirty="0">
                <a:latin typeface="Cambria Math"/>
                <a:ea typeface="Cambria Math"/>
              </a:rPr>
              <a:t>: </a:t>
            </a:r>
            <a:r>
              <a:rPr lang="en-US" sz="2200" dirty="0" err="1">
                <a:ea typeface="Cambria Math"/>
              </a:rPr>
              <a:t>Conocimiento</a:t>
            </a:r>
            <a:r>
              <a:rPr lang="en-US" sz="2200" dirty="0">
                <a:ea typeface="Cambria Math"/>
              </a:rPr>
              <a:t> </a:t>
            </a:r>
            <a:r>
              <a:rPr lang="en-US" sz="2200" dirty="0" err="1">
                <a:ea typeface="Cambria Math"/>
              </a:rPr>
              <a:t>básico</a:t>
            </a:r>
            <a:r>
              <a:rPr lang="en-US" sz="2200" dirty="0">
                <a:ea typeface="Cambria Math"/>
              </a:rPr>
              <a:t>, </a:t>
            </a:r>
            <a:r>
              <a:rPr lang="es-UY" sz="2200" dirty="0"/>
              <a:t>descripción </a:t>
            </a:r>
            <a:r>
              <a:rPr lang="es-UY" sz="2200" dirty="0" err="1"/>
              <a:t>intensional</a:t>
            </a:r>
            <a:r>
              <a:rPr lang="es-UY" sz="2200" dirty="0"/>
              <a:t> sobre el conjunto de pares de elementos del dominio.  </a:t>
            </a:r>
            <a:r>
              <a:rPr lang="es-UY" sz="2200" b="1" i="1" dirty="0">
                <a:solidFill>
                  <a:srgbClr val="C00000"/>
                </a:solidFill>
              </a:rPr>
              <a:t>R</a:t>
            </a:r>
            <a:r>
              <a:rPr lang="es-UY" sz="2200" b="1" dirty="0">
                <a:solidFill>
                  <a:srgbClr val="C00000"/>
                </a:solidFill>
              </a:rPr>
              <a:t> </a:t>
            </a:r>
            <a:r>
              <a:rPr lang="en-US" sz="2200" b="1" dirty="0">
                <a:solidFill>
                  <a:srgbClr val="C00000"/>
                </a:solidFill>
              </a:rPr>
              <a:t>⊑ </a:t>
            </a:r>
            <a:r>
              <a:rPr lang="en-US" sz="2200" b="1" i="1" dirty="0">
                <a:solidFill>
                  <a:srgbClr val="C00000"/>
                </a:solidFill>
              </a:rPr>
              <a:t>S</a:t>
            </a:r>
            <a:r>
              <a:rPr lang="es-UY" sz="2200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    </a:t>
            </a:r>
            <a:r>
              <a:rPr lang="en-US" sz="2200" b="1" dirty="0">
                <a:solidFill>
                  <a:srgbClr val="C00000"/>
                </a:solidFill>
              </a:rPr>
              <a:t>Dis(</a:t>
            </a:r>
            <a:r>
              <a:rPr lang="en-US" sz="2200" b="1" i="1" dirty="0">
                <a:solidFill>
                  <a:srgbClr val="C00000"/>
                </a:solidFill>
              </a:rPr>
              <a:t>R</a:t>
            </a:r>
            <a:r>
              <a:rPr lang="en-US" sz="2200" b="1" dirty="0">
                <a:solidFill>
                  <a:srgbClr val="C00000"/>
                </a:solidFill>
              </a:rPr>
              <a:t>, </a:t>
            </a:r>
            <a:r>
              <a:rPr lang="en-US" sz="2200" b="1" i="1" dirty="0">
                <a:solidFill>
                  <a:srgbClr val="C00000"/>
                </a:solidFill>
              </a:rPr>
              <a:t>S</a:t>
            </a:r>
            <a:r>
              <a:rPr lang="en-US" sz="2200" b="1" dirty="0">
                <a:solidFill>
                  <a:srgbClr val="C00000"/>
                </a:solidFill>
              </a:rPr>
              <a:t>)      </a:t>
            </a:r>
            <a:r>
              <a:rPr lang="en-US" sz="2200" b="1" i="1" dirty="0">
                <a:solidFill>
                  <a:srgbClr val="C00000"/>
                </a:solidFill>
              </a:rPr>
              <a:t>R</a:t>
            </a:r>
            <a:r>
              <a:rPr lang="en-US" sz="2200" b="1" dirty="0">
                <a:solidFill>
                  <a:srgbClr val="C00000"/>
                </a:solidFill>
              </a:rPr>
              <a:t> ∘ </a:t>
            </a:r>
            <a:r>
              <a:rPr lang="en-US" sz="2200" b="1" i="1" dirty="0">
                <a:solidFill>
                  <a:srgbClr val="C00000"/>
                </a:solidFill>
              </a:rPr>
              <a:t>S</a:t>
            </a:r>
            <a:r>
              <a:rPr lang="en-US" sz="2200" b="1" dirty="0">
                <a:solidFill>
                  <a:srgbClr val="C00000"/>
                </a:solidFill>
              </a:rPr>
              <a:t> ⊑ </a:t>
            </a:r>
            <a:r>
              <a:rPr lang="en-US" sz="2200" b="1" i="1" dirty="0">
                <a:solidFill>
                  <a:srgbClr val="C00000"/>
                </a:solidFill>
              </a:rPr>
              <a:t>Q</a:t>
            </a:r>
            <a:r>
              <a:rPr lang="en-US" sz="2200" b="1" dirty="0">
                <a:solidFill>
                  <a:srgbClr val="C00000"/>
                </a:solidFill>
              </a:rPr>
              <a:t> </a:t>
            </a:r>
            <a:endParaRPr lang="es-UY" sz="2200" b="1" dirty="0">
              <a:solidFill>
                <a:srgbClr val="7030A0"/>
              </a:solidFill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spcAft>
                <a:spcPts val="0"/>
              </a:spcAft>
              <a:buNone/>
            </a:pPr>
            <a:endParaRPr lang="es-UY" sz="1800" i="1" dirty="0">
              <a:ea typeface="Cambria Math" panose="02040503050406030204" pitchFamily="18" charset="0"/>
              <a:cs typeface="Arial" pitchFamily="34" charset="0"/>
              <a:sym typeface="Wingdings" pitchFamily="2" charset="2"/>
            </a:endParaRPr>
          </a:p>
          <a:p>
            <a:pPr marL="0" lvl="1" indent="0">
              <a:spcAft>
                <a:spcPts val="0"/>
              </a:spcAft>
              <a:buNone/>
            </a:pPr>
            <a:r>
              <a:rPr lang="es-UY" sz="2000" i="1" dirty="0">
                <a:ea typeface="Cambria Math" panose="02040503050406030204" pitchFamily="18" charset="0"/>
                <a:cs typeface="Arial" pitchFamily="34" charset="0"/>
                <a:sym typeface="Wingdings" pitchFamily="2" charset="2"/>
              </a:rPr>
              <a:t>Mujer </a:t>
            </a:r>
            <a:r>
              <a:rPr lang="en-US" sz="2000" dirty="0"/>
              <a:t>⊑ </a:t>
            </a:r>
            <a:r>
              <a:rPr lang="es-UY" sz="2000" i="1" dirty="0">
                <a:ea typeface="Verdana"/>
                <a:cs typeface="Arial" pitchFamily="34" charset="0"/>
                <a:sym typeface="Wingdings" pitchFamily="2" charset="2"/>
              </a:rPr>
              <a:t>Persona</a:t>
            </a:r>
          </a:p>
          <a:p>
            <a:pPr marL="0" lvl="1" indent="0">
              <a:spcAft>
                <a:spcPts val="0"/>
              </a:spcAft>
              <a:buNone/>
            </a:pPr>
            <a:r>
              <a:rPr lang="es-UY" sz="2000" i="1" dirty="0" err="1">
                <a:ea typeface="Verdana"/>
                <a:cs typeface="Arial" pitchFamily="34" charset="0"/>
                <a:sym typeface="Wingdings" pitchFamily="2" charset="2"/>
              </a:rPr>
              <a:t>tieneHijo</a:t>
            </a:r>
            <a:r>
              <a:rPr lang="es-UY" sz="2000" dirty="0">
                <a:ea typeface="Verdana"/>
                <a:cs typeface="Arial" pitchFamily="34" charset="0"/>
                <a:sym typeface="Wingdings" pitchFamily="2" charset="2"/>
              </a:rPr>
              <a:t>(</a:t>
            </a:r>
            <a:r>
              <a:rPr lang="es-UY" sz="2000" i="1" dirty="0" err="1">
                <a:ea typeface="Verdana"/>
                <a:cs typeface="Arial" pitchFamily="34" charset="0"/>
                <a:sym typeface="Wingdings" pitchFamily="2" charset="2"/>
              </a:rPr>
              <a:t>maria</a:t>
            </a:r>
            <a:r>
              <a:rPr lang="es-UY" sz="2000" dirty="0">
                <a:ea typeface="Verdana"/>
                <a:cs typeface="Arial" pitchFamily="34" charset="0"/>
                <a:sym typeface="Wingdings" pitchFamily="2" charset="2"/>
              </a:rPr>
              <a:t>, </a:t>
            </a:r>
            <a:r>
              <a:rPr lang="es-UY" sz="2000" i="1" dirty="0">
                <a:ea typeface="Verdana"/>
                <a:cs typeface="Arial" pitchFamily="34" charset="0"/>
                <a:sym typeface="Wingdings" pitchFamily="2" charset="2"/>
              </a:rPr>
              <a:t>diego</a:t>
            </a:r>
            <a:r>
              <a:rPr lang="es-UY" sz="2000" dirty="0">
                <a:ea typeface="Verdana"/>
                <a:cs typeface="Arial" pitchFamily="34" charset="0"/>
                <a:sym typeface="Wingdings" pitchFamily="2" charset="2"/>
              </a:rPr>
              <a:t>)</a:t>
            </a:r>
          </a:p>
          <a:p>
            <a:pPr marL="0" lvl="1" indent="0">
              <a:spcAft>
                <a:spcPts val="0"/>
              </a:spcAft>
              <a:buNone/>
            </a:pPr>
            <a:r>
              <a:rPr lang="es-UY" sz="2000" i="1" dirty="0" err="1">
                <a:ea typeface="Verdana"/>
                <a:cs typeface="Arial" pitchFamily="34" charset="0"/>
                <a:sym typeface="Wingdings" pitchFamily="2" charset="2"/>
              </a:rPr>
              <a:t>mariajose</a:t>
            </a:r>
            <a:r>
              <a:rPr lang="es-UY" sz="2000" dirty="0">
                <a:ea typeface="Verdana"/>
                <a:cs typeface="Arial" pitchFamily="34" charset="0"/>
                <a:sym typeface="Wingdings" pitchFamily="2" charset="2"/>
              </a:rPr>
              <a:t> = </a:t>
            </a:r>
            <a:r>
              <a:rPr lang="es-UY" sz="2000" i="1" dirty="0">
                <a:ea typeface="Verdana"/>
                <a:cs typeface="Arial" pitchFamily="34" charset="0"/>
                <a:sym typeface="Wingdings" pitchFamily="2" charset="2"/>
              </a:rPr>
              <a:t>majo</a:t>
            </a:r>
          </a:p>
          <a:p>
            <a:pPr marL="0" lvl="1" indent="0">
              <a:spcAft>
                <a:spcPts val="0"/>
              </a:spcAft>
              <a:buNone/>
            </a:pPr>
            <a:endParaRPr lang="es-UY" sz="1800" i="1" dirty="0">
              <a:solidFill>
                <a:srgbClr val="006600"/>
              </a:solidFill>
              <a:ea typeface="Cambria Math" panose="02040503050406030204" pitchFamily="18" charset="0"/>
              <a:cs typeface="Arial" pitchFamily="34" charset="0"/>
              <a:sym typeface="Wingdings" pitchFamily="2" charset="2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s-UY" sz="2000" i="1" dirty="0" err="1">
                <a:ea typeface="Cambria Math"/>
              </a:rPr>
              <a:t>esPadre</a:t>
            </a:r>
            <a:r>
              <a:rPr lang="es-UY" sz="2000" i="1" dirty="0">
                <a:ea typeface="Cambria Math"/>
              </a:rPr>
              <a:t> </a:t>
            </a:r>
            <a:r>
              <a:rPr lang="en-US" sz="2000" dirty="0"/>
              <a:t>∘ </a:t>
            </a:r>
            <a:r>
              <a:rPr lang="es-UY" sz="2000" i="1" dirty="0" err="1">
                <a:ea typeface="Cambria Math"/>
              </a:rPr>
              <a:t>esPadre</a:t>
            </a:r>
            <a:r>
              <a:rPr lang="en-US" sz="2000" dirty="0"/>
              <a:t> ⊑ </a:t>
            </a:r>
            <a:r>
              <a:rPr lang="es-UY" sz="2000" i="1" dirty="0" err="1">
                <a:ea typeface="Cambria Math"/>
              </a:rPr>
              <a:t>esAbuelo</a:t>
            </a:r>
            <a:endParaRPr lang="es-UY" sz="2000" i="1" dirty="0">
              <a:ea typeface="Cambria Math"/>
            </a:endParaRPr>
          </a:p>
          <a:p>
            <a:pPr marL="0" lvl="1" indent="0">
              <a:buNone/>
            </a:pPr>
            <a:endParaRPr lang="es-UY" sz="2100" i="1" dirty="0"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endParaRPr lang="es-UY" sz="2100" b="1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s-UY" sz="2000" dirty="0">
              <a:ea typeface="Cambria Math"/>
            </a:endParaRPr>
          </a:p>
          <a:p>
            <a:pPr marL="0" indent="0">
              <a:buNone/>
            </a:pPr>
            <a:endParaRPr lang="es-UY" sz="2200" dirty="0"/>
          </a:p>
        </p:txBody>
      </p:sp>
      <p:sp>
        <p:nvSpPr>
          <p:cNvPr id="123906" name="1 Título"/>
          <p:cNvSpPr>
            <a:spLocks noGrp="1"/>
          </p:cNvSpPr>
          <p:nvPr>
            <p:ph type="title"/>
          </p:nvPr>
        </p:nvSpPr>
        <p:spPr>
          <a:xfrm>
            <a:off x="251519" y="44624"/>
            <a:ext cx="8641655" cy="576064"/>
          </a:xfrm>
        </p:spPr>
        <p:txBody>
          <a:bodyPr/>
          <a:lstStyle/>
          <a:p>
            <a:pPr indent="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n-US" sz="3200" b="1" dirty="0" err="1">
                <a:solidFill>
                  <a:srgbClr val="7030A0"/>
                </a:solidFill>
              </a:rPr>
              <a:t>Lógica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err="1">
                <a:solidFill>
                  <a:srgbClr val="7030A0"/>
                </a:solidFill>
              </a:rPr>
              <a:t>Descriptiva</a:t>
            </a:r>
            <a:r>
              <a:rPr lang="en-US" sz="3200" b="1" dirty="0">
                <a:solidFill>
                  <a:srgbClr val="7030A0"/>
                </a:solidFill>
              </a:rPr>
              <a:t> - </a:t>
            </a:r>
            <a:r>
              <a:rPr lang="en-US" sz="3200" b="1" dirty="0" err="1">
                <a:solidFill>
                  <a:srgbClr val="7030A0"/>
                </a:solidFill>
              </a:rPr>
              <a:t>Sintaxis</a:t>
            </a:r>
            <a:endParaRPr 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6969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79512" y="620688"/>
            <a:ext cx="8208912" cy="3816424"/>
          </a:xfrm>
          <a:prstGeom prst="rect">
            <a:avLst/>
          </a:prstGeom>
          <a:solidFill>
            <a:srgbClr val="FAF0F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764704"/>
            <a:ext cx="8784977" cy="6048672"/>
          </a:xfrm>
        </p:spPr>
        <p:txBody>
          <a:bodyPr rtlCol="0">
            <a:normAutofit fontScale="85000" lnSpcReduction="20000"/>
          </a:bodyPr>
          <a:lstStyle/>
          <a:p>
            <a:pPr marL="0" indent="0">
              <a:lnSpc>
                <a:spcPct val="110000"/>
              </a:lnSpc>
              <a:spcAft>
                <a:spcPts val="300"/>
              </a:spcAft>
              <a:buNone/>
            </a:pPr>
            <a:r>
              <a:rPr lang="es-UY" sz="2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  </a:t>
            </a:r>
            <a:r>
              <a:rPr lang="es-UY" sz="26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𝒜𝓛𝒞:</a:t>
            </a:r>
            <a:r>
              <a:rPr lang="es-UY" sz="2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s-UY" sz="2200" dirty="0">
                <a:latin typeface="Cambria Math"/>
                <a:ea typeface="Cambria Math"/>
              </a:rPr>
              <a:t>⊤, ⊥, ⊓, ⊔, ∃, ∀, ¬</a:t>
            </a:r>
          </a:p>
          <a:p>
            <a:pPr marL="0" indent="0">
              <a:lnSpc>
                <a:spcPct val="110000"/>
              </a:lnSpc>
              <a:spcAft>
                <a:spcPts val="300"/>
              </a:spcAft>
              <a:buNone/>
            </a:pPr>
            <a:r>
              <a:rPr lang="es-UY" sz="2800" b="1" dirty="0">
                <a:solidFill>
                  <a:srgbClr val="7030A0"/>
                </a:solidFill>
                <a:latin typeface="Cambria Math"/>
                <a:ea typeface="Cambria Math"/>
              </a:rPr>
              <a:t>    </a:t>
            </a:r>
            <a:r>
              <a:rPr lang="es-UY" sz="2600" b="1" dirty="0">
                <a:solidFill>
                  <a:srgbClr val="7030A0"/>
                </a:solidFill>
                <a:latin typeface="Cambria Math"/>
                <a:ea typeface="Cambria Math"/>
              </a:rPr>
              <a:t>𝒮: </a:t>
            </a:r>
            <a:r>
              <a:rPr lang="es-UY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𝒜𝓛𝒞 </a:t>
            </a:r>
            <a:r>
              <a:rPr lang="es-UY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+ </a:t>
            </a:r>
            <a:r>
              <a:rPr lang="es-UY" sz="2000" b="1" dirty="0">
                <a:ea typeface="Cambria Math" panose="02040503050406030204" pitchFamily="18" charset="0"/>
              </a:rPr>
              <a:t>roles transitivos </a:t>
            </a:r>
            <a:r>
              <a:rPr lang="es-UY" sz="2000" dirty="0">
                <a:ea typeface="Cambria Math" panose="02040503050406030204" pitchFamily="18" charset="0"/>
              </a:rPr>
              <a:t>Trans(</a:t>
            </a:r>
            <a:r>
              <a:rPr lang="es-UY" sz="2000" i="1" dirty="0">
                <a:ea typeface="Cambria Math" panose="02040503050406030204" pitchFamily="18" charset="0"/>
              </a:rPr>
              <a:t>R</a:t>
            </a:r>
            <a:r>
              <a:rPr lang="es-UY" sz="2000" dirty="0">
                <a:ea typeface="Cambria Math" panose="02040503050406030204" pitchFamily="18" charset="0"/>
              </a:rPr>
              <a:t>)</a:t>
            </a:r>
          </a:p>
          <a:p>
            <a:pPr marL="0" indent="0">
              <a:lnSpc>
                <a:spcPct val="110000"/>
              </a:lnSpc>
              <a:spcAft>
                <a:spcPts val="300"/>
              </a:spcAft>
              <a:buNone/>
            </a:pPr>
            <a:r>
              <a:rPr lang="es-UY" sz="2000" dirty="0">
                <a:ea typeface="Cambria Math" panose="02040503050406030204" pitchFamily="18" charset="0"/>
              </a:rPr>
              <a:t>      A </a:t>
            </a:r>
            <a:r>
              <a:rPr lang="es-UY" sz="2600" b="1" dirty="0">
                <a:solidFill>
                  <a:srgbClr val="7030A0"/>
                </a:solidFill>
                <a:latin typeface="Cambria Math"/>
                <a:ea typeface="Cambria Math"/>
              </a:rPr>
              <a:t>𝒮</a:t>
            </a:r>
            <a:r>
              <a:rPr lang="es-UY" sz="2800" b="1" dirty="0">
                <a:solidFill>
                  <a:srgbClr val="7030A0"/>
                </a:solidFill>
                <a:latin typeface="Cambria Math"/>
                <a:ea typeface="Cambria Math"/>
              </a:rPr>
              <a:t> </a:t>
            </a:r>
            <a:r>
              <a:rPr lang="es-UY" sz="2000" dirty="0">
                <a:ea typeface="Cambria Math"/>
              </a:rPr>
              <a:t>se agregan constructores que se representan por diferentes letras:</a:t>
            </a:r>
          </a:p>
          <a:p>
            <a:pPr marL="0" indent="0">
              <a:lnSpc>
                <a:spcPct val="110000"/>
              </a:lnSpc>
              <a:spcAft>
                <a:spcPts val="300"/>
              </a:spcAft>
              <a:buNone/>
            </a:pPr>
            <a:r>
              <a:rPr lang="es-UY" sz="2800" b="1" dirty="0">
                <a:solidFill>
                  <a:srgbClr val="7030A0"/>
                </a:solidFill>
                <a:latin typeface="Cambria Math"/>
                <a:ea typeface="Cambria Math"/>
              </a:rPr>
              <a:t>    </a:t>
            </a:r>
            <a:r>
              <a:rPr lang="es-UY" sz="2600" b="1" dirty="0">
                <a:solidFill>
                  <a:srgbClr val="7030A0"/>
                </a:solidFill>
                <a:latin typeface="Cambria Math"/>
                <a:ea typeface="Cambria Math"/>
              </a:rPr>
              <a:t>ℋ:</a:t>
            </a:r>
            <a:r>
              <a:rPr lang="es-UY" sz="2800" dirty="0">
                <a:ea typeface="Cambria Math"/>
              </a:rPr>
              <a:t> </a:t>
            </a:r>
            <a:r>
              <a:rPr lang="es-UY" sz="2000" dirty="0">
                <a:ea typeface="Cambria Math"/>
              </a:rPr>
              <a:t>inclusión de roles  </a:t>
            </a:r>
            <a:r>
              <a:rPr lang="es-UY" sz="2600" b="1" dirty="0">
                <a:solidFill>
                  <a:srgbClr val="7030A0"/>
                </a:solidFill>
                <a:latin typeface="Cambria Math"/>
                <a:ea typeface="Cambria Math"/>
              </a:rPr>
              <a:t>𝒪:</a:t>
            </a:r>
            <a:r>
              <a:rPr lang="es-UY" sz="2800" b="1" dirty="0">
                <a:solidFill>
                  <a:srgbClr val="7030A0"/>
                </a:solidFill>
                <a:latin typeface="Cambria Math"/>
                <a:ea typeface="Cambria Math"/>
              </a:rPr>
              <a:t> </a:t>
            </a:r>
            <a:r>
              <a:rPr lang="es-UY" sz="2000" dirty="0">
                <a:ea typeface="Cambria Math"/>
              </a:rPr>
              <a:t>nominales</a:t>
            </a:r>
            <a:r>
              <a:rPr lang="es-UY" sz="2800" dirty="0">
                <a:ea typeface="Cambria Math"/>
              </a:rPr>
              <a:t> </a:t>
            </a:r>
            <a:r>
              <a:rPr lang="es-UY" sz="2600" dirty="0">
                <a:ea typeface="Cambria Math"/>
              </a:rPr>
              <a:t>{</a:t>
            </a:r>
            <a:r>
              <a:rPr lang="es-UY" sz="2600" i="1" dirty="0">
                <a:ea typeface="Cambria Math"/>
              </a:rPr>
              <a:t>a</a:t>
            </a:r>
            <a:r>
              <a:rPr lang="es-UY" sz="2600" dirty="0">
                <a:ea typeface="Cambria Math"/>
              </a:rPr>
              <a:t>}  </a:t>
            </a:r>
            <a:r>
              <a:rPr lang="es-UY" sz="2600" b="1" dirty="0">
                <a:solidFill>
                  <a:srgbClr val="7030A0"/>
                </a:solidFill>
                <a:latin typeface="Lucida Calligraphy"/>
                <a:ea typeface="Cambria Math"/>
              </a:rPr>
              <a:t>I: </a:t>
            </a:r>
            <a:r>
              <a:rPr lang="es-UY" sz="2000" dirty="0">
                <a:ea typeface="Cambria Math"/>
              </a:rPr>
              <a:t>roles inversos</a:t>
            </a:r>
            <a:r>
              <a:rPr lang="es-UY" sz="2800" dirty="0">
                <a:ea typeface="Cambria Math"/>
              </a:rPr>
              <a:t> </a:t>
            </a:r>
          </a:p>
          <a:p>
            <a:pPr marL="0" indent="0">
              <a:lnSpc>
                <a:spcPct val="110000"/>
              </a:lnSpc>
              <a:spcAft>
                <a:spcPts val="300"/>
              </a:spcAft>
              <a:buNone/>
            </a:pPr>
            <a:r>
              <a:rPr lang="es-UY" sz="2800" b="1" dirty="0">
                <a:solidFill>
                  <a:srgbClr val="7030A0"/>
                </a:solidFill>
                <a:latin typeface="Cambria Math"/>
                <a:ea typeface="Cambria Math"/>
              </a:rPr>
              <a:t>    </a:t>
            </a:r>
            <a:r>
              <a:rPr lang="es-UY" sz="2600" b="1" dirty="0">
                <a:solidFill>
                  <a:srgbClr val="7030A0"/>
                </a:solidFill>
                <a:latin typeface="Cambria Math"/>
                <a:ea typeface="Cambria Math"/>
              </a:rPr>
              <a:t>𝒩:</a:t>
            </a:r>
            <a:r>
              <a:rPr lang="es-UY" sz="2600" dirty="0">
                <a:ea typeface="Cambria Math"/>
              </a:rPr>
              <a:t> </a:t>
            </a:r>
            <a:r>
              <a:rPr lang="es-UY" sz="2000" dirty="0">
                <a:ea typeface="Cambria Math"/>
              </a:rPr>
              <a:t>restricciones numéricas</a:t>
            </a:r>
            <a:r>
              <a:rPr lang="es-UY" sz="2800" dirty="0">
                <a:ea typeface="Cambria Math"/>
              </a:rPr>
              <a:t>   </a:t>
            </a:r>
            <a:r>
              <a:rPr lang="es-UY" sz="2600" b="1" dirty="0">
                <a:solidFill>
                  <a:srgbClr val="7030A0"/>
                </a:solidFill>
                <a:latin typeface="Cambria Math"/>
                <a:ea typeface="Cambria Math"/>
              </a:rPr>
              <a:t>𝒬:</a:t>
            </a:r>
            <a:r>
              <a:rPr lang="es-UY" sz="2800" b="1" dirty="0">
                <a:solidFill>
                  <a:srgbClr val="7030A0"/>
                </a:solidFill>
                <a:latin typeface="Cambria Math"/>
                <a:ea typeface="Cambria Math"/>
              </a:rPr>
              <a:t> </a:t>
            </a:r>
            <a:r>
              <a:rPr lang="es-UY" sz="2800" dirty="0">
                <a:ea typeface="Cambria Math"/>
              </a:rPr>
              <a:t> </a:t>
            </a:r>
            <a:r>
              <a:rPr lang="es-UY" sz="2000" dirty="0" err="1">
                <a:ea typeface="Cambria Math"/>
              </a:rPr>
              <a:t>restrictions</a:t>
            </a:r>
            <a:r>
              <a:rPr lang="es-UY" sz="2000" dirty="0">
                <a:ea typeface="Cambria Math"/>
              </a:rPr>
              <a:t> numéricas calificadas</a:t>
            </a:r>
          </a:p>
          <a:p>
            <a:pPr marL="0" indent="0">
              <a:lnSpc>
                <a:spcPct val="110000"/>
              </a:lnSpc>
              <a:spcAft>
                <a:spcPts val="300"/>
              </a:spcAft>
              <a:buNone/>
            </a:pPr>
            <a:r>
              <a:rPr lang="es-UY" sz="2800" dirty="0">
                <a:solidFill>
                  <a:srgbClr val="7030A0"/>
                </a:solidFill>
                <a:latin typeface="Cambria Math"/>
                <a:ea typeface="Cambria Math"/>
              </a:rPr>
              <a:t>    </a:t>
            </a:r>
            <a:r>
              <a:rPr lang="es-UY" sz="2600" dirty="0">
                <a:solidFill>
                  <a:srgbClr val="7030A0"/>
                </a:solidFill>
                <a:latin typeface="Cambria Math"/>
                <a:ea typeface="Cambria Math"/>
              </a:rPr>
              <a:t>𝓡: </a:t>
            </a:r>
            <a:r>
              <a:rPr lang="en-US" sz="2600" dirty="0"/>
              <a:t>Dis(</a:t>
            </a:r>
            <a:r>
              <a:rPr lang="en-US" sz="2600" i="1" dirty="0"/>
              <a:t>R</a:t>
            </a:r>
            <a:r>
              <a:rPr lang="en-US" sz="2600" dirty="0"/>
              <a:t>, </a:t>
            </a:r>
            <a:r>
              <a:rPr lang="en-US" sz="2600" i="1" dirty="0"/>
              <a:t>S</a:t>
            </a:r>
            <a:r>
              <a:rPr lang="en-US" sz="2600" dirty="0"/>
              <a:t>) </a:t>
            </a:r>
            <a:r>
              <a:rPr lang="en-US" sz="2000" dirty="0"/>
              <a:t>roles </a:t>
            </a:r>
            <a:r>
              <a:rPr lang="en-US" sz="2000" dirty="0" err="1"/>
              <a:t>disjuntos</a:t>
            </a:r>
            <a:r>
              <a:rPr lang="en-US" sz="2800" dirty="0"/>
              <a:t>    </a:t>
            </a:r>
            <a:r>
              <a:rPr lang="en-US" sz="2600" dirty="0" err="1"/>
              <a:t>Irr</a:t>
            </a:r>
            <a:r>
              <a:rPr lang="en-US" sz="2600" dirty="0"/>
              <a:t>(</a:t>
            </a:r>
            <a:r>
              <a:rPr lang="en-US" sz="2600" i="1" dirty="0"/>
              <a:t>R</a:t>
            </a:r>
            <a:r>
              <a:rPr lang="en-US" sz="2600" dirty="0"/>
              <a:t>) </a:t>
            </a:r>
            <a:r>
              <a:rPr lang="en-US" sz="2000" dirty="0"/>
              <a:t>roles </a:t>
            </a:r>
            <a:r>
              <a:rPr lang="en-US" sz="2000" dirty="0" err="1"/>
              <a:t>irreflexivos</a:t>
            </a:r>
            <a:r>
              <a:rPr lang="en-US" sz="2800" dirty="0"/>
              <a:t> </a:t>
            </a:r>
          </a:p>
          <a:p>
            <a:pPr marL="0" indent="0">
              <a:lnSpc>
                <a:spcPct val="110000"/>
              </a:lnSpc>
              <a:spcAft>
                <a:spcPts val="300"/>
              </a:spcAft>
              <a:buNone/>
            </a:pPr>
            <a:r>
              <a:rPr lang="en-US" sz="2000" dirty="0"/>
              <a:t>      </a:t>
            </a:r>
            <a:r>
              <a:rPr lang="en-US" sz="2000" dirty="0" err="1"/>
              <a:t>Aserciones</a:t>
            </a:r>
            <a:r>
              <a:rPr lang="en-US" sz="2000" dirty="0"/>
              <a:t> de </a:t>
            </a:r>
            <a:r>
              <a:rPr lang="en-US" sz="2000" dirty="0" err="1"/>
              <a:t>negación</a:t>
            </a:r>
            <a:r>
              <a:rPr lang="en-US" sz="2000" dirty="0"/>
              <a:t> de roles: </a:t>
            </a:r>
            <a:r>
              <a:rPr lang="es-UY" sz="2600" dirty="0"/>
              <a:t>(</a:t>
            </a:r>
            <a:r>
              <a:rPr lang="es-UY" sz="2600" i="1" dirty="0"/>
              <a:t>John</a:t>
            </a:r>
            <a:r>
              <a:rPr lang="es-UY" sz="2600" dirty="0"/>
              <a:t>, </a:t>
            </a:r>
            <a:r>
              <a:rPr lang="es-UY" sz="2600" i="1" dirty="0"/>
              <a:t>Mary</a:t>
            </a:r>
            <a:r>
              <a:rPr lang="es-UY" sz="2600" dirty="0"/>
              <a:t>) : ¬</a:t>
            </a:r>
            <a:r>
              <a:rPr lang="es-UY" sz="2600" i="1" dirty="0" err="1"/>
              <a:t>likes</a:t>
            </a:r>
            <a:r>
              <a:rPr lang="es-UY" sz="2600" dirty="0"/>
              <a:t>, </a:t>
            </a:r>
          </a:p>
          <a:p>
            <a:pPr marL="0" indent="0">
              <a:lnSpc>
                <a:spcPct val="110000"/>
              </a:lnSpc>
              <a:spcAft>
                <a:spcPts val="1800"/>
              </a:spcAft>
              <a:buNone/>
            </a:pPr>
            <a:r>
              <a:rPr lang="en-US" sz="2000" dirty="0"/>
              <a:t>      </a:t>
            </a:r>
            <a:r>
              <a:rPr lang="en-US" sz="2000" dirty="0" err="1"/>
              <a:t>Axiomas</a:t>
            </a:r>
            <a:r>
              <a:rPr lang="en-US" sz="2000" dirty="0"/>
              <a:t> de </a:t>
            </a:r>
            <a:r>
              <a:rPr lang="en-US" sz="2000" dirty="0" err="1"/>
              <a:t>inclusión</a:t>
            </a:r>
            <a:r>
              <a:rPr lang="en-US" sz="2000" dirty="0"/>
              <a:t> de roles </a:t>
            </a:r>
            <a:r>
              <a:rPr lang="en-US" sz="2000" dirty="0" err="1"/>
              <a:t>complejos</a:t>
            </a:r>
            <a:r>
              <a:rPr lang="en-US" sz="2000" dirty="0"/>
              <a:t>:</a:t>
            </a:r>
            <a:r>
              <a:rPr lang="en-US" sz="2800" dirty="0"/>
              <a:t> </a:t>
            </a:r>
            <a:r>
              <a:rPr lang="en-US" sz="2600" i="1" dirty="0"/>
              <a:t>R</a:t>
            </a:r>
            <a:r>
              <a:rPr lang="en-US" sz="2600" dirty="0"/>
              <a:t> ∘ </a:t>
            </a:r>
            <a:r>
              <a:rPr lang="en-US" sz="2600" i="1" dirty="0"/>
              <a:t>S</a:t>
            </a:r>
            <a:r>
              <a:rPr lang="en-US" sz="2600" dirty="0"/>
              <a:t> ⊑ </a:t>
            </a:r>
            <a:r>
              <a:rPr lang="en-US" sz="2600" i="1" dirty="0"/>
              <a:t>Q</a:t>
            </a:r>
            <a:r>
              <a:rPr lang="en-US" sz="2600" dirty="0"/>
              <a:t>, </a:t>
            </a:r>
            <a:r>
              <a:rPr lang="en-US" sz="2000" dirty="0"/>
              <a:t>universal role </a:t>
            </a:r>
            <a:r>
              <a:rPr lang="en-US" sz="2600" i="1" dirty="0"/>
              <a:t>U</a:t>
            </a:r>
            <a:r>
              <a:rPr lang="en-US" sz="2600" dirty="0"/>
              <a:t>, ∃</a:t>
            </a:r>
            <a:r>
              <a:rPr lang="en-US" sz="2600" i="1" dirty="0" err="1"/>
              <a:t>R</a:t>
            </a:r>
            <a:r>
              <a:rPr lang="en-US" sz="2600" dirty="0" err="1"/>
              <a:t>.</a:t>
            </a:r>
            <a:r>
              <a:rPr lang="en-US" sz="2600" i="1" dirty="0" err="1"/>
              <a:t>Self</a:t>
            </a:r>
            <a:r>
              <a:rPr lang="es-UY" sz="2600" i="1" dirty="0"/>
              <a:t> </a:t>
            </a:r>
            <a:endParaRPr lang="en-US" sz="2600" i="1" dirty="0"/>
          </a:p>
          <a:p>
            <a:pPr marL="0" indent="0">
              <a:spcBef>
                <a:spcPts val="1200"/>
              </a:spcBef>
              <a:spcAft>
                <a:spcPts val="900"/>
              </a:spcAft>
              <a:buNone/>
            </a:pPr>
            <a:r>
              <a:rPr lang="es-UY" sz="2000" b="1" dirty="0">
                <a:latin typeface="Cambria Math"/>
                <a:ea typeface="Cambria Math"/>
              </a:rPr>
              <a:t>ℋ:  </a:t>
            </a:r>
            <a:r>
              <a:rPr lang="es-UY" sz="2000" b="1" i="1" dirty="0"/>
              <a:t>R</a:t>
            </a:r>
            <a:r>
              <a:rPr lang="es-UY" sz="2000" b="1" dirty="0"/>
              <a:t> </a:t>
            </a:r>
            <a:r>
              <a:rPr lang="en-US" sz="2000" b="1" dirty="0"/>
              <a:t>⊑ </a:t>
            </a:r>
            <a:r>
              <a:rPr lang="en-US" sz="2000" b="1" i="1" dirty="0"/>
              <a:t>S</a:t>
            </a:r>
            <a:r>
              <a:rPr lang="es-UY" sz="2000" i="1" dirty="0">
                <a:ea typeface="Verdana"/>
                <a:cs typeface="Arial" pitchFamily="34" charset="0"/>
                <a:sym typeface="Wingdings" pitchFamily="2" charset="2"/>
              </a:rPr>
              <a:t>    </a:t>
            </a:r>
            <a:r>
              <a:rPr lang="es-UY" sz="2000" b="1" i="1" dirty="0" err="1">
                <a:solidFill>
                  <a:srgbClr val="006600"/>
                </a:solidFill>
                <a:ea typeface="Cambria Math"/>
              </a:rPr>
              <a:t>tieneHijo</a:t>
            </a:r>
            <a:r>
              <a:rPr lang="es-UY" sz="2000" b="1" i="1" dirty="0">
                <a:solidFill>
                  <a:srgbClr val="006600"/>
                </a:solidFill>
                <a:ea typeface="Cambria Math"/>
              </a:rPr>
              <a:t> </a:t>
            </a:r>
            <a:r>
              <a:rPr lang="en-US" sz="2000" b="1" dirty="0">
                <a:solidFill>
                  <a:srgbClr val="006600"/>
                </a:solidFill>
              </a:rPr>
              <a:t>⊑</a:t>
            </a:r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s-UY" sz="2000" b="1" i="1" dirty="0" err="1">
                <a:solidFill>
                  <a:srgbClr val="006600"/>
                </a:solidFill>
                <a:ea typeface="Cambria Math"/>
              </a:rPr>
              <a:t>tieneDescendiente</a:t>
            </a:r>
            <a:endParaRPr lang="es-UY" sz="2000" b="1" i="1" dirty="0">
              <a:solidFill>
                <a:srgbClr val="006600"/>
              </a:solidFill>
              <a:ea typeface="Cambria Math"/>
            </a:endParaRPr>
          </a:p>
          <a:p>
            <a:pPr marL="0" indent="0">
              <a:spcAft>
                <a:spcPts val="900"/>
              </a:spcAft>
              <a:buNone/>
            </a:pPr>
            <a:r>
              <a:rPr lang="es-UY" sz="2000" b="1" dirty="0">
                <a:solidFill>
                  <a:schemeClr val="bg1">
                    <a:lumMod val="50000"/>
                  </a:schemeClr>
                </a:solidFill>
                <a:latin typeface="Cambria Math"/>
                <a:ea typeface="Cambria Math"/>
              </a:rPr>
              <a:t>𝒪:   </a:t>
            </a:r>
            <a:r>
              <a:rPr lang="es-UY" sz="2000" b="1" dirty="0">
                <a:solidFill>
                  <a:schemeClr val="bg1">
                    <a:lumMod val="50000"/>
                  </a:schemeClr>
                </a:solidFill>
                <a:ea typeface="Cambria Math"/>
              </a:rPr>
              <a:t>{</a:t>
            </a:r>
            <a:r>
              <a:rPr lang="es-UY" sz="2000" b="1" i="1" dirty="0">
                <a:solidFill>
                  <a:schemeClr val="bg1">
                    <a:lumMod val="50000"/>
                  </a:schemeClr>
                </a:solidFill>
                <a:ea typeface="Cambria Math"/>
              </a:rPr>
              <a:t>a</a:t>
            </a:r>
            <a:r>
              <a:rPr lang="es-UY" sz="2000" b="1" dirty="0">
                <a:solidFill>
                  <a:schemeClr val="bg1">
                    <a:lumMod val="50000"/>
                  </a:schemeClr>
                </a:solidFill>
                <a:ea typeface="Cambria Math"/>
              </a:rPr>
              <a:t>}</a:t>
            </a:r>
            <a:r>
              <a:rPr lang="es-UY" sz="2000" b="1" dirty="0">
                <a:solidFill>
                  <a:schemeClr val="bg1">
                    <a:lumMod val="50000"/>
                  </a:schemeClr>
                </a:solidFill>
                <a:latin typeface="Cambria Math"/>
                <a:ea typeface="Cambria Math"/>
              </a:rPr>
              <a:t>         </a:t>
            </a:r>
            <a:r>
              <a:rPr lang="es-UY" sz="2000" b="1" dirty="0">
                <a:solidFill>
                  <a:schemeClr val="bg1">
                    <a:lumMod val="50000"/>
                  </a:schemeClr>
                </a:solidFill>
                <a:ea typeface="Cambria Math"/>
              </a:rPr>
              <a:t>{</a:t>
            </a:r>
            <a:r>
              <a:rPr lang="es-UY" sz="2000" b="1" i="1" dirty="0">
                <a:solidFill>
                  <a:schemeClr val="bg1">
                    <a:lumMod val="50000"/>
                  </a:schemeClr>
                </a:solidFill>
                <a:ea typeface="Cambria Math"/>
              </a:rPr>
              <a:t>Uruguay</a:t>
            </a:r>
            <a:r>
              <a:rPr lang="es-UY" sz="2000" b="1" dirty="0">
                <a:solidFill>
                  <a:schemeClr val="bg1">
                    <a:lumMod val="50000"/>
                  </a:schemeClr>
                </a:solidFill>
                <a:ea typeface="Cambria Math"/>
              </a:rPr>
              <a:t>}</a:t>
            </a:r>
            <a:r>
              <a:rPr lang="es-UY" sz="2000" b="1" dirty="0">
                <a:solidFill>
                  <a:schemeClr val="bg1">
                    <a:lumMod val="50000"/>
                  </a:schemeClr>
                </a:solidFill>
                <a:latin typeface="Cambria Math"/>
                <a:ea typeface="Cambria Math"/>
              </a:rPr>
              <a:t>                              </a:t>
            </a:r>
            <a:r>
              <a:rPr lang="es-UY" sz="2000" b="1" dirty="0">
                <a:latin typeface="Lucida Calligraphy"/>
                <a:ea typeface="Cambria Math"/>
              </a:rPr>
              <a:t>I:   </a:t>
            </a:r>
            <a:r>
              <a:rPr lang="en-US" sz="2000" b="1" i="1" dirty="0"/>
              <a:t>S </a:t>
            </a:r>
            <a:r>
              <a:rPr lang="en-US" sz="2000" b="1" dirty="0"/>
              <a:t>= </a:t>
            </a:r>
            <a:r>
              <a:rPr lang="es-UY" sz="2000" b="1" i="1" dirty="0"/>
              <a:t>R</a:t>
            </a:r>
            <a:r>
              <a:rPr lang="es-UY" sz="2800" b="1" i="1" baseline="30000" dirty="0"/>
              <a:t>-</a:t>
            </a:r>
            <a:r>
              <a:rPr lang="es-UY" sz="2000" b="1" i="1" baseline="30000" dirty="0"/>
              <a:t> </a:t>
            </a:r>
            <a:r>
              <a:rPr lang="es-UY" sz="2000" b="1" i="1" dirty="0"/>
              <a:t>        </a:t>
            </a:r>
            <a:r>
              <a:rPr lang="es-UY" sz="2000" b="1" i="1" dirty="0">
                <a:solidFill>
                  <a:srgbClr val="006600"/>
                </a:solidFill>
              </a:rPr>
              <a:t>Hijo </a:t>
            </a:r>
            <a:r>
              <a:rPr lang="es-UY" sz="2000" b="1" dirty="0">
                <a:solidFill>
                  <a:srgbClr val="006600"/>
                </a:solidFill>
              </a:rPr>
              <a:t>= </a:t>
            </a:r>
            <a:r>
              <a:rPr lang="es-UY" sz="2000" b="1" i="1" dirty="0">
                <a:solidFill>
                  <a:srgbClr val="006600"/>
                </a:solidFill>
              </a:rPr>
              <a:t>Padre</a:t>
            </a:r>
            <a:r>
              <a:rPr lang="es-UY" sz="2000" b="1" i="1" baseline="30000" dirty="0">
                <a:solidFill>
                  <a:srgbClr val="006600"/>
                </a:solidFill>
              </a:rPr>
              <a:t>-</a:t>
            </a:r>
            <a:endParaRPr lang="es-UY" sz="2000" i="1" baseline="30000" dirty="0">
              <a:solidFill>
                <a:srgbClr val="006600"/>
              </a:solidFill>
              <a:ea typeface="Cambria Math"/>
            </a:endParaRPr>
          </a:p>
          <a:p>
            <a:pPr marL="0" indent="0">
              <a:spcAft>
                <a:spcPts val="900"/>
              </a:spcAft>
              <a:buNone/>
            </a:pPr>
            <a:r>
              <a:rPr lang="es-UY" sz="2000" b="1" dirty="0">
                <a:solidFill>
                  <a:schemeClr val="bg1">
                    <a:lumMod val="50000"/>
                  </a:schemeClr>
                </a:solidFill>
                <a:latin typeface="Cambria Math"/>
                <a:ea typeface="Cambria Math"/>
              </a:rPr>
              <a:t>𝒩:   </a:t>
            </a:r>
            <a:r>
              <a:rPr lang="es-UY" sz="2000" b="1" dirty="0">
                <a:solidFill>
                  <a:schemeClr val="bg1">
                    <a:lumMod val="50000"/>
                  </a:schemeClr>
                </a:solidFill>
                <a:ea typeface="Verdana"/>
                <a:cs typeface="Arial" pitchFamily="34" charset="0"/>
                <a:sym typeface="Wingdings" pitchFamily="2" charset="2"/>
              </a:rPr>
              <a:t>&gt;=</a:t>
            </a:r>
            <a:r>
              <a:rPr lang="es-UY" sz="2000" b="1" i="1" dirty="0" err="1">
                <a:solidFill>
                  <a:schemeClr val="bg1">
                    <a:lumMod val="50000"/>
                  </a:schemeClr>
                </a:solidFill>
                <a:ea typeface="Verdana"/>
                <a:cs typeface="Arial" pitchFamily="34" charset="0"/>
                <a:sym typeface="Wingdings" pitchFamily="2" charset="2"/>
              </a:rPr>
              <a:t>nR</a:t>
            </a:r>
            <a:r>
              <a:rPr lang="es-UY" sz="2000" b="1" i="1" dirty="0">
                <a:solidFill>
                  <a:schemeClr val="bg1">
                    <a:lumMod val="50000"/>
                  </a:schemeClr>
                </a:solidFill>
                <a:ea typeface="Verdana"/>
                <a:cs typeface="Arial" pitchFamily="34" charset="0"/>
                <a:sym typeface="Wingdings" pitchFamily="2" charset="2"/>
              </a:rPr>
              <a:t>.</a:t>
            </a:r>
            <a:r>
              <a:rPr lang="es-UY" sz="2000" b="1" dirty="0">
                <a:solidFill>
                  <a:schemeClr val="bg1">
                    <a:lumMod val="50000"/>
                  </a:schemeClr>
                </a:solidFill>
                <a:latin typeface="Cambria Math"/>
                <a:ea typeface="Cambria Math"/>
              </a:rPr>
              <a:t>⊤      </a:t>
            </a:r>
            <a:r>
              <a:rPr lang="es-UY" sz="2000" b="1" dirty="0">
                <a:solidFill>
                  <a:schemeClr val="bg1">
                    <a:lumMod val="50000"/>
                  </a:schemeClr>
                </a:solidFill>
                <a:ea typeface="Verdana"/>
                <a:cs typeface="Arial" pitchFamily="34" charset="0"/>
                <a:sym typeface="Wingdings" pitchFamily="2" charset="2"/>
              </a:rPr>
              <a:t>&gt;=2</a:t>
            </a:r>
            <a:r>
              <a:rPr lang="es-UY" sz="2000" b="1" i="1" dirty="0">
                <a:solidFill>
                  <a:schemeClr val="bg1">
                    <a:lumMod val="50000"/>
                  </a:schemeClr>
                </a:solidFill>
                <a:ea typeface="Verdana"/>
                <a:cs typeface="Arial" pitchFamily="34" charset="0"/>
                <a:sym typeface="Wingdings" pitchFamily="2" charset="2"/>
              </a:rPr>
              <a:t>tieneHijo.</a:t>
            </a:r>
            <a:r>
              <a:rPr lang="es-UY" sz="2000" b="1" dirty="0">
                <a:solidFill>
                  <a:schemeClr val="bg1">
                    <a:lumMod val="50000"/>
                  </a:schemeClr>
                </a:solidFill>
                <a:latin typeface="Cambria Math"/>
                <a:ea typeface="Cambria Math"/>
              </a:rPr>
              <a:t>⊤               </a:t>
            </a:r>
            <a:endParaRPr lang="es-UY" sz="2000" b="1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mbria Math"/>
            </a:endParaRPr>
          </a:p>
          <a:p>
            <a:pPr marL="0" indent="0">
              <a:spcAft>
                <a:spcPts val="900"/>
              </a:spcAft>
              <a:buNone/>
            </a:pPr>
            <a:r>
              <a:rPr lang="es-UY" sz="2000" dirty="0">
                <a:latin typeface="Cambria Math"/>
                <a:ea typeface="Cambria Math"/>
              </a:rPr>
              <a:t>𝓡:   </a:t>
            </a:r>
            <a:r>
              <a:rPr lang="en-US" sz="2000" b="1" dirty="0"/>
              <a:t>Dis(</a:t>
            </a:r>
            <a:r>
              <a:rPr lang="en-US" sz="2000" b="1" i="1" dirty="0"/>
              <a:t>R</a:t>
            </a:r>
            <a:r>
              <a:rPr lang="en-US" sz="2000" b="1" dirty="0"/>
              <a:t>, </a:t>
            </a:r>
            <a:r>
              <a:rPr lang="en-US" sz="2000" b="1" i="1" dirty="0"/>
              <a:t>S</a:t>
            </a:r>
            <a:r>
              <a:rPr lang="en-US" sz="2000" b="1" dirty="0"/>
              <a:t>)    </a:t>
            </a:r>
            <a:r>
              <a:rPr lang="en-US" sz="2000" b="1" dirty="0">
                <a:solidFill>
                  <a:srgbClr val="006600"/>
                </a:solidFill>
              </a:rPr>
              <a:t>Dis(</a:t>
            </a:r>
            <a:r>
              <a:rPr lang="en-US" sz="2000" b="1" i="1" dirty="0" err="1">
                <a:solidFill>
                  <a:srgbClr val="006600"/>
                </a:solidFill>
              </a:rPr>
              <a:t>esAmigoDe</a:t>
            </a:r>
            <a:r>
              <a:rPr lang="en-US" sz="2000" b="1" dirty="0">
                <a:solidFill>
                  <a:srgbClr val="006600"/>
                </a:solidFill>
              </a:rPr>
              <a:t>, </a:t>
            </a:r>
            <a:r>
              <a:rPr lang="en-US" sz="2000" b="1" i="1" dirty="0" err="1">
                <a:solidFill>
                  <a:srgbClr val="006600"/>
                </a:solidFill>
              </a:rPr>
              <a:t>esEnemigoDe</a:t>
            </a:r>
            <a:r>
              <a:rPr lang="en-US" sz="2000" b="1" dirty="0">
                <a:solidFill>
                  <a:srgbClr val="006600"/>
                </a:solidFill>
              </a:rPr>
              <a:t>)     </a:t>
            </a:r>
            <a:r>
              <a:rPr lang="en-US" sz="2000" b="1" dirty="0">
                <a:solidFill>
                  <a:srgbClr val="C00000"/>
                </a:solidFill>
              </a:rPr>
              <a:t>   </a:t>
            </a:r>
            <a:r>
              <a:rPr lang="en-US" sz="2000" b="1" dirty="0" err="1"/>
              <a:t>Irr</a:t>
            </a:r>
            <a:r>
              <a:rPr lang="en-US" sz="2000" b="1" dirty="0"/>
              <a:t>(</a:t>
            </a:r>
            <a:r>
              <a:rPr lang="en-US" sz="2000" b="1" i="1" dirty="0"/>
              <a:t>R</a:t>
            </a:r>
            <a:r>
              <a:rPr lang="en-US" sz="2000" b="1" dirty="0"/>
              <a:t>)</a:t>
            </a:r>
            <a:r>
              <a:rPr lang="en-US" sz="2000" b="1" dirty="0">
                <a:solidFill>
                  <a:srgbClr val="C00000"/>
                </a:solidFill>
              </a:rPr>
              <a:t>     </a:t>
            </a:r>
            <a:r>
              <a:rPr lang="en-US" sz="2000" b="1" dirty="0" err="1">
                <a:solidFill>
                  <a:srgbClr val="006600"/>
                </a:solidFill>
              </a:rPr>
              <a:t>Irr</a:t>
            </a:r>
            <a:r>
              <a:rPr lang="en-US" sz="2000" b="1" dirty="0">
                <a:solidFill>
                  <a:srgbClr val="006600"/>
                </a:solidFill>
              </a:rPr>
              <a:t>(</a:t>
            </a:r>
            <a:r>
              <a:rPr lang="en-US" sz="2000" b="1" i="1" dirty="0" err="1">
                <a:solidFill>
                  <a:srgbClr val="006600"/>
                </a:solidFill>
              </a:rPr>
              <a:t>tieneHijo</a:t>
            </a:r>
            <a:r>
              <a:rPr lang="en-US" sz="2000" b="1" dirty="0">
                <a:solidFill>
                  <a:srgbClr val="006600"/>
                </a:solidFill>
              </a:rPr>
              <a:t>)</a:t>
            </a:r>
            <a:endParaRPr lang="es-UY" sz="2000" dirty="0">
              <a:solidFill>
                <a:srgbClr val="006600"/>
              </a:solidFill>
              <a:latin typeface="Cambria Math"/>
              <a:ea typeface="Cambria Math"/>
            </a:endParaRPr>
          </a:p>
          <a:p>
            <a:pPr marL="0" indent="0">
              <a:spcAft>
                <a:spcPts val="900"/>
              </a:spcAft>
              <a:buNone/>
            </a:pPr>
            <a:r>
              <a:rPr lang="en-US" sz="2000" i="1" dirty="0"/>
              <a:t>        </a:t>
            </a:r>
            <a:r>
              <a:rPr lang="en-US" sz="2000" b="1" i="1" dirty="0"/>
              <a:t>R</a:t>
            </a:r>
            <a:r>
              <a:rPr lang="en-US" sz="2000" b="1" dirty="0"/>
              <a:t> ∘ </a:t>
            </a:r>
            <a:r>
              <a:rPr lang="en-US" sz="2000" b="1" i="1" dirty="0"/>
              <a:t>S</a:t>
            </a:r>
            <a:r>
              <a:rPr lang="en-US" sz="2000" b="1" dirty="0"/>
              <a:t> ⊑ </a:t>
            </a:r>
            <a:r>
              <a:rPr lang="en-US" sz="2000" b="1" i="1" dirty="0"/>
              <a:t>Q   </a:t>
            </a:r>
            <a:r>
              <a:rPr lang="es-UY" sz="2000" b="1" i="1" dirty="0" err="1">
                <a:solidFill>
                  <a:srgbClr val="006600"/>
                </a:solidFill>
                <a:ea typeface="Cambria Math"/>
              </a:rPr>
              <a:t>esHermano</a:t>
            </a:r>
            <a:r>
              <a:rPr lang="es-UY" sz="2000" b="1" i="1" dirty="0">
                <a:solidFill>
                  <a:srgbClr val="006600"/>
                </a:solidFill>
                <a:ea typeface="Cambria Math"/>
              </a:rPr>
              <a:t> </a:t>
            </a:r>
            <a:r>
              <a:rPr lang="en-US" sz="2000" b="1" dirty="0">
                <a:solidFill>
                  <a:srgbClr val="006600"/>
                </a:solidFill>
              </a:rPr>
              <a:t>∘</a:t>
            </a:r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s-UY" sz="2000" b="1" i="1" dirty="0" err="1">
                <a:solidFill>
                  <a:srgbClr val="006600"/>
                </a:solidFill>
                <a:ea typeface="Cambria Math"/>
              </a:rPr>
              <a:t>esPadre</a:t>
            </a:r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>
                <a:solidFill>
                  <a:srgbClr val="006600"/>
                </a:solidFill>
              </a:rPr>
              <a:t>⊑</a:t>
            </a:r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s-UY" sz="2000" b="1" i="1" dirty="0" err="1">
                <a:solidFill>
                  <a:srgbClr val="006600"/>
                </a:solidFill>
                <a:ea typeface="Cambria Math"/>
              </a:rPr>
              <a:t>esTio</a:t>
            </a:r>
            <a:endParaRPr lang="es-UY" sz="2000" b="1" i="1" dirty="0">
              <a:solidFill>
                <a:srgbClr val="006600"/>
              </a:solidFill>
              <a:ea typeface="Cambria Math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s-UY" sz="2000" dirty="0">
                <a:latin typeface="Calibri" panose="020F0502020204030204" pitchFamily="34" charset="0"/>
                <a:ea typeface="Cambria Math"/>
              </a:rPr>
              <a:t>Roles transitivos:  </a:t>
            </a:r>
            <a:r>
              <a:rPr lang="es-UY" sz="2000" b="1" dirty="0" err="1">
                <a:latin typeface="Calibri" panose="020F0502020204030204" pitchFamily="34" charset="0"/>
                <a:ea typeface="Cambria Math"/>
              </a:rPr>
              <a:t>Trans</a:t>
            </a:r>
            <a:r>
              <a:rPr lang="en-US" sz="2000" b="1" dirty="0"/>
              <a:t>(</a:t>
            </a:r>
            <a:r>
              <a:rPr lang="en-US" sz="2000" b="1" i="1" dirty="0"/>
              <a:t>R</a:t>
            </a:r>
            <a:r>
              <a:rPr lang="en-US" sz="2000" b="1" dirty="0"/>
              <a:t>)  </a:t>
            </a:r>
            <a:r>
              <a:rPr lang="en-US" sz="2000" dirty="0"/>
              <a:t> </a:t>
            </a:r>
            <a:r>
              <a:rPr lang="en-US" sz="2000" dirty="0">
                <a:sym typeface="Wingdings" panose="05000000000000000000" pitchFamily="2" charset="2"/>
              </a:rPr>
              <a:t> </a:t>
            </a:r>
            <a:r>
              <a:rPr lang="en-US" sz="2000" b="1" i="1" dirty="0"/>
              <a:t>R</a:t>
            </a:r>
            <a:r>
              <a:rPr lang="en-US" sz="2000" b="1" dirty="0"/>
              <a:t> ∘ </a:t>
            </a:r>
            <a:r>
              <a:rPr lang="en-US" sz="2000" b="1" i="1" dirty="0"/>
              <a:t>R</a:t>
            </a:r>
            <a:r>
              <a:rPr lang="en-US" sz="2000" b="1" dirty="0"/>
              <a:t> ⊑ </a:t>
            </a:r>
            <a:r>
              <a:rPr lang="en-US" sz="2000" b="1" i="1" dirty="0"/>
              <a:t>R</a:t>
            </a:r>
            <a:endParaRPr lang="es-UY" sz="2000" b="1" i="1" dirty="0">
              <a:latin typeface="Calibri" panose="020F0502020204030204" pitchFamily="34" charset="0"/>
            </a:endParaRPr>
          </a:p>
        </p:txBody>
      </p:sp>
      <p:sp>
        <p:nvSpPr>
          <p:cNvPr id="123906" name="1 Título"/>
          <p:cNvSpPr>
            <a:spLocks noGrp="1"/>
          </p:cNvSpPr>
          <p:nvPr>
            <p:ph type="title"/>
          </p:nvPr>
        </p:nvSpPr>
        <p:spPr>
          <a:xfrm>
            <a:off x="251519" y="44624"/>
            <a:ext cx="8641655" cy="504056"/>
          </a:xfrm>
        </p:spPr>
        <p:txBody>
          <a:bodyPr/>
          <a:lstStyle/>
          <a:p>
            <a:pPr indent="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n-US" sz="3200" b="1" dirty="0" err="1">
                <a:solidFill>
                  <a:srgbClr val="7030A0"/>
                </a:solidFill>
              </a:rPr>
              <a:t>Lógica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err="1">
                <a:solidFill>
                  <a:srgbClr val="7030A0"/>
                </a:solidFill>
              </a:rPr>
              <a:t>Descriptiva</a:t>
            </a:r>
            <a:r>
              <a:rPr lang="en-US" sz="3200" b="1" dirty="0">
                <a:solidFill>
                  <a:srgbClr val="7030A0"/>
                </a:solidFill>
              </a:rPr>
              <a:t> – </a:t>
            </a:r>
            <a:r>
              <a:rPr lang="en-US" sz="3200" b="1" dirty="0" err="1">
                <a:solidFill>
                  <a:srgbClr val="7030A0"/>
                </a:solidFill>
              </a:rPr>
              <a:t>Sintaxis</a:t>
            </a:r>
            <a:r>
              <a:rPr lang="en-US" sz="3200" b="1" dirty="0">
                <a:solidFill>
                  <a:srgbClr val="7030A0"/>
                </a:solidFill>
              </a:rPr>
              <a:t> - </a:t>
            </a:r>
            <a:r>
              <a:rPr lang="en-US" sz="3200" b="1" dirty="0" err="1">
                <a:solidFill>
                  <a:srgbClr val="7030A0"/>
                </a:solidFill>
              </a:rPr>
              <a:t>Rbox</a:t>
            </a:r>
            <a:endParaRPr 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379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1 Título"/>
          <p:cNvSpPr>
            <a:spLocks noGrp="1"/>
          </p:cNvSpPr>
          <p:nvPr>
            <p:ph type="title"/>
          </p:nvPr>
        </p:nvSpPr>
        <p:spPr>
          <a:xfrm>
            <a:off x="251519" y="44624"/>
            <a:ext cx="8641655" cy="576064"/>
          </a:xfrm>
        </p:spPr>
        <p:txBody>
          <a:bodyPr/>
          <a:lstStyle/>
          <a:p>
            <a:pPr indent="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n-US" sz="3200" b="1" dirty="0" err="1">
                <a:solidFill>
                  <a:srgbClr val="7030A0"/>
                </a:solidFill>
              </a:rPr>
              <a:t>Lógica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err="1">
                <a:solidFill>
                  <a:srgbClr val="7030A0"/>
                </a:solidFill>
              </a:rPr>
              <a:t>Descriptiva</a:t>
            </a:r>
            <a:r>
              <a:rPr lang="en-US" sz="3200" b="1" dirty="0">
                <a:solidFill>
                  <a:srgbClr val="7030A0"/>
                </a:solidFill>
              </a:rPr>
              <a:t> - </a:t>
            </a:r>
            <a:r>
              <a:rPr lang="en-US" sz="3200" b="1" dirty="0" err="1">
                <a:solidFill>
                  <a:srgbClr val="7030A0"/>
                </a:solidFill>
              </a:rPr>
              <a:t>Semántica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692696"/>
            <a:ext cx="8784977" cy="5904656"/>
          </a:xfrm>
        </p:spPr>
        <p:txBody>
          <a:bodyPr rtlCol="0"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s-UY" sz="2400" b="1" dirty="0">
                <a:solidFill>
                  <a:schemeClr val="accent6">
                    <a:lumMod val="75000"/>
                  </a:schemeClr>
                </a:solidFill>
              </a:rPr>
              <a:t>Interpretación</a:t>
            </a:r>
            <a:endParaRPr lang="es-UY" sz="2400" b="1" dirty="0">
              <a:solidFill>
                <a:schemeClr val="accent6">
                  <a:lumMod val="75000"/>
                </a:schemeClr>
              </a:solidFill>
              <a:ea typeface="Cambria Math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s-UY" sz="2100" dirty="0">
                <a:ea typeface="Verdana"/>
                <a:cs typeface="Arial" pitchFamily="34" charset="0"/>
                <a:sym typeface="Wingdings" pitchFamily="2" charset="2"/>
              </a:rPr>
              <a:t>Sea </a:t>
            </a:r>
            <a:r>
              <a:rPr lang="en-US" sz="2100" b="1" dirty="0">
                <a:solidFill>
                  <a:srgbClr val="C00000"/>
                </a:solidFill>
                <a:latin typeface="Lucida Calligraphy"/>
              </a:rPr>
              <a:t>I </a:t>
            </a:r>
            <a:r>
              <a:rPr lang="en-US" sz="2100" b="1" dirty="0">
                <a:solidFill>
                  <a:srgbClr val="C00000"/>
                </a:solidFill>
              </a:rPr>
              <a:t>= </a:t>
            </a:r>
            <a:r>
              <a:rPr lang="en-US" sz="2100" b="1" i="1" dirty="0">
                <a:solidFill>
                  <a:srgbClr val="C00000"/>
                </a:solidFill>
              </a:rPr>
              <a:t>(</a:t>
            </a:r>
            <a:r>
              <a:rPr lang="en-US" sz="2100" b="1" dirty="0">
                <a:solidFill>
                  <a:srgbClr val="C00000"/>
                </a:solidFill>
                <a:latin typeface="Cambria Math"/>
                <a:ea typeface="Cambria Math"/>
              </a:rPr>
              <a:t>∆</a:t>
            </a:r>
            <a:r>
              <a:rPr lang="en-US" sz="2100" b="1" baseline="30000" dirty="0">
                <a:solidFill>
                  <a:srgbClr val="C00000"/>
                </a:solidFill>
                <a:latin typeface="Lucida Calligraphy"/>
              </a:rPr>
              <a:t>I</a:t>
            </a:r>
            <a:r>
              <a:rPr lang="en-US" sz="2100" b="1" dirty="0">
                <a:solidFill>
                  <a:srgbClr val="C00000"/>
                </a:solidFill>
              </a:rPr>
              <a:t>, </a:t>
            </a:r>
            <a:r>
              <a:rPr lang="en-US" sz="2100" b="1" baseline="30000" dirty="0">
                <a:solidFill>
                  <a:srgbClr val="C00000"/>
                </a:solidFill>
              </a:rPr>
              <a:t>.</a:t>
            </a:r>
            <a:r>
              <a:rPr lang="en-US" sz="2100" b="1" baseline="30000" dirty="0">
                <a:solidFill>
                  <a:srgbClr val="C00000"/>
                </a:solidFill>
                <a:latin typeface="Lucida Calligraphy"/>
              </a:rPr>
              <a:t>I </a:t>
            </a:r>
            <a:r>
              <a:rPr lang="en-US" sz="2100" b="1" dirty="0">
                <a:solidFill>
                  <a:srgbClr val="C00000"/>
                </a:solidFill>
              </a:rPr>
              <a:t>) </a:t>
            </a:r>
            <a:r>
              <a:rPr lang="en-US" sz="2100" dirty="0" err="1">
                <a:solidFill>
                  <a:schemeClr val="dk1"/>
                </a:solidFill>
              </a:rPr>
              <a:t>tal</a:t>
            </a:r>
            <a:r>
              <a:rPr lang="en-US" sz="2100" dirty="0">
                <a:solidFill>
                  <a:schemeClr val="dk1"/>
                </a:solidFill>
              </a:rPr>
              <a:t> </a:t>
            </a:r>
            <a:r>
              <a:rPr lang="en-US" sz="2100" dirty="0" err="1">
                <a:solidFill>
                  <a:schemeClr val="dk1"/>
                </a:solidFill>
              </a:rPr>
              <a:t>que</a:t>
            </a:r>
            <a:r>
              <a:rPr lang="en-US" sz="2100" dirty="0">
                <a:latin typeface="Cambria Math"/>
                <a:ea typeface="Cambria Math"/>
              </a:rPr>
              <a:t>: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100" b="1" dirty="0">
                <a:solidFill>
                  <a:srgbClr val="C00000"/>
                </a:solidFill>
                <a:latin typeface="Cambria Math"/>
                <a:ea typeface="Cambria Math"/>
              </a:rPr>
              <a:t>∆</a:t>
            </a:r>
            <a:r>
              <a:rPr lang="en-US" sz="2100" b="1" baseline="30000" dirty="0">
                <a:solidFill>
                  <a:srgbClr val="C00000"/>
                </a:solidFill>
                <a:latin typeface="Lucida Calligraphy"/>
              </a:rPr>
              <a:t>I</a:t>
            </a:r>
            <a:r>
              <a:rPr lang="en-US" sz="2100" dirty="0">
                <a:solidFill>
                  <a:schemeClr val="dk1"/>
                </a:solidFill>
              </a:rPr>
              <a:t>: </a:t>
            </a:r>
            <a:r>
              <a:rPr lang="en-US" sz="2100" dirty="0" err="1">
                <a:solidFill>
                  <a:schemeClr val="dk1"/>
                </a:solidFill>
              </a:rPr>
              <a:t>dominio</a:t>
            </a:r>
            <a:r>
              <a:rPr lang="en-US" sz="2100" dirty="0">
                <a:solidFill>
                  <a:schemeClr val="dk1"/>
                </a:solidFill>
              </a:rPr>
              <a:t> de </a:t>
            </a:r>
            <a:r>
              <a:rPr lang="en-US" sz="2100" dirty="0" err="1">
                <a:solidFill>
                  <a:schemeClr val="dk1"/>
                </a:solidFill>
              </a:rPr>
              <a:t>interpretación</a:t>
            </a:r>
            <a:r>
              <a:rPr lang="en-US" sz="2100" dirty="0">
                <a:solidFill>
                  <a:schemeClr val="dk1"/>
                </a:solidFill>
              </a:rPr>
              <a:t>, </a:t>
            </a:r>
            <a:r>
              <a:rPr lang="en-US" sz="2100" dirty="0" err="1">
                <a:solidFill>
                  <a:schemeClr val="dk1"/>
                </a:solidFill>
              </a:rPr>
              <a:t>conjunto</a:t>
            </a:r>
            <a:r>
              <a:rPr lang="en-US" sz="2100" dirty="0">
                <a:solidFill>
                  <a:schemeClr val="dk1"/>
                </a:solidFill>
              </a:rPr>
              <a:t> no </a:t>
            </a:r>
            <a:r>
              <a:rPr lang="en-US" sz="2100" dirty="0" err="1">
                <a:solidFill>
                  <a:schemeClr val="dk1"/>
                </a:solidFill>
              </a:rPr>
              <a:t>vacío</a:t>
            </a:r>
            <a:endParaRPr lang="en-US" sz="2100" dirty="0">
              <a:solidFill>
                <a:schemeClr val="dk1"/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2100" b="1" baseline="30000" dirty="0">
                <a:solidFill>
                  <a:srgbClr val="C00000"/>
                </a:solidFill>
              </a:rPr>
              <a:t>.</a:t>
            </a:r>
            <a:r>
              <a:rPr lang="en-US" sz="2100" b="1" baseline="30000" dirty="0">
                <a:solidFill>
                  <a:srgbClr val="C00000"/>
                </a:solidFill>
                <a:latin typeface="Lucida Calligraphy"/>
              </a:rPr>
              <a:t>I</a:t>
            </a:r>
            <a:r>
              <a:rPr lang="en-US" sz="2100" dirty="0">
                <a:solidFill>
                  <a:schemeClr val="dk1"/>
                </a:solidFill>
              </a:rPr>
              <a:t>: </a:t>
            </a:r>
            <a:r>
              <a:rPr lang="en-US" sz="2100" dirty="0" err="1">
                <a:solidFill>
                  <a:schemeClr val="dk1"/>
                </a:solidFill>
              </a:rPr>
              <a:t>función</a:t>
            </a:r>
            <a:r>
              <a:rPr lang="en-US" sz="2100" dirty="0">
                <a:solidFill>
                  <a:schemeClr val="dk1"/>
                </a:solidFill>
              </a:rPr>
              <a:t> de </a:t>
            </a:r>
            <a:r>
              <a:rPr lang="en-US" sz="2100" dirty="0" err="1">
                <a:solidFill>
                  <a:schemeClr val="dk1"/>
                </a:solidFill>
              </a:rPr>
              <a:t>interpretación</a:t>
            </a:r>
            <a:r>
              <a:rPr lang="en-US" sz="2100" dirty="0">
                <a:solidFill>
                  <a:schemeClr val="dk1"/>
                </a:solidFill>
              </a:rPr>
              <a:t> </a:t>
            </a:r>
            <a:r>
              <a:rPr lang="en-US" sz="2100" dirty="0" err="1">
                <a:solidFill>
                  <a:schemeClr val="dk1"/>
                </a:solidFill>
              </a:rPr>
              <a:t>que</a:t>
            </a:r>
            <a:r>
              <a:rPr lang="en-US" sz="2100" dirty="0">
                <a:solidFill>
                  <a:schemeClr val="dk1"/>
                </a:solidFill>
              </a:rPr>
              <a:t> </a:t>
            </a:r>
            <a:r>
              <a:rPr lang="en-US" sz="2100" dirty="0" err="1">
                <a:solidFill>
                  <a:schemeClr val="dk1"/>
                </a:solidFill>
              </a:rPr>
              <a:t>asigna</a:t>
            </a:r>
            <a:endParaRPr lang="en-US" sz="2100" dirty="0">
              <a:solidFill>
                <a:schemeClr val="dk1"/>
              </a:solidFill>
            </a:endParaRP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900" dirty="0">
                <a:solidFill>
                  <a:schemeClr val="dk1"/>
                </a:solidFill>
                <a:ea typeface="Cambria Math"/>
                <a:cs typeface="Arial" pitchFamily="34" charset="0"/>
                <a:sym typeface="Wingdings" pitchFamily="2" charset="2"/>
              </a:rPr>
              <a:t>A </a:t>
            </a:r>
            <a:r>
              <a:rPr lang="en-US" sz="1900" dirty="0" err="1">
                <a:solidFill>
                  <a:schemeClr val="dk1"/>
                </a:solidFill>
                <a:ea typeface="Cambria Math"/>
                <a:cs typeface="Arial" pitchFamily="34" charset="0"/>
                <a:sym typeface="Wingdings" pitchFamily="2" charset="2"/>
              </a:rPr>
              <a:t>cada</a:t>
            </a:r>
            <a:r>
              <a:rPr lang="en-US" sz="1900" dirty="0">
                <a:solidFill>
                  <a:schemeClr val="dk1"/>
                </a:solidFill>
                <a:ea typeface="Cambria Math"/>
                <a:cs typeface="Arial" pitchFamily="34" charset="0"/>
                <a:sym typeface="Wingdings" pitchFamily="2" charset="2"/>
              </a:rPr>
              <a:t> </a:t>
            </a:r>
            <a:r>
              <a:rPr lang="en-US" sz="1900" b="1" dirty="0" err="1">
                <a:solidFill>
                  <a:srgbClr val="7030A0"/>
                </a:solidFill>
                <a:ea typeface="Cambria Math"/>
                <a:cs typeface="Arial" pitchFamily="34" charset="0"/>
                <a:sym typeface="Wingdings" pitchFamily="2" charset="2"/>
              </a:rPr>
              <a:t>concepto</a:t>
            </a:r>
            <a:r>
              <a:rPr lang="en-US" sz="1900" b="1" dirty="0">
                <a:solidFill>
                  <a:srgbClr val="7030A0"/>
                </a:solidFill>
                <a:ea typeface="Cambria Math"/>
                <a:cs typeface="Arial" pitchFamily="34" charset="0"/>
                <a:sym typeface="Wingdings" pitchFamily="2" charset="2"/>
              </a:rPr>
              <a:t> </a:t>
            </a:r>
            <a:r>
              <a:rPr lang="en-US" sz="1900" b="1" i="1" dirty="0">
                <a:solidFill>
                  <a:srgbClr val="7030A0"/>
                </a:solidFill>
                <a:ea typeface="Cambria Math"/>
                <a:cs typeface="Arial" pitchFamily="34" charset="0"/>
                <a:sym typeface="Wingdings" pitchFamily="2" charset="2"/>
              </a:rPr>
              <a:t>A</a:t>
            </a:r>
            <a:r>
              <a:rPr lang="en-US" sz="1900" dirty="0">
                <a:solidFill>
                  <a:schemeClr val="dk1"/>
                </a:solidFill>
                <a:ea typeface="Cambria Math"/>
                <a:cs typeface="Arial" pitchFamily="34" charset="0"/>
                <a:sym typeface="Wingdings" pitchFamily="2" charset="2"/>
              </a:rPr>
              <a:t> un </a:t>
            </a:r>
            <a:r>
              <a:rPr lang="en-US" sz="1900" dirty="0" err="1">
                <a:solidFill>
                  <a:schemeClr val="dk1"/>
                </a:solidFill>
                <a:ea typeface="Cambria Math"/>
                <a:cs typeface="Arial" pitchFamily="34" charset="0"/>
                <a:sym typeface="Wingdings" pitchFamily="2" charset="2"/>
              </a:rPr>
              <a:t>conjunto</a:t>
            </a:r>
            <a:r>
              <a:rPr lang="en-US" sz="1900" dirty="0">
                <a:solidFill>
                  <a:schemeClr val="dk1"/>
                </a:solidFill>
                <a:ea typeface="Cambria Math"/>
                <a:cs typeface="Arial" pitchFamily="34" charset="0"/>
                <a:sym typeface="Wingdings" pitchFamily="2" charset="2"/>
              </a:rPr>
              <a:t> </a:t>
            </a:r>
            <a:r>
              <a:rPr lang="en-US" sz="1900" b="1" i="1" dirty="0">
                <a:solidFill>
                  <a:srgbClr val="7030A0"/>
                </a:solidFill>
                <a:ea typeface="Cambria Math"/>
                <a:cs typeface="Arial" pitchFamily="34" charset="0"/>
                <a:sym typeface="Wingdings" pitchFamily="2" charset="2"/>
              </a:rPr>
              <a:t>A</a:t>
            </a:r>
            <a:r>
              <a:rPr lang="en-US" sz="1900" b="1" baseline="30000" dirty="0">
                <a:solidFill>
                  <a:srgbClr val="7030A0"/>
                </a:solidFill>
                <a:latin typeface="Lucida Calligraphy"/>
              </a:rPr>
              <a:t>I </a:t>
            </a:r>
            <a:r>
              <a:rPr lang="es-UY" sz="19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⊆ </a:t>
            </a:r>
            <a:r>
              <a:rPr lang="en-US" sz="1900" b="1" dirty="0">
                <a:solidFill>
                  <a:srgbClr val="7030A0"/>
                </a:solidFill>
                <a:latin typeface="Cambria Math"/>
                <a:ea typeface="Cambria Math"/>
              </a:rPr>
              <a:t>∆</a:t>
            </a:r>
            <a:r>
              <a:rPr lang="en-US" sz="19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endParaRPr lang="en-US" sz="1900" b="1" dirty="0">
              <a:solidFill>
                <a:srgbClr val="7030A0"/>
              </a:solidFill>
            </a:endParaRP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900" dirty="0">
                <a:solidFill>
                  <a:schemeClr val="dk1"/>
                </a:solidFill>
              </a:rPr>
              <a:t>A </a:t>
            </a:r>
            <a:r>
              <a:rPr lang="en-US" sz="1900" dirty="0" err="1">
                <a:solidFill>
                  <a:schemeClr val="dk1"/>
                </a:solidFill>
              </a:rPr>
              <a:t>cada</a:t>
            </a:r>
            <a:r>
              <a:rPr lang="en-US" sz="1900" dirty="0">
                <a:solidFill>
                  <a:schemeClr val="dk1"/>
                </a:solidFill>
              </a:rPr>
              <a:t> </a:t>
            </a:r>
            <a:r>
              <a:rPr lang="en-US" sz="1900" b="1" dirty="0" err="1">
                <a:solidFill>
                  <a:srgbClr val="7030A0"/>
                </a:solidFill>
              </a:rPr>
              <a:t>rol</a:t>
            </a:r>
            <a:r>
              <a:rPr lang="en-US" sz="1900" b="1" dirty="0">
                <a:solidFill>
                  <a:srgbClr val="7030A0"/>
                </a:solidFill>
              </a:rPr>
              <a:t> </a:t>
            </a:r>
            <a:r>
              <a:rPr lang="en-US" sz="1900" b="1" i="1" dirty="0">
                <a:solidFill>
                  <a:srgbClr val="7030A0"/>
                </a:solidFill>
              </a:rPr>
              <a:t>R</a:t>
            </a:r>
            <a:r>
              <a:rPr lang="en-US" sz="1900" i="1" dirty="0">
                <a:solidFill>
                  <a:schemeClr val="dk1"/>
                </a:solidFill>
              </a:rPr>
              <a:t> </a:t>
            </a:r>
            <a:r>
              <a:rPr lang="en-US" sz="1900" dirty="0" err="1">
                <a:solidFill>
                  <a:schemeClr val="dk1"/>
                </a:solidFill>
              </a:rPr>
              <a:t>una</a:t>
            </a:r>
            <a:r>
              <a:rPr lang="en-US" sz="1900" dirty="0">
                <a:solidFill>
                  <a:schemeClr val="dk1"/>
                </a:solidFill>
              </a:rPr>
              <a:t> </a:t>
            </a:r>
            <a:r>
              <a:rPr lang="en-US" sz="1900" dirty="0" err="1">
                <a:solidFill>
                  <a:schemeClr val="dk1"/>
                </a:solidFill>
              </a:rPr>
              <a:t>relación</a:t>
            </a:r>
            <a:r>
              <a:rPr lang="en-US" sz="1900" dirty="0">
                <a:solidFill>
                  <a:schemeClr val="dk1"/>
                </a:solidFill>
              </a:rPr>
              <a:t> </a:t>
            </a:r>
            <a:r>
              <a:rPr lang="en-US" sz="1900" dirty="0" err="1">
                <a:solidFill>
                  <a:schemeClr val="dk1"/>
                </a:solidFill>
              </a:rPr>
              <a:t>binaria</a:t>
            </a:r>
            <a:r>
              <a:rPr lang="en-US" sz="1900" dirty="0">
                <a:solidFill>
                  <a:schemeClr val="dk1"/>
                </a:solidFill>
              </a:rPr>
              <a:t> </a:t>
            </a:r>
            <a:r>
              <a:rPr lang="en-US" sz="1900" b="1" i="1" dirty="0">
                <a:solidFill>
                  <a:srgbClr val="7030A0"/>
                </a:solidFill>
              </a:rPr>
              <a:t>R</a:t>
            </a:r>
            <a:r>
              <a:rPr lang="en-US" sz="1900" b="1" baseline="30000" dirty="0">
                <a:solidFill>
                  <a:srgbClr val="7030A0"/>
                </a:solidFill>
                <a:latin typeface="Lucida Calligraphy"/>
              </a:rPr>
              <a:t>I </a:t>
            </a:r>
            <a:r>
              <a:rPr lang="es-UY" sz="19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⊆ </a:t>
            </a:r>
            <a:r>
              <a:rPr lang="en-US" sz="1900" b="1" dirty="0">
                <a:solidFill>
                  <a:srgbClr val="7030A0"/>
                </a:solidFill>
                <a:latin typeface="Cambria Math"/>
                <a:ea typeface="Cambria Math"/>
              </a:rPr>
              <a:t>∆</a:t>
            </a:r>
            <a:r>
              <a:rPr lang="en-US" sz="1900" b="1" baseline="30000" dirty="0">
                <a:solidFill>
                  <a:srgbClr val="7030A0"/>
                </a:solidFill>
                <a:latin typeface="Lucida Calligraphy"/>
              </a:rPr>
              <a:t>I </a:t>
            </a:r>
            <a:r>
              <a:rPr lang="en-US" sz="1900" b="1" dirty="0">
                <a:solidFill>
                  <a:srgbClr val="7030A0"/>
                </a:solidFill>
              </a:rPr>
              <a:t>x </a:t>
            </a:r>
            <a:r>
              <a:rPr lang="en-US" sz="1900" b="1" dirty="0">
                <a:solidFill>
                  <a:srgbClr val="7030A0"/>
                </a:solidFill>
                <a:latin typeface="Cambria Math"/>
                <a:ea typeface="Cambria Math"/>
              </a:rPr>
              <a:t>∆</a:t>
            </a:r>
            <a:r>
              <a:rPr lang="en-US" sz="1900" b="1" baseline="30000" dirty="0">
                <a:solidFill>
                  <a:srgbClr val="7030A0"/>
                </a:solidFill>
                <a:latin typeface="Lucida Calligraphy"/>
              </a:rPr>
              <a:t>I</a:t>
            </a: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1900" dirty="0">
                <a:solidFill>
                  <a:schemeClr val="dk1"/>
                </a:solidFill>
              </a:rPr>
              <a:t>A </a:t>
            </a:r>
            <a:r>
              <a:rPr lang="en-US" sz="1900" dirty="0" err="1">
                <a:solidFill>
                  <a:schemeClr val="dk1"/>
                </a:solidFill>
              </a:rPr>
              <a:t>cada</a:t>
            </a:r>
            <a:r>
              <a:rPr lang="en-US" sz="1900" dirty="0">
                <a:solidFill>
                  <a:schemeClr val="dk1"/>
                </a:solidFill>
              </a:rPr>
              <a:t> </a:t>
            </a:r>
            <a:r>
              <a:rPr lang="en-US" sz="1900" b="1" dirty="0" err="1">
                <a:solidFill>
                  <a:srgbClr val="7030A0"/>
                </a:solidFill>
              </a:rPr>
              <a:t>individuo</a:t>
            </a:r>
            <a:r>
              <a:rPr lang="en-US" sz="1900" b="1" dirty="0">
                <a:solidFill>
                  <a:srgbClr val="7030A0"/>
                </a:solidFill>
              </a:rPr>
              <a:t> </a:t>
            </a:r>
            <a:r>
              <a:rPr lang="en-US" sz="1900" b="1" i="1" dirty="0">
                <a:solidFill>
                  <a:srgbClr val="7030A0"/>
                </a:solidFill>
              </a:rPr>
              <a:t>a</a:t>
            </a:r>
            <a:r>
              <a:rPr lang="en-US" sz="1900" i="1" dirty="0">
                <a:solidFill>
                  <a:schemeClr val="dk1"/>
                </a:solidFill>
              </a:rPr>
              <a:t> </a:t>
            </a:r>
            <a:r>
              <a:rPr lang="en-US" sz="1900" dirty="0">
                <a:solidFill>
                  <a:schemeClr val="dk1"/>
                </a:solidFill>
              </a:rPr>
              <a:t>un </a:t>
            </a:r>
            <a:r>
              <a:rPr lang="en-US" sz="1900" dirty="0" err="1">
                <a:solidFill>
                  <a:schemeClr val="dk1"/>
                </a:solidFill>
              </a:rPr>
              <a:t>elemento</a:t>
            </a:r>
            <a:r>
              <a:rPr lang="en-US" sz="1900" dirty="0">
                <a:solidFill>
                  <a:schemeClr val="dk1"/>
                </a:solidFill>
              </a:rPr>
              <a:t> </a:t>
            </a:r>
            <a:r>
              <a:rPr lang="en-US" sz="1900" b="1" i="1" dirty="0" err="1">
                <a:solidFill>
                  <a:srgbClr val="7030A0"/>
                </a:solidFill>
              </a:rPr>
              <a:t>a</a:t>
            </a:r>
            <a:r>
              <a:rPr lang="en-US" sz="1900" b="1" baseline="30000" dirty="0" err="1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1900" b="1" dirty="0">
                <a:solidFill>
                  <a:srgbClr val="7030A0"/>
                </a:solidFill>
                <a:latin typeface="Lucida Calligraphy"/>
              </a:rPr>
              <a:t> </a:t>
            </a:r>
            <a:r>
              <a:rPr lang="en-US" sz="19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∈ </a:t>
            </a:r>
            <a:r>
              <a:rPr lang="en-US" sz="1900" b="1" dirty="0">
                <a:solidFill>
                  <a:srgbClr val="7030A0"/>
                </a:solidFill>
                <a:latin typeface="Cambria Math"/>
                <a:ea typeface="Cambria Math"/>
              </a:rPr>
              <a:t>∆</a:t>
            </a:r>
            <a:r>
              <a:rPr lang="en-US" sz="19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endParaRPr lang="en-US" sz="1900" b="1" i="1" dirty="0">
              <a:solidFill>
                <a:srgbClr val="7030A0"/>
              </a:solidFill>
            </a:endParaRPr>
          </a:p>
          <a:p>
            <a:pPr marL="457200" lvl="1" indent="0">
              <a:spcAft>
                <a:spcPts val="1200"/>
              </a:spcAft>
              <a:buNone/>
            </a:pPr>
            <a:endParaRPr lang="en-US" sz="2000" i="1" dirty="0">
              <a:solidFill>
                <a:schemeClr val="dk1"/>
              </a:solidFill>
            </a:endParaRP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en-US" sz="2000" i="1" dirty="0">
              <a:solidFill>
                <a:srgbClr val="7030A0"/>
              </a:solidFill>
              <a:ea typeface="Cambria Math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endParaRPr lang="es-UY" sz="2100" i="1" dirty="0"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endParaRPr lang="es-UY" sz="2100" b="1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s-UY" sz="2000" dirty="0">
              <a:ea typeface="Cambria Math"/>
            </a:endParaRPr>
          </a:p>
          <a:p>
            <a:pPr marL="0" indent="0">
              <a:buNone/>
            </a:pPr>
            <a:endParaRPr lang="es-UY" sz="2200" dirty="0"/>
          </a:p>
        </p:txBody>
      </p:sp>
    </p:spTree>
    <p:extLst>
      <p:ext uri="{BB962C8B-B14F-4D97-AF65-F5344CB8AC3E}">
        <p14:creationId xmlns:p14="http://schemas.microsoft.com/office/powerpoint/2010/main" val="7307055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1 Título"/>
          <p:cNvSpPr>
            <a:spLocks noGrp="1"/>
          </p:cNvSpPr>
          <p:nvPr>
            <p:ph type="title"/>
          </p:nvPr>
        </p:nvSpPr>
        <p:spPr>
          <a:xfrm>
            <a:off x="251519" y="44624"/>
            <a:ext cx="8641655" cy="576064"/>
          </a:xfrm>
        </p:spPr>
        <p:txBody>
          <a:bodyPr/>
          <a:lstStyle/>
          <a:p>
            <a:pPr indent="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n-US" sz="3200" b="1" dirty="0" err="1">
                <a:solidFill>
                  <a:srgbClr val="7030A0"/>
                </a:solidFill>
              </a:rPr>
              <a:t>Lógica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err="1">
                <a:solidFill>
                  <a:srgbClr val="7030A0"/>
                </a:solidFill>
              </a:rPr>
              <a:t>Descriptiva</a:t>
            </a:r>
            <a:r>
              <a:rPr lang="en-US" sz="3200" b="1" dirty="0">
                <a:solidFill>
                  <a:srgbClr val="7030A0"/>
                </a:solidFill>
              </a:rPr>
              <a:t> - </a:t>
            </a:r>
            <a:r>
              <a:rPr lang="en-US" sz="3200" b="1" dirty="0" err="1">
                <a:solidFill>
                  <a:srgbClr val="7030A0"/>
                </a:solidFill>
              </a:rPr>
              <a:t>Semántica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792088"/>
            <a:ext cx="8784977" cy="5877272"/>
          </a:xfrm>
        </p:spPr>
        <p:txBody>
          <a:bodyPr rtlCol="0"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s-UY" sz="2400" b="1" dirty="0">
                <a:solidFill>
                  <a:schemeClr val="accent6">
                    <a:lumMod val="75000"/>
                  </a:schemeClr>
                </a:solidFill>
              </a:rPr>
              <a:t>Interpretación</a:t>
            </a:r>
            <a:endParaRPr lang="es-UY" sz="2400" b="1" dirty="0">
              <a:solidFill>
                <a:schemeClr val="accent6">
                  <a:lumMod val="75000"/>
                </a:schemeClr>
              </a:solidFill>
              <a:ea typeface="Cambria Math"/>
            </a:endParaRPr>
          </a:p>
          <a:p>
            <a:pPr marL="457200" lvl="1" indent="0">
              <a:spcAft>
                <a:spcPts val="1200"/>
              </a:spcAft>
              <a:buNone/>
            </a:pPr>
            <a:endParaRPr lang="en-US" sz="2000" i="1" dirty="0">
              <a:solidFill>
                <a:schemeClr val="dk1"/>
              </a:solidFill>
            </a:endParaRP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en-US" sz="2000" i="1" dirty="0">
              <a:solidFill>
                <a:srgbClr val="7030A0"/>
              </a:solidFill>
              <a:ea typeface="Cambria Math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endParaRPr lang="es-UY" sz="2100" i="1" dirty="0"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endParaRPr lang="es-UY" sz="2100" b="1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s-UY" sz="2000" dirty="0">
              <a:ea typeface="Cambria Math"/>
            </a:endParaRPr>
          </a:p>
          <a:p>
            <a:pPr marL="0" indent="0">
              <a:buNone/>
            </a:pPr>
            <a:endParaRPr lang="es-UY" sz="22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775" y="1444290"/>
            <a:ext cx="8870449" cy="4865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0934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1 Título"/>
          <p:cNvSpPr>
            <a:spLocks noGrp="1"/>
          </p:cNvSpPr>
          <p:nvPr>
            <p:ph type="title"/>
          </p:nvPr>
        </p:nvSpPr>
        <p:spPr>
          <a:xfrm>
            <a:off x="251519" y="44624"/>
            <a:ext cx="8641655" cy="576064"/>
          </a:xfrm>
        </p:spPr>
        <p:txBody>
          <a:bodyPr/>
          <a:lstStyle/>
          <a:p>
            <a:pPr indent="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n-US" sz="3200" b="1" dirty="0" err="1">
                <a:solidFill>
                  <a:srgbClr val="7030A0"/>
                </a:solidFill>
              </a:rPr>
              <a:t>Lógica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err="1">
                <a:solidFill>
                  <a:srgbClr val="7030A0"/>
                </a:solidFill>
              </a:rPr>
              <a:t>Descriptiva</a:t>
            </a:r>
            <a:r>
              <a:rPr lang="en-US" sz="3200" b="1" dirty="0">
                <a:solidFill>
                  <a:srgbClr val="7030A0"/>
                </a:solidFill>
              </a:rPr>
              <a:t> - </a:t>
            </a:r>
            <a:r>
              <a:rPr lang="en-US" sz="3200" b="1" dirty="0" err="1">
                <a:solidFill>
                  <a:srgbClr val="7030A0"/>
                </a:solidFill>
              </a:rPr>
              <a:t>Semántica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764704"/>
            <a:ext cx="8784977" cy="5760640"/>
          </a:xfrm>
        </p:spPr>
        <p:txBody>
          <a:bodyPr rtlCol="0"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s-UY" sz="2400" b="1" dirty="0">
                <a:solidFill>
                  <a:schemeClr val="accent6">
                    <a:lumMod val="75000"/>
                  </a:schemeClr>
                </a:solidFill>
              </a:rPr>
              <a:t>Interpretación de conceptos complejos </a:t>
            </a:r>
            <a:r>
              <a:rPr lang="es-UY" sz="2400" b="1" dirty="0">
                <a:solidFill>
                  <a:schemeClr val="accent6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𝒜𝓛𝒞</a:t>
            </a:r>
            <a:r>
              <a:rPr lang="es-UY" sz="2400" b="1" dirty="0">
                <a:solidFill>
                  <a:schemeClr val="accent6">
                    <a:lumMod val="75000"/>
                  </a:schemeClr>
                </a:solidFill>
                <a:latin typeface="Cambria Math"/>
                <a:ea typeface="Cambria Math"/>
              </a:rPr>
              <a:t>𝒬</a:t>
            </a:r>
            <a:endParaRPr lang="es-UY" sz="2400" b="1" dirty="0">
              <a:solidFill>
                <a:schemeClr val="accent6">
                  <a:lumMod val="75000"/>
                </a:schemeClr>
              </a:solidFill>
              <a:ea typeface="Cambria Math"/>
            </a:endParaRPr>
          </a:p>
          <a:p>
            <a:pPr marL="457200" lvl="1" indent="0">
              <a:spcAft>
                <a:spcPts val="1200"/>
              </a:spcAft>
              <a:buNone/>
            </a:pPr>
            <a:endParaRPr lang="en-US" sz="2000" i="1" dirty="0">
              <a:solidFill>
                <a:schemeClr val="dk1"/>
              </a:solidFill>
            </a:endParaRP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en-US" sz="2000" i="1" dirty="0">
              <a:solidFill>
                <a:srgbClr val="7030A0"/>
              </a:solidFill>
              <a:ea typeface="Cambria Math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endParaRPr lang="es-UY" sz="2100" i="1" dirty="0"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endParaRPr lang="es-UY" sz="2100" b="1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s-UY" sz="2000" dirty="0">
              <a:ea typeface="Cambria Math"/>
            </a:endParaRPr>
          </a:p>
          <a:p>
            <a:pPr marL="0" indent="0">
              <a:buNone/>
            </a:pPr>
            <a:endParaRPr lang="es-UY" sz="22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484" y="1674118"/>
            <a:ext cx="8023031" cy="3987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8350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1 Título"/>
          <p:cNvSpPr>
            <a:spLocks noGrp="1"/>
          </p:cNvSpPr>
          <p:nvPr>
            <p:ph type="title"/>
          </p:nvPr>
        </p:nvSpPr>
        <p:spPr>
          <a:xfrm>
            <a:off x="251519" y="44624"/>
            <a:ext cx="8641655" cy="576064"/>
          </a:xfrm>
        </p:spPr>
        <p:txBody>
          <a:bodyPr/>
          <a:lstStyle/>
          <a:p>
            <a:pPr indent="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n-US" sz="3200" b="1" dirty="0" err="1">
                <a:solidFill>
                  <a:srgbClr val="7030A0"/>
                </a:solidFill>
              </a:rPr>
              <a:t>Lógica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err="1">
                <a:solidFill>
                  <a:srgbClr val="7030A0"/>
                </a:solidFill>
              </a:rPr>
              <a:t>Descriptiva</a:t>
            </a:r>
            <a:r>
              <a:rPr lang="en-US" sz="3200" b="1" dirty="0">
                <a:solidFill>
                  <a:srgbClr val="7030A0"/>
                </a:solidFill>
              </a:rPr>
              <a:t> - </a:t>
            </a:r>
            <a:r>
              <a:rPr lang="en-US" sz="3200" b="1" dirty="0" err="1">
                <a:solidFill>
                  <a:srgbClr val="7030A0"/>
                </a:solidFill>
              </a:rPr>
              <a:t>Semántica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720080"/>
            <a:ext cx="8784977" cy="5805264"/>
          </a:xfrm>
        </p:spPr>
        <p:txBody>
          <a:bodyPr rtlCol="0"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s-UY" sz="2400" b="1" dirty="0">
                <a:solidFill>
                  <a:schemeClr val="accent6">
                    <a:lumMod val="75000"/>
                  </a:schemeClr>
                </a:solidFill>
              </a:rPr>
              <a:t>Ejemplo de Interpretación</a:t>
            </a:r>
            <a:endParaRPr lang="es-UY" sz="2400" b="1" dirty="0">
              <a:solidFill>
                <a:schemeClr val="accent6">
                  <a:lumMod val="75000"/>
                </a:schemeClr>
              </a:solidFill>
              <a:ea typeface="Cambria Math"/>
            </a:endParaRPr>
          </a:p>
          <a:p>
            <a:pPr marL="0" lvl="1" indent="0">
              <a:buNone/>
            </a:pPr>
            <a:r>
              <a:rPr lang="es-UY" sz="2100" dirty="0">
                <a:ea typeface="Verdana"/>
                <a:cs typeface="Arial" pitchFamily="34" charset="0"/>
                <a:sym typeface="Wingdings" pitchFamily="2" charset="2"/>
              </a:rPr>
              <a:t>Conceptos atómicos: </a:t>
            </a:r>
            <a:r>
              <a:rPr lang="es-UY" sz="2100" i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Persona</a:t>
            </a:r>
            <a:r>
              <a:rPr lang="es-UY" sz="2100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, </a:t>
            </a:r>
            <a:r>
              <a:rPr lang="es-UY" sz="2100" i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Madre</a:t>
            </a:r>
            <a:r>
              <a:rPr lang="es-UY" sz="2100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, </a:t>
            </a:r>
            <a:r>
              <a:rPr lang="es-UY" sz="2100" i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Padre</a:t>
            </a:r>
          </a:p>
          <a:p>
            <a:pPr marL="0" lvl="1" indent="0">
              <a:spcAft>
                <a:spcPts val="600"/>
              </a:spcAft>
              <a:buNone/>
            </a:pPr>
            <a:r>
              <a:rPr lang="es-UY" sz="2100" dirty="0">
                <a:ea typeface="Verdana"/>
                <a:cs typeface="Arial" pitchFamily="34" charset="0"/>
                <a:sym typeface="Wingdings" pitchFamily="2" charset="2"/>
              </a:rPr>
              <a:t>Rol</a:t>
            </a:r>
            <a:r>
              <a:rPr lang="es-UY" sz="2100" i="1" dirty="0">
                <a:ea typeface="Verdana"/>
                <a:cs typeface="Arial" pitchFamily="34" charset="0"/>
                <a:sym typeface="Wingdings" pitchFamily="2" charset="2"/>
              </a:rPr>
              <a:t> </a:t>
            </a:r>
            <a:r>
              <a:rPr lang="es-UY" sz="2100" dirty="0">
                <a:ea typeface="Verdana"/>
                <a:cs typeface="Arial" pitchFamily="34" charset="0"/>
                <a:sym typeface="Wingdings" pitchFamily="2" charset="2"/>
              </a:rPr>
              <a:t>atómico</a:t>
            </a:r>
            <a:r>
              <a:rPr lang="es-UY" sz="2100" i="1" dirty="0">
                <a:ea typeface="Verdana"/>
                <a:cs typeface="Arial" pitchFamily="34" charset="0"/>
                <a:sym typeface="Wingdings" pitchFamily="2" charset="2"/>
              </a:rPr>
              <a:t>: </a:t>
            </a:r>
            <a:r>
              <a:rPr lang="es-UY" sz="2100" i="1" dirty="0" err="1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tieneHijo</a:t>
            </a:r>
            <a:endParaRPr lang="es-UY" sz="2100" i="1" dirty="0">
              <a:solidFill>
                <a:srgbClr val="7030A0"/>
              </a:solidFill>
              <a:ea typeface="Verdana"/>
              <a:cs typeface="Arial" pitchFamily="34" charset="0"/>
              <a:sym typeface="Wingdings" pitchFamily="2" charset="2"/>
            </a:endParaRPr>
          </a:p>
          <a:p>
            <a:pPr marL="0" indent="0">
              <a:spcAft>
                <a:spcPts val="300"/>
              </a:spcAft>
              <a:buNone/>
            </a:pPr>
            <a:r>
              <a:rPr lang="en-US" sz="2200" dirty="0">
                <a:solidFill>
                  <a:schemeClr val="dk1"/>
                </a:solidFill>
                <a:latin typeface="Lucida Calligraphy"/>
              </a:rPr>
              <a:t>I </a:t>
            </a:r>
            <a:r>
              <a:rPr lang="en-US" sz="2200" dirty="0">
                <a:solidFill>
                  <a:schemeClr val="dk1"/>
                </a:solidFill>
              </a:rPr>
              <a:t>= </a:t>
            </a:r>
            <a:r>
              <a:rPr lang="en-US" sz="2200" i="1" dirty="0">
                <a:solidFill>
                  <a:schemeClr val="dk1"/>
                </a:solidFill>
              </a:rPr>
              <a:t>(</a:t>
            </a:r>
            <a:r>
              <a:rPr lang="en-US" sz="2200" dirty="0">
                <a:solidFill>
                  <a:schemeClr val="dk1"/>
                </a:solidFill>
                <a:latin typeface="Cambria Math"/>
                <a:ea typeface="Cambria Math"/>
              </a:rPr>
              <a:t>∆</a:t>
            </a:r>
            <a:r>
              <a:rPr lang="en-US" sz="2200" baseline="30000" dirty="0">
                <a:solidFill>
                  <a:schemeClr val="dk1"/>
                </a:solidFill>
                <a:latin typeface="Lucida Calligraphy"/>
              </a:rPr>
              <a:t>I</a:t>
            </a:r>
            <a:r>
              <a:rPr lang="en-US" sz="2200" dirty="0">
                <a:solidFill>
                  <a:schemeClr val="dk1"/>
                </a:solidFill>
              </a:rPr>
              <a:t>, </a:t>
            </a:r>
            <a:r>
              <a:rPr lang="en-US" sz="2200" baseline="30000" dirty="0">
                <a:solidFill>
                  <a:schemeClr val="dk1"/>
                </a:solidFill>
              </a:rPr>
              <a:t>.</a:t>
            </a:r>
            <a:r>
              <a:rPr lang="en-US" sz="2200" baseline="30000" dirty="0">
                <a:solidFill>
                  <a:schemeClr val="dk1"/>
                </a:solidFill>
                <a:latin typeface="Lucida Calligraphy"/>
              </a:rPr>
              <a:t>I </a:t>
            </a:r>
            <a:r>
              <a:rPr lang="en-US" sz="2200" dirty="0">
                <a:solidFill>
                  <a:schemeClr val="dk1"/>
                </a:solidFill>
              </a:rPr>
              <a:t>)</a:t>
            </a:r>
            <a:r>
              <a:rPr lang="en-US" sz="2200" dirty="0">
                <a:latin typeface="Cambria Math"/>
                <a:ea typeface="Cambria Math"/>
              </a:rPr>
              <a:t> </a:t>
            </a:r>
          </a:p>
          <a:p>
            <a:pPr marL="0" indent="0">
              <a:spcAft>
                <a:spcPts val="300"/>
              </a:spcAft>
              <a:buNone/>
            </a:pPr>
            <a:r>
              <a:rPr lang="en-US" sz="2200" dirty="0">
                <a:solidFill>
                  <a:schemeClr val="dk1"/>
                </a:solidFill>
                <a:latin typeface="Cambria Math"/>
                <a:ea typeface="Cambria Math"/>
              </a:rPr>
              <a:t>∆</a:t>
            </a:r>
            <a:r>
              <a:rPr lang="en-US" sz="2200" baseline="30000" dirty="0">
                <a:solidFill>
                  <a:schemeClr val="dk1"/>
                </a:solidFill>
                <a:latin typeface="Lucida Calligraphy"/>
              </a:rPr>
              <a:t>I</a:t>
            </a:r>
            <a:r>
              <a:rPr lang="en-US" sz="2200" dirty="0">
                <a:solidFill>
                  <a:schemeClr val="dk1"/>
                </a:solidFill>
              </a:rPr>
              <a:t> </a:t>
            </a:r>
            <a:r>
              <a:rPr lang="es-UY" sz="2200" dirty="0">
                <a:solidFill>
                  <a:schemeClr val="dk1"/>
                </a:solidFill>
              </a:rPr>
              <a:t>= {</a:t>
            </a:r>
            <a:r>
              <a:rPr lang="es-UY" sz="2200" i="1" dirty="0">
                <a:solidFill>
                  <a:schemeClr val="dk1"/>
                </a:solidFill>
              </a:rPr>
              <a:t>a</a:t>
            </a:r>
            <a:r>
              <a:rPr lang="es-UY" sz="2200" dirty="0">
                <a:solidFill>
                  <a:schemeClr val="dk1"/>
                </a:solidFill>
              </a:rPr>
              <a:t>, </a:t>
            </a:r>
            <a:r>
              <a:rPr lang="es-UY" sz="2200" i="1" dirty="0">
                <a:solidFill>
                  <a:schemeClr val="dk1"/>
                </a:solidFill>
              </a:rPr>
              <a:t>b</a:t>
            </a:r>
            <a:r>
              <a:rPr lang="es-UY" sz="2200" dirty="0">
                <a:solidFill>
                  <a:schemeClr val="dk1"/>
                </a:solidFill>
              </a:rPr>
              <a:t>, </a:t>
            </a:r>
            <a:r>
              <a:rPr lang="es-UY" sz="2200" i="1" dirty="0">
                <a:solidFill>
                  <a:schemeClr val="dk1"/>
                </a:solidFill>
              </a:rPr>
              <a:t>c</a:t>
            </a:r>
            <a:r>
              <a:rPr lang="es-UY" sz="2200" dirty="0">
                <a:solidFill>
                  <a:schemeClr val="dk1"/>
                </a:solidFill>
              </a:rPr>
              <a:t>, </a:t>
            </a:r>
            <a:r>
              <a:rPr lang="es-UY" sz="2200" i="1" dirty="0">
                <a:solidFill>
                  <a:schemeClr val="dk1"/>
                </a:solidFill>
              </a:rPr>
              <a:t>d</a:t>
            </a:r>
            <a:r>
              <a:rPr lang="es-UY" sz="2200" dirty="0">
                <a:solidFill>
                  <a:schemeClr val="dk1"/>
                </a:solidFill>
              </a:rPr>
              <a:t>, </a:t>
            </a:r>
            <a:r>
              <a:rPr lang="es-UY" sz="2200" i="1" dirty="0">
                <a:solidFill>
                  <a:schemeClr val="dk1"/>
                </a:solidFill>
              </a:rPr>
              <a:t>e</a:t>
            </a:r>
            <a:r>
              <a:rPr lang="es-UY" sz="2200" dirty="0">
                <a:solidFill>
                  <a:schemeClr val="dk1"/>
                </a:solidFill>
              </a:rPr>
              <a:t>}</a:t>
            </a:r>
            <a:endParaRPr lang="en-US" sz="2200" dirty="0">
              <a:solidFill>
                <a:schemeClr val="dk1"/>
              </a:solidFill>
            </a:endParaRPr>
          </a:p>
          <a:p>
            <a:pPr marL="0" indent="0">
              <a:spcAft>
                <a:spcPts val="300"/>
              </a:spcAft>
              <a:buNone/>
            </a:pPr>
            <a:r>
              <a:rPr lang="en-US" sz="2200" i="1" dirty="0" err="1">
                <a:solidFill>
                  <a:schemeClr val="dk1"/>
                </a:solidFill>
              </a:rPr>
              <a:t>Persona</a:t>
            </a:r>
            <a:r>
              <a:rPr lang="en-US" sz="2200" baseline="30000" dirty="0" err="1">
                <a:solidFill>
                  <a:schemeClr val="dk1"/>
                </a:solidFill>
                <a:latin typeface="Lucida Calligraphy"/>
              </a:rPr>
              <a:t>I</a:t>
            </a:r>
            <a:r>
              <a:rPr lang="en-US" sz="2200" baseline="30000" dirty="0">
                <a:solidFill>
                  <a:schemeClr val="dk1"/>
                </a:solidFill>
                <a:latin typeface="Lucida Calligraphy"/>
              </a:rPr>
              <a:t> </a:t>
            </a:r>
            <a:r>
              <a:rPr lang="en-US" sz="2200" dirty="0">
                <a:solidFill>
                  <a:schemeClr val="dk1"/>
                </a:solidFill>
              </a:rPr>
              <a:t>= {</a:t>
            </a:r>
            <a:r>
              <a:rPr lang="es-UY" sz="2200" i="1" dirty="0">
                <a:solidFill>
                  <a:schemeClr val="dk1"/>
                </a:solidFill>
              </a:rPr>
              <a:t>a</a:t>
            </a:r>
            <a:r>
              <a:rPr lang="es-UY" sz="2200" dirty="0">
                <a:solidFill>
                  <a:schemeClr val="dk1"/>
                </a:solidFill>
              </a:rPr>
              <a:t>, </a:t>
            </a:r>
            <a:r>
              <a:rPr lang="es-UY" sz="2200" i="1" dirty="0">
                <a:solidFill>
                  <a:schemeClr val="dk1"/>
                </a:solidFill>
              </a:rPr>
              <a:t>b</a:t>
            </a:r>
            <a:r>
              <a:rPr lang="es-UY" sz="2200" dirty="0">
                <a:solidFill>
                  <a:schemeClr val="dk1"/>
                </a:solidFill>
              </a:rPr>
              <a:t>, </a:t>
            </a:r>
            <a:r>
              <a:rPr lang="es-UY" sz="2200" i="1" dirty="0">
                <a:solidFill>
                  <a:schemeClr val="dk1"/>
                </a:solidFill>
              </a:rPr>
              <a:t>c</a:t>
            </a:r>
            <a:r>
              <a:rPr lang="es-UY" sz="2200" dirty="0">
                <a:solidFill>
                  <a:schemeClr val="dk1"/>
                </a:solidFill>
              </a:rPr>
              <a:t>, </a:t>
            </a:r>
            <a:r>
              <a:rPr lang="es-UY" sz="2200" i="1" dirty="0">
                <a:solidFill>
                  <a:schemeClr val="dk1"/>
                </a:solidFill>
              </a:rPr>
              <a:t>d</a:t>
            </a:r>
            <a:r>
              <a:rPr lang="es-UY" sz="2200" dirty="0">
                <a:solidFill>
                  <a:schemeClr val="dk1"/>
                </a:solidFill>
              </a:rPr>
              <a:t>}</a:t>
            </a:r>
            <a:endParaRPr lang="en-US" sz="2200" dirty="0">
              <a:solidFill>
                <a:schemeClr val="dk1"/>
              </a:solidFill>
            </a:endParaRPr>
          </a:p>
          <a:p>
            <a:pPr marL="0" indent="0">
              <a:spcAft>
                <a:spcPts val="300"/>
              </a:spcAft>
              <a:buNone/>
            </a:pPr>
            <a:r>
              <a:rPr lang="en-US" sz="2200" i="1" dirty="0" err="1">
                <a:solidFill>
                  <a:schemeClr val="dk1"/>
                </a:solidFill>
                <a:ea typeface="Cambria Math"/>
                <a:cs typeface="Arial" pitchFamily="34" charset="0"/>
                <a:sym typeface="Wingdings" pitchFamily="2" charset="2"/>
              </a:rPr>
              <a:t>Madre</a:t>
            </a:r>
            <a:r>
              <a:rPr lang="en-US" sz="2000" baseline="30000" dirty="0" err="1">
                <a:solidFill>
                  <a:schemeClr val="dk1"/>
                </a:solidFill>
                <a:latin typeface="Lucida Calligraphy"/>
              </a:rPr>
              <a:t>I</a:t>
            </a:r>
            <a:r>
              <a:rPr lang="en-US" sz="2000" baseline="30000" dirty="0">
                <a:solidFill>
                  <a:schemeClr val="dk1"/>
                </a:solidFill>
                <a:latin typeface="Lucida Calligraphy"/>
              </a:rPr>
              <a:t> </a:t>
            </a:r>
            <a:r>
              <a:rPr lang="en-US" sz="2200" dirty="0">
                <a:solidFill>
                  <a:schemeClr val="dk1"/>
                </a:solidFill>
              </a:rPr>
              <a:t>= {</a:t>
            </a:r>
            <a:r>
              <a:rPr lang="es-UY" sz="2200" i="1" dirty="0">
                <a:solidFill>
                  <a:schemeClr val="dk1"/>
                </a:solidFill>
              </a:rPr>
              <a:t>a</a:t>
            </a:r>
            <a:r>
              <a:rPr lang="es-UY" sz="2200" dirty="0">
                <a:solidFill>
                  <a:schemeClr val="dk1"/>
                </a:solidFill>
              </a:rPr>
              <a:t>}</a:t>
            </a:r>
          </a:p>
          <a:p>
            <a:pPr marL="0" indent="0">
              <a:spcAft>
                <a:spcPts val="300"/>
              </a:spcAft>
              <a:buNone/>
            </a:pPr>
            <a:r>
              <a:rPr lang="es-UY" sz="2200" i="1" dirty="0">
                <a:solidFill>
                  <a:schemeClr val="dk1"/>
                </a:solidFill>
              </a:rPr>
              <a:t>Padre</a:t>
            </a:r>
            <a:r>
              <a:rPr lang="en-US" sz="2200" baseline="30000" dirty="0">
                <a:solidFill>
                  <a:schemeClr val="dk1"/>
                </a:solidFill>
                <a:latin typeface="Lucida Calligraphy"/>
              </a:rPr>
              <a:t>I </a:t>
            </a:r>
            <a:r>
              <a:rPr lang="en-US" sz="2200" dirty="0">
                <a:solidFill>
                  <a:schemeClr val="dk1"/>
                </a:solidFill>
              </a:rPr>
              <a:t>= {</a:t>
            </a:r>
            <a:r>
              <a:rPr lang="es-UY" sz="2200" i="1" dirty="0">
                <a:solidFill>
                  <a:schemeClr val="dk1"/>
                </a:solidFill>
              </a:rPr>
              <a:t>b</a:t>
            </a:r>
            <a:r>
              <a:rPr lang="es-UY" sz="2200" dirty="0">
                <a:solidFill>
                  <a:schemeClr val="dk1"/>
                </a:solidFill>
              </a:rPr>
              <a:t>}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s-UY" sz="2200" i="1" dirty="0" err="1">
                <a:solidFill>
                  <a:schemeClr val="dk1"/>
                </a:solidFill>
              </a:rPr>
              <a:t>tieneHijo</a:t>
            </a:r>
            <a:r>
              <a:rPr lang="en-US" sz="2200" baseline="30000" dirty="0">
                <a:solidFill>
                  <a:schemeClr val="dk1"/>
                </a:solidFill>
                <a:latin typeface="Lucida Calligraphy"/>
              </a:rPr>
              <a:t> I </a:t>
            </a:r>
            <a:r>
              <a:rPr lang="en-US" sz="2200" dirty="0">
                <a:solidFill>
                  <a:schemeClr val="dk1"/>
                </a:solidFill>
              </a:rPr>
              <a:t>= {&lt;</a:t>
            </a:r>
            <a:r>
              <a:rPr lang="en-US" sz="2200" i="1" dirty="0">
                <a:solidFill>
                  <a:schemeClr val="dk1"/>
                </a:solidFill>
              </a:rPr>
              <a:t>a</a:t>
            </a:r>
            <a:r>
              <a:rPr lang="en-US" sz="2200" dirty="0">
                <a:solidFill>
                  <a:schemeClr val="dk1"/>
                </a:solidFill>
              </a:rPr>
              <a:t>, </a:t>
            </a:r>
            <a:r>
              <a:rPr lang="en-US" sz="2200" i="1" dirty="0">
                <a:solidFill>
                  <a:schemeClr val="dk1"/>
                </a:solidFill>
              </a:rPr>
              <a:t>d</a:t>
            </a:r>
            <a:r>
              <a:rPr lang="en-US" sz="2200" dirty="0">
                <a:solidFill>
                  <a:schemeClr val="dk1"/>
                </a:solidFill>
              </a:rPr>
              <a:t>&gt;, &lt;</a:t>
            </a:r>
            <a:r>
              <a:rPr lang="en-US" sz="2200" i="1" dirty="0">
                <a:solidFill>
                  <a:schemeClr val="dk1"/>
                </a:solidFill>
              </a:rPr>
              <a:t>b</a:t>
            </a:r>
            <a:r>
              <a:rPr lang="en-US" sz="2200" dirty="0">
                <a:solidFill>
                  <a:schemeClr val="dk1"/>
                </a:solidFill>
              </a:rPr>
              <a:t>, </a:t>
            </a:r>
            <a:r>
              <a:rPr lang="en-US" sz="2200" i="1" dirty="0">
                <a:solidFill>
                  <a:schemeClr val="dk1"/>
                </a:solidFill>
              </a:rPr>
              <a:t>d</a:t>
            </a:r>
            <a:r>
              <a:rPr lang="en-US" sz="2200" dirty="0">
                <a:solidFill>
                  <a:schemeClr val="dk1"/>
                </a:solidFill>
              </a:rPr>
              <a:t>&gt;, &lt;</a:t>
            </a:r>
            <a:r>
              <a:rPr lang="en-US" sz="2200" i="1" dirty="0">
                <a:solidFill>
                  <a:schemeClr val="dk1"/>
                </a:solidFill>
              </a:rPr>
              <a:t>c</a:t>
            </a:r>
            <a:r>
              <a:rPr lang="en-US" sz="2200" dirty="0">
                <a:solidFill>
                  <a:schemeClr val="dk1"/>
                </a:solidFill>
              </a:rPr>
              <a:t>, </a:t>
            </a:r>
            <a:r>
              <a:rPr lang="en-US" sz="2200" i="1" dirty="0">
                <a:solidFill>
                  <a:schemeClr val="dk1"/>
                </a:solidFill>
              </a:rPr>
              <a:t>a</a:t>
            </a:r>
            <a:r>
              <a:rPr lang="en-US" sz="2200" dirty="0">
                <a:solidFill>
                  <a:schemeClr val="dk1"/>
                </a:solidFill>
              </a:rPr>
              <a:t>&gt;, &lt;</a:t>
            </a:r>
            <a:r>
              <a:rPr lang="en-US" sz="2200" i="1" dirty="0">
                <a:solidFill>
                  <a:schemeClr val="dk1"/>
                </a:solidFill>
              </a:rPr>
              <a:t>a</a:t>
            </a:r>
            <a:r>
              <a:rPr lang="en-US" sz="2200" dirty="0">
                <a:solidFill>
                  <a:schemeClr val="dk1"/>
                </a:solidFill>
              </a:rPr>
              <a:t>, </a:t>
            </a:r>
            <a:r>
              <a:rPr lang="en-US" sz="2200" i="1" dirty="0">
                <a:solidFill>
                  <a:schemeClr val="dk1"/>
                </a:solidFill>
              </a:rPr>
              <a:t>e</a:t>
            </a:r>
            <a:r>
              <a:rPr lang="en-US" sz="2200" dirty="0">
                <a:solidFill>
                  <a:schemeClr val="dk1"/>
                </a:solidFill>
              </a:rPr>
              <a:t>&gt;, &lt;</a:t>
            </a:r>
            <a:r>
              <a:rPr lang="en-US" sz="2200" i="1" dirty="0">
                <a:solidFill>
                  <a:schemeClr val="dk1"/>
                </a:solidFill>
              </a:rPr>
              <a:t>d</a:t>
            </a:r>
            <a:r>
              <a:rPr lang="en-US" sz="2200" dirty="0">
                <a:solidFill>
                  <a:schemeClr val="dk1"/>
                </a:solidFill>
              </a:rPr>
              <a:t>, </a:t>
            </a:r>
            <a:r>
              <a:rPr lang="en-US" sz="2200" i="1" dirty="0">
                <a:solidFill>
                  <a:schemeClr val="dk1"/>
                </a:solidFill>
              </a:rPr>
              <a:t>e</a:t>
            </a:r>
            <a:r>
              <a:rPr lang="en-US" sz="2200" dirty="0">
                <a:solidFill>
                  <a:schemeClr val="dk1"/>
                </a:solidFill>
              </a:rPr>
              <a:t>&gt;}</a:t>
            </a:r>
            <a:endParaRPr lang="en-US" sz="2000" i="1" dirty="0">
              <a:solidFill>
                <a:schemeClr val="dk1"/>
              </a:solidFill>
            </a:endParaRPr>
          </a:p>
          <a:p>
            <a:pPr marL="0" lvl="1" indent="0">
              <a:spcAft>
                <a:spcPts val="600"/>
              </a:spcAft>
              <a:buNone/>
            </a:pPr>
            <a:r>
              <a:rPr lang="en-US" sz="2200" dirty="0">
                <a:solidFill>
                  <a:srgbClr val="7030A0"/>
                </a:solidFill>
                <a:ea typeface="Cambria Math"/>
                <a:cs typeface="Arial" pitchFamily="34" charset="0"/>
                <a:sym typeface="Wingdings" pitchFamily="2" charset="2"/>
              </a:rPr>
              <a:t>(</a:t>
            </a:r>
            <a:r>
              <a:rPr lang="es-UY" sz="2200" i="1" dirty="0">
                <a:solidFill>
                  <a:srgbClr val="7030A0"/>
                </a:solidFill>
              </a:rPr>
              <a:t>Padre </a:t>
            </a:r>
            <a:r>
              <a:rPr lang="es-UY" sz="2200" dirty="0">
                <a:solidFill>
                  <a:srgbClr val="7030A0"/>
                </a:solidFill>
                <a:latin typeface="Cambria Math"/>
                <a:ea typeface="Cambria Math"/>
              </a:rPr>
              <a:t>⊔ </a:t>
            </a:r>
            <a:r>
              <a:rPr lang="es-UY" sz="2200" i="1" dirty="0">
                <a:solidFill>
                  <a:srgbClr val="7030A0"/>
                </a:solidFill>
                <a:ea typeface="Cambria Math"/>
              </a:rPr>
              <a:t>Madre</a:t>
            </a:r>
            <a:r>
              <a:rPr lang="es-UY" sz="2200" dirty="0">
                <a:solidFill>
                  <a:srgbClr val="7030A0"/>
                </a:solidFill>
                <a:ea typeface="Cambria Math"/>
              </a:rPr>
              <a:t>)</a:t>
            </a:r>
            <a:r>
              <a:rPr lang="en-US" sz="2200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s-UY" sz="2200" dirty="0">
                <a:solidFill>
                  <a:schemeClr val="dk1"/>
                </a:solidFill>
              </a:rPr>
              <a:t> </a:t>
            </a:r>
            <a:r>
              <a:rPr lang="es-UY" sz="2200" dirty="0">
                <a:solidFill>
                  <a:srgbClr val="7030A0"/>
                </a:solidFill>
              </a:rPr>
              <a:t>= {</a:t>
            </a:r>
            <a:r>
              <a:rPr lang="es-UY" sz="2200" i="1" dirty="0">
                <a:solidFill>
                  <a:srgbClr val="7030A0"/>
                </a:solidFill>
              </a:rPr>
              <a:t>a</a:t>
            </a:r>
            <a:r>
              <a:rPr lang="es-UY" sz="2200" dirty="0">
                <a:solidFill>
                  <a:srgbClr val="7030A0"/>
                </a:solidFill>
              </a:rPr>
              <a:t>, </a:t>
            </a:r>
            <a:r>
              <a:rPr lang="es-UY" sz="2200" i="1" dirty="0">
                <a:solidFill>
                  <a:srgbClr val="7030A0"/>
                </a:solidFill>
              </a:rPr>
              <a:t>b</a:t>
            </a:r>
            <a:r>
              <a:rPr lang="es-UY" sz="2200" dirty="0">
                <a:solidFill>
                  <a:srgbClr val="7030A0"/>
                </a:solidFill>
              </a:rPr>
              <a:t>}</a:t>
            </a:r>
          </a:p>
          <a:p>
            <a:pPr marL="0" lvl="1" indent="0">
              <a:spcAft>
                <a:spcPts val="600"/>
              </a:spcAft>
              <a:buNone/>
            </a:pPr>
            <a:r>
              <a:rPr lang="es-UY" sz="2200" dirty="0">
                <a:solidFill>
                  <a:srgbClr val="7030A0"/>
                </a:solidFill>
                <a:ea typeface="Cambria Math"/>
              </a:rPr>
              <a:t>(</a:t>
            </a:r>
            <a:r>
              <a:rPr lang="es-UY" sz="2200" dirty="0">
                <a:solidFill>
                  <a:srgbClr val="7030A0"/>
                </a:solidFill>
                <a:latin typeface="Cambria Math"/>
                <a:ea typeface="Cambria Math"/>
              </a:rPr>
              <a:t>∃</a:t>
            </a:r>
            <a:r>
              <a:rPr lang="es-UY" sz="2200" i="1" dirty="0" err="1">
                <a:solidFill>
                  <a:srgbClr val="7030A0"/>
                </a:solidFill>
                <a:ea typeface="Cambria Math"/>
              </a:rPr>
              <a:t>tieneHijo.Persona</a:t>
            </a:r>
            <a:r>
              <a:rPr lang="es-UY" sz="2200" dirty="0">
                <a:solidFill>
                  <a:srgbClr val="7030A0"/>
                </a:solidFill>
                <a:ea typeface="Cambria Math"/>
              </a:rPr>
              <a:t>)</a:t>
            </a:r>
            <a:r>
              <a:rPr lang="en-US" sz="2200" baseline="30000" dirty="0">
                <a:solidFill>
                  <a:srgbClr val="7030A0"/>
                </a:solidFill>
                <a:latin typeface="Lucida Calligraphy"/>
              </a:rPr>
              <a:t> I</a:t>
            </a:r>
            <a:r>
              <a:rPr lang="es-UY" sz="2200" dirty="0">
                <a:solidFill>
                  <a:schemeClr val="dk1"/>
                </a:solidFill>
              </a:rPr>
              <a:t> </a:t>
            </a:r>
            <a:r>
              <a:rPr lang="es-UY" sz="2200" dirty="0">
                <a:solidFill>
                  <a:srgbClr val="7030A0"/>
                </a:solidFill>
              </a:rPr>
              <a:t>= {</a:t>
            </a:r>
            <a:r>
              <a:rPr lang="es-UY" sz="2200" i="1" dirty="0">
                <a:solidFill>
                  <a:srgbClr val="7030A0"/>
                </a:solidFill>
              </a:rPr>
              <a:t>a</a:t>
            </a:r>
            <a:r>
              <a:rPr lang="es-UY" sz="2200" dirty="0">
                <a:solidFill>
                  <a:srgbClr val="7030A0"/>
                </a:solidFill>
              </a:rPr>
              <a:t>, </a:t>
            </a:r>
            <a:r>
              <a:rPr lang="es-UY" sz="2200" i="1" dirty="0">
                <a:solidFill>
                  <a:srgbClr val="7030A0"/>
                </a:solidFill>
              </a:rPr>
              <a:t>b</a:t>
            </a:r>
            <a:r>
              <a:rPr lang="es-UY" sz="2200" dirty="0">
                <a:solidFill>
                  <a:srgbClr val="7030A0"/>
                </a:solidFill>
              </a:rPr>
              <a:t>,</a:t>
            </a:r>
            <a:r>
              <a:rPr lang="es-UY" sz="2200" i="1" dirty="0">
                <a:solidFill>
                  <a:srgbClr val="7030A0"/>
                </a:solidFill>
              </a:rPr>
              <a:t> c</a:t>
            </a:r>
            <a:r>
              <a:rPr lang="es-UY" sz="2200" dirty="0">
                <a:solidFill>
                  <a:srgbClr val="7030A0"/>
                </a:solidFill>
              </a:rPr>
              <a:t>}</a:t>
            </a:r>
            <a:endParaRPr lang="es-UY" sz="2200" dirty="0">
              <a:solidFill>
                <a:srgbClr val="7030A0"/>
              </a:solidFill>
              <a:ea typeface="Cambria Math"/>
            </a:endParaRPr>
          </a:p>
          <a:p>
            <a:pPr marL="0" lvl="1" indent="0">
              <a:spcAft>
                <a:spcPts val="600"/>
              </a:spcAft>
              <a:buNone/>
            </a:pPr>
            <a:endParaRPr lang="es-UY" sz="2200" dirty="0">
              <a:solidFill>
                <a:srgbClr val="7030A0"/>
              </a:solidFill>
              <a:ea typeface="Cambria Math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000" dirty="0">
              <a:solidFill>
                <a:srgbClr val="7030A0"/>
              </a:solidFill>
              <a:ea typeface="Cambria Math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endParaRPr lang="es-UY" sz="2100" i="1" dirty="0"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endParaRPr lang="es-UY" sz="2100" b="1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s-UY" sz="2000" dirty="0">
              <a:ea typeface="Cambria Math"/>
            </a:endParaRPr>
          </a:p>
          <a:p>
            <a:pPr marL="0" indent="0">
              <a:buNone/>
            </a:pPr>
            <a:endParaRPr lang="es-UY" sz="2200" dirty="0"/>
          </a:p>
        </p:txBody>
      </p:sp>
    </p:spTree>
    <p:extLst>
      <p:ext uri="{BB962C8B-B14F-4D97-AF65-F5344CB8AC3E}">
        <p14:creationId xmlns:p14="http://schemas.microsoft.com/office/powerpoint/2010/main" val="31920078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1 Título"/>
          <p:cNvSpPr>
            <a:spLocks noGrp="1"/>
          </p:cNvSpPr>
          <p:nvPr>
            <p:ph type="title"/>
          </p:nvPr>
        </p:nvSpPr>
        <p:spPr>
          <a:xfrm>
            <a:off x="251519" y="44624"/>
            <a:ext cx="8641655" cy="576064"/>
          </a:xfrm>
        </p:spPr>
        <p:txBody>
          <a:bodyPr/>
          <a:lstStyle/>
          <a:p>
            <a:pPr indent="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n-US" sz="3200" b="1" dirty="0" err="1">
                <a:solidFill>
                  <a:srgbClr val="7030A0"/>
                </a:solidFill>
              </a:rPr>
              <a:t>Lógica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err="1">
                <a:solidFill>
                  <a:srgbClr val="7030A0"/>
                </a:solidFill>
              </a:rPr>
              <a:t>Descriptiva</a:t>
            </a:r>
            <a:r>
              <a:rPr lang="en-US" sz="3200" b="1" dirty="0">
                <a:solidFill>
                  <a:srgbClr val="7030A0"/>
                </a:solidFill>
              </a:rPr>
              <a:t> - </a:t>
            </a:r>
            <a:r>
              <a:rPr lang="en-US" sz="3200" b="1" dirty="0" err="1">
                <a:solidFill>
                  <a:srgbClr val="7030A0"/>
                </a:solidFill>
              </a:rPr>
              <a:t>Semántica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692696"/>
            <a:ext cx="8784977" cy="5976664"/>
          </a:xfrm>
        </p:spPr>
        <p:txBody>
          <a:bodyPr rtlCol="0"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s-UY" sz="2400" b="1" dirty="0">
                <a:solidFill>
                  <a:schemeClr val="accent6">
                    <a:lumMod val="75000"/>
                  </a:schemeClr>
                </a:solidFill>
              </a:rPr>
              <a:t>Ejemplo de Interpretación</a:t>
            </a:r>
            <a:endParaRPr lang="es-UY" sz="2400" b="1" dirty="0">
              <a:solidFill>
                <a:schemeClr val="accent6">
                  <a:lumMod val="75000"/>
                </a:schemeClr>
              </a:solidFill>
              <a:ea typeface="Cambria Math"/>
            </a:endParaRPr>
          </a:p>
          <a:p>
            <a:pPr marL="0" lvl="1" indent="0">
              <a:buNone/>
            </a:pPr>
            <a:r>
              <a:rPr lang="es-UY" sz="2100" dirty="0">
                <a:ea typeface="Verdana"/>
                <a:cs typeface="Arial" pitchFamily="34" charset="0"/>
                <a:sym typeface="Wingdings" pitchFamily="2" charset="2"/>
              </a:rPr>
              <a:t>Conceptos atómicos: </a:t>
            </a:r>
            <a:r>
              <a:rPr lang="es-UY" sz="2100" i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Persona</a:t>
            </a:r>
            <a:r>
              <a:rPr lang="es-UY" sz="2100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, </a:t>
            </a:r>
            <a:r>
              <a:rPr lang="es-UY" sz="2100" i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Madre</a:t>
            </a:r>
            <a:r>
              <a:rPr lang="es-UY" sz="2100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, </a:t>
            </a:r>
            <a:r>
              <a:rPr lang="es-UY" sz="2100" i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Padre</a:t>
            </a:r>
          </a:p>
          <a:p>
            <a:pPr marL="0" lvl="1" indent="0">
              <a:spcAft>
                <a:spcPts val="600"/>
              </a:spcAft>
              <a:buNone/>
            </a:pPr>
            <a:r>
              <a:rPr lang="es-UY" sz="2100" dirty="0">
                <a:ea typeface="Verdana"/>
                <a:cs typeface="Arial" pitchFamily="34" charset="0"/>
                <a:sym typeface="Wingdings" pitchFamily="2" charset="2"/>
              </a:rPr>
              <a:t>Rol</a:t>
            </a:r>
            <a:r>
              <a:rPr lang="es-UY" sz="2100" i="1" dirty="0">
                <a:ea typeface="Verdana"/>
                <a:cs typeface="Arial" pitchFamily="34" charset="0"/>
                <a:sym typeface="Wingdings" pitchFamily="2" charset="2"/>
              </a:rPr>
              <a:t> </a:t>
            </a:r>
            <a:r>
              <a:rPr lang="es-UY" sz="2100" dirty="0">
                <a:ea typeface="Verdana"/>
                <a:cs typeface="Arial" pitchFamily="34" charset="0"/>
                <a:sym typeface="Wingdings" pitchFamily="2" charset="2"/>
              </a:rPr>
              <a:t>atómico</a:t>
            </a:r>
            <a:r>
              <a:rPr lang="es-UY" sz="2100" i="1" dirty="0">
                <a:ea typeface="Verdana"/>
                <a:cs typeface="Arial" pitchFamily="34" charset="0"/>
                <a:sym typeface="Wingdings" pitchFamily="2" charset="2"/>
              </a:rPr>
              <a:t>: </a:t>
            </a:r>
            <a:r>
              <a:rPr lang="es-UY" sz="2100" i="1" dirty="0" err="1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tieneHijo</a:t>
            </a:r>
            <a:endParaRPr lang="es-UY" sz="2100" i="1" dirty="0">
              <a:solidFill>
                <a:srgbClr val="7030A0"/>
              </a:solidFill>
              <a:ea typeface="Verdana"/>
              <a:cs typeface="Arial" pitchFamily="34" charset="0"/>
              <a:sym typeface="Wingdings" pitchFamily="2" charset="2"/>
            </a:endParaRPr>
          </a:p>
          <a:p>
            <a:pPr marL="0" indent="0">
              <a:spcAft>
                <a:spcPts val="300"/>
              </a:spcAft>
              <a:buNone/>
            </a:pPr>
            <a:r>
              <a:rPr lang="en-US" sz="2200" dirty="0">
                <a:solidFill>
                  <a:schemeClr val="dk1"/>
                </a:solidFill>
                <a:latin typeface="Lucida Calligraphy"/>
              </a:rPr>
              <a:t>I </a:t>
            </a:r>
            <a:r>
              <a:rPr lang="en-US" sz="2200" dirty="0">
                <a:solidFill>
                  <a:schemeClr val="dk1"/>
                </a:solidFill>
              </a:rPr>
              <a:t>= </a:t>
            </a:r>
            <a:r>
              <a:rPr lang="en-US" sz="2200" i="1" dirty="0">
                <a:solidFill>
                  <a:schemeClr val="dk1"/>
                </a:solidFill>
              </a:rPr>
              <a:t>(</a:t>
            </a:r>
            <a:r>
              <a:rPr lang="en-US" sz="2200" dirty="0">
                <a:solidFill>
                  <a:schemeClr val="dk1"/>
                </a:solidFill>
                <a:latin typeface="Cambria Math"/>
                <a:ea typeface="Cambria Math"/>
              </a:rPr>
              <a:t>∆</a:t>
            </a:r>
            <a:r>
              <a:rPr lang="en-US" sz="2200" baseline="30000" dirty="0">
                <a:solidFill>
                  <a:schemeClr val="dk1"/>
                </a:solidFill>
                <a:latin typeface="Lucida Calligraphy"/>
              </a:rPr>
              <a:t>I</a:t>
            </a:r>
            <a:r>
              <a:rPr lang="en-US" sz="2200" dirty="0">
                <a:solidFill>
                  <a:schemeClr val="dk1"/>
                </a:solidFill>
              </a:rPr>
              <a:t>, </a:t>
            </a:r>
            <a:r>
              <a:rPr lang="en-US" sz="2200" baseline="30000" dirty="0">
                <a:solidFill>
                  <a:schemeClr val="dk1"/>
                </a:solidFill>
              </a:rPr>
              <a:t>.</a:t>
            </a:r>
            <a:r>
              <a:rPr lang="en-US" sz="2200" baseline="30000" dirty="0">
                <a:solidFill>
                  <a:schemeClr val="dk1"/>
                </a:solidFill>
                <a:latin typeface="Lucida Calligraphy"/>
              </a:rPr>
              <a:t>I </a:t>
            </a:r>
            <a:r>
              <a:rPr lang="en-US" sz="2200" dirty="0">
                <a:solidFill>
                  <a:schemeClr val="dk1"/>
                </a:solidFill>
              </a:rPr>
              <a:t>)</a:t>
            </a:r>
            <a:r>
              <a:rPr lang="en-US" sz="2200" dirty="0">
                <a:latin typeface="Cambria Math"/>
                <a:ea typeface="Cambria Math"/>
              </a:rPr>
              <a:t> </a:t>
            </a:r>
          </a:p>
          <a:p>
            <a:pPr marL="0" indent="0">
              <a:spcAft>
                <a:spcPts val="300"/>
              </a:spcAft>
              <a:buNone/>
            </a:pPr>
            <a:r>
              <a:rPr lang="en-US" sz="2200" dirty="0">
                <a:solidFill>
                  <a:schemeClr val="dk1"/>
                </a:solidFill>
                <a:latin typeface="Cambria Math"/>
                <a:ea typeface="Cambria Math"/>
              </a:rPr>
              <a:t>∆</a:t>
            </a:r>
            <a:r>
              <a:rPr lang="en-US" sz="2200" baseline="30000" dirty="0">
                <a:solidFill>
                  <a:schemeClr val="dk1"/>
                </a:solidFill>
                <a:latin typeface="Lucida Calligraphy"/>
              </a:rPr>
              <a:t>I</a:t>
            </a:r>
            <a:r>
              <a:rPr lang="en-US" sz="2200" dirty="0">
                <a:solidFill>
                  <a:schemeClr val="dk1"/>
                </a:solidFill>
              </a:rPr>
              <a:t> </a:t>
            </a:r>
            <a:r>
              <a:rPr lang="es-UY" sz="2200" dirty="0">
                <a:solidFill>
                  <a:schemeClr val="dk1"/>
                </a:solidFill>
              </a:rPr>
              <a:t>= {</a:t>
            </a:r>
            <a:r>
              <a:rPr lang="es-UY" sz="2200" i="1" dirty="0">
                <a:solidFill>
                  <a:schemeClr val="dk1"/>
                </a:solidFill>
              </a:rPr>
              <a:t>María</a:t>
            </a:r>
            <a:r>
              <a:rPr lang="es-UY" sz="2200" dirty="0">
                <a:solidFill>
                  <a:schemeClr val="dk1"/>
                </a:solidFill>
              </a:rPr>
              <a:t>, </a:t>
            </a:r>
            <a:r>
              <a:rPr lang="es-UY" sz="2200" i="1" dirty="0">
                <a:solidFill>
                  <a:schemeClr val="dk1"/>
                </a:solidFill>
              </a:rPr>
              <a:t>Juan</a:t>
            </a:r>
            <a:r>
              <a:rPr lang="es-UY" sz="2200" dirty="0">
                <a:solidFill>
                  <a:schemeClr val="dk1"/>
                </a:solidFill>
              </a:rPr>
              <a:t>, </a:t>
            </a:r>
            <a:r>
              <a:rPr lang="es-UY" sz="2200" i="1" dirty="0">
                <a:solidFill>
                  <a:schemeClr val="dk1"/>
                </a:solidFill>
              </a:rPr>
              <a:t>Pedro</a:t>
            </a:r>
            <a:r>
              <a:rPr lang="es-UY" sz="2200" dirty="0">
                <a:solidFill>
                  <a:schemeClr val="dk1"/>
                </a:solidFill>
              </a:rPr>
              <a:t>, </a:t>
            </a:r>
            <a:r>
              <a:rPr lang="es-UY" sz="2200" i="1" dirty="0">
                <a:solidFill>
                  <a:schemeClr val="dk1"/>
                </a:solidFill>
              </a:rPr>
              <a:t>Ana, José</a:t>
            </a:r>
            <a:r>
              <a:rPr lang="es-UY" sz="2200" dirty="0">
                <a:solidFill>
                  <a:schemeClr val="dk1"/>
                </a:solidFill>
              </a:rPr>
              <a:t>}</a:t>
            </a:r>
            <a:endParaRPr lang="en-US" sz="2200" dirty="0">
              <a:solidFill>
                <a:schemeClr val="dk1"/>
              </a:solidFill>
            </a:endParaRPr>
          </a:p>
          <a:p>
            <a:pPr marL="0" indent="0">
              <a:spcAft>
                <a:spcPts val="300"/>
              </a:spcAft>
              <a:buNone/>
            </a:pPr>
            <a:r>
              <a:rPr lang="en-US" sz="2200" i="1" dirty="0" err="1">
                <a:solidFill>
                  <a:schemeClr val="dk1"/>
                </a:solidFill>
              </a:rPr>
              <a:t>Persona</a:t>
            </a:r>
            <a:r>
              <a:rPr lang="en-US" sz="2200" baseline="30000" dirty="0" err="1">
                <a:solidFill>
                  <a:schemeClr val="dk1"/>
                </a:solidFill>
                <a:latin typeface="Lucida Calligraphy"/>
              </a:rPr>
              <a:t>I</a:t>
            </a:r>
            <a:r>
              <a:rPr lang="en-US" sz="2200" baseline="30000" dirty="0">
                <a:solidFill>
                  <a:schemeClr val="dk1"/>
                </a:solidFill>
                <a:latin typeface="Lucida Calligraphy"/>
              </a:rPr>
              <a:t> </a:t>
            </a:r>
            <a:r>
              <a:rPr lang="en-US" sz="2200" dirty="0">
                <a:solidFill>
                  <a:schemeClr val="dk1"/>
                </a:solidFill>
              </a:rPr>
              <a:t>= {</a:t>
            </a:r>
            <a:r>
              <a:rPr lang="es-UY" sz="2200" i="1" dirty="0">
                <a:solidFill>
                  <a:schemeClr val="dk1"/>
                </a:solidFill>
              </a:rPr>
              <a:t>María</a:t>
            </a:r>
            <a:r>
              <a:rPr lang="es-UY" sz="2200" dirty="0">
                <a:solidFill>
                  <a:schemeClr val="dk1"/>
                </a:solidFill>
              </a:rPr>
              <a:t>, </a:t>
            </a:r>
            <a:r>
              <a:rPr lang="es-UY" sz="2200" i="1" dirty="0">
                <a:solidFill>
                  <a:schemeClr val="dk1"/>
                </a:solidFill>
              </a:rPr>
              <a:t>Juan</a:t>
            </a:r>
            <a:r>
              <a:rPr lang="es-UY" sz="2200" dirty="0">
                <a:solidFill>
                  <a:schemeClr val="dk1"/>
                </a:solidFill>
              </a:rPr>
              <a:t>, </a:t>
            </a:r>
            <a:r>
              <a:rPr lang="es-UY" sz="2200" i="1" dirty="0">
                <a:solidFill>
                  <a:schemeClr val="dk1"/>
                </a:solidFill>
              </a:rPr>
              <a:t>Pedro</a:t>
            </a:r>
            <a:r>
              <a:rPr lang="es-UY" sz="2200" dirty="0">
                <a:solidFill>
                  <a:schemeClr val="dk1"/>
                </a:solidFill>
              </a:rPr>
              <a:t>, </a:t>
            </a:r>
            <a:r>
              <a:rPr lang="es-UY" sz="2200" i="1" dirty="0">
                <a:solidFill>
                  <a:schemeClr val="dk1"/>
                </a:solidFill>
              </a:rPr>
              <a:t>Ana</a:t>
            </a:r>
            <a:r>
              <a:rPr lang="es-UY" sz="2200" dirty="0">
                <a:solidFill>
                  <a:schemeClr val="dk1"/>
                </a:solidFill>
              </a:rPr>
              <a:t>}</a:t>
            </a:r>
            <a:endParaRPr lang="en-US" sz="2200" dirty="0">
              <a:solidFill>
                <a:schemeClr val="dk1"/>
              </a:solidFill>
            </a:endParaRPr>
          </a:p>
          <a:p>
            <a:pPr marL="0" indent="0">
              <a:spcAft>
                <a:spcPts val="300"/>
              </a:spcAft>
              <a:buNone/>
            </a:pPr>
            <a:r>
              <a:rPr lang="en-US" sz="2200" i="1" dirty="0" err="1">
                <a:solidFill>
                  <a:schemeClr val="dk1"/>
                </a:solidFill>
                <a:ea typeface="Cambria Math"/>
                <a:cs typeface="Arial" pitchFamily="34" charset="0"/>
                <a:sym typeface="Wingdings" pitchFamily="2" charset="2"/>
              </a:rPr>
              <a:t>Madre</a:t>
            </a:r>
            <a:r>
              <a:rPr lang="en-US" sz="2000" baseline="30000" dirty="0" err="1">
                <a:solidFill>
                  <a:schemeClr val="dk1"/>
                </a:solidFill>
                <a:latin typeface="Lucida Calligraphy"/>
              </a:rPr>
              <a:t>I</a:t>
            </a:r>
            <a:r>
              <a:rPr lang="en-US" sz="2000" baseline="30000" dirty="0">
                <a:solidFill>
                  <a:schemeClr val="dk1"/>
                </a:solidFill>
                <a:latin typeface="Lucida Calligraphy"/>
              </a:rPr>
              <a:t> </a:t>
            </a:r>
            <a:r>
              <a:rPr lang="en-US" sz="2000" dirty="0">
                <a:solidFill>
                  <a:schemeClr val="dk1"/>
                </a:solidFill>
              </a:rPr>
              <a:t>= </a:t>
            </a:r>
            <a:r>
              <a:rPr lang="en-US" sz="2200" dirty="0">
                <a:solidFill>
                  <a:schemeClr val="dk1"/>
                </a:solidFill>
              </a:rPr>
              <a:t>{</a:t>
            </a:r>
            <a:r>
              <a:rPr lang="es-UY" sz="2200" i="1" dirty="0">
                <a:solidFill>
                  <a:schemeClr val="dk1"/>
                </a:solidFill>
              </a:rPr>
              <a:t>María</a:t>
            </a:r>
            <a:r>
              <a:rPr lang="es-UY" sz="2200" dirty="0">
                <a:solidFill>
                  <a:schemeClr val="dk1"/>
                </a:solidFill>
              </a:rPr>
              <a:t>}</a:t>
            </a:r>
          </a:p>
          <a:p>
            <a:pPr marL="0" indent="0">
              <a:spcAft>
                <a:spcPts val="300"/>
              </a:spcAft>
              <a:buNone/>
            </a:pPr>
            <a:r>
              <a:rPr lang="es-UY" sz="2200" i="1" dirty="0">
                <a:solidFill>
                  <a:schemeClr val="dk1"/>
                </a:solidFill>
              </a:rPr>
              <a:t>Padre</a:t>
            </a:r>
            <a:r>
              <a:rPr lang="en-US" sz="2200" baseline="30000" dirty="0">
                <a:solidFill>
                  <a:schemeClr val="dk1"/>
                </a:solidFill>
                <a:latin typeface="Lucida Calligraphy"/>
              </a:rPr>
              <a:t>I </a:t>
            </a:r>
            <a:r>
              <a:rPr lang="en-US" sz="2200" dirty="0">
                <a:solidFill>
                  <a:schemeClr val="dk1"/>
                </a:solidFill>
              </a:rPr>
              <a:t>= {</a:t>
            </a:r>
            <a:r>
              <a:rPr lang="es-UY" sz="2200" i="1" dirty="0">
                <a:solidFill>
                  <a:schemeClr val="dk1"/>
                </a:solidFill>
              </a:rPr>
              <a:t>Juan</a:t>
            </a:r>
            <a:r>
              <a:rPr lang="es-UY" sz="2200" dirty="0">
                <a:solidFill>
                  <a:schemeClr val="dk1"/>
                </a:solidFill>
              </a:rPr>
              <a:t>, </a:t>
            </a:r>
            <a:r>
              <a:rPr lang="es-UY" sz="2200" i="1" dirty="0">
                <a:solidFill>
                  <a:schemeClr val="dk1"/>
                </a:solidFill>
              </a:rPr>
              <a:t>Pedro</a:t>
            </a:r>
            <a:r>
              <a:rPr lang="es-UY" sz="2200" dirty="0">
                <a:solidFill>
                  <a:schemeClr val="dk1"/>
                </a:solidFill>
              </a:rPr>
              <a:t>}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s-UY" sz="2200" i="1" dirty="0" err="1">
                <a:solidFill>
                  <a:schemeClr val="dk1"/>
                </a:solidFill>
              </a:rPr>
              <a:t>tieneHijo</a:t>
            </a:r>
            <a:r>
              <a:rPr lang="en-US" sz="2200" baseline="30000" dirty="0">
                <a:solidFill>
                  <a:schemeClr val="dk1"/>
                </a:solidFill>
                <a:latin typeface="Lucida Calligraphy"/>
              </a:rPr>
              <a:t> I </a:t>
            </a:r>
            <a:r>
              <a:rPr lang="en-US" sz="2200" dirty="0">
                <a:solidFill>
                  <a:schemeClr val="dk1"/>
                </a:solidFill>
              </a:rPr>
              <a:t>= {&lt;</a:t>
            </a:r>
            <a:r>
              <a:rPr lang="en-US" sz="2200" i="1" dirty="0" err="1">
                <a:solidFill>
                  <a:schemeClr val="dk1"/>
                </a:solidFill>
              </a:rPr>
              <a:t>María</a:t>
            </a:r>
            <a:r>
              <a:rPr lang="en-US" sz="2200" dirty="0">
                <a:solidFill>
                  <a:schemeClr val="dk1"/>
                </a:solidFill>
              </a:rPr>
              <a:t>, </a:t>
            </a:r>
            <a:r>
              <a:rPr lang="en-US" sz="2200" i="1" dirty="0">
                <a:solidFill>
                  <a:schemeClr val="dk1"/>
                </a:solidFill>
              </a:rPr>
              <a:t>Ana</a:t>
            </a:r>
            <a:r>
              <a:rPr lang="en-US" sz="2200" dirty="0">
                <a:solidFill>
                  <a:schemeClr val="dk1"/>
                </a:solidFill>
              </a:rPr>
              <a:t>&gt;, &lt;</a:t>
            </a:r>
            <a:r>
              <a:rPr lang="en-US" sz="2200" i="1" dirty="0">
                <a:solidFill>
                  <a:schemeClr val="dk1"/>
                </a:solidFill>
              </a:rPr>
              <a:t>Juan</a:t>
            </a:r>
            <a:r>
              <a:rPr lang="en-US" sz="2200" dirty="0">
                <a:solidFill>
                  <a:schemeClr val="dk1"/>
                </a:solidFill>
              </a:rPr>
              <a:t>, </a:t>
            </a:r>
            <a:r>
              <a:rPr lang="en-US" sz="2200" i="1" dirty="0">
                <a:solidFill>
                  <a:schemeClr val="dk1"/>
                </a:solidFill>
              </a:rPr>
              <a:t>Ana</a:t>
            </a:r>
            <a:r>
              <a:rPr lang="en-US" sz="2200" dirty="0">
                <a:solidFill>
                  <a:schemeClr val="dk1"/>
                </a:solidFill>
              </a:rPr>
              <a:t>&gt;}</a:t>
            </a:r>
            <a:endParaRPr lang="en-US" sz="2000" i="1" dirty="0">
              <a:solidFill>
                <a:schemeClr val="dk1"/>
              </a:solidFill>
            </a:endParaRPr>
          </a:p>
          <a:p>
            <a:pPr marL="0" lvl="1" indent="0">
              <a:spcAft>
                <a:spcPts val="600"/>
              </a:spcAft>
              <a:buNone/>
            </a:pPr>
            <a:r>
              <a:rPr lang="en-US" sz="2200" b="1" dirty="0">
                <a:solidFill>
                  <a:srgbClr val="7030A0"/>
                </a:solidFill>
                <a:ea typeface="Cambria Math"/>
                <a:cs typeface="Arial" pitchFamily="34" charset="0"/>
                <a:sym typeface="Wingdings" pitchFamily="2" charset="2"/>
              </a:rPr>
              <a:t>(</a:t>
            </a:r>
            <a:r>
              <a:rPr lang="es-UY" sz="2200" b="1" i="1" dirty="0">
                <a:solidFill>
                  <a:srgbClr val="7030A0"/>
                </a:solidFill>
              </a:rPr>
              <a:t>Padre </a:t>
            </a:r>
            <a:r>
              <a:rPr lang="es-UY" sz="2200" b="1" dirty="0">
                <a:solidFill>
                  <a:srgbClr val="7030A0"/>
                </a:solidFill>
                <a:latin typeface="Cambria Math"/>
                <a:ea typeface="Cambria Math"/>
              </a:rPr>
              <a:t>⊔ </a:t>
            </a:r>
            <a:r>
              <a:rPr lang="es-UY" sz="2200" b="1" i="1" dirty="0">
                <a:solidFill>
                  <a:srgbClr val="7030A0"/>
                </a:solidFill>
                <a:ea typeface="Cambria Math"/>
              </a:rPr>
              <a:t>Madre</a:t>
            </a:r>
            <a:r>
              <a:rPr lang="es-UY" sz="2200" b="1" dirty="0">
                <a:solidFill>
                  <a:srgbClr val="7030A0"/>
                </a:solidFill>
                <a:ea typeface="Cambria Math"/>
              </a:rPr>
              <a:t>)</a:t>
            </a:r>
            <a:r>
              <a:rPr lang="en-US" sz="22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s-UY" sz="2200" b="1" dirty="0">
                <a:solidFill>
                  <a:srgbClr val="7030A0"/>
                </a:solidFill>
              </a:rPr>
              <a:t> = {</a:t>
            </a:r>
            <a:r>
              <a:rPr lang="es-UY" sz="2200" b="1" i="1" dirty="0">
                <a:solidFill>
                  <a:srgbClr val="7030A0"/>
                </a:solidFill>
              </a:rPr>
              <a:t>María</a:t>
            </a:r>
            <a:r>
              <a:rPr lang="es-UY" sz="2200" b="1" dirty="0">
                <a:solidFill>
                  <a:srgbClr val="7030A0"/>
                </a:solidFill>
              </a:rPr>
              <a:t>, </a:t>
            </a:r>
            <a:r>
              <a:rPr lang="es-UY" sz="2200" b="1" i="1" dirty="0">
                <a:solidFill>
                  <a:srgbClr val="7030A0"/>
                </a:solidFill>
              </a:rPr>
              <a:t>Juan, Pedro</a:t>
            </a:r>
            <a:r>
              <a:rPr lang="es-UY" sz="2200" b="1" dirty="0">
                <a:solidFill>
                  <a:srgbClr val="7030A0"/>
                </a:solidFill>
              </a:rPr>
              <a:t>}</a:t>
            </a:r>
          </a:p>
          <a:p>
            <a:pPr marL="0" lvl="1" indent="0">
              <a:spcAft>
                <a:spcPts val="600"/>
              </a:spcAft>
              <a:buNone/>
            </a:pPr>
            <a:r>
              <a:rPr lang="es-UY" sz="2200" b="1" dirty="0">
                <a:solidFill>
                  <a:srgbClr val="7030A0"/>
                </a:solidFill>
                <a:ea typeface="Cambria Math"/>
              </a:rPr>
              <a:t>(</a:t>
            </a:r>
            <a:r>
              <a:rPr lang="es-UY" sz="2200" b="1" dirty="0">
                <a:solidFill>
                  <a:srgbClr val="7030A0"/>
                </a:solidFill>
                <a:latin typeface="Cambria Math"/>
                <a:ea typeface="Cambria Math"/>
              </a:rPr>
              <a:t>∃</a:t>
            </a:r>
            <a:r>
              <a:rPr lang="es-UY" sz="2200" b="1" i="1" dirty="0" err="1">
                <a:solidFill>
                  <a:srgbClr val="7030A0"/>
                </a:solidFill>
                <a:ea typeface="Cambria Math"/>
              </a:rPr>
              <a:t>tieneHijo.Persona</a:t>
            </a:r>
            <a:r>
              <a:rPr lang="es-UY" sz="2200" b="1" dirty="0">
                <a:solidFill>
                  <a:srgbClr val="7030A0"/>
                </a:solidFill>
                <a:ea typeface="Cambria Math"/>
              </a:rPr>
              <a:t>)</a:t>
            </a:r>
            <a:r>
              <a:rPr lang="en-US" sz="2200" b="1" baseline="30000" dirty="0">
                <a:solidFill>
                  <a:srgbClr val="7030A0"/>
                </a:solidFill>
                <a:latin typeface="Lucida Calligraphy"/>
              </a:rPr>
              <a:t> I</a:t>
            </a:r>
            <a:r>
              <a:rPr lang="es-UY" sz="2200" b="1" dirty="0">
                <a:solidFill>
                  <a:srgbClr val="7030A0"/>
                </a:solidFill>
              </a:rPr>
              <a:t> = {</a:t>
            </a:r>
            <a:r>
              <a:rPr lang="es-UY" sz="2200" b="1" i="1" dirty="0">
                <a:solidFill>
                  <a:srgbClr val="7030A0"/>
                </a:solidFill>
              </a:rPr>
              <a:t>María</a:t>
            </a:r>
            <a:r>
              <a:rPr lang="es-UY" sz="2200" b="1" dirty="0">
                <a:solidFill>
                  <a:srgbClr val="7030A0"/>
                </a:solidFill>
              </a:rPr>
              <a:t>, </a:t>
            </a:r>
            <a:r>
              <a:rPr lang="es-UY" sz="2200" b="1" i="1" dirty="0">
                <a:solidFill>
                  <a:srgbClr val="7030A0"/>
                </a:solidFill>
              </a:rPr>
              <a:t>Juan</a:t>
            </a:r>
            <a:r>
              <a:rPr lang="es-UY" sz="2200" b="1" dirty="0">
                <a:solidFill>
                  <a:srgbClr val="7030A0"/>
                </a:solidFill>
              </a:rPr>
              <a:t>}</a:t>
            </a:r>
            <a:endParaRPr lang="es-UY" sz="2200" b="1" dirty="0">
              <a:solidFill>
                <a:srgbClr val="7030A0"/>
              </a:solidFill>
              <a:ea typeface="Cambria Math"/>
            </a:endParaRPr>
          </a:p>
          <a:p>
            <a:pPr marL="0" lvl="1" indent="0">
              <a:spcAft>
                <a:spcPts val="600"/>
              </a:spcAft>
              <a:buNone/>
            </a:pPr>
            <a:endParaRPr lang="es-UY" sz="2200" dirty="0">
              <a:solidFill>
                <a:srgbClr val="7030A0"/>
              </a:solidFill>
              <a:ea typeface="Cambria Math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000" dirty="0">
              <a:solidFill>
                <a:srgbClr val="7030A0"/>
              </a:solidFill>
              <a:ea typeface="Cambria Math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endParaRPr lang="es-UY" sz="2100" i="1" dirty="0"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endParaRPr lang="es-UY" sz="2100" b="1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s-UY" sz="2000" dirty="0">
              <a:ea typeface="Cambria Math"/>
            </a:endParaRPr>
          </a:p>
          <a:p>
            <a:pPr marL="0" indent="0">
              <a:buNone/>
            </a:pPr>
            <a:endParaRPr lang="es-UY" sz="2200" dirty="0"/>
          </a:p>
        </p:txBody>
      </p:sp>
    </p:spTree>
    <p:extLst>
      <p:ext uri="{BB962C8B-B14F-4D97-AF65-F5344CB8AC3E}">
        <p14:creationId xmlns:p14="http://schemas.microsoft.com/office/powerpoint/2010/main" val="17083163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1 Título"/>
          <p:cNvSpPr>
            <a:spLocks noGrp="1"/>
          </p:cNvSpPr>
          <p:nvPr>
            <p:ph type="title"/>
          </p:nvPr>
        </p:nvSpPr>
        <p:spPr>
          <a:xfrm>
            <a:off x="251519" y="44624"/>
            <a:ext cx="8641655" cy="576064"/>
          </a:xfrm>
        </p:spPr>
        <p:txBody>
          <a:bodyPr/>
          <a:lstStyle/>
          <a:p>
            <a:pPr indent="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n-US" sz="3200" b="1" dirty="0" err="1">
                <a:solidFill>
                  <a:srgbClr val="7030A0"/>
                </a:solidFill>
              </a:rPr>
              <a:t>Lógica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err="1">
                <a:solidFill>
                  <a:srgbClr val="7030A0"/>
                </a:solidFill>
              </a:rPr>
              <a:t>Descriptiva</a:t>
            </a:r>
            <a:r>
              <a:rPr lang="en-US" sz="3200" b="1" dirty="0">
                <a:solidFill>
                  <a:srgbClr val="7030A0"/>
                </a:solidFill>
              </a:rPr>
              <a:t> - </a:t>
            </a:r>
            <a:r>
              <a:rPr lang="en-US" sz="3200" b="1" dirty="0" err="1">
                <a:solidFill>
                  <a:srgbClr val="7030A0"/>
                </a:solidFill>
              </a:rPr>
              <a:t>Semántica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1" y="759430"/>
            <a:ext cx="8784977" cy="5837922"/>
          </a:xfrm>
        </p:spPr>
        <p:txBody>
          <a:bodyPr rtlCol="0"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s-UY" sz="2400" b="1" dirty="0">
                <a:solidFill>
                  <a:schemeClr val="accent6">
                    <a:lumMod val="75000"/>
                  </a:schemeClr>
                </a:solidFill>
              </a:rPr>
              <a:t>Ejemplo de Interpretación</a:t>
            </a:r>
            <a:endParaRPr lang="es-UY" sz="2400" b="1" dirty="0">
              <a:solidFill>
                <a:schemeClr val="accent6">
                  <a:lumMod val="75000"/>
                </a:schemeClr>
              </a:solidFill>
              <a:ea typeface="Cambria Math"/>
            </a:endParaRPr>
          </a:p>
          <a:p>
            <a:pPr marL="0" lvl="1" indent="0">
              <a:buNone/>
            </a:pPr>
            <a:r>
              <a:rPr lang="es-UY" sz="2100" dirty="0">
                <a:ea typeface="Verdana"/>
                <a:cs typeface="Arial" pitchFamily="34" charset="0"/>
                <a:sym typeface="Wingdings" pitchFamily="2" charset="2"/>
              </a:rPr>
              <a:t>Conceptos atómicos: </a:t>
            </a:r>
            <a:r>
              <a:rPr lang="es-UY" sz="2100" i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Persona</a:t>
            </a:r>
            <a:r>
              <a:rPr lang="es-UY" sz="2100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, </a:t>
            </a:r>
            <a:r>
              <a:rPr lang="es-UY" sz="2100" i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Madre</a:t>
            </a:r>
            <a:r>
              <a:rPr lang="es-UY" sz="2100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, </a:t>
            </a:r>
            <a:r>
              <a:rPr lang="es-UY" sz="2100" i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Padre</a:t>
            </a:r>
          </a:p>
          <a:p>
            <a:pPr marL="0" lvl="1" indent="0">
              <a:spcAft>
                <a:spcPts val="600"/>
              </a:spcAft>
              <a:buNone/>
            </a:pPr>
            <a:r>
              <a:rPr lang="es-UY" sz="2100" dirty="0">
                <a:ea typeface="Verdana"/>
                <a:cs typeface="Arial" pitchFamily="34" charset="0"/>
                <a:sym typeface="Wingdings" pitchFamily="2" charset="2"/>
              </a:rPr>
              <a:t>Rol</a:t>
            </a:r>
            <a:r>
              <a:rPr lang="es-UY" sz="2100" i="1" dirty="0">
                <a:ea typeface="Verdana"/>
                <a:cs typeface="Arial" pitchFamily="34" charset="0"/>
                <a:sym typeface="Wingdings" pitchFamily="2" charset="2"/>
              </a:rPr>
              <a:t> </a:t>
            </a:r>
            <a:r>
              <a:rPr lang="es-UY" sz="2100" dirty="0">
                <a:ea typeface="Verdana"/>
                <a:cs typeface="Arial" pitchFamily="34" charset="0"/>
                <a:sym typeface="Wingdings" pitchFamily="2" charset="2"/>
              </a:rPr>
              <a:t>atómico</a:t>
            </a:r>
            <a:r>
              <a:rPr lang="es-UY" sz="2100" i="1" dirty="0">
                <a:ea typeface="Verdana"/>
                <a:cs typeface="Arial" pitchFamily="34" charset="0"/>
                <a:sym typeface="Wingdings" pitchFamily="2" charset="2"/>
              </a:rPr>
              <a:t>: </a:t>
            </a:r>
            <a:r>
              <a:rPr lang="es-UY" sz="2100" i="1" dirty="0" err="1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tieneHijo</a:t>
            </a:r>
            <a:endParaRPr lang="es-UY" sz="2100" i="1" dirty="0">
              <a:solidFill>
                <a:srgbClr val="7030A0"/>
              </a:solidFill>
              <a:ea typeface="Verdana"/>
              <a:cs typeface="Arial" pitchFamily="34" charset="0"/>
              <a:sym typeface="Wingdings" pitchFamily="2" charset="2"/>
            </a:endParaRPr>
          </a:p>
          <a:p>
            <a:pPr marL="0" indent="0">
              <a:spcAft>
                <a:spcPts val="300"/>
              </a:spcAft>
              <a:buNone/>
            </a:pPr>
            <a:r>
              <a:rPr lang="en-US" sz="2200" dirty="0">
                <a:solidFill>
                  <a:schemeClr val="dk1"/>
                </a:solidFill>
                <a:latin typeface="Lucida Calligraphy"/>
              </a:rPr>
              <a:t>I </a:t>
            </a:r>
            <a:r>
              <a:rPr lang="en-US" sz="2200" dirty="0">
                <a:solidFill>
                  <a:schemeClr val="dk1"/>
                </a:solidFill>
              </a:rPr>
              <a:t>= </a:t>
            </a:r>
            <a:r>
              <a:rPr lang="en-US" sz="2200" i="1" dirty="0">
                <a:solidFill>
                  <a:schemeClr val="dk1"/>
                </a:solidFill>
              </a:rPr>
              <a:t>(</a:t>
            </a:r>
            <a:r>
              <a:rPr lang="en-US" sz="2200" dirty="0">
                <a:solidFill>
                  <a:schemeClr val="dk1"/>
                </a:solidFill>
                <a:latin typeface="Cambria Math"/>
                <a:ea typeface="Cambria Math"/>
              </a:rPr>
              <a:t>∆</a:t>
            </a:r>
            <a:r>
              <a:rPr lang="en-US" sz="2200" baseline="30000" dirty="0">
                <a:solidFill>
                  <a:schemeClr val="dk1"/>
                </a:solidFill>
                <a:latin typeface="Lucida Calligraphy"/>
              </a:rPr>
              <a:t>I</a:t>
            </a:r>
            <a:r>
              <a:rPr lang="en-US" sz="2200" dirty="0">
                <a:solidFill>
                  <a:schemeClr val="dk1"/>
                </a:solidFill>
              </a:rPr>
              <a:t>, </a:t>
            </a:r>
            <a:r>
              <a:rPr lang="en-US" sz="2200" baseline="30000" dirty="0">
                <a:solidFill>
                  <a:schemeClr val="dk1"/>
                </a:solidFill>
              </a:rPr>
              <a:t>.</a:t>
            </a:r>
            <a:r>
              <a:rPr lang="en-US" sz="2200" baseline="30000" dirty="0">
                <a:solidFill>
                  <a:schemeClr val="dk1"/>
                </a:solidFill>
                <a:latin typeface="Lucida Calligraphy"/>
              </a:rPr>
              <a:t>I </a:t>
            </a:r>
            <a:r>
              <a:rPr lang="en-US" sz="2200" dirty="0">
                <a:solidFill>
                  <a:schemeClr val="dk1"/>
                </a:solidFill>
              </a:rPr>
              <a:t>)</a:t>
            </a:r>
            <a:r>
              <a:rPr lang="en-US" sz="2200" dirty="0">
                <a:latin typeface="Cambria Math"/>
                <a:ea typeface="Cambria Math"/>
              </a:rPr>
              <a:t> </a:t>
            </a:r>
          </a:p>
          <a:p>
            <a:pPr marL="0" indent="0">
              <a:spcAft>
                <a:spcPts val="300"/>
              </a:spcAft>
              <a:buNone/>
            </a:pPr>
            <a:r>
              <a:rPr lang="en-US" sz="2200" dirty="0">
                <a:solidFill>
                  <a:schemeClr val="dk1"/>
                </a:solidFill>
                <a:latin typeface="Cambria Math"/>
                <a:ea typeface="Cambria Math"/>
              </a:rPr>
              <a:t>∆</a:t>
            </a:r>
            <a:r>
              <a:rPr lang="en-US" sz="2200" baseline="30000" dirty="0">
                <a:solidFill>
                  <a:schemeClr val="dk1"/>
                </a:solidFill>
                <a:latin typeface="Lucida Calligraphy"/>
              </a:rPr>
              <a:t>I</a:t>
            </a:r>
            <a:r>
              <a:rPr lang="en-US" sz="2200" dirty="0">
                <a:solidFill>
                  <a:schemeClr val="dk1"/>
                </a:solidFill>
              </a:rPr>
              <a:t> </a:t>
            </a:r>
            <a:r>
              <a:rPr lang="es-UY" sz="2200" dirty="0">
                <a:solidFill>
                  <a:schemeClr val="dk1"/>
                </a:solidFill>
              </a:rPr>
              <a:t>= {</a:t>
            </a:r>
            <a:r>
              <a:rPr lang="es-UY" sz="2200" i="1" dirty="0">
                <a:solidFill>
                  <a:schemeClr val="dk1"/>
                </a:solidFill>
              </a:rPr>
              <a:t>María</a:t>
            </a:r>
            <a:r>
              <a:rPr lang="es-UY" sz="2200" dirty="0">
                <a:solidFill>
                  <a:schemeClr val="dk1"/>
                </a:solidFill>
              </a:rPr>
              <a:t>, </a:t>
            </a:r>
            <a:r>
              <a:rPr lang="es-UY" sz="2200" i="1" dirty="0">
                <a:solidFill>
                  <a:schemeClr val="dk1"/>
                </a:solidFill>
              </a:rPr>
              <a:t>Juan</a:t>
            </a:r>
            <a:r>
              <a:rPr lang="es-UY" sz="2200" dirty="0">
                <a:solidFill>
                  <a:schemeClr val="dk1"/>
                </a:solidFill>
              </a:rPr>
              <a:t>, </a:t>
            </a:r>
            <a:r>
              <a:rPr lang="es-UY" sz="2200" i="1" dirty="0">
                <a:solidFill>
                  <a:schemeClr val="dk1"/>
                </a:solidFill>
              </a:rPr>
              <a:t>Pedro</a:t>
            </a:r>
            <a:r>
              <a:rPr lang="es-UY" sz="2200" dirty="0">
                <a:solidFill>
                  <a:schemeClr val="dk1"/>
                </a:solidFill>
              </a:rPr>
              <a:t>, </a:t>
            </a:r>
            <a:r>
              <a:rPr lang="es-UY" sz="2200" i="1" dirty="0">
                <a:solidFill>
                  <a:schemeClr val="dk1"/>
                </a:solidFill>
              </a:rPr>
              <a:t>Ana, José</a:t>
            </a:r>
            <a:r>
              <a:rPr lang="es-UY" sz="2200" dirty="0">
                <a:solidFill>
                  <a:schemeClr val="dk1"/>
                </a:solidFill>
              </a:rPr>
              <a:t>}</a:t>
            </a:r>
            <a:endParaRPr lang="en-US" sz="2200" dirty="0">
              <a:solidFill>
                <a:schemeClr val="dk1"/>
              </a:solidFill>
            </a:endParaRPr>
          </a:p>
          <a:p>
            <a:pPr marL="0" indent="0">
              <a:spcAft>
                <a:spcPts val="300"/>
              </a:spcAft>
              <a:buNone/>
            </a:pPr>
            <a:r>
              <a:rPr lang="en-US" sz="2200" i="1" dirty="0" err="1">
                <a:solidFill>
                  <a:schemeClr val="dk1"/>
                </a:solidFill>
              </a:rPr>
              <a:t>Persona</a:t>
            </a:r>
            <a:r>
              <a:rPr lang="en-US" sz="2200" baseline="30000" dirty="0" err="1">
                <a:solidFill>
                  <a:schemeClr val="dk1"/>
                </a:solidFill>
                <a:latin typeface="Lucida Calligraphy"/>
              </a:rPr>
              <a:t>I</a:t>
            </a:r>
            <a:r>
              <a:rPr lang="en-US" sz="2200" baseline="30000" dirty="0">
                <a:solidFill>
                  <a:schemeClr val="dk1"/>
                </a:solidFill>
                <a:latin typeface="Lucida Calligraphy"/>
              </a:rPr>
              <a:t> </a:t>
            </a:r>
            <a:r>
              <a:rPr lang="en-US" sz="2200" dirty="0">
                <a:solidFill>
                  <a:schemeClr val="dk1"/>
                </a:solidFill>
              </a:rPr>
              <a:t>= {</a:t>
            </a:r>
            <a:r>
              <a:rPr lang="es-UY" sz="2200" i="1" dirty="0">
                <a:solidFill>
                  <a:schemeClr val="dk1"/>
                </a:solidFill>
              </a:rPr>
              <a:t>María</a:t>
            </a:r>
            <a:r>
              <a:rPr lang="es-UY" sz="2200" dirty="0">
                <a:solidFill>
                  <a:schemeClr val="dk1"/>
                </a:solidFill>
              </a:rPr>
              <a:t>, </a:t>
            </a:r>
            <a:r>
              <a:rPr lang="es-UY" sz="2200" i="1" dirty="0">
                <a:solidFill>
                  <a:schemeClr val="dk1"/>
                </a:solidFill>
              </a:rPr>
              <a:t>Juan</a:t>
            </a:r>
            <a:r>
              <a:rPr lang="es-UY" sz="2200" dirty="0">
                <a:solidFill>
                  <a:schemeClr val="dk1"/>
                </a:solidFill>
              </a:rPr>
              <a:t>, </a:t>
            </a:r>
            <a:r>
              <a:rPr lang="es-UY" sz="2200" i="1" dirty="0">
                <a:solidFill>
                  <a:schemeClr val="dk1"/>
                </a:solidFill>
              </a:rPr>
              <a:t>Pedro</a:t>
            </a:r>
            <a:r>
              <a:rPr lang="es-UY" sz="2200" dirty="0">
                <a:solidFill>
                  <a:schemeClr val="dk1"/>
                </a:solidFill>
              </a:rPr>
              <a:t>, </a:t>
            </a:r>
            <a:r>
              <a:rPr lang="es-UY" sz="2200" i="1" dirty="0">
                <a:solidFill>
                  <a:schemeClr val="dk1"/>
                </a:solidFill>
              </a:rPr>
              <a:t>Ana</a:t>
            </a:r>
            <a:r>
              <a:rPr lang="es-UY" sz="2200" dirty="0">
                <a:solidFill>
                  <a:schemeClr val="dk1"/>
                </a:solidFill>
              </a:rPr>
              <a:t>}</a:t>
            </a:r>
            <a:endParaRPr lang="en-US" sz="2200" dirty="0">
              <a:solidFill>
                <a:schemeClr val="dk1"/>
              </a:solidFill>
            </a:endParaRPr>
          </a:p>
          <a:p>
            <a:pPr marL="0" indent="0">
              <a:spcAft>
                <a:spcPts val="300"/>
              </a:spcAft>
              <a:buNone/>
            </a:pPr>
            <a:r>
              <a:rPr lang="en-US" sz="2200" i="1" dirty="0" err="1">
                <a:solidFill>
                  <a:schemeClr val="dk1"/>
                </a:solidFill>
                <a:ea typeface="Cambria Math"/>
                <a:cs typeface="Arial" pitchFamily="34" charset="0"/>
                <a:sym typeface="Wingdings" pitchFamily="2" charset="2"/>
              </a:rPr>
              <a:t>Madre</a:t>
            </a:r>
            <a:r>
              <a:rPr lang="en-US" sz="2000" baseline="30000" dirty="0" err="1">
                <a:solidFill>
                  <a:schemeClr val="dk1"/>
                </a:solidFill>
                <a:latin typeface="Lucida Calligraphy"/>
              </a:rPr>
              <a:t>I</a:t>
            </a:r>
            <a:r>
              <a:rPr lang="en-US" sz="2000" baseline="30000" dirty="0">
                <a:solidFill>
                  <a:schemeClr val="dk1"/>
                </a:solidFill>
                <a:latin typeface="Lucida Calligraphy"/>
              </a:rPr>
              <a:t> </a:t>
            </a:r>
            <a:r>
              <a:rPr lang="en-US" sz="2000" dirty="0">
                <a:solidFill>
                  <a:schemeClr val="dk1"/>
                </a:solidFill>
              </a:rPr>
              <a:t>= </a:t>
            </a:r>
            <a:r>
              <a:rPr lang="en-US" sz="2200" dirty="0">
                <a:solidFill>
                  <a:schemeClr val="dk1"/>
                </a:solidFill>
              </a:rPr>
              <a:t>{</a:t>
            </a:r>
            <a:r>
              <a:rPr lang="es-UY" sz="2200" i="1" dirty="0">
                <a:solidFill>
                  <a:schemeClr val="dk1"/>
                </a:solidFill>
              </a:rPr>
              <a:t>María, José</a:t>
            </a:r>
            <a:r>
              <a:rPr lang="es-UY" sz="2200" dirty="0">
                <a:solidFill>
                  <a:schemeClr val="dk1"/>
                </a:solidFill>
              </a:rPr>
              <a:t>}</a:t>
            </a:r>
          </a:p>
          <a:p>
            <a:pPr marL="0" indent="0">
              <a:spcAft>
                <a:spcPts val="300"/>
              </a:spcAft>
              <a:buNone/>
            </a:pPr>
            <a:r>
              <a:rPr lang="es-UY" sz="2200" i="1" dirty="0">
                <a:solidFill>
                  <a:schemeClr val="dk1"/>
                </a:solidFill>
              </a:rPr>
              <a:t>Padre</a:t>
            </a:r>
            <a:r>
              <a:rPr lang="en-US" sz="2200" baseline="30000" dirty="0">
                <a:solidFill>
                  <a:schemeClr val="dk1"/>
                </a:solidFill>
                <a:latin typeface="Lucida Calligraphy"/>
              </a:rPr>
              <a:t>I </a:t>
            </a:r>
            <a:r>
              <a:rPr lang="en-US" sz="2200" dirty="0">
                <a:solidFill>
                  <a:schemeClr val="dk1"/>
                </a:solidFill>
              </a:rPr>
              <a:t>= {</a:t>
            </a:r>
            <a:r>
              <a:rPr lang="es-UY" sz="2200" i="1" dirty="0">
                <a:solidFill>
                  <a:schemeClr val="dk1"/>
                </a:solidFill>
              </a:rPr>
              <a:t>Juan</a:t>
            </a:r>
            <a:r>
              <a:rPr lang="es-UY" sz="2200" dirty="0">
                <a:solidFill>
                  <a:schemeClr val="dk1"/>
                </a:solidFill>
              </a:rPr>
              <a:t>, </a:t>
            </a:r>
            <a:r>
              <a:rPr lang="es-UY" sz="2200" i="1" dirty="0">
                <a:solidFill>
                  <a:schemeClr val="dk1"/>
                </a:solidFill>
              </a:rPr>
              <a:t>Pedro,</a:t>
            </a:r>
            <a:r>
              <a:rPr lang="es-UY" sz="2200" dirty="0">
                <a:solidFill>
                  <a:schemeClr val="dk1"/>
                </a:solidFill>
              </a:rPr>
              <a:t>}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s-UY" sz="2200" i="1" dirty="0" err="1">
                <a:solidFill>
                  <a:schemeClr val="dk1"/>
                </a:solidFill>
              </a:rPr>
              <a:t>tieneHijo</a:t>
            </a:r>
            <a:r>
              <a:rPr lang="en-US" sz="2200" baseline="30000" dirty="0">
                <a:solidFill>
                  <a:schemeClr val="dk1"/>
                </a:solidFill>
                <a:latin typeface="Lucida Calligraphy"/>
              </a:rPr>
              <a:t> I </a:t>
            </a:r>
            <a:r>
              <a:rPr lang="en-US" sz="2200" dirty="0">
                <a:solidFill>
                  <a:schemeClr val="dk1"/>
                </a:solidFill>
              </a:rPr>
              <a:t>= {&lt;</a:t>
            </a:r>
            <a:r>
              <a:rPr lang="en-US" sz="2200" i="1" dirty="0" err="1">
                <a:solidFill>
                  <a:schemeClr val="dk1"/>
                </a:solidFill>
              </a:rPr>
              <a:t>María</a:t>
            </a:r>
            <a:r>
              <a:rPr lang="en-US" sz="2200" dirty="0">
                <a:solidFill>
                  <a:schemeClr val="dk1"/>
                </a:solidFill>
              </a:rPr>
              <a:t>, </a:t>
            </a:r>
            <a:r>
              <a:rPr lang="en-US" sz="2200" i="1" dirty="0">
                <a:solidFill>
                  <a:schemeClr val="dk1"/>
                </a:solidFill>
              </a:rPr>
              <a:t>Ana</a:t>
            </a:r>
            <a:r>
              <a:rPr lang="en-US" sz="2200" dirty="0">
                <a:solidFill>
                  <a:schemeClr val="dk1"/>
                </a:solidFill>
              </a:rPr>
              <a:t>&gt;, &lt;</a:t>
            </a:r>
            <a:r>
              <a:rPr lang="en-US" sz="2200" i="1" dirty="0">
                <a:solidFill>
                  <a:schemeClr val="dk1"/>
                </a:solidFill>
              </a:rPr>
              <a:t>Juan</a:t>
            </a:r>
            <a:r>
              <a:rPr lang="en-US" sz="2200" dirty="0">
                <a:solidFill>
                  <a:schemeClr val="dk1"/>
                </a:solidFill>
              </a:rPr>
              <a:t>, </a:t>
            </a:r>
            <a:r>
              <a:rPr lang="en-US" sz="2200" i="1" dirty="0">
                <a:solidFill>
                  <a:schemeClr val="dk1"/>
                </a:solidFill>
              </a:rPr>
              <a:t>Ana</a:t>
            </a:r>
            <a:r>
              <a:rPr lang="en-US" sz="2200" dirty="0">
                <a:solidFill>
                  <a:schemeClr val="dk1"/>
                </a:solidFill>
              </a:rPr>
              <a:t>&gt;, &lt;</a:t>
            </a:r>
            <a:r>
              <a:rPr lang="en-US" sz="2200" i="1" dirty="0">
                <a:solidFill>
                  <a:schemeClr val="dk1"/>
                </a:solidFill>
              </a:rPr>
              <a:t>Ana, José</a:t>
            </a:r>
            <a:r>
              <a:rPr lang="en-US" sz="2200" dirty="0">
                <a:solidFill>
                  <a:schemeClr val="dk1"/>
                </a:solidFill>
              </a:rPr>
              <a:t>&gt;, &lt;</a:t>
            </a:r>
            <a:r>
              <a:rPr lang="en-US" sz="2200" i="1" dirty="0">
                <a:solidFill>
                  <a:schemeClr val="dk1"/>
                </a:solidFill>
              </a:rPr>
              <a:t>Pedro, José</a:t>
            </a:r>
            <a:r>
              <a:rPr lang="en-US" sz="2200" dirty="0">
                <a:solidFill>
                  <a:schemeClr val="dk1"/>
                </a:solidFill>
              </a:rPr>
              <a:t>&gt;}</a:t>
            </a:r>
            <a:endParaRPr lang="en-US" sz="2000" i="1" dirty="0">
              <a:solidFill>
                <a:schemeClr val="dk1"/>
              </a:solidFill>
            </a:endParaRPr>
          </a:p>
          <a:p>
            <a:pPr marL="0" lvl="1" indent="0">
              <a:spcAft>
                <a:spcPts val="600"/>
              </a:spcAft>
              <a:buNone/>
            </a:pPr>
            <a:r>
              <a:rPr lang="en-US" sz="2200" b="1" dirty="0">
                <a:solidFill>
                  <a:srgbClr val="7030A0"/>
                </a:solidFill>
                <a:ea typeface="Cambria Math"/>
                <a:cs typeface="Arial" pitchFamily="34" charset="0"/>
                <a:sym typeface="Wingdings" pitchFamily="2" charset="2"/>
              </a:rPr>
              <a:t>(</a:t>
            </a:r>
            <a:r>
              <a:rPr lang="es-UY" sz="2200" b="1" i="1" dirty="0">
                <a:solidFill>
                  <a:srgbClr val="7030A0"/>
                </a:solidFill>
              </a:rPr>
              <a:t>Padre </a:t>
            </a:r>
            <a:r>
              <a:rPr lang="es-UY" sz="2200" b="1" dirty="0">
                <a:solidFill>
                  <a:srgbClr val="7030A0"/>
                </a:solidFill>
                <a:latin typeface="Cambria Math"/>
                <a:ea typeface="Cambria Math"/>
              </a:rPr>
              <a:t>⊔ </a:t>
            </a:r>
            <a:r>
              <a:rPr lang="es-UY" sz="2200" b="1" i="1" dirty="0">
                <a:solidFill>
                  <a:srgbClr val="7030A0"/>
                </a:solidFill>
                <a:ea typeface="Cambria Math"/>
              </a:rPr>
              <a:t>Madre</a:t>
            </a:r>
            <a:r>
              <a:rPr lang="es-UY" sz="2200" b="1" dirty="0">
                <a:solidFill>
                  <a:srgbClr val="7030A0"/>
                </a:solidFill>
                <a:ea typeface="Cambria Math"/>
              </a:rPr>
              <a:t>)</a:t>
            </a:r>
            <a:r>
              <a:rPr lang="en-US" sz="22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s-UY" sz="2200" b="1" dirty="0">
                <a:solidFill>
                  <a:srgbClr val="7030A0"/>
                </a:solidFill>
              </a:rPr>
              <a:t> = {</a:t>
            </a:r>
            <a:r>
              <a:rPr lang="es-UY" sz="2200" b="1" i="1" dirty="0">
                <a:solidFill>
                  <a:srgbClr val="7030A0"/>
                </a:solidFill>
              </a:rPr>
              <a:t>María</a:t>
            </a:r>
            <a:r>
              <a:rPr lang="es-UY" sz="2200" b="1" dirty="0">
                <a:solidFill>
                  <a:srgbClr val="7030A0"/>
                </a:solidFill>
              </a:rPr>
              <a:t>, </a:t>
            </a:r>
            <a:r>
              <a:rPr lang="es-UY" sz="2200" b="1" i="1" dirty="0">
                <a:solidFill>
                  <a:srgbClr val="7030A0"/>
                </a:solidFill>
              </a:rPr>
              <a:t>José,</a:t>
            </a:r>
            <a:r>
              <a:rPr lang="es-UY" sz="2200" b="1" dirty="0">
                <a:solidFill>
                  <a:srgbClr val="7030A0"/>
                </a:solidFill>
              </a:rPr>
              <a:t> </a:t>
            </a:r>
            <a:r>
              <a:rPr lang="es-UY" sz="2200" b="1" i="1" dirty="0">
                <a:solidFill>
                  <a:srgbClr val="7030A0"/>
                </a:solidFill>
              </a:rPr>
              <a:t>Juan, Pedro</a:t>
            </a:r>
            <a:r>
              <a:rPr lang="es-UY" sz="2200" b="1" dirty="0">
                <a:solidFill>
                  <a:srgbClr val="7030A0"/>
                </a:solidFill>
              </a:rPr>
              <a:t>}</a:t>
            </a:r>
          </a:p>
          <a:p>
            <a:pPr marL="0" lvl="1" indent="0">
              <a:spcAft>
                <a:spcPts val="600"/>
              </a:spcAft>
              <a:buNone/>
            </a:pPr>
            <a:r>
              <a:rPr lang="es-UY" sz="2200" b="1" dirty="0">
                <a:solidFill>
                  <a:srgbClr val="7030A0"/>
                </a:solidFill>
                <a:ea typeface="Cambria Math"/>
              </a:rPr>
              <a:t>(</a:t>
            </a:r>
            <a:r>
              <a:rPr lang="es-UY" sz="2200" b="1" dirty="0">
                <a:solidFill>
                  <a:srgbClr val="7030A0"/>
                </a:solidFill>
                <a:latin typeface="Cambria Math"/>
                <a:ea typeface="Cambria Math"/>
              </a:rPr>
              <a:t>∃</a:t>
            </a:r>
            <a:r>
              <a:rPr lang="es-UY" sz="2200" b="1" i="1" dirty="0" err="1">
                <a:solidFill>
                  <a:srgbClr val="7030A0"/>
                </a:solidFill>
                <a:ea typeface="Cambria Math"/>
              </a:rPr>
              <a:t>tieneHijo.Persona</a:t>
            </a:r>
            <a:r>
              <a:rPr lang="es-UY" sz="2200" b="1" dirty="0">
                <a:solidFill>
                  <a:srgbClr val="7030A0"/>
                </a:solidFill>
                <a:ea typeface="Cambria Math"/>
              </a:rPr>
              <a:t>)</a:t>
            </a:r>
            <a:r>
              <a:rPr lang="en-US" sz="2200" b="1" baseline="30000" dirty="0">
                <a:solidFill>
                  <a:srgbClr val="7030A0"/>
                </a:solidFill>
                <a:latin typeface="Lucida Calligraphy"/>
              </a:rPr>
              <a:t> I</a:t>
            </a:r>
            <a:r>
              <a:rPr lang="es-UY" sz="2200" b="1" dirty="0">
                <a:solidFill>
                  <a:srgbClr val="7030A0"/>
                </a:solidFill>
              </a:rPr>
              <a:t> = {</a:t>
            </a:r>
            <a:r>
              <a:rPr lang="es-UY" sz="2200" b="1" i="1" dirty="0">
                <a:solidFill>
                  <a:srgbClr val="7030A0"/>
                </a:solidFill>
              </a:rPr>
              <a:t>María</a:t>
            </a:r>
            <a:r>
              <a:rPr lang="es-UY" sz="2200" b="1" dirty="0">
                <a:solidFill>
                  <a:srgbClr val="7030A0"/>
                </a:solidFill>
              </a:rPr>
              <a:t>, </a:t>
            </a:r>
            <a:r>
              <a:rPr lang="es-UY" sz="2200" b="1" i="1" dirty="0">
                <a:solidFill>
                  <a:srgbClr val="7030A0"/>
                </a:solidFill>
              </a:rPr>
              <a:t>Juan, Ana, Pedro</a:t>
            </a:r>
            <a:r>
              <a:rPr lang="es-UY" sz="2200" b="1" dirty="0">
                <a:solidFill>
                  <a:srgbClr val="7030A0"/>
                </a:solidFill>
              </a:rPr>
              <a:t>}</a:t>
            </a:r>
            <a:endParaRPr lang="es-UY" sz="2200" b="1" dirty="0">
              <a:solidFill>
                <a:srgbClr val="7030A0"/>
              </a:solidFill>
              <a:ea typeface="Cambria Math"/>
            </a:endParaRPr>
          </a:p>
          <a:p>
            <a:pPr marL="0" lvl="1" indent="0">
              <a:spcAft>
                <a:spcPts val="600"/>
              </a:spcAft>
              <a:buNone/>
            </a:pPr>
            <a:endParaRPr lang="es-UY" sz="2200" dirty="0">
              <a:solidFill>
                <a:srgbClr val="7030A0"/>
              </a:solidFill>
              <a:ea typeface="Cambria Math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000" dirty="0">
              <a:solidFill>
                <a:srgbClr val="7030A0"/>
              </a:solidFill>
              <a:ea typeface="Cambria Math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endParaRPr lang="es-UY" sz="2100" i="1" dirty="0"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endParaRPr lang="es-UY" sz="2100" b="1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s-UY" sz="2000" dirty="0">
              <a:ea typeface="Cambria Math"/>
            </a:endParaRPr>
          </a:p>
          <a:p>
            <a:pPr marL="0" indent="0">
              <a:buNone/>
            </a:pPr>
            <a:endParaRPr lang="es-UY" sz="2200" dirty="0"/>
          </a:p>
        </p:txBody>
      </p:sp>
      <p:cxnSp>
        <p:nvCxnSpPr>
          <p:cNvPr id="4" name="Conector recto 3"/>
          <p:cNvCxnSpPr/>
          <p:nvPr/>
        </p:nvCxnSpPr>
        <p:spPr>
          <a:xfrm>
            <a:off x="4644008" y="5301208"/>
            <a:ext cx="1080120" cy="43204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/>
          <p:cNvCxnSpPr/>
          <p:nvPr/>
        </p:nvCxnSpPr>
        <p:spPr>
          <a:xfrm flipH="1">
            <a:off x="4788024" y="5229200"/>
            <a:ext cx="648072" cy="576064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58711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1 Título"/>
          <p:cNvSpPr>
            <a:spLocks noGrp="1"/>
          </p:cNvSpPr>
          <p:nvPr>
            <p:ph type="title"/>
          </p:nvPr>
        </p:nvSpPr>
        <p:spPr>
          <a:xfrm>
            <a:off x="251519" y="44624"/>
            <a:ext cx="8641655" cy="576064"/>
          </a:xfrm>
        </p:spPr>
        <p:txBody>
          <a:bodyPr/>
          <a:lstStyle/>
          <a:p>
            <a:pPr indent="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n-US" sz="3200" b="1" dirty="0" err="1">
                <a:solidFill>
                  <a:srgbClr val="7030A0"/>
                </a:solidFill>
              </a:rPr>
              <a:t>Lógica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err="1">
                <a:solidFill>
                  <a:srgbClr val="7030A0"/>
                </a:solidFill>
              </a:rPr>
              <a:t>Descriptiva</a:t>
            </a:r>
            <a:r>
              <a:rPr lang="en-US" sz="3200" b="1" dirty="0">
                <a:solidFill>
                  <a:srgbClr val="7030A0"/>
                </a:solidFill>
              </a:rPr>
              <a:t> – </a:t>
            </a:r>
            <a:r>
              <a:rPr lang="en-US" sz="3200" b="1" dirty="0" err="1">
                <a:solidFill>
                  <a:srgbClr val="7030A0"/>
                </a:solidFill>
              </a:rPr>
              <a:t>Semántica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648072"/>
            <a:ext cx="8784977" cy="5589240"/>
          </a:xfrm>
        </p:spPr>
        <p:txBody>
          <a:bodyPr rtlCol="0"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s-UY" sz="2400" b="1" dirty="0">
                <a:solidFill>
                  <a:schemeClr val="accent6">
                    <a:lumMod val="75000"/>
                  </a:schemeClr>
                </a:solidFill>
              </a:rPr>
              <a:t>Interpretación</a:t>
            </a:r>
            <a:endParaRPr lang="es-UY" sz="2400" b="1" dirty="0">
              <a:solidFill>
                <a:schemeClr val="accent6">
                  <a:lumMod val="75000"/>
                </a:schemeClr>
              </a:solidFill>
              <a:ea typeface="Cambria Math"/>
            </a:endParaRPr>
          </a:p>
          <a:p>
            <a:pPr marL="0" indent="0">
              <a:spcAft>
                <a:spcPts val="1800"/>
              </a:spcAft>
              <a:buNone/>
            </a:pPr>
            <a:r>
              <a:rPr lang="es-UY" sz="2200" dirty="0">
                <a:ea typeface="Verdana"/>
                <a:cs typeface="Arial" pitchFamily="34" charset="0"/>
                <a:sym typeface="Wingdings" pitchFamily="2" charset="2"/>
              </a:rPr>
              <a:t>Sea </a:t>
            </a:r>
            <a:r>
              <a:rPr lang="en-US" sz="2200" dirty="0">
                <a:solidFill>
                  <a:schemeClr val="dk1"/>
                </a:solidFill>
                <a:latin typeface="Lucida Calligraphy"/>
              </a:rPr>
              <a:t>I </a:t>
            </a:r>
            <a:r>
              <a:rPr lang="en-US" sz="2200" dirty="0">
                <a:solidFill>
                  <a:schemeClr val="dk1"/>
                </a:solidFill>
              </a:rPr>
              <a:t>= </a:t>
            </a:r>
            <a:r>
              <a:rPr lang="en-US" sz="2200" i="1" dirty="0">
                <a:solidFill>
                  <a:schemeClr val="dk1"/>
                </a:solidFill>
              </a:rPr>
              <a:t>(</a:t>
            </a:r>
            <a:r>
              <a:rPr lang="en-US" sz="2200" dirty="0">
                <a:solidFill>
                  <a:schemeClr val="dk1"/>
                </a:solidFill>
                <a:latin typeface="Cambria Math"/>
                <a:ea typeface="Cambria Math"/>
              </a:rPr>
              <a:t>∆</a:t>
            </a:r>
            <a:r>
              <a:rPr lang="en-US" sz="2200" baseline="30000" dirty="0">
                <a:solidFill>
                  <a:schemeClr val="dk1"/>
                </a:solidFill>
                <a:latin typeface="Lucida Calligraphy"/>
              </a:rPr>
              <a:t>I</a:t>
            </a:r>
            <a:r>
              <a:rPr lang="en-US" sz="2200" dirty="0">
                <a:solidFill>
                  <a:schemeClr val="dk1"/>
                </a:solidFill>
              </a:rPr>
              <a:t>, </a:t>
            </a:r>
            <a:r>
              <a:rPr lang="en-US" sz="2200" baseline="30000" dirty="0">
                <a:solidFill>
                  <a:schemeClr val="dk1"/>
                </a:solidFill>
              </a:rPr>
              <a:t>.</a:t>
            </a:r>
            <a:r>
              <a:rPr lang="en-US" sz="2200" baseline="30000" dirty="0">
                <a:solidFill>
                  <a:schemeClr val="dk1"/>
                </a:solidFill>
                <a:latin typeface="Lucida Calligraphy"/>
              </a:rPr>
              <a:t>I </a:t>
            </a:r>
            <a:r>
              <a:rPr lang="en-US" sz="2200" dirty="0">
                <a:solidFill>
                  <a:schemeClr val="dk1"/>
                </a:solidFill>
              </a:rPr>
              <a:t>)</a:t>
            </a:r>
            <a:r>
              <a:rPr lang="en-US" sz="2200" dirty="0">
                <a:latin typeface="Cambria Math"/>
                <a:ea typeface="Cambria Math"/>
              </a:rPr>
              <a:t>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22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2200" dirty="0">
                <a:solidFill>
                  <a:srgbClr val="7030A0"/>
                </a:solidFill>
              </a:rPr>
              <a:t> </a:t>
            </a:r>
            <a:r>
              <a:rPr lang="en-US" sz="2200" dirty="0" err="1">
                <a:solidFill>
                  <a:srgbClr val="7030A0"/>
                </a:solidFill>
              </a:rPr>
              <a:t>satisface</a:t>
            </a:r>
            <a:r>
              <a:rPr lang="en-US" sz="2200" dirty="0">
                <a:solidFill>
                  <a:srgbClr val="7030A0"/>
                </a:solidFill>
              </a:rPr>
              <a:t> </a:t>
            </a:r>
            <a:r>
              <a:rPr lang="en-US" sz="2200" dirty="0">
                <a:solidFill>
                  <a:schemeClr val="dk1"/>
                </a:solidFill>
              </a:rPr>
              <a:t>el axioma de </a:t>
            </a:r>
            <a:r>
              <a:rPr lang="en-US" sz="2200" dirty="0" err="1">
                <a:solidFill>
                  <a:schemeClr val="dk1"/>
                </a:solidFill>
              </a:rPr>
              <a:t>TBox</a:t>
            </a:r>
            <a:r>
              <a:rPr lang="en-US" sz="2200" dirty="0">
                <a:solidFill>
                  <a:schemeClr val="dk1"/>
                </a:solidFill>
              </a:rPr>
              <a:t> </a:t>
            </a:r>
            <a:r>
              <a:rPr lang="es-UY" sz="2200" b="1" i="1" dirty="0">
                <a:solidFill>
                  <a:srgbClr val="7030A0"/>
                </a:solidFill>
              </a:rPr>
              <a:t>C</a:t>
            </a:r>
            <a:r>
              <a:rPr lang="es-UY" sz="2200" b="1" dirty="0">
                <a:solidFill>
                  <a:srgbClr val="7030A0"/>
                </a:solidFill>
              </a:rPr>
              <a:t> </a:t>
            </a:r>
            <a:r>
              <a:rPr lang="en-US" sz="2200" b="1" dirty="0">
                <a:solidFill>
                  <a:srgbClr val="7030A0"/>
                </a:solidFill>
              </a:rPr>
              <a:t>⊑ </a:t>
            </a:r>
            <a:r>
              <a:rPr lang="en-US" sz="2200" b="1" i="1" dirty="0">
                <a:solidFill>
                  <a:srgbClr val="7030A0"/>
                </a:solidFill>
              </a:rPr>
              <a:t>D</a:t>
            </a:r>
            <a:r>
              <a:rPr lang="en-US" sz="2200" dirty="0">
                <a:solidFill>
                  <a:srgbClr val="7030A0"/>
                </a:solidFill>
              </a:rPr>
              <a:t> </a:t>
            </a:r>
            <a:r>
              <a:rPr lang="en-US" sz="2200" dirty="0" err="1"/>
              <a:t>si</a:t>
            </a:r>
            <a:r>
              <a:rPr lang="en-US" sz="2200" dirty="0"/>
              <a:t> </a:t>
            </a:r>
            <a:r>
              <a:rPr lang="es-UY" sz="2200" b="1" i="1" dirty="0">
                <a:solidFill>
                  <a:srgbClr val="7030A0"/>
                </a:solidFill>
              </a:rPr>
              <a:t>C</a:t>
            </a:r>
            <a:r>
              <a:rPr lang="en-US" sz="22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2200" dirty="0">
                <a:solidFill>
                  <a:schemeClr val="dk1"/>
                </a:solidFill>
              </a:rPr>
              <a:t> </a:t>
            </a:r>
            <a:r>
              <a:rPr lang="es-UY" sz="22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⊆</a:t>
            </a:r>
            <a:r>
              <a:rPr lang="en-US" sz="2200" b="1" dirty="0">
                <a:solidFill>
                  <a:srgbClr val="7030A0"/>
                </a:solidFill>
              </a:rPr>
              <a:t> </a:t>
            </a:r>
            <a:r>
              <a:rPr lang="es-UY" sz="2200" b="1" i="1" dirty="0">
                <a:solidFill>
                  <a:srgbClr val="7030A0"/>
                </a:solidFill>
              </a:rPr>
              <a:t>D</a:t>
            </a:r>
            <a:r>
              <a:rPr lang="en-US" sz="22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2200" dirty="0">
                <a:solidFill>
                  <a:schemeClr val="dk1"/>
                </a:solidFill>
              </a:rPr>
              <a:t>.    </a:t>
            </a:r>
            <a:r>
              <a:rPr lang="en-US" sz="2200" dirty="0" err="1">
                <a:solidFill>
                  <a:schemeClr val="dk1"/>
                </a:solidFill>
              </a:rPr>
              <a:t>Notación</a:t>
            </a:r>
            <a:r>
              <a:rPr lang="en-US" sz="2200" dirty="0">
                <a:solidFill>
                  <a:schemeClr val="dk1"/>
                </a:solidFill>
              </a:rPr>
              <a:t>: </a:t>
            </a:r>
            <a:r>
              <a:rPr lang="en-US" sz="2200" dirty="0">
                <a:solidFill>
                  <a:schemeClr val="dk1"/>
                </a:solidFill>
                <a:latin typeface="Lucida Calligraphy"/>
              </a:rPr>
              <a:t>I </a:t>
            </a:r>
            <a:r>
              <a:rPr lang="en-US" sz="2200" b="1" dirty="0">
                <a:latin typeface="Cambria Math"/>
                <a:ea typeface="Cambria Math"/>
              </a:rPr>
              <a:t>⊨</a:t>
            </a:r>
            <a:r>
              <a:rPr lang="en-US" sz="2200" b="1" dirty="0">
                <a:ea typeface="Cambria Math"/>
              </a:rPr>
              <a:t> </a:t>
            </a:r>
            <a:r>
              <a:rPr lang="en-US" sz="2200" i="1" dirty="0">
                <a:ea typeface="Cambria Math"/>
              </a:rPr>
              <a:t>C</a:t>
            </a:r>
            <a:r>
              <a:rPr lang="en-US" sz="2200" dirty="0"/>
              <a:t> </a:t>
            </a:r>
            <a:r>
              <a:rPr lang="en-US" sz="2200" dirty="0">
                <a:latin typeface="Cambria Math"/>
                <a:ea typeface="Cambria Math"/>
              </a:rPr>
              <a:t>⊑ </a:t>
            </a:r>
            <a:r>
              <a:rPr lang="en-US" sz="2200" i="1" dirty="0">
                <a:ea typeface="Cambria Math"/>
              </a:rPr>
              <a:t>D</a:t>
            </a:r>
            <a:endParaRPr lang="en-US" sz="2200" dirty="0">
              <a:ea typeface="Cambria Math"/>
            </a:endParaRPr>
          </a:p>
          <a:p>
            <a:pPr marL="0" indent="0">
              <a:spcAft>
                <a:spcPts val="1800"/>
              </a:spcAft>
              <a:buNone/>
            </a:pPr>
            <a:r>
              <a:rPr lang="en-US" sz="22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2200" dirty="0">
                <a:solidFill>
                  <a:srgbClr val="7030A0"/>
                </a:solidFill>
              </a:rPr>
              <a:t> </a:t>
            </a:r>
            <a:r>
              <a:rPr lang="en-US" sz="2200" dirty="0" err="1">
                <a:solidFill>
                  <a:srgbClr val="7030A0"/>
                </a:solidFill>
              </a:rPr>
              <a:t>satisface</a:t>
            </a:r>
            <a:r>
              <a:rPr lang="en-US" sz="2200" dirty="0">
                <a:solidFill>
                  <a:srgbClr val="7030A0"/>
                </a:solidFill>
              </a:rPr>
              <a:t> </a:t>
            </a:r>
            <a:r>
              <a:rPr lang="en-US" sz="2200" dirty="0">
                <a:solidFill>
                  <a:schemeClr val="dk1"/>
                </a:solidFill>
              </a:rPr>
              <a:t>los </a:t>
            </a:r>
            <a:r>
              <a:rPr lang="en-US" sz="2200" dirty="0" err="1">
                <a:solidFill>
                  <a:schemeClr val="dk1"/>
                </a:solidFill>
              </a:rPr>
              <a:t>axiomas</a:t>
            </a:r>
            <a:r>
              <a:rPr lang="en-US" sz="2200" dirty="0">
                <a:solidFill>
                  <a:schemeClr val="dk1"/>
                </a:solidFill>
              </a:rPr>
              <a:t> de </a:t>
            </a:r>
            <a:r>
              <a:rPr lang="en-US" sz="2200" dirty="0" err="1">
                <a:solidFill>
                  <a:schemeClr val="dk1"/>
                </a:solidFill>
              </a:rPr>
              <a:t>Abox</a:t>
            </a:r>
            <a:r>
              <a:rPr lang="en-US" sz="2200" dirty="0">
                <a:solidFill>
                  <a:schemeClr val="dk1"/>
                </a:solidFill>
              </a:rPr>
              <a:t>: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US" sz="2200" dirty="0">
                <a:solidFill>
                  <a:schemeClr val="dk1"/>
                </a:solidFill>
              </a:rPr>
              <a:t>	 </a:t>
            </a:r>
            <a:r>
              <a:rPr lang="es-UY" sz="2200" b="1" i="1" dirty="0">
                <a:solidFill>
                  <a:srgbClr val="7030A0"/>
                </a:solidFill>
              </a:rPr>
              <a:t>C</a:t>
            </a:r>
            <a:r>
              <a:rPr lang="es-UY" sz="2200" b="1" dirty="0">
                <a:solidFill>
                  <a:srgbClr val="7030A0"/>
                </a:solidFill>
              </a:rPr>
              <a:t>(</a:t>
            </a:r>
            <a:r>
              <a:rPr lang="es-UY" sz="2200" b="1" i="1" dirty="0">
                <a:solidFill>
                  <a:srgbClr val="7030A0"/>
                </a:solidFill>
              </a:rPr>
              <a:t>a</a:t>
            </a:r>
            <a:r>
              <a:rPr lang="es-UY" sz="2200" b="1" dirty="0">
                <a:solidFill>
                  <a:srgbClr val="7030A0"/>
                </a:solidFill>
              </a:rPr>
              <a:t>)</a:t>
            </a:r>
            <a:r>
              <a:rPr lang="en-US" sz="2200" dirty="0">
                <a:solidFill>
                  <a:srgbClr val="7030A0"/>
                </a:solidFill>
              </a:rPr>
              <a:t> </a:t>
            </a:r>
            <a:r>
              <a:rPr lang="en-US" sz="2200" dirty="0" err="1"/>
              <a:t>si</a:t>
            </a:r>
            <a:r>
              <a:rPr lang="en-US" sz="2200" dirty="0"/>
              <a:t> </a:t>
            </a:r>
            <a:r>
              <a:rPr lang="es-UY" sz="2200" b="1" i="1" dirty="0">
                <a:solidFill>
                  <a:srgbClr val="7030A0"/>
                </a:solidFill>
              </a:rPr>
              <a:t>a</a:t>
            </a:r>
            <a:r>
              <a:rPr lang="en-US" sz="22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2200" dirty="0">
                <a:solidFill>
                  <a:schemeClr val="dk1"/>
                </a:solidFill>
              </a:rPr>
              <a:t> </a:t>
            </a:r>
            <a:r>
              <a:rPr lang="en-US" sz="22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∈</a:t>
            </a:r>
            <a:r>
              <a:rPr lang="en-US" sz="2200" b="1" dirty="0">
                <a:solidFill>
                  <a:srgbClr val="7030A0"/>
                </a:solidFill>
              </a:rPr>
              <a:t> </a:t>
            </a:r>
            <a:r>
              <a:rPr lang="es-UY" sz="2200" b="1" i="1" dirty="0">
                <a:solidFill>
                  <a:srgbClr val="7030A0"/>
                </a:solidFill>
              </a:rPr>
              <a:t>C</a:t>
            </a:r>
            <a:r>
              <a:rPr lang="en-US" sz="22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2200" dirty="0">
                <a:solidFill>
                  <a:schemeClr val="dk1"/>
                </a:solidFill>
              </a:rPr>
              <a:t>.                    </a:t>
            </a:r>
            <a:r>
              <a:rPr lang="en-US" sz="2200" dirty="0">
                <a:solidFill>
                  <a:schemeClr val="dk1"/>
                </a:solidFill>
                <a:latin typeface="Lucida Calligraphy"/>
              </a:rPr>
              <a:t>I </a:t>
            </a:r>
            <a:r>
              <a:rPr lang="en-US" sz="2200" b="1" dirty="0">
                <a:latin typeface="Cambria Math"/>
                <a:ea typeface="Cambria Math"/>
              </a:rPr>
              <a:t>⊨</a:t>
            </a:r>
            <a:r>
              <a:rPr lang="en-US" sz="2200" b="1" dirty="0">
                <a:ea typeface="Cambria Math"/>
              </a:rPr>
              <a:t> </a:t>
            </a:r>
            <a:r>
              <a:rPr lang="en-US" sz="2200" i="1" dirty="0">
                <a:ea typeface="Cambria Math"/>
              </a:rPr>
              <a:t>C</a:t>
            </a:r>
            <a:r>
              <a:rPr lang="en-US" sz="2200" dirty="0"/>
              <a:t>(</a:t>
            </a:r>
            <a:r>
              <a:rPr lang="en-US" sz="2200" i="1" dirty="0"/>
              <a:t>a</a:t>
            </a:r>
            <a:r>
              <a:rPr lang="en-US" sz="2200" dirty="0"/>
              <a:t>)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s-UY" sz="2200" b="1" i="1" dirty="0">
                <a:solidFill>
                  <a:srgbClr val="7030A0"/>
                </a:solidFill>
              </a:rPr>
              <a:t>	 R</a:t>
            </a:r>
            <a:r>
              <a:rPr lang="es-UY" sz="2200" b="1" dirty="0">
                <a:solidFill>
                  <a:srgbClr val="7030A0"/>
                </a:solidFill>
              </a:rPr>
              <a:t>(</a:t>
            </a:r>
            <a:r>
              <a:rPr lang="es-UY" sz="2200" b="1" i="1" dirty="0">
                <a:solidFill>
                  <a:srgbClr val="7030A0"/>
                </a:solidFill>
              </a:rPr>
              <a:t>a, b</a:t>
            </a:r>
            <a:r>
              <a:rPr lang="es-UY" sz="2200" b="1" dirty="0">
                <a:solidFill>
                  <a:srgbClr val="7030A0"/>
                </a:solidFill>
              </a:rPr>
              <a:t>)</a:t>
            </a:r>
            <a:r>
              <a:rPr lang="en-US" sz="2200" dirty="0">
                <a:solidFill>
                  <a:srgbClr val="7030A0"/>
                </a:solidFill>
              </a:rPr>
              <a:t> </a:t>
            </a:r>
            <a:r>
              <a:rPr lang="en-US" sz="2200" dirty="0" err="1"/>
              <a:t>si</a:t>
            </a:r>
            <a:r>
              <a:rPr lang="en-US" sz="2200" dirty="0"/>
              <a:t> </a:t>
            </a:r>
            <a:r>
              <a:rPr lang="en-US" sz="2200" b="1" dirty="0">
                <a:solidFill>
                  <a:srgbClr val="7030A0"/>
                </a:solidFill>
              </a:rPr>
              <a:t>&lt;</a:t>
            </a:r>
            <a:r>
              <a:rPr lang="es-UY" sz="2200" b="1" i="1" dirty="0">
                <a:solidFill>
                  <a:srgbClr val="7030A0"/>
                </a:solidFill>
              </a:rPr>
              <a:t>a</a:t>
            </a:r>
            <a:r>
              <a:rPr lang="en-US" sz="22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s-UY" sz="2200" b="1" i="1" dirty="0">
                <a:solidFill>
                  <a:srgbClr val="7030A0"/>
                </a:solidFill>
              </a:rPr>
              <a:t> , b</a:t>
            </a:r>
            <a:r>
              <a:rPr lang="en-US" sz="22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2200" b="1" dirty="0">
                <a:solidFill>
                  <a:srgbClr val="7030A0"/>
                </a:solidFill>
              </a:rPr>
              <a:t>&gt;</a:t>
            </a:r>
            <a:r>
              <a:rPr lang="en-US" sz="2200" dirty="0">
                <a:solidFill>
                  <a:schemeClr val="dk1"/>
                </a:solidFill>
              </a:rPr>
              <a:t> </a:t>
            </a:r>
            <a:r>
              <a:rPr lang="en-US" sz="22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∈</a:t>
            </a:r>
            <a:r>
              <a:rPr lang="en-US" sz="2200" b="1" dirty="0">
                <a:solidFill>
                  <a:srgbClr val="7030A0"/>
                </a:solidFill>
              </a:rPr>
              <a:t> </a:t>
            </a:r>
            <a:r>
              <a:rPr lang="es-UY" sz="2200" b="1" i="1" dirty="0">
                <a:solidFill>
                  <a:srgbClr val="7030A0"/>
                </a:solidFill>
              </a:rPr>
              <a:t>R</a:t>
            </a:r>
            <a:r>
              <a:rPr lang="en-US" sz="22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2200" dirty="0">
                <a:solidFill>
                  <a:schemeClr val="dk1"/>
                </a:solidFill>
              </a:rPr>
              <a:t>.    </a:t>
            </a:r>
            <a:r>
              <a:rPr lang="en-US" sz="2200" dirty="0">
                <a:solidFill>
                  <a:schemeClr val="dk1"/>
                </a:solidFill>
                <a:latin typeface="Lucida Calligraphy"/>
              </a:rPr>
              <a:t>I </a:t>
            </a:r>
            <a:r>
              <a:rPr lang="en-US" sz="2200" b="1" dirty="0">
                <a:latin typeface="Cambria Math"/>
                <a:ea typeface="Cambria Math"/>
              </a:rPr>
              <a:t>⊨</a:t>
            </a:r>
            <a:r>
              <a:rPr lang="en-US" sz="2200" b="1" dirty="0">
                <a:ea typeface="Cambria Math"/>
              </a:rPr>
              <a:t> </a:t>
            </a:r>
            <a:r>
              <a:rPr lang="en-US" sz="2200" i="1" dirty="0">
                <a:ea typeface="Cambria Math"/>
              </a:rPr>
              <a:t>R</a:t>
            </a:r>
            <a:r>
              <a:rPr lang="en-US" sz="2200" dirty="0"/>
              <a:t>(</a:t>
            </a:r>
            <a:r>
              <a:rPr lang="en-US" sz="2200" i="1" dirty="0"/>
              <a:t>a</a:t>
            </a:r>
            <a:r>
              <a:rPr lang="en-US" sz="2200" dirty="0"/>
              <a:t>,</a:t>
            </a:r>
            <a:r>
              <a:rPr lang="en-US" sz="2200" i="1" dirty="0"/>
              <a:t> b</a:t>
            </a:r>
            <a:r>
              <a:rPr lang="en-US" sz="2200" dirty="0"/>
              <a:t>)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s-UY" sz="2200" b="1" i="1" dirty="0">
                <a:solidFill>
                  <a:srgbClr val="7030A0"/>
                </a:solidFill>
              </a:rPr>
              <a:t>	 a</a:t>
            </a:r>
            <a:r>
              <a:rPr lang="es-UY" sz="2200" b="1" dirty="0">
                <a:solidFill>
                  <a:srgbClr val="7030A0"/>
                </a:solidFill>
              </a:rPr>
              <a:t> = </a:t>
            </a:r>
            <a:r>
              <a:rPr lang="es-UY" sz="2200" b="1" i="1" dirty="0">
                <a:solidFill>
                  <a:srgbClr val="7030A0"/>
                </a:solidFill>
              </a:rPr>
              <a:t>b</a:t>
            </a:r>
            <a:r>
              <a:rPr lang="en-US" sz="2200" dirty="0">
                <a:solidFill>
                  <a:srgbClr val="7030A0"/>
                </a:solidFill>
              </a:rPr>
              <a:t> </a:t>
            </a:r>
            <a:r>
              <a:rPr lang="en-US" sz="2200" dirty="0" err="1"/>
              <a:t>si</a:t>
            </a:r>
            <a:r>
              <a:rPr lang="en-US" sz="2200" dirty="0"/>
              <a:t> </a:t>
            </a:r>
            <a:r>
              <a:rPr lang="es-UY" sz="2200" b="1" i="1" dirty="0">
                <a:solidFill>
                  <a:srgbClr val="7030A0"/>
                </a:solidFill>
              </a:rPr>
              <a:t>a</a:t>
            </a:r>
            <a:r>
              <a:rPr lang="en-US" sz="22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2200" dirty="0">
                <a:solidFill>
                  <a:schemeClr val="dk1"/>
                </a:solidFill>
              </a:rPr>
              <a:t> </a:t>
            </a:r>
            <a:r>
              <a:rPr lang="es-UY" sz="2200" b="1" dirty="0">
                <a:solidFill>
                  <a:srgbClr val="7030A0"/>
                </a:solidFill>
              </a:rPr>
              <a:t>= </a:t>
            </a:r>
            <a:r>
              <a:rPr lang="es-UY" sz="2200" b="1" i="1" dirty="0">
                <a:solidFill>
                  <a:srgbClr val="7030A0"/>
                </a:solidFill>
              </a:rPr>
              <a:t>b</a:t>
            </a:r>
            <a:r>
              <a:rPr lang="en-US" sz="22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2200" dirty="0">
                <a:solidFill>
                  <a:schemeClr val="dk1"/>
                </a:solidFill>
              </a:rPr>
              <a:t>.                   </a:t>
            </a:r>
            <a:r>
              <a:rPr lang="en-US" sz="2200" dirty="0">
                <a:solidFill>
                  <a:schemeClr val="dk1"/>
                </a:solidFill>
                <a:latin typeface="Lucida Calligraphy"/>
              </a:rPr>
              <a:t>I </a:t>
            </a:r>
            <a:r>
              <a:rPr lang="en-US" sz="2200" b="1" dirty="0">
                <a:latin typeface="Cambria Math"/>
                <a:ea typeface="Cambria Math"/>
              </a:rPr>
              <a:t>⊨</a:t>
            </a:r>
            <a:r>
              <a:rPr lang="en-US" sz="2200" b="1" dirty="0">
                <a:ea typeface="Cambria Math"/>
              </a:rPr>
              <a:t> </a:t>
            </a:r>
            <a:r>
              <a:rPr lang="en-US" sz="2200" i="1" dirty="0"/>
              <a:t>a </a:t>
            </a:r>
            <a:r>
              <a:rPr lang="en-US" sz="2200" dirty="0"/>
              <a:t>=</a:t>
            </a:r>
            <a:r>
              <a:rPr lang="en-US" sz="2200" i="1" dirty="0"/>
              <a:t> b</a:t>
            </a:r>
            <a:endParaRPr lang="en-US" sz="2200" dirty="0"/>
          </a:p>
          <a:p>
            <a:pPr marL="0" indent="0">
              <a:spcAft>
                <a:spcPts val="1800"/>
              </a:spcAft>
              <a:buNone/>
            </a:pPr>
            <a:r>
              <a:rPr lang="es-UY" sz="2200" b="1" i="1" dirty="0">
                <a:solidFill>
                  <a:srgbClr val="7030A0"/>
                </a:solidFill>
              </a:rPr>
              <a:t>	 a</a:t>
            </a:r>
            <a:r>
              <a:rPr lang="es-UY" sz="2200" b="1" dirty="0">
                <a:solidFill>
                  <a:srgbClr val="7030A0"/>
                </a:solidFill>
              </a:rPr>
              <a:t> </a:t>
            </a:r>
            <a:r>
              <a:rPr lang="es-UY" sz="22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≠</a:t>
            </a:r>
            <a:r>
              <a:rPr lang="es-UY" sz="2200" b="1" dirty="0">
                <a:solidFill>
                  <a:srgbClr val="7030A0"/>
                </a:solidFill>
              </a:rPr>
              <a:t> </a:t>
            </a:r>
            <a:r>
              <a:rPr lang="es-UY" sz="2200" b="1" i="1" dirty="0">
                <a:solidFill>
                  <a:srgbClr val="7030A0"/>
                </a:solidFill>
              </a:rPr>
              <a:t>b</a:t>
            </a:r>
            <a:r>
              <a:rPr lang="en-US" sz="2200" dirty="0">
                <a:solidFill>
                  <a:srgbClr val="7030A0"/>
                </a:solidFill>
              </a:rPr>
              <a:t> </a:t>
            </a:r>
            <a:r>
              <a:rPr lang="en-US" sz="2200" dirty="0" err="1"/>
              <a:t>si</a:t>
            </a:r>
            <a:r>
              <a:rPr lang="en-US" sz="2200" dirty="0"/>
              <a:t> </a:t>
            </a:r>
            <a:r>
              <a:rPr lang="es-UY" sz="2200" b="1" i="1" dirty="0">
                <a:solidFill>
                  <a:srgbClr val="7030A0"/>
                </a:solidFill>
              </a:rPr>
              <a:t>a</a:t>
            </a:r>
            <a:r>
              <a:rPr lang="en-US" sz="22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2200" dirty="0">
                <a:solidFill>
                  <a:schemeClr val="dk1"/>
                </a:solidFill>
              </a:rPr>
              <a:t> </a:t>
            </a:r>
            <a:r>
              <a:rPr lang="es-UY" sz="22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≠</a:t>
            </a:r>
            <a:r>
              <a:rPr lang="es-UY" sz="2200" b="1" dirty="0">
                <a:solidFill>
                  <a:srgbClr val="7030A0"/>
                </a:solidFill>
              </a:rPr>
              <a:t> </a:t>
            </a:r>
            <a:r>
              <a:rPr lang="es-UY" sz="2200" b="1" i="1" dirty="0">
                <a:solidFill>
                  <a:srgbClr val="7030A0"/>
                </a:solidFill>
              </a:rPr>
              <a:t>b</a:t>
            </a:r>
            <a:r>
              <a:rPr lang="en-US" sz="22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2200" dirty="0">
                <a:solidFill>
                  <a:schemeClr val="dk1"/>
                </a:solidFill>
              </a:rPr>
              <a:t>.                 </a:t>
            </a:r>
            <a:r>
              <a:rPr lang="en-US" sz="2200" dirty="0">
                <a:solidFill>
                  <a:schemeClr val="dk1"/>
                </a:solidFill>
                <a:latin typeface="Lucida Calligraphy"/>
              </a:rPr>
              <a:t>I </a:t>
            </a:r>
            <a:r>
              <a:rPr lang="en-US" sz="2200" b="1" dirty="0">
                <a:latin typeface="Cambria Math"/>
                <a:ea typeface="Cambria Math"/>
              </a:rPr>
              <a:t>⊨</a:t>
            </a:r>
            <a:r>
              <a:rPr lang="en-US" sz="2200" b="1" dirty="0">
                <a:ea typeface="Cambria Math"/>
              </a:rPr>
              <a:t> </a:t>
            </a:r>
            <a:r>
              <a:rPr lang="en-US" sz="2200" i="1" dirty="0"/>
              <a:t>a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≠</a:t>
            </a:r>
            <a:r>
              <a:rPr lang="en-US" sz="2200" i="1" dirty="0"/>
              <a:t> b</a:t>
            </a:r>
            <a:endParaRPr lang="en-US" sz="2200" dirty="0"/>
          </a:p>
          <a:p>
            <a:pPr marL="0" indent="0">
              <a:spcAft>
                <a:spcPts val="1800"/>
              </a:spcAft>
              <a:buNone/>
            </a:pPr>
            <a:endParaRPr lang="en-US" sz="2200" dirty="0">
              <a:ea typeface="Cambria Math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200" dirty="0">
              <a:ea typeface="Cambria Math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200" dirty="0">
              <a:ea typeface="Cambria Math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200" dirty="0">
              <a:ea typeface="Cambria Math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200" dirty="0">
              <a:ea typeface="Cambria Math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200" dirty="0">
              <a:solidFill>
                <a:schemeClr val="dk1"/>
              </a:solidFill>
            </a:endParaRP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en-US" sz="2000" i="1" dirty="0">
              <a:solidFill>
                <a:schemeClr val="dk1"/>
              </a:solidFill>
            </a:endParaRP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en-US" sz="2000" i="1" dirty="0">
              <a:solidFill>
                <a:srgbClr val="7030A0"/>
              </a:solidFill>
              <a:ea typeface="Cambria Math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endParaRPr lang="es-UY" sz="2100" i="1" dirty="0"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endParaRPr lang="es-UY" sz="2100" b="1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s-UY" sz="2000" dirty="0">
              <a:ea typeface="Cambria Math"/>
            </a:endParaRPr>
          </a:p>
          <a:p>
            <a:pPr marL="0" indent="0">
              <a:buNone/>
            </a:pPr>
            <a:endParaRPr lang="es-UY" sz="2200" dirty="0"/>
          </a:p>
        </p:txBody>
      </p:sp>
    </p:spTree>
    <p:extLst>
      <p:ext uri="{BB962C8B-B14F-4D97-AF65-F5344CB8AC3E}">
        <p14:creationId xmlns:p14="http://schemas.microsoft.com/office/powerpoint/2010/main" val="3908754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Título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633412"/>
          </a:xfrm>
        </p:spPr>
        <p:txBody>
          <a:bodyPr/>
          <a:lstStyle/>
          <a:p>
            <a:pPr eaLnBrk="1" hangingPunct="1"/>
            <a:r>
              <a:rPr lang="es-UY" sz="3200" b="1">
                <a:solidFill>
                  <a:srgbClr val="7030A0"/>
                </a:solidFill>
              </a:rPr>
              <a:t>Arquitectura de la Web Semántica</a:t>
            </a:r>
            <a:endParaRPr lang="es-UY" sz="320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0825" y="836613"/>
            <a:ext cx="8651875" cy="5976937"/>
          </a:xfrm>
        </p:spPr>
        <p:txBody>
          <a:bodyPr rtlCol="0">
            <a:normAutofit/>
          </a:bodyPr>
          <a:lstStyle/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600" dirty="0"/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None/>
              <a:defRPr/>
            </a:pP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None/>
              <a:defRPr/>
            </a:pP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defRPr/>
            </a:pPr>
            <a:endParaRPr lang="en-US" sz="900" b="1" dirty="0">
              <a:solidFill>
                <a:schemeClr val="accent3">
                  <a:lumMod val="50000"/>
                </a:schemeClr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s-UY" sz="2000" dirty="0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4716016" y="904875"/>
            <a:ext cx="4331147" cy="5764485"/>
          </a:xfrm>
          <a:prstGeom prst="rect">
            <a:avLst/>
          </a:prstGeom>
          <a:noFill/>
          <a:ln w="38100">
            <a:noFill/>
          </a:ln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lnSpc>
                <a:spcPct val="11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UY" sz="2400" dirty="0"/>
              <a:t>Para modelar un dominio de interés o una aplicación: </a:t>
            </a:r>
          </a:p>
          <a:p>
            <a:pPr marL="0" indent="0" algn="just" fontAlgn="auto">
              <a:lnSpc>
                <a:spcPct val="110000"/>
              </a:lnSpc>
              <a:spcAft>
                <a:spcPts val="1800"/>
              </a:spcAft>
              <a:buFont typeface="Arial" pitchFamily="34" charset="0"/>
              <a:buNone/>
              <a:defRPr/>
            </a:pPr>
            <a:r>
              <a:rPr lang="es-UY" sz="2400" dirty="0"/>
              <a:t>Se necesita un modelo que permita </a:t>
            </a:r>
            <a:r>
              <a:rPr lang="es-UY" sz="2400" b="1" dirty="0">
                <a:solidFill>
                  <a:srgbClr val="7030A0"/>
                </a:solidFill>
              </a:rPr>
              <a:t>clasificar los recursos </a:t>
            </a:r>
            <a:r>
              <a:rPr lang="es-UY" sz="2400" dirty="0"/>
              <a:t>descriptos en RDF. </a:t>
            </a:r>
          </a:p>
          <a:p>
            <a:pPr marL="0" indent="0" algn="just" fontAlgn="auto">
              <a:lnSpc>
                <a:spcPct val="11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UY" sz="2400" b="1" dirty="0">
                <a:solidFill>
                  <a:srgbClr val="C00000"/>
                </a:solidFill>
              </a:rPr>
              <a:t>Ontologías</a:t>
            </a:r>
            <a:r>
              <a:rPr lang="es-UY" sz="2400" dirty="0"/>
              <a:t>: mayor expresividad</a:t>
            </a:r>
          </a:p>
          <a:p>
            <a:pPr marL="0" indent="0" fontAlgn="auto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es-UY" sz="2400" dirty="0"/>
              <a:t> </a:t>
            </a:r>
            <a:r>
              <a:rPr lang="es-UY" sz="2200" dirty="0"/>
              <a:t>“Livianas”: </a:t>
            </a:r>
            <a:r>
              <a:rPr lang="es-UY" sz="2200" b="1" dirty="0">
                <a:solidFill>
                  <a:srgbClr val="7030A0"/>
                </a:solidFill>
              </a:rPr>
              <a:t>RDF-</a:t>
            </a:r>
            <a:r>
              <a:rPr lang="es-UY" sz="2200" b="1" dirty="0" err="1">
                <a:solidFill>
                  <a:srgbClr val="7030A0"/>
                </a:solidFill>
              </a:rPr>
              <a:t>Schema</a:t>
            </a:r>
            <a:endParaRPr lang="es-UY" sz="2200" b="1" dirty="0">
              <a:solidFill>
                <a:srgbClr val="7030A0"/>
              </a:solidFill>
            </a:endParaRPr>
          </a:p>
          <a:p>
            <a:pPr marL="72000" indent="0" fontAlgn="auto">
              <a:lnSpc>
                <a:spcPct val="11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UY" sz="2200" dirty="0"/>
              <a:t>(jerarquías de clases de recursos,</a:t>
            </a:r>
          </a:p>
          <a:p>
            <a:pPr marL="72000" indent="0" fontAlgn="auto">
              <a:lnSpc>
                <a:spcPct val="11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UY" sz="2200" dirty="0"/>
              <a:t> jerarquías de propiedades,</a:t>
            </a:r>
          </a:p>
          <a:p>
            <a:pPr marL="72000" indent="0" fontAlgn="auto">
              <a:lnSpc>
                <a:spcPct val="11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UY" sz="2200" dirty="0"/>
              <a:t> dominio y rango)</a:t>
            </a:r>
          </a:p>
          <a:p>
            <a:pPr marL="0" indent="0" fontAlgn="auto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es-UY" sz="2400" dirty="0"/>
              <a:t> </a:t>
            </a:r>
            <a:r>
              <a:rPr lang="es-UY" sz="2200" dirty="0"/>
              <a:t>“Pesadas”: </a:t>
            </a:r>
            <a:r>
              <a:rPr lang="es-UY" sz="2200" b="1" dirty="0">
                <a:solidFill>
                  <a:srgbClr val="7030A0"/>
                </a:solidFill>
              </a:rPr>
              <a:t>OWL</a:t>
            </a:r>
            <a:endParaRPr lang="es-UY" sz="2200" dirty="0">
              <a:solidFill>
                <a:srgbClr val="7030A0"/>
              </a:solidFill>
            </a:endParaRPr>
          </a:p>
          <a:p>
            <a:pPr marL="0" indent="0" fontAlgn="auto">
              <a:lnSpc>
                <a:spcPct val="11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UY" sz="2200" b="1" dirty="0">
                <a:solidFill>
                  <a:srgbClr val="7030A0"/>
                </a:solidFill>
              </a:rPr>
              <a:t>   </a:t>
            </a:r>
            <a:r>
              <a:rPr lang="es-UY" sz="2200" dirty="0"/>
              <a:t>(imponer restricciones,</a:t>
            </a:r>
          </a:p>
          <a:p>
            <a:pPr marL="0" indent="0" fontAlgn="auto">
              <a:lnSpc>
                <a:spcPct val="11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UY" sz="2200" dirty="0"/>
              <a:t>    chequeos de consistencia,</a:t>
            </a:r>
          </a:p>
          <a:p>
            <a:pPr marL="0" indent="0" fontAlgn="auto">
              <a:lnSpc>
                <a:spcPct val="11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UY" sz="2200" dirty="0"/>
              <a:t>    inferencias)  </a:t>
            </a:r>
            <a:r>
              <a:rPr lang="es-UY" sz="2200" dirty="0">
                <a:sym typeface="Wingdings" panose="05000000000000000000" pitchFamily="2" charset="2"/>
              </a:rPr>
              <a:t> </a:t>
            </a:r>
            <a:r>
              <a:rPr lang="es-UY" sz="2200" b="1" dirty="0">
                <a:solidFill>
                  <a:srgbClr val="7030A0"/>
                </a:solidFill>
                <a:sym typeface="Wingdings" panose="05000000000000000000" pitchFamily="2" charset="2"/>
              </a:rPr>
              <a:t>Lógica</a:t>
            </a:r>
            <a:endParaRPr lang="en-US" sz="2200" b="1" dirty="0">
              <a:solidFill>
                <a:srgbClr val="7030A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defRPr/>
            </a:pPr>
            <a:endParaRPr lang="en-US" sz="2200" b="1" dirty="0">
              <a:solidFill>
                <a:srgbClr val="7030A0"/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UY" sz="2000" dirty="0">
              <a:solidFill>
                <a:srgbClr val="7030A0"/>
              </a:solidFill>
            </a:endParaRPr>
          </a:p>
        </p:txBody>
      </p:sp>
      <p:sp>
        <p:nvSpPr>
          <p:cNvPr id="10" name="Flecha abajo 9"/>
          <p:cNvSpPr/>
          <p:nvPr/>
        </p:nvSpPr>
        <p:spPr>
          <a:xfrm>
            <a:off x="6535738" y="2565400"/>
            <a:ext cx="484187" cy="252413"/>
          </a:xfrm>
          <a:prstGeom prst="down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UY"/>
          </a:p>
        </p:txBody>
      </p:sp>
      <p:pic>
        <p:nvPicPr>
          <p:cNvPr id="24582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" y="1176338"/>
            <a:ext cx="4629150" cy="462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rma libre 7"/>
          <p:cNvSpPr/>
          <p:nvPr/>
        </p:nvSpPr>
        <p:spPr>
          <a:xfrm>
            <a:off x="3455988" y="3290888"/>
            <a:ext cx="1412875" cy="900112"/>
          </a:xfrm>
          <a:custGeom>
            <a:avLst/>
            <a:gdLst>
              <a:gd name="connsiteX0" fmla="*/ 1413164 w 1413164"/>
              <a:gd name="connsiteY0" fmla="*/ 21617 h 899687"/>
              <a:gd name="connsiteX1" fmla="*/ 676894 w 1413164"/>
              <a:gd name="connsiteY1" fmla="*/ 104744 h 899687"/>
              <a:gd name="connsiteX2" fmla="*/ 748146 w 1413164"/>
              <a:gd name="connsiteY2" fmla="*/ 841014 h 899687"/>
              <a:gd name="connsiteX3" fmla="*/ 0 w 1413164"/>
              <a:gd name="connsiteY3" fmla="*/ 852889 h 899687"/>
              <a:gd name="connsiteX4" fmla="*/ 0 w 1413164"/>
              <a:gd name="connsiteY4" fmla="*/ 852889 h 899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3164" h="899687">
                <a:moveTo>
                  <a:pt x="1413164" y="21617"/>
                </a:moveTo>
                <a:cubicBezTo>
                  <a:pt x="1100447" y="-5103"/>
                  <a:pt x="787730" y="-31822"/>
                  <a:pt x="676894" y="104744"/>
                </a:cubicBezTo>
                <a:cubicBezTo>
                  <a:pt x="566058" y="241310"/>
                  <a:pt x="860962" y="716323"/>
                  <a:pt x="748146" y="841014"/>
                </a:cubicBezTo>
                <a:cubicBezTo>
                  <a:pt x="635330" y="965705"/>
                  <a:pt x="0" y="852889"/>
                  <a:pt x="0" y="852889"/>
                </a:cubicBezTo>
                <a:lnTo>
                  <a:pt x="0" y="852889"/>
                </a:lnTo>
              </a:path>
            </a:pathLst>
          </a:custGeom>
          <a:noFill/>
          <a:ln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UY"/>
          </a:p>
        </p:txBody>
      </p:sp>
      <p:sp>
        <p:nvSpPr>
          <p:cNvPr id="4" name="Forma libre 3"/>
          <p:cNvSpPr/>
          <p:nvPr/>
        </p:nvSpPr>
        <p:spPr>
          <a:xfrm>
            <a:off x="2117011" y="3831771"/>
            <a:ext cx="2792446" cy="2525039"/>
          </a:xfrm>
          <a:custGeom>
            <a:avLst/>
            <a:gdLst>
              <a:gd name="connsiteX0" fmla="*/ 2792446 w 2792446"/>
              <a:gd name="connsiteY0" fmla="*/ 2046515 h 2525039"/>
              <a:gd name="connsiteX1" fmla="*/ 1507932 w 2792446"/>
              <a:gd name="connsiteY1" fmla="*/ 2503715 h 2525039"/>
              <a:gd name="connsiteX2" fmla="*/ 38360 w 2792446"/>
              <a:gd name="connsiteY2" fmla="*/ 2286000 h 2525039"/>
              <a:gd name="connsiteX3" fmla="*/ 408475 w 2792446"/>
              <a:gd name="connsiteY3" fmla="*/ 892629 h 2525039"/>
              <a:gd name="connsiteX4" fmla="*/ 168989 w 2792446"/>
              <a:gd name="connsiteY4" fmla="*/ 0 h 2525039"/>
              <a:gd name="connsiteX5" fmla="*/ 168989 w 2792446"/>
              <a:gd name="connsiteY5" fmla="*/ 0 h 2525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92446" h="2525039">
                <a:moveTo>
                  <a:pt x="2792446" y="2046515"/>
                </a:moveTo>
                <a:cubicBezTo>
                  <a:pt x="2379696" y="2255158"/>
                  <a:pt x="1966946" y="2463801"/>
                  <a:pt x="1507932" y="2503715"/>
                </a:cubicBezTo>
                <a:cubicBezTo>
                  <a:pt x="1048918" y="2543629"/>
                  <a:pt x="221603" y="2554514"/>
                  <a:pt x="38360" y="2286000"/>
                </a:cubicBezTo>
                <a:cubicBezTo>
                  <a:pt x="-144883" y="2017486"/>
                  <a:pt x="386703" y="1273629"/>
                  <a:pt x="408475" y="892629"/>
                </a:cubicBezTo>
                <a:cubicBezTo>
                  <a:pt x="430246" y="511629"/>
                  <a:pt x="168989" y="0"/>
                  <a:pt x="168989" y="0"/>
                </a:cubicBezTo>
                <a:lnTo>
                  <a:pt x="168989" y="0"/>
                </a:lnTo>
              </a:path>
            </a:pathLst>
          </a:custGeom>
          <a:noFill/>
          <a:ln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63688" y="5373216"/>
            <a:ext cx="5616624" cy="1080120"/>
          </a:xfrm>
          <a:prstGeom prst="rect">
            <a:avLst/>
          </a:prstGeom>
          <a:solidFill>
            <a:srgbClr val="FAF0F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720080"/>
            <a:ext cx="8784977" cy="6237312"/>
          </a:xfrm>
        </p:spPr>
        <p:txBody>
          <a:bodyPr rtlCol="0"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s-UY" sz="2400" b="1" dirty="0">
                <a:solidFill>
                  <a:schemeClr val="accent6">
                    <a:lumMod val="75000"/>
                  </a:schemeClr>
                </a:solidFill>
              </a:rPr>
              <a:t>Modelo de una base de conocimiento</a:t>
            </a:r>
            <a:endParaRPr lang="es-UY" sz="2400" b="1" dirty="0">
              <a:solidFill>
                <a:schemeClr val="accent6">
                  <a:lumMod val="75000"/>
                </a:schemeClr>
              </a:solidFill>
              <a:ea typeface="Cambria Math"/>
            </a:endParaRPr>
          </a:p>
          <a:p>
            <a:pPr marL="0" indent="0">
              <a:spcAft>
                <a:spcPts val="1800"/>
              </a:spcAft>
              <a:buNone/>
            </a:pPr>
            <a:r>
              <a:rPr lang="es-UY" sz="2200" dirty="0">
                <a:ea typeface="Verdana"/>
                <a:cs typeface="Arial" pitchFamily="34" charset="0"/>
                <a:sym typeface="Wingdings" pitchFamily="2" charset="2"/>
              </a:rPr>
              <a:t>Sea </a:t>
            </a:r>
            <a:r>
              <a:rPr lang="en-US" sz="2200" dirty="0">
                <a:solidFill>
                  <a:schemeClr val="dk1"/>
                </a:solidFill>
                <a:latin typeface="Lucida Calligraphy"/>
              </a:rPr>
              <a:t>I </a:t>
            </a:r>
            <a:r>
              <a:rPr lang="en-US" sz="2200" dirty="0">
                <a:solidFill>
                  <a:schemeClr val="dk1"/>
                </a:solidFill>
              </a:rPr>
              <a:t>= </a:t>
            </a:r>
            <a:r>
              <a:rPr lang="en-US" sz="2200" i="1" dirty="0">
                <a:solidFill>
                  <a:schemeClr val="dk1"/>
                </a:solidFill>
              </a:rPr>
              <a:t>(</a:t>
            </a:r>
            <a:r>
              <a:rPr lang="en-US" sz="2200" dirty="0">
                <a:solidFill>
                  <a:schemeClr val="dk1"/>
                </a:solidFill>
                <a:latin typeface="Cambria Math"/>
                <a:ea typeface="Cambria Math"/>
              </a:rPr>
              <a:t>∆</a:t>
            </a:r>
            <a:r>
              <a:rPr lang="en-US" sz="2200" baseline="30000" dirty="0">
                <a:solidFill>
                  <a:schemeClr val="dk1"/>
                </a:solidFill>
                <a:latin typeface="Lucida Calligraphy"/>
              </a:rPr>
              <a:t>I</a:t>
            </a:r>
            <a:r>
              <a:rPr lang="en-US" sz="2200" dirty="0">
                <a:solidFill>
                  <a:schemeClr val="dk1"/>
                </a:solidFill>
              </a:rPr>
              <a:t>, </a:t>
            </a:r>
            <a:r>
              <a:rPr lang="en-US" sz="2200" baseline="30000" dirty="0">
                <a:solidFill>
                  <a:schemeClr val="dk1"/>
                </a:solidFill>
              </a:rPr>
              <a:t>.</a:t>
            </a:r>
            <a:r>
              <a:rPr lang="en-US" sz="2200" baseline="30000" dirty="0">
                <a:solidFill>
                  <a:schemeClr val="dk1"/>
                </a:solidFill>
                <a:latin typeface="Lucida Calligraphy"/>
              </a:rPr>
              <a:t>I </a:t>
            </a:r>
            <a:r>
              <a:rPr lang="en-US" sz="2200" dirty="0">
                <a:solidFill>
                  <a:schemeClr val="dk1"/>
                </a:solidFill>
              </a:rPr>
              <a:t>)</a:t>
            </a:r>
            <a:r>
              <a:rPr lang="en-US" sz="2200" dirty="0">
                <a:ea typeface="Cambria Math"/>
              </a:rPr>
              <a:t> </a:t>
            </a:r>
            <a:r>
              <a:rPr lang="en-US" sz="2200" dirty="0" err="1">
                <a:ea typeface="Cambria Math"/>
              </a:rPr>
              <a:t>una</a:t>
            </a:r>
            <a:r>
              <a:rPr lang="en-US" sz="2200" dirty="0">
                <a:ea typeface="Cambria Math"/>
              </a:rPr>
              <a:t> </a:t>
            </a:r>
            <a:r>
              <a:rPr lang="en-US" sz="2200" dirty="0" err="1">
                <a:ea typeface="Cambria Math"/>
              </a:rPr>
              <a:t>interpretación</a:t>
            </a:r>
            <a:r>
              <a:rPr lang="en-US" sz="2200" dirty="0">
                <a:ea typeface="Cambria Math"/>
              </a:rPr>
              <a:t> y </a:t>
            </a:r>
            <a:r>
              <a:rPr lang="en-US" sz="2200" dirty="0">
                <a:latin typeface="Cambria Math"/>
                <a:ea typeface="Cambria Math"/>
              </a:rPr>
              <a:t>𝓚 = 〈𝓣, 𝓐⟩</a:t>
            </a:r>
            <a:r>
              <a:rPr lang="en-US" sz="2200" dirty="0">
                <a:ea typeface="Cambria Math"/>
              </a:rPr>
              <a:t> </a:t>
            </a:r>
            <a:r>
              <a:rPr lang="en-US" sz="2200" dirty="0" err="1">
                <a:ea typeface="Cambria Math"/>
              </a:rPr>
              <a:t>una</a:t>
            </a:r>
            <a:r>
              <a:rPr lang="en-US" sz="2200" dirty="0">
                <a:ea typeface="Cambria Math"/>
              </a:rPr>
              <a:t> base de </a:t>
            </a:r>
            <a:r>
              <a:rPr lang="en-US" sz="2200" dirty="0" err="1">
                <a:ea typeface="Cambria Math"/>
              </a:rPr>
              <a:t>conocimiento</a:t>
            </a:r>
            <a:r>
              <a:rPr lang="en-US" sz="2200" dirty="0">
                <a:ea typeface="Cambria Math"/>
              </a:rPr>
              <a:t>,</a:t>
            </a:r>
            <a:endParaRPr lang="es-UY" sz="2200" b="1" dirty="0">
              <a:solidFill>
                <a:schemeClr val="accent6">
                  <a:lumMod val="75000"/>
                </a:schemeClr>
              </a:solidFill>
              <a:ea typeface="Cambria Math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22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2200" dirty="0">
                <a:solidFill>
                  <a:srgbClr val="7030A0"/>
                </a:solidFill>
              </a:rPr>
              <a:t> </a:t>
            </a:r>
            <a:r>
              <a:rPr lang="en-US" sz="2200" dirty="0" err="1">
                <a:solidFill>
                  <a:srgbClr val="7030A0"/>
                </a:solidFill>
              </a:rPr>
              <a:t>es</a:t>
            </a:r>
            <a:r>
              <a:rPr lang="en-US" sz="2200" dirty="0">
                <a:solidFill>
                  <a:srgbClr val="7030A0"/>
                </a:solidFill>
              </a:rPr>
              <a:t> un </a:t>
            </a:r>
            <a:r>
              <a:rPr lang="en-US" sz="2200" dirty="0" err="1">
                <a:solidFill>
                  <a:srgbClr val="7030A0"/>
                </a:solidFill>
              </a:rPr>
              <a:t>modelo</a:t>
            </a:r>
            <a:r>
              <a:rPr lang="en-US" sz="2200" dirty="0">
                <a:solidFill>
                  <a:srgbClr val="7030A0"/>
                </a:solidFill>
              </a:rPr>
              <a:t> de </a:t>
            </a:r>
            <a:r>
              <a:rPr lang="en-US" sz="2200" dirty="0">
                <a:latin typeface="Cambria Math"/>
                <a:ea typeface="Cambria Math"/>
              </a:rPr>
              <a:t>𝓚</a:t>
            </a:r>
            <a:r>
              <a:rPr lang="en-US" sz="2200" dirty="0">
                <a:ea typeface="Cambria Math"/>
              </a:rPr>
              <a:t> </a:t>
            </a:r>
            <a:r>
              <a:rPr lang="en-US" sz="2200" dirty="0" err="1">
                <a:ea typeface="Cambria Math"/>
              </a:rPr>
              <a:t>si</a:t>
            </a:r>
            <a:r>
              <a:rPr lang="en-US" sz="2200" dirty="0">
                <a:ea typeface="Cambria Math"/>
              </a:rPr>
              <a:t>:</a:t>
            </a:r>
          </a:p>
          <a:p>
            <a:pPr>
              <a:spcAft>
                <a:spcPts val="1200"/>
              </a:spcAft>
            </a:pPr>
            <a:r>
              <a:rPr lang="es-UY" sz="2200" b="1" i="1" dirty="0">
                <a:solidFill>
                  <a:srgbClr val="7030A0"/>
                </a:solidFill>
              </a:rPr>
              <a:t>C</a:t>
            </a:r>
            <a:r>
              <a:rPr lang="en-US" sz="22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2200" dirty="0">
                <a:solidFill>
                  <a:schemeClr val="dk1"/>
                </a:solidFill>
              </a:rPr>
              <a:t> </a:t>
            </a:r>
            <a:r>
              <a:rPr lang="es-UY" sz="22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⊆</a:t>
            </a:r>
            <a:r>
              <a:rPr lang="en-US" sz="2200" b="1" dirty="0">
                <a:solidFill>
                  <a:srgbClr val="7030A0"/>
                </a:solidFill>
              </a:rPr>
              <a:t> </a:t>
            </a:r>
            <a:r>
              <a:rPr lang="es-UY" sz="2200" b="1" i="1" dirty="0">
                <a:solidFill>
                  <a:srgbClr val="7030A0"/>
                </a:solidFill>
              </a:rPr>
              <a:t>D</a:t>
            </a:r>
            <a:r>
              <a:rPr lang="en-US" sz="22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2200" dirty="0">
                <a:solidFill>
                  <a:srgbClr val="7030A0"/>
                </a:solidFill>
              </a:rPr>
              <a:t> </a:t>
            </a:r>
            <a:r>
              <a:rPr lang="en-US" sz="2200" dirty="0">
                <a:solidFill>
                  <a:schemeClr val="dk1"/>
                </a:solidFill>
              </a:rPr>
              <a:t>para </a:t>
            </a:r>
            <a:r>
              <a:rPr lang="en-US" sz="2200" dirty="0" err="1">
                <a:solidFill>
                  <a:schemeClr val="dk1"/>
                </a:solidFill>
              </a:rPr>
              <a:t>todo</a:t>
            </a:r>
            <a:r>
              <a:rPr lang="en-US" sz="2200" dirty="0">
                <a:solidFill>
                  <a:schemeClr val="dk1"/>
                </a:solidFill>
              </a:rPr>
              <a:t> </a:t>
            </a:r>
            <a:r>
              <a:rPr lang="es-UY" sz="2200" b="1" i="1" dirty="0">
                <a:solidFill>
                  <a:srgbClr val="7030A0"/>
                </a:solidFill>
              </a:rPr>
              <a:t>C</a:t>
            </a:r>
            <a:r>
              <a:rPr lang="es-UY" sz="2200" b="1" dirty="0">
                <a:solidFill>
                  <a:srgbClr val="7030A0"/>
                </a:solidFill>
              </a:rPr>
              <a:t> </a:t>
            </a:r>
            <a:r>
              <a:rPr lang="en-US" sz="2200" b="1" dirty="0">
                <a:solidFill>
                  <a:srgbClr val="7030A0"/>
                </a:solidFill>
              </a:rPr>
              <a:t>⊑ </a:t>
            </a:r>
            <a:r>
              <a:rPr lang="en-US" sz="2200" b="1" i="1" dirty="0">
                <a:solidFill>
                  <a:srgbClr val="7030A0"/>
                </a:solidFill>
              </a:rPr>
              <a:t>D</a:t>
            </a:r>
            <a:r>
              <a:rPr lang="en-US" sz="2200" dirty="0">
                <a:solidFill>
                  <a:srgbClr val="7030A0"/>
                </a:solidFill>
              </a:rPr>
              <a:t> </a:t>
            </a:r>
            <a:r>
              <a:rPr lang="es-UY" sz="2200" dirty="0"/>
              <a:t>en </a:t>
            </a:r>
            <a:r>
              <a:rPr lang="en-US" sz="2200" dirty="0">
                <a:latin typeface="Cambria Math"/>
                <a:ea typeface="Cambria Math"/>
              </a:rPr>
              <a:t>𝓣</a:t>
            </a:r>
          </a:p>
          <a:p>
            <a:pPr>
              <a:spcAft>
                <a:spcPts val="1200"/>
              </a:spcAft>
            </a:pPr>
            <a:r>
              <a:rPr lang="es-UY" sz="2200" b="1" i="1" dirty="0">
                <a:solidFill>
                  <a:srgbClr val="7030A0"/>
                </a:solidFill>
              </a:rPr>
              <a:t>a</a:t>
            </a:r>
            <a:r>
              <a:rPr lang="en-US" sz="22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2200" dirty="0">
                <a:solidFill>
                  <a:schemeClr val="dk1"/>
                </a:solidFill>
              </a:rPr>
              <a:t> </a:t>
            </a:r>
            <a:r>
              <a:rPr lang="en-US" sz="22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∈</a:t>
            </a:r>
            <a:r>
              <a:rPr lang="en-US" sz="2200" b="1" dirty="0">
                <a:solidFill>
                  <a:srgbClr val="7030A0"/>
                </a:solidFill>
              </a:rPr>
              <a:t> </a:t>
            </a:r>
            <a:r>
              <a:rPr lang="es-UY" sz="2200" b="1" i="1" dirty="0">
                <a:solidFill>
                  <a:srgbClr val="7030A0"/>
                </a:solidFill>
              </a:rPr>
              <a:t>C</a:t>
            </a:r>
            <a:r>
              <a:rPr lang="en-US" sz="2200" b="1" baseline="30000" dirty="0">
                <a:solidFill>
                  <a:srgbClr val="7030A0"/>
                </a:solidFill>
                <a:latin typeface="Lucida Calligraphy"/>
              </a:rPr>
              <a:t>I </a:t>
            </a:r>
            <a:r>
              <a:rPr lang="en-US" sz="2200" dirty="0">
                <a:solidFill>
                  <a:schemeClr val="dk1"/>
                </a:solidFill>
              </a:rPr>
              <a:t>para </a:t>
            </a:r>
            <a:r>
              <a:rPr lang="en-US" sz="2200" dirty="0" err="1">
                <a:solidFill>
                  <a:schemeClr val="dk1"/>
                </a:solidFill>
              </a:rPr>
              <a:t>todo</a:t>
            </a:r>
            <a:r>
              <a:rPr lang="en-US" sz="2200" dirty="0">
                <a:solidFill>
                  <a:schemeClr val="dk1"/>
                </a:solidFill>
              </a:rPr>
              <a:t> </a:t>
            </a:r>
            <a:r>
              <a:rPr lang="es-UY" sz="2200" b="1" i="1" dirty="0">
                <a:solidFill>
                  <a:srgbClr val="7030A0"/>
                </a:solidFill>
              </a:rPr>
              <a:t>C</a:t>
            </a:r>
            <a:r>
              <a:rPr lang="es-UY" sz="2200" b="1" dirty="0">
                <a:solidFill>
                  <a:srgbClr val="7030A0"/>
                </a:solidFill>
              </a:rPr>
              <a:t>(</a:t>
            </a:r>
            <a:r>
              <a:rPr lang="es-UY" sz="2200" b="1" i="1" dirty="0">
                <a:solidFill>
                  <a:srgbClr val="7030A0"/>
                </a:solidFill>
              </a:rPr>
              <a:t>a</a:t>
            </a:r>
            <a:r>
              <a:rPr lang="es-UY" sz="2200" b="1" dirty="0">
                <a:solidFill>
                  <a:srgbClr val="7030A0"/>
                </a:solidFill>
              </a:rPr>
              <a:t>)</a:t>
            </a:r>
            <a:r>
              <a:rPr lang="en-US" sz="2200" dirty="0">
                <a:solidFill>
                  <a:srgbClr val="7030A0"/>
                </a:solidFill>
              </a:rPr>
              <a:t> </a:t>
            </a:r>
            <a:r>
              <a:rPr lang="es-UY" sz="2200" dirty="0"/>
              <a:t>en </a:t>
            </a:r>
            <a:r>
              <a:rPr lang="en-US" sz="2200" dirty="0">
                <a:latin typeface="Cambria Math"/>
                <a:ea typeface="Cambria Math"/>
              </a:rPr>
              <a:t>𝓐</a:t>
            </a:r>
          </a:p>
          <a:p>
            <a:pPr>
              <a:spcAft>
                <a:spcPts val="1200"/>
              </a:spcAft>
            </a:pPr>
            <a:r>
              <a:rPr lang="en-US" sz="2200" b="1" dirty="0">
                <a:solidFill>
                  <a:srgbClr val="7030A0"/>
                </a:solidFill>
              </a:rPr>
              <a:t>&lt;</a:t>
            </a:r>
            <a:r>
              <a:rPr lang="es-UY" sz="2200" b="1" i="1" dirty="0">
                <a:solidFill>
                  <a:srgbClr val="7030A0"/>
                </a:solidFill>
              </a:rPr>
              <a:t>a</a:t>
            </a:r>
            <a:r>
              <a:rPr lang="en-US" sz="22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s-UY" sz="2200" b="1" i="1" dirty="0">
                <a:solidFill>
                  <a:srgbClr val="7030A0"/>
                </a:solidFill>
              </a:rPr>
              <a:t> , b</a:t>
            </a:r>
            <a:r>
              <a:rPr lang="en-US" sz="22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2200" b="1" dirty="0">
                <a:solidFill>
                  <a:srgbClr val="7030A0"/>
                </a:solidFill>
              </a:rPr>
              <a:t>&gt;</a:t>
            </a:r>
            <a:r>
              <a:rPr lang="en-US" sz="2200" dirty="0">
                <a:solidFill>
                  <a:schemeClr val="dk1"/>
                </a:solidFill>
              </a:rPr>
              <a:t> </a:t>
            </a:r>
            <a:r>
              <a:rPr lang="en-US" sz="22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∈</a:t>
            </a:r>
            <a:r>
              <a:rPr lang="en-US" sz="2200" b="1" dirty="0">
                <a:solidFill>
                  <a:srgbClr val="7030A0"/>
                </a:solidFill>
              </a:rPr>
              <a:t> </a:t>
            </a:r>
            <a:r>
              <a:rPr lang="es-UY" sz="2200" b="1" i="1" dirty="0">
                <a:solidFill>
                  <a:srgbClr val="7030A0"/>
                </a:solidFill>
              </a:rPr>
              <a:t>R</a:t>
            </a:r>
            <a:r>
              <a:rPr lang="en-US" sz="2200" b="1" baseline="30000" dirty="0">
                <a:solidFill>
                  <a:srgbClr val="7030A0"/>
                </a:solidFill>
                <a:latin typeface="Lucida Calligraphy"/>
              </a:rPr>
              <a:t>I </a:t>
            </a:r>
            <a:r>
              <a:rPr lang="en-US" sz="2200" dirty="0">
                <a:solidFill>
                  <a:schemeClr val="dk1"/>
                </a:solidFill>
              </a:rPr>
              <a:t>para </a:t>
            </a:r>
            <a:r>
              <a:rPr lang="en-US" sz="2200" dirty="0" err="1">
                <a:solidFill>
                  <a:schemeClr val="dk1"/>
                </a:solidFill>
              </a:rPr>
              <a:t>todo</a:t>
            </a:r>
            <a:r>
              <a:rPr lang="en-US" sz="2200" dirty="0">
                <a:solidFill>
                  <a:schemeClr val="dk1"/>
                </a:solidFill>
              </a:rPr>
              <a:t> </a:t>
            </a:r>
            <a:r>
              <a:rPr lang="es-UY" sz="2200" b="1" i="1" dirty="0">
                <a:solidFill>
                  <a:srgbClr val="7030A0"/>
                </a:solidFill>
              </a:rPr>
              <a:t>R</a:t>
            </a:r>
            <a:r>
              <a:rPr lang="es-UY" sz="2200" b="1" dirty="0">
                <a:solidFill>
                  <a:srgbClr val="7030A0"/>
                </a:solidFill>
              </a:rPr>
              <a:t>(</a:t>
            </a:r>
            <a:r>
              <a:rPr lang="es-UY" sz="2200" b="1" i="1" dirty="0">
                <a:solidFill>
                  <a:srgbClr val="7030A0"/>
                </a:solidFill>
              </a:rPr>
              <a:t>a, b</a:t>
            </a:r>
            <a:r>
              <a:rPr lang="es-UY" sz="2200" b="1" dirty="0">
                <a:solidFill>
                  <a:srgbClr val="7030A0"/>
                </a:solidFill>
              </a:rPr>
              <a:t>)</a:t>
            </a:r>
            <a:r>
              <a:rPr lang="en-US" sz="2200" dirty="0">
                <a:solidFill>
                  <a:srgbClr val="7030A0"/>
                </a:solidFill>
              </a:rPr>
              <a:t> </a:t>
            </a:r>
            <a:r>
              <a:rPr lang="es-UY" sz="2200" dirty="0"/>
              <a:t>en </a:t>
            </a:r>
            <a:r>
              <a:rPr lang="en-US" sz="2200" dirty="0">
                <a:latin typeface="Cambria Math"/>
                <a:ea typeface="Cambria Math"/>
              </a:rPr>
              <a:t>𝓐</a:t>
            </a:r>
          </a:p>
          <a:p>
            <a:pPr>
              <a:spcAft>
                <a:spcPts val="1200"/>
              </a:spcAft>
            </a:pPr>
            <a:r>
              <a:rPr lang="es-UY" sz="2200" b="1" i="1" dirty="0">
                <a:solidFill>
                  <a:srgbClr val="7030A0"/>
                </a:solidFill>
              </a:rPr>
              <a:t>a</a:t>
            </a:r>
            <a:r>
              <a:rPr lang="en-US" sz="22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s-UY" sz="2200" b="1" i="1" dirty="0">
                <a:solidFill>
                  <a:srgbClr val="7030A0"/>
                </a:solidFill>
              </a:rPr>
              <a:t> </a:t>
            </a:r>
            <a:r>
              <a:rPr lang="es-UY" sz="2200" b="1" dirty="0">
                <a:solidFill>
                  <a:srgbClr val="7030A0"/>
                </a:solidFill>
              </a:rPr>
              <a:t>=</a:t>
            </a:r>
            <a:r>
              <a:rPr lang="es-UY" sz="2200" b="1" i="1" dirty="0">
                <a:solidFill>
                  <a:srgbClr val="7030A0"/>
                </a:solidFill>
              </a:rPr>
              <a:t> b</a:t>
            </a:r>
            <a:r>
              <a:rPr lang="en-US" sz="2200" b="1" baseline="30000" dirty="0">
                <a:solidFill>
                  <a:srgbClr val="7030A0"/>
                </a:solidFill>
                <a:latin typeface="Lucida Calligraphy"/>
              </a:rPr>
              <a:t>I </a:t>
            </a:r>
            <a:r>
              <a:rPr lang="en-US" sz="2200" dirty="0">
                <a:solidFill>
                  <a:schemeClr val="dk1"/>
                </a:solidFill>
              </a:rPr>
              <a:t>para </a:t>
            </a:r>
            <a:r>
              <a:rPr lang="en-US" sz="2200" dirty="0" err="1">
                <a:solidFill>
                  <a:schemeClr val="dk1"/>
                </a:solidFill>
              </a:rPr>
              <a:t>todo</a:t>
            </a:r>
            <a:r>
              <a:rPr lang="en-US" sz="2200" dirty="0">
                <a:solidFill>
                  <a:schemeClr val="dk1"/>
                </a:solidFill>
              </a:rPr>
              <a:t> </a:t>
            </a:r>
            <a:r>
              <a:rPr lang="es-UY" sz="2200" b="1" i="1" dirty="0">
                <a:solidFill>
                  <a:srgbClr val="7030A0"/>
                </a:solidFill>
              </a:rPr>
              <a:t>a </a:t>
            </a:r>
            <a:r>
              <a:rPr lang="es-UY" sz="2200" b="1" dirty="0">
                <a:solidFill>
                  <a:srgbClr val="7030A0"/>
                </a:solidFill>
              </a:rPr>
              <a:t>=</a:t>
            </a:r>
            <a:r>
              <a:rPr lang="es-UY" sz="2200" b="1" i="1" dirty="0">
                <a:solidFill>
                  <a:srgbClr val="7030A0"/>
                </a:solidFill>
              </a:rPr>
              <a:t> b</a:t>
            </a:r>
            <a:r>
              <a:rPr lang="en-US" sz="2200" dirty="0">
                <a:solidFill>
                  <a:srgbClr val="7030A0"/>
                </a:solidFill>
              </a:rPr>
              <a:t> </a:t>
            </a:r>
            <a:r>
              <a:rPr lang="es-UY" sz="2200" dirty="0"/>
              <a:t>en </a:t>
            </a:r>
            <a:r>
              <a:rPr lang="en-US" sz="2200" dirty="0">
                <a:latin typeface="Cambria Math"/>
                <a:ea typeface="Cambria Math"/>
              </a:rPr>
              <a:t>𝓐</a:t>
            </a:r>
          </a:p>
          <a:p>
            <a:pPr>
              <a:spcAft>
                <a:spcPts val="600"/>
              </a:spcAft>
            </a:pPr>
            <a:r>
              <a:rPr lang="es-UY" sz="2200" b="1" i="1" dirty="0">
                <a:solidFill>
                  <a:srgbClr val="7030A0"/>
                </a:solidFill>
              </a:rPr>
              <a:t>a</a:t>
            </a:r>
            <a:r>
              <a:rPr lang="en-US" sz="22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s-UY" sz="2200" b="1" i="1" dirty="0">
                <a:solidFill>
                  <a:srgbClr val="7030A0"/>
                </a:solidFill>
              </a:rPr>
              <a:t> </a:t>
            </a:r>
            <a:r>
              <a:rPr lang="es-UY" sz="22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≠</a:t>
            </a:r>
            <a:r>
              <a:rPr lang="es-UY" sz="2200" b="1" i="1" dirty="0">
                <a:solidFill>
                  <a:srgbClr val="7030A0"/>
                </a:solidFill>
              </a:rPr>
              <a:t> b</a:t>
            </a:r>
            <a:r>
              <a:rPr lang="en-US" sz="2200" b="1" baseline="30000" dirty="0">
                <a:solidFill>
                  <a:srgbClr val="7030A0"/>
                </a:solidFill>
                <a:latin typeface="Lucida Calligraphy"/>
              </a:rPr>
              <a:t>I </a:t>
            </a:r>
            <a:r>
              <a:rPr lang="en-US" sz="2200" dirty="0">
                <a:solidFill>
                  <a:schemeClr val="dk1"/>
                </a:solidFill>
              </a:rPr>
              <a:t>para </a:t>
            </a:r>
            <a:r>
              <a:rPr lang="en-US" sz="2200" dirty="0" err="1">
                <a:solidFill>
                  <a:schemeClr val="dk1"/>
                </a:solidFill>
              </a:rPr>
              <a:t>todo</a:t>
            </a:r>
            <a:r>
              <a:rPr lang="en-US" sz="2200" dirty="0">
                <a:solidFill>
                  <a:schemeClr val="dk1"/>
                </a:solidFill>
              </a:rPr>
              <a:t> </a:t>
            </a:r>
            <a:r>
              <a:rPr lang="es-UY" sz="2200" b="1" i="1" dirty="0">
                <a:solidFill>
                  <a:srgbClr val="7030A0"/>
                </a:solidFill>
              </a:rPr>
              <a:t>a </a:t>
            </a:r>
            <a:r>
              <a:rPr lang="es-UY" sz="22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≠</a:t>
            </a:r>
            <a:r>
              <a:rPr lang="es-UY" sz="2200" b="1" i="1" dirty="0">
                <a:solidFill>
                  <a:srgbClr val="7030A0"/>
                </a:solidFill>
              </a:rPr>
              <a:t> b</a:t>
            </a:r>
            <a:r>
              <a:rPr lang="en-US" sz="2200" dirty="0">
                <a:solidFill>
                  <a:srgbClr val="7030A0"/>
                </a:solidFill>
              </a:rPr>
              <a:t> </a:t>
            </a:r>
            <a:r>
              <a:rPr lang="es-UY" sz="2200" dirty="0"/>
              <a:t>en </a:t>
            </a:r>
            <a:r>
              <a:rPr lang="en-US" sz="2200" dirty="0">
                <a:latin typeface="Cambria Math"/>
                <a:ea typeface="Cambria Math"/>
              </a:rPr>
              <a:t>𝓐</a:t>
            </a:r>
          </a:p>
          <a:p>
            <a:pPr marL="0" indent="0" algn="ctr">
              <a:spcAft>
                <a:spcPts val="600"/>
              </a:spcAft>
              <a:buNone/>
            </a:pPr>
            <a:endParaRPr lang="en-US" sz="2200" dirty="0">
              <a:latin typeface="Cambria Math"/>
              <a:ea typeface="Cambria Math"/>
            </a:endParaRPr>
          </a:p>
          <a:p>
            <a:pPr marL="0" indent="0" algn="ctr">
              <a:spcAft>
                <a:spcPts val="600"/>
              </a:spcAft>
              <a:buNone/>
            </a:pPr>
            <a:r>
              <a:rPr lang="en-US" sz="2200" dirty="0">
                <a:latin typeface="Cambria Math"/>
                <a:ea typeface="Cambria Math"/>
              </a:rPr>
              <a:t>𝓚 </a:t>
            </a:r>
            <a:r>
              <a:rPr lang="en-US" sz="2200" b="1" dirty="0" err="1"/>
              <a:t>es</a:t>
            </a:r>
            <a:r>
              <a:rPr lang="en-US" sz="2200" b="1" dirty="0"/>
              <a:t> </a:t>
            </a:r>
            <a:r>
              <a:rPr lang="en-US" sz="2200" b="1" dirty="0" err="1"/>
              <a:t>consistente</a:t>
            </a:r>
            <a:r>
              <a:rPr lang="en-US" sz="2200" b="1" dirty="0"/>
              <a:t> </a:t>
            </a:r>
            <a:r>
              <a:rPr lang="en-US" sz="2200" b="1" dirty="0" err="1"/>
              <a:t>si</a:t>
            </a:r>
            <a:r>
              <a:rPr lang="en-US" sz="2200" b="1" dirty="0"/>
              <a:t> </a:t>
            </a:r>
            <a:r>
              <a:rPr lang="en-US" sz="2200" b="1" dirty="0" err="1"/>
              <a:t>existe</a:t>
            </a:r>
            <a:r>
              <a:rPr lang="en-US" sz="2200" b="1" dirty="0"/>
              <a:t> </a:t>
            </a:r>
            <a:r>
              <a:rPr lang="en-US" sz="2200" b="1" dirty="0">
                <a:latin typeface="Lucida Calligraphy"/>
              </a:rPr>
              <a:t>I</a:t>
            </a:r>
            <a:r>
              <a:rPr lang="en-US" sz="2200" b="1" dirty="0"/>
              <a:t> </a:t>
            </a:r>
            <a:r>
              <a:rPr lang="en-US" sz="2200" b="1" dirty="0" err="1"/>
              <a:t>modelo</a:t>
            </a:r>
            <a:r>
              <a:rPr lang="en-US" sz="2200" b="1" dirty="0"/>
              <a:t> de </a:t>
            </a:r>
            <a:r>
              <a:rPr lang="en-US" sz="2200" dirty="0">
                <a:latin typeface="Cambria Math"/>
                <a:ea typeface="Cambria Math"/>
              </a:rPr>
              <a:t>𝓚</a:t>
            </a:r>
            <a:r>
              <a:rPr lang="en-US" sz="2200" dirty="0">
                <a:ea typeface="Cambria Math"/>
              </a:rPr>
              <a:t> </a:t>
            </a:r>
          </a:p>
          <a:p>
            <a:pPr marL="0" indent="0">
              <a:spcAft>
                <a:spcPts val="600"/>
              </a:spcAft>
              <a:buNone/>
            </a:pPr>
            <a:endParaRPr lang="en-US" sz="2200" dirty="0">
              <a:ea typeface="Cambria Math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200" dirty="0">
              <a:ea typeface="Cambria Math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200" dirty="0">
              <a:ea typeface="Cambria Math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200" dirty="0">
              <a:ea typeface="Cambria Math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200" dirty="0">
              <a:solidFill>
                <a:schemeClr val="dk1"/>
              </a:solidFill>
            </a:endParaRP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en-US" sz="2000" i="1" dirty="0">
              <a:solidFill>
                <a:schemeClr val="dk1"/>
              </a:solidFill>
            </a:endParaRP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en-US" sz="2000" i="1" dirty="0">
              <a:solidFill>
                <a:srgbClr val="7030A0"/>
              </a:solidFill>
              <a:ea typeface="Cambria Math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endParaRPr lang="es-UY" sz="2100" i="1" dirty="0"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endParaRPr lang="es-UY" sz="2100" b="1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s-UY" sz="2000" dirty="0">
              <a:ea typeface="Cambria Math"/>
            </a:endParaRPr>
          </a:p>
          <a:p>
            <a:pPr marL="0" indent="0">
              <a:buNone/>
            </a:pPr>
            <a:endParaRPr lang="es-UY" sz="2200" dirty="0"/>
          </a:p>
        </p:txBody>
      </p:sp>
      <p:sp>
        <p:nvSpPr>
          <p:cNvPr id="123906" name="1 Título"/>
          <p:cNvSpPr>
            <a:spLocks noGrp="1"/>
          </p:cNvSpPr>
          <p:nvPr>
            <p:ph type="title"/>
          </p:nvPr>
        </p:nvSpPr>
        <p:spPr>
          <a:xfrm>
            <a:off x="251519" y="44624"/>
            <a:ext cx="8641655" cy="576064"/>
          </a:xfrm>
        </p:spPr>
        <p:txBody>
          <a:bodyPr/>
          <a:lstStyle/>
          <a:p>
            <a:pPr indent="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n-US" sz="3200" b="1" dirty="0" err="1">
                <a:solidFill>
                  <a:srgbClr val="7030A0"/>
                </a:solidFill>
              </a:rPr>
              <a:t>Lógica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err="1">
                <a:solidFill>
                  <a:srgbClr val="7030A0"/>
                </a:solidFill>
              </a:rPr>
              <a:t>Descriptiva</a:t>
            </a:r>
            <a:r>
              <a:rPr lang="en-US" sz="3200" b="1" dirty="0">
                <a:solidFill>
                  <a:srgbClr val="7030A0"/>
                </a:solidFill>
              </a:rPr>
              <a:t> - </a:t>
            </a:r>
            <a:r>
              <a:rPr lang="en-US" sz="3200" b="1" dirty="0" err="1">
                <a:solidFill>
                  <a:srgbClr val="7030A0"/>
                </a:solidFill>
              </a:rPr>
              <a:t>Semántica</a:t>
            </a:r>
            <a:endParaRPr 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7675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548680"/>
            <a:ext cx="8784977" cy="6120680"/>
          </a:xfrm>
        </p:spPr>
        <p:txBody>
          <a:bodyPr wrap="none" lIns="0" rIns="0" rtlCol="0"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n-US" sz="1600" dirty="0">
                <a:solidFill>
                  <a:schemeClr val="dk1"/>
                </a:solidFill>
              </a:rPr>
              <a:t>= </a:t>
            </a:r>
            <a:r>
              <a:rPr lang="en-US" sz="1600" i="1" dirty="0">
                <a:solidFill>
                  <a:schemeClr val="dk1"/>
                </a:solidFill>
              </a:rPr>
              <a:t>(</a:t>
            </a:r>
            <a:r>
              <a:rPr lang="en-US" sz="1600" dirty="0">
                <a:solidFill>
                  <a:schemeClr val="dk1"/>
                </a:solidFill>
                <a:latin typeface="Cambria Math"/>
                <a:ea typeface="Cambria Math"/>
              </a:rPr>
              <a:t>∆</a:t>
            </a:r>
            <a:r>
              <a:rPr lang="en-US" sz="1600" baseline="30000" dirty="0">
                <a:solidFill>
                  <a:schemeClr val="dk1"/>
                </a:solidFill>
                <a:latin typeface="Lucida Calligraphy"/>
              </a:rPr>
              <a:t>I</a:t>
            </a:r>
            <a:r>
              <a:rPr lang="en-US" sz="1600" dirty="0">
                <a:solidFill>
                  <a:schemeClr val="dk1"/>
                </a:solidFill>
              </a:rPr>
              <a:t>, </a:t>
            </a:r>
            <a:r>
              <a:rPr lang="en-US" sz="1600" baseline="30000" dirty="0">
                <a:solidFill>
                  <a:schemeClr val="dk1"/>
                </a:solidFill>
              </a:rPr>
              <a:t>.</a:t>
            </a:r>
            <a:r>
              <a:rPr lang="en-US" sz="1600" baseline="30000" dirty="0">
                <a:solidFill>
                  <a:schemeClr val="dk1"/>
                </a:solidFill>
                <a:latin typeface="Lucida Calligraphy"/>
              </a:rPr>
              <a:t>I </a:t>
            </a:r>
            <a:r>
              <a:rPr lang="en-US" sz="1600" dirty="0">
                <a:solidFill>
                  <a:schemeClr val="dk1"/>
                </a:solidFill>
              </a:rPr>
              <a:t>)</a:t>
            </a:r>
            <a:r>
              <a:rPr lang="en-US" sz="1600" dirty="0">
                <a:ea typeface="Cambria Math"/>
              </a:rPr>
              <a:t> </a:t>
            </a:r>
            <a:r>
              <a:rPr lang="en-US" sz="1600" dirty="0" err="1">
                <a:solidFill>
                  <a:srgbClr val="7030A0"/>
                </a:solidFill>
              </a:rPr>
              <a:t>es</a:t>
            </a:r>
            <a:r>
              <a:rPr lang="en-US" sz="1600" dirty="0">
                <a:solidFill>
                  <a:srgbClr val="7030A0"/>
                </a:solidFill>
              </a:rPr>
              <a:t> un </a:t>
            </a:r>
            <a:r>
              <a:rPr lang="en-US" sz="1600" b="1" dirty="0" err="1">
                <a:solidFill>
                  <a:schemeClr val="accent6">
                    <a:lumMod val="75000"/>
                  </a:schemeClr>
                </a:solidFill>
              </a:rPr>
              <a:t>modelo</a:t>
            </a:r>
            <a:r>
              <a:rPr lang="en-US" sz="1600" dirty="0">
                <a:solidFill>
                  <a:srgbClr val="7030A0"/>
                </a:solidFill>
              </a:rPr>
              <a:t> de </a:t>
            </a:r>
            <a:r>
              <a:rPr lang="en-US" sz="1600" dirty="0">
                <a:latin typeface="Cambria Math"/>
                <a:ea typeface="Cambria Math"/>
              </a:rPr>
              <a:t>𝓚</a:t>
            </a:r>
            <a:r>
              <a:rPr lang="en-US" sz="1600" dirty="0">
                <a:ea typeface="Cambria Math"/>
              </a:rPr>
              <a:t> </a:t>
            </a:r>
            <a:r>
              <a:rPr lang="en-US" sz="1600" dirty="0">
                <a:latin typeface="Cambria Math"/>
                <a:ea typeface="Cambria Math"/>
              </a:rPr>
              <a:t>= 〈𝓣, 𝓐⟩</a:t>
            </a:r>
            <a:r>
              <a:rPr lang="en-US" sz="1600" dirty="0">
                <a:ea typeface="Cambria Math"/>
              </a:rPr>
              <a:t> </a:t>
            </a:r>
            <a:r>
              <a:rPr lang="en-US" sz="1600" dirty="0" err="1">
                <a:ea typeface="Cambria Math"/>
              </a:rPr>
              <a:t>si</a:t>
            </a:r>
            <a:r>
              <a:rPr lang="en-US" sz="1600" dirty="0">
                <a:ea typeface="Cambria Math"/>
              </a:rPr>
              <a:t>: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UY" sz="1600" b="1" i="1" dirty="0">
                <a:solidFill>
                  <a:srgbClr val="7030A0"/>
                </a:solidFill>
              </a:rPr>
              <a:t>C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s-UY" sz="16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⊆</a:t>
            </a:r>
            <a:r>
              <a:rPr lang="en-US" sz="1600" b="1" dirty="0">
                <a:solidFill>
                  <a:srgbClr val="7030A0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D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n-US" sz="1600" dirty="0">
                <a:solidFill>
                  <a:schemeClr val="dk1"/>
                </a:solidFill>
              </a:rPr>
              <a:t>para </a:t>
            </a:r>
            <a:r>
              <a:rPr lang="en-US" sz="1600" dirty="0" err="1">
                <a:solidFill>
                  <a:schemeClr val="dk1"/>
                </a:solidFill>
              </a:rPr>
              <a:t>todo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C</a:t>
            </a:r>
            <a:r>
              <a:rPr lang="es-UY" sz="1600" b="1" dirty="0">
                <a:solidFill>
                  <a:srgbClr val="7030A0"/>
                </a:solidFill>
              </a:rPr>
              <a:t> </a:t>
            </a:r>
            <a:r>
              <a:rPr lang="en-US" sz="1600" b="1" dirty="0">
                <a:solidFill>
                  <a:srgbClr val="7030A0"/>
                </a:solidFill>
              </a:rPr>
              <a:t>⊑ </a:t>
            </a:r>
            <a:r>
              <a:rPr lang="en-US" sz="1600" b="1" i="1" dirty="0">
                <a:solidFill>
                  <a:srgbClr val="7030A0"/>
                </a:solidFill>
              </a:rPr>
              <a:t>D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s-UY" sz="1600" dirty="0"/>
              <a:t>en </a:t>
            </a:r>
            <a:r>
              <a:rPr lang="en-US" sz="1600" dirty="0">
                <a:latin typeface="Cambria Math"/>
                <a:ea typeface="Cambria Math"/>
              </a:rPr>
              <a:t>𝓣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UY" sz="1600" b="1" i="1" dirty="0">
                <a:solidFill>
                  <a:srgbClr val="7030A0"/>
                </a:solidFill>
              </a:rPr>
              <a:t>a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n-US" sz="16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∈</a:t>
            </a:r>
            <a:r>
              <a:rPr lang="en-US" sz="1600" b="1" dirty="0">
                <a:solidFill>
                  <a:srgbClr val="7030A0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C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 </a:t>
            </a:r>
            <a:r>
              <a:rPr lang="en-US" sz="1600" dirty="0">
                <a:solidFill>
                  <a:schemeClr val="dk1"/>
                </a:solidFill>
              </a:rPr>
              <a:t>para </a:t>
            </a:r>
            <a:r>
              <a:rPr lang="en-US" sz="1600" dirty="0" err="1">
                <a:solidFill>
                  <a:schemeClr val="dk1"/>
                </a:solidFill>
              </a:rPr>
              <a:t>todo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C</a:t>
            </a:r>
            <a:r>
              <a:rPr lang="es-UY" sz="1600" b="1" dirty="0">
                <a:solidFill>
                  <a:srgbClr val="7030A0"/>
                </a:solidFill>
              </a:rPr>
              <a:t>(</a:t>
            </a:r>
            <a:r>
              <a:rPr lang="es-UY" sz="1600" b="1" i="1" dirty="0">
                <a:solidFill>
                  <a:srgbClr val="7030A0"/>
                </a:solidFill>
              </a:rPr>
              <a:t>a</a:t>
            </a:r>
            <a:r>
              <a:rPr lang="es-UY" sz="1600" b="1" dirty="0">
                <a:solidFill>
                  <a:srgbClr val="7030A0"/>
                </a:solidFill>
              </a:rPr>
              <a:t>)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s-UY" sz="1600" dirty="0"/>
              <a:t>en </a:t>
            </a:r>
            <a:r>
              <a:rPr lang="en-US" sz="1600" dirty="0">
                <a:latin typeface="Cambria Math"/>
                <a:ea typeface="Cambria Math"/>
              </a:rPr>
              <a:t>𝓐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600" b="1" dirty="0">
                <a:solidFill>
                  <a:srgbClr val="7030A0"/>
                </a:solidFill>
              </a:rPr>
              <a:t>&lt;</a:t>
            </a:r>
            <a:r>
              <a:rPr lang="es-UY" sz="1600" b="1" i="1" dirty="0">
                <a:solidFill>
                  <a:srgbClr val="7030A0"/>
                </a:solidFill>
              </a:rPr>
              <a:t>a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s-UY" sz="1600" b="1" i="1" dirty="0">
                <a:solidFill>
                  <a:srgbClr val="7030A0"/>
                </a:solidFill>
              </a:rPr>
              <a:t> , b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1600" b="1" dirty="0">
                <a:solidFill>
                  <a:srgbClr val="7030A0"/>
                </a:solidFill>
              </a:rPr>
              <a:t>&gt;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n-US" sz="16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∈</a:t>
            </a:r>
            <a:r>
              <a:rPr lang="en-US" sz="1600" b="1" dirty="0">
                <a:solidFill>
                  <a:srgbClr val="7030A0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R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 </a:t>
            </a:r>
            <a:r>
              <a:rPr lang="en-US" sz="1600" dirty="0">
                <a:solidFill>
                  <a:schemeClr val="dk1"/>
                </a:solidFill>
              </a:rPr>
              <a:t>para </a:t>
            </a:r>
            <a:r>
              <a:rPr lang="en-US" sz="1600" dirty="0" err="1">
                <a:solidFill>
                  <a:schemeClr val="dk1"/>
                </a:solidFill>
              </a:rPr>
              <a:t>todo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R</a:t>
            </a:r>
            <a:r>
              <a:rPr lang="es-UY" sz="1600" b="1" dirty="0">
                <a:solidFill>
                  <a:srgbClr val="7030A0"/>
                </a:solidFill>
              </a:rPr>
              <a:t>(</a:t>
            </a:r>
            <a:r>
              <a:rPr lang="es-UY" sz="1600" b="1" i="1" dirty="0">
                <a:solidFill>
                  <a:srgbClr val="7030A0"/>
                </a:solidFill>
              </a:rPr>
              <a:t>a, b</a:t>
            </a:r>
            <a:r>
              <a:rPr lang="es-UY" sz="1600" b="1" dirty="0">
                <a:solidFill>
                  <a:srgbClr val="7030A0"/>
                </a:solidFill>
              </a:rPr>
              <a:t>)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s-UY" sz="1600" dirty="0"/>
              <a:t>en </a:t>
            </a:r>
            <a:r>
              <a:rPr lang="en-US" sz="1600" dirty="0">
                <a:latin typeface="Cambria Math"/>
                <a:ea typeface="Cambria Math"/>
              </a:rPr>
              <a:t>𝓐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UY" sz="1600" b="1" i="1" dirty="0">
                <a:solidFill>
                  <a:srgbClr val="7030A0"/>
                </a:solidFill>
              </a:rPr>
              <a:t>a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s-UY" sz="1600" b="1" i="1" dirty="0">
                <a:solidFill>
                  <a:srgbClr val="7030A0"/>
                </a:solidFill>
              </a:rPr>
              <a:t> </a:t>
            </a:r>
            <a:r>
              <a:rPr lang="es-UY" sz="1600" b="1" dirty="0">
                <a:solidFill>
                  <a:srgbClr val="7030A0"/>
                </a:solidFill>
              </a:rPr>
              <a:t>=</a:t>
            </a:r>
            <a:r>
              <a:rPr lang="es-UY" sz="1600" b="1" i="1" dirty="0">
                <a:solidFill>
                  <a:srgbClr val="7030A0"/>
                </a:solidFill>
              </a:rPr>
              <a:t> b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 </a:t>
            </a:r>
            <a:r>
              <a:rPr lang="en-US" sz="1600" dirty="0">
                <a:solidFill>
                  <a:schemeClr val="dk1"/>
                </a:solidFill>
              </a:rPr>
              <a:t>para </a:t>
            </a:r>
            <a:r>
              <a:rPr lang="en-US" sz="1600" dirty="0" err="1">
                <a:solidFill>
                  <a:schemeClr val="dk1"/>
                </a:solidFill>
              </a:rPr>
              <a:t>todo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a </a:t>
            </a:r>
            <a:r>
              <a:rPr lang="es-UY" sz="1600" b="1" dirty="0">
                <a:solidFill>
                  <a:srgbClr val="7030A0"/>
                </a:solidFill>
              </a:rPr>
              <a:t>=</a:t>
            </a:r>
            <a:r>
              <a:rPr lang="es-UY" sz="1600" b="1" i="1" dirty="0">
                <a:solidFill>
                  <a:srgbClr val="7030A0"/>
                </a:solidFill>
              </a:rPr>
              <a:t> b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s-UY" sz="1600" dirty="0"/>
              <a:t>en </a:t>
            </a:r>
            <a:r>
              <a:rPr lang="en-US" sz="1600" dirty="0">
                <a:latin typeface="Cambria Math"/>
                <a:ea typeface="Cambria Math"/>
              </a:rPr>
              <a:t>𝓐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UY" sz="1600" b="1" i="1" dirty="0">
                <a:solidFill>
                  <a:srgbClr val="7030A0"/>
                </a:solidFill>
              </a:rPr>
              <a:t>a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s-UY" sz="1600" b="1" i="1" dirty="0">
                <a:solidFill>
                  <a:srgbClr val="7030A0"/>
                </a:solidFill>
              </a:rPr>
              <a:t> </a:t>
            </a:r>
            <a:r>
              <a:rPr lang="es-UY" sz="16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≠</a:t>
            </a:r>
            <a:r>
              <a:rPr lang="es-UY" sz="1600" b="1" i="1" dirty="0">
                <a:solidFill>
                  <a:srgbClr val="7030A0"/>
                </a:solidFill>
              </a:rPr>
              <a:t> b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 </a:t>
            </a:r>
            <a:r>
              <a:rPr lang="en-US" sz="1600" dirty="0">
                <a:solidFill>
                  <a:schemeClr val="dk1"/>
                </a:solidFill>
              </a:rPr>
              <a:t>para </a:t>
            </a:r>
            <a:r>
              <a:rPr lang="en-US" sz="1600" dirty="0" err="1">
                <a:solidFill>
                  <a:schemeClr val="dk1"/>
                </a:solidFill>
              </a:rPr>
              <a:t>todo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a </a:t>
            </a:r>
            <a:r>
              <a:rPr lang="es-UY" sz="16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≠</a:t>
            </a:r>
            <a:r>
              <a:rPr lang="es-UY" sz="1600" b="1" i="1" dirty="0">
                <a:solidFill>
                  <a:srgbClr val="7030A0"/>
                </a:solidFill>
              </a:rPr>
              <a:t> b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s-UY" sz="1600" dirty="0"/>
              <a:t>en </a:t>
            </a:r>
            <a:r>
              <a:rPr lang="en-US" sz="1600" dirty="0">
                <a:latin typeface="Cambria Math"/>
                <a:ea typeface="Cambria Math"/>
              </a:rPr>
              <a:t>𝓐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n-US" sz="16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𝓚</a:t>
            </a:r>
            <a:r>
              <a:rPr lang="es-UY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= </a:t>
            </a:r>
            <a:r>
              <a:rPr lang="es-UY" sz="16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〈</a:t>
            </a:r>
            <a:r>
              <a:rPr lang="en-US" sz="16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𝓣</a:t>
            </a:r>
            <a:r>
              <a:rPr lang="es-UY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sz="16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𝓐⟩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n-US" sz="16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𝓣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= {</a:t>
            </a:r>
            <a:r>
              <a:rPr lang="es-UY" sz="16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Madre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 </a:t>
            </a:r>
            <a:r>
              <a:rPr lang="es-UY" sz="16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⊑ </a:t>
            </a:r>
            <a:r>
              <a:rPr lang="es-UY" sz="16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Persona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, </a:t>
            </a:r>
            <a:r>
              <a:rPr lang="es-UY" sz="16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Padre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 </a:t>
            </a:r>
            <a:r>
              <a:rPr lang="es-UY" sz="16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⊑ </a:t>
            </a:r>
            <a:r>
              <a:rPr lang="es-UY" sz="16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Persona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, </a:t>
            </a:r>
            <a:r>
              <a:rPr lang="es-UY" sz="16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Padre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 </a:t>
            </a:r>
            <a:r>
              <a:rPr lang="es-UY" sz="16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⊓ </a:t>
            </a:r>
            <a:r>
              <a:rPr lang="es-UY" sz="16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Madre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 </a:t>
            </a:r>
            <a:r>
              <a:rPr lang="es-UY" sz="16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⊑ ⊥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}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1200"/>
              </a:spcAft>
              <a:buNone/>
            </a:pPr>
            <a:r>
              <a:rPr lang="en-US" sz="16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𝓐 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= {</a:t>
            </a:r>
            <a:r>
              <a:rPr lang="es-UY" sz="16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Persona(maría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), </a:t>
            </a:r>
            <a:r>
              <a:rPr lang="es-UY" sz="16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Persona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(</a:t>
            </a:r>
            <a:r>
              <a:rPr lang="es-UY" sz="16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juana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), </a:t>
            </a:r>
            <a:r>
              <a:rPr lang="es-UY" sz="16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Persona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(</a:t>
            </a:r>
            <a:r>
              <a:rPr lang="es-UY" sz="16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pedro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), </a:t>
            </a:r>
            <a:r>
              <a:rPr lang="es-UY" sz="16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Madre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(</a:t>
            </a:r>
            <a:r>
              <a:rPr lang="es-UY" sz="16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maría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), </a:t>
            </a:r>
            <a:r>
              <a:rPr lang="es-UY" sz="16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Padre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(</a:t>
            </a:r>
            <a:r>
              <a:rPr lang="es-UY" sz="16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pedro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)}</a:t>
            </a:r>
          </a:p>
          <a:p>
            <a:pPr marL="0" indent="0" algn="just">
              <a:spcBef>
                <a:spcPts val="600"/>
              </a:spcBef>
              <a:spcAft>
                <a:spcPts val="400"/>
              </a:spcAft>
              <a:buNone/>
            </a:pPr>
            <a:r>
              <a:rPr lang="es-UY" sz="15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s-UY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UY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 (</a:t>
            </a:r>
            <a:r>
              <a:rPr lang="es-UY" sz="15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∆</a:t>
            </a:r>
            <a:r>
              <a:rPr lang="es-UY" sz="1500" baseline="30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s-UY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</a:t>
            </a:r>
            <a:r>
              <a:rPr lang="es-UY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UY" sz="1500" baseline="30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.I</a:t>
            </a:r>
            <a:r>
              <a:rPr lang="es-UY" sz="15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UY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r>
              <a:rPr lang="es-UY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en-US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400"/>
              </a:spcBef>
              <a:spcAft>
                <a:spcPts val="400"/>
              </a:spcAft>
              <a:buNone/>
            </a:pPr>
            <a:r>
              <a:rPr lang="es-UY" sz="15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∆</a:t>
            </a:r>
            <a:r>
              <a:rPr lang="es-UY" sz="1500" baseline="30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s-UY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UY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 {</a:t>
            </a:r>
            <a:r>
              <a:rPr lang="es-UY" sz="15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a, b, c</a:t>
            </a:r>
            <a:r>
              <a:rPr lang="es-UY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}</a:t>
            </a:r>
            <a:endParaRPr lang="en-US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400"/>
              </a:spcBef>
              <a:spcAft>
                <a:spcPts val="0"/>
              </a:spcAft>
              <a:buNone/>
            </a:pPr>
            <a:r>
              <a:rPr lang="es-UY" sz="15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Persona</a:t>
            </a:r>
            <a:r>
              <a:rPr lang="es-UY" sz="1500" baseline="30000" dirty="0" err="1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s-UY" sz="1500" baseline="30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UY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 {</a:t>
            </a:r>
            <a:r>
              <a:rPr lang="es-UY" sz="15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a, b, c</a:t>
            </a:r>
            <a:r>
              <a:rPr lang="es-UY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}</a:t>
            </a:r>
            <a:endParaRPr lang="en-US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400"/>
              </a:spcBef>
              <a:spcAft>
                <a:spcPts val="0"/>
              </a:spcAft>
              <a:buNone/>
            </a:pPr>
            <a:r>
              <a:rPr lang="es-UY" sz="15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Madre</a:t>
            </a:r>
            <a:r>
              <a:rPr lang="es-UY" sz="1500" baseline="30000" dirty="0" err="1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s-UY" sz="1500" baseline="30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UY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 {</a:t>
            </a:r>
            <a:r>
              <a:rPr lang="es-UY" sz="15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s-UY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}</a:t>
            </a:r>
            <a:endParaRPr lang="en-US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400"/>
              </a:spcBef>
              <a:spcAft>
                <a:spcPts val="0"/>
              </a:spcAft>
              <a:buNone/>
            </a:pPr>
            <a:r>
              <a:rPr lang="es-UY" sz="15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Padre</a:t>
            </a:r>
            <a:r>
              <a:rPr lang="es-UY" sz="1500" baseline="30000" dirty="0" err="1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s-UY" sz="15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UY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 {</a:t>
            </a:r>
            <a:r>
              <a:rPr lang="es-UY" sz="15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es-UY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}</a:t>
            </a:r>
            <a:endParaRPr lang="en-US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400"/>
              </a:spcBef>
              <a:spcAft>
                <a:spcPts val="0"/>
              </a:spcAft>
              <a:buNone/>
            </a:pPr>
            <a:r>
              <a:rPr lang="es-UY" sz="15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maria</a:t>
            </a:r>
            <a:r>
              <a:rPr lang="es-UY" sz="1500" baseline="30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I </a:t>
            </a:r>
            <a:r>
              <a:rPr lang="es-UY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 </a:t>
            </a:r>
            <a:r>
              <a:rPr lang="es-UY" sz="15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endParaRPr lang="en-US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15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juana</a:t>
            </a:r>
            <a:r>
              <a:rPr lang="en-US" sz="1500" baseline="30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I </a:t>
            </a:r>
            <a:r>
              <a:rPr lang="en-US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 </a:t>
            </a:r>
            <a:r>
              <a:rPr lang="en-US" sz="15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endParaRPr lang="en-US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5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pedro</a:t>
            </a:r>
            <a:r>
              <a:rPr lang="en-US" sz="15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500" baseline="300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en-US" sz="15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= </a:t>
            </a:r>
            <a:r>
              <a:rPr lang="en-US" sz="15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</a:t>
            </a:r>
            <a:endParaRPr lang="en-US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1800" dirty="0">
              <a:latin typeface="Cambria Math"/>
              <a:ea typeface="Cambria Math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200" dirty="0">
              <a:ea typeface="Cambria Math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200" dirty="0">
              <a:ea typeface="Cambria Math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200" dirty="0">
              <a:ea typeface="Cambria Math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200" dirty="0">
              <a:ea typeface="Cambria Math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200" dirty="0">
              <a:solidFill>
                <a:schemeClr val="dk1"/>
              </a:solidFill>
            </a:endParaRP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en-US" sz="2000" i="1" dirty="0">
              <a:solidFill>
                <a:schemeClr val="dk1"/>
              </a:solidFill>
            </a:endParaRP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en-US" sz="2000" i="1" dirty="0">
              <a:solidFill>
                <a:srgbClr val="7030A0"/>
              </a:solidFill>
              <a:ea typeface="Cambria Math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endParaRPr lang="es-UY" sz="2100" i="1" dirty="0"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endParaRPr lang="es-UY" sz="2100" b="1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s-UY" sz="2000" dirty="0">
              <a:ea typeface="Cambria Math"/>
            </a:endParaRPr>
          </a:p>
          <a:p>
            <a:pPr marL="0" indent="0">
              <a:buNone/>
            </a:pPr>
            <a:endParaRPr lang="es-UY" sz="2200" dirty="0"/>
          </a:p>
        </p:txBody>
      </p:sp>
      <p:sp>
        <p:nvSpPr>
          <p:cNvPr id="4" name="Rectángulo 3"/>
          <p:cNvSpPr/>
          <p:nvPr/>
        </p:nvSpPr>
        <p:spPr>
          <a:xfrm>
            <a:off x="5004048" y="1052736"/>
            <a:ext cx="3888432" cy="648072"/>
          </a:xfrm>
          <a:prstGeom prst="rect">
            <a:avLst/>
          </a:prstGeom>
          <a:solidFill>
            <a:srgbClr val="FAF0F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spcAft>
                <a:spcPts val="600"/>
              </a:spcAft>
              <a:buNone/>
            </a:pPr>
            <a:r>
              <a:rPr lang="en-US" sz="1600" dirty="0">
                <a:solidFill>
                  <a:schemeClr val="tx1"/>
                </a:solidFill>
                <a:latin typeface="Cambria Math"/>
                <a:ea typeface="Cambria Math"/>
              </a:rPr>
              <a:t>𝓚 </a:t>
            </a:r>
            <a:r>
              <a:rPr lang="en-US" sz="1600" b="1" dirty="0" err="1">
                <a:solidFill>
                  <a:schemeClr val="tx1"/>
                </a:solidFill>
              </a:rPr>
              <a:t>es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consistente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si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existe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Lucida Calligraphy"/>
              </a:rPr>
              <a:t>I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modelo</a:t>
            </a:r>
            <a:r>
              <a:rPr lang="en-US" sz="1600" b="1" dirty="0">
                <a:solidFill>
                  <a:schemeClr val="tx1"/>
                </a:solidFill>
              </a:rPr>
              <a:t> de </a:t>
            </a:r>
            <a:r>
              <a:rPr lang="en-US" sz="1600" dirty="0">
                <a:solidFill>
                  <a:schemeClr val="tx1"/>
                </a:solidFill>
                <a:latin typeface="Cambria Math"/>
                <a:ea typeface="Cambria Math"/>
              </a:rPr>
              <a:t>𝓚</a:t>
            </a:r>
            <a:r>
              <a:rPr lang="en-US" sz="1600" dirty="0">
                <a:solidFill>
                  <a:schemeClr val="tx1"/>
                </a:solidFill>
                <a:ea typeface="Cambria Math"/>
              </a:rPr>
              <a:t> </a:t>
            </a:r>
          </a:p>
        </p:txBody>
      </p:sp>
      <p:sp>
        <p:nvSpPr>
          <p:cNvPr id="123906" name="1 Título"/>
          <p:cNvSpPr>
            <a:spLocks noGrp="1"/>
          </p:cNvSpPr>
          <p:nvPr>
            <p:ph type="title"/>
          </p:nvPr>
        </p:nvSpPr>
        <p:spPr>
          <a:xfrm>
            <a:off x="251519" y="44624"/>
            <a:ext cx="8641655" cy="504056"/>
          </a:xfrm>
        </p:spPr>
        <p:txBody>
          <a:bodyPr/>
          <a:lstStyle/>
          <a:p>
            <a:pPr indent="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s-UY" sz="3200" b="1" dirty="0">
                <a:solidFill>
                  <a:srgbClr val="7030A0"/>
                </a:solidFill>
              </a:rPr>
              <a:t>S</a:t>
            </a:r>
            <a:r>
              <a:rPr lang="en-US" sz="3200" b="1" dirty="0" err="1">
                <a:solidFill>
                  <a:srgbClr val="7030A0"/>
                </a:solidFill>
              </a:rPr>
              <a:t>emántica</a:t>
            </a:r>
            <a:r>
              <a:rPr lang="en-US" sz="3200" b="1" dirty="0">
                <a:solidFill>
                  <a:srgbClr val="7030A0"/>
                </a:solidFill>
              </a:rPr>
              <a:t> - </a:t>
            </a:r>
            <a:r>
              <a:rPr lang="en-US" sz="3200" b="1" dirty="0" err="1">
                <a:solidFill>
                  <a:srgbClr val="7030A0"/>
                </a:solidFill>
              </a:rPr>
              <a:t>Ejemplos</a:t>
            </a:r>
            <a:endParaRPr 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3574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548680"/>
            <a:ext cx="8784977" cy="6120680"/>
          </a:xfrm>
        </p:spPr>
        <p:txBody>
          <a:bodyPr wrap="none" lIns="0" rIns="0" rtlCol="0"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n-US" sz="1600" dirty="0">
                <a:solidFill>
                  <a:schemeClr val="dk1"/>
                </a:solidFill>
              </a:rPr>
              <a:t>= </a:t>
            </a:r>
            <a:r>
              <a:rPr lang="en-US" sz="1600" i="1" dirty="0">
                <a:solidFill>
                  <a:schemeClr val="dk1"/>
                </a:solidFill>
              </a:rPr>
              <a:t>(</a:t>
            </a:r>
            <a:r>
              <a:rPr lang="en-US" sz="1600" dirty="0">
                <a:solidFill>
                  <a:schemeClr val="dk1"/>
                </a:solidFill>
                <a:latin typeface="Cambria Math"/>
                <a:ea typeface="Cambria Math"/>
              </a:rPr>
              <a:t>∆</a:t>
            </a:r>
            <a:r>
              <a:rPr lang="en-US" sz="1600" baseline="30000" dirty="0">
                <a:solidFill>
                  <a:schemeClr val="dk1"/>
                </a:solidFill>
                <a:latin typeface="Lucida Calligraphy"/>
              </a:rPr>
              <a:t>I</a:t>
            </a:r>
            <a:r>
              <a:rPr lang="en-US" sz="1600" dirty="0">
                <a:solidFill>
                  <a:schemeClr val="dk1"/>
                </a:solidFill>
              </a:rPr>
              <a:t>, </a:t>
            </a:r>
            <a:r>
              <a:rPr lang="en-US" sz="1600" baseline="30000" dirty="0">
                <a:solidFill>
                  <a:schemeClr val="dk1"/>
                </a:solidFill>
              </a:rPr>
              <a:t>.</a:t>
            </a:r>
            <a:r>
              <a:rPr lang="en-US" sz="1600" baseline="30000" dirty="0">
                <a:solidFill>
                  <a:schemeClr val="dk1"/>
                </a:solidFill>
                <a:latin typeface="Lucida Calligraphy"/>
              </a:rPr>
              <a:t>I </a:t>
            </a:r>
            <a:r>
              <a:rPr lang="en-US" sz="1600" dirty="0">
                <a:solidFill>
                  <a:schemeClr val="dk1"/>
                </a:solidFill>
              </a:rPr>
              <a:t>)</a:t>
            </a:r>
            <a:r>
              <a:rPr lang="en-US" sz="1600" dirty="0">
                <a:ea typeface="Cambria Math"/>
              </a:rPr>
              <a:t> </a:t>
            </a:r>
            <a:r>
              <a:rPr lang="en-US" sz="1600" dirty="0" err="1">
                <a:solidFill>
                  <a:srgbClr val="7030A0"/>
                </a:solidFill>
              </a:rPr>
              <a:t>es</a:t>
            </a:r>
            <a:r>
              <a:rPr lang="en-US" sz="1600" dirty="0">
                <a:solidFill>
                  <a:srgbClr val="7030A0"/>
                </a:solidFill>
              </a:rPr>
              <a:t> un </a:t>
            </a:r>
            <a:r>
              <a:rPr lang="en-US" sz="1600" b="1" dirty="0" err="1">
                <a:solidFill>
                  <a:schemeClr val="accent6">
                    <a:lumMod val="75000"/>
                  </a:schemeClr>
                </a:solidFill>
              </a:rPr>
              <a:t>modelo</a:t>
            </a:r>
            <a:r>
              <a:rPr lang="en-US" sz="1600" dirty="0">
                <a:solidFill>
                  <a:srgbClr val="7030A0"/>
                </a:solidFill>
              </a:rPr>
              <a:t> de </a:t>
            </a:r>
            <a:r>
              <a:rPr lang="en-US" sz="1600" dirty="0">
                <a:latin typeface="Cambria Math"/>
                <a:ea typeface="Cambria Math"/>
              </a:rPr>
              <a:t>𝓚</a:t>
            </a:r>
            <a:r>
              <a:rPr lang="en-US" sz="1600" dirty="0">
                <a:ea typeface="Cambria Math"/>
              </a:rPr>
              <a:t> </a:t>
            </a:r>
            <a:r>
              <a:rPr lang="en-US" sz="1600" dirty="0">
                <a:latin typeface="Cambria Math"/>
                <a:ea typeface="Cambria Math"/>
              </a:rPr>
              <a:t>= 〈𝓣, 𝓐⟩</a:t>
            </a:r>
            <a:r>
              <a:rPr lang="en-US" sz="1600" dirty="0">
                <a:ea typeface="Cambria Math"/>
              </a:rPr>
              <a:t> </a:t>
            </a:r>
            <a:r>
              <a:rPr lang="en-US" sz="1600" dirty="0" err="1">
                <a:ea typeface="Cambria Math"/>
              </a:rPr>
              <a:t>si</a:t>
            </a:r>
            <a:r>
              <a:rPr lang="en-US" sz="1600" dirty="0">
                <a:ea typeface="Cambria Math"/>
              </a:rPr>
              <a:t>: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UY" sz="1600" b="1" i="1" dirty="0">
                <a:solidFill>
                  <a:srgbClr val="7030A0"/>
                </a:solidFill>
              </a:rPr>
              <a:t>C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s-UY" sz="16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⊆</a:t>
            </a:r>
            <a:r>
              <a:rPr lang="en-US" sz="1600" b="1" dirty="0">
                <a:solidFill>
                  <a:srgbClr val="7030A0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D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n-US" sz="1600" dirty="0">
                <a:solidFill>
                  <a:schemeClr val="dk1"/>
                </a:solidFill>
              </a:rPr>
              <a:t>para </a:t>
            </a:r>
            <a:r>
              <a:rPr lang="en-US" sz="1600" dirty="0" err="1">
                <a:solidFill>
                  <a:schemeClr val="dk1"/>
                </a:solidFill>
              </a:rPr>
              <a:t>todo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C</a:t>
            </a:r>
            <a:r>
              <a:rPr lang="es-UY" sz="1600" b="1" dirty="0">
                <a:solidFill>
                  <a:srgbClr val="7030A0"/>
                </a:solidFill>
              </a:rPr>
              <a:t> </a:t>
            </a:r>
            <a:r>
              <a:rPr lang="en-US" sz="1600" b="1" dirty="0">
                <a:solidFill>
                  <a:srgbClr val="7030A0"/>
                </a:solidFill>
              </a:rPr>
              <a:t>⊑ </a:t>
            </a:r>
            <a:r>
              <a:rPr lang="en-US" sz="1600" b="1" i="1" dirty="0">
                <a:solidFill>
                  <a:srgbClr val="7030A0"/>
                </a:solidFill>
              </a:rPr>
              <a:t>D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s-UY" sz="1600" dirty="0"/>
              <a:t>en </a:t>
            </a:r>
            <a:r>
              <a:rPr lang="en-US" sz="1600" dirty="0">
                <a:latin typeface="Cambria Math"/>
                <a:ea typeface="Cambria Math"/>
              </a:rPr>
              <a:t>𝓣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UY" sz="1600" b="1" i="1" dirty="0">
                <a:solidFill>
                  <a:srgbClr val="7030A0"/>
                </a:solidFill>
              </a:rPr>
              <a:t>a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n-US" sz="16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∈</a:t>
            </a:r>
            <a:r>
              <a:rPr lang="en-US" sz="1600" b="1" dirty="0">
                <a:solidFill>
                  <a:srgbClr val="7030A0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C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 </a:t>
            </a:r>
            <a:r>
              <a:rPr lang="en-US" sz="1600" dirty="0">
                <a:solidFill>
                  <a:schemeClr val="dk1"/>
                </a:solidFill>
              </a:rPr>
              <a:t>para </a:t>
            </a:r>
            <a:r>
              <a:rPr lang="en-US" sz="1600" dirty="0" err="1">
                <a:solidFill>
                  <a:schemeClr val="dk1"/>
                </a:solidFill>
              </a:rPr>
              <a:t>todo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C</a:t>
            </a:r>
            <a:r>
              <a:rPr lang="es-UY" sz="1600" b="1" dirty="0">
                <a:solidFill>
                  <a:srgbClr val="7030A0"/>
                </a:solidFill>
              </a:rPr>
              <a:t>(</a:t>
            </a:r>
            <a:r>
              <a:rPr lang="es-UY" sz="1600" b="1" i="1" dirty="0">
                <a:solidFill>
                  <a:srgbClr val="7030A0"/>
                </a:solidFill>
              </a:rPr>
              <a:t>a</a:t>
            </a:r>
            <a:r>
              <a:rPr lang="es-UY" sz="1600" b="1" dirty="0">
                <a:solidFill>
                  <a:srgbClr val="7030A0"/>
                </a:solidFill>
              </a:rPr>
              <a:t>)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s-UY" sz="1600" dirty="0"/>
              <a:t>en </a:t>
            </a:r>
            <a:r>
              <a:rPr lang="en-US" sz="1600" dirty="0">
                <a:latin typeface="Cambria Math"/>
                <a:ea typeface="Cambria Math"/>
              </a:rPr>
              <a:t>𝓐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600" b="1" dirty="0">
                <a:solidFill>
                  <a:srgbClr val="7030A0"/>
                </a:solidFill>
              </a:rPr>
              <a:t>&lt;</a:t>
            </a:r>
            <a:r>
              <a:rPr lang="es-UY" sz="1600" b="1" i="1" dirty="0">
                <a:solidFill>
                  <a:srgbClr val="7030A0"/>
                </a:solidFill>
              </a:rPr>
              <a:t>a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s-UY" sz="1600" b="1" i="1" dirty="0">
                <a:solidFill>
                  <a:srgbClr val="7030A0"/>
                </a:solidFill>
              </a:rPr>
              <a:t> , b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1600" b="1" dirty="0">
                <a:solidFill>
                  <a:srgbClr val="7030A0"/>
                </a:solidFill>
              </a:rPr>
              <a:t>&gt;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n-US" sz="16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∈</a:t>
            </a:r>
            <a:r>
              <a:rPr lang="en-US" sz="1600" b="1" dirty="0">
                <a:solidFill>
                  <a:srgbClr val="7030A0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R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 </a:t>
            </a:r>
            <a:r>
              <a:rPr lang="en-US" sz="1600" dirty="0">
                <a:solidFill>
                  <a:schemeClr val="dk1"/>
                </a:solidFill>
              </a:rPr>
              <a:t>para </a:t>
            </a:r>
            <a:r>
              <a:rPr lang="en-US" sz="1600" dirty="0" err="1">
                <a:solidFill>
                  <a:schemeClr val="dk1"/>
                </a:solidFill>
              </a:rPr>
              <a:t>todo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R</a:t>
            </a:r>
            <a:r>
              <a:rPr lang="es-UY" sz="1600" b="1" dirty="0">
                <a:solidFill>
                  <a:srgbClr val="7030A0"/>
                </a:solidFill>
              </a:rPr>
              <a:t>(</a:t>
            </a:r>
            <a:r>
              <a:rPr lang="es-UY" sz="1600" b="1" i="1" dirty="0">
                <a:solidFill>
                  <a:srgbClr val="7030A0"/>
                </a:solidFill>
              </a:rPr>
              <a:t>a, b</a:t>
            </a:r>
            <a:r>
              <a:rPr lang="es-UY" sz="1600" b="1" dirty="0">
                <a:solidFill>
                  <a:srgbClr val="7030A0"/>
                </a:solidFill>
              </a:rPr>
              <a:t>)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s-UY" sz="1600" dirty="0"/>
              <a:t>en </a:t>
            </a:r>
            <a:r>
              <a:rPr lang="en-US" sz="1600" dirty="0">
                <a:latin typeface="Cambria Math"/>
                <a:ea typeface="Cambria Math"/>
              </a:rPr>
              <a:t>𝓐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UY" sz="1600" b="1" i="1" dirty="0">
                <a:solidFill>
                  <a:srgbClr val="7030A0"/>
                </a:solidFill>
              </a:rPr>
              <a:t>a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s-UY" sz="1600" b="1" i="1" dirty="0">
                <a:solidFill>
                  <a:srgbClr val="7030A0"/>
                </a:solidFill>
              </a:rPr>
              <a:t> </a:t>
            </a:r>
            <a:r>
              <a:rPr lang="es-UY" sz="1600" b="1" dirty="0">
                <a:solidFill>
                  <a:srgbClr val="7030A0"/>
                </a:solidFill>
              </a:rPr>
              <a:t>=</a:t>
            </a:r>
            <a:r>
              <a:rPr lang="es-UY" sz="1600" b="1" i="1" dirty="0">
                <a:solidFill>
                  <a:srgbClr val="7030A0"/>
                </a:solidFill>
              </a:rPr>
              <a:t> b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 </a:t>
            </a:r>
            <a:r>
              <a:rPr lang="en-US" sz="1600" dirty="0">
                <a:solidFill>
                  <a:schemeClr val="dk1"/>
                </a:solidFill>
              </a:rPr>
              <a:t>para </a:t>
            </a:r>
            <a:r>
              <a:rPr lang="en-US" sz="1600" dirty="0" err="1">
                <a:solidFill>
                  <a:schemeClr val="dk1"/>
                </a:solidFill>
              </a:rPr>
              <a:t>todo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a </a:t>
            </a:r>
            <a:r>
              <a:rPr lang="es-UY" sz="1600" b="1" dirty="0">
                <a:solidFill>
                  <a:srgbClr val="7030A0"/>
                </a:solidFill>
              </a:rPr>
              <a:t>=</a:t>
            </a:r>
            <a:r>
              <a:rPr lang="es-UY" sz="1600" b="1" i="1" dirty="0">
                <a:solidFill>
                  <a:srgbClr val="7030A0"/>
                </a:solidFill>
              </a:rPr>
              <a:t> b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s-UY" sz="1600" dirty="0"/>
              <a:t>en </a:t>
            </a:r>
            <a:r>
              <a:rPr lang="en-US" sz="1600" dirty="0">
                <a:latin typeface="Cambria Math"/>
                <a:ea typeface="Cambria Math"/>
              </a:rPr>
              <a:t>𝓐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UY" sz="1600" b="1" i="1" dirty="0">
                <a:solidFill>
                  <a:srgbClr val="7030A0"/>
                </a:solidFill>
              </a:rPr>
              <a:t>a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s-UY" sz="1600" b="1" i="1" dirty="0">
                <a:solidFill>
                  <a:srgbClr val="7030A0"/>
                </a:solidFill>
              </a:rPr>
              <a:t> </a:t>
            </a:r>
            <a:r>
              <a:rPr lang="es-UY" sz="16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≠</a:t>
            </a:r>
            <a:r>
              <a:rPr lang="es-UY" sz="1600" b="1" i="1" dirty="0">
                <a:solidFill>
                  <a:srgbClr val="7030A0"/>
                </a:solidFill>
              </a:rPr>
              <a:t> b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 </a:t>
            </a:r>
            <a:r>
              <a:rPr lang="en-US" sz="1600" dirty="0">
                <a:solidFill>
                  <a:schemeClr val="dk1"/>
                </a:solidFill>
              </a:rPr>
              <a:t>para </a:t>
            </a:r>
            <a:r>
              <a:rPr lang="en-US" sz="1600" dirty="0" err="1">
                <a:solidFill>
                  <a:schemeClr val="dk1"/>
                </a:solidFill>
              </a:rPr>
              <a:t>todo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a </a:t>
            </a:r>
            <a:r>
              <a:rPr lang="es-UY" sz="16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≠</a:t>
            </a:r>
            <a:r>
              <a:rPr lang="es-UY" sz="1600" b="1" i="1" dirty="0">
                <a:solidFill>
                  <a:srgbClr val="7030A0"/>
                </a:solidFill>
              </a:rPr>
              <a:t> b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s-UY" sz="1600" dirty="0"/>
              <a:t>en </a:t>
            </a:r>
            <a:r>
              <a:rPr lang="en-US" sz="1600" dirty="0">
                <a:latin typeface="Cambria Math"/>
                <a:ea typeface="Cambria Math"/>
              </a:rPr>
              <a:t>𝓐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n-US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𝓚</a:t>
            </a:r>
            <a:r>
              <a:rPr lang="es-UY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= </a:t>
            </a:r>
            <a:r>
              <a:rPr lang="es-UY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〈</a:t>
            </a:r>
            <a:r>
              <a:rPr lang="en-US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𝓣</a:t>
            </a:r>
            <a:r>
              <a:rPr lang="es-UY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𝓐⟩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n-US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𝓣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= {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Madre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 </a:t>
            </a:r>
            <a:r>
              <a:rPr lang="es-UY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⊑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Persona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,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Padre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 </a:t>
            </a:r>
            <a:r>
              <a:rPr lang="es-UY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⊑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Persona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,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Padre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 </a:t>
            </a:r>
            <a:r>
              <a:rPr lang="es-UY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⊓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Madre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 </a:t>
            </a:r>
            <a:r>
              <a:rPr lang="es-UY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⊑ ⊥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}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1800"/>
              </a:spcAft>
              <a:buNone/>
            </a:pPr>
            <a:r>
              <a:rPr lang="en-US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𝓐 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= {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Persona(maría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),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Persona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(</a:t>
            </a:r>
            <a:r>
              <a:rPr lang="es-UY" sz="18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juana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),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Persona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(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pedro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),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Madre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(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maría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),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Padre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(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pedro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)}</a:t>
            </a:r>
          </a:p>
          <a:p>
            <a:pPr marL="0" indent="0" algn="just">
              <a:spcBef>
                <a:spcPts val="600"/>
              </a:spcBef>
              <a:spcAft>
                <a:spcPts val="400"/>
              </a:spcAft>
              <a:buNone/>
            </a:pPr>
            <a:r>
              <a:rPr lang="es-UY" sz="16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s-UY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 (</a:t>
            </a:r>
            <a:r>
              <a:rPr lang="es-UY" sz="16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∆</a:t>
            </a:r>
            <a:r>
              <a:rPr lang="es-UY" sz="1600" baseline="30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</a:t>
            </a:r>
            <a:r>
              <a:rPr lang="es-UY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UY" sz="1600" baseline="30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.I</a:t>
            </a:r>
            <a:r>
              <a:rPr lang="es-UY" sz="16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r>
              <a:rPr lang="es-UY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400"/>
              </a:spcBef>
              <a:spcAft>
                <a:spcPts val="400"/>
              </a:spcAft>
              <a:buNone/>
            </a:pPr>
            <a:r>
              <a:rPr lang="es-UY" sz="16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∆</a:t>
            </a:r>
            <a:r>
              <a:rPr lang="es-UY" sz="1600" baseline="30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s-UY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 {</a:t>
            </a:r>
            <a:r>
              <a:rPr lang="es-UY" sz="16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a, b, c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}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400"/>
              </a:spcBef>
              <a:spcAft>
                <a:spcPts val="0"/>
              </a:spcAft>
              <a:buNone/>
            </a:pPr>
            <a:r>
              <a:rPr lang="es-UY" sz="16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Persona</a:t>
            </a:r>
            <a:r>
              <a:rPr lang="es-UY" sz="1600" baseline="30000" dirty="0" err="1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s-UY" sz="1600" baseline="30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 {</a:t>
            </a:r>
            <a:r>
              <a:rPr lang="es-UY" sz="16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a, b, c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}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400"/>
              </a:spcBef>
              <a:spcAft>
                <a:spcPts val="0"/>
              </a:spcAft>
              <a:buNone/>
            </a:pPr>
            <a:r>
              <a:rPr lang="es-UY" sz="16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Madre</a:t>
            </a:r>
            <a:r>
              <a:rPr lang="es-UY" sz="1600" baseline="30000" dirty="0" err="1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s-UY" sz="1600" baseline="30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 {</a:t>
            </a:r>
            <a:r>
              <a:rPr lang="es-UY" sz="16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}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400"/>
              </a:spcBef>
              <a:spcAft>
                <a:spcPts val="0"/>
              </a:spcAft>
              <a:buNone/>
            </a:pPr>
            <a:r>
              <a:rPr lang="es-UY" sz="16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Padre</a:t>
            </a:r>
            <a:r>
              <a:rPr lang="es-UY" sz="1600" baseline="30000" dirty="0" err="1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s-UY" sz="16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 {</a:t>
            </a:r>
            <a:r>
              <a:rPr lang="es-UY" sz="16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}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400"/>
              </a:spcBef>
              <a:spcAft>
                <a:spcPts val="0"/>
              </a:spcAft>
              <a:buNone/>
            </a:pPr>
            <a:r>
              <a:rPr lang="es-UY" sz="16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maria</a:t>
            </a:r>
            <a:r>
              <a:rPr lang="es-UY" sz="1600" baseline="30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I 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 </a:t>
            </a:r>
            <a:r>
              <a:rPr lang="es-UY" sz="16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16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juana</a:t>
            </a:r>
            <a:r>
              <a:rPr lang="en-US" sz="1600" baseline="30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I </a:t>
            </a: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 </a:t>
            </a:r>
            <a:r>
              <a:rPr lang="en-US" sz="16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pedro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baseline="300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= </a:t>
            </a:r>
            <a:r>
              <a:rPr lang="en-US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1800" dirty="0">
              <a:latin typeface="Cambria Math"/>
              <a:ea typeface="Cambria Math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200" dirty="0">
              <a:ea typeface="Cambria Math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200" dirty="0">
              <a:ea typeface="Cambria Math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200" dirty="0">
              <a:ea typeface="Cambria Math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200" dirty="0">
              <a:ea typeface="Cambria Math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200" dirty="0">
              <a:solidFill>
                <a:schemeClr val="dk1"/>
              </a:solidFill>
            </a:endParaRP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en-US" sz="2000" i="1" dirty="0">
              <a:solidFill>
                <a:schemeClr val="dk1"/>
              </a:solidFill>
            </a:endParaRP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en-US" sz="2000" i="1" dirty="0">
              <a:solidFill>
                <a:srgbClr val="7030A0"/>
              </a:solidFill>
              <a:ea typeface="Cambria Math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endParaRPr lang="es-UY" sz="2100" i="1" dirty="0"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endParaRPr lang="es-UY" sz="2100" b="1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s-UY" sz="2000" dirty="0">
              <a:ea typeface="Cambria Math"/>
            </a:endParaRPr>
          </a:p>
          <a:p>
            <a:pPr marL="0" indent="0">
              <a:buNone/>
            </a:pPr>
            <a:endParaRPr lang="es-UY" sz="2200" dirty="0"/>
          </a:p>
        </p:txBody>
      </p:sp>
      <p:sp>
        <p:nvSpPr>
          <p:cNvPr id="4" name="Rectángulo 3"/>
          <p:cNvSpPr/>
          <p:nvPr/>
        </p:nvSpPr>
        <p:spPr>
          <a:xfrm>
            <a:off x="5004048" y="1052736"/>
            <a:ext cx="3888432" cy="648072"/>
          </a:xfrm>
          <a:prstGeom prst="rect">
            <a:avLst/>
          </a:prstGeom>
          <a:solidFill>
            <a:srgbClr val="FAF0F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spcAft>
                <a:spcPts val="600"/>
              </a:spcAft>
              <a:buNone/>
            </a:pPr>
            <a:r>
              <a:rPr lang="en-US" sz="1600" dirty="0">
                <a:solidFill>
                  <a:schemeClr val="tx1"/>
                </a:solidFill>
                <a:latin typeface="Cambria Math"/>
                <a:ea typeface="Cambria Math"/>
              </a:rPr>
              <a:t>𝓚 </a:t>
            </a:r>
            <a:r>
              <a:rPr lang="en-US" sz="1600" b="1" dirty="0" err="1">
                <a:solidFill>
                  <a:schemeClr val="tx1"/>
                </a:solidFill>
              </a:rPr>
              <a:t>es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consistente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si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existe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Lucida Calligraphy"/>
              </a:rPr>
              <a:t>I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modelo</a:t>
            </a:r>
            <a:r>
              <a:rPr lang="en-US" sz="1600" b="1" dirty="0">
                <a:solidFill>
                  <a:schemeClr val="tx1"/>
                </a:solidFill>
              </a:rPr>
              <a:t> de </a:t>
            </a:r>
            <a:r>
              <a:rPr lang="en-US" sz="1600" dirty="0">
                <a:solidFill>
                  <a:schemeClr val="tx1"/>
                </a:solidFill>
                <a:latin typeface="Cambria Math"/>
                <a:ea typeface="Cambria Math"/>
              </a:rPr>
              <a:t>𝓚</a:t>
            </a:r>
            <a:r>
              <a:rPr lang="en-US" sz="1600" dirty="0">
                <a:solidFill>
                  <a:schemeClr val="tx1"/>
                </a:solidFill>
                <a:ea typeface="Cambria Math"/>
              </a:rPr>
              <a:t> </a:t>
            </a:r>
          </a:p>
        </p:txBody>
      </p:sp>
      <p:sp>
        <p:nvSpPr>
          <p:cNvPr id="123906" name="1 Título"/>
          <p:cNvSpPr>
            <a:spLocks noGrp="1"/>
          </p:cNvSpPr>
          <p:nvPr>
            <p:ph type="title"/>
          </p:nvPr>
        </p:nvSpPr>
        <p:spPr>
          <a:xfrm>
            <a:off x="251519" y="44624"/>
            <a:ext cx="8641655" cy="504056"/>
          </a:xfrm>
        </p:spPr>
        <p:txBody>
          <a:bodyPr/>
          <a:lstStyle/>
          <a:p>
            <a:pPr indent="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s-UY" sz="3200" b="1" dirty="0">
                <a:solidFill>
                  <a:srgbClr val="7030A0"/>
                </a:solidFill>
              </a:rPr>
              <a:t>S</a:t>
            </a:r>
            <a:r>
              <a:rPr lang="en-US" sz="3200" b="1" dirty="0" err="1">
                <a:solidFill>
                  <a:srgbClr val="7030A0"/>
                </a:solidFill>
              </a:rPr>
              <a:t>emántica</a:t>
            </a:r>
            <a:r>
              <a:rPr lang="en-US" sz="3200" b="1" dirty="0">
                <a:solidFill>
                  <a:srgbClr val="7030A0"/>
                </a:solidFill>
              </a:rPr>
              <a:t> - </a:t>
            </a:r>
            <a:r>
              <a:rPr lang="en-US" sz="3200" b="1" dirty="0" err="1">
                <a:solidFill>
                  <a:srgbClr val="7030A0"/>
                </a:solidFill>
              </a:rPr>
              <a:t>Ejemplos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4ED3798-3F66-4774-B80D-B69C523BF0D2}"/>
              </a:ext>
            </a:extLst>
          </p:cNvPr>
          <p:cNvSpPr txBox="1"/>
          <p:nvPr/>
        </p:nvSpPr>
        <p:spPr>
          <a:xfrm>
            <a:off x="2797695" y="4941168"/>
            <a:ext cx="4916346" cy="74892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{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} </a:t>
            </a:r>
            <a:r>
              <a:rPr lang="es-UY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⊆ 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{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a, b, c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}, {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} </a:t>
            </a:r>
            <a:r>
              <a:rPr lang="es-UY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⊆ 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{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a, b, c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}, {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} </a:t>
            </a:r>
            <a:r>
              <a:rPr lang="es-UY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⊓ 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{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} </a:t>
            </a:r>
            <a:r>
              <a:rPr lang="es-UY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⊑ ⊥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es-UY" sz="1800" dirty="0">
                <a:solidFill>
                  <a:srgbClr val="7030A0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I </a:t>
            </a:r>
            <a:r>
              <a:rPr lang="es-UY" sz="18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es un modelo de</a:t>
            </a:r>
            <a:r>
              <a:rPr lang="es-UY" sz="1800" dirty="0">
                <a:solidFill>
                  <a:srgbClr val="7030A0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7030A0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𝓚</a:t>
            </a:r>
            <a:r>
              <a:rPr lang="es-UY" sz="18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, por lo que </a:t>
            </a:r>
            <a:r>
              <a:rPr lang="en-US" sz="1800" dirty="0">
                <a:solidFill>
                  <a:srgbClr val="7030A0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𝓚</a:t>
            </a:r>
            <a:r>
              <a:rPr lang="en-US" sz="18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 </a:t>
            </a:r>
            <a:r>
              <a:rPr lang="es-UY" sz="18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es consistente.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6166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548680"/>
            <a:ext cx="8784977" cy="6120680"/>
          </a:xfrm>
        </p:spPr>
        <p:txBody>
          <a:bodyPr wrap="none" lIns="0" rIns="0" rtlCol="0"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n-US" sz="1600" dirty="0">
                <a:solidFill>
                  <a:schemeClr val="dk1"/>
                </a:solidFill>
              </a:rPr>
              <a:t>= </a:t>
            </a:r>
            <a:r>
              <a:rPr lang="en-US" sz="1600" i="1" dirty="0">
                <a:solidFill>
                  <a:schemeClr val="dk1"/>
                </a:solidFill>
              </a:rPr>
              <a:t>(</a:t>
            </a:r>
            <a:r>
              <a:rPr lang="en-US" sz="1600" dirty="0">
                <a:solidFill>
                  <a:schemeClr val="dk1"/>
                </a:solidFill>
                <a:latin typeface="Cambria Math"/>
                <a:ea typeface="Cambria Math"/>
              </a:rPr>
              <a:t>∆</a:t>
            </a:r>
            <a:r>
              <a:rPr lang="en-US" sz="1600" baseline="30000" dirty="0">
                <a:solidFill>
                  <a:schemeClr val="dk1"/>
                </a:solidFill>
                <a:latin typeface="Lucida Calligraphy"/>
              </a:rPr>
              <a:t>I</a:t>
            </a:r>
            <a:r>
              <a:rPr lang="en-US" sz="1600" dirty="0">
                <a:solidFill>
                  <a:schemeClr val="dk1"/>
                </a:solidFill>
              </a:rPr>
              <a:t>, </a:t>
            </a:r>
            <a:r>
              <a:rPr lang="en-US" sz="1600" baseline="30000" dirty="0">
                <a:solidFill>
                  <a:schemeClr val="dk1"/>
                </a:solidFill>
              </a:rPr>
              <a:t>.</a:t>
            </a:r>
            <a:r>
              <a:rPr lang="en-US" sz="1600" baseline="30000" dirty="0">
                <a:solidFill>
                  <a:schemeClr val="dk1"/>
                </a:solidFill>
                <a:latin typeface="Lucida Calligraphy"/>
              </a:rPr>
              <a:t>I </a:t>
            </a:r>
            <a:r>
              <a:rPr lang="en-US" sz="1600" dirty="0">
                <a:solidFill>
                  <a:schemeClr val="dk1"/>
                </a:solidFill>
              </a:rPr>
              <a:t>)</a:t>
            </a:r>
            <a:r>
              <a:rPr lang="en-US" sz="1600" dirty="0">
                <a:ea typeface="Cambria Math"/>
              </a:rPr>
              <a:t> </a:t>
            </a:r>
            <a:r>
              <a:rPr lang="en-US" sz="1600" dirty="0" err="1">
                <a:solidFill>
                  <a:srgbClr val="7030A0"/>
                </a:solidFill>
              </a:rPr>
              <a:t>es</a:t>
            </a:r>
            <a:r>
              <a:rPr lang="en-US" sz="1600" dirty="0">
                <a:solidFill>
                  <a:srgbClr val="7030A0"/>
                </a:solidFill>
              </a:rPr>
              <a:t> un </a:t>
            </a:r>
            <a:r>
              <a:rPr lang="en-US" sz="1600" b="1" dirty="0" err="1">
                <a:solidFill>
                  <a:schemeClr val="accent6">
                    <a:lumMod val="75000"/>
                  </a:schemeClr>
                </a:solidFill>
              </a:rPr>
              <a:t>modelo</a:t>
            </a:r>
            <a:r>
              <a:rPr lang="en-US" sz="1600" dirty="0">
                <a:solidFill>
                  <a:srgbClr val="7030A0"/>
                </a:solidFill>
              </a:rPr>
              <a:t> de </a:t>
            </a:r>
            <a:r>
              <a:rPr lang="en-US" sz="1600" dirty="0">
                <a:latin typeface="Cambria Math"/>
                <a:ea typeface="Cambria Math"/>
              </a:rPr>
              <a:t>𝓚</a:t>
            </a:r>
            <a:r>
              <a:rPr lang="en-US" sz="1600" dirty="0">
                <a:ea typeface="Cambria Math"/>
              </a:rPr>
              <a:t> </a:t>
            </a:r>
            <a:r>
              <a:rPr lang="en-US" sz="1600" dirty="0">
                <a:latin typeface="Cambria Math"/>
                <a:ea typeface="Cambria Math"/>
              </a:rPr>
              <a:t>= 〈𝓣, 𝓐⟩</a:t>
            </a:r>
            <a:r>
              <a:rPr lang="en-US" sz="1600" dirty="0">
                <a:ea typeface="Cambria Math"/>
              </a:rPr>
              <a:t> </a:t>
            </a:r>
            <a:r>
              <a:rPr lang="en-US" sz="1600" dirty="0" err="1">
                <a:ea typeface="Cambria Math"/>
              </a:rPr>
              <a:t>si</a:t>
            </a:r>
            <a:r>
              <a:rPr lang="en-US" sz="1600" dirty="0">
                <a:ea typeface="Cambria Math"/>
              </a:rPr>
              <a:t>: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UY" sz="1600" b="1" i="1" dirty="0">
                <a:solidFill>
                  <a:srgbClr val="7030A0"/>
                </a:solidFill>
              </a:rPr>
              <a:t>C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s-UY" sz="16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⊆</a:t>
            </a:r>
            <a:r>
              <a:rPr lang="en-US" sz="1600" b="1" dirty="0">
                <a:solidFill>
                  <a:srgbClr val="7030A0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D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n-US" sz="1600" dirty="0">
                <a:solidFill>
                  <a:schemeClr val="dk1"/>
                </a:solidFill>
              </a:rPr>
              <a:t>para </a:t>
            </a:r>
            <a:r>
              <a:rPr lang="en-US" sz="1600" dirty="0" err="1">
                <a:solidFill>
                  <a:schemeClr val="dk1"/>
                </a:solidFill>
              </a:rPr>
              <a:t>todo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C</a:t>
            </a:r>
            <a:r>
              <a:rPr lang="es-UY" sz="1600" b="1" dirty="0">
                <a:solidFill>
                  <a:srgbClr val="7030A0"/>
                </a:solidFill>
              </a:rPr>
              <a:t> </a:t>
            </a:r>
            <a:r>
              <a:rPr lang="en-US" sz="1600" b="1" dirty="0">
                <a:solidFill>
                  <a:srgbClr val="7030A0"/>
                </a:solidFill>
              </a:rPr>
              <a:t>⊑ </a:t>
            </a:r>
            <a:r>
              <a:rPr lang="en-US" sz="1600" b="1" i="1" dirty="0">
                <a:solidFill>
                  <a:srgbClr val="7030A0"/>
                </a:solidFill>
              </a:rPr>
              <a:t>D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s-UY" sz="1600" dirty="0"/>
              <a:t>en </a:t>
            </a:r>
            <a:r>
              <a:rPr lang="en-US" sz="1600" dirty="0">
                <a:latin typeface="Cambria Math"/>
                <a:ea typeface="Cambria Math"/>
              </a:rPr>
              <a:t>𝓣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UY" sz="1600" b="1" i="1" dirty="0">
                <a:solidFill>
                  <a:srgbClr val="7030A0"/>
                </a:solidFill>
              </a:rPr>
              <a:t>a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n-US" sz="16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∈</a:t>
            </a:r>
            <a:r>
              <a:rPr lang="en-US" sz="1600" b="1" dirty="0">
                <a:solidFill>
                  <a:srgbClr val="7030A0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C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 </a:t>
            </a:r>
            <a:r>
              <a:rPr lang="en-US" sz="1600" dirty="0">
                <a:solidFill>
                  <a:schemeClr val="dk1"/>
                </a:solidFill>
              </a:rPr>
              <a:t>para </a:t>
            </a:r>
            <a:r>
              <a:rPr lang="en-US" sz="1600" dirty="0" err="1">
                <a:solidFill>
                  <a:schemeClr val="dk1"/>
                </a:solidFill>
              </a:rPr>
              <a:t>todo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C</a:t>
            </a:r>
            <a:r>
              <a:rPr lang="es-UY" sz="1600" b="1" dirty="0">
                <a:solidFill>
                  <a:srgbClr val="7030A0"/>
                </a:solidFill>
              </a:rPr>
              <a:t>(</a:t>
            </a:r>
            <a:r>
              <a:rPr lang="es-UY" sz="1600" b="1" i="1" dirty="0">
                <a:solidFill>
                  <a:srgbClr val="7030A0"/>
                </a:solidFill>
              </a:rPr>
              <a:t>a</a:t>
            </a:r>
            <a:r>
              <a:rPr lang="es-UY" sz="1600" b="1" dirty="0">
                <a:solidFill>
                  <a:srgbClr val="7030A0"/>
                </a:solidFill>
              </a:rPr>
              <a:t>)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s-UY" sz="1600" dirty="0"/>
              <a:t>en </a:t>
            </a:r>
            <a:r>
              <a:rPr lang="en-US" sz="1600" dirty="0">
                <a:latin typeface="Cambria Math"/>
                <a:ea typeface="Cambria Math"/>
              </a:rPr>
              <a:t>𝓐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600" b="1" dirty="0">
                <a:solidFill>
                  <a:srgbClr val="7030A0"/>
                </a:solidFill>
              </a:rPr>
              <a:t>&lt;</a:t>
            </a:r>
            <a:r>
              <a:rPr lang="es-UY" sz="1600" b="1" i="1" dirty="0">
                <a:solidFill>
                  <a:srgbClr val="7030A0"/>
                </a:solidFill>
              </a:rPr>
              <a:t>a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s-UY" sz="1600" b="1" i="1" dirty="0">
                <a:solidFill>
                  <a:srgbClr val="7030A0"/>
                </a:solidFill>
              </a:rPr>
              <a:t> , b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1600" b="1" dirty="0">
                <a:solidFill>
                  <a:srgbClr val="7030A0"/>
                </a:solidFill>
              </a:rPr>
              <a:t>&gt;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n-US" sz="16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∈</a:t>
            </a:r>
            <a:r>
              <a:rPr lang="en-US" sz="1600" b="1" dirty="0">
                <a:solidFill>
                  <a:srgbClr val="7030A0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R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 </a:t>
            </a:r>
            <a:r>
              <a:rPr lang="en-US" sz="1600" dirty="0">
                <a:solidFill>
                  <a:schemeClr val="dk1"/>
                </a:solidFill>
              </a:rPr>
              <a:t>para </a:t>
            </a:r>
            <a:r>
              <a:rPr lang="en-US" sz="1600" dirty="0" err="1">
                <a:solidFill>
                  <a:schemeClr val="dk1"/>
                </a:solidFill>
              </a:rPr>
              <a:t>todo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R</a:t>
            </a:r>
            <a:r>
              <a:rPr lang="es-UY" sz="1600" b="1" dirty="0">
                <a:solidFill>
                  <a:srgbClr val="7030A0"/>
                </a:solidFill>
              </a:rPr>
              <a:t>(</a:t>
            </a:r>
            <a:r>
              <a:rPr lang="es-UY" sz="1600" b="1" i="1" dirty="0">
                <a:solidFill>
                  <a:srgbClr val="7030A0"/>
                </a:solidFill>
              </a:rPr>
              <a:t>a, b</a:t>
            </a:r>
            <a:r>
              <a:rPr lang="es-UY" sz="1600" b="1" dirty="0">
                <a:solidFill>
                  <a:srgbClr val="7030A0"/>
                </a:solidFill>
              </a:rPr>
              <a:t>)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s-UY" sz="1600" dirty="0"/>
              <a:t>en </a:t>
            </a:r>
            <a:r>
              <a:rPr lang="en-US" sz="1600" dirty="0">
                <a:latin typeface="Cambria Math"/>
                <a:ea typeface="Cambria Math"/>
              </a:rPr>
              <a:t>𝓐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UY" sz="1600" b="1" i="1" dirty="0">
                <a:solidFill>
                  <a:srgbClr val="7030A0"/>
                </a:solidFill>
              </a:rPr>
              <a:t>a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s-UY" sz="1600" b="1" i="1" dirty="0">
                <a:solidFill>
                  <a:srgbClr val="7030A0"/>
                </a:solidFill>
              </a:rPr>
              <a:t> </a:t>
            </a:r>
            <a:r>
              <a:rPr lang="es-UY" sz="1600" b="1" dirty="0">
                <a:solidFill>
                  <a:srgbClr val="7030A0"/>
                </a:solidFill>
              </a:rPr>
              <a:t>=</a:t>
            </a:r>
            <a:r>
              <a:rPr lang="es-UY" sz="1600" b="1" i="1" dirty="0">
                <a:solidFill>
                  <a:srgbClr val="7030A0"/>
                </a:solidFill>
              </a:rPr>
              <a:t> b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 </a:t>
            </a:r>
            <a:r>
              <a:rPr lang="en-US" sz="1600" dirty="0">
                <a:solidFill>
                  <a:schemeClr val="dk1"/>
                </a:solidFill>
              </a:rPr>
              <a:t>para </a:t>
            </a:r>
            <a:r>
              <a:rPr lang="en-US" sz="1600" dirty="0" err="1">
                <a:solidFill>
                  <a:schemeClr val="dk1"/>
                </a:solidFill>
              </a:rPr>
              <a:t>todo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a </a:t>
            </a:r>
            <a:r>
              <a:rPr lang="es-UY" sz="1600" b="1" dirty="0">
                <a:solidFill>
                  <a:srgbClr val="7030A0"/>
                </a:solidFill>
              </a:rPr>
              <a:t>=</a:t>
            </a:r>
            <a:r>
              <a:rPr lang="es-UY" sz="1600" b="1" i="1" dirty="0">
                <a:solidFill>
                  <a:srgbClr val="7030A0"/>
                </a:solidFill>
              </a:rPr>
              <a:t> b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s-UY" sz="1600" dirty="0"/>
              <a:t>en </a:t>
            </a:r>
            <a:r>
              <a:rPr lang="en-US" sz="1600" dirty="0">
                <a:latin typeface="Cambria Math"/>
                <a:ea typeface="Cambria Math"/>
              </a:rPr>
              <a:t>𝓐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UY" sz="1600" b="1" i="1" dirty="0">
                <a:solidFill>
                  <a:srgbClr val="7030A0"/>
                </a:solidFill>
              </a:rPr>
              <a:t>a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s-UY" sz="1600" b="1" i="1" dirty="0">
                <a:solidFill>
                  <a:srgbClr val="7030A0"/>
                </a:solidFill>
              </a:rPr>
              <a:t> </a:t>
            </a:r>
            <a:r>
              <a:rPr lang="es-UY" sz="16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≠</a:t>
            </a:r>
            <a:r>
              <a:rPr lang="es-UY" sz="1600" b="1" i="1" dirty="0">
                <a:solidFill>
                  <a:srgbClr val="7030A0"/>
                </a:solidFill>
              </a:rPr>
              <a:t> b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 </a:t>
            </a:r>
            <a:r>
              <a:rPr lang="en-US" sz="1600" dirty="0">
                <a:solidFill>
                  <a:schemeClr val="dk1"/>
                </a:solidFill>
              </a:rPr>
              <a:t>para </a:t>
            </a:r>
            <a:r>
              <a:rPr lang="en-US" sz="1600" dirty="0" err="1">
                <a:solidFill>
                  <a:schemeClr val="dk1"/>
                </a:solidFill>
              </a:rPr>
              <a:t>todo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a </a:t>
            </a:r>
            <a:r>
              <a:rPr lang="es-UY" sz="16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≠</a:t>
            </a:r>
            <a:r>
              <a:rPr lang="es-UY" sz="1600" b="1" i="1" dirty="0">
                <a:solidFill>
                  <a:srgbClr val="7030A0"/>
                </a:solidFill>
              </a:rPr>
              <a:t> b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s-UY" sz="1600" dirty="0"/>
              <a:t>en </a:t>
            </a:r>
            <a:r>
              <a:rPr lang="en-US" sz="1600" dirty="0">
                <a:latin typeface="Cambria Math"/>
                <a:ea typeface="Cambria Math"/>
              </a:rPr>
              <a:t>𝓐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n-US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𝓚</a:t>
            </a:r>
            <a:r>
              <a:rPr lang="es-UY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= </a:t>
            </a:r>
            <a:r>
              <a:rPr lang="es-UY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〈</a:t>
            </a:r>
            <a:r>
              <a:rPr lang="en-US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𝓣</a:t>
            </a:r>
            <a:r>
              <a:rPr lang="es-UY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𝓐⟩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n-US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𝓣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= {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Madre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 </a:t>
            </a:r>
            <a:r>
              <a:rPr lang="es-UY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⊑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Persona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,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Padre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 </a:t>
            </a:r>
            <a:r>
              <a:rPr lang="es-UY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⊑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Persona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,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Padre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 </a:t>
            </a:r>
            <a:r>
              <a:rPr lang="es-UY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⊓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Madre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 </a:t>
            </a:r>
            <a:r>
              <a:rPr lang="es-UY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⊑ ⊥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}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1800"/>
              </a:spcAft>
              <a:buNone/>
            </a:pPr>
            <a:r>
              <a:rPr lang="en-US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𝓐 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= {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Persona(maría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),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Persona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(</a:t>
            </a:r>
            <a:r>
              <a:rPr lang="es-UY" sz="18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juana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),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Persona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(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pedro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),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Madre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(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maría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),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Padre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(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pedro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)}</a:t>
            </a:r>
          </a:p>
          <a:p>
            <a:pPr marL="0" indent="0" algn="just">
              <a:spcBef>
                <a:spcPts val="600"/>
              </a:spcBef>
              <a:spcAft>
                <a:spcPts val="400"/>
              </a:spcAft>
              <a:buNone/>
            </a:pPr>
            <a:r>
              <a:rPr lang="es-UY" sz="16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s-UY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 (</a:t>
            </a:r>
            <a:r>
              <a:rPr lang="es-UY" sz="16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∆</a:t>
            </a:r>
            <a:r>
              <a:rPr lang="es-UY" sz="1600" baseline="30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</a:t>
            </a:r>
            <a:r>
              <a:rPr lang="es-UY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UY" sz="1600" baseline="30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.I</a:t>
            </a:r>
            <a:r>
              <a:rPr lang="es-UY" sz="16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r>
              <a:rPr lang="es-UY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400"/>
              </a:spcBef>
              <a:spcAft>
                <a:spcPts val="400"/>
              </a:spcAft>
              <a:buNone/>
            </a:pPr>
            <a:r>
              <a:rPr lang="es-UY" sz="16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∆</a:t>
            </a:r>
            <a:r>
              <a:rPr lang="es-UY" sz="1600" baseline="30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s-UY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 {</a:t>
            </a:r>
            <a:r>
              <a:rPr lang="es-UY" sz="16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a, b, c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}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400"/>
              </a:spcBef>
              <a:spcAft>
                <a:spcPts val="400"/>
              </a:spcAft>
              <a:buNone/>
            </a:pPr>
            <a:r>
              <a:rPr lang="es-UY" sz="16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Persona</a:t>
            </a:r>
            <a:r>
              <a:rPr lang="es-UY" sz="1600" baseline="30000" dirty="0" err="1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s-UY" sz="1600" baseline="30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 {</a:t>
            </a:r>
            <a:r>
              <a:rPr lang="es-UY" sz="16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a, b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}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400"/>
              </a:spcBef>
              <a:spcAft>
                <a:spcPts val="400"/>
              </a:spcAft>
              <a:buNone/>
            </a:pPr>
            <a:r>
              <a:rPr lang="es-UY" sz="16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Madre</a:t>
            </a:r>
            <a:r>
              <a:rPr lang="es-UY" sz="1600" baseline="30000" dirty="0" err="1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s-UY" sz="1600" baseline="30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 {</a:t>
            </a:r>
            <a:r>
              <a:rPr lang="es-UY" sz="16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}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400"/>
              </a:spcBef>
              <a:spcAft>
                <a:spcPts val="400"/>
              </a:spcAft>
              <a:buNone/>
            </a:pPr>
            <a:r>
              <a:rPr lang="es-UY" sz="16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Padre</a:t>
            </a:r>
            <a:r>
              <a:rPr lang="es-UY" sz="1600" baseline="30000" dirty="0" err="1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s-UY" sz="16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 {</a:t>
            </a:r>
            <a:r>
              <a:rPr lang="es-UY" sz="16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}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400"/>
              </a:spcBef>
              <a:spcAft>
                <a:spcPts val="400"/>
              </a:spcAft>
              <a:buNone/>
            </a:pPr>
            <a:r>
              <a:rPr lang="en-US" sz="16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maria</a:t>
            </a:r>
            <a:r>
              <a:rPr lang="en-US" sz="1600" baseline="30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I </a:t>
            </a: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 </a:t>
            </a:r>
            <a:r>
              <a:rPr lang="en-US" sz="16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400"/>
              </a:spcBef>
              <a:spcAft>
                <a:spcPts val="400"/>
              </a:spcAft>
              <a:buNone/>
            </a:pPr>
            <a:r>
              <a:rPr lang="en-US" sz="16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juana</a:t>
            </a:r>
            <a:r>
              <a:rPr lang="en-US" sz="1600" baseline="30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I </a:t>
            </a: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 </a:t>
            </a:r>
            <a:r>
              <a:rPr lang="en-US" sz="16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UY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pedro </a:t>
            </a:r>
            <a:r>
              <a:rPr lang="es-UY" sz="1600" baseline="300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es-UY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= </a:t>
            </a:r>
            <a:r>
              <a:rPr lang="es-UY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endParaRPr lang="en-US" sz="1600" dirty="0">
              <a:latin typeface="Cambria Math"/>
              <a:ea typeface="Cambria Math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200" dirty="0">
              <a:ea typeface="Cambria Math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200" dirty="0">
              <a:ea typeface="Cambria Math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200" dirty="0">
              <a:ea typeface="Cambria Math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200" dirty="0">
              <a:ea typeface="Cambria Math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200" dirty="0">
              <a:solidFill>
                <a:schemeClr val="dk1"/>
              </a:solidFill>
            </a:endParaRP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en-US" sz="2000" i="1" dirty="0">
              <a:solidFill>
                <a:schemeClr val="dk1"/>
              </a:solidFill>
            </a:endParaRP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en-US" sz="2000" i="1" dirty="0">
              <a:solidFill>
                <a:srgbClr val="7030A0"/>
              </a:solidFill>
              <a:ea typeface="Cambria Math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endParaRPr lang="es-UY" sz="2100" i="1" dirty="0"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endParaRPr lang="es-UY" sz="2100" b="1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s-UY" sz="2000" dirty="0">
              <a:ea typeface="Cambria Math"/>
            </a:endParaRPr>
          </a:p>
          <a:p>
            <a:pPr marL="0" indent="0">
              <a:buNone/>
            </a:pPr>
            <a:endParaRPr lang="es-UY" sz="2200" dirty="0"/>
          </a:p>
        </p:txBody>
      </p:sp>
      <p:sp>
        <p:nvSpPr>
          <p:cNvPr id="4" name="Rectángulo 3"/>
          <p:cNvSpPr/>
          <p:nvPr/>
        </p:nvSpPr>
        <p:spPr>
          <a:xfrm>
            <a:off x="5004048" y="1052736"/>
            <a:ext cx="3888432" cy="648072"/>
          </a:xfrm>
          <a:prstGeom prst="rect">
            <a:avLst/>
          </a:prstGeom>
          <a:solidFill>
            <a:srgbClr val="FAF0F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spcAft>
                <a:spcPts val="600"/>
              </a:spcAft>
              <a:buNone/>
            </a:pPr>
            <a:r>
              <a:rPr lang="en-US" sz="1600" dirty="0">
                <a:solidFill>
                  <a:schemeClr val="tx1"/>
                </a:solidFill>
                <a:latin typeface="Cambria Math"/>
                <a:ea typeface="Cambria Math"/>
              </a:rPr>
              <a:t>𝓚 </a:t>
            </a:r>
            <a:r>
              <a:rPr lang="en-US" sz="1600" b="1" dirty="0" err="1">
                <a:solidFill>
                  <a:schemeClr val="tx1"/>
                </a:solidFill>
              </a:rPr>
              <a:t>es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consistente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si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existe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Lucida Calligraphy"/>
              </a:rPr>
              <a:t>I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modelo</a:t>
            </a:r>
            <a:r>
              <a:rPr lang="en-US" sz="1600" b="1" dirty="0">
                <a:solidFill>
                  <a:schemeClr val="tx1"/>
                </a:solidFill>
              </a:rPr>
              <a:t> de </a:t>
            </a:r>
            <a:r>
              <a:rPr lang="en-US" sz="1600" dirty="0">
                <a:solidFill>
                  <a:schemeClr val="tx1"/>
                </a:solidFill>
                <a:latin typeface="Cambria Math"/>
                <a:ea typeface="Cambria Math"/>
              </a:rPr>
              <a:t>𝓚</a:t>
            </a:r>
            <a:r>
              <a:rPr lang="en-US" sz="1600" dirty="0">
                <a:solidFill>
                  <a:schemeClr val="tx1"/>
                </a:solidFill>
                <a:ea typeface="Cambria Math"/>
              </a:rPr>
              <a:t> </a:t>
            </a:r>
          </a:p>
        </p:txBody>
      </p:sp>
      <p:sp>
        <p:nvSpPr>
          <p:cNvPr id="123906" name="1 Título"/>
          <p:cNvSpPr>
            <a:spLocks noGrp="1"/>
          </p:cNvSpPr>
          <p:nvPr>
            <p:ph type="title"/>
          </p:nvPr>
        </p:nvSpPr>
        <p:spPr>
          <a:xfrm>
            <a:off x="251519" y="44624"/>
            <a:ext cx="8641655" cy="504056"/>
          </a:xfrm>
        </p:spPr>
        <p:txBody>
          <a:bodyPr/>
          <a:lstStyle/>
          <a:p>
            <a:pPr indent="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s-UY" sz="3200" b="1" dirty="0">
                <a:solidFill>
                  <a:srgbClr val="7030A0"/>
                </a:solidFill>
              </a:rPr>
              <a:t>S</a:t>
            </a:r>
            <a:r>
              <a:rPr lang="en-US" sz="3200" b="1" dirty="0" err="1">
                <a:solidFill>
                  <a:srgbClr val="7030A0"/>
                </a:solidFill>
              </a:rPr>
              <a:t>emántica</a:t>
            </a:r>
            <a:r>
              <a:rPr lang="en-US" sz="3200" b="1" dirty="0">
                <a:solidFill>
                  <a:srgbClr val="7030A0"/>
                </a:solidFill>
              </a:rPr>
              <a:t> - </a:t>
            </a:r>
            <a:r>
              <a:rPr lang="en-US" sz="3200" b="1" dirty="0" err="1">
                <a:solidFill>
                  <a:srgbClr val="7030A0"/>
                </a:solidFill>
              </a:rPr>
              <a:t>Ejemplos</a:t>
            </a:r>
            <a:endParaRPr 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4604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548680"/>
            <a:ext cx="8784977" cy="6120680"/>
          </a:xfrm>
        </p:spPr>
        <p:txBody>
          <a:bodyPr wrap="none" lIns="0" rIns="0" rtlCol="0"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n-US" sz="1600" dirty="0">
                <a:solidFill>
                  <a:schemeClr val="dk1"/>
                </a:solidFill>
              </a:rPr>
              <a:t>= </a:t>
            </a:r>
            <a:r>
              <a:rPr lang="en-US" sz="1600" i="1" dirty="0">
                <a:solidFill>
                  <a:schemeClr val="dk1"/>
                </a:solidFill>
              </a:rPr>
              <a:t>(</a:t>
            </a:r>
            <a:r>
              <a:rPr lang="en-US" sz="1600" dirty="0">
                <a:solidFill>
                  <a:schemeClr val="dk1"/>
                </a:solidFill>
                <a:latin typeface="Cambria Math"/>
                <a:ea typeface="Cambria Math"/>
              </a:rPr>
              <a:t>∆</a:t>
            </a:r>
            <a:r>
              <a:rPr lang="en-US" sz="1600" baseline="30000" dirty="0">
                <a:solidFill>
                  <a:schemeClr val="dk1"/>
                </a:solidFill>
                <a:latin typeface="Lucida Calligraphy"/>
              </a:rPr>
              <a:t>I</a:t>
            </a:r>
            <a:r>
              <a:rPr lang="en-US" sz="1600" dirty="0">
                <a:solidFill>
                  <a:schemeClr val="dk1"/>
                </a:solidFill>
              </a:rPr>
              <a:t>, </a:t>
            </a:r>
            <a:r>
              <a:rPr lang="en-US" sz="1600" baseline="30000" dirty="0">
                <a:solidFill>
                  <a:schemeClr val="dk1"/>
                </a:solidFill>
              </a:rPr>
              <a:t>.</a:t>
            </a:r>
            <a:r>
              <a:rPr lang="en-US" sz="1600" baseline="30000" dirty="0">
                <a:solidFill>
                  <a:schemeClr val="dk1"/>
                </a:solidFill>
                <a:latin typeface="Lucida Calligraphy"/>
              </a:rPr>
              <a:t>I </a:t>
            </a:r>
            <a:r>
              <a:rPr lang="en-US" sz="1600" dirty="0">
                <a:solidFill>
                  <a:schemeClr val="dk1"/>
                </a:solidFill>
              </a:rPr>
              <a:t>)</a:t>
            </a:r>
            <a:r>
              <a:rPr lang="en-US" sz="1600" dirty="0">
                <a:ea typeface="Cambria Math"/>
              </a:rPr>
              <a:t> </a:t>
            </a:r>
            <a:r>
              <a:rPr lang="en-US" sz="1600" dirty="0" err="1">
                <a:solidFill>
                  <a:srgbClr val="7030A0"/>
                </a:solidFill>
              </a:rPr>
              <a:t>es</a:t>
            </a:r>
            <a:r>
              <a:rPr lang="en-US" sz="1600" dirty="0">
                <a:solidFill>
                  <a:srgbClr val="7030A0"/>
                </a:solidFill>
              </a:rPr>
              <a:t> un </a:t>
            </a:r>
            <a:r>
              <a:rPr lang="en-US" sz="1600" b="1" dirty="0" err="1">
                <a:solidFill>
                  <a:schemeClr val="accent6">
                    <a:lumMod val="75000"/>
                  </a:schemeClr>
                </a:solidFill>
              </a:rPr>
              <a:t>modelo</a:t>
            </a:r>
            <a:r>
              <a:rPr lang="en-US" sz="1600" dirty="0">
                <a:solidFill>
                  <a:srgbClr val="7030A0"/>
                </a:solidFill>
              </a:rPr>
              <a:t> de </a:t>
            </a:r>
            <a:r>
              <a:rPr lang="en-US" sz="1600" dirty="0">
                <a:latin typeface="Cambria Math"/>
                <a:ea typeface="Cambria Math"/>
              </a:rPr>
              <a:t>𝓚</a:t>
            </a:r>
            <a:r>
              <a:rPr lang="en-US" sz="1600" dirty="0">
                <a:ea typeface="Cambria Math"/>
              </a:rPr>
              <a:t> </a:t>
            </a:r>
            <a:r>
              <a:rPr lang="en-US" sz="1600" dirty="0">
                <a:latin typeface="Cambria Math"/>
                <a:ea typeface="Cambria Math"/>
              </a:rPr>
              <a:t>= 〈𝓣, 𝓐⟩</a:t>
            </a:r>
            <a:r>
              <a:rPr lang="en-US" sz="1600" dirty="0">
                <a:ea typeface="Cambria Math"/>
              </a:rPr>
              <a:t> </a:t>
            </a:r>
            <a:r>
              <a:rPr lang="en-US" sz="1600" dirty="0" err="1">
                <a:ea typeface="Cambria Math"/>
              </a:rPr>
              <a:t>si</a:t>
            </a:r>
            <a:r>
              <a:rPr lang="en-US" sz="1600" dirty="0">
                <a:ea typeface="Cambria Math"/>
              </a:rPr>
              <a:t>: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UY" sz="1600" b="1" i="1" dirty="0">
                <a:solidFill>
                  <a:srgbClr val="7030A0"/>
                </a:solidFill>
              </a:rPr>
              <a:t>C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s-UY" sz="16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⊆</a:t>
            </a:r>
            <a:r>
              <a:rPr lang="en-US" sz="1600" b="1" dirty="0">
                <a:solidFill>
                  <a:srgbClr val="7030A0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D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n-US" sz="1600" dirty="0">
                <a:solidFill>
                  <a:schemeClr val="dk1"/>
                </a:solidFill>
              </a:rPr>
              <a:t>para </a:t>
            </a:r>
            <a:r>
              <a:rPr lang="en-US" sz="1600" dirty="0" err="1">
                <a:solidFill>
                  <a:schemeClr val="dk1"/>
                </a:solidFill>
              </a:rPr>
              <a:t>todo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C</a:t>
            </a:r>
            <a:r>
              <a:rPr lang="es-UY" sz="1600" b="1" dirty="0">
                <a:solidFill>
                  <a:srgbClr val="7030A0"/>
                </a:solidFill>
              </a:rPr>
              <a:t> </a:t>
            </a:r>
            <a:r>
              <a:rPr lang="en-US" sz="1600" b="1" dirty="0">
                <a:solidFill>
                  <a:srgbClr val="7030A0"/>
                </a:solidFill>
              </a:rPr>
              <a:t>⊑ </a:t>
            </a:r>
            <a:r>
              <a:rPr lang="en-US" sz="1600" b="1" i="1" dirty="0">
                <a:solidFill>
                  <a:srgbClr val="7030A0"/>
                </a:solidFill>
              </a:rPr>
              <a:t>D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s-UY" sz="1600" dirty="0"/>
              <a:t>en </a:t>
            </a:r>
            <a:r>
              <a:rPr lang="en-US" sz="1600" dirty="0">
                <a:latin typeface="Cambria Math"/>
                <a:ea typeface="Cambria Math"/>
              </a:rPr>
              <a:t>𝓣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UY" sz="1600" b="1" i="1" dirty="0">
                <a:solidFill>
                  <a:srgbClr val="7030A0"/>
                </a:solidFill>
              </a:rPr>
              <a:t>a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n-US" sz="16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∈</a:t>
            </a:r>
            <a:r>
              <a:rPr lang="en-US" sz="1600" b="1" dirty="0">
                <a:solidFill>
                  <a:srgbClr val="7030A0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C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 </a:t>
            </a:r>
            <a:r>
              <a:rPr lang="en-US" sz="1600" dirty="0">
                <a:solidFill>
                  <a:schemeClr val="dk1"/>
                </a:solidFill>
              </a:rPr>
              <a:t>para </a:t>
            </a:r>
            <a:r>
              <a:rPr lang="en-US" sz="1600" dirty="0" err="1">
                <a:solidFill>
                  <a:schemeClr val="dk1"/>
                </a:solidFill>
              </a:rPr>
              <a:t>todo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C</a:t>
            </a:r>
            <a:r>
              <a:rPr lang="es-UY" sz="1600" b="1" dirty="0">
                <a:solidFill>
                  <a:srgbClr val="7030A0"/>
                </a:solidFill>
              </a:rPr>
              <a:t>(</a:t>
            </a:r>
            <a:r>
              <a:rPr lang="es-UY" sz="1600" b="1" i="1" dirty="0">
                <a:solidFill>
                  <a:srgbClr val="7030A0"/>
                </a:solidFill>
              </a:rPr>
              <a:t>a</a:t>
            </a:r>
            <a:r>
              <a:rPr lang="es-UY" sz="1600" b="1" dirty="0">
                <a:solidFill>
                  <a:srgbClr val="7030A0"/>
                </a:solidFill>
              </a:rPr>
              <a:t>)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s-UY" sz="1600" dirty="0"/>
              <a:t>en </a:t>
            </a:r>
            <a:r>
              <a:rPr lang="en-US" sz="1600" dirty="0">
                <a:latin typeface="Cambria Math"/>
                <a:ea typeface="Cambria Math"/>
              </a:rPr>
              <a:t>𝓐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600" b="1" dirty="0">
                <a:solidFill>
                  <a:srgbClr val="7030A0"/>
                </a:solidFill>
              </a:rPr>
              <a:t>&lt;</a:t>
            </a:r>
            <a:r>
              <a:rPr lang="es-UY" sz="1600" b="1" i="1" dirty="0">
                <a:solidFill>
                  <a:srgbClr val="7030A0"/>
                </a:solidFill>
              </a:rPr>
              <a:t>a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s-UY" sz="1600" b="1" i="1" dirty="0">
                <a:solidFill>
                  <a:srgbClr val="7030A0"/>
                </a:solidFill>
              </a:rPr>
              <a:t> , b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1600" b="1" dirty="0">
                <a:solidFill>
                  <a:srgbClr val="7030A0"/>
                </a:solidFill>
              </a:rPr>
              <a:t>&gt;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n-US" sz="16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∈</a:t>
            </a:r>
            <a:r>
              <a:rPr lang="en-US" sz="1600" b="1" dirty="0">
                <a:solidFill>
                  <a:srgbClr val="7030A0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R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 </a:t>
            </a:r>
            <a:r>
              <a:rPr lang="en-US" sz="1600" dirty="0">
                <a:solidFill>
                  <a:schemeClr val="dk1"/>
                </a:solidFill>
              </a:rPr>
              <a:t>para </a:t>
            </a:r>
            <a:r>
              <a:rPr lang="en-US" sz="1600" dirty="0" err="1">
                <a:solidFill>
                  <a:schemeClr val="dk1"/>
                </a:solidFill>
              </a:rPr>
              <a:t>todo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R</a:t>
            </a:r>
            <a:r>
              <a:rPr lang="es-UY" sz="1600" b="1" dirty="0">
                <a:solidFill>
                  <a:srgbClr val="7030A0"/>
                </a:solidFill>
              </a:rPr>
              <a:t>(</a:t>
            </a:r>
            <a:r>
              <a:rPr lang="es-UY" sz="1600" b="1" i="1" dirty="0">
                <a:solidFill>
                  <a:srgbClr val="7030A0"/>
                </a:solidFill>
              </a:rPr>
              <a:t>a, b</a:t>
            </a:r>
            <a:r>
              <a:rPr lang="es-UY" sz="1600" b="1" dirty="0">
                <a:solidFill>
                  <a:srgbClr val="7030A0"/>
                </a:solidFill>
              </a:rPr>
              <a:t>)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s-UY" sz="1600" dirty="0"/>
              <a:t>en </a:t>
            </a:r>
            <a:r>
              <a:rPr lang="en-US" sz="1600" dirty="0">
                <a:latin typeface="Cambria Math"/>
                <a:ea typeface="Cambria Math"/>
              </a:rPr>
              <a:t>𝓐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UY" sz="1600" b="1" i="1" dirty="0">
                <a:solidFill>
                  <a:srgbClr val="7030A0"/>
                </a:solidFill>
              </a:rPr>
              <a:t>a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s-UY" sz="1600" b="1" i="1" dirty="0">
                <a:solidFill>
                  <a:srgbClr val="7030A0"/>
                </a:solidFill>
              </a:rPr>
              <a:t> </a:t>
            </a:r>
            <a:r>
              <a:rPr lang="es-UY" sz="1600" b="1" dirty="0">
                <a:solidFill>
                  <a:srgbClr val="7030A0"/>
                </a:solidFill>
              </a:rPr>
              <a:t>=</a:t>
            </a:r>
            <a:r>
              <a:rPr lang="es-UY" sz="1600" b="1" i="1" dirty="0">
                <a:solidFill>
                  <a:srgbClr val="7030A0"/>
                </a:solidFill>
              </a:rPr>
              <a:t> b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 </a:t>
            </a:r>
            <a:r>
              <a:rPr lang="en-US" sz="1600" dirty="0">
                <a:solidFill>
                  <a:schemeClr val="dk1"/>
                </a:solidFill>
              </a:rPr>
              <a:t>para </a:t>
            </a:r>
            <a:r>
              <a:rPr lang="en-US" sz="1600" dirty="0" err="1">
                <a:solidFill>
                  <a:schemeClr val="dk1"/>
                </a:solidFill>
              </a:rPr>
              <a:t>todo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a </a:t>
            </a:r>
            <a:r>
              <a:rPr lang="es-UY" sz="1600" b="1" dirty="0">
                <a:solidFill>
                  <a:srgbClr val="7030A0"/>
                </a:solidFill>
              </a:rPr>
              <a:t>=</a:t>
            </a:r>
            <a:r>
              <a:rPr lang="es-UY" sz="1600" b="1" i="1" dirty="0">
                <a:solidFill>
                  <a:srgbClr val="7030A0"/>
                </a:solidFill>
              </a:rPr>
              <a:t> b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s-UY" sz="1600" dirty="0"/>
              <a:t>en </a:t>
            </a:r>
            <a:r>
              <a:rPr lang="en-US" sz="1600" dirty="0">
                <a:latin typeface="Cambria Math"/>
                <a:ea typeface="Cambria Math"/>
              </a:rPr>
              <a:t>𝓐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UY" sz="1600" b="1" i="1" dirty="0">
                <a:solidFill>
                  <a:srgbClr val="7030A0"/>
                </a:solidFill>
              </a:rPr>
              <a:t>a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s-UY" sz="1600" b="1" i="1" dirty="0">
                <a:solidFill>
                  <a:srgbClr val="7030A0"/>
                </a:solidFill>
              </a:rPr>
              <a:t> </a:t>
            </a:r>
            <a:r>
              <a:rPr lang="es-UY" sz="16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≠</a:t>
            </a:r>
            <a:r>
              <a:rPr lang="es-UY" sz="1600" b="1" i="1" dirty="0">
                <a:solidFill>
                  <a:srgbClr val="7030A0"/>
                </a:solidFill>
              </a:rPr>
              <a:t> b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 </a:t>
            </a:r>
            <a:r>
              <a:rPr lang="en-US" sz="1600" dirty="0">
                <a:solidFill>
                  <a:schemeClr val="dk1"/>
                </a:solidFill>
              </a:rPr>
              <a:t>para </a:t>
            </a:r>
            <a:r>
              <a:rPr lang="en-US" sz="1600" dirty="0" err="1">
                <a:solidFill>
                  <a:schemeClr val="dk1"/>
                </a:solidFill>
              </a:rPr>
              <a:t>todo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a </a:t>
            </a:r>
            <a:r>
              <a:rPr lang="es-UY" sz="16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≠</a:t>
            </a:r>
            <a:r>
              <a:rPr lang="es-UY" sz="1600" b="1" i="1" dirty="0">
                <a:solidFill>
                  <a:srgbClr val="7030A0"/>
                </a:solidFill>
              </a:rPr>
              <a:t> b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s-UY" sz="1600" dirty="0"/>
              <a:t>en </a:t>
            </a:r>
            <a:r>
              <a:rPr lang="en-US" sz="1600" dirty="0">
                <a:latin typeface="Cambria Math"/>
                <a:ea typeface="Cambria Math"/>
              </a:rPr>
              <a:t>𝓐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n-US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𝓚</a:t>
            </a:r>
            <a:r>
              <a:rPr lang="es-UY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= </a:t>
            </a:r>
            <a:r>
              <a:rPr lang="es-UY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〈</a:t>
            </a:r>
            <a:r>
              <a:rPr lang="en-US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𝓣</a:t>
            </a:r>
            <a:r>
              <a:rPr lang="es-UY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𝓐⟩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n-US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𝓣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= {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Madre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 </a:t>
            </a:r>
            <a:r>
              <a:rPr lang="es-UY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⊑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Persona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,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Padre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 </a:t>
            </a:r>
            <a:r>
              <a:rPr lang="es-UY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⊑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Persona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,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Padre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 </a:t>
            </a:r>
            <a:r>
              <a:rPr lang="es-UY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⊓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Madre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 </a:t>
            </a:r>
            <a:r>
              <a:rPr lang="es-UY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⊑ ⊥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}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1800"/>
              </a:spcAft>
              <a:buNone/>
            </a:pPr>
            <a:r>
              <a:rPr lang="en-US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𝓐 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= {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Persona(maría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),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Persona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(</a:t>
            </a:r>
            <a:r>
              <a:rPr lang="es-UY" sz="18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juana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),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Persona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(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pedro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),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Madre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(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maría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),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Padre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(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pedro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)}</a:t>
            </a:r>
          </a:p>
          <a:p>
            <a:pPr marL="0" indent="0" algn="just">
              <a:spcBef>
                <a:spcPts val="600"/>
              </a:spcBef>
              <a:spcAft>
                <a:spcPts val="400"/>
              </a:spcAft>
              <a:buNone/>
            </a:pPr>
            <a:r>
              <a:rPr lang="es-UY" sz="16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s-UY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 (</a:t>
            </a:r>
            <a:r>
              <a:rPr lang="es-UY" sz="16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∆</a:t>
            </a:r>
            <a:r>
              <a:rPr lang="es-UY" sz="1600" baseline="30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</a:t>
            </a:r>
            <a:r>
              <a:rPr lang="es-UY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UY" sz="1600" baseline="30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.I</a:t>
            </a:r>
            <a:r>
              <a:rPr lang="es-UY" sz="16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r>
              <a:rPr lang="es-UY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400"/>
              </a:spcBef>
              <a:spcAft>
                <a:spcPts val="400"/>
              </a:spcAft>
              <a:buNone/>
            </a:pPr>
            <a:r>
              <a:rPr lang="es-UY" sz="16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∆</a:t>
            </a:r>
            <a:r>
              <a:rPr lang="es-UY" sz="1600" baseline="30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s-UY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 {</a:t>
            </a:r>
            <a:r>
              <a:rPr lang="es-UY" sz="16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a, b, c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}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400"/>
              </a:spcBef>
              <a:spcAft>
                <a:spcPts val="400"/>
              </a:spcAft>
              <a:buNone/>
            </a:pPr>
            <a:r>
              <a:rPr lang="es-UY" sz="16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Persona</a:t>
            </a:r>
            <a:r>
              <a:rPr lang="es-UY" sz="1600" baseline="30000" dirty="0" err="1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s-UY" sz="1600" baseline="30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 {</a:t>
            </a:r>
            <a:r>
              <a:rPr lang="es-UY" sz="16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a, b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}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400"/>
              </a:spcBef>
              <a:spcAft>
                <a:spcPts val="400"/>
              </a:spcAft>
              <a:buNone/>
            </a:pPr>
            <a:r>
              <a:rPr lang="es-UY" sz="16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Madre</a:t>
            </a:r>
            <a:r>
              <a:rPr lang="es-UY" sz="1600" baseline="30000" dirty="0" err="1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s-UY" sz="1600" baseline="30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 {</a:t>
            </a:r>
            <a:r>
              <a:rPr lang="es-UY" sz="16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}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400"/>
              </a:spcBef>
              <a:spcAft>
                <a:spcPts val="400"/>
              </a:spcAft>
              <a:buNone/>
            </a:pPr>
            <a:r>
              <a:rPr lang="es-UY" sz="16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Padre</a:t>
            </a:r>
            <a:r>
              <a:rPr lang="es-UY" sz="1600" baseline="30000" dirty="0" err="1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s-UY" sz="16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 {</a:t>
            </a:r>
            <a:r>
              <a:rPr lang="es-UY" sz="16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s-UY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}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400"/>
              </a:spcBef>
              <a:spcAft>
                <a:spcPts val="400"/>
              </a:spcAft>
              <a:buNone/>
            </a:pPr>
            <a:r>
              <a:rPr lang="en-US" sz="16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maria</a:t>
            </a:r>
            <a:r>
              <a:rPr lang="en-US" sz="1600" baseline="30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I </a:t>
            </a: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 </a:t>
            </a:r>
            <a:r>
              <a:rPr lang="en-US" sz="16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400"/>
              </a:spcBef>
              <a:spcAft>
                <a:spcPts val="400"/>
              </a:spcAft>
              <a:buNone/>
            </a:pPr>
            <a:r>
              <a:rPr lang="en-US" sz="16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juana</a:t>
            </a:r>
            <a:r>
              <a:rPr lang="en-US" sz="1600" baseline="30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I </a:t>
            </a: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 </a:t>
            </a:r>
            <a:r>
              <a:rPr lang="en-US" sz="16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UY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pedro </a:t>
            </a:r>
            <a:r>
              <a:rPr lang="es-UY" sz="1600" baseline="300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es-UY" sz="16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= </a:t>
            </a:r>
            <a:r>
              <a:rPr lang="es-UY" sz="1600" i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endParaRPr lang="en-US" sz="1600" dirty="0">
              <a:latin typeface="Cambria Math"/>
              <a:ea typeface="Cambria Math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200" dirty="0">
              <a:ea typeface="Cambria Math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200" dirty="0">
              <a:ea typeface="Cambria Math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200" dirty="0">
              <a:ea typeface="Cambria Math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200" dirty="0">
              <a:ea typeface="Cambria Math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200" dirty="0">
              <a:solidFill>
                <a:schemeClr val="dk1"/>
              </a:solidFill>
            </a:endParaRP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en-US" sz="2000" i="1" dirty="0">
              <a:solidFill>
                <a:schemeClr val="dk1"/>
              </a:solidFill>
            </a:endParaRP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en-US" sz="2000" i="1" dirty="0">
              <a:solidFill>
                <a:srgbClr val="7030A0"/>
              </a:solidFill>
              <a:ea typeface="Cambria Math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endParaRPr lang="es-UY" sz="2100" i="1" dirty="0"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endParaRPr lang="es-UY" sz="2100" b="1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s-UY" sz="2000" dirty="0">
              <a:ea typeface="Cambria Math"/>
            </a:endParaRPr>
          </a:p>
          <a:p>
            <a:pPr marL="0" indent="0">
              <a:buNone/>
            </a:pPr>
            <a:endParaRPr lang="es-UY" sz="2200" dirty="0"/>
          </a:p>
        </p:txBody>
      </p:sp>
      <p:sp>
        <p:nvSpPr>
          <p:cNvPr id="4" name="Rectángulo 3"/>
          <p:cNvSpPr/>
          <p:nvPr/>
        </p:nvSpPr>
        <p:spPr>
          <a:xfrm>
            <a:off x="5004048" y="1052736"/>
            <a:ext cx="3888432" cy="648072"/>
          </a:xfrm>
          <a:prstGeom prst="rect">
            <a:avLst/>
          </a:prstGeom>
          <a:solidFill>
            <a:srgbClr val="FAF0F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spcAft>
                <a:spcPts val="600"/>
              </a:spcAft>
              <a:buNone/>
            </a:pPr>
            <a:r>
              <a:rPr lang="en-US" sz="1600" dirty="0">
                <a:solidFill>
                  <a:schemeClr val="tx1"/>
                </a:solidFill>
                <a:latin typeface="Cambria Math"/>
                <a:ea typeface="Cambria Math"/>
              </a:rPr>
              <a:t>𝓚 </a:t>
            </a:r>
            <a:r>
              <a:rPr lang="en-US" sz="1600" b="1" dirty="0" err="1">
                <a:solidFill>
                  <a:schemeClr val="tx1"/>
                </a:solidFill>
              </a:rPr>
              <a:t>es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consistente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si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existe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Lucida Calligraphy"/>
              </a:rPr>
              <a:t>I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modelo</a:t>
            </a:r>
            <a:r>
              <a:rPr lang="en-US" sz="1600" b="1" dirty="0">
                <a:solidFill>
                  <a:schemeClr val="tx1"/>
                </a:solidFill>
              </a:rPr>
              <a:t> de </a:t>
            </a:r>
            <a:r>
              <a:rPr lang="en-US" sz="1600" dirty="0">
                <a:solidFill>
                  <a:schemeClr val="tx1"/>
                </a:solidFill>
                <a:latin typeface="Cambria Math"/>
                <a:ea typeface="Cambria Math"/>
              </a:rPr>
              <a:t>𝓚</a:t>
            </a:r>
            <a:r>
              <a:rPr lang="en-US" sz="1600" dirty="0">
                <a:solidFill>
                  <a:schemeClr val="tx1"/>
                </a:solidFill>
                <a:ea typeface="Cambria Math"/>
              </a:rPr>
              <a:t> </a:t>
            </a:r>
          </a:p>
        </p:txBody>
      </p:sp>
      <p:sp>
        <p:nvSpPr>
          <p:cNvPr id="123906" name="1 Título"/>
          <p:cNvSpPr>
            <a:spLocks noGrp="1"/>
          </p:cNvSpPr>
          <p:nvPr>
            <p:ph type="title"/>
          </p:nvPr>
        </p:nvSpPr>
        <p:spPr>
          <a:xfrm>
            <a:off x="251519" y="44624"/>
            <a:ext cx="8641655" cy="504056"/>
          </a:xfrm>
        </p:spPr>
        <p:txBody>
          <a:bodyPr/>
          <a:lstStyle/>
          <a:p>
            <a:pPr indent="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s-UY" sz="3200" b="1" dirty="0">
                <a:solidFill>
                  <a:srgbClr val="7030A0"/>
                </a:solidFill>
              </a:rPr>
              <a:t>S</a:t>
            </a:r>
            <a:r>
              <a:rPr lang="en-US" sz="3200" b="1" dirty="0" err="1">
                <a:solidFill>
                  <a:srgbClr val="7030A0"/>
                </a:solidFill>
              </a:rPr>
              <a:t>emántica</a:t>
            </a:r>
            <a:r>
              <a:rPr lang="en-US" sz="3200" b="1" dirty="0">
                <a:solidFill>
                  <a:srgbClr val="7030A0"/>
                </a:solidFill>
              </a:rPr>
              <a:t> - </a:t>
            </a:r>
            <a:r>
              <a:rPr lang="en-US" sz="3200" b="1" dirty="0" err="1">
                <a:solidFill>
                  <a:srgbClr val="7030A0"/>
                </a:solidFill>
              </a:rPr>
              <a:t>Ejemplos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EC4086-1C1C-45EC-A871-E14AA27AB638}"/>
              </a:ext>
            </a:extLst>
          </p:cNvPr>
          <p:cNvSpPr txBox="1"/>
          <p:nvPr/>
        </p:nvSpPr>
        <p:spPr>
          <a:xfrm>
            <a:off x="2195757" y="4830638"/>
            <a:ext cx="6732422" cy="97462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{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} </a:t>
            </a:r>
            <a:r>
              <a:rPr lang="es-UY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⊆ 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{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a, b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}, {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} </a:t>
            </a:r>
            <a:r>
              <a:rPr lang="es-UY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⊆ 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{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a, b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}, pero {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} </a:t>
            </a:r>
            <a:r>
              <a:rPr lang="es-UY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⊓ 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{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} </a:t>
            </a:r>
            <a:r>
              <a:rPr lang="es-UY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⊑ ⊥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 no es verdadero.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s-UY" sz="18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es-UY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 es un modelo de</a:t>
            </a:r>
            <a:r>
              <a:rPr lang="es-UY" sz="18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𝓚</a:t>
            </a:r>
            <a:r>
              <a:rPr lang="es-UY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mbria Math" panose="02040503050406030204" pitchFamily="18" charset="0"/>
              </a:rPr>
              <a:t>, pero </a:t>
            </a:r>
            <a:r>
              <a:rPr lang="en-US" sz="1800" dirty="0">
                <a:solidFill>
                  <a:srgbClr val="7030A0"/>
                </a:solidFill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𝓚</a:t>
            </a:r>
            <a:r>
              <a:rPr lang="en-US" sz="18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mbria Math" panose="02040503050406030204" pitchFamily="18" charset="0"/>
              </a:rPr>
              <a:t> </a:t>
            </a:r>
            <a:r>
              <a:rPr lang="es-UY" sz="18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mbria Math" panose="02040503050406030204" pitchFamily="18" charset="0"/>
              </a:rPr>
              <a:t>es consistente porque existen interpretaciones que son modelos de </a:t>
            </a:r>
            <a:r>
              <a:rPr lang="en-US" sz="1800" dirty="0">
                <a:solidFill>
                  <a:srgbClr val="7030A0"/>
                </a:solidFill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𝓚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2080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548680"/>
            <a:ext cx="8784977" cy="6120680"/>
          </a:xfrm>
        </p:spPr>
        <p:txBody>
          <a:bodyPr wrap="none" lIns="0" rIns="0" rtlCol="0"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n-US" sz="1600" dirty="0">
                <a:solidFill>
                  <a:schemeClr val="dk1"/>
                </a:solidFill>
              </a:rPr>
              <a:t>= </a:t>
            </a:r>
            <a:r>
              <a:rPr lang="en-US" sz="1600" i="1" dirty="0">
                <a:solidFill>
                  <a:schemeClr val="dk1"/>
                </a:solidFill>
              </a:rPr>
              <a:t>(</a:t>
            </a:r>
            <a:r>
              <a:rPr lang="en-US" sz="1600" dirty="0">
                <a:solidFill>
                  <a:schemeClr val="dk1"/>
                </a:solidFill>
                <a:latin typeface="Cambria Math"/>
                <a:ea typeface="Cambria Math"/>
              </a:rPr>
              <a:t>∆</a:t>
            </a:r>
            <a:r>
              <a:rPr lang="en-US" sz="1600" baseline="30000" dirty="0">
                <a:solidFill>
                  <a:schemeClr val="dk1"/>
                </a:solidFill>
                <a:latin typeface="Lucida Calligraphy"/>
              </a:rPr>
              <a:t>I</a:t>
            </a:r>
            <a:r>
              <a:rPr lang="en-US" sz="1600" dirty="0">
                <a:solidFill>
                  <a:schemeClr val="dk1"/>
                </a:solidFill>
              </a:rPr>
              <a:t>, </a:t>
            </a:r>
            <a:r>
              <a:rPr lang="en-US" sz="1600" baseline="30000" dirty="0">
                <a:solidFill>
                  <a:schemeClr val="dk1"/>
                </a:solidFill>
              </a:rPr>
              <a:t>.</a:t>
            </a:r>
            <a:r>
              <a:rPr lang="en-US" sz="1600" baseline="30000" dirty="0">
                <a:solidFill>
                  <a:schemeClr val="dk1"/>
                </a:solidFill>
                <a:latin typeface="Lucida Calligraphy"/>
              </a:rPr>
              <a:t>I </a:t>
            </a:r>
            <a:r>
              <a:rPr lang="en-US" sz="1600" dirty="0">
                <a:solidFill>
                  <a:schemeClr val="dk1"/>
                </a:solidFill>
              </a:rPr>
              <a:t>)</a:t>
            </a:r>
            <a:r>
              <a:rPr lang="en-US" sz="1600" dirty="0">
                <a:ea typeface="Cambria Math"/>
              </a:rPr>
              <a:t> </a:t>
            </a:r>
            <a:r>
              <a:rPr lang="en-US" sz="1600" dirty="0" err="1">
                <a:solidFill>
                  <a:srgbClr val="7030A0"/>
                </a:solidFill>
              </a:rPr>
              <a:t>es</a:t>
            </a:r>
            <a:r>
              <a:rPr lang="en-US" sz="1600" dirty="0">
                <a:solidFill>
                  <a:srgbClr val="7030A0"/>
                </a:solidFill>
              </a:rPr>
              <a:t> un </a:t>
            </a:r>
            <a:r>
              <a:rPr lang="en-US" sz="1600" b="1" dirty="0" err="1">
                <a:solidFill>
                  <a:schemeClr val="accent6">
                    <a:lumMod val="75000"/>
                  </a:schemeClr>
                </a:solidFill>
              </a:rPr>
              <a:t>modelo</a:t>
            </a:r>
            <a:r>
              <a:rPr lang="en-US" sz="1600" dirty="0">
                <a:solidFill>
                  <a:srgbClr val="7030A0"/>
                </a:solidFill>
              </a:rPr>
              <a:t> de </a:t>
            </a:r>
            <a:r>
              <a:rPr lang="en-US" sz="1600" dirty="0">
                <a:latin typeface="Cambria Math"/>
                <a:ea typeface="Cambria Math"/>
              </a:rPr>
              <a:t>𝓚</a:t>
            </a:r>
            <a:r>
              <a:rPr lang="en-US" sz="1600" dirty="0">
                <a:ea typeface="Cambria Math"/>
              </a:rPr>
              <a:t> </a:t>
            </a:r>
            <a:r>
              <a:rPr lang="en-US" sz="1600" dirty="0">
                <a:latin typeface="Cambria Math"/>
                <a:ea typeface="Cambria Math"/>
              </a:rPr>
              <a:t>= 〈𝓣, 𝓐⟩</a:t>
            </a:r>
            <a:r>
              <a:rPr lang="en-US" sz="1600" dirty="0">
                <a:ea typeface="Cambria Math"/>
              </a:rPr>
              <a:t> </a:t>
            </a:r>
            <a:r>
              <a:rPr lang="en-US" sz="1600" dirty="0" err="1">
                <a:ea typeface="Cambria Math"/>
              </a:rPr>
              <a:t>si</a:t>
            </a:r>
            <a:r>
              <a:rPr lang="en-US" sz="1600" dirty="0">
                <a:ea typeface="Cambria Math"/>
              </a:rPr>
              <a:t>: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UY" sz="1600" b="1" i="1" dirty="0">
                <a:solidFill>
                  <a:srgbClr val="7030A0"/>
                </a:solidFill>
              </a:rPr>
              <a:t>C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s-UY" sz="16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⊆</a:t>
            </a:r>
            <a:r>
              <a:rPr lang="en-US" sz="1600" b="1" dirty="0">
                <a:solidFill>
                  <a:srgbClr val="7030A0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D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n-US" sz="1600" dirty="0">
                <a:solidFill>
                  <a:schemeClr val="dk1"/>
                </a:solidFill>
              </a:rPr>
              <a:t>para </a:t>
            </a:r>
            <a:r>
              <a:rPr lang="en-US" sz="1600" dirty="0" err="1">
                <a:solidFill>
                  <a:schemeClr val="dk1"/>
                </a:solidFill>
              </a:rPr>
              <a:t>todo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C</a:t>
            </a:r>
            <a:r>
              <a:rPr lang="es-UY" sz="1600" b="1" dirty="0">
                <a:solidFill>
                  <a:srgbClr val="7030A0"/>
                </a:solidFill>
              </a:rPr>
              <a:t> </a:t>
            </a:r>
            <a:r>
              <a:rPr lang="en-US" sz="1600" b="1" dirty="0">
                <a:solidFill>
                  <a:srgbClr val="7030A0"/>
                </a:solidFill>
              </a:rPr>
              <a:t>⊑ </a:t>
            </a:r>
            <a:r>
              <a:rPr lang="en-US" sz="1600" b="1" i="1" dirty="0">
                <a:solidFill>
                  <a:srgbClr val="7030A0"/>
                </a:solidFill>
              </a:rPr>
              <a:t>D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s-UY" sz="1600" dirty="0"/>
              <a:t>en </a:t>
            </a:r>
            <a:r>
              <a:rPr lang="en-US" sz="1600" dirty="0">
                <a:latin typeface="Cambria Math"/>
                <a:ea typeface="Cambria Math"/>
              </a:rPr>
              <a:t>𝓣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UY" sz="1600" b="1" i="1" dirty="0">
                <a:solidFill>
                  <a:srgbClr val="7030A0"/>
                </a:solidFill>
              </a:rPr>
              <a:t>a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n-US" sz="16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∈</a:t>
            </a:r>
            <a:r>
              <a:rPr lang="en-US" sz="1600" b="1" dirty="0">
                <a:solidFill>
                  <a:srgbClr val="7030A0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C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 </a:t>
            </a:r>
            <a:r>
              <a:rPr lang="en-US" sz="1600" dirty="0">
                <a:solidFill>
                  <a:schemeClr val="dk1"/>
                </a:solidFill>
              </a:rPr>
              <a:t>para </a:t>
            </a:r>
            <a:r>
              <a:rPr lang="en-US" sz="1600" dirty="0" err="1">
                <a:solidFill>
                  <a:schemeClr val="dk1"/>
                </a:solidFill>
              </a:rPr>
              <a:t>todo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C</a:t>
            </a:r>
            <a:r>
              <a:rPr lang="es-UY" sz="1600" b="1" dirty="0">
                <a:solidFill>
                  <a:srgbClr val="7030A0"/>
                </a:solidFill>
              </a:rPr>
              <a:t>(</a:t>
            </a:r>
            <a:r>
              <a:rPr lang="es-UY" sz="1600" b="1" i="1" dirty="0">
                <a:solidFill>
                  <a:srgbClr val="7030A0"/>
                </a:solidFill>
              </a:rPr>
              <a:t>a</a:t>
            </a:r>
            <a:r>
              <a:rPr lang="es-UY" sz="1600" b="1" dirty="0">
                <a:solidFill>
                  <a:srgbClr val="7030A0"/>
                </a:solidFill>
              </a:rPr>
              <a:t>)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s-UY" sz="1600" dirty="0"/>
              <a:t>en </a:t>
            </a:r>
            <a:r>
              <a:rPr lang="en-US" sz="1600" dirty="0">
                <a:latin typeface="Cambria Math"/>
                <a:ea typeface="Cambria Math"/>
              </a:rPr>
              <a:t>𝓐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600" b="1" dirty="0">
                <a:solidFill>
                  <a:srgbClr val="7030A0"/>
                </a:solidFill>
              </a:rPr>
              <a:t>&lt;</a:t>
            </a:r>
            <a:r>
              <a:rPr lang="es-UY" sz="1600" b="1" i="1" dirty="0">
                <a:solidFill>
                  <a:srgbClr val="7030A0"/>
                </a:solidFill>
              </a:rPr>
              <a:t>a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s-UY" sz="1600" b="1" i="1" dirty="0">
                <a:solidFill>
                  <a:srgbClr val="7030A0"/>
                </a:solidFill>
              </a:rPr>
              <a:t> , b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1600" b="1" dirty="0">
                <a:solidFill>
                  <a:srgbClr val="7030A0"/>
                </a:solidFill>
              </a:rPr>
              <a:t>&gt;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n-US" sz="16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∈</a:t>
            </a:r>
            <a:r>
              <a:rPr lang="en-US" sz="1600" b="1" dirty="0">
                <a:solidFill>
                  <a:srgbClr val="7030A0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R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 </a:t>
            </a:r>
            <a:r>
              <a:rPr lang="en-US" sz="1600" dirty="0">
                <a:solidFill>
                  <a:schemeClr val="dk1"/>
                </a:solidFill>
              </a:rPr>
              <a:t>para </a:t>
            </a:r>
            <a:r>
              <a:rPr lang="en-US" sz="1600" dirty="0" err="1">
                <a:solidFill>
                  <a:schemeClr val="dk1"/>
                </a:solidFill>
              </a:rPr>
              <a:t>todo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R</a:t>
            </a:r>
            <a:r>
              <a:rPr lang="es-UY" sz="1600" b="1" dirty="0">
                <a:solidFill>
                  <a:srgbClr val="7030A0"/>
                </a:solidFill>
              </a:rPr>
              <a:t>(</a:t>
            </a:r>
            <a:r>
              <a:rPr lang="es-UY" sz="1600" b="1" i="1" dirty="0">
                <a:solidFill>
                  <a:srgbClr val="7030A0"/>
                </a:solidFill>
              </a:rPr>
              <a:t>a, b</a:t>
            </a:r>
            <a:r>
              <a:rPr lang="es-UY" sz="1600" b="1" dirty="0">
                <a:solidFill>
                  <a:srgbClr val="7030A0"/>
                </a:solidFill>
              </a:rPr>
              <a:t>)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s-UY" sz="1600" dirty="0"/>
              <a:t>en </a:t>
            </a:r>
            <a:r>
              <a:rPr lang="en-US" sz="1600" dirty="0">
                <a:latin typeface="Cambria Math"/>
                <a:ea typeface="Cambria Math"/>
              </a:rPr>
              <a:t>𝓐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UY" sz="1600" b="1" i="1" dirty="0">
                <a:solidFill>
                  <a:srgbClr val="7030A0"/>
                </a:solidFill>
              </a:rPr>
              <a:t>a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s-UY" sz="1600" b="1" i="1" dirty="0">
                <a:solidFill>
                  <a:srgbClr val="7030A0"/>
                </a:solidFill>
              </a:rPr>
              <a:t> </a:t>
            </a:r>
            <a:r>
              <a:rPr lang="es-UY" sz="1600" b="1" dirty="0">
                <a:solidFill>
                  <a:srgbClr val="7030A0"/>
                </a:solidFill>
              </a:rPr>
              <a:t>=</a:t>
            </a:r>
            <a:r>
              <a:rPr lang="es-UY" sz="1600" b="1" i="1" dirty="0">
                <a:solidFill>
                  <a:srgbClr val="7030A0"/>
                </a:solidFill>
              </a:rPr>
              <a:t> b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 </a:t>
            </a:r>
            <a:r>
              <a:rPr lang="en-US" sz="1600" dirty="0">
                <a:solidFill>
                  <a:schemeClr val="dk1"/>
                </a:solidFill>
              </a:rPr>
              <a:t>para </a:t>
            </a:r>
            <a:r>
              <a:rPr lang="en-US" sz="1600" dirty="0" err="1">
                <a:solidFill>
                  <a:schemeClr val="dk1"/>
                </a:solidFill>
              </a:rPr>
              <a:t>todo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a </a:t>
            </a:r>
            <a:r>
              <a:rPr lang="es-UY" sz="1600" b="1" dirty="0">
                <a:solidFill>
                  <a:srgbClr val="7030A0"/>
                </a:solidFill>
              </a:rPr>
              <a:t>=</a:t>
            </a:r>
            <a:r>
              <a:rPr lang="es-UY" sz="1600" b="1" i="1" dirty="0">
                <a:solidFill>
                  <a:srgbClr val="7030A0"/>
                </a:solidFill>
              </a:rPr>
              <a:t> b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s-UY" sz="1600" dirty="0"/>
              <a:t>en </a:t>
            </a:r>
            <a:r>
              <a:rPr lang="en-US" sz="1600" dirty="0">
                <a:latin typeface="Cambria Math"/>
                <a:ea typeface="Cambria Math"/>
              </a:rPr>
              <a:t>𝓐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UY" sz="1600" b="1" i="1" dirty="0">
                <a:solidFill>
                  <a:srgbClr val="7030A0"/>
                </a:solidFill>
              </a:rPr>
              <a:t>a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s-UY" sz="1600" b="1" i="1" dirty="0">
                <a:solidFill>
                  <a:srgbClr val="7030A0"/>
                </a:solidFill>
              </a:rPr>
              <a:t> </a:t>
            </a:r>
            <a:r>
              <a:rPr lang="es-UY" sz="16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≠</a:t>
            </a:r>
            <a:r>
              <a:rPr lang="es-UY" sz="1600" b="1" i="1" dirty="0">
                <a:solidFill>
                  <a:srgbClr val="7030A0"/>
                </a:solidFill>
              </a:rPr>
              <a:t> b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 </a:t>
            </a:r>
            <a:r>
              <a:rPr lang="en-US" sz="1600" dirty="0">
                <a:solidFill>
                  <a:schemeClr val="dk1"/>
                </a:solidFill>
              </a:rPr>
              <a:t>para </a:t>
            </a:r>
            <a:r>
              <a:rPr lang="en-US" sz="1600" dirty="0" err="1">
                <a:solidFill>
                  <a:schemeClr val="dk1"/>
                </a:solidFill>
              </a:rPr>
              <a:t>todo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a </a:t>
            </a:r>
            <a:r>
              <a:rPr lang="es-UY" sz="16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≠</a:t>
            </a:r>
            <a:r>
              <a:rPr lang="es-UY" sz="1600" b="1" i="1" dirty="0">
                <a:solidFill>
                  <a:srgbClr val="7030A0"/>
                </a:solidFill>
              </a:rPr>
              <a:t> b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s-UY" sz="1600" dirty="0"/>
              <a:t>en </a:t>
            </a:r>
            <a:r>
              <a:rPr lang="en-US" sz="1600" dirty="0">
                <a:latin typeface="Cambria Math"/>
                <a:ea typeface="Cambria Math"/>
              </a:rPr>
              <a:t>𝓐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n-US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𝓚</a:t>
            </a:r>
            <a:r>
              <a:rPr lang="es-UY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= </a:t>
            </a:r>
            <a:r>
              <a:rPr lang="es-UY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〈</a:t>
            </a:r>
            <a:r>
              <a:rPr lang="en-US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𝓣</a:t>
            </a:r>
            <a:r>
              <a:rPr lang="es-UY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𝓐⟩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en-US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𝓣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= {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Madre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 </a:t>
            </a:r>
            <a:r>
              <a:rPr lang="es-UY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⊑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Persona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,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Padre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 </a:t>
            </a:r>
            <a:r>
              <a:rPr lang="es-UY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⊑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Persona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,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Padre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 </a:t>
            </a:r>
            <a:r>
              <a:rPr lang="es-UY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⊓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Madre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 </a:t>
            </a:r>
            <a:r>
              <a:rPr lang="es-UY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⊑ ⊥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}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1200"/>
              </a:spcAft>
              <a:buNone/>
            </a:pPr>
            <a:r>
              <a:rPr lang="en-US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𝓐 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= {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Persona(maría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),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Persona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(</a:t>
            </a:r>
            <a:r>
              <a:rPr lang="es-UY" sz="18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juana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),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Persona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(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pedro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),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Madre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(</a:t>
            </a:r>
            <a:r>
              <a:rPr lang="es-UY" sz="18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maria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),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Padre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(</a:t>
            </a:r>
            <a:r>
              <a:rPr lang="es-UY" sz="18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maria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)}</a:t>
            </a:r>
          </a:p>
          <a:p>
            <a:pPr marL="0" indent="0" algn="just">
              <a:spcAft>
                <a:spcPts val="1200"/>
              </a:spcAft>
              <a:buNone/>
            </a:pPr>
            <a:endParaRPr lang="es-UY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spcAft>
                <a:spcPts val="1200"/>
              </a:spcAft>
              <a:buNone/>
            </a:pPr>
            <a:r>
              <a:rPr lang="es-UY" sz="2400" b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Es consistente?</a:t>
            </a:r>
          </a:p>
          <a:p>
            <a:pPr marL="0" indent="0" algn="just">
              <a:spcAft>
                <a:spcPts val="1200"/>
              </a:spcAft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200" dirty="0">
              <a:ea typeface="Cambria Math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200" dirty="0">
              <a:ea typeface="Cambria Math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200" dirty="0">
              <a:ea typeface="Cambria Math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200" dirty="0">
              <a:ea typeface="Cambria Math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200" dirty="0">
              <a:solidFill>
                <a:schemeClr val="dk1"/>
              </a:solidFill>
            </a:endParaRP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en-US" sz="2000" i="1" dirty="0">
              <a:solidFill>
                <a:schemeClr val="dk1"/>
              </a:solidFill>
            </a:endParaRP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en-US" sz="2000" i="1" dirty="0">
              <a:solidFill>
                <a:srgbClr val="7030A0"/>
              </a:solidFill>
              <a:ea typeface="Cambria Math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endParaRPr lang="es-UY" sz="2100" i="1" dirty="0"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endParaRPr lang="es-UY" sz="2100" b="1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s-UY" sz="2000" dirty="0">
              <a:ea typeface="Cambria Math"/>
            </a:endParaRPr>
          </a:p>
          <a:p>
            <a:pPr marL="0" indent="0">
              <a:buNone/>
            </a:pPr>
            <a:endParaRPr lang="es-UY" sz="2200" dirty="0"/>
          </a:p>
        </p:txBody>
      </p:sp>
      <p:sp>
        <p:nvSpPr>
          <p:cNvPr id="4" name="Rectángulo 3"/>
          <p:cNvSpPr/>
          <p:nvPr/>
        </p:nvSpPr>
        <p:spPr>
          <a:xfrm>
            <a:off x="5004048" y="1052736"/>
            <a:ext cx="3888432" cy="648072"/>
          </a:xfrm>
          <a:prstGeom prst="rect">
            <a:avLst/>
          </a:prstGeom>
          <a:solidFill>
            <a:srgbClr val="FAF0F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spcAft>
                <a:spcPts val="600"/>
              </a:spcAft>
              <a:buNone/>
            </a:pPr>
            <a:r>
              <a:rPr lang="en-US" sz="1600" dirty="0">
                <a:solidFill>
                  <a:schemeClr val="tx1"/>
                </a:solidFill>
                <a:latin typeface="Cambria Math"/>
                <a:ea typeface="Cambria Math"/>
              </a:rPr>
              <a:t>𝓚 </a:t>
            </a:r>
            <a:r>
              <a:rPr lang="en-US" sz="1600" b="1" dirty="0" err="1">
                <a:solidFill>
                  <a:schemeClr val="tx1"/>
                </a:solidFill>
              </a:rPr>
              <a:t>es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consistente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si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existe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Lucida Calligraphy"/>
              </a:rPr>
              <a:t>I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modelo</a:t>
            </a:r>
            <a:r>
              <a:rPr lang="en-US" sz="1600" b="1" dirty="0">
                <a:solidFill>
                  <a:schemeClr val="tx1"/>
                </a:solidFill>
              </a:rPr>
              <a:t> de </a:t>
            </a:r>
            <a:r>
              <a:rPr lang="en-US" sz="1600" dirty="0">
                <a:solidFill>
                  <a:schemeClr val="tx1"/>
                </a:solidFill>
                <a:latin typeface="Cambria Math"/>
                <a:ea typeface="Cambria Math"/>
              </a:rPr>
              <a:t>𝓚</a:t>
            </a:r>
            <a:r>
              <a:rPr lang="en-US" sz="1600" dirty="0">
                <a:solidFill>
                  <a:schemeClr val="tx1"/>
                </a:solidFill>
                <a:ea typeface="Cambria Math"/>
              </a:rPr>
              <a:t> </a:t>
            </a:r>
          </a:p>
        </p:txBody>
      </p:sp>
      <p:sp>
        <p:nvSpPr>
          <p:cNvPr id="123906" name="1 Título"/>
          <p:cNvSpPr>
            <a:spLocks noGrp="1"/>
          </p:cNvSpPr>
          <p:nvPr>
            <p:ph type="title"/>
          </p:nvPr>
        </p:nvSpPr>
        <p:spPr>
          <a:xfrm>
            <a:off x="251519" y="44624"/>
            <a:ext cx="8641655" cy="504056"/>
          </a:xfrm>
        </p:spPr>
        <p:txBody>
          <a:bodyPr/>
          <a:lstStyle/>
          <a:p>
            <a:pPr indent="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s-UY" sz="3200" b="1" dirty="0">
                <a:solidFill>
                  <a:srgbClr val="7030A0"/>
                </a:solidFill>
              </a:rPr>
              <a:t>S</a:t>
            </a:r>
            <a:r>
              <a:rPr lang="en-US" sz="3200" b="1" dirty="0" err="1">
                <a:solidFill>
                  <a:srgbClr val="7030A0"/>
                </a:solidFill>
              </a:rPr>
              <a:t>emántica</a:t>
            </a:r>
            <a:r>
              <a:rPr lang="en-US" sz="3200" b="1" dirty="0">
                <a:solidFill>
                  <a:srgbClr val="7030A0"/>
                </a:solidFill>
              </a:rPr>
              <a:t> - </a:t>
            </a:r>
            <a:r>
              <a:rPr lang="en-US" sz="3200" b="1" dirty="0" err="1">
                <a:solidFill>
                  <a:srgbClr val="7030A0"/>
                </a:solidFill>
              </a:rPr>
              <a:t>Ejemplos</a:t>
            </a:r>
            <a:endParaRPr 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6725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548680"/>
            <a:ext cx="8784977" cy="6120680"/>
          </a:xfrm>
        </p:spPr>
        <p:txBody>
          <a:bodyPr wrap="none" lIns="0" rIns="0" rtlCol="0"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n-US" sz="1600" dirty="0">
                <a:solidFill>
                  <a:schemeClr val="dk1"/>
                </a:solidFill>
              </a:rPr>
              <a:t>= </a:t>
            </a:r>
            <a:r>
              <a:rPr lang="en-US" sz="1600" i="1" dirty="0">
                <a:solidFill>
                  <a:schemeClr val="dk1"/>
                </a:solidFill>
              </a:rPr>
              <a:t>(</a:t>
            </a:r>
            <a:r>
              <a:rPr lang="en-US" sz="1600" dirty="0">
                <a:solidFill>
                  <a:schemeClr val="dk1"/>
                </a:solidFill>
                <a:latin typeface="Cambria Math"/>
                <a:ea typeface="Cambria Math"/>
              </a:rPr>
              <a:t>∆</a:t>
            </a:r>
            <a:r>
              <a:rPr lang="en-US" sz="1600" baseline="30000" dirty="0">
                <a:solidFill>
                  <a:schemeClr val="dk1"/>
                </a:solidFill>
                <a:latin typeface="Lucida Calligraphy"/>
              </a:rPr>
              <a:t>I</a:t>
            </a:r>
            <a:r>
              <a:rPr lang="en-US" sz="1600" dirty="0">
                <a:solidFill>
                  <a:schemeClr val="dk1"/>
                </a:solidFill>
              </a:rPr>
              <a:t>, </a:t>
            </a:r>
            <a:r>
              <a:rPr lang="en-US" sz="1600" baseline="30000" dirty="0">
                <a:solidFill>
                  <a:schemeClr val="dk1"/>
                </a:solidFill>
              </a:rPr>
              <a:t>.</a:t>
            </a:r>
            <a:r>
              <a:rPr lang="en-US" sz="1600" baseline="30000" dirty="0">
                <a:solidFill>
                  <a:schemeClr val="dk1"/>
                </a:solidFill>
                <a:latin typeface="Lucida Calligraphy"/>
              </a:rPr>
              <a:t>I </a:t>
            </a:r>
            <a:r>
              <a:rPr lang="en-US" sz="1600" dirty="0">
                <a:solidFill>
                  <a:schemeClr val="dk1"/>
                </a:solidFill>
              </a:rPr>
              <a:t>)</a:t>
            </a:r>
            <a:r>
              <a:rPr lang="en-US" sz="1600" dirty="0">
                <a:ea typeface="Cambria Math"/>
              </a:rPr>
              <a:t> </a:t>
            </a:r>
            <a:r>
              <a:rPr lang="en-US" sz="1600" dirty="0" err="1">
                <a:solidFill>
                  <a:srgbClr val="7030A0"/>
                </a:solidFill>
              </a:rPr>
              <a:t>es</a:t>
            </a:r>
            <a:r>
              <a:rPr lang="en-US" sz="1600" dirty="0">
                <a:solidFill>
                  <a:srgbClr val="7030A0"/>
                </a:solidFill>
              </a:rPr>
              <a:t> un </a:t>
            </a:r>
            <a:r>
              <a:rPr lang="en-US" sz="1600" b="1" dirty="0" err="1">
                <a:solidFill>
                  <a:schemeClr val="accent6">
                    <a:lumMod val="75000"/>
                  </a:schemeClr>
                </a:solidFill>
              </a:rPr>
              <a:t>modelo</a:t>
            </a:r>
            <a:r>
              <a:rPr lang="en-US" sz="1600" dirty="0">
                <a:solidFill>
                  <a:srgbClr val="7030A0"/>
                </a:solidFill>
              </a:rPr>
              <a:t> de </a:t>
            </a:r>
            <a:r>
              <a:rPr lang="en-US" sz="1600" dirty="0">
                <a:latin typeface="Cambria Math"/>
                <a:ea typeface="Cambria Math"/>
              </a:rPr>
              <a:t>𝓚</a:t>
            </a:r>
            <a:r>
              <a:rPr lang="en-US" sz="1600" dirty="0">
                <a:ea typeface="Cambria Math"/>
              </a:rPr>
              <a:t> </a:t>
            </a:r>
            <a:r>
              <a:rPr lang="en-US" sz="1600" dirty="0">
                <a:latin typeface="Cambria Math"/>
                <a:ea typeface="Cambria Math"/>
              </a:rPr>
              <a:t>= 〈𝓣, 𝓐⟩</a:t>
            </a:r>
            <a:r>
              <a:rPr lang="en-US" sz="1600" dirty="0">
                <a:ea typeface="Cambria Math"/>
              </a:rPr>
              <a:t> </a:t>
            </a:r>
            <a:r>
              <a:rPr lang="en-US" sz="1600" dirty="0" err="1">
                <a:ea typeface="Cambria Math"/>
              </a:rPr>
              <a:t>si</a:t>
            </a:r>
            <a:r>
              <a:rPr lang="en-US" sz="1600" dirty="0">
                <a:ea typeface="Cambria Math"/>
              </a:rPr>
              <a:t>: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UY" sz="1600" b="1" i="1" dirty="0">
                <a:solidFill>
                  <a:srgbClr val="7030A0"/>
                </a:solidFill>
              </a:rPr>
              <a:t>C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s-UY" sz="16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⊆</a:t>
            </a:r>
            <a:r>
              <a:rPr lang="en-US" sz="1600" b="1" dirty="0">
                <a:solidFill>
                  <a:srgbClr val="7030A0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D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n-US" sz="1600" dirty="0">
                <a:solidFill>
                  <a:schemeClr val="dk1"/>
                </a:solidFill>
              </a:rPr>
              <a:t>para </a:t>
            </a:r>
            <a:r>
              <a:rPr lang="en-US" sz="1600" dirty="0" err="1">
                <a:solidFill>
                  <a:schemeClr val="dk1"/>
                </a:solidFill>
              </a:rPr>
              <a:t>todo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C</a:t>
            </a:r>
            <a:r>
              <a:rPr lang="es-UY" sz="1600" b="1" dirty="0">
                <a:solidFill>
                  <a:srgbClr val="7030A0"/>
                </a:solidFill>
              </a:rPr>
              <a:t> </a:t>
            </a:r>
            <a:r>
              <a:rPr lang="en-US" sz="1600" b="1" dirty="0">
                <a:solidFill>
                  <a:srgbClr val="7030A0"/>
                </a:solidFill>
              </a:rPr>
              <a:t>⊑ </a:t>
            </a:r>
            <a:r>
              <a:rPr lang="en-US" sz="1600" b="1" i="1" dirty="0">
                <a:solidFill>
                  <a:srgbClr val="7030A0"/>
                </a:solidFill>
              </a:rPr>
              <a:t>D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s-UY" sz="1600" dirty="0"/>
              <a:t>en </a:t>
            </a:r>
            <a:r>
              <a:rPr lang="en-US" sz="1600" dirty="0">
                <a:latin typeface="Cambria Math"/>
                <a:ea typeface="Cambria Math"/>
              </a:rPr>
              <a:t>𝓣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UY" sz="1600" b="1" i="1" dirty="0">
                <a:solidFill>
                  <a:srgbClr val="7030A0"/>
                </a:solidFill>
              </a:rPr>
              <a:t>a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n-US" sz="16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∈</a:t>
            </a:r>
            <a:r>
              <a:rPr lang="en-US" sz="1600" b="1" dirty="0">
                <a:solidFill>
                  <a:srgbClr val="7030A0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C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 </a:t>
            </a:r>
            <a:r>
              <a:rPr lang="en-US" sz="1600" dirty="0">
                <a:solidFill>
                  <a:schemeClr val="dk1"/>
                </a:solidFill>
              </a:rPr>
              <a:t>para </a:t>
            </a:r>
            <a:r>
              <a:rPr lang="en-US" sz="1600" dirty="0" err="1">
                <a:solidFill>
                  <a:schemeClr val="dk1"/>
                </a:solidFill>
              </a:rPr>
              <a:t>todo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C</a:t>
            </a:r>
            <a:r>
              <a:rPr lang="es-UY" sz="1600" b="1" dirty="0">
                <a:solidFill>
                  <a:srgbClr val="7030A0"/>
                </a:solidFill>
              </a:rPr>
              <a:t>(</a:t>
            </a:r>
            <a:r>
              <a:rPr lang="es-UY" sz="1600" b="1" i="1" dirty="0">
                <a:solidFill>
                  <a:srgbClr val="7030A0"/>
                </a:solidFill>
              </a:rPr>
              <a:t>a</a:t>
            </a:r>
            <a:r>
              <a:rPr lang="es-UY" sz="1600" b="1" dirty="0">
                <a:solidFill>
                  <a:srgbClr val="7030A0"/>
                </a:solidFill>
              </a:rPr>
              <a:t>)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s-UY" sz="1600" dirty="0"/>
              <a:t>en </a:t>
            </a:r>
            <a:r>
              <a:rPr lang="en-US" sz="1600" dirty="0">
                <a:latin typeface="Cambria Math"/>
                <a:ea typeface="Cambria Math"/>
              </a:rPr>
              <a:t>𝓐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600" b="1" dirty="0">
                <a:solidFill>
                  <a:srgbClr val="7030A0"/>
                </a:solidFill>
              </a:rPr>
              <a:t>&lt;</a:t>
            </a:r>
            <a:r>
              <a:rPr lang="es-UY" sz="1600" b="1" i="1" dirty="0">
                <a:solidFill>
                  <a:srgbClr val="7030A0"/>
                </a:solidFill>
              </a:rPr>
              <a:t>a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s-UY" sz="1600" b="1" i="1" dirty="0">
                <a:solidFill>
                  <a:srgbClr val="7030A0"/>
                </a:solidFill>
              </a:rPr>
              <a:t> , b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n-US" sz="1600" b="1" dirty="0">
                <a:solidFill>
                  <a:srgbClr val="7030A0"/>
                </a:solidFill>
              </a:rPr>
              <a:t>&gt;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n-US" sz="16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∈</a:t>
            </a:r>
            <a:r>
              <a:rPr lang="en-US" sz="1600" b="1" dirty="0">
                <a:solidFill>
                  <a:srgbClr val="7030A0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R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 </a:t>
            </a:r>
            <a:r>
              <a:rPr lang="en-US" sz="1600" dirty="0">
                <a:solidFill>
                  <a:schemeClr val="dk1"/>
                </a:solidFill>
              </a:rPr>
              <a:t>para </a:t>
            </a:r>
            <a:r>
              <a:rPr lang="en-US" sz="1600" dirty="0" err="1">
                <a:solidFill>
                  <a:schemeClr val="dk1"/>
                </a:solidFill>
              </a:rPr>
              <a:t>todo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R</a:t>
            </a:r>
            <a:r>
              <a:rPr lang="es-UY" sz="1600" b="1" dirty="0">
                <a:solidFill>
                  <a:srgbClr val="7030A0"/>
                </a:solidFill>
              </a:rPr>
              <a:t>(</a:t>
            </a:r>
            <a:r>
              <a:rPr lang="es-UY" sz="1600" b="1" i="1" dirty="0">
                <a:solidFill>
                  <a:srgbClr val="7030A0"/>
                </a:solidFill>
              </a:rPr>
              <a:t>a, b</a:t>
            </a:r>
            <a:r>
              <a:rPr lang="es-UY" sz="1600" b="1" dirty="0">
                <a:solidFill>
                  <a:srgbClr val="7030A0"/>
                </a:solidFill>
              </a:rPr>
              <a:t>)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s-UY" sz="1600" dirty="0"/>
              <a:t>en </a:t>
            </a:r>
            <a:r>
              <a:rPr lang="en-US" sz="1600" dirty="0">
                <a:latin typeface="Cambria Math"/>
                <a:ea typeface="Cambria Math"/>
              </a:rPr>
              <a:t>𝓐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UY" sz="1600" b="1" i="1" dirty="0">
                <a:solidFill>
                  <a:srgbClr val="7030A0"/>
                </a:solidFill>
              </a:rPr>
              <a:t>a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s-UY" sz="1600" b="1" i="1" dirty="0">
                <a:solidFill>
                  <a:srgbClr val="7030A0"/>
                </a:solidFill>
              </a:rPr>
              <a:t> </a:t>
            </a:r>
            <a:r>
              <a:rPr lang="es-UY" sz="1600" b="1" dirty="0">
                <a:solidFill>
                  <a:srgbClr val="7030A0"/>
                </a:solidFill>
              </a:rPr>
              <a:t>=</a:t>
            </a:r>
            <a:r>
              <a:rPr lang="es-UY" sz="1600" b="1" i="1" dirty="0">
                <a:solidFill>
                  <a:srgbClr val="7030A0"/>
                </a:solidFill>
              </a:rPr>
              <a:t> b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 </a:t>
            </a:r>
            <a:r>
              <a:rPr lang="en-US" sz="1600" dirty="0">
                <a:solidFill>
                  <a:schemeClr val="dk1"/>
                </a:solidFill>
              </a:rPr>
              <a:t>para </a:t>
            </a:r>
            <a:r>
              <a:rPr lang="en-US" sz="1600" dirty="0" err="1">
                <a:solidFill>
                  <a:schemeClr val="dk1"/>
                </a:solidFill>
              </a:rPr>
              <a:t>todo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a </a:t>
            </a:r>
            <a:r>
              <a:rPr lang="es-UY" sz="1600" b="1" dirty="0">
                <a:solidFill>
                  <a:srgbClr val="7030A0"/>
                </a:solidFill>
              </a:rPr>
              <a:t>=</a:t>
            </a:r>
            <a:r>
              <a:rPr lang="es-UY" sz="1600" b="1" i="1" dirty="0">
                <a:solidFill>
                  <a:srgbClr val="7030A0"/>
                </a:solidFill>
              </a:rPr>
              <a:t> b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s-UY" sz="1600" dirty="0"/>
              <a:t>en </a:t>
            </a:r>
            <a:r>
              <a:rPr lang="en-US" sz="1600" dirty="0">
                <a:latin typeface="Cambria Math"/>
                <a:ea typeface="Cambria Math"/>
              </a:rPr>
              <a:t>𝓐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UY" sz="1600" b="1" i="1" dirty="0">
                <a:solidFill>
                  <a:srgbClr val="7030A0"/>
                </a:solidFill>
              </a:rPr>
              <a:t>a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</a:t>
            </a:r>
            <a:r>
              <a:rPr lang="es-UY" sz="1600" b="1" i="1" dirty="0">
                <a:solidFill>
                  <a:srgbClr val="7030A0"/>
                </a:solidFill>
              </a:rPr>
              <a:t> </a:t>
            </a:r>
            <a:r>
              <a:rPr lang="es-UY" sz="16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≠</a:t>
            </a:r>
            <a:r>
              <a:rPr lang="es-UY" sz="1600" b="1" i="1" dirty="0">
                <a:solidFill>
                  <a:srgbClr val="7030A0"/>
                </a:solidFill>
              </a:rPr>
              <a:t> b</a:t>
            </a:r>
            <a:r>
              <a:rPr lang="en-US" sz="1600" b="1" baseline="30000" dirty="0">
                <a:solidFill>
                  <a:srgbClr val="7030A0"/>
                </a:solidFill>
                <a:latin typeface="Lucida Calligraphy"/>
              </a:rPr>
              <a:t>I </a:t>
            </a:r>
            <a:r>
              <a:rPr lang="en-US" sz="1600" dirty="0">
                <a:solidFill>
                  <a:schemeClr val="dk1"/>
                </a:solidFill>
              </a:rPr>
              <a:t>para </a:t>
            </a:r>
            <a:r>
              <a:rPr lang="en-US" sz="1600" dirty="0" err="1">
                <a:solidFill>
                  <a:schemeClr val="dk1"/>
                </a:solidFill>
              </a:rPr>
              <a:t>todo</a:t>
            </a:r>
            <a:r>
              <a:rPr lang="en-US" sz="1600" dirty="0">
                <a:solidFill>
                  <a:schemeClr val="dk1"/>
                </a:solidFill>
              </a:rPr>
              <a:t> </a:t>
            </a:r>
            <a:r>
              <a:rPr lang="es-UY" sz="1600" b="1" i="1" dirty="0">
                <a:solidFill>
                  <a:srgbClr val="7030A0"/>
                </a:solidFill>
              </a:rPr>
              <a:t>a </a:t>
            </a:r>
            <a:r>
              <a:rPr lang="es-UY" sz="16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≠</a:t>
            </a:r>
            <a:r>
              <a:rPr lang="es-UY" sz="1600" b="1" i="1" dirty="0">
                <a:solidFill>
                  <a:srgbClr val="7030A0"/>
                </a:solidFill>
              </a:rPr>
              <a:t> b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s-UY" sz="1600" dirty="0"/>
              <a:t>en </a:t>
            </a:r>
            <a:r>
              <a:rPr lang="en-US" sz="1600" dirty="0">
                <a:latin typeface="Cambria Math"/>
                <a:ea typeface="Cambria Math"/>
              </a:rPr>
              <a:t>𝓐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n-US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𝓚</a:t>
            </a:r>
            <a:r>
              <a:rPr lang="es-UY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= </a:t>
            </a:r>
            <a:r>
              <a:rPr lang="es-UY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〈</a:t>
            </a:r>
            <a:r>
              <a:rPr lang="en-US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𝓣</a:t>
            </a:r>
            <a:r>
              <a:rPr lang="es-UY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𝓐⟩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en-US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𝓣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= {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Madre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 </a:t>
            </a:r>
            <a:r>
              <a:rPr lang="es-UY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⊑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Persona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,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Padre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 </a:t>
            </a:r>
            <a:r>
              <a:rPr lang="es-UY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⊑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Persona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,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Padre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 </a:t>
            </a:r>
            <a:r>
              <a:rPr lang="es-UY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⊓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Madre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 </a:t>
            </a:r>
            <a:r>
              <a:rPr lang="es-UY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⊑ ⊥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}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1200"/>
              </a:spcAft>
              <a:buNone/>
            </a:pPr>
            <a:r>
              <a:rPr lang="en-US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𝓐 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= {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Persona(maría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),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Persona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(</a:t>
            </a:r>
            <a:r>
              <a:rPr lang="es-UY" sz="18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juana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),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Persona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(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pedro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),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Madre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(</a:t>
            </a:r>
            <a:r>
              <a:rPr lang="es-UY" sz="18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maria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),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Padre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(</a:t>
            </a:r>
            <a:r>
              <a:rPr lang="es-UY" sz="18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maria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)}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200" dirty="0">
              <a:ea typeface="Cambria Math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200" dirty="0">
              <a:ea typeface="Cambria Math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200" dirty="0">
              <a:ea typeface="Cambria Math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200" dirty="0">
              <a:ea typeface="Cambria Math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200" dirty="0">
              <a:solidFill>
                <a:schemeClr val="dk1"/>
              </a:solidFill>
            </a:endParaRP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en-US" sz="2000" i="1" dirty="0">
              <a:solidFill>
                <a:schemeClr val="dk1"/>
              </a:solidFill>
            </a:endParaRP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en-US" sz="2000" i="1" dirty="0">
              <a:solidFill>
                <a:srgbClr val="7030A0"/>
              </a:solidFill>
              <a:ea typeface="Cambria Math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endParaRPr lang="es-UY" sz="2100" i="1" dirty="0"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endParaRPr lang="es-UY" sz="2100" b="1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s-UY" sz="2000" dirty="0">
              <a:ea typeface="Cambria Math"/>
            </a:endParaRPr>
          </a:p>
          <a:p>
            <a:pPr marL="0" indent="0">
              <a:buNone/>
            </a:pPr>
            <a:endParaRPr lang="es-UY" sz="2200" dirty="0"/>
          </a:p>
        </p:txBody>
      </p:sp>
      <p:sp>
        <p:nvSpPr>
          <p:cNvPr id="4" name="Rectángulo 3"/>
          <p:cNvSpPr/>
          <p:nvPr/>
        </p:nvSpPr>
        <p:spPr>
          <a:xfrm>
            <a:off x="5004048" y="1052736"/>
            <a:ext cx="3888432" cy="648072"/>
          </a:xfrm>
          <a:prstGeom prst="rect">
            <a:avLst/>
          </a:prstGeom>
          <a:solidFill>
            <a:srgbClr val="FAF0F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spcAft>
                <a:spcPts val="600"/>
              </a:spcAft>
              <a:buNone/>
            </a:pPr>
            <a:r>
              <a:rPr lang="en-US" sz="1600" dirty="0">
                <a:solidFill>
                  <a:schemeClr val="tx1"/>
                </a:solidFill>
                <a:latin typeface="Cambria Math"/>
                <a:ea typeface="Cambria Math"/>
              </a:rPr>
              <a:t>𝓚 </a:t>
            </a:r>
            <a:r>
              <a:rPr lang="en-US" sz="1600" b="1" dirty="0" err="1">
                <a:solidFill>
                  <a:schemeClr val="tx1"/>
                </a:solidFill>
              </a:rPr>
              <a:t>es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consistente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si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existe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Lucida Calligraphy"/>
              </a:rPr>
              <a:t>I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modelo</a:t>
            </a:r>
            <a:r>
              <a:rPr lang="en-US" sz="1600" b="1" dirty="0">
                <a:solidFill>
                  <a:schemeClr val="tx1"/>
                </a:solidFill>
              </a:rPr>
              <a:t> de </a:t>
            </a:r>
            <a:r>
              <a:rPr lang="en-US" sz="1600" dirty="0">
                <a:solidFill>
                  <a:schemeClr val="tx1"/>
                </a:solidFill>
                <a:latin typeface="Cambria Math"/>
                <a:ea typeface="Cambria Math"/>
              </a:rPr>
              <a:t>𝓚</a:t>
            </a:r>
            <a:r>
              <a:rPr lang="en-US" sz="1600" dirty="0">
                <a:solidFill>
                  <a:schemeClr val="tx1"/>
                </a:solidFill>
                <a:ea typeface="Cambria Math"/>
              </a:rPr>
              <a:t> </a:t>
            </a:r>
          </a:p>
        </p:txBody>
      </p:sp>
      <p:sp>
        <p:nvSpPr>
          <p:cNvPr id="123906" name="1 Título"/>
          <p:cNvSpPr>
            <a:spLocks noGrp="1"/>
          </p:cNvSpPr>
          <p:nvPr>
            <p:ph type="title"/>
          </p:nvPr>
        </p:nvSpPr>
        <p:spPr>
          <a:xfrm>
            <a:off x="251519" y="44624"/>
            <a:ext cx="8641655" cy="504056"/>
          </a:xfrm>
        </p:spPr>
        <p:txBody>
          <a:bodyPr/>
          <a:lstStyle/>
          <a:p>
            <a:pPr indent="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s-UY" sz="3200" b="1" dirty="0">
                <a:solidFill>
                  <a:srgbClr val="7030A0"/>
                </a:solidFill>
              </a:rPr>
              <a:t>S</a:t>
            </a:r>
            <a:r>
              <a:rPr lang="en-US" sz="3200" b="1" dirty="0" err="1">
                <a:solidFill>
                  <a:srgbClr val="7030A0"/>
                </a:solidFill>
              </a:rPr>
              <a:t>emántica</a:t>
            </a:r>
            <a:r>
              <a:rPr lang="en-US" sz="3200" b="1" dirty="0">
                <a:solidFill>
                  <a:srgbClr val="7030A0"/>
                </a:solidFill>
              </a:rPr>
              <a:t> - </a:t>
            </a:r>
            <a:r>
              <a:rPr lang="en-US" sz="3200" b="1" dirty="0" err="1">
                <a:solidFill>
                  <a:srgbClr val="7030A0"/>
                </a:solidFill>
              </a:rPr>
              <a:t>Ejemplos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DACF2F-1682-4816-8AF6-C74DD9B56058}"/>
              </a:ext>
            </a:extLst>
          </p:cNvPr>
          <p:cNvSpPr txBox="1"/>
          <p:nvPr/>
        </p:nvSpPr>
        <p:spPr>
          <a:xfrm>
            <a:off x="395536" y="4293096"/>
            <a:ext cx="8208912" cy="148245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>
              <a:spcBef>
                <a:spcPts val="500"/>
              </a:spcBef>
              <a:spcAft>
                <a:spcPts val="595"/>
              </a:spcAft>
            </a:pP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Cualquiera sea la interpretación </a:t>
            </a:r>
            <a:r>
              <a:rPr lang="es-UY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I 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 </a:t>
            </a:r>
            <a:r>
              <a:rPr lang="en-US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𝓚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, no satisface el axioma 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Padre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 </a:t>
            </a:r>
            <a:r>
              <a:rPr lang="es-UY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⊓ </a:t>
            </a:r>
            <a:r>
              <a:rPr lang="es-UY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mbria Math" panose="02040503050406030204" pitchFamily="18" charset="0"/>
              </a:rPr>
              <a:t>Madre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 </a:t>
            </a:r>
            <a:r>
              <a:rPr lang="es-UY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⊑ ⊥</a:t>
            </a:r>
          </a:p>
          <a:p>
            <a:pPr algn="just">
              <a:spcBef>
                <a:spcPts val="500"/>
              </a:spcBef>
              <a:spcAft>
                <a:spcPts val="595"/>
              </a:spcAft>
            </a:pP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Por los axiomas </a:t>
            </a:r>
            <a:r>
              <a:rPr lang="es-UY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mbria Math" panose="02040503050406030204" pitchFamily="18" charset="0"/>
              </a:rPr>
              <a:t>Madre</a:t>
            </a:r>
            <a:r>
              <a:rPr lang="es-UY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mbria Math" panose="02040503050406030204" pitchFamily="18" charset="0"/>
              </a:rPr>
              <a:t>(</a:t>
            </a:r>
            <a:r>
              <a:rPr lang="es-UY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mbria Math" panose="02040503050406030204" pitchFamily="18" charset="0"/>
              </a:rPr>
              <a:t>maria</a:t>
            </a:r>
            <a:r>
              <a:rPr lang="es-UY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mbria Math" panose="02040503050406030204" pitchFamily="18" charset="0"/>
              </a:rPr>
              <a:t>), </a:t>
            </a:r>
            <a:r>
              <a:rPr lang="es-UY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mbria Math" panose="02040503050406030204" pitchFamily="18" charset="0"/>
              </a:rPr>
              <a:t>Padre</a:t>
            </a:r>
            <a:r>
              <a:rPr lang="es-UY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mbria Math" panose="02040503050406030204" pitchFamily="18" charset="0"/>
              </a:rPr>
              <a:t>(</a:t>
            </a:r>
            <a:r>
              <a:rPr lang="es-UY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mbria Math" panose="02040503050406030204" pitchFamily="18" charset="0"/>
              </a:rPr>
              <a:t>maria</a:t>
            </a:r>
            <a:r>
              <a:rPr lang="es-UY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mbria Math" panose="02040503050406030204" pitchFamily="18" charset="0"/>
              </a:rPr>
              <a:t>), </a:t>
            </a:r>
            <a:r>
              <a:rPr lang="es-UY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mbria Math" panose="02040503050406030204" pitchFamily="18" charset="0"/>
              </a:rPr>
              <a:t>Madre</a:t>
            </a:r>
            <a:r>
              <a:rPr lang="es-UY" sz="1800" baseline="30000" dirty="0" err="1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s-UY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mbria Math" panose="02040503050406030204" pitchFamily="18" charset="0"/>
              </a:rPr>
              <a:t> </a:t>
            </a:r>
            <a:r>
              <a:rPr lang="es-UY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mbria Math" panose="02040503050406030204" pitchFamily="18" charset="0"/>
              </a:rPr>
              <a:t>y </a:t>
            </a:r>
            <a:r>
              <a:rPr lang="es-UY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mbria Math" panose="02040503050406030204" pitchFamily="18" charset="0"/>
              </a:rPr>
              <a:t>Padre</a:t>
            </a:r>
            <a:r>
              <a:rPr lang="es-UY" sz="1800" baseline="30000" dirty="0" err="1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s-UY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mbria Math" panose="02040503050406030204" pitchFamily="18" charset="0"/>
              </a:rPr>
              <a:t> </a:t>
            </a:r>
            <a:r>
              <a:rPr lang="es-UY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mbria Math" panose="02040503050406030204" pitchFamily="18" charset="0"/>
              </a:rPr>
              <a:t>deben tener al menos un elemento de </a:t>
            </a:r>
            <a:r>
              <a:rPr lang="es-UY" sz="18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∆</a:t>
            </a:r>
            <a:r>
              <a:rPr lang="es-UY" sz="1800" baseline="300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s-UY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en común, que es </a:t>
            </a:r>
            <a:r>
              <a:rPr lang="es-UY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mbria Math" panose="02040503050406030204" pitchFamily="18" charset="0"/>
              </a:rPr>
              <a:t>maria</a:t>
            </a:r>
            <a:r>
              <a:rPr lang="es-UY" sz="1800" baseline="30000" dirty="0" err="1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s-UY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</a:p>
          <a:p>
            <a:pPr algn="just">
              <a:spcBef>
                <a:spcPts val="500"/>
              </a:spcBef>
              <a:spcAft>
                <a:spcPts val="595"/>
              </a:spcAft>
            </a:pPr>
            <a:r>
              <a:rPr lang="en-US" sz="1800" dirty="0">
                <a:solidFill>
                  <a:srgbClr val="7030A0"/>
                </a:solidFill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𝓚</a:t>
            </a:r>
            <a:r>
              <a:rPr lang="es-UY" sz="18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mbria Math" panose="02040503050406030204" pitchFamily="18" charset="0"/>
              </a:rPr>
              <a:t> es inconsistente ya que no existe ninguna interpretación que sea un modelo de </a:t>
            </a:r>
            <a:r>
              <a:rPr lang="en-US" sz="1800" dirty="0">
                <a:solidFill>
                  <a:srgbClr val="7030A0"/>
                </a:solidFill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𝓚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2255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854435F-D35E-454E-AE0E-F208FF5D4E45}"/>
              </a:ext>
            </a:extLst>
          </p:cNvPr>
          <p:cNvSpPr/>
          <p:nvPr/>
        </p:nvSpPr>
        <p:spPr>
          <a:xfrm>
            <a:off x="1979712" y="2348880"/>
            <a:ext cx="5688632" cy="1152128"/>
          </a:xfrm>
          <a:prstGeom prst="rect">
            <a:avLst/>
          </a:prstGeom>
          <a:solidFill>
            <a:srgbClr val="FA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052736"/>
            <a:ext cx="8641656" cy="5184576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s-UY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 semántica de lógica descriptiva adhiere al paradigma de </a:t>
            </a:r>
          </a:p>
          <a:p>
            <a:pPr marL="0" indent="0"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s-UY" sz="24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mundo abierto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s-UY" sz="1800" i="1" dirty="0">
              <a:latin typeface="Calibri" panose="020F0502020204030204" pitchFamily="34" charset="0"/>
            </a:endParaRPr>
          </a:p>
          <a:p>
            <a:pPr marL="0" indent="0"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s-UY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 se puede derivar que una afirmación es falsa, </a:t>
            </a:r>
          </a:p>
          <a:p>
            <a:pPr marL="0" indent="0"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s-UY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porque no pueda demostrarse que es verdadera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s-UY" sz="2200" dirty="0"/>
          </a:p>
        </p:txBody>
      </p:sp>
      <p:sp>
        <p:nvSpPr>
          <p:cNvPr id="123906" name="1 Título"/>
          <p:cNvSpPr>
            <a:spLocks noGrp="1"/>
          </p:cNvSpPr>
          <p:nvPr>
            <p:ph type="title"/>
          </p:nvPr>
        </p:nvSpPr>
        <p:spPr>
          <a:xfrm>
            <a:off x="251519" y="116632"/>
            <a:ext cx="8641655" cy="576064"/>
          </a:xfrm>
        </p:spPr>
        <p:txBody>
          <a:bodyPr/>
          <a:lstStyle/>
          <a:p>
            <a:pPr indent="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s-UY" sz="3200" b="1" dirty="0">
                <a:solidFill>
                  <a:srgbClr val="7030A0"/>
                </a:solidFill>
              </a:rPr>
              <a:t>Mundo abierto y mundo  cerrado</a:t>
            </a:r>
            <a:endParaRPr 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0785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052736"/>
            <a:ext cx="8641656" cy="5184576"/>
          </a:xfrm>
        </p:spPr>
        <p:txBody>
          <a:bodyPr rtlCol="0">
            <a:norm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en-US" sz="2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𝓚</a:t>
            </a:r>
            <a:r>
              <a:rPr lang="es-UY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= </a:t>
            </a:r>
            <a:r>
              <a:rPr lang="es-UY" sz="2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〈</a:t>
            </a:r>
            <a:r>
              <a:rPr lang="en-US" sz="2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𝓣</a:t>
            </a:r>
            <a:r>
              <a:rPr lang="es-UY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sz="2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𝓐⟩</a:t>
            </a:r>
            <a:r>
              <a:rPr lang="es-UY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en-US" sz="2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𝓣</a:t>
            </a:r>
            <a:r>
              <a:rPr lang="es-UY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= {</a:t>
            </a:r>
            <a:r>
              <a:rPr lang="es-UY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Madre</a:t>
            </a:r>
            <a:r>
              <a:rPr lang="es-UY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 </a:t>
            </a:r>
            <a:r>
              <a:rPr lang="es-UY" sz="2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⊑ </a:t>
            </a:r>
            <a:r>
              <a:rPr lang="es-UY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Persona</a:t>
            </a:r>
            <a:r>
              <a:rPr lang="es-UY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, </a:t>
            </a:r>
            <a:r>
              <a:rPr lang="es-UY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Madre</a:t>
            </a:r>
            <a:r>
              <a:rPr lang="es-UY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 </a:t>
            </a:r>
            <a:r>
              <a:rPr lang="es-UY" sz="2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⊑ ∃</a:t>
            </a:r>
            <a:r>
              <a:rPr lang="es-UY" sz="20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tieneHijo</a:t>
            </a:r>
            <a:r>
              <a:rPr lang="es-UY" sz="2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.</a:t>
            </a:r>
            <a:r>
              <a:rPr lang="es-UY" sz="20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Persona</a:t>
            </a:r>
            <a:r>
              <a:rPr lang="es-UY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}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1200"/>
              </a:spcAft>
              <a:buNone/>
            </a:pPr>
            <a:r>
              <a:rPr lang="en-US" sz="2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𝓐 </a:t>
            </a:r>
            <a:r>
              <a:rPr lang="es-UY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= {</a:t>
            </a:r>
            <a:r>
              <a:rPr lang="es-UY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Persona(maría</a:t>
            </a:r>
            <a:r>
              <a:rPr lang="es-UY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), </a:t>
            </a:r>
            <a:r>
              <a:rPr lang="es-UY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Persona</a:t>
            </a:r>
            <a:r>
              <a:rPr lang="es-UY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(</a:t>
            </a:r>
            <a:r>
              <a:rPr lang="es-UY" sz="20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juana</a:t>
            </a:r>
            <a:r>
              <a:rPr lang="es-UY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), </a:t>
            </a:r>
            <a:r>
              <a:rPr lang="es-UY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Madre</a:t>
            </a:r>
            <a:r>
              <a:rPr lang="es-UY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(</a:t>
            </a:r>
            <a:r>
              <a:rPr lang="es-UY" sz="20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maria</a:t>
            </a:r>
            <a:r>
              <a:rPr lang="es-UY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)}</a:t>
            </a:r>
          </a:p>
          <a:p>
            <a:pPr marL="0" indent="0" algn="just">
              <a:spcAft>
                <a:spcPts val="1200"/>
              </a:spcAft>
              <a:buNone/>
            </a:pPr>
            <a:endParaRPr lang="es-UY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1200"/>
              </a:spcAft>
              <a:buNone/>
            </a:pPr>
            <a:r>
              <a:rPr lang="en-US" sz="2000" dirty="0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𝓚</a:t>
            </a:r>
            <a:r>
              <a:rPr lang="en-US" sz="2000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Cambria Math" panose="02040503050406030204" pitchFamily="18" charset="0"/>
              </a:rPr>
              <a:t> es </a:t>
            </a:r>
            <a:r>
              <a:rPr lang="en-US" sz="2000" dirty="0" err="1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Cambria Math" panose="02040503050406030204" pitchFamily="18" charset="0"/>
              </a:rPr>
              <a:t>consistente</a:t>
            </a:r>
            <a:r>
              <a:rPr lang="en-US" sz="2000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Cambria Math" panose="02040503050406030204" pitchFamily="18" charset="0"/>
              </a:rPr>
              <a:t>?</a:t>
            </a:r>
            <a:endParaRPr lang="en-US" sz="2000" dirty="0">
              <a:solidFill>
                <a:srgbClr val="C00000"/>
              </a:solidFill>
              <a:effectLst/>
              <a:ea typeface="Times New Roman" panose="02020603050405020304" pitchFamily="18" charset="0"/>
            </a:endParaRPr>
          </a:p>
          <a:p>
            <a:pPr marL="0" indent="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s-UY" sz="2200" dirty="0"/>
          </a:p>
        </p:txBody>
      </p:sp>
      <p:sp>
        <p:nvSpPr>
          <p:cNvPr id="123906" name="1 Título"/>
          <p:cNvSpPr>
            <a:spLocks noGrp="1"/>
          </p:cNvSpPr>
          <p:nvPr>
            <p:ph type="title"/>
          </p:nvPr>
        </p:nvSpPr>
        <p:spPr>
          <a:xfrm>
            <a:off x="251519" y="116632"/>
            <a:ext cx="8641655" cy="576064"/>
          </a:xfrm>
        </p:spPr>
        <p:txBody>
          <a:bodyPr/>
          <a:lstStyle/>
          <a:p>
            <a:pPr indent="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s-UY" sz="3200" b="1" dirty="0">
                <a:solidFill>
                  <a:srgbClr val="7030A0"/>
                </a:solidFill>
              </a:rPr>
              <a:t>Mundo abierto y mundo  cerrado</a:t>
            </a:r>
            <a:endParaRPr 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9070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052736"/>
            <a:ext cx="8641656" cy="5184576"/>
          </a:xfrm>
        </p:spPr>
        <p:txBody>
          <a:bodyPr rtlCol="0">
            <a:norm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en-US" sz="2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𝓚</a:t>
            </a:r>
            <a:r>
              <a:rPr lang="es-UY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= </a:t>
            </a:r>
            <a:r>
              <a:rPr lang="es-UY" sz="2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〈</a:t>
            </a:r>
            <a:r>
              <a:rPr lang="en-US" sz="2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𝓣</a:t>
            </a:r>
            <a:r>
              <a:rPr lang="es-UY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sz="2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𝓐⟩</a:t>
            </a:r>
            <a:r>
              <a:rPr lang="es-UY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en-US" sz="2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𝓣</a:t>
            </a:r>
            <a:r>
              <a:rPr lang="es-UY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= {</a:t>
            </a:r>
            <a:r>
              <a:rPr lang="es-UY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Madre</a:t>
            </a:r>
            <a:r>
              <a:rPr lang="es-UY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 </a:t>
            </a:r>
            <a:r>
              <a:rPr lang="es-UY" sz="2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⊑ </a:t>
            </a:r>
            <a:r>
              <a:rPr lang="es-UY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Persona</a:t>
            </a:r>
            <a:r>
              <a:rPr lang="es-UY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, </a:t>
            </a:r>
            <a:r>
              <a:rPr lang="es-UY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Madre</a:t>
            </a:r>
            <a:r>
              <a:rPr lang="es-UY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 </a:t>
            </a:r>
            <a:r>
              <a:rPr lang="es-UY" sz="2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⊑ ∃</a:t>
            </a:r>
            <a:r>
              <a:rPr lang="es-UY" sz="20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tieneHijo</a:t>
            </a:r>
            <a:r>
              <a:rPr lang="es-UY" sz="2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.</a:t>
            </a:r>
            <a:r>
              <a:rPr lang="es-UY" sz="20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Persona</a:t>
            </a:r>
            <a:r>
              <a:rPr lang="es-UY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}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1200"/>
              </a:spcAft>
              <a:buNone/>
            </a:pPr>
            <a:r>
              <a:rPr lang="en-US" sz="2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𝓐 </a:t>
            </a:r>
            <a:r>
              <a:rPr lang="es-UY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= {</a:t>
            </a:r>
            <a:r>
              <a:rPr lang="es-UY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Persona(maría</a:t>
            </a:r>
            <a:r>
              <a:rPr lang="es-UY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), </a:t>
            </a:r>
            <a:r>
              <a:rPr lang="es-UY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Persona</a:t>
            </a:r>
            <a:r>
              <a:rPr lang="es-UY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(</a:t>
            </a:r>
            <a:r>
              <a:rPr lang="es-UY" sz="20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juana</a:t>
            </a:r>
            <a:r>
              <a:rPr lang="es-UY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), </a:t>
            </a:r>
            <a:r>
              <a:rPr lang="es-UY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Madre</a:t>
            </a:r>
            <a:r>
              <a:rPr lang="es-UY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(</a:t>
            </a:r>
            <a:r>
              <a:rPr lang="es-UY" sz="20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maria</a:t>
            </a:r>
            <a:r>
              <a:rPr lang="es-UY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)}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Posible modelo de </a:t>
            </a:r>
            <a:r>
              <a:rPr lang="en-US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𝓚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mbria Math" panose="02040503050406030204" pitchFamily="18" charset="0"/>
              </a:rPr>
              <a:t>: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400"/>
              </a:spcAft>
              <a:buNone/>
            </a:pPr>
            <a:r>
              <a:rPr lang="en-US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 (</a:t>
            </a:r>
            <a:r>
              <a:rPr lang="en-US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∆</a:t>
            </a:r>
            <a:r>
              <a:rPr lang="en-US" sz="1800" baseline="30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baseline="30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.I</a:t>
            </a:r>
            <a:r>
              <a:rPr lang="en-US" sz="18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400"/>
              </a:spcBef>
              <a:spcAft>
                <a:spcPts val="400"/>
              </a:spcAft>
              <a:buNone/>
            </a:pPr>
            <a:r>
              <a:rPr lang="en-US" sz="18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∆</a:t>
            </a:r>
            <a:r>
              <a:rPr lang="en-US" sz="1800" baseline="30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 {</a:t>
            </a:r>
            <a: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a, b, </a:t>
            </a:r>
            <a:r>
              <a:rPr lang="en-US" sz="1800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}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400"/>
              </a:spcBef>
              <a:spcAft>
                <a:spcPts val="400"/>
              </a:spcAft>
              <a:buNone/>
            </a:pPr>
            <a:r>
              <a:rPr lang="en-US" sz="18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Persona</a:t>
            </a:r>
            <a:r>
              <a:rPr lang="en-US" sz="1800" baseline="30000" dirty="0" err="1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n-US" sz="1800" baseline="30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 {</a:t>
            </a:r>
            <a: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a, b, c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}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400"/>
              </a:spcBef>
              <a:spcAft>
                <a:spcPts val="400"/>
              </a:spcAft>
              <a:buNone/>
            </a:pPr>
            <a:r>
              <a:rPr lang="es-UY" sz="18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Madre</a:t>
            </a:r>
            <a:r>
              <a:rPr lang="es-UY" sz="1800" baseline="30000" dirty="0" err="1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s-UY" sz="1800" baseline="30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 {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}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400"/>
              </a:spcBef>
              <a:spcAft>
                <a:spcPts val="400"/>
              </a:spcAft>
              <a:buNone/>
            </a:pPr>
            <a:r>
              <a:rPr lang="es-UY" sz="18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tieneHijo</a:t>
            </a:r>
            <a:r>
              <a:rPr lang="es-UY" sz="1800" baseline="30000" dirty="0" err="1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s-UY" sz="1800" baseline="30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 {&lt;</a:t>
            </a:r>
            <a:r>
              <a:rPr lang="es-UY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s-UY" sz="1800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&gt;}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400"/>
              </a:spcBef>
              <a:spcAft>
                <a:spcPts val="400"/>
              </a:spcAft>
              <a:buNone/>
            </a:pPr>
            <a: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maria</a:t>
            </a:r>
            <a:r>
              <a:rPr lang="en-US" sz="1800" baseline="30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I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 </a:t>
            </a:r>
            <a: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400"/>
              </a:spcBef>
              <a:spcAft>
                <a:spcPts val="400"/>
              </a:spcAft>
              <a:buNone/>
            </a:pPr>
            <a:r>
              <a:rPr lang="en-US" sz="18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juana</a:t>
            </a:r>
            <a:r>
              <a:rPr lang="en-US" sz="1800" baseline="30000" dirty="0"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I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 </a:t>
            </a:r>
            <a: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s-UY" sz="2200" dirty="0"/>
          </a:p>
        </p:txBody>
      </p:sp>
      <p:sp>
        <p:nvSpPr>
          <p:cNvPr id="123906" name="1 Título"/>
          <p:cNvSpPr>
            <a:spLocks noGrp="1"/>
          </p:cNvSpPr>
          <p:nvPr>
            <p:ph type="title"/>
          </p:nvPr>
        </p:nvSpPr>
        <p:spPr>
          <a:xfrm>
            <a:off x="251519" y="116632"/>
            <a:ext cx="8641655" cy="576064"/>
          </a:xfrm>
        </p:spPr>
        <p:txBody>
          <a:bodyPr/>
          <a:lstStyle/>
          <a:p>
            <a:pPr indent="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s-UY" sz="3200" b="1" dirty="0">
                <a:solidFill>
                  <a:srgbClr val="7030A0"/>
                </a:solidFill>
              </a:rPr>
              <a:t>Mundo abierto y mundo  cerrado</a:t>
            </a:r>
            <a:endParaRPr 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657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1 Título"/>
          <p:cNvSpPr>
            <a:spLocks noGrp="1"/>
          </p:cNvSpPr>
          <p:nvPr>
            <p:ph type="title"/>
          </p:nvPr>
        </p:nvSpPr>
        <p:spPr>
          <a:xfrm>
            <a:off x="251519" y="116632"/>
            <a:ext cx="8641655" cy="576064"/>
          </a:xfrm>
        </p:spPr>
        <p:txBody>
          <a:bodyPr/>
          <a:lstStyle/>
          <a:p>
            <a:pPr indent="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s-UY" sz="3200" b="1" dirty="0">
                <a:solidFill>
                  <a:srgbClr val="7030A0"/>
                </a:solidFill>
              </a:rPr>
              <a:t>Bloques de construcción de lógica descriptiva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850" y="980728"/>
            <a:ext cx="8569325" cy="5688632"/>
          </a:xfrm>
        </p:spPr>
        <p:txBody>
          <a:bodyPr rtlCol="0">
            <a:normAutofit fontScale="77500" lnSpcReduction="20000"/>
          </a:bodyPr>
          <a:lstStyle/>
          <a:p>
            <a:pPr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s-UY" sz="2800" b="1" dirty="0">
                <a:solidFill>
                  <a:schemeClr val="accent6">
                    <a:lumMod val="75000"/>
                  </a:schemeClr>
                </a:solidFill>
              </a:rPr>
              <a:t>Instancias o individuos: </a:t>
            </a:r>
            <a:r>
              <a:rPr lang="es-UY" sz="2800" dirty="0"/>
              <a:t>constantes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s-UY" sz="2800" dirty="0"/>
              <a:t>     </a:t>
            </a:r>
            <a:r>
              <a:rPr lang="es-UY" sz="23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Elementos, objetos atómicos del dominio</a:t>
            </a:r>
            <a:endParaRPr lang="es-UY" sz="2300" dirty="0">
              <a:solidFill>
                <a:srgbClr val="7030A0"/>
              </a:solidFill>
            </a:endParaRPr>
          </a:p>
          <a:p>
            <a:pPr marL="0" indent="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s-UY" sz="2800" dirty="0"/>
              <a:t>     </a:t>
            </a:r>
            <a:r>
              <a:rPr lang="es-UY" sz="2200" i="1" dirty="0"/>
              <a:t>María, Uruguay</a:t>
            </a:r>
            <a:endParaRPr lang="es-UY" sz="2200" dirty="0"/>
          </a:p>
          <a:p>
            <a:pPr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s-UY" sz="2800" b="1" dirty="0">
                <a:solidFill>
                  <a:schemeClr val="accent6">
                    <a:lumMod val="75000"/>
                  </a:schemeClr>
                </a:solidFill>
              </a:rPr>
              <a:t>Conceptos </a:t>
            </a:r>
            <a:r>
              <a:rPr lang="es-UY" sz="2800" b="1" dirty="0" err="1">
                <a:solidFill>
                  <a:schemeClr val="accent6">
                    <a:lumMod val="75000"/>
                  </a:schemeClr>
                </a:solidFill>
              </a:rPr>
              <a:t>ó</a:t>
            </a:r>
            <a:r>
              <a:rPr lang="es-UY" sz="2800" b="1" dirty="0">
                <a:solidFill>
                  <a:schemeClr val="accent6">
                    <a:lumMod val="75000"/>
                  </a:schemeClr>
                </a:solidFill>
              </a:rPr>
              <a:t> clases: </a:t>
            </a:r>
            <a:r>
              <a:rPr lang="es-UY" sz="2800" dirty="0"/>
              <a:t>predicados unarios</a:t>
            </a:r>
          </a:p>
          <a:p>
            <a:pPr marL="36000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UY" sz="2300" dirty="0">
                <a:solidFill>
                  <a:srgbClr val="7030A0"/>
                </a:solidFill>
              </a:rPr>
              <a:t>Conjuntos de elementos del dominio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s-UY" sz="2200" i="1" dirty="0"/>
              <a:t>       Persona</a:t>
            </a:r>
            <a:r>
              <a:rPr lang="es-UY" sz="2200" dirty="0"/>
              <a:t>, </a:t>
            </a:r>
            <a:r>
              <a:rPr lang="es-UY" sz="2200" i="1" dirty="0"/>
              <a:t>Estudiante</a:t>
            </a:r>
            <a:r>
              <a:rPr lang="es-UY" sz="2200" dirty="0"/>
              <a:t>, </a:t>
            </a:r>
            <a:r>
              <a:rPr lang="es-UY" sz="2200" i="1" dirty="0"/>
              <a:t>País</a:t>
            </a:r>
            <a:endParaRPr lang="es-UY" sz="2200" i="1" baseline="-25000" dirty="0"/>
          </a:p>
          <a:p>
            <a:pPr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s-UY" sz="2800" b="1" dirty="0">
                <a:solidFill>
                  <a:schemeClr val="accent6">
                    <a:lumMod val="75000"/>
                  </a:schemeClr>
                </a:solidFill>
              </a:rPr>
              <a:t>Relaciones </a:t>
            </a:r>
            <a:r>
              <a:rPr lang="es-UY" sz="2800" b="1" dirty="0" err="1">
                <a:solidFill>
                  <a:schemeClr val="accent6">
                    <a:lumMod val="75000"/>
                  </a:schemeClr>
                </a:solidFill>
              </a:rPr>
              <a:t>ó</a:t>
            </a:r>
            <a:r>
              <a:rPr lang="es-UY" sz="2800" b="1" dirty="0">
                <a:solidFill>
                  <a:schemeClr val="accent6">
                    <a:lumMod val="75000"/>
                  </a:schemeClr>
                </a:solidFill>
              </a:rPr>
              <a:t> roles: </a:t>
            </a:r>
            <a:r>
              <a:rPr lang="es-UY" sz="2800" dirty="0"/>
              <a:t>predicados binarios</a:t>
            </a:r>
            <a:endParaRPr lang="es-UY" sz="2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6000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UY" sz="2300" dirty="0">
                <a:solidFill>
                  <a:srgbClr val="7030A0"/>
                </a:solidFill>
              </a:rPr>
              <a:t>Conjuntos de pares de elementos del dominio</a:t>
            </a:r>
          </a:p>
          <a:p>
            <a:pPr marL="360000" inden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s-UY" sz="2200" dirty="0"/>
              <a:t>Ej.: </a:t>
            </a:r>
            <a:r>
              <a:rPr lang="es-UY" sz="2200" i="1" dirty="0"/>
              <a:t>vive </a:t>
            </a:r>
            <a:r>
              <a:rPr lang="es-UY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⊆ </a:t>
            </a:r>
            <a:r>
              <a:rPr lang="es-UY" sz="2200" i="1" dirty="0"/>
              <a:t>Persona</a:t>
            </a:r>
            <a:r>
              <a:rPr lang="es-UY" sz="2200" i="1" baseline="-25000" dirty="0"/>
              <a:t> </a:t>
            </a:r>
            <a:r>
              <a:rPr lang="es-UY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s-UY" sz="2200" dirty="0"/>
              <a:t> </a:t>
            </a:r>
            <a:r>
              <a:rPr lang="es-UY" sz="2200" i="1" dirty="0" err="1"/>
              <a:t>Pais</a:t>
            </a:r>
            <a:endParaRPr lang="es-UY" sz="2200" i="1" baseline="-25000" dirty="0"/>
          </a:p>
          <a:p>
            <a:pPr marL="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s-UY" sz="2800" b="1" dirty="0">
                <a:solidFill>
                  <a:schemeClr val="accent6">
                    <a:lumMod val="75000"/>
                  </a:schemeClr>
                </a:solidFill>
              </a:rPr>
              <a:t>Axiomas: </a:t>
            </a:r>
            <a:r>
              <a:rPr lang="es-UY" sz="2800" dirty="0"/>
              <a:t>sentencias que son siempre verdaderas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s-UY" sz="2800" dirty="0">
                <a:solidFill>
                  <a:srgbClr val="7030A0"/>
                </a:solidFill>
              </a:rPr>
              <a:t>     </a:t>
            </a:r>
            <a:r>
              <a:rPr lang="es-UY" sz="23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Afirmaciones sobre individuos, conceptos y roles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s-UY" sz="1800" dirty="0">
                <a:latin typeface="Calibri" panose="020F0502020204030204" pitchFamily="34" charset="0"/>
              </a:rPr>
              <a:t>        </a:t>
            </a:r>
            <a:r>
              <a:rPr lang="es-UY" sz="2200" i="1" dirty="0"/>
              <a:t>Estudiante</a:t>
            </a:r>
            <a:r>
              <a:rPr lang="es-UY" sz="2200" i="1" baseline="-25000" dirty="0"/>
              <a:t> </a:t>
            </a:r>
            <a:r>
              <a:rPr lang="es-UY" sz="2200" dirty="0">
                <a:ea typeface="Cambria Math" panose="02040503050406030204" pitchFamily="18" charset="0"/>
              </a:rPr>
              <a:t>es una subclase de</a:t>
            </a:r>
            <a:r>
              <a:rPr lang="es-UY" sz="2200" dirty="0"/>
              <a:t> </a:t>
            </a:r>
            <a:r>
              <a:rPr lang="es-UY" sz="2200" i="1" dirty="0"/>
              <a:t>Persona</a:t>
            </a:r>
            <a:r>
              <a:rPr lang="es-UY" sz="2200" i="1" baseline="-25000" dirty="0"/>
              <a:t>             </a:t>
            </a:r>
            <a:r>
              <a:rPr lang="es-UY" sz="2200" b="1" i="1" dirty="0"/>
              <a:t>Estudiante</a:t>
            </a:r>
            <a:r>
              <a:rPr lang="es-UY" sz="2200" b="1" dirty="0"/>
              <a:t> </a:t>
            </a:r>
            <a:r>
              <a:rPr lang="es-UY" sz="2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⊑ </a:t>
            </a:r>
            <a:r>
              <a:rPr lang="es-UY" sz="2200" b="1" i="1" dirty="0"/>
              <a:t>Persona</a:t>
            </a:r>
            <a:endParaRPr lang="es-UY" sz="2200" b="1" dirty="0"/>
          </a:p>
          <a:p>
            <a:pPr marL="0" indent="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s-UY" sz="2200" b="1" i="1" dirty="0"/>
              <a:t>      </a:t>
            </a:r>
            <a:r>
              <a:rPr lang="es-UY" sz="2200" i="1" dirty="0"/>
              <a:t>María </a:t>
            </a:r>
            <a:r>
              <a:rPr lang="es-UY" sz="2200" dirty="0"/>
              <a:t>es una instancia de </a:t>
            </a:r>
            <a:r>
              <a:rPr lang="es-UY" sz="2200" i="1" dirty="0"/>
              <a:t>Persona</a:t>
            </a:r>
            <a:r>
              <a:rPr lang="es-UY" sz="2200" i="1" baseline="-25000" dirty="0"/>
              <a:t>                        </a:t>
            </a:r>
            <a:r>
              <a:rPr lang="es-UY" sz="2200" b="1" i="1" dirty="0"/>
              <a:t>Persona</a:t>
            </a:r>
            <a:r>
              <a:rPr lang="es-UY" sz="2200" b="1" dirty="0"/>
              <a:t>(</a:t>
            </a:r>
            <a:r>
              <a:rPr lang="es-UY" sz="2200" b="1" i="1" dirty="0"/>
              <a:t>María</a:t>
            </a:r>
            <a:r>
              <a:rPr lang="es-UY" sz="2200" b="1" dirty="0"/>
              <a:t>)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s-UY" sz="2200" i="1" dirty="0"/>
              <a:t>      María vive </a:t>
            </a:r>
            <a:r>
              <a:rPr lang="es-UY" sz="2200" dirty="0"/>
              <a:t>en</a:t>
            </a:r>
            <a:r>
              <a:rPr lang="es-UY" sz="2200" i="1" dirty="0"/>
              <a:t> Uruguay                                    </a:t>
            </a:r>
            <a:r>
              <a:rPr lang="es-UY" sz="2200" b="1" i="1" dirty="0"/>
              <a:t>vive</a:t>
            </a:r>
            <a:r>
              <a:rPr lang="es-UY" sz="2200" b="1" dirty="0"/>
              <a:t>(</a:t>
            </a:r>
            <a:r>
              <a:rPr lang="es-UY" sz="2200" b="1" i="1" dirty="0"/>
              <a:t>María, Uruguay</a:t>
            </a:r>
            <a:r>
              <a:rPr lang="es-UY" sz="2200" b="1" dirty="0"/>
              <a:t>)</a:t>
            </a:r>
            <a:r>
              <a:rPr lang="es-UY" sz="2200" b="1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endParaRPr lang="es-UY" sz="2200" dirty="0"/>
          </a:p>
        </p:txBody>
      </p:sp>
    </p:spTree>
    <p:extLst>
      <p:ext uri="{BB962C8B-B14F-4D97-AF65-F5344CB8AC3E}">
        <p14:creationId xmlns:p14="http://schemas.microsoft.com/office/powerpoint/2010/main" val="52877145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854435F-D35E-454E-AE0E-F208FF5D4E45}"/>
              </a:ext>
            </a:extLst>
          </p:cNvPr>
          <p:cNvSpPr/>
          <p:nvPr/>
        </p:nvSpPr>
        <p:spPr>
          <a:xfrm>
            <a:off x="1979712" y="2348880"/>
            <a:ext cx="5688632" cy="1152128"/>
          </a:xfrm>
          <a:prstGeom prst="rect">
            <a:avLst/>
          </a:prstGeom>
          <a:solidFill>
            <a:srgbClr val="FA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052736"/>
            <a:ext cx="8641656" cy="5184576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s-UY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 semántica de lógica descriptiva adhiere al paradigma de </a:t>
            </a:r>
          </a:p>
          <a:p>
            <a:pPr marL="0" indent="0"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s-UY" sz="24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mundo abierto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s-UY" sz="1800" i="1" dirty="0">
              <a:latin typeface="Calibri" panose="020F0502020204030204" pitchFamily="34" charset="0"/>
            </a:endParaRPr>
          </a:p>
          <a:p>
            <a:pPr marL="0" indent="0"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s-UY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 se puede derivar que una afirmación es falsa, </a:t>
            </a:r>
          </a:p>
          <a:p>
            <a:pPr marL="0" indent="0"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s-UY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porque no pueda demostrarse que es verdadera</a:t>
            </a:r>
            <a:r>
              <a:rPr lang="es-UY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s-UY" sz="2200" dirty="0"/>
          </a:p>
        </p:txBody>
      </p:sp>
      <p:sp>
        <p:nvSpPr>
          <p:cNvPr id="123906" name="1 Título"/>
          <p:cNvSpPr>
            <a:spLocks noGrp="1"/>
          </p:cNvSpPr>
          <p:nvPr>
            <p:ph type="title"/>
          </p:nvPr>
        </p:nvSpPr>
        <p:spPr>
          <a:xfrm>
            <a:off x="251519" y="116632"/>
            <a:ext cx="8641655" cy="576064"/>
          </a:xfrm>
        </p:spPr>
        <p:txBody>
          <a:bodyPr/>
          <a:lstStyle/>
          <a:p>
            <a:pPr indent="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s-UY" sz="3200" b="1" dirty="0">
                <a:solidFill>
                  <a:srgbClr val="7030A0"/>
                </a:solidFill>
              </a:rPr>
              <a:t>Mundo abierto y mundo  cerrado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695C00-426B-4B47-ABE0-125475B9D458}"/>
              </a:ext>
            </a:extLst>
          </p:cNvPr>
          <p:cNvSpPr txBox="1"/>
          <p:nvPr/>
        </p:nvSpPr>
        <p:spPr>
          <a:xfrm>
            <a:off x="971600" y="4222828"/>
            <a:ext cx="7277198" cy="965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UY" sz="2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El paradigma de mundo abierto es coherente con el hecho de que </a:t>
            </a:r>
          </a:p>
          <a:p>
            <a:pPr algn="ctr">
              <a:lnSpc>
                <a:spcPct val="150000"/>
              </a:lnSpc>
            </a:pPr>
            <a:r>
              <a:rPr lang="es-UY" sz="2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 información en la Web está incompleta.</a:t>
            </a:r>
            <a:endParaRPr lang="en-US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18794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1 Título"/>
          <p:cNvSpPr>
            <a:spLocks noGrp="1"/>
          </p:cNvSpPr>
          <p:nvPr>
            <p:ph type="title"/>
          </p:nvPr>
        </p:nvSpPr>
        <p:spPr>
          <a:xfrm>
            <a:off x="251519" y="116632"/>
            <a:ext cx="8641655" cy="576064"/>
          </a:xfrm>
        </p:spPr>
        <p:txBody>
          <a:bodyPr/>
          <a:lstStyle/>
          <a:p>
            <a:pPr indent="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n-US" sz="3200" b="1" dirty="0" err="1">
                <a:solidFill>
                  <a:srgbClr val="7030A0"/>
                </a:solidFill>
              </a:rPr>
              <a:t>Bibliograf</a:t>
            </a:r>
            <a:r>
              <a:rPr lang="es-UY" sz="3200" b="1" dirty="0">
                <a:solidFill>
                  <a:srgbClr val="7030A0"/>
                </a:solidFill>
              </a:rPr>
              <a:t>í</a:t>
            </a:r>
            <a:r>
              <a:rPr lang="en-US" sz="3200" b="1" dirty="0">
                <a:solidFill>
                  <a:srgbClr val="7030A0"/>
                </a:solidFill>
              </a:rPr>
              <a:t>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850" y="692696"/>
            <a:ext cx="8569325" cy="6048672"/>
          </a:xfrm>
        </p:spPr>
        <p:txBody>
          <a:bodyPr rtlCol="0">
            <a:normAutofit/>
          </a:bodyPr>
          <a:lstStyle/>
          <a:p>
            <a:pPr marL="0" indent="0" algn="just">
              <a:spcAft>
                <a:spcPts val="1200"/>
              </a:spcAft>
              <a:buNone/>
            </a:pPr>
            <a:r>
              <a:rPr lang="es-UY" sz="2400" dirty="0"/>
              <a:t>Franz </a:t>
            </a:r>
            <a:r>
              <a:rPr lang="es-UY" sz="2400" dirty="0" err="1"/>
              <a:t>Baader</a:t>
            </a:r>
            <a:r>
              <a:rPr lang="es-UY" sz="2400" dirty="0"/>
              <a:t>, </a:t>
            </a:r>
            <a:r>
              <a:rPr lang="es-UY" sz="2400" dirty="0" err="1"/>
              <a:t>Ian</a:t>
            </a:r>
            <a:r>
              <a:rPr lang="es-UY" sz="2400" dirty="0"/>
              <a:t> </a:t>
            </a:r>
            <a:r>
              <a:rPr lang="es-UY" sz="2400" dirty="0" err="1"/>
              <a:t>Horrocks</a:t>
            </a:r>
            <a:r>
              <a:rPr lang="es-UY" sz="2400" dirty="0"/>
              <a:t>, </a:t>
            </a:r>
            <a:r>
              <a:rPr lang="es-UY" sz="2400" dirty="0" err="1"/>
              <a:t>Ulrike</a:t>
            </a:r>
            <a:r>
              <a:rPr lang="es-UY" sz="2400" dirty="0"/>
              <a:t> </a:t>
            </a:r>
            <a:r>
              <a:rPr lang="es-UY" sz="2400" dirty="0" err="1"/>
              <a:t>Sattler</a:t>
            </a:r>
            <a:r>
              <a:rPr lang="es-UY" sz="2400" dirty="0"/>
              <a:t>: </a:t>
            </a:r>
            <a:r>
              <a:rPr lang="es-UY" sz="2400" dirty="0" err="1"/>
              <a:t>Description</a:t>
            </a:r>
            <a:r>
              <a:rPr lang="es-UY" sz="2400" dirty="0"/>
              <a:t> </a:t>
            </a:r>
            <a:r>
              <a:rPr lang="es-UY" sz="2400" dirty="0" err="1"/>
              <a:t>Logics</a:t>
            </a:r>
            <a:r>
              <a:rPr lang="es-UY" sz="2400" dirty="0"/>
              <a:t>. </a:t>
            </a:r>
            <a:r>
              <a:rPr lang="nl-NL" sz="2400" dirty="0"/>
              <a:t>Handbook on Ontologies 2004: 3-28</a:t>
            </a:r>
            <a:endParaRPr lang="es-UY" sz="2200" dirty="0">
              <a:solidFill>
                <a:srgbClr val="7030A0"/>
              </a:solidFill>
            </a:endParaRPr>
          </a:p>
          <a:p>
            <a:pPr marL="0" indent="0" algn="just">
              <a:spcAft>
                <a:spcPts val="1200"/>
              </a:spcAft>
              <a:buNone/>
            </a:pPr>
            <a:r>
              <a:rPr lang="es-UY" sz="2400" dirty="0"/>
              <a:t>Capítulo 2 </a:t>
            </a:r>
            <a:r>
              <a:rPr lang="es-UY" sz="2400" dirty="0" err="1"/>
              <a:t>Description</a:t>
            </a:r>
            <a:r>
              <a:rPr lang="es-UY" sz="2400" dirty="0"/>
              <a:t> </a:t>
            </a:r>
            <a:r>
              <a:rPr lang="es-UY" sz="2400" dirty="0" err="1"/>
              <a:t>Logics</a:t>
            </a:r>
            <a:r>
              <a:rPr lang="es-UY" sz="2400" dirty="0"/>
              <a:t> </a:t>
            </a:r>
            <a:r>
              <a:rPr lang="es-UY" sz="2400" dirty="0" err="1"/>
              <a:t>Handbook</a:t>
            </a:r>
            <a:r>
              <a:rPr lang="es-UY" sz="2400" dirty="0"/>
              <a:t>: </a:t>
            </a:r>
            <a:r>
              <a:rPr lang="es-UY" sz="2400" dirty="0" err="1"/>
              <a:t>Theory</a:t>
            </a:r>
            <a:r>
              <a:rPr lang="es-UY" sz="2400" dirty="0"/>
              <a:t>, </a:t>
            </a:r>
            <a:r>
              <a:rPr lang="en-US" sz="2400" dirty="0"/>
              <a:t>Implementation, and Applications. </a:t>
            </a:r>
            <a:r>
              <a:rPr lang="en-US" sz="2400" dirty="0" err="1"/>
              <a:t>Editores</a:t>
            </a:r>
            <a:r>
              <a:rPr lang="en-US" sz="2400" dirty="0"/>
              <a:t> Franz </a:t>
            </a:r>
            <a:r>
              <a:rPr lang="en-US" sz="2400" dirty="0" err="1"/>
              <a:t>Baader</a:t>
            </a:r>
            <a:r>
              <a:rPr lang="en-US" sz="2400" dirty="0"/>
              <a:t> and </a:t>
            </a:r>
            <a:r>
              <a:rPr lang="es-UY" sz="2400" dirty="0"/>
              <a:t>Diego </a:t>
            </a:r>
            <a:r>
              <a:rPr lang="es-UY" sz="2400" dirty="0" err="1"/>
              <a:t>Calvanese</a:t>
            </a:r>
            <a:r>
              <a:rPr lang="es-UY" sz="2400" dirty="0"/>
              <a:t> and Deborah L. </a:t>
            </a:r>
            <a:r>
              <a:rPr lang="es-UY" sz="2400" dirty="0" err="1"/>
              <a:t>McGuinness</a:t>
            </a:r>
            <a:r>
              <a:rPr lang="es-UY" sz="2400" dirty="0"/>
              <a:t> and </a:t>
            </a:r>
            <a:r>
              <a:rPr lang="es-UY" sz="2400" dirty="0" err="1"/>
              <a:t>Daniele</a:t>
            </a:r>
            <a:r>
              <a:rPr lang="es-UY" sz="2400" dirty="0"/>
              <a:t> </a:t>
            </a:r>
            <a:r>
              <a:rPr lang="es-UY" sz="2400" dirty="0" err="1"/>
              <a:t>Nardi</a:t>
            </a:r>
            <a:r>
              <a:rPr lang="es-UY" sz="2400" dirty="0"/>
              <a:t> and Peter F. </a:t>
            </a:r>
            <a:r>
              <a:rPr lang="es-UY" sz="2400" dirty="0" err="1"/>
              <a:t>Patel</a:t>
            </a:r>
            <a:r>
              <a:rPr lang="es-UY" sz="2400" dirty="0"/>
              <a:t>-Schneider. 2003. </a:t>
            </a:r>
          </a:p>
          <a:p>
            <a:pPr marL="0" indent="0">
              <a:buNone/>
            </a:pPr>
            <a:r>
              <a:rPr lang="en-US" sz="2400" dirty="0"/>
              <a:t>Pascal </a:t>
            </a:r>
            <a:r>
              <a:rPr lang="en-US" sz="2400" dirty="0" err="1"/>
              <a:t>Hitzler</a:t>
            </a:r>
            <a:r>
              <a:rPr lang="en-US" sz="2400" dirty="0"/>
              <a:t>, Markus </a:t>
            </a:r>
            <a:r>
              <a:rPr lang="en-US" sz="2400" dirty="0" err="1"/>
              <a:t>Krötzsch</a:t>
            </a:r>
            <a:r>
              <a:rPr lang="en-US" sz="2400" dirty="0"/>
              <a:t>, Sebastian Rudolph: Foundations of Semantic </a:t>
            </a:r>
            <a:r>
              <a:rPr lang="es-UY" sz="2400" dirty="0"/>
              <a:t>Web Technologies, Chapman &amp; Hall/CRC, 2009.</a:t>
            </a:r>
          </a:p>
          <a:p>
            <a:pPr marL="0" indent="0">
              <a:buNone/>
            </a:pPr>
            <a:endParaRPr lang="es-UY" sz="2400" dirty="0"/>
          </a:p>
          <a:p>
            <a:pPr marL="0" indent="0">
              <a:buNone/>
            </a:pPr>
            <a:r>
              <a:rPr lang="en-US" sz="2800" dirty="0" err="1"/>
              <a:t>Instalar</a:t>
            </a:r>
            <a:r>
              <a:rPr lang="en-US" sz="2800" dirty="0"/>
              <a:t>: </a:t>
            </a:r>
            <a:r>
              <a:rPr lang="en-US" sz="2400" u="sng" dirty="0">
                <a:solidFill>
                  <a:schemeClr val="accent2">
                    <a:lumMod val="75000"/>
                  </a:schemeClr>
                </a:solidFill>
                <a:hlinkClick r:id="rId3"/>
              </a:rPr>
              <a:t>http://protege.stanford.edu/</a:t>
            </a:r>
            <a:endParaRPr lang="en-US" sz="2400" u="sng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s-UY" sz="2400" dirty="0"/>
          </a:p>
          <a:p>
            <a:pPr marL="0" indent="0" algn="just">
              <a:spcAft>
                <a:spcPts val="1200"/>
              </a:spcAft>
              <a:buNone/>
            </a:pPr>
            <a:endParaRPr lang="es-UY" sz="2400" dirty="0"/>
          </a:p>
        </p:txBody>
      </p:sp>
    </p:spTree>
    <p:extLst>
      <p:ext uri="{BB962C8B-B14F-4D97-AF65-F5344CB8AC3E}">
        <p14:creationId xmlns:p14="http://schemas.microsoft.com/office/powerpoint/2010/main" val="2105240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1 Título"/>
          <p:cNvSpPr>
            <a:spLocks noGrp="1"/>
          </p:cNvSpPr>
          <p:nvPr>
            <p:ph type="title"/>
          </p:nvPr>
        </p:nvSpPr>
        <p:spPr>
          <a:xfrm>
            <a:off x="251519" y="116632"/>
            <a:ext cx="8641655" cy="576064"/>
          </a:xfrm>
        </p:spPr>
        <p:txBody>
          <a:bodyPr/>
          <a:lstStyle/>
          <a:p>
            <a:pPr indent="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n-US" sz="3200" b="1" dirty="0" err="1">
                <a:solidFill>
                  <a:srgbClr val="7030A0"/>
                </a:solidFill>
              </a:rPr>
              <a:t>Lógica</a:t>
            </a:r>
            <a:r>
              <a:rPr lang="en-US" sz="3200" b="1" dirty="0">
                <a:solidFill>
                  <a:srgbClr val="7030A0"/>
                </a:solidFill>
              </a:rPr>
              <a:t>(s) </a:t>
            </a:r>
            <a:r>
              <a:rPr lang="en-US" sz="3200" b="1" dirty="0" err="1">
                <a:solidFill>
                  <a:srgbClr val="7030A0"/>
                </a:solidFill>
              </a:rPr>
              <a:t>Descriptiva</a:t>
            </a:r>
            <a:r>
              <a:rPr lang="en-US" sz="3200" b="1" dirty="0">
                <a:solidFill>
                  <a:srgbClr val="7030A0"/>
                </a:solidFill>
              </a:rPr>
              <a:t>(s)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850" y="1196752"/>
            <a:ext cx="8569325" cy="5544616"/>
          </a:xfrm>
        </p:spPr>
        <p:txBody>
          <a:bodyPr rtlCol="0">
            <a:normAutofit/>
          </a:bodyPr>
          <a:lstStyle/>
          <a:p>
            <a:pPr marL="7029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UY" sz="2200" dirty="0"/>
              <a:t>Familias de lenguajes de representación de conocimiento (fragmentos de lógica de primer orden)</a:t>
            </a:r>
          </a:p>
          <a:p>
            <a:pPr marL="702900">
              <a:buFont typeface="Wingdings" panose="05000000000000000000" pitchFamily="2" charset="2"/>
              <a:buChar char="§"/>
            </a:pPr>
            <a:r>
              <a:rPr lang="es-UY" sz="2200" dirty="0"/>
              <a:t>Permiten representar conocimiento conceptual de un dominio de aplicación en forma estructurada y formalmente bien entendida.</a:t>
            </a:r>
            <a:endParaRPr lang="es-UY" sz="2200" i="1" baseline="-25000" dirty="0"/>
          </a:p>
          <a:p>
            <a:pPr marL="360000" indent="0">
              <a:buNone/>
            </a:pPr>
            <a:r>
              <a:rPr lang="es-UY" sz="2200" b="1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endParaRPr lang="es-UY" sz="2200" dirty="0"/>
          </a:p>
        </p:txBody>
      </p:sp>
      <p:graphicFrame>
        <p:nvGraphicFramePr>
          <p:cNvPr id="5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473346"/>
              </p:ext>
            </p:extLst>
          </p:nvPr>
        </p:nvGraphicFramePr>
        <p:xfrm>
          <a:off x="827584" y="3501008"/>
          <a:ext cx="7632848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08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27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2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UY" sz="1800" dirty="0">
                          <a:solidFill>
                            <a:schemeClr val="tx1"/>
                          </a:solidFill>
                        </a:rPr>
                        <a:t>Representación de</a:t>
                      </a:r>
                    </a:p>
                    <a:p>
                      <a:pPr algn="ctr"/>
                      <a:r>
                        <a:rPr lang="es-UY" sz="1800" dirty="0">
                          <a:solidFill>
                            <a:schemeClr val="tx1"/>
                          </a:solidFill>
                        </a:rPr>
                        <a:t>Conocimiento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36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800" dirty="0">
                          <a:solidFill>
                            <a:schemeClr val="tx1"/>
                          </a:solidFill>
                        </a:rPr>
                        <a:t>Lógica</a:t>
                      </a:r>
                    </a:p>
                    <a:p>
                      <a:pPr algn="ctr"/>
                      <a:r>
                        <a:rPr lang="es-UY" sz="1800" dirty="0">
                          <a:solidFill>
                            <a:schemeClr val="tx1"/>
                          </a:solidFill>
                        </a:rPr>
                        <a:t>Descriptiva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36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sz="1800" dirty="0">
                          <a:solidFill>
                            <a:schemeClr val="tx1"/>
                          </a:solidFill>
                        </a:rPr>
                        <a:t>Teoría de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sz="1800" dirty="0">
                          <a:solidFill>
                            <a:schemeClr val="tx1"/>
                          </a:solidFill>
                        </a:rPr>
                        <a:t>Conjuntos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C3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UY" sz="1600" dirty="0"/>
                        <a:t>Clase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600" i="0" dirty="0">
                          <a:latin typeface="+mn-lt"/>
                          <a:ea typeface="Cambria Math"/>
                        </a:rPr>
                        <a:t>Concepto (descripción de concepto)</a:t>
                      </a:r>
                      <a:endParaRPr lang="es-UY" sz="1600" i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sz="1600" dirty="0"/>
                        <a:t>Conjunto</a:t>
                      </a:r>
                      <a:endParaRPr lang="es-UY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UY" sz="1600" dirty="0"/>
                        <a:t>Relación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sz="1600" i="0" dirty="0">
                          <a:latin typeface="+mn-lt"/>
                          <a:ea typeface="Cambria Math"/>
                        </a:rPr>
                        <a:t>Rol (descripción de rol)</a:t>
                      </a:r>
                      <a:endParaRPr lang="es-UY" sz="2000" i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sz="1600" i="0" dirty="0">
                          <a:latin typeface="+mn-lt"/>
                          <a:ea typeface="Cambria Math"/>
                        </a:rPr>
                        <a:t>Relación binaria</a:t>
                      </a:r>
                      <a:endParaRPr lang="es-UY" sz="1300" i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4102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79511" y="1984515"/>
            <a:ext cx="7704857" cy="3244685"/>
          </a:xfrm>
          <a:prstGeom prst="rect">
            <a:avLst/>
          </a:prstGeom>
          <a:solidFill>
            <a:srgbClr val="FAF0F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792088"/>
            <a:ext cx="8784977" cy="5877272"/>
          </a:xfrm>
        </p:spPr>
        <p:txBody>
          <a:bodyPr rtlCol="0">
            <a:normAutofit fontScale="92500" lnSpcReduction="1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s-UY" sz="2100" dirty="0"/>
              <a:t>Partimos de un conjunto de </a:t>
            </a:r>
            <a:r>
              <a:rPr lang="es-UY" sz="2100" b="1" dirty="0"/>
              <a:t>nombres de conceptos atómicos</a:t>
            </a:r>
            <a:r>
              <a:rPr lang="es-UY" sz="2100" dirty="0"/>
              <a:t> </a:t>
            </a:r>
            <a:r>
              <a:rPr lang="es-UY" sz="2100" b="1" i="1" dirty="0"/>
              <a:t>A</a:t>
            </a:r>
            <a:r>
              <a:rPr lang="es-UY" sz="2100" dirty="0"/>
              <a:t>, </a:t>
            </a:r>
            <a:r>
              <a:rPr lang="es-UY" sz="2100" b="1" i="1" dirty="0"/>
              <a:t>B</a:t>
            </a:r>
            <a:r>
              <a:rPr lang="es-UY" sz="2100" dirty="0"/>
              <a:t>,.. y </a:t>
            </a:r>
            <a:r>
              <a:rPr lang="es-UY" sz="2100" b="1" dirty="0"/>
              <a:t>nombres de roles atómicos</a:t>
            </a:r>
            <a:r>
              <a:rPr lang="es-UY" sz="2100" dirty="0"/>
              <a:t> </a:t>
            </a:r>
            <a:r>
              <a:rPr lang="es-UY" sz="2100" b="1" i="1" dirty="0"/>
              <a:t>R</a:t>
            </a:r>
            <a:r>
              <a:rPr lang="es-UY" sz="2100" dirty="0"/>
              <a:t>, </a:t>
            </a:r>
            <a:r>
              <a:rPr lang="es-UY" sz="2100" b="1" i="1" dirty="0"/>
              <a:t>S</a:t>
            </a:r>
            <a:r>
              <a:rPr lang="es-UY" sz="2100" dirty="0"/>
              <a:t>,.., </a:t>
            </a:r>
            <a:r>
              <a:rPr lang="es-UY" sz="2100" b="1" dirty="0"/>
              <a:t>nombres de individuos </a:t>
            </a:r>
            <a:r>
              <a:rPr lang="es-UY" sz="2100" b="1" i="1" dirty="0"/>
              <a:t>a, b</a:t>
            </a:r>
            <a:r>
              <a:rPr lang="es-UY" sz="2100" b="1" dirty="0"/>
              <a:t>, …</a:t>
            </a:r>
            <a:endParaRPr lang="es-UY" sz="2100" i="1" baseline="-25000" dirty="0"/>
          </a:p>
          <a:p>
            <a:pPr marL="0" indent="0" algn="just" eaLnBrk="1" fontAlgn="auto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s-UY" sz="2100" dirty="0">
                <a:solidFill>
                  <a:srgbClr val="7030A0"/>
                </a:solidFill>
              </a:rPr>
              <a:t>Cada lógica permite construir conceptos y axiomas con diferente expresividad:</a:t>
            </a:r>
          </a:p>
          <a:p>
            <a:pPr marL="0" indent="0">
              <a:buNone/>
            </a:pPr>
            <a:endParaRPr lang="es-UY" sz="1000" b="1" dirty="0">
              <a:solidFill>
                <a:srgbClr val="7030A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lnSpc>
                <a:spcPct val="110000"/>
              </a:lnSpc>
              <a:spcAft>
                <a:spcPts val="300"/>
              </a:spcAft>
              <a:buNone/>
            </a:pPr>
            <a:r>
              <a:rPr lang="es-UY" sz="21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  𝒜𝓛𝒞: </a:t>
            </a:r>
            <a:r>
              <a:rPr lang="es-UY" sz="2100" dirty="0">
                <a:latin typeface="Cambria Math"/>
                <a:ea typeface="Cambria Math"/>
              </a:rPr>
              <a:t>⊤, ⊥, ⊓, ⊔, ∃, ∀, ¬</a:t>
            </a:r>
          </a:p>
          <a:p>
            <a:pPr marL="0" indent="0">
              <a:lnSpc>
                <a:spcPct val="110000"/>
              </a:lnSpc>
              <a:spcAft>
                <a:spcPts val="300"/>
              </a:spcAft>
              <a:buNone/>
            </a:pPr>
            <a:r>
              <a:rPr lang="es-UY" sz="2100" b="1" dirty="0">
                <a:solidFill>
                  <a:srgbClr val="7030A0"/>
                </a:solidFill>
                <a:latin typeface="Cambria Math"/>
                <a:ea typeface="Cambria Math"/>
              </a:rPr>
              <a:t>    𝒮: </a:t>
            </a:r>
            <a:r>
              <a:rPr lang="es-UY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𝒜𝓛𝒞 </a:t>
            </a:r>
            <a:r>
              <a:rPr lang="es-UY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+ </a:t>
            </a:r>
            <a:r>
              <a:rPr lang="es-UY" sz="1800" b="1" dirty="0">
                <a:ea typeface="Cambria Math" panose="02040503050406030204" pitchFamily="18" charset="0"/>
              </a:rPr>
              <a:t>roles transitivos </a:t>
            </a:r>
            <a:r>
              <a:rPr lang="es-UY" sz="1800" dirty="0">
                <a:ea typeface="Cambria Math" panose="02040503050406030204" pitchFamily="18" charset="0"/>
              </a:rPr>
              <a:t>Trans(</a:t>
            </a:r>
            <a:r>
              <a:rPr lang="es-UY" sz="1800" i="1" dirty="0">
                <a:ea typeface="Cambria Math" panose="02040503050406030204" pitchFamily="18" charset="0"/>
              </a:rPr>
              <a:t>R</a:t>
            </a:r>
            <a:r>
              <a:rPr lang="es-UY" sz="1800" dirty="0">
                <a:ea typeface="Cambria Math" panose="02040503050406030204" pitchFamily="18" charset="0"/>
              </a:rPr>
              <a:t>)</a:t>
            </a:r>
          </a:p>
          <a:p>
            <a:pPr marL="0" indent="0">
              <a:lnSpc>
                <a:spcPct val="110000"/>
              </a:lnSpc>
              <a:spcAft>
                <a:spcPts val="300"/>
              </a:spcAft>
              <a:buNone/>
            </a:pPr>
            <a:r>
              <a:rPr lang="es-UY" sz="1800" dirty="0">
                <a:ea typeface="Cambria Math" panose="02040503050406030204" pitchFamily="18" charset="0"/>
              </a:rPr>
              <a:t>    A</a:t>
            </a:r>
            <a:r>
              <a:rPr lang="es-UY" sz="2100" dirty="0">
                <a:ea typeface="Cambria Math" panose="02040503050406030204" pitchFamily="18" charset="0"/>
              </a:rPr>
              <a:t> </a:t>
            </a:r>
            <a:r>
              <a:rPr lang="es-UY" sz="2100" b="1" dirty="0">
                <a:solidFill>
                  <a:srgbClr val="7030A0"/>
                </a:solidFill>
                <a:latin typeface="Cambria Math"/>
                <a:ea typeface="Cambria Math"/>
              </a:rPr>
              <a:t>𝒮 </a:t>
            </a:r>
            <a:r>
              <a:rPr lang="es-UY" sz="1800" dirty="0">
                <a:ea typeface="Cambria Math"/>
              </a:rPr>
              <a:t>se agregan constructores que se representan por diferentes letras:</a:t>
            </a:r>
          </a:p>
          <a:p>
            <a:pPr marL="0" indent="0">
              <a:lnSpc>
                <a:spcPct val="110000"/>
              </a:lnSpc>
              <a:spcAft>
                <a:spcPts val="300"/>
              </a:spcAft>
              <a:buNone/>
            </a:pPr>
            <a:r>
              <a:rPr lang="es-UY" sz="2100" b="1" dirty="0">
                <a:solidFill>
                  <a:srgbClr val="7030A0"/>
                </a:solidFill>
                <a:latin typeface="Cambria Math"/>
                <a:ea typeface="Cambria Math"/>
              </a:rPr>
              <a:t>    ℋ:</a:t>
            </a:r>
            <a:r>
              <a:rPr lang="es-UY" sz="2100" dirty="0">
                <a:ea typeface="Cambria Math"/>
              </a:rPr>
              <a:t> </a:t>
            </a:r>
            <a:r>
              <a:rPr lang="es-UY" sz="1800" dirty="0">
                <a:ea typeface="Cambria Math"/>
              </a:rPr>
              <a:t>inclusión de roles  </a:t>
            </a:r>
            <a:r>
              <a:rPr lang="es-UY" sz="2100" b="1" dirty="0">
                <a:solidFill>
                  <a:srgbClr val="7030A0"/>
                </a:solidFill>
                <a:latin typeface="Cambria Math"/>
                <a:ea typeface="Cambria Math"/>
              </a:rPr>
              <a:t>𝒪: </a:t>
            </a:r>
            <a:r>
              <a:rPr lang="es-UY" sz="1800" dirty="0">
                <a:ea typeface="Cambria Math"/>
              </a:rPr>
              <a:t>nominales</a:t>
            </a:r>
            <a:r>
              <a:rPr lang="es-UY" sz="2100" dirty="0">
                <a:ea typeface="Cambria Math"/>
              </a:rPr>
              <a:t> {</a:t>
            </a:r>
            <a:r>
              <a:rPr lang="es-UY" sz="2100" i="1" dirty="0">
                <a:ea typeface="Cambria Math"/>
              </a:rPr>
              <a:t>a</a:t>
            </a:r>
            <a:r>
              <a:rPr lang="es-UY" sz="2100" dirty="0">
                <a:ea typeface="Cambria Math"/>
              </a:rPr>
              <a:t>}  </a:t>
            </a:r>
            <a:r>
              <a:rPr lang="es-UY" sz="2100" b="1" dirty="0">
                <a:solidFill>
                  <a:srgbClr val="7030A0"/>
                </a:solidFill>
                <a:latin typeface="Lucida Calligraphy"/>
                <a:ea typeface="Cambria Math"/>
              </a:rPr>
              <a:t>I: </a:t>
            </a:r>
            <a:r>
              <a:rPr lang="es-UY" sz="1800" dirty="0">
                <a:ea typeface="Cambria Math"/>
              </a:rPr>
              <a:t>roles inversos</a:t>
            </a:r>
            <a:r>
              <a:rPr lang="es-UY" sz="2100" dirty="0">
                <a:ea typeface="Cambria Math"/>
              </a:rPr>
              <a:t> </a:t>
            </a:r>
          </a:p>
          <a:p>
            <a:pPr marL="0" indent="0">
              <a:lnSpc>
                <a:spcPct val="110000"/>
              </a:lnSpc>
              <a:spcAft>
                <a:spcPts val="300"/>
              </a:spcAft>
              <a:buNone/>
            </a:pPr>
            <a:r>
              <a:rPr lang="es-UY" sz="2100" b="1" dirty="0">
                <a:solidFill>
                  <a:srgbClr val="7030A0"/>
                </a:solidFill>
                <a:latin typeface="Cambria Math"/>
                <a:ea typeface="Cambria Math"/>
              </a:rPr>
              <a:t>    𝒩:</a:t>
            </a:r>
            <a:r>
              <a:rPr lang="es-UY" sz="2100" dirty="0">
                <a:ea typeface="Cambria Math"/>
              </a:rPr>
              <a:t> </a:t>
            </a:r>
            <a:r>
              <a:rPr lang="es-UY" sz="1800" dirty="0">
                <a:ea typeface="Cambria Math"/>
              </a:rPr>
              <a:t>restricciones numéricas</a:t>
            </a:r>
            <a:r>
              <a:rPr lang="es-UY" sz="2100" dirty="0">
                <a:ea typeface="Cambria Math"/>
              </a:rPr>
              <a:t>   </a:t>
            </a:r>
            <a:r>
              <a:rPr lang="es-UY" sz="2100" b="1" dirty="0">
                <a:solidFill>
                  <a:srgbClr val="7030A0"/>
                </a:solidFill>
                <a:latin typeface="Cambria Math"/>
                <a:ea typeface="Cambria Math"/>
              </a:rPr>
              <a:t>𝒬: </a:t>
            </a:r>
            <a:r>
              <a:rPr lang="es-UY" sz="2100" dirty="0">
                <a:ea typeface="Cambria Math"/>
              </a:rPr>
              <a:t> </a:t>
            </a:r>
            <a:r>
              <a:rPr lang="es-UY" sz="1800" dirty="0" err="1">
                <a:ea typeface="Cambria Math"/>
              </a:rPr>
              <a:t>restrictions</a:t>
            </a:r>
            <a:r>
              <a:rPr lang="es-UY" sz="1800" dirty="0">
                <a:ea typeface="Cambria Math"/>
              </a:rPr>
              <a:t> numéricas calificadas</a:t>
            </a:r>
          </a:p>
          <a:p>
            <a:pPr marL="0" indent="0">
              <a:lnSpc>
                <a:spcPct val="110000"/>
              </a:lnSpc>
              <a:spcAft>
                <a:spcPts val="300"/>
              </a:spcAft>
              <a:buNone/>
            </a:pPr>
            <a:r>
              <a:rPr lang="es-UY" sz="2100" dirty="0">
                <a:solidFill>
                  <a:srgbClr val="7030A0"/>
                </a:solidFill>
                <a:latin typeface="Cambria Math"/>
                <a:ea typeface="Cambria Math"/>
              </a:rPr>
              <a:t>    𝓡: </a:t>
            </a:r>
            <a:r>
              <a:rPr lang="en-US" sz="2100" dirty="0"/>
              <a:t>Dis(</a:t>
            </a:r>
            <a:r>
              <a:rPr lang="en-US" sz="2100" i="1" dirty="0"/>
              <a:t>R</a:t>
            </a:r>
            <a:r>
              <a:rPr lang="en-US" sz="2100" dirty="0"/>
              <a:t>, </a:t>
            </a:r>
            <a:r>
              <a:rPr lang="en-US" sz="2100" i="1" dirty="0"/>
              <a:t>S</a:t>
            </a:r>
            <a:r>
              <a:rPr lang="en-US" sz="2100" dirty="0"/>
              <a:t>) </a:t>
            </a:r>
            <a:r>
              <a:rPr lang="en-US" sz="1800" dirty="0"/>
              <a:t>roles </a:t>
            </a:r>
            <a:r>
              <a:rPr lang="en-US" sz="1800" dirty="0" err="1"/>
              <a:t>disjuntos</a:t>
            </a:r>
            <a:r>
              <a:rPr lang="en-US" sz="2100" dirty="0"/>
              <a:t>    </a:t>
            </a:r>
            <a:r>
              <a:rPr lang="en-US" sz="2100" dirty="0" err="1"/>
              <a:t>Irr</a:t>
            </a:r>
            <a:r>
              <a:rPr lang="en-US" sz="2100" dirty="0"/>
              <a:t>(</a:t>
            </a:r>
            <a:r>
              <a:rPr lang="en-US" sz="2100" i="1" dirty="0"/>
              <a:t>R</a:t>
            </a:r>
            <a:r>
              <a:rPr lang="en-US" sz="2100" dirty="0"/>
              <a:t>) </a:t>
            </a:r>
            <a:r>
              <a:rPr lang="en-US" sz="1800" dirty="0"/>
              <a:t>roles </a:t>
            </a:r>
            <a:r>
              <a:rPr lang="en-US" sz="1800" dirty="0" err="1"/>
              <a:t>irreflexivos</a:t>
            </a:r>
            <a:r>
              <a:rPr lang="en-US" sz="2100" dirty="0"/>
              <a:t> </a:t>
            </a:r>
          </a:p>
          <a:p>
            <a:pPr marL="0" indent="0">
              <a:lnSpc>
                <a:spcPct val="110000"/>
              </a:lnSpc>
              <a:spcAft>
                <a:spcPts val="300"/>
              </a:spcAft>
              <a:buNone/>
            </a:pPr>
            <a:r>
              <a:rPr lang="en-US" sz="1800" dirty="0"/>
              <a:t>    </a:t>
            </a:r>
            <a:r>
              <a:rPr lang="en-US" sz="1800" dirty="0" err="1"/>
              <a:t>Aserciones</a:t>
            </a:r>
            <a:r>
              <a:rPr lang="en-US" sz="1800" dirty="0"/>
              <a:t> de </a:t>
            </a:r>
            <a:r>
              <a:rPr lang="en-US" sz="1800" dirty="0" err="1"/>
              <a:t>negación</a:t>
            </a:r>
            <a:r>
              <a:rPr lang="en-US" sz="1800" dirty="0"/>
              <a:t> de roles: </a:t>
            </a:r>
            <a:r>
              <a:rPr lang="es-UY" sz="2100" dirty="0"/>
              <a:t>(</a:t>
            </a:r>
            <a:r>
              <a:rPr lang="es-UY" sz="2100" i="1" dirty="0"/>
              <a:t>John</a:t>
            </a:r>
            <a:r>
              <a:rPr lang="es-UY" sz="2100" dirty="0"/>
              <a:t>, </a:t>
            </a:r>
            <a:r>
              <a:rPr lang="es-UY" sz="2100" i="1" dirty="0"/>
              <a:t>Mary</a:t>
            </a:r>
            <a:r>
              <a:rPr lang="es-UY" sz="2100" dirty="0"/>
              <a:t>) : ¬</a:t>
            </a:r>
            <a:r>
              <a:rPr lang="es-UY" sz="2100" i="1" dirty="0" err="1"/>
              <a:t>likes</a:t>
            </a:r>
            <a:r>
              <a:rPr lang="es-UY" sz="2100" dirty="0"/>
              <a:t>, </a:t>
            </a:r>
          </a:p>
          <a:p>
            <a:pPr marL="0" indent="0">
              <a:lnSpc>
                <a:spcPct val="110000"/>
              </a:lnSpc>
              <a:spcAft>
                <a:spcPts val="1800"/>
              </a:spcAft>
              <a:buNone/>
            </a:pPr>
            <a:r>
              <a:rPr lang="en-US" sz="1800" dirty="0"/>
              <a:t>    </a:t>
            </a:r>
            <a:r>
              <a:rPr lang="en-US" sz="1800" dirty="0" err="1"/>
              <a:t>Axiomas</a:t>
            </a:r>
            <a:r>
              <a:rPr lang="en-US" sz="1800" dirty="0"/>
              <a:t> de </a:t>
            </a:r>
            <a:r>
              <a:rPr lang="en-US" sz="1800" dirty="0" err="1"/>
              <a:t>inclusión</a:t>
            </a:r>
            <a:r>
              <a:rPr lang="en-US" sz="1800" dirty="0"/>
              <a:t> de roles </a:t>
            </a:r>
            <a:r>
              <a:rPr lang="en-US" sz="1800" dirty="0" err="1"/>
              <a:t>complejos</a:t>
            </a:r>
            <a:r>
              <a:rPr lang="en-US" sz="2100" dirty="0"/>
              <a:t>: </a:t>
            </a:r>
            <a:r>
              <a:rPr lang="en-US" sz="2100" i="1" dirty="0"/>
              <a:t>R</a:t>
            </a:r>
            <a:r>
              <a:rPr lang="en-US" sz="2100" dirty="0"/>
              <a:t> ∘ </a:t>
            </a:r>
            <a:r>
              <a:rPr lang="en-US" sz="2100" i="1" dirty="0"/>
              <a:t>S</a:t>
            </a:r>
            <a:r>
              <a:rPr lang="en-US" sz="2100" dirty="0"/>
              <a:t> ⊑ </a:t>
            </a:r>
            <a:r>
              <a:rPr lang="en-US" sz="2100" i="1" dirty="0"/>
              <a:t>Q</a:t>
            </a:r>
            <a:r>
              <a:rPr lang="en-US" sz="2100" dirty="0"/>
              <a:t>, </a:t>
            </a:r>
            <a:r>
              <a:rPr lang="en-US" sz="1800" dirty="0"/>
              <a:t>universal role </a:t>
            </a:r>
            <a:r>
              <a:rPr lang="en-US" sz="2100" i="1" dirty="0"/>
              <a:t>U</a:t>
            </a:r>
            <a:r>
              <a:rPr lang="en-US" sz="2100" dirty="0"/>
              <a:t>, ∃</a:t>
            </a:r>
            <a:r>
              <a:rPr lang="en-US" sz="2100" i="1" dirty="0" err="1"/>
              <a:t>R</a:t>
            </a:r>
            <a:r>
              <a:rPr lang="en-US" sz="2100" dirty="0" err="1"/>
              <a:t>.</a:t>
            </a:r>
            <a:r>
              <a:rPr lang="en-US" sz="2100" i="1" dirty="0" err="1"/>
              <a:t>Self</a:t>
            </a:r>
            <a:r>
              <a:rPr lang="es-UY" sz="2100" i="1" dirty="0"/>
              <a:t> </a:t>
            </a:r>
            <a:endParaRPr lang="en-US" sz="2100" i="1" dirty="0"/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s-UY" sz="2100" dirty="0"/>
              <a:t>Descripción de conceptos en lógica </a:t>
            </a:r>
            <a:r>
              <a:rPr lang="es-UY" sz="2100" dirty="0">
                <a:ea typeface="Cambria Math" panose="02040503050406030204" pitchFamily="18" charset="0"/>
              </a:rPr>
              <a:t>𝒜𝓛𝒞</a:t>
            </a:r>
            <a:r>
              <a:rPr lang="es-UY" sz="2100" dirty="0">
                <a:ea typeface="Cambria Math"/>
              </a:rPr>
              <a:t>𝒬:</a:t>
            </a:r>
          </a:p>
          <a:p>
            <a:pPr marL="0" lvl="1" indent="0">
              <a:spcAft>
                <a:spcPts val="1200"/>
              </a:spcAft>
              <a:buNone/>
            </a:pPr>
            <a:r>
              <a:rPr lang="es-UY" sz="2100" i="1" dirty="0">
                <a:solidFill>
                  <a:srgbClr val="C00000"/>
                </a:solidFill>
                <a:ea typeface="Cambria Math"/>
              </a:rPr>
              <a:t>C, D </a:t>
            </a:r>
            <a:r>
              <a:rPr lang="es-UY" sz="2100" dirty="0">
                <a:solidFill>
                  <a:srgbClr val="C00000"/>
                </a:solidFill>
                <a:ea typeface="Cambria Math"/>
              </a:rPr>
              <a:t>:= </a:t>
            </a:r>
            <a:r>
              <a:rPr lang="es-UY" sz="2100" dirty="0">
                <a:solidFill>
                  <a:srgbClr val="C00000"/>
                </a:solidFill>
                <a:latin typeface="Cambria Math"/>
                <a:ea typeface="Cambria Math"/>
              </a:rPr>
              <a:t>⊥|⊤|</a:t>
            </a:r>
            <a:r>
              <a:rPr lang="es-UY" sz="2100" i="1" dirty="0">
                <a:solidFill>
                  <a:srgbClr val="C00000"/>
                </a:solidFill>
                <a:ea typeface="Cambria Math"/>
              </a:rPr>
              <a:t>A</a:t>
            </a:r>
            <a:r>
              <a:rPr lang="es-UY" sz="2100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dirty="0">
                <a:solidFill>
                  <a:srgbClr val="C00000"/>
                </a:solidFill>
                <a:latin typeface="Cambria Math"/>
                <a:ea typeface="Cambria Math"/>
              </a:rPr>
              <a:t>¬</a:t>
            </a:r>
            <a:r>
              <a:rPr lang="es-UY" sz="2100" i="1" dirty="0">
                <a:solidFill>
                  <a:srgbClr val="C00000"/>
                </a:solidFill>
                <a:ea typeface="Cambria Math"/>
              </a:rPr>
              <a:t>C</a:t>
            </a:r>
            <a:r>
              <a:rPr lang="es-UY" sz="2100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i="1" dirty="0">
                <a:solidFill>
                  <a:srgbClr val="C00000"/>
                </a:solidFill>
                <a:ea typeface="Cambria Math"/>
              </a:rPr>
              <a:t>C </a:t>
            </a:r>
            <a:r>
              <a:rPr lang="es-UY" sz="2100" dirty="0">
                <a:solidFill>
                  <a:srgbClr val="C00000"/>
                </a:solidFill>
                <a:latin typeface="Cambria Math"/>
                <a:ea typeface="Cambria Math"/>
              </a:rPr>
              <a:t>⊓ </a:t>
            </a:r>
            <a:r>
              <a:rPr lang="es-UY" sz="2100" i="1" dirty="0">
                <a:solidFill>
                  <a:srgbClr val="C00000"/>
                </a:solidFill>
                <a:ea typeface="Cambria Math"/>
              </a:rPr>
              <a:t>D</a:t>
            </a:r>
            <a:r>
              <a:rPr lang="es-UY" sz="2100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i="1" dirty="0">
                <a:solidFill>
                  <a:srgbClr val="C00000"/>
                </a:solidFill>
                <a:ea typeface="Cambria Math"/>
              </a:rPr>
              <a:t>C </a:t>
            </a:r>
            <a:r>
              <a:rPr lang="es-UY" sz="2100" dirty="0">
                <a:solidFill>
                  <a:srgbClr val="C00000"/>
                </a:solidFill>
                <a:latin typeface="Cambria Math"/>
                <a:ea typeface="Cambria Math"/>
              </a:rPr>
              <a:t>⊔ </a:t>
            </a:r>
            <a:r>
              <a:rPr lang="es-UY" sz="2100" i="1" dirty="0">
                <a:solidFill>
                  <a:srgbClr val="C00000"/>
                </a:solidFill>
                <a:ea typeface="Cambria Math"/>
              </a:rPr>
              <a:t>D</a:t>
            </a:r>
            <a:r>
              <a:rPr lang="es-UY" sz="2100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dirty="0">
                <a:solidFill>
                  <a:srgbClr val="C00000"/>
                </a:solidFill>
                <a:latin typeface="Cambria Math"/>
                <a:ea typeface="Cambria Math"/>
              </a:rPr>
              <a:t>∀</a:t>
            </a:r>
            <a:r>
              <a:rPr lang="es-UY" sz="2100" i="1" dirty="0">
                <a:solidFill>
                  <a:srgbClr val="C00000"/>
                </a:solidFill>
                <a:ea typeface="Cambria Math"/>
              </a:rPr>
              <a:t>R.C</a:t>
            </a:r>
            <a:r>
              <a:rPr lang="es-UY" sz="2100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dirty="0">
                <a:solidFill>
                  <a:srgbClr val="C00000"/>
                </a:solidFill>
                <a:latin typeface="Cambria Math"/>
                <a:ea typeface="Cambria Math"/>
              </a:rPr>
              <a:t>∃</a:t>
            </a:r>
            <a:r>
              <a:rPr lang="es-UY" sz="2100" i="1" dirty="0">
                <a:solidFill>
                  <a:srgbClr val="C00000"/>
                </a:solidFill>
                <a:ea typeface="Cambria Math"/>
              </a:rPr>
              <a:t>R.C</a:t>
            </a:r>
            <a:r>
              <a:rPr lang="es-UY" sz="2100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&gt;=</a:t>
            </a:r>
            <a:r>
              <a:rPr lang="es-UY" sz="2100" i="1" dirty="0" err="1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nR.C</a:t>
            </a:r>
            <a:endParaRPr lang="es-UY" sz="2100" b="1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s-UY" sz="2000" dirty="0">
                <a:ea typeface="Cambria Math"/>
              </a:rPr>
              <a:t>Concepto vacío     Todo el Universo</a:t>
            </a:r>
            <a:endParaRPr lang="es-UY" sz="2200" dirty="0"/>
          </a:p>
        </p:txBody>
      </p:sp>
      <p:sp>
        <p:nvSpPr>
          <p:cNvPr id="123906" name="1 Título"/>
          <p:cNvSpPr>
            <a:spLocks noGrp="1"/>
          </p:cNvSpPr>
          <p:nvPr>
            <p:ph type="title"/>
          </p:nvPr>
        </p:nvSpPr>
        <p:spPr>
          <a:xfrm>
            <a:off x="251519" y="44624"/>
            <a:ext cx="8641655" cy="576064"/>
          </a:xfrm>
        </p:spPr>
        <p:txBody>
          <a:bodyPr/>
          <a:lstStyle/>
          <a:p>
            <a:pPr indent="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n-US" sz="3200" b="1" dirty="0" err="1">
                <a:solidFill>
                  <a:srgbClr val="7030A0"/>
                </a:solidFill>
              </a:rPr>
              <a:t>Lógica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err="1">
                <a:solidFill>
                  <a:srgbClr val="7030A0"/>
                </a:solidFill>
              </a:rPr>
              <a:t>Descriptiva</a:t>
            </a:r>
            <a:r>
              <a:rPr lang="en-US" sz="3200" b="1" dirty="0">
                <a:solidFill>
                  <a:srgbClr val="7030A0"/>
                </a:solidFill>
              </a:rPr>
              <a:t> - </a:t>
            </a:r>
            <a:r>
              <a:rPr lang="en-US" sz="3200" b="1" dirty="0" err="1">
                <a:solidFill>
                  <a:srgbClr val="7030A0"/>
                </a:solidFill>
              </a:rPr>
              <a:t>Sintaxis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6" name="Forma libre 5"/>
          <p:cNvSpPr/>
          <p:nvPr/>
        </p:nvSpPr>
        <p:spPr>
          <a:xfrm>
            <a:off x="922371" y="6065912"/>
            <a:ext cx="121237" cy="304783"/>
          </a:xfrm>
          <a:custGeom>
            <a:avLst/>
            <a:gdLst>
              <a:gd name="connsiteX0" fmla="*/ 194048 w 194048"/>
              <a:gd name="connsiteY0" fmla="*/ 0 h 478465"/>
              <a:gd name="connsiteX1" fmla="*/ 2662 w 194048"/>
              <a:gd name="connsiteY1" fmla="*/ 223284 h 478465"/>
              <a:gd name="connsiteX2" fmla="*/ 77089 w 194048"/>
              <a:gd name="connsiteY2" fmla="*/ 478465 h 478465"/>
              <a:gd name="connsiteX3" fmla="*/ 77089 w 194048"/>
              <a:gd name="connsiteY3" fmla="*/ 478465 h 478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048" h="478465">
                <a:moveTo>
                  <a:pt x="194048" y="0"/>
                </a:moveTo>
                <a:cubicBezTo>
                  <a:pt x="108101" y="71770"/>
                  <a:pt x="22155" y="143540"/>
                  <a:pt x="2662" y="223284"/>
                </a:cubicBezTo>
                <a:cubicBezTo>
                  <a:pt x="-16831" y="303028"/>
                  <a:pt x="77089" y="478465"/>
                  <a:pt x="77089" y="478465"/>
                </a:cubicBezTo>
                <a:lnTo>
                  <a:pt x="77089" y="478465"/>
                </a:lnTo>
              </a:path>
            </a:pathLst>
          </a:custGeom>
          <a:noFill/>
          <a:ln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8" name="Forma libre 7"/>
          <p:cNvSpPr/>
          <p:nvPr/>
        </p:nvSpPr>
        <p:spPr>
          <a:xfrm>
            <a:off x="1259632" y="6076545"/>
            <a:ext cx="1512168" cy="232776"/>
          </a:xfrm>
          <a:custGeom>
            <a:avLst/>
            <a:gdLst>
              <a:gd name="connsiteX0" fmla="*/ 8172 w 1401038"/>
              <a:gd name="connsiteY0" fmla="*/ 0 h 478466"/>
              <a:gd name="connsiteX1" fmla="*/ 167661 w 1401038"/>
              <a:gd name="connsiteY1" fmla="*/ 159489 h 478466"/>
              <a:gd name="connsiteX2" fmla="*/ 1145856 w 1401038"/>
              <a:gd name="connsiteY2" fmla="*/ 180754 h 478466"/>
              <a:gd name="connsiteX3" fmla="*/ 1401038 w 1401038"/>
              <a:gd name="connsiteY3" fmla="*/ 478466 h 478466"/>
              <a:gd name="connsiteX4" fmla="*/ 1401038 w 1401038"/>
              <a:gd name="connsiteY4" fmla="*/ 478466 h 478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1038" h="478466">
                <a:moveTo>
                  <a:pt x="8172" y="0"/>
                </a:moveTo>
                <a:cubicBezTo>
                  <a:pt x="-6891" y="64681"/>
                  <a:pt x="-21953" y="129363"/>
                  <a:pt x="167661" y="159489"/>
                </a:cubicBezTo>
                <a:cubicBezTo>
                  <a:pt x="357275" y="189615"/>
                  <a:pt x="940293" y="127591"/>
                  <a:pt x="1145856" y="180754"/>
                </a:cubicBezTo>
                <a:cubicBezTo>
                  <a:pt x="1351419" y="233917"/>
                  <a:pt x="1401038" y="478466"/>
                  <a:pt x="1401038" y="478466"/>
                </a:cubicBezTo>
                <a:lnTo>
                  <a:pt x="1401038" y="478466"/>
                </a:lnTo>
              </a:path>
            </a:pathLst>
          </a:custGeom>
          <a:noFill/>
          <a:ln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332139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1 Título"/>
          <p:cNvSpPr>
            <a:spLocks noGrp="1"/>
          </p:cNvSpPr>
          <p:nvPr>
            <p:ph type="title"/>
          </p:nvPr>
        </p:nvSpPr>
        <p:spPr>
          <a:xfrm>
            <a:off x="251519" y="44624"/>
            <a:ext cx="8641655" cy="504056"/>
          </a:xfrm>
        </p:spPr>
        <p:txBody>
          <a:bodyPr/>
          <a:lstStyle/>
          <a:p>
            <a:pPr indent="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n-US" sz="3200" b="1" dirty="0" err="1">
                <a:solidFill>
                  <a:srgbClr val="7030A0"/>
                </a:solidFill>
              </a:rPr>
              <a:t>Lógica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err="1">
                <a:solidFill>
                  <a:srgbClr val="7030A0"/>
                </a:solidFill>
              </a:rPr>
              <a:t>Descriptiva</a:t>
            </a:r>
            <a:r>
              <a:rPr lang="en-US" sz="3200" b="1" dirty="0">
                <a:solidFill>
                  <a:srgbClr val="7030A0"/>
                </a:solidFill>
              </a:rPr>
              <a:t> - </a:t>
            </a:r>
            <a:r>
              <a:rPr lang="en-US" sz="3200" b="1" dirty="0" err="1">
                <a:solidFill>
                  <a:srgbClr val="7030A0"/>
                </a:solidFill>
              </a:rPr>
              <a:t>Sintaxis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620688"/>
            <a:ext cx="8784977" cy="6192688"/>
          </a:xfrm>
        </p:spPr>
        <p:txBody>
          <a:bodyPr rtlCol="0">
            <a:noAutofit/>
          </a:bodyPr>
          <a:lstStyle/>
          <a:p>
            <a:pPr marL="0" indent="0">
              <a:spcAft>
                <a:spcPts val="1000"/>
              </a:spcAft>
              <a:buNone/>
            </a:pPr>
            <a:r>
              <a:rPr lang="es-UY" sz="1900" b="1" dirty="0"/>
              <a:t>Conceptos </a:t>
            </a:r>
            <a:r>
              <a:rPr lang="es-UY" sz="1900" dirty="0"/>
              <a:t>en lógica </a:t>
            </a:r>
            <a:r>
              <a:rPr lang="es-UY" sz="1900" b="1" dirty="0">
                <a:solidFill>
                  <a:srgbClr val="7030A0"/>
                </a:solidFill>
                <a:ea typeface="Cambria Math" panose="02040503050406030204" pitchFamily="18" charset="0"/>
              </a:rPr>
              <a:t>𝒜𝓛𝒞</a:t>
            </a:r>
            <a:r>
              <a:rPr lang="es-UY" sz="1900" b="1" dirty="0">
                <a:solidFill>
                  <a:srgbClr val="7030A0"/>
                </a:solidFill>
                <a:ea typeface="Cambria Math"/>
              </a:rPr>
              <a:t>𝒬</a:t>
            </a:r>
            <a:r>
              <a:rPr lang="es-UY" sz="1900" dirty="0">
                <a:ea typeface="Cambria Math"/>
              </a:rPr>
              <a:t>:</a:t>
            </a:r>
          </a:p>
          <a:p>
            <a:pPr marL="0" lvl="1" indent="0">
              <a:spcAft>
                <a:spcPts val="1000"/>
              </a:spcAft>
              <a:buNone/>
            </a:pPr>
            <a:r>
              <a:rPr lang="es-UY" sz="1900" b="1" i="1" dirty="0">
                <a:solidFill>
                  <a:srgbClr val="C00000"/>
                </a:solidFill>
                <a:ea typeface="Cambria Math"/>
              </a:rPr>
              <a:t>C, D </a:t>
            </a:r>
            <a:r>
              <a:rPr lang="es-UY" sz="1900" b="1" dirty="0">
                <a:solidFill>
                  <a:srgbClr val="C00000"/>
                </a:solidFill>
                <a:ea typeface="Cambria Math"/>
              </a:rPr>
              <a:t>:= </a:t>
            </a:r>
            <a:r>
              <a:rPr lang="es-UY" sz="1900" b="1" dirty="0">
                <a:solidFill>
                  <a:srgbClr val="C00000"/>
                </a:solidFill>
                <a:latin typeface="Cambria Math"/>
                <a:ea typeface="Cambria Math"/>
              </a:rPr>
              <a:t>⊥|⊤|</a:t>
            </a:r>
            <a:r>
              <a:rPr lang="es-UY" sz="1900" b="1" i="1" dirty="0">
                <a:solidFill>
                  <a:srgbClr val="C00000"/>
                </a:solidFill>
                <a:ea typeface="Cambria Math"/>
              </a:rPr>
              <a:t>A</a:t>
            </a:r>
            <a:r>
              <a:rPr lang="es-UY" sz="19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1900" b="1" dirty="0">
                <a:solidFill>
                  <a:srgbClr val="C00000"/>
                </a:solidFill>
                <a:latin typeface="Cambria Math"/>
                <a:ea typeface="Cambria Math"/>
              </a:rPr>
              <a:t>¬</a:t>
            </a:r>
            <a:r>
              <a:rPr lang="es-UY" sz="1900" b="1" i="1" dirty="0">
                <a:solidFill>
                  <a:srgbClr val="C00000"/>
                </a:solidFill>
                <a:ea typeface="Cambria Math"/>
              </a:rPr>
              <a:t>C</a:t>
            </a:r>
            <a:r>
              <a:rPr lang="es-UY" sz="19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1900" b="1" i="1" dirty="0">
                <a:solidFill>
                  <a:srgbClr val="C00000"/>
                </a:solidFill>
                <a:ea typeface="Cambria Math"/>
              </a:rPr>
              <a:t>C </a:t>
            </a:r>
            <a:r>
              <a:rPr lang="es-UY" sz="1900" b="1" dirty="0">
                <a:solidFill>
                  <a:srgbClr val="C00000"/>
                </a:solidFill>
                <a:latin typeface="Cambria Math"/>
                <a:ea typeface="Cambria Math"/>
              </a:rPr>
              <a:t>⊓ </a:t>
            </a:r>
            <a:r>
              <a:rPr lang="es-UY" sz="1900" b="1" i="1" dirty="0">
                <a:solidFill>
                  <a:srgbClr val="C00000"/>
                </a:solidFill>
                <a:ea typeface="Cambria Math"/>
              </a:rPr>
              <a:t>D</a:t>
            </a:r>
            <a:r>
              <a:rPr lang="es-UY" sz="19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1900" b="1" i="1" dirty="0">
                <a:solidFill>
                  <a:srgbClr val="C00000"/>
                </a:solidFill>
                <a:ea typeface="Cambria Math"/>
              </a:rPr>
              <a:t>C </a:t>
            </a:r>
            <a:r>
              <a:rPr lang="es-UY" sz="1900" b="1" dirty="0">
                <a:solidFill>
                  <a:srgbClr val="C00000"/>
                </a:solidFill>
                <a:latin typeface="Cambria Math"/>
                <a:ea typeface="Cambria Math"/>
              </a:rPr>
              <a:t>⊔ </a:t>
            </a:r>
            <a:r>
              <a:rPr lang="es-UY" sz="1900" b="1" i="1" dirty="0">
                <a:solidFill>
                  <a:srgbClr val="C00000"/>
                </a:solidFill>
                <a:ea typeface="Cambria Math"/>
              </a:rPr>
              <a:t>D</a:t>
            </a:r>
            <a:r>
              <a:rPr lang="es-UY" sz="19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1900" b="1" dirty="0">
                <a:solidFill>
                  <a:srgbClr val="C00000"/>
                </a:solidFill>
                <a:latin typeface="Cambria Math"/>
                <a:ea typeface="Cambria Math"/>
              </a:rPr>
              <a:t>∀</a:t>
            </a:r>
            <a:r>
              <a:rPr lang="es-UY" sz="1900" b="1" i="1" dirty="0">
                <a:solidFill>
                  <a:srgbClr val="C00000"/>
                </a:solidFill>
                <a:ea typeface="Cambria Math"/>
              </a:rPr>
              <a:t>R.C</a:t>
            </a:r>
            <a:r>
              <a:rPr lang="es-UY" sz="19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1900" b="1" dirty="0">
                <a:solidFill>
                  <a:srgbClr val="C00000"/>
                </a:solidFill>
                <a:latin typeface="Cambria Math"/>
                <a:ea typeface="Cambria Math"/>
              </a:rPr>
              <a:t>∃</a:t>
            </a:r>
            <a:r>
              <a:rPr lang="es-UY" sz="1900" b="1" i="1" dirty="0">
                <a:solidFill>
                  <a:srgbClr val="C00000"/>
                </a:solidFill>
                <a:ea typeface="Cambria Math"/>
              </a:rPr>
              <a:t>R.C</a:t>
            </a:r>
            <a:r>
              <a:rPr lang="es-UY" sz="19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19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&gt;=</a:t>
            </a:r>
            <a:r>
              <a:rPr lang="es-UY" sz="1900" b="1" i="1" dirty="0" err="1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nR.C</a:t>
            </a:r>
            <a:r>
              <a:rPr lang="es-UY" sz="19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19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&lt;=</a:t>
            </a:r>
            <a:r>
              <a:rPr lang="es-UY" sz="1900" b="1" i="1" dirty="0" err="1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nR.C</a:t>
            </a:r>
            <a:endParaRPr lang="es-UY" sz="1900" b="1" i="1" dirty="0">
              <a:solidFill>
                <a:srgbClr val="C00000"/>
              </a:solidFill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spcAft>
                <a:spcPts val="600"/>
              </a:spcAft>
              <a:buNone/>
            </a:pPr>
            <a:r>
              <a:rPr lang="es-UY" sz="1900" dirty="0">
                <a:ea typeface="Verdana"/>
                <a:cs typeface="Arial" pitchFamily="34" charset="0"/>
                <a:sym typeface="Wingdings" pitchFamily="2" charset="2"/>
              </a:rPr>
              <a:t>Conceptos atómicos: </a:t>
            </a:r>
            <a:r>
              <a:rPr lang="es-UY" sz="1900" i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Persona</a:t>
            </a:r>
            <a:r>
              <a:rPr lang="es-UY" sz="1900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, </a:t>
            </a:r>
            <a:r>
              <a:rPr lang="es-UY" sz="1900" i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Madre</a:t>
            </a:r>
            <a:r>
              <a:rPr lang="es-UY" sz="1900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, </a:t>
            </a:r>
            <a:r>
              <a:rPr lang="es-UY" sz="1900" i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Padre, Mujer         </a:t>
            </a:r>
            <a:r>
              <a:rPr lang="es-UY" sz="1900" dirty="0">
                <a:ea typeface="Verdana"/>
                <a:cs typeface="Arial" pitchFamily="34" charset="0"/>
                <a:sym typeface="Wingdings" pitchFamily="2" charset="2"/>
              </a:rPr>
              <a:t>Rol</a:t>
            </a:r>
            <a:r>
              <a:rPr lang="es-UY" sz="1900" i="1" dirty="0">
                <a:ea typeface="Verdana"/>
                <a:cs typeface="Arial" pitchFamily="34" charset="0"/>
                <a:sym typeface="Wingdings" pitchFamily="2" charset="2"/>
              </a:rPr>
              <a:t> </a:t>
            </a:r>
            <a:r>
              <a:rPr lang="es-UY" sz="1900" dirty="0">
                <a:ea typeface="Verdana"/>
                <a:cs typeface="Arial" pitchFamily="34" charset="0"/>
                <a:sym typeface="Wingdings" pitchFamily="2" charset="2"/>
              </a:rPr>
              <a:t>atómico</a:t>
            </a:r>
            <a:r>
              <a:rPr lang="es-UY" sz="1900" i="1" dirty="0">
                <a:ea typeface="Verdana"/>
                <a:cs typeface="Arial" pitchFamily="34" charset="0"/>
                <a:sym typeface="Wingdings" pitchFamily="2" charset="2"/>
              </a:rPr>
              <a:t>: </a:t>
            </a:r>
            <a:r>
              <a:rPr lang="es-UY" sz="1900" i="1" dirty="0" err="1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tieneHijo</a:t>
            </a:r>
            <a:endParaRPr lang="es-UY" sz="1900" i="1" dirty="0">
              <a:solidFill>
                <a:srgbClr val="7030A0"/>
              </a:solidFill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spcAft>
                <a:spcPts val="600"/>
              </a:spcAft>
              <a:buNone/>
            </a:pPr>
            <a:r>
              <a:rPr lang="es-UY" sz="1900" b="1" dirty="0">
                <a:solidFill>
                  <a:srgbClr val="7030A0"/>
                </a:solidFill>
                <a:latin typeface="Cambria Math"/>
                <a:ea typeface="Cambria Math"/>
              </a:rPr>
              <a:t>¬</a:t>
            </a:r>
            <a:r>
              <a:rPr lang="es-UY" sz="1900" b="1" i="1" dirty="0">
                <a:solidFill>
                  <a:srgbClr val="7030A0"/>
                </a:solidFill>
                <a:ea typeface="Cambria Math"/>
              </a:rPr>
              <a:t>Persona</a:t>
            </a:r>
            <a:r>
              <a:rPr lang="es-UY" sz="1900" b="1" i="1">
                <a:solidFill>
                  <a:srgbClr val="7030A0"/>
                </a:solidFill>
                <a:ea typeface="Cambria Math"/>
              </a:rPr>
              <a:t>:  </a:t>
            </a:r>
            <a:r>
              <a:rPr lang="es-UY" sz="1900">
                <a:ea typeface="Cambria Math"/>
              </a:rPr>
              <a:t>conjunto </a:t>
            </a:r>
            <a:r>
              <a:rPr lang="es-UY" sz="1900" dirty="0">
                <a:ea typeface="Cambria Math"/>
              </a:rPr>
              <a:t>de todos los elementos que </a:t>
            </a:r>
            <a:r>
              <a:rPr lang="es-UY" sz="1900" b="1" dirty="0">
                <a:ea typeface="Cambria Math"/>
              </a:rPr>
              <a:t>no</a:t>
            </a:r>
            <a:r>
              <a:rPr lang="es-UY" sz="1900" dirty="0">
                <a:ea typeface="Cambria Math"/>
              </a:rPr>
              <a:t> satisfacen el predicado </a:t>
            </a:r>
            <a:r>
              <a:rPr lang="es-UY" sz="1900" i="1" dirty="0">
                <a:ea typeface="Cambria Math"/>
              </a:rPr>
              <a:t>Persona  </a:t>
            </a:r>
            <a:r>
              <a:rPr lang="es-UY" sz="1900" dirty="0">
                <a:ea typeface="Cambria Math"/>
              </a:rPr>
              <a:t>(no pertenecen a ese conjunto)</a:t>
            </a:r>
          </a:p>
          <a:p>
            <a:pPr marL="0" lvl="1" indent="0">
              <a:spcAft>
                <a:spcPts val="600"/>
              </a:spcAft>
              <a:buNone/>
            </a:pPr>
            <a:r>
              <a:rPr lang="es-UY" sz="1900" b="1" i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Persona</a:t>
            </a:r>
            <a:r>
              <a:rPr lang="es-UY" sz="1900" b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 </a:t>
            </a:r>
            <a:r>
              <a:rPr lang="es-UY" sz="1900" b="1" dirty="0">
                <a:solidFill>
                  <a:srgbClr val="7030A0"/>
                </a:solidFill>
                <a:latin typeface="Cambria Math"/>
                <a:ea typeface="Cambria Math"/>
              </a:rPr>
              <a:t>⊓ </a:t>
            </a:r>
            <a:r>
              <a:rPr lang="es-UY" sz="1900" b="1" i="1" dirty="0">
                <a:solidFill>
                  <a:srgbClr val="7030A0"/>
                </a:solidFill>
                <a:ea typeface="Cambria Math"/>
              </a:rPr>
              <a:t>Mujer: </a:t>
            </a:r>
            <a:r>
              <a:rPr lang="es-UY" sz="1900" dirty="0">
                <a:ea typeface="Cambria Math"/>
              </a:rPr>
              <a:t>conjunto de todos los elementos que satisfacen el predicado </a:t>
            </a:r>
            <a:r>
              <a:rPr lang="es-UY" sz="1900" i="1" dirty="0">
                <a:ea typeface="Cambria Math"/>
              </a:rPr>
              <a:t>Persona </a:t>
            </a:r>
            <a:r>
              <a:rPr lang="es-UY" sz="1900" dirty="0">
                <a:ea typeface="Cambria Math"/>
              </a:rPr>
              <a:t>y satisfacen el predicado </a:t>
            </a:r>
            <a:r>
              <a:rPr lang="es-UY" sz="1900" i="1" dirty="0">
                <a:ea typeface="Cambria Math"/>
              </a:rPr>
              <a:t>Mujer </a:t>
            </a:r>
            <a:r>
              <a:rPr lang="es-UY" sz="1900" dirty="0">
                <a:ea typeface="Cambria Math"/>
              </a:rPr>
              <a:t>(pertenecen a ambos conjuntos) </a:t>
            </a:r>
            <a:endParaRPr lang="es-UY" sz="1900" i="1" dirty="0">
              <a:ea typeface="Cambria Math"/>
            </a:endParaRPr>
          </a:p>
          <a:p>
            <a:pPr marL="0" lvl="1" indent="0">
              <a:spcAft>
                <a:spcPts val="600"/>
              </a:spcAft>
              <a:buNone/>
            </a:pPr>
            <a:r>
              <a:rPr lang="es-UY" sz="1900" b="1" i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Padre</a:t>
            </a:r>
            <a:r>
              <a:rPr lang="es-UY" sz="1900" b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 </a:t>
            </a:r>
            <a:r>
              <a:rPr lang="es-UY" sz="1900" b="1" dirty="0">
                <a:solidFill>
                  <a:srgbClr val="7030A0"/>
                </a:solidFill>
                <a:latin typeface="Cambria Math"/>
                <a:ea typeface="Cambria Math"/>
              </a:rPr>
              <a:t>⊔ </a:t>
            </a:r>
            <a:r>
              <a:rPr lang="es-UY" sz="1900" b="1" i="1" dirty="0">
                <a:solidFill>
                  <a:srgbClr val="7030A0"/>
                </a:solidFill>
                <a:ea typeface="Cambria Math"/>
              </a:rPr>
              <a:t>Madre: </a:t>
            </a:r>
            <a:r>
              <a:rPr lang="es-UY" sz="1900" dirty="0">
                <a:ea typeface="Cambria Math"/>
              </a:rPr>
              <a:t>conjunto de todos los elementos que satisfacen el predicado </a:t>
            </a:r>
            <a:r>
              <a:rPr lang="es-UY" sz="1900" i="1" dirty="0">
                <a:ea typeface="Cambria Math"/>
              </a:rPr>
              <a:t>Padre </a:t>
            </a:r>
            <a:r>
              <a:rPr lang="es-UY" sz="1900" dirty="0">
                <a:ea typeface="Cambria Math"/>
              </a:rPr>
              <a:t>(pertenecen a ese conjunto) </a:t>
            </a:r>
            <a:r>
              <a:rPr lang="es-UY" sz="1900" dirty="0" err="1">
                <a:ea typeface="Cambria Math"/>
              </a:rPr>
              <a:t>ó</a:t>
            </a:r>
            <a:r>
              <a:rPr lang="es-UY" sz="1900" dirty="0">
                <a:ea typeface="Cambria Math"/>
              </a:rPr>
              <a:t> satisfacen el predicado </a:t>
            </a:r>
            <a:r>
              <a:rPr lang="es-UY" sz="1900" i="1" dirty="0">
                <a:ea typeface="Cambria Math"/>
              </a:rPr>
              <a:t>Madre</a:t>
            </a:r>
          </a:p>
          <a:p>
            <a:pPr marL="0" lvl="1" indent="0">
              <a:spcAft>
                <a:spcPts val="600"/>
              </a:spcAft>
              <a:buNone/>
            </a:pPr>
            <a:r>
              <a:rPr lang="es-UY" sz="1900" b="1" dirty="0">
                <a:solidFill>
                  <a:srgbClr val="7030A0"/>
                </a:solidFill>
                <a:latin typeface="Cambria Math"/>
                <a:ea typeface="Cambria Math"/>
              </a:rPr>
              <a:t>∃</a:t>
            </a:r>
            <a:r>
              <a:rPr lang="es-UY" sz="1900" b="1" i="1" dirty="0" err="1">
                <a:solidFill>
                  <a:srgbClr val="7030A0"/>
                </a:solidFill>
                <a:ea typeface="Cambria Math"/>
              </a:rPr>
              <a:t>tieneHijo.Persona</a:t>
            </a:r>
            <a:r>
              <a:rPr lang="es-UY" sz="1900" b="1" i="1" dirty="0">
                <a:solidFill>
                  <a:srgbClr val="7030A0"/>
                </a:solidFill>
                <a:ea typeface="Cambria Math"/>
              </a:rPr>
              <a:t>: </a:t>
            </a:r>
            <a:r>
              <a:rPr lang="es-UY" sz="1900" dirty="0">
                <a:ea typeface="Cambria Math"/>
              </a:rPr>
              <a:t>conjunto de todos los elementos</a:t>
            </a:r>
            <a:r>
              <a:rPr lang="es-UY" sz="1900" dirty="0">
                <a:ea typeface="Cambria Math"/>
                <a:sym typeface="Wingdings" panose="05000000000000000000" pitchFamily="2" charset="2"/>
              </a:rPr>
              <a:t> que </a:t>
            </a:r>
            <a:r>
              <a:rPr lang="es-UY" sz="1900" b="1" dirty="0">
                <a:ea typeface="Cambria Math"/>
                <a:sym typeface="Wingdings" panose="05000000000000000000" pitchFamily="2" charset="2"/>
              </a:rPr>
              <a:t>están vinculados </a:t>
            </a:r>
            <a:r>
              <a:rPr lang="es-UY" sz="1900" dirty="0">
                <a:ea typeface="Cambria Math"/>
                <a:sym typeface="Wingdings" panose="05000000000000000000" pitchFamily="2" charset="2"/>
              </a:rPr>
              <a:t>a </a:t>
            </a:r>
            <a:r>
              <a:rPr lang="es-UY" sz="1900" b="1" dirty="0">
                <a:ea typeface="Cambria Math"/>
                <a:sym typeface="Wingdings" panose="05000000000000000000" pitchFamily="2" charset="2"/>
              </a:rPr>
              <a:t>algún</a:t>
            </a:r>
            <a:r>
              <a:rPr lang="es-UY" sz="1900" dirty="0">
                <a:ea typeface="Cambria Math"/>
                <a:sym typeface="Wingdings" panose="05000000000000000000" pitchFamily="2" charset="2"/>
              </a:rPr>
              <a:t> elemento del concepto </a:t>
            </a:r>
            <a:r>
              <a:rPr lang="es-UY" sz="1900" i="1" dirty="0">
                <a:ea typeface="Cambria Math"/>
                <a:sym typeface="Wingdings" panose="05000000000000000000" pitchFamily="2" charset="2"/>
              </a:rPr>
              <a:t>Persona</a:t>
            </a:r>
            <a:r>
              <a:rPr lang="es-UY" sz="1900" dirty="0">
                <a:ea typeface="Cambria Math"/>
                <a:sym typeface="Wingdings" panose="05000000000000000000" pitchFamily="2" charset="2"/>
              </a:rPr>
              <a:t> a través del rol </a:t>
            </a:r>
            <a:r>
              <a:rPr lang="es-UY" sz="1900" i="1" dirty="0" err="1">
                <a:ea typeface="Cambria Math"/>
              </a:rPr>
              <a:t>tieneHijo</a:t>
            </a:r>
            <a:endParaRPr lang="es-UY" sz="1900" dirty="0">
              <a:ea typeface="Cambria Math"/>
            </a:endParaRPr>
          </a:p>
          <a:p>
            <a:pPr marL="0" lvl="1" indent="0">
              <a:spcAft>
                <a:spcPts val="600"/>
              </a:spcAft>
              <a:buNone/>
            </a:pPr>
            <a:r>
              <a:rPr lang="es-UY" sz="1900" b="1" dirty="0">
                <a:solidFill>
                  <a:srgbClr val="7030A0"/>
                </a:solidFill>
                <a:latin typeface="Cambria Math"/>
                <a:ea typeface="Cambria Math"/>
              </a:rPr>
              <a:t>∀</a:t>
            </a:r>
            <a:r>
              <a:rPr lang="es-UY" sz="1900" b="1" i="1" dirty="0" err="1">
                <a:solidFill>
                  <a:srgbClr val="7030A0"/>
                </a:solidFill>
                <a:ea typeface="Cambria Math"/>
              </a:rPr>
              <a:t>tieneHijo.Persona</a:t>
            </a:r>
            <a:r>
              <a:rPr lang="es-UY" sz="1900" b="1" i="1" dirty="0">
                <a:solidFill>
                  <a:srgbClr val="7030A0"/>
                </a:solidFill>
                <a:ea typeface="Cambria Math"/>
              </a:rPr>
              <a:t>: </a:t>
            </a:r>
            <a:r>
              <a:rPr lang="es-UY" sz="1900" dirty="0">
                <a:ea typeface="Cambria Math"/>
              </a:rPr>
              <a:t>conjunto de todos los elementos que, </a:t>
            </a:r>
            <a:r>
              <a:rPr lang="es-UY" sz="1900" b="1" dirty="0">
                <a:ea typeface="Cambria Math"/>
              </a:rPr>
              <a:t>si están</a:t>
            </a:r>
            <a:r>
              <a:rPr lang="es-UY" sz="1900" b="1" dirty="0">
                <a:ea typeface="Cambria Math"/>
                <a:sym typeface="Wingdings" panose="05000000000000000000" pitchFamily="2" charset="2"/>
              </a:rPr>
              <a:t> vinculados </a:t>
            </a:r>
            <a:r>
              <a:rPr lang="es-UY" sz="1900" dirty="0">
                <a:ea typeface="Cambria Math"/>
                <a:sym typeface="Wingdings" panose="05000000000000000000" pitchFamily="2" charset="2"/>
              </a:rPr>
              <a:t>a algún elemento a través del rol </a:t>
            </a:r>
            <a:r>
              <a:rPr lang="es-UY" sz="1900" i="1" dirty="0" err="1">
                <a:ea typeface="Cambria Math"/>
              </a:rPr>
              <a:t>tieneHijo</a:t>
            </a:r>
            <a:r>
              <a:rPr lang="es-UY" sz="1900" i="1" dirty="0">
                <a:ea typeface="Cambria Math"/>
              </a:rPr>
              <a:t>, </a:t>
            </a:r>
            <a:r>
              <a:rPr lang="es-UY" sz="1900" dirty="0">
                <a:ea typeface="Cambria Math"/>
              </a:rPr>
              <a:t>este elemento </a:t>
            </a:r>
            <a:r>
              <a:rPr lang="es-UY" sz="1900" b="1" dirty="0">
                <a:ea typeface="Cambria Math"/>
              </a:rPr>
              <a:t>debe pertenecer</a:t>
            </a:r>
            <a:r>
              <a:rPr lang="es-UY" sz="1900" b="1" dirty="0">
                <a:ea typeface="Cambria Math"/>
                <a:sym typeface="Wingdings" panose="05000000000000000000" pitchFamily="2" charset="2"/>
              </a:rPr>
              <a:t> al concepto </a:t>
            </a:r>
            <a:r>
              <a:rPr lang="es-UY" sz="1900" b="1" i="1" dirty="0">
                <a:ea typeface="Cambria Math"/>
                <a:sym typeface="Wingdings" panose="05000000000000000000" pitchFamily="2" charset="2"/>
              </a:rPr>
              <a:t>Persona</a:t>
            </a:r>
            <a:r>
              <a:rPr lang="es-UY" sz="1900" dirty="0">
                <a:ea typeface="Cambria Math"/>
                <a:sym typeface="Wingdings" panose="05000000000000000000" pitchFamily="2" charset="2"/>
              </a:rPr>
              <a:t>. Si NO está vinculado a ningún elemento a través de </a:t>
            </a:r>
            <a:r>
              <a:rPr lang="es-UY" sz="1900" i="1" dirty="0" err="1">
                <a:ea typeface="Cambria Math"/>
              </a:rPr>
              <a:t>tieneHijo</a:t>
            </a:r>
            <a:r>
              <a:rPr lang="es-UY" sz="1900" i="1" dirty="0">
                <a:ea typeface="Cambria Math"/>
              </a:rPr>
              <a:t>, </a:t>
            </a:r>
            <a:r>
              <a:rPr lang="es-UY" sz="1900" dirty="0">
                <a:ea typeface="Cambria Math"/>
              </a:rPr>
              <a:t>también</a:t>
            </a:r>
            <a:r>
              <a:rPr lang="es-UY" sz="1900" i="1" dirty="0">
                <a:ea typeface="Cambria Math"/>
              </a:rPr>
              <a:t> </a:t>
            </a:r>
            <a:r>
              <a:rPr lang="es-UY" sz="1900" dirty="0">
                <a:ea typeface="Cambria Math"/>
              </a:rPr>
              <a:t>satisface la condición.</a:t>
            </a:r>
          </a:p>
          <a:p>
            <a:pPr marL="0" lvl="1" indent="0">
              <a:spcBef>
                <a:spcPts val="300"/>
              </a:spcBef>
              <a:buNone/>
            </a:pPr>
            <a:r>
              <a:rPr lang="es-UY" sz="1900" b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&gt;=</a:t>
            </a:r>
            <a:r>
              <a:rPr lang="es-UY" sz="1900" b="1" i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2tieneHijo.Persona: </a:t>
            </a:r>
            <a:r>
              <a:rPr lang="es-UY" sz="1900" dirty="0">
                <a:ea typeface="Cambria Math"/>
              </a:rPr>
              <a:t>conjunto de todos los elementos</a:t>
            </a:r>
            <a:r>
              <a:rPr lang="es-UY" sz="1900" dirty="0">
                <a:ea typeface="Cambria Math"/>
                <a:sym typeface="Wingdings" panose="05000000000000000000" pitchFamily="2" charset="2"/>
              </a:rPr>
              <a:t> que </a:t>
            </a:r>
            <a:r>
              <a:rPr lang="es-UY" sz="1900" b="1" dirty="0">
                <a:ea typeface="Cambria Math"/>
                <a:sym typeface="Wingdings" panose="05000000000000000000" pitchFamily="2" charset="2"/>
              </a:rPr>
              <a:t>están vinculados a por lo menos 2 elementos </a:t>
            </a:r>
            <a:r>
              <a:rPr lang="es-UY" sz="1900" dirty="0">
                <a:ea typeface="Cambria Math"/>
                <a:sym typeface="Wingdings" panose="05000000000000000000" pitchFamily="2" charset="2"/>
              </a:rPr>
              <a:t>del concepto </a:t>
            </a:r>
            <a:r>
              <a:rPr lang="es-UY" sz="1900" i="1" dirty="0">
                <a:ea typeface="Cambria Math"/>
                <a:sym typeface="Wingdings" panose="05000000000000000000" pitchFamily="2" charset="2"/>
              </a:rPr>
              <a:t>Persona</a:t>
            </a:r>
            <a:r>
              <a:rPr lang="es-UY" sz="1900" dirty="0">
                <a:ea typeface="Cambria Math"/>
                <a:sym typeface="Wingdings" panose="05000000000000000000" pitchFamily="2" charset="2"/>
              </a:rPr>
              <a:t> a través del rol </a:t>
            </a:r>
            <a:r>
              <a:rPr lang="es-UY" sz="1900" i="1" dirty="0" err="1">
                <a:ea typeface="Cambria Math"/>
              </a:rPr>
              <a:t>tieneHijo</a:t>
            </a:r>
            <a:endParaRPr lang="es-UY" sz="19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792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1 Título"/>
          <p:cNvSpPr>
            <a:spLocks noGrp="1"/>
          </p:cNvSpPr>
          <p:nvPr>
            <p:ph type="title"/>
          </p:nvPr>
        </p:nvSpPr>
        <p:spPr>
          <a:xfrm>
            <a:off x="251519" y="44624"/>
            <a:ext cx="8641655" cy="504056"/>
          </a:xfrm>
        </p:spPr>
        <p:txBody>
          <a:bodyPr/>
          <a:lstStyle/>
          <a:p>
            <a:pPr indent="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n-US" sz="3200" b="1" dirty="0" err="1">
                <a:solidFill>
                  <a:srgbClr val="7030A0"/>
                </a:solidFill>
              </a:rPr>
              <a:t>Lógica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err="1">
                <a:solidFill>
                  <a:srgbClr val="7030A0"/>
                </a:solidFill>
              </a:rPr>
              <a:t>Descriptiva</a:t>
            </a:r>
            <a:r>
              <a:rPr lang="en-US" sz="3200" b="1" dirty="0">
                <a:solidFill>
                  <a:srgbClr val="7030A0"/>
                </a:solidFill>
              </a:rPr>
              <a:t> - </a:t>
            </a:r>
            <a:r>
              <a:rPr lang="en-US" sz="3200" b="1" dirty="0" err="1">
                <a:solidFill>
                  <a:srgbClr val="7030A0"/>
                </a:solidFill>
              </a:rPr>
              <a:t>Sintaxis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764704"/>
            <a:ext cx="8784977" cy="5976664"/>
          </a:xfrm>
        </p:spPr>
        <p:txBody>
          <a:bodyPr rtlCol="0">
            <a:normAutofit/>
          </a:bodyPr>
          <a:lstStyle/>
          <a:p>
            <a:pPr marL="0" indent="0">
              <a:spcAft>
                <a:spcPts val="1000"/>
              </a:spcAft>
              <a:buNone/>
            </a:pPr>
            <a:r>
              <a:rPr lang="es-UY" sz="2100" dirty="0"/>
              <a:t>Conceptos complejos en lógica </a:t>
            </a:r>
            <a:r>
              <a:rPr lang="es-UY" sz="2100" dirty="0">
                <a:ea typeface="Cambria Math" panose="02040503050406030204" pitchFamily="18" charset="0"/>
              </a:rPr>
              <a:t>𝒜𝓛𝒞</a:t>
            </a:r>
            <a:r>
              <a:rPr lang="es-UY" sz="2100" dirty="0">
                <a:ea typeface="Cambria Math"/>
              </a:rPr>
              <a:t>𝒬:</a:t>
            </a:r>
          </a:p>
          <a:p>
            <a:pPr marL="0" lvl="1" indent="0">
              <a:spcAft>
                <a:spcPts val="1000"/>
              </a:spcAft>
              <a:buNone/>
            </a:pP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C, D 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:= </a:t>
            </a:r>
            <a:r>
              <a:rPr lang="es-UY" sz="2100" b="1" dirty="0">
                <a:solidFill>
                  <a:srgbClr val="C00000"/>
                </a:solidFill>
                <a:latin typeface="Cambria Math"/>
                <a:ea typeface="Cambria Math"/>
              </a:rPr>
              <a:t>⊥|⊤|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A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b="1" dirty="0">
                <a:solidFill>
                  <a:srgbClr val="C00000"/>
                </a:solidFill>
                <a:latin typeface="Cambria Math"/>
                <a:ea typeface="Cambria Math"/>
              </a:rPr>
              <a:t>¬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C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C </a:t>
            </a:r>
            <a:r>
              <a:rPr lang="es-UY" sz="2100" b="1" dirty="0">
                <a:solidFill>
                  <a:srgbClr val="C00000"/>
                </a:solidFill>
                <a:latin typeface="Cambria Math"/>
                <a:ea typeface="Cambria Math"/>
              </a:rPr>
              <a:t>⊓ 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D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C </a:t>
            </a:r>
            <a:r>
              <a:rPr lang="es-UY" sz="2100" b="1" dirty="0">
                <a:solidFill>
                  <a:srgbClr val="C00000"/>
                </a:solidFill>
                <a:latin typeface="Cambria Math"/>
                <a:ea typeface="Cambria Math"/>
              </a:rPr>
              <a:t>⊔ 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D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b="1" dirty="0">
                <a:solidFill>
                  <a:srgbClr val="C00000"/>
                </a:solidFill>
                <a:latin typeface="Cambria Math"/>
                <a:ea typeface="Cambria Math"/>
              </a:rPr>
              <a:t>∀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R.C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b="1" dirty="0">
                <a:solidFill>
                  <a:srgbClr val="C00000"/>
                </a:solidFill>
                <a:latin typeface="Cambria Math"/>
                <a:ea typeface="Cambria Math"/>
              </a:rPr>
              <a:t>∃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R.C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&gt;=</a:t>
            </a:r>
            <a:r>
              <a:rPr lang="es-UY" sz="2100" b="1" i="1" dirty="0" err="1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nR.C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&lt;=</a:t>
            </a:r>
            <a:r>
              <a:rPr lang="es-UY" sz="2100" b="1" i="1" dirty="0" err="1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nR.C</a:t>
            </a:r>
            <a:endParaRPr lang="es-UY" sz="2100" b="1" i="1" dirty="0">
              <a:solidFill>
                <a:srgbClr val="C00000"/>
              </a:solidFill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buNone/>
            </a:pPr>
            <a:r>
              <a:rPr lang="es-UY" sz="2000" dirty="0">
                <a:ea typeface="Verdana"/>
                <a:cs typeface="Arial" pitchFamily="34" charset="0"/>
                <a:sym typeface="Wingdings" pitchFamily="2" charset="2"/>
              </a:rPr>
              <a:t>Conceptos atómicos: </a:t>
            </a:r>
            <a:r>
              <a:rPr lang="es-UY" sz="2000" i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Persona</a:t>
            </a:r>
            <a:r>
              <a:rPr lang="es-UY" sz="2000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, </a:t>
            </a:r>
            <a:r>
              <a:rPr lang="es-UY" sz="2000" i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Madre</a:t>
            </a:r>
            <a:r>
              <a:rPr lang="es-UY" sz="2000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, </a:t>
            </a:r>
            <a:r>
              <a:rPr lang="es-UY" sz="2000" i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Padre</a:t>
            </a:r>
          </a:p>
          <a:p>
            <a:pPr marL="0" lvl="1" indent="0">
              <a:spcAft>
                <a:spcPts val="600"/>
              </a:spcAft>
              <a:buNone/>
            </a:pPr>
            <a:r>
              <a:rPr lang="es-UY" sz="2000" dirty="0">
                <a:ea typeface="Verdana"/>
                <a:cs typeface="Arial" pitchFamily="34" charset="0"/>
                <a:sym typeface="Wingdings" pitchFamily="2" charset="2"/>
              </a:rPr>
              <a:t>Rol</a:t>
            </a:r>
            <a:r>
              <a:rPr lang="es-UY" sz="2000" i="1" dirty="0">
                <a:ea typeface="Verdana"/>
                <a:cs typeface="Arial" pitchFamily="34" charset="0"/>
                <a:sym typeface="Wingdings" pitchFamily="2" charset="2"/>
              </a:rPr>
              <a:t> </a:t>
            </a:r>
            <a:r>
              <a:rPr lang="es-UY" sz="2000" dirty="0">
                <a:ea typeface="Verdana"/>
                <a:cs typeface="Arial" pitchFamily="34" charset="0"/>
                <a:sym typeface="Wingdings" pitchFamily="2" charset="2"/>
              </a:rPr>
              <a:t>atómico</a:t>
            </a:r>
            <a:r>
              <a:rPr lang="es-UY" sz="2000" i="1" dirty="0">
                <a:ea typeface="Verdana"/>
                <a:cs typeface="Arial" pitchFamily="34" charset="0"/>
                <a:sym typeface="Wingdings" pitchFamily="2" charset="2"/>
              </a:rPr>
              <a:t>: </a:t>
            </a:r>
            <a:r>
              <a:rPr lang="es-UY" sz="2000" i="1" dirty="0" err="1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tieneHijo</a:t>
            </a:r>
            <a:endParaRPr lang="es-UY" sz="2000" i="1" dirty="0">
              <a:solidFill>
                <a:srgbClr val="7030A0"/>
              </a:solidFill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spcAft>
                <a:spcPts val="600"/>
              </a:spcAft>
              <a:buNone/>
            </a:pPr>
            <a:r>
              <a:rPr lang="es-UY" sz="2000" b="1" dirty="0">
                <a:solidFill>
                  <a:srgbClr val="006600"/>
                </a:solidFill>
                <a:ea typeface="Verdana"/>
                <a:cs typeface="Arial" pitchFamily="34" charset="0"/>
                <a:sym typeface="Wingdings" pitchFamily="2" charset="2"/>
              </a:rPr>
              <a:t>Ejercicio:</a:t>
            </a:r>
          </a:p>
          <a:p>
            <a:pPr marL="0" lvl="1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s-UY" sz="2000" dirty="0">
                <a:ea typeface="Cambria Math"/>
              </a:rPr>
              <a:t>Describir el conjunto de todos los elementos que son personas y no tienen ningún hijo que sea una persona.</a:t>
            </a:r>
          </a:p>
          <a:p>
            <a:pPr marL="0" lvl="1" indent="0">
              <a:spcBef>
                <a:spcPts val="300"/>
              </a:spcBef>
              <a:spcAft>
                <a:spcPts val="600"/>
              </a:spcAft>
              <a:buNone/>
            </a:pPr>
            <a:endParaRPr lang="es-UY" sz="2000" i="1" dirty="0">
              <a:ea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894317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1 Título"/>
          <p:cNvSpPr>
            <a:spLocks noGrp="1"/>
          </p:cNvSpPr>
          <p:nvPr>
            <p:ph type="title"/>
          </p:nvPr>
        </p:nvSpPr>
        <p:spPr>
          <a:xfrm>
            <a:off x="251519" y="44624"/>
            <a:ext cx="8641655" cy="504056"/>
          </a:xfrm>
        </p:spPr>
        <p:txBody>
          <a:bodyPr/>
          <a:lstStyle/>
          <a:p>
            <a:pPr indent="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n-US" sz="3200" b="1" dirty="0" err="1">
                <a:solidFill>
                  <a:srgbClr val="7030A0"/>
                </a:solidFill>
              </a:rPr>
              <a:t>Lógica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err="1">
                <a:solidFill>
                  <a:srgbClr val="7030A0"/>
                </a:solidFill>
              </a:rPr>
              <a:t>Descriptiva</a:t>
            </a:r>
            <a:r>
              <a:rPr lang="en-US" sz="3200" b="1" dirty="0">
                <a:solidFill>
                  <a:srgbClr val="7030A0"/>
                </a:solidFill>
              </a:rPr>
              <a:t> - </a:t>
            </a:r>
            <a:r>
              <a:rPr lang="en-US" sz="3200" b="1" dirty="0" err="1">
                <a:solidFill>
                  <a:srgbClr val="7030A0"/>
                </a:solidFill>
              </a:rPr>
              <a:t>Sintaxis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836712"/>
            <a:ext cx="8784977" cy="5904656"/>
          </a:xfrm>
        </p:spPr>
        <p:txBody>
          <a:bodyPr rtlCol="0">
            <a:normAutofit/>
          </a:bodyPr>
          <a:lstStyle/>
          <a:p>
            <a:pPr marL="0" indent="0">
              <a:spcAft>
                <a:spcPts val="1000"/>
              </a:spcAft>
              <a:buNone/>
            </a:pPr>
            <a:r>
              <a:rPr lang="es-UY" sz="2100" dirty="0"/>
              <a:t>Conceptos complejos en lógica </a:t>
            </a:r>
            <a:r>
              <a:rPr lang="es-UY" sz="2100" dirty="0">
                <a:ea typeface="Cambria Math" panose="02040503050406030204" pitchFamily="18" charset="0"/>
              </a:rPr>
              <a:t>𝒜𝓛𝒞</a:t>
            </a:r>
            <a:r>
              <a:rPr lang="es-UY" sz="2100" dirty="0">
                <a:ea typeface="Cambria Math"/>
              </a:rPr>
              <a:t>𝒬:</a:t>
            </a:r>
          </a:p>
          <a:p>
            <a:pPr marL="0" lvl="1" indent="0">
              <a:spcAft>
                <a:spcPts val="1000"/>
              </a:spcAft>
              <a:buNone/>
            </a:pP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C, D 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:= </a:t>
            </a:r>
            <a:r>
              <a:rPr lang="es-UY" sz="2100" b="1" dirty="0">
                <a:solidFill>
                  <a:srgbClr val="C00000"/>
                </a:solidFill>
                <a:latin typeface="Cambria Math"/>
                <a:ea typeface="Cambria Math"/>
              </a:rPr>
              <a:t>⊥|⊤|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A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b="1" dirty="0">
                <a:solidFill>
                  <a:srgbClr val="C00000"/>
                </a:solidFill>
                <a:latin typeface="Cambria Math"/>
                <a:ea typeface="Cambria Math"/>
              </a:rPr>
              <a:t>¬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C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C </a:t>
            </a:r>
            <a:r>
              <a:rPr lang="es-UY" sz="2100" b="1" dirty="0">
                <a:solidFill>
                  <a:srgbClr val="C00000"/>
                </a:solidFill>
                <a:latin typeface="Cambria Math"/>
                <a:ea typeface="Cambria Math"/>
              </a:rPr>
              <a:t>⊓ 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D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C </a:t>
            </a:r>
            <a:r>
              <a:rPr lang="es-UY" sz="2100" b="1" dirty="0">
                <a:solidFill>
                  <a:srgbClr val="C00000"/>
                </a:solidFill>
                <a:latin typeface="Cambria Math"/>
                <a:ea typeface="Cambria Math"/>
              </a:rPr>
              <a:t>⊔ 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D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b="1" dirty="0">
                <a:solidFill>
                  <a:srgbClr val="C00000"/>
                </a:solidFill>
                <a:latin typeface="Cambria Math"/>
                <a:ea typeface="Cambria Math"/>
              </a:rPr>
              <a:t>∀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R.C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b="1" dirty="0">
                <a:solidFill>
                  <a:srgbClr val="C00000"/>
                </a:solidFill>
                <a:latin typeface="Cambria Math"/>
                <a:ea typeface="Cambria Math"/>
              </a:rPr>
              <a:t>∃</a:t>
            </a:r>
            <a:r>
              <a:rPr lang="es-UY" sz="2100" b="1" i="1" dirty="0">
                <a:solidFill>
                  <a:srgbClr val="C00000"/>
                </a:solidFill>
                <a:ea typeface="Cambria Math"/>
              </a:rPr>
              <a:t>R.C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&gt;=</a:t>
            </a:r>
            <a:r>
              <a:rPr lang="es-UY" sz="2100" b="1" i="1" dirty="0" err="1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nR.C</a:t>
            </a:r>
            <a:r>
              <a:rPr lang="es-UY" sz="2100" b="1" dirty="0">
                <a:solidFill>
                  <a:srgbClr val="C00000"/>
                </a:solidFill>
                <a:ea typeface="Cambria Math"/>
              </a:rPr>
              <a:t>|</a:t>
            </a:r>
            <a:r>
              <a:rPr lang="es-UY" sz="2100" b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&lt;=</a:t>
            </a:r>
            <a:r>
              <a:rPr lang="es-UY" sz="2100" b="1" i="1" dirty="0" err="1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nR.C</a:t>
            </a:r>
            <a:r>
              <a:rPr lang="es-UY" sz="2100" b="1" i="1" dirty="0">
                <a:solidFill>
                  <a:srgbClr val="C00000"/>
                </a:solidFill>
                <a:ea typeface="Verdana"/>
                <a:cs typeface="Arial" pitchFamily="34" charset="0"/>
                <a:sym typeface="Wingdings" pitchFamily="2" charset="2"/>
              </a:rPr>
              <a:t> </a:t>
            </a:r>
          </a:p>
          <a:p>
            <a:pPr marL="0" lvl="1" indent="0">
              <a:buNone/>
            </a:pPr>
            <a:r>
              <a:rPr lang="es-UY" sz="2000" dirty="0">
                <a:ea typeface="Verdana"/>
                <a:cs typeface="Arial" pitchFamily="34" charset="0"/>
                <a:sym typeface="Wingdings" pitchFamily="2" charset="2"/>
              </a:rPr>
              <a:t>Conceptos atómicos: </a:t>
            </a:r>
            <a:r>
              <a:rPr lang="es-UY" sz="2000" i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Persona</a:t>
            </a:r>
            <a:r>
              <a:rPr lang="es-UY" sz="2000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, </a:t>
            </a:r>
            <a:r>
              <a:rPr lang="es-UY" sz="2000" i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Madre</a:t>
            </a:r>
            <a:r>
              <a:rPr lang="es-UY" sz="2000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, </a:t>
            </a:r>
            <a:r>
              <a:rPr lang="es-UY" sz="2000" i="1" dirty="0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Padre</a:t>
            </a:r>
          </a:p>
          <a:p>
            <a:pPr marL="0" lvl="1" indent="0">
              <a:spcAft>
                <a:spcPts val="600"/>
              </a:spcAft>
              <a:buNone/>
            </a:pPr>
            <a:r>
              <a:rPr lang="es-UY" sz="2000" dirty="0">
                <a:ea typeface="Verdana"/>
                <a:cs typeface="Arial" pitchFamily="34" charset="0"/>
                <a:sym typeface="Wingdings" pitchFamily="2" charset="2"/>
              </a:rPr>
              <a:t>Rol</a:t>
            </a:r>
            <a:r>
              <a:rPr lang="es-UY" sz="2000" i="1" dirty="0">
                <a:ea typeface="Verdana"/>
                <a:cs typeface="Arial" pitchFamily="34" charset="0"/>
                <a:sym typeface="Wingdings" pitchFamily="2" charset="2"/>
              </a:rPr>
              <a:t> </a:t>
            </a:r>
            <a:r>
              <a:rPr lang="es-UY" sz="2000" dirty="0">
                <a:ea typeface="Verdana"/>
                <a:cs typeface="Arial" pitchFamily="34" charset="0"/>
                <a:sym typeface="Wingdings" pitchFamily="2" charset="2"/>
              </a:rPr>
              <a:t>atómico</a:t>
            </a:r>
            <a:r>
              <a:rPr lang="es-UY" sz="2000" i="1" dirty="0">
                <a:ea typeface="Verdana"/>
                <a:cs typeface="Arial" pitchFamily="34" charset="0"/>
                <a:sym typeface="Wingdings" pitchFamily="2" charset="2"/>
              </a:rPr>
              <a:t>: </a:t>
            </a:r>
            <a:r>
              <a:rPr lang="es-UY" sz="2000" i="1" dirty="0" err="1">
                <a:solidFill>
                  <a:srgbClr val="7030A0"/>
                </a:solidFill>
                <a:ea typeface="Verdana"/>
                <a:cs typeface="Arial" pitchFamily="34" charset="0"/>
                <a:sym typeface="Wingdings" pitchFamily="2" charset="2"/>
              </a:rPr>
              <a:t>tieneHijo</a:t>
            </a:r>
            <a:endParaRPr lang="es-UY" sz="2000" i="1" dirty="0">
              <a:solidFill>
                <a:srgbClr val="7030A0"/>
              </a:solidFill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spcAft>
                <a:spcPts val="600"/>
              </a:spcAft>
              <a:buNone/>
            </a:pPr>
            <a:r>
              <a:rPr lang="es-UY" sz="2000" b="1" dirty="0">
                <a:solidFill>
                  <a:srgbClr val="006600"/>
                </a:solidFill>
                <a:ea typeface="Verdana"/>
                <a:cs typeface="Arial" pitchFamily="34" charset="0"/>
                <a:sym typeface="Wingdings" pitchFamily="2" charset="2"/>
              </a:rPr>
              <a:t>Ejercicio:</a:t>
            </a:r>
          </a:p>
          <a:p>
            <a:pPr marL="0" lvl="1" indent="0">
              <a:spcBef>
                <a:spcPts val="300"/>
              </a:spcBef>
              <a:spcAft>
                <a:spcPts val="1200"/>
              </a:spcAft>
              <a:buNone/>
            </a:pPr>
            <a:r>
              <a:rPr lang="es-UY" sz="2000" dirty="0">
                <a:ea typeface="Cambria Math"/>
              </a:rPr>
              <a:t>Describir el conjunto de todos los elementos que son personas y no tienen ningún hijo que sea una persona.</a:t>
            </a:r>
          </a:p>
          <a:p>
            <a:pPr marL="0" lvl="1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s-UY" sz="2000" b="1" i="1" dirty="0">
                <a:solidFill>
                  <a:srgbClr val="006600"/>
                </a:solidFill>
                <a:ea typeface="Cambria Math"/>
              </a:rPr>
              <a:t>Persona </a:t>
            </a:r>
            <a:r>
              <a:rPr lang="es-UY" sz="2000" b="1" dirty="0">
                <a:solidFill>
                  <a:srgbClr val="006600"/>
                </a:solidFill>
                <a:latin typeface="Cambria Math"/>
                <a:ea typeface="Cambria Math"/>
              </a:rPr>
              <a:t>⊓ ¬∃</a:t>
            </a:r>
            <a:r>
              <a:rPr lang="es-UY" sz="2000" b="1" dirty="0">
                <a:solidFill>
                  <a:srgbClr val="C00000"/>
                </a:solidFill>
                <a:latin typeface="Cambria Math"/>
                <a:ea typeface="Cambria Math"/>
              </a:rPr>
              <a:t> </a:t>
            </a:r>
            <a:r>
              <a:rPr lang="es-UY" sz="2000" b="1" i="1" dirty="0" err="1">
                <a:solidFill>
                  <a:srgbClr val="006600"/>
                </a:solidFill>
                <a:ea typeface="Verdana"/>
                <a:cs typeface="Arial" pitchFamily="34" charset="0"/>
                <a:sym typeface="Wingdings" pitchFamily="2" charset="2"/>
              </a:rPr>
              <a:t>tieneHijo.Persona</a:t>
            </a:r>
            <a:endParaRPr lang="es-UY" sz="2000" b="1" i="1" dirty="0">
              <a:solidFill>
                <a:srgbClr val="006600"/>
              </a:solidFill>
              <a:ea typeface="Verdana"/>
              <a:cs typeface="Arial" pitchFamily="34" charset="0"/>
              <a:sym typeface="Wingdings" pitchFamily="2" charset="2"/>
            </a:endParaRPr>
          </a:p>
          <a:p>
            <a:pPr marL="0" lvl="1" indent="0">
              <a:spcBef>
                <a:spcPts val="300"/>
              </a:spcBef>
              <a:spcAft>
                <a:spcPts val="600"/>
              </a:spcAft>
              <a:buNone/>
            </a:pPr>
            <a:endParaRPr lang="es-UY" sz="2000" i="1" dirty="0">
              <a:ea typeface="Cambria Math"/>
            </a:endParaRPr>
          </a:p>
          <a:p>
            <a:pPr marL="0" lvl="1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s-UY" sz="2000" b="1" i="1" dirty="0">
                <a:solidFill>
                  <a:srgbClr val="006600"/>
                </a:solidFill>
                <a:ea typeface="Cambria Math"/>
              </a:rPr>
              <a:t>Persona </a:t>
            </a:r>
            <a:r>
              <a:rPr lang="es-UY" sz="2000" b="1" dirty="0">
                <a:solidFill>
                  <a:srgbClr val="006600"/>
                </a:solidFill>
                <a:latin typeface="Cambria Math"/>
                <a:ea typeface="Cambria Math"/>
              </a:rPr>
              <a:t>⊓ ∀</a:t>
            </a:r>
            <a:r>
              <a:rPr lang="es-UY" sz="2000" b="1" i="1" dirty="0" err="1">
                <a:solidFill>
                  <a:srgbClr val="006600"/>
                </a:solidFill>
                <a:ea typeface="Verdana"/>
                <a:cs typeface="Arial" pitchFamily="34" charset="0"/>
                <a:sym typeface="Wingdings" pitchFamily="2" charset="2"/>
              </a:rPr>
              <a:t>tieneHijo</a:t>
            </a:r>
            <a:r>
              <a:rPr lang="es-UY" sz="2000" b="1" i="1" dirty="0">
                <a:solidFill>
                  <a:srgbClr val="006600"/>
                </a:solidFill>
                <a:ea typeface="Verdana"/>
                <a:cs typeface="Arial" pitchFamily="34" charset="0"/>
                <a:sym typeface="Wingdings" pitchFamily="2" charset="2"/>
              </a:rPr>
              <a:t>.</a:t>
            </a:r>
            <a:r>
              <a:rPr lang="es-UY" sz="2000" b="1" dirty="0">
                <a:solidFill>
                  <a:srgbClr val="006600"/>
                </a:solidFill>
                <a:latin typeface="Cambria Math"/>
                <a:ea typeface="Cambria Math"/>
              </a:rPr>
              <a:t>¬</a:t>
            </a:r>
            <a:r>
              <a:rPr lang="es-UY" sz="2000" b="1" i="1" dirty="0">
                <a:solidFill>
                  <a:srgbClr val="006600"/>
                </a:solidFill>
                <a:ea typeface="Verdana"/>
                <a:cs typeface="Arial" pitchFamily="34" charset="0"/>
                <a:sym typeface="Wingdings" pitchFamily="2" charset="2"/>
              </a:rPr>
              <a:t>Persona</a:t>
            </a:r>
          </a:p>
          <a:p>
            <a:pPr marL="0" lvl="1" indent="0">
              <a:spcBef>
                <a:spcPts val="300"/>
              </a:spcBef>
              <a:spcAft>
                <a:spcPts val="600"/>
              </a:spcAft>
              <a:buNone/>
            </a:pPr>
            <a:endParaRPr lang="es-UY" sz="2000" i="1" dirty="0">
              <a:ea typeface="Cambria Math"/>
            </a:endParaRPr>
          </a:p>
        </p:txBody>
      </p:sp>
      <p:sp>
        <p:nvSpPr>
          <p:cNvPr id="4" name="Flecha abajo 3"/>
          <p:cNvSpPr/>
          <p:nvPr/>
        </p:nvSpPr>
        <p:spPr>
          <a:xfrm>
            <a:off x="1403648" y="4400723"/>
            <a:ext cx="484187" cy="252413"/>
          </a:xfrm>
          <a:prstGeom prst="down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3625817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14164</TotalTime>
  <Words>4771</Words>
  <Application>Microsoft Office PowerPoint</Application>
  <PresentationFormat>Presentación en pantalla (4:3)</PresentationFormat>
  <Paragraphs>644</Paragraphs>
  <Slides>41</Slides>
  <Notes>39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41</vt:i4>
      </vt:variant>
    </vt:vector>
  </HeadingPairs>
  <TitlesOfParts>
    <vt:vector size="49" baseType="lpstr">
      <vt:lpstr>Arial</vt:lpstr>
      <vt:lpstr>Calibri</vt:lpstr>
      <vt:lpstr>Cambria Math</vt:lpstr>
      <vt:lpstr>Lucida Calligraphy</vt:lpstr>
      <vt:lpstr>Times New Roman</vt:lpstr>
      <vt:lpstr>Verdana</vt:lpstr>
      <vt:lpstr>Wingdings</vt:lpstr>
      <vt:lpstr>Tema de Office</vt:lpstr>
      <vt:lpstr>  Lógica Descriptiva (Description Logic: DL)  Sintaxis y semántica  </vt:lpstr>
      <vt:lpstr>Agenda</vt:lpstr>
      <vt:lpstr>Arquitectura de la Web Semántica</vt:lpstr>
      <vt:lpstr>Bloques de construcción de lógica descriptiva</vt:lpstr>
      <vt:lpstr>Lógica(s) Descriptiva(s)</vt:lpstr>
      <vt:lpstr>Lógica Descriptiva - Sintaxis</vt:lpstr>
      <vt:lpstr>Lógica Descriptiva - Sintaxis</vt:lpstr>
      <vt:lpstr>Lógica Descriptiva - Sintaxis</vt:lpstr>
      <vt:lpstr>Lógica Descriptiva - Sintaxis</vt:lpstr>
      <vt:lpstr>Lógica Descriptiva - Sintaxis</vt:lpstr>
      <vt:lpstr>Lógica Descriptiva - Sintaxis</vt:lpstr>
      <vt:lpstr>Lógica Descriptiva - Sintaxis</vt:lpstr>
      <vt:lpstr>Lógica Descriptiva - Sintaxis</vt:lpstr>
      <vt:lpstr>Lógica Descriptiva - Sintaxis</vt:lpstr>
      <vt:lpstr>Lógica Descriptiva - Sintaxis</vt:lpstr>
      <vt:lpstr>Lógica Descriptiva - Sintaxis</vt:lpstr>
      <vt:lpstr>Lógica Descriptiva - Sintaxis</vt:lpstr>
      <vt:lpstr>Lógica Descriptiva - Sintaxis</vt:lpstr>
      <vt:lpstr>Lógica Descriptiva - Sintaxis</vt:lpstr>
      <vt:lpstr>Lógica Descriptiva - Sintaxis</vt:lpstr>
      <vt:lpstr>Lógica Descriptiva - Sintaxis</vt:lpstr>
      <vt:lpstr>Lógica Descriptiva – Sintaxis - Rbox</vt:lpstr>
      <vt:lpstr>Lógica Descriptiva - Semántica</vt:lpstr>
      <vt:lpstr>Lógica Descriptiva - Semántica</vt:lpstr>
      <vt:lpstr>Lógica Descriptiva - Semántica</vt:lpstr>
      <vt:lpstr>Lógica Descriptiva - Semántica</vt:lpstr>
      <vt:lpstr>Lógica Descriptiva - Semántica</vt:lpstr>
      <vt:lpstr>Lógica Descriptiva - Semántica</vt:lpstr>
      <vt:lpstr>Lógica Descriptiva – Semántica</vt:lpstr>
      <vt:lpstr>Lógica Descriptiva - Semántica</vt:lpstr>
      <vt:lpstr>Semántica - Ejemplos</vt:lpstr>
      <vt:lpstr>Semántica - Ejemplos</vt:lpstr>
      <vt:lpstr>Semántica - Ejemplos</vt:lpstr>
      <vt:lpstr>Semántica - Ejemplos</vt:lpstr>
      <vt:lpstr>Semántica - Ejemplos</vt:lpstr>
      <vt:lpstr>Semántica - Ejemplos</vt:lpstr>
      <vt:lpstr>Mundo abierto y mundo  cerrado</vt:lpstr>
      <vt:lpstr>Mundo abierto y mundo  cerrado</vt:lpstr>
      <vt:lpstr>Mundo abierto y mundo  cerrado</vt:lpstr>
      <vt:lpstr>Mundo abierto y mundo  cerrado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Ontology Networks</dc:title>
  <dc:creator>user</dc:creator>
  <cp:lastModifiedBy>Regina Motz</cp:lastModifiedBy>
  <cp:revision>1641</cp:revision>
  <dcterms:created xsi:type="dcterms:W3CDTF">2013-03-09T22:00:01Z</dcterms:created>
  <dcterms:modified xsi:type="dcterms:W3CDTF">2024-05-13T23:21:47Z</dcterms:modified>
</cp:coreProperties>
</file>