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8" r:id="rId4"/>
    <p:sldId id="257" r:id="rId5"/>
    <p:sldId id="259" r:id="rId6"/>
    <p:sldId id="260" r:id="rId7"/>
    <p:sldId id="261" r:id="rId8"/>
    <p:sldId id="262" r:id="rId9"/>
    <p:sldId id="268" r:id="rId10"/>
    <p:sldId id="263" r:id="rId11"/>
    <p:sldId id="264" r:id="rId12"/>
    <p:sldId id="271" r:id="rId13"/>
    <p:sldId id="265" r:id="rId14"/>
    <p:sldId id="270" r:id="rId15"/>
    <p:sldId id="266" r:id="rId16"/>
    <p:sldId id="267" r:id="rId17"/>
    <p:sldId id="269"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6/19/2022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6/19/2022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6/19/2022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3883-865B-4C3F-8430-F28060C1DF55}"/>
              </a:ext>
            </a:extLst>
          </p:cNvPr>
          <p:cNvSpPr>
            <a:spLocks noGrp="1"/>
          </p:cNvSpPr>
          <p:nvPr>
            <p:ph type="ctrTitle"/>
          </p:nvPr>
        </p:nvSpPr>
        <p:spPr/>
        <p:txBody>
          <a:bodyPr/>
          <a:lstStyle/>
          <a:p>
            <a:r>
              <a:rPr lang="es-UY" dirty="0"/>
              <a:t>HEALTH AND SAFETY AT WORK</a:t>
            </a:r>
            <a:endParaRPr lang="en-US" dirty="0"/>
          </a:p>
        </p:txBody>
      </p:sp>
      <p:sp>
        <p:nvSpPr>
          <p:cNvPr id="3" name="Subtitle 2">
            <a:extLst>
              <a:ext uri="{FF2B5EF4-FFF2-40B4-BE49-F238E27FC236}">
                <a16:creationId xmlns:a16="http://schemas.microsoft.com/office/drawing/2014/main" id="{B06F4660-E535-4B7F-BBB1-10E67DBAD513}"/>
              </a:ext>
            </a:extLst>
          </p:cNvPr>
          <p:cNvSpPr>
            <a:spLocks noGrp="1"/>
          </p:cNvSpPr>
          <p:nvPr>
            <p:ph type="subTitle" idx="1"/>
          </p:nvPr>
        </p:nvSpPr>
        <p:spPr/>
        <p:txBody>
          <a:bodyPr/>
          <a:lstStyle/>
          <a:p>
            <a:r>
              <a:rPr lang="es-UY" dirty="0"/>
              <a:t>MATERIALS USED FOR EDUCATIONAL PURPOSES</a:t>
            </a:r>
          </a:p>
          <a:p>
            <a:r>
              <a:rPr lang="es-UY" dirty="0"/>
              <a:t>TEACHER: CLARA CNUDDE</a:t>
            </a:r>
            <a:endParaRPr lang="en-US" dirty="0"/>
          </a:p>
        </p:txBody>
      </p:sp>
      <p:pic>
        <p:nvPicPr>
          <p:cNvPr id="7" name="Picture 6">
            <a:extLst>
              <a:ext uri="{FF2B5EF4-FFF2-40B4-BE49-F238E27FC236}">
                <a16:creationId xmlns:a16="http://schemas.microsoft.com/office/drawing/2014/main" id="{4840467B-EBBF-4041-894D-6C40D6E56921}"/>
              </a:ext>
            </a:extLst>
          </p:cNvPr>
          <p:cNvPicPr>
            <a:picLocks noChangeAspect="1"/>
          </p:cNvPicPr>
          <p:nvPr/>
        </p:nvPicPr>
        <p:blipFill>
          <a:blip r:embed="rId2"/>
          <a:stretch>
            <a:fillRect/>
          </a:stretch>
        </p:blipFill>
        <p:spPr>
          <a:xfrm rot="1081992">
            <a:off x="7386221" y="414407"/>
            <a:ext cx="3105890" cy="2700774"/>
          </a:xfrm>
          <a:prstGeom prst="rect">
            <a:avLst/>
          </a:prstGeom>
        </p:spPr>
      </p:pic>
    </p:spTree>
    <p:extLst>
      <p:ext uri="{BB962C8B-B14F-4D97-AF65-F5344CB8AC3E}">
        <p14:creationId xmlns:p14="http://schemas.microsoft.com/office/powerpoint/2010/main" val="4200954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3B2589-96B1-4756-916A-68A280E6B67A}"/>
              </a:ext>
            </a:extLst>
          </p:cNvPr>
          <p:cNvSpPr txBox="1"/>
          <p:nvPr/>
        </p:nvSpPr>
        <p:spPr>
          <a:xfrm>
            <a:off x="499369" y="593804"/>
            <a:ext cx="6094520" cy="5355312"/>
          </a:xfrm>
          <a:prstGeom prst="rect">
            <a:avLst/>
          </a:prstGeom>
          <a:noFill/>
        </p:spPr>
        <p:txBody>
          <a:bodyPr wrap="square">
            <a:spAutoFit/>
          </a:bodyPr>
          <a:lstStyle/>
          <a:p>
            <a:r>
              <a:rPr lang="en-US" b="1" dirty="0"/>
              <a:t>2. Fire safety signs (Red)</a:t>
            </a:r>
            <a:br>
              <a:rPr lang="en-US" dirty="0"/>
            </a:br>
            <a:r>
              <a:rPr lang="en-US" dirty="0"/>
              <a:t>Fire safety signs provide emergency information on the escape route needed in the event of a fire. These health and safety signs can also provide information on areas that may be susceptible to fires. The law that requires that these health and safety signs are red.</a:t>
            </a:r>
          </a:p>
          <a:p>
            <a:endParaRPr lang="en-US" dirty="0"/>
          </a:p>
          <a:p>
            <a:endParaRPr lang="en-US" dirty="0"/>
          </a:p>
          <a:p>
            <a:endParaRPr lang="en-US" dirty="0"/>
          </a:p>
          <a:p>
            <a:endParaRPr lang="en-US" dirty="0"/>
          </a:p>
          <a:p>
            <a:endParaRPr lang="en-US" dirty="0"/>
          </a:p>
          <a:p>
            <a:r>
              <a:rPr lang="en-US" b="1" dirty="0"/>
              <a:t>3. Prohibition signs (Red)</a:t>
            </a:r>
            <a:br>
              <a:rPr lang="en-US" dirty="0"/>
            </a:br>
            <a:r>
              <a:rPr lang="en-US" dirty="0"/>
              <a:t>Prohibition signs are used to signify the prohibition of a certain act or event. These health and safety signs are required to be red. Prohibition signs show workers what they cannot do in a workplace and usually have a black safety symbol within a red crossed circle.</a:t>
            </a:r>
          </a:p>
        </p:txBody>
      </p:sp>
      <p:pic>
        <p:nvPicPr>
          <p:cNvPr id="7" name="Picture 6">
            <a:extLst>
              <a:ext uri="{FF2B5EF4-FFF2-40B4-BE49-F238E27FC236}">
                <a16:creationId xmlns:a16="http://schemas.microsoft.com/office/drawing/2014/main" id="{00AE1F63-47BE-4CB1-854B-712B3C731333}"/>
              </a:ext>
            </a:extLst>
          </p:cNvPr>
          <p:cNvPicPr>
            <a:picLocks noChangeAspect="1"/>
          </p:cNvPicPr>
          <p:nvPr/>
        </p:nvPicPr>
        <p:blipFill>
          <a:blip r:embed="rId2"/>
          <a:stretch>
            <a:fillRect/>
          </a:stretch>
        </p:blipFill>
        <p:spPr>
          <a:xfrm>
            <a:off x="6880055" y="229525"/>
            <a:ext cx="4480328" cy="3365932"/>
          </a:xfrm>
          <a:prstGeom prst="rect">
            <a:avLst/>
          </a:prstGeom>
        </p:spPr>
      </p:pic>
      <p:pic>
        <p:nvPicPr>
          <p:cNvPr id="9" name="Picture 8">
            <a:extLst>
              <a:ext uri="{FF2B5EF4-FFF2-40B4-BE49-F238E27FC236}">
                <a16:creationId xmlns:a16="http://schemas.microsoft.com/office/drawing/2014/main" id="{50604D6C-6B2F-410C-AE7D-50DEB38CD880}"/>
              </a:ext>
            </a:extLst>
          </p:cNvPr>
          <p:cNvPicPr>
            <a:picLocks noChangeAspect="1"/>
          </p:cNvPicPr>
          <p:nvPr/>
        </p:nvPicPr>
        <p:blipFill>
          <a:blip r:embed="rId3"/>
          <a:stretch>
            <a:fillRect/>
          </a:stretch>
        </p:blipFill>
        <p:spPr>
          <a:xfrm>
            <a:off x="6796782" y="3968319"/>
            <a:ext cx="2455970" cy="2455970"/>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2589463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2B5AEC-E6E7-4445-8C57-EE3C8EFB27EB}"/>
              </a:ext>
            </a:extLst>
          </p:cNvPr>
          <p:cNvSpPr txBox="1"/>
          <p:nvPr/>
        </p:nvSpPr>
        <p:spPr>
          <a:xfrm>
            <a:off x="685800" y="695003"/>
            <a:ext cx="6094520" cy="3139321"/>
          </a:xfrm>
          <a:prstGeom prst="rect">
            <a:avLst/>
          </a:prstGeom>
          <a:noFill/>
        </p:spPr>
        <p:txBody>
          <a:bodyPr wrap="square">
            <a:spAutoFit/>
          </a:bodyPr>
          <a:lstStyle/>
          <a:p>
            <a:r>
              <a:rPr lang="en-US" b="1" dirty="0"/>
              <a:t>4. Emergency escape/first aid sign (Green)</a:t>
            </a:r>
            <a:br>
              <a:rPr lang="en-US" dirty="0"/>
            </a:br>
            <a:r>
              <a:rPr lang="en-US" dirty="0"/>
              <a:t>Emergency escape and first aid signs are used to show information which indicates a safe escape route or the route to first aid facilities. These health and safety signs are required to be green, and usually have a white symbol on a green background.</a:t>
            </a:r>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52C8EAA1-569D-4F11-A14E-8CDDE2256004}"/>
              </a:ext>
            </a:extLst>
          </p:cNvPr>
          <p:cNvPicPr>
            <a:picLocks noChangeAspect="1"/>
          </p:cNvPicPr>
          <p:nvPr/>
        </p:nvPicPr>
        <p:blipFill>
          <a:blip r:embed="rId2"/>
          <a:stretch>
            <a:fillRect/>
          </a:stretch>
        </p:blipFill>
        <p:spPr>
          <a:xfrm>
            <a:off x="6780320" y="69218"/>
            <a:ext cx="3476625" cy="2600325"/>
          </a:xfrm>
          <a:prstGeom prst="rect">
            <a:avLst/>
          </a:prstGeom>
        </p:spPr>
      </p:pic>
      <p:pic>
        <p:nvPicPr>
          <p:cNvPr id="7" name="Picture 6">
            <a:extLst>
              <a:ext uri="{FF2B5EF4-FFF2-40B4-BE49-F238E27FC236}">
                <a16:creationId xmlns:a16="http://schemas.microsoft.com/office/drawing/2014/main" id="{60521954-9735-4CBA-856C-8611A168283E}"/>
              </a:ext>
            </a:extLst>
          </p:cNvPr>
          <p:cNvPicPr>
            <a:picLocks noChangeAspect="1"/>
          </p:cNvPicPr>
          <p:nvPr/>
        </p:nvPicPr>
        <p:blipFill>
          <a:blip r:embed="rId3"/>
          <a:stretch>
            <a:fillRect/>
          </a:stretch>
        </p:blipFill>
        <p:spPr>
          <a:xfrm>
            <a:off x="7617041" y="3339606"/>
            <a:ext cx="4227111" cy="2823391"/>
          </a:xfrm>
          <a:prstGeom prst="rect">
            <a:avLst/>
          </a:prstGeom>
        </p:spPr>
      </p:pic>
    </p:spTree>
    <p:extLst>
      <p:ext uri="{BB962C8B-B14F-4D97-AF65-F5344CB8AC3E}">
        <p14:creationId xmlns:p14="http://schemas.microsoft.com/office/powerpoint/2010/main" val="201321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169FE7-E089-469E-981C-4A67F9C7A7E7}"/>
              </a:ext>
            </a:extLst>
          </p:cNvPr>
          <p:cNvSpPr txBox="1"/>
          <p:nvPr/>
        </p:nvSpPr>
        <p:spPr>
          <a:xfrm>
            <a:off x="756821" y="602722"/>
            <a:ext cx="6094520" cy="2585323"/>
          </a:xfrm>
          <a:prstGeom prst="rect">
            <a:avLst/>
          </a:prstGeom>
          <a:noFill/>
        </p:spPr>
        <p:txBody>
          <a:bodyPr wrap="square">
            <a:spAutoFit/>
          </a:bodyPr>
          <a:lstStyle/>
          <a:p>
            <a:r>
              <a:rPr lang="en-US" b="1" dirty="0"/>
              <a:t>5. Warning signs (Yellow)</a:t>
            </a:r>
            <a:br>
              <a:rPr lang="en-US" dirty="0"/>
            </a:br>
            <a:r>
              <a:rPr lang="en-US" dirty="0"/>
              <a:t>These health and safety signs are used to show a specific danger that may be present within a workplace. They can indicate a general hazard/danger and are sometimes known as hazard/caution signs. These health and safety signs need to be yellow/amber and are usually characterized by a black symbol on a yellow background.</a:t>
            </a:r>
          </a:p>
        </p:txBody>
      </p:sp>
      <p:pic>
        <p:nvPicPr>
          <p:cNvPr id="5" name="Picture 4">
            <a:extLst>
              <a:ext uri="{FF2B5EF4-FFF2-40B4-BE49-F238E27FC236}">
                <a16:creationId xmlns:a16="http://schemas.microsoft.com/office/drawing/2014/main" id="{0F7547D1-96D9-4D01-80C5-186EA7670689}"/>
              </a:ext>
            </a:extLst>
          </p:cNvPr>
          <p:cNvPicPr>
            <a:picLocks noChangeAspect="1"/>
          </p:cNvPicPr>
          <p:nvPr/>
        </p:nvPicPr>
        <p:blipFill>
          <a:blip r:embed="rId2"/>
          <a:stretch>
            <a:fillRect/>
          </a:stretch>
        </p:blipFill>
        <p:spPr>
          <a:xfrm>
            <a:off x="6716451" y="602722"/>
            <a:ext cx="5080000" cy="5080000"/>
          </a:xfrm>
          <a:prstGeom prst="rect">
            <a:avLst/>
          </a:prstGeom>
        </p:spPr>
      </p:pic>
      <p:pic>
        <p:nvPicPr>
          <p:cNvPr id="7" name="Picture 6">
            <a:extLst>
              <a:ext uri="{FF2B5EF4-FFF2-40B4-BE49-F238E27FC236}">
                <a16:creationId xmlns:a16="http://schemas.microsoft.com/office/drawing/2014/main" id="{EC1CB942-C8A9-421E-B2C4-E632F5C28039}"/>
              </a:ext>
            </a:extLst>
          </p:cNvPr>
          <p:cNvPicPr>
            <a:picLocks noChangeAspect="1"/>
          </p:cNvPicPr>
          <p:nvPr/>
        </p:nvPicPr>
        <p:blipFill>
          <a:blip r:embed="rId3"/>
          <a:stretch>
            <a:fillRect/>
          </a:stretch>
        </p:blipFill>
        <p:spPr>
          <a:xfrm>
            <a:off x="1652133" y="3508898"/>
            <a:ext cx="3150685" cy="3150685"/>
          </a:xfrm>
          <a:prstGeom prst="rect">
            <a:avLst/>
          </a:prstGeom>
        </p:spPr>
      </p:pic>
    </p:spTree>
    <p:extLst>
      <p:ext uri="{BB962C8B-B14F-4D97-AF65-F5344CB8AC3E}">
        <p14:creationId xmlns:p14="http://schemas.microsoft.com/office/powerpoint/2010/main" val="308500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26F247-4F36-45F4-8FE9-8E93CF1D3C70}"/>
              </a:ext>
            </a:extLst>
          </p:cNvPr>
          <p:cNvSpPr txBox="1"/>
          <p:nvPr/>
        </p:nvSpPr>
        <p:spPr>
          <a:xfrm>
            <a:off x="896645" y="190688"/>
            <a:ext cx="9365941" cy="5632311"/>
          </a:xfrm>
          <a:prstGeom prst="rect">
            <a:avLst/>
          </a:prstGeom>
          <a:noFill/>
        </p:spPr>
        <p:txBody>
          <a:bodyPr wrap="square">
            <a:spAutoFit/>
          </a:bodyPr>
          <a:lstStyle/>
          <a:p>
            <a:r>
              <a:rPr lang="en-US" b="1" dirty="0"/>
              <a:t>What do I need to do as an employer?</a:t>
            </a:r>
            <a:br>
              <a:rPr lang="en-US" dirty="0"/>
            </a:br>
            <a:r>
              <a:rPr lang="en-US" dirty="0"/>
              <a:t>Employers need to take all the necessary precautions to ensure their workers are kept as safe as they can be in the workplace. The types of signs needed will depend on the workplace. For example, the signage needed in a warehouse or construction site is much different from any that might be necessary for an office. According to the Health and Safety Executive, employers need to:</a:t>
            </a:r>
          </a:p>
          <a:p>
            <a:endParaRPr lang="en-US" dirty="0"/>
          </a:p>
          <a:p>
            <a:pPr>
              <a:buFont typeface="Arial" panose="020B0604020202020204" pitchFamily="34" charset="0"/>
              <a:buChar char="•"/>
            </a:pPr>
            <a:r>
              <a:rPr lang="en-US" dirty="0"/>
              <a:t>Explain unfamiliar signs to employees and tell them what the sign requires them to do</a:t>
            </a:r>
          </a:p>
          <a:p>
            <a:pPr>
              <a:buFont typeface="Arial" panose="020B0604020202020204" pitchFamily="34" charset="0"/>
              <a:buChar char="•"/>
            </a:pPr>
            <a:endParaRPr lang="en-US" dirty="0"/>
          </a:p>
          <a:p>
            <a:pPr>
              <a:buFont typeface="Arial" panose="020B0604020202020204" pitchFamily="34" charset="0"/>
              <a:buChar char="•"/>
            </a:pPr>
            <a:r>
              <a:rPr lang="en-US" dirty="0"/>
              <a:t>Clean and maintain the safety signs</a:t>
            </a:r>
          </a:p>
          <a:p>
            <a:pPr>
              <a:buFont typeface="Arial" panose="020B0604020202020204" pitchFamily="34" charset="0"/>
              <a:buChar char="•"/>
            </a:pPr>
            <a:endParaRPr lang="en-US" dirty="0"/>
          </a:p>
          <a:p>
            <a:pPr>
              <a:buFont typeface="Arial" panose="020B0604020202020204" pitchFamily="34" charset="0"/>
              <a:buChar char="•"/>
            </a:pPr>
            <a:r>
              <a:rPr lang="en-US" dirty="0"/>
              <a:t>Ensure road traffic signs are used in workplaces where </a:t>
            </a:r>
            <a:r>
              <a:rPr lang="en-US" dirty="0" err="1"/>
              <a:t>necessar</a:t>
            </a:r>
            <a:endParaRPr lang="en-US" dirty="0"/>
          </a:p>
          <a:p>
            <a:pPr>
              <a:buFont typeface="Arial" panose="020B0604020202020204" pitchFamily="34" charset="0"/>
              <a:buChar char="•"/>
            </a:pPr>
            <a:endParaRPr lang="en-US" dirty="0"/>
          </a:p>
          <a:p>
            <a:r>
              <a:rPr lang="en-US" dirty="0"/>
              <a:t>It is also worth stating that signs do not need to be included in workplaces where they will not reduce the risk of an incident or if the risk itself is not significant. This gives employers some leeway on the signs that they chose to use. Despite this fact, we recommend following the correct signage procedure and any regulations outlined in the health and safety act to make sure you are compliant, and your workers are safe.</a:t>
            </a:r>
          </a:p>
        </p:txBody>
      </p:sp>
    </p:spTree>
    <p:extLst>
      <p:ext uri="{BB962C8B-B14F-4D97-AF65-F5344CB8AC3E}">
        <p14:creationId xmlns:p14="http://schemas.microsoft.com/office/powerpoint/2010/main" val="349019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F305A5-0030-415D-AB1E-1EA45EE233D4}"/>
              </a:ext>
            </a:extLst>
          </p:cNvPr>
          <p:cNvPicPr>
            <a:picLocks noChangeAspect="1"/>
          </p:cNvPicPr>
          <p:nvPr/>
        </p:nvPicPr>
        <p:blipFill>
          <a:blip r:embed="rId2"/>
          <a:stretch>
            <a:fillRect/>
          </a:stretch>
        </p:blipFill>
        <p:spPr>
          <a:xfrm>
            <a:off x="2478071" y="83227"/>
            <a:ext cx="4810495" cy="6775345"/>
          </a:xfrm>
          <a:prstGeom prst="rect">
            <a:avLst/>
          </a:prstGeom>
        </p:spPr>
      </p:pic>
    </p:spTree>
    <p:extLst>
      <p:ext uri="{BB962C8B-B14F-4D97-AF65-F5344CB8AC3E}">
        <p14:creationId xmlns:p14="http://schemas.microsoft.com/office/powerpoint/2010/main" val="68685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FFBDF-4F69-4E55-B235-21CD590A2FE2}"/>
              </a:ext>
            </a:extLst>
          </p:cNvPr>
          <p:cNvPicPr>
            <a:picLocks noChangeAspect="1"/>
          </p:cNvPicPr>
          <p:nvPr/>
        </p:nvPicPr>
        <p:blipFill>
          <a:blip r:embed="rId2"/>
          <a:stretch>
            <a:fillRect/>
          </a:stretch>
        </p:blipFill>
        <p:spPr>
          <a:xfrm>
            <a:off x="1068375" y="0"/>
            <a:ext cx="9700141" cy="6858000"/>
          </a:xfrm>
          <a:prstGeom prst="rect">
            <a:avLst/>
          </a:prstGeom>
        </p:spPr>
      </p:pic>
      <p:sp>
        <p:nvSpPr>
          <p:cNvPr id="4" name="Rectangle 3">
            <a:extLst>
              <a:ext uri="{FF2B5EF4-FFF2-40B4-BE49-F238E27FC236}">
                <a16:creationId xmlns:a16="http://schemas.microsoft.com/office/drawing/2014/main" id="{44E50325-13AE-4D79-93D6-1D5B363995C3}"/>
              </a:ext>
            </a:extLst>
          </p:cNvPr>
          <p:cNvSpPr/>
          <p:nvPr/>
        </p:nvSpPr>
        <p:spPr>
          <a:xfrm rot="16200000">
            <a:off x="-1100831" y="2718762"/>
            <a:ext cx="358143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SUMMARY</a:t>
            </a:r>
          </a:p>
        </p:txBody>
      </p:sp>
    </p:spTree>
    <p:extLst>
      <p:ext uri="{BB962C8B-B14F-4D97-AF65-F5344CB8AC3E}">
        <p14:creationId xmlns:p14="http://schemas.microsoft.com/office/powerpoint/2010/main" val="75935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90810B-75F9-4119-8EDB-B30F4A65F112}"/>
              </a:ext>
            </a:extLst>
          </p:cNvPr>
          <p:cNvPicPr>
            <a:picLocks noChangeAspect="1"/>
          </p:cNvPicPr>
          <p:nvPr/>
        </p:nvPicPr>
        <p:blipFill>
          <a:blip r:embed="rId2"/>
          <a:stretch>
            <a:fillRect/>
          </a:stretch>
        </p:blipFill>
        <p:spPr>
          <a:xfrm>
            <a:off x="3671849" y="0"/>
            <a:ext cx="4848301" cy="6858000"/>
          </a:xfrm>
          <a:prstGeom prst="rect">
            <a:avLst/>
          </a:prstGeom>
        </p:spPr>
      </p:pic>
    </p:spTree>
    <p:extLst>
      <p:ext uri="{BB962C8B-B14F-4D97-AF65-F5344CB8AC3E}">
        <p14:creationId xmlns:p14="http://schemas.microsoft.com/office/powerpoint/2010/main" val="2068968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ACD08-1F1A-4D6B-A92C-A0A2FED27411}"/>
              </a:ext>
            </a:extLst>
          </p:cNvPr>
          <p:cNvPicPr>
            <a:picLocks noChangeAspect="1"/>
          </p:cNvPicPr>
          <p:nvPr/>
        </p:nvPicPr>
        <p:blipFill>
          <a:blip r:embed="rId2"/>
          <a:stretch>
            <a:fillRect/>
          </a:stretch>
        </p:blipFill>
        <p:spPr>
          <a:xfrm>
            <a:off x="4724400" y="0"/>
            <a:ext cx="2743200" cy="6858000"/>
          </a:xfrm>
          <a:prstGeom prst="rect">
            <a:avLst/>
          </a:prstGeom>
        </p:spPr>
      </p:pic>
    </p:spTree>
    <p:extLst>
      <p:ext uri="{BB962C8B-B14F-4D97-AF65-F5344CB8AC3E}">
        <p14:creationId xmlns:p14="http://schemas.microsoft.com/office/powerpoint/2010/main" val="817519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F81CEC-B27C-4BAD-B9F5-C580BC4945E9}"/>
              </a:ext>
            </a:extLst>
          </p:cNvPr>
          <p:cNvPicPr>
            <a:picLocks noChangeAspect="1"/>
          </p:cNvPicPr>
          <p:nvPr/>
        </p:nvPicPr>
        <p:blipFill>
          <a:blip r:embed="rId2"/>
          <a:stretch>
            <a:fillRect/>
          </a:stretch>
        </p:blipFill>
        <p:spPr>
          <a:xfrm>
            <a:off x="3156857" y="0"/>
            <a:ext cx="5878286" cy="6858000"/>
          </a:xfrm>
          <a:prstGeom prst="rect">
            <a:avLst/>
          </a:prstGeom>
        </p:spPr>
      </p:pic>
    </p:spTree>
    <p:extLst>
      <p:ext uri="{BB962C8B-B14F-4D97-AF65-F5344CB8AC3E}">
        <p14:creationId xmlns:p14="http://schemas.microsoft.com/office/powerpoint/2010/main" val="379989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6697A4-12AE-4090-9C3B-0D335BC78ED5}"/>
              </a:ext>
            </a:extLst>
          </p:cNvPr>
          <p:cNvPicPr>
            <a:picLocks noChangeAspect="1"/>
          </p:cNvPicPr>
          <p:nvPr/>
        </p:nvPicPr>
        <p:blipFill>
          <a:blip r:embed="rId2"/>
          <a:stretch>
            <a:fillRect/>
          </a:stretch>
        </p:blipFill>
        <p:spPr>
          <a:xfrm>
            <a:off x="1220124" y="473614"/>
            <a:ext cx="6929652" cy="5474425"/>
          </a:xfrm>
          <a:prstGeom prst="rect">
            <a:avLst/>
          </a:prstGeom>
        </p:spPr>
      </p:pic>
    </p:spTree>
    <p:extLst>
      <p:ext uri="{BB962C8B-B14F-4D97-AF65-F5344CB8AC3E}">
        <p14:creationId xmlns:p14="http://schemas.microsoft.com/office/powerpoint/2010/main" val="165225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E9796-7204-4E46-8618-807313195319}"/>
              </a:ext>
            </a:extLst>
          </p:cNvPr>
          <p:cNvPicPr>
            <a:picLocks noChangeAspect="1"/>
          </p:cNvPicPr>
          <p:nvPr/>
        </p:nvPicPr>
        <p:blipFill>
          <a:blip r:embed="rId2"/>
          <a:stretch>
            <a:fillRect/>
          </a:stretch>
        </p:blipFill>
        <p:spPr>
          <a:xfrm>
            <a:off x="0" y="1548362"/>
            <a:ext cx="12192000" cy="3761276"/>
          </a:xfrm>
          <a:prstGeom prst="rect">
            <a:avLst/>
          </a:prstGeom>
        </p:spPr>
      </p:pic>
    </p:spTree>
    <p:extLst>
      <p:ext uri="{BB962C8B-B14F-4D97-AF65-F5344CB8AC3E}">
        <p14:creationId xmlns:p14="http://schemas.microsoft.com/office/powerpoint/2010/main" val="364477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38D82-2FAF-4240-AB74-263F121117DE}"/>
              </a:ext>
            </a:extLst>
          </p:cNvPr>
          <p:cNvPicPr>
            <a:picLocks noChangeAspect="1"/>
          </p:cNvPicPr>
          <p:nvPr/>
        </p:nvPicPr>
        <p:blipFill>
          <a:blip r:embed="rId2"/>
          <a:stretch>
            <a:fillRect/>
          </a:stretch>
        </p:blipFill>
        <p:spPr>
          <a:xfrm>
            <a:off x="473499" y="630915"/>
            <a:ext cx="11245002" cy="5326002"/>
          </a:xfrm>
          <a:prstGeom prst="rect">
            <a:avLst/>
          </a:prstGeom>
        </p:spPr>
      </p:pic>
    </p:spTree>
    <p:extLst>
      <p:ext uri="{BB962C8B-B14F-4D97-AF65-F5344CB8AC3E}">
        <p14:creationId xmlns:p14="http://schemas.microsoft.com/office/powerpoint/2010/main" val="221532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34903-DCB6-4C97-978A-43F280E7B10F}"/>
              </a:ext>
            </a:extLst>
          </p:cNvPr>
          <p:cNvPicPr>
            <a:picLocks noChangeAspect="1"/>
          </p:cNvPicPr>
          <p:nvPr/>
        </p:nvPicPr>
        <p:blipFill>
          <a:blip r:embed="rId2"/>
          <a:stretch>
            <a:fillRect/>
          </a:stretch>
        </p:blipFill>
        <p:spPr>
          <a:xfrm>
            <a:off x="1219200" y="176212"/>
            <a:ext cx="9753600" cy="6505575"/>
          </a:xfrm>
          <a:prstGeom prst="rect">
            <a:avLst/>
          </a:prstGeom>
        </p:spPr>
      </p:pic>
    </p:spTree>
    <p:extLst>
      <p:ext uri="{BB962C8B-B14F-4D97-AF65-F5344CB8AC3E}">
        <p14:creationId xmlns:p14="http://schemas.microsoft.com/office/powerpoint/2010/main" val="282043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EFA3CE-2C06-4C0E-A9CC-D180D130ED43}"/>
              </a:ext>
            </a:extLst>
          </p:cNvPr>
          <p:cNvPicPr>
            <a:picLocks noChangeAspect="1"/>
          </p:cNvPicPr>
          <p:nvPr/>
        </p:nvPicPr>
        <p:blipFill>
          <a:blip r:embed="rId2"/>
          <a:stretch>
            <a:fillRect/>
          </a:stretch>
        </p:blipFill>
        <p:spPr>
          <a:xfrm>
            <a:off x="0" y="1452612"/>
            <a:ext cx="12192000" cy="3952775"/>
          </a:xfrm>
          <a:prstGeom prst="rect">
            <a:avLst/>
          </a:prstGeom>
        </p:spPr>
      </p:pic>
      <p:sp>
        <p:nvSpPr>
          <p:cNvPr id="4" name="Rectangle 3">
            <a:extLst>
              <a:ext uri="{FF2B5EF4-FFF2-40B4-BE49-F238E27FC236}">
                <a16:creationId xmlns:a16="http://schemas.microsoft.com/office/drawing/2014/main" id="{FF3F23BA-415F-417D-81A2-4E255170CDB7}"/>
              </a:ext>
            </a:extLst>
          </p:cNvPr>
          <p:cNvSpPr/>
          <p:nvPr/>
        </p:nvSpPr>
        <p:spPr>
          <a:xfrm>
            <a:off x="1604225" y="446077"/>
            <a:ext cx="8983550"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HEALTH AND SAFETY SIGNS</a:t>
            </a:r>
          </a:p>
        </p:txBody>
      </p:sp>
    </p:spTree>
    <p:extLst>
      <p:ext uri="{BB962C8B-B14F-4D97-AF65-F5344CB8AC3E}">
        <p14:creationId xmlns:p14="http://schemas.microsoft.com/office/powerpoint/2010/main" val="292241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C702E6-2E06-4B63-A773-7B5360D91F82}"/>
              </a:ext>
            </a:extLst>
          </p:cNvPr>
          <p:cNvSpPr txBox="1"/>
          <p:nvPr/>
        </p:nvSpPr>
        <p:spPr>
          <a:xfrm>
            <a:off x="952128" y="767311"/>
            <a:ext cx="8937595" cy="593304"/>
          </a:xfrm>
          <a:prstGeom prst="rect">
            <a:avLst/>
          </a:prstGeom>
          <a:noFill/>
        </p:spPr>
        <p:txBody>
          <a:bodyPr wrap="square">
            <a:spAutoFit/>
          </a:bodyPr>
          <a:lstStyle/>
          <a:p>
            <a:pP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What colors do health and safety signs have to be?</a:t>
            </a:r>
            <a:endPar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CE6CB00-080F-4404-B131-1487D8C76400}"/>
              </a:ext>
            </a:extLst>
          </p:cNvPr>
          <p:cNvSpPr txBox="1"/>
          <p:nvPr/>
        </p:nvSpPr>
        <p:spPr>
          <a:xfrm>
            <a:off x="1225118" y="1714182"/>
            <a:ext cx="7916662" cy="3139321"/>
          </a:xfrm>
          <a:prstGeom prst="rect">
            <a:avLst/>
          </a:prstGeom>
          <a:noFill/>
        </p:spPr>
        <p:txBody>
          <a:bodyPr wrap="square">
            <a:spAutoFit/>
          </a:bodyPr>
          <a:lstStyle/>
          <a:p>
            <a:r>
              <a:rPr lang="en-US" dirty="0"/>
              <a:t>Signs are important in health and safety and whilst a good behavioral safety strategy is needed to ensure they are read and complied with, having them is also important from a compliance perspective.</a:t>
            </a:r>
          </a:p>
          <a:p>
            <a:r>
              <a:rPr lang="en-US" dirty="0"/>
              <a:t>A health and safety sign is any sign that is used to convey information about the safety of a given area or item. Some of the most recognizable examples include:</a:t>
            </a:r>
          </a:p>
          <a:p>
            <a:endParaRPr lang="en-US" dirty="0"/>
          </a:p>
          <a:p>
            <a:pPr>
              <a:buFont typeface="Arial" panose="020B0604020202020204" pitchFamily="34" charset="0"/>
              <a:buChar char="•"/>
            </a:pPr>
            <a:r>
              <a:rPr lang="en-US" dirty="0"/>
              <a:t>Hard hat area signage</a:t>
            </a:r>
          </a:p>
          <a:p>
            <a:pPr>
              <a:buFont typeface="Arial" panose="020B0604020202020204" pitchFamily="34" charset="0"/>
              <a:buChar char="•"/>
            </a:pPr>
            <a:r>
              <a:rPr lang="en-US" dirty="0"/>
              <a:t>Wet floor signage</a:t>
            </a:r>
          </a:p>
          <a:p>
            <a:pPr>
              <a:buFont typeface="Arial" panose="020B0604020202020204" pitchFamily="34" charset="0"/>
              <a:buChar char="•"/>
            </a:pPr>
            <a:r>
              <a:rPr lang="en-US" dirty="0"/>
              <a:t>Suspended loads signs</a:t>
            </a:r>
          </a:p>
          <a:p>
            <a:pPr>
              <a:buFont typeface="Arial" panose="020B0604020202020204" pitchFamily="34" charset="0"/>
              <a:buChar char="•"/>
            </a:pPr>
            <a:r>
              <a:rPr lang="en-US" dirty="0"/>
              <a:t>The COSHH symbols and signage</a:t>
            </a:r>
          </a:p>
        </p:txBody>
      </p:sp>
      <p:pic>
        <p:nvPicPr>
          <p:cNvPr id="7" name="Picture 6">
            <a:extLst>
              <a:ext uri="{FF2B5EF4-FFF2-40B4-BE49-F238E27FC236}">
                <a16:creationId xmlns:a16="http://schemas.microsoft.com/office/drawing/2014/main" id="{868176C6-3DBE-4C9A-AD14-D2F08250FE6F}"/>
              </a:ext>
            </a:extLst>
          </p:cNvPr>
          <p:cNvPicPr>
            <a:picLocks noChangeAspect="1"/>
          </p:cNvPicPr>
          <p:nvPr/>
        </p:nvPicPr>
        <p:blipFill>
          <a:blip r:embed="rId2"/>
          <a:stretch>
            <a:fillRect/>
          </a:stretch>
        </p:blipFill>
        <p:spPr>
          <a:xfrm>
            <a:off x="5974672" y="3969593"/>
            <a:ext cx="5280734" cy="2121095"/>
          </a:xfrm>
          <a:prstGeom prst="rect">
            <a:avLst/>
          </a:prstGeom>
        </p:spPr>
      </p:pic>
    </p:spTree>
    <p:extLst>
      <p:ext uri="{BB962C8B-B14F-4D97-AF65-F5344CB8AC3E}">
        <p14:creationId xmlns:p14="http://schemas.microsoft.com/office/powerpoint/2010/main" val="248743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90FD6-E00F-4EEF-9C93-CDB4AA681B3F}"/>
              </a:ext>
            </a:extLst>
          </p:cNvPr>
          <p:cNvSpPr txBox="1"/>
          <p:nvPr/>
        </p:nvSpPr>
        <p:spPr>
          <a:xfrm>
            <a:off x="872231" y="1012886"/>
            <a:ext cx="6094520" cy="2031325"/>
          </a:xfrm>
          <a:prstGeom prst="rect">
            <a:avLst/>
          </a:prstGeom>
          <a:noFill/>
        </p:spPr>
        <p:txBody>
          <a:bodyPr wrap="square">
            <a:spAutoFit/>
          </a:bodyPr>
          <a:lstStyle/>
          <a:p>
            <a:r>
              <a:rPr lang="en-US" b="1" dirty="0"/>
              <a:t>1. Mandatory signs (Blue)</a:t>
            </a:r>
            <a:br>
              <a:rPr lang="en-US" dirty="0"/>
            </a:br>
            <a:r>
              <a:rPr lang="en-US" dirty="0"/>
              <a:t>Mandatory health and safety signs signal the need for certain </a:t>
            </a:r>
            <a:r>
              <a:rPr lang="en-US" dirty="0" err="1"/>
              <a:t>behaviours</a:t>
            </a:r>
            <a:r>
              <a:rPr lang="en-US" dirty="0"/>
              <a:t>. It conveys information that you must comply with to be safe. These signs must be blue and usually have a white symbol on a blue background. They are often used to notify those of the need to use PPE.</a:t>
            </a:r>
          </a:p>
        </p:txBody>
      </p:sp>
      <p:pic>
        <p:nvPicPr>
          <p:cNvPr id="5" name="Picture 4">
            <a:extLst>
              <a:ext uri="{FF2B5EF4-FFF2-40B4-BE49-F238E27FC236}">
                <a16:creationId xmlns:a16="http://schemas.microsoft.com/office/drawing/2014/main" id="{F1A1FEC4-F829-45CF-B432-1730F8947215}"/>
              </a:ext>
            </a:extLst>
          </p:cNvPr>
          <p:cNvPicPr>
            <a:picLocks noChangeAspect="1"/>
          </p:cNvPicPr>
          <p:nvPr/>
        </p:nvPicPr>
        <p:blipFill>
          <a:blip r:embed="rId2"/>
          <a:stretch>
            <a:fillRect/>
          </a:stretch>
        </p:blipFill>
        <p:spPr>
          <a:xfrm>
            <a:off x="6966751" y="1514382"/>
            <a:ext cx="4243526" cy="4243526"/>
          </a:xfrm>
          <a:prstGeom prst="rect">
            <a:avLst/>
          </a:prstGeom>
        </p:spPr>
      </p:pic>
    </p:spTree>
    <p:extLst>
      <p:ext uri="{BB962C8B-B14F-4D97-AF65-F5344CB8AC3E}">
        <p14:creationId xmlns:p14="http://schemas.microsoft.com/office/powerpoint/2010/main" val="202966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262593-6BD8-4D13-9621-8D76CA3F9C3B}"/>
              </a:ext>
            </a:extLst>
          </p:cNvPr>
          <p:cNvPicPr>
            <a:picLocks noChangeAspect="1"/>
          </p:cNvPicPr>
          <p:nvPr/>
        </p:nvPicPr>
        <p:blipFill rotWithShape="1">
          <a:blip r:embed="rId2"/>
          <a:srcRect b="6974"/>
          <a:stretch/>
        </p:blipFill>
        <p:spPr>
          <a:xfrm>
            <a:off x="998738" y="284751"/>
            <a:ext cx="6272074" cy="5991762"/>
          </a:xfrm>
          <a:prstGeom prst="rect">
            <a:avLst/>
          </a:prstGeom>
        </p:spPr>
      </p:pic>
    </p:spTree>
    <p:extLst>
      <p:ext uri="{BB962C8B-B14F-4D97-AF65-F5344CB8AC3E}">
        <p14:creationId xmlns:p14="http://schemas.microsoft.com/office/powerpoint/2010/main" val="555935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{69A70CA6-DC81-421F-9214-FB800B11C232}tf02900722</Template>
  <TotalTime>36</TotalTime>
  <Words>615</Words>
  <Application>Microsoft Office PowerPoint</Application>
  <PresentationFormat>Widescreen</PresentationFormat>
  <Paragraphs>35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 3</vt:lpstr>
      <vt:lpstr>Ion Boardroom</vt:lpstr>
      <vt:lpstr>HEALTH AND SAFETY AT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AT WORK</dc:title>
  <dc:creator>c cnudde</dc:creator>
  <cp:lastModifiedBy>c cnudde</cp:lastModifiedBy>
  <cp:revision>24</cp:revision>
  <dcterms:created xsi:type="dcterms:W3CDTF">2022-06-20T00:40:34Z</dcterms:created>
  <dcterms:modified xsi:type="dcterms:W3CDTF">2022-06-20T01:17:26Z</dcterms:modified>
</cp:coreProperties>
</file>