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3"/>
  </p:normalViewPr>
  <p:slideViewPr>
    <p:cSldViewPr snapToGrid="0" snapToObjects="1">
      <p:cViewPr>
        <p:scale>
          <a:sx n="120" d="100"/>
          <a:sy n="120" d="100"/>
        </p:scale>
        <p:origin x="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4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0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4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6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3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6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2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6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6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5289-92A4-B74A-A462-626DB0673CAB}" type="datetimeFigureOut">
              <a:rPr lang="en-US" smtClean="0"/>
              <a:t>12/15/16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D26B4-B1B5-5243-B56D-4AB1CE7D2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9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Model-driven service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Montevideo </a:t>
            </a:r>
            <a:r>
              <a:rPr lang="en-US" dirty="0" err="1" smtClean="0"/>
              <a:t>Diciembre</a:t>
            </a:r>
            <a:r>
              <a:rPr lang="en-US" dirty="0" smtClean="0"/>
              <a:t> 2016</a:t>
            </a:r>
          </a:p>
          <a:p>
            <a:endParaRPr lang="en-US" dirty="0"/>
          </a:p>
          <a:p>
            <a:r>
              <a:rPr lang="en-US" dirty="0" smtClean="0"/>
              <a:t>Roque </a:t>
            </a:r>
            <a:r>
              <a:rPr lang="en-US" dirty="0" err="1" smtClean="0"/>
              <a:t>Gagliano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85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bit about the 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Currently a Technical Leader at Cisco, focused on service orchestration. </a:t>
            </a:r>
          </a:p>
          <a:p>
            <a:r>
              <a:rPr lang="en-US" dirty="0" smtClean="0"/>
              <a:t>Currently working with large SP and Enterprises across Europe/Middle East to solve their automation needs</a:t>
            </a:r>
          </a:p>
          <a:p>
            <a:r>
              <a:rPr lang="en-US" dirty="0" smtClean="0"/>
              <a:t>Previously:</a:t>
            </a:r>
          </a:p>
          <a:p>
            <a:pPr lvl="1"/>
            <a:r>
              <a:rPr lang="en-US" dirty="0" smtClean="0"/>
              <a:t>Cisco Corporate Development: Advising Cisco’s CTO on investments and acquisitions</a:t>
            </a:r>
          </a:p>
          <a:p>
            <a:pPr lvl="1"/>
            <a:r>
              <a:rPr lang="en-US" dirty="0" smtClean="0"/>
              <a:t>LACNIC</a:t>
            </a:r>
          </a:p>
          <a:p>
            <a:pPr lvl="1"/>
            <a:r>
              <a:rPr lang="en-US" dirty="0" smtClean="0"/>
              <a:t>SPRINT</a:t>
            </a:r>
          </a:p>
          <a:p>
            <a:pPr lvl="1"/>
            <a:r>
              <a:rPr lang="en-US" dirty="0" smtClean="0"/>
              <a:t>ANTEL</a:t>
            </a:r>
          </a:p>
          <a:p>
            <a:pPr lvl="1"/>
            <a:r>
              <a:rPr lang="en-US" dirty="0" smtClean="0"/>
              <a:t>FING</a:t>
            </a:r>
          </a:p>
        </p:txBody>
      </p:sp>
    </p:spTree>
    <p:extLst>
      <p:ext uri="{BB962C8B-B14F-4D97-AF65-F5344CB8AC3E}">
        <p14:creationId xmlns:p14="http://schemas.microsoft.com/office/powerpoint/2010/main" val="5375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x 3hs classes every day 5pm to 8pm</a:t>
            </a:r>
          </a:p>
          <a:p>
            <a:r>
              <a:rPr lang="en-US" dirty="0" smtClean="0"/>
              <a:t>20min break every day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Evaluation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Final </a:t>
            </a:r>
            <a:r>
              <a:rPr lang="en-US" dirty="0" smtClean="0"/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9831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688" y="1573619"/>
            <a:ext cx="10737112" cy="460334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idea is that you propose a service design exercise related to some of your current automation challenges</a:t>
            </a:r>
          </a:p>
          <a:p>
            <a:r>
              <a:rPr lang="en-US" dirty="0" smtClean="0"/>
              <a:t>Some examples:</a:t>
            </a:r>
          </a:p>
          <a:p>
            <a:pPr lvl="1"/>
            <a:r>
              <a:rPr lang="en-US" dirty="0" smtClean="0"/>
              <a:t>SP VPN</a:t>
            </a:r>
          </a:p>
          <a:p>
            <a:pPr lvl="1"/>
            <a:r>
              <a:rPr lang="en-US" dirty="0" smtClean="0"/>
              <a:t>Enterprise Datacenter</a:t>
            </a:r>
          </a:p>
          <a:p>
            <a:pPr lvl="1"/>
            <a:r>
              <a:rPr lang="en-US" dirty="0" smtClean="0"/>
              <a:t>Smart Grid</a:t>
            </a:r>
          </a:p>
          <a:p>
            <a:pPr lvl="1"/>
            <a:r>
              <a:rPr lang="en-US" dirty="0" err="1" smtClean="0"/>
              <a:t>IoT</a:t>
            </a:r>
            <a:endParaRPr lang="en-US" dirty="0" smtClean="0"/>
          </a:p>
          <a:p>
            <a:r>
              <a:rPr lang="en-US" dirty="0" smtClean="0"/>
              <a:t>2 people per </a:t>
            </a:r>
            <a:r>
              <a:rPr lang="en-US" dirty="0" smtClean="0"/>
              <a:t>group</a:t>
            </a:r>
          </a:p>
          <a:p>
            <a:r>
              <a:rPr lang="en-US" dirty="0" smtClean="0"/>
              <a:t>Programming optional but highly recommended</a:t>
            </a:r>
            <a:endParaRPr lang="en-US" dirty="0"/>
          </a:p>
          <a:p>
            <a:r>
              <a:rPr lang="en-US" dirty="0" smtClean="0"/>
              <a:t>We will review the scope in a one-to-one meeting and you will have until end of Jan to deliver the </a:t>
            </a:r>
            <a:r>
              <a:rPr lang="en-US" dirty="0" smtClean="0"/>
              <a:t>outcome</a:t>
            </a:r>
            <a:endParaRPr lang="en-US" dirty="0" smtClean="0"/>
          </a:p>
          <a:p>
            <a:r>
              <a:rPr lang="en-US" dirty="0" smtClean="0"/>
              <a:t>Please sign-up for one-on-one meetings:</a:t>
            </a:r>
          </a:p>
          <a:p>
            <a:pPr lvl="1"/>
            <a:r>
              <a:rPr lang="en-US" dirty="0" smtClean="0"/>
              <a:t>Tuesday 20</a:t>
            </a:r>
            <a:r>
              <a:rPr lang="en-US" baseline="30000" dirty="0" smtClean="0"/>
              <a:t>th</a:t>
            </a:r>
            <a:r>
              <a:rPr lang="en-US" dirty="0" smtClean="0"/>
              <a:t> or Wednesday </a:t>
            </a:r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3364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Consultas</a:t>
            </a:r>
            <a:r>
              <a:rPr lang="en-US" dirty="0" smtClean="0"/>
              <a:t> </a:t>
            </a:r>
            <a:r>
              <a:rPr lang="en-US" dirty="0" err="1" smtClean="0"/>
              <a:t>projecto</a:t>
            </a:r>
            <a:r>
              <a:rPr lang="en-US" dirty="0" smtClean="0"/>
              <a:t> – 1h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grupo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851560"/>
              </p:ext>
            </p:extLst>
          </p:nvPr>
        </p:nvGraphicFramePr>
        <p:xfrm>
          <a:off x="838200" y="1825625"/>
          <a:ext cx="10515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507"/>
                <a:gridCol w="82490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Horario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Alumnos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Marte</a:t>
                      </a:r>
                      <a:r>
                        <a:rPr lang="en-US" baseline="0" dirty="0" err="1" smtClean="0"/>
                        <a:t>s</a:t>
                      </a:r>
                      <a:r>
                        <a:rPr lang="en-US" baseline="0" dirty="0" smtClean="0"/>
                        <a:t> 20 – 13hs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Marte</a:t>
                      </a:r>
                      <a:r>
                        <a:rPr lang="en-US" baseline="0" dirty="0" err="1" smtClean="0"/>
                        <a:t>s</a:t>
                      </a:r>
                      <a:r>
                        <a:rPr lang="en-US" baseline="0" dirty="0" smtClean="0"/>
                        <a:t> 20 – 14hs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Marte</a:t>
                      </a:r>
                      <a:r>
                        <a:rPr lang="en-US" baseline="0" dirty="0" err="1" smtClean="0"/>
                        <a:t>s</a:t>
                      </a:r>
                      <a:r>
                        <a:rPr lang="en-US" baseline="0" dirty="0" smtClean="0"/>
                        <a:t> 20 – 15hs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Marte</a:t>
                      </a:r>
                      <a:r>
                        <a:rPr lang="en-US" baseline="0" dirty="0" err="1" smtClean="0"/>
                        <a:t>s</a:t>
                      </a:r>
                      <a:r>
                        <a:rPr lang="en-US" baseline="0" dirty="0" smtClean="0"/>
                        <a:t> 20 – 16hs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Miércoles</a:t>
                      </a:r>
                      <a:r>
                        <a:rPr lang="en-US" baseline="0" dirty="0" smtClean="0"/>
                        <a:t> 21 – </a:t>
                      </a:r>
                      <a:r>
                        <a:rPr lang="en-US" baseline="0" dirty="0" smtClean="0"/>
                        <a:t>9hs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Miércoles</a:t>
                      </a:r>
                      <a:r>
                        <a:rPr lang="en-US" baseline="0" dirty="0" smtClean="0"/>
                        <a:t> 21 – </a:t>
                      </a:r>
                      <a:r>
                        <a:rPr lang="en-US" baseline="0" dirty="0" smtClean="0"/>
                        <a:t>10hs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Miércoles</a:t>
                      </a:r>
                      <a:r>
                        <a:rPr lang="en-US" baseline="0" dirty="0" smtClean="0"/>
                        <a:t> 21  – </a:t>
                      </a:r>
                      <a:r>
                        <a:rPr lang="en-US" baseline="0" dirty="0" smtClean="0"/>
                        <a:t>11hs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Miércoles</a:t>
                      </a:r>
                      <a:r>
                        <a:rPr lang="en-US" baseline="0" dirty="0" smtClean="0"/>
                        <a:t> 21  – </a:t>
                      </a:r>
                      <a:r>
                        <a:rPr lang="en-US" baseline="0" dirty="0" smtClean="0"/>
                        <a:t>12hs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71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Module 1: Introduction.</a:t>
            </a:r>
          </a:p>
          <a:p>
            <a:r>
              <a:rPr lang="en-US" dirty="0" smtClean="0"/>
              <a:t>Module 2: Complexity</a:t>
            </a:r>
          </a:p>
          <a:p>
            <a:r>
              <a:rPr lang="en-US" dirty="0" smtClean="0"/>
              <a:t>Module 3: Model-driven Systems</a:t>
            </a:r>
          </a:p>
          <a:p>
            <a:r>
              <a:rPr lang="en-US" dirty="0" smtClean="0"/>
              <a:t>Module 4: YANG </a:t>
            </a:r>
          </a:p>
          <a:p>
            <a:r>
              <a:rPr lang="en-US" dirty="0" smtClean="0"/>
              <a:t>Module 5: NETCONF</a:t>
            </a:r>
          </a:p>
          <a:p>
            <a:r>
              <a:rPr lang="en-US" dirty="0" smtClean="0"/>
              <a:t>Module 6: ETSI MANO NFVO</a:t>
            </a:r>
          </a:p>
        </p:txBody>
      </p:sp>
    </p:spTree>
    <p:extLst>
      <p:ext uri="{BB962C8B-B14F-4D97-AF65-F5344CB8AC3E}">
        <p14:creationId xmlns:p14="http://schemas.microsoft.com/office/powerpoint/2010/main" val="780390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80754" y="1541831"/>
            <a:ext cx="11270512" cy="4752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457056" tIns="45720" rIns="91440" bIns="0" numCol="1" anchor="ctr" anchorCtr="0" compatLnSpc="1">
            <a:prstTxWarp prst="textNoShape">
              <a:avLst/>
            </a:prstTxWarp>
            <a:normAutofit fontScale="92500"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 </a:t>
            </a:r>
            <a:r>
              <a:rPr kumimoji="0" lang="x-none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IETF </a:t>
            </a:r>
            <a:r>
              <a:rPr kumimoji="0" lang="en-US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RFC</a:t>
            </a:r>
            <a:r>
              <a:rPr kumimoji="0" lang="en-US" altLang="x-none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 </a:t>
            </a:r>
            <a:r>
              <a:rPr kumimoji="0" lang="x-none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6020</a:t>
            </a:r>
            <a:r>
              <a:rPr kumimoji="0" lang="en-US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/</a:t>
            </a:r>
            <a:r>
              <a:rPr lang="fi-FI" sz="3200" dirty="0"/>
              <a:t>7950</a:t>
            </a:r>
            <a:r>
              <a:rPr kumimoji="0" lang="x-none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: </a:t>
            </a:r>
            <a:r>
              <a:rPr lang="en-US" sz="3200" dirty="0"/>
              <a:t>The YANG 1.1 Data Modeling </a:t>
            </a:r>
            <a:r>
              <a:rPr lang="en-US" sz="3200" dirty="0" smtClean="0"/>
              <a:t>Language</a:t>
            </a:r>
            <a:r>
              <a:rPr kumimoji="0" lang="x-none" altLang="x-none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- </a:t>
            </a:r>
            <a:r>
              <a:rPr kumimoji="0" lang="x-none" altLang="x-none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Martin Bjorklund (</a:t>
            </a:r>
            <a:r>
              <a:rPr kumimoji="0" lang="x-none" altLang="x-none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Editor)</a:t>
            </a:r>
            <a:r>
              <a:rPr kumimoji="0" lang="en-US" altLang="x-none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 </a:t>
            </a:r>
            <a:r>
              <a:rPr kumimoji="0" lang="x-none" altLang="x-none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201</a:t>
            </a:r>
            <a:r>
              <a:rPr kumimoji="0" lang="en-US" altLang="x-none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6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x-none" sz="3200" dirty="0" smtClean="0">
                <a:ea typeface="ＭＳ 明朝" charset="-128"/>
                <a:cs typeface="Courier" charset="0"/>
              </a:rPr>
              <a:t> </a:t>
            </a:r>
            <a:r>
              <a:rPr lang="x-none" altLang="x-none" sz="3200" dirty="0" smtClean="0">
                <a:ea typeface="ＭＳ 明朝" charset="-128"/>
                <a:cs typeface="Courier" charset="0"/>
              </a:rPr>
              <a:t>The </a:t>
            </a:r>
            <a:r>
              <a:rPr lang="x-none" altLang="x-none" sz="3200" dirty="0">
                <a:ea typeface="ＭＳ 明朝" charset="-128"/>
                <a:cs typeface="Courier" charset="0"/>
              </a:rPr>
              <a:t>Architecture Of Complexity, Herbert A. Simon, Proceedings Of The American Philosophical Society, </a:t>
            </a:r>
            <a:r>
              <a:rPr lang="x-none" altLang="x-none" sz="3200" dirty="0" smtClean="0">
                <a:ea typeface="ＭＳ 明朝" charset="-128"/>
                <a:cs typeface="Courier" charset="0"/>
              </a:rPr>
              <a:t>1962</a:t>
            </a:r>
            <a:endParaRPr kumimoji="0" lang="en-US" altLang="x-non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明朝" charset="-128"/>
              <a:cs typeface="Courier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 </a:t>
            </a:r>
            <a:r>
              <a:rPr kumimoji="0" lang="x-none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Navigating Network Complexity, Russ White And Jeff Tantsura, Addison-Wesley 2016</a:t>
            </a:r>
            <a:endParaRPr kumimoji="0" lang="en-US" altLang="x-non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明朝" charset="-128"/>
              <a:cs typeface="Courier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 </a:t>
            </a:r>
            <a:r>
              <a:rPr kumimoji="0" lang="x-none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Applied </a:t>
            </a:r>
            <a:r>
              <a:rPr kumimoji="0" lang="x-none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Ontology Engineering In Cloud Services, Networks And Management Systems, J. Martín Serrano Orozco, Springer, </a:t>
            </a:r>
            <a:r>
              <a:rPr kumimoji="0" lang="x-none" altLang="x-non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2012</a:t>
            </a:r>
            <a:endParaRPr kumimoji="0" lang="en-US" altLang="x-non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明朝" charset="-128"/>
              <a:cs typeface="Courier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x-none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 </a:t>
            </a:r>
            <a:r>
              <a:rPr kumimoji="0" lang="x-none" altLang="x-none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Model-Driven </a:t>
            </a:r>
            <a:r>
              <a:rPr kumimoji="0" lang="x-none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ＭＳ 明朝" charset="-128"/>
                <a:cs typeface="Courier" charset="0"/>
              </a:rPr>
              <a:t>Software Engineering in Practice, Marco Brambilla, Jordi Cabot, Manuel Wimmer, Morgan &amp; Claypool Publishers, 2012</a:t>
            </a:r>
            <a:r>
              <a:rPr kumimoji="0" lang="x-none" altLang="x-non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967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317</Words>
  <Application>Microsoft Macintosh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Courier</vt:lpstr>
      <vt:lpstr>ＭＳ 明朝</vt:lpstr>
      <vt:lpstr>Arial</vt:lpstr>
      <vt:lpstr>Office Theme</vt:lpstr>
      <vt:lpstr>Model-driven service design</vt:lpstr>
      <vt:lpstr>A little bit about the instructor</vt:lpstr>
      <vt:lpstr>About this course</vt:lpstr>
      <vt:lpstr>Final Project</vt:lpstr>
      <vt:lpstr>Consultas projecto – 1h por grupo</vt:lpstr>
      <vt:lpstr>Course Agenda</vt:lpstr>
      <vt:lpstr>Bibliography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Model-driven service design</dc:title>
  <dc:creator>Microsoft Office User</dc:creator>
  <cp:lastModifiedBy>Microsoft Office User</cp:lastModifiedBy>
  <cp:revision>8</cp:revision>
  <dcterms:created xsi:type="dcterms:W3CDTF">2016-12-10T14:55:10Z</dcterms:created>
  <dcterms:modified xsi:type="dcterms:W3CDTF">2016-12-15T18:16:38Z</dcterms:modified>
</cp:coreProperties>
</file>