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spaldoeolica\Presentaciones\Buenos%20aires20111108\potencia%20instalada%20evoluci&#243;n2011110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spaldoeolica\Presentaciones\Buenos%20aires20111108\potencia%20instalada%20evoluci&#243;n2011110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>
                <a:solidFill>
                  <a:schemeClr val="tx1"/>
                </a:solidFill>
              </a:rPr>
              <a:t>Potencia y energía eólica</a:t>
            </a:r>
            <a:r>
              <a:rPr lang="en-US" sz="2400" baseline="0">
                <a:solidFill>
                  <a:schemeClr val="tx1"/>
                </a:solidFill>
              </a:rPr>
              <a:t> en Uruguay</a:t>
            </a:r>
            <a:endParaRPr lang="en-US" sz="2400">
              <a:solidFill>
                <a:schemeClr val="tx1"/>
              </a:solidFill>
            </a:endParaRP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Hoja1!$F$5</c:f>
              <c:strCache>
                <c:ptCount val="1"/>
                <c:pt idx="0">
                  <c:v>Potencia total (MW)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dLbls>
            <c:dLbl>
              <c:idx val="8"/>
              <c:layout>
                <c:manualLayout>
                  <c:x val="-5.9701492537313647E-2"/>
                  <c:y val="-2.3651145602365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3319764812302184E-2"/>
                  <c:y val="-2.6607538802660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8747173224785171E-2"/>
                  <c:y val="-2.0694752402069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141112618724558E-2"/>
                  <c:y val="-1.7738359201773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baseline="0">
                    <a:solidFill>
                      <a:schemeClr val="tx1"/>
                    </a:solidFill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Hoja1!$C$6:$C$17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xVal>
          <c:yVal>
            <c:numRef>
              <c:f>Hoja1!$F$6:$F$17</c:f>
              <c:numCache>
                <c:formatCode>0</c:formatCode>
                <c:ptCount val="12"/>
                <c:pt idx="0">
                  <c:v>0.45</c:v>
                </c:pt>
                <c:pt idx="1">
                  <c:v>0.45</c:v>
                </c:pt>
                <c:pt idx="2">
                  <c:v>10.450000000000006</c:v>
                </c:pt>
                <c:pt idx="3">
                  <c:v>20.45</c:v>
                </c:pt>
                <c:pt idx="4">
                  <c:v>20.45</c:v>
                </c:pt>
                <c:pt idx="5">
                  <c:v>33.449999999999996</c:v>
                </c:pt>
                <c:pt idx="6">
                  <c:v>43.449999999999996</c:v>
                </c:pt>
                <c:pt idx="7">
                  <c:v>68.649999999999991</c:v>
                </c:pt>
                <c:pt idx="8">
                  <c:v>253.65</c:v>
                </c:pt>
                <c:pt idx="9">
                  <c:v>445.65000000000032</c:v>
                </c:pt>
                <c:pt idx="10">
                  <c:v>895.65</c:v>
                </c:pt>
                <c:pt idx="11">
                  <c:v>1075.6499999999999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185664"/>
        <c:axId val="43187200"/>
      </c:scatterChart>
      <c:scatterChart>
        <c:scatterStyle val="smoothMarker"/>
        <c:varyColors val="0"/>
        <c:ser>
          <c:idx val="1"/>
          <c:order val="1"/>
          <c:tx>
            <c:v>Porcentaje</c:v>
          </c:tx>
          <c:spPr>
            <a:ln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</c:spPr>
          </c:marker>
          <c:xVal>
            <c:numRef>
              <c:f>Hoja1!$C$10:$C$17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xVal>
          <c:yVal>
            <c:numRef>
              <c:f>Hoja1!$O$10:$O$17</c:f>
              <c:numCache>
                <c:formatCode>0%</c:formatCode>
                <c:ptCount val="8"/>
                <c:pt idx="0">
                  <c:v>7.3381216659371582E-3</c:v>
                </c:pt>
                <c:pt idx="1">
                  <c:v>1.1597045685865053E-2</c:v>
                </c:pt>
                <c:pt idx="2">
                  <c:v>1.4554613491932874E-2</c:v>
                </c:pt>
                <c:pt idx="3">
                  <c:v>2.221831337527605E-2</c:v>
                </c:pt>
                <c:pt idx="4">
                  <c:v>7.9316777853619652E-2</c:v>
                </c:pt>
                <c:pt idx="5">
                  <c:v>0.13464299317106693</c:v>
                </c:pt>
                <c:pt idx="6">
                  <c:v>0.2614495069811521</c:v>
                </c:pt>
                <c:pt idx="7">
                  <c:v>0.30337523708582598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92192"/>
        <c:axId val="43993728"/>
      </c:scatterChart>
      <c:valAx>
        <c:axId val="43185664"/>
        <c:scaling>
          <c:orientation val="minMax"/>
          <c:max val="2016"/>
          <c:min val="2006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s-UY"/>
          </a:p>
        </c:txPr>
        <c:crossAx val="43187200"/>
        <c:crosses val="autoZero"/>
        <c:crossBetween val="midCat"/>
      </c:valAx>
      <c:valAx>
        <c:axId val="43187200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Potencia (MW)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solidFill>
                  <a:schemeClr val="tx1"/>
                </a:solidFill>
              </a:defRPr>
            </a:pPr>
            <a:endParaRPr lang="es-UY"/>
          </a:p>
        </c:txPr>
        <c:crossAx val="43185664"/>
        <c:crosses val="autoZero"/>
        <c:crossBetween val="midCat"/>
      </c:valAx>
      <c:valAx>
        <c:axId val="43992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993728"/>
        <c:crosses val="autoZero"/>
        <c:crossBetween val="midCat"/>
      </c:valAx>
      <c:valAx>
        <c:axId val="43993728"/>
        <c:scaling>
          <c:orientation val="minMax"/>
          <c:max val="0.4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Porcentaje de energía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solidFill>
                  <a:schemeClr val="tx1"/>
                </a:solidFill>
              </a:defRPr>
            </a:pPr>
            <a:endParaRPr lang="es-UY"/>
          </a:p>
        </c:txPr>
        <c:crossAx val="43992192"/>
        <c:crosses val="max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>
                <a:solidFill>
                  <a:schemeClr val="tx1"/>
                </a:solidFill>
              </a:rPr>
              <a:t>Instalación</a:t>
            </a:r>
            <a:r>
              <a:rPr lang="en-US" sz="2400" baseline="0">
                <a:solidFill>
                  <a:schemeClr val="tx1"/>
                </a:solidFill>
              </a:rPr>
              <a:t> de potencia</a:t>
            </a:r>
            <a:r>
              <a:rPr lang="en-US" sz="2400">
                <a:solidFill>
                  <a:schemeClr val="tx1"/>
                </a:solidFill>
              </a:rPr>
              <a:t> eólica</a:t>
            </a:r>
            <a:r>
              <a:rPr lang="en-US" sz="2400" baseline="0">
                <a:solidFill>
                  <a:schemeClr val="tx1"/>
                </a:solidFill>
              </a:rPr>
              <a:t> en Uruguay</a:t>
            </a:r>
            <a:endParaRPr lang="en-US" sz="2400">
              <a:solidFill>
                <a:schemeClr val="tx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Hoja1!$D$5</c:f>
              <c:strCache>
                <c:ptCount val="1"/>
                <c:pt idx="0">
                  <c:v>Construidos (MW)</c:v>
                </c:pt>
              </c:strCache>
            </c:strRef>
          </c:tx>
          <c:spPr>
            <a:solidFill>
              <a:srgbClr val="FF0000"/>
            </a:solidFill>
            <a:ln w="47625">
              <a:noFill/>
            </a:ln>
          </c:spPr>
          <c:invertIfNegative val="0"/>
          <c:dLbls>
            <c:dLbl>
              <c:idx val="8"/>
              <c:layout>
                <c:manualLayout>
                  <c:x val="-5.9701492537313702E-2"/>
                  <c:y val="-2.365114560236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3319764812302184E-2"/>
                  <c:y val="-2.6607538802660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8747173224785171E-2"/>
                  <c:y val="-2.0694752402069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141112618724558E-2"/>
                  <c:y val="-1.7738359201773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 baseline="0">
                    <a:solidFill>
                      <a:schemeClr val="tx1"/>
                    </a:solidFill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Hoja1!$C$13:$C$17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Hoja1!$D$13:$D$17</c:f>
              <c:numCache>
                <c:formatCode>General</c:formatCode>
                <c:ptCount val="5"/>
                <c:pt idx="0">
                  <c:v>25.2</c:v>
                </c:pt>
                <c:pt idx="1">
                  <c:v>185</c:v>
                </c:pt>
                <c:pt idx="2">
                  <c:v>192</c:v>
                </c:pt>
                <c:pt idx="3">
                  <c:v>450</c:v>
                </c:pt>
                <c:pt idx="4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015616"/>
        <c:axId val="44017152"/>
      </c:barChart>
      <c:catAx>
        <c:axId val="4401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s-UY"/>
          </a:p>
        </c:txPr>
        <c:crossAx val="44017152"/>
        <c:crosses val="autoZero"/>
        <c:auto val="1"/>
        <c:lblAlgn val="ctr"/>
        <c:lblOffset val="100"/>
        <c:noMultiLvlLbl val="0"/>
      </c:catAx>
      <c:valAx>
        <c:axId val="44017152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Potencia (MW)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solidFill>
                  <a:schemeClr val="tx1"/>
                </a:solidFill>
              </a:defRPr>
            </a:pPr>
            <a:endParaRPr lang="es-UY"/>
          </a:p>
        </c:txPr>
        <c:crossAx val="44015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943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684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02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1994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8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7126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9004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6376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028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5824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9505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1D50-63FA-4B61-ABB0-DC3F8DE9C9DA}" type="datetimeFigureOut">
              <a:rPr lang="es-UY" smtClean="0"/>
              <a:t>04/12/2012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CC3A-826A-4CF4-8DC9-D4AE886C044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780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EXPANSIÓN EÓLICA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 smtClean="0"/>
              <a:t>Curso Introducción a </a:t>
            </a:r>
            <a:r>
              <a:rPr lang="es-UY" dirty="0" err="1" smtClean="0"/>
              <a:t>losMercados</a:t>
            </a:r>
            <a:r>
              <a:rPr lang="es-UY" dirty="0" smtClean="0"/>
              <a:t> Energía Eléctrica</a:t>
            </a:r>
          </a:p>
          <a:p>
            <a:r>
              <a:rPr lang="es-UY" dirty="0" smtClean="0"/>
              <a:t>2012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410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Todos los decretos dicen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Hacen referencia al artículo 298 del decreto 360/2002.</a:t>
            </a:r>
          </a:p>
          <a:p>
            <a:r>
              <a:rPr lang="es-UY" dirty="0" smtClean="0"/>
              <a:t>“Los costos asociados a la promoción de las fuentes renovables se incluirán en el cálculo de las tarifas de UTE” (77, pero los otros son similares)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1560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Artículo 298 del Reglamento del MMEE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UY" dirty="0" smtClean="0"/>
              <a:t>“Si</a:t>
            </a:r>
            <a:r>
              <a:rPr lang="es-UY" dirty="0"/>
              <a:t>, en virtud de directivas de política energética, se dispone que la </a:t>
            </a:r>
            <a:r>
              <a:rPr lang="es-UY" dirty="0" smtClean="0"/>
              <a:t>compra de </a:t>
            </a:r>
            <a:r>
              <a:rPr lang="es-UY" dirty="0"/>
              <a:t>parte del suministro de los Participantes Consumidores o de determinado tipo </a:t>
            </a:r>
            <a:r>
              <a:rPr lang="es-UY" dirty="0" smtClean="0"/>
              <a:t>de Participante </a:t>
            </a:r>
            <a:r>
              <a:rPr lang="es-UY" dirty="0"/>
              <a:t>Consumidor, se cubra con energías renovables no convencionales, </a:t>
            </a:r>
            <a:r>
              <a:rPr lang="es-UY" dirty="0" smtClean="0"/>
              <a:t>se realizará </a:t>
            </a:r>
            <a:r>
              <a:rPr lang="es-UY" dirty="0"/>
              <a:t>una licitación pública internacional, a fin de adjudicar un Contrato Especial </a:t>
            </a:r>
            <a:r>
              <a:rPr lang="es-UY" dirty="0" smtClean="0"/>
              <a:t>para la </a:t>
            </a:r>
            <a:r>
              <a:rPr lang="es-UY" dirty="0"/>
              <a:t>instalación de la generación con dichas energías. La licitación se realizará con </a:t>
            </a:r>
            <a:r>
              <a:rPr lang="es-UY" dirty="0" smtClean="0"/>
              <a:t>un modelo </a:t>
            </a:r>
            <a:r>
              <a:rPr lang="es-UY" dirty="0"/>
              <a:t>de pliego y contrato formulados por el Regulador y bajo su </a:t>
            </a:r>
            <a:r>
              <a:rPr lang="es-UY" dirty="0" smtClean="0"/>
              <a:t>supervisión. En </a:t>
            </a:r>
            <a:r>
              <a:rPr lang="es-UY" dirty="0"/>
              <a:t>el caso de un Distribuidor, el costo de dicho Contrato Especial será </a:t>
            </a:r>
            <a:r>
              <a:rPr lang="es-UY" dirty="0" smtClean="0"/>
              <a:t>considerado trasladable </a:t>
            </a:r>
            <a:r>
              <a:rPr lang="es-UY" dirty="0"/>
              <a:t>a tarifas</a:t>
            </a:r>
            <a:r>
              <a:rPr lang="es-UY" dirty="0" smtClean="0"/>
              <a:t>.”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64299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583225"/>
              </p:ext>
            </p:extLst>
          </p:nvPr>
        </p:nvGraphicFramePr>
        <p:xfrm>
          <a:off x="539552" y="1484784"/>
          <a:ext cx="7926767" cy="4780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UY" dirty="0" smtClean="0"/>
              <a:t>En 2011 decíamos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7589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Gráfico"/>
          <p:cNvGraphicFramePr>
            <a:graphicFrameLocks/>
          </p:cNvGraphicFramePr>
          <p:nvPr/>
        </p:nvGraphicFramePr>
        <p:xfrm>
          <a:off x="500035" y="1000108"/>
          <a:ext cx="78581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8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¿QUÉ EFECTO EN LOS PRECIOS DE LA ENERGÍA?</a:t>
            </a:r>
            <a:endParaRPr lang="es-UY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 smtClean="0"/>
              <a:t>Extracto de trabajo de </a:t>
            </a:r>
            <a:r>
              <a:rPr lang="es-UY" dirty="0" err="1" smtClean="0"/>
              <a:t>Casaravilla</a:t>
            </a:r>
            <a:r>
              <a:rPr lang="es-UY" dirty="0" smtClean="0"/>
              <a:t>, Larrosa y </a:t>
            </a:r>
            <a:r>
              <a:rPr lang="es-UY" dirty="0" err="1" smtClean="0"/>
              <a:t>Chaer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6398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768752" cy="14401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s-UY" sz="2800" dirty="0" smtClean="0">
                <a:solidFill>
                  <a:srgbClr val="FF0000"/>
                </a:solidFill>
              </a:rPr>
              <a:t>			ESTRATEGIA DE EXPANSIÓN</a:t>
            </a:r>
            <a:br>
              <a:rPr lang="es-UY" sz="2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1200 MW EÓLICA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200 MW BIOMASA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500 CICLO COMBINADO</a:t>
            </a:r>
            <a:endParaRPr lang="es-ES" sz="18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2" y="1820324"/>
            <a:ext cx="724217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24813" y="5877272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Y" sz="2400" dirty="0" smtClean="0">
                <a:solidFill>
                  <a:srgbClr val="FF0000"/>
                </a:solidFill>
              </a:rPr>
              <a:t>Composición esperada de la generación de energía (año 2015)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008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s-UY" sz="2800" dirty="0" smtClean="0">
                <a:solidFill>
                  <a:srgbClr val="FF0000"/>
                </a:solidFill>
              </a:rPr>
              <a:t>			ESTRATEGIA DE EXPANSIÓN</a:t>
            </a:r>
            <a:br>
              <a:rPr lang="es-UY" sz="2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1200 MW EÓLICA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200 MW BIOMASA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500 CICLO COMBINADO</a:t>
            </a:r>
            <a:endParaRPr lang="es-ES" sz="18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56817"/>
            <a:ext cx="6768752" cy="4364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530357" y="5661248"/>
            <a:ext cx="7354011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400" dirty="0" smtClean="0">
                <a:solidFill>
                  <a:srgbClr val="FF0000"/>
                </a:solidFill>
              </a:rPr>
              <a:t>Evolución esperada de los costos marginales del sistema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9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6480720" cy="1296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s-UY" sz="2800" dirty="0" smtClean="0">
                <a:solidFill>
                  <a:srgbClr val="FF0000"/>
                </a:solidFill>
              </a:rPr>
              <a:t>			ESTRATEGIA DE EXPANSIÓN</a:t>
            </a:r>
            <a:br>
              <a:rPr lang="es-UY" sz="2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1200 MW EÓLICA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200 MW BIOMASA</a:t>
            </a:r>
            <a:br>
              <a:rPr lang="es-UY" sz="1800" dirty="0" smtClean="0">
                <a:solidFill>
                  <a:srgbClr val="FF0000"/>
                </a:solidFill>
              </a:rPr>
            </a:br>
            <a:r>
              <a:rPr lang="es-UY" sz="1800" dirty="0" smtClean="0">
                <a:solidFill>
                  <a:srgbClr val="FF0000"/>
                </a:solidFill>
              </a:rPr>
              <a:t>500 CICLO COMBINADO</a:t>
            </a:r>
            <a:endParaRPr lang="es-ES" sz="1800" dirty="0">
              <a:solidFill>
                <a:srgbClr val="FF0000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560575" y="5661248"/>
            <a:ext cx="5328591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000" dirty="0" smtClean="0">
                <a:solidFill>
                  <a:srgbClr val="FF0000"/>
                </a:solidFill>
              </a:rPr>
              <a:t>Evolución esperada de los Costos de Abastecimiento de la Demanda por unidad de energía</a:t>
            </a:r>
            <a:endParaRPr lang="es-ES" sz="20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47334"/>
            <a:ext cx="5976664" cy="4013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11560" y="1700808"/>
            <a:ext cx="223224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REDUCCIÓN DE COSTO MEDIO</a:t>
            </a:r>
          </a:p>
          <a:p>
            <a:pPr algn="ctr"/>
            <a:r>
              <a:rPr lang="es-UY" dirty="0" smtClean="0"/>
              <a:t>15 US$/</a:t>
            </a:r>
            <a:r>
              <a:rPr lang="es-UY" dirty="0" err="1" smtClean="0"/>
              <a:t>MWh</a:t>
            </a:r>
            <a:r>
              <a:rPr lang="es-UY" dirty="0" smtClean="0"/>
              <a:t> </a:t>
            </a:r>
          </a:p>
          <a:p>
            <a:pPr algn="ctr"/>
            <a:endParaRPr lang="es-UY" sz="1200" dirty="0" smtClean="0"/>
          </a:p>
          <a:p>
            <a:pPr algn="ctr"/>
            <a:r>
              <a:rPr lang="es-UY" sz="1200" dirty="0" smtClean="0"/>
              <a:t>EN 2015 EQUIVALENTE A</a:t>
            </a:r>
            <a:endParaRPr lang="es-UY" sz="1200" dirty="0"/>
          </a:p>
          <a:p>
            <a:pPr algn="ctr"/>
            <a:r>
              <a:rPr lang="es-UY" dirty="0" smtClean="0"/>
              <a:t>180 MILLONES DE DÓLARES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18389" y="3980656"/>
            <a:ext cx="223224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b="1" dirty="0" smtClean="0">
                <a:solidFill>
                  <a:schemeClr val="bg1"/>
                </a:solidFill>
              </a:rPr>
              <a:t>REDUCCIÓN DEL RIESGO DE COSTO</a:t>
            </a:r>
          </a:p>
          <a:p>
            <a:pPr algn="ctr"/>
            <a:r>
              <a:rPr lang="es-UY" b="1" dirty="0" smtClean="0">
                <a:solidFill>
                  <a:schemeClr val="bg1"/>
                </a:solidFill>
              </a:rPr>
              <a:t>50 US$/</a:t>
            </a:r>
            <a:r>
              <a:rPr lang="es-UY" b="1" dirty="0" err="1" smtClean="0">
                <a:solidFill>
                  <a:schemeClr val="bg1"/>
                </a:solidFill>
              </a:rPr>
              <a:t>MWh</a:t>
            </a:r>
            <a:endParaRPr lang="es-UY" b="1" dirty="0" smtClean="0">
              <a:solidFill>
                <a:schemeClr val="bg1"/>
              </a:solidFill>
            </a:endParaRPr>
          </a:p>
          <a:p>
            <a:pPr algn="ctr"/>
            <a:endParaRPr lang="es-UY" b="1" dirty="0" smtClean="0">
              <a:solidFill>
                <a:schemeClr val="bg1"/>
              </a:solidFill>
            </a:endParaRPr>
          </a:p>
          <a:p>
            <a:pPr algn="ctr"/>
            <a:r>
              <a:rPr lang="es-UY" sz="1400" b="1" dirty="0" smtClean="0">
                <a:solidFill>
                  <a:schemeClr val="bg1"/>
                </a:solidFill>
              </a:rPr>
              <a:t>EN 2015 EQUIVALENTE A</a:t>
            </a:r>
          </a:p>
          <a:p>
            <a:pPr algn="ctr"/>
            <a:r>
              <a:rPr lang="es-UY" b="1" dirty="0">
                <a:solidFill>
                  <a:schemeClr val="bg1"/>
                </a:solidFill>
              </a:rPr>
              <a:t>600 MILLONES DE DÓLARES</a:t>
            </a:r>
            <a:endParaRPr lang="es-ES" b="1" dirty="0">
              <a:solidFill>
                <a:schemeClr val="bg1"/>
              </a:solidFill>
            </a:endParaRP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44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OPORTUNIDADES - DESAFÍOS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2874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Oportunidades - desafíos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Expansión de las redes (¿mallado?).</a:t>
            </a:r>
          </a:p>
          <a:p>
            <a:r>
              <a:rPr lang="es-UY" dirty="0" smtClean="0"/>
              <a:t>Debilitamiento de potencia de cortocircuito.</a:t>
            </a:r>
          </a:p>
          <a:p>
            <a:r>
              <a:rPr lang="es-UY" dirty="0" smtClean="0"/>
              <a:t>Variabilidad de la fuente natural.</a:t>
            </a:r>
          </a:p>
          <a:p>
            <a:r>
              <a:rPr lang="es-UY" dirty="0" smtClean="0"/>
              <a:t>Logística</a:t>
            </a:r>
          </a:p>
          <a:p>
            <a:r>
              <a:rPr lang="es-UY" dirty="0" smtClean="0"/>
              <a:t>Inversiones de aproximadamente U$S 2,000: en 5-6 años.</a:t>
            </a:r>
          </a:p>
          <a:p>
            <a:r>
              <a:rPr lang="es-UY" dirty="0" smtClean="0"/>
              <a:t>Operación y mantenimiento.</a:t>
            </a:r>
          </a:p>
          <a:p>
            <a:r>
              <a:rPr lang="es-UY" dirty="0" smtClean="0"/>
              <a:t>Desarrollo de proveedores.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3498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Año 2007 - Panorama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Se identifican “barreras” al ingreso de energía eólica en el sistema.</a:t>
            </a:r>
          </a:p>
          <a:p>
            <a:pPr lvl="1"/>
            <a:r>
              <a:rPr lang="es-UY" dirty="0" smtClean="0"/>
              <a:t>Reglamentarias</a:t>
            </a:r>
          </a:p>
          <a:p>
            <a:pPr lvl="1"/>
            <a:r>
              <a:rPr lang="es-UY" dirty="0" smtClean="0"/>
              <a:t>Capacitación</a:t>
            </a:r>
          </a:p>
          <a:p>
            <a:pPr lvl="1"/>
            <a:r>
              <a:rPr lang="es-UY" dirty="0" smtClean="0"/>
              <a:t>UTE</a:t>
            </a:r>
          </a:p>
          <a:p>
            <a:pPr lvl="1"/>
            <a:r>
              <a:rPr lang="es-UY" dirty="0" smtClean="0"/>
              <a:t>Planificación</a:t>
            </a:r>
          </a:p>
          <a:p>
            <a:pPr lvl="1"/>
            <a:r>
              <a:rPr lang="es-UY" dirty="0" smtClean="0"/>
              <a:t>Conocimiento del recurso</a:t>
            </a:r>
          </a:p>
          <a:p>
            <a:pPr lvl="1"/>
            <a:r>
              <a:rPr lang="es-UY" dirty="0" smtClean="0"/>
              <a:t>Participación de la industria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623785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Oportunidades - desafíos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Empresas de construcción.</a:t>
            </a:r>
          </a:p>
          <a:p>
            <a:r>
              <a:rPr lang="es-UY" dirty="0" smtClean="0"/>
              <a:t>Contratos internacionales de potencia y energía que optimicen la fuente.</a:t>
            </a:r>
          </a:p>
          <a:p>
            <a:r>
              <a:rPr lang="es-UY" dirty="0" smtClean="0"/>
              <a:t>Expansión en el mercado interno.</a:t>
            </a:r>
          </a:p>
          <a:p>
            <a:r>
              <a:rPr lang="es-UY" dirty="0" smtClean="0"/>
              <a:t>¡La región!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11294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Conocimiento del recurso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Red de estaciones de medida de UTE. Al inicio 13 estaciones. Ahora del entorno de 25</a:t>
            </a:r>
          </a:p>
          <a:p>
            <a:r>
              <a:rPr lang="es-UY" dirty="0" smtClean="0"/>
              <a:t>Red de estaciones de medida de DNE – MIEM. Cuatro estaciones que se complementan con las de UTE</a:t>
            </a:r>
          </a:p>
          <a:p>
            <a:r>
              <a:rPr lang="es-UY" dirty="0" smtClean="0"/>
              <a:t>Convenio con UDELAR – UTE- DNE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6519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6200000">
            <a:off x="-2787724" y="3011860"/>
            <a:ext cx="8229600" cy="1143000"/>
          </a:xfrm>
        </p:spPr>
        <p:txBody>
          <a:bodyPr/>
          <a:lstStyle/>
          <a:p>
            <a:r>
              <a:rPr lang="es-UY" dirty="0" smtClean="0"/>
              <a:t>Mapa eólico del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3"/>
            <a:ext cx="4905375" cy="64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05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Capacitación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Contratos de ingenieros mecánicos y eléctricos, economistas.</a:t>
            </a:r>
          </a:p>
          <a:p>
            <a:r>
              <a:rPr lang="es-UY" dirty="0" smtClean="0"/>
              <a:t>Involucramiento de abogados.</a:t>
            </a:r>
          </a:p>
          <a:p>
            <a:r>
              <a:rPr lang="es-UY" dirty="0" smtClean="0"/>
              <a:t>Asistencia a eventos de WWEA, LAWEA, etc.</a:t>
            </a:r>
          </a:p>
          <a:p>
            <a:r>
              <a:rPr lang="es-UY" dirty="0" smtClean="0"/>
              <a:t>Contactos con fabricantes.</a:t>
            </a:r>
          </a:p>
          <a:p>
            <a:r>
              <a:rPr lang="es-UY" dirty="0" smtClean="0"/>
              <a:t>Curso de nivelación entre URSEA, DNE, UTE, UDELAR. Compartir conocimientos locales, e identificar necesidades para afuera.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734933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Industria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Relevamiento de proveedores y posibles proveedores de la industria eólica.</a:t>
            </a:r>
          </a:p>
          <a:p>
            <a:r>
              <a:rPr lang="es-UY" dirty="0" err="1" smtClean="0"/>
              <a:t>Mision</a:t>
            </a:r>
            <a:r>
              <a:rPr lang="es-UY" dirty="0" smtClean="0"/>
              <a:t> a Osorio, Porto Alegre.</a:t>
            </a:r>
          </a:p>
          <a:p>
            <a:r>
              <a:rPr lang="es-UY" dirty="0" smtClean="0"/>
              <a:t>Cooperación de fabricantes. (caso </a:t>
            </a:r>
            <a:r>
              <a:rPr lang="es-UY" dirty="0" err="1" smtClean="0"/>
              <a:t>Wobben</a:t>
            </a:r>
            <a:r>
              <a:rPr lang="es-UY" dirty="0" smtClean="0"/>
              <a:t>, caso </a:t>
            </a:r>
            <a:r>
              <a:rPr lang="es-UY" dirty="0" err="1" smtClean="0"/>
              <a:t>Vestas</a:t>
            </a:r>
            <a:r>
              <a:rPr lang="es-UY" dirty="0" smtClean="0"/>
              <a:t>)</a:t>
            </a:r>
          </a:p>
          <a:p>
            <a:r>
              <a:rPr lang="es-UY" dirty="0" smtClean="0"/>
              <a:t>Promoción en Grupo de Integración Productiva en Mercosur.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0219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Evolución de procesos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13 de marzo de 2006: Decreto 77 (20+20+20). Con los decretos complementarios resultaron en alrededor de 72 MW de eólica a 92 U$S/</a:t>
            </a:r>
            <a:r>
              <a:rPr lang="es-UY" dirty="0" err="1" smtClean="0"/>
              <a:t>MWh</a:t>
            </a:r>
            <a:r>
              <a:rPr lang="es-UY" dirty="0" smtClean="0"/>
              <a:t>.</a:t>
            </a:r>
          </a:p>
          <a:p>
            <a:r>
              <a:rPr lang="es-UY" dirty="0" smtClean="0"/>
              <a:t>2008 : Primera etapa de Caracoles (10 MW)</a:t>
            </a:r>
          </a:p>
          <a:p>
            <a:r>
              <a:rPr lang="es-UY" dirty="0" smtClean="0"/>
              <a:t>24 de agosto de 2009: Decreto 403. Resulta en 3*50MW (</a:t>
            </a:r>
            <a:r>
              <a:rPr lang="es-UY" dirty="0" err="1" smtClean="0"/>
              <a:t>Fingano</a:t>
            </a:r>
            <a:r>
              <a:rPr lang="es-UY" dirty="0" smtClean="0"/>
              <a:t>, </a:t>
            </a:r>
            <a:r>
              <a:rPr lang="es-UY" dirty="0" err="1" smtClean="0"/>
              <a:t>Palmatir</a:t>
            </a:r>
            <a:r>
              <a:rPr lang="es-UY" dirty="0" smtClean="0"/>
              <a:t>, </a:t>
            </a:r>
            <a:r>
              <a:rPr lang="es-UY" dirty="0" err="1" smtClean="0"/>
              <a:t>Jistok</a:t>
            </a:r>
            <a:r>
              <a:rPr lang="es-UY" dirty="0" smtClean="0"/>
              <a:t>) a 85 U$S/</a:t>
            </a:r>
            <a:r>
              <a:rPr lang="es-UY" dirty="0" err="1" smtClean="0"/>
              <a:t>MWh</a:t>
            </a:r>
            <a:r>
              <a:rPr lang="es-UY" dirty="0" smtClean="0"/>
              <a:t>. Plazo máximo de construcción : agosto de 2014.</a:t>
            </a:r>
          </a:p>
        </p:txBody>
      </p:sp>
    </p:spTree>
    <p:extLst>
      <p:ext uri="{BB962C8B-B14F-4D97-AF65-F5344CB8AC3E}">
        <p14:creationId xmlns:p14="http://schemas.microsoft.com/office/powerpoint/2010/main" val="129544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Evolución de procesos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2010: Segunda etapa de Caracoles: 10 MW</a:t>
            </a:r>
          </a:p>
          <a:p>
            <a:r>
              <a:rPr lang="es-UY" dirty="0" smtClean="0"/>
              <a:t>6 de mayo de 2011: Decreto 159. Resulta en 3*50 + 42 MW (Aguas Leguas, Eólica Minas, </a:t>
            </a:r>
            <a:r>
              <a:rPr lang="es-UY" dirty="0" err="1" smtClean="0"/>
              <a:t>Ensol</a:t>
            </a:r>
            <a:r>
              <a:rPr lang="es-UY" dirty="0" smtClean="0"/>
              <a:t>), a un precio de 63 U$S/</a:t>
            </a:r>
            <a:r>
              <a:rPr lang="es-UY" dirty="0" err="1" smtClean="0"/>
              <a:t>MWh</a:t>
            </a:r>
            <a:r>
              <a:rPr lang="es-UY" dirty="0" smtClean="0"/>
              <a:t> (con premio de 110 antes de 2015). Plazo máximo marzo 2015</a:t>
            </a:r>
          </a:p>
          <a:p>
            <a:r>
              <a:rPr lang="es-UY" dirty="0" smtClean="0"/>
              <a:t>Primera etapa de igualación de precios: </a:t>
            </a:r>
            <a:r>
              <a:rPr lang="es-UY" dirty="0" smtClean="0">
                <a:solidFill>
                  <a:srgbClr val="FF0000"/>
                </a:solidFill>
              </a:rPr>
              <a:t>439 MW.</a:t>
            </a:r>
          </a:p>
        </p:txBody>
      </p:sp>
    </p:spTree>
    <p:extLst>
      <p:ext uri="{BB962C8B-B14F-4D97-AF65-F5344CB8AC3E}">
        <p14:creationId xmlns:p14="http://schemas.microsoft.com/office/powerpoint/2010/main" val="55053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Evolución de procesos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Segunda etapa de igualación de precios: </a:t>
            </a:r>
            <a:r>
              <a:rPr lang="es-UY" dirty="0" smtClean="0">
                <a:solidFill>
                  <a:srgbClr val="FF0000"/>
                </a:solidFill>
              </a:rPr>
              <a:t>xx MW</a:t>
            </a:r>
          </a:p>
          <a:p>
            <a:r>
              <a:rPr lang="es-UY" dirty="0" smtClean="0"/>
              <a:t>Igualación de precios UTE-</a:t>
            </a:r>
            <a:r>
              <a:rPr lang="es-UY" dirty="0" err="1" smtClean="0"/>
              <a:t>Eletrobras</a:t>
            </a:r>
            <a:r>
              <a:rPr lang="es-UY" dirty="0" smtClean="0"/>
              <a:t>: 65 MW + 65 MW (Colonia y San José)</a:t>
            </a:r>
          </a:p>
          <a:p>
            <a:r>
              <a:rPr lang="es-UY" dirty="0" smtClean="0"/>
              <a:t>Hoy, UTE negocia con un proveedor su segundo parque eólico propio: 75 MW en Artigas. </a:t>
            </a:r>
          </a:p>
        </p:txBody>
      </p:sp>
    </p:spTree>
    <p:extLst>
      <p:ext uri="{BB962C8B-B14F-4D97-AF65-F5344CB8AC3E}">
        <p14:creationId xmlns:p14="http://schemas.microsoft.com/office/powerpoint/2010/main" val="3834357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C0C0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700</Words>
  <Application>Microsoft Office PowerPoint</Application>
  <PresentationFormat>Presentación en pantalla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EXPANSIÓN EÓLICA</vt:lpstr>
      <vt:lpstr>Año 2007 - Panorama</vt:lpstr>
      <vt:lpstr>Conocimiento del recurso</vt:lpstr>
      <vt:lpstr>Mapa eólico del Uruguay</vt:lpstr>
      <vt:lpstr>Capacitación</vt:lpstr>
      <vt:lpstr>Industria</vt:lpstr>
      <vt:lpstr>Evolución de procesos</vt:lpstr>
      <vt:lpstr>Evolución de procesos</vt:lpstr>
      <vt:lpstr>Evolución de procesos</vt:lpstr>
      <vt:lpstr>Todos los decretos dicen</vt:lpstr>
      <vt:lpstr>Artículo 298 del Reglamento del MMEE</vt:lpstr>
      <vt:lpstr>En 2011 decíamos</vt:lpstr>
      <vt:lpstr>Presentación de PowerPoint</vt:lpstr>
      <vt:lpstr>¿QUÉ EFECTO EN LOS PRECIOS DE LA ENERGÍA?</vt:lpstr>
      <vt:lpstr>   ESTRATEGIA DE EXPANSIÓN 1200 MW EÓLICA 200 MW BIOMASA 500 CICLO COMBINADO</vt:lpstr>
      <vt:lpstr>   ESTRATEGIA DE EXPANSIÓN 1200 MW EÓLICA 200 MW BIOMASA 500 CICLO COMBINADO</vt:lpstr>
      <vt:lpstr>   ESTRATEGIA DE EXPANSIÓN 1200 MW EÓLICA 200 MW BIOMASA 500 CICLO COMBINADO</vt:lpstr>
      <vt:lpstr>OPORTUNIDADES - DESAFÍOS</vt:lpstr>
      <vt:lpstr>Oportunidades - desafíos</vt:lpstr>
      <vt:lpstr>Oportunidades - desafíos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EXPANSIÓN EÓLICA</dc:title>
  <dc:creator>Daniel</dc:creator>
  <cp:lastModifiedBy>Daniel</cp:lastModifiedBy>
  <cp:revision>9</cp:revision>
  <dcterms:created xsi:type="dcterms:W3CDTF">2012-11-28T00:44:40Z</dcterms:created>
  <dcterms:modified xsi:type="dcterms:W3CDTF">2012-12-04T10:00:09Z</dcterms:modified>
</cp:coreProperties>
</file>