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57" r:id="rId5"/>
    <p:sldId id="258" r:id="rId6"/>
    <p:sldId id="259" r:id="rId7"/>
    <p:sldId id="266" r:id="rId8"/>
    <p:sldId id="260" r:id="rId9"/>
    <p:sldId id="262" r:id="rId10"/>
    <p:sldId id="264" r:id="rId11"/>
    <p:sldId id="267" r:id="rId12"/>
    <p:sldId id="265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89" autoAdjust="0"/>
    <p:restoredTop sz="94660"/>
  </p:normalViewPr>
  <p:slideViewPr>
    <p:cSldViewPr snapToGrid="0">
      <p:cViewPr varScale="1">
        <p:scale>
          <a:sx n="60" d="100"/>
          <a:sy n="60" d="100"/>
        </p:scale>
        <p:origin x="75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6234B5F-5D50-464E-B4B7-094B2CC43F73}" type="datetimeFigureOut">
              <a:rPr lang="es-ES" smtClean="0"/>
              <a:t>21/10/2024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EE725687-20CD-4A2E-B729-C33CE9A6C73D}" type="slidenum">
              <a:rPr lang="es-ES" smtClean="0"/>
              <a:t>‹#›</a:t>
            </a:fld>
            <a:endParaRPr lang="es-E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198476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4B5F-5D50-464E-B4B7-094B2CC43F73}" type="datetimeFigureOut">
              <a:rPr lang="es-ES" smtClean="0"/>
              <a:t>21/10/2024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687-20CD-4A2E-B729-C33CE9A6C73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1679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4B5F-5D50-464E-B4B7-094B2CC43F73}" type="datetimeFigureOut">
              <a:rPr lang="es-ES" smtClean="0"/>
              <a:t>21/10/2024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687-20CD-4A2E-B729-C33CE9A6C73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398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4B5F-5D50-464E-B4B7-094B2CC43F73}" type="datetimeFigureOut">
              <a:rPr lang="es-ES" smtClean="0"/>
              <a:t>21/10/2024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687-20CD-4A2E-B729-C33CE9A6C73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772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4B5F-5D50-464E-B4B7-094B2CC43F73}" type="datetimeFigureOut">
              <a:rPr lang="es-ES" smtClean="0"/>
              <a:t>21/10/2024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687-20CD-4A2E-B729-C33CE9A6C73D}" type="slidenum">
              <a:rPr lang="es-ES" smtClean="0"/>
              <a:t>‹#›</a:t>
            </a:fld>
            <a:endParaRPr lang="es-E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77399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4B5F-5D50-464E-B4B7-094B2CC43F73}" type="datetimeFigureOut">
              <a:rPr lang="es-ES" smtClean="0"/>
              <a:t>21/10/2024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687-20CD-4A2E-B729-C33CE9A6C73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6355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4B5F-5D50-464E-B4B7-094B2CC43F73}" type="datetimeFigureOut">
              <a:rPr lang="es-ES" smtClean="0"/>
              <a:t>21/10/2024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687-20CD-4A2E-B729-C33CE9A6C73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451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4B5F-5D50-464E-B4B7-094B2CC43F73}" type="datetimeFigureOut">
              <a:rPr lang="es-ES" smtClean="0"/>
              <a:t>21/10/2024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687-20CD-4A2E-B729-C33CE9A6C73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6987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4B5F-5D50-464E-B4B7-094B2CC43F73}" type="datetimeFigureOut">
              <a:rPr lang="es-ES" smtClean="0"/>
              <a:t>21/10/2024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687-20CD-4A2E-B729-C33CE9A6C73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9694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4B5F-5D50-464E-B4B7-094B2CC43F73}" type="datetimeFigureOut">
              <a:rPr lang="es-ES" smtClean="0"/>
              <a:t>21/10/2024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687-20CD-4A2E-B729-C33CE9A6C73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4983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4B5F-5D50-464E-B4B7-094B2CC43F73}" type="datetimeFigureOut">
              <a:rPr lang="es-ES" smtClean="0"/>
              <a:t>21/10/2024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687-20CD-4A2E-B729-C33CE9A6C73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036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A6234B5F-5D50-464E-B4B7-094B2CC43F73}" type="datetimeFigureOut">
              <a:rPr lang="es-ES" smtClean="0"/>
              <a:t>21/10/2024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EE725687-20CD-4A2E-B729-C33CE9A6C73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9098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9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CLASE 5:</a:t>
            </a:r>
            <a:r>
              <a:rPr lang="pt-BR" dirty="0"/>
              <a:t>Circuitos RLC en </a:t>
            </a:r>
            <a:r>
              <a:rPr lang="pt-BR" dirty="0" smtClean="0"/>
              <a:t>r</a:t>
            </a:r>
            <a:r>
              <a:rPr lang="es-UY" dirty="0" smtClean="0"/>
              <a:t>é</a:t>
            </a:r>
            <a:r>
              <a:rPr lang="pt-BR" dirty="0" smtClean="0"/>
              <a:t>gimen </a:t>
            </a:r>
            <a:r>
              <a:rPr lang="pt-BR" dirty="0"/>
              <a:t>permanente. 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Carina Cabrera 2024</a:t>
            </a:r>
          </a:p>
          <a:p>
            <a:r>
              <a:rPr lang="es-ES" dirty="0" smtClean="0"/>
              <a:t>Física experimental 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6069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7973" y="1023328"/>
            <a:ext cx="7544853" cy="9050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29214" y="360953"/>
            <a:ext cx="6968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Factor de calidad de una resonancia</a:t>
            </a:r>
            <a:endParaRPr lang="es-E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898" y="2070859"/>
            <a:ext cx="8249801" cy="15527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t="18753" b="-1"/>
          <a:stretch/>
        </p:blipFill>
        <p:spPr>
          <a:xfrm>
            <a:off x="366162" y="3531011"/>
            <a:ext cx="6887536" cy="8668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53698" y="2702560"/>
            <a:ext cx="4992168" cy="41554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8872" y="4332542"/>
            <a:ext cx="2857899" cy="8954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28686" y="5290577"/>
            <a:ext cx="2718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Para frecuencias de resonancias</a:t>
            </a:r>
            <a:endParaRPr lang="es-E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44948" y="4937373"/>
            <a:ext cx="3073209" cy="1119607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>
            <a:off x="3179452" y="5365395"/>
            <a:ext cx="601377" cy="3052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8"/>
          <a:srcRect l="20653" t="16918" r="49475" b="9364"/>
          <a:stretch/>
        </p:blipFill>
        <p:spPr>
          <a:xfrm>
            <a:off x="5064475" y="6294268"/>
            <a:ext cx="1038688" cy="470516"/>
          </a:xfrm>
          <a:prstGeom prst="rect">
            <a:avLst/>
          </a:prstGeom>
        </p:spPr>
      </p:pic>
      <p:sp>
        <p:nvSpPr>
          <p:cNvPr id="13" name="Down Arrow 12"/>
          <p:cNvSpPr/>
          <p:nvPr/>
        </p:nvSpPr>
        <p:spPr>
          <a:xfrm>
            <a:off x="5434350" y="5936908"/>
            <a:ext cx="213064" cy="3573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924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7032" y="1484349"/>
            <a:ext cx="5534526" cy="369256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561" y="1236869"/>
            <a:ext cx="5336471" cy="444203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37684" y="946484"/>
            <a:ext cx="30492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/>
              <a:t>Ancho a media altura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223519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3137" y="750168"/>
            <a:ext cx="1110696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 smtClean="0"/>
              <a:t>Armamos el circuito RLC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 smtClean="0"/>
              <a:t>Registramos valores de resistencia, capacitancia y inductancia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 smtClean="0"/>
              <a:t>Medidos </a:t>
            </a:r>
            <a:r>
              <a:rPr lang="es-ES" sz="2400" dirty="0" err="1" smtClean="0"/>
              <a:t>Vo</a:t>
            </a:r>
            <a:r>
              <a:rPr lang="es-ES" sz="2400" dirty="0" smtClean="0"/>
              <a:t> de la fuente (nos aseguramos de que se mantenga constante durante la practica)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 smtClean="0"/>
              <a:t>Encontrar y medir la frecuencia de resonancia y su incertidumbre con el osciloscopio.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 smtClean="0"/>
              <a:t>Calcular con frecuencia de resonancia y C la inductancia 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 smtClean="0"/>
              <a:t>Estimar el valor de R</a:t>
            </a:r>
            <a:r>
              <a:rPr lang="es-ES" sz="2400" baseline="-25000" dirty="0" smtClean="0"/>
              <a:t>L</a:t>
            </a:r>
            <a:r>
              <a:rPr lang="es-ES" sz="2400" dirty="0" smtClean="0"/>
              <a:t> con si incertidumbre midiendo V</a:t>
            </a:r>
            <a:r>
              <a:rPr lang="es-ES" sz="2400" baseline="-25000" dirty="0" smtClean="0"/>
              <a:t>R</a:t>
            </a:r>
            <a:r>
              <a:rPr lang="es-ES" sz="2400" dirty="0" smtClean="0"/>
              <a:t> en resonancia, calcular </a:t>
            </a:r>
            <a:r>
              <a:rPr lang="es-ES" sz="2400" dirty="0" err="1" smtClean="0"/>
              <a:t>R</a:t>
            </a:r>
            <a:r>
              <a:rPr lang="es-ES" sz="2400" baseline="-25000" dirty="0" err="1" smtClean="0"/>
              <a:t>total</a:t>
            </a:r>
            <a:endParaRPr lang="es-ES" sz="2400" baseline="-25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 smtClean="0"/>
              <a:t>Medir V</a:t>
            </a:r>
            <a:r>
              <a:rPr lang="es-ES" sz="2400" baseline="-25000" dirty="0" smtClean="0"/>
              <a:t>R</a:t>
            </a:r>
            <a:r>
              <a:rPr lang="es-ES" sz="2400" dirty="0" smtClean="0"/>
              <a:t> y el desfasaje entre V</a:t>
            </a:r>
            <a:r>
              <a:rPr lang="es-ES" sz="2400" baseline="-25000" dirty="0" smtClean="0"/>
              <a:t>R</a:t>
            </a:r>
            <a:r>
              <a:rPr lang="es-ES" sz="2400" dirty="0" smtClean="0"/>
              <a:t> y </a:t>
            </a:r>
            <a:r>
              <a:rPr lang="es-ES" sz="2400" dirty="0" err="1" smtClean="0"/>
              <a:t>Vo</a:t>
            </a:r>
            <a:r>
              <a:rPr lang="es-ES" sz="2400" dirty="0" smtClean="0"/>
              <a:t> en función de la frecuencia del generador.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 smtClean="0"/>
              <a:t>Graficamos potencia disipada por la resistencia en función de la frecuencia (</a:t>
            </a:r>
            <a:r>
              <a:rPr lang="es-ES" sz="2400" dirty="0" smtClean="0"/>
              <a:t>P=|V</a:t>
            </a:r>
            <a:r>
              <a:rPr lang="es-ES" sz="2400" baseline="-25000" dirty="0" smtClean="0"/>
              <a:t>R</a:t>
            </a:r>
            <a:r>
              <a:rPr lang="es-ES" sz="2400" dirty="0" smtClean="0"/>
              <a:t>|</a:t>
            </a:r>
            <a:r>
              <a:rPr lang="es-ES" sz="2400" baseline="30000" dirty="0" smtClean="0"/>
              <a:t>2</a:t>
            </a:r>
            <a:r>
              <a:rPr lang="es-ES" sz="2400" dirty="0" smtClean="0"/>
              <a:t>/2R</a:t>
            </a:r>
            <a:r>
              <a:rPr lang="es-ES" sz="2400" dirty="0" smtClean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 smtClean="0"/>
              <a:t>Estimar el factor de calidad de 2 formas: con la grafica y a partir de los valores medidos de L y R.</a:t>
            </a:r>
            <a:endParaRPr lang="es-E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26899" y="165393"/>
            <a:ext cx="32223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/>
              <a:t>Cosas a hacer: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334102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199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5240" y="1021080"/>
            <a:ext cx="64091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7200" b="1" dirty="0" smtClean="0"/>
              <a:t>Cuestionario</a:t>
            </a:r>
            <a:endParaRPr lang="es-ES" sz="7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04850" y="2667000"/>
            <a:ext cx="103060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Elegir practica para la siguiente clase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3600" b="1" dirty="0"/>
              <a:t>Inducción electromagnética o Filtros con amplificadores operacionales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10400" y="5200650"/>
            <a:ext cx="3206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/>
              <a:t>Teoría de circuitos</a:t>
            </a:r>
            <a:endParaRPr lang="es-ES" sz="2400" b="1" dirty="0"/>
          </a:p>
        </p:txBody>
      </p:sp>
      <p:cxnSp>
        <p:nvCxnSpPr>
          <p:cNvPr id="6" name="Straight Arrow Connector 5"/>
          <p:cNvCxnSpPr>
            <a:stCxn id="3" idx="2"/>
          </p:cNvCxnSpPr>
          <p:nvPr/>
        </p:nvCxnSpPr>
        <p:spPr>
          <a:xfrm>
            <a:off x="5857875" y="4421326"/>
            <a:ext cx="1000125" cy="77932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148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5375" y="1900444"/>
            <a:ext cx="24593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 smtClean="0"/>
              <a:t>Objetivos</a:t>
            </a:r>
            <a:endParaRPr lang="es-ES" sz="36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1629" y="2696547"/>
            <a:ext cx="8780334" cy="1475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08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5996" y="308148"/>
            <a:ext cx="4591691" cy="43916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854" y="4699786"/>
            <a:ext cx="8569974" cy="1211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51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482" t="37703" r="77353" b="29878"/>
          <a:stretch/>
        </p:blipFill>
        <p:spPr>
          <a:xfrm>
            <a:off x="655893" y="1279876"/>
            <a:ext cx="1935126" cy="4784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14020"/>
          <a:stretch/>
        </p:blipFill>
        <p:spPr>
          <a:xfrm>
            <a:off x="410498" y="2147775"/>
            <a:ext cx="10844742" cy="44125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66875" t="18130" r="3008" b="22675"/>
          <a:stretch/>
        </p:blipFill>
        <p:spPr>
          <a:xfrm>
            <a:off x="3586826" y="982735"/>
            <a:ext cx="3040910" cy="8736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28486" t="26925" r="39396" b="19764"/>
          <a:stretch/>
        </p:blipFill>
        <p:spPr>
          <a:xfrm>
            <a:off x="7368363" y="1138781"/>
            <a:ext cx="3242930" cy="786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28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480" b="8306"/>
          <a:stretch/>
        </p:blipFill>
        <p:spPr>
          <a:xfrm>
            <a:off x="843062" y="781768"/>
            <a:ext cx="9651274" cy="7599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3440" t="12906" r="2080" b="20784"/>
          <a:stretch/>
        </p:blipFill>
        <p:spPr>
          <a:xfrm>
            <a:off x="2185665" y="1964136"/>
            <a:ext cx="6156251" cy="10738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0623" y="3460439"/>
            <a:ext cx="2686425" cy="40010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87603" y="4308352"/>
            <a:ext cx="6858957" cy="11050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24456" y="5528375"/>
            <a:ext cx="6335009" cy="11336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88309" y="3245999"/>
            <a:ext cx="1752845" cy="4096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8"/>
          <a:srcRect b="19917"/>
          <a:stretch/>
        </p:blipFill>
        <p:spPr>
          <a:xfrm>
            <a:off x="5513107" y="3629808"/>
            <a:ext cx="1828047" cy="45514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2926" y="4635434"/>
            <a:ext cx="1352739" cy="419158"/>
          </a:xfrm>
          <a:prstGeom prst="rect">
            <a:avLst/>
          </a:prstGeom>
        </p:spPr>
      </p:pic>
      <p:sp>
        <p:nvSpPr>
          <p:cNvPr id="12" name="Right Arrow 11"/>
          <p:cNvSpPr/>
          <p:nvPr/>
        </p:nvSpPr>
        <p:spPr>
          <a:xfrm>
            <a:off x="4656221" y="3460439"/>
            <a:ext cx="481263" cy="5340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ight Arrow 12"/>
          <p:cNvSpPr/>
          <p:nvPr/>
        </p:nvSpPr>
        <p:spPr>
          <a:xfrm>
            <a:off x="2524456" y="4586268"/>
            <a:ext cx="495470" cy="4683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102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3915" y="1552586"/>
            <a:ext cx="5000079" cy="38411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853" y="1420631"/>
            <a:ext cx="4940631" cy="397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05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937" t="5228"/>
          <a:stretch/>
        </p:blipFill>
        <p:spPr>
          <a:xfrm>
            <a:off x="5885776" y="943485"/>
            <a:ext cx="2243302" cy="6727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25935" y="879050"/>
            <a:ext cx="2962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 smtClean="0"/>
              <a:t>Resonancia</a:t>
            </a:r>
            <a:endParaRPr lang="es-ES" sz="36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705" y="2313276"/>
            <a:ext cx="9838092" cy="227408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r="93526"/>
          <a:stretch/>
        </p:blipFill>
        <p:spPr>
          <a:xfrm>
            <a:off x="7166808" y="2010188"/>
            <a:ext cx="410128" cy="11336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54444"/>
          <a:stretch/>
        </p:blipFill>
        <p:spPr>
          <a:xfrm>
            <a:off x="7576936" y="2010188"/>
            <a:ext cx="2885979" cy="113363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/>
          <a:srcRect l="46515"/>
          <a:stretch/>
        </p:blipFill>
        <p:spPr>
          <a:xfrm>
            <a:off x="7427374" y="4934652"/>
            <a:ext cx="3668504" cy="110505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/>
          <a:srcRect l="-6663" r="93036"/>
          <a:stretch/>
        </p:blipFill>
        <p:spPr>
          <a:xfrm>
            <a:off x="6566781" y="4934652"/>
            <a:ext cx="934720" cy="1105054"/>
          </a:xfrm>
          <a:prstGeom prst="rect">
            <a:avLst/>
          </a:prstGeom>
        </p:spPr>
      </p:pic>
      <p:cxnSp>
        <p:nvCxnSpPr>
          <p:cNvPr id="13" name="Elbow Connector 12"/>
          <p:cNvCxnSpPr/>
          <p:nvPr/>
        </p:nvCxnSpPr>
        <p:spPr>
          <a:xfrm rot="10800000">
            <a:off x="6304545" y="3320487"/>
            <a:ext cx="4005971" cy="1185592"/>
          </a:xfrm>
          <a:prstGeom prst="bentConnector3">
            <a:avLst>
              <a:gd name="adj1" fmla="val 1305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/>
          <a:srcRect l="3482" t="37703" r="77353" b="29878"/>
          <a:stretch/>
        </p:blipFill>
        <p:spPr>
          <a:xfrm>
            <a:off x="9192234" y="4506080"/>
            <a:ext cx="1935126" cy="47846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/>
          <a:srcRect r="28633" b="59889"/>
          <a:stretch/>
        </p:blipFill>
        <p:spPr>
          <a:xfrm>
            <a:off x="518534" y="5316189"/>
            <a:ext cx="3902424" cy="58081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7"/>
          <a:srcRect l="70438" t="33796"/>
          <a:stretch/>
        </p:blipFill>
        <p:spPr>
          <a:xfrm>
            <a:off x="4639654" y="5178450"/>
            <a:ext cx="1616489" cy="958632"/>
          </a:xfrm>
          <a:prstGeom prst="rect">
            <a:avLst/>
          </a:prstGeom>
        </p:spPr>
      </p:pic>
      <p:sp>
        <p:nvSpPr>
          <p:cNvPr id="20" name="Right Arrow 19"/>
          <p:cNvSpPr/>
          <p:nvPr/>
        </p:nvSpPr>
        <p:spPr>
          <a:xfrm>
            <a:off x="4716378" y="850893"/>
            <a:ext cx="697832" cy="8070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378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255" y="1002526"/>
            <a:ext cx="4887007" cy="186716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27002" y="294640"/>
            <a:ext cx="32832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b="1" dirty="0" smtClean="0"/>
              <a:t>Bobina real</a:t>
            </a:r>
            <a:endParaRPr lang="es-ES" sz="4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255" y="3078071"/>
            <a:ext cx="5006401" cy="30355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2622" y="1342244"/>
            <a:ext cx="3781953" cy="6096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0387" y="2068280"/>
            <a:ext cx="2686425" cy="10097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43629" y="3329258"/>
            <a:ext cx="4124901" cy="6668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52868" y="5330889"/>
            <a:ext cx="3477110" cy="6382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72208" y="4573059"/>
            <a:ext cx="4096322" cy="4286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52868" y="5969153"/>
            <a:ext cx="3199679" cy="74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13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4273</TotalTime>
  <Words>181</Words>
  <Application>Microsoft Office PowerPoint</Application>
  <PresentationFormat>Widescreen</PresentationFormat>
  <Paragraphs>23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Schoolbook</vt:lpstr>
      <vt:lpstr>Wingdings 2</vt:lpstr>
      <vt:lpstr>View</vt:lpstr>
      <vt:lpstr>CLASE 5:Circuitos RLC en régimen permanente.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Jarvis II</dc:creator>
  <cp:lastModifiedBy>Jarvis II</cp:lastModifiedBy>
  <cp:revision>21</cp:revision>
  <dcterms:created xsi:type="dcterms:W3CDTF">2024-10-16T20:04:59Z</dcterms:created>
  <dcterms:modified xsi:type="dcterms:W3CDTF">2024-10-21T19:58:57Z</dcterms:modified>
</cp:coreProperties>
</file>