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60" r:id="rId5"/>
    <p:sldId id="261" r:id="rId6"/>
    <p:sldId id="264" r:id="rId7"/>
    <p:sldId id="265" r:id="rId8"/>
    <p:sldId id="266" r:id="rId9"/>
    <p:sldId id="267" r:id="rId10"/>
    <p:sldId id="268" r:id="rId11"/>
    <p:sldId id="304"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305" r:id="rId32"/>
    <p:sldId id="290" r:id="rId33"/>
    <p:sldId id="291" r:id="rId34"/>
    <p:sldId id="292" r:id="rId35"/>
    <p:sldId id="293" r:id="rId36"/>
    <p:sldId id="294" r:id="rId37"/>
    <p:sldId id="295" r:id="rId38"/>
    <p:sldId id="302" r:id="rId39"/>
    <p:sldId id="296" r:id="rId40"/>
    <p:sldId id="306" r:id="rId41"/>
    <p:sldId id="307" r:id="rId42"/>
    <p:sldId id="308" r:id="rId43"/>
    <p:sldId id="298" r:id="rId44"/>
    <p:sldId id="299" r:id="rId45"/>
    <p:sldId id="300" r:id="rId46"/>
    <p:sldId id="301" r:id="rId47"/>
    <p:sldId id="303" r:id="rId48"/>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2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3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3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3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3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3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3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3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3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4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4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4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1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1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1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1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1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1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2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2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2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endParaRPr lang="en-US" sz="1800" b="0" strike="noStrike" spc="-1">
              <a:solidFill>
                <a:srgbClr val="000000"/>
              </a:solidFill>
              <a:latin typeface="Century Gothic"/>
            </a:endParaRPr>
          </a:p>
        </p:txBody>
      </p:sp>
      <p:sp>
        <p:nvSpPr>
          <p:cNvPr id="2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2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
        <p:nvSpPr>
          <p:cNvPr id="2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2200" b="0" strike="noStrike" spc="-1">
              <a:solidFill>
                <a:srgbClr val="000000"/>
              </a:solidFill>
              <a:latin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7" descr="C2-HD-TOP.png"/>
          <p:cNvPicPr/>
          <p:nvPr/>
        </p:nvPicPr>
        <p:blipFill>
          <a:blip r:embed="rId14"/>
          <a:stretch/>
        </p:blipFill>
        <p:spPr>
          <a:xfrm>
            <a:off x="0" y="0"/>
            <a:ext cx="12191760" cy="1441080"/>
          </a:xfrm>
          <a:prstGeom prst="rect">
            <a:avLst/>
          </a:prstGeom>
          <a:ln w="0">
            <a:noFill/>
          </a:ln>
        </p:spPr>
      </p:pic>
      <p:pic>
        <p:nvPicPr>
          <p:cNvPr id="8" name="Picture 7" descr="C2-HD-BTM.png"/>
          <p:cNvPicPr/>
          <p:nvPr/>
        </p:nvPicPr>
        <p:blipFill>
          <a:blip r:embed="rId15"/>
          <a:stretch/>
        </p:blipFill>
        <p:spPr>
          <a:xfrm>
            <a:off x="0" y="4375080"/>
            <a:ext cx="12191760" cy="2482560"/>
          </a:xfrm>
          <a:prstGeom prst="rect">
            <a:avLst/>
          </a:prstGeom>
          <a:ln w="0">
            <a:noFill/>
          </a:ln>
        </p:spPr>
      </p:pic>
      <p:sp>
        <p:nvSpPr>
          <p:cNvPr id="2" name="PlaceHolder 1"/>
          <p:cNvSpPr>
            <a:spLocks noGrp="1"/>
          </p:cNvSpPr>
          <p:nvPr>
            <p:ph type="title"/>
          </p:nvPr>
        </p:nvSpPr>
        <p:spPr>
          <a:xfrm>
            <a:off x="1371600" y="1803240"/>
            <a:ext cx="9448560" cy="1824840"/>
          </a:xfrm>
          <a:prstGeom prst="rect">
            <a:avLst/>
          </a:prstGeom>
          <a:noFill/>
          <a:ln w="0">
            <a:noFill/>
          </a:ln>
        </p:spPr>
        <p:txBody>
          <a:bodyPr anchor="b">
            <a:normAutofit/>
          </a:bodyPr>
          <a:lstStyle/>
          <a:p>
            <a:pPr>
              <a:lnSpc>
                <a:spcPct val="90000"/>
              </a:lnSpc>
              <a:buNone/>
            </a:pPr>
            <a:r>
              <a:rPr lang="en-US" sz="6000" b="0" strike="noStrike" cap="all" spc="-1">
                <a:solidFill>
                  <a:srgbClr val="000000"/>
                </a:solidFill>
                <a:latin typeface="Century Gothic"/>
              </a:rPr>
              <a:t>Click to edit Master title style</a:t>
            </a:r>
            <a:endParaRPr lang="en-US" sz="6000" b="0" strike="noStrike" spc="-1">
              <a:solidFill>
                <a:srgbClr val="000000"/>
              </a:solidFill>
              <a:latin typeface="Century Gothic"/>
            </a:endParaRPr>
          </a:p>
        </p:txBody>
      </p:sp>
      <p:sp>
        <p:nvSpPr>
          <p:cNvPr id="3" name="PlaceHolder 2"/>
          <p:cNvSpPr>
            <a:spLocks noGrp="1"/>
          </p:cNvSpPr>
          <p:nvPr>
            <p:ph type="dt"/>
          </p:nvPr>
        </p:nvSpPr>
        <p:spPr>
          <a:xfrm>
            <a:off x="7909560" y="4314240"/>
            <a:ext cx="2910600" cy="374400"/>
          </a:xfrm>
          <a:prstGeom prst="rect">
            <a:avLst/>
          </a:prstGeom>
          <a:noFill/>
          <a:ln w="0">
            <a:noFill/>
          </a:ln>
        </p:spPr>
        <p:txBody>
          <a:bodyPr anchor="ctr">
            <a:noAutofit/>
          </a:bodyPr>
          <a:lstStyle/>
          <a:p>
            <a:pPr algn="r">
              <a:lnSpc>
                <a:spcPct val="100000"/>
              </a:lnSpc>
              <a:buNone/>
            </a:pPr>
            <a:fld id="{3C7C5D86-8780-474F-B7D7-DD69DB6B02D7}" type="datetime">
              <a:rPr lang="en-US" sz="1050" b="0" strike="noStrike" spc="-1">
                <a:solidFill>
                  <a:srgbClr val="8B8B8B"/>
                </a:solidFill>
                <a:latin typeface="Century Gothic"/>
              </a:rPr>
              <a:t>7/30/2023</a:t>
            </a:fld>
            <a:endParaRPr lang="es-ES" sz="1050" b="0" strike="noStrike" spc="-1">
              <a:latin typeface="Times New Roman"/>
            </a:endParaRPr>
          </a:p>
        </p:txBody>
      </p:sp>
      <p:sp>
        <p:nvSpPr>
          <p:cNvPr id="4" name="PlaceHolder 3"/>
          <p:cNvSpPr>
            <a:spLocks noGrp="1"/>
          </p:cNvSpPr>
          <p:nvPr>
            <p:ph type="ftr"/>
          </p:nvPr>
        </p:nvSpPr>
        <p:spPr>
          <a:xfrm>
            <a:off x="1371600" y="4323960"/>
            <a:ext cx="6400440" cy="364680"/>
          </a:xfrm>
          <a:prstGeom prst="rect">
            <a:avLst/>
          </a:prstGeom>
          <a:noFill/>
          <a:ln w="0">
            <a:noFill/>
          </a:ln>
        </p:spPr>
        <p:txBody>
          <a:bodyPr anchor="ctr">
            <a:noAutofit/>
          </a:bodyPr>
          <a:lstStyle/>
          <a:p>
            <a:endParaRPr lang="es-ES" sz="2400" b="0" strike="noStrike" spc="-1">
              <a:latin typeface="Times New Roman"/>
            </a:endParaRPr>
          </a:p>
        </p:txBody>
      </p:sp>
      <p:sp>
        <p:nvSpPr>
          <p:cNvPr id="5" name="PlaceHolder 4"/>
          <p:cNvSpPr>
            <a:spLocks noGrp="1"/>
          </p:cNvSpPr>
          <p:nvPr>
            <p:ph type="sldNum"/>
          </p:nvPr>
        </p:nvSpPr>
        <p:spPr>
          <a:xfrm>
            <a:off x="8077320" y="1431000"/>
            <a:ext cx="2742840" cy="364680"/>
          </a:xfrm>
          <a:prstGeom prst="rect">
            <a:avLst/>
          </a:prstGeom>
          <a:noFill/>
          <a:ln w="0">
            <a:noFill/>
          </a:ln>
        </p:spPr>
        <p:txBody>
          <a:bodyPr anchor="ctr">
            <a:noAutofit/>
          </a:bodyPr>
          <a:lstStyle/>
          <a:p>
            <a:pPr algn="r">
              <a:lnSpc>
                <a:spcPct val="100000"/>
              </a:lnSpc>
              <a:buNone/>
            </a:pPr>
            <a:fld id="{31506D39-CDFA-4180-A2C5-E36292A24CE7}" type="slidenum">
              <a:rPr lang="en-US" sz="1050" b="0" strike="noStrike" spc="-1">
                <a:solidFill>
                  <a:srgbClr val="8B8B8B"/>
                </a:solidFill>
                <a:latin typeface="Century Gothic"/>
              </a:rPr>
              <a:t>‹#›</a:t>
            </a:fld>
            <a:endParaRPr lang="es-ES" sz="1050" b="0" strike="noStrike" spc="-1">
              <a:latin typeface="Times New Roman"/>
            </a:endParaRPr>
          </a:p>
        </p:txBody>
      </p:sp>
      <p:sp>
        <p:nvSpPr>
          <p:cNvPr id="6"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2200" b="0" strike="noStrike" spc="-1">
                <a:solidFill>
                  <a:srgbClr val="000000"/>
                </a:solidFill>
                <a:latin typeface="Century Gothic"/>
              </a:rPr>
              <a:t>Pulse para editar el formato de texto del esquema</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Century Gothic"/>
              </a:rPr>
              <a:t>Segundo nivel del esquema</a:t>
            </a:r>
          </a:p>
          <a:p>
            <a:pPr marL="1296000" lvl="2" indent="-288000">
              <a:spcBef>
                <a:spcPts val="850"/>
              </a:spcBef>
              <a:buClr>
                <a:srgbClr val="000000"/>
              </a:buClr>
              <a:buSzPct val="45000"/>
              <a:buFont typeface="Wingdings" charset="2"/>
              <a:buChar char=""/>
            </a:pPr>
            <a:r>
              <a:rPr lang="en-US" sz="1600" b="0" strike="noStrike" spc="-1">
                <a:solidFill>
                  <a:srgbClr val="000000"/>
                </a:solidFill>
                <a:latin typeface="Century Gothic"/>
              </a:rPr>
              <a:t>Tercer nivel del esquema</a:t>
            </a:r>
          </a:p>
          <a:p>
            <a:pPr marL="1728000" lvl="3" indent="-216000">
              <a:spcBef>
                <a:spcPts val="567"/>
              </a:spcBef>
              <a:buClr>
                <a:srgbClr val="000000"/>
              </a:buClr>
              <a:buSzPct val="75000"/>
              <a:buFont typeface="Symbol" charset="2"/>
              <a:buChar char=""/>
            </a:pPr>
            <a:r>
              <a:rPr lang="en-US" sz="1600" b="0" strike="noStrike" spc="-1">
                <a:solidFill>
                  <a:srgbClr val="000000"/>
                </a:solidFill>
                <a:latin typeface="Century Gothic"/>
              </a:rPr>
              <a:t>Cuarto nivel del esquema</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entury Gothic"/>
              </a:rPr>
              <a:t>Quinto nivel del esquema</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entury Gothic"/>
              </a:rPr>
              <a:t>Sexto nivel del esquema</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entury Gothic"/>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3" name="Picture 7" descr="C2-HD-TOP.png"/>
          <p:cNvPicPr/>
          <p:nvPr/>
        </p:nvPicPr>
        <p:blipFill>
          <a:blip r:embed="rId14"/>
          <a:stretch/>
        </p:blipFill>
        <p:spPr>
          <a:xfrm>
            <a:off x="0" y="0"/>
            <a:ext cx="12191760" cy="1441080"/>
          </a:xfrm>
          <a:prstGeom prst="rect">
            <a:avLst/>
          </a:prstGeom>
          <a:ln w="0">
            <a:noFill/>
          </a:ln>
        </p:spPr>
      </p:pic>
      <p:sp>
        <p:nvSpPr>
          <p:cNvPr id="44" name="PlaceHolder 1"/>
          <p:cNvSpPr>
            <a:spLocks noGrp="1"/>
          </p:cNvSpPr>
          <p:nvPr>
            <p:ph type="dt"/>
          </p:nvPr>
        </p:nvSpPr>
        <p:spPr>
          <a:xfrm>
            <a:off x="8595360" y="6356520"/>
            <a:ext cx="2910600" cy="364680"/>
          </a:xfrm>
          <a:prstGeom prst="rect">
            <a:avLst/>
          </a:prstGeom>
          <a:noFill/>
          <a:ln w="0">
            <a:noFill/>
          </a:ln>
        </p:spPr>
        <p:txBody>
          <a:bodyPr anchor="ctr">
            <a:noAutofit/>
          </a:bodyPr>
          <a:lstStyle/>
          <a:p>
            <a:pPr algn="r">
              <a:lnSpc>
                <a:spcPct val="100000"/>
              </a:lnSpc>
              <a:buNone/>
            </a:pPr>
            <a:fld id="{0931462F-A5B9-43CD-B0CC-A388F3C0A45D}" type="datetime">
              <a:rPr lang="en-US" sz="1050" b="0" strike="noStrike" spc="-1">
                <a:solidFill>
                  <a:srgbClr val="8B8B8B"/>
                </a:solidFill>
                <a:latin typeface="Century Gothic"/>
              </a:rPr>
              <a:t>7/30/2023</a:t>
            </a:fld>
            <a:endParaRPr lang="es-ES" sz="1050" b="0" strike="noStrike" spc="-1">
              <a:latin typeface="Times New Roman"/>
            </a:endParaRPr>
          </a:p>
        </p:txBody>
      </p:sp>
      <p:sp>
        <p:nvSpPr>
          <p:cNvPr id="45" name="PlaceHolder 2"/>
          <p:cNvSpPr>
            <a:spLocks noGrp="1"/>
          </p:cNvSpPr>
          <p:nvPr>
            <p:ph type="ftr"/>
          </p:nvPr>
        </p:nvSpPr>
        <p:spPr>
          <a:xfrm>
            <a:off x="685800" y="6355800"/>
            <a:ext cx="7772040" cy="364680"/>
          </a:xfrm>
          <a:prstGeom prst="rect">
            <a:avLst/>
          </a:prstGeom>
          <a:noFill/>
          <a:ln w="0">
            <a:noFill/>
          </a:ln>
        </p:spPr>
        <p:txBody>
          <a:bodyPr anchor="ctr">
            <a:noAutofit/>
          </a:bodyPr>
          <a:lstStyle/>
          <a:p>
            <a:endParaRPr lang="es-ES" sz="2400" b="0" strike="noStrike" spc="-1">
              <a:latin typeface="Times New Roman"/>
            </a:endParaRPr>
          </a:p>
        </p:txBody>
      </p:sp>
      <p:sp>
        <p:nvSpPr>
          <p:cNvPr id="46" name="PlaceHolder 3"/>
          <p:cNvSpPr>
            <a:spLocks noGrp="1"/>
          </p:cNvSpPr>
          <p:nvPr>
            <p:ph type="sldNum"/>
          </p:nvPr>
        </p:nvSpPr>
        <p:spPr>
          <a:xfrm>
            <a:off x="8763120" y="380880"/>
            <a:ext cx="2742840" cy="364680"/>
          </a:xfrm>
          <a:prstGeom prst="rect">
            <a:avLst/>
          </a:prstGeom>
          <a:noFill/>
          <a:ln w="0">
            <a:noFill/>
          </a:ln>
        </p:spPr>
        <p:txBody>
          <a:bodyPr anchor="ctr">
            <a:noAutofit/>
          </a:bodyPr>
          <a:lstStyle/>
          <a:p>
            <a:pPr algn="r">
              <a:lnSpc>
                <a:spcPct val="100000"/>
              </a:lnSpc>
              <a:buNone/>
            </a:pPr>
            <a:fld id="{A5B10288-949A-4901-A61E-E2CF58123F63}" type="slidenum">
              <a:rPr lang="en-US" sz="1050" b="0" strike="noStrike" spc="-1">
                <a:solidFill>
                  <a:srgbClr val="8B8B8B"/>
                </a:solidFill>
                <a:latin typeface="Century Gothic"/>
              </a:rPr>
              <a:t>‹#›</a:t>
            </a:fld>
            <a:endParaRPr lang="es-ES" sz="1050" b="0" strike="noStrike" spc="-1">
              <a:latin typeface="Times New Roman"/>
            </a:endParaRPr>
          </a:p>
        </p:txBody>
      </p:sp>
      <p:sp>
        <p:nvSpPr>
          <p:cNvPr id="47"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r>
              <a:rPr lang="en-US" sz="1800" b="0" strike="noStrike" spc="-1">
                <a:solidFill>
                  <a:srgbClr val="000000"/>
                </a:solidFill>
                <a:latin typeface="Century Gothic"/>
              </a:rPr>
              <a:t>Pulse para editar el formato del texto de título</a:t>
            </a:r>
          </a:p>
        </p:txBody>
      </p:sp>
      <p:sp>
        <p:nvSpPr>
          <p:cNvPr id="48"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2200" b="0" strike="noStrike" spc="-1">
                <a:solidFill>
                  <a:srgbClr val="000000"/>
                </a:solidFill>
                <a:latin typeface="Century Gothic"/>
              </a:rPr>
              <a:t>Pulse para editar el formato de texto del esquema</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Century Gothic"/>
              </a:rPr>
              <a:t>Segundo nivel del esquema</a:t>
            </a:r>
          </a:p>
          <a:p>
            <a:pPr marL="1296000" lvl="2" indent="-288000">
              <a:spcBef>
                <a:spcPts val="850"/>
              </a:spcBef>
              <a:buClr>
                <a:srgbClr val="000000"/>
              </a:buClr>
              <a:buSzPct val="45000"/>
              <a:buFont typeface="Wingdings" charset="2"/>
              <a:buChar char=""/>
            </a:pPr>
            <a:r>
              <a:rPr lang="en-US" sz="1600" b="0" strike="noStrike" spc="-1">
                <a:solidFill>
                  <a:srgbClr val="000000"/>
                </a:solidFill>
                <a:latin typeface="Century Gothic"/>
              </a:rPr>
              <a:t>Tercer nivel del esquema</a:t>
            </a:r>
          </a:p>
          <a:p>
            <a:pPr marL="1728000" lvl="3" indent="-216000">
              <a:spcBef>
                <a:spcPts val="567"/>
              </a:spcBef>
              <a:buClr>
                <a:srgbClr val="000000"/>
              </a:buClr>
              <a:buSzPct val="75000"/>
              <a:buFont typeface="Symbol" charset="2"/>
              <a:buChar char=""/>
            </a:pPr>
            <a:r>
              <a:rPr lang="en-US" sz="1600" b="0" strike="noStrike" spc="-1">
                <a:solidFill>
                  <a:srgbClr val="000000"/>
                </a:solidFill>
                <a:latin typeface="Century Gothic"/>
              </a:rPr>
              <a:t>Cuarto nivel del esquema</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entury Gothic"/>
              </a:rPr>
              <a:t>Quinto nivel del esquema</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entury Gothic"/>
              </a:rPr>
              <a:t>Sexto nivel del esquema</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entury Gothic"/>
              </a:rPr>
              <a:t>Séptimo nivel del esquema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engineeringmagazine.co.uk/" TargetMode="External"/><Relationship Id="rId2" Type="http://schemas.openxmlformats.org/officeDocument/2006/relationships/hyperlink" Target="https://asmedigitalcollection.asme.org/memagazineselect" TargetMode="External"/><Relationship Id="rId1" Type="http://schemas.openxmlformats.org/officeDocument/2006/relationships/slideLayout" Target="../slideLayouts/slideLayout13.xml"/><Relationship Id="rId4" Type="http://schemas.openxmlformats.org/officeDocument/2006/relationships/hyperlink" Target="https://www.maintenanceandengineering.com/2019/10/17/a-common-languag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Y8mU4y0EVmg" TargetMode="External"/><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utec.edu.uy/en/education/undergraduate-study/technologist-degree-in-industrial-mechanics/"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s://www.vocabulary.com/dictionary/mechanics"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hyperlink" Target="https://www.vocabulary.com/dictionary/mechanics"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www.canton.edu/csoet/elec/technician.html" TargetMode="External"/><Relationship Id="rId2" Type="http://schemas.openxmlformats.org/officeDocument/2006/relationships/hyperlink" Target="http://www.differencebetween.net/miscellaneous/difference-between-technician-and-technologist/"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1371600" y="1803240"/>
            <a:ext cx="9448560" cy="1824840"/>
          </a:xfrm>
          <a:prstGeom prst="rect">
            <a:avLst/>
          </a:prstGeom>
          <a:noFill/>
          <a:ln w="0">
            <a:noFill/>
          </a:ln>
        </p:spPr>
        <p:txBody>
          <a:bodyPr anchor="b">
            <a:noAutofit/>
          </a:bodyPr>
          <a:lstStyle/>
          <a:p>
            <a:pPr>
              <a:lnSpc>
                <a:spcPct val="90000"/>
              </a:lnSpc>
              <a:buNone/>
            </a:pPr>
            <a:r>
              <a:rPr lang="es-UY" sz="6000" b="0" strike="noStrike" cap="all" spc="-1" dirty="0" err="1">
                <a:solidFill>
                  <a:srgbClr val="000000"/>
                </a:solidFill>
                <a:latin typeface="Century Gothic"/>
              </a:rPr>
              <a:t>Technical</a:t>
            </a:r>
            <a:r>
              <a:rPr lang="es-UY" sz="6000" b="0" strike="noStrike" cap="all" spc="-1" dirty="0">
                <a:solidFill>
                  <a:srgbClr val="000000"/>
                </a:solidFill>
                <a:latin typeface="Century Gothic"/>
              </a:rPr>
              <a:t> </a:t>
            </a:r>
            <a:r>
              <a:rPr lang="es-UY" sz="6000" b="0" strike="noStrike" cap="all" spc="-1" dirty="0" err="1">
                <a:solidFill>
                  <a:srgbClr val="000000"/>
                </a:solidFill>
                <a:latin typeface="Century Gothic"/>
              </a:rPr>
              <a:t>english</a:t>
            </a:r>
            <a:endParaRPr lang="en-US" sz="6000" b="0" strike="noStrike" spc="-1" dirty="0">
              <a:solidFill>
                <a:srgbClr val="000000"/>
              </a:solidFill>
              <a:latin typeface="Century Gothic"/>
            </a:endParaRPr>
          </a:p>
        </p:txBody>
      </p:sp>
      <p:sp>
        <p:nvSpPr>
          <p:cNvPr id="86" name="PlaceHolder 2"/>
          <p:cNvSpPr>
            <a:spLocks noGrp="1"/>
          </p:cNvSpPr>
          <p:nvPr>
            <p:ph type="subTitle"/>
          </p:nvPr>
        </p:nvSpPr>
        <p:spPr>
          <a:xfrm>
            <a:off x="1371600" y="3632040"/>
            <a:ext cx="9448560" cy="685440"/>
          </a:xfrm>
          <a:prstGeom prst="rect">
            <a:avLst/>
          </a:prstGeom>
          <a:noFill/>
          <a:ln w="0">
            <a:noFill/>
          </a:ln>
        </p:spPr>
        <p:txBody>
          <a:bodyPr anchor="t">
            <a:normAutofit fontScale="94500"/>
          </a:bodyPr>
          <a:lstStyle/>
          <a:p>
            <a:pPr>
              <a:lnSpc>
                <a:spcPct val="90000"/>
              </a:lnSpc>
              <a:spcBef>
                <a:spcPts val="1001"/>
              </a:spcBef>
              <a:buNone/>
              <a:tabLst>
                <a:tab pos="0" algn="l"/>
              </a:tabLst>
            </a:pPr>
            <a:r>
              <a:rPr lang="es-UY" sz="2000" b="0" strike="noStrike" spc="-1" dirty="0" err="1">
                <a:solidFill>
                  <a:srgbClr val="000000"/>
                </a:solidFill>
                <a:latin typeface="Century Gothic"/>
              </a:rPr>
              <a:t>Course:Technologist</a:t>
            </a:r>
            <a:r>
              <a:rPr lang="es-UY" sz="2000" b="0" strike="noStrike" spc="-1" dirty="0">
                <a:solidFill>
                  <a:srgbClr val="000000"/>
                </a:solidFill>
                <a:latin typeface="Century Gothic"/>
              </a:rPr>
              <a:t> </a:t>
            </a:r>
            <a:r>
              <a:rPr lang="es-UY" sz="2000" b="0" strike="noStrike" spc="-1" dirty="0" err="1">
                <a:solidFill>
                  <a:srgbClr val="000000"/>
                </a:solidFill>
                <a:latin typeface="Century Gothic"/>
              </a:rPr>
              <a:t>degree</a:t>
            </a:r>
            <a:r>
              <a:rPr lang="es-UY" sz="2000" b="0" strike="noStrike" spc="-1" dirty="0">
                <a:solidFill>
                  <a:srgbClr val="000000"/>
                </a:solidFill>
                <a:latin typeface="Century Gothic"/>
              </a:rPr>
              <a:t> in industrial </a:t>
            </a:r>
            <a:r>
              <a:rPr lang="es-UY" sz="2000" b="0" strike="noStrike" spc="-1" dirty="0" err="1">
                <a:solidFill>
                  <a:srgbClr val="000000"/>
                </a:solidFill>
                <a:latin typeface="Century Gothic"/>
              </a:rPr>
              <a:t>mechanichs</a:t>
            </a:r>
            <a:endParaRPr lang="es-ES" sz="2000" b="0" strike="noStrike" spc="-1" dirty="0">
              <a:latin typeface="Arial"/>
            </a:endParaRPr>
          </a:p>
          <a:p>
            <a:pPr>
              <a:lnSpc>
                <a:spcPct val="90000"/>
              </a:lnSpc>
              <a:spcBef>
                <a:spcPts val="1001"/>
              </a:spcBef>
              <a:buNone/>
              <a:tabLst>
                <a:tab pos="0" algn="l"/>
              </a:tabLst>
            </a:pPr>
            <a:r>
              <a:rPr lang="es-UY" sz="2000" b="0" strike="noStrike" spc="-1" dirty="0" err="1">
                <a:solidFill>
                  <a:srgbClr val="000000"/>
                </a:solidFill>
                <a:latin typeface="Century Gothic"/>
              </a:rPr>
              <a:t>Teacher</a:t>
            </a:r>
            <a:r>
              <a:rPr lang="es-UY" sz="2000" b="0" strike="noStrike" spc="-1" dirty="0">
                <a:solidFill>
                  <a:srgbClr val="000000"/>
                </a:solidFill>
                <a:latin typeface="Century Gothic"/>
              </a:rPr>
              <a:t>: Clara Cnudde </a:t>
            </a:r>
            <a:endParaRPr lang="es-ES" sz="20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E395A-961B-51C2-7466-3D0A69A37E4C}"/>
              </a:ext>
            </a:extLst>
          </p:cNvPr>
          <p:cNvPicPr>
            <a:picLocks noChangeAspect="1"/>
          </p:cNvPicPr>
          <p:nvPr/>
        </p:nvPicPr>
        <p:blipFill rotWithShape="1">
          <a:blip r:embed="rId2"/>
          <a:srcRect l="30726" t="23512" r="18306" b="26738"/>
          <a:stretch/>
        </p:blipFill>
        <p:spPr>
          <a:xfrm>
            <a:off x="147484" y="231715"/>
            <a:ext cx="11646593" cy="6394570"/>
          </a:xfrm>
          <a:prstGeom prst="rect">
            <a:avLst/>
          </a:prstGeom>
        </p:spPr>
      </p:pic>
      <p:sp>
        <p:nvSpPr>
          <p:cNvPr id="2" name="Rectangle 1">
            <a:extLst>
              <a:ext uri="{FF2B5EF4-FFF2-40B4-BE49-F238E27FC236}">
                <a16:creationId xmlns:a16="http://schemas.microsoft.com/office/drawing/2014/main" id="{A61DC885-B6FF-6A1F-ECFC-53C4E9228E8C}"/>
              </a:ext>
            </a:extLst>
          </p:cNvPr>
          <p:cNvSpPr/>
          <p:nvPr/>
        </p:nvSpPr>
        <p:spPr>
          <a:xfrm>
            <a:off x="420470" y="1268361"/>
            <a:ext cx="11257935" cy="452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51146AE-89DF-2496-1632-EA5A588055D9}"/>
              </a:ext>
            </a:extLst>
          </p:cNvPr>
          <p:cNvSpPr/>
          <p:nvPr/>
        </p:nvSpPr>
        <p:spPr>
          <a:xfrm>
            <a:off x="397923" y="3150581"/>
            <a:ext cx="11250420" cy="777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85C5AC6-CC4D-39CB-E6E2-69C42B9795CC}"/>
              </a:ext>
            </a:extLst>
          </p:cNvPr>
          <p:cNvSpPr/>
          <p:nvPr/>
        </p:nvSpPr>
        <p:spPr>
          <a:xfrm>
            <a:off x="427985" y="5333340"/>
            <a:ext cx="11250420" cy="1205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284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2"/>
          <p:cNvPicPr/>
          <p:nvPr/>
        </p:nvPicPr>
        <p:blipFill>
          <a:blip r:embed="rId2"/>
          <a:stretch/>
        </p:blipFill>
        <p:spPr>
          <a:xfrm>
            <a:off x="120600" y="317880"/>
            <a:ext cx="6651000" cy="6473160"/>
          </a:xfrm>
          <a:prstGeom prst="rect">
            <a:avLst/>
          </a:prstGeom>
          <a:ln w="0">
            <a:noFill/>
          </a:ln>
        </p:spPr>
      </p:pic>
      <p:pic>
        <p:nvPicPr>
          <p:cNvPr id="104" name="Picture 4"/>
          <p:cNvPicPr/>
          <p:nvPr/>
        </p:nvPicPr>
        <p:blipFill>
          <a:blip r:embed="rId3"/>
          <a:stretch/>
        </p:blipFill>
        <p:spPr>
          <a:xfrm>
            <a:off x="6707880" y="771120"/>
            <a:ext cx="5483880" cy="601992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1"/>
          <p:cNvSpPr/>
          <p:nvPr/>
        </p:nvSpPr>
        <p:spPr>
          <a:xfrm>
            <a:off x="1251720" y="1482480"/>
            <a:ext cx="10288800" cy="447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UY" sz="3200" b="1" i="1" strike="noStrike" spc="-1" dirty="0" err="1">
                <a:solidFill>
                  <a:srgbClr val="000000"/>
                </a:solidFill>
                <a:latin typeface="Century Gothic"/>
              </a:rPr>
              <a:t>Thematic</a:t>
            </a:r>
            <a:r>
              <a:rPr lang="es-UY" sz="3200" b="1" i="1" strike="noStrike" spc="-1" dirty="0">
                <a:solidFill>
                  <a:srgbClr val="000000"/>
                </a:solidFill>
                <a:latin typeface="Century Gothic"/>
              </a:rPr>
              <a:t> </a:t>
            </a:r>
            <a:r>
              <a:rPr lang="es-UY" sz="3200" b="1" i="1" strike="noStrike" spc="-1" dirty="0" err="1">
                <a:solidFill>
                  <a:srgbClr val="000000"/>
                </a:solidFill>
                <a:latin typeface="Century Gothic"/>
              </a:rPr>
              <a:t>Units</a:t>
            </a:r>
            <a:r>
              <a:rPr lang="es-UY" sz="3200" b="1" i="1" strike="noStrike" spc="-1" dirty="0">
                <a:solidFill>
                  <a:srgbClr val="000000"/>
                </a:solidFill>
                <a:latin typeface="Century Gothic"/>
              </a:rPr>
              <a:t>:</a:t>
            </a:r>
            <a:endParaRPr lang="es-ES" sz="3200" b="0" strike="noStrike" spc="-1" dirty="0">
              <a:latin typeface="Arial"/>
            </a:endParaRPr>
          </a:p>
          <a:p>
            <a:pPr>
              <a:lnSpc>
                <a:spcPct val="100000"/>
              </a:lnSpc>
              <a:buNone/>
            </a:pPr>
            <a:r>
              <a:rPr lang="es-UY" sz="3200" b="1" i="1" strike="noStrike" spc="-1" dirty="0">
                <a:solidFill>
                  <a:srgbClr val="000000"/>
                </a:solidFill>
                <a:latin typeface="Century Gothic"/>
              </a:rPr>
              <a:t>1- </a:t>
            </a:r>
            <a:r>
              <a:rPr lang="es-UY" sz="3200" b="1" i="1" strike="noStrike" spc="-1" dirty="0" err="1">
                <a:solidFill>
                  <a:srgbClr val="000000"/>
                </a:solidFill>
                <a:latin typeface="Century Gothic"/>
              </a:rPr>
              <a:t>What</a:t>
            </a:r>
            <a:r>
              <a:rPr lang="es-UY" sz="3200" b="1" i="1" strike="noStrike" spc="-1" dirty="0">
                <a:solidFill>
                  <a:srgbClr val="000000"/>
                </a:solidFill>
                <a:latin typeface="Century Gothic"/>
              </a:rPr>
              <a:t> </a:t>
            </a:r>
            <a:r>
              <a:rPr lang="es-UY" sz="3200" b="1" i="1" strike="noStrike" spc="-1" dirty="0" err="1">
                <a:solidFill>
                  <a:srgbClr val="000000"/>
                </a:solidFill>
                <a:latin typeface="Century Gothic"/>
              </a:rPr>
              <a:t>does</a:t>
            </a:r>
            <a:r>
              <a:rPr lang="es-UY" sz="3200" b="1" i="1" strike="noStrike" spc="-1" dirty="0">
                <a:solidFill>
                  <a:srgbClr val="000000"/>
                </a:solidFill>
                <a:latin typeface="Century Gothic"/>
              </a:rPr>
              <a:t> a </a:t>
            </a:r>
            <a:r>
              <a:rPr lang="es-UY" sz="3200" b="1" i="1" strike="noStrike" spc="-1" dirty="0" err="1">
                <a:solidFill>
                  <a:srgbClr val="000000"/>
                </a:solidFill>
                <a:latin typeface="Century Gothic"/>
              </a:rPr>
              <a:t>mechanical</a:t>
            </a:r>
            <a:r>
              <a:rPr lang="es-UY" sz="3200" b="1" i="1" strike="noStrike" spc="-1" dirty="0">
                <a:solidFill>
                  <a:srgbClr val="000000"/>
                </a:solidFill>
                <a:latin typeface="Century Gothic"/>
              </a:rPr>
              <a:t> </a:t>
            </a:r>
            <a:r>
              <a:rPr lang="es-UY" sz="3200" b="1" i="1" strike="noStrike" spc="-1" dirty="0" err="1">
                <a:solidFill>
                  <a:srgbClr val="000000"/>
                </a:solidFill>
                <a:latin typeface="Century Gothic"/>
              </a:rPr>
              <a:t>technologist</a:t>
            </a:r>
            <a:r>
              <a:rPr lang="es-UY" sz="3200" b="1" i="1" strike="noStrike" spc="-1" dirty="0">
                <a:solidFill>
                  <a:srgbClr val="000000"/>
                </a:solidFill>
                <a:latin typeface="Century Gothic"/>
              </a:rPr>
              <a:t> do?</a:t>
            </a:r>
            <a:endParaRPr lang="es-ES" sz="3200" b="0" strike="noStrike" spc="-1" dirty="0">
              <a:latin typeface="Arial"/>
            </a:endParaRPr>
          </a:p>
          <a:p>
            <a:pPr>
              <a:lnSpc>
                <a:spcPct val="100000"/>
              </a:lnSpc>
              <a:buNone/>
            </a:pPr>
            <a:r>
              <a:rPr lang="es-UY" sz="3200" b="1" i="1" strike="noStrike" spc="-1" dirty="0">
                <a:solidFill>
                  <a:srgbClr val="000000"/>
                </a:solidFill>
                <a:latin typeface="Century Gothic"/>
              </a:rPr>
              <a:t>2. </a:t>
            </a:r>
            <a:r>
              <a:rPr lang="es-UY" sz="3200" b="1" i="1" strike="noStrike" spc="-1" dirty="0" err="1">
                <a:solidFill>
                  <a:srgbClr val="000000"/>
                </a:solidFill>
                <a:latin typeface="Century Gothic"/>
              </a:rPr>
              <a:t>Engineering</a:t>
            </a:r>
            <a:r>
              <a:rPr lang="es-UY" sz="3200" b="1" i="1" strike="noStrike" spc="-1" dirty="0">
                <a:solidFill>
                  <a:srgbClr val="000000"/>
                </a:solidFill>
                <a:latin typeface="Century Gothic"/>
              </a:rPr>
              <a:t> </a:t>
            </a:r>
            <a:r>
              <a:rPr lang="es-UY" sz="3200" b="1" i="1" strike="noStrike" spc="-1" dirty="0" err="1">
                <a:solidFill>
                  <a:srgbClr val="000000"/>
                </a:solidFill>
                <a:latin typeface="Century Gothic"/>
              </a:rPr>
              <a:t>materials</a:t>
            </a:r>
            <a:endParaRPr lang="es-ES" sz="3200" b="0" strike="noStrike" spc="-1" dirty="0">
              <a:latin typeface="Arial"/>
            </a:endParaRPr>
          </a:p>
          <a:p>
            <a:pPr>
              <a:lnSpc>
                <a:spcPct val="100000"/>
              </a:lnSpc>
              <a:buNone/>
            </a:pPr>
            <a:r>
              <a:rPr lang="es-UY" sz="3200" b="1" i="1" strike="noStrike" spc="-1" dirty="0">
                <a:solidFill>
                  <a:srgbClr val="000000"/>
                </a:solidFill>
                <a:latin typeface="Century Gothic"/>
              </a:rPr>
              <a:t>3. </a:t>
            </a:r>
            <a:r>
              <a:rPr lang="es-UY" sz="3200" b="1" i="1" strike="noStrike" spc="-1" dirty="0" err="1">
                <a:solidFill>
                  <a:srgbClr val="000000"/>
                </a:solidFill>
                <a:latin typeface="Century Gothic"/>
              </a:rPr>
              <a:t>Forces</a:t>
            </a:r>
            <a:r>
              <a:rPr lang="es-UY" sz="3200" b="1" i="1" strike="noStrike" spc="-1" dirty="0">
                <a:solidFill>
                  <a:srgbClr val="000000"/>
                </a:solidFill>
                <a:latin typeface="Century Gothic"/>
              </a:rPr>
              <a:t> in </a:t>
            </a:r>
            <a:r>
              <a:rPr lang="es-UY" sz="3200" b="1" i="1" strike="noStrike" spc="-1" dirty="0" err="1">
                <a:solidFill>
                  <a:srgbClr val="000000"/>
                </a:solidFill>
                <a:latin typeface="Century Gothic"/>
              </a:rPr>
              <a:t>engineering</a:t>
            </a:r>
            <a:endParaRPr lang="es-ES" sz="3200" b="0" strike="noStrike" spc="-1" dirty="0">
              <a:latin typeface="Arial"/>
            </a:endParaRPr>
          </a:p>
          <a:p>
            <a:pPr>
              <a:lnSpc>
                <a:spcPct val="100000"/>
              </a:lnSpc>
              <a:buNone/>
            </a:pPr>
            <a:r>
              <a:rPr lang="es-UY" sz="3200" b="1" i="1" strike="noStrike" spc="-1" dirty="0">
                <a:solidFill>
                  <a:srgbClr val="000000"/>
                </a:solidFill>
                <a:latin typeface="Century Gothic"/>
              </a:rPr>
              <a:t>4. Energy </a:t>
            </a:r>
            <a:endParaRPr lang="es-ES" sz="3200" b="0" strike="noStrike" spc="-1" dirty="0">
              <a:latin typeface="Arial"/>
            </a:endParaRPr>
          </a:p>
          <a:p>
            <a:pPr>
              <a:lnSpc>
                <a:spcPct val="100000"/>
              </a:lnSpc>
              <a:buNone/>
            </a:pPr>
            <a:r>
              <a:rPr lang="es-UY" sz="3200" b="1" i="1" strike="noStrike" spc="-1" dirty="0">
                <a:solidFill>
                  <a:srgbClr val="000000"/>
                </a:solidFill>
                <a:latin typeface="Century Gothic"/>
              </a:rPr>
              <a:t>5. </a:t>
            </a:r>
            <a:r>
              <a:rPr lang="es-UY" sz="3200" b="1" i="1" strike="noStrike" spc="-1" dirty="0" err="1">
                <a:solidFill>
                  <a:srgbClr val="000000"/>
                </a:solidFill>
                <a:latin typeface="Century Gothic"/>
              </a:rPr>
              <a:t>Hydraulics</a:t>
            </a:r>
            <a:r>
              <a:rPr lang="es-UY" sz="3200" b="1" i="1" strike="noStrike" spc="-1" dirty="0">
                <a:solidFill>
                  <a:srgbClr val="000000"/>
                </a:solidFill>
                <a:latin typeface="Century Gothic"/>
              </a:rPr>
              <a:t> and </a:t>
            </a:r>
            <a:r>
              <a:rPr lang="es-UY" sz="3200" b="1" i="1" strike="noStrike" spc="-1" dirty="0" err="1">
                <a:solidFill>
                  <a:srgbClr val="000000"/>
                </a:solidFill>
                <a:latin typeface="Century Gothic"/>
              </a:rPr>
              <a:t>pneunmatics</a:t>
            </a:r>
            <a:endParaRPr lang="es-ES" sz="3200" b="0" strike="noStrike" spc="-1" dirty="0">
              <a:latin typeface="Arial"/>
            </a:endParaRPr>
          </a:p>
          <a:p>
            <a:pPr>
              <a:lnSpc>
                <a:spcPct val="100000"/>
              </a:lnSpc>
              <a:buNone/>
            </a:pPr>
            <a:r>
              <a:rPr lang="es-UY" sz="3200" b="1" i="1" strike="noStrike" spc="-1" dirty="0">
                <a:solidFill>
                  <a:srgbClr val="000000"/>
                </a:solidFill>
                <a:latin typeface="Century Gothic"/>
              </a:rPr>
              <a:t>6. </a:t>
            </a:r>
            <a:r>
              <a:rPr lang="es-UY" sz="3200" b="1" i="1" strike="noStrike" spc="-1" dirty="0" err="1">
                <a:solidFill>
                  <a:srgbClr val="000000"/>
                </a:solidFill>
                <a:latin typeface="Century Gothic"/>
              </a:rPr>
              <a:t>Maintenance</a:t>
            </a:r>
            <a:endParaRPr lang="es-ES" sz="3200" b="0" strike="noStrike" spc="-1" dirty="0">
              <a:latin typeface="Arial"/>
            </a:endParaRPr>
          </a:p>
          <a:p>
            <a:pPr>
              <a:lnSpc>
                <a:spcPct val="100000"/>
              </a:lnSpc>
              <a:buNone/>
            </a:pPr>
            <a:r>
              <a:rPr lang="es-UY" sz="3200" b="1" i="1" strike="noStrike" spc="-1" dirty="0">
                <a:solidFill>
                  <a:srgbClr val="000000"/>
                </a:solidFill>
                <a:latin typeface="Century Gothic"/>
              </a:rPr>
              <a:t>7. </a:t>
            </a:r>
            <a:r>
              <a:rPr lang="es-UY" sz="3200" b="1" i="1" strike="noStrike" spc="-1" dirty="0" err="1">
                <a:solidFill>
                  <a:srgbClr val="000000"/>
                </a:solidFill>
                <a:latin typeface="Century Gothic"/>
              </a:rPr>
              <a:t>Automation</a:t>
            </a:r>
            <a:r>
              <a:rPr lang="es-UY" sz="3200" b="1" i="1" strike="noStrike" spc="-1" dirty="0">
                <a:solidFill>
                  <a:srgbClr val="000000"/>
                </a:solidFill>
                <a:latin typeface="Century Gothic"/>
              </a:rPr>
              <a:t> and </a:t>
            </a:r>
            <a:r>
              <a:rPr lang="es-UY" sz="3200" b="1" i="1" strike="noStrike" spc="-1" dirty="0" err="1">
                <a:solidFill>
                  <a:srgbClr val="000000"/>
                </a:solidFill>
                <a:latin typeface="Century Gothic"/>
              </a:rPr>
              <a:t>robotics</a:t>
            </a:r>
            <a:endParaRPr lang="es-ES" sz="3200" b="0" strike="noStrike" spc="-1" dirty="0">
              <a:latin typeface="Arial"/>
            </a:endParaRPr>
          </a:p>
          <a:p>
            <a:pPr>
              <a:lnSpc>
                <a:spcPct val="100000"/>
              </a:lnSpc>
              <a:buNone/>
            </a:pPr>
            <a:r>
              <a:rPr lang="es-UY" sz="3200" b="1" i="1" strike="noStrike" spc="-1" dirty="0">
                <a:solidFill>
                  <a:srgbClr val="000000"/>
                </a:solidFill>
                <a:latin typeface="Century Gothic"/>
              </a:rPr>
              <a:t>8. Safety at </a:t>
            </a:r>
            <a:r>
              <a:rPr lang="es-UY" sz="3200" b="1" i="1" strike="noStrike" spc="-1" dirty="0" err="1">
                <a:solidFill>
                  <a:srgbClr val="000000"/>
                </a:solidFill>
                <a:latin typeface="Century Gothic"/>
              </a:rPr>
              <a:t>work</a:t>
            </a:r>
            <a:r>
              <a:rPr lang="es-UY" sz="3200" b="1" i="1" strike="noStrike" spc="-1" dirty="0">
                <a:solidFill>
                  <a:srgbClr val="000000"/>
                </a:solidFill>
                <a:latin typeface="Century Gothic"/>
              </a:rPr>
              <a:t> </a:t>
            </a:r>
            <a:endParaRPr lang="es-ES" sz="3200" b="0" strike="noStrike" spc="-1" dirty="0">
              <a:latin typeface="Arial"/>
            </a:endParaRPr>
          </a:p>
        </p:txBody>
      </p:sp>
      <p:pic>
        <p:nvPicPr>
          <p:cNvPr id="106" name="Picture 2"/>
          <p:cNvPicPr/>
          <p:nvPr/>
        </p:nvPicPr>
        <p:blipFill>
          <a:blip r:embed="rId2"/>
          <a:stretch/>
        </p:blipFill>
        <p:spPr>
          <a:xfrm>
            <a:off x="8043120" y="4692240"/>
            <a:ext cx="4148640" cy="216540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Box 1"/>
          <p:cNvSpPr/>
          <p:nvPr/>
        </p:nvSpPr>
        <p:spPr>
          <a:xfrm>
            <a:off x="2814120" y="807840"/>
            <a:ext cx="8309160" cy="191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UY" sz="6000" b="0" strike="noStrike" spc="-1">
                <a:solidFill>
                  <a:srgbClr val="000000"/>
                </a:solidFill>
                <a:latin typeface="Century Gothic"/>
              </a:rPr>
              <a:t>Useful links:</a:t>
            </a:r>
            <a:br/>
            <a:endParaRPr lang="es-ES" sz="6000" b="0" strike="noStrike" spc="-1">
              <a:latin typeface="Arial"/>
            </a:endParaRPr>
          </a:p>
        </p:txBody>
      </p:sp>
      <p:sp>
        <p:nvSpPr>
          <p:cNvPr id="108" name="TextBox 3"/>
          <p:cNvSpPr/>
          <p:nvPr/>
        </p:nvSpPr>
        <p:spPr>
          <a:xfrm>
            <a:off x="2124000" y="2025000"/>
            <a:ext cx="9762840" cy="37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FB4AB6"/>
                </a:solidFill>
                <a:uFillTx/>
                <a:latin typeface="Century Gothic"/>
                <a:hlinkClick r:id="rId2"/>
              </a:rPr>
              <a:t>https://asmedigitalcollection.asme.org/memagazineselect</a:t>
            </a:r>
            <a:endParaRPr lang="es-ES" sz="1800" b="0" strike="noStrike" spc="-1">
              <a:latin typeface="Arial"/>
            </a:endParaRPr>
          </a:p>
        </p:txBody>
      </p:sp>
      <p:sp>
        <p:nvSpPr>
          <p:cNvPr id="109" name="TextBox 5"/>
          <p:cNvSpPr/>
          <p:nvPr/>
        </p:nvSpPr>
        <p:spPr>
          <a:xfrm>
            <a:off x="2124000" y="2738520"/>
            <a:ext cx="6094080" cy="37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FB4AB6"/>
                </a:solidFill>
                <a:uFillTx/>
                <a:latin typeface="Century Gothic"/>
                <a:hlinkClick r:id="rId3"/>
              </a:rPr>
              <a:t>https://engineeringmagazine.co.uk/</a:t>
            </a:r>
            <a:endParaRPr lang="es-ES" sz="1800" b="0" strike="noStrike" spc="-1">
              <a:latin typeface="Arial"/>
            </a:endParaRPr>
          </a:p>
        </p:txBody>
      </p:sp>
      <p:sp>
        <p:nvSpPr>
          <p:cNvPr id="110" name="TextBox 7"/>
          <p:cNvSpPr/>
          <p:nvPr/>
        </p:nvSpPr>
        <p:spPr>
          <a:xfrm>
            <a:off x="2053080" y="3464640"/>
            <a:ext cx="6094080" cy="37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FB4AB6"/>
                </a:solidFill>
                <a:uFillTx/>
                <a:latin typeface="Century Gothic"/>
                <a:hlinkClick r:id="rId4"/>
              </a:rPr>
              <a:t>https://www.maintenanceandengineering.com/2019/10/17/a-common-language/</a:t>
            </a:r>
            <a:endParaRPr lang="es-ES" sz="18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2"/>
          <p:cNvPicPr/>
          <p:nvPr/>
        </p:nvPicPr>
        <p:blipFill>
          <a:blip r:embed="rId2"/>
          <a:stretch/>
        </p:blipFill>
        <p:spPr>
          <a:xfrm>
            <a:off x="1144080" y="394200"/>
            <a:ext cx="8301240" cy="6225840"/>
          </a:xfrm>
          <a:prstGeom prst="rect">
            <a:avLst/>
          </a:prstGeom>
          <a:ln w="0">
            <a:noFill/>
          </a:ln>
        </p:spPr>
      </p:pic>
      <p:sp>
        <p:nvSpPr>
          <p:cNvPr id="3" name="TextBox 2">
            <a:extLst>
              <a:ext uri="{FF2B5EF4-FFF2-40B4-BE49-F238E27FC236}">
                <a16:creationId xmlns:a16="http://schemas.microsoft.com/office/drawing/2014/main" id="{DBF5B835-F4FD-2EA1-F388-79A642F5C813}"/>
              </a:ext>
            </a:extLst>
          </p:cNvPr>
          <p:cNvSpPr txBox="1"/>
          <p:nvPr/>
        </p:nvSpPr>
        <p:spPr>
          <a:xfrm>
            <a:off x="2920180" y="4338173"/>
            <a:ext cx="6096000" cy="369332"/>
          </a:xfrm>
          <a:prstGeom prst="rect">
            <a:avLst/>
          </a:prstGeom>
          <a:noFill/>
        </p:spPr>
        <p:txBody>
          <a:bodyPr wrap="square">
            <a:spAutoFit/>
          </a:bodyPr>
          <a:lstStyle/>
          <a:p>
            <a:r>
              <a:rPr lang="en-US" dirty="0">
                <a:hlinkClick r:id="rId3"/>
              </a:rPr>
              <a:t>https://youtu.be/Y8mU4y0EVmg</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219320" y="685800"/>
            <a:ext cx="9753120" cy="5486040"/>
          </a:xfrm>
          <a:prstGeom prst="rect">
            <a:avLst/>
          </a:prstGeom>
          <a:ln w="0">
            <a:noFill/>
          </a:ln>
        </p:spPr>
      </p:pic>
      <p:sp>
        <p:nvSpPr>
          <p:cNvPr id="113" name="TextBox 2"/>
          <p:cNvSpPr/>
          <p:nvPr/>
        </p:nvSpPr>
        <p:spPr>
          <a:xfrm>
            <a:off x="1472040" y="372960"/>
            <a:ext cx="8578440" cy="5778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UY" sz="3200" b="1" strike="noStrike" spc="-1">
                <a:solidFill>
                  <a:srgbClr val="000000"/>
                </a:solidFill>
                <a:latin typeface="Century Gothic"/>
              </a:rPr>
              <a:t>WHAT IS AN ENGINEERING TECHNOLOGIST?</a:t>
            </a:r>
            <a:endParaRPr lang="es-ES" sz="32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125641" fill="hold"/>
                                        <p:tgtEl>
                                          <p:spTgt spid="112"/>
                                        </p:tgtEl>
                                      </p:cBhvr>
                                    </p:cmd>
                                  </p:childTnLst>
                                </p:cTn>
                              </p:par>
                            </p:childTnLst>
                          </p:cTn>
                        </p:par>
                      </p:childTnLst>
                    </p:cTn>
                  </p:par>
                </p:childTnLst>
              </p:cTn>
              <p:prevCondLst>
                <p:cond evt="onPrev" delay="0">
                  <p:tgtEl>
                    <p:sldTgt/>
                  </p:tgtEl>
                </p:cond>
              </p:prevCondLst>
              <p:nextCondLst>
                <p:cond evt="onNext" delay="0">
                  <p:tgtEl>
                    <p:sldTgt/>
                  </p:tgtEl>
                </p:cond>
              </p:nextCondLst>
            </p:seq>
            <p:seq>
              <p:cTn id="7" restart="whenNotActive" fill="hold" nodeType="interactiveSeq">
                <p:stCondLst>
                  <p:cond evt="onClick" delay="0">
                    <p:tgtEl>
                      <p:spTgt spid="112"/>
                    </p:tgtEl>
                  </p:cond>
                </p:stCondLst>
                <p:childTnLst>
                  <p:par>
                    <p:cTn id="8" fill="hold">
                      <p:stCondLst>
                        <p:cond evt="onClick" delay="0">
                          <p:tgtEl>
                            <p:spTgt spid="112"/>
                          </p:tgtEl>
                        </p:cond>
                      </p:stCondLst>
                      <p:childTnLst>
                        <p:par>
                          <p:cTn id="9" fill="hold">
                            <p:stCondLst>
                              <p:cond delay="0"/>
                            </p:stCondLst>
                            <p:childTnLst>
                              <p:par>
                                <p:cTn id="10" presetClass="mediacall" fill="hold" nodeType="clickEffect">
                                  <p:stCondLst>
                                    <p:cond delay="0"/>
                                  </p:stCondLst>
                                  <p:childTnLst>
                                    <p:cmd type="call" cmd="togglePause">
                                      <p:cBhvr>
                                        <p:cTn id="11" dur="1" fill="hold"/>
                                        <p:tgtEl>
                                          <p:spTgt spid="11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2"/>
          <p:cNvSpPr/>
          <p:nvPr/>
        </p:nvSpPr>
        <p:spPr>
          <a:xfrm rot="20899800">
            <a:off x="550440" y="2234880"/>
            <a:ext cx="10792800" cy="173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5400" b="1" strike="noStrike" spc="-1">
                <a:solidFill>
                  <a:srgbClr val="000000"/>
                </a:solidFill>
                <a:latin typeface="Times New Roman"/>
                <a:ea typeface="Times New Roman"/>
              </a:rPr>
              <a:t>What is a Technician, Technologist or Engineer?</a:t>
            </a:r>
            <a:endParaRPr lang="es-ES" sz="5400" b="0" strike="noStrike" spc="-1">
              <a:latin typeface="Arial"/>
            </a:endParaRPr>
          </a:p>
        </p:txBody>
      </p:sp>
      <p:pic>
        <p:nvPicPr>
          <p:cNvPr id="115" name="Picture 3"/>
          <p:cNvPicPr/>
          <p:nvPr/>
        </p:nvPicPr>
        <p:blipFill>
          <a:blip r:embed="rId2"/>
          <a:stretch/>
        </p:blipFill>
        <p:spPr>
          <a:xfrm>
            <a:off x="8043120" y="4692240"/>
            <a:ext cx="4148640" cy="216540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2"/>
          <p:cNvPicPr/>
          <p:nvPr/>
        </p:nvPicPr>
        <p:blipFill>
          <a:blip r:embed="rId2"/>
          <a:stretch/>
        </p:blipFill>
        <p:spPr>
          <a:xfrm>
            <a:off x="1523880" y="0"/>
            <a:ext cx="9143640" cy="685764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2"/>
          <p:cNvSpPr/>
          <p:nvPr/>
        </p:nvSpPr>
        <p:spPr>
          <a:xfrm>
            <a:off x="392760" y="631800"/>
            <a:ext cx="11192040" cy="39690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201"/>
              </a:spcBef>
              <a:buNone/>
            </a:pPr>
            <a:r>
              <a:rPr lang="en-US" sz="3600" b="1" u="sng" strike="noStrike" spc="-1">
                <a:solidFill>
                  <a:srgbClr val="2F5496"/>
                </a:solidFill>
                <a:uFillTx/>
                <a:latin typeface="Calibri Light"/>
                <a:ea typeface="Times New Roman"/>
              </a:rPr>
              <a:t>Comparing Technologists, Technicians and Engineers</a:t>
            </a:r>
            <a:endParaRPr lang="es-ES" sz="3600" b="0" strike="noStrike" spc="-1">
              <a:latin typeface="Arial"/>
            </a:endParaRPr>
          </a:p>
          <a:p>
            <a:pPr>
              <a:lnSpc>
                <a:spcPct val="100000"/>
              </a:lnSpc>
              <a:buNone/>
            </a:pPr>
            <a:r>
              <a:rPr lang="en-US" sz="3600" b="0" strike="noStrike" spc="-1">
                <a:solidFill>
                  <a:srgbClr val="000000"/>
                </a:solidFill>
                <a:latin typeface="Calibri"/>
                <a:ea typeface="Calibri"/>
              </a:rPr>
              <a:t>Engineers, technologists and technicians may work for the same company and on the same projects, but in different capacities. </a:t>
            </a:r>
            <a:r>
              <a:rPr lang="en-US" sz="3600" b="1" strike="noStrike" spc="-1">
                <a:solidFill>
                  <a:srgbClr val="000000"/>
                </a:solidFill>
                <a:latin typeface="Calibri"/>
                <a:ea typeface="Calibri"/>
              </a:rPr>
              <a:t>Engineers</a:t>
            </a:r>
            <a:r>
              <a:rPr lang="en-US" sz="3600" b="0" strike="noStrike" spc="-1">
                <a:solidFill>
                  <a:srgbClr val="000000"/>
                </a:solidFill>
                <a:latin typeface="Calibri"/>
                <a:ea typeface="Calibri"/>
              </a:rPr>
              <a:t> will work under the management of project managers, </a:t>
            </a:r>
            <a:r>
              <a:rPr lang="en-US" sz="3600" b="1" strike="noStrike" spc="-1">
                <a:solidFill>
                  <a:srgbClr val="000000"/>
                </a:solidFill>
                <a:latin typeface="Calibri"/>
                <a:ea typeface="Calibri"/>
              </a:rPr>
              <a:t>technologists</a:t>
            </a:r>
            <a:r>
              <a:rPr lang="en-US" sz="3600" b="0" strike="noStrike" spc="-1">
                <a:solidFill>
                  <a:srgbClr val="000000"/>
                </a:solidFill>
                <a:latin typeface="Calibri"/>
                <a:ea typeface="Calibri"/>
              </a:rPr>
              <a:t> are the assistants to the engineers, and </a:t>
            </a:r>
            <a:r>
              <a:rPr lang="en-US" sz="3600" b="1" strike="noStrike" spc="-1">
                <a:solidFill>
                  <a:srgbClr val="000000"/>
                </a:solidFill>
                <a:latin typeface="Calibri"/>
                <a:ea typeface="Calibri"/>
              </a:rPr>
              <a:t>technicians </a:t>
            </a:r>
            <a:r>
              <a:rPr lang="en-US" sz="3600" b="0" strike="noStrike" spc="-1">
                <a:solidFill>
                  <a:srgbClr val="000000"/>
                </a:solidFill>
                <a:latin typeface="Calibri"/>
                <a:ea typeface="Calibri"/>
              </a:rPr>
              <a:t>will aid both technologists and engineers. </a:t>
            </a:r>
            <a:endParaRPr lang="es-ES" sz="3600" b="0" strike="noStrike" spc="-1">
              <a:latin typeface="Arial"/>
            </a:endParaRPr>
          </a:p>
        </p:txBody>
      </p:sp>
      <p:sp>
        <p:nvSpPr>
          <p:cNvPr id="118" name="Rectangle: Rounded Corners 1"/>
          <p:cNvSpPr/>
          <p:nvPr/>
        </p:nvSpPr>
        <p:spPr>
          <a:xfrm>
            <a:off x="1065240" y="5122440"/>
            <a:ext cx="10590840" cy="1402200"/>
          </a:xfrm>
          <a:prstGeom prst="roundRect">
            <a:avLst>
              <a:gd name="adj" fmla="val 16667"/>
            </a:avLst>
          </a:prstGeom>
          <a:solidFill>
            <a:srgbClr val="E5224E"/>
          </a:solidFill>
          <a:ln>
            <a:solidFill>
              <a:srgbClr val="A9193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4400" b="1" strike="noStrike" spc="-1">
                <a:solidFill>
                  <a:srgbClr val="FFFFFF"/>
                </a:solidFill>
                <a:latin typeface="Calibri"/>
                <a:ea typeface="Calibri"/>
              </a:rPr>
              <a:t>technicians                             engineers                                      technologists           </a:t>
            </a:r>
            <a:endParaRPr lang="es-ES" sz="4400" b="0" strike="noStrike" spc="-1">
              <a:latin typeface="Arial"/>
            </a:endParaRPr>
          </a:p>
        </p:txBody>
      </p:sp>
      <p:sp>
        <p:nvSpPr>
          <p:cNvPr id="119" name="Rectangle: Rounded Corners 3"/>
          <p:cNvSpPr/>
          <p:nvPr/>
        </p:nvSpPr>
        <p:spPr>
          <a:xfrm>
            <a:off x="2477880" y="2450520"/>
            <a:ext cx="1910880" cy="411120"/>
          </a:xfrm>
          <a:prstGeom prst="roundRect">
            <a:avLst>
              <a:gd name="adj" fmla="val 16667"/>
            </a:avLst>
          </a:prstGeom>
          <a:solidFill>
            <a:srgbClr val="E5224E"/>
          </a:solidFill>
          <a:ln>
            <a:solidFill>
              <a:srgbClr val="A9193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s-UY" sz="1800" b="0" strike="noStrike" spc="-1">
                <a:solidFill>
                  <a:srgbClr val="FFFFFF"/>
                </a:solidFill>
                <a:latin typeface="Century Gothic"/>
              </a:rPr>
              <a:t>1</a:t>
            </a:r>
            <a:endParaRPr lang="es-ES" sz="1800" b="0" strike="noStrike" spc="-1">
              <a:latin typeface="Arial"/>
            </a:endParaRPr>
          </a:p>
        </p:txBody>
      </p:sp>
      <p:sp>
        <p:nvSpPr>
          <p:cNvPr id="120" name="Rectangle: Rounded Corners 4"/>
          <p:cNvSpPr/>
          <p:nvPr/>
        </p:nvSpPr>
        <p:spPr>
          <a:xfrm>
            <a:off x="3929040" y="3014640"/>
            <a:ext cx="2553840" cy="411120"/>
          </a:xfrm>
          <a:prstGeom prst="roundRect">
            <a:avLst>
              <a:gd name="adj" fmla="val 16667"/>
            </a:avLst>
          </a:prstGeom>
          <a:solidFill>
            <a:srgbClr val="E5224E"/>
          </a:solidFill>
          <a:ln>
            <a:solidFill>
              <a:srgbClr val="A9193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s-UY" sz="1800" b="0" strike="noStrike" spc="-1">
                <a:solidFill>
                  <a:srgbClr val="FFFFFF"/>
                </a:solidFill>
                <a:latin typeface="Century Gothic"/>
              </a:rPr>
              <a:t>2</a:t>
            </a:r>
            <a:endParaRPr lang="es-ES" sz="1800" b="0" strike="noStrike" spc="-1">
              <a:latin typeface="Arial"/>
            </a:endParaRPr>
          </a:p>
        </p:txBody>
      </p:sp>
      <p:sp>
        <p:nvSpPr>
          <p:cNvPr id="121" name="Rectangle: Rounded Corners 5"/>
          <p:cNvSpPr/>
          <p:nvPr/>
        </p:nvSpPr>
        <p:spPr>
          <a:xfrm>
            <a:off x="3294720" y="3545640"/>
            <a:ext cx="2172960" cy="411120"/>
          </a:xfrm>
          <a:prstGeom prst="roundRect">
            <a:avLst>
              <a:gd name="adj" fmla="val 16667"/>
            </a:avLst>
          </a:prstGeom>
          <a:solidFill>
            <a:srgbClr val="E5224E"/>
          </a:solidFill>
          <a:ln>
            <a:solidFill>
              <a:srgbClr val="A9193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s-UY" sz="1800" b="0" strike="noStrike" spc="-1">
                <a:solidFill>
                  <a:srgbClr val="FFFFFF"/>
                </a:solidFill>
                <a:latin typeface="Century Gothic"/>
              </a:rPr>
              <a:t>3</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750"/>
                                  </p:stCondLst>
                                  <p:childTnLst>
                                    <p:anim calcmode="lin" valueType="num">
                                      <p:cBhvr additive="repl">
                                        <p:cTn id="6" dur="500"/>
                                        <p:tgtEl>
                                          <p:spTgt spid="119"/>
                                        </p:tgtEl>
                                        <p:attrNameLst>
                                          <p:attrName>ppt_w</p:attrName>
                                        </p:attrNameLst>
                                      </p:cBhvr>
                                      <p:tavLst>
                                        <p:tav tm="0">
                                          <p:val>
                                            <p:strVal val="#ppt_w"/>
                                          </p:val>
                                        </p:tav>
                                        <p:tav tm="100000">
                                          <p:val>
                                            <p:fltVal val="0"/>
                                          </p:val>
                                        </p:tav>
                                      </p:tavLst>
                                    </p:anim>
                                    <p:anim calcmode="lin" valueType="num">
                                      <p:cBhvr additive="repl">
                                        <p:cTn id="7" dur="500"/>
                                        <p:tgtEl>
                                          <p:spTgt spid="119"/>
                                        </p:tgtEl>
                                        <p:attrNameLst>
                                          <p:attrName>ppt_h</p:attrName>
                                        </p:attrNameLst>
                                      </p:cBhvr>
                                      <p:tavLst>
                                        <p:tav tm="0">
                                          <p:val>
                                            <p:strVal val="#ppt_h"/>
                                          </p:val>
                                        </p:tav>
                                        <p:tav tm="100000">
                                          <p:val>
                                            <p:fltVal val="0"/>
                                          </p:val>
                                        </p:tav>
                                      </p:tavLst>
                                    </p:anim>
                                    <p:animEffect transition="out" filter="fade">
                                      <p:cBhvr additive="repl">
                                        <p:cTn id="8" dur="500"/>
                                        <p:tgtEl>
                                          <p:spTgt spid="119"/>
                                        </p:tgtEl>
                                      </p:cBhvr>
                                    </p:animEffect>
                                    <p:set>
                                      <p:cBhvr>
                                        <p:cTn id="9" dur="1" fill="hold">
                                          <p:stCondLst>
                                            <p:cond delay="499"/>
                                          </p:stCondLst>
                                        </p:cTn>
                                        <p:tgtEl>
                                          <p:spTgt spid="11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750"/>
                                  </p:stCondLst>
                                  <p:childTnLst>
                                    <p:anim calcmode="lin" valueType="num">
                                      <p:cBhvr additive="repl">
                                        <p:cTn id="13" dur="500"/>
                                        <p:tgtEl>
                                          <p:spTgt spid="120"/>
                                        </p:tgtEl>
                                        <p:attrNameLst>
                                          <p:attrName>ppt_w</p:attrName>
                                        </p:attrNameLst>
                                      </p:cBhvr>
                                      <p:tavLst>
                                        <p:tav tm="0">
                                          <p:val>
                                            <p:strVal val="#ppt_w"/>
                                          </p:val>
                                        </p:tav>
                                        <p:tav tm="100000">
                                          <p:val>
                                            <p:fltVal val="0"/>
                                          </p:val>
                                        </p:tav>
                                      </p:tavLst>
                                    </p:anim>
                                    <p:anim calcmode="lin" valueType="num">
                                      <p:cBhvr additive="repl">
                                        <p:cTn id="14" dur="500"/>
                                        <p:tgtEl>
                                          <p:spTgt spid="120"/>
                                        </p:tgtEl>
                                        <p:attrNameLst>
                                          <p:attrName>ppt_h</p:attrName>
                                        </p:attrNameLst>
                                      </p:cBhvr>
                                      <p:tavLst>
                                        <p:tav tm="0">
                                          <p:val>
                                            <p:strVal val="#ppt_h"/>
                                          </p:val>
                                        </p:tav>
                                        <p:tav tm="100000">
                                          <p:val>
                                            <p:fltVal val="0"/>
                                          </p:val>
                                        </p:tav>
                                      </p:tavLst>
                                    </p:anim>
                                    <p:animEffect transition="out" filter="fade">
                                      <p:cBhvr additive="repl">
                                        <p:cTn id="15" dur="500"/>
                                        <p:tgtEl>
                                          <p:spTgt spid="120"/>
                                        </p:tgtEl>
                                      </p:cBhvr>
                                    </p:animEffect>
                                    <p:set>
                                      <p:cBhvr>
                                        <p:cTn id="16" dur="1" fill="hold">
                                          <p:stCondLst>
                                            <p:cond delay="499"/>
                                          </p:stCondLst>
                                        </p:cTn>
                                        <p:tgtEl>
                                          <p:spTgt spid="1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750"/>
                                  </p:stCondLst>
                                  <p:childTnLst>
                                    <p:anim calcmode="lin" valueType="num">
                                      <p:cBhvr additive="repl">
                                        <p:cTn id="20" dur="500"/>
                                        <p:tgtEl>
                                          <p:spTgt spid="121"/>
                                        </p:tgtEl>
                                        <p:attrNameLst>
                                          <p:attrName>ppt_w</p:attrName>
                                        </p:attrNameLst>
                                      </p:cBhvr>
                                      <p:tavLst>
                                        <p:tav tm="0">
                                          <p:val>
                                            <p:strVal val="#ppt_w"/>
                                          </p:val>
                                        </p:tav>
                                        <p:tav tm="100000">
                                          <p:val>
                                            <p:fltVal val="0"/>
                                          </p:val>
                                        </p:tav>
                                      </p:tavLst>
                                    </p:anim>
                                    <p:anim calcmode="lin" valueType="num">
                                      <p:cBhvr additive="repl">
                                        <p:cTn id="21" dur="500"/>
                                        <p:tgtEl>
                                          <p:spTgt spid="121"/>
                                        </p:tgtEl>
                                        <p:attrNameLst>
                                          <p:attrName>ppt_h</p:attrName>
                                        </p:attrNameLst>
                                      </p:cBhvr>
                                      <p:tavLst>
                                        <p:tav tm="0">
                                          <p:val>
                                            <p:strVal val="#ppt_h"/>
                                          </p:val>
                                        </p:tav>
                                        <p:tav tm="100000">
                                          <p:val>
                                            <p:fltVal val="0"/>
                                          </p:val>
                                        </p:tav>
                                      </p:tavLst>
                                    </p:anim>
                                    <p:animEffect transition="out" filter="fade">
                                      <p:cBhvr additive="repl">
                                        <p:cTn id="22" dur="500"/>
                                        <p:tgtEl>
                                          <p:spTgt spid="121"/>
                                        </p:tgtEl>
                                      </p:cBhvr>
                                    </p:animEffect>
                                    <p:set>
                                      <p:cBhvr>
                                        <p:cTn id="23" dur="1" fill="hold">
                                          <p:stCondLst>
                                            <p:cond delay="499"/>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Box 2"/>
          <p:cNvSpPr/>
          <p:nvPr/>
        </p:nvSpPr>
        <p:spPr>
          <a:xfrm>
            <a:off x="392760" y="631800"/>
            <a:ext cx="11192040" cy="39690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201"/>
              </a:spcBef>
              <a:buNone/>
            </a:pPr>
            <a:r>
              <a:rPr lang="en-US" sz="3600" b="1" u="sng" strike="noStrike" spc="-1">
                <a:solidFill>
                  <a:srgbClr val="2F5496"/>
                </a:solidFill>
                <a:uFillTx/>
                <a:latin typeface="Calibri Light"/>
                <a:ea typeface="Times New Roman"/>
              </a:rPr>
              <a:t>Comparing Technologists, Technicians and Engineers</a:t>
            </a:r>
            <a:endParaRPr lang="es-ES" sz="3600" b="0" strike="noStrike" spc="-1">
              <a:latin typeface="Arial"/>
            </a:endParaRPr>
          </a:p>
          <a:p>
            <a:pPr>
              <a:lnSpc>
                <a:spcPct val="100000"/>
              </a:lnSpc>
              <a:buNone/>
            </a:pPr>
            <a:r>
              <a:rPr lang="en-US" sz="3600" b="0" strike="noStrike" spc="-1">
                <a:solidFill>
                  <a:srgbClr val="000000"/>
                </a:solidFill>
                <a:latin typeface="Calibri"/>
                <a:ea typeface="Calibri"/>
              </a:rPr>
              <a:t>Engineers, technologists and technicians may work for the same company and on the same projects, but in different capacities. </a:t>
            </a:r>
            <a:r>
              <a:rPr lang="en-US" sz="3600" b="1" strike="noStrike" spc="-1">
                <a:solidFill>
                  <a:srgbClr val="000000"/>
                </a:solidFill>
                <a:latin typeface="Calibri"/>
                <a:ea typeface="Calibri"/>
              </a:rPr>
              <a:t>Engineers</a:t>
            </a:r>
            <a:r>
              <a:rPr lang="en-US" sz="3600" b="0" strike="noStrike" spc="-1">
                <a:solidFill>
                  <a:srgbClr val="000000"/>
                </a:solidFill>
                <a:latin typeface="Calibri"/>
                <a:ea typeface="Calibri"/>
              </a:rPr>
              <a:t> will work under the management of project managers, </a:t>
            </a:r>
            <a:r>
              <a:rPr lang="en-US" sz="3600" b="1" strike="noStrike" spc="-1">
                <a:solidFill>
                  <a:srgbClr val="000000"/>
                </a:solidFill>
                <a:latin typeface="Calibri"/>
                <a:ea typeface="Calibri"/>
              </a:rPr>
              <a:t>technologists</a:t>
            </a:r>
            <a:r>
              <a:rPr lang="en-US" sz="3600" b="0" strike="noStrike" spc="-1">
                <a:solidFill>
                  <a:srgbClr val="000000"/>
                </a:solidFill>
                <a:latin typeface="Calibri"/>
                <a:ea typeface="Calibri"/>
              </a:rPr>
              <a:t> are the assistants to the engineers, and </a:t>
            </a:r>
            <a:r>
              <a:rPr lang="en-US" sz="3600" b="1" strike="noStrike" spc="-1">
                <a:solidFill>
                  <a:srgbClr val="000000"/>
                </a:solidFill>
                <a:latin typeface="Calibri"/>
                <a:ea typeface="Calibri"/>
              </a:rPr>
              <a:t>technicians </a:t>
            </a:r>
            <a:r>
              <a:rPr lang="en-US" sz="3600" b="0" strike="noStrike" spc="-1">
                <a:solidFill>
                  <a:srgbClr val="000000"/>
                </a:solidFill>
                <a:latin typeface="Calibri"/>
                <a:ea typeface="Calibri"/>
              </a:rPr>
              <a:t>will aid both technologists and engineers. </a:t>
            </a:r>
            <a:endParaRPr lang="es-ES" sz="36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2"/>
          <p:cNvPicPr/>
          <p:nvPr/>
        </p:nvPicPr>
        <p:blipFill>
          <a:blip r:embed="rId2"/>
          <a:stretch/>
        </p:blipFill>
        <p:spPr>
          <a:xfrm>
            <a:off x="0" y="1416600"/>
            <a:ext cx="12191760" cy="3492000"/>
          </a:xfrm>
          <a:prstGeom prst="rect">
            <a:avLst/>
          </a:prstGeom>
          <a:ln w="0">
            <a:noFill/>
          </a:ln>
        </p:spPr>
      </p:pic>
      <p:sp>
        <p:nvSpPr>
          <p:cNvPr id="88" name="Rectangle 1"/>
          <p:cNvSpPr/>
          <p:nvPr/>
        </p:nvSpPr>
        <p:spPr>
          <a:xfrm>
            <a:off x="1297080" y="5231160"/>
            <a:ext cx="8372520" cy="914760"/>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a:lnSpc>
                <a:spcPct val="100000"/>
              </a:lnSpc>
              <a:buNone/>
            </a:pPr>
            <a:r>
              <a:rPr lang="en-US" sz="5400" b="1" strike="noStrike" spc="-1">
                <a:solidFill>
                  <a:srgbClr val="FAD3DC"/>
                </a:solidFill>
                <a:latin typeface="Century Gothic"/>
              </a:rPr>
              <a:t>Mechanical engineering</a:t>
            </a:r>
            <a:endParaRPr lang="es-ES" sz="54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2"/>
          <p:cNvSpPr/>
          <p:nvPr/>
        </p:nvSpPr>
        <p:spPr>
          <a:xfrm>
            <a:off x="239760" y="351360"/>
            <a:ext cx="11451960" cy="43858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201"/>
              </a:spcBef>
              <a:buNone/>
            </a:pPr>
            <a:r>
              <a:rPr lang="en-US" sz="2800" b="1" u="sng" strike="noStrike" spc="-1">
                <a:solidFill>
                  <a:srgbClr val="2F5496"/>
                </a:solidFill>
                <a:uFillTx/>
                <a:latin typeface="Calibri Light"/>
                <a:ea typeface="Times New Roman"/>
              </a:rPr>
              <a:t>Responsibilities of Technologists vs. Technicians vs. Engineers</a:t>
            </a:r>
            <a:endParaRPr lang="es-ES" sz="2800" b="0" strike="noStrike" spc="-1">
              <a:latin typeface="Arial"/>
            </a:endParaRPr>
          </a:p>
          <a:p>
            <a:pPr>
              <a:lnSpc>
                <a:spcPct val="100000"/>
              </a:lnSpc>
              <a:buNone/>
            </a:pPr>
            <a:r>
              <a:rPr lang="en-US" sz="2800" b="1" strike="noStrike" spc="-1">
                <a:solidFill>
                  <a:srgbClr val="000000"/>
                </a:solidFill>
                <a:latin typeface="Times New Roman"/>
                <a:ea typeface="Times New Roman"/>
              </a:rPr>
              <a:t>Mechanical engineers </a:t>
            </a:r>
            <a:r>
              <a:rPr lang="en-US" sz="2800" b="0" strike="noStrike" spc="-1">
                <a:solidFill>
                  <a:srgbClr val="000000"/>
                </a:solidFill>
                <a:latin typeface="Times New Roman"/>
                <a:ea typeface="Times New Roman"/>
              </a:rPr>
              <a:t>are those general engineers who take on the major tasks of analyzing, designing and building new engines and thermal products, or updating items like medical devices. </a:t>
            </a:r>
            <a:r>
              <a:rPr lang="en-US" sz="2800" b="1" strike="noStrike" spc="-1">
                <a:solidFill>
                  <a:srgbClr val="000000"/>
                </a:solidFill>
                <a:latin typeface="Times New Roman"/>
                <a:ea typeface="Times New Roman"/>
              </a:rPr>
              <a:t>Mechanical technologists </a:t>
            </a:r>
            <a:r>
              <a:rPr lang="en-US" sz="2800" b="0" strike="noStrike" spc="-1">
                <a:solidFill>
                  <a:srgbClr val="000000"/>
                </a:solidFill>
                <a:latin typeface="Times New Roman"/>
                <a:ea typeface="Times New Roman"/>
              </a:rPr>
              <a:t>are those trained personnel who work closely with engineers interpreting their drafts and designs. They will work as go-betweens with work crews and engineers. </a:t>
            </a:r>
            <a:r>
              <a:rPr lang="en-US" sz="2800" b="1" strike="noStrike" spc="-1">
                <a:solidFill>
                  <a:srgbClr val="000000"/>
                </a:solidFill>
                <a:latin typeface="Times New Roman"/>
                <a:ea typeface="Times New Roman"/>
              </a:rPr>
              <a:t>Technicians</a:t>
            </a:r>
            <a:r>
              <a:rPr lang="en-US" sz="2800" b="0" strike="noStrike" spc="-1">
                <a:solidFill>
                  <a:srgbClr val="000000"/>
                </a:solidFill>
                <a:latin typeface="Times New Roman"/>
                <a:ea typeface="Times New Roman"/>
              </a:rPr>
              <a:t> also work with engineers, but in most companies they will work directly under a technologist doing much of the more basic work. This might include data collection and analysis, double-checking schematic specifications, and providing tech support for other employees. </a:t>
            </a:r>
            <a:endParaRPr lang="es-ES" sz="2800" b="0" strike="noStrike" spc="-1">
              <a:latin typeface="Arial"/>
            </a:endParaRPr>
          </a:p>
        </p:txBody>
      </p:sp>
      <p:sp>
        <p:nvSpPr>
          <p:cNvPr id="124" name="Rectangle: Rounded Corners 1"/>
          <p:cNvSpPr/>
          <p:nvPr/>
        </p:nvSpPr>
        <p:spPr>
          <a:xfrm>
            <a:off x="239760" y="4782960"/>
            <a:ext cx="11712240" cy="1821600"/>
          </a:xfrm>
          <a:prstGeom prst="roundRect">
            <a:avLst>
              <a:gd name="adj" fmla="val 16667"/>
            </a:avLst>
          </a:prstGeom>
          <a:solidFill>
            <a:srgbClr val="127CA4"/>
          </a:solidFill>
          <a:ln>
            <a:solidFill>
              <a:srgbClr val="0D5B79"/>
            </a:solidFill>
            <a:round/>
          </a:ln>
        </p:spPr>
        <p:style>
          <a:lnRef idx="2">
            <a:schemeClr val="accent6">
              <a:shade val="50000"/>
            </a:schemeClr>
          </a:lnRef>
          <a:fillRef idx="1">
            <a:schemeClr val="accent6"/>
          </a:fillRef>
          <a:effectRef idx="0">
            <a:schemeClr val="accent6"/>
          </a:effectRef>
          <a:fontRef idx="minor"/>
        </p:style>
        <p:txBody>
          <a:bodyPr lIns="90000" tIns="45000" rIns="90000" bIns="45000" anchor="ctr">
            <a:noAutofit/>
          </a:bodyPr>
          <a:lstStyle/>
          <a:p>
            <a:pPr algn="ctr">
              <a:lnSpc>
                <a:spcPct val="100000"/>
              </a:lnSpc>
              <a:buNone/>
            </a:pPr>
            <a:r>
              <a:rPr lang="es-UY" sz="3600" b="0" strike="noStrike" spc="-1">
                <a:solidFill>
                  <a:srgbClr val="FFFFFF"/>
                </a:solidFill>
                <a:latin typeface="Century Gothic"/>
              </a:rPr>
              <a:t>tech support                                      interpreting            </a:t>
            </a:r>
            <a:endParaRPr lang="es-ES" sz="3600" b="0" strike="noStrike" spc="-1">
              <a:latin typeface="Arial"/>
            </a:endParaRPr>
          </a:p>
          <a:p>
            <a:pPr algn="ctr">
              <a:lnSpc>
                <a:spcPct val="100000"/>
              </a:lnSpc>
              <a:buNone/>
            </a:pPr>
            <a:r>
              <a:rPr lang="es-UY" sz="3600" b="0" strike="noStrike" spc="-1">
                <a:solidFill>
                  <a:srgbClr val="FFFFFF"/>
                </a:solidFill>
                <a:latin typeface="Century Gothic"/>
              </a:rPr>
              <a:t>data collection         go-betweens           designing</a:t>
            </a:r>
            <a:endParaRPr lang="es-ES" sz="3600" b="0" strike="noStrike" spc="-1">
              <a:latin typeface="Arial"/>
            </a:endParaRPr>
          </a:p>
        </p:txBody>
      </p:sp>
      <p:sp>
        <p:nvSpPr>
          <p:cNvPr id="125" name="Rectangle: Rounded Corners 3"/>
          <p:cNvSpPr/>
          <p:nvPr/>
        </p:nvSpPr>
        <p:spPr>
          <a:xfrm>
            <a:off x="3036240" y="1349280"/>
            <a:ext cx="1464480" cy="381240"/>
          </a:xfrm>
          <a:prstGeom prst="roundRect">
            <a:avLst>
              <a:gd name="adj" fmla="val 16667"/>
            </a:avLst>
          </a:prstGeom>
          <a:solidFill>
            <a:srgbClr val="E5224E"/>
          </a:solidFill>
          <a:ln>
            <a:solidFill>
              <a:srgbClr val="A9193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s-UY" sz="1800" b="0" strike="noStrike" spc="-1">
                <a:solidFill>
                  <a:srgbClr val="FFFFFF"/>
                </a:solidFill>
                <a:latin typeface="Century Gothic"/>
              </a:rPr>
              <a:t>1</a:t>
            </a:r>
            <a:endParaRPr lang="es-ES" sz="1800" b="0" strike="noStrike" spc="-1">
              <a:latin typeface="Arial"/>
            </a:endParaRPr>
          </a:p>
        </p:txBody>
      </p:sp>
      <p:sp>
        <p:nvSpPr>
          <p:cNvPr id="126" name="Rectangle: Rounded Corners 4"/>
          <p:cNvSpPr/>
          <p:nvPr/>
        </p:nvSpPr>
        <p:spPr>
          <a:xfrm>
            <a:off x="7609680" y="2185560"/>
            <a:ext cx="1773720" cy="381240"/>
          </a:xfrm>
          <a:prstGeom prst="roundRect">
            <a:avLst>
              <a:gd name="adj" fmla="val 16667"/>
            </a:avLst>
          </a:prstGeom>
          <a:solidFill>
            <a:srgbClr val="E5224E"/>
          </a:solidFill>
          <a:ln>
            <a:solidFill>
              <a:srgbClr val="A9193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s-UY" sz="1800" b="0" strike="noStrike" spc="-1">
                <a:solidFill>
                  <a:srgbClr val="FFFFFF"/>
                </a:solidFill>
                <a:latin typeface="Century Gothic"/>
              </a:rPr>
              <a:t>2</a:t>
            </a:r>
            <a:endParaRPr lang="es-ES" sz="1800" b="0" strike="noStrike" spc="-1">
              <a:latin typeface="Arial"/>
            </a:endParaRPr>
          </a:p>
        </p:txBody>
      </p:sp>
      <p:sp>
        <p:nvSpPr>
          <p:cNvPr id="127" name="Rectangle: Rounded Corners 5"/>
          <p:cNvSpPr/>
          <p:nvPr/>
        </p:nvSpPr>
        <p:spPr>
          <a:xfrm>
            <a:off x="4227120" y="2684520"/>
            <a:ext cx="1868400" cy="381240"/>
          </a:xfrm>
          <a:prstGeom prst="roundRect">
            <a:avLst>
              <a:gd name="adj" fmla="val 16667"/>
            </a:avLst>
          </a:prstGeom>
          <a:solidFill>
            <a:srgbClr val="E5224E"/>
          </a:solidFill>
          <a:ln>
            <a:solidFill>
              <a:srgbClr val="A9193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s-UY" sz="1800" b="0" strike="noStrike" spc="-1">
                <a:solidFill>
                  <a:srgbClr val="FFFFFF"/>
                </a:solidFill>
                <a:latin typeface="Century Gothic"/>
              </a:rPr>
              <a:t>3</a:t>
            </a:r>
            <a:endParaRPr lang="es-ES" sz="1800" b="0" strike="noStrike" spc="-1">
              <a:latin typeface="Arial"/>
            </a:endParaRPr>
          </a:p>
        </p:txBody>
      </p:sp>
      <p:sp>
        <p:nvSpPr>
          <p:cNvPr id="128" name="Rectangle: Rounded Corners 6"/>
          <p:cNvSpPr/>
          <p:nvPr/>
        </p:nvSpPr>
        <p:spPr>
          <a:xfrm>
            <a:off x="1413000" y="3853080"/>
            <a:ext cx="2190960" cy="507240"/>
          </a:xfrm>
          <a:prstGeom prst="roundRect">
            <a:avLst>
              <a:gd name="adj" fmla="val 16667"/>
            </a:avLst>
          </a:prstGeom>
          <a:solidFill>
            <a:srgbClr val="E5224E"/>
          </a:solidFill>
          <a:ln>
            <a:solidFill>
              <a:srgbClr val="A9193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s-UY" sz="1800" b="0" strike="noStrike" spc="-1">
                <a:solidFill>
                  <a:srgbClr val="FFFFFF"/>
                </a:solidFill>
                <a:latin typeface="Century Gothic"/>
              </a:rPr>
              <a:t>4</a:t>
            </a:r>
            <a:endParaRPr lang="es-ES" sz="1800" b="0" strike="noStrike" spc="-1">
              <a:latin typeface="Arial"/>
            </a:endParaRPr>
          </a:p>
        </p:txBody>
      </p:sp>
      <p:sp>
        <p:nvSpPr>
          <p:cNvPr id="129" name="Rectangle: Rounded Corners 7"/>
          <p:cNvSpPr/>
          <p:nvPr/>
        </p:nvSpPr>
        <p:spPr>
          <a:xfrm>
            <a:off x="2380680" y="4360320"/>
            <a:ext cx="1846080" cy="381240"/>
          </a:xfrm>
          <a:prstGeom prst="roundRect">
            <a:avLst>
              <a:gd name="adj" fmla="val 16667"/>
            </a:avLst>
          </a:prstGeom>
          <a:solidFill>
            <a:srgbClr val="E5224E"/>
          </a:solidFill>
          <a:ln>
            <a:solidFill>
              <a:srgbClr val="A9193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s-UY" sz="1800" b="0" strike="noStrike" spc="-1">
                <a:solidFill>
                  <a:srgbClr val="FFFFFF"/>
                </a:solidFill>
                <a:latin typeface="Century Gothic"/>
              </a:rPr>
              <a:t>5</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1000"/>
                                  </p:stCondLst>
                                  <p:childTnLst>
                                    <p:animEffect transition="out" filter="wipe(down)">
                                      <p:cBhvr additive="repl">
                                        <p:cTn id="6" dur="500"/>
                                        <p:tgtEl>
                                          <p:spTgt spid="125"/>
                                        </p:tgtEl>
                                      </p:cBhvr>
                                    </p:animEffect>
                                    <p:set>
                                      <p:cBhvr>
                                        <p:cTn id="7" dur="1" fill="hold">
                                          <p:stCondLst>
                                            <p:cond delay="499"/>
                                          </p:stCondLst>
                                        </p:cTn>
                                        <p:tgtEl>
                                          <p:spTgt spid="1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1000"/>
                                  </p:stCondLst>
                                  <p:childTnLst>
                                    <p:animEffect transition="out" filter="wipe(down)">
                                      <p:cBhvr additive="repl">
                                        <p:cTn id="11" dur="500"/>
                                        <p:tgtEl>
                                          <p:spTgt spid="126"/>
                                        </p:tgtEl>
                                      </p:cBhvr>
                                    </p:animEffect>
                                    <p:set>
                                      <p:cBhvr>
                                        <p:cTn id="12" dur="1" fill="hold">
                                          <p:stCondLst>
                                            <p:cond delay="499"/>
                                          </p:stCondLst>
                                        </p:cTn>
                                        <p:tgtEl>
                                          <p:spTgt spid="1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1000"/>
                                  </p:stCondLst>
                                  <p:childTnLst>
                                    <p:animEffect transition="out" filter="wipe(down)">
                                      <p:cBhvr additive="repl">
                                        <p:cTn id="16" dur="500"/>
                                        <p:tgtEl>
                                          <p:spTgt spid="127"/>
                                        </p:tgtEl>
                                      </p:cBhvr>
                                    </p:animEffect>
                                    <p:set>
                                      <p:cBhvr>
                                        <p:cTn id="17" dur="1" fill="hold">
                                          <p:stCondLst>
                                            <p:cond delay="499"/>
                                          </p:stCondLst>
                                        </p:cTn>
                                        <p:tgtEl>
                                          <p:spTgt spid="1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1000"/>
                                  </p:stCondLst>
                                  <p:childTnLst>
                                    <p:animEffect transition="out" filter="wipe(down)">
                                      <p:cBhvr additive="repl">
                                        <p:cTn id="21" dur="500"/>
                                        <p:tgtEl>
                                          <p:spTgt spid="128"/>
                                        </p:tgtEl>
                                      </p:cBhvr>
                                    </p:animEffect>
                                    <p:set>
                                      <p:cBhvr>
                                        <p:cTn id="22" dur="1" fill="hold">
                                          <p:stCondLst>
                                            <p:cond delay="499"/>
                                          </p:stCondLst>
                                        </p:cTn>
                                        <p:tgtEl>
                                          <p:spTgt spid="1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1000"/>
                                  </p:stCondLst>
                                  <p:childTnLst>
                                    <p:animEffect transition="out" filter="wipe(down)">
                                      <p:cBhvr additive="repl">
                                        <p:cTn id="26" dur="500"/>
                                        <p:tgtEl>
                                          <p:spTgt spid="129"/>
                                        </p:tgtEl>
                                      </p:cBhvr>
                                    </p:animEffect>
                                    <p:set>
                                      <p:cBhvr>
                                        <p:cTn id="27" dur="1" fill="hold">
                                          <p:stCondLst>
                                            <p:cond delay="499"/>
                                          </p:stCondLst>
                                        </p:cTn>
                                        <p:tgtEl>
                                          <p:spTgt spid="1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Box 2"/>
          <p:cNvSpPr/>
          <p:nvPr/>
        </p:nvSpPr>
        <p:spPr>
          <a:xfrm>
            <a:off x="443880" y="1337040"/>
            <a:ext cx="11451960" cy="438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201"/>
              </a:spcBef>
              <a:buNone/>
            </a:pPr>
            <a:r>
              <a:rPr lang="en-US" sz="2800" b="1" u="sng" strike="noStrike" spc="-1">
                <a:solidFill>
                  <a:srgbClr val="2F5496"/>
                </a:solidFill>
                <a:uFillTx/>
                <a:latin typeface="Calibri Light"/>
                <a:ea typeface="Times New Roman"/>
              </a:rPr>
              <a:t>Responsibilities of Technologists vs. Technicians vs. Engineers</a:t>
            </a:r>
            <a:endParaRPr lang="es-ES" sz="2800" b="0" strike="noStrike" spc="-1">
              <a:latin typeface="Arial"/>
            </a:endParaRPr>
          </a:p>
          <a:p>
            <a:pPr>
              <a:lnSpc>
                <a:spcPct val="100000"/>
              </a:lnSpc>
              <a:buNone/>
            </a:pPr>
            <a:r>
              <a:rPr lang="en-US" sz="2800" b="1" strike="noStrike" spc="-1">
                <a:solidFill>
                  <a:srgbClr val="000000"/>
                </a:solidFill>
                <a:latin typeface="Times New Roman"/>
                <a:ea typeface="Times New Roman"/>
              </a:rPr>
              <a:t>Mechanical engineers </a:t>
            </a:r>
            <a:r>
              <a:rPr lang="en-US" sz="2800" b="0" strike="noStrike" spc="-1">
                <a:solidFill>
                  <a:srgbClr val="000000"/>
                </a:solidFill>
                <a:latin typeface="Times New Roman"/>
                <a:ea typeface="Times New Roman"/>
              </a:rPr>
              <a:t>are those general engineers who take on the major tasks of analyzing, designing and building new engines and thermal products, or updating items like medical devices. </a:t>
            </a:r>
            <a:r>
              <a:rPr lang="en-US" sz="2800" b="1" strike="noStrike" spc="-1">
                <a:solidFill>
                  <a:srgbClr val="000000"/>
                </a:solidFill>
                <a:latin typeface="Times New Roman"/>
                <a:ea typeface="Times New Roman"/>
              </a:rPr>
              <a:t>Mechanical technologists </a:t>
            </a:r>
            <a:r>
              <a:rPr lang="en-US" sz="2800" b="0" strike="noStrike" spc="-1">
                <a:solidFill>
                  <a:srgbClr val="000000"/>
                </a:solidFill>
                <a:latin typeface="Times New Roman"/>
                <a:ea typeface="Times New Roman"/>
              </a:rPr>
              <a:t>are those trained personnel who work closely with engineers interpreting their drafts and designs. They will work as go-betweens with work crews and engineers. </a:t>
            </a:r>
            <a:r>
              <a:rPr lang="en-US" sz="2800" b="1" strike="noStrike" spc="-1">
                <a:solidFill>
                  <a:srgbClr val="000000"/>
                </a:solidFill>
                <a:latin typeface="Times New Roman"/>
                <a:ea typeface="Times New Roman"/>
              </a:rPr>
              <a:t>Technicians</a:t>
            </a:r>
            <a:r>
              <a:rPr lang="en-US" sz="2800" b="0" strike="noStrike" spc="-1">
                <a:solidFill>
                  <a:srgbClr val="000000"/>
                </a:solidFill>
                <a:latin typeface="Times New Roman"/>
                <a:ea typeface="Times New Roman"/>
              </a:rPr>
              <a:t> also work with engineers, but in most companies they will work directly under a technologist doing much of the more basic work. This might include data collection and analysis, double-checking schematic specifications, and providing tech support for other employees. </a:t>
            </a:r>
            <a:endParaRPr lang="es-ES" sz="2800" b="0" strike="noStrike" spc="-1">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2"/>
          <p:cNvSpPr/>
          <p:nvPr/>
        </p:nvSpPr>
        <p:spPr>
          <a:xfrm>
            <a:off x="774000" y="495000"/>
            <a:ext cx="10644120" cy="6219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201"/>
              </a:spcBef>
              <a:buNone/>
            </a:pPr>
            <a:r>
              <a:rPr lang="en-US" sz="2800" b="1" strike="noStrike" spc="-1" dirty="0">
                <a:solidFill>
                  <a:srgbClr val="1F3763"/>
                </a:solidFill>
                <a:latin typeface="Calibri Light"/>
                <a:ea typeface="Times New Roman"/>
              </a:rPr>
              <a:t>Engineer</a:t>
            </a:r>
            <a:endParaRPr lang="es-ES" sz="2800" b="0" strike="noStrike" spc="-1" dirty="0">
              <a:latin typeface="Arial"/>
            </a:endParaRPr>
          </a:p>
          <a:p>
            <a:pPr>
              <a:lnSpc>
                <a:spcPct val="100000"/>
              </a:lnSpc>
              <a:buNone/>
            </a:pPr>
            <a:r>
              <a:rPr lang="en-US" sz="2800" b="0" strike="noStrike" spc="-1" dirty="0">
                <a:solidFill>
                  <a:srgbClr val="000000"/>
                </a:solidFill>
                <a:latin typeface="Times New Roman"/>
                <a:ea typeface="Times New Roman"/>
              </a:rPr>
              <a:t>Mechanical engineers are the generalists of the engineering arena. They will have their fingers in a lot of pies including research, development, design, and creation. These engineers also test and retest a variety of devices that might include engines, tools, or simple machines. Overall, they usually work in offices, but may also visit work sites when necessary. </a:t>
            </a:r>
            <a:endParaRPr lang="es-ES" sz="2800" b="0" strike="noStrike" spc="-1" dirty="0">
              <a:latin typeface="Arial"/>
            </a:endParaRPr>
          </a:p>
          <a:p>
            <a:pPr>
              <a:lnSpc>
                <a:spcPct val="100000"/>
              </a:lnSpc>
              <a:buNone/>
            </a:pPr>
            <a:r>
              <a:rPr lang="en-US" sz="2800" b="1" strike="noStrike" spc="-1" dirty="0">
                <a:solidFill>
                  <a:srgbClr val="000000"/>
                </a:solidFill>
                <a:latin typeface="Times New Roman"/>
                <a:ea typeface="Times New Roman"/>
              </a:rPr>
              <a:t>Job responsibilities of an engineer include</a:t>
            </a:r>
            <a:r>
              <a:rPr lang="en-US" sz="2800" b="0" strike="noStrike" spc="-1" dirty="0">
                <a:solidFill>
                  <a:srgbClr val="000000"/>
                </a:solidFill>
                <a:latin typeface="Times New Roman"/>
                <a:ea typeface="Times New Roman"/>
              </a:rPr>
              <a:t>: </a:t>
            </a:r>
            <a:endParaRPr lang="es-ES" sz="28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800" b="0" strike="noStrike" spc="-1" dirty="0">
                <a:solidFill>
                  <a:srgbClr val="000000"/>
                </a:solidFill>
                <a:latin typeface="Calibri"/>
                <a:ea typeface="Calibri"/>
              </a:rPr>
              <a:t>Analyzing problems that might need new types of testing devices </a:t>
            </a:r>
            <a:endParaRPr lang="es-ES" sz="28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800" b="0" strike="noStrike" spc="-1" dirty="0">
                <a:solidFill>
                  <a:srgbClr val="000000"/>
                </a:solidFill>
                <a:latin typeface="Calibri"/>
                <a:ea typeface="Calibri"/>
              </a:rPr>
              <a:t>Designing and/or redesigning thermal devices </a:t>
            </a:r>
            <a:endParaRPr lang="es-ES" sz="28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800" b="0" strike="noStrike" spc="-1" dirty="0">
                <a:solidFill>
                  <a:srgbClr val="000000"/>
                </a:solidFill>
                <a:latin typeface="Calibri"/>
                <a:ea typeface="Calibri"/>
              </a:rPr>
              <a:t>Creating and testing prototypes </a:t>
            </a:r>
            <a:endParaRPr lang="es-ES" sz="28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800" b="0" strike="noStrike" spc="-1" dirty="0">
                <a:solidFill>
                  <a:srgbClr val="000000"/>
                </a:solidFill>
                <a:latin typeface="Calibri"/>
                <a:ea typeface="Calibri"/>
              </a:rPr>
              <a:t>Designing power-machines like engines, generators and turbines </a:t>
            </a:r>
            <a:endParaRPr lang="es-ES" sz="28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800" b="0" strike="noStrike" spc="-1" dirty="0">
                <a:solidFill>
                  <a:srgbClr val="000000"/>
                </a:solidFill>
                <a:latin typeface="Calibri"/>
                <a:ea typeface="Calibri"/>
              </a:rPr>
              <a:t>Running simulations to check if systems work together properly </a:t>
            </a:r>
            <a:endParaRPr lang="es-ES" sz="2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1000"/>
                                  </p:stCondLst>
                                  <p:childTnLst>
                                    <p:set>
                                      <p:cBhvr>
                                        <p:cTn id="6" dur="1" fill="hold">
                                          <p:stCondLst>
                                            <p:cond delay="0"/>
                                          </p:stCondLst>
                                        </p:cTn>
                                        <p:tgtEl>
                                          <p:spTgt spid="131">
                                            <p:txEl>
                                              <p:pRg st="3" end="3"/>
                                            </p:txEl>
                                          </p:spTgt>
                                        </p:tgtEl>
                                        <p:attrNameLst>
                                          <p:attrName>style.visibility</p:attrName>
                                        </p:attrNameLst>
                                      </p:cBhvr>
                                      <p:to>
                                        <p:strVal val="visible"/>
                                      </p:to>
                                    </p:set>
                                  </p:childTnLst>
                                </p:cTn>
                              </p:par>
                              <p:par>
                                <p:cTn id="7" presetID="1" presetClass="entr" fill="hold" nodeType="withEffect">
                                  <p:stCondLst>
                                    <p:cond delay="1000"/>
                                  </p:stCondLst>
                                  <p:childTnLst>
                                    <p:set>
                                      <p:cBhvr>
                                        <p:cTn id="8" dur="1" fill="hold">
                                          <p:stCondLst>
                                            <p:cond delay="0"/>
                                          </p:stCondLst>
                                        </p:cTn>
                                        <p:tgtEl>
                                          <p:spTgt spid="131">
                                            <p:txEl>
                                              <p:pRg st="4" end="4"/>
                                            </p:txEl>
                                          </p:spTgt>
                                        </p:tgtEl>
                                        <p:attrNameLst>
                                          <p:attrName>style.visibility</p:attrName>
                                        </p:attrNameLst>
                                      </p:cBhvr>
                                      <p:to>
                                        <p:strVal val="visible"/>
                                      </p:to>
                                    </p:set>
                                  </p:childTnLst>
                                </p:cTn>
                              </p:par>
                              <p:par>
                                <p:cTn id="9" presetID="1" presetClass="entr" fill="hold" nodeType="withEffect">
                                  <p:stCondLst>
                                    <p:cond delay="1000"/>
                                  </p:stCondLst>
                                  <p:childTnLst>
                                    <p:set>
                                      <p:cBhvr>
                                        <p:cTn id="10" dur="1" fill="hold">
                                          <p:stCondLst>
                                            <p:cond delay="0"/>
                                          </p:stCondLst>
                                        </p:cTn>
                                        <p:tgtEl>
                                          <p:spTgt spid="131">
                                            <p:txEl>
                                              <p:pRg st="5" end="5"/>
                                            </p:txEl>
                                          </p:spTgt>
                                        </p:tgtEl>
                                        <p:attrNameLst>
                                          <p:attrName>style.visibility</p:attrName>
                                        </p:attrNameLst>
                                      </p:cBhvr>
                                      <p:to>
                                        <p:strVal val="visible"/>
                                      </p:to>
                                    </p:set>
                                  </p:childTnLst>
                                </p:cTn>
                              </p:par>
                              <p:par>
                                <p:cTn id="11" presetID="1" presetClass="entr" fill="hold" nodeType="withEffect">
                                  <p:stCondLst>
                                    <p:cond delay="1000"/>
                                  </p:stCondLst>
                                  <p:childTnLst>
                                    <p:set>
                                      <p:cBhvr>
                                        <p:cTn id="12" dur="1" fill="hold">
                                          <p:stCondLst>
                                            <p:cond delay="0"/>
                                          </p:stCondLst>
                                        </p:cTn>
                                        <p:tgtEl>
                                          <p:spTgt spid="131">
                                            <p:txEl>
                                              <p:pRg st="6" end="6"/>
                                            </p:txEl>
                                          </p:spTgt>
                                        </p:tgtEl>
                                        <p:attrNameLst>
                                          <p:attrName>style.visibility</p:attrName>
                                        </p:attrNameLst>
                                      </p:cBhvr>
                                      <p:to>
                                        <p:strVal val="visible"/>
                                      </p:to>
                                    </p:set>
                                  </p:childTnLst>
                                </p:cTn>
                              </p:par>
                              <p:par>
                                <p:cTn id="13" presetID="1" presetClass="entr" fill="hold" nodeType="withEffect">
                                  <p:stCondLst>
                                    <p:cond delay="1000"/>
                                  </p:stCondLst>
                                  <p:childTnLst>
                                    <p:set>
                                      <p:cBhvr>
                                        <p:cTn id="14" dur="1" fill="hold">
                                          <p:stCondLst>
                                            <p:cond delay="0"/>
                                          </p:stCondLst>
                                        </p:cTn>
                                        <p:tgtEl>
                                          <p:spTgt spid="1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9969B-0452-7C7E-FA10-B4A6DB90D267}"/>
              </a:ext>
            </a:extLst>
          </p:cNvPr>
          <p:cNvPicPr>
            <a:picLocks noChangeAspect="1"/>
          </p:cNvPicPr>
          <p:nvPr/>
        </p:nvPicPr>
        <p:blipFill rotWithShape="1">
          <a:blip r:embed="rId2"/>
          <a:srcRect l="24919" t="22795" r="10484" b="12401"/>
          <a:stretch/>
        </p:blipFill>
        <p:spPr>
          <a:xfrm>
            <a:off x="314633" y="88490"/>
            <a:ext cx="11482398" cy="647945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Box 2"/>
          <p:cNvSpPr/>
          <p:nvPr/>
        </p:nvSpPr>
        <p:spPr>
          <a:xfrm>
            <a:off x="636120" y="573840"/>
            <a:ext cx="10297800" cy="5886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201"/>
              </a:spcBef>
              <a:buNone/>
            </a:pPr>
            <a:r>
              <a:rPr lang="en-US" sz="2800" b="1" strike="noStrike" spc="-1" dirty="0">
                <a:solidFill>
                  <a:srgbClr val="1F3763"/>
                </a:solidFill>
                <a:latin typeface="Calibri Light"/>
                <a:ea typeface="Times New Roman"/>
              </a:rPr>
              <a:t>Technologist</a:t>
            </a:r>
            <a:endParaRPr lang="es-ES" sz="2800" b="0" strike="noStrike" spc="-1" dirty="0">
              <a:latin typeface="Arial"/>
            </a:endParaRPr>
          </a:p>
          <a:p>
            <a:pPr>
              <a:lnSpc>
                <a:spcPct val="100000"/>
              </a:lnSpc>
              <a:buNone/>
            </a:pPr>
            <a:r>
              <a:rPr lang="en-US" sz="2400" b="0" strike="noStrike" spc="-1" dirty="0">
                <a:solidFill>
                  <a:srgbClr val="000000"/>
                </a:solidFill>
                <a:latin typeface="Times New Roman"/>
                <a:ea typeface="Times New Roman"/>
              </a:rPr>
              <a:t>Mechanical technologists assist mechanical engineers in a variety of responsibilities. They could aid engineers with the generation, transmission and use of certain types of energy. These individuals may be put in charge of preparing workflow layouts, performing cost analysis or conducting data analysis. Technologists usually have more education and responsibilities than a technician. </a:t>
            </a:r>
            <a:endParaRPr lang="es-ES" sz="2400" b="0" strike="noStrike" spc="-1" dirty="0">
              <a:latin typeface="Arial"/>
            </a:endParaRPr>
          </a:p>
          <a:p>
            <a:pPr>
              <a:lnSpc>
                <a:spcPct val="100000"/>
              </a:lnSpc>
              <a:buNone/>
            </a:pPr>
            <a:r>
              <a:rPr lang="en-US" sz="2400" b="1" strike="noStrike" spc="-1" dirty="0">
                <a:solidFill>
                  <a:srgbClr val="000000"/>
                </a:solidFill>
                <a:latin typeface="Times New Roman"/>
                <a:ea typeface="Times New Roman"/>
              </a:rPr>
              <a:t>Job responsibilities of a technologist include</a:t>
            </a:r>
            <a:r>
              <a:rPr lang="en-US" sz="2400" b="0" strike="noStrike" spc="-1" dirty="0">
                <a:solidFill>
                  <a:srgbClr val="000000"/>
                </a:solidFill>
                <a:latin typeface="Times New Roman"/>
                <a:ea typeface="Times New Roman"/>
              </a:rPr>
              <a:t>: </a:t>
            </a:r>
            <a:endParaRPr lang="es-ES" sz="24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400" b="0" strike="noStrike" spc="-1" dirty="0">
                <a:solidFill>
                  <a:srgbClr val="000000"/>
                </a:solidFill>
                <a:latin typeface="Calibri"/>
                <a:ea typeface="Calibri"/>
              </a:rPr>
              <a:t>Interpreting schematics and specifications for work crews </a:t>
            </a:r>
            <a:endParaRPr lang="es-ES" sz="24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400" b="0" strike="noStrike" spc="-1" dirty="0">
                <a:solidFill>
                  <a:srgbClr val="000000"/>
                </a:solidFill>
                <a:latin typeface="Calibri"/>
                <a:ea typeface="Calibri"/>
              </a:rPr>
              <a:t>Assisting engineers in the creation and testing of manufacturing products or machines </a:t>
            </a:r>
            <a:endParaRPr lang="es-ES" sz="24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400" b="0" strike="noStrike" spc="-1" dirty="0">
                <a:solidFill>
                  <a:srgbClr val="000000"/>
                </a:solidFill>
                <a:latin typeface="Calibri"/>
                <a:ea typeface="Calibri"/>
              </a:rPr>
              <a:t>Designing and helping produce specialized equipment </a:t>
            </a:r>
            <a:endParaRPr lang="es-ES" sz="24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400" b="0" strike="noStrike" spc="-1" dirty="0">
                <a:solidFill>
                  <a:srgbClr val="000000"/>
                </a:solidFill>
                <a:latin typeface="Calibri"/>
                <a:ea typeface="Calibri"/>
              </a:rPr>
              <a:t>Using computer drafting software to create blueprints or drafts for tools or machines </a:t>
            </a:r>
            <a:endParaRPr lang="es-ES" sz="24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400" b="0" strike="noStrike" spc="-1" dirty="0">
                <a:solidFill>
                  <a:srgbClr val="000000"/>
                </a:solidFill>
                <a:latin typeface="Calibri"/>
                <a:ea typeface="Calibri"/>
              </a:rPr>
              <a:t>Working with crews providing technical support or construction instructions </a:t>
            </a:r>
            <a:endParaRPr lang="es-ES" sz="24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1000"/>
                                  </p:stCondLst>
                                  <p:childTnLst>
                                    <p:set>
                                      <p:cBhvr>
                                        <p:cTn id="6" dur="1" fill="hold">
                                          <p:stCondLst>
                                            <p:cond delay="0"/>
                                          </p:stCondLst>
                                        </p:cTn>
                                        <p:tgtEl>
                                          <p:spTgt spid="133">
                                            <p:txEl>
                                              <p:pRg st="3" end="3"/>
                                            </p:txEl>
                                          </p:spTgt>
                                        </p:tgtEl>
                                        <p:attrNameLst>
                                          <p:attrName>style.visibility</p:attrName>
                                        </p:attrNameLst>
                                      </p:cBhvr>
                                      <p:to>
                                        <p:strVal val="visible"/>
                                      </p:to>
                                    </p:set>
                                  </p:childTnLst>
                                </p:cTn>
                              </p:par>
                              <p:par>
                                <p:cTn id="7" presetID="1" presetClass="entr" fill="hold" nodeType="withEffect">
                                  <p:stCondLst>
                                    <p:cond delay="1000"/>
                                  </p:stCondLst>
                                  <p:childTnLst>
                                    <p:set>
                                      <p:cBhvr>
                                        <p:cTn id="8" dur="1" fill="hold">
                                          <p:stCondLst>
                                            <p:cond delay="0"/>
                                          </p:stCondLst>
                                        </p:cTn>
                                        <p:tgtEl>
                                          <p:spTgt spid="133">
                                            <p:txEl>
                                              <p:pRg st="4" end="4"/>
                                            </p:txEl>
                                          </p:spTgt>
                                        </p:tgtEl>
                                        <p:attrNameLst>
                                          <p:attrName>style.visibility</p:attrName>
                                        </p:attrNameLst>
                                      </p:cBhvr>
                                      <p:to>
                                        <p:strVal val="visible"/>
                                      </p:to>
                                    </p:set>
                                  </p:childTnLst>
                                </p:cTn>
                              </p:par>
                              <p:par>
                                <p:cTn id="9" presetID="1" presetClass="entr" fill="hold" nodeType="withEffect">
                                  <p:stCondLst>
                                    <p:cond delay="1000"/>
                                  </p:stCondLst>
                                  <p:childTnLst>
                                    <p:set>
                                      <p:cBhvr>
                                        <p:cTn id="10" dur="1" fill="hold">
                                          <p:stCondLst>
                                            <p:cond delay="0"/>
                                          </p:stCondLst>
                                        </p:cTn>
                                        <p:tgtEl>
                                          <p:spTgt spid="133">
                                            <p:txEl>
                                              <p:pRg st="5" end="5"/>
                                            </p:txEl>
                                          </p:spTgt>
                                        </p:tgtEl>
                                        <p:attrNameLst>
                                          <p:attrName>style.visibility</p:attrName>
                                        </p:attrNameLst>
                                      </p:cBhvr>
                                      <p:to>
                                        <p:strVal val="visible"/>
                                      </p:to>
                                    </p:set>
                                  </p:childTnLst>
                                </p:cTn>
                              </p:par>
                              <p:par>
                                <p:cTn id="11" presetID="1" presetClass="entr" fill="hold" nodeType="withEffect">
                                  <p:stCondLst>
                                    <p:cond delay="1000"/>
                                  </p:stCondLst>
                                  <p:childTnLst>
                                    <p:set>
                                      <p:cBhvr>
                                        <p:cTn id="12" dur="1" fill="hold">
                                          <p:stCondLst>
                                            <p:cond delay="0"/>
                                          </p:stCondLst>
                                        </p:cTn>
                                        <p:tgtEl>
                                          <p:spTgt spid="133">
                                            <p:txEl>
                                              <p:pRg st="6" end="6"/>
                                            </p:txEl>
                                          </p:spTgt>
                                        </p:tgtEl>
                                        <p:attrNameLst>
                                          <p:attrName>style.visibility</p:attrName>
                                        </p:attrNameLst>
                                      </p:cBhvr>
                                      <p:to>
                                        <p:strVal val="visible"/>
                                      </p:to>
                                    </p:set>
                                  </p:childTnLst>
                                </p:cTn>
                              </p:par>
                              <p:par>
                                <p:cTn id="13" presetID="1" presetClass="entr" fill="hold" nodeType="withEffect">
                                  <p:stCondLst>
                                    <p:cond delay="1000"/>
                                  </p:stCondLst>
                                  <p:childTnLst>
                                    <p:set>
                                      <p:cBhvr>
                                        <p:cTn id="14" dur="1" fill="hold">
                                          <p:stCondLst>
                                            <p:cond delay="0"/>
                                          </p:stCondLst>
                                        </p:cTn>
                                        <p:tgtEl>
                                          <p:spTgt spid="13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813C33-8EDB-7F58-851B-E07321DCC617}"/>
              </a:ext>
            </a:extLst>
          </p:cNvPr>
          <p:cNvPicPr>
            <a:picLocks noChangeAspect="1"/>
          </p:cNvPicPr>
          <p:nvPr/>
        </p:nvPicPr>
        <p:blipFill rotWithShape="1">
          <a:blip r:embed="rId2"/>
          <a:srcRect l="25726" t="22652" r="9677" b="12688"/>
          <a:stretch/>
        </p:blipFill>
        <p:spPr>
          <a:xfrm>
            <a:off x="226142" y="0"/>
            <a:ext cx="11926963" cy="671543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Box 2"/>
          <p:cNvSpPr/>
          <p:nvPr/>
        </p:nvSpPr>
        <p:spPr>
          <a:xfrm>
            <a:off x="260280" y="406080"/>
            <a:ext cx="11431080" cy="57927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201"/>
              </a:spcBef>
              <a:buNone/>
            </a:pPr>
            <a:r>
              <a:rPr lang="en-US" sz="2800" b="1" strike="noStrike" spc="-1" dirty="0">
                <a:solidFill>
                  <a:srgbClr val="1F3763"/>
                </a:solidFill>
                <a:latin typeface="Calibri Light"/>
                <a:ea typeface="Times New Roman"/>
              </a:rPr>
              <a:t>Technician</a:t>
            </a:r>
            <a:endParaRPr lang="es-ES" sz="2800" b="0" strike="noStrike" spc="-1" dirty="0">
              <a:latin typeface="Arial"/>
            </a:endParaRPr>
          </a:p>
          <a:p>
            <a:pPr>
              <a:lnSpc>
                <a:spcPct val="100000"/>
              </a:lnSpc>
              <a:buNone/>
            </a:pPr>
            <a:r>
              <a:rPr lang="en-US" sz="2800" b="0" strike="noStrike" spc="-1" dirty="0">
                <a:solidFill>
                  <a:srgbClr val="000000"/>
                </a:solidFill>
                <a:latin typeface="Times New Roman"/>
                <a:ea typeface="Times New Roman"/>
              </a:rPr>
              <a:t>Mechanical technicians aid mechanical engineers and technologists with their work. They may be tasked with drafting rough layouts based on the engineers' descriptions. Technicians could be asked to record testing information and analyze the data for a new engine. They might also make cost estimates for labor and materials on a project. </a:t>
            </a:r>
            <a:endParaRPr lang="es-ES" sz="2800" b="0" strike="noStrike" spc="-1" dirty="0">
              <a:latin typeface="Arial"/>
            </a:endParaRPr>
          </a:p>
          <a:p>
            <a:pPr>
              <a:lnSpc>
                <a:spcPct val="100000"/>
              </a:lnSpc>
              <a:buNone/>
            </a:pPr>
            <a:r>
              <a:rPr lang="en-US" sz="2800" b="1" strike="noStrike" spc="-1" dirty="0">
                <a:solidFill>
                  <a:srgbClr val="000000"/>
                </a:solidFill>
                <a:latin typeface="Times New Roman"/>
                <a:ea typeface="Times New Roman"/>
              </a:rPr>
              <a:t>Job responsibilities of a technician include</a:t>
            </a:r>
            <a:r>
              <a:rPr lang="en-US" sz="2800" b="0" strike="noStrike" spc="-1" dirty="0">
                <a:solidFill>
                  <a:srgbClr val="000000"/>
                </a:solidFill>
                <a:latin typeface="Times New Roman"/>
                <a:ea typeface="Times New Roman"/>
              </a:rPr>
              <a:t>: </a:t>
            </a:r>
            <a:endParaRPr lang="es-ES" sz="28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800" b="0" strike="noStrike" spc="-1" dirty="0">
                <a:solidFill>
                  <a:srgbClr val="000000"/>
                </a:solidFill>
                <a:latin typeface="Calibri"/>
                <a:ea typeface="Calibri"/>
              </a:rPr>
              <a:t>Measuring dimensions on a drafting sketch for accuracy </a:t>
            </a:r>
            <a:endParaRPr lang="es-ES" sz="28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800" b="0" strike="noStrike" spc="-1" dirty="0">
                <a:solidFill>
                  <a:srgbClr val="000000"/>
                </a:solidFill>
                <a:latin typeface="Calibri"/>
                <a:ea typeface="Calibri"/>
              </a:rPr>
              <a:t>Creating layouts and drawings of tools or schematics </a:t>
            </a:r>
            <a:endParaRPr lang="es-ES" sz="28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800" b="0" strike="noStrike" spc="-1" dirty="0">
                <a:solidFill>
                  <a:srgbClr val="000000"/>
                </a:solidFill>
                <a:latin typeface="Calibri"/>
                <a:ea typeface="Calibri"/>
              </a:rPr>
              <a:t>Using 3D software to create the process of putting parts together </a:t>
            </a:r>
            <a:endParaRPr lang="es-ES" sz="28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800" b="0" strike="noStrike" spc="-1" dirty="0">
                <a:solidFill>
                  <a:srgbClr val="000000"/>
                </a:solidFill>
                <a:latin typeface="Calibri"/>
                <a:ea typeface="Calibri"/>
              </a:rPr>
              <a:t>Reviewing blueprints and specifications for projects </a:t>
            </a:r>
            <a:endParaRPr lang="es-ES" sz="2800" b="0" strike="noStrike" spc="-1" dirty="0">
              <a:latin typeface="Arial"/>
            </a:endParaRPr>
          </a:p>
          <a:p>
            <a:pPr marL="343080" indent="-343080">
              <a:lnSpc>
                <a:spcPct val="107000"/>
              </a:lnSpc>
              <a:spcAft>
                <a:spcPts val="799"/>
              </a:spcAft>
              <a:buClr>
                <a:srgbClr val="000000"/>
              </a:buClr>
              <a:buFont typeface="Symbol"/>
              <a:buChar char=""/>
              <a:tabLst>
                <a:tab pos="457200" algn="l"/>
              </a:tabLst>
            </a:pPr>
            <a:r>
              <a:rPr lang="en-US" sz="2800" b="0" strike="noStrike" spc="-1" dirty="0">
                <a:solidFill>
                  <a:srgbClr val="000000"/>
                </a:solidFill>
                <a:latin typeface="Calibri"/>
                <a:ea typeface="Calibri"/>
              </a:rPr>
              <a:t>Working with engineers to make production run smoothly </a:t>
            </a:r>
            <a:endParaRPr lang="es-ES" sz="2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1000"/>
                                  </p:stCondLst>
                                  <p:childTnLst>
                                    <p:set>
                                      <p:cBhvr>
                                        <p:cTn id="6" dur="1" fill="hold">
                                          <p:stCondLst>
                                            <p:cond delay="0"/>
                                          </p:stCondLst>
                                        </p:cTn>
                                        <p:tgtEl>
                                          <p:spTgt spid="135">
                                            <p:txEl>
                                              <p:pRg st="3" end="3"/>
                                            </p:txEl>
                                          </p:spTgt>
                                        </p:tgtEl>
                                        <p:attrNameLst>
                                          <p:attrName>style.visibility</p:attrName>
                                        </p:attrNameLst>
                                      </p:cBhvr>
                                      <p:to>
                                        <p:strVal val="visible"/>
                                      </p:to>
                                    </p:set>
                                  </p:childTnLst>
                                </p:cTn>
                              </p:par>
                              <p:par>
                                <p:cTn id="7" presetID="1" presetClass="entr" fill="hold" nodeType="withEffect">
                                  <p:stCondLst>
                                    <p:cond delay="1000"/>
                                  </p:stCondLst>
                                  <p:childTnLst>
                                    <p:set>
                                      <p:cBhvr>
                                        <p:cTn id="8" dur="1" fill="hold">
                                          <p:stCondLst>
                                            <p:cond delay="0"/>
                                          </p:stCondLst>
                                        </p:cTn>
                                        <p:tgtEl>
                                          <p:spTgt spid="135">
                                            <p:txEl>
                                              <p:pRg st="4" end="4"/>
                                            </p:txEl>
                                          </p:spTgt>
                                        </p:tgtEl>
                                        <p:attrNameLst>
                                          <p:attrName>style.visibility</p:attrName>
                                        </p:attrNameLst>
                                      </p:cBhvr>
                                      <p:to>
                                        <p:strVal val="visible"/>
                                      </p:to>
                                    </p:set>
                                  </p:childTnLst>
                                </p:cTn>
                              </p:par>
                              <p:par>
                                <p:cTn id="9" presetID="1" presetClass="entr" fill="hold" nodeType="withEffect">
                                  <p:stCondLst>
                                    <p:cond delay="1000"/>
                                  </p:stCondLst>
                                  <p:childTnLst>
                                    <p:set>
                                      <p:cBhvr>
                                        <p:cTn id="10" dur="1" fill="hold">
                                          <p:stCondLst>
                                            <p:cond delay="0"/>
                                          </p:stCondLst>
                                        </p:cTn>
                                        <p:tgtEl>
                                          <p:spTgt spid="135">
                                            <p:txEl>
                                              <p:pRg st="5" end="5"/>
                                            </p:txEl>
                                          </p:spTgt>
                                        </p:tgtEl>
                                        <p:attrNameLst>
                                          <p:attrName>style.visibility</p:attrName>
                                        </p:attrNameLst>
                                      </p:cBhvr>
                                      <p:to>
                                        <p:strVal val="visible"/>
                                      </p:to>
                                    </p:set>
                                  </p:childTnLst>
                                </p:cTn>
                              </p:par>
                              <p:par>
                                <p:cTn id="11" presetID="1" presetClass="entr" fill="hold" nodeType="withEffect">
                                  <p:stCondLst>
                                    <p:cond delay="1000"/>
                                  </p:stCondLst>
                                  <p:childTnLst>
                                    <p:set>
                                      <p:cBhvr>
                                        <p:cTn id="12" dur="1" fill="hold">
                                          <p:stCondLst>
                                            <p:cond delay="0"/>
                                          </p:stCondLst>
                                        </p:cTn>
                                        <p:tgtEl>
                                          <p:spTgt spid="135">
                                            <p:txEl>
                                              <p:pRg st="6" end="6"/>
                                            </p:txEl>
                                          </p:spTgt>
                                        </p:tgtEl>
                                        <p:attrNameLst>
                                          <p:attrName>style.visibility</p:attrName>
                                        </p:attrNameLst>
                                      </p:cBhvr>
                                      <p:to>
                                        <p:strVal val="visible"/>
                                      </p:to>
                                    </p:set>
                                  </p:childTnLst>
                                </p:cTn>
                              </p:par>
                              <p:par>
                                <p:cTn id="13" presetID="1" presetClass="entr" fill="hold" nodeType="withEffect">
                                  <p:stCondLst>
                                    <p:cond delay="1000"/>
                                  </p:stCondLst>
                                  <p:childTnLst>
                                    <p:set>
                                      <p:cBhvr>
                                        <p:cTn id="14" dur="1" fill="hold">
                                          <p:stCondLst>
                                            <p:cond delay="0"/>
                                          </p:stCondLst>
                                        </p:cTn>
                                        <p:tgtEl>
                                          <p:spTgt spid="1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2474F-C5A7-F3E0-33BF-FCD15D2A49DC}"/>
              </a:ext>
            </a:extLst>
          </p:cNvPr>
          <p:cNvPicPr>
            <a:picLocks noChangeAspect="1"/>
          </p:cNvPicPr>
          <p:nvPr/>
        </p:nvPicPr>
        <p:blipFill rotWithShape="1">
          <a:blip r:embed="rId2"/>
          <a:srcRect l="25323" t="22652" r="9838" b="13692"/>
          <a:stretch/>
        </p:blipFill>
        <p:spPr>
          <a:xfrm>
            <a:off x="157316" y="137651"/>
            <a:ext cx="11750878" cy="648929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Box 2"/>
          <p:cNvSpPr/>
          <p:nvPr/>
        </p:nvSpPr>
        <p:spPr>
          <a:xfrm>
            <a:off x="464760" y="1679760"/>
            <a:ext cx="11025720" cy="3407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201"/>
              </a:spcBef>
              <a:buNone/>
            </a:pPr>
            <a:r>
              <a:rPr lang="en-US" sz="2400" b="1" strike="noStrike" spc="-1" dirty="0">
                <a:solidFill>
                  <a:srgbClr val="2F5496"/>
                </a:solidFill>
                <a:latin typeface="Calibri Light"/>
                <a:ea typeface="Times New Roman"/>
              </a:rPr>
              <a:t>Technicians</a:t>
            </a:r>
            <a:endParaRPr lang="es-ES" sz="2400" b="0" strike="noStrike" spc="-1" dirty="0">
              <a:latin typeface="Arial"/>
            </a:endParaRPr>
          </a:p>
          <a:p>
            <a:pPr>
              <a:lnSpc>
                <a:spcPct val="100000"/>
              </a:lnSpc>
              <a:buNone/>
            </a:pPr>
            <a:r>
              <a:rPr lang="en-US" sz="2400" b="0" strike="noStrike" spc="-1" dirty="0">
                <a:solidFill>
                  <a:srgbClr val="000000"/>
                </a:solidFill>
                <a:latin typeface="Times New Roman"/>
                <a:ea typeface="Times New Roman"/>
              </a:rPr>
              <a:t>In general, </a:t>
            </a:r>
            <a:r>
              <a:rPr lang="en-US" sz="2400" b="1" strike="noStrike" spc="-1" dirty="0">
                <a:solidFill>
                  <a:srgbClr val="000000"/>
                </a:solidFill>
                <a:latin typeface="Times New Roman"/>
                <a:ea typeface="Times New Roman"/>
              </a:rPr>
              <a:t>technicians</a:t>
            </a:r>
            <a:r>
              <a:rPr lang="en-US" sz="2400" b="0" strike="noStrike" spc="-1" dirty="0">
                <a:solidFill>
                  <a:srgbClr val="000000"/>
                </a:solidFill>
                <a:latin typeface="Times New Roman"/>
                <a:ea typeface="Times New Roman"/>
              </a:rPr>
              <a:t> have a two year degree.</a:t>
            </a:r>
            <a:endParaRPr lang="es-ES" sz="2400" b="0" strike="noStrike" spc="-1" dirty="0">
              <a:latin typeface="Arial"/>
            </a:endParaRPr>
          </a:p>
          <a:p>
            <a:pPr>
              <a:lnSpc>
                <a:spcPct val="100000"/>
              </a:lnSpc>
              <a:buNone/>
            </a:pPr>
            <a:endParaRPr lang="es-ES" sz="2400" b="0" strike="noStrike" spc="-1" dirty="0">
              <a:latin typeface="Arial"/>
            </a:endParaRPr>
          </a:p>
          <a:p>
            <a:pPr>
              <a:lnSpc>
                <a:spcPct val="100000"/>
              </a:lnSpc>
              <a:buNone/>
            </a:pPr>
            <a:r>
              <a:rPr lang="en-US" sz="2400" b="0" strike="noStrike" spc="-1" dirty="0">
                <a:solidFill>
                  <a:srgbClr val="000000"/>
                </a:solidFill>
                <a:latin typeface="Times New Roman"/>
                <a:ea typeface="Times New Roman"/>
              </a:rPr>
              <a:t>Technicians are most often employed in service jobs. Their work typically involves equipment installation, troubleshooting and repair, testing and measuring, maintenance and adjustment, manufacturing, or operation. Technicians in these positions are sometimes called field service technicians, field service engineers, or customer representatives. Technicians also work as engineering technicians, lab technicians, engineering assistant, or associate engineer.</a:t>
            </a:r>
            <a:endParaRPr lang="es-ES" sz="2400" b="0" strike="noStrike" spc="-1" dirty="0">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Box 2"/>
          <p:cNvSpPr/>
          <p:nvPr/>
        </p:nvSpPr>
        <p:spPr>
          <a:xfrm>
            <a:off x="431931" y="2181588"/>
            <a:ext cx="11505240" cy="46531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201"/>
              </a:spcBef>
              <a:buNone/>
            </a:pPr>
            <a:r>
              <a:rPr lang="en-US" sz="2000" b="1" strike="noStrike" spc="-1" dirty="0">
                <a:solidFill>
                  <a:srgbClr val="2F5496"/>
                </a:solidFill>
                <a:latin typeface="Calibri Light"/>
                <a:ea typeface="Times New Roman"/>
              </a:rPr>
              <a:t>Engineering Technologists</a:t>
            </a:r>
          </a:p>
          <a:p>
            <a:pPr>
              <a:lnSpc>
                <a:spcPct val="107000"/>
              </a:lnSpc>
              <a:spcBef>
                <a:spcPts val="201"/>
              </a:spcBef>
              <a:buNone/>
            </a:pPr>
            <a:endParaRPr lang="es-ES" sz="2000" b="0" strike="noStrike" spc="-1" dirty="0">
              <a:latin typeface="Arial"/>
            </a:endParaRPr>
          </a:p>
          <a:p>
            <a:pPr>
              <a:lnSpc>
                <a:spcPct val="100000"/>
              </a:lnSpc>
              <a:buNone/>
            </a:pPr>
            <a:r>
              <a:rPr lang="en-US" sz="1800" b="0" strike="noStrike" spc="-1" dirty="0">
                <a:solidFill>
                  <a:srgbClr val="000000"/>
                </a:solidFill>
                <a:latin typeface="Times New Roman"/>
                <a:ea typeface="Times New Roman"/>
              </a:rPr>
              <a:t>An </a:t>
            </a:r>
            <a:r>
              <a:rPr lang="en-US" sz="1800" b="1" strike="noStrike" spc="-1" dirty="0">
                <a:solidFill>
                  <a:srgbClr val="000000"/>
                </a:solidFill>
                <a:latin typeface="Times New Roman"/>
                <a:ea typeface="Times New Roman"/>
              </a:rPr>
              <a:t>engineering technologist</a:t>
            </a:r>
            <a:r>
              <a:rPr lang="en-US" sz="1800" b="0" strike="noStrike" spc="-1" dirty="0">
                <a:solidFill>
                  <a:srgbClr val="000000"/>
                </a:solidFill>
                <a:latin typeface="Times New Roman"/>
                <a:ea typeface="Times New Roman"/>
              </a:rPr>
              <a:t> is a specialist devoted to the implementation of existing technology within a field of engineering. Technologists often work with engineers in a wide variety of projects by applying basic engineering principles and technical skills. The work of technologists is usually focused on the portion of the technological spectrum closest to product improvement, manufacturing, construction, and engineering operational functions.</a:t>
            </a:r>
            <a:endParaRPr lang="es-ES" sz="1800" b="0" strike="noStrike" spc="-1" dirty="0">
              <a:latin typeface="Arial"/>
            </a:endParaRPr>
          </a:p>
          <a:p>
            <a:pPr>
              <a:lnSpc>
                <a:spcPct val="100000"/>
              </a:lnSpc>
              <a:buNone/>
            </a:pPr>
            <a:endParaRPr lang="es-ES" sz="1800" b="0" strike="noStrike" spc="-1" dirty="0">
              <a:latin typeface="Arial"/>
            </a:endParaRPr>
          </a:p>
          <a:p>
            <a:pPr>
              <a:lnSpc>
                <a:spcPct val="100000"/>
              </a:lnSpc>
              <a:buNone/>
            </a:pPr>
            <a:r>
              <a:rPr lang="en-US" sz="1800" b="0" strike="noStrike" spc="-1" dirty="0">
                <a:solidFill>
                  <a:srgbClr val="000000"/>
                </a:solidFill>
                <a:latin typeface="Times New Roman"/>
                <a:ea typeface="Times New Roman"/>
              </a:rPr>
              <a:t>Technologists are employed in a large and wide-array of industries, including manufacturing, construction, industrial, maintenance, and management. They may be hired as managers of technology, depending on the technologist's educational emphasis on management preparation. Entry-level positions such as product design, testing, development, systems development, field engineering, technical operations, and quality control are all common positions for engineering technology graduates.</a:t>
            </a:r>
            <a:endParaRPr lang="es-ES" sz="1800" b="0" strike="noStrike" spc="-1" dirty="0">
              <a:latin typeface="Arial"/>
            </a:endParaRPr>
          </a:p>
          <a:p>
            <a:pPr>
              <a:lnSpc>
                <a:spcPct val="100000"/>
              </a:lnSpc>
              <a:buNone/>
            </a:pPr>
            <a:endParaRPr lang="es-ES" sz="1800" b="0" strike="noStrike" spc="-1" dirty="0">
              <a:latin typeface="Arial"/>
            </a:endParaRPr>
          </a:p>
          <a:p>
            <a:pPr>
              <a:lnSpc>
                <a:spcPct val="100000"/>
              </a:lnSpc>
              <a:buNone/>
            </a:pPr>
            <a:r>
              <a:rPr lang="en-US" sz="1800" b="0" strike="noStrike" spc="-1" dirty="0">
                <a:solidFill>
                  <a:srgbClr val="000000"/>
                </a:solidFill>
                <a:latin typeface="Times New Roman"/>
                <a:ea typeface="Times New Roman"/>
              </a:rPr>
              <a:t>In general, the work of engineering technologists focuses on the applied and practical application of engineering principles, whereas the work of engineers emphasizes the theoretical aspects of mathematical, scientific and engineering principles. Candidates must have a minimum of a high school diploma or high school equivalent.</a:t>
            </a:r>
            <a:endParaRPr lang="es-ES" sz="1800" b="0" strike="noStrike" spc="-1" dirty="0">
              <a:latin typeface="Arial"/>
            </a:endParaRPr>
          </a:p>
        </p:txBody>
      </p:sp>
      <p:sp>
        <p:nvSpPr>
          <p:cNvPr id="2" name="Rectangle: Rounded Corners 1">
            <a:extLst>
              <a:ext uri="{FF2B5EF4-FFF2-40B4-BE49-F238E27FC236}">
                <a16:creationId xmlns:a16="http://schemas.microsoft.com/office/drawing/2014/main" id="{57F91F5B-8392-3523-44CF-D0CAC213AFC2}"/>
              </a:ext>
            </a:extLst>
          </p:cNvPr>
          <p:cNvSpPr/>
          <p:nvPr/>
        </p:nvSpPr>
        <p:spPr>
          <a:xfrm>
            <a:off x="3716594" y="78658"/>
            <a:ext cx="6646606" cy="4621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Y" dirty="0" err="1"/>
              <a:t>Main</a:t>
            </a:r>
            <a:r>
              <a:rPr lang="es-UY" dirty="0"/>
              <a:t> </a:t>
            </a:r>
            <a:r>
              <a:rPr lang="es-UY" dirty="0" err="1"/>
              <a:t>focus</a:t>
            </a:r>
            <a:r>
              <a:rPr lang="es-UY" dirty="0"/>
              <a:t> </a:t>
            </a:r>
            <a:r>
              <a:rPr lang="es-UY" dirty="0" err="1"/>
              <a:t>of</a:t>
            </a:r>
            <a:r>
              <a:rPr lang="es-UY" dirty="0"/>
              <a:t> </a:t>
            </a:r>
            <a:r>
              <a:rPr lang="es-UY" dirty="0" err="1"/>
              <a:t>engineering</a:t>
            </a:r>
            <a:r>
              <a:rPr lang="es-UY" dirty="0"/>
              <a:t> </a:t>
            </a:r>
            <a:r>
              <a:rPr lang="es-UY" dirty="0" err="1"/>
              <a:t>technologists</a:t>
            </a:r>
            <a:r>
              <a:rPr lang="es-UY" dirty="0"/>
              <a:t>’ </a:t>
            </a:r>
            <a:r>
              <a:rPr lang="es-UY" dirty="0" err="1"/>
              <a:t>work</a:t>
            </a:r>
            <a:endParaRPr lang="en-US" dirty="0"/>
          </a:p>
        </p:txBody>
      </p:sp>
      <p:sp>
        <p:nvSpPr>
          <p:cNvPr id="3" name="Rectangle: Rounded Corners 2">
            <a:extLst>
              <a:ext uri="{FF2B5EF4-FFF2-40B4-BE49-F238E27FC236}">
                <a16:creationId xmlns:a16="http://schemas.microsoft.com/office/drawing/2014/main" id="{447EDCF7-28F4-ED08-1C2A-34FE497A64DC}"/>
              </a:ext>
            </a:extLst>
          </p:cNvPr>
          <p:cNvSpPr/>
          <p:nvPr/>
        </p:nvSpPr>
        <p:spPr>
          <a:xfrm>
            <a:off x="3716594" y="727587"/>
            <a:ext cx="6646606" cy="54077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UY" dirty="0" err="1"/>
              <a:t>Engineering</a:t>
            </a:r>
            <a:r>
              <a:rPr lang="es-UY" dirty="0"/>
              <a:t> </a:t>
            </a:r>
            <a:r>
              <a:rPr lang="es-UY" dirty="0" err="1"/>
              <a:t>technologists</a:t>
            </a:r>
            <a:r>
              <a:rPr lang="es-UY" dirty="0"/>
              <a:t>’ </a:t>
            </a:r>
            <a:r>
              <a:rPr lang="es-UY" dirty="0" err="1"/>
              <a:t>field</a:t>
            </a:r>
            <a:r>
              <a:rPr lang="es-UY" dirty="0"/>
              <a:t> </a:t>
            </a:r>
            <a:r>
              <a:rPr lang="es-UY" dirty="0" err="1"/>
              <a:t>of</a:t>
            </a:r>
            <a:r>
              <a:rPr lang="es-UY" dirty="0"/>
              <a:t> </a:t>
            </a:r>
            <a:r>
              <a:rPr lang="es-UY" dirty="0" err="1"/>
              <a:t>work</a:t>
            </a:r>
            <a:endParaRPr lang="en-US" dirty="0"/>
          </a:p>
        </p:txBody>
      </p:sp>
      <p:sp>
        <p:nvSpPr>
          <p:cNvPr id="4" name="Rectangle: Rounded Corners 3">
            <a:extLst>
              <a:ext uri="{FF2B5EF4-FFF2-40B4-BE49-F238E27FC236}">
                <a16:creationId xmlns:a16="http://schemas.microsoft.com/office/drawing/2014/main" id="{5471DF85-DFA7-5A27-7B99-EDC51E36EC4B}"/>
              </a:ext>
            </a:extLst>
          </p:cNvPr>
          <p:cNvSpPr/>
          <p:nvPr/>
        </p:nvSpPr>
        <p:spPr>
          <a:xfrm>
            <a:off x="3716594" y="1494503"/>
            <a:ext cx="6646606" cy="5407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UY" dirty="0"/>
              <a:t>Positions </a:t>
            </a:r>
            <a:r>
              <a:rPr lang="es-UY" dirty="0" err="1"/>
              <a:t>for</a:t>
            </a:r>
            <a:r>
              <a:rPr lang="es-UY" dirty="0"/>
              <a:t> </a:t>
            </a:r>
            <a:r>
              <a:rPr lang="es-UY" dirty="0" err="1"/>
              <a:t>engineering</a:t>
            </a:r>
            <a:r>
              <a:rPr lang="es-UY" dirty="0"/>
              <a:t> </a:t>
            </a:r>
            <a:r>
              <a:rPr lang="es-UY" dirty="0" err="1"/>
              <a:t>technologists</a:t>
            </a:r>
            <a:endParaRPr lang="en-US" dirty="0"/>
          </a:p>
        </p:txBody>
      </p:sp>
      <p:sp>
        <p:nvSpPr>
          <p:cNvPr id="5" name="Cloud 4">
            <a:extLst>
              <a:ext uri="{FF2B5EF4-FFF2-40B4-BE49-F238E27FC236}">
                <a16:creationId xmlns:a16="http://schemas.microsoft.com/office/drawing/2014/main" id="{EC5DE5CA-9E71-29D3-2CA5-5078B8794D7D}"/>
              </a:ext>
            </a:extLst>
          </p:cNvPr>
          <p:cNvSpPr/>
          <p:nvPr/>
        </p:nvSpPr>
        <p:spPr>
          <a:xfrm>
            <a:off x="1" y="78659"/>
            <a:ext cx="3490452" cy="210293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Y" sz="2400" b="1" dirty="0">
                <a:effectLst>
                  <a:outerShdw blurRad="38100" dist="38100" dir="2700000" algn="tl">
                    <a:srgbClr val="000000">
                      <a:alpha val="43137"/>
                    </a:srgbClr>
                  </a:outerShdw>
                </a:effectLst>
              </a:rPr>
              <a:t>Match </a:t>
            </a:r>
            <a:r>
              <a:rPr lang="es-UY" sz="2400" b="1" dirty="0" err="1">
                <a:effectLst>
                  <a:outerShdw blurRad="38100" dist="38100" dir="2700000" algn="tl">
                    <a:srgbClr val="000000">
                      <a:alpha val="43137"/>
                    </a:srgbClr>
                  </a:outerShdw>
                </a:effectLst>
              </a:rPr>
              <a:t>these</a:t>
            </a:r>
            <a:r>
              <a:rPr lang="es-UY" sz="2400" b="1" dirty="0">
                <a:effectLst>
                  <a:outerShdw blurRad="38100" dist="38100" dir="2700000" algn="tl">
                    <a:srgbClr val="000000">
                      <a:alpha val="43137"/>
                    </a:srgbClr>
                  </a:outerShdw>
                </a:effectLst>
              </a:rPr>
              <a:t> </a:t>
            </a:r>
            <a:r>
              <a:rPr lang="es-UY" sz="2400" b="1" dirty="0" err="1">
                <a:effectLst>
                  <a:outerShdw blurRad="38100" dist="38100" dir="2700000" algn="tl">
                    <a:srgbClr val="000000">
                      <a:alpha val="43137"/>
                    </a:srgbClr>
                  </a:outerShdw>
                </a:effectLst>
              </a:rPr>
              <a:t>headings</a:t>
            </a:r>
            <a:r>
              <a:rPr lang="es-UY" sz="2400" b="1" dirty="0">
                <a:effectLst>
                  <a:outerShdw blurRad="38100" dist="38100" dir="2700000" algn="tl">
                    <a:srgbClr val="000000">
                      <a:alpha val="43137"/>
                    </a:srgbClr>
                  </a:outerShdw>
                </a:effectLst>
              </a:rPr>
              <a:t> </a:t>
            </a:r>
            <a:r>
              <a:rPr lang="es-UY" sz="2400" b="1" dirty="0" err="1">
                <a:effectLst>
                  <a:outerShdw blurRad="38100" dist="38100" dir="2700000" algn="tl">
                    <a:srgbClr val="000000">
                      <a:alpha val="43137"/>
                    </a:srgbClr>
                  </a:outerShdw>
                </a:effectLst>
              </a:rPr>
              <a:t>with</a:t>
            </a:r>
            <a:r>
              <a:rPr lang="es-UY" sz="2400" b="1" dirty="0">
                <a:effectLst>
                  <a:outerShdw blurRad="38100" dist="38100" dir="2700000" algn="tl">
                    <a:srgbClr val="000000">
                      <a:alpha val="43137"/>
                    </a:srgbClr>
                  </a:outerShdw>
                </a:effectLst>
              </a:rPr>
              <a:t> </a:t>
            </a:r>
            <a:r>
              <a:rPr lang="es-UY" sz="2400" b="1" dirty="0" err="1">
                <a:effectLst>
                  <a:outerShdw blurRad="38100" dist="38100" dir="2700000" algn="tl">
                    <a:srgbClr val="000000">
                      <a:alpha val="43137"/>
                    </a:srgbClr>
                  </a:outerShdw>
                </a:effectLst>
              </a:rPr>
              <a:t>the</a:t>
            </a:r>
            <a:r>
              <a:rPr lang="es-UY" sz="2400" b="1" dirty="0">
                <a:effectLst>
                  <a:outerShdw blurRad="38100" dist="38100" dir="2700000" algn="tl">
                    <a:srgbClr val="000000">
                      <a:alpha val="43137"/>
                    </a:srgbClr>
                  </a:outerShdw>
                </a:effectLst>
              </a:rPr>
              <a:t> </a:t>
            </a:r>
            <a:r>
              <a:rPr lang="es-UY" sz="2400" b="1" dirty="0" err="1">
                <a:effectLst>
                  <a:outerShdw blurRad="38100" dist="38100" dir="2700000" algn="tl">
                    <a:srgbClr val="000000">
                      <a:alpha val="43137"/>
                    </a:srgbClr>
                  </a:outerShdw>
                </a:effectLst>
              </a:rPr>
              <a:t>paragraphs</a:t>
            </a:r>
            <a:r>
              <a:rPr lang="es-UY" sz="2400" b="1" dirty="0">
                <a:effectLst>
                  <a:outerShdw blurRad="38100" dist="38100" dir="2700000" algn="tl">
                    <a:srgbClr val="000000">
                      <a:alpha val="43137"/>
                    </a:srgbClr>
                  </a:outerShdw>
                </a:effectLst>
              </a:rPr>
              <a:t> </a:t>
            </a:r>
            <a:r>
              <a:rPr lang="es-UY" sz="2400" b="1" dirty="0" err="1">
                <a:effectLst>
                  <a:outerShdw blurRad="38100" dist="38100" dir="2700000" algn="tl">
                    <a:srgbClr val="000000">
                      <a:alpha val="43137"/>
                    </a:srgbClr>
                  </a:outerShdw>
                </a:effectLst>
              </a:rPr>
              <a:t>below</a:t>
            </a:r>
            <a:r>
              <a:rPr lang="es-UY" sz="2400" b="1" dirty="0">
                <a:effectLst>
                  <a:outerShdw blurRad="38100" dist="38100" dir="2700000" algn="tl">
                    <a:srgbClr val="000000">
                      <a:alpha val="43137"/>
                    </a:srgbClr>
                  </a:outerShdw>
                </a:effectLst>
              </a:rPr>
              <a:t>:</a:t>
            </a:r>
            <a:endParaRPr lang="en-US" sz="2400" b="1" dirty="0">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B2997E82-0B85-623D-7CFF-B483262020E2}"/>
              </a:ext>
            </a:extLst>
          </p:cNvPr>
          <p:cNvSpPr/>
          <p:nvPr/>
        </p:nvSpPr>
        <p:spPr>
          <a:xfrm>
            <a:off x="0" y="3175819"/>
            <a:ext cx="373626" cy="855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dirty="0"/>
              <a:t>1</a:t>
            </a:r>
            <a:endParaRPr lang="en-US" dirty="0"/>
          </a:p>
        </p:txBody>
      </p:sp>
      <p:sp>
        <p:nvSpPr>
          <p:cNvPr id="7" name="Rectangle 6">
            <a:extLst>
              <a:ext uri="{FF2B5EF4-FFF2-40B4-BE49-F238E27FC236}">
                <a16:creationId xmlns:a16="http://schemas.microsoft.com/office/drawing/2014/main" id="{D9F0ED5D-0205-FF87-46B9-11336EB65BD3}"/>
              </a:ext>
            </a:extLst>
          </p:cNvPr>
          <p:cNvSpPr/>
          <p:nvPr/>
        </p:nvSpPr>
        <p:spPr>
          <a:xfrm>
            <a:off x="0" y="4597752"/>
            <a:ext cx="373626" cy="855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dirty="0"/>
              <a:t>2</a:t>
            </a:r>
            <a:endParaRPr lang="en-US" dirty="0"/>
          </a:p>
        </p:txBody>
      </p:sp>
      <p:sp>
        <p:nvSpPr>
          <p:cNvPr id="8" name="Rectangle 7">
            <a:extLst>
              <a:ext uri="{FF2B5EF4-FFF2-40B4-BE49-F238E27FC236}">
                <a16:creationId xmlns:a16="http://schemas.microsoft.com/office/drawing/2014/main" id="{E0EA84B4-E9FF-5AC3-1E7A-53FE3F3D8393}"/>
              </a:ext>
            </a:extLst>
          </p:cNvPr>
          <p:cNvSpPr/>
          <p:nvPr/>
        </p:nvSpPr>
        <p:spPr>
          <a:xfrm>
            <a:off x="29153" y="5894437"/>
            <a:ext cx="373626" cy="855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dirty="0"/>
              <a:t>3</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2"/>
          <p:cNvPicPr/>
          <p:nvPr/>
        </p:nvPicPr>
        <p:blipFill>
          <a:blip r:embed="rId2"/>
          <a:stretch/>
        </p:blipFill>
        <p:spPr>
          <a:xfrm>
            <a:off x="1333440" y="1047600"/>
            <a:ext cx="9524520" cy="4762080"/>
          </a:xfrm>
          <a:prstGeom prst="rect">
            <a:avLst/>
          </a:prstGeom>
          <a:ln w="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Box 2"/>
          <p:cNvSpPr/>
          <p:nvPr/>
        </p:nvSpPr>
        <p:spPr>
          <a:xfrm>
            <a:off x="343380" y="491613"/>
            <a:ext cx="11505240" cy="6116118"/>
          </a:xfrm>
          <a:prstGeom prst="rect">
            <a:avLst/>
          </a:prstGeom>
          <a:solidFill>
            <a:schemeClr val="bg2"/>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201"/>
              </a:spcBef>
              <a:buNone/>
            </a:pPr>
            <a:r>
              <a:rPr lang="en-US" sz="2000" b="1" strike="noStrike" spc="-1" dirty="0">
                <a:solidFill>
                  <a:srgbClr val="2F5496"/>
                </a:solidFill>
                <a:latin typeface="Calibri Light"/>
                <a:ea typeface="Times New Roman"/>
              </a:rPr>
              <a:t>Engineering Technologist</a:t>
            </a:r>
          </a:p>
          <a:p>
            <a:pPr>
              <a:lnSpc>
                <a:spcPct val="107000"/>
              </a:lnSpc>
              <a:spcBef>
                <a:spcPts val="201"/>
              </a:spcBef>
              <a:buNone/>
            </a:pPr>
            <a:endParaRPr lang="en-US" sz="2000" b="1" strike="noStrike" spc="-1" dirty="0">
              <a:solidFill>
                <a:srgbClr val="2F5496"/>
              </a:solidFill>
              <a:latin typeface="Calibri Light"/>
              <a:ea typeface="Times New Roman"/>
            </a:endParaRPr>
          </a:p>
          <a:p>
            <a:pPr>
              <a:lnSpc>
                <a:spcPct val="107000"/>
              </a:lnSpc>
              <a:spcBef>
                <a:spcPts val="201"/>
              </a:spcBef>
              <a:buNone/>
            </a:pPr>
            <a:endParaRPr lang="es-ES" sz="2000" b="0" strike="noStrike" spc="-1" dirty="0">
              <a:latin typeface="Arial"/>
            </a:endParaRPr>
          </a:p>
          <a:p>
            <a:pPr>
              <a:lnSpc>
                <a:spcPct val="100000"/>
              </a:lnSpc>
              <a:buNone/>
            </a:pPr>
            <a:r>
              <a:rPr lang="en-US" sz="1800" b="0" strike="noStrike" spc="-1" dirty="0">
                <a:solidFill>
                  <a:srgbClr val="000000"/>
                </a:solidFill>
                <a:latin typeface="Times New Roman"/>
                <a:ea typeface="Times New Roman"/>
              </a:rPr>
              <a:t>An </a:t>
            </a:r>
            <a:r>
              <a:rPr lang="en-US" sz="1800" b="1" strike="noStrike" spc="-1" dirty="0">
                <a:solidFill>
                  <a:srgbClr val="000000"/>
                </a:solidFill>
                <a:latin typeface="Times New Roman"/>
                <a:ea typeface="Times New Roman"/>
              </a:rPr>
              <a:t>engineering technologist</a:t>
            </a:r>
            <a:r>
              <a:rPr lang="en-US" sz="1800" b="0" strike="noStrike" spc="-1" dirty="0">
                <a:solidFill>
                  <a:srgbClr val="000000"/>
                </a:solidFill>
                <a:latin typeface="Times New Roman"/>
                <a:ea typeface="Times New Roman"/>
              </a:rPr>
              <a:t> is a specialist devoted to the implementation of existing technology within a field of engineering. Technologists often work with engineers in a wide variety of projects by applying basic engineering principles and technical skills. The work of technologists is usually focused on the portion of the technological spectrum closest to product improvement, manufacturing, construction, and engineering operational functions.</a:t>
            </a:r>
            <a:endParaRPr lang="es-ES" sz="1800" b="0" strike="noStrike" spc="-1" dirty="0">
              <a:latin typeface="Arial"/>
            </a:endParaRPr>
          </a:p>
          <a:p>
            <a:pPr>
              <a:lnSpc>
                <a:spcPct val="100000"/>
              </a:lnSpc>
              <a:buNone/>
            </a:pPr>
            <a:endParaRPr lang="es-ES" sz="1800" b="0" strike="noStrike" spc="-1" dirty="0">
              <a:latin typeface="Arial"/>
            </a:endParaRPr>
          </a:p>
          <a:p>
            <a:pPr>
              <a:lnSpc>
                <a:spcPct val="100000"/>
              </a:lnSpc>
              <a:buNone/>
            </a:pPr>
            <a:endParaRPr lang="es-ES" spc="-1" dirty="0">
              <a:latin typeface="Arial"/>
            </a:endParaRPr>
          </a:p>
          <a:p>
            <a:pPr>
              <a:lnSpc>
                <a:spcPct val="100000"/>
              </a:lnSpc>
              <a:buNone/>
            </a:pPr>
            <a:endParaRPr lang="es-ES" sz="1800" b="0" strike="noStrike" spc="-1" dirty="0">
              <a:latin typeface="Arial"/>
            </a:endParaRPr>
          </a:p>
          <a:p>
            <a:pPr>
              <a:lnSpc>
                <a:spcPct val="100000"/>
              </a:lnSpc>
              <a:buNone/>
            </a:pPr>
            <a:r>
              <a:rPr lang="en-US" sz="1800" b="0" strike="noStrike" spc="-1" dirty="0">
                <a:solidFill>
                  <a:srgbClr val="000000"/>
                </a:solidFill>
                <a:latin typeface="Times New Roman"/>
                <a:ea typeface="Times New Roman"/>
              </a:rPr>
              <a:t>Technologists are employed in a large and wide-array of industries, including manufacturing, construction, industrial, maintenance, and management. They may be hired as managers of technology, depending on the technologist's educational emphasis on management preparation. Entry-level positions such as product design, testing, development, systems development, field engineering, technical operations, and quality control are all common positions for engineering technology graduates.</a:t>
            </a:r>
            <a:endParaRPr lang="es-ES" sz="1800" b="0" strike="noStrike" spc="-1" dirty="0">
              <a:latin typeface="Arial"/>
            </a:endParaRPr>
          </a:p>
          <a:p>
            <a:pPr>
              <a:lnSpc>
                <a:spcPct val="100000"/>
              </a:lnSpc>
              <a:buNone/>
            </a:pPr>
            <a:endParaRPr lang="es-ES" sz="1800" b="0" strike="noStrike" spc="-1" dirty="0">
              <a:latin typeface="Arial"/>
            </a:endParaRPr>
          </a:p>
          <a:p>
            <a:pPr>
              <a:lnSpc>
                <a:spcPct val="100000"/>
              </a:lnSpc>
              <a:buNone/>
            </a:pPr>
            <a:endParaRPr lang="es-ES" spc="-1" dirty="0">
              <a:latin typeface="Arial"/>
            </a:endParaRPr>
          </a:p>
          <a:p>
            <a:pPr>
              <a:lnSpc>
                <a:spcPct val="100000"/>
              </a:lnSpc>
              <a:buNone/>
            </a:pPr>
            <a:endParaRPr lang="es-ES" sz="1800" b="0" strike="noStrike" spc="-1" dirty="0">
              <a:latin typeface="Arial"/>
            </a:endParaRPr>
          </a:p>
          <a:p>
            <a:pPr>
              <a:lnSpc>
                <a:spcPct val="100000"/>
              </a:lnSpc>
              <a:buNone/>
            </a:pPr>
            <a:r>
              <a:rPr lang="en-US" sz="1800" b="0" strike="noStrike" spc="-1" dirty="0">
                <a:solidFill>
                  <a:srgbClr val="000000"/>
                </a:solidFill>
                <a:latin typeface="Times New Roman"/>
                <a:ea typeface="Times New Roman"/>
              </a:rPr>
              <a:t>In general, the work of engineering technologists focuses on the applied and practical application of engineering principles, whereas the work of engineers emphasizes the theoretical aspects of mathematical, scientific and engineering principles. Candidates must have a minimum of a high school diploma or high school equivalent.</a:t>
            </a:r>
            <a:endParaRPr lang="es-ES" sz="1800" b="0" strike="noStrike" spc="-1" dirty="0">
              <a:latin typeface="Arial"/>
            </a:endParaRPr>
          </a:p>
        </p:txBody>
      </p:sp>
      <p:sp>
        <p:nvSpPr>
          <p:cNvPr id="2" name="Rectangle: Rounded Corners 1">
            <a:extLst>
              <a:ext uri="{FF2B5EF4-FFF2-40B4-BE49-F238E27FC236}">
                <a16:creationId xmlns:a16="http://schemas.microsoft.com/office/drawing/2014/main" id="{57F91F5B-8392-3523-44CF-D0CAC213AFC2}"/>
              </a:ext>
            </a:extLst>
          </p:cNvPr>
          <p:cNvSpPr/>
          <p:nvPr/>
        </p:nvSpPr>
        <p:spPr>
          <a:xfrm>
            <a:off x="393291" y="5048864"/>
            <a:ext cx="6646606" cy="4621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UY" dirty="0" err="1"/>
              <a:t>Main</a:t>
            </a:r>
            <a:r>
              <a:rPr lang="es-UY" dirty="0"/>
              <a:t> </a:t>
            </a:r>
            <a:r>
              <a:rPr lang="es-UY" dirty="0" err="1"/>
              <a:t>focus</a:t>
            </a:r>
            <a:r>
              <a:rPr lang="es-UY" dirty="0"/>
              <a:t> </a:t>
            </a:r>
            <a:r>
              <a:rPr lang="es-UY" dirty="0" err="1"/>
              <a:t>of</a:t>
            </a:r>
            <a:r>
              <a:rPr lang="es-UY" dirty="0"/>
              <a:t> </a:t>
            </a:r>
            <a:r>
              <a:rPr lang="es-UY" dirty="0" err="1"/>
              <a:t>engineering</a:t>
            </a:r>
            <a:r>
              <a:rPr lang="es-UY" dirty="0"/>
              <a:t> </a:t>
            </a:r>
            <a:r>
              <a:rPr lang="es-UY" dirty="0" err="1"/>
              <a:t>technologists</a:t>
            </a:r>
            <a:r>
              <a:rPr lang="es-UY" dirty="0"/>
              <a:t>’ </a:t>
            </a:r>
            <a:r>
              <a:rPr lang="es-UY" dirty="0" err="1"/>
              <a:t>work</a:t>
            </a:r>
            <a:endParaRPr lang="en-US" dirty="0"/>
          </a:p>
        </p:txBody>
      </p:sp>
      <p:sp>
        <p:nvSpPr>
          <p:cNvPr id="3" name="Rectangle: Rounded Corners 2">
            <a:extLst>
              <a:ext uri="{FF2B5EF4-FFF2-40B4-BE49-F238E27FC236}">
                <a16:creationId xmlns:a16="http://schemas.microsoft.com/office/drawing/2014/main" id="{447EDCF7-28F4-ED08-1C2A-34FE497A64DC}"/>
              </a:ext>
            </a:extLst>
          </p:cNvPr>
          <p:cNvSpPr/>
          <p:nvPr/>
        </p:nvSpPr>
        <p:spPr>
          <a:xfrm>
            <a:off x="393291" y="983226"/>
            <a:ext cx="6646606" cy="54077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UY" dirty="0" err="1"/>
              <a:t>Engineering</a:t>
            </a:r>
            <a:r>
              <a:rPr lang="es-UY" dirty="0"/>
              <a:t> </a:t>
            </a:r>
            <a:r>
              <a:rPr lang="es-UY" dirty="0" err="1"/>
              <a:t>technologists</a:t>
            </a:r>
            <a:r>
              <a:rPr lang="es-UY" dirty="0"/>
              <a:t>’ </a:t>
            </a:r>
            <a:r>
              <a:rPr lang="es-UY" dirty="0" err="1"/>
              <a:t>field</a:t>
            </a:r>
            <a:r>
              <a:rPr lang="es-UY" dirty="0"/>
              <a:t> </a:t>
            </a:r>
            <a:r>
              <a:rPr lang="es-UY" dirty="0" err="1"/>
              <a:t>of</a:t>
            </a:r>
            <a:r>
              <a:rPr lang="es-UY" dirty="0"/>
              <a:t> </a:t>
            </a:r>
            <a:r>
              <a:rPr lang="es-UY" dirty="0" err="1"/>
              <a:t>work</a:t>
            </a:r>
            <a:endParaRPr lang="en-US" dirty="0"/>
          </a:p>
        </p:txBody>
      </p:sp>
      <p:sp>
        <p:nvSpPr>
          <p:cNvPr id="4" name="Rectangle: Rounded Corners 3">
            <a:extLst>
              <a:ext uri="{FF2B5EF4-FFF2-40B4-BE49-F238E27FC236}">
                <a16:creationId xmlns:a16="http://schemas.microsoft.com/office/drawing/2014/main" id="{5471DF85-DFA7-5A27-7B99-EDC51E36EC4B}"/>
              </a:ext>
            </a:extLst>
          </p:cNvPr>
          <p:cNvSpPr/>
          <p:nvPr/>
        </p:nvSpPr>
        <p:spPr>
          <a:xfrm>
            <a:off x="343380" y="2822334"/>
            <a:ext cx="6646606" cy="5407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UY" dirty="0"/>
              <a:t>Positions </a:t>
            </a:r>
            <a:r>
              <a:rPr lang="es-UY" dirty="0" err="1"/>
              <a:t>for</a:t>
            </a:r>
            <a:r>
              <a:rPr lang="es-UY" dirty="0"/>
              <a:t> </a:t>
            </a:r>
            <a:r>
              <a:rPr lang="es-UY" dirty="0" err="1"/>
              <a:t>engineering</a:t>
            </a:r>
            <a:r>
              <a:rPr lang="es-UY" dirty="0"/>
              <a:t> </a:t>
            </a:r>
            <a:r>
              <a:rPr lang="es-UY" dirty="0" err="1"/>
              <a:t>technologists</a:t>
            </a:r>
            <a:endParaRPr lang="en-US" dirty="0"/>
          </a:p>
        </p:txBody>
      </p:sp>
    </p:spTree>
    <p:extLst>
      <p:ext uri="{BB962C8B-B14F-4D97-AF65-F5344CB8AC3E}">
        <p14:creationId xmlns:p14="http://schemas.microsoft.com/office/powerpoint/2010/main" val="4039677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2"/>
          <p:cNvSpPr/>
          <p:nvPr/>
        </p:nvSpPr>
        <p:spPr>
          <a:xfrm>
            <a:off x="612720" y="2293560"/>
            <a:ext cx="10253520" cy="1399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201"/>
              </a:spcBef>
              <a:buNone/>
            </a:pPr>
            <a:r>
              <a:rPr lang="en-US" sz="2800" b="1" strike="noStrike" spc="-1">
                <a:solidFill>
                  <a:srgbClr val="2F5496"/>
                </a:solidFill>
                <a:latin typeface="Calibri Light"/>
                <a:ea typeface="Times New Roman"/>
              </a:rPr>
              <a:t>Engineers</a:t>
            </a:r>
            <a:endParaRPr lang="es-ES" sz="2800" b="0" strike="noStrike" spc="-1">
              <a:latin typeface="Arial"/>
            </a:endParaRPr>
          </a:p>
          <a:p>
            <a:pPr>
              <a:lnSpc>
                <a:spcPct val="100000"/>
              </a:lnSpc>
              <a:buNone/>
            </a:pPr>
            <a:r>
              <a:rPr lang="en-US" sz="2800" b="0" strike="noStrike" spc="-1">
                <a:solidFill>
                  <a:srgbClr val="000000"/>
                </a:solidFill>
                <a:latin typeface="Times New Roman"/>
                <a:ea typeface="Times New Roman"/>
              </a:rPr>
              <a:t>Engineers design equipment and systems. They have B.S., M.S., or Ph.D. in Electrical, Mechanical, Civil or other engineering fields.</a:t>
            </a:r>
            <a:endParaRPr lang="es-ES" sz="2800" b="0" strike="noStrike" spc="-1">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2"/>
          <p:cNvSpPr/>
          <p:nvPr/>
        </p:nvSpPr>
        <p:spPr>
          <a:xfrm>
            <a:off x="254520" y="896400"/>
            <a:ext cx="11682720" cy="59029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Bef>
                <a:spcPts val="201"/>
              </a:spcBef>
              <a:buNone/>
            </a:pPr>
            <a:r>
              <a:rPr lang="en-US" sz="2000" b="1" u="sng" strike="noStrike" spc="-1">
                <a:solidFill>
                  <a:srgbClr val="2F5496"/>
                </a:solidFill>
                <a:uFillTx/>
                <a:latin typeface="Calibri Light"/>
                <a:ea typeface="Times New Roman"/>
              </a:rPr>
              <a:t>Mechanical Engineering Technologist Responsibilities</a:t>
            </a:r>
            <a:endParaRPr lang="es-ES" sz="2000" b="0" strike="noStrike" spc="-1">
              <a:latin typeface="Arial"/>
            </a:endParaRPr>
          </a:p>
          <a:p>
            <a:pPr>
              <a:lnSpc>
                <a:spcPct val="100000"/>
              </a:lnSpc>
              <a:buNone/>
            </a:pPr>
            <a:r>
              <a:rPr lang="en-US" sz="1800" b="0" strike="noStrike" spc="-1">
                <a:solidFill>
                  <a:srgbClr val="000000"/>
                </a:solidFill>
                <a:latin typeface="Times New Roman"/>
                <a:ea typeface="Times New Roman"/>
              </a:rPr>
              <a:t>Here are examples of responsibilities from real mechanical engineering technologist resumes representing typical tasks they are likely to perform in their roles.</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Design, manage and recommend layout changes and equipment purchases.</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Manage and coordinate a company wide transition from 2D AutoCAD to a 3D modeling environment.</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Supervise teams of support personnel to accomplish field test missions and facilitate effective communication between test teams and customers.</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Circuit design and PCB layout.</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Test, troubleshoot, disassemble and repair mechanical equipment supporting the U.S. navy's MK30 underwater target program.</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Work with other engineers and customers to create electronic sub-assemblies and modules including analog and digital design and PCB layout.</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Work with the implementation of HVAC systems for new and remodel buildings using AutoCAD.</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Assess new materials and research documentation to determine compliance with ANSI and ISO standards.</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Maintain and insure compliance with HazMAT, ISO and OSHA plant procedures and regulations.</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Support engineering team in planning projects, budgeting, and drawing diagrams in AutoCAD.</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Work hands-on with maintenance personnel (electrical &amp; mechanical) and millwrights to troubleshoot and solve problems.</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Build prototype circuits and/or test fixtures by hand using SMT components as small as TSSOP and BQSOP packages.</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Coordinate with the PCB designer about changes need in components part numbers and SMD footprints due to incorrect PCAD libraries.</a:t>
            </a:r>
            <a:endParaRPr lang="es-ES" sz="1800" b="0" strike="noStrike" spc="-1">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Box 2"/>
          <p:cNvSpPr/>
          <p:nvPr/>
        </p:nvSpPr>
        <p:spPr>
          <a:xfrm>
            <a:off x="337320" y="2045880"/>
            <a:ext cx="11736000" cy="376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Fabricate parts for modifications to equipment to adhere to the safety and ergonomic needs of the company and OSHA standards.</a:t>
            </a:r>
            <a:endParaRPr lang="es-ES" sz="1800" b="0" strike="noStrike" spc="-1">
              <a:latin typeface="Arial"/>
            </a:endParaRPr>
          </a:p>
          <a:p>
            <a:pPr marL="343080" indent="-343080">
              <a:lnSpc>
                <a:spcPct val="100000"/>
              </a:lnSpc>
              <a:buClr>
                <a:srgbClr val="000000"/>
              </a:buClr>
              <a:buFont typeface="Symbol"/>
              <a:buChar char=""/>
              <a:tabLst>
                <a:tab pos="457200" algn="l"/>
              </a:tabLst>
            </a:pPr>
            <a:r>
              <a:rPr lang="en-US" sz="1800" b="0" strike="noStrike" spc="-1">
                <a:solidFill>
                  <a:srgbClr val="000000"/>
                </a:solidFill>
                <a:latin typeface="Times New Roman"/>
                <a:ea typeface="Times New Roman"/>
              </a:rPr>
              <a:t>Oversee civil, site utilities, HVAC, electrical, controls, structural, finishes, fire protection, and plumbing.</a:t>
            </a:r>
            <a:endParaRPr lang="es-ES" sz="1800" b="0" strike="noStrike" spc="-1">
              <a:latin typeface="Arial"/>
            </a:endParaRPr>
          </a:p>
          <a:p>
            <a:pPr>
              <a:lnSpc>
                <a:spcPct val="107000"/>
              </a:lnSpc>
              <a:spcAft>
                <a:spcPts val="799"/>
              </a:spcAft>
              <a:buNone/>
              <a:tabLst>
                <a:tab pos="457200" algn="l"/>
              </a:tabLst>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Perform preventative maintenance on SMT placement machines.</a:t>
            </a:r>
            <a:endParaRPr lang="es-ES" sz="1800" b="0" strike="noStrike" spc="-1">
              <a:latin typeface="Arial"/>
            </a:endParaRPr>
          </a:p>
          <a:p>
            <a:pPr>
              <a:lnSpc>
                <a:spcPct val="107000"/>
              </a:lnSpc>
              <a:spcAft>
                <a:spcPts val="799"/>
              </a:spcAft>
              <a:buNone/>
              <a:tabLst>
                <a:tab pos="457200" algn="l"/>
              </a:tabLst>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Conduct mechanical, and electronic repairs on CNC manufacturing equipment.</a:t>
            </a:r>
            <a:endParaRPr lang="es-ES" sz="1800" b="0" strike="noStrike" spc="-1">
              <a:latin typeface="Arial"/>
            </a:endParaRPr>
          </a:p>
          <a:p>
            <a:pPr>
              <a:lnSpc>
                <a:spcPct val="107000"/>
              </a:lnSpc>
              <a:spcAft>
                <a:spcPts val="799"/>
              </a:spcAft>
              <a:buNone/>
              <a:tabLst>
                <a:tab pos="457200" algn="l"/>
              </a:tabLst>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Use SolidWorks and/or AutoCad to modify existing design and newly install equipment.</a:t>
            </a:r>
            <a:endParaRPr lang="es-ES" sz="1800" b="0" strike="noStrike" spc="-1">
              <a:latin typeface="Arial"/>
            </a:endParaRPr>
          </a:p>
          <a:p>
            <a:pPr>
              <a:lnSpc>
                <a:spcPct val="107000"/>
              </a:lnSpc>
              <a:spcAft>
                <a:spcPts val="799"/>
              </a:spcAft>
              <a:buNone/>
              <a:tabLst>
                <a:tab pos="457200" algn="l"/>
              </a:tabLst>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Utilize SolidWorks and AutoCad design machinery for baby care and feminine care sectors.</a:t>
            </a:r>
            <a:endParaRPr lang="es-ES" sz="1800" b="0" strike="noStrike" spc="-1">
              <a:latin typeface="Arial"/>
            </a:endParaRPr>
          </a:p>
          <a:p>
            <a:pPr>
              <a:lnSpc>
                <a:spcPct val="107000"/>
              </a:lnSpc>
              <a:spcAft>
                <a:spcPts val="799"/>
              </a:spcAft>
              <a:buNone/>
              <a:tabLst>
                <a:tab pos="457200" algn="l"/>
              </a:tabLst>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Collaborate closely with contract manufacturers to ensure prototype assemblies are built during the development stages of high-end servers.</a:t>
            </a:r>
            <a:endParaRPr lang="es-ES" sz="1800" b="0" strike="noStrike" spc="-1">
              <a:latin typeface="Arial"/>
            </a:endParaRPr>
          </a:p>
          <a:p>
            <a:pPr>
              <a:lnSpc>
                <a:spcPct val="107000"/>
              </a:lnSpc>
              <a:spcAft>
                <a:spcPts val="799"/>
              </a:spcAft>
              <a:buNone/>
              <a:tabLst>
                <a:tab pos="457200" algn="l"/>
              </a:tabLst>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Assist mechanical engineers with facility design through producing sketches/ rough design layouts, basic calculations/ estimates, and educate suggestions.</a:t>
            </a:r>
            <a:endParaRPr lang="es-ES" sz="1800" b="0" strike="noStrike" spc="-1">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Box 2"/>
          <p:cNvSpPr/>
          <p:nvPr/>
        </p:nvSpPr>
        <p:spPr>
          <a:xfrm>
            <a:off x="816840" y="1702800"/>
            <a:ext cx="11034720" cy="440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7000"/>
              </a:lnSpc>
              <a:spcAft>
                <a:spcPts val="799"/>
              </a:spcAft>
              <a:buNone/>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Issue resolution in design, hands on mechanical/electrical wiring, part procurement, facility organization, and safety are daily requirements.</a:t>
            </a:r>
            <a:endParaRPr lang="es-ES" sz="1800" b="0" strike="noStrike" spc="-1">
              <a:latin typeface="Arial"/>
            </a:endParaRPr>
          </a:p>
          <a:p>
            <a:pPr>
              <a:lnSpc>
                <a:spcPct val="107000"/>
              </a:lnSpc>
              <a:spcAft>
                <a:spcPts val="799"/>
              </a:spcAft>
              <a:buNone/>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Work with alignment couplings, belts, and taper lock pulleys.</a:t>
            </a:r>
            <a:endParaRPr lang="es-ES" sz="1800" b="0" strike="noStrike" spc="-1">
              <a:latin typeface="Arial"/>
            </a:endParaRPr>
          </a:p>
          <a:p>
            <a:pPr>
              <a:lnSpc>
                <a:spcPct val="107000"/>
              </a:lnSpc>
              <a:spcAft>
                <a:spcPts val="799"/>
              </a:spcAft>
              <a:buNone/>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Programme PLCs for general I/O base systems.</a:t>
            </a:r>
            <a:endParaRPr lang="es-ES" sz="1800" b="0" strike="noStrike" spc="-1">
              <a:latin typeface="Arial"/>
            </a:endParaRPr>
          </a:p>
          <a:p>
            <a:pPr>
              <a:lnSpc>
                <a:spcPct val="107000"/>
              </a:lnSpc>
              <a:spcAft>
                <a:spcPts val="799"/>
              </a:spcAft>
              <a:buNone/>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Replace air handler filters, documenting airflow CFM, replacement or adjust tension of belts, pulleys and tensioners.</a:t>
            </a:r>
            <a:endParaRPr lang="es-ES" sz="1800" b="0" strike="noStrike" spc="-1">
              <a:latin typeface="Arial"/>
            </a:endParaRPr>
          </a:p>
          <a:p>
            <a:pPr>
              <a:lnSpc>
                <a:spcPct val="107000"/>
              </a:lnSpc>
              <a:spcAft>
                <a:spcPts val="799"/>
              </a:spcAft>
              <a:buNone/>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Verify if materials install meet manufactures' recommend installation requirement or UL listing and/or usage.</a:t>
            </a:r>
            <a:endParaRPr lang="es-ES" sz="1800" b="0" strike="noStrike" spc="-1">
              <a:latin typeface="Arial"/>
            </a:endParaRPr>
          </a:p>
          <a:p>
            <a:pPr>
              <a:lnSpc>
                <a:spcPct val="107000"/>
              </a:lnSpc>
              <a:spcAft>
                <a:spcPts val="799"/>
              </a:spcAft>
              <a:buNone/>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Conduct research for software and hardware enhancements and other special projects such as data encryption, anti-virus implementation and storage solutions.</a:t>
            </a:r>
            <a:endParaRPr lang="es-ES" sz="1800" b="0" strike="noStrike" spc="-1">
              <a:latin typeface="Arial"/>
            </a:endParaRPr>
          </a:p>
          <a:p>
            <a:pPr>
              <a:lnSpc>
                <a:spcPct val="107000"/>
              </a:lnSpc>
              <a:spcAft>
                <a:spcPts val="799"/>
              </a:spcAft>
              <a:buNone/>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Prepare and issue IQ, OQ, PQ validation packages for customers, maintain results in IQMS ERP system.</a:t>
            </a:r>
            <a:endParaRPr lang="es-ES" sz="1800" b="0" strike="noStrike" spc="-1">
              <a:latin typeface="Arial"/>
            </a:endParaRPr>
          </a:p>
          <a:p>
            <a:pPr>
              <a:lnSpc>
                <a:spcPct val="107000"/>
              </a:lnSpc>
              <a:spcAft>
                <a:spcPts val="799"/>
              </a:spcAft>
              <a:buNone/>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Maintain document data spreadsheet file via SharePoint for all applicable groups.</a:t>
            </a:r>
            <a:endParaRPr lang="es-ES" sz="1800" b="0" strike="noStrike" spc="-1">
              <a:latin typeface="Arial"/>
            </a:endParaRPr>
          </a:p>
          <a:p>
            <a:pPr>
              <a:lnSpc>
                <a:spcPct val="100000"/>
              </a:lnSpc>
              <a:buNone/>
              <a:tabLst>
                <a:tab pos="457200" algn="l"/>
              </a:tabLst>
            </a:pPr>
            <a:r>
              <a:rPr lang="en-US" sz="1800" b="0" strike="noStrike" spc="-1">
                <a:solidFill>
                  <a:srgbClr val="000000"/>
                </a:solidFill>
                <a:latin typeface="Symbol"/>
                <a:ea typeface="Times New Roman"/>
              </a:rPr>
              <a:t>·</a:t>
            </a:r>
            <a:r>
              <a:rPr lang="en-US" sz="1800" b="0" strike="noStrike" spc="-1">
                <a:solidFill>
                  <a:srgbClr val="000000"/>
                </a:solidFill>
                <a:latin typeface="Times New Roman"/>
                <a:ea typeface="Times New Roman"/>
              </a:rPr>
              <a:t>  Prepare cumulative production and IP rates for regulatory reporting.</a:t>
            </a:r>
            <a:endParaRPr lang="es-ES" sz="1800" b="0" strike="noStrike" spc="-1">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2"/>
          <p:cNvPicPr/>
          <p:nvPr/>
        </p:nvPicPr>
        <p:blipFill>
          <a:blip r:embed="rId2"/>
          <a:stretch/>
        </p:blipFill>
        <p:spPr>
          <a:xfrm>
            <a:off x="1523880" y="0"/>
            <a:ext cx="9143640" cy="6857640"/>
          </a:xfrm>
          <a:prstGeom prst="rect">
            <a:avLst/>
          </a:prstGeom>
          <a:ln w="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2"/>
          <p:cNvPicPr/>
          <p:nvPr/>
        </p:nvPicPr>
        <p:blipFill>
          <a:blip r:embed="rId2"/>
          <a:stretch/>
        </p:blipFill>
        <p:spPr>
          <a:xfrm>
            <a:off x="522720" y="145800"/>
            <a:ext cx="9987964" cy="6530040"/>
          </a:xfrm>
          <a:prstGeom prst="rect">
            <a:avLst/>
          </a:prstGeom>
          <a:ln w="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Box 2"/>
          <p:cNvSpPr/>
          <p:nvPr/>
        </p:nvSpPr>
        <p:spPr>
          <a:xfrm>
            <a:off x="739080" y="1694880"/>
            <a:ext cx="10677240" cy="206064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200" b="0" strike="noStrike" spc="-1" dirty="0">
                <a:solidFill>
                  <a:srgbClr val="000000"/>
                </a:solidFill>
                <a:latin typeface="Times New Roman"/>
                <a:ea typeface="Times New Roman"/>
              </a:rPr>
              <a:t>Education paths:</a:t>
            </a:r>
            <a:endParaRPr lang="es-ES" sz="3200" b="0" strike="noStrike" spc="-1" dirty="0">
              <a:latin typeface="Arial"/>
            </a:endParaRPr>
          </a:p>
          <a:p>
            <a:pPr>
              <a:lnSpc>
                <a:spcPct val="100000"/>
              </a:lnSpc>
              <a:buNone/>
            </a:pPr>
            <a:r>
              <a:rPr lang="en-US" sz="3200" b="0" strike="noStrike" spc="-1" dirty="0">
                <a:solidFill>
                  <a:srgbClr val="000000"/>
                </a:solidFill>
                <a:latin typeface="Times New Roman"/>
                <a:ea typeface="Times New Roman"/>
              </a:rPr>
              <a:t>An Engineer has a 4-year university degree</a:t>
            </a:r>
            <a:endParaRPr lang="es-ES" sz="3200" b="0" strike="noStrike" spc="-1" dirty="0">
              <a:latin typeface="Arial"/>
            </a:endParaRPr>
          </a:p>
          <a:p>
            <a:pPr>
              <a:lnSpc>
                <a:spcPct val="100000"/>
              </a:lnSpc>
              <a:buNone/>
            </a:pPr>
            <a:r>
              <a:rPr lang="en-US" sz="3200" b="0" strike="noStrike" spc="-1" dirty="0">
                <a:solidFill>
                  <a:srgbClr val="000000"/>
                </a:solidFill>
                <a:latin typeface="Times New Roman"/>
                <a:ea typeface="Times New Roman"/>
              </a:rPr>
              <a:t>A Technologist has a 3-year college diploma</a:t>
            </a:r>
            <a:endParaRPr lang="es-ES" sz="3200" b="0" strike="noStrike" spc="-1" dirty="0">
              <a:latin typeface="Arial"/>
            </a:endParaRPr>
          </a:p>
          <a:p>
            <a:pPr>
              <a:lnSpc>
                <a:spcPct val="100000"/>
              </a:lnSpc>
              <a:buNone/>
            </a:pPr>
            <a:r>
              <a:rPr lang="en-US" sz="3200" b="0" strike="noStrike" spc="-1" dirty="0">
                <a:solidFill>
                  <a:srgbClr val="000000"/>
                </a:solidFill>
                <a:latin typeface="Times New Roman"/>
                <a:ea typeface="Times New Roman"/>
              </a:rPr>
              <a:t>A Tradesperson has completed an 1800 hour vocational diploma</a:t>
            </a:r>
            <a:endParaRPr lang="es-ES" sz="3200" b="0" strike="noStrike" spc="-1" dirty="0">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Box 4"/>
          <p:cNvSpPr/>
          <p:nvPr/>
        </p:nvSpPr>
        <p:spPr>
          <a:xfrm>
            <a:off x="5586120" y="338400"/>
            <a:ext cx="6094080" cy="37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FB4AB6"/>
                </a:solidFill>
                <a:uFillTx/>
                <a:latin typeface="Century Gothic"/>
                <a:hlinkClick r:id="rId2"/>
              </a:rPr>
              <a:t>https://utec.edu.uy/en/education/undergraduate-study/technologist-degree-in-industrial-mechanics/</a:t>
            </a:r>
            <a:endParaRPr lang="es-ES" sz="1800" b="0" strike="noStrike" spc="-1">
              <a:latin typeface="Arial"/>
            </a:endParaRPr>
          </a:p>
        </p:txBody>
      </p:sp>
      <p:pic>
        <p:nvPicPr>
          <p:cNvPr id="146" name="Picture 6"/>
          <p:cNvPicPr/>
          <p:nvPr/>
        </p:nvPicPr>
        <p:blipFill>
          <a:blip r:embed="rId3"/>
          <a:srcRect t="12945" b="4983"/>
          <a:stretch/>
        </p:blipFill>
        <p:spPr>
          <a:xfrm>
            <a:off x="0" y="1139760"/>
            <a:ext cx="12191760" cy="5628240"/>
          </a:xfrm>
          <a:prstGeom prst="rect">
            <a:avLst/>
          </a:prstGeom>
          <a:ln w="0">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Box 2"/>
          <p:cNvSpPr/>
          <p:nvPr/>
        </p:nvSpPr>
        <p:spPr>
          <a:xfrm>
            <a:off x="618480" y="1424520"/>
            <a:ext cx="10776960" cy="4205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0000"/>
                </a:solidFill>
                <a:latin typeface="Century Gothic"/>
              </a:rPr>
              <a:t>+ABOUT THE DEGREE</a:t>
            </a:r>
            <a:endParaRPr lang="es-ES" sz="1800" b="0" strike="noStrike" spc="-1">
              <a:latin typeface="Arial"/>
            </a:endParaRPr>
          </a:p>
          <a:p>
            <a:pPr>
              <a:lnSpc>
                <a:spcPct val="100000"/>
              </a:lnSpc>
              <a:buNone/>
            </a:pPr>
            <a:r>
              <a:rPr lang="en-US" sz="1800" b="0" strike="noStrike" spc="-1">
                <a:solidFill>
                  <a:srgbClr val="000000"/>
                </a:solidFill>
                <a:latin typeface="Century Gothic"/>
              </a:rPr>
              <a:t>This degree trains professionals capable of developing tasks of relative complexity related to technologies in the fields of mechanical engineering, maintenance, production and management, as well as offering the possibility to join teamwork to carry out the same activities in more complex situations, in terms of their characteristics and scale.</a:t>
            </a:r>
            <a:endParaRPr lang="es-ES" sz="1800" b="0" strike="noStrike" spc="-1">
              <a:latin typeface="Arial"/>
            </a:endParaRPr>
          </a:p>
          <a:p>
            <a:pPr>
              <a:lnSpc>
                <a:spcPct val="100000"/>
              </a:lnSpc>
              <a:buNone/>
            </a:pPr>
            <a:endParaRPr lang="es-ES" sz="1800" b="0" strike="noStrike" spc="-1">
              <a:latin typeface="Arial"/>
            </a:endParaRPr>
          </a:p>
          <a:p>
            <a:pPr>
              <a:lnSpc>
                <a:spcPct val="100000"/>
              </a:lnSpc>
              <a:buNone/>
            </a:pPr>
            <a:r>
              <a:rPr lang="en-US" sz="1800" b="0" strike="noStrike" spc="-1">
                <a:solidFill>
                  <a:srgbClr val="000000"/>
                </a:solidFill>
                <a:latin typeface="Century Gothic"/>
              </a:rPr>
              <a:t>In order to ensure the minimum knowledge, skills and abilities for the graduate profile, the Study Plan will cover four contents that are classified into the following categories: Basic, Technological and Complementary.</a:t>
            </a:r>
            <a:endParaRPr lang="es-ES" sz="1800" b="0" strike="noStrike" spc="-1">
              <a:latin typeface="Arial"/>
            </a:endParaRPr>
          </a:p>
          <a:p>
            <a:pPr>
              <a:lnSpc>
                <a:spcPct val="100000"/>
              </a:lnSpc>
              <a:buNone/>
            </a:pPr>
            <a:endParaRPr lang="es-ES" sz="1800" b="0" strike="noStrike" spc="-1">
              <a:latin typeface="Arial"/>
            </a:endParaRPr>
          </a:p>
          <a:p>
            <a:pPr>
              <a:lnSpc>
                <a:spcPct val="100000"/>
              </a:lnSpc>
              <a:buNone/>
            </a:pPr>
            <a:r>
              <a:rPr lang="en-US" sz="1800" b="0" strike="noStrike" spc="-1">
                <a:solidFill>
                  <a:srgbClr val="000000"/>
                </a:solidFill>
                <a:latin typeface="Century Gothic"/>
              </a:rPr>
              <a:t>The graduate of this career may, if he wishes, continue his studies in the career of Mechanical Industrial Engineering or other careers of the Faculty of Engineering, being recognized a certain amount of credits by the Council of the Faculty of Engineering.</a:t>
            </a:r>
            <a:endParaRPr lang="es-ES" sz="1800" b="0" strike="noStrike" spc="-1">
              <a:latin typeface="Arial"/>
            </a:endParaRPr>
          </a:p>
          <a:p>
            <a:pPr>
              <a:lnSpc>
                <a:spcPct val="100000"/>
              </a:lnSpc>
              <a:buNone/>
            </a:pPr>
            <a:r>
              <a:rPr lang="en-US" sz="1800" b="0" strike="noStrike" spc="-1">
                <a:solidFill>
                  <a:srgbClr val="000000"/>
                </a:solidFill>
                <a:latin typeface="Century Gothic"/>
              </a:rPr>
              <a:t>This program is managed by UTEC in the interior of the country. Certification is granted by UTEC, UdelaR and UTU.</a:t>
            </a:r>
            <a:endParaRPr lang="es-ES" sz="1800" b="0" strike="noStrike" spc="-1">
              <a:latin typeface="Arial"/>
            </a:endParaRPr>
          </a:p>
        </p:txBody>
      </p:sp>
    </p:spTree>
    <p:extLst>
      <p:ext uri="{BB962C8B-B14F-4D97-AF65-F5344CB8AC3E}">
        <p14:creationId xmlns:p14="http://schemas.microsoft.com/office/powerpoint/2010/main" val="2624206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2"/>
          <p:cNvPicPr/>
          <p:nvPr/>
        </p:nvPicPr>
        <p:blipFill>
          <a:blip r:embed="rId2"/>
          <a:stretch/>
        </p:blipFill>
        <p:spPr>
          <a:xfrm>
            <a:off x="3054600" y="0"/>
            <a:ext cx="6082200" cy="6857640"/>
          </a:xfrm>
          <a:prstGeom prst="rect">
            <a:avLst/>
          </a:prstGeom>
          <a:ln w="0">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51CF40-36DE-7DF0-E16D-1B961C27433B}"/>
              </a:ext>
            </a:extLst>
          </p:cNvPr>
          <p:cNvSpPr txBox="1"/>
          <p:nvPr/>
        </p:nvSpPr>
        <p:spPr>
          <a:xfrm>
            <a:off x="383459" y="215972"/>
            <a:ext cx="10844980" cy="6426055"/>
          </a:xfrm>
          <a:prstGeom prst="rect">
            <a:avLst/>
          </a:prstGeom>
          <a:solidFill>
            <a:schemeClr val="bg1"/>
          </a:solidFill>
        </p:spPr>
        <p:txBody>
          <a:bodyPr wrap="square">
            <a:spAutoFit/>
          </a:bodyPr>
          <a:lstStyle/>
          <a:p>
            <a:pPr>
              <a:lnSpc>
                <a:spcPct val="107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Graduates from this degree will be competent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Carry out technical tasks in the following areas: Plant Engineering, with an emphasis in the use of energy in industrial services and knowledge of materials, contemplating maintenance and service administration.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Maintenance of equipment and facilities (planning, supervision, documentation).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Mechanical Design Engineering, with an emphasis on knowledge of materials and manufacturing processes for the design of facilities, machines or products and/or their modifications.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Industrial Production (control, organization, supervision, quality control).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Administration (provision of supplies, costs).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Project development.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Occupational safety.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As well as joining teamwork to carry out the same activities in more complex situations, both due to its characteristics and its scale.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4648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D086B-6796-8F61-5BDB-47B794E288B5}"/>
              </a:ext>
            </a:extLst>
          </p:cNvPr>
          <p:cNvPicPr>
            <a:picLocks noChangeAspect="1"/>
          </p:cNvPicPr>
          <p:nvPr/>
        </p:nvPicPr>
        <p:blipFill rotWithShape="1">
          <a:blip r:embed="rId2"/>
          <a:srcRect l="11050" t="13732" r="40865" b="44587"/>
          <a:stretch/>
        </p:blipFill>
        <p:spPr bwMode="auto">
          <a:xfrm>
            <a:off x="255638" y="373625"/>
            <a:ext cx="11372605" cy="55453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5578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1"/>
          <p:cNvSpPr/>
          <p:nvPr/>
        </p:nvSpPr>
        <p:spPr>
          <a:xfrm rot="20956800">
            <a:off x="384120" y="1972800"/>
            <a:ext cx="10975320" cy="1432080"/>
          </a:xfrm>
          <a:prstGeom prst="rect">
            <a:avLst/>
          </a:prstGeom>
          <a:noFill/>
          <a:ln w="0">
            <a:noFill/>
          </a:ln>
        </p:spPr>
        <p:style>
          <a:lnRef idx="0">
            <a:scrgbClr r="0" g="0" b="0"/>
          </a:lnRef>
          <a:fillRef idx="0">
            <a:scrgbClr r="0" g="0" b="0"/>
          </a:fillRef>
          <a:effectRef idx="0">
            <a:scrgbClr r="0" g="0" b="0"/>
          </a:effectRef>
          <a:fontRef idx="minor"/>
        </p:style>
        <p:txBody>
          <a:bodyPr wrap="none" anchor="t">
            <a:spAutoFit/>
          </a:bodyPr>
          <a:lstStyle/>
          <a:p>
            <a:pPr algn="ctr">
              <a:lnSpc>
                <a:spcPct val="100000"/>
              </a:lnSpc>
              <a:buNone/>
            </a:pPr>
            <a:r>
              <a:rPr lang="en-US" sz="8800" b="1" strike="noStrike" spc="-1">
                <a:solidFill>
                  <a:srgbClr val="DADADA"/>
                </a:solidFill>
                <a:latin typeface="Century Gothic"/>
              </a:rPr>
              <a:t>What is mechanics?</a:t>
            </a:r>
            <a:endParaRPr lang="es-ES" sz="8800" b="0" strike="noStrike" spc="-1">
              <a:latin typeface="Arial"/>
            </a:endParaRPr>
          </a:p>
        </p:txBody>
      </p:sp>
      <p:pic>
        <p:nvPicPr>
          <p:cNvPr id="149" name="Picture 3"/>
          <p:cNvPicPr/>
          <p:nvPr/>
        </p:nvPicPr>
        <p:blipFill>
          <a:blip r:embed="rId2"/>
          <a:stretch/>
        </p:blipFill>
        <p:spPr>
          <a:xfrm>
            <a:off x="6909120" y="3023280"/>
            <a:ext cx="4383000" cy="3701160"/>
          </a:xfrm>
          <a:prstGeom prst="rect">
            <a:avLst/>
          </a:prstGeom>
          <a:ln w="0">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Box 2"/>
          <p:cNvSpPr/>
          <p:nvPr/>
        </p:nvSpPr>
        <p:spPr>
          <a:xfrm>
            <a:off x="241920" y="1220400"/>
            <a:ext cx="11254320" cy="533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600" b="1" strike="noStrike" spc="-1" dirty="0">
                <a:solidFill>
                  <a:srgbClr val="000000"/>
                </a:solidFill>
                <a:latin typeface="Times New Roman"/>
                <a:ea typeface="Times New Roman"/>
              </a:rPr>
              <a:t>mechanics </a:t>
            </a:r>
            <a:endParaRPr lang="es-ES" sz="3600" b="0" strike="noStrike" spc="-1" dirty="0">
              <a:latin typeface="Arial"/>
            </a:endParaRPr>
          </a:p>
          <a:p>
            <a:pPr>
              <a:lnSpc>
                <a:spcPct val="100000"/>
              </a:lnSpc>
              <a:buNone/>
            </a:pPr>
            <a:r>
              <a:rPr lang="en-US" sz="2800" b="0" i="1" strike="noStrike" spc="-1" dirty="0">
                <a:solidFill>
                  <a:srgbClr val="000000"/>
                </a:solidFill>
                <a:latin typeface="Times New Roman"/>
                <a:ea typeface="Times New Roman"/>
              </a:rPr>
              <a:t>Mechanics</a:t>
            </a:r>
            <a:r>
              <a:rPr lang="en-US" sz="2800" b="0" strike="noStrike" spc="-1" dirty="0">
                <a:solidFill>
                  <a:srgbClr val="000000"/>
                </a:solidFill>
                <a:latin typeface="Times New Roman"/>
                <a:ea typeface="Times New Roman"/>
              </a:rPr>
              <a:t> is the science of bodies in motion in a frame of reference. If you're a physicist and your specialty is </a:t>
            </a:r>
            <a:r>
              <a:rPr lang="en-US" sz="2800" b="0" i="1" strike="noStrike" spc="-1" dirty="0">
                <a:solidFill>
                  <a:srgbClr val="000000"/>
                </a:solidFill>
                <a:latin typeface="Times New Roman"/>
                <a:ea typeface="Times New Roman"/>
              </a:rPr>
              <a:t>mechanics</a:t>
            </a:r>
            <a:r>
              <a:rPr lang="en-US" sz="2800" b="0" strike="noStrike" spc="-1" dirty="0">
                <a:solidFill>
                  <a:srgbClr val="000000"/>
                </a:solidFill>
                <a:latin typeface="Times New Roman"/>
                <a:ea typeface="Times New Roman"/>
              </a:rPr>
              <a:t>, you most likely study the way physical bodies are affected by forces and how they affect their environment.</a:t>
            </a:r>
            <a:endParaRPr lang="es-ES" sz="2800" b="0" strike="noStrike" spc="-1" dirty="0">
              <a:latin typeface="Arial"/>
            </a:endParaRPr>
          </a:p>
          <a:p>
            <a:pPr>
              <a:lnSpc>
                <a:spcPct val="100000"/>
              </a:lnSpc>
              <a:buNone/>
            </a:pPr>
            <a:r>
              <a:rPr lang="en-US" sz="2800" b="0" strike="noStrike" spc="-1" dirty="0">
                <a:solidFill>
                  <a:srgbClr val="000000"/>
                </a:solidFill>
                <a:latin typeface="Times New Roman"/>
                <a:ea typeface="Times New Roman"/>
              </a:rPr>
              <a:t>Mechanics is one branch of physics — and some mathematicians are also focused on mechanics. You can divide this field of study into classical mechanics and quantum mechanics, but in either case it involves the study of motion and the forces that cause or result from motion. You can also use the noun </a:t>
            </a:r>
            <a:r>
              <a:rPr lang="en-US" sz="2800" b="0" i="1" strike="noStrike" spc="-1" dirty="0">
                <a:solidFill>
                  <a:srgbClr val="000000"/>
                </a:solidFill>
                <a:latin typeface="Times New Roman"/>
                <a:ea typeface="Times New Roman"/>
              </a:rPr>
              <a:t>mechanics</a:t>
            </a:r>
            <a:r>
              <a:rPr lang="en-US" sz="2800" b="0" strike="noStrike" spc="-1" dirty="0">
                <a:solidFill>
                  <a:srgbClr val="000000"/>
                </a:solidFill>
                <a:latin typeface="Times New Roman"/>
                <a:ea typeface="Times New Roman"/>
              </a:rPr>
              <a:t> when you talk about the inner workings or details of something, like the mechanics of baseball or the mechanics of the banking industry.</a:t>
            </a:r>
            <a:endParaRPr lang="es-ES" sz="2800" b="0" strike="noStrike" spc="-1" dirty="0">
              <a:latin typeface="Arial"/>
            </a:endParaRPr>
          </a:p>
        </p:txBody>
      </p:sp>
      <p:sp>
        <p:nvSpPr>
          <p:cNvPr id="151" name="TextBox 4"/>
          <p:cNvSpPr/>
          <p:nvPr/>
        </p:nvSpPr>
        <p:spPr>
          <a:xfrm>
            <a:off x="3997080" y="6422040"/>
            <a:ext cx="60940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FB4AB6"/>
                </a:solidFill>
                <a:uFillTx/>
                <a:latin typeface="Times New Roman"/>
                <a:ea typeface="Times New Roman"/>
                <a:hlinkClick r:id="rId2"/>
              </a:rPr>
              <a:t>https://www.vocabulary.com/dictionary/mechanics</a:t>
            </a:r>
            <a:endParaRPr lang="es-ES" sz="1800" b="0" strike="noStrike" spc="-1">
              <a:latin typeface="Arial"/>
            </a:endParaRPr>
          </a:p>
        </p:txBody>
      </p:sp>
      <p:sp>
        <p:nvSpPr>
          <p:cNvPr id="152" name="Rectangle: Rounded Corners 3"/>
          <p:cNvSpPr/>
          <p:nvPr/>
        </p:nvSpPr>
        <p:spPr>
          <a:xfrm>
            <a:off x="5663048" y="1798920"/>
            <a:ext cx="1042552" cy="364680"/>
          </a:xfrm>
          <a:prstGeom prst="roundRect">
            <a:avLst>
              <a:gd name="adj" fmla="val 16667"/>
            </a:avLst>
          </a:prstGeom>
          <a:solidFill>
            <a:srgbClr val="E5224E"/>
          </a:solidFill>
          <a:ln>
            <a:solidFill>
              <a:srgbClr val="A9193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s-UY" sz="1800" b="0" strike="noStrike" spc="-1">
                <a:solidFill>
                  <a:srgbClr val="FFFFFF"/>
                </a:solidFill>
                <a:latin typeface="Century Gothic"/>
              </a:rPr>
              <a:t>1</a:t>
            </a:r>
            <a:endParaRPr lang="es-ES" sz="1800" b="0" strike="noStrike" spc="-1">
              <a:latin typeface="Arial"/>
            </a:endParaRPr>
          </a:p>
        </p:txBody>
      </p:sp>
      <p:sp>
        <p:nvSpPr>
          <p:cNvPr id="153" name="Rectangle: Rounded Corners 5"/>
          <p:cNvSpPr/>
          <p:nvPr/>
        </p:nvSpPr>
        <p:spPr>
          <a:xfrm>
            <a:off x="4777088" y="2742120"/>
            <a:ext cx="885960" cy="369000"/>
          </a:xfrm>
          <a:prstGeom prst="roundRect">
            <a:avLst>
              <a:gd name="adj" fmla="val 16667"/>
            </a:avLst>
          </a:prstGeom>
          <a:solidFill>
            <a:srgbClr val="E5224E"/>
          </a:solidFill>
          <a:ln>
            <a:solidFill>
              <a:srgbClr val="A9193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s-UY" sz="1800" b="0" strike="noStrike" spc="-1">
                <a:solidFill>
                  <a:srgbClr val="FFFFFF"/>
                </a:solidFill>
                <a:latin typeface="Century Gothic"/>
              </a:rPr>
              <a:t>2</a:t>
            </a:r>
            <a:endParaRPr lang="es-ES" sz="1800" b="0" strike="noStrike" spc="-1">
              <a:latin typeface="Arial"/>
            </a:endParaRPr>
          </a:p>
        </p:txBody>
      </p:sp>
      <p:sp>
        <p:nvSpPr>
          <p:cNvPr id="154" name="Rectangle: Rounded Corners 6"/>
          <p:cNvSpPr/>
          <p:nvPr/>
        </p:nvSpPr>
        <p:spPr>
          <a:xfrm>
            <a:off x="7044119" y="4855018"/>
            <a:ext cx="1382125" cy="364680"/>
          </a:xfrm>
          <a:prstGeom prst="roundRect">
            <a:avLst>
              <a:gd name="adj" fmla="val 16667"/>
            </a:avLst>
          </a:prstGeom>
          <a:solidFill>
            <a:srgbClr val="E5224E"/>
          </a:solidFill>
          <a:ln>
            <a:solidFill>
              <a:srgbClr val="A91939"/>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s-UY" sz="1800" b="0" strike="noStrike" spc="-1" dirty="0">
                <a:solidFill>
                  <a:srgbClr val="FFFFFF"/>
                </a:solidFill>
                <a:latin typeface="Century Gothic"/>
              </a:rPr>
              <a:t>3</a:t>
            </a:r>
            <a:endParaRPr lang="es-ES" sz="1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fill="hold" nodeType="clickEffect">
                                  <p:stCondLst>
                                    <p:cond delay="1000"/>
                                  </p:stCondLst>
                                  <p:childTnLst>
                                    <p:set>
                                      <p:cBhvr>
                                        <p:cTn id="6" dur="1" fill="hold">
                                          <p:stCondLst>
                                            <p:cond delay="0"/>
                                          </p:stCondLst>
                                        </p:cTn>
                                        <p:tgtEl>
                                          <p:spTgt spid="15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fill="hold" nodeType="clickEffect">
                                  <p:stCondLst>
                                    <p:cond delay="1000"/>
                                  </p:stCondLst>
                                  <p:childTnLst>
                                    <p:set>
                                      <p:cBhvr>
                                        <p:cTn id="10" dur="1" fill="hold">
                                          <p:stCondLst>
                                            <p:cond delay="0"/>
                                          </p:stCondLst>
                                        </p:cTn>
                                        <p:tgtEl>
                                          <p:spTgt spid="15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fill="hold" nodeType="clickEffect">
                                  <p:stCondLst>
                                    <p:cond delay="1000"/>
                                  </p:stCondLst>
                                  <p:childTnLst>
                                    <p:set>
                                      <p:cBhvr>
                                        <p:cTn id="14" dur="1" fill="hold">
                                          <p:stCondLst>
                                            <p:cond delay="0"/>
                                          </p:stCondLst>
                                        </p:cTn>
                                        <p:tgtEl>
                                          <p:spTgt spid="1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Box 2"/>
          <p:cNvSpPr/>
          <p:nvPr/>
        </p:nvSpPr>
        <p:spPr>
          <a:xfrm>
            <a:off x="241920" y="1220400"/>
            <a:ext cx="11254320" cy="533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600" b="1" strike="noStrike" spc="-1">
                <a:solidFill>
                  <a:srgbClr val="000000"/>
                </a:solidFill>
                <a:latin typeface="Times New Roman"/>
                <a:ea typeface="Times New Roman"/>
              </a:rPr>
              <a:t>mechanics </a:t>
            </a:r>
            <a:endParaRPr lang="es-ES" sz="3600" b="0" strike="noStrike" spc="-1">
              <a:latin typeface="Arial"/>
            </a:endParaRPr>
          </a:p>
          <a:p>
            <a:pPr>
              <a:lnSpc>
                <a:spcPct val="100000"/>
              </a:lnSpc>
              <a:buNone/>
            </a:pPr>
            <a:r>
              <a:rPr lang="en-US" sz="2800" b="0" i="1" strike="noStrike" spc="-1">
                <a:solidFill>
                  <a:srgbClr val="000000"/>
                </a:solidFill>
                <a:latin typeface="Times New Roman"/>
                <a:ea typeface="Times New Roman"/>
              </a:rPr>
              <a:t>Mechanics</a:t>
            </a:r>
            <a:r>
              <a:rPr lang="en-US" sz="2800" b="0" strike="noStrike" spc="-1">
                <a:solidFill>
                  <a:srgbClr val="000000"/>
                </a:solidFill>
                <a:latin typeface="Times New Roman"/>
                <a:ea typeface="Times New Roman"/>
              </a:rPr>
              <a:t> is the science of bodies in motion in a frame of reference. If you're a physicist and your specialty is </a:t>
            </a:r>
            <a:r>
              <a:rPr lang="en-US" sz="2800" b="0" i="1" strike="noStrike" spc="-1">
                <a:solidFill>
                  <a:srgbClr val="000000"/>
                </a:solidFill>
                <a:latin typeface="Times New Roman"/>
                <a:ea typeface="Times New Roman"/>
              </a:rPr>
              <a:t>mechanics</a:t>
            </a:r>
            <a:r>
              <a:rPr lang="en-US" sz="2800" b="0" strike="noStrike" spc="-1">
                <a:solidFill>
                  <a:srgbClr val="000000"/>
                </a:solidFill>
                <a:latin typeface="Times New Roman"/>
                <a:ea typeface="Times New Roman"/>
              </a:rPr>
              <a:t>, you most likely study the way physical bodies are affected by forces and how they affect their environment.</a:t>
            </a:r>
            <a:endParaRPr lang="es-ES" sz="2800" b="0" strike="noStrike" spc="-1">
              <a:latin typeface="Arial"/>
            </a:endParaRPr>
          </a:p>
          <a:p>
            <a:pPr>
              <a:lnSpc>
                <a:spcPct val="100000"/>
              </a:lnSpc>
              <a:buNone/>
            </a:pPr>
            <a:r>
              <a:rPr lang="en-US" sz="2800" b="0" strike="noStrike" spc="-1">
                <a:solidFill>
                  <a:srgbClr val="000000"/>
                </a:solidFill>
                <a:latin typeface="Times New Roman"/>
                <a:ea typeface="Times New Roman"/>
              </a:rPr>
              <a:t>Mechanics is one branch of physics — and some mathematicians are also focused on mechanics. You can divide this field of study into classical mechanics and quantum mechanics, but in either case it involves the study of motion and the forces that cause or result from motion. You can also use the noun </a:t>
            </a:r>
            <a:r>
              <a:rPr lang="en-US" sz="2800" b="0" i="1" strike="noStrike" spc="-1">
                <a:solidFill>
                  <a:srgbClr val="000000"/>
                </a:solidFill>
                <a:latin typeface="Times New Roman"/>
                <a:ea typeface="Times New Roman"/>
              </a:rPr>
              <a:t>mechanics</a:t>
            </a:r>
            <a:r>
              <a:rPr lang="en-US" sz="2800" b="0" strike="noStrike" spc="-1">
                <a:solidFill>
                  <a:srgbClr val="000000"/>
                </a:solidFill>
                <a:latin typeface="Times New Roman"/>
                <a:ea typeface="Times New Roman"/>
              </a:rPr>
              <a:t> when you talk about the inner workings or details of something, like the mechanics of baseball or the mechanics of the banking industry.</a:t>
            </a:r>
            <a:endParaRPr lang="es-ES" sz="2800" b="0" strike="noStrike" spc="-1">
              <a:latin typeface="Arial"/>
            </a:endParaRPr>
          </a:p>
        </p:txBody>
      </p:sp>
      <p:sp>
        <p:nvSpPr>
          <p:cNvPr id="156" name="TextBox 4"/>
          <p:cNvSpPr/>
          <p:nvPr/>
        </p:nvSpPr>
        <p:spPr>
          <a:xfrm>
            <a:off x="3997080" y="6422040"/>
            <a:ext cx="60940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FB4AB6"/>
                </a:solidFill>
                <a:uFillTx/>
                <a:latin typeface="Times New Roman"/>
                <a:ea typeface="Times New Roman"/>
                <a:hlinkClick r:id="rId2"/>
              </a:rPr>
              <a:t>https://www.vocabulary.com/dictionary/mechanics</a:t>
            </a:r>
            <a:endParaRPr lang="es-ES" sz="1800" b="0" strike="noStrike" spc="-1">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Box 2"/>
          <p:cNvSpPr/>
          <p:nvPr/>
        </p:nvSpPr>
        <p:spPr>
          <a:xfrm>
            <a:off x="514800" y="889920"/>
            <a:ext cx="11398680" cy="53024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0000"/>
                </a:solidFill>
                <a:latin typeface="Times New Roman"/>
                <a:ea typeface="Times New Roman"/>
              </a:rPr>
              <a:t>Mechanical Engineering Technology</a:t>
            </a:r>
            <a:r>
              <a:rPr lang="en-US" sz="1800" b="0" strike="noStrike" spc="-1">
                <a:solidFill>
                  <a:srgbClr val="000000"/>
                </a:solidFill>
                <a:latin typeface="Times New Roman"/>
                <a:ea typeface="Times New Roman"/>
              </a:rPr>
              <a:t> is the application of engineering principles and technological developments for the creation of useful products and production machinery.</a:t>
            </a:r>
            <a:endParaRPr lang="es-ES" sz="1800" b="0" strike="noStrike" spc="-1">
              <a:latin typeface="Arial"/>
            </a:endParaRPr>
          </a:p>
          <a:p>
            <a:pPr>
              <a:lnSpc>
                <a:spcPct val="100000"/>
              </a:lnSpc>
              <a:buNone/>
            </a:pPr>
            <a:endParaRPr lang="es-ES" sz="1800" b="0" strike="noStrike" spc="-1">
              <a:latin typeface="Arial"/>
            </a:endParaRPr>
          </a:p>
          <a:p>
            <a:pPr>
              <a:lnSpc>
                <a:spcPct val="100000"/>
              </a:lnSpc>
              <a:buNone/>
            </a:pPr>
            <a:r>
              <a:rPr lang="en-US" sz="1800" b="1" strike="noStrike" spc="-1">
                <a:solidFill>
                  <a:srgbClr val="000000"/>
                </a:solidFill>
                <a:latin typeface="Times New Roman"/>
                <a:ea typeface="Times New Roman"/>
              </a:rPr>
              <a:t>Technologists</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 </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Mechanical engineering technologists are expected to apply current technologies and principles from machine and product design, production and material and manufacturing processes.</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 </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Expandable specialties may include aerospace, automotive, energy, nuclear, petroleum, manufacturing, product development, and industrial design.</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 </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Mechanical engineering technologists can have many different titles, including in the United States:</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 </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    Mechanical Engineering Technologist</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    Mechanical Engineer</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    Product Engineering Technologist</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    Mechanical Designer</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    Product Development Engineering Technologist</a:t>
            </a:r>
            <a:endParaRPr lang="es-ES" sz="1800" b="0" strike="noStrike" spc="-1">
              <a:latin typeface="Arial"/>
            </a:endParaRPr>
          </a:p>
          <a:p>
            <a:pPr>
              <a:lnSpc>
                <a:spcPct val="100000"/>
              </a:lnSpc>
              <a:buNone/>
            </a:pPr>
            <a:r>
              <a:rPr lang="en-US" sz="1800" b="0" strike="noStrike" spc="-1">
                <a:solidFill>
                  <a:srgbClr val="000000"/>
                </a:solidFill>
                <a:latin typeface="Times New Roman"/>
                <a:ea typeface="Times New Roman"/>
              </a:rPr>
              <a:t>    Manufacturing Engineering Technologist</a:t>
            </a:r>
            <a:endParaRPr lang="es-ES" sz="1800" b="0" strike="noStrike" spc="-1">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Box 2"/>
          <p:cNvSpPr/>
          <p:nvPr/>
        </p:nvSpPr>
        <p:spPr>
          <a:xfrm>
            <a:off x="2470320" y="1314720"/>
            <a:ext cx="6094080" cy="37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FB4AB6"/>
                </a:solidFill>
                <a:uFillTx/>
                <a:latin typeface="Century Gothic"/>
                <a:hlinkClick r:id="rId2"/>
              </a:rPr>
              <a:t>http://www.differencebetween.net/miscellaneous/difference-between-technician-and-technologist/</a:t>
            </a:r>
            <a:endParaRPr lang="es-ES" sz="1800" b="0" strike="noStrike" spc="-1">
              <a:latin typeface="Arial"/>
            </a:endParaRPr>
          </a:p>
        </p:txBody>
      </p:sp>
      <p:sp>
        <p:nvSpPr>
          <p:cNvPr id="160" name="TextBox 4"/>
          <p:cNvSpPr/>
          <p:nvPr/>
        </p:nvSpPr>
        <p:spPr>
          <a:xfrm>
            <a:off x="2390400" y="2252160"/>
            <a:ext cx="6094080" cy="37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u="sng" strike="noStrike" spc="-1">
                <a:solidFill>
                  <a:srgbClr val="FB4AB6"/>
                </a:solidFill>
                <a:uFillTx/>
                <a:latin typeface="Century Gothic"/>
                <a:hlinkClick r:id="rId3"/>
              </a:rPr>
              <a:t>https://www.canton.edu/csoet/elec/technician.html</a:t>
            </a:r>
            <a:endParaRPr lang="es-ES" sz="1800" b="0" strike="noStrike" spc="-1">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3"/>
          <p:cNvPicPr/>
          <p:nvPr/>
        </p:nvPicPr>
        <p:blipFill>
          <a:blip r:embed="rId2"/>
          <a:stretch/>
        </p:blipFill>
        <p:spPr>
          <a:xfrm>
            <a:off x="313560" y="1521720"/>
            <a:ext cx="10814400" cy="402624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2"/>
          <p:cNvPicPr/>
          <p:nvPr/>
        </p:nvPicPr>
        <p:blipFill>
          <a:blip r:embed="rId2"/>
          <a:stretch/>
        </p:blipFill>
        <p:spPr>
          <a:xfrm>
            <a:off x="552240" y="1629360"/>
            <a:ext cx="10828440" cy="187668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p:nvPr/>
        </p:nvPicPr>
        <p:blipFill>
          <a:blip r:embed="rId2"/>
          <a:stretch/>
        </p:blipFill>
        <p:spPr>
          <a:xfrm>
            <a:off x="611640" y="2047680"/>
            <a:ext cx="10968120" cy="191160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2"/>
          <p:cNvPicPr/>
          <p:nvPr/>
        </p:nvPicPr>
        <p:blipFill>
          <a:blip r:embed="rId2"/>
          <a:stretch/>
        </p:blipFill>
        <p:spPr>
          <a:xfrm>
            <a:off x="696960" y="886680"/>
            <a:ext cx="10523160" cy="525636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p:cNvPicPr/>
          <p:nvPr/>
        </p:nvPicPr>
        <p:blipFill>
          <a:blip r:embed="rId2"/>
          <a:srcRect l="31453" t="26275" r="18372" b="18443"/>
          <a:stretch/>
        </p:blipFill>
        <p:spPr>
          <a:xfrm>
            <a:off x="781200" y="443880"/>
            <a:ext cx="10105920" cy="6262920"/>
          </a:xfrm>
          <a:prstGeom prst="rect">
            <a:avLst/>
          </a:prstGeom>
          <a:ln w="0">
            <a:noFill/>
          </a:ln>
        </p:spPr>
      </p:pic>
      <p:pic>
        <p:nvPicPr>
          <p:cNvPr id="3" name="Picture 2">
            <a:extLst>
              <a:ext uri="{FF2B5EF4-FFF2-40B4-BE49-F238E27FC236}">
                <a16:creationId xmlns:a16="http://schemas.microsoft.com/office/drawing/2014/main" id="{672E395A-961B-51C2-7466-3D0A69A37E4C}"/>
              </a:ext>
            </a:extLst>
          </p:cNvPr>
          <p:cNvPicPr>
            <a:picLocks noChangeAspect="1"/>
          </p:cNvPicPr>
          <p:nvPr/>
        </p:nvPicPr>
        <p:blipFill rotWithShape="1">
          <a:blip r:embed="rId3"/>
          <a:srcRect l="30726" t="23512" r="18306" b="26738"/>
          <a:stretch/>
        </p:blipFill>
        <p:spPr>
          <a:xfrm>
            <a:off x="314632" y="163546"/>
            <a:ext cx="11646593" cy="639457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Vapor Trail</Template>
  <TotalTime>780</TotalTime>
  <Words>2645</Words>
  <Application>Microsoft Office PowerPoint</Application>
  <PresentationFormat>Widescreen</PresentationFormat>
  <Paragraphs>181</Paragraphs>
  <Slides>46</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Arial</vt:lpstr>
      <vt:lpstr>Calibri</vt:lpstr>
      <vt:lpstr>Calibri Light</vt:lpstr>
      <vt:lpstr>Century Gothic</vt:lpstr>
      <vt:lpstr>Symbol</vt:lpstr>
      <vt:lpstr>Times New Roman</vt:lpstr>
      <vt:lpstr>Wingdings</vt:lpstr>
      <vt:lpstr>Office Theme</vt:lpstr>
      <vt:lpstr>Office Theme</vt:lpstr>
      <vt:lpstr>Technical 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 cnudde</dc:creator>
  <dc:description/>
  <cp:lastModifiedBy>c cnudde</cp:lastModifiedBy>
  <cp:revision>127</cp:revision>
  <dcterms:created xsi:type="dcterms:W3CDTF">2022-03-13T01:40:25Z</dcterms:created>
  <dcterms:modified xsi:type="dcterms:W3CDTF">2023-07-31T01:11:42Z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7</vt:i4>
  </property>
  <property fmtid="{D5CDD505-2E9C-101B-9397-08002B2CF9AE}" pid="3" name="MMClips">
    <vt:i4>1</vt:i4>
  </property>
  <property fmtid="{D5CDD505-2E9C-101B-9397-08002B2CF9AE}" pid="4" name="PresentationFormat">
    <vt:lpwstr>Widescreen</vt:lpwstr>
  </property>
  <property fmtid="{D5CDD505-2E9C-101B-9397-08002B2CF9AE}" pid="5" name="Slides">
    <vt:i4>48</vt:i4>
  </property>
</Properties>
</file>