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9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7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E9AFF-9D63-47BB-A3BB-47877D28C90C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308B4-D779-42E7-945B-3EDE54C908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308B4-D779-42E7-945B-3EDE54C908A0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D3FBCF-FD6A-4257-A130-3765CF9DD804}" type="datetimeFigureOut">
              <a:rPr lang="es-ES" smtClean="0"/>
              <a:pPr/>
              <a:t>08/09/2022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 Dra. Ana </a:t>
            </a:r>
            <a:r>
              <a:rPr lang="es-MX" dirty="0" err="1" smtClean="0"/>
              <a:t>Sotelo</a:t>
            </a:r>
            <a:r>
              <a:rPr lang="es-MX" dirty="0" smtClean="0"/>
              <a:t> Márquez</a:t>
            </a:r>
          </a:p>
          <a:p>
            <a:r>
              <a:rPr lang="es-MX" dirty="0" smtClean="0"/>
              <a:t>Lección 1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Pizarra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Orden jurídico, es el conjunto de normas de derecho organizadas de forma sistemática y coherente, de manera que no hay entre ellos previsiones contradictorias. </a:t>
            </a:r>
          </a:p>
          <a:p>
            <a:endParaRPr lang="es-UY" dirty="0" smtClean="0"/>
          </a:p>
          <a:p>
            <a:r>
              <a:rPr lang="es-UY" dirty="0" smtClean="0"/>
              <a:t>Principios reguladores del orden jurídico: principio de jerarquía (</a:t>
            </a:r>
            <a:r>
              <a:rPr lang="es-UY" dirty="0" err="1" smtClean="0"/>
              <a:t>lex</a:t>
            </a:r>
            <a:r>
              <a:rPr lang="es-UY" dirty="0" smtClean="0"/>
              <a:t> superior) principio de derogación (</a:t>
            </a:r>
            <a:r>
              <a:rPr lang="es-UY" dirty="0" err="1" smtClean="0"/>
              <a:t>lex</a:t>
            </a:r>
            <a:r>
              <a:rPr lang="es-UY" dirty="0" smtClean="0"/>
              <a:t> posterior); principio de especialidad (</a:t>
            </a:r>
            <a:r>
              <a:rPr lang="es-UY" dirty="0" err="1" smtClean="0"/>
              <a:t>lex</a:t>
            </a:r>
            <a:r>
              <a:rPr lang="es-UY" dirty="0" smtClean="0"/>
              <a:t> </a:t>
            </a:r>
            <a:r>
              <a:rPr lang="es-UY" dirty="0" err="1" smtClean="0"/>
              <a:t>specialis</a:t>
            </a:r>
            <a:r>
              <a:rPr lang="es-UY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Norma jurídica. Se menciona al Derecho como un conglomerado de normas. En esta idea hay que desarrollar entonces que es una norma.</a:t>
            </a:r>
          </a:p>
          <a:p>
            <a:endParaRPr lang="es-UY" dirty="0" smtClean="0"/>
          </a:p>
          <a:p>
            <a:r>
              <a:rPr lang="es-UY" dirty="0" smtClean="0"/>
              <a:t>Distinción de la norma jurídica de la norma moral. 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Los caracteres de la norma jurídica son: bilateralidad, generalidad, </a:t>
            </a:r>
            <a:r>
              <a:rPr lang="es-UY" dirty="0" err="1" smtClean="0"/>
              <a:t>imperatividad</a:t>
            </a:r>
            <a:r>
              <a:rPr lang="es-UY" dirty="0" smtClean="0"/>
              <a:t> y coercibilidad.</a:t>
            </a:r>
          </a:p>
          <a:p>
            <a:endParaRPr lang="es-UY" dirty="0" smtClean="0"/>
          </a:p>
          <a:p>
            <a:r>
              <a:rPr lang="es-UY" dirty="0" smtClean="0"/>
              <a:t>La </a:t>
            </a:r>
            <a:r>
              <a:rPr lang="es-UY" dirty="0" err="1" smtClean="0"/>
              <a:t>heteronomía</a:t>
            </a:r>
            <a:r>
              <a:rPr lang="es-UY" dirty="0" smtClean="0"/>
              <a:t> se refiere al origen de la norma. La norma a la que se refiere el texto es la emanada de forma autárquica por el Poder Legislativo. 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b="1" dirty="0" smtClean="0"/>
              <a:t>Bilateralidad </a:t>
            </a:r>
            <a:r>
              <a:rPr lang="es-UY" dirty="0" smtClean="0"/>
              <a:t>– sujeto activo (derechos)  y sujeto pasivo (deudas). El que debe es el obligado al precepto y el sujeto activo es el titular del derecho. Ej. En un préstamo el que debe es el obligado el que presta es el que tiene el derecho a que se le pague.</a:t>
            </a:r>
          </a:p>
          <a:p>
            <a:r>
              <a:rPr lang="es-UY" b="1" dirty="0" smtClean="0"/>
              <a:t>Generalidad </a:t>
            </a:r>
            <a:r>
              <a:rPr lang="es-UY" dirty="0" smtClean="0"/>
              <a:t>y abstracción. No es respecto de una persona determinada.</a:t>
            </a:r>
          </a:p>
          <a:p>
            <a:endParaRPr lang="es-UY" b="1" dirty="0" smtClean="0"/>
          </a:p>
          <a:p>
            <a:r>
              <a:rPr lang="es-UY" b="1" dirty="0" err="1" smtClean="0"/>
              <a:t>Imperatividad</a:t>
            </a:r>
            <a:r>
              <a:rPr lang="es-UY" b="1" dirty="0" smtClean="0"/>
              <a:t> – son órdenes obligatorias obligan a un comportamiento </a:t>
            </a:r>
            <a:r>
              <a:rPr lang="es-UY" dirty="0" smtClean="0"/>
              <a:t>y si el obligado no las cumple imponen una sanción (es esta la coercibilidad).</a:t>
            </a:r>
            <a:endParaRPr lang="es-UY" sz="2800" b="1" dirty="0" smtClean="0"/>
          </a:p>
          <a:p>
            <a:endParaRPr lang="es-UY" sz="2800" b="1" dirty="0" smtClean="0"/>
          </a:p>
          <a:p>
            <a:r>
              <a:rPr lang="es-UY" sz="2800" b="1" dirty="0" smtClean="0"/>
              <a:t>Coercibilidad – la posibilidad de hacer cumplir por la fuerza o aún en contra de la voluntad del obligado. </a:t>
            </a:r>
          </a:p>
          <a:p>
            <a:pPr>
              <a:buNone/>
            </a:pPr>
            <a:endParaRPr lang="es-UY" dirty="0" smtClean="0"/>
          </a:p>
          <a:p>
            <a:r>
              <a:rPr lang="es-UY" b="1" dirty="0" err="1" smtClean="0"/>
              <a:t>Heteronomía</a:t>
            </a:r>
            <a:r>
              <a:rPr lang="es-UY" b="1" dirty="0" smtClean="0"/>
              <a:t> – es el origen de la norma que proviene del Poder Legislativo. No es por voluntad de los particulares.</a:t>
            </a:r>
            <a:endParaRPr lang="es-E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UY" b="1" dirty="0" smtClean="0"/>
              <a:t>                          Fuentes del Derecho</a:t>
            </a:r>
            <a:endParaRPr lang="es-ES" b="1" dirty="0" smtClean="0"/>
          </a:p>
          <a:p>
            <a:r>
              <a:rPr lang="es-UY" dirty="0" smtClean="0"/>
              <a:t>Fuentes históricas, fuentes formales y fuentes materiales</a:t>
            </a:r>
            <a:endParaRPr lang="es-ES" dirty="0" smtClean="0"/>
          </a:p>
          <a:p>
            <a:pPr>
              <a:buNone/>
            </a:pPr>
            <a:r>
              <a:rPr lang="es-UY" dirty="0" smtClean="0"/>
              <a:t>Las fuentes históricas son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r>
              <a:rPr lang="es-UY" dirty="0" smtClean="0"/>
              <a:t>Las fuentes formales son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r>
              <a:rPr lang="es-UY" dirty="0" smtClean="0"/>
              <a:t>Las fuentes materiales son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UY" dirty="0" smtClean="0"/>
              <a:t>Ley , las leyes tienen un procedimiento especial por el que son aprobadas. Este procedimiento está previsto en la Constitución.</a:t>
            </a:r>
          </a:p>
          <a:p>
            <a:endParaRPr lang="es-UY" dirty="0" smtClean="0"/>
          </a:p>
          <a:p>
            <a:r>
              <a:rPr lang="es-UY" dirty="0" smtClean="0"/>
              <a:t>Costumbre – son las normas originarias. Es el derecho consuetudinario. (art. 9 inc. 2º del Código Civil).</a:t>
            </a:r>
          </a:p>
          <a:p>
            <a:endParaRPr lang="es-UY" dirty="0" smtClean="0"/>
          </a:p>
          <a:p>
            <a:r>
              <a:rPr lang="es-UY" dirty="0" smtClean="0"/>
              <a:t>Jurisprudencia - conjunto de sentencias o fallos judiciales. Es por lo tanto obra de los magistrados o jueces.</a:t>
            </a:r>
          </a:p>
          <a:p>
            <a:endParaRPr lang="es-UY" dirty="0" smtClean="0"/>
          </a:p>
          <a:p>
            <a:r>
              <a:rPr lang="es-UY" dirty="0" smtClean="0"/>
              <a:t>Doctrina- conjunto de escritos sobre determinada temática que realizan los especialistas en las distintas materias.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Concepto de Derecho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Es difícil la conceptualización sobre que es Derecho.</a:t>
            </a:r>
          </a:p>
          <a:p>
            <a:pPr>
              <a:buNone/>
            </a:pPr>
            <a:endParaRPr lang="es-UY" dirty="0" smtClean="0"/>
          </a:p>
          <a:p>
            <a:pPr algn="just"/>
            <a:r>
              <a:rPr lang="es-UY" dirty="0" smtClean="0"/>
              <a:t>“Perseguir una definición de derecho es una empresa desesperante. El inmenso mundo del derecho se abre sobre una extensión tan desmesurada y que presenta paisajes tan variados, comarcas tan múltiples que ningún hombre (persona) puede envanecerse de conocerlos todos.”… (</a:t>
            </a:r>
            <a:r>
              <a:rPr lang="es-UY" dirty="0" err="1" smtClean="0"/>
              <a:t>Virally</a:t>
            </a:r>
            <a:r>
              <a:rPr lang="es-UY" dirty="0" smtClean="0"/>
              <a:t>, Temas de introducción a la ciencia jurídica)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Hay autores que se refieren al derecho como un fenómeno cultural. </a:t>
            </a:r>
          </a:p>
          <a:p>
            <a:pPr>
              <a:buNone/>
            </a:pPr>
            <a:endParaRPr lang="es-UY" dirty="0" smtClean="0"/>
          </a:p>
          <a:p>
            <a:r>
              <a:rPr lang="es-UY" dirty="0" smtClean="0"/>
              <a:t>Encontramos aquí a </a:t>
            </a:r>
            <a:r>
              <a:rPr lang="es-UY" dirty="0" err="1" smtClean="0"/>
              <a:t>Savigny</a:t>
            </a:r>
            <a:r>
              <a:rPr lang="es-UY" dirty="0" smtClean="0"/>
              <a:t> quien entendía que el derecho es “como un sistema de relaciones entre los seres humanos y que debía tener un pilar en la convicción popular.”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UY" dirty="0" smtClean="0"/>
              <a:t>Compartimos la posición de </a:t>
            </a:r>
            <a:r>
              <a:rPr lang="es-UY" dirty="0" err="1" smtClean="0"/>
              <a:t>Vescovi</a:t>
            </a:r>
            <a:r>
              <a:rPr lang="es-UY" dirty="0" smtClean="0"/>
              <a:t> para quien el</a:t>
            </a:r>
          </a:p>
          <a:p>
            <a:pPr>
              <a:buNone/>
            </a:pPr>
            <a:r>
              <a:rPr lang="es-UY" dirty="0" smtClean="0"/>
              <a:t>derecho es: </a:t>
            </a:r>
          </a:p>
          <a:p>
            <a:pPr>
              <a:buNone/>
            </a:pPr>
            <a:endParaRPr lang="es-UY" dirty="0" smtClean="0"/>
          </a:p>
          <a:p>
            <a:pPr>
              <a:buNone/>
            </a:pPr>
            <a:r>
              <a:rPr lang="es-UY" dirty="0" smtClean="0"/>
              <a:t>“ un conjunto de normas de conducta inspirados en un ideal de justicia e impuestas coercitivamente que al determinar deberes y obligaciones de cada uno hacen posible la coexistencia social”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UY" b="1" dirty="0" smtClean="0"/>
              <a:t>Derecho objetivo</a:t>
            </a:r>
          </a:p>
          <a:p>
            <a:pPr>
              <a:buNone/>
            </a:pPr>
            <a:r>
              <a:rPr lang="es-UY" dirty="0" smtClean="0"/>
              <a:t>Es esa idea de conjunto de normas. </a:t>
            </a:r>
            <a:r>
              <a:rPr lang="es-UY" dirty="0" err="1" smtClean="0"/>
              <a:t>Ej</a:t>
            </a:r>
            <a:r>
              <a:rPr lang="es-UY" dirty="0" smtClean="0"/>
              <a:t> derecho uruguayo</a:t>
            </a:r>
          </a:p>
          <a:p>
            <a:pPr>
              <a:buNone/>
            </a:pPr>
            <a:r>
              <a:rPr lang="es-UY" dirty="0" smtClean="0"/>
              <a:t>o derecho ambiental (son las normas de esa rama)</a:t>
            </a:r>
          </a:p>
          <a:p>
            <a:pPr>
              <a:buNone/>
            </a:pPr>
            <a:endParaRPr lang="es-UY" dirty="0" smtClean="0"/>
          </a:p>
          <a:p>
            <a:r>
              <a:rPr lang="es-UY" b="1" dirty="0" smtClean="0"/>
              <a:t>Derecho subjetivo</a:t>
            </a:r>
          </a:p>
          <a:p>
            <a:pPr>
              <a:buNone/>
            </a:pPr>
            <a:r>
              <a:rPr lang="es-UY" dirty="0" smtClean="0"/>
              <a:t>Es cuando nos posicionamos en el sujeto, la autorización</a:t>
            </a:r>
          </a:p>
          <a:p>
            <a:pPr>
              <a:buNone/>
            </a:pPr>
            <a:r>
              <a:rPr lang="es-UY" dirty="0" smtClean="0"/>
              <a:t>que le concede la norma al sujeto. </a:t>
            </a:r>
            <a:r>
              <a:rPr lang="es-UY" dirty="0" err="1" smtClean="0"/>
              <a:t>Ej</a:t>
            </a:r>
            <a:r>
              <a:rPr lang="es-UY" dirty="0" smtClean="0"/>
              <a:t> derecho del</a:t>
            </a:r>
          </a:p>
          <a:p>
            <a:pPr>
              <a:buNone/>
            </a:pPr>
            <a:r>
              <a:rPr lang="es-UY" dirty="0" smtClean="0"/>
              <a:t>propietario a usar una cosa. El derecho subjetivo tiene</a:t>
            </a:r>
          </a:p>
          <a:p>
            <a:pPr>
              <a:buNone/>
            </a:pPr>
            <a:r>
              <a:rPr lang="es-UY" dirty="0" smtClean="0"/>
              <a:t>que ver con el permiso derivado de la norma.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b="1" dirty="0" smtClean="0"/>
              <a:t>Derecho vigente</a:t>
            </a:r>
          </a:p>
          <a:p>
            <a:pPr algn="just">
              <a:buNone/>
            </a:pPr>
            <a:r>
              <a:rPr lang="es-UY" dirty="0" smtClean="0"/>
              <a:t>Este concepto está referido al conjunto de normas que en</a:t>
            </a:r>
          </a:p>
          <a:p>
            <a:pPr algn="just">
              <a:buNone/>
            </a:pPr>
            <a:r>
              <a:rPr lang="es-UY" dirty="0" smtClean="0"/>
              <a:t>un determinado momento histórico son declaradas</a:t>
            </a:r>
          </a:p>
          <a:p>
            <a:pPr algn="just">
              <a:buNone/>
            </a:pPr>
            <a:r>
              <a:rPr lang="es-UY" dirty="0" smtClean="0"/>
              <a:t>obligatorias en ese país.</a:t>
            </a:r>
          </a:p>
          <a:p>
            <a:r>
              <a:rPr lang="es-UY" b="1" dirty="0" smtClean="0"/>
              <a:t>Derecho positivo</a:t>
            </a:r>
          </a:p>
          <a:p>
            <a:pPr algn="just">
              <a:buNone/>
            </a:pPr>
            <a:r>
              <a:rPr lang="es-UY" dirty="0" smtClean="0"/>
              <a:t>Es el conjunto de normas que han estado vigentes en un</a:t>
            </a:r>
          </a:p>
          <a:p>
            <a:pPr algn="just">
              <a:buNone/>
            </a:pPr>
            <a:r>
              <a:rPr lang="es-UY" dirty="0" smtClean="0"/>
              <a:t>determinado ordenamiento jurídico. A veces se la</a:t>
            </a:r>
          </a:p>
          <a:p>
            <a:pPr algn="just">
              <a:buNone/>
            </a:pPr>
            <a:r>
              <a:rPr lang="es-UY" dirty="0" smtClean="0"/>
              <a:t>confunde con derecho vigente pero no es lo mismo. El</a:t>
            </a:r>
          </a:p>
          <a:p>
            <a:pPr algn="just">
              <a:buNone/>
            </a:pPr>
            <a:r>
              <a:rPr lang="es-UY" dirty="0" smtClean="0"/>
              <a:t>derecho positivo son todas las normas estén o no</a:t>
            </a:r>
          </a:p>
          <a:p>
            <a:pPr algn="just">
              <a:buNone/>
            </a:pPr>
            <a:r>
              <a:rPr lang="es-UY" dirty="0" smtClean="0"/>
              <a:t>vigentes.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UY" b="1" dirty="0" smtClean="0"/>
              <a:t>Derecho Público y Derecho Privado</a:t>
            </a:r>
          </a:p>
          <a:p>
            <a:pPr>
              <a:buNone/>
            </a:pPr>
            <a:r>
              <a:rPr lang="es-UY" dirty="0" smtClean="0"/>
              <a:t>Existen 3 criterios atendiendo: 1. al interés; 2 a los sujetos y 3. a la voluntad. Estos criterios tienen sus críticas por lo que se va a estar a cada caso concreto. </a:t>
            </a:r>
          </a:p>
          <a:p>
            <a:r>
              <a:rPr lang="es-UY" dirty="0" smtClean="0"/>
              <a:t>Críticas a estos criterios para la distinción:</a:t>
            </a:r>
          </a:p>
          <a:p>
            <a:pPr>
              <a:buNone/>
            </a:pPr>
            <a:r>
              <a:rPr lang="es-UY" dirty="0" smtClean="0"/>
              <a:t>1. El criterio del interés colectivo o del interés individual, si es derecho público es colectivo y si es individual el interés estamos ante derecho privado. La crítica es que no hay una norma con un interés exclusivamente individual.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2. el criterio de los sujetos intervinientes en la relación se sostiene aquí que cuando interviene el Estado se está ante derecho público.  Esta tiene excepciones. </a:t>
            </a:r>
          </a:p>
          <a:p>
            <a:r>
              <a:rPr lang="es-UY" dirty="0" smtClean="0"/>
              <a:t>3. este criterio se focaliza en la voluntad así será de derecho publico si la relación es de subordinación y si es de coordinación de derecho privado. La crítica a este criterio es que esto no es siempre así porque hay relación de subordinación en el derecho del trabajo o laboral y aquí estamos ante el derecho privado. Existiendo también coordinación entre estados.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UY" dirty="0" smtClean="0"/>
              <a:t>Se utilizan distintos criterios para distinguir entre derecho público y derecho privado. Puede decirse que la diferencia está en que intervenga o no el Estado. </a:t>
            </a:r>
          </a:p>
          <a:p>
            <a:pPr algn="just">
              <a:buNone/>
            </a:pPr>
            <a:endParaRPr lang="es-UY" dirty="0" smtClean="0"/>
          </a:p>
          <a:p>
            <a:pPr algn="just">
              <a:buNone/>
            </a:pPr>
            <a:r>
              <a:rPr lang="es-UY" dirty="0" smtClean="0"/>
              <a:t>Esto da solución a la mayoría de los casos pero hay veces que esto no es así de modo excepcional porque el Estado se comporta como un particular por </a:t>
            </a:r>
            <a:r>
              <a:rPr lang="es-UY" dirty="0" err="1" smtClean="0"/>
              <a:t>ej</a:t>
            </a:r>
            <a:r>
              <a:rPr lang="es-UY" dirty="0" smtClean="0"/>
              <a:t> comprando un inmueble.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965</TotalTime>
  <Words>923</Words>
  <Application>Microsoft Office PowerPoint</Application>
  <PresentationFormat>Presentación en pantalla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Civil</vt:lpstr>
      <vt:lpstr>Pizarra</vt:lpstr>
      <vt:lpstr>Concepto de Derecho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Sotelo</dc:creator>
  <cp:lastModifiedBy>Ana Sotelo</cp:lastModifiedBy>
  <cp:revision>80</cp:revision>
  <dcterms:created xsi:type="dcterms:W3CDTF">2021-11-09T17:42:50Z</dcterms:created>
  <dcterms:modified xsi:type="dcterms:W3CDTF">2022-09-08T17:34:46Z</dcterms:modified>
</cp:coreProperties>
</file>