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9" r:id="rId3"/>
    <p:sldId id="262" r:id="rId4"/>
    <p:sldId id="260" r:id="rId5"/>
    <p:sldId id="261" r:id="rId6"/>
    <p:sldId id="258" r:id="rId7"/>
    <p:sldId id="264" r:id="rId8"/>
    <p:sldId id="265" r:id="rId9"/>
    <p:sldId id="266" r:id="rId10"/>
    <p:sldId id="267" r:id="rId11"/>
    <p:sldId id="268" r:id="rId12"/>
    <p:sldId id="269" r:id="rId13"/>
    <p:sldId id="270" r:id="rId14"/>
    <p:sldId id="271" r:id="rId15"/>
    <p:sldId id="272" r:id="rId16"/>
    <p:sldId id="263" r:id="rId17"/>
    <p:sldId id="257" r:id="rId18"/>
    <p:sldId id="273" r:id="rId19"/>
    <p:sldId id="277" r:id="rId20"/>
    <p:sldId id="286" r:id="rId21"/>
    <p:sldId id="274" r:id="rId22"/>
    <p:sldId id="275" r:id="rId23"/>
    <p:sldId id="276" r:id="rId24"/>
    <p:sldId id="279" r:id="rId25"/>
    <p:sldId id="288" r:id="rId26"/>
    <p:sldId id="289" r:id="rId27"/>
    <p:sldId id="285" r:id="rId28"/>
    <p:sldId id="280" r:id="rId29"/>
    <p:sldId id="282" r:id="rId30"/>
    <p:sldId id="283" r:id="rId31"/>
    <p:sldId id="284" r:id="rId32"/>
    <p:sldId id="287" r:id="rId33"/>
  </p:sldIdLst>
  <p:sldSz cx="9144000" cy="6858000" type="screen4x3"/>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97" autoAdjust="0"/>
  </p:normalViewPr>
  <p:slideViewPr>
    <p:cSldViewPr showGuides="1">
      <p:cViewPr varScale="1">
        <p:scale>
          <a:sx n="71" d="100"/>
          <a:sy n="71" d="100"/>
        </p:scale>
        <p:origin x="-1709"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B9E89-450C-41AB-B090-BC355777D94C}"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UY"/>
        </a:p>
      </dgm:t>
    </dgm:pt>
    <dgm:pt modelId="{0064A4AB-5D0F-4666-AB7F-4FFAA4DC2EEC}">
      <dgm:prSet phldrT="[Texto]" custT="1"/>
      <dgm:spPr>
        <a:xfrm>
          <a:off x="929252" y="1756995"/>
          <a:ext cx="5851132" cy="878497"/>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UY" sz="2800" dirty="0">
              <a:solidFill>
                <a:sysClr val="windowText" lastClr="000000"/>
              </a:solidFill>
              <a:latin typeface="Calibri"/>
              <a:ea typeface="+mn-ea"/>
              <a:cs typeface="+mn-cs"/>
            </a:rPr>
            <a:t>Catálogos y terminologías estandarizados</a:t>
          </a:r>
        </a:p>
      </dgm:t>
    </dgm:pt>
    <dgm:pt modelId="{AFFE50A9-8C65-4F39-8D87-536DC53E3A57}" type="parTrans" cxnId="{FB3B58DA-0C47-4FAA-8543-3A3577083835}">
      <dgm:prSet/>
      <dgm:spPr/>
      <dgm:t>
        <a:bodyPr/>
        <a:lstStyle/>
        <a:p>
          <a:endParaRPr lang="es-UY"/>
        </a:p>
      </dgm:t>
    </dgm:pt>
    <dgm:pt modelId="{06312D65-8C38-4408-A68E-2931A6CFEAFC}" type="sibTrans" cxnId="{FB3B58DA-0C47-4FAA-8543-3A3577083835}">
      <dgm:prSet/>
      <dgm:spPr/>
      <dgm:t>
        <a:bodyPr/>
        <a:lstStyle/>
        <a:p>
          <a:endParaRPr lang="es-UY"/>
        </a:p>
      </dgm:t>
    </dgm:pt>
    <dgm:pt modelId="{05022539-A9B6-4E19-AD8F-9DDADB88E918}">
      <dgm:prSet phldrT="[Texto]" custT="1"/>
      <dgm:spPr>
        <a:xfrm>
          <a:off x="609918" y="439248"/>
          <a:ext cx="6170466" cy="878497"/>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UY" sz="2800" dirty="0">
              <a:solidFill>
                <a:sysClr val="windowText" lastClr="000000"/>
              </a:solidFill>
              <a:latin typeface="Calibri"/>
              <a:ea typeface="+mn-ea"/>
              <a:cs typeface="+mn-cs"/>
            </a:rPr>
            <a:t>Modelo unificado de registro clínico</a:t>
          </a:r>
        </a:p>
      </dgm:t>
    </dgm:pt>
    <dgm:pt modelId="{7AF70A3C-3F74-49E2-8FAD-F47E3B413840}" type="parTrans" cxnId="{EE522262-AF54-404D-AF80-D8383FA72597}">
      <dgm:prSet/>
      <dgm:spPr/>
      <dgm:t>
        <a:bodyPr/>
        <a:lstStyle/>
        <a:p>
          <a:endParaRPr lang="es-UY"/>
        </a:p>
      </dgm:t>
    </dgm:pt>
    <dgm:pt modelId="{8FD5900D-2F5A-4201-BB35-7C0E72D31AD5}" type="sibTrans" cxnId="{EE522262-AF54-404D-AF80-D8383FA72597}">
      <dgm:prSet/>
      <dgm:spPr>
        <a:xfrm>
          <a:off x="-4965981" y="-760907"/>
          <a:ext cx="5914303" cy="5914303"/>
        </a:xfrm>
        <a:noFill/>
        <a:ln w="25400" cap="flat" cmpd="sng" algn="ctr">
          <a:solidFill>
            <a:srgbClr val="4F81BD">
              <a:shade val="60000"/>
              <a:hueOff val="0"/>
              <a:satOff val="0"/>
              <a:lumOff val="0"/>
              <a:alphaOff val="0"/>
            </a:srgbClr>
          </a:solidFill>
          <a:prstDash val="solid"/>
        </a:ln>
        <a:effectLst/>
      </dgm:spPr>
      <dgm:t>
        <a:bodyPr/>
        <a:lstStyle/>
        <a:p>
          <a:endParaRPr lang="es-UY"/>
        </a:p>
      </dgm:t>
    </dgm:pt>
    <dgm:pt modelId="{387DEB1D-C737-4BA3-9796-69F326B5DFF8}">
      <dgm:prSet phldrT="[Texto]" custT="1"/>
      <dgm:spPr>
        <a:xfrm>
          <a:off x="609918" y="3074741"/>
          <a:ext cx="6170466" cy="878497"/>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UY" sz="2800" dirty="0">
              <a:solidFill>
                <a:sysClr val="windowText" lastClr="000000"/>
              </a:solidFill>
              <a:latin typeface="Calibri"/>
              <a:ea typeface="+mn-ea"/>
              <a:cs typeface="+mn-cs"/>
            </a:rPr>
            <a:t>Intercambio de información clínica</a:t>
          </a:r>
        </a:p>
      </dgm:t>
    </dgm:pt>
    <dgm:pt modelId="{134B3AE2-0053-497D-AF5E-88FE6F2F947A}" type="parTrans" cxnId="{EF7F32AA-D8A8-426B-BC54-C67D5D96D054}">
      <dgm:prSet/>
      <dgm:spPr/>
      <dgm:t>
        <a:bodyPr/>
        <a:lstStyle/>
        <a:p>
          <a:endParaRPr lang="es-UY"/>
        </a:p>
      </dgm:t>
    </dgm:pt>
    <dgm:pt modelId="{DCE1331F-B02E-49D2-AD47-D9CAD93BEE58}" type="sibTrans" cxnId="{EF7F32AA-D8A8-426B-BC54-C67D5D96D054}">
      <dgm:prSet/>
      <dgm:spPr/>
      <dgm:t>
        <a:bodyPr/>
        <a:lstStyle/>
        <a:p>
          <a:endParaRPr lang="es-UY"/>
        </a:p>
      </dgm:t>
    </dgm:pt>
    <dgm:pt modelId="{21FF66A9-D586-44ED-86E4-6B4BBED5C4E6}" type="pres">
      <dgm:prSet presAssocID="{109B9E89-450C-41AB-B090-BC355777D94C}" presName="Name0" presStyleCnt="0">
        <dgm:presLayoutVars>
          <dgm:chMax val="7"/>
          <dgm:chPref val="7"/>
          <dgm:dir/>
        </dgm:presLayoutVars>
      </dgm:prSet>
      <dgm:spPr/>
      <dgm:t>
        <a:bodyPr/>
        <a:lstStyle/>
        <a:p>
          <a:endParaRPr lang="es-UY"/>
        </a:p>
      </dgm:t>
    </dgm:pt>
    <dgm:pt modelId="{51C445DA-4B82-43EC-9832-293E51D5F8CE}" type="pres">
      <dgm:prSet presAssocID="{109B9E89-450C-41AB-B090-BC355777D94C}" presName="Name1" presStyleCnt="0"/>
      <dgm:spPr/>
    </dgm:pt>
    <dgm:pt modelId="{E77327F1-D2E9-457B-8719-9208F3AA223B}" type="pres">
      <dgm:prSet presAssocID="{109B9E89-450C-41AB-B090-BC355777D94C}" presName="cycle" presStyleCnt="0"/>
      <dgm:spPr/>
    </dgm:pt>
    <dgm:pt modelId="{DA0F6339-3B7D-4CB8-BF12-B2440E327648}" type="pres">
      <dgm:prSet presAssocID="{109B9E89-450C-41AB-B090-BC355777D94C}" presName="srcNode" presStyleLbl="node1" presStyleIdx="0" presStyleCnt="3"/>
      <dgm:spPr/>
    </dgm:pt>
    <dgm:pt modelId="{D676611B-FFEE-473D-9FF7-AE7F212030CE}" type="pres">
      <dgm:prSet presAssocID="{109B9E89-450C-41AB-B090-BC355777D94C}" presName="conn" presStyleLbl="parChTrans1D2" presStyleIdx="0" presStyleCnt="1"/>
      <dgm:spPr>
        <a:prstGeom prst="blockArc">
          <a:avLst>
            <a:gd name="adj1" fmla="val 18900000"/>
            <a:gd name="adj2" fmla="val 2700000"/>
            <a:gd name="adj3" fmla="val 365"/>
          </a:avLst>
        </a:prstGeom>
      </dgm:spPr>
      <dgm:t>
        <a:bodyPr/>
        <a:lstStyle/>
        <a:p>
          <a:endParaRPr lang="es-UY"/>
        </a:p>
      </dgm:t>
    </dgm:pt>
    <dgm:pt modelId="{9AD0636E-3213-4E02-A891-D39426ADDD84}" type="pres">
      <dgm:prSet presAssocID="{109B9E89-450C-41AB-B090-BC355777D94C}" presName="extraNode" presStyleLbl="node1" presStyleIdx="0" presStyleCnt="3"/>
      <dgm:spPr/>
    </dgm:pt>
    <dgm:pt modelId="{93253F26-5D3F-4B47-B944-1366AF65CFD5}" type="pres">
      <dgm:prSet presAssocID="{109B9E89-450C-41AB-B090-BC355777D94C}" presName="dstNode" presStyleLbl="node1" presStyleIdx="0" presStyleCnt="3"/>
      <dgm:spPr/>
    </dgm:pt>
    <dgm:pt modelId="{45530BFA-44B8-4090-9178-F58A90DD0E4C}" type="pres">
      <dgm:prSet presAssocID="{05022539-A9B6-4E19-AD8F-9DDADB88E918}" presName="text_1" presStyleLbl="node1" presStyleIdx="0" presStyleCnt="3">
        <dgm:presLayoutVars>
          <dgm:bulletEnabled val="1"/>
        </dgm:presLayoutVars>
      </dgm:prSet>
      <dgm:spPr>
        <a:prstGeom prst="rect">
          <a:avLst/>
        </a:prstGeom>
      </dgm:spPr>
      <dgm:t>
        <a:bodyPr/>
        <a:lstStyle/>
        <a:p>
          <a:endParaRPr lang="es-UY"/>
        </a:p>
      </dgm:t>
    </dgm:pt>
    <dgm:pt modelId="{1FEA6A6D-2D6C-41FF-A362-E3AEECDBE0BE}" type="pres">
      <dgm:prSet presAssocID="{05022539-A9B6-4E19-AD8F-9DDADB88E918}" presName="accent_1" presStyleCnt="0"/>
      <dgm:spPr/>
    </dgm:pt>
    <dgm:pt modelId="{070490EB-1AB7-4909-9B0C-E3C0C896686D}" type="pres">
      <dgm:prSet presAssocID="{05022539-A9B6-4E19-AD8F-9DDADB88E918}" presName="accentRepeatNode" presStyleLbl="solidFgAcc1" presStyleIdx="0" presStyleCnt="3"/>
      <dgm:spPr>
        <a:xfrm>
          <a:off x="60857" y="329436"/>
          <a:ext cx="1098122" cy="1098122"/>
        </a:xfrm>
        <a:prstGeom prst="ellipse">
          <a:avLst/>
        </a:pr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w="9525" cap="flat" cmpd="sng" algn="ctr">
          <a:solidFill>
            <a:srgbClr val="4F81BD">
              <a:hueOff val="0"/>
              <a:satOff val="0"/>
              <a:lumOff val="0"/>
              <a:alphaOff val="0"/>
            </a:srgbClr>
          </a:solidFill>
          <a:prstDash val="solid"/>
        </a:ln>
        <a:effectLst/>
      </dgm:spPr>
    </dgm:pt>
    <dgm:pt modelId="{AFA06DDE-0EB7-43E8-9648-5757E1B596CA}" type="pres">
      <dgm:prSet presAssocID="{0064A4AB-5D0F-4666-AB7F-4FFAA4DC2EEC}" presName="text_2" presStyleLbl="node1" presStyleIdx="1" presStyleCnt="3">
        <dgm:presLayoutVars>
          <dgm:bulletEnabled val="1"/>
        </dgm:presLayoutVars>
      </dgm:prSet>
      <dgm:spPr>
        <a:prstGeom prst="rect">
          <a:avLst/>
        </a:prstGeom>
      </dgm:spPr>
      <dgm:t>
        <a:bodyPr/>
        <a:lstStyle/>
        <a:p>
          <a:endParaRPr lang="es-UY"/>
        </a:p>
      </dgm:t>
    </dgm:pt>
    <dgm:pt modelId="{3C54FC9D-CC00-4382-B75F-EF6B97160BDE}" type="pres">
      <dgm:prSet presAssocID="{0064A4AB-5D0F-4666-AB7F-4FFAA4DC2EEC}" presName="accent_2" presStyleCnt="0"/>
      <dgm:spPr/>
    </dgm:pt>
    <dgm:pt modelId="{E4CDC188-F05C-4911-B22E-E1C607ED17C1}" type="pres">
      <dgm:prSet presAssocID="{0064A4AB-5D0F-4666-AB7F-4FFAA4DC2EEC}" presName="accentRepeatNode" presStyleLbl="solidFgAcc1" presStyleIdx="1" presStyleCnt="3"/>
      <dgm:spPr>
        <a:xfrm>
          <a:off x="380191" y="1647183"/>
          <a:ext cx="1098122" cy="1098122"/>
        </a:xfrm>
        <a:prstGeom prst="ellipse">
          <a:avLst/>
        </a:pr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w="9525" cap="flat" cmpd="sng" algn="ctr">
          <a:solidFill>
            <a:srgbClr val="4F81BD">
              <a:hueOff val="0"/>
              <a:satOff val="0"/>
              <a:lumOff val="0"/>
              <a:alphaOff val="0"/>
            </a:srgbClr>
          </a:solidFill>
          <a:prstDash val="solid"/>
        </a:ln>
        <a:effectLst/>
      </dgm:spPr>
    </dgm:pt>
    <dgm:pt modelId="{2C5B0342-D827-4277-9BA9-91586E750C67}" type="pres">
      <dgm:prSet presAssocID="{387DEB1D-C737-4BA3-9796-69F326B5DFF8}" presName="text_3" presStyleLbl="node1" presStyleIdx="2" presStyleCnt="3">
        <dgm:presLayoutVars>
          <dgm:bulletEnabled val="1"/>
        </dgm:presLayoutVars>
      </dgm:prSet>
      <dgm:spPr>
        <a:prstGeom prst="rect">
          <a:avLst/>
        </a:prstGeom>
      </dgm:spPr>
      <dgm:t>
        <a:bodyPr/>
        <a:lstStyle/>
        <a:p>
          <a:endParaRPr lang="es-UY"/>
        </a:p>
      </dgm:t>
    </dgm:pt>
    <dgm:pt modelId="{610EF243-4CD8-4E7B-9F81-4773F26079DA}" type="pres">
      <dgm:prSet presAssocID="{387DEB1D-C737-4BA3-9796-69F326B5DFF8}" presName="accent_3" presStyleCnt="0"/>
      <dgm:spPr/>
    </dgm:pt>
    <dgm:pt modelId="{B4A56719-4419-4CF9-BA2B-1B5A506CA5DE}" type="pres">
      <dgm:prSet presAssocID="{387DEB1D-C737-4BA3-9796-69F326B5DFF8}" presName="accentRepeatNode" presStyleLbl="solidFgAcc1" presStyleIdx="2" presStyleCnt="3"/>
      <dgm:spPr>
        <a:xfrm>
          <a:off x="60857" y="2964929"/>
          <a:ext cx="1098122" cy="1098122"/>
        </a:xfrm>
        <a:prstGeom prst="ellipse">
          <a:avLst/>
        </a:pr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w="9525" cap="flat" cmpd="sng" algn="ctr">
          <a:solidFill>
            <a:srgbClr val="4F81BD">
              <a:hueOff val="0"/>
              <a:satOff val="0"/>
              <a:lumOff val="0"/>
              <a:alphaOff val="0"/>
            </a:srgbClr>
          </a:solidFill>
          <a:prstDash val="solid"/>
        </a:ln>
        <a:effectLst/>
      </dgm:spPr>
    </dgm:pt>
  </dgm:ptLst>
  <dgm:cxnLst>
    <dgm:cxn modelId="{EE522262-AF54-404D-AF80-D8383FA72597}" srcId="{109B9E89-450C-41AB-B090-BC355777D94C}" destId="{05022539-A9B6-4E19-AD8F-9DDADB88E918}" srcOrd="0" destOrd="0" parTransId="{7AF70A3C-3F74-49E2-8FAD-F47E3B413840}" sibTransId="{8FD5900D-2F5A-4201-BB35-7C0E72D31AD5}"/>
    <dgm:cxn modelId="{87431C3C-5134-4F02-A02F-436B19FA0EA3}" type="presOf" srcId="{05022539-A9B6-4E19-AD8F-9DDADB88E918}" destId="{45530BFA-44B8-4090-9178-F58A90DD0E4C}" srcOrd="0" destOrd="0" presId="urn:microsoft.com/office/officeart/2008/layout/VerticalCurvedList"/>
    <dgm:cxn modelId="{ADCB414B-AE9F-4B6F-BB1C-999D38C3AAC9}" type="presOf" srcId="{109B9E89-450C-41AB-B090-BC355777D94C}" destId="{21FF66A9-D586-44ED-86E4-6B4BBED5C4E6}" srcOrd="0" destOrd="0" presId="urn:microsoft.com/office/officeart/2008/layout/VerticalCurvedList"/>
    <dgm:cxn modelId="{18F1E02B-FFDB-4E6E-A2D2-2B2DAAE534BD}" type="presOf" srcId="{387DEB1D-C737-4BA3-9796-69F326B5DFF8}" destId="{2C5B0342-D827-4277-9BA9-91586E750C67}" srcOrd="0" destOrd="0" presId="urn:microsoft.com/office/officeart/2008/layout/VerticalCurvedList"/>
    <dgm:cxn modelId="{E581FE5B-267B-499E-9309-0C3B817D770E}" type="presOf" srcId="{0064A4AB-5D0F-4666-AB7F-4FFAA4DC2EEC}" destId="{AFA06DDE-0EB7-43E8-9648-5757E1B596CA}" srcOrd="0" destOrd="0" presId="urn:microsoft.com/office/officeart/2008/layout/VerticalCurvedList"/>
    <dgm:cxn modelId="{FB3B58DA-0C47-4FAA-8543-3A3577083835}" srcId="{109B9E89-450C-41AB-B090-BC355777D94C}" destId="{0064A4AB-5D0F-4666-AB7F-4FFAA4DC2EEC}" srcOrd="1" destOrd="0" parTransId="{AFFE50A9-8C65-4F39-8D87-536DC53E3A57}" sibTransId="{06312D65-8C38-4408-A68E-2931A6CFEAFC}"/>
    <dgm:cxn modelId="{62CAE0C8-CAD8-4498-BC67-44C781102BBD}" type="presOf" srcId="{8FD5900D-2F5A-4201-BB35-7C0E72D31AD5}" destId="{D676611B-FFEE-473D-9FF7-AE7F212030CE}" srcOrd="0" destOrd="0" presId="urn:microsoft.com/office/officeart/2008/layout/VerticalCurvedList"/>
    <dgm:cxn modelId="{EF7F32AA-D8A8-426B-BC54-C67D5D96D054}" srcId="{109B9E89-450C-41AB-B090-BC355777D94C}" destId="{387DEB1D-C737-4BA3-9796-69F326B5DFF8}" srcOrd="2" destOrd="0" parTransId="{134B3AE2-0053-497D-AF5E-88FE6F2F947A}" sibTransId="{DCE1331F-B02E-49D2-AD47-D9CAD93BEE58}"/>
    <dgm:cxn modelId="{C905F0B9-40C2-4133-B11D-0A23DD8494E1}" type="presParOf" srcId="{21FF66A9-D586-44ED-86E4-6B4BBED5C4E6}" destId="{51C445DA-4B82-43EC-9832-293E51D5F8CE}" srcOrd="0" destOrd="0" presId="urn:microsoft.com/office/officeart/2008/layout/VerticalCurvedList"/>
    <dgm:cxn modelId="{32EB301D-0EA0-4E2B-8143-5EDE6C7D8818}" type="presParOf" srcId="{51C445DA-4B82-43EC-9832-293E51D5F8CE}" destId="{E77327F1-D2E9-457B-8719-9208F3AA223B}" srcOrd="0" destOrd="0" presId="urn:microsoft.com/office/officeart/2008/layout/VerticalCurvedList"/>
    <dgm:cxn modelId="{9ECA4CBC-F46C-4823-AF5B-698C76208778}" type="presParOf" srcId="{E77327F1-D2E9-457B-8719-9208F3AA223B}" destId="{DA0F6339-3B7D-4CB8-BF12-B2440E327648}" srcOrd="0" destOrd="0" presId="urn:microsoft.com/office/officeart/2008/layout/VerticalCurvedList"/>
    <dgm:cxn modelId="{117C168E-0939-4E74-A3F4-23DD052B423F}" type="presParOf" srcId="{E77327F1-D2E9-457B-8719-9208F3AA223B}" destId="{D676611B-FFEE-473D-9FF7-AE7F212030CE}" srcOrd="1" destOrd="0" presId="urn:microsoft.com/office/officeart/2008/layout/VerticalCurvedList"/>
    <dgm:cxn modelId="{6F549076-EC09-4775-AF0E-03A350E6882C}" type="presParOf" srcId="{E77327F1-D2E9-457B-8719-9208F3AA223B}" destId="{9AD0636E-3213-4E02-A891-D39426ADDD84}" srcOrd="2" destOrd="0" presId="urn:microsoft.com/office/officeart/2008/layout/VerticalCurvedList"/>
    <dgm:cxn modelId="{3E865114-6D2C-43D8-81A2-515A5BD83802}" type="presParOf" srcId="{E77327F1-D2E9-457B-8719-9208F3AA223B}" destId="{93253F26-5D3F-4B47-B944-1366AF65CFD5}" srcOrd="3" destOrd="0" presId="urn:microsoft.com/office/officeart/2008/layout/VerticalCurvedList"/>
    <dgm:cxn modelId="{EBA0896B-4B64-43C0-BCBB-58D2C650DDD2}" type="presParOf" srcId="{51C445DA-4B82-43EC-9832-293E51D5F8CE}" destId="{45530BFA-44B8-4090-9178-F58A90DD0E4C}" srcOrd="1" destOrd="0" presId="urn:microsoft.com/office/officeart/2008/layout/VerticalCurvedList"/>
    <dgm:cxn modelId="{5D7A06BF-9AD4-46F0-9718-0D54CBE23792}" type="presParOf" srcId="{51C445DA-4B82-43EC-9832-293E51D5F8CE}" destId="{1FEA6A6D-2D6C-41FF-A362-E3AEECDBE0BE}" srcOrd="2" destOrd="0" presId="urn:microsoft.com/office/officeart/2008/layout/VerticalCurvedList"/>
    <dgm:cxn modelId="{C49F323C-C6BF-4BC8-9F07-57048D95C8F6}" type="presParOf" srcId="{1FEA6A6D-2D6C-41FF-A362-E3AEECDBE0BE}" destId="{070490EB-1AB7-4909-9B0C-E3C0C896686D}" srcOrd="0" destOrd="0" presId="urn:microsoft.com/office/officeart/2008/layout/VerticalCurvedList"/>
    <dgm:cxn modelId="{4BC1484A-7F15-437C-892C-97DA0818E69E}" type="presParOf" srcId="{51C445DA-4B82-43EC-9832-293E51D5F8CE}" destId="{AFA06DDE-0EB7-43E8-9648-5757E1B596CA}" srcOrd="3" destOrd="0" presId="urn:microsoft.com/office/officeart/2008/layout/VerticalCurvedList"/>
    <dgm:cxn modelId="{1A11C96C-C282-4102-9A14-E4200F9F1EA8}" type="presParOf" srcId="{51C445DA-4B82-43EC-9832-293E51D5F8CE}" destId="{3C54FC9D-CC00-4382-B75F-EF6B97160BDE}" srcOrd="4" destOrd="0" presId="urn:microsoft.com/office/officeart/2008/layout/VerticalCurvedList"/>
    <dgm:cxn modelId="{487445FF-F199-4BE4-B193-86BA85F19E3F}" type="presParOf" srcId="{3C54FC9D-CC00-4382-B75F-EF6B97160BDE}" destId="{E4CDC188-F05C-4911-B22E-E1C607ED17C1}" srcOrd="0" destOrd="0" presId="urn:microsoft.com/office/officeart/2008/layout/VerticalCurvedList"/>
    <dgm:cxn modelId="{B6ADBA77-2BF7-44AB-92BE-B0A03C9D48C0}" type="presParOf" srcId="{51C445DA-4B82-43EC-9832-293E51D5F8CE}" destId="{2C5B0342-D827-4277-9BA9-91586E750C67}" srcOrd="5" destOrd="0" presId="urn:microsoft.com/office/officeart/2008/layout/VerticalCurvedList"/>
    <dgm:cxn modelId="{6F8D31D6-243E-48D9-A2AD-4674E37C1435}" type="presParOf" srcId="{51C445DA-4B82-43EC-9832-293E51D5F8CE}" destId="{610EF243-4CD8-4E7B-9F81-4773F26079DA}" srcOrd="6" destOrd="0" presId="urn:microsoft.com/office/officeart/2008/layout/VerticalCurvedList"/>
    <dgm:cxn modelId="{8E3291E3-063C-4AB7-999F-3CBD91D64241}" type="presParOf" srcId="{610EF243-4CD8-4E7B-9F81-4773F26079DA}" destId="{B4A56719-4419-4CF9-BA2B-1B5A506CA5D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B9E89-450C-41AB-B090-BC355777D94C}"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UY"/>
        </a:p>
      </dgm:t>
    </dgm:pt>
    <dgm:pt modelId="{0064A4AB-5D0F-4666-AB7F-4FFAA4DC2EEC}">
      <dgm:prSet phldrT="[Texto]"/>
      <dgm:spPr>
        <a:xfrm>
          <a:off x="342038" y="92944"/>
          <a:ext cx="4788532" cy="560880"/>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UY" dirty="0">
              <a:solidFill>
                <a:sysClr val="windowText" lastClr="000000"/>
              </a:solidFill>
              <a:latin typeface="Calibri"/>
              <a:ea typeface="+mn-ea"/>
              <a:cs typeface="+mn-cs"/>
            </a:rPr>
            <a:t>Índice nacional de </a:t>
          </a:r>
          <a:r>
            <a:rPr lang="es-UY">
              <a:solidFill>
                <a:sysClr val="windowText" lastClr="000000"/>
              </a:solidFill>
              <a:latin typeface="Calibri"/>
              <a:ea typeface="+mn-ea"/>
              <a:cs typeface="+mn-cs"/>
            </a:rPr>
            <a:t>usuarios de Salud (INUS)</a:t>
          </a:r>
          <a:endParaRPr lang="es-UY" dirty="0">
            <a:solidFill>
              <a:sysClr val="windowText" lastClr="000000"/>
            </a:solidFill>
            <a:latin typeface="Calibri"/>
            <a:ea typeface="+mn-ea"/>
            <a:cs typeface="+mn-cs"/>
          </a:endParaRPr>
        </a:p>
      </dgm:t>
    </dgm:pt>
    <dgm:pt modelId="{AFFE50A9-8C65-4F39-8D87-536DC53E3A57}" type="parTrans" cxnId="{FB3B58DA-0C47-4FAA-8543-3A3577083835}">
      <dgm:prSet/>
      <dgm:spPr/>
      <dgm:t>
        <a:bodyPr/>
        <a:lstStyle/>
        <a:p>
          <a:endParaRPr lang="es-UY"/>
        </a:p>
      </dgm:t>
    </dgm:pt>
    <dgm:pt modelId="{06312D65-8C38-4408-A68E-2931A6CFEAFC}" type="sibTrans" cxnId="{FB3B58DA-0C47-4FAA-8543-3A3577083835}">
      <dgm:prSet/>
      <dgm:spPr/>
      <dgm:t>
        <a:bodyPr/>
        <a:lstStyle/>
        <a:p>
          <a:endParaRPr lang="es-UY"/>
        </a:p>
      </dgm:t>
    </dgm:pt>
    <dgm:pt modelId="{A1F4D910-20D7-4AEC-B633-52D4672BBF9F}">
      <dgm:prSet phldrT="[Texto]"/>
      <dgm:spPr>
        <a:xfrm>
          <a:off x="342038" y="1816624"/>
          <a:ext cx="4788532" cy="560880"/>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UY" dirty="0">
              <a:solidFill>
                <a:sysClr val="windowText" lastClr="000000"/>
              </a:solidFill>
              <a:latin typeface="Calibri"/>
              <a:ea typeface="+mn-ea"/>
              <a:cs typeface="+mn-cs"/>
            </a:rPr>
            <a:t>Medicamentos y materiales</a:t>
          </a:r>
        </a:p>
      </dgm:t>
    </dgm:pt>
    <dgm:pt modelId="{E10A46C7-6F28-49B7-8751-B2B63064690E}" type="parTrans" cxnId="{E5809ED3-BA4D-4836-9D74-EAF6D5531706}">
      <dgm:prSet/>
      <dgm:spPr/>
      <dgm:t>
        <a:bodyPr/>
        <a:lstStyle/>
        <a:p>
          <a:endParaRPr lang="es-UY"/>
        </a:p>
      </dgm:t>
    </dgm:pt>
    <dgm:pt modelId="{ADC4A516-789C-45D1-9A4A-E79D02572374}" type="sibTrans" cxnId="{E5809ED3-BA4D-4836-9D74-EAF6D5531706}">
      <dgm:prSet/>
      <dgm:spPr/>
      <dgm:t>
        <a:bodyPr/>
        <a:lstStyle/>
        <a:p>
          <a:endParaRPr lang="es-UY"/>
        </a:p>
      </dgm:t>
    </dgm:pt>
    <dgm:pt modelId="{387DEB1D-C737-4BA3-9796-69F326B5DFF8}">
      <dgm:prSet phldrT="[Texto]"/>
      <dgm:spPr>
        <a:xfrm>
          <a:off x="342038" y="2678464"/>
          <a:ext cx="4788532" cy="560880"/>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UY" dirty="0">
              <a:solidFill>
                <a:sysClr val="windowText" lastClr="000000"/>
              </a:solidFill>
              <a:latin typeface="Calibri"/>
              <a:ea typeface="+mn-ea"/>
              <a:cs typeface="+mn-cs"/>
            </a:rPr>
            <a:t>Prestaciones asistenciales</a:t>
          </a:r>
        </a:p>
      </dgm:t>
    </dgm:pt>
    <dgm:pt modelId="{134B3AE2-0053-497D-AF5E-88FE6F2F947A}" type="parTrans" cxnId="{EF7F32AA-D8A8-426B-BC54-C67D5D96D054}">
      <dgm:prSet/>
      <dgm:spPr/>
      <dgm:t>
        <a:bodyPr/>
        <a:lstStyle/>
        <a:p>
          <a:endParaRPr lang="es-UY"/>
        </a:p>
      </dgm:t>
    </dgm:pt>
    <dgm:pt modelId="{DCE1331F-B02E-49D2-AD47-D9CAD93BEE58}" type="sibTrans" cxnId="{EF7F32AA-D8A8-426B-BC54-C67D5D96D054}">
      <dgm:prSet/>
      <dgm:spPr/>
      <dgm:t>
        <a:bodyPr/>
        <a:lstStyle/>
        <a:p>
          <a:endParaRPr lang="es-UY"/>
        </a:p>
      </dgm:t>
    </dgm:pt>
    <dgm:pt modelId="{7C06CBEE-6203-408C-B571-08965230030F}">
      <dgm:prSet phldrT="[Texto]"/>
      <dgm:spPr>
        <a:xfrm>
          <a:off x="342038" y="954784"/>
          <a:ext cx="4788532" cy="560880"/>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UY" dirty="0">
              <a:solidFill>
                <a:sysClr val="windowText" lastClr="000000"/>
              </a:solidFill>
              <a:latin typeface="Calibri"/>
              <a:ea typeface="+mn-ea"/>
              <a:cs typeface="+mn-cs"/>
            </a:rPr>
            <a:t>Profesionales e instituciones</a:t>
          </a:r>
        </a:p>
      </dgm:t>
    </dgm:pt>
    <dgm:pt modelId="{26A85A80-28FC-416D-B82F-769FEC403086}" type="parTrans" cxnId="{469223EC-2ED2-46F4-BD00-0148DB2363E0}">
      <dgm:prSet/>
      <dgm:spPr/>
      <dgm:t>
        <a:bodyPr/>
        <a:lstStyle/>
        <a:p>
          <a:endParaRPr lang="en-US"/>
        </a:p>
      </dgm:t>
    </dgm:pt>
    <dgm:pt modelId="{390FE6EB-DED7-4200-9260-61C6655DEB27}" type="sibTrans" cxnId="{469223EC-2ED2-46F4-BD00-0148DB2363E0}">
      <dgm:prSet/>
      <dgm:spPr/>
      <dgm:t>
        <a:bodyPr/>
        <a:lstStyle/>
        <a:p>
          <a:endParaRPr lang="en-US"/>
        </a:p>
      </dgm:t>
    </dgm:pt>
    <dgm:pt modelId="{D2517CF2-9CD4-48ED-9478-19347A8D6B21}">
      <dgm:prSet phldrT="[Texto]"/>
      <dgm:spPr>
        <a:xfrm>
          <a:off x="342038" y="3540304"/>
          <a:ext cx="4788532" cy="560880"/>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UY" dirty="0">
              <a:solidFill>
                <a:sysClr val="windowText" lastClr="000000"/>
              </a:solidFill>
              <a:latin typeface="Calibri"/>
              <a:ea typeface="+mn-ea"/>
              <a:cs typeface="+mn-cs"/>
            </a:rPr>
            <a:t>Servicios terminológicos (SNOMED-CT)</a:t>
          </a:r>
        </a:p>
      </dgm:t>
    </dgm:pt>
    <dgm:pt modelId="{BED41374-EC36-4437-8E64-B9B0CC9384FC}" type="parTrans" cxnId="{A62B2A30-C32D-492C-ADF1-E2C63874619E}">
      <dgm:prSet/>
      <dgm:spPr/>
      <dgm:t>
        <a:bodyPr/>
        <a:lstStyle/>
        <a:p>
          <a:endParaRPr lang="es-UY"/>
        </a:p>
      </dgm:t>
    </dgm:pt>
    <dgm:pt modelId="{84E03550-73A8-4FA9-9E69-445A79AAF558}" type="sibTrans" cxnId="{A62B2A30-C32D-492C-ADF1-E2C63874619E}">
      <dgm:prSet/>
      <dgm:spPr/>
      <dgm:t>
        <a:bodyPr/>
        <a:lstStyle/>
        <a:p>
          <a:endParaRPr lang="es-UY"/>
        </a:p>
      </dgm:t>
    </dgm:pt>
    <dgm:pt modelId="{671E797B-87D3-4111-8C64-12F03FD14F01}" type="pres">
      <dgm:prSet presAssocID="{109B9E89-450C-41AB-B090-BC355777D94C}" presName="linear" presStyleCnt="0">
        <dgm:presLayoutVars>
          <dgm:dir/>
          <dgm:animLvl val="lvl"/>
          <dgm:resizeHandles val="exact"/>
        </dgm:presLayoutVars>
      </dgm:prSet>
      <dgm:spPr/>
      <dgm:t>
        <a:bodyPr/>
        <a:lstStyle/>
        <a:p>
          <a:endParaRPr lang="es-UY"/>
        </a:p>
      </dgm:t>
    </dgm:pt>
    <dgm:pt modelId="{6E45A68D-360B-488D-8938-8C08A7725F10}" type="pres">
      <dgm:prSet presAssocID="{0064A4AB-5D0F-4666-AB7F-4FFAA4DC2EEC}" presName="parentLin" presStyleCnt="0"/>
      <dgm:spPr/>
    </dgm:pt>
    <dgm:pt modelId="{13B6D3C6-BB8D-4776-AEF8-ED8373FFFC34}" type="pres">
      <dgm:prSet presAssocID="{0064A4AB-5D0F-4666-AB7F-4FFAA4DC2EEC}" presName="parentLeftMargin" presStyleLbl="node1" presStyleIdx="0" presStyleCnt="5"/>
      <dgm:spPr>
        <a:prstGeom prst="roundRect">
          <a:avLst/>
        </a:prstGeom>
      </dgm:spPr>
      <dgm:t>
        <a:bodyPr/>
        <a:lstStyle/>
        <a:p>
          <a:endParaRPr lang="es-UY"/>
        </a:p>
      </dgm:t>
    </dgm:pt>
    <dgm:pt modelId="{7DB820F6-B17B-4545-865E-4A1F75BDD89C}" type="pres">
      <dgm:prSet presAssocID="{0064A4AB-5D0F-4666-AB7F-4FFAA4DC2EEC}" presName="parentText" presStyleLbl="node1" presStyleIdx="0" presStyleCnt="5">
        <dgm:presLayoutVars>
          <dgm:chMax val="0"/>
          <dgm:bulletEnabled val="1"/>
        </dgm:presLayoutVars>
      </dgm:prSet>
      <dgm:spPr/>
      <dgm:t>
        <a:bodyPr/>
        <a:lstStyle/>
        <a:p>
          <a:endParaRPr lang="es-UY"/>
        </a:p>
      </dgm:t>
    </dgm:pt>
    <dgm:pt modelId="{0D79D878-79DF-4F31-850D-E0902EF75F38}" type="pres">
      <dgm:prSet presAssocID="{0064A4AB-5D0F-4666-AB7F-4FFAA4DC2EEC}" presName="negativeSpace" presStyleCnt="0"/>
      <dgm:spPr/>
    </dgm:pt>
    <dgm:pt modelId="{37B1D406-D77E-4C6C-87DA-4AAA9B75222E}" type="pres">
      <dgm:prSet presAssocID="{0064A4AB-5D0F-4666-AB7F-4FFAA4DC2EEC}" presName="childText" presStyleLbl="conFgAcc1" presStyleIdx="0" presStyleCnt="5">
        <dgm:presLayoutVars>
          <dgm:bulletEnabled val="1"/>
        </dgm:presLayoutVars>
      </dgm:prSet>
      <dgm:spPr>
        <a:xfrm>
          <a:off x="0" y="373384"/>
          <a:ext cx="6840760" cy="4788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pt>
    <dgm:pt modelId="{B444122E-C707-47F5-8590-1F11FBC03B5B}" type="pres">
      <dgm:prSet presAssocID="{06312D65-8C38-4408-A68E-2931A6CFEAFC}" presName="spaceBetweenRectangles" presStyleCnt="0"/>
      <dgm:spPr/>
    </dgm:pt>
    <dgm:pt modelId="{2AC18E5E-2926-4DE1-A1F0-83CA075A10A5}" type="pres">
      <dgm:prSet presAssocID="{7C06CBEE-6203-408C-B571-08965230030F}" presName="parentLin" presStyleCnt="0"/>
      <dgm:spPr/>
    </dgm:pt>
    <dgm:pt modelId="{C1838B7A-75B5-4120-B25B-DC8A70544272}" type="pres">
      <dgm:prSet presAssocID="{7C06CBEE-6203-408C-B571-08965230030F}" presName="parentLeftMargin" presStyleLbl="node1" presStyleIdx="0" presStyleCnt="5"/>
      <dgm:spPr>
        <a:prstGeom prst="roundRect">
          <a:avLst/>
        </a:prstGeom>
      </dgm:spPr>
      <dgm:t>
        <a:bodyPr/>
        <a:lstStyle/>
        <a:p>
          <a:endParaRPr lang="es-UY"/>
        </a:p>
      </dgm:t>
    </dgm:pt>
    <dgm:pt modelId="{B033B4B4-842C-40EE-B236-3614B76A817F}" type="pres">
      <dgm:prSet presAssocID="{7C06CBEE-6203-408C-B571-08965230030F}" presName="parentText" presStyleLbl="node1" presStyleIdx="1" presStyleCnt="5">
        <dgm:presLayoutVars>
          <dgm:chMax val="0"/>
          <dgm:bulletEnabled val="1"/>
        </dgm:presLayoutVars>
      </dgm:prSet>
      <dgm:spPr/>
      <dgm:t>
        <a:bodyPr/>
        <a:lstStyle/>
        <a:p>
          <a:endParaRPr lang="es-UY"/>
        </a:p>
      </dgm:t>
    </dgm:pt>
    <dgm:pt modelId="{1F5E3B25-4D1A-4380-B639-1D94FAA1F713}" type="pres">
      <dgm:prSet presAssocID="{7C06CBEE-6203-408C-B571-08965230030F}" presName="negativeSpace" presStyleCnt="0"/>
      <dgm:spPr/>
    </dgm:pt>
    <dgm:pt modelId="{7F1E49B5-BF11-41F3-88E6-FB94DBE5AA4A}" type="pres">
      <dgm:prSet presAssocID="{7C06CBEE-6203-408C-B571-08965230030F}" presName="childText" presStyleLbl="conFgAcc1" presStyleIdx="1" presStyleCnt="5">
        <dgm:presLayoutVars>
          <dgm:bulletEnabled val="1"/>
        </dgm:presLayoutVars>
      </dgm:prSet>
      <dgm:spPr>
        <a:xfrm>
          <a:off x="0" y="1235224"/>
          <a:ext cx="6840760" cy="4788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pt>
    <dgm:pt modelId="{C911D803-1505-4293-BDB3-AC4118624A8F}" type="pres">
      <dgm:prSet presAssocID="{390FE6EB-DED7-4200-9260-61C6655DEB27}" presName="spaceBetweenRectangles" presStyleCnt="0"/>
      <dgm:spPr/>
    </dgm:pt>
    <dgm:pt modelId="{1FE3E3B0-A767-4057-BC39-BBF17DF29B28}" type="pres">
      <dgm:prSet presAssocID="{A1F4D910-20D7-4AEC-B633-52D4672BBF9F}" presName="parentLin" presStyleCnt="0"/>
      <dgm:spPr/>
    </dgm:pt>
    <dgm:pt modelId="{E460A536-9604-4F3C-A012-1DD69AAC5467}" type="pres">
      <dgm:prSet presAssocID="{A1F4D910-20D7-4AEC-B633-52D4672BBF9F}" presName="parentLeftMargin" presStyleLbl="node1" presStyleIdx="1" presStyleCnt="5"/>
      <dgm:spPr>
        <a:prstGeom prst="roundRect">
          <a:avLst/>
        </a:prstGeom>
      </dgm:spPr>
      <dgm:t>
        <a:bodyPr/>
        <a:lstStyle/>
        <a:p>
          <a:endParaRPr lang="es-UY"/>
        </a:p>
      </dgm:t>
    </dgm:pt>
    <dgm:pt modelId="{8D6E5E96-D592-4239-AC28-847920478091}" type="pres">
      <dgm:prSet presAssocID="{A1F4D910-20D7-4AEC-B633-52D4672BBF9F}" presName="parentText" presStyleLbl="node1" presStyleIdx="2" presStyleCnt="5">
        <dgm:presLayoutVars>
          <dgm:chMax val="0"/>
          <dgm:bulletEnabled val="1"/>
        </dgm:presLayoutVars>
      </dgm:prSet>
      <dgm:spPr/>
      <dgm:t>
        <a:bodyPr/>
        <a:lstStyle/>
        <a:p>
          <a:endParaRPr lang="es-UY"/>
        </a:p>
      </dgm:t>
    </dgm:pt>
    <dgm:pt modelId="{233403DA-1A6D-467D-977C-EA312A9C28C6}" type="pres">
      <dgm:prSet presAssocID="{A1F4D910-20D7-4AEC-B633-52D4672BBF9F}" presName="negativeSpace" presStyleCnt="0"/>
      <dgm:spPr/>
    </dgm:pt>
    <dgm:pt modelId="{7EA8E85A-E24E-432A-910E-2620750D1A88}" type="pres">
      <dgm:prSet presAssocID="{A1F4D910-20D7-4AEC-B633-52D4672BBF9F}" presName="childText" presStyleLbl="conFgAcc1" presStyleIdx="2" presStyleCnt="5">
        <dgm:presLayoutVars>
          <dgm:bulletEnabled val="1"/>
        </dgm:presLayoutVars>
      </dgm:prSet>
      <dgm:spPr>
        <a:xfrm>
          <a:off x="0" y="2097064"/>
          <a:ext cx="6840760" cy="4788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pt>
    <dgm:pt modelId="{38AE5BDD-FC55-439D-9FA7-1665BE64D845}" type="pres">
      <dgm:prSet presAssocID="{ADC4A516-789C-45D1-9A4A-E79D02572374}" presName="spaceBetweenRectangles" presStyleCnt="0"/>
      <dgm:spPr/>
    </dgm:pt>
    <dgm:pt modelId="{2634E5DC-45C5-4273-B819-9D20F54F07F9}" type="pres">
      <dgm:prSet presAssocID="{387DEB1D-C737-4BA3-9796-69F326B5DFF8}" presName="parentLin" presStyleCnt="0"/>
      <dgm:spPr/>
    </dgm:pt>
    <dgm:pt modelId="{995320B0-C7E3-4071-BFF1-34C12A65FDAD}" type="pres">
      <dgm:prSet presAssocID="{387DEB1D-C737-4BA3-9796-69F326B5DFF8}" presName="parentLeftMargin" presStyleLbl="node1" presStyleIdx="2" presStyleCnt="5"/>
      <dgm:spPr>
        <a:prstGeom prst="roundRect">
          <a:avLst/>
        </a:prstGeom>
      </dgm:spPr>
      <dgm:t>
        <a:bodyPr/>
        <a:lstStyle/>
        <a:p>
          <a:endParaRPr lang="es-UY"/>
        </a:p>
      </dgm:t>
    </dgm:pt>
    <dgm:pt modelId="{95BC2898-210E-4256-AC91-F08F66966D17}" type="pres">
      <dgm:prSet presAssocID="{387DEB1D-C737-4BA3-9796-69F326B5DFF8}" presName="parentText" presStyleLbl="node1" presStyleIdx="3" presStyleCnt="5">
        <dgm:presLayoutVars>
          <dgm:chMax val="0"/>
          <dgm:bulletEnabled val="1"/>
        </dgm:presLayoutVars>
      </dgm:prSet>
      <dgm:spPr/>
      <dgm:t>
        <a:bodyPr/>
        <a:lstStyle/>
        <a:p>
          <a:endParaRPr lang="es-UY"/>
        </a:p>
      </dgm:t>
    </dgm:pt>
    <dgm:pt modelId="{E72FAD3E-F9B6-4AC8-B024-4876A0D22FE8}" type="pres">
      <dgm:prSet presAssocID="{387DEB1D-C737-4BA3-9796-69F326B5DFF8}" presName="negativeSpace" presStyleCnt="0"/>
      <dgm:spPr/>
    </dgm:pt>
    <dgm:pt modelId="{E0CF72D9-CE0D-4338-BB35-CDD40785715C}" type="pres">
      <dgm:prSet presAssocID="{387DEB1D-C737-4BA3-9796-69F326B5DFF8}" presName="childText" presStyleLbl="conFgAcc1" presStyleIdx="3" presStyleCnt="5">
        <dgm:presLayoutVars>
          <dgm:bulletEnabled val="1"/>
        </dgm:presLayoutVars>
      </dgm:prSet>
      <dgm:spPr>
        <a:xfrm>
          <a:off x="0" y="2958904"/>
          <a:ext cx="6840760" cy="4788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pt>
    <dgm:pt modelId="{85DF2020-BE82-497B-8492-A7FE1EEA485E}" type="pres">
      <dgm:prSet presAssocID="{DCE1331F-B02E-49D2-AD47-D9CAD93BEE58}" presName="spaceBetweenRectangles" presStyleCnt="0"/>
      <dgm:spPr/>
    </dgm:pt>
    <dgm:pt modelId="{830DE919-9A0F-44AF-9AE7-4A924FBD3328}" type="pres">
      <dgm:prSet presAssocID="{D2517CF2-9CD4-48ED-9478-19347A8D6B21}" presName="parentLin" presStyleCnt="0"/>
      <dgm:spPr/>
    </dgm:pt>
    <dgm:pt modelId="{384C10B5-E4F1-4E0E-9D52-B3BD20395904}" type="pres">
      <dgm:prSet presAssocID="{D2517CF2-9CD4-48ED-9478-19347A8D6B21}" presName="parentLeftMargin" presStyleLbl="node1" presStyleIdx="3" presStyleCnt="5"/>
      <dgm:spPr>
        <a:prstGeom prst="roundRect">
          <a:avLst/>
        </a:prstGeom>
      </dgm:spPr>
      <dgm:t>
        <a:bodyPr/>
        <a:lstStyle/>
        <a:p>
          <a:endParaRPr lang="es-UY"/>
        </a:p>
      </dgm:t>
    </dgm:pt>
    <dgm:pt modelId="{EF9B0E2D-8227-464B-A136-0ED8586A5338}" type="pres">
      <dgm:prSet presAssocID="{D2517CF2-9CD4-48ED-9478-19347A8D6B21}" presName="parentText" presStyleLbl="node1" presStyleIdx="4" presStyleCnt="5">
        <dgm:presLayoutVars>
          <dgm:chMax val="0"/>
          <dgm:bulletEnabled val="1"/>
        </dgm:presLayoutVars>
      </dgm:prSet>
      <dgm:spPr/>
      <dgm:t>
        <a:bodyPr/>
        <a:lstStyle/>
        <a:p>
          <a:endParaRPr lang="es-UY"/>
        </a:p>
      </dgm:t>
    </dgm:pt>
    <dgm:pt modelId="{430262A7-A0C8-4F42-ADFD-9443C33CD7D5}" type="pres">
      <dgm:prSet presAssocID="{D2517CF2-9CD4-48ED-9478-19347A8D6B21}" presName="negativeSpace" presStyleCnt="0"/>
      <dgm:spPr/>
    </dgm:pt>
    <dgm:pt modelId="{3A85A386-324E-455C-9B54-5101B579D766}" type="pres">
      <dgm:prSet presAssocID="{D2517CF2-9CD4-48ED-9478-19347A8D6B21}" presName="childText" presStyleLbl="conFgAcc1" presStyleIdx="4" presStyleCnt="5">
        <dgm:presLayoutVars>
          <dgm:bulletEnabled val="1"/>
        </dgm:presLayoutVars>
      </dgm:prSet>
      <dgm:spPr>
        <a:xfrm>
          <a:off x="0" y="3820744"/>
          <a:ext cx="6840760" cy="4788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pt>
  </dgm:ptLst>
  <dgm:cxnLst>
    <dgm:cxn modelId="{C36624FF-DBE7-49FA-AD33-4882199D6DEB}" type="presOf" srcId="{A1F4D910-20D7-4AEC-B633-52D4672BBF9F}" destId="{E460A536-9604-4F3C-A012-1DD69AAC5467}" srcOrd="0" destOrd="0" presId="urn:microsoft.com/office/officeart/2005/8/layout/list1"/>
    <dgm:cxn modelId="{3E135D12-8525-4876-A5B2-2433BD4BCE84}" type="presOf" srcId="{D2517CF2-9CD4-48ED-9478-19347A8D6B21}" destId="{384C10B5-E4F1-4E0E-9D52-B3BD20395904}" srcOrd="0" destOrd="0" presId="urn:microsoft.com/office/officeart/2005/8/layout/list1"/>
    <dgm:cxn modelId="{D50595FE-8E72-4759-8993-DEF587218B30}" type="presOf" srcId="{7C06CBEE-6203-408C-B571-08965230030F}" destId="{C1838B7A-75B5-4120-B25B-DC8A70544272}" srcOrd="0" destOrd="0" presId="urn:microsoft.com/office/officeart/2005/8/layout/list1"/>
    <dgm:cxn modelId="{63FD87C8-9830-4D46-84D6-31912A9A8EC9}" type="presOf" srcId="{0064A4AB-5D0F-4666-AB7F-4FFAA4DC2EEC}" destId="{7DB820F6-B17B-4545-865E-4A1F75BDD89C}" srcOrd="1" destOrd="0" presId="urn:microsoft.com/office/officeart/2005/8/layout/list1"/>
    <dgm:cxn modelId="{E5809ED3-BA4D-4836-9D74-EAF6D5531706}" srcId="{109B9E89-450C-41AB-B090-BC355777D94C}" destId="{A1F4D910-20D7-4AEC-B633-52D4672BBF9F}" srcOrd="2" destOrd="0" parTransId="{E10A46C7-6F28-49B7-8751-B2B63064690E}" sibTransId="{ADC4A516-789C-45D1-9A4A-E79D02572374}"/>
    <dgm:cxn modelId="{EF7F32AA-D8A8-426B-BC54-C67D5D96D054}" srcId="{109B9E89-450C-41AB-B090-BC355777D94C}" destId="{387DEB1D-C737-4BA3-9796-69F326B5DFF8}" srcOrd="3" destOrd="0" parTransId="{134B3AE2-0053-497D-AF5E-88FE6F2F947A}" sibTransId="{DCE1331F-B02E-49D2-AD47-D9CAD93BEE58}"/>
    <dgm:cxn modelId="{A96EA10A-2BD0-432D-9F47-B523A6985F24}" type="presOf" srcId="{387DEB1D-C737-4BA3-9796-69F326B5DFF8}" destId="{95BC2898-210E-4256-AC91-F08F66966D17}" srcOrd="1" destOrd="0" presId="urn:microsoft.com/office/officeart/2005/8/layout/list1"/>
    <dgm:cxn modelId="{D495466D-A6C9-4FCC-8272-76422B8D3ACE}" type="presOf" srcId="{7C06CBEE-6203-408C-B571-08965230030F}" destId="{B033B4B4-842C-40EE-B236-3614B76A817F}" srcOrd="1" destOrd="0" presId="urn:microsoft.com/office/officeart/2005/8/layout/list1"/>
    <dgm:cxn modelId="{F1E7B866-EB6A-456F-9FF0-528B366A3289}" type="presOf" srcId="{109B9E89-450C-41AB-B090-BC355777D94C}" destId="{671E797B-87D3-4111-8C64-12F03FD14F01}" srcOrd="0" destOrd="0" presId="urn:microsoft.com/office/officeart/2005/8/layout/list1"/>
    <dgm:cxn modelId="{A62B2A30-C32D-492C-ADF1-E2C63874619E}" srcId="{109B9E89-450C-41AB-B090-BC355777D94C}" destId="{D2517CF2-9CD4-48ED-9478-19347A8D6B21}" srcOrd="4" destOrd="0" parTransId="{BED41374-EC36-4437-8E64-B9B0CC9384FC}" sibTransId="{84E03550-73A8-4FA9-9E69-445A79AAF558}"/>
    <dgm:cxn modelId="{CDEE389A-122D-42DD-BC1E-C3862B943888}" type="presOf" srcId="{0064A4AB-5D0F-4666-AB7F-4FFAA4DC2EEC}" destId="{13B6D3C6-BB8D-4776-AEF8-ED8373FFFC34}" srcOrd="0" destOrd="0" presId="urn:microsoft.com/office/officeart/2005/8/layout/list1"/>
    <dgm:cxn modelId="{04201AAA-0960-43FF-9A5A-750284D046BB}" type="presOf" srcId="{A1F4D910-20D7-4AEC-B633-52D4672BBF9F}" destId="{8D6E5E96-D592-4239-AC28-847920478091}" srcOrd="1" destOrd="0" presId="urn:microsoft.com/office/officeart/2005/8/layout/list1"/>
    <dgm:cxn modelId="{469223EC-2ED2-46F4-BD00-0148DB2363E0}" srcId="{109B9E89-450C-41AB-B090-BC355777D94C}" destId="{7C06CBEE-6203-408C-B571-08965230030F}" srcOrd="1" destOrd="0" parTransId="{26A85A80-28FC-416D-B82F-769FEC403086}" sibTransId="{390FE6EB-DED7-4200-9260-61C6655DEB27}"/>
    <dgm:cxn modelId="{AAF0404E-1539-4A1C-A8D0-039968BAB045}" type="presOf" srcId="{387DEB1D-C737-4BA3-9796-69F326B5DFF8}" destId="{995320B0-C7E3-4071-BFF1-34C12A65FDAD}" srcOrd="0" destOrd="0" presId="urn:microsoft.com/office/officeart/2005/8/layout/list1"/>
    <dgm:cxn modelId="{FB3B58DA-0C47-4FAA-8543-3A3577083835}" srcId="{109B9E89-450C-41AB-B090-BC355777D94C}" destId="{0064A4AB-5D0F-4666-AB7F-4FFAA4DC2EEC}" srcOrd="0" destOrd="0" parTransId="{AFFE50A9-8C65-4F39-8D87-536DC53E3A57}" sibTransId="{06312D65-8C38-4408-A68E-2931A6CFEAFC}"/>
    <dgm:cxn modelId="{61FF8755-6B61-45AE-A21A-697FC618859C}" type="presOf" srcId="{D2517CF2-9CD4-48ED-9478-19347A8D6B21}" destId="{EF9B0E2D-8227-464B-A136-0ED8586A5338}" srcOrd="1" destOrd="0" presId="urn:microsoft.com/office/officeart/2005/8/layout/list1"/>
    <dgm:cxn modelId="{920B9A85-477D-4ABD-8938-E7157AD200D6}" type="presParOf" srcId="{671E797B-87D3-4111-8C64-12F03FD14F01}" destId="{6E45A68D-360B-488D-8938-8C08A7725F10}" srcOrd="0" destOrd="0" presId="urn:microsoft.com/office/officeart/2005/8/layout/list1"/>
    <dgm:cxn modelId="{7630DB99-B62B-4F4E-B307-9DFD2C2CE3AE}" type="presParOf" srcId="{6E45A68D-360B-488D-8938-8C08A7725F10}" destId="{13B6D3C6-BB8D-4776-AEF8-ED8373FFFC34}" srcOrd="0" destOrd="0" presId="urn:microsoft.com/office/officeart/2005/8/layout/list1"/>
    <dgm:cxn modelId="{EF2700F3-6C81-485B-9873-B43D3D12E090}" type="presParOf" srcId="{6E45A68D-360B-488D-8938-8C08A7725F10}" destId="{7DB820F6-B17B-4545-865E-4A1F75BDD89C}" srcOrd="1" destOrd="0" presId="urn:microsoft.com/office/officeart/2005/8/layout/list1"/>
    <dgm:cxn modelId="{DACBFF62-6495-41C1-98E2-30D2B762AB05}" type="presParOf" srcId="{671E797B-87D3-4111-8C64-12F03FD14F01}" destId="{0D79D878-79DF-4F31-850D-E0902EF75F38}" srcOrd="1" destOrd="0" presId="urn:microsoft.com/office/officeart/2005/8/layout/list1"/>
    <dgm:cxn modelId="{829CB2CD-91B3-4DF8-9FF1-03B59C2A7E74}" type="presParOf" srcId="{671E797B-87D3-4111-8C64-12F03FD14F01}" destId="{37B1D406-D77E-4C6C-87DA-4AAA9B75222E}" srcOrd="2" destOrd="0" presId="urn:microsoft.com/office/officeart/2005/8/layout/list1"/>
    <dgm:cxn modelId="{88E4A1CD-7D3B-4938-BB32-1F358DC32E88}" type="presParOf" srcId="{671E797B-87D3-4111-8C64-12F03FD14F01}" destId="{B444122E-C707-47F5-8590-1F11FBC03B5B}" srcOrd="3" destOrd="0" presId="urn:microsoft.com/office/officeart/2005/8/layout/list1"/>
    <dgm:cxn modelId="{7394E52C-B080-4573-AADA-11A6A34FDE3E}" type="presParOf" srcId="{671E797B-87D3-4111-8C64-12F03FD14F01}" destId="{2AC18E5E-2926-4DE1-A1F0-83CA075A10A5}" srcOrd="4" destOrd="0" presId="urn:microsoft.com/office/officeart/2005/8/layout/list1"/>
    <dgm:cxn modelId="{4B86DDCF-753A-4764-96D5-C496055D6294}" type="presParOf" srcId="{2AC18E5E-2926-4DE1-A1F0-83CA075A10A5}" destId="{C1838B7A-75B5-4120-B25B-DC8A70544272}" srcOrd="0" destOrd="0" presId="urn:microsoft.com/office/officeart/2005/8/layout/list1"/>
    <dgm:cxn modelId="{77C774CE-23D6-41AE-9E8D-7C1C15145505}" type="presParOf" srcId="{2AC18E5E-2926-4DE1-A1F0-83CA075A10A5}" destId="{B033B4B4-842C-40EE-B236-3614B76A817F}" srcOrd="1" destOrd="0" presId="urn:microsoft.com/office/officeart/2005/8/layout/list1"/>
    <dgm:cxn modelId="{EA015C41-75DB-4932-8D82-4704F0DC2201}" type="presParOf" srcId="{671E797B-87D3-4111-8C64-12F03FD14F01}" destId="{1F5E3B25-4D1A-4380-B639-1D94FAA1F713}" srcOrd="5" destOrd="0" presId="urn:microsoft.com/office/officeart/2005/8/layout/list1"/>
    <dgm:cxn modelId="{35BA82B1-394E-496A-B089-D05B1E341EE6}" type="presParOf" srcId="{671E797B-87D3-4111-8C64-12F03FD14F01}" destId="{7F1E49B5-BF11-41F3-88E6-FB94DBE5AA4A}" srcOrd="6" destOrd="0" presId="urn:microsoft.com/office/officeart/2005/8/layout/list1"/>
    <dgm:cxn modelId="{BC1C6F33-2B0D-4E11-B41C-2094A58B238C}" type="presParOf" srcId="{671E797B-87D3-4111-8C64-12F03FD14F01}" destId="{C911D803-1505-4293-BDB3-AC4118624A8F}" srcOrd="7" destOrd="0" presId="urn:microsoft.com/office/officeart/2005/8/layout/list1"/>
    <dgm:cxn modelId="{E298E841-DC39-4762-8A31-81C655BF15AB}" type="presParOf" srcId="{671E797B-87D3-4111-8C64-12F03FD14F01}" destId="{1FE3E3B0-A767-4057-BC39-BBF17DF29B28}" srcOrd="8" destOrd="0" presId="urn:microsoft.com/office/officeart/2005/8/layout/list1"/>
    <dgm:cxn modelId="{50C0CC84-CC8B-4877-BAE9-DC5BACDC99E3}" type="presParOf" srcId="{1FE3E3B0-A767-4057-BC39-BBF17DF29B28}" destId="{E460A536-9604-4F3C-A012-1DD69AAC5467}" srcOrd="0" destOrd="0" presId="urn:microsoft.com/office/officeart/2005/8/layout/list1"/>
    <dgm:cxn modelId="{3FAECD5E-E771-4CDA-A459-CA8989381084}" type="presParOf" srcId="{1FE3E3B0-A767-4057-BC39-BBF17DF29B28}" destId="{8D6E5E96-D592-4239-AC28-847920478091}" srcOrd="1" destOrd="0" presId="urn:microsoft.com/office/officeart/2005/8/layout/list1"/>
    <dgm:cxn modelId="{6F880A62-D4A1-4CC7-8F13-B98659AD537E}" type="presParOf" srcId="{671E797B-87D3-4111-8C64-12F03FD14F01}" destId="{233403DA-1A6D-467D-977C-EA312A9C28C6}" srcOrd="9" destOrd="0" presId="urn:microsoft.com/office/officeart/2005/8/layout/list1"/>
    <dgm:cxn modelId="{D5ACEE82-52C1-4B5E-8409-6A3982B475C1}" type="presParOf" srcId="{671E797B-87D3-4111-8C64-12F03FD14F01}" destId="{7EA8E85A-E24E-432A-910E-2620750D1A88}" srcOrd="10" destOrd="0" presId="urn:microsoft.com/office/officeart/2005/8/layout/list1"/>
    <dgm:cxn modelId="{4F348888-9560-4C0D-ABE3-394CB449DCA9}" type="presParOf" srcId="{671E797B-87D3-4111-8C64-12F03FD14F01}" destId="{38AE5BDD-FC55-439D-9FA7-1665BE64D845}" srcOrd="11" destOrd="0" presId="urn:microsoft.com/office/officeart/2005/8/layout/list1"/>
    <dgm:cxn modelId="{E047C4F9-7536-4BFE-8F61-B98159B8D0B9}" type="presParOf" srcId="{671E797B-87D3-4111-8C64-12F03FD14F01}" destId="{2634E5DC-45C5-4273-B819-9D20F54F07F9}" srcOrd="12" destOrd="0" presId="urn:microsoft.com/office/officeart/2005/8/layout/list1"/>
    <dgm:cxn modelId="{C59A0B1D-5F22-4852-92FB-44C29319D108}" type="presParOf" srcId="{2634E5DC-45C5-4273-B819-9D20F54F07F9}" destId="{995320B0-C7E3-4071-BFF1-34C12A65FDAD}" srcOrd="0" destOrd="0" presId="urn:microsoft.com/office/officeart/2005/8/layout/list1"/>
    <dgm:cxn modelId="{BED757FB-875A-4DF7-BB62-5DA9F9F29E2E}" type="presParOf" srcId="{2634E5DC-45C5-4273-B819-9D20F54F07F9}" destId="{95BC2898-210E-4256-AC91-F08F66966D17}" srcOrd="1" destOrd="0" presId="urn:microsoft.com/office/officeart/2005/8/layout/list1"/>
    <dgm:cxn modelId="{4FD465DE-9045-4B03-828C-0446F3FAEEE3}" type="presParOf" srcId="{671E797B-87D3-4111-8C64-12F03FD14F01}" destId="{E72FAD3E-F9B6-4AC8-B024-4876A0D22FE8}" srcOrd="13" destOrd="0" presId="urn:microsoft.com/office/officeart/2005/8/layout/list1"/>
    <dgm:cxn modelId="{0F845460-3555-4B0B-8BA4-5BCA2D7DD068}" type="presParOf" srcId="{671E797B-87D3-4111-8C64-12F03FD14F01}" destId="{E0CF72D9-CE0D-4338-BB35-CDD40785715C}" srcOrd="14" destOrd="0" presId="urn:microsoft.com/office/officeart/2005/8/layout/list1"/>
    <dgm:cxn modelId="{00B65AF1-E502-4C76-92A9-6D982A65BAFB}" type="presParOf" srcId="{671E797B-87D3-4111-8C64-12F03FD14F01}" destId="{85DF2020-BE82-497B-8492-A7FE1EEA485E}" srcOrd="15" destOrd="0" presId="urn:microsoft.com/office/officeart/2005/8/layout/list1"/>
    <dgm:cxn modelId="{A6D24426-A74A-49F4-BF29-9C049CAB7E91}" type="presParOf" srcId="{671E797B-87D3-4111-8C64-12F03FD14F01}" destId="{830DE919-9A0F-44AF-9AE7-4A924FBD3328}" srcOrd="16" destOrd="0" presId="urn:microsoft.com/office/officeart/2005/8/layout/list1"/>
    <dgm:cxn modelId="{452DE385-EB17-4A88-ACF1-196E201C57BA}" type="presParOf" srcId="{830DE919-9A0F-44AF-9AE7-4A924FBD3328}" destId="{384C10B5-E4F1-4E0E-9D52-B3BD20395904}" srcOrd="0" destOrd="0" presId="urn:microsoft.com/office/officeart/2005/8/layout/list1"/>
    <dgm:cxn modelId="{54E954BB-DD6C-4639-9D7E-A693B761430B}" type="presParOf" srcId="{830DE919-9A0F-44AF-9AE7-4A924FBD3328}" destId="{EF9B0E2D-8227-464B-A136-0ED8586A5338}" srcOrd="1" destOrd="0" presId="urn:microsoft.com/office/officeart/2005/8/layout/list1"/>
    <dgm:cxn modelId="{0ED75900-4264-4FC1-A3FD-8FEA48E56868}" type="presParOf" srcId="{671E797B-87D3-4111-8C64-12F03FD14F01}" destId="{430262A7-A0C8-4F42-ADFD-9443C33CD7D5}" srcOrd="17" destOrd="0" presId="urn:microsoft.com/office/officeart/2005/8/layout/list1"/>
    <dgm:cxn modelId="{F5F887FD-1D7A-4B05-BF59-0EA3E016A475}" type="presParOf" srcId="{671E797B-87D3-4111-8C64-12F03FD14F01}" destId="{3A85A386-324E-455C-9B54-5101B579D76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6611B-FFEE-473D-9FF7-AE7F212030CE}">
      <dsp:nvSpPr>
        <dsp:cNvPr id="0" name=""/>
        <dsp:cNvSpPr/>
      </dsp:nvSpPr>
      <dsp:spPr>
        <a:xfrm>
          <a:off x="-4965981" y="-760907"/>
          <a:ext cx="5914303" cy="5914303"/>
        </a:xfrm>
        <a:prstGeom prst="blockArc">
          <a:avLst>
            <a:gd name="adj1" fmla="val 18900000"/>
            <a:gd name="adj2" fmla="val 2700000"/>
            <a:gd name="adj3" fmla="val 365"/>
          </a:avLst>
        </a:pr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5530BFA-44B8-4090-9178-F58A90DD0E4C}">
      <dsp:nvSpPr>
        <dsp:cNvPr id="0" name=""/>
        <dsp:cNvSpPr/>
      </dsp:nvSpPr>
      <dsp:spPr>
        <a:xfrm>
          <a:off x="609918" y="439248"/>
          <a:ext cx="6170466" cy="878497"/>
        </a:xfrm>
        <a:prstGeom prst="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7307" tIns="71120" rIns="71120" bIns="71120" numCol="1" spcCol="1270" anchor="ctr" anchorCtr="0">
          <a:noAutofit/>
        </a:bodyPr>
        <a:lstStyle/>
        <a:p>
          <a:pPr lvl="0" algn="l" defTabSz="1244600">
            <a:lnSpc>
              <a:spcPct val="90000"/>
            </a:lnSpc>
            <a:spcBef>
              <a:spcPct val="0"/>
            </a:spcBef>
            <a:spcAft>
              <a:spcPct val="35000"/>
            </a:spcAft>
          </a:pPr>
          <a:r>
            <a:rPr lang="es-UY" sz="2800" kern="1200" dirty="0">
              <a:solidFill>
                <a:sysClr val="windowText" lastClr="000000"/>
              </a:solidFill>
              <a:latin typeface="Calibri"/>
              <a:ea typeface="+mn-ea"/>
              <a:cs typeface="+mn-cs"/>
            </a:rPr>
            <a:t>Modelo unificado de registro clínico</a:t>
          </a:r>
        </a:p>
      </dsp:txBody>
      <dsp:txXfrm>
        <a:off x="609918" y="439248"/>
        <a:ext cx="6170466" cy="878497"/>
      </dsp:txXfrm>
    </dsp:sp>
    <dsp:sp modelId="{070490EB-1AB7-4909-9B0C-E3C0C896686D}">
      <dsp:nvSpPr>
        <dsp:cNvPr id="0" name=""/>
        <dsp:cNvSpPr/>
      </dsp:nvSpPr>
      <dsp:spPr>
        <a:xfrm>
          <a:off x="60857" y="329436"/>
          <a:ext cx="1098122" cy="1098122"/>
        </a:xfrm>
        <a:prstGeom prst="ellipse">
          <a:avLst/>
        </a:pr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w="9525" cap="flat" cmpd="sng" algn="ctr">
          <a:solidFill>
            <a:srgbClr val="4F81BD">
              <a:hueOff val="0"/>
              <a:satOff val="0"/>
              <a:lumOff val="0"/>
              <a:alphaOff val="0"/>
            </a:srgbClr>
          </a:solidFill>
          <a:prstDash val="solid"/>
        </a:ln>
        <a:effectLst/>
      </dsp:spPr>
      <dsp:style>
        <a:lnRef idx="1">
          <a:scrgbClr r="0" g="0" b="0"/>
        </a:lnRef>
        <a:fillRef idx="2">
          <a:scrgbClr r="0" g="0" b="0"/>
        </a:fillRef>
        <a:effectRef idx="0">
          <a:scrgbClr r="0" g="0" b="0"/>
        </a:effectRef>
        <a:fontRef idx="minor"/>
      </dsp:style>
    </dsp:sp>
    <dsp:sp modelId="{AFA06DDE-0EB7-43E8-9648-5757E1B596CA}">
      <dsp:nvSpPr>
        <dsp:cNvPr id="0" name=""/>
        <dsp:cNvSpPr/>
      </dsp:nvSpPr>
      <dsp:spPr>
        <a:xfrm>
          <a:off x="929252" y="1756995"/>
          <a:ext cx="5851132" cy="878497"/>
        </a:xfrm>
        <a:prstGeom prst="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7307" tIns="71120" rIns="71120" bIns="71120" numCol="1" spcCol="1270" anchor="ctr" anchorCtr="0">
          <a:noAutofit/>
        </a:bodyPr>
        <a:lstStyle/>
        <a:p>
          <a:pPr lvl="0" algn="l" defTabSz="1244600">
            <a:lnSpc>
              <a:spcPct val="90000"/>
            </a:lnSpc>
            <a:spcBef>
              <a:spcPct val="0"/>
            </a:spcBef>
            <a:spcAft>
              <a:spcPct val="35000"/>
            </a:spcAft>
          </a:pPr>
          <a:r>
            <a:rPr lang="es-UY" sz="2800" kern="1200" dirty="0">
              <a:solidFill>
                <a:sysClr val="windowText" lastClr="000000"/>
              </a:solidFill>
              <a:latin typeface="Calibri"/>
              <a:ea typeface="+mn-ea"/>
              <a:cs typeface="+mn-cs"/>
            </a:rPr>
            <a:t>Catálogos y terminologías estandarizados</a:t>
          </a:r>
        </a:p>
      </dsp:txBody>
      <dsp:txXfrm>
        <a:off x="929252" y="1756995"/>
        <a:ext cx="5851132" cy="878497"/>
      </dsp:txXfrm>
    </dsp:sp>
    <dsp:sp modelId="{E4CDC188-F05C-4911-B22E-E1C607ED17C1}">
      <dsp:nvSpPr>
        <dsp:cNvPr id="0" name=""/>
        <dsp:cNvSpPr/>
      </dsp:nvSpPr>
      <dsp:spPr>
        <a:xfrm>
          <a:off x="380191" y="1647183"/>
          <a:ext cx="1098122" cy="1098122"/>
        </a:xfrm>
        <a:prstGeom prst="ellipse">
          <a:avLst/>
        </a:pr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w="9525" cap="flat" cmpd="sng" algn="ctr">
          <a:solidFill>
            <a:srgbClr val="4F81BD">
              <a:hueOff val="0"/>
              <a:satOff val="0"/>
              <a:lumOff val="0"/>
              <a:alphaOff val="0"/>
            </a:srgbClr>
          </a:solidFill>
          <a:prstDash val="solid"/>
        </a:ln>
        <a:effectLst/>
      </dsp:spPr>
      <dsp:style>
        <a:lnRef idx="1">
          <a:scrgbClr r="0" g="0" b="0"/>
        </a:lnRef>
        <a:fillRef idx="2">
          <a:scrgbClr r="0" g="0" b="0"/>
        </a:fillRef>
        <a:effectRef idx="0">
          <a:scrgbClr r="0" g="0" b="0"/>
        </a:effectRef>
        <a:fontRef idx="minor"/>
      </dsp:style>
    </dsp:sp>
    <dsp:sp modelId="{2C5B0342-D827-4277-9BA9-91586E750C67}">
      <dsp:nvSpPr>
        <dsp:cNvPr id="0" name=""/>
        <dsp:cNvSpPr/>
      </dsp:nvSpPr>
      <dsp:spPr>
        <a:xfrm>
          <a:off x="609918" y="3074741"/>
          <a:ext cx="6170466" cy="878497"/>
        </a:xfrm>
        <a:prstGeom prst="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7307" tIns="71120" rIns="71120" bIns="71120" numCol="1" spcCol="1270" anchor="ctr" anchorCtr="0">
          <a:noAutofit/>
        </a:bodyPr>
        <a:lstStyle/>
        <a:p>
          <a:pPr lvl="0" algn="l" defTabSz="1244600">
            <a:lnSpc>
              <a:spcPct val="90000"/>
            </a:lnSpc>
            <a:spcBef>
              <a:spcPct val="0"/>
            </a:spcBef>
            <a:spcAft>
              <a:spcPct val="35000"/>
            </a:spcAft>
          </a:pPr>
          <a:r>
            <a:rPr lang="es-UY" sz="2800" kern="1200" dirty="0">
              <a:solidFill>
                <a:sysClr val="windowText" lastClr="000000"/>
              </a:solidFill>
              <a:latin typeface="Calibri"/>
              <a:ea typeface="+mn-ea"/>
              <a:cs typeface="+mn-cs"/>
            </a:rPr>
            <a:t>Intercambio de información clínica</a:t>
          </a:r>
        </a:p>
      </dsp:txBody>
      <dsp:txXfrm>
        <a:off x="609918" y="3074741"/>
        <a:ext cx="6170466" cy="878497"/>
      </dsp:txXfrm>
    </dsp:sp>
    <dsp:sp modelId="{B4A56719-4419-4CF9-BA2B-1B5A506CA5DE}">
      <dsp:nvSpPr>
        <dsp:cNvPr id="0" name=""/>
        <dsp:cNvSpPr/>
      </dsp:nvSpPr>
      <dsp:spPr>
        <a:xfrm>
          <a:off x="60857" y="2964929"/>
          <a:ext cx="1098122" cy="1098122"/>
        </a:xfrm>
        <a:prstGeom prst="ellipse">
          <a:avLst/>
        </a:pr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w="9525" cap="flat" cmpd="sng" algn="ctr">
          <a:solidFill>
            <a:srgbClr val="4F81BD">
              <a:hueOff val="0"/>
              <a:satOff val="0"/>
              <a:lumOff val="0"/>
              <a:alphaOff val="0"/>
            </a:srgb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1D406-D77E-4C6C-87DA-4AAA9B75222E}">
      <dsp:nvSpPr>
        <dsp:cNvPr id="0" name=""/>
        <dsp:cNvSpPr/>
      </dsp:nvSpPr>
      <dsp:spPr>
        <a:xfrm>
          <a:off x="0" y="373384"/>
          <a:ext cx="6840760" cy="4788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7DB820F6-B17B-4545-865E-4A1F75BDD89C}">
      <dsp:nvSpPr>
        <dsp:cNvPr id="0" name=""/>
        <dsp:cNvSpPr/>
      </dsp:nvSpPr>
      <dsp:spPr>
        <a:xfrm>
          <a:off x="342038" y="92944"/>
          <a:ext cx="4788532" cy="560880"/>
        </a:xfrm>
        <a:prstGeom prst="round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995" tIns="0" rIns="180995" bIns="0" numCol="1" spcCol="1270" anchor="ctr" anchorCtr="0">
          <a:noAutofit/>
        </a:bodyPr>
        <a:lstStyle/>
        <a:p>
          <a:pPr lvl="0" algn="l" defTabSz="844550">
            <a:lnSpc>
              <a:spcPct val="90000"/>
            </a:lnSpc>
            <a:spcBef>
              <a:spcPct val="0"/>
            </a:spcBef>
            <a:spcAft>
              <a:spcPct val="35000"/>
            </a:spcAft>
          </a:pPr>
          <a:r>
            <a:rPr lang="es-UY" sz="1900" kern="1200" dirty="0">
              <a:solidFill>
                <a:sysClr val="windowText" lastClr="000000"/>
              </a:solidFill>
              <a:latin typeface="Calibri"/>
              <a:ea typeface="+mn-ea"/>
              <a:cs typeface="+mn-cs"/>
            </a:rPr>
            <a:t>Índice nacional de </a:t>
          </a:r>
          <a:r>
            <a:rPr lang="es-UY" sz="1900" kern="1200">
              <a:solidFill>
                <a:sysClr val="windowText" lastClr="000000"/>
              </a:solidFill>
              <a:latin typeface="Calibri"/>
              <a:ea typeface="+mn-ea"/>
              <a:cs typeface="+mn-cs"/>
            </a:rPr>
            <a:t>usuarios de Salud (INUS)</a:t>
          </a:r>
          <a:endParaRPr lang="es-UY" sz="1900" kern="1200" dirty="0">
            <a:solidFill>
              <a:sysClr val="windowText" lastClr="000000"/>
            </a:solidFill>
            <a:latin typeface="Calibri"/>
            <a:ea typeface="+mn-ea"/>
            <a:cs typeface="+mn-cs"/>
          </a:endParaRPr>
        </a:p>
      </dsp:txBody>
      <dsp:txXfrm>
        <a:off x="369418" y="120324"/>
        <a:ext cx="4733772" cy="506120"/>
      </dsp:txXfrm>
    </dsp:sp>
    <dsp:sp modelId="{7F1E49B5-BF11-41F3-88E6-FB94DBE5AA4A}">
      <dsp:nvSpPr>
        <dsp:cNvPr id="0" name=""/>
        <dsp:cNvSpPr/>
      </dsp:nvSpPr>
      <dsp:spPr>
        <a:xfrm>
          <a:off x="0" y="1235224"/>
          <a:ext cx="6840760" cy="4788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B033B4B4-842C-40EE-B236-3614B76A817F}">
      <dsp:nvSpPr>
        <dsp:cNvPr id="0" name=""/>
        <dsp:cNvSpPr/>
      </dsp:nvSpPr>
      <dsp:spPr>
        <a:xfrm>
          <a:off x="342038" y="954784"/>
          <a:ext cx="4788532" cy="560880"/>
        </a:xfrm>
        <a:prstGeom prst="round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995" tIns="0" rIns="180995" bIns="0" numCol="1" spcCol="1270" anchor="ctr" anchorCtr="0">
          <a:noAutofit/>
        </a:bodyPr>
        <a:lstStyle/>
        <a:p>
          <a:pPr lvl="0" algn="l" defTabSz="844550">
            <a:lnSpc>
              <a:spcPct val="90000"/>
            </a:lnSpc>
            <a:spcBef>
              <a:spcPct val="0"/>
            </a:spcBef>
            <a:spcAft>
              <a:spcPct val="35000"/>
            </a:spcAft>
          </a:pPr>
          <a:r>
            <a:rPr lang="es-UY" sz="1900" kern="1200" dirty="0">
              <a:solidFill>
                <a:sysClr val="windowText" lastClr="000000"/>
              </a:solidFill>
              <a:latin typeface="Calibri"/>
              <a:ea typeface="+mn-ea"/>
              <a:cs typeface="+mn-cs"/>
            </a:rPr>
            <a:t>Profesionales e instituciones</a:t>
          </a:r>
        </a:p>
      </dsp:txBody>
      <dsp:txXfrm>
        <a:off x="369418" y="982164"/>
        <a:ext cx="4733772" cy="506120"/>
      </dsp:txXfrm>
    </dsp:sp>
    <dsp:sp modelId="{7EA8E85A-E24E-432A-910E-2620750D1A88}">
      <dsp:nvSpPr>
        <dsp:cNvPr id="0" name=""/>
        <dsp:cNvSpPr/>
      </dsp:nvSpPr>
      <dsp:spPr>
        <a:xfrm>
          <a:off x="0" y="2097064"/>
          <a:ext cx="6840760" cy="4788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8D6E5E96-D592-4239-AC28-847920478091}">
      <dsp:nvSpPr>
        <dsp:cNvPr id="0" name=""/>
        <dsp:cNvSpPr/>
      </dsp:nvSpPr>
      <dsp:spPr>
        <a:xfrm>
          <a:off x="342038" y="1816624"/>
          <a:ext cx="4788532" cy="560880"/>
        </a:xfrm>
        <a:prstGeom prst="round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995" tIns="0" rIns="180995" bIns="0" numCol="1" spcCol="1270" anchor="ctr" anchorCtr="0">
          <a:noAutofit/>
        </a:bodyPr>
        <a:lstStyle/>
        <a:p>
          <a:pPr lvl="0" algn="l" defTabSz="844550">
            <a:lnSpc>
              <a:spcPct val="90000"/>
            </a:lnSpc>
            <a:spcBef>
              <a:spcPct val="0"/>
            </a:spcBef>
            <a:spcAft>
              <a:spcPct val="35000"/>
            </a:spcAft>
          </a:pPr>
          <a:r>
            <a:rPr lang="es-UY" sz="1900" kern="1200" dirty="0">
              <a:solidFill>
                <a:sysClr val="windowText" lastClr="000000"/>
              </a:solidFill>
              <a:latin typeface="Calibri"/>
              <a:ea typeface="+mn-ea"/>
              <a:cs typeface="+mn-cs"/>
            </a:rPr>
            <a:t>Medicamentos y materiales</a:t>
          </a:r>
        </a:p>
      </dsp:txBody>
      <dsp:txXfrm>
        <a:off x="369418" y="1844004"/>
        <a:ext cx="4733772" cy="506120"/>
      </dsp:txXfrm>
    </dsp:sp>
    <dsp:sp modelId="{E0CF72D9-CE0D-4338-BB35-CDD40785715C}">
      <dsp:nvSpPr>
        <dsp:cNvPr id="0" name=""/>
        <dsp:cNvSpPr/>
      </dsp:nvSpPr>
      <dsp:spPr>
        <a:xfrm>
          <a:off x="0" y="2958904"/>
          <a:ext cx="6840760" cy="4788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95BC2898-210E-4256-AC91-F08F66966D17}">
      <dsp:nvSpPr>
        <dsp:cNvPr id="0" name=""/>
        <dsp:cNvSpPr/>
      </dsp:nvSpPr>
      <dsp:spPr>
        <a:xfrm>
          <a:off x="342038" y="2678464"/>
          <a:ext cx="4788532" cy="560880"/>
        </a:xfrm>
        <a:prstGeom prst="round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995" tIns="0" rIns="180995" bIns="0" numCol="1" spcCol="1270" anchor="ctr" anchorCtr="0">
          <a:noAutofit/>
        </a:bodyPr>
        <a:lstStyle/>
        <a:p>
          <a:pPr lvl="0" algn="l" defTabSz="844550">
            <a:lnSpc>
              <a:spcPct val="90000"/>
            </a:lnSpc>
            <a:spcBef>
              <a:spcPct val="0"/>
            </a:spcBef>
            <a:spcAft>
              <a:spcPct val="35000"/>
            </a:spcAft>
          </a:pPr>
          <a:r>
            <a:rPr lang="es-UY" sz="1900" kern="1200" dirty="0">
              <a:solidFill>
                <a:sysClr val="windowText" lastClr="000000"/>
              </a:solidFill>
              <a:latin typeface="Calibri"/>
              <a:ea typeface="+mn-ea"/>
              <a:cs typeface="+mn-cs"/>
            </a:rPr>
            <a:t>Prestaciones asistenciales</a:t>
          </a:r>
        </a:p>
      </dsp:txBody>
      <dsp:txXfrm>
        <a:off x="369418" y="2705844"/>
        <a:ext cx="4733772" cy="506120"/>
      </dsp:txXfrm>
    </dsp:sp>
    <dsp:sp modelId="{3A85A386-324E-455C-9B54-5101B579D766}">
      <dsp:nvSpPr>
        <dsp:cNvPr id="0" name=""/>
        <dsp:cNvSpPr/>
      </dsp:nvSpPr>
      <dsp:spPr>
        <a:xfrm>
          <a:off x="0" y="3820744"/>
          <a:ext cx="6840760" cy="4788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EF9B0E2D-8227-464B-A136-0ED8586A5338}">
      <dsp:nvSpPr>
        <dsp:cNvPr id="0" name=""/>
        <dsp:cNvSpPr/>
      </dsp:nvSpPr>
      <dsp:spPr>
        <a:xfrm>
          <a:off x="342038" y="3540304"/>
          <a:ext cx="4788532" cy="560880"/>
        </a:xfrm>
        <a:prstGeom prst="round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995" tIns="0" rIns="180995" bIns="0" numCol="1" spcCol="1270" anchor="ctr" anchorCtr="0">
          <a:noAutofit/>
        </a:bodyPr>
        <a:lstStyle/>
        <a:p>
          <a:pPr lvl="0" algn="l" defTabSz="844550">
            <a:lnSpc>
              <a:spcPct val="90000"/>
            </a:lnSpc>
            <a:spcBef>
              <a:spcPct val="0"/>
            </a:spcBef>
            <a:spcAft>
              <a:spcPct val="35000"/>
            </a:spcAft>
          </a:pPr>
          <a:r>
            <a:rPr lang="es-UY" sz="1900" kern="1200" dirty="0">
              <a:solidFill>
                <a:sysClr val="windowText" lastClr="000000"/>
              </a:solidFill>
              <a:latin typeface="Calibri"/>
              <a:ea typeface="+mn-ea"/>
              <a:cs typeface="+mn-cs"/>
            </a:rPr>
            <a:t>Servicios terminológicos (SNOMED-CT)</a:t>
          </a:r>
        </a:p>
      </dsp:txBody>
      <dsp:txXfrm>
        <a:off x="369418" y="3567684"/>
        <a:ext cx="4733772" cy="5061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20751-8160-4560-961E-03E4E07AAA20}" type="datetimeFigureOut">
              <a:rPr lang="es-UY" smtClean="0"/>
              <a:t>07/09/2016</a:t>
            </a:fld>
            <a:endParaRPr lang="es-U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U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FB429-9ADC-4AED-9E01-B6A63495FF55}" type="slidenum">
              <a:rPr lang="es-UY" smtClean="0"/>
              <a:t>‹Nº›</a:t>
            </a:fld>
            <a:endParaRPr lang="es-UY"/>
          </a:p>
        </p:txBody>
      </p:sp>
    </p:spTree>
    <p:extLst>
      <p:ext uri="{BB962C8B-B14F-4D97-AF65-F5344CB8AC3E}">
        <p14:creationId xmlns:p14="http://schemas.microsoft.com/office/powerpoint/2010/main" val="228522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1</a:t>
            </a:fld>
            <a:endParaRPr lang="es-UY"/>
          </a:p>
        </p:txBody>
      </p:sp>
    </p:spTree>
    <p:extLst>
      <p:ext uri="{BB962C8B-B14F-4D97-AF65-F5344CB8AC3E}">
        <p14:creationId xmlns:p14="http://schemas.microsoft.com/office/powerpoint/2010/main" val="303350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Cuando</a:t>
            </a:r>
            <a:r>
              <a:rPr lang="es-UY" baseline="0" dirty="0" smtClean="0"/>
              <a:t> en lugar de un trámite pasamos a hablar de miles de trámites el intercambio de información necesario provocaría interfaces de información que crecerían en forma exponencial si adoptamos un modelo 1 a 1. </a:t>
            </a:r>
          </a:p>
          <a:p>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10</a:t>
            </a:fld>
            <a:endParaRPr lang="es-UY"/>
          </a:p>
        </p:txBody>
      </p:sp>
    </p:spTree>
    <p:extLst>
      <p:ext uri="{BB962C8B-B14F-4D97-AF65-F5344CB8AC3E}">
        <p14:creationId xmlns:p14="http://schemas.microsoft.com/office/powerpoint/2010/main" val="1175520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Con un mediador de mensajes,</a:t>
            </a:r>
            <a:r>
              <a:rPr lang="es-UY" baseline="0" dirty="0" smtClean="0"/>
              <a:t> estándares y normas podemos hacer esto «realizable»</a:t>
            </a:r>
          </a:p>
          <a:p>
            <a:r>
              <a:rPr lang="es-UY" baseline="0" dirty="0" smtClean="0"/>
              <a:t>Como funciona: el mediador recibe un pedido de información (por ejemplo, reserva de denominación) y el sistema que debe ser consultado. Como el «servicio» del sistema a ser consultado es conocido por el mediador, lo consume y entrega el dato al que lo pidió. Cualquiera que pida ese dato de ese sistema solo tiene que pedirlo al mediador.</a:t>
            </a:r>
          </a:p>
          <a:p>
            <a:r>
              <a:rPr lang="es-UY" baseline="0" dirty="0" smtClean="0"/>
              <a:t>Ventajas de esta topología: no se hacen miles de interfaces uno a uno, se hace un servicio, se «publica» como consumirlo y ya quedaría disponible para el que lo quiera usar. </a:t>
            </a:r>
          </a:p>
          <a:p>
            <a:r>
              <a:rPr lang="es-UY" baseline="0" dirty="0" smtClean="0"/>
              <a:t>Pero es necesario «coordinar» como se van a expresar los datos para las consultas y las respuestas, por ejemplo, la DGI enviará el RUT «nuevo» y la denominación pretendida, el bps revisará si la denominación es posible, si el </a:t>
            </a:r>
            <a:r>
              <a:rPr lang="es-UY" baseline="0" dirty="0" err="1" smtClean="0"/>
              <a:t>rut</a:t>
            </a:r>
            <a:r>
              <a:rPr lang="es-UY" baseline="0" dirty="0" smtClean="0"/>
              <a:t> no está usado y reservará esa denominación para ese RUT. </a:t>
            </a:r>
          </a:p>
          <a:p>
            <a:r>
              <a:rPr lang="es-UY" baseline="0" dirty="0" smtClean="0"/>
              <a:t>Se necesita una norma para indicar en que formato electrónico se incluirá en los mensajes cada uno de estos campos.</a:t>
            </a:r>
          </a:p>
          <a:p>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11</a:t>
            </a:fld>
            <a:endParaRPr lang="es-UY"/>
          </a:p>
        </p:txBody>
      </p:sp>
    </p:spTree>
    <p:extLst>
      <p:ext uri="{BB962C8B-B14F-4D97-AF65-F5344CB8AC3E}">
        <p14:creationId xmlns:p14="http://schemas.microsoft.com/office/powerpoint/2010/main" val="126584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Pero ¿cualquiera</a:t>
            </a:r>
            <a:r>
              <a:rPr lang="es-UY" baseline="0" dirty="0" smtClean="0"/>
              <a:t> puede usar estos servicios y reservar una denominación? </a:t>
            </a:r>
          </a:p>
          <a:p>
            <a:r>
              <a:rPr lang="es-UY" baseline="0" dirty="0" smtClean="0"/>
              <a:t>Se necesita controlar quién puede consumir servicios, y quién no, más aún que servicios puede consumir determinado sistema «cliente».</a:t>
            </a:r>
          </a:p>
          <a:p>
            <a:r>
              <a:rPr lang="es-UY" baseline="0" dirty="0" smtClean="0"/>
              <a:t>Esto se llama Control de Acceso.</a:t>
            </a:r>
          </a:p>
          <a:p>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12</a:t>
            </a:fld>
            <a:endParaRPr lang="es-UY"/>
          </a:p>
        </p:txBody>
      </p:sp>
    </p:spTree>
    <p:extLst>
      <p:ext uri="{BB962C8B-B14F-4D97-AF65-F5344CB8AC3E}">
        <p14:creationId xmlns:p14="http://schemas.microsoft.com/office/powerpoint/2010/main" val="126584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Pero ¿esta información tienen un grado d</a:t>
            </a:r>
            <a:r>
              <a:rPr lang="es-UY" baseline="0" dirty="0" smtClean="0"/>
              <a:t>e confidencialidad y seguridad que requiera protegerse de ataques de vulneración de la información?</a:t>
            </a:r>
          </a:p>
          <a:p>
            <a:r>
              <a:rPr lang="es-UY" baseline="0" dirty="0" smtClean="0"/>
              <a:t>La respuesta en este ejemplo es si, en casi todos los servicios de salud también.</a:t>
            </a:r>
          </a:p>
          <a:p>
            <a:r>
              <a:rPr lang="es-UY" baseline="0" dirty="0" smtClean="0"/>
              <a:t>Se necesita un módulo de seguridad-&gt; encriptación, firma electrónica, …</a:t>
            </a:r>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13</a:t>
            </a:fld>
            <a:endParaRPr lang="es-UY"/>
          </a:p>
        </p:txBody>
      </p:sp>
    </p:spTree>
    <p:extLst>
      <p:ext uri="{BB962C8B-B14F-4D97-AF65-F5344CB8AC3E}">
        <p14:creationId xmlns:p14="http://schemas.microsoft.com/office/powerpoint/2010/main" val="126584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En el caso</a:t>
            </a:r>
            <a:r>
              <a:rPr lang="es-UY" baseline="0" dirty="0" smtClean="0"/>
              <a:t> en que uno de los datos deba ser elegido de una lista coordinada entre todos los actores, donde pongo esa lista, quién la crea, quién la mantiene, como acceden los actores para mantenerse actualizados.</a:t>
            </a:r>
          </a:p>
          <a:p>
            <a:r>
              <a:rPr lang="es-UY" baseline="0" dirty="0" smtClean="0"/>
              <a:t>La funcionalidades de Catálogos incluyen: mantenerlo, crear servicios para sincronización, ¿servidor de terminologías? Lo veremos con el ejemplo de la Historia Clínica Electrónica Nacional.</a:t>
            </a:r>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14</a:t>
            </a:fld>
            <a:endParaRPr lang="es-UY"/>
          </a:p>
        </p:txBody>
      </p:sp>
    </p:spTree>
    <p:extLst>
      <p:ext uri="{BB962C8B-B14F-4D97-AF65-F5344CB8AC3E}">
        <p14:creationId xmlns:p14="http://schemas.microsoft.com/office/powerpoint/2010/main" val="126584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En el caso</a:t>
            </a:r>
            <a:r>
              <a:rPr lang="es-UY" baseline="0" dirty="0" smtClean="0"/>
              <a:t> en que uno de los datos deba ser elegido de una lista coordinada entre todos los actores, donde pongo esa lista, quién la crea, quién la mantiene, como acceden los actores para mantenerse actualizados.</a:t>
            </a:r>
          </a:p>
          <a:p>
            <a:r>
              <a:rPr lang="es-UY" baseline="0" dirty="0" smtClean="0"/>
              <a:t>La funcionalidades de Catálogos incluyen: mantenerlo, crear servicios para sincronización, ¿servidor de terminologías? Lo veremos con el ejemplo de la Historia Clínica Electrónica Nacional.</a:t>
            </a:r>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15</a:t>
            </a:fld>
            <a:endParaRPr lang="es-UY"/>
          </a:p>
        </p:txBody>
      </p:sp>
    </p:spTree>
    <p:extLst>
      <p:ext uri="{BB962C8B-B14F-4D97-AF65-F5344CB8AC3E}">
        <p14:creationId xmlns:p14="http://schemas.microsoft.com/office/powerpoint/2010/main" val="126584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Prescripción electrónica con dispensación libre</a:t>
            </a:r>
            <a:r>
              <a:rPr lang="es-UY" baseline="0" dirty="0" smtClean="0"/>
              <a:t> (en cualquier farmacia o prestador)</a:t>
            </a:r>
          </a:p>
          <a:p>
            <a:r>
              <a:rPr lang="es-UY" baseline="0" dirty="0" smtClean="0"/>
              <a:t>Complementación de servicios de </a:t>
            </a:r>
            <a:r>
              <a:rPr lang="es-UY" baseline="0" dirty="0" err="1" smtClean="0"/>
              <a:t>imagenología</a:t>
            </a:r>
            <a:r>
              <a:rPr lang="es-UY" baseline="0" dirty="0" smtClean="0"/>
              <a:t>: acá tomo la imagen, allá la diagnostico.</a:t>
            </a:r>
          </a:p>
          <a:p>
            <a:r>
              <a:rPr lang="es-UY" baseline="0" dirty="0" smtClean="0"/>
              <a:t>Ateneo </a:t>
            </a:r>
          </a:p>
          <a:p>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18</a:t>
            </a:fld>
            <a:endParaRPr lang="es-UY"/>
          </a:p>
        </p:txBody>
      </p:sp>
    </p:spTree>
    <p:extLst>
      <p:ext uri="{BB962C8B-B14F-4D97-AF65-F5344CB8AC3E}">
        <p14:creationId xmlns:p14="http://schemas.microsoft.com/office/powerpoint/2010/main" val="910336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21</a:t>
            </a:fld>
            <a:endParaRPr lang="es-UY"/>
          </a:p>
        </p:txBody>
      </p:sp>
    </p:spTree>
    <p:extLst>
      <p:ext uri="{BB962C8B-B14F-4D97-AF65-F5344CB8AC3E}">
        <p14:creationId xmlns:p14="http://schemas.microsoft.com/office/powerpoint/2010/main" val="4214547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22</a:t>
            </a:fld>
            <a:endParaRPr lang="es-UY"/>
          </a:p>
        </p:txBody>
      </p:sp>
    </p:spTree>
    <p:extLst>
      <p:ext uri="{BB962C8B-B14F-4D97-AF65-F5344CB8AC3E}">
        <p14:creationId xmlns:p14="http://schemas.microsoft.com/office/powerpoint/2010/main" val="4214547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Como</a:t>
            </a:r>
            <a:r>
              <a:rPr lang="es-UY" baseline="0" dirty="0" smtClean="0"/>
              <a:t> en el ejemplo de Empresa en el día es necesario que los pedidos de información entre las decenas de prestadores se realicen con un mediador de mensajes. </a:t>
            </a:r>
          </a:p>
          <a:p>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23</a:t>
            </a:fld>
            <a:endParaRPr lang="es-UY"/>
          </a:p>
        </p:txBody>
      </p:sp>
    </p:spTree>
    <p:extLst>
      <p:ext uri="{BB962C8B-B14F-4D97-AF65-F5344CB8AC3E}">
        <p14:creationId xmlns:p14="http://schemas.microsoft.com/office/powerpoint/2010/main" val="421454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Separar información de conocimiento.</a:t>
            </a:r>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2</a:t>
            </a:fld>
            <a:endParaRPr lang="es-UY"/>
          </a:p>
        </p:txBody>
      </p:sp>
    </p:spTree>
    <p:extLst>
      <p:ext uri="{BB962C8B-B14F-4D97-AF65-F5344CB8AC3E}">
        <p14:creationId xmlns:p14="http://schemas.microsoft.com/office/powerpoint/2010/main" val="2217743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24</a:t>
            </a:fld>
            <a:endParaRPr lang="es-UY"/>
          </a:p>
        </p:txBody>
      </p:sp>
    </p:spTree>
    <p:extLst>
      <p:ext uri="{BB962C8B-B14F-4D97-AF65-F5344CB8AC3E}">
        <p14:creationId xmlns:p14="http://schemas.microsoft.com/office/powerpoint/2010/main" val="2160405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27</a:t>
            </a:fld>
            <a:endParaRPr lang="es-UY"/>
          </a:p>
        </p:txBody>
      </p:sp>
    </p:spTree>
    <p:extLst>
      <p:ext uri="{BB962C8B-B14F-4D97-AF65-F5344CB8AC3E}">
        <p14:creationId xmlns:p14="http://schemas.microsoft.com/office/powerpoint/2010/main" val="4214547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28</a:t>
            </a:fld>
            <a:endParaRPr lang="es-UY"/>
          </a:p>
        </p:txBody>
      </p:sp>
    </p:spTree>
    <p:extLst>
      <p:ext uri="{BB962C8B-B14F-4D97-AF65-F5344CB8AC3E}">
        <p14:creationId xmlns:p14="http://schemas.microsoft.com/office/powerpoint/2010/main" val="1123306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Es muy importante señalar que la plataforma de Salud.uy no tiene las</a:t>
            </a:r>
            <a:r>
              <a:rPr lang="es-UY" baseline="0" dirty="0" smtClean="0"/>
              <a:t> hojas de HCE, tiene una referencia (un registro índice) que indica que en determinada fecha el paciente tal fue atendido en un acto médico de tal especialidad y en tal prestador.</a:t>
            </a:r>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29</a:t>
            </a:fld>
            <a:endParaRPr lang="es-UY"/>
          </a:p>
        </p:txBody>
      </p:sp>
    </p:spTree>
    <p:extLst>
      <p:ext uri="{BB962C8B-B14F-4D97-AF65-F5344CB8AC3E}">
        <p14:creationId xmlns:p14="http://schemas.microsoft.com/office/powerpoint/2010/main" val="133006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Resaltar </a:t>
            </a:r>
            <a:r>
              <a:rPr lang="es-UY" dirty="0" err="1" smtClean="0"/>
              <a:t>Inclución</a:t>
            </a:r>
            <a:r>
              <a:rPr lang="es-UY" dirty="0" smtClean="0"/>
              <a:t> y Apropiación.</a:t>
            </a:r>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3</a:t>
            </a:fld>
            <a:endParaRPr lang="es-UY"/>
          </a:p>
        </p:txBody>
      </p:sp>
    </p:spTree>
    <p:extLst>
      <p:ext uri="{BB962C8B-B14F-4D97-AF65-F5344CB8AC3E}">
        <p14:creationId xmlns:p14="http://schemas.microsoft.com/office/powerpoint/2010/main" val="284786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Necesidad de normas</a:t>
            </a:r>
            <a:r>
              <a:rPr lang="es-UY" baseline="0" dirty="0" smtClean="0"/>
              <a:t>, estándares y procedimientos para compartir información entre organismos del estado, en entre </a:t>
            </a:r>
            <a:r>
              <a:rPr lang="es-UY" baseline="0" dirty="0" err="1" smtClean="0"/>
              <a:t>organimos</a:t>
            </a:r>
            <a:r>
              <a:rPr lang="es-UY" baseline="0" dirty="0" smtClean="0"/>
              <a:t> del estado y el ciudadano.</a:t>
            </a:r>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4</a:t>
            </a:fld>
            <a:endParaRPr lang="es-UY"/>
          </a:p>
        </p:txBody>
      </p:sp>
    </p:spTree>
    <p:extLst>
      <p:ext uri="{BB962C8B-B14F-4D97-AF65-F5344CB8AC3E}">
        <p14:creationId xmlns:p14="http://schemas.microsoft.com/office/powerpoint/2010/main" val="394355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Instrumentos</a:t>
            </a:r>
            <a:r>
              <a:rPr lang="es-UY" baseline="0" dirty="0" smtClean="0"/>
              <a:t> pueden ser software, hardware, pero también catálogos, estándares de mensajes, …</a:t>
            </a:r>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5</a:t>
            </a:fld>
            <a:endParaRPr lang="es-UY"/>
          </a:p>
        </p:txBody>
      </p:sp>
    </p:spTree>
    <p:extLst>
      <p:ext uri="{BB962C8B-B14F-4D97-AF65-F5344CB8AC3E}">
        <p14:creationId xmlns:p14="http://schemas.microsoft.com/office/powerpoint/2010/main" val="325536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Más</a:t>
            </a:r>
            <a:r>
              <a:rPr lang="es-UY" baseline="0" dirty="0" smtClean="0"/>
              <a:t> adelante vamos a saber de que se trata «Servicios de Gobierno Electrónico»</a:t>
            </a:r>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6</a:t>
            </a:fld>
            <a:endParaRPr lang="es-UY"/>
          </a:p>
        </p:txBody>
      </p:sp>
    </p:spTree>
    <p:extLst>
      <p:ext uri="{BB962C8B-B14F-4D97-AF65-F5344CB8AC3E}">
        <p14:creationId xmlns:p14="http://schemas.microsoft.com/office/powerpoint/2010/main" val="31382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Buscar en el público ejemplos de servicios en línea para</a:t>
            </a:r>
            <a:r>
              <a:rPr lang="es-UY" baseline="0" dirty="0" smtClean="0"/>
              <a:t> el sector salud.</a:t>
            </a:r>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7</a:t>
            </a:fld>
            <a:endParaRPr lang="es-UY"/>
          </a:p>
        </p:txBody>
      </p:sp>
    </p:spTree>
    <p:extLst>
      <p:ext uri="{BB962C8B-B14F-4D97-AF65-F5344CB8AC3E}">
        <p14:creationId xmlns:p14="http://schemas.microsoft.com/office/powerpoint/2010/main" val="179373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Para aceptar en</a:t>
            </a:r>
            <a:r>
              <a:rPr lang="es-UY" baseline="0" dirty="0" smtClean="0"/>
              <a:t> el trámite en línea la denominación que el usuario solicita es necesario consultar si esta denominación no está en uso en estas organizaciones del estado. </a:t>
            </a:r>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8</a:t>
            </a:fld>
            <a:endParaRPr lang="es-UY"/>
          </a:p>
        </p:txBody>
      </p:sp>
    </p:spTree>
    <p:extLst>
      <p:ext uri="{BB962C8B-B14F-4D97-AF65-F5344CB8AC3E}">
        <p14:creationId xmlns:p14="http://schemas.microsoft.com/office/powerpoint/2010/main" val="133457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Trámites</a:t>
            </a:r>
            <a:r>
              <a:rPr lang="es-UY" baseline="0" dirty="0" smtClean="0"/>
              <a:t> usa un servicio de la DGI para pasarle el trámite, DGI utiliza servicios de AIN, BPS, DGR para confirmar que esa denominación se puede usar. </a:t>
            </a:r>
            <a:endParaRPr lang="es-UY" dirty="0"/>
          </a:p>
        </p:txBody>
      </p:sp>
      <p:sp>
        <p:nvSpPr>
          <p:cNvPr id="4" name="3 Marcador de número de diapositiva"/>
          <p:cNvSpPr>
            <a:spLocks noGrp="1"/>
          </p:cNvSpPr>
          <p:nvPr>
            <p:ph type="sldNum" sz="quarter" idx="10"/>
          </p:nvPr>
        </p:nvSpPr>
        <p:spPr/>
        <p:txBody>
          <a:bodyPr/>
          <a:lstStyle/>
          <a:p>
            <a:fld id="{93CFB429-9ADC-4AED-9E01-B6A63495FF55}" type="slidenum">
              <a:rPr lang="es-UY" smtClean="0"/>
              <a:t>9</a:t>
            </a:fld>
            <a:endParaRPr lang="es-UY"/>
          </a:p>
        </p:txBody>
      </p:sp>
    </p:spTree>
    <p:extLst>
      <p:ext uri="{BB962C8B-B14F-4D97-AF65-F5344CB8AC3E}">
        <p14:creationId xmlns:p14="http://schemas.microsoft.com/office/powerpoint/2010/main" val="119869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Y"/>
          </a:p>
        </p:txBody>
      </p:sp>
      <p:sp>
        <p:nvSpPr>
          <p:cNvPr id="7" name="6 CuadroTexto"/>
          <p:cNvSpPr txBox="1"/>
          <p:nvPr userDrawn="1"/>
        </p:nvSpPr>
        <p:spPr>
          <a:xfrm>
            <a:off x="4788024" y="6381328"/>
            <a:ext cx="4066498" cy="369332"/>
          </a:xfrm>
          <a:prstGeom prst="rect">
            <a:avLst/>
          </a:prstGeom>
          <a:noFill/>
        </p:spPr>
        <p:txBody>
          <a:bodyPr wrap="none" rtlCol="0">
            <a:spAutoFit/>
          </a:bodyPr>
          <a:lstStyle/>
          <a:p>
            <a:r>
              <a:rPr lang="es-UY" dirty="0" smtClean="0">
                <a:solidFill>
                  <a:schemeClr val="tx2">
                    <a:lumMod val="60000"/>
                    <a:lumOff val="40000"/>
                  </a:schemeClr>
                </a:solidFill>
              </a:rPr>
              <a:t>Seminario de Informática en Salud (2016)</a:t>
            </a:r>
            <a:endParaRPr lang="es-UY" dirty="0">
              <a:solidFill>
                <a:schemeClr val="tx2">
                  <a:lumMod val="60000"/>
                  <a:lumOff val="40000"/>
                </a:schemeClr>
              </a:solidFill>
            </a:endParaRPr>
          </a:p>
        </p:txBody>
      </p:sp>
    </p:spTree>
    <p:extLst>
      <p:ext uri="{BB962C8B-B14F-4D97-AF65-F5344CB8AC3E}">
        <p14:creationId xmlns:p14="http://schemas.microsoft.com/office/powerpoint/2010/main" val="239473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1785E3E-6710-4ECD-82DF-3665AAD5A9DB}" type="datetimeFigureOut">
              <a:rPr lang="es-UY" smtClean="0"/>
              <a:t>07/09/2016</a:t>
            </a:fld>
            <a:endParaRPr lang="es-UY"/>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UY"/>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C4C27356-965E-4A06-9DC7-219F70A25AE2}" type="slidenum">
              <a:rPr lang="es-UY" smtClean="0"/>
              <a:t>‹Nº›</a:t>
            </a:fld>
            <a:endParaRPr lang="es-UY"/>
          </a:p>
        </p:txBody>
      </p:sp>
    </p:spTree>
    <p:extLst>
      <p:ext uri="{BB962C8B-B14F-4D97-AF65-F5344CB8AC3E}">
        <p14:creationId xmlns:p14="http://schemas.microsoft.com/office/powerpoint/2010/main" val="261521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1785E3E-6710-4ECD-82DF-3665AAD5A9DB}" type="datetimeFigureOut">
              <a:rPr lang="es-UY" smtClean="0"/>
              <a:t>07/09/2016</a:t>
            </a:fld>
            <a:endParaRPr lang="es-UY"/>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UY"/>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C4C27356-965E-4A06-9DC7-219F70A25AE2}" type="slidenum">
              <a:rPr lang="es-UY" smtClean="0"/>
              <a:t>‹Nº›</a:t>
            </a:fld>
            <a:endParaRPr lang="es-UY"/>
          </a:p>
        </p:txBody>
      </p:sp>
    </p:spTree>
    <p:extLst>
      <p:ext uri="{BB962C8B-B14F-4D97-AF65-F5344CB8AC3E}">
        <p14:creationId xmlns:p14="http://schemas.microsoft.com/office/powerpoint/2010/main" val="348648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1785E3E-6710-4ECD-82DF-3665AAD5A9DB}" type="datetimeFigureOut">
              <a:rPr lang="es-UY" smtClean="0"/>
              <a:t>07/09/2016</a:t>
            </a:fld>
            <a:endParaRPr lang="es-UY"/>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UY"/>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C4C27356-965E-4A06-9DC7-219F70A25AE2}" type="slidenum">
              <a:rPr lang="es-UY" smtClean="0"/>
              <a:t>‹Nº›</a:t>
            </a:fld>
            <a:endParaRPr lang="es-UY"/>
          </a:p>
        </p:txBody>
      </p:sp>
    </p:spTree>
    <p:extLst>
      <p:ext uri="{BB962C8B-B14F-4D97-AF65-F5344CB8AC3E}">
        <p14:creationId xmlns:p14="http://schemas.microsoft.com/office/powerpoint/2010/main" val="411897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1785E3E-6710-4ECD-82DF-3665AAD5A9DB}" type="datetimeFigureOut">
              <a:rPr lang="es-UY" smtClean="0"/>
              <a:t>07/09/2016</a:t>
            </a:fld>
            <a:endParaRPr lang="es-UY"/>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UY"/>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C4C27356-965E-4A06-9DC7-219F70A25AE2}" type="slidenum">
              <a:rPr lang="es-UY" smtClean="0"/>
              <a:t>‹Nº›</a:t>
            </a:fld>
            <a:endParaRPr lang="es-UY"/>
          </a:p>
        </p:txBody>
      </p:sp>
    </p:spTree>
    <p:extLst>
      <p:ext uri="{BB962C8B-B14F-4D97-AF65-F5344CB8AC3E}">
        <p14:creationId xmlns:p14="http://schemas.microsoft.com/office/powerpoint/2010/main" val="301197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1785E3E-6710-4ECD-82DF-3665AAD5A9DB}" type="datetimeFigureOut">
              <a:rPr lang="es-UY" smtClean="0"/>
              <a:t>07/09/2016</a:t>
            </a:fld>
            <a:endParaRPr lang="es-UY"/>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UY"/>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C4C27356-965E-4A06-9DC7-219F70A25AE2}" type="slidenum">
              <a:rPr lang="es-UY" smtClean="0"/>
              <a:t>‹Nº›</a:t>
            </a:fld>
            <a:endParaRPr lang="es-UY"/>
          </a:p>
        </p:txBody>
      </p:sp>
    </p:spTree>
    <p:extLst>
      <p:ext uri="{BB962C8B-B14F-4D97-AF65-F5344CB8AC3E}">
        <p14:creationId xmlns:p14="http://schemas.microsoft.com/office/powerpoint/2010/main" val="373745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D1785E3E-6710-4ECD-82DF-3665AAD5A9DB}" type="datetimeFigureOut">
              <a:rPr lang="es-UY" smtClean="0"/>
              <a:t>07/09/2016</a:t>
            </a:fld>
            <a:endParaRPr lang="es-UY"/>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UY"/>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C4C27356-965E-4A06-9DC7-219F70A25AE2}" type="slidenum">
              <a:rPr lang="es-UY" smtClean="0"/>
              <a:t>‹Nº›</a:t>
            </a:fld>
            <a:endParaRPr lang="es-UY"/>
          </a:p>
        </p:txBody>
      </p:sp>
    </p:spTree>
    <p:extLst>
      <p:ext uri="{BB962C8B-B14F-4D97-AF65-F5344CB8AC3E}">
        <p14:creationId xmlns:p14="http://schemas.microsoft.com/office/powerpoint/2010/main" val="341247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D1785E3E-6710-4ECD-82DF-3665AAD5A9DB}" type="datetimeFigureOut">
              <a:rPr lang="es-UY" smtClean="0"/>
              <a:t>07/09/2016</a:t>
            </a:fld>
            <a:endParaRPr lang="es-UY"/>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UY"/>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C4C27356-965E-4A06-9DC7-219F70A25AE2}" type="slidenum">
              <a:rPr lang="es-UY" smtClean="0"/>
              <a:t>‹Nº›</a:t>
            </a:fld>
            <a:endParaRPr lang="es-UY"/>
          </a:p>
        </p:txBody>
      </p:sp>
    </p:spTree>
    <p:extLst>
      <p:ext uri="{BB962C8B-B14F-4D97-AF65-F5344CB8AC3E}">
        <p14:creationId xmlns:p14="http://schemas.microsoft.com/office/powerpoint/2010/main" val="95401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D1785E3E-6710-4ECD-82DF-3665AAD5A9DB}" type="datetimeFigureOut">
              <a:rPr lang="es-UY" smtClean="0"/>
              <a:t>07/09/2016</a:t>
            </a:fld>
            <a:endParaRPr lang="es-UY"/>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UY"/>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C4C27356-965E-4A06-9DC7-219F70A25AE2}" type="slidenum">
              <a:rPr lang="es-UY" smtClean="0"/>
              <a:t>‹Nº›</a:t>
            </a:fld>
            <a:endParaRPr lang="es-UY"/>
          </a:p>
        </p:txBody>
      </p:sp>
    </p:spTree>
    <p:extLst>
      <p:ext uri="{BB962C8B-B14F-4D97-AF65-F5344CB8AC3E}">
        <p14:creationId xmlns:p14="http://schemas.microsoft.com/office/powerpoint/2010/main" val="244531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1785E3E-6710-4ECD-82DF-3665AAD5A9DB}" type="datetimeFigureOut">
              <a:rPr lang="es-UY" smtClean="0"/>
              <a:t>07/09/2016</a:t>
            </a:fld>
            <a:endParaRPr lang="es-UY"/>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UY"/>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C4C27356-965E-4A06-9DC7-219F70A25AE2}" type="slidenum">
              <a:rPr lang="es-UY" smtClean="0"/>
              <a:t>‹Nº›</a:t>
            </a:fld>
            <a:endParaRPr lang="es-UY"/>
          </a:p>
        </p:txBody>
      </p:sp>
    </p:spTree>
    <p:extLst>
      <p:ext uri="{BB962C8B-B14F-4D97-AF65-F5344CB8AC3E}">
        <p14:creationId xmlns:p14="http://schemas.microsoft.com/office/powerpoint/2010/main" val="402633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1785E3E-6710-4ECD-82DF-3665AAD5A9DB}" type="datetimeFigureOut">
              <a:rPr lang="es-UY" smtClean="0"/>
              <a:t>07/09/2016</a:t>
            </a:fld>
            <a:endParaRPr lang="es-UY"/>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UY"/>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C4C27356-965E-4A06-9DC7-219F70A25AE2}" type="slidenum">
              <a:rPr lang="es-UY" smtClean="0"/>
              <a:t>‹Nº›</a:t>
            </a:fld>
            <a:endParaRPr lang="es-UY"/>
          </a:p>
        </p:txBody>
      </p:sp>
    </p:spTree>
    <p:extLst>
      <p:ext uri="{BB962C8B-B14F-4D97-AF65-F5344CB8AC3E}">
        <p14:creationId xmlns:p14="http://schemas.microsoft.com/office/powerpoint/2010/main" val="127781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CuadroTexto"/>
          <p:cNvSpPr txBox="1"/>
          <p:nvPr userDrawn="1"/>
        </p:nvSpPr>
        <p:spPr>
          <a:xfrm>
            <a:off x="4788024" y="6381328"/>
            <a:ext cx="4066498" cy="369332"/>
          </a:xfrm>
          <a:prstGeom prst="rect">
            <a:avLst/>
          </a:prstGeom>
          <a:noFill/>
        </p:spPr>
        <p:txBody>
          <a:bodyPr wrap="none" rtlCol="0">
            <a:spAutoFit/>
          </a:bodyPr>
          <a:lstStyle/>
          <a:p>
            <a:r>
              <a:rPr lang="es-UY" dirty="0" smtClean="0">
                <a:solidFill>
                  <a:schemeClr val="tx2">
                    <a:lumMod val="60000"/>
                    <a:lumOff val="40000"/>
                  </a:schemeClr>
                </a:solidFill>
              </a:rPr>
              <a:t>Seminario de Informática en Salud (2016)</a:t>
            </a:r>
            <a:endParaRPr lang="es-UY" dirty="0">
              <a:solidFill>
                <a:schemeClr val="tx2">
                  <a:lumMod val="60000"/>
                  <a:lumOff val="40000"/>
                </a:schemeClr>
              </a:solidFill>
            </a:endParaRPr>
          </a:p>
        </p:txBody>
      </p:sp>
    </p:spTree>
    <p:extLst>
      <p:ext uri="{BB962C8B-B14F-4D97-AF65-F5344CB8AC3E}">
        <p14:creationId xmlns:p14="http://schemas.microsoft.com/office/powerpoint/2010/main" val="4242326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he.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jpe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jpeg"/><Relationship Id="rId3" Type="http://schemas.openxmlformats.org/officeDocument/2006/relationships/image" Target="../media/image11.png"/><Relationship Id="rId7" Type="http://schemas.openxmlformats.org/officeDocument/2006/relationships/image" Target="../media/image13.jpeg"/><Relationship Id="rId12" Type="http://schemas.openxmlformats.org/officeDocument/2006/relationships/image" Target="../media/image16.jpeg"/><Relationship Id="rId17" Type="http://schemas.openxmlformats.org/officeDocument/2006/relationships/image" Target="../media/image20.png"/><Relationship Id="rId2" Type="http://schemas.openxmlformats.org/officeDocument/2006/relationships/notesSlide" Target="../notesSlides/notesSlide23.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png"/><Relationship Id="rId5" Type="http://schemas.openxmlformats.org/officeDocument/2006/relationships/image" Target="../media/image7.png"/><Relationship Id="rId15" Type="http://schemas.openxmlformats.org/officeDocument/2006/relationships/image" Target="../media/image18.jpeg"/><Relationship Id="rId10" Type="http://schemas.openxmlformats.org/officeDocument/2006/relationships/image" Target="../media/image15.jpeg"/><Relationship Id="rId4" Type="http://schemas.openxmlformats.org/officeDocument/2006/relationships/image" Target="../media/image6.png"/><Relationship Id="rId9" Type="http://schemas.openxmlformats.org/officeDocument/2006/relationships/image" Target="../media/image4.jpeg"/><Relationship Id="rId1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8.jpeg"/><Relationship Id="rId3" Type="http://schemas.openxmlformats.org/officeDocument/2006/relationships/image" Target="../media/image7.png"/><Relationship Id="rId7" Type="http://schemas.openxmlformats.org/officeDocument/2006/relationships/image" Target="../media/image21.png"/><Relationship Id="rId12"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7.jpeg"/><Relationship Id="rId5" Type="http://schemas.openxmlformats.org/officeDocument/2006/relationships/image" Target="../media/image4.jpeg"/><Relationship Id="rId15" Type="http://schemas.openxmlformats.org/officeDocument/2006/relationships/image" Target="../media/image23.jpeg"/><Relationship Id="rId10" Type="http://schemas.openxmlformats.org/officeDocument/2006/relationships/image" Target="../media/image16.jpeg"/><Relationship Id="rId4" Type="http://schemas.openxmlformats.org/officeDocument/2006/relationships/image" Target="../media/image14.png"/><Relationship Id="rId9" Type="http://schemas.openxmlformats.org/officeDocument/2006/relationships/image" Target="../media/image12.png"/><Relationship Id="rId14"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wmf"/><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ramites.gub.uy/ampliados?id=19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tramites.gub.uy/ampliados?id=406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4745"/>
            <a:ext cx="7772400" cy="2475706"/>
          </a:xfrm>
        </p:spPr>
        <p:txBody>
          <a:bodyPr>
            <a:normAutofit/>
          </a:bodyPr>
          <a:lstStyle/>
          <a:p>
            <a:r>
              <a:rPr lang="es-UY" sz="3600" b="1" dirty="0"/>
              <a:t>Plataforma de interoperabilidad y avances hacia una historia clínica electrónica nacional en </a:t>
            </a:r>
            <a:r>
              <a:rPr lang="es-UY" sz="3600" b="1" dirty="0" smtClean="0"/>
              <a:t>Uruguay</a:t>
            </a:r>
            <a:endParaRPr lang="es-UY" sz="3600" dirty="0"/>
          </a:p>
        </p:txBody>
      </p:sp>
      <p:sp>
        <p:nvSpPr>
          <p:cNvPr id="3" name="2 Subtítulo"/>
          <p:cNvSpPr>
            <a:spLocks noGrp="1"/>
          </p:cNvSpPr>
          <p:nvPr>
            <p:ph type="subTitle" idx="1"/>
          </p:nvPr>
        </p:nvSpPr>
        <p:spPr/>
        <p:txBody>
          <a:bodyPr/>
          <a:lstStyle/>
          <a:p>
            <a:r>
              <a:rPr lang="es-UY" dirty="0" smtClean="0"/>
              <a:t>Programa Salud.uy</a:t>
            </a:r>
          </a:p>
          <a:p>
            <a:r>
              <a:rPr lang="es-UY" dirty="0" smtClean="0"/>
              <a:t>Agosto 2016</a:t>
            </a:r>
            <a:endParaRPr lang="es-UY" dirty="0"/>
          </a:p>
        </p:txBody>
      </p:sp>
    </p:spTree>
    <p:extLst>
      <p:ext uri="{BB962C8B-B14F-4D97-AF65-F5344CB8AC3E}">
        <p14:creationId xmlns:p14="http://schemas.microsoft.com/office/powerpoint/2010/main" val="2129996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Intercambio de Información</a:t>
            </a:r>
            <a:endParaRPr lang="es-UY" dirty="0"/>
          </a:p>
        </p:txBody>
      </p:sp>
      <p:sp>
        <p:nvSpPr>
          <p:cNvPr id="4" name="3 Rectángulo"/>
          <p:cNvSpPr/>
          <p:nvPr/>
        </p:nvSpPr>
        <p:spPr>
          <a:xfrm>
            <a:off x="980628" y="169381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Trámites en línea</a:t>
            </a:r>
            <a:endParaRPr lang="es-UY" dirty="0"/>
          </a:p>
        </p:txBody>
      </p:sp>
      <p:sp>
        <p:nvSpPr>
          <p:cNvPr id="7" name="6 Rectángulo"/>
          <p:cNvSpPr/>
          <p:nvPr/>
        </p:nvSpPr>
        <p:spPr>
          <a:xfrm>
            <a:off x="4344233" y="1268760"/>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DGI</a:t>
            </a:r>
            <a:endParaRPr lang="es-UY" dirty="0"/>
          </a:p>
        </p:txBody>
      </p:sp>
      <p:sp>
        <p:nvSpPr>
          <p:cNvPr id="8" name="7 Rectángulo"/>
          <p:cNvSpPr/>
          <p:nvPr/>
        </p:nvSpPr>
        <p:spPr>
          <a:xfrm>
            <a:off x="7596336" y="2852936"/>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AIN</a:t>
            </a:r>
            <a:endParaRPr lang="es-UY" dirty="0"/>
          </a:p>
        </p:txBody>
      </p:sp>
      <p:sp>
        <p:nvSpPr>
          <p:cNvPr id="9" name="8 Rectángulo"/>
          <p:cNvSpPr/>
          <p:nvPr/>
        </p:nvSpPr>
        <p:spPr>
          <a:xfrm>
            <a:off x="4355976" y="515719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BPS</a:t>
            </a:r>
            <a:endParaRPr lang="es-UY" dirty="0"/>
          </a:p>
        </p:txBody>
      </p:sp>
      <p:sp>
        <p:nvSpPr>
          <p:cNvPr id="10" name="9 Rectángulo"/>
          <p:cNvSpPr/>
          <p:nvPr/>
        </p:nvSpPr>
        <p:spPr>
          <a:xfrm>
            <a:off x="683568" y="3685584"/>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DGR</a:t>
            </a:r>
            <a:endParaRPr lang="es-UY" dirty="0"/>
          </a:p>
        </p:txBody>
      </p:sp>
      <p:cxnSp>
        <p:nvCxnSpPr>
          <p:cNvPr id="12" name="11 Conector recto de flecha"/>
          <p:cNvCxnSpPr>
            <a:stCxn id="7" idx="2"/>
            <a:endCxn id="8" idx="1"/>
          </p:cNvCxnSpPr>
          <p:nvPr/>
        </p:nvCxnSpPr>
        <p:spPr>
          <a:xfrm>
            <a:off x="4992305" y="2348880"/>
            <a:ext cx="2604031" cy="10441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7" idx="2"/>
            <a:endCxn id="9" idx="0"/>
          </p:cNvCxnSpPr>
          <p:nvPr/>
        </p:nvCxnSpPr>
        <p:spPr>
          <a:xfrm>
            <a:off x="4992305" y="2348880"/>
            <a:ext cx="11743" cy="28083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7" idx="2"/>
            <a:endCxn id="10" idx="1"/>
          </p:cNvCxnSpPr>
          <p:nvPr/>
        </p:nvCxnSpPr>
        <p:spPr>
          <a:xfrm flipH="1">
            <a:off x="683568" y="2348880"/>
            <a:ext cx="4308737" cy="18767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4" idx="3"/>
            <a:endCxn id="7" idx="1"/>
          </p:cNvCxnSpPr>
          <p:nvPr/>
        </p:nvCxnSpPr>
        <p:spPr>
          <a:xfrm flipV="1">
            <a:off x="2276772" y="1808820"/>
            <a:ext cx="2067461" cy="4250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10" idx="3"/>
            <a:endCxn id="9" idx="1"/>
          </p:cNvCxnSpPr>
          <p:nvPr/>
        </p:nvCxnSpPr>
        <p:spPr>
          <a:xfrm>
            <a:off x="1979712" y="4225644"/>
            <a:ext cx="2376264" cy="14716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10" idx="3"/>
            <a:endCxn id="8" idx="1"/>
          </p:cNvCxnSpPr>
          <p:nvPr/>
        </p:nvCxnSpPr>
        <p:spPr>
          <a:xfrm flipV="1">
            <a:off x="1979712" y="3392996"/>
            <a:ext cx="5616624" cy="83264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stCxn id="9" idx="3"/>
            <a:endCxn id="8" idx="2"/>
          </p:cNvCxnSpPr>
          <p:nvPr/>
        </p:nvCxnSpPr>
        <p:spPr>
          <a:xfrm flipV="1">
            <a:off x="5652120" y="3933056"/>
            <a:ext cx="2592288" cy="17641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4" idx="2"/>
          </p:cNvCxnSpPr>
          <p:nvPr/>
        </p:nvCxnSpPr>
        <p:spPr>
          <a:xfrm>
            <a:off x="1628700" y="2773932"/>
            <a:ext cx="0" cy="9116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4" idx="2"/>
            <a:endCxn id="8" idx="1"/>
          </p:cNvCxnSpPr>
          <p:nvPr/>
        </p:nvCxnSpPr>
        <p:spPr>
          <a:xfrm>
            <a:off x="1628700" y="2773932"/>
            <a:ext cx="5967636" cy="6190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stCxn id="4" idx="2"/>
            <a:endCxn id="9" idx="0"/>
          </p:cNvCxnSpPr>
          <p:nvPr/>
        </p:nvCxnSpPr>
        <p:spPr>
          <a:xfrm>
            <a:off x="1628700" y="2773932"/>
            <a:ext cx="3375348" cy="23832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6056558" y="2434499"/>
            <a:ext cx="900118" cy="369332"/>
          </a:xfrm>
          <a:prstGeom prst="rect">
            <a:avLst/>
          </a:prstGeom>
          <a:noFill/>
        </p:spPr>
        <p:txBody>
          <a:bodyPr wrap="none" rtlCol="0">
            <a:spAutoFit/>
          </a:bodyPr>
          <a:lstStyle/>
          <a:p>
            <a:r>
              <a:rPr lang="es-UY" dirty="0" smtClean="0"/>
              <a:t>Interfaz</a:t>
            </a:r>
            <a:endParaRPr lang="es-UY" dirty="0"/>
          </a:p>
        </p:txBody>
      </p:sp>
      <p:sp>
        <p:nvSpPr>
          <p:cNvPr id="48" name="47 Rectángulo"/>
          <p:cNvSpPr/>
          <p:nvPr/>
        </p:nvSpPr>
        <p:spPr>
          <a:xfrm>
            <a:off x="5439586" y="5553236"/>
            <a:ext cx="216024" cy="2880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49" name="48 CuadroTexto"/>
          <p:cNvSpPr txBox="1"/>
          <p:nvPr/>
        </p:nvSpPr>
        <p:spPr>
          <a:xfrm>
            <a:off x="5655610" y="5656602"/>
            <a:ext cx="917752" cy="369332"/>
          </a:xfrm>
          <a:prstGeom prst="rect">
            <a:avLst/>
          </a:prstGeom>
          <a:noFill/>
        </p:spPr>
        <p:txBody>
          <a:bodyPr wrap="none" rtlCol="0">
            <a:spAutoFit/>
          </a:bodyPr>
          <a:lstStyle/>
          <a:p>
            <a:r>
              <a:rPr lang="es-UY" dirty="0" smtClean="0"/>
              <a:t>Servicio</a:t>
            </a:r>
            <a:endParaRPr lang="es-UY" dirty="0"/>
          </a:p>
        </p:txBody>
      </p:sp>
    </p:spTree>
    <p:extLst>
      <p:ext uri="{BB962C8B-B14F-4D97-AF65-F5344CB8AC3E}">
        <p14:creationId xmlns:p14="http://schemas.microsoft.com/office/powerpoint/2010/main" val="945583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Intercambio de Información</a:t>
            </a:r>
            <a:endParaRPr lang="es-UY" dirty="0"/>
          </a:p>
        </p:txBody>
      </p:sp>
      <p:sp>
        <p:nvSpPr>
          <p:cNvPr id="4" name="3 Rectángulo"/>
          <p:cNvSpPr/>
          <p:nvPr/>
        </p:nvSpPr>
        <p:spPr>
          <a:xfrm>
            <a:off x="980628" y="169381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Trámites en línea</a:t>
            </a:r>
            <a:endParaRPr lang="es-UY" dirty="0"/>
          </a:p>
        </p:txBody>
      </p:sp>
      <p:sp>
        <p:nvSpPr>
          <p:cNvPr id="7" name="6 Rectángulo"/>
          <p:cNvSpPr/>
          <p:nvPr/>
        </p:nvSpPr>
        <p:spPr>
          <a:xfrm>
            <a:off x="4344233" y="1268760"/>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DGI</a:t>
            </a:r>
            <a:endParaRPr lang="es-UY" dirty="0"/>
          </a:p>
        </p:txBody>
      </p:sp>
      <p:sp>
        <p:nvSpPr>
          <p:cNvPr id="8" name="7 Rectángulo"/>
          <p:cNvSpPr/>
          <p:nvPr/>
        </p:nvSpPr>
        <p:spPr>
          <a:xfrm>
            <a:off x="7596336" y="2852936"/>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AIN</a:t>
            </a:r>
            <a:endParaRPr lang="es-UY" dirty="0"/>
          </a:p>
        </p:txBody>
      </p:sp>
      <p:sp>
        <p:nvSpPr>
          <p:cNvPr id="9" name="8 Rectángulo"/>
          <p:cNvSpPr/>
          <p:nvPr/>
        </p:nvSpPr>
        <p:spPr>
          <a:xfrm>
            <a:off x="4355976" y="515719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BPS</a:t>
            </a:r>
            <a:endParaRPr lang="es-UY" dirty="0"/>
          </a:p>
        </p:txBody>
      </p:sp>
      <p:sp>
        <p:nvSpPr>
          <p:cNvPr id="10" name="9 Rectángulo"/>
          <p:cNvSpPr/>
          <p:nvPr/>
        </p:nvSpPr>
        <p:spPr>
          <a:xfrm>
            <a:off x="683568" y="3685584"/>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DGR</a:t>
            </a:r>
            <a:endParaRPr lang="es-UY" dirty="0"/>
          </a:p>
        </p:txBody>
      </p:sp>
      <p:sp>
        <p:nvSpPr>
          <p:cNvPr id="3" name="2 Rectángulo redondeado"/>
          <p:cNvSpPr/>
          <p:nvPr/>
        </p:nvSpPr>
        <p:spPr>
          <a:xfrm>
            <a:off x="3419872" y="2967986"/>
            <a:ext cx="2736304"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solidFill>
                  <a:schemeClr val="tx1"/>
                </a:solidFill>
              </a:rPr>
              <a:t>Mediador de mensajes</a:t>
            </a:r>
            <a:endParaRPr lang="es-UY" dirty="0">
              <a:solidFill>
                <a:schemeClr val="tx1"/>
              </a:solidFill>
            </a:endParaRPr>
          </a:p>
        </p:txBody>
      </p:sp>
      <p:cxnSp>
        <p:nvCxnSpPr>
          <p:cNvPr id="6" name="5 Conector recto de flecha"/>
          <p:cNvCxnSpPr>
            <a:stCxn id="7" idx="2"/>
            <a:endCxn id="3" idx="0"/>
          </p:cNvCxnSpPr>
          <p:nvPr/>
        </p:nvCxnSpPr>
        <p:spPr>
          <a:xfrm flipH="1">
            <a:off x="4788024" y="2348880"/>
            <a:ext cx="204281" cy="61910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8" idx="1"/>
            <a:endCxn id="3" idx="3"/>
          </p:cNvCxnSpPr>
          <p:nvPr/>
        </p:nvCxnSpPr>
        <p:spPr>
          <a:xfrm flipH="1">
            <a:off x="6156176" y="3392996"/>
            <a:ext cx="1440160" cy="2590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0" idx="3"/>
            <a:endCxn id="3" idx="1"/>
          </p:cNvCxnSpPr>
          <p:nvPr/>
        </p:nvCxnSpPr>
        <p:spPr>
          <a:xfrm flipV="1">
            <a:off x="1979712" y="3652062"/>
            <a:ext cx="1440160" cy="5735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9" idx="0"/>
            <a:endCxn id="3" idx="2"/>
          </p:cNvCxnSpPr>
          <p:nvPr/>
        </p:nvCxnSpPr>
        <p:spPr>
          <a:xfrm flipH="1" flipV="1">
            <a:off x="4788024" y="4336138"/>
            <a:ext cx="216024" cy="8210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4" idx="3"/>
          </p:cNvCxnSpPr>
          <p:nvPr/>
        </p:nvCxnSpPr>
        <p:spPr>
          <a:xfrm>
            <a:off x="2276772" y="2233872"/>
            <a:ext cx="1291630" cy="7676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6" name="35 Proceso predefinido"/>
          <p:cNvSpPr/>
          <p:nvPr/>
        </p:nvSpPr>
        <p:spPr>
          <a:xfrm>
            <a:off x="6876256" y="4869160"/>
            <a:ext cx="1656184" cy="1008112"/>
          </a:xfrm>
          <a:prstGeom prst="flowChartPredefined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400" dirty="0" smtClean="0">
                <a:solidFill>
                  <a:schemeClr val="tx1"/>
                </a:solidFill>
              </a:rPr>
              <a:t>Norma para</a:t>
            </a:r>
          </a:p>
          <a:p>
            <a:pPr algn="ctr"/>
            <a:r>
              <a:rPr lang="es-UY" sz="1400" dirty="0" smtClean="0">
                <a:solidFill>
                  <a:schemeClr val="tx1"/>
                </a:solidFill>
              </a:rPr>
              <a:t>Id Empresa</a:t>
            </a:r>
          </a:p>
          <a:p>
            <a:pPr algn="ctr"/>
            <a:r>
              <a:rPr lang="es-UY" sz="1400" dirty="0" smtClean="0">
                <a:solidFill>
                  <a:schemeClr val="tx1"/>
                </a:solidFill>
              </a:rPr>
              <a:t>Denominación</a:t>
            </a:r>
            <a:endParaRPr lang="es-UY" sz="1400" dirty="0">
              <a:solidFill>
                <a:schemeClr val="tx1"/>
              </a:solidFill>
            </a:endParaRPr>
          </a:p>
        </p:txBody>
      </p:sp>
      <p:sp>
        <p:nvSpPr>
          <p:cNvPr id="37" name="36 CuadroTexto"/>
          <p:cNvSpPr txBox="1"/>
          <p:nvPr/>
        </p:nvSpPr>
        <p:spPr>
          <a:xfrm>
            <a:off x="6669770" y="4225644"/>
            <a:ext cx="2069156" cy="646331"/>
          </a:xfrm>
          <a:prstGeom prst="rect">
            <a:avLst/>
          </a:prstGeom>
          <a:noFill/>
        </p:spPr>
        <p:txBody>
          <a:bodyPr wrap="none" rtlCol="0">
            <a:spAutoFit/>
          </a:bodyPr>
          <a:lstStyle/>
          <a:p>
            <a:pPr algn="ctr"/>
            <a:r>
              <a:rPr lang="es-UY" dirty="0" smtClean="0"/>
              <a:t>Comunicación entre</a:t>
            </a:r>
          </a:p>
          <a:p>
            <a:pPr algn="ctr"/>
            <a:r>
              <a:rPr lang="es-UY" dirty="0" smtClean="0"/>
              <a:t>Sistemas</a:t>
            </a:r>
            <a:endParaRPr lang="es-UY" dirty="0"/>
          </a:p>
        </p:txBody>
      </p:sp>
      <p:sp>
        <p:nvSpPr>
          <p:cNvPr id="39" name="38 CuadroTexto"/>
          <p:cNvSpPr txBox="1"/>
          <p:nvPr/>
        </p:nvSpPr>
        <p:spPr>
          <a:xfrm>
            <a:off x="7101650" y="5912411"/>
            <a:ext cx="1205395" cy="369332"/>
          </a:xfrm>
          <a:prstGeom prst="rect">
            <a:avLst/>
          </a:prstGeom>
          <a:noFill/>
        </p:spPr>
        <p:txBody>
          <a:bodyPr wrap="none" rtlCol="0">
            <a:spAutoFit/>
          </a:bodyPr>
          <a:lstStyle/>
          <a:p>
            <a:r>
              <a:rPr lang="es-UY" dirty="0" smtClean="0"/>
              <a:t>Estándares</a:t>
            </a:r>
            <a:endParaRPr lang="es-UY" dirty="0"/>
          </a:p>
        </p:txBody>
      </p:sp>
    </p:spTree>
    <p:extLst>
      <p:ext uri="{BB962C8B-B14F-4D97-AF65-F5344CB8AC3E}">
        <p14:creationId xmlns:p14="http://schemas.microsoft.com/office/powerpoint/2010/main" val="230636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Intercambio de Información</a:t>
            </a:r>
            <a:endParaRPr lang="es-UY" dirty="0"/>
          </a:p>
        </p:txBody>
      </p:sp>
      <p:sp>
        <p:nvSpPr>
          <p:cNvPr id="4" name="3 Rectángulo"/>
          <p:cNvSpPr/>
          <p:nvPr/>
        </p:nvSpPr>
        <p:spPr>
          <a:xfrm>
            <a:off x="980628" y="169381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Trámites en línea</a:t>
            </a:r>
            <a:endParaRPr lang="es-UY" dirty="0"/>
          </a:p>
        </p:txBody>
      </p:sp>
      <p:sp>
        <p:nvSpPr>
          <p:cNvPr id="7" name="6 Rectángulo"/>
          <p:cNvSpPr/>
          <p:nvPr/>
        </p:nvSpPr>
        <p:spPr>
          <a:xfrm>
            <a:off x="4344233" y="1268760"/>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DGI</a:t>
            </a:r>
            <a:endParaRPr lang="es-UY" dirty="0"/>
          </a:p>
        </p:txBody>
      </p:sp>
      <p:sp>
        <p:nvSpPr>
          <p:cNvPr id="8" name="7 Rectángulo"/>
          <p:cNvSpPr/>
          <p:nvPr/>
        </p:nvSpPr>
        <p:spPr>
          <a:xfrm>
            <a:off x="7596336" y="2852936"/>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AIN</a:t>
            </a:r>
            <a:endParaRPr lang="es-UY" dirty="0"/>
          </a:p>
        </p:txBody>
      </p:sp>
      <p:sp>
        <p:nvSpPr>
          <p:cNvPr id="9" name="8 Rectángulo"/>
          <p:cNvSpPr/>
          <p:nvPr/>
        </p:nvSpPr>
        <p:spPr>
          <a:xfrm>
            <a:off x="4355976" y="515719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BPS</a:t>
            </a:r>
            <a:endParaRPr lang="es-UY" dirty="0"/>
          </a:p>
        </p:txBody>
      </p:sp>
      <p:sp>
        <p:nvSpPr>
          <p:cNvPr id="10" name="9 Rectángulo"/>
          <p:cNvSpPr/>
          <p:nvPr/>
        </p:nvSpPr>
        <p:spPr>
          <a:xfrm>
            <a:off x="683568" y="3685584"/>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DGR</a:t>
            </a:r>
            <a:endParaRPr lang="es-UY" dirty="0"/>
          </a:p>
        </p:txBody>
      </p:sp>
      <p:sp>
        <p:nvSpPr>
          <p:cNvPr id="3" name="2 Rectángulo redondeado"/>
          <p:cNvSpPr/>
          <p:nvPr/>
        </p:nvSpPr>
        <p:spPr>
          <a:xfrm>
            <a:off x="3419872" y="2967986"/>
            <a:ext cx="2736304"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solidFill>
                  <a:schemeClr val="tx1"/>
                </a:solidFill>
              </a:rPr>
              <a:t>Mediador de mensajes</a:t>
            </a:r>
          </a:p>
          <a:p>
            <a:pPr algn="ctr"/>
            <a:r>
              <a:rPr lang="es-UY" dirty="0" smtClean="0">
                <a:solidFill>
                  <a:schemeClr val="tx1"/>
                </a:solidFill>
              </a:rPr>
              <a:t>Estándares</a:t>
            </a:r>
          </a:p>
        </p:txBody>
      </p:sp>
      <p:cxnSp>
        <p:nvCxnSpPr>
          <p:cNvPr id="6" name="5 Conector recto de flecha"/>
          <p:cNvCxnSpPr>
            <a:stCxn id="7" idx="2"/>
            <a:endCxn id="3" idx="0"/>
          </p:cNvCxnSpPr>
          <p:nvPr/>
        </p:nvCxnSpPr>
        <p:spPr>
          <a:xfrm flipH="1">
            <a:off x="4788024" y="2348880"/>
            <a:ext cx="204281" cy="61910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8" idx="1"/>
            <a:endCxn id="3" idx="3"/>
          </p:cNvCxnSpPr>
          <p:nvPr/>
        </p:nvCxnSpPr>
        <p:spPr>
          <a:xfrm flipH="1">
            <a:off x="6156176" y="3392996"/>
            <a:ext cx="1440160" cy="2590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0" idx="3"/>
            <a:endCxn id="3" idx="1"/>
          </p:cNvCxnSpPr>
          <p:nvPr/>
        </p:nvCxnSpPr>
        <p:spPr>
          <a:xfrm flipV="1">
            <a:off x="1979712" y="3652062"/>
            <a:ext cx="1440160" cy="5735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9" idx="0"/>
            <a:endCxn id="3" idx="2"/>
          </p:cNvCxnSpPr>
          <p:nvPr/>
        </p:nvCxnSpPr>
        <p:spPr>
          <a:xfrm flipH="1" flipV="1">
            <a:off x="4788024" y="4336138"/>
            <a:ext cx="216024" cy="8210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4" idx="3"/>
          </p:cNvCxnSpPr>
          <p:nvPr/>
        </p:nvCxnSpPr>
        <p:spPr>
          <a:xfrm>
            <a:off x="2276772" y="2233872"/>
            <a:ext cx="1291630" cy="7676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6" name="35 Proceso predefinido"/>
          <p:cNvSpPr/>
          <p:nvPr/>
        </p:nvSpPr>
        <p:spPr>
          <a:xfrm>
            <a:off x="6876256" y="4869160"/>
            <a:ext cx="1656184" cy="1008112"/>
          </a:xfrm>
          <a:prstGeom prst="flowChartPredefined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400" dirty="0" smtClean="0">
                <a:solidFill>
                  <a:schemeClr val="tx1"/>
                </a:solidFill>
              </a:rPr>
              <a:t>Reserva de </a:t>
            </a:r>
          </a:p>
          <a:p>
            <a:pPr algn="ctr"/>
            <a:r>
              <a:rPr lang="es-UY" sz="1400" dirty="0" smtClean="0">
                <a:solidFill>
                  <a:schemeClr val="tx1"/>
                </a:solidFill>
              </a:rPr>
              <a:t>denominación</a:t>
            </a:r>
            <a:endParaRPr lang="es-UY" sz="1400" dirty="0">
              <a:solidFill>
                <a:schemeClr val="tx1"/>
              </a:solidFill>
            </a:endParaRPr>
          </a:p>
        </p:txBody>
      </p:sp>
      <p:sp>
        <p:nvSpPr>
          <p:cNvPr id="37" name="36 CuadroTexto"/>
          <p:cNvSpPr txBox="1"/>
          <p:nvPr/>
        </p:nvSpPr>
        <p:spPr>
          <a:xfrm>
            <a:off x="7023552" y="4414150"/>
            <a:ext cx="1361591" cy="369332"/>
          </a:xfrm>
          <a:prstGeom prst="rect">
            <a:avLst/>
          </a:prstGeom>
          <a:noFill/>
        </p:spPr>
        <p:txBody>
          <a:bodyPr wrap="none" rtlCol="0">
            <a:spAutoFit/>
          </a:bodyPr>
          <a:lstStyle/>
          <a:p>
            <a:pPr algn="ctr"/>
            <a:r>
              <a:rPr lang="es-UY" dirty="0" smtClean="0"/>
              <a:t>Autorización</a:t>
            </a:r>
            <a:endParaRPr lang="es-UY" dirty="0"/>
          </a:p>
        </p:txBody>
      </p:sp>
      <p:sp>
        <p:nvSpPr>
          <p:cNvPr id="15" name="14 CuadroTexto"/>
          <p:cNvSpPr txBox="1"/>
          <p:nvPr/>
        </p:nvSpPr>
        <p:spPr>
          <a:xfrm>
            <a:off x="6766141" y="5941594"/>
            <a:ext cx="1876411" cy="369332"/>
          </a:xfrm>
          <a:prstGeom prst="rect">
            <a:avLst/>
          </a:prstGeom>
          <a:noFill/>
        </p:spPr>
        <p:txBody>
          <a:bodyPr wrap="none" rtlCol="0">
            <a:spAutoFit/>
          </a:bodyPr>
          <a:lstStyle/>
          <a:p>
            <a:r>
              <a:rPr lang="es-UY" dirty="0" smtClean="0"/>
              <a:t>Control de Acceso</a:t>
            </a:r>
            <a:endParaRPr lang="es-UY" dirty="0"/>
          </a:p>
        </p:txBody>
      </p:sp>
    </p:spTree>
    <p:extLst>
      <p:ext uri="{BB962C8B-B14F-4D97-AF65-F5344CB8AC3E}">
        <p14:creationId xmlns:p14="http://schemas.microsoft.com/office/powerpoint/2010/main" val="35178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Intercambio de Información</a:t>
            </a:r>
            <a:endParaRPr lang="es-UY" dirty="0"/>
          </a:p>
        </p:txBody>
      </p:sp>
      <p:sp>
        <p:nvSpPr>
          <p:cNvPr id="4" name="3 Rectángulo"/>
          <p:cNvSpPr/>
          <p:nvPr/>
        </p:nvSpPr>
        <p:spPr>
          <a:xfrm>
            <a:off x="980628" y="169381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Trámites en línea</a:t>
            </a:r>
            <a:endParaRPr lang="es-UY" dirty="0"/>
          </a:p>
        </p:txBody>
      </p:sp>
      <p:sp>
        <p:nvSpPr>
          <p:cNvPr id="7" name="6 Rectángulo"/>
          <p:cNvSpPr/>
          <p:nvPr/>
        </p:nvSpPr>
        <p:spPr>
          <a:xfrm>
            <a:off x="4344233" y="1268760"/>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DGI</a:t>
            </a:r>
            <a:endParaRPr lang="es-UY" dirty="0"/>
          </a:p>
        </p:txBody>
      </p:sp>
      <p:sp>
        <p:nvSpPr>
          <p:cNvPr id="8" name="7 Rectángulo"/>
          <p:cNvSpPr/>
          <p:nvPr/>
        </p:nvSpPr>
        <p:spPr>
          <a:xfrm>
            <a:off x="7596336" y="2852936"/>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AIN</a:t>
            </a:r>
            <a:endParaRPr lang="es-UY" dirty="0"/>
          </a:p>
        </p:txBody>
      </p:sp>
      <p:sp>
        <p:nvSpPr>
          <p:cNvPr id="9" name="8 Rectángulo"/>
          <p:cNvSpPr/>
          <p:nvPr/>
        </p:nvSpPr>
        <p:spPr>
          <a:xfrm>
            <a:off x="4355976" y="515719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BPS</a:t>
            </a:r>
            <a:endParaRPr lang="es-UY" dirty="0"/>
          </a:p>
        </p:txBody>
      </p:sp>
      <p:sp>
        <p:nvSpPr>
          <p:cNvPr id="10" name="9 Rectángulo"/>
          <p:cNvSpPr/>
          <p:nvPr/>
        </p:nvSpPr>
        <p:spPr>
          <a:xfrm>
            <a:off x="683568" y="3685584"/>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DGR</a:t>
            </a:r>
            <a:endParaRPr lang="es-UY" dirty="0"/>
          </a:p>
        </p:txBody>
      </p:sp>
      <p:sp>
        <p:nvSpPr>
          <p:cNvPr id="3" name="2 Rectángulo redondeado"/>
          <p:cNvSpPr/>
          <p:nvPr/>
        </p:nvSpPr>
        <p:spPr>
          <a:xfrm>
            <a:off x="3419872" y="2967986"/>
            <a:ext cx="2736304"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solidFill>
                  <a:schemeClr val="tx1"/>
                </a:solidFill>
              </a:rPr>
              <a:t>Mediador de mensajes</a:t>
            </a:r>
          </a:p>
          <a:p>
            <a:pPr algn="ctr"/>
            <a:r>
              <a:rPr lang="es-UY" dirty="0" smtClean="0">
                <a:solidFill>
                  <a:schemeClr val="tx1"/>
                </a:solidFill>
              </a:rPr>
              <a:t>Estándares</a:t>
            </a:r>
          </a:p>
          <a:p>
            <a:pPr algn="ctr"/>
            <a:r>
              <a:rPr lang="es-UY" dirty="0" smtClean="0">
                <a:solidFill>
                  <a:schemeClr val="tx1"/>
                </a:solidFill>
              </a:rPr>
              <a:t>Control de Acceso</a:t>
            </a:r>
          </a:p>
        </p:txBody>
      </p:sp>
      <p:cxnSp>
        <p:nvCxnSpPr>
          <p:cNvPr id="6" name="5 Conector recto de flecha"/>
          <p:cNvCxnSpPr>
            <a:stCxn id="7" idx="2"/>
            <a:endCxn id="3" idx="0"/>
          </p:cNvCxnSpPr>
          <p:nvPr/>
        </p:nvCxnSpPr>
        <p:spPr>
          <a:xfrm flipH="1">
            <a:off x="4788024" y="2348880"/>
            <a:ext cx="204281" cy="61910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8" idx="1"/>
            <a:endCxn id="3" idx="3"/>
          </p:cNvCxnSpPr>
          <p:nvPr/>
        </p:nvCxnSpPr>
        <p:spPr>
          <a:xfrm flipH="1">
            <a:off x="6156176" y="3392996"/>
            <a:ext cx="1440160" cy="2590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0" idx="3"/>
            <a:endCxn id="3" idx="1"/>
          </p:cNvCxnSpPr>
          <p:nvPr/>
        </p:nvCxnSpPr>
        <p:spPr>
          <a:xfrm flipV="1">
            <a:off x="1979712" y="3652062"/>
            <a:ext cx="1440160" cy="5735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9" idx="0"/>
            <a:endCxn id="3" idx="2"/>
          </p:cNvCxnSpPr>
          <p:nvPr/>
        </p:nvCxnSpPr>
        <p:spPr>
          <a:xfrm flipH="1" flipV="1">
            <a:off x="4788024" y="4336138"/>
            <a:ext cx="216024" cy="8210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4" idx="3"/>
          </p:cNvCxnSpPr>
          <p:nvPr/>
        </p:nvCxnSpPr>
        <p:spPr>
          <a:xfrm>
            <a:off x="2276772" y="2233872"/>
            <a:ext cx="1291630" cy="7676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6" name="35 Proceso predefinido"/>
          <p:cNvSpPr/>
          <p:nvPr/>
        </p:nvSpPr>
        <p:spPr>
          <a:xfrm>
            <a:off x="6876256" y="4869160"/>
            <a:ext cx="1656184" cy="1008112"/>
          </a:xfrm>
          <a:prstGeom prst="flowChartPredefined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400" dirty="0" smtClean="0">
                <a:solidFill>
                  <a:schemeClr val="tx1"/>
                </a:solidFill>
              </a:rPr>
              <a:t>Datos Confidenciales</a:t>
            </a:r>
            <a:endParaRPr lang="es-UY" sz="1400" dirty="0">
              <a:solidFill>
                <a:schemeClr val="tx1"/>
              </a:solidFill>
            </a:endParaRPr>
          </a:p>
        </p:txBody>
      </p:sp>
      <p:sp>
        <p:nvSpPr>
          <p:cNvPr id="37" name="36 CuadroTexto"/>
          <p:cNvSpPr txBox="1"/>
          <p:nvPr/>
        </p:nvSpPr>
        <p:spPr>
          <a:xfrm>
            <a:off x="7246628" y="4414150"/>
            <a:ext cx="915443" cy="369332"/>
          </a:xfrm>
          <a:prstGeom prst="rect">
            <a:avLst/>
          </a:prstGeom>
          <a:noFill/>
        </p:spPr>
        <p:txBody>
          <a:bodyPr wrap="none" rtlCol="0">
            <a:spAutoFit/>
          </a:bodyPr>
          <a:lstStyle/>
          <a:p>
            <a:pPr algn="ctr"/>
            <a:r>
              <a:rPr lang="es-UY" dirty="0" smtClean="0"/>
              <a:t>Hackers</a:t>
            </a:r>
            <a:endParaRPr lang="es-UY" dirty="0"/>
          </a:p>
        </p:txBody>
      </p:sp>
      <p:sp>
        <p:nvSpPr>
          <p:cNvPr id="15" name="14 CuadroTexto"/>
          <p:cNvSpPr txBox="1"/>
          <p:nvPr/>
        </p:nvSpPr>
        <p:spPr>
          <a:xfrm>
            <a:off x="7120382" y="5941594"/>
            <a:ext cx="1124026" cy="369332"/>
          </a:xfrm>
          <a:prstGeom prst="rect">
            <a:avLst/>
          </a:prstGeom>
          <a:noFill/>
        </p:spPr>
        <p:txBody>
          <a:bodyPr wrap="none" rtlCol="0">
            <a:spAutoFit/>
          </a:bodyPr>
          <a:lstStyle/>
          <a:p>
            <a:r>
              <a:rPr lang="es-UY" dirty="0" smtClean="0"/>
              <a:t>Seguridad</a:t>
            </a:r>
            <a:endParaRPr lang="es-UY" dirty="0"/>
          </a:p>
        </p:txBody>
      </p:sp>
    </p:spTree>
    <p:extLst>
      <p:ext uri="{BB962C8B-B14F-4D97-AF65-F5344CB8AC3E}">
        <p14:creationId xmlns:p14="http://schemas.microsoft.com/office/powerpoint/2010/main" val="193580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Intercambio de Información</a:t>
            </a:r>
            <a:endParaRPr lang="es-UY" dirty="0"/>
          </a:p>
        </p:txBody>
      </p:sp>
      <p:sp>
        <p:nvSpPr>
          <p:cNvPr id="4" name="3 Rectángulo"/>
          <p:cNvSpPr/>
          <p:nvPr/>
        </p:nvSpPr>
        <p:spPr>
          <a:xfrm>
            <a:off x="980628" y="169381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Trámites en línea</a:t>
            </a:r>
            <a:endParaRPr lang="es-UY" dirty="0"/>
          </a:p>
        </p:txBody>
      </p:sp>
      <p:sp>
        <p:nvSpPr>
          <p:cNvPr id="7" name="6 Rectángulo"/>
          <p:cNvSpPr/>
          <p:nvPr/>
        </p:nvSpPr>
        <p:spPr>
          <a:xfrm>
            <a:off x="4344233" y="1268760"/>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DGI</a:t>
            </a:r>
            <a:endParaRPr lang="es-UY" dirty="0"/>
          </a:p>
        </p:txBody>
      </p:sp>
      <p:sp>
        <p:nvSpPr>
          <p:cNvPr id="8" name="7 Rectángulo"/>
          <p:cNvSpPr/>
          <p:nvPr/>
        </p:nvSpPr>
        <p:spPr>
          <a:xfrm>
            <a:off x="7596336" y="2852936"/>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AIN</a:t>
            </a:r>
            <a:endParaRPr lang="es-UY" dirty="0"/>
          </a:p>
        </p:txBody>
      </p:sp>
      <p:sp>
        <p:nvSpPr>
          <p:cNvPr id="9" name="8 Rectángulo"/>
          <p:cNvSpPr/>
          <p:nvPr/>
        </p:nvSpPr>
        <p:spPr>
          <a:xfrm>
            <a:off x="4355976" y="515719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BPS</a:t>
            </a:r>
            <a:endParaRPr lang="es-UY" dirty="0"/>
          </a:p>
        </p:txBody>
      </p:sp>
      <p:sp>
        <p:nvSpPr>
          <p:cNvPr id="10" name="9 Rectángulo"/>
          <p:cNvSpPr/>
          <p:nvPr/>
        </p:nvSpPr>
        <p:spPr>
          <a:xfrm>
            <a:off x="683568" y="3685584"/>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DGR</a:t>
            </a:r>
            <a:endParaRPr lang="es-UY" dirty="0"/>
          </a:p>
        </p:txBody>
      </p:sp>
      <p:sp>
        <p:nvSpPr>
          <p:cNvPr id="3" name="2 Rectángulo redondeado"/>
          <p:cNvSpPr/>
          <p:nvPr/>
        </p:nvSpPr>
        <p:spPr>
          <a:xfrm>
            <a:off x="3419872" y="2967986"/>
            <a:ext cx="2736304"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solidFill>
                  <a:schemeClr val="tx1"/>
                </a:solidFill>
              </a:rPr>
              <a:t>Mediador de mensajes</a:t>
            </a:r>
          </a:p>
          <a:p>
            <a:pPr algn="ctr"/>
            <a:r>
              <a:rPr lang="es-UY" dirty="0" smtClean="0">
                <a:solidFill>
                  <a:schemeClr val="tx1"/>
                </a:solidFill>
              </a:rPr>
              <a:t>Estándares</a:t>
            </a:r>
          </a:p>
          <a:p>
            <a:pPr algn="ctr"/>
            <a:r>
              <a:rPr lang="es-UY" dirty="0" smtClean="0">
                <a:solidFill>
                  <a:schemeClr val="tx1"/>
                </a:solidFill>
              </a:rPr>
              <a:t>Control de Acceso</a:t>
            </a:r>
          </a:p>
          <a:p>
            <a:pPr algn="ctr"/>
            <a:r>
              <a:rPr lang="es-UY" dirty="0" smtClean="0">
                <a:solidFill>
                  <a:schemeClr val="tx1"/>
                </a:solidFill>
              </a:rPr>
              <a:t>Seguridad</a:t>
            </a:r>
          </a:p>
        </p:txBody>
      </p:sp>
      <p:cxnSp>
        <p:nvCxnSpPr>
          <p:cNvPr id="6" name="5 Conector recto de flecha"/>
          <p:cNvCxnSpPr>
            <a:stCxn id="7" idx="2"/>
            <a:endCxn id="3" idx="0"/>
          </p:cNvCxnSpPr>
          <p:nvPr/>
        </p:nvCxnSpPr>
        <p:spPr>
          <a:xfrm flipH="1">
            <a:off x="4788024" y="2348880"/>
            <a:ext cx="204281" cy="61910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8" idx="1"/>
            <a:endCxn id="3" idx="3"/>
          </p:cNvCxnSpPr>
          <p:nvPr/>
        </p:nvCxnSpPr>
        <p:spPr>
          <a:xfrm flipH="1">
            <a:off x="6156176" y="3392996"/>
            <a:ext cx="1440160" cy="2590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0" idx="3"/>
            <a:endCxn id="3" idx="1"/>
          </p:cNvCxnSpPr>
          <p:nvPr/>
        </p:nvCxnSpPr>
        <p:spPr>
          <a:xfrm flipV="1">
            <a:off x="1979712" y="3652062"/>
            <a:ext cx="1440160" cy="5735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9" idx="0"/>
            <a:endCxn id="3" idx="2"/>
          </p:cNvCxnSpPr>
          <p:nvPr/>
        </p:nvCxnSpPr>
        <p:spPr>
          <a:xfrm flipH="1" flipV="1">
            <a:off x="4788024" y="4336138"/>
            <a:ext cx="216024" cy="8210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4" idx="3"/>
          </p:cNvCxnSpPr>
          <p:nvPr/>
        </p:nvCxnSpPr>
        <p:spPr>
          <a:xfrm>
            <a:off x="2276772" y="2233872"/>
            <a:ext cx="1291630" cy="7676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6" name="35 Proceso predefinido"/>
          <p:cNvSpPr/>
          <p:nvPr/>
        </p:nvSpPr>
        <p:spPr>
          <a:xfrm>
            <a:off x="6876256" y="4869160"/>
            <a:ext cx="1656184" cy="1008112"/>
          </a:xfrm>
          <a:prstGeom prst="flowChartPredefined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400" dirty="0" smtClean="0">
                <a:solidFill>
                  <a:schemeClr val="tx1"/>
                </a:solidFill>
              </a:rPr>
              <a:t>SA</a:t>
            </a:r>
          </a:p>
          <a:p>
            <a:pPr algn="ctr"/>
            <a:r>
              <a:rPr lang="es-UY" sz="1400" dirty="0" smtClean="0">
                <a:solidFill>
                  <a:schemeClr val="tx1"/>
                </a:solidFill>
              </a:rPr>
              <a:t>Unipersonal</a:t>
            </a:r>
            <a:endParaRPr lang="es-UY" sz="1400" dirty="0">
              <a:solidFill>
                <a:schemeClr val="tx1"/>
              </a:solidFill>
            </a:endParaRPr>
          </a:p>
        </p:txBody>
      </p:sp>
      <p:sp>
        <p:nvSpPr>
          <p:cNvPr id="37" name="36 CuadroTexto"/>
          <p:cNvSpPr txBox="1"/>
          <p:nvPr/>
        </p:nvSpPr>
        <p:spPr>
          <a:xfrm>
            <a:off x="6830456" y="4414150"/>
            <a:ext cx="1747787" cy="369332"/>
          </a:xfrm>
          <a:prstGeom prst="rect">
            <a:avLst/>
          </a:prstGeom>
          <a:noFill/>
        </p:spPr>
        <p:txBody>
          <a:bodyPr wrap="none" rtlCol="0">
            <a:spAutoFit/>
          </a:bodyPr>
          <a:lstStyle/>
          <a:p>
            <a:pPr algn="ctr"/>
            <a:r>
              <a:rPr lang="es-UY" dirty="0" smtClean="0"/>
              <a:t>Tipo de Empresa</a:t>
            </a:r>
            <a:endParaRPr lang="es-UY" dirty="0"/>
          </a:p>
        </p:txBody>
      </p:sp>
      <p:sp>
        <p:nvSpPr>
          <p:cNvPr id="15" name="14 CuadroTexto"/>
          <p:cNvSpPr txBox="1"/>
          <p:nvPr/>
        </p:nvSpPr>
        <p:spPr>
          <a:xfrm>
            <a:off x="7120382" y="5941594"/>
            <a:ext cx="1095043" cy="369332"/>
          </a:xfrm>
          <a:prstGeom prst="rect">
            <a:avLst/>
          </a:prstGeom>
          <a:noFill/>
        </p:spPr>
        <p:txBody>
          <a:bodyPr wrap="none" rtlCol="0">
            <a:spAutoFit/>
          </a:bodyPr>
          <a:lstStyle/>
          <a:p>
            <a:r>
              <a:rPr lang="es-UY" dirty="0" smtClean="0"/>
              <a:t>Catálogos</a:t>
            </a:r>
            <a:endParaRPr lang="es-UY" dirty="0"/>
          </a:p>
        </p:txBody>
      </p:sp>
    </p:spTree>
    <p:extLst>
      <p:ext uri="{BB962C8B-B14F-4D97-AF65-F5344CB8AC3E}">
        <p14:creationId xmlns:p14="http://schemas.microsoft.com/office/powerpoint/2010/main" val="96906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Intercambio de Información</a:t>
            </a:r>
            <a:endParaRPr lang="es-UY" dirty="0"/>
          </a:p>
        </p:txBody>
      </p:sp>
      <p:sp>
        <p:nvSpPr>
          <p:cNvPr id="4" name="3 Rectángulo"/>
          <p:cNvSpPr/>
          <p:nvPr/>
        </p:nvSpPr>
        <p:spPr>
          <a:xfrm>
            <a:off x="980628" y="169381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Trámites en línea</a:t>
            </a:r>
            <a:endParaRPr lang="es-UY" dirty="0"/>
          </a:p>
        </p:txBody>
      </p:sp>
      <p:sp>
        <p:nvSpPr>
          <p:cNvPr id="7" name="6 Rectángulo"/>
          <p:cNvSpPr/>
          <p:nvPr/>
        </p:nvSpPr>
        <p:spPr>
          <a:xfrm>
            <a:off x="4344233" y="1268760"/>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DGI</a:t>
            </a:r>
            <a:endParaRPr lang="es-UY" dirty="0"/>
          </a:p>
        </p:txBody>
      </p:sp>
      <p:sp>
        <p:nvSpPr>
          <p:cNvPr id="8" name="7 Rectángulo"/>
          <p:cNvSpPr/>
          <p:nvPr/>
        </p:nvSpPr>
        <p:spPr>
          <a:xfrm>
            <a:off x="7596336" y="2852936"/>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AIN</a:t>
            </a:r>
            <a:endParaRPr lang="es-UY" dirty="0"/>
          </a:p>
        </p:txBody>
      </p:sp>
      <p:sp>
        <p:nvSpPr>
          <p:cNvPr id="9" name="8 Rectángulo"/>
          <p:cNvSpPr/>
          <p:nvPr/>
        </p:nvSpPr>
        <p:spPr>
          <a:xfrm>
            <a:off x="4355976" y="515719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BPS</a:t>
            </a:r>
            <a:endParaRPr lang="es-UY" dirty="0"/>
          </a:p>
        </p:txBody>
      </p:sp>
      <p:sp>
        <p:nvSpPr>
          <p:cNvPr id="10" name="9 Rectángulo"/>
          <p:cNvSpPr/>
          <p:nvPr/>
        </p:nvSpPr>
        <p:spPr>
          <a:xfrm>
            <a:off x="683568" y="3685584"/>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DGR</a:t>
            </a:r>
            <a:endParaRPr lang="es-UY" dirty="0"/>
          </a:p>
        </p:txBody>
      </p:sp>
      <p:sp>
        <p:nvSpPr>
          <p:cNvPr id="3" name="2 Rectángulo redondeado"/>
          <p:cNvSpPr/>
          <p:nvPr/>
        </p:nvSpPr>
        <p:spPr>
          <a:xfrm>
            <a:off x="3419872" y="2967985"/>
            <a:ext cx="2736304" cy="177867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solidFill>
                  <a:schemeClr val="tx1"/>
                </a:solidFill>
              </a:rPr>
              <a:t>Mediador de mensajes</a:t>
            </a:r>
          </a:p>
          <a:p>
            <a:pPr algn="ctr"/>
            <a:r>
              <a:rPr lang="es-UY" dirty="0" smtClean="0">
                <a:solidFill>
                  <a:schemeClr val="tx1"/>
                </a:solidFill>
              </a:rPr>
              <a:t>Estándares</a:t>
            </a:r>
          </a:p>
          <a:p>
            <a:pPr algn="ctr"/>
            <a:r>
              <a:rPr lang="es-UY" dirty="0" smtClean="0">
                <a:solidFill>
                  <a:schemeClr val="tx1"/>
                </a:solidFill>
              </a:rPr>
              <a:t>Control de Acceso</a:t>
            </a:r>
          </a:p>
          <a:p>
            <a:pPr algn="ctr"/>
            <a:r>
              <a:rPr lang="es-UY" dirty="0" smtClean="0">
                <a:solidFill>
                  <a:schemeClr val="tx1"/>
                </a:solidFill>
              </a:rPr>
              <a:t>Seguridad</a:t>
            </a:r>
          </a:p>
          <a:p>
            <a:pPr algn="ctr"/>
            <a:r>
              <a:rPr lang="es-UY" dirty="0" smtClean="0">
                <a:solidFill>
                  <a:schemeClr val="tx1"/>
                </a:solidFill>
              </a:rPr>
              <a:t>Catálogos</a:t>
            </a:r>
          </a:p>
        </p:txBody>
      </p:sp>
      <p:cxnSp>
        <p:nvCxnSpPr>
          <p:cNvPr id="6" name="5 Conector recto de flecha"/>
          <p:cNvCxnSpPr>
            <a:stCxn id="7" idx="2"/>
            <a:endCxn id="3" idx="0"/>
          </p:cNvCxnSpPr>
          <p:nvPr/>
        </p:nvCxnSpPr>
        <p:spPr>
          <a:xfrm flipH="1">
            <a:off x="4788024" y="2348880"/>
            <a:ext cx="204281" cy="61910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8" idx="1"/>
            <a:endCxn id="3" idx="3"/>
          </p:cNvCxnSpPr>
          <p:nvPr/>
        </p:nvCxnSpPr>
        <p:spPr>
          <a:xfrm flipH="1">
            <a:off x="6156176" y="3392996"/>
            <a:ext cx="1440160" cy="46432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0" idx="3"/>
            <a:endCxn id="3" idx="1"/>
          </p:cNvCxnSpPr>
          <p:nvPr/>
        </p:nvCxnSpPr>
        <p:spPr>
          <a:xfrm flipV="1">
            <a:off x="1979712" y="3857325"/>
            <a:ext cx="1440160" cy="36831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9" idx="0"/>
            <a:endCxn id="3" idx="2"/>
          </p:cNvCxnSpPr>
          <p:nvPr/>
        </p:nvCxnSpPr>
        <p:spPr>
          <a:xfrm flipH="1" flipV="1">
            <a:off x="4788024" y="4746664"/>
            <a:ext cx="216024" cy="4105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4" idx="3"/>
          </p:cNvCxnSpPr>
          <p:nvPr/>
        </p:nvCxnSpPr>
        <p:spPr>
          <a:xfrm>
            <a:off x="2276772" y="2233872"/>
            <a:ext cx="1291630" cy="7676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6" name="35 Proceso predefinido"/>
          <p:cNvSpPr/>
          <p:nvPr/>
        </p:nvSpPr>
        <p:spPr>
          <a:xfrm>
            <a:off x="6876256" y="4869160"/>
            <a:ext cx="1656184" cy="1008112"/>
          </a:xfrm>
          <a:prstGeom prst="flowChartPredefined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400" dirty="0" smtClean="0">
                <a:solidFill>
                  <a:schemeClr val="tx1"/>
                </a:solidFill>
              </a:rPr>
              <a:t>SA</a:t>
            </a:r>
          </a:p>
          <a:p>
            <a:pPr algn="ctr"/>
            <a:r>
              <a:rPr lang="es-UY" sz="1400" dirty="0" smtClean="0">
                <a:solidFill>
                  <a:schemeClr val="tx1"/>
                </a:solidFill>
              </a:rPr>
              <a:t>Unipersonal</a:t>
            </a:r>
            <a:endParaRPr lang="es-UY" sz="1400" dirty="0">
              <a:solidFill>
                <a:schemeClr val="tx1"/>
              </a:solidFill>
            </a:endParaRPr>
          </a:p>
        </p:txBody>
      </p:sp>
      <p:sp>
        <p:nvSpPr>
          <p:cNvPr id="37" name="36 CuadroTexto"/>
          <p:cNvSpPr txBox="1"/>
          <p:nvPr/>
        </p:nvSpPr>
        <p:spPr>
          <a:xfrm>
            <a:off x="6830456" y="4414150"/>
            <a:ext cx="1747787" cy="369332"/>
          </a:xfrm>
          <a:prstGeom prst="rect">
            <a:avLst/>
          </a:prstGeom>
          <a:noFill/>
        </p:spPr>
        <p:txBody>
          <a:bodyPr wrap="none" rtlCol="0">
            <a:spAutoFit/>
          </a:bodyPr>
          <a:lstStyle/>
          <a:p>
            <a:pPr algn="ctr"/>
            <a:r>
              <a:rPr lang="es-UY" dirty="0" smtClean="0"/>
              <a:t>Tipo de Empresa</a:t>
            </a:r>
            <a:endParaRPr lang="es-UY" dirty="0"/>
          </a:p>
        </p:txBody>
      </p:sp>
      <p:sp>
        <p:nvSpPr>
          <p:cNvPr id="15" name="14 CuadroTexto"/>
          <p:cNvSpPr txBox="1"/>
          <p:nvPr/>
        </p:nvSpPr>
        <p:spPr>
          <a:xfrm>
            <a:off x="7120382" y="5941594"/>
            <a:ext cx="1095043" cy="369332"/>
          </a:xfrm>
          <a:prstGeom prst="rect">
            <a:avLst/>
          </a:prstGeom>
          <a:noFill/>
        </p:spPr>
        <p:txBody>
          <a:bodyPr wrap="none" rtlCol="0">
            <a:spAutoFit/>
          </a:bodyPr>
          <a:lstStyle/>
          <a:p>
            <a:r>
              <a:rPr lang="es-UY" dirty="0" smtClean="0"/>
              <a:t>Catálogos</a:t>
            </a:r>
            <a:endParaRPr lang="es-UY" dirty="0"/>
          </a:p>
        </p:txBody>
      </p:sp>
    </p:spTree>
    <p:extLst>
      <p:ext uri="{BB962C8B-B14F-4D97-AF65-F5344CB8AC3E}">
        <p14:creationId xmlns:p14="http://schemas.microsoft.com/office/powerpoint/2010/main" val="9158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dirty="0" smtClean="0"/>
              <a:t>Interoperabilidad</a:t>
            </a:r>
            <a:endParaRPr lang="es-UY" dirty="0"/>
          </a:p>
        </p:txBody>
      </p:sp>
      <p:sp>
        <p:nvSpPr>
          <p:cNvPr id="3" name="2 Marcador de contenido"/>
          <p:cNvSpPr>
            <a:spLocks noGrp="1"/>
          </p:cNvSpPr>
          <p:nvPr>
            <p:ph idx="1"/>
          </p:nvPr>
        </p:nvSpPr>
        <p:spPr>
          <a:xfrm>
            <a:off x="4355976" y="2780928"/>
            <a:ext cx="4402832" cy="3124944"/>
          </a:xfrm>
        </p:spPr>
        <p:txBody>
          <a:bodyPr>
            <a:normAutofit lnSpcReduction="10000"/>
          </a:bodyPr>
          <a:lstStyle/>
          <a:p>
            <a:pPr marL="0" indent="0">
              <a:buNone/>
            </a:pPr>
            <a:r>
              <a:rPr lang="es-UY" sz="2400" dirty="0"/>
              <a:t>Definición: La </a:t>
            </a:r>
            <a:r>
              <a:rPr lang="es-UY" sz="2400" b="1" dirty="0"/>
              <a:t>interoperabilidad</a:t>
            </a:r>
            <a:r>
              <a:rPr lang="es-UY" sz="2400" dirty="0"/>
              <a:t> es la capacidad que tiene un producto o un sistema, cuyas interfaces son totalmente conocidas, para funcionar con otros productos o sistemas existentes o futuros y eso sin restricción de acceso o de implementación.</a:t>
            </a:r>
          </a:p>
        </p:txBody>
      </p:sp>
    </p:spTree>
    <p:extLst>
      <p:ext uri="{BB962C8B-B14F-4D97-AF65-F5344CB8AC3E}">
        <p14:creationId xmlns:p14="http://schemas.microsoft.com/office/powerpoint/2010/main" val="3032064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Plataforma de Interoperabilidad</a:t>
            </a:r>
            <a:endParaRPr lang="es-UY"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420888"/>
            <a:ext cx="5584924" cy="316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690262" y="1916832"/>
            <a:ext cx="2736304" cy="177867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solidFill>
                  <a:schemeClr val="tx1"/>
                </a:solidFill>
              </a:rPr>
              <a:t>Mediador de mensajes</a:t>
            </a:r>
          </a:p>
          <a:p>
            <a:pPr algn="ctr"/>
            <a:r>
              <a:rPr lang="es-UY" dirty="0" smtClean="0">
                <a:solidFill>
                  <a:schemeClr val="tx1"/>
                </a:solidFill>
              </a:rPr>
              <a:t>Estándares</a:t>
            </a:r>
          </a:p>
          <a:p>
            <a:pPr algn="ctr"/>
            <a:r>
              <a:rPr lang="es-UY" dirty="0" smtClean="0">
                <a:solidFill>
                  <a:schemeClr val="tx1"/>
                </a:solidFill>
              </a:rPr>
              <a:t>Control de Acceso</a:t>
            </a:r>
          </a:p>
          <a:p>
            <a:pPr algn="ctr"/>
            <a:r>
              <a:rPr lang="es-UY" dirty="0" smtClean="0">
                <a:solidFill>
                  <a:schemeClr val="tx1"/>
                </a:solidFill>
              </a:rPr>
              <a:t>Seguridad</a:t>
            </a:r>
          </a:p>
          <a:p>
            <a:pPr algn="ctr"/>
            <a:r>
              <a:rPr lang="es-UY" dirty="0" smtClean="0">
                <a:solidFill>
                  <a:schemeClr val="tx1"/>
                </a:solidFill>
              </a:rPr>
              <a:t>Catálogos</a:t>
            </a:r>
          </a:p>
        </p:txBody>
      </p:sp>
    </p:spTree>
    <p:extLst>
      <p:ext uri="{BB962C8B-B14F-4D97-AF65-F5344CB8AC3E}">
        <p14:creationId xmlns:p14="http://schemas.microsoft.com/office/powerpoint/2010/main" val="3609392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Ejemplo Salud</a:t>
            </a:r>
            <a:endParaRPr lang="es-UY" dirty="0"/>
          </a:p>
        </p:txBody>
      </p:sp>
      <p:sp>
        <p:nvSpPr>
          <p:cNvPr id="5" name="4 Marcador de contenido"/>
          <p:cNvSpPr>
            <a:spLocks noGrp="1"/>
          </p:cNvSpPr>
          <p:nvPr>
            <p:ph idx="1"/>
          </p:nvPr>
        </p:nvSpPr>
        <p:spPr/>
        <p:txBody>
          <a:bodyPr/>
          <a:lstStyle/>
          <a:p>
            <a:r>
              <a:rPr lang="es-UY" dirty="0" smtClean="0"/>
              <a:t>Ejemplos de servicios a brindar en salud a nivel nacional? </a:t>
            </a:r>
          </a:p>
          <a:p>
            <a:pPr lvl="1"/>
            <a:endParaRPr lang="es-UY" dirty="0"/>
          </a:p>
        </p:txBody>
      </p:sp>
    </p:spTree>
    <p:extLst>
      <p:ext uri="{BB962C8B-B14F-4D97-AF65-F5344CB8AC3E}">
        <p14:creationId xmlns:p14="http://schemas.microsoft.com/office/powerpoint/2010/main" val="3644836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Ejemplo Salud</a:t>
            </a:r>
            <a:endParaRPr lang="es-UY" dirty="0"/>
          </a:p>
        </p:txBody>
      </p:sp>
      <p:sp>
        <p:nvSpPr>
          <p:cNvPr id="3" name="2 Marcador de contenido"/>
          <p:cNvSpPr>
            <a:spLocks noGrp="1"/>
          </p:cNvSpPr>
          <p:nvPr>
            <p:ph idx="1"/>
          </p:nvPr>
        </p:nvSpPr>
        <p:spPr>
          <a:xfrm>
            <a:off x="457200" y="3645024"/>
            <a:ext cx="8229600" cy="2404864"/>
          </a:xfrm>
        </p:spPr>
        <p:txBody>
          <a:bodyPr/>
          <a:lstStyle/>
          <a:p>
            <a:r>
              <a:rPr lang="es-UY" dirty="0" smtClean="0"/>
              <a:t>Continuidad de atención:</a:t>
            </a:r>
          </a:p>
          <a:p>
            <a:pPr lvl="1"/>
            <a:r>
              <a:rPr lang="es-UY" dirty="0" smtClean="0"/>
              <a:t>Historia Clínica Completa accesible en los servicios de emergencia para todos los pacientes y en todos los prestadores del Sistema Nacional de Salud.</a:t>
            </a:r>
            <a:endParaRPr lang="es-UY" dirty="0"/>
          </a:p>
        </p:txBody>
      </p:sp>
      <p:sp>
        <p:nvSpPr>
          <p:cNvPr id="4" name="3 Rectángulo redondeado"/>
          <p:cNvSpPr/>
          <p:nvPr/>
        </p:nvSpPr>
        <p:spPr>
          <a:xfrm>
            <a:off x="5652120" y="1772816"/>
            <a:ext cx="2736304" cy="177867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solidFill>
                  <a:schemeClr val="tx1"/>
                </a:solidFill>
              </a:rPr>
              <a:t>Mediador de mensajes</a:t>
            </a:r>
          </a:p>
          <a:p>
            <a:pPr algn="ctr"/>
            <a:r>
              <a:rPr lang="es-UY" dirty="0" smtClean="0">
                <a:solidFill>
                  <a:schemeClr val="tx1"/>
                </a:solidFill>
              </a:rPr>
              <a:t>Estándares</a:t>
            </a:r>
          </a:p>
          <a:p>
            <a:pPr algn="ctr"/>
            <a:r>
              <a:rPr lang="es-UY" dirty="0" smtClean="0">
                <a:solidFill>
                  <a:schemeClr val="tx1"/>
                </a:solidFill>
              </a:rPr>
              <a:t>Control de Acceso</a:t>
            </a:r>
          </a:p>
          <a:p>
            <a:pPr algn="ctr"/>
            <a:r>
              <a:rPr lang="es-UY" dirty="0" smtClean="0">
                <a:solidFill>
                  <a:schemeClr val="tx1"/>
                </a:solidFill>
              </a:rPr>
              <a:t>Seguridad</a:t>
            </a:r>
          </a:p>
          <a:p>
            <a:pPr algn="ctr"/>
            <a:r>
              <a:rPr lang="es-UY" dirty="0" smtClean="0">
                <a:solidFill>
                  <a:schemeClr val="tx1"/>
                </a:solidFill>
              </a:rPr>
              <a:t>Catálogos</a:t>
            </a:r>
          </a:p>
        </p:txBody>
      </p:sp>
    </p:spTree>
    <p:extLst>
      <p:ext uri="{BB962C8B-B14F-4D97-AF65-F5344CB8AC3E}">
        <p14:creationId xmlns:p14="http://schemas.microsoft.com/office/powerpoint/2010/main" val="3427724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AGESIC</a:t>
            </a:r>
            <a:endParaRPr lang="es-UY" dirty="0"/>
          </a:p>
        </p:txBody>
      </p:sp>
      <p:sp>
        <p:nvSpPr>
          <p:cNvPr id="3" name="2 Marcador de contenido"/>
          <p:cNvSpPr>
            <a:spLocks noGrp="1"/>
          </p:cNvSpPr>
          <p:nvPr>
            <p:ph idx="1"/>
          </p:nvPr>
        </p:nvSpPr>
        <p:spPr>
          <a:xfrm>
            <a:off x="457200" y="1600201"/>
            <a:ext cx="8229600" cy="1396752"/>
          </a:xfrm>
        </p:spPr>
        <p:txBody>
          <a:bodyPr anchor="ctr" anchorCtr="0">
            <a:normAutofit fontScale="92500" lnSpcReduction="10000"/>
          </a:bodyPr>
          <a:lstStyle/>
          <a:p>
            <a:pPr marL="0" indent="0" algn="ctr">
              <a:buNone/>
            </a:pPr>
            <a:r>
              <a:rPr lang="es-UY" dirty="0" smtClean="0"/>
              <a:t>Agencia </a:t>
            </a:r>
            <a:r>
              <a:rPr lang="es-UY" dirty="0"/>
              <a:t>para el Desarrollo del Gobierno de Gestión Electrónica y la Sociedad de la Información y del </a:t>
            </a:r>
            <a:r>
              <a:rPr lang="es-UY" dirty="0" smtClean="0"/>
              <a:t>Conocimiento</a:t>
            </a:r>
            <a:endParaRPr lang="es-UY" dirty="0"/>
          </a:p>
        </p:txBody>
      </p:sp>
      <p:sp>
        <p:nvSpPr>
          <p:cNvPr id="4" name="3 CuadroTexto"/>
          <p:cNvSpPr txBox="1"/>
          <p:nvPr/>
        </p:nvSpPr>
        <p:spPr>
          <a:xfrm>
            <a:off x="1475656" y="3284984"/>
            <a:ext cx="7416824" cy="1200329"/>
          </a:xfrm>
          <a:prstGeom prst="rect">
            <a:avLst/>
          </a:prstGeom>
          <a:noFill/>
        </p:spPr>
        <p:txBody>
          <a:bodyPr wrap="square" rtlCol="0">
            <a:spAutoFit/>
          </a:bodyPr>
          <a:lstStyle/>
          <a:p>
            <a:pPr algn="r"/>
            <a:r>
              <a:rPr lang="es-UY" dirty="0" smtClean="0"/>
              <a:t>La</a:t>
            </a:r>
            <a:r>
              <a:rPr lang="es-UY" dirty="0"/>
              <a:t> </a:t>
            </a:r>
            <a:r>
              <a:rPr lang="es-UY" b="1" dirty="0"/>
              <a:t>sociedad de la información</a:t>
            </a:r>
            <a:r>
              <a:rPr lang="es-UY" dirty="0"/>
              <a:t> es aquella en la cual las tecnologías facilitan la creación, distribución y manipulación de </a:t>
            </a:r>
            <a:r>
              <a:rPr lang="es-UY" dirty="0" smtClean="0"/>
              <a:t>la información, </a:t>
            </a:r>
            <a:r>
              <a:rPr lang="es-UY" dirty="0"/>
              <a:t>juegan un papel esencial en las actividades sociales, culturales y económicas</a:t>
            </a:r>
            <a:r>
              <a:rPr lang="es-UY" dirty="0" smtClean="0"/>
              <a:t>.</a:t>
            </a:r>
          </a:p>
          <a:p>
            <a:pPr algn="r"/>
            <a:r>
              <a:rPr lang="es-UY" b="1" dirty="0" smtClean="0"/>
              <a:t>Aspiración estratégica</a:t>
            </a:r>
            <a:endParaRPr lang="es-UY" b="1" dirty="0"/>
          </a:p>
        </p:txBody>
      </p:sp>
      <p:sp>
        <p:nvSpPr>
          <p:cNvPr id="5" name="4 CuadroTexto"/>
          <p:cNvSpPr txBox="1"/>
          <p:nvPr/>
        </p:nvSpPr>
        <p:spPr>
          <a:xfrm>
            <a:off x="467544" y="4797152"/>
            <a:ext cx="7560840" cy="1477328"/>
          </a:xfrm>
          <a:prstGeom prst="rect">
            <a:avLst/>
          </a:prstGeom>
          <a:noFill/>
        </p:spPr>
        <p:txBody>
          <a:bodyPr wrap="square" rtlCol="0">
            <a:spAutoFit/>
          </a:bodyPr>
          <a:lstStyle/>
          <a:p>
            <a:r>
              <a:rPr lang="es-UY" dirty="0"/>
              <a:t>Podemos definir la </a:t>
            </a:r>
            <a:r>
              <a:rPr lang="es-UY" b="1" dirty="0"/>
              <a:t>sociedad del conocimiento </a:t>
            </a:r>
            <a:r>
              <a:rPr lang="es-UY" dirty="0"/>
              <a:t>como aquélla en que los ciudadanos disponen de un acceso prácticamente ilimitado e inmediato a la información, y en la que ésta, su procesamiento y transmisión actúan como factores decisivos en toda la actividad de los individuos, desde sus relaciones económicas hasta el ocio y la vida pública.</a:t>
            </a:r>
          </a:p>
        </p:txBody>
      </p:sp>
    </p:spTree>
    <p:extLst>
      <p:ext uri="{BB962C8B-B14F-4D97-AF65-F5344CB8AC3E}">
        <p14:creationId xmlns:p14="http://schemas.microsoft.com/office/powerpoint/2010/main" val="4213031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Pantalla ejemplo HCEO</a:t>
            </a:r>
            <a:endParaRPr lang="es-UY"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01916"/>
            <a:ext cx="8229600" cy="4122530"/>
          </a:xfrm>
        </p:spPr>
      </p:pic>
    </p:spTree>
    <p:extLst>
      <p:ext uri="{BB962C8B-B14F-4D97-AF65-F5344CB8AC3E}">
        <p14:creationId xmlns:p14="http://schemas.microsoft.com/office/powerpoint/2010/main" val="3643899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Ejemplo Salud</a:t>
            </a:r>
            <a:endParaRPr lang="es-UY" dirty="0"/>
          </a:p>
        </p:txBody>
      </p:sp>
      <p:sp>
        <p:nvSpPr>
          <p:cNvPr id="3" name="2 Marcador de contenido"/>
          <p:cNvSpPr>
            <a:spLocks noGrp="1"/>
          </p:cNvSpPr>
          <p:nvPr>
            <p:ph idx="1"/>
          </p:nvPr>
        </p:nvSpPr>
        <p:spPr>
          <a:xfrm>
            <a:off x="323528" y="1340768"/>
            <a:ext cx="3528392" cy="720080"/>
          </a:xfrm>
        </p:spPr>
        <p:txBody>
          <a:bodyPr>
            <a:normAutofit fontScale="70000" lnSpcReduction="20000"/>
          </a:bodyPr>
          <a:lstStyle/>
          <a:p>
            <a:r>
              <a:rPr lang="es-UY" dirty="0" smtClean="0"/>
              <a:t>Continuidad de atención en Emergencia</a:t>
            </a:r>
            <a:endParaRPr lang="es-UY" dirty="0"/>
          </a:p>
        </p:txBody>
      </p:sp>
      <p:sp>
        <p:nvSpPr>
          <p:cNvPr id="5" name="4 Rectángulo redondeado"/>
          <p:cNvSpPr/>
          <p:nvPr/>
        </p:nvSpPr>
        <p:spPr>
          <a:xfrm>
            <a:off x="5652120" y="1772816"/>
            <a:ext cx="2736304" cy="177867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solidFill>
                  <a:schemeClr val="tx1"/>
                </a:solidFill>
              </a:rPr>
              <a:t>Mediador de mensajes</a:t>
            </a:r>
          </a:p>
          <a:p>
            <a:pPr algn="ctr"/>
            <a:r>
              <a:rPr lang="es-UY" dirty="0" smtClean="0">
                <a:solidFill>
                  <a:schemeClr val="tx1"/>
                </a:solidFill>
              </a:rPr>
              <a:t>Estándares</a:t>
            </a:r>
          </a:p>
          <a:p>
            <a:pPr algn="ctr"/>
            <a:r>
              <a:rPr lang="es-UY" dirty="0" smtClean="0">
                <a:solidFill>
                  <a:schemeClr val="tx1"/>
                </a:solidFill>
              </a:rPr>
              <a:t>Control de Acceso</a:t>
            </a:r>
          </a:p>
          <a:p>
            <a:pPr algn="ctr"/>
            <a:r>
              <a:rPr lang="es-UY" dirty="0" smtClean="0">
                <a:solidFill>
                  <a:schemeClr val="tx1"/>
                </a:solidFill>
              </a:rPr>
              <a:t>Seguridad</a:t>
            </a:r>
          </a:p>
          <a:p>
            <a:pPr algn="ctr"/>
            <a:r>
              <a:rPr lang="es-UY" dirty="0" smtClean="0">
                <a:solidFill>
                  <a:schemeClr val="tx1"/>
                </a:solidFill>
              </a:rPr>
              <a:t>Catálogos</a:t>
            </a:r>
          </a:p>
        </p:txBody>
      </p:sp>
      <p:sp>
        <p:nvSpPr>
          <p:cNvPr id="6" name="5 CuadroTexto"/>
          <p:cNvSpPr txBox="1"/>
          <p:nvPr/>
        </p:nvSpPr>
        <p:spPr>
          <a:xfrm>
            <a:off x="880038" y="2563397"/>
            <a:ext cx="2808312" cy="1200329"/>
          </a:xfrm>
          <a:prstGeom prst="rect">
            <a:avLst/>
          </a:prstGeom>
          <a:solidFill>
            <a:schemeClr val="accent6">
              <a:lumMod val="20000"/>
              <a:lumOff val="80000"/>
            </a:schemeClr>
          </a:solidFill>
          <a:ln>
            <a:solidFill>
              <a:schemeClr val="tx2">
                <a:lumMod val="60000"/>
                <a:lumOff val="40000"/>
              </a:schemeClr>
            </a:solidFill>
          </a:ln>
        </p:spPr>
        <p:txBody>
          <a:bodyPr wrap="square" rtlCol="0">
            <a:spAutoFit/>
          </a:bodyPr>
          <a:lstStyle/>
          <a:p>
            <a:r>
              <a:rPr lang="es-UY" dirty="0" smtClean="0"/>
              <a:t>Paso 1:  Que cada prestador registre todos los actos de salud  de sus pacientes en una Historia Electrónica</a:t>
            </a:r>
          </a:p>
        </p:txBody>
      </p:sp>
      <p:sp>
        <p:nvSpPr>
          <p:cNvPr id="7" name="6 CuadroTexto"/>
          <p:cNvSpPr txBox="1"/>
          <p:nvPr/>
        </p:nvSpPr>
        <p:spPr>
          <a:xfrm>
            <a:off x="1115616" y="4365104"/>
            <a:ext cx="6388672" cy="1754326"/>
          </a:xfrm>
          <a:prstGeom prst="rect">
            <a:avLst/>
          </a:prstGeom>
          <a:noFill/>
          <a:ln>
            <a:solidFill>
              <a:schemeClr val="tx2">
                <a:lumMod val="60000"/>
                <a:lumOff val="40000"/>
              </a:schemeClr>
            </a:solidFill>
          </a:ln>
        </p:spPr>
        <p:txBody>
          <a:bodyPr wrap="none" rtlCol="0">
            <a:spAutoFit/>
          </a:bodyPr>
          <a:lstStyle/>
          <a:p>
            <a:pPr marL="285750" indent="-285750">
              <a:buFont typeface="Arial" pitchFamily="34" charset="0"/>
              <a:buChar char="•"/>
            </a:pPr>
            <a:r>
              <a:rPr lang="es-UY" dirty="0" smtClean="0"/>
              <a:t>Estándar de «Hoja de Historia Clínica Electrónica»</a:t>
            </a:r>
          </a:p>
          <a:p>
            <a:pPr marL="742950" lvl="1" indent="-285750">
              <a:buFont typeface="Arial" pitchFamily="34" charset="0"/>
              <a:buChar char="•"/>
            </a:pPr>
            <a:r>
              <a:rPr lang="es-UY" dirty="0" smtClean="0"/>
              <a:t>Arquitectura del documento.</a:t>
            </a:r>
          </a:p>
          <a:p>
            <a:pPr marL="742950" lvl="1" indent="-285750">
              <a:buFont typeface="Arial" pitchFamily="34" charset="0"/>
              <a:buChar char="•"/>
            </a:pPr>
            <a:r>
              <a:rPr lang="es-UY" dirty="0" smtClean="0"/>
              <a:t>Id del paciente, id del servicio, id del médico, …</a:t>
            </a:r>
          </a:p>
          <a:p>
            <a:pPr marL="285750" indent="-285750">
              <a:buFont typeface="Arial" pitchFamily="34" charset="0"/>
              <a:buChar char="•"/>
            </a:pPr>
            <a:r>
              <a:rPr lang="es-UY" dirty="0" smtClean="0"/>
              <a:t>Estándar para los datos clínicos:</a:t>
            </a:r>
          </a:p>
          <a:p>
            <a:pPr marL="742950" lvl="1" indent="-285750">
              <a:buFont typeface="Arial" pitchFamily="34" charset="0"/>
              <a:buChar char="•"/>
            </a:pPr>
            <a:r>
              <a:rPr lang="es-UY" dirty="0" smtClean="0"/>
              <a:t>Diagnósticos, procedimientos, resultados de laboratorio, …</a:t>
            </a:r>
          </a:p>
          <a:p>
            <a:pPr marL="285750" indent="-285750">
              <a:buFont typeface="Arial" pitchFamily="34" charset="0"/>
              <a:buChar char="•"/>
            </a:pPr>
            <a:endParaRPr lang="es-UY" dirty="0"/>
          </a:p>
        </p:txBody>
      </p:sp>
      <p:sp>
        <p:nvSpPr>
          <p:cNvPr id="8" name="7 CuadroTexto"/>
          <p:cNvSpPr txBox="1"/>
          <p:nvPr/>
        </p:nvSpPr>
        <p:spPr>
          <a:xfrm>
            <a:off x="1129328" y="3923764"/>
            <a:ext cx="7245445" cy="369332"/>
          </a:xfrm>
          <a:prstGeom prst="rect">
            <a:avLst/>
          </a:prstGeom>
          <a:noFill/>
        </p:spPr>
        <p:txBody>
          <a:bodyPr wrap="none" rtlCol="0">
            <a:spAutoFit/>
          </a:bodyPr>
          <a:lstStyle/>
          <a:p>
            <a:r>
              <a:rPr lang="es-UY" dirty="0" smtClean="0"/>
              <a:t>Para que se pueda intercambiar «electrónicamente»  con otros prestadores</a:t>
            </a:r>
            <a:endParaRPr lang="es-UY" dirty="0"/>
          </a:p>
        </p:txBody>
      </p:sp>
    </p:spTree>
    <p:extLst>
      <p:ext uri="{BB962C8B-B14F-4D97-AF65-F5344CB8AC3E}">
        <p14:creationId xmlns:p14="http://schemas.microsoft.com/office/powerpoint/2010/main" val="310387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Ejemplo Salud</a:t>
            </a:r>
            <a:endParaRPr lang="es-UY" dirty="0"/>
          </a:p>
        </p:txBody>
      </p:sp>
      <p:sp>
        <p:nvSpPr>
          <p:cNvPr id="3" name="2 Marcador de contenido"/>
          <p:cNvSpPr>
            <a:spLocks noGrp="1"/>
          </p:cNvSpPr>
          <p:nvPr>
            <p:ph idx="1"/>
          </p:nvPr>
        </p:nvSpPr>
        <p:spPr>
          <a:xfrm>
            <a:off x="323528" y="1340768"/>
            <a:ext cx="3528392" cy="720080"/>
          </a:xfrm>
        </p:spPr>
        <p:txBody>
          <a:bodyPr>
            <a:normAutofit fontScale="70000" lnSpcReduction="20000"/>
          </a:bodyPr>
          <a:lstStyle/>
          <a:p>
            <a:r>
              <a:rPr lang="es-UY" dirty="0" smtClean="0"/>
              <a:t>Continuidad de atención en Emergencia</a:t>
            </a:r>
            <a:endParaRPr lang="es-UY" dirty="0"/>
          </a:p>
        </p:txBody>
      </p:sp>
      <p:sp>
        <p:nvSpPr>
          <p:cNvPr id="5" name="4 Rectángulo redondeado"/>
          <p:cNvSpPr/>
          <p:nvPr/>
        </p:nvSpPr>
        <p:spPr>
          <a:xfrm>
            <a:off x="5652120" y="1772816"/>
            <a:ext cx="2736304" cy="177867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solidFill>
                  <a:schemeClr val="tx1"/>
                </a:solidFill>
              </a:rPr>
              <a:t>Mediador de mensajes</a:t>
            </a:r>
          </a:p>
          <a:p>
            <a:pPr algn="ctr"/>
            <a:r>
              <a:rPr lang="es-UY" dirty="0" smtClean="0">
                <a:solidFill>
                  <a:schemeClr val="tx1"/>
                </a:solidFill>
              </a:rPr>
              <a:t>Estándares</a:t>
            </a:r>
          </a:p>
          <a:p>
            <a:pPr algn="ctr"/>
            <a:r>
              <a:rPr lang="es-UY" dirty="0" smtClean="0">
                <a:solidFill>
                  <a:schemeClr val="tx1"/>
                </a:solidFill>
              </a:rPr>
              <a:t>Control de Acceso</a:t>
            </a:r>
          </a:p>
          <a:p>
            <a:pPr algn="ctr"/>
            <a:r>
              <a:rPr lang="es-UY" dirty="0" smtClean="0">
                <a:solidFill>
                  <a:schemeClr val="tx1"/>
                </a:solidFill>
              </a:rPr>
              <a:t>Seguridad</a:t>
            </a:r>
          </a:p>
          <a:p>
            <a:pPr algn="ctr"/>
            <a:r>
              <a:rPr lang="es-UY" dirty="0" smtClean="0">
                <a:solidFill>
                  <a:schemeClr val="tx1"/>
                </a:solidFill>
              </a:rPr>
              <a:t>Catálogos</a:t>
            </a:r>
          </a:p>
        </p:txBody>
      </p:sp>
      <p:sp>
        <p:nvSpPr>
          <p:cNvPr id="6" name="5 CuadroTexto"/>
          <p:cNvSpPr txBox="1"/>
          <p:nvPr/>
        </p:nvSpPr>
        <p:spPr>
          <a:xfrm>
            <a:off x="880038" y="2563397"/>
            <a:ext cx="2808312" cy="1200329"/>
          </a:xfrm>
          <a:prstGeom prst="rect">
            <a:avLst/>
          </a:prstGeom>
          <a:solidFill>
            <a:schemeClr val="accent6">
              <a:lumMod val="20000"/>
              <a:lumOff val="80000"/>
            </a:schemeClr>
          </a:solidFill>
          <a:ln>
            <a:solidFill>
              <a:schemeClr val="tx2">
                <a:lumMod val="60000"/>
                <a:lumOff val="40000"/>
              </a:schemeClr>
            </a:solidFill>
          </a:ln>
        </p:spPr>
        <p:txBody>
          <a:bodyPr wrap="square" rtlCol="0">
            <a:spAutoFit/>
          </a:bodyPr>
          <a:lstStyle/>
          <a:p>
            <a:r>
              <a:rPr lang="es-UY" dirty="0" smtClean="0"/>
              <a:t>Paso 2:  Que los servicios de emergencia puedan obtener esas HCE en el momento de la asistencia.</a:t>
            </a:r>
          </a:p>
        </p:txBody>
      </p:sp>
      <p:sp>
        <p:nvSpPr>
          <p:cNvPr id="7" name="6 CuadroTexto"/>
          <p:cNvSpPr txBox="1"/>
          <p:nvPr/>
        </p:nvSpPr>
        <p:spPr>
          <a:xfrm>
            <a:off x="1115617" y="4005064"/>
            <a:ext cx="7128792" cy="2031325"/>
          </a:xfrm>
          <a:prstGeom prst="rect">
            <a:avLst/>
          </a:prstGeom>
          <a:noFill/>
          <a:ln>
            <a:solidFill>
              <a:schemeClr val="tx2">
                <a:lumMod val="60000"/>
                <a:lumOff val="40000"/>
              </a:schemeClr>
            </a:solidFill>
          </a:ln>
        </p:spPr>
        <p:txBody>
          <a:bodyPr wrap="square" rtlCol="0">
            <a:spAutoFit/>
          </a:bodyPr>
          <a:lstStyle/>
          <a:p>
            <a:pPr marL="285750" indent="-285750">
              <a:buFont typeface="Arial" pitchFamily="34" charset="0"/>
              <a:buChar char="•"/>
            </a:pPr>
            <a:r>
              <a:rPr lang="es-UY" dirty="0" smtClean="0"/>
              <a:t>Control de acceso: </a:t>
            </a:r>
          </a:p>
          <a:p>
            <a:pPr marL="742950" lvl="1" indent="-285750">
              <a:buFont typeface="Arial" pitchFamily="34" charset="0"/>
              <a:buChar char="•"/>
            </a:pPr>
            <a:r>
              <a:rPr lang="es-UY" dirty="0" smtClean="0"/>
              <a:t>No cualquier estación de trabajo puede acceder a esta información.</a:t>
            </a:r>
          </a:p>
          <a:p>
            <a:pPr marL="1200150" lvl="2" indent="-285750">
              <a:buFont typeface="Arial" pitchFamily="34" charset="0"/>
              <a:buChar char="•"/>
            </a:pPr>
            <a:r>
              <a:rPr lang="es-UY" dirty="0" smtClean="0"/>
              <a:t>Certificados, Firmas.</a:t>
            </a:r>
          </a:p>
          <a:p>
            <a:pPr marL="285750" indent="-285750">
              <a:buFont typeface="Arial" pitchFamily="34" charset="0"/>
              <a:buChar char="•"/>
            </a:pPr>
            <a:r>
              <a:rPr lang="es-UY" dirty="0" smtClean="0"/>
              <a:t>Seguridad: </a:t>
            </a:r>
          </a:p>
          <a:p>
            <a:pPr marL="742950" lvl="1" indent="-285750">
              <a:buFont typeface="Arial" pitchFamily="34" charset="0"/>
              <a:buChar char="•"/>
            </a:pPr>
            <a:r>
              <a:rPr lang="es-UY" dirty="0" smtClean="0"/>
              <a:t>Cuando esta información va transitando por la </a:t>
            </a:r>
            <a:r>
              <a:rPr lang="es-UY" dirty="0" err="1" smtClean="0"/>
              <a:t>conexíones</a:t>
            </a:r>
            <a:r>
              <a:rPr lang="es-UY" dirty="0" smtClean="0"/>
              <a:t> no debe permitirse que alguien la pueda extraer. </a:t>
            </a:r>
            <a:r>
              <a:rPr lang="es-UY" dirty="0" smtClean="0">
                <a:sym typeface="Wingdings" pitchFamily="2" charset="2"/>
              </a:rPr>
              <a:t> Red Salud.</a:t>
            </a:r>
            <a:endParaRPr lang="es-UY" dirty="0"/>
          </a:p>
        </p:txBody>
      </p:sp>
    </p:spTree>
    <p:extLst>
      <p:ext uri="{BB962C8B-B14F-4D97-AF65-F5344CB8AC3E}">
        <p14:creationId xmlns:p14="http://schemas.microsoft.com/office/powerpoint/2010/main" val="75378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Ejemplo Salud</a:t>
            </a:r>
            <a:endParaRPr lang="es-UY" dirty="0"/>
          </a:p>
        </p:txBody>
      </p:sp>
      <p:sp>
        <p:nvSpPr>
          <p:cNvPr id="3" name="2 Marcador de contenido"/>
          <p:cNvSpPr>
            <a:spLocks noGrp="1"/>
          </p:cNvSpPr>
          <p:nvPr>
            <p:ph idx="1"/>
          </p:nvPr>
        </p:nvSpPr>
        <p:spPr>
          <a:xfrm>
            <a:off x="323528" y="1340768"/>
            <a:ext cx="3528392" cy="720080"/>
          </a:xfrm>
        </p:spPr>
        <p:txBody>
          <a:bodyPr>
            <a:normAutofit fontScale="70000" lnSpcReduction="20000"/>
          </a:bodyPr>
          <a:lstStyle/>
          <a:p>
            <a:r>
              <a:rPr lang="es-UY" dirty="0" smtClean="0"/>
              <a:t>Continuidad de atención en Emergencia</a:t>
            </a:r>
            <a:endParaRPr lang="es-UY" dirty="0"/>
          </a:p>
        </p:txBody>
      </p:sp>
      <p:sp>
        <p:nvSpPr>
          <p:cNvPr id="5" name="4 Rectángulo redondeado"/>
          <p:cNvSpPr/>
          <p:nvPr/>
        </p:nvSpPr>
        <p:spPr>
          <a:xfrm>
            <a:off x="5652120" y="1772816"/>
            <a:ext cx="2736304" cy="177867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solidFill>
                  <a:schemeClr val="tx1"/>
                </a:solidFill>
              </a:rPr>
              <a:t>Mediador de mensajes</a:t>
            </a:r>
          </a:p>
          <a:p>
            <a:pPr algn="ctr"/>
            <a:r>
              <a:rPr lang="es-UY" dirty="0" smtClean="0">
                <a:solidFill>
                  <a:schemeClr val="tx1"/>
                </a:solidFill>
              </a:rPr>
              <a:t>Estándares</a:t>
            </a:r>
          </a:p>
          <a:p>
            <a:pPr algn="ctr"/>
            <a:r>
              <a:rPr lang="es-UY" dirty="0" smtClean="0">
                <a:solidFill>
                  <a:schemeClr val="tx1"/>
                </a:solidFill>
              </a:rPr>
              <a:t>Control de Acceso</a:t>
            </a:r>
          </a:p>
          <a:p>
            <a:pPr algn="ctr"/>
            <a:r>
              <a:rPr lang="es-UY" dirty="0" smtClean="0">
                <a:solidFill>
                  <a:schemeClr val="tx1"/>
                </a:solidFill>
              </a:rPr>
              <a:t>Seguridad</a:t>
            </a:r>
          </a:p>
          <a:p>
            <a:pPr algn="ctr"/>
            <a:r>
              <a:rPr lang="es-UY" dirty="0" smtClean="0">
                <a:solidFill>
                  <a:schemeClr val="tx1"/>
                </a:solidFill>
              </a:rPr>
              <a:t>Catálogos</a:t>
            </a:r>
          </a:p>
        </p:txBody>
      </p:sp>
      <p:sp>
        <p:nvSpPr>
          <p:cNvPr id="6" name="5 CuadroTexto"/>
          <p:cNvSpPr txBox="1"/>
          <p:nvPr/>
        </p:nvSpPr>
        <p:spPr>
          <a:xfrm>
            <a:off x="880038" y="2563397"/>
            <a:ext cx="2808312" cy="1200329"/>
          </a:xfrm>
          <a:prstGeom prst="rect">
            <a:avLst/>
          </a:prstGeom>
          <a:solidFill>
            <a:schemeClr val="accent6">
              <a:lumMod val="20000"/>
              <a:lumOff val="80000"/>
            </a:schemeClr>
          </a:solidFill>
          <a:ln>
            <a:solidFill>
              <a:schemeClr val="tx2">
                <a:lumMod val="60000"/>
                <a:lumOff val="40000"/>
              </a:schemeClr>
            </a:solidFill>
          </a:ln>
        </p:spPr>
        <p:txBody>
          <a:bodyPr wrap="square" rtlCol="0">
            <a:spAutoFit/>
          </a:bodyPr>
          <a:lstStyle/>
          <a:p>
            <a:r>
              <a:rPr lang="es-UY" dirty="0" smtClean="0"/>
              <a:t>Paso 2:  Que los servicios de emergencia puedan obtener esas HCE en el momento de la asistencia.</a:t>
            </a:r>
          </a:p>
        </p:txBody>
      </p:sp>
      <p:sp>
        <p:nvSpPr>
          <p:cNvPr id="7" name="6 CuadroTexto"/>
          <p:cNvSpPr txBox="1"/>
          <p:nvPr/>
        </p:nvSpPr>
        <p:spPr>
          <a:xfrm>
            <a:off x="1115617" y="3933056"/>
            <a:ext cx="7128792" cy="1200329"/>
          </a:xfrm>
          <a:prstGeom prst="rect">
            <a:avLst/>
          </a:prstGeom>
          <a:noFill/>
          <a:ln>
            <a:solidFill>
              <a:schemeClr val="tx2">
                <a:lumMod val="60000"/>
                <a:lumOff val="40000"/>
              </a:schemeClr>
            </a:solidFill>
          </a:ln>
        </p:spPr>
        <p:txBody>
          <a:bodyPr wrap="square" rtlCol="0">
            <a:spAutoFit/>
          </a:bodyPr>
          <a:lstStyle/>
          <a:p>
            <a:pPr marL="285750" indent="-285750">
              <a:buFont typeface="Arial" pitchFamily="34" charset="0"/>
              <a:buChar char="•"/>
            </a:pPr>
            <a:r>
              <a:rPr lang="es-UY" dirty="0" smtClean="0"/>
              <a:t>Mediador de mensajes:</a:t>
            </a:r>
          </a:p>
          <a:p>
            <a:pPr marL="742950" lvl="1" indent="-285750">
              <a:buFont typeface="Arial" pitchFamily="34" charset="0"/>
              <a:buChar char="•"/>
            </a:pPr>
            <a:r>
              <a:rPr lang="es-UY" dirty="0" smtClean="0"/>
              <a:t>Para que la Emergencia del Hospital de Clínicas pueda conseguir la información de HCE de un paciente que tiene el Hospital de Mercedes. </a:t>
            </a:r>
          </a:p>
        </p:txBody>
      </p:sp>
    </p:spTree>
    <p:extLst>
      <p:ext uri="{BB962C8B-B14F-4D97-AF65-F5344CB8AC3E}">
        <p14:creationId xmlns:p14="http://schemas.microsoft.com/office/powerpoint/2010/main" val="248781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3293008" y="2507951"/>
            <a:ext cx="2520280" cy="1649298"/>
            <a:chOff x="2843808" y="339542"/>
            <a:chExt cx="2520280" cy="1649298"/>
          </a:xfrm>
        </p:grpSpPr>
        <p:sp>
          <p:nvSpPr>
            <p:cNvPr id="4" name="Rectángulo 3"/>
            <p:cNvSpPr/>
            <p:nvPr/>
          </p:nvSpPr>
          <p:spPr>
            <a:xfrm>
              <a:off x="4250531" y="1095260"/>
              <a:ext cx="852488" cy="132159"/>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5" name="Rectángulo 4"/>
            <p:cNvSpPr/>
            <p:nvPr/>
          </p:nvSpPr>
          <p:spPr>
            <a:xfrm>
              <a:off x="4250531" y="922619"/>
              <a:ext cx="852488" cy="13216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6" name="Rectángulo 5"/>
            <p:cNvSpPr/>
            <p:nvPr/>
          </p:nvSpPr>
          <p:spPr>
            <a:xfrm>
              <a:off x="4250531" y="1272663"/>
              <a:ext cx="852488" cy="130969"/>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7" name="52 CuadroTexto"/>
            <p:cNvSpPr txBox="1"/>
            <p:nvPr/>
          </p:nvSpPr>
          <p:spPr>
            <a:xfrm>
              <a:off x="4356497" y="1556792"/>
              <a:ext cx="640556" cy="230832"/>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Registros</a:t>
              </a:r>
            </a:p>
          </p:txBody>
        </p:sp>
        <p:sp>
          <p:nvSpPr>
            <p:cNvPr id="8" name="Rectángulo 7"/>
            <p:cNvSpPr/>
            <p:nvPr/>
          </p:nvSpPr>
          <p:spPr>
            <a:xfrm>
              <a:off x="4250531" y="1454829"/>
              <a:ext cx="852488" cy="130969"/>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pic>
          <p:nvPicPr>
            <p:cNvPr id="9" name="Imagen 10"/>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132125" y="914659"/>
              <a:ext cx="648820" cy="64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52 CuadroTexto"/>
            <p:cNvSpPr txBox="1"/>
            <p:nvPr/>
          </p:nvSpPr>
          <p:spPr bwMode="auto">
            <a:xfrm>
              <a:off x="2898664" y="498763"/>
              <a:ext cx="2410568"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2000" cap="small" spc="75"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Plataforma Salud</a:t>
              </a:r>
            </a:p>
          </p:txBody>
        </p:sp>
        <p:sp>
          <p:nvSpPr>
            <p:cNvPr id="11" name="52 CuadroTexto"/>
            <p:cNvSpPr txBox="1"/>
            <p:nvPr/>
          </p:nvSpPr>
          <p:spPr>
            <a:xfrm>
              <a:off x="3141259" y="1556792"/>
              <a:ext cx="640556" cy="230832"/>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Usuarios</a:t>
              </a:r>
            </a:p>
          </p:txBody>
        </p:sp>
        <p:sp>
          <p:nvSpPr>
            <p:cNvPr id="12" name="Rectángulo redondeado 26"/>
            <p:cNvSpPr/>
            <p:nvPr/>
          </p:nvSpPr>
          <p:spPr>
            <a:xfrm>
              <a:off x="2843808" y="805666"/>
              <a:ext cx="2520280" cy="1183174"/>
            </a:xfrm>
            <a:prstGeom prst="round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13" name="52 CuadroTexto"/>
            <p:cNvSpPr txBox="1"/>
            <p:nvPr/>
          </p:nvSpPr>
          <p:spPr bwMode="auto">
            <a:xfrm>
              <a:off x="3170313" y="339542"/>
              <a:ext cx="1826740" cy="187651"/>
            </a:xfrm>
            <a:prstGeom prst="rect">
              <a:avLst/>
            </a:prstGeom>
            <a:noFill/>
          </p:spPr>
          <p:txBody>
            <a:bodyPr wrap="square">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2000" cap="small" spc="300" normalizeH="0" baseline="0" noProof="0" dirty="0">
                  <a:ln>
                    <a:noFill/>
                  </a:ln>
                  <a:solidFill>
                    <a:schemeClr val="accent6"/>
                  </a:solidFill>
                  <a:effectLst/>
                  <a:uLnTx/>
                  <a:uFillTx/>
                  <a:latin typeface="Verdana" panose="020B0604030504040204" pitchFamily="34" charset="0"/>
                  <a:ea typeface="Verdana" panose="020B0604030504040204" pitchFamily="34" charset="0"/>
                  <a:cs typeface="Verdana" panose="020B0604030504040204" pitchFamily="34" charset="0"/>
                </a:rPr>
                <a:t>HCEN</a:t>
              </a:r>
            </a:p>
          </p:txBody>
        </p:sp>
      </p:grpSp>
      <p:pic>
        <p:nvPicPr>
          <p:cNvPr id="15" name="Imagen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9455" y="409507"/>
            <a:ext cx="2284673" cy="165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CuadroTexto"/>
          <p:cNvSpPr txBox="1"/>
          <p:nvPr/>
        </p:nvSpPr>
        <p:spPr>
          <a:xfrm>
            <a:off x="552243" y="4768617"/>
            <a:ext cx="3448319" cy="1015663"/>
          </a:xfrm>
          <a:prstGeom prst="rect">
            <a:avLst/>
          </a:prstGeom>
          <a:noFill/>
        </p:spPr>
        <p:txBody>
          <a:bodyPr wrap="square" rtlCol="0">
            <a:spAutoFit/>
          </a:bodyPr>
          <a:lstStyle/>
          <a:p>
            <a:r>
              <a:rPr lang="es-UY" b="1" dirty="0" smtClean="0"/>
              <a:t>Historia Clínica Electrónica </a:t>
            </a:r>
            <a:r>
              <a:rPr lang="es-UY" sz="2400" b="1" dirty="0" smtClean="0"/>
              <a:t>Accesible</a:t>
            </a:r>
            <a:r>
              <a:rPr lang="es-UY" b="1" dirty="0" smtClean="0"/>
              <a:t> desde cada uno de los puntos de asistencia</a:t>
            </a:r>
            <a:endParaRPr lang="es-UY" b="1" dirty="0"/>
          </a:p>
        </p:txBody>
      </p:sp>
      <p:sp>
        <p:nvSpPr>
          <p:cNvPr id="17" name="16 CuadroTexto"/>
          <p:cNvSpPr txBox="1"/>
          <p:nvPr/>
        </p:nvSpPr>
        <p:spPr>
          <a:xfrm>
            <a:off x="5317213" y="4604952"/>
            <a:ext cx="3826787" cy="1077218"/>
          </a:xfrm>
          <a:prstGeom prst="rect">
            <a:avLst/>
          </a:prstGeom>
          <a:noFill/>
        </p:spPr>
        <p:txBody>
          <a:bodyPr wrap="square" rtlCol="0">
            <a:spAutoFit/>
          </a:bodyPr>
          <a:lstStyle/>
          <a:p>
            <a:r>
              <a:rPr lang="es-UY" sz="3200" b="1" dirty="0" smtClean="0"/>
              <a:t>Historia Clínica Electrónica Nacional</a:t>
            </a:r>
            <a:endParaRPr lang="es-UY" sz="3200" b="1" dirty="0"/>
          </a:p>
        </p:txBody>
      </p:sp>
      <p:sp>
        <p:nvSpPr>
          <p:cNvPr id="2" name="1 CuadroTexto"/>
          <p:cNvSpPr txBox="1"/>
          <p:nvPr/>
        </p:nvSpPr>
        <p:spPr>
          <a:xfrm>
            <a:off x="4265375" y="4497484"/>
            <a:ext cx="644728" cy="1200329"/>
          </a:xfrm>
          <a:prstGeom prst="rect">
            <a:avLst/>
          </a:prstGeom>
          <a:noFill/>
        </p:spPr>
        <p:txBody>
          <a:bodyPr wrap="none" rtlCol="0">
            <a:spAutoFit/>
          </a:bodyPr>
          <a:lstStyle/>
          <a:p>
            <a:r>
              <a:rPr lang="es-UY" sz="7200" dirty="0" smtClean="0"/>
              <a:t>=</a:t>
            </a:r>
            <a:endParaRPr lang="es-UY" sz="7200" dirty="0"/>
          </a:p>
        </p:txBody>
      </p:sp>
    </p:spTree>
    <p:extLst>
      <p:ext uri="{BB962C8B-B14F-4D97-AF65-F5344CB8AC3E}">
        <p14:creationId xmlns:p14="http://schemas.microsoft.com/office/powerpoint/2010/main" val="2775418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a:off x="2257400" y="44624"/>
            <a:ext cx="67790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lang="es-UY" sz="3000" b="1" kern="1200" dirty="0">
                <a:solidFill>
                  <a:srgbClr val="01509B"/>
                </a:solidFill>
                <a:latin typeface="Arial" pitchFamily="34" charset="0"/>
                <a:ea typeface="+mj-ea"/>
                <a:cs typeface="Arial" pitchFamily="34" charset="0"/>
              </a:defRPr>
            </a:lvl1pPr>
            <a:lvl2pPr algn="ctr" rtl="0" eaLnBrk="1" fontAlgn="base" hangingPunct="1">
              <a:spcBef>
                <a:spcPct val="0"/>
              </a:spcBef>
              <a:spcAft>
                <a:spcPct val="0"/>
              </a:spcAft>
              <a:defRPr sz="3000" b="1">
                <a:solidFill>
                  <a:srgbClr val="0065A4"/>
                </a:solidFill>
                <a:latin typeface="Arial" pitchFamily="34" charset="0"/>
                <a:cs typeface="Arial" pitchFamily="34" charset="0"/>
              </a:defRPr>
            </a:lvl2pPr>
            <a:lvl3pPr algn="ctr" rtl="0" eaLnBrk="1" fontAlgn="base" hangingPunct="1">
              <a:spcBef>
                <a:spcPct val="0"/>
              </a:spcBef>
              <a:spcAft>
                <a:spcPct val="0"/>
              </a:spcAft>
              <a:defRPr sz="3000" b="1">
                <a:solidFill>
                  <a:srgbClr val="0065A4"/>
                </a:solidFill>
                <a:latin typeface="Arial" pitchFamily="34" charset="0"/>
                <a:cs typeface="Arial" pitchFamily="34" charset="0"/>
              </a:defRPr>
            </a:lvl3pPr>
            <a:lvl4pPr algn="ctr" rtl="0" eaLnBrk="1" fontAlgn="base" hangingPunct="1">
              <a:spcBef>
                <a:spcPct val="0"/>
              </a:spcBef>
              <a:spcAft>
                <a:spcPct val="0"/>
              </a:spcAft>
              <a:defRPr sz="3000" b="1">
                <a:solidFill>
                  <a:srgbClr val="0065A4"/>
                </a:solidFill>
                <a:latin typeface="Arial" pitchFamily="34" charset="0"/>
                <a:cs typeface="Arial" pitchFamily="34" charset="0"/>
              </a:defRPr>
            </a:lvl4pPr>
            <a:lvl5pPr algn="ctr" rtl="0" eaLnBrk="1" fontAlgn="base" hangingPunct="1">
              <a:spcBef>
                <a:spcPct val="0"/>
              </a:spcBef>
              <a:spcAft>
                <a:spcPct val="0"/>
              </a:spcAft>
              <a:defRPr sz="3000" b="1">
                <a:solidFill>
                  <a:srgbClr val="0065A4"/>
                </a:solidFill>
                <a:latin typeface="Arial" pitchFamily="34" charset="0"/>
                <a:cs typeface="Arial" pitchFamily="34" charset="0"/>
              </a:defRPr>
            </a:lvl5pPr>
            <a:lvl6pPr marL="457200" algn="ctr" rtl="0" eaLnBrk="1" fontAlgn="base" hangingPunct="1">
              <a:spcBef>
                <a:spcPct val="0"/>
              </a:spcBef>
              <a:spcAft>
                <a:spcPct val="0"/>
              </a:spcAft>
              <a:defRPr sz="3000" b="1">
                <a:solidFill>
                  <a:srgbClr val="0065A4"/>
                </a:solidFill>
                <a:latin typeface="Arial" pitchFamily="34" charset="0"/>
                <a:cs typeface="Arial" pitchFamily="34" charset="0"/>
              </a:defRPr>
            </a:lvl6pPr>
            <a:lvl7pPr marL="914400" algn="ctr" rtl="0" eaLnBrk="1" fontAlgn="base" hangingPunct="1">
              <a:spcBef>
                <a:spcPct val="0"/>
              </a:spcBef>
              <a:spcAft>
                <a:spcPct val="0"/>
              </a:spcAft>
              <a:defRPr sz="3000" b="1">
                <a:solidFill>
                  <a:srgbClr val="0065A4"/>
                </a:solidFill>
                <a:latin typeface="Arial" pitchFamily="34" charset="0"/>
                <a:cs typeface="Arial" pitchFamily="34" charset="0"/>
              </a:defRPr>
            </a:lvl7pPr>
            <a:lvl8pPr marL="1371600" algn="ctr" rtl="0" eaLnBrk="1" fontAlgn="base" hangingPunct="1">
              <a:spcBef>
                <a:spcPct val="0"/>
              </a:spcBef>
              <a:spcAft>
                <a:spcPct val="0"/>
              </a:spcAft>
              <a:defRPr sz="3000" b="1">
                <a:solidFill>
                  <a:srgbClr val="0065A4"/>
                </a:solidFill>
                <a:latin typeface="Arial" pitchFamily="34" charset="0"/>
                <a:cs typeface="Arial" pitchFamily="34" charset="0"/>
              </a:defRPr>
            </a:lvl8pPr>
            <a:lvl9pPr marL="1828800" algn="ctr" rtl="0" eaLnBrk="1" fontAlgn="base" hangingPunct="1">
              <a:spcBef>
                <a:spcPct val="0"/>
              </a:spcBef>
              <a:spcAft>
                <a:spcPct val="0"/>
              </a:spcAft>
              <a:defRPr sz="3000" b="1">
                <a:solidFill>
                  <a:srgbClr val="0065A4"/>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UY" sz="2800" b="1" i="0" u="none" strike="noStrike" kern="1200" cap="none" spc="0" normalizeH="0" baseline="0" noProof="0" dirty="0">
                <a:ln>
                  <a:noFill/>
                </a:ln>
                <a:solidFill>
                  <a:srgbClr val="01509B"/>
                </a:solidFill>
                <a:effectLst/>
                <a:uLnTx/>
                <a:uFillTx/>
                <a:latin typeface="Calibri"/>
                <a:ea typeface="+mj-ea"/>
                <a:cs typeface="Arial" pitchFamily="34" charset="0"/>
              </a:rPr>
              <a:t>Premisas del</a:t>
            </a:r>
            <a:r>
              <a:rPr kumimoji="0" lang="es-UY" sz="2800" b="1" i="0" u="none" strike="noStrike" kern="1200" cap="none" spc="0" normalizeH="0" noProof="0" dirty="0">
                <a:ln>
                  <a:noFill/>
                </a:ln>
                <a:solidFill>
                  <a:srgbClr val="01509B"/>
                </a:solidFill>
                <a:effectLst/>
                <a:uLnTx/>
                <a:uFillTx/>
                <a:latin typeface="Calibri"/>
                <a:ea typeface="+mj-ea"/>
                <a:cs typeface="Arial" pitchFamily="34" charset="0"/>
              </a:rPr>
              <a:t> modelo</a:t>
            </a:r>
            <a:endParaRPr kumimoji="0" lang="es-UY" sz="2800" b="1" i="0" u="none" strike="noStrike" kern="1200" cap="none" spc="0" normalizeH="0" baseline="0" noProof="0" dirty="0">
              <a:ln>
                <a:noFill/>
              </a:ln>
              <a:solidFill>
                <a:srgbClr val="01509B"/>
              </a:solidFill>
              <a:effectLst/>
              <a:uLnTx/>
              <a:uFillTx/>
              <a:latin typeface="Calibri"/>
              <a:ea typeface="+mj-ea"/>
              <a:cs typeface="Arial" pitchFamily="34" charset="0"/>
            </a:endParaRPr>
          </a:p>
        </p:txBody>
      </p:sp>
      <p:sp>
        <p:nvSpPr>
          <p:cNvPr id="6" name="2 Marcador de contenido"/>
          <p:cNvSpPr txBox="1">
            <a:spLocks/>
          </p:cNvSpPr>
          <p:nvPr/>
        </p:nvSpPr>
        <p:spPr bwMode="auto">
          <a:xfrm>
            <a:off x="755576" y="2194520"/>
            <a:ext cx="7931224"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ts val="60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SzPct val="78000"/>
              <a:buFont typeface="Wingdings" pitchFamily="2" charset="2"/>
              <a:buChar char="§"/>
              <a:defRPr sz="22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83000"/>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20000"/>
              </a:spcBef>
              <a:spcAft>
                <a:spcPct val="0"/>
              </a:spcAft>
              <a:buClrTx/>
              <a:buSzPct val="78000"/>
              <a:buFont typeface="Wingdings" pitchFamily="2" charset="2"/>
              <a:buNone/>
              <a:tabLst/>
              <a:defRPr/>
            </a:pPr>
            <a:endParaRPr kumimoji="0" lang="es-UY" sz="2200" b="0" i="0" u="none" strike="noStrike" kern="1200" cap="none" spc="0" normalizeH="0" baseline="0" noProof="0">
              <a:ln>
                <a:noFill/>
              </a:ln>
              <a:solidFill>
                <a:sysClr val="windowText" lastClr="000000"/>
              </a:solidFill>
              <a:effectLst/>
              <a:uLnTx/>
              <a:uFillTx/>
              <a:latin typeface="Arial" pitchFamily="34" charset="0"/>
              <a:ea typeface="+mn-ea"/>
              <a:cs typeface="Arial" pitchFamily="34" charset="0"/>
            </a:endParaRPr>
          </a:p>
          <a:p>
            <a:pPr marL="457200" marR="0" lvl="1" indent="0" algn="l" defTabSz="914400" rtl="0" eaLnBrk="1" fontAlgn="base" latinLnBrk="0" hangingPunct="1">
              <a:lnSpc>
                <a:spcPct val="100000"/>
              </a:lnSpc>
              <a:spcBef>
                <a:spcPct val="20000"/>
              </a:spcBef>
              <a:spcAft>
                <a:spcPct val="0"/>
              </a:spcAft>
              <a:buClrTx/>
              <a:buSzPct val="78000"/>
              <a:buFont typeface="Wingdings" pitchFamily="2" charset="2"/>
              <a:buNone/>
              <a:tabLst/>
              <a:defRPr/>
            </a:pPr>
            <a:endParaRPr kumimoji="0" lang="es-UY" sz="2200" b="0" i="0" u="none" strike="noStrike" kern="1200" cap="none" spc="0" normalizeH="0" baseline="0" noProof="0">
              <a:ln>
                <a:noFill/>
              </a:ln>
              <a:solidFill>
                <a:sysClr val="windowText" lastClr="000000"/>
              </a:solidFill>
              <a:effectLst/>
              <a:uLnTx/>
              <a:uFillTx/>
              <a:latin typeface="Arial" pitchFamily="34" charset="0"/>
              <a:ea typeface="+mn-ea"/>
              <a:cs typeface="Arial" pitchFamily="34" charset="0"/>
            </a:endParaRPr>
          </a:p>
          <a:p>
            <a:pPr marL="742950" marR="0" lvl="1" indent="-285750" algn="l" defTabSz="914400" rtl="0" eaLnBrk="1" fontAlgn="base" latinLnBrk="0" hangingPunct="1">
              <a:lnSpc>
                <a:spcPct val="100000"/>
              </a:lnSpc>
              <a:spcBef>
                <a:spcPct val="20000"/>
              </a:spcBef>
              <a:spcAft>
                <a:spcPct val="0"/>
              </a:spcAft>
              <a:buClrTx/>
              <a:buSzPct val="78000"/>
              <a:buFont typeface="Wingdings" pitchFamily="2" charset="2"/>
              <a:buChar char="§"/>
              <a:tabLst/>
              <a:defRPr/>
            </a:pPr>
            <a:endParaRPr kumimoji="0" lang="es-UY" sz="2200" b="0" i="0" u="none" strike="noStrike" kern="1200" cap="none" spc="0" normalizeH="0" baseline="0" noProof="0">
              <a:ln>
                <a:noFill/>
              </a:ln>
              <a:solidFill>
                <a:sysClr val="windowText" lastClr="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20000"/>
              </a:spcBef>
              <a:spcAft>
                <a:spcPts val="600"/>
              </a:spcAft>
              <a:buClrTx/>
              <a:buSzTx/>
              <a:buFont typeface="Arial" charset="0"/>
              <a:buNone/>
              <a:tabLst/>
              <a:defRPr/>
            </a:pPr>
            <a:r>
              <a:rPr kumimoji="0" lang="es-UY" sz="2400" b="0" i="0" u="none" strike="noStrike" kern="1200" cap="none" spc="0" normalizeH="0" baseline="0" noProof="0">
                <a:ln>
                  <a:noFill/>
                </a:ln>
                <a:solidFill>
                  <a:sysClr val="windowText" lastClr="000000"/>
                </a:solidFill>
                <a:effectLst/>
                <a:uLnTx/>
                <a:uFillTx/>
                <a:latin typeface="Arial" pitchFamily="34" charset="0"/>
                <a:ea typeface="+mn-ea"/>
                <a:cs typeface="Arial" pitchFamily="34" charset="0"/>
              </a:rPr>
              <a:t>	</a:t>
            </a:r>
            <a:endParaRPr kumimoji="0" lang="es-UY"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graphicFrame>
        <p:nvGraphicFramePr>
          <p:cNvPr id="7" name="6 Diagrama"/>
          <p:cNvGraphicFramePr/>
          <p:nvPr>
            <p:extLst>
              <p:ext uri="{D42A27DB-BD31-4B8C-83A1-F6EECF244321}">
                <p14:modId xmlns:p14="http://schemas.microsoft.com/office/powerpoint/2010/main" val="3201923541"/>
              </p:ext>
            </p:extLst>
          </p:nvPr>
        </p:nvGraphicFramePr>
        <p:xfrm>
          <a:off x="1475656" y="1484784"/>
          <a:ext cx="684076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680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2257400" y="44624"/>
            <a:ext cx="67790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lang="es-UY" sz="3000" b="1" kern="1200" dirty="0">
                <a:solidFill>
                  <a:srgbClr val="01509B"/>
                </a:solidFill>
                <a:latin typeface="Arial" pitchFamily="34" charset="0"/>
                <a:ea typeface="+mj-ea"/>
                <a:cs typeface="Arial" pitchFamily="34" charset="0"/>
              </a:defRPr>
            </a:lvl1pPr>
            <a:lvl2pPr algn="ctr" rtl="0" eaLnBrk="1" fontAlgn="base" hangingPunct="1">
              <a:spcBef>
                <a:spcPct val="0"/>
              </a:spcBef>
              <a:spcAft>
                <a:spcPct val="0"/>
              </a:spcAft>
              <a:defRPr sz="3000" b="1">
                <a:solidFill>
                  <a:srgbClr val="0065A4"/>
                </a:solidFill>
                <a:latin typeface="Arial" pitchFamily="34" charset="0"/>
                <a:cs typeface="Arial" pitchFamily="34" charset="0"/>
              </a:defRPr>
            </a:lvl2pPr>
            <a:lvl3pPr algn="ctr" rtl="0" eaLnBrk="1" fontAlgn="base" hangingPunct="1">
              <a:spcBef>
                <a:spcPct val="0"/>
              </a:spcBef>
              <a:spcAft>
                <a:spcPct val="0"/>
              </a:spcAft>
              <a:defRPr sz="3000" b="1">
                <a:solidFill>
                  <a:srgbClr val="0065A4"/>
                </a:solidFill>
                <a:latin typeface="Arial" pitchFamily="34" charset="0"/>
                <a:cs typeface="Arial" pitchFamily="34" charset="0"/>
              </a:defRPr>
            </a:lvl3pPr>
            <a:lvl4pPr algn="ctr" rtl="0" eaLnBrk="1" fontAlgn="base" hangingPunct="1">
              <a:spcBef>
                <a:spcPct val="0"/>
              </a:spcBef>
              <a:spcAft>
                <a:spcPct val="0"/>
              </a:spcAft>
              <a:defRPr sz="3000" b="1">
                <a:solidFill>
                  <a:srgbClr val="0065A4"/>
                </a:solidFill>
                <a:latin typeface="Arial" pitchFamily="34" charset="0"/>
                <a:cs typeface="Arial" pitchFamily="34" charset="0"/>
              </a:defRPr>
            </a:lvl4pPr>
            <a:lvl5pPr algn="ctr" rtl="0" eaLnBrk="1" fontAlgn="base" hangingPunct="1">
              <a:spcBef>
                <a:spcPct val="0"/>
              </a:spcBef>
              <a:spcAft>
                <a:spcPct val="0"/>
              </a:spcAft>
              <a:defRPr sz="3000" b="1">
                <a:solidFill>
                  <a:srgbClr val="0065A4"/>
                </a:solidFill>
                <a:latin typeface="Arial" pitchFamily="34" charset="0"/>
                <a:cs typeface="Arial" pitchFamily="34" charset="0"/>
              </a:defRPr>
            </a:lvl5pPr>
            <a:lvl6pPr marL="457200" algn="ctr" rtl="0" eaLnBrk="1" fontAlgn="base" hangingPunct="1">
              <a:spcBef>
                <a:spcPct val="0"/>
              </a:spcBef>
              <a:spcAft>
                <a:spcPct val="0"/>
              </a:spcAft>
              <a:defRPr sz="3000" b="1">
                <a:solidFill>
                  <a:srgbClr val="0065A4"/>
                </a:solidFill>
                <a:latin typeface="Arial" pitchFamily="34" charset="0"/>
                <a:cs typeface="Arial" pitchFamily="34" charset="0"/>
              </a:defRPr>
            </a:lvl6pPr>
            <a:lvl7pPr marL="914400" algn="ctr" rtl="0" eaLnBrk="1" fontAlgn="base" hangingPunct="1">
              <a:spcBef>
                <a:spcPct val="0"/>
              </a:spcBef>
              <a:spcAft>
                <a:spcPct val="0"/>
              </a:spcAft>
              <a:defRPr sz="3000" b="1">
                <a:solidFill>
                  <a:srgbClr val="0065A4"/>
                </a:solidFill>
                <a:latin typeface="Arial" pitchFamily="34" charset="0"/>
                <a:cs typeface="Arial" pitchFamily="34" charset="0"/>
              </a:defRPr>
            </a:lvl7pPr>
            <a:lvl8pPr marL="1371600" algn="ctr" rtl="0" eaLnBrk="1" fontAlgn="base" hangingPunct="1">
              <a:spcBef>
                <a:spcPct val="0"/>
              </a:spcBef>
              <a:spcAft>
                <a:spcPct val="0"/>
              </a:spcAft>
              <a:defRPr sz="3000" b="1">
                <a:solidFill>
                  <a:srgbClr val="0065A4"/>
                </a:solidFill>
                <a:latin typeface="Arial" pitchFamily="34" charset="0"/>
                <a:cs typeface="Arial" pitchFamily="34" charset="0"/>
              </a:defRPr>
            </a:lvl8pPr>
            <a:lvl9pPr marL="1828800" algn="ctr" rtl="0" eaLnBrk="1" fontAlgn="base" hangingPunct="1">
              <a:spcBef>
                <a:spcPct val="0"/>
              </a:spcBef>
              <a:spcAft>
                <a:spcPct val="0"/>
              </a:spcAft>
              <a:defRPr sz="3000" b="1">
                <a:solidFill>
                  <a:srgbClr val="0065A4"/>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UY" sz="2800" b="1" i="0" u="none" strike="noStrike" kern="1200" cap="none" spc="0" normalizeH="0" baseline="0" noProof="0">
                <a:ln>
                  <a:noFill/>
                </a:ln>
                <a:solidFill>
                  <a:srgbClr val="01509B"/>
                </a:solidFill>
                <a:effectLst/>
                <a:uLnTx/>
                <a:uFillTx/>
                <a:latin typeface="Calibri"/>
                <a:ea typeface="+mj-ea"/>
                <a:cs typeface="Arial" pitchFamily="34" charset="0"/>
              </a:rPr>
              <a:t>Catálogos y terminologías</a:t>
            </a:r>
            <a:br>
              <a:rPr kumimoji="0" lang="es-UY" sz="2800" b="1" i="0" u="none" strike="noStrike" kern="1200" cap="none" spc="0" normalizeH="0" baseline="0" noProof="0">
                <a:ln>
                  <a:noFill/>
                </a:ln>
                <a:solidFill>
                  <a:srgbClr val="01509B"/>
                </a:solidFill>
                <a:effectLst/>
                <a:uLnTx/>
                <a:uFillTx/>
                <a:latin typeface="Calibri"/>
                <a:ea typeface="+mj-ea"/>
                <a:cs typeface="Arial" pitchFamily="34" charset="0"/>
              </a:rPr>
            </a:br>
            <a:r>
              <a:rPr kumimoji="0" lang="es-UY" sz="2800" b="1" i="0" u="none" strike="noStrike" kern="1200" cap="none" spc="0" normalizeH="0" baseline="0" noProof="0">
                <a:ln>
                  <a:noFill/>
                </a:ln>
                <a:solidFill>
                  <a:srgbClr val="01509B"/>
                </a:solidFill>
                <a:effectLst/>
                <a:uLnTx/>
                <a:uFillTx/>
                <a:latin typeface="Calibri"/>
                <a:ea typeface="+mj-ea"/>
                <a:cs typeface="Arial" pitchFamily="34" charset="0"/>
              </a:rPr>
              <a:t>estandarizados</a:t>
            </a:r>
            <a:endParaRPr kumimoji="0" lang="es-UY" sz="2800" b="1" i="0" u="none" strike="noStrike" kern="1200" cap="none" spc="0" normalizeH="0" baseline="0" noProof="0" dirty="0">
              <a:ln>
                <a:noFill/>
              </a:ln>
              <a:solidFill>
                <a:srgbClr val="01509B"/>
              </a:solidFill>
              <a:effectLst/>
              <a:uLnTx/>
              <a:uFillTx/>
              <a:latin typeface="Calibri"/>
              <a:ea typeface="+mj-ea"/>
              <a:cs typeface="Arial" pitchFamily="34" charset="0"/>
            </a:endParaRPr>
          </a:p>
        </p:txBody>
      </p:sp>
      <p:sp>
        <p:nvSpPr>
          <p:cNvPr id="3" name="2 Marcador de contenido"/>
          <p:cNvSpPr txBox="1">
            <a:spLocks/>
          </p:cNvSpPr>
          <p:nvPr/>
        </p:nvSpPr>
        <p:spPr bwMode="auto">
          <a:xfrm>
            <a:off x="755576" y="2194520"/>
            <a:ext cx="7931224"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ts val="60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SzPct val="78000"/>
              <a:buFont typeface="Wingdings" pitchFamily="2" charset="2"/>
              <a:buChar char="§"/>
              <a:defRPr sz="22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83000"/>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20000"/>
              </a:spcBef>
              <a:spcAft>
                <a:spcPct val="0"/>
              </a:spcAft>
              <a:buClrTx/>
              <a:buSzPct val="78000"/>
              <a:buFont typeface="Wingdings" pitchFamily="2" charset="2"/>
              <a:buNone/>
              <a:tabLst/>
              <a:defRPr/>
            </a:pPr>
            <a:endParaRPr kumimoji="0" lang="es-UY" sz="2200" b="0" i="0" u="none" strike="noStrike" kern="1200" cap="none" spc="0" normalizeH="0" baseline="0" noProof="0">
              <a:ln>
                <a:noFill/>
              </a:ln>
              <a:solidFill>
                <a:sysClr val="windowText" lastClr="000000"/>
              </a:solidFill>
              <a:effectLst/>
              <a:uLnTx/>
              <a:uFillTx/>
              <a:latin typeface="Arial" pitchFamily="34" charset="0"/>
              <a:ea typeface="+mn-ea"/>
              <a:cs typeface="Arial" pitchFamily="34" charset="0"/>
            </a:endParaRPr>
          </a:p>
          <a:p>
            <a:pPr marL="457200" marR="0" lvl="1" indent="0" algn="l" defTabSz="914400" rtl="0" eaLnBrk="1" fontAlgn="base" latinLnBrk="0" hangingPunct="1">
              <a:lnSpc>
                <a:spcPct val="100000"/>
              </a:lnSpc>
              <a:spcBef>
                <a:spcPct val="20000"/>
              </a:spcBef>
              <a:spcAft>
                <a:spcPct val="0"/>
              </a:spcAft>
              <a:buClrTx/>
              <a:buSzPct val="78000"/>
              <a:buFont typeface="Wingdings" pitchFamily="2" charset="2"/>
              <a:buNone/>
              <a:tabLst/>
              <a:defRPr/>
            </a:pPr>
            <a:endParaRPr kumimoji="0" lang="es-UY" sz="2200" b="0" i="0" u="none" strike="noStrike" kern="1200" cap="none" spc="0" normalizeH="0" baseline="0" noProof="0">
              <a:ln>
                <a:noFill/>
              </a:ln>
              <a:solidFill>
                <a:sysClr val="windowText" lastClr="000000"/>
              </a:solidFill>
              <a:effectLst/>
              <a:uLnTx/>
              <a:uFillTx/>
              <a:latin typeface="Arial" pitchFamily="34" charset="0"/>
              <a:ea typeface="+mn-ea"/>
              <a:cs typeface="Arial" pitchFamily="34" charset="0"/>
            </a:endParaRPr>
          </a:p>
          <a:p>
            <a:pPr marL="742950" marR="0" lvl="1" indent="-285750" algn="l" defTabSz="914400" rtl="0" eaLnBrk="1" fontAlgn="base" latinLnBrk="0" hangingPunct="1">
              <a:lnSpc>
                <a:spcPct val="100000"/>
              </a:lnSpc>
              <a:spcBef>
                <a:spcPct val="20000"/>
              </a:spcBef>
              <a:spcAft>
                <a:spcPct val="0"/>
              </a:spcAft>
              <a:buClrTx/>
              <a:buSzPct val="78000"/>
              <a:buFont typeface="Wingdings" pitchFamily="2" charset="2"/>
              <a:buChar char="§"/>
              <a:tabLst/>
              <a:defRPr/>
            </a:pPr>
            <a:endParaRPr kumimoji="0" lang="es-UY" sz="2200" b="0" i="0" u="none" strike="noStrike" kern="1200" cap="none" spc="0" normalizeH="0" baseline="0" noProof="0">
              <a:ln>
                <a:noFill/>
              </a:ln>
              <a:solidFill>
                <a:sysClr val="windowText" lastClr="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20000"/>
              </a:spcBef>
              <a:spcAft>
                <a:spcPts val="600"/>
              </a:spcAft>
              <a:buClrTx/>
              <a:buSzTx/>
              <a:buFont typeface="Arial" charset="0"/>
              <a:buNone/>
              <a:tabLst/>
              <a:defRPr/>
            </a:pPr>
            <a:r>
              <a:rPr kumimoji="0" lang="es-UY" sz="2400" b="0" i="0" u="none" strike="noStrike" kern="1200" cap="none" spc="0" normalizeH="0" baseline="0" noProof="0">
                <a:ln>
                  <a:noFill/>
                </a:ln>
                <a:solidFill>
                  <a:sysClr val="windowText" lastClr="000000"/>
                </a:solidFill>
                <a:effectLst/>
                <a:uLnTx/>
                <a:uFillTx/>
                <a:latin typeface="Arial" pitchFamily="34" charset="0"/>
                <a:ea typeface="+mn-ea"/>
                <a:cs typeface="Arial" pitchFamily="34" charset="0"/>
              </a:rPr>
              <a:t>	</a:t>
            </a:r>
            <a:endParaRPr kumimoji="0" lang="es-UY"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graphicFrame>
        <p:nvGraphicFramePr>
          <p:cNvPr id="4" name="3 Diagrama"/>
          <p:cNvGraphicFramePr/>
          <p:nvPr>
            <p:extLst>
              <p:ext uri="{D42A27DB-BD31-4B8C-83A1-F6EECF244321}">
                <p14:modId xmlns:p14="http://schemas.microsoft.com/office/powerpoint/2010/main" val="2482907558"/>
              </p:ext>
            </p:extLst>
          </p:nvPr>
        </p:nvGraphicFramePr>
        <p:xfrm>
          <a:off x="1475656" y="1484784"/>
          <a:ext cx="684076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7588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Perfil XDS de IHE</a:t>
            </a:r>
            <a:endParaRPr lang="es-UY" dirty="0"/>
          </a:p>
        </p:txBody>
      </p:sp>
      <p:sp>
        <p:nvSpPr>
          <p:cNvPr id="8" name="7 CuadroTexto"/>
          <p:cNvSpPr txBox="1"/>
          <p:nvPr/>
        </p:nvSpPr>
        <p:spPr>
          <a:xfrm>
            <a:off x="827584" y="1700808"/>
            <a:ext cx="6263189" cy="646331"/>
          </a:xfrm>
          <a:prstGeom prst="rect">
            <a:avLst/>
          </a:prstGeom>
          <a:noFill/>
        </p:spPr>
        <p:txBody>
          <a:bodyPr wrap="none" rtlCol="0">
            <a:spAutoFit/>
          </a:bodyPr>
          <a:lstStyle/>
          <a:p>
            <a:r>
              <a:rPr lang="es-UY" dirty="0"/>
              <a:t>IHE </a:t>
            </a:r>
            <a:r>
              <a:rPr lang="es-UY" dirty="0" smtClean="0"/>
              <a:t>– </a:t>
            </a:r>
            <a:r>
              <a:rPr lang="es-UY" dirty="0" err="1" smtClean="0"/>
              <a:t>Integrating</a:t>
            </a:r>
            <a:r>
              <a:rPr lang="es-UY" dirty="0" smtClean="0"/>
              <a:t> </a:t>
            </a:r>
            <a:r>
              <a:rPr lang="es-UY" dirty="0" err="1" smtClean="0"/>
              <a:t>the</a:t>
            </a:r>
            <a:r>
              <a:rPr lang="es-UY" dirty="0" smtClean="0"/>
              <a:t> </a:t>
            </a:r>
            <a:r>
              <a:rPr lang="es-UY" dirty="0" err="1" smtClean="0"/>
              <a:t>Healthcare</a:t>
            </a:r>
            <a:r>
              <a:rPr lang="es-UY" dirty="0" smtClean="0"/>
              <a:t> Enterprise  </a:t>
            </a:r>
            <a:r>
              <a:rPr lang="es-UY" dirty="0">
                <a:hlinkClick r:id="rId3"/>
              </a:rPr>
              <a:t>https://www.ihe.net</a:t>
            </a:r>
            <a:r>
              <a:rPr lang="es-UY" dirty="0" smtClean="0">
                <a:hlinkClick r:id="rId3"/>
              </a:rPr>
              <a:t>/</a:t>
            </a:r>
            <a:endParaRPr lang="es-UY" dirty="0" smtClean="0"/>
          </a:p>
          <a:p>
            <a:r>
              <a:rPr lang="es-UY" dirty="0" smtClean="0"/>
              <a:t>XDS - </a:t>
            </a:r>
            <a:r>
              <a:rPr lang="es-UY" dirty="0"/>
              <a:t>Cross-Enterprise </a:t>
            </a:r>
            <a:r>
              <a:rPr lang="es-UY" dirty="0" err="1"/>
              <a:t>Document</a:t>
            </a:r>
            <a:r>
              <a:rPr lang="es-UY" dirty="0"/>
              <a:t> </a:t>
            </a:r>
            <a:r>
              <a:rPr lang="es-UY" dirty="0" err="1"/>
              <a:t>Sharing</a:t>
            </a:r>
            <a:endParaRPr lang="es-UY" dirty="0"/>
          </a:p>
        </p:txBody>
      </p:sp>
      <p:pic>
        <p:nvPicPr>
          <p:cNvPr id="1026" name="Picture 2" descr="File:XDS-Actor-Transaction-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487" y="2563163"/>
            <a:ext cx="6677025"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22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ángulo 47"/>
          <p:cNvSpPr/>
          <p:nvPr/>
        </p:nvSpPr>
        <p:spPr>
          <a:xfrm>
            <a:off x="4250531" y="1095260"/>
            <a:ext cx="852488" cy="132159"/>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49" name="Rectángulo 48"/>
          <p:cNvSpPr/>
          <p:nvPr/>
        </p:nvSpPr>
        <p:spPr>
          <a:xfrm>
            <a:off x="4250531" y="922619"/>
            <a:ext cx="852488" cy="13216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42" name="Rectángulo 41"/>
          <p:cNvSpPr/>
          <p:nvPr/>
        </p:nvSpPr>
        <p:spPr>
          <a:xfrm>
            <a:off x="4250531" y="1272663"/>
            <a:ext cx="852488" cy="130969"/>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15" name="CuadroTexto 14"/>
          <p:cNvSpPr txBox="1"/>
          <p:nvPr/>
        </p:nvSpPr>
        <p:spPr>
          <a:xfrm>
            <a:off x="3662155" y="2281664"/>
            <a:ext cx="2061077" cy="646331"/>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sz="1800" b="1" i="0" u="none" strike="noStrike" kern="0" cap="none" spc="0" normalizeH="0" baseline="0" noProof="0" dirty="0">
                <a:ln w="0"/>
                <a:solidFill>
                  <a:sysClr val="windowText" lastClr="000000"/>
                </a:solidFill>
                <a:effectLst/>
                <a:uLnTx/>
                <a:uFillTx/>
                <a:latin typeface="Calibri"/>
                <a:cs typeface="Arial" panose="020B0604020202020204" pitchFamily="34" charset="0"/>
              </a:rPr>
              <a:t>Obligatorio</a:t>
            </a:r>
          </a:p>
          <a:p>
            <a:pPr marL="0" marR="0" lvl="0" indent="0" defTabSz="914400" eaLnBrk="1" fontAlgn="auto" latinLnBrk="0" hangingPunct="1">
              <a:lnSpc>
                <a:spcPct val="100000"/>
              </a:lnSpc>
              <a:spcBef>
                <a:spcPts val="0"/>
              </a:spcBef>
              <a:spcAft>
                <a:spcPts val="0"/>
              </a:spcAft>
              <a:buClrTx/>
              <a:buSzTx/>
              <a:buFontTx/>
              <a:buNone/>
              <a:tabLst/>
              <a:defRPr/>
            </a:pPr>
            <a:r>
              <a:rPr kumimoji="0" lang="es-UY" sz="1800" b="0" i="0" u="none" strike="noStrike" kern="0" cap="none" spc="0" normalizeH="0" baseline="0" noProof="0" dirty="0">
                <a:ln w="0"/>
                <a:solidFill>
                  <a:sysClr val="windowText" lastClr="000000"/>
                </a:solidFill>
                <a:effectLst/>
                <a:uLnTx/>
                <a:uFillTx/>
                <a:latin typeface="Calibri"/>
                <a:cs typeface="Arial" panose="020B0604020202020204" pitchFamily="34" charset="0"/>
              </a:rPr>
              <a:t>	</a:t>
            </a:r>
            <a:r>
              <a:rPr kumimoji="0" lang="es-UY" sz="1600" b="0" i="1" u="none" strike="noStrike" kern="0" cap="none" spc="0" normalizeH="0" baseline="0" noProof="0" dirty="0">
                <a:ln w="0"/>
                <a:solidFill>
                  <a:sysClr val="windowText" lastClr="000000"/>
                </a:solidFill>
                <a:effectLst/>
                <a:uLnTx/>
                <a:uFillTx/>
                <a:latin typeface="Calibri"/>
                <a:cs typeface="Arial" panose="020B0604020202020204" pitchFamily="34" charset="0"/>
              </a:rPr>
              <a:t>por Etapas</a:t>
            </a:r>
            <a:r>
              <a:rPr kumimoji="0" lang="es-UY" sz="1800" b="0" i="0" u="none" strike="noStrike" kern="0" cap="none" spc="0" normalizeH="0" baseline="0" noProof="0" dirty="0">
                <a:ln w="0"/>
                <a:solidFill>
                  <a:sysClr val="windowText" lastClr="000000"/>
                </a:solidFill>
                <a:effectLst/>
                <a:uLnTx/>
                <a:uFillTx/>
                <a:latin typeface="Calibri"/>
                <a:cs typeface="Arial" panose="020B0604020202020204" pitchFamily="34" charset="0"/>
              </a:rPr>
              <a:t>:</a:t>
            </a:r>
          </a:p>
        </p:txBody>
      </p:sp>
      <p:sp>
        <p:nvSpPr>
          <p:cNvPr id="20" name="52 CuadroTexto"/>
          <p:cNvSpPr txBox="1"/>
          <p:nvPr/>
        </p:nvSpPr>
        <p:spPr>
          <a:xfrm>
            <a:off x="4356497" y="1556792"/>
            <a:ext cx="640556" cy="230832"/>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Registros</a:t>
            </a:r>
          </a:p>
        </p:txBody>
      </p:sp>
      <p:sp>
        <p:nvSpPr>
          <p:cNvPr id="21" name="Rectángulo 20"/>
          <p:cNvSpPr/>
          <p:nvPr/>
        </p:nvSpPr>
        <p:spPr>
          <a:xfrm>
            <a:off x="4250531" y="1454829"/>
            <a:ext cx="852488" cy="130969"/>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pic>
        <p:nvPicPr>
          <p:cNvPr id="25" name="Imagen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1279922" cy="9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uadroTexto 32"/>
          <p:cNvSpPr txBox="1"/>
          <p:nvPr/>
        </p:nvSpPr>
        <p:spPr>
          <a:xfrm>
            <a:off x="0" y="2672533"/>
            <a:ext cx="1776192" cy="830997"/>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Y" sz="2400" b="0" i="0" u="none" strike="noStrike" kern="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a:cs typeface="Arial" panose="020B0604020202020204" pitchFamily="34" charset="0"/>
              </a:rPr>
              <a:t>Instituciones</a:t>
            </a:r>
            <a:br>
              <a:rPr kumimoji="0" lang="es-UY" sz="2400" b="0" i="0" u="none" strike="noStrike" kern="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a:cs typeface="Arial" panose="020B0604020202020204" pitchFamily="34" charset="0"/>
              </a:rPr>
            </a:br>
            <a:r>
              <a:rPr kumimoji="0" lang="es-UY" sz="2400" b="0" i="0" u="none" strike="noStrike" kern="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a:cs typeface="Arial" panose="020B0604020202020204" pitchFamily="34" charset="0"/>
              </a:rPr>
              <a:t>de Salud</a:t>
            </a:r>
          </a:p>
        </p:txBody>
      </p:sp>
      <p:pic>
        <p:nvPicPr>
          <p:cNvPr id="34" name="Imagen 4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64401" y="3960393"/>
            <a:ext cx="944774" cy="94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50 Grupo"/>
          <p:cNvGrpSpPr>
            <a:grpSpLocks/>
          </p:cNvGrpSpPr>
          <p:nvPr/>
        </p:nvGrpSpPr>
        <p:grpSpPr bwMode="auto">
          <a:xfrm>
            <a:off x="2173963" y="4609901"/>
            <a:ext cx="471488" cy="560635"/>
            <a:chOff x="2051720" y="3573016"/>
            <a:chExt cx="628571" cy="747719"/>
          </a:xfrm>
        </p:grpSpPr>
        <p:pic>
          <p:nvPicPr>
            <p:cNvPr id="14381" name="Picture 5" descr="C:\borrar\iconos\Basedatos_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6130" y="3573016"/>
              <a:ext cx="483452" cy="4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52 CuadroTexto"/>
            <p:cNvSpPr txBox="1"/>
            <p:nvPr/>
          </p:nvSpPr>
          <p:spPr>
            <a:xfrm>
              <a:off x="2051720" y="4012874"/>
              <a:ext cx="628571" cy="307861"/>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HCE</a:t>
              </a:r>
            </a:p>
          </p:txBody>
        </p:sp>
      </p:grpSp>
      <p:pic>
        <p:nvPicPr>
          <p:cNvPr id="14379" name="Imagen 10"/>
          <p:cNvPicPr>
            <a:picLocks noChangeAspect="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132125" y="914659"/>
            <a:ext cx="648820" cy="64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52 CuadroTexto"/>
          <p:cNvSpPr txBox="1"/>
          <p:nvPr/>
        </p:nvSpPr>
        <p:spPr bwMode="auto">
          <a:xfrm>
            <a:off x="2898664" y="498763"/>
            <a:ext cx="2410568"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2000" cap="small" spc="75"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Plataforma Salud</a:t>
            </a:r>
          </a:p>
        </p:txBody>
      </p:sp>
      <p:grpSp>
        <p:nvGrpSpPr>
          <p:cNvPr id="83" name="Grupo 82"/>
          <p:cNvGrpSpPr>
            <a:grpSpLocks/>
          </p:cNvGrpSpPr>
          <p:nvPr/>
        </p:nvGrpSpPr>
        <p:grpSpPr bwMode="auto">
          <a:xfrm>
            <a:off x="1279922" y="5055120"/>
            <a:ext cx="1059830" cy="1187962"/>
            <a:chOff x="2145763" y="4270063"/>
            <a:chExt cx="1641466" cy="1641466"/>
          </a:xfrm>
        </p:grpSpPr>
        <p:pic>
          <p:nvPicPr>
            <p:cNvPr id="14373" name="Picture 4" descr="http://upload.wikimedia.org/wikipedia/commons/5/59/%C3%8Dcono_Computadora_-_Internet.JPG"/>
            <p:cNvPicPr>
              <a:picLocks noChangeAspect="1" noChangeArrowheads="1"/>
            </p:cNvPicPr>
            <p:nvPr/>
          </p:nvPicPr>
          <p:blipFill>
            <a:blip r:embed="rId7" cstate="print">
              <a:clrChange>
                <a:clrFrom>
                  <a:srgbClr val="FAFEFF"/>
                </a:clrFrom>
                <a:clrTo>
                  <a:srgbClr val="FAFEFF">
                    <a:alpha val="0"/>
                  </a:srgbClr>
                </a:clrTo>
              </a:clrChange>
              <a:extLst>
                <a:ext uri="{28A0092B-C50C-407E-A947-70E740481C1C}">
                  <a14:useLocalDpi xmlns:a14="http://schemas.microsoft.com/office/drawing/2010/main" val="0"/>
                </a:ext>
              </a:extLst>
            </a:blip>
            <a:srcRect/>
            <a:stretch>
              <a:fillRect/>
            </a:stretch>
          </p:blipFill>
          <p:spPr bwMode="auto">
            <a:xfrm>
              <a:off x="2145763" y="4270063"/>
              <a:ext cx="1641466" cy="164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6" descr="http://st.depositphotos.com/1637332/4992/v/950/depositphotos_49922691-Bouton-internet-health-icon-blue-sign.jpg"/>
            <p:cNvPicPr>
              <a:picLocks noChangeAspect="1" noChangeArrowheads="1"/>
            </p:cNvPicPr>
            <p:nvPr/>
          </p:nvPicPr>
          <p:blipFill>
            <a:blip r:embed="rId8" cstate="print">
              <a:clrChange>
                <a:clrFrom>
                  <a:srgbClr val="FAFEFF"/>
                </a:clrFrom>
                <a:clrTo>
                  <a:srgbClr val="FAFEFF">
                    <a:alpha val="0"/>
                  </a:srgbClr>
                </a:clrTo>
              </a:clrChange>
              <a:extLst>
                <a:ext uri="{28A0092B-C50C-407E-A947-70E740481C1C}">
                  <a14:useLocalDpi xmlns:a14="http://schemas.microsoft.com/office/drawing/2010/main" val="0"/>
                </a:ext>
              </a:extLst>
            </a:blip>
            <a:srcRect/>
            <a:stretch>
              <a:fillRect/>
            </a:stretch>
          </p:blipFill>
          <p:spPr bwMode="auto">
            <a:xfrm>
              <a:off x="2723418" y="4621812"/>
              <a:ext cx="468984" cy="46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 name="Elipse 80"/>
          <p:cNvSpPr/>
          <p:nvPr/>
        </p:nvSpPr>
        <p:spPr>
          <a:xfrm>
            <a:off x="298371" y="3601789"/>
            <a:ext cx="2711053" cy="285154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2" name="CuadroTexto 1"/>
          <p:cNvSpPr txBox="1"/>
          <p:nvPr/>
        </p:nvSpPr>
        <p:spPr>
          <a:xfrm>
            <a:off x="6631485" y="146361"/>
            <a:ext cx="236154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sz="2400" b="1" i="0" u="none" strike="noStrike" kern="0" cap="none" spc="0" normalizeH="0" baseline="0" noProof="0" dirty="0">
                <a:ln w="0"/>
                <a:solidFill>
                  <a:schemeClr val="bg2">
                    <a:lumMod val="50000"/>
                  </a:schemeClr>
                </a:solidFill>
                <a:effectLst>
                  <a:outerShdw blurRad="38100" dist="25400" dir="5400000" algn="ctr" rotWithShape="0">
                    <a:srgbClr val="6E747A">
                      <a:alpha val="43000"/>
                    </a:srgbClr>
                  </a:outerShdw>
                </a:effectLst>
                <a:uLnTx/>
                <a:uFillTx/>
                <a:latin typeface="Verdana" panose="020B0604030504040204" pitchFamily="34" charset="0"/>
                <a:ea typeface="Verdana" panose="020B0604030504040204" pitchFamily="34" charset="0"/>
                <a:cs typeface="Verdana" panose="020B0604030504040204" pitchFamily="34" charset="0"/>
              </a:rPr>
              <a:t>SNIS - HCEN</a:t>
            </a:r>
          </a:p>
        </p:txBody>
      </p:sp>
      <p:sp>
        <p:nvSpPr>
          <p:cNvPr id="52" name="52 CuadroTexto"/>
          <p:cNvSpPr txBox="1"/>
          <p:nvPr/>
        </p:nvSpPr>
        <p:spPr>
          <a:xfrm>
            <a:off x="3141259" y="1556792"/>
            <a:ext cx="640556" cy="230832"/>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Usuarios</a:t>
            </a:r>
          </a:p>
        </p:txBody>
      </p:sp>
      <p:cxnSp>
        <p:nvCxnSpPr>
          <p:cNvPr id="9" name="Conector recto 8"/>
          <p:cNvCxnSpPr>
            <a:stCxn id="14373" idx="0"/>
            <a:endCxn id="14381" idx="1"/>
          </p:cNvCxnSpPr>
          <p:nvPr/>
        </p:nvCxnSpPr>
        <p:spPr>
          <a:xfrm flipV="1">
            <a:off x="1809837" y="4791146"/>
            <a:ext cx="427442" cy="263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ctor recto 55"/>
          <p:cNvCxnSpPr>
            <a:stCxn id="14373" idx="3"/>
            <a:endCxn id="37" idx="2"/>
          </p:cNvCxnSpPr>
          <p:nvPr/>
        </p:nvCxnSpPr>
        <p:spPr>
          <a:xfrm flipV="1">
            <a:off x="2339752" y="5170536"/>
            <a:ext cx="69955" cy="478565"/>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ángulo redondeado 26"/>
          <p:cNvSpPr/>
          <p:nvPr/>
        </p:nvSpPr>
        <p:spPr>
          <a:xfrm>
            <a:off x="2843808" y="805666"/>
            <a:ext cx="2520280" cy="1183174"/>
          </a:xfrm>
          <a:prstGeom prst="round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sysClr val="windowText" lastClr="000000"/>
              </a:solidFill>
              <a:effectLst/>
              <a:uLnTx/>
              <a:uFillTx/>
            </a:endParaRPr>
          </a:p>
        </p:txBody>
      </p:sp>
      <p:grpSp>
        <p:nvGrpSpPr>
          <p:cNvPr id="57" name="Grupo 56"/>
          <p:cNvGrpSpPr/>
          <p:nvPr/>
        </p:nvGrpSpPr>
        <p:grpSpPr>
          <a:xfrm>
            <a:off x="2511088" y="2276891"/>
            <a:ext cx="1111076" cy="1456271"/>
            <a:chOff x="2511088" y="2276891"/>
            <a:chExt cx="1111076" cy="1456271"/>
          </a:xfrm>
        </p:grpSpPr>
        <p:pic>
          <p:nvPicPr>
            <p:cNvPr id="36" name="Imagen 35"/>
            <p:cNvPicPr>
              <a:picLocks noChangeAspect="1"/>
            </p:cNvPicPr>
            <p:nvPr/>
          </p:nvPicPr>
          <p:blipFill>
            <a:blip r:embed="rId9"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60940" y="2276891"/>
              <a:ext cx="761224" cy="761224"/>
            </a:xfrm>
            <a:prstGeom prst="rect">
              <a:avLst/>
            </a:prstGeom>
          </p:spPr>
        </p:pic>
        <p:cxnSp>
          <p:nvCxnSpPr>
            <p:cNvPr id="46" name="Conector recto 45"/>
            <p:cNvCxnSpPr/>
            <p:nvPr/>
          </p:nvCxnSpPr>
          <p:spPr>
            <a:xfrm flipH="1">
              <a:off x="2511088" y="2944906"/>
              <a:ext cx="764768" cy="788256"/>
            </a:xfrm>
            <a:prstGeom prst="line">
              <a:avLst/>
            </a:prstGeom>
            <a:ln w="1016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58" name="Tabla 57"/>
          <p:cNvGraphicFramePr>
            <a:graphicFrameLocks noGrp="1"/>
          </p:cNvGraphicFramePr>
          <p:nvPr>
            <p:extLst/>
          </p:nvPr>
        </p:nvGraphicFramePr>
        <p:xfrm>
          <a:off x="4581120" y="2953596"/>
          <a:ext cx="4019812" cy="1920240"/>
        </p:xfrm>
        <a:graphic>
          <a:graphicData uri="http://schemas.openxmlformats.org/drawingml/2006/table">
            <a:tbl>
              <a:tblPr bandRow="1">
                <a:tableStyleId>{5C22544A-7EE6-4342-B048-85BDC9FD1C3A}</a:tableStyleId>
              </a:tblPr>
              <a:tblGrid>
                <a:gridCol w="1174110">
                  <a:extLst>
                    <a:ext uri="{9D8B030D-6E8A-4147-A177-3AD203B41FA5}">
                      <a16:colId xmlns="" xmlns:a16="http://schemas.microsoft.com/office/drawing/2014/main" val="20000"/>
                    </a:ext>
                  </a:extLst>
                </a:gridCol>
                <a:gridCol w="2845702">
                  <a:extLst>
                    <a:ext uri="{9D8B030D-6E8A-4147-A177-3AD203B41FA5}">
                      <a16:colId xmlns="" xmlns:a16="http://schemas.microsoft.com/office/drawing/2014/main" val="20001"/>
                    </a:ext>
                  </a:extLst>
                </a:gridCol>
              </a:tblGrid>
              <a:tr h="563606">
                <a:tc>
                  <a:txBody>
                    <a:bodyPr/>
                    <a:lstStyle/>
                    <a:p>
                      <a:r>
                        <a:rPr lang="es-UY" sz="2000" dirty="0">
                          <a:solidFill>
                            <a:srgbClr val="C00000"/>
                          </a:solidFill>
                        </a:rPr>
                        <a:t>Fin 2017</a:t>
                      </a:r>
                      <a:endParaRPr lang="es-UY" dirty="0">
                        <a:solidFill>
                          <a:srgbClr val="C00000"/>
                        </a:solidFill>
                      </a:endParaRPr>
                    </a:p>
                  </a:txBody>
                  <a:tcPr/>
                </a:tc>
                <a:tc>
                  <a:txBody>
                    <a:bodyPr/>
                    <a:lstStyle/>
                    <a:p>
                      <a:pPr marL="0" marR="0" lvl="3" indent="0" algn="l" defTabSz="685800" rtl="0" eaLnBrk="1" fontAlgn="auto" latinLnBrk="0" hangingPunct="1">
                        <a:lnSpc>
                          <a:spcPct val="100000"/>
                        </a:lnSpc>
                        <a:spcBef>
                          <a:spcPts val="0"/>
                        </a:spcBef>
                        <a:spcAft>
                          <a:spcPts val="0"/>
                        </a:spcAft>
                        <a:buClrTx/>
                        <a:buSzTx/>
                        <a:buFontTx/>
                        <a:buNone/>
                        <a:tabLst/>
                        <a:defRPr/>
                      </a:pPr>
                      <a:r>
                        <a:rPr lang="es-UY" sz="1600" dirty="0">
                          <a:ln w="0"/>
                          <a:latin typeface="+mn-lt"/>
                          <a:cs typeface="Arial" panose="020B0604020202020204" pitchFamily="34" charset="0"/>
                        </a:rPr>
                        <a:t>Prestadores Integrales, Seguros Integrales e IMAES</a:t>
                      </a:r>
                    </a:p>
                  </a:txBody>
                  <a:tcPr/>
                </a:tc>
                <a:extLst>
                  <a:ext uri="{0D108BD9-81ED-4DB2-BD59-A6C34878D82A}">
                    <a16:rowId xmlns="" xmlns:a16="http://schemas.microsoft.com/office/drawing/2014/main" val="10000"/>
                  </a:ext>
                </a:extLst>
              </a:tr>
              <a:tr h="5040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UY" sz="2000" b="0" i="0" u="none" strike="noStrike" kern="1200" cap="none" spc="0" normalizeH="0" baseline="0" noProof="0" dirty="0">
                          <a:ln>
                            <a:noFill/>
                          </a:ln>
                          <a:solidFill>
                            <a:srgbClr val="C00000"/>
                          </a:solidFill>
                          <a:effectLst/>
                          <a:uLnTx/>
                          <a:uFillTx/>
                          <a:latin typeface="+mn-lt"/>
                        </a:rPr>
                        <a:t>Fin 2018</a:t>
                      </a:r>
                      <a:endParaRPr kumimoji="0" lang="es-UY" sz="1350" b="0" i="0" u="none" strike="noStrike" kern="1200" cap="none" spc="0" normalizeH="0" baseline="0" noProof="0" dirty="0">
                        <a:ln>
                          <a:noFill/>
                        </a:ln>
                        <a:solidFill>
                          <a:srgbClr val="C00000"/>
                        </a:solidFill>
                        <a:effectLst/>
                        <a:uLnTx/>
                        <a:uFillTx/>
                        <a:latin typeface="+mn-lt"/>
                      </a:endParaRPr>
                    </a:p>
                    <a:p>
                      <a:endParaRPr lang="es-UY" dirty="0"/>
                    </a:p>
                  </a:txBody>
                  <a:tcPr/>
                </a:tc>
                <a:tc>
                  <a:txBody>
                    <a:bodyPr/>
                    <a:lstStyle/>
                    <a:p>
                      <a:r>
                        <a:rPr lang="es-UY" sz="1600" dirty="0"/>
                        <a:t>Prestadores</a:t>
                      </a:r>
                      <a:r>
                        <a:rPr lang="es-UY" sz="1600" baseline="0" dirty="0"/>
                        <a:t> Parciales de Asistencia Directa</a:t>
                      </a:r>
                      <a:endParaRPr lang="es-UY" sz="1600" dirty="0"/>
                    </a:p>
                  </a:txBody>
                  <a:tcPr/>
                </a:tc>
                <a:extLst>
                  <a:ext uri="{0D108BD9-81ED-4DB2-BD59-A6C34878D82A}">
                    <a16:rowId xmlns="" xmlns:a16="http://schemas.microsoft.com/office/drawing/2014/main" val="10001"/>
                  </a:ext>
                </a:extLst>
              </a:tr>
              <a:tr h="4934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UY" sz="2000" b="0" i="0" u="none" strike="noStrike" kern="1200" cap="none" spc="0" normalizeH="0" baseline="0" noProof="0" dirty="0">
                          <a:ln>
                            <a:noFill/>
                          </a:ln>
                          <a:solidFill>
                            <a:srgbClr val="C00000"/>
                          </a:solidFill>
                          <a:effectLst/>
                          <a:uLnTx/>
                          <a:uFillTx/>
                          <a:latin typeface="+mn-lt"/>
                        </a:rPr>
                        <a:t>Fin 2019</a:t>
                      </a:r>
                      <a:endParaRPr kumimoji="0" lang="es-UY" sz="1350" b="0" i="0" u="none" strike="noStrike" kern="1200" cap="none" spc="0" normalizeH="0" baseline="0" noProof="0" dirty="0">
                        <a:ln>
                          <a:noFill/>
                        </a:ln>
                        <a:solidFill>
                          <a:srgbClr val="C00000"/>
                        </a:solidFill>
                        <a:effectLst/>
                        <a:uLnTx/>
                        <a:uFillTx/>
                        <a:latin typeface="+mn-lt"/>
                      </a:endParaRPr>
                    </a:p>
                    <a:p>
                      <a:endParaRPr lang="es-UY" dirty="0"/>
                    </a:p>
                  </a:txBody>
                  <a:tcPr/>
                </a:tc>
                <a:tc>
                  <a:txBody>
                    <a:bodyPr/>
                    <a:lstStyle/>
                    <a:p>
                      <a:r>
                        <a:rPr lang="es-UY" sz="1600" dirty="0"/>
                        <a:t>Resto de</a:t>
                      </a:r>
                      <a:r>
                        <a:rPr lang="es-UY" sz="1600" baseline="0" dirty="0"/>
                        <a:t> Prestadores de Salud</a:t>
                      </a:r>
                      <a:endParaRPr lang="es-UY" sz="1600" dirty="0"/>
                    </a:p>
                  </a:txBody>
                  <a:tcPr/>
                </a:tc>
                <a:extLst>
                  <a:ext uri="{0D108BD9-81ED-4DB2-BD59-A6C34878D82A}">
                    <a16:rowId xmlns="" xmlns:a16="http://schemas.microsoft.com/office/drawing/2014/main" val="10002"/>
                  </a:ext>
                </a:extLst>
              </a:tr>
            </a:tbl>
          </a:graphicData>
        </a:graphic>
      </p:graphicFrame>
      <p:sp>
        <p:nvSpPr>
          <p:cNvPr id="73" name="CuadroTexto 72"/>
          <p:cNvSpPr txBox="1"/>
          <p:nvPr/>
        </p:nvSpPr>
        <p:spPr>
          <a:xfrm>
            <a:off x="3005585" y="5541692"/>
            <a:ext cx="2101857" cy="36933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sz="1800" b="1" i="0" u="none" strike="noStrike" kern="0" cap="none" spc="0" normalizeH="0" baseline="0" noProof="0" dirty="0">
                <a:ln w="0"/>
                <a:solidFill>
                  <a:sysClr val="windowText" lastClr="000000"/>
                </a:solidFill>
                <a:effectLst/>
                <a:uLnTx/>
                <a:uFillTx/>
                <a:latin typeface="Calibri"/>
                <a:cs typeface="Arial" panose="020B0604020202020204" pitchFamily="34" charset="0"/>
              </a:rPr>
              <a:t>Marco de </a:t>
            </a:r>
            <a:r>
              <a:rPr kumimoji="0" lang="es-UY" sz="1800" b="1" i="0" u="none" strike="noStrike" kern="0" cap="none" spc="0" normalizeH="0" baseline="0" noProof="0" dirty="0" smtClean="0">
                <a:ln w="0"/>
                <a:solidFill>
                  <a:sysClr val="windowText" lastClr="000000"/>
                </a:solidFill>
                <a:effectLst/>
                <a:uLnTx/>
                <a:uFillTx/>
                <a:latin typeface="Calibri"/>
                <a:cs typeface="Arial" panose="020B0604020202020204" pitchFamily="34" charset="0"/>
              </a:rPr>
              <a:t>Seguridad</a:t>
            </a:r>
            <a:endParaRPr kumimoji="0" lang="es-UY" sz="1800" b="0" i="0" u="none" strike="noStrike" kern="0" cap="none" spc="0" normalizeH="0" baseline="0" noProof="0" dirty="0">
              <a:ln w="0"/>
              <a:solidFill>
                <a:sysClr val="windowText" lastClr="000000"/>
              </a:solidFill>
              <a:effectLst/>
              <a:uLnTx/>
              <a:uFillTx/>
              <a:latin typeface="Calibri"/>
              <a:cs typeface="Arial" panose="020B0604020202020204" pitchFamily="34" charset="0"/>
            </a:endParaRPr>
          </a:p>
        </p:txBody>
      </p:sp>
      <p:sp>
        <p:nvSpPr>
          <p:cNvPr id="74" name="52 CuadroTexto"/>
          <p:cNvSpPr txBox="1"/>
          <p:nvPr/>
        </p:nvSpPr>
        <p:spPr bwMode="auto">
          <a:xfrm>
            <a:off x="3170313" y="339542"/>
            <a:ext cx="1826740" cy="187651"/>
          </a:xfrm>
          <a:prstGeom prst="rect">
            <a:avLst/>
          </a:prstGeom>
          <a:noFill/>
        </p:spPr>
        <p:txBody>
          <a:bodyPr wrap="square">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2000" cap="small" spc="300" normalizeH="0" baseline="0" noProof="0" dirty="0">
                <a:ln>
                  <a:noFill/>
                </a:ln>
                <a:solidFill>
                  <a:schemeClr val="accent6"/>
                </a:solidFill>
                <a:effectLst/>
                <a:uLnTx/>
                <a:uFillTx/>
                <a:latin typeface="Verdana" panose="020B0604030504040204" pitchFamily="34" charset="0"/>
                <a:ea typeface="Verdana" panose="020B0604030504040204" pitchFamily="34" charset="0"/>
                <a:cs typeface="Verdana" panose="020B0604030504040204" pitchFamily="34" charset="0"/>
              </a:rPr>
              <a:t>HCEN</a:t>
            </a:r>
          </a:p>
        </p:txBody>
      </p:sp>
    </p:spTree>
    <p:extLst>
      <p:ext uri="{BB962C8B-B14F-4D97-AF65-F5344CB8AC3E}">
        <p14:creationId xmlns:p14="http://schemas.microsoft.com/office/powerpoint/2010/main" val="960125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2000"/>
                                        <p:tgtEl>
                                          <p:spTgt spid="81"/>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down)">
                                      <p:cBhvr>
                                        <p:cTn id="15" dur="2000"/>
                                        <p:tgtEl>
                                          <p:spTgt spid="57"/>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2000"/>
                            </p:stCondLst>
                            <p:childTnLst>
                              <p:par>
                                <p:cTn id="20" presetID="22" presetClass="entr" presetSubtype="1" fill="hold" nodeType="afterEffect">
                                  <p:stCondLst>
                                    <p:cond delay="1000"/>
                                  </p:stCondLst>
                                  <p:childTnLst>
                                    <p:set>
                                      <p:cBhvr>
                                        <p:cTn id="21" dur="1" fill="hold">
                                          <p:stCondLst>
                                            <p:cond delay="0"/>
                                          </p:stCondLst>
                                        </p:cTn>
                                        <p:tgtEl>
                                          <p:spTgt spid="58"/>
                                        </p:tgtEl>
                                        <p:attrNameLst>
                                          <p:attrName>style.visibility</p:attrName>
                                        </p:attrNameLst>
                                      </p:cBhvr>
                                      <p:to>
                                        <p:strVal val="visible"/>
                                      </p:to>
                                    </p:set>
                                    <p:animEffect transition="in" filter="wipe(up)">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1" grpId="0" animBg="1"/>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ángulo 47"/>
          <p:cNvSpPr/>
          <p:nvPr/>
        </p:nvSpPr>
        <p:spPr>
          <a:xfrm>
            <a:off x="4144566" y="1358504"/>
            <a:ext cx="852488" cy="132159"/>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49" name="Rectángulo 48"/>
          <p:cNvSpPr/>
          <p:nvPr/>
        </p:nvSpPr>
        <p:spPr>
          <a:xfrm>
            <a:off x="4144566" y="1185863"/>
            <a:ext cx="852488" cy="13216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42" name="Rectángulo 41"/>
          <p:cNvSpPr/>
          <p:nvPr/>
        </p:nvSpPr>
        <p:spPr>
          <a:xfrm>
            <a:off x="4144566" y="1535907"/>
            <a:ext cx="852488" cy="130969"/>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104" y="5244367"/>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4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013" y="3340663"/>
            <a:ext cx="601266"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50 Grupo"/>
          <p:cNvGrpSpPr>
            <a:grpSpLocks/>
          </p:cNvGrpSpPr>
          <p:nvPr/>
        </p:nvGrpSpPr>
        <p:grpSpPr bwMode="auto">
          <a:xfrm>
            <a:off x="2133600" y="3693318"/>
            <a:ext cx="471488" cy="560635"/>
            <a:chOff x="2051720" y="3573016"/>
            <a:chExt cx="628571" cy="747718"/>
          </a:xfrm>
        </p:grpSpPr>
        <p:pic>
          <p:nvPicPr>
            <p:cNvPr id="14383" name="Picture 5" descr="C:\borrar\iconos\Basedatos_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6130" y="3573016"/>
              <a:ext cx="483452" cy="4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52 CuadroTexto"/>
            <p:cNvSpPr txBox="1"/>
            <p:nvPr/>
          </p:nvSpPr>
          <p:spPr>
            <a:xfrm>
              <a:off x="2051720" y="4012874"/>
              <a:ext cx="628571" cy="307860"/>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HCE</a:t>
              </a:r>
            </a:p>
          </p:txBody>
        </p:sp>
      </p:grpSp>
      <p:pic>
        <p:nvPicPr>
          <p:cNvPr id="1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4810125"/>
            <a:ext cx="278606"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3285" y="4786313"/>
            <a:ext cx="423863"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p:cNvSpPr txBox="1">
            <a:spLocks noChangeArrowheads="1"/>
          </p:cNvSpPr>
          <p:nvPr/>
        </p:nvSpPr>
        <p:spPr bwMode="auto">
          <a:xfrm>
            <a:off x="4252912" y="5561410"/>
            <a:ext cx="6864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altLang="en-US" sz="9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rPr>
              <a:t>Ciudadano</a:t>
            </a:r>
          </a:p>
        </p:txBody>
      </p:sp>
      <p:pic>
        <p:nvPicPr>
          <p:cNvPr id="14" name="Imagen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85073" y="5208985"/>
            <a:ext cx="37385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p:cNvSpPr txBox="1"/>
          <p:nvPr/>
        </p:nvSpPr>
        <p:spPr>
          <a:xfrm>
            <a:off x="50962" y="3012937"/>
            <a:ext cx="870751" cy="253916"/>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sz="1050" b="0" i="0" u="none" strike="noStrike" kern="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a:cs typeface="Arial" panose="020B0604020202020204" pitchFamily="34" charset="0"/>
              </a:rPr>
              <a:t>Institución A</a:t>
            </a:r>
          </a:p>
        </p:txBody>
      </p:sp>
      <p:sp>
        <p:nvSpPr>
          <p:cNvPr id="20" name="52 CuadroTexto"/>
          <p:cNvSpPr txBox="1"/>
          <p:nvPr/>
        </p:nvSpPr>
        <p:spPr>
          <a:xfrm>
            <a:off x="5003007" y="1679972"/>
            <a:ext cx="640556" cy="230832"/>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Registro</a:t>
            </a:r>
          </a:p>
        </p:txBody>
      </p:sp>
      <p:sp>
        <p:nvSpPr>
          <p:cNvPr id="21" name="Rectángulo 20"/>
          <p:cNvSpPr/>
          <p:nvPr/>
        </p:nvSpPr>
        <p:spPr>
          <a:xfrm>
            <a:off x="4144566" y="1718073"/>
            <a:ext cx="852488" cy="130969"/>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pic>
        <p:nvPicPr>
          <p:cNvPr id="25" name="Imagen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08" y="4224"/>
            <a:ext cx="1279922" cy="9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Conector recto 28"/>
          <p:cNvCxnSpPr/>
          <p:nvPr/>
        </p:nvCxnSpPr>
        <p:spPr>
          <a:xfrm flipH="1">
            <a:off x="1837135" y="3544491"/>
            <a:ext cx="27384" cy="224670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1" name="CuadroTexto 30"/>
          <p:cNvSpPr txBox="1">
            <a:spLocks noChangeArrowheads="1"/>
          </p:cNvSpPr>
          <p:nvPr/>
        </p:nvSpPr>
        <p:spPr bwMode="auto">
          <a:xfrm>
            <a:off x="4251722" y="5561410"/>
            <a:ext cx="6864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altLang="en-US" sz="9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rPr>
              <a:t>Ciudadano</a:t>
            </a:r>
          </a:p>
        </p:txBody>
      </p:sp>
      <p:pic>
        <p:nvPicPr>
          <p:cNvPr id="32" name="Imagen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83882" y="5208985"/>
            <a:ext cx="37385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uadroTexto 32"/>
          <p:cNvSpPr txBox="1"/>
          <p:nvPr/>
        </p:nvSpPr>
        <p:spPr>
          <a:xfrm>
            <a:off x="8214719" y="2884847"/>
            <a:ext cx="865943" cy="253916"/>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sz="1050" b="0" i="0" u="none" strike="noStrike" kern="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a:cs typeface="Arial" panose="020B0604020202020204" pitchFamily="34" charset="0"/>
              </a:rPr>
              <a:t>Institución B</a:t>
            </a:r>
          </a:p>
        </p:txBody>
      </p:sp>
      <p:pic>
        <p:nvPicPr>
          <p:cNvPr id="34" name="Imagen 4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1481" y="3756422"/>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50 Grupo"/>
          <p:cNvGrpSpPr>
            <a:grpSpLocks/>
          </p:cNvGrpSpPr>
          <p:nvPr/>
        </p:nvGrpSpPr>
        <p:grpSpPr bwMode="auto">
          <a:xfrm>
            <a:off x="7006828" y="3489721"/>
            <a:ext cx="471488" cy="560635"/>
            <a:chOff x="2051720" y="3573016"/>
            <a:chExt cx="628571" cy="747719"/>
          </a:xfrm>
        </p:grpSpPr>
        <p:pic>
          <p:nvPicPr>
            <p:cNvPr id="14381" name="Picture 5" descr="C:\borrar\iconos\Basedatos_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6130" y="3573016"/>
              <a:ext cx="483452" cy="4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52 CuadroTexto"/>
            <p:cNvSpPr txBox="1"/>
            <p:nvPr/>
          </p:nvSpPr>
          <p:spPr>
            <a:xfrm>
              <a:off x="2051720" y="4012874"/>
              <a:ext cx="628571" cy="307861"/>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HCE</a:t>
              </a:r>
            </a:p>
          </p:txBody>
        </p:sp>
      </p:grpSp>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6256" y="4537473"/>
            <a:ext cx="495300" cy="49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n 3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60505" y="5021361"/>
            <a:ext cx="4238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1"/>
          <p:cNvPicPr>
            <a:picLocks noChangeAspect="1" noChangeArrowheads="1"/>
          </p:cNvPicPr>
          <p:nvPr/>
        </p:nvPicPr>
        <p:blipFill>
          <a:blip r:embed="rId6">
            <a:duotone>
              <a:prstClr val="black"/>
              <a:schemeClr val="accent1">
                <a:tint val="45000"/>
                <a:satMod val="400000"/>
              </a:schemeClr>
            </a:duotone>
            <a:extLst/>
          </a:blip>
          <a:srcRect/>
          <a:stretch>
            <a:fillRect/>
          </a:stretch>
        </p:blipFill>
        <p:spPr bwMode="auto">
          <a:xfrm>
            <a:off x="6525642" y="4366485"/>
            <a:ext cx="278606" cy="283369"/>
          </a:xfrm>
          <a:prstGeom prst="rect">
            <a:avLst/>
          </a:prstGeom>
          <a:noFill/>
          <a:ln>
            <a:noFill/>
          </a:ln>
          <a:effectLst/>
          <a:extLst/>
        </p:spPr>
      </p:pic>
      <p:sp>
        <p:nvSpPr>
          <p:cNvPr id="43" name="52 CuadroTexto"/>
          <p:cNvSpPr txBox="1"/>
          <p:nvPr/>
        </p:nvSpPr>
        <p:spPr>
          <a:xfrm>
            <a:off x="5003007" y="1497806"/>
            <a:ext cx="640556" cy="230832"/>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Registro</a:t>
            </a:r>
          </a:p>
        </p:txBody>
      </p:sp>
      <p:cxnSp>
        <p:nvCxnSpPr>
          <p:cNvPr id="45" name="Conector recto 44"/>
          <p:cNvCxnSpPr/>
          <p:nvPr/>
        </p:nvCxnSpPr>
        <p:spPr>
          <a:xfrm flipH="1">
            <a:off x="3629025" y="3544491"/>
            <a:ext cx="28575" cy="224670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50" name="CuadroTexto 49"/>
          <p:cNvSpPr txBox="1">
            <a:spLocks noChangeArrowheads="1"/>
          </p:cNvSpPr>
          <p:nvPr/>
        </p:nvSpPr>
        <p:spPr bwMode="auto">
          <a:xfrm>
            <a:off x="4250531" y="5561410"/>
            <a:ext cx="6864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altLang="en-US" sz="9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rPr>
              <a:t>Ciudadano</a:t>
            </a:r>
          </a:p>
        </p:txBody>
      </p:sp>
      <p:pic>
        <p:nvPicPr>
          <p:cNvPr id="51" name="Imagen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82692" y="5208985"/>
            <a:ext cx="37385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 name="Grupo 58"/>
          <p:cNvGrpSpPr>
            <a:grpSpLocks/>
          </p:cNvGrpSpPr>
          <p:nvPr/>
        </p:nvGrpSpPr>
        <p:grpSpPr bwMode="auto">
          <a:xfrm>
            <a:off x="3457576" y="896541"/>
            <a:ext cx="686989" cy="1120859"/>
            <a:chOff x="4610133" y="52408"/>
            <a:chExt cx="915544" cy="1494637"/>
          </a:xfrm>
        </p:grpSpPr>
        <p:grpSp>
          <p:nvGrpSpPr>
            <p:cNvPr id="14377" name="Grupo 23"/>
            <p:cNvGrpSpPr>
              <a:grpSpLocks/>
            </p:cNvGrpSpPr>
            <p:nvPr/>
          </p:nvGrpSpPr>
          <p:grpSpPr bwMode="auto">
            <a:xfrm>
              <a:off x="4610133" y="52408"/>
              <a:ext cx="915544" cy="1232999"/>
              <a:chOff x="5661981" y="637630"/>
              <a:chExt cx="915544" cy="1232999"/>
            </a:xfrm>
          </p:grpSpPr>
          <p:pic>
            <p:nvPicPr>
              <p:cNvPr id="14379" name="Imagen 10"/>
              <p:cNvPicPr>
                <a:picLocks noChangeAspect="1"/>
              </p:cNvPicPr>
              <p:nvPr/>
            </p:nvPicPr>
            <p:blipFill>
              <a:blip r:embed="rId11">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63662" y="1005953"/>
                <a:ext cx="864676" cy="86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52 CuadroTexto"/>
              <p:cNvSpPr txBox="1"/>
              <p:nvPr/>
            </p:nvSpPr>
            <p:spPr>
              <a:xfrm>
                <a:off x="5661981" y="637630"/>
                <a:ext cx="915544" cy="35398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25" b="1" i="0" u="none" strike="noStrike" kern="2000" cap="small" spc="75"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14378" name="CuadroTexto 54"/>
            <p:cNvSpPr txBox="1">
              <a:spLocks noChangeArrowheads="1"/>
            </p:cNvSpPr>
            <p:nvPr/>
          </p:nvSpPr>
          <p:spPr bwMode="auto">
            <a:xfrm>
              <a:off x="4653400" y="1285407"/>
              <a:ext cx="246189" cy="26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UY" altLang="en-US" sz="675"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78" name="Grupo 77"/>
          <p:cNvGrpSpPr>
            <a:grpSpLocks/>
          </p:cNvGrpSpPr>
          <p:nvPr/>
        </p:nvGrpSpPr>
        <p:grpSpPr bwMode="auto">
          <a:xfrm>
            <a:off x="578644" y="4743450"/>
            <a:ext cx="753666" cy="753666"/>
            <a:chOff x="2145763" y="4270063"/>
            <a:chExt cx="1641466" cy="1641466"/>
          </a:xfrm>
        </p:grpSpPr>
        <p:pic>
          <p:nvPicPr>
            <p:cNvPr id="1028" name="Picture 4" descr="http://upload.wikimedia.org/wikipedia/commons/5/59/%C3%8Dcono_Computadora_-_Internet.JPG"/>
            <p:cNvPicPr>
              <a:picLocks noChangeAspect="1" noChangeArrowheads="1"/>
            </p:cNvPicPr>
            <p:nvPr/>
          </p:nvPicPr>
          <p:blipFill>
            <a:blip r:embed="rId12" cstate="print">
              <a:duotone>
                <a:schemeClr val="accent4">
                  <a:shade val="45000"/>
                  <a:satMod val="135000"/>
                </a:schemeClr>
                <a:prstClr val="white"/>
              </a:duotone>
              <a:extLst/>
            </a:blip>
            <a:srcRect/>
            <a:stretch>
              <a:fillRect/>
            </a:stretch>
          </p:blipFill>
          <p:spPr bwMode="auto">
            <a:xfrm>
              <a:off x="2145763" y="4270063"/>
              <a:ext cx="1641466" cy="1641466"/>
            </a:xfrm>
            <a:prstGeom prst="rect">
              <a:avLst/>
            </a:prstGeom>
            <a:noFill/>
            <a:extLst/>
          </p:spPr>
        </p:pic>
        <p:pic>
          <p:nvPicPr>
            <p:cNvPr id="1030" name="Picture 6" descr="http://st.depositphotos.com/1637332/4992/v/950/depositphotos_49922691-Bouton-internet-health-icon-blue-sign.jpg"/>
            <p:cNvPicPr>
              <a:picLocks noChangeAspect="1" noChangeArrowheads="1"/>
            </p:cNvPicPr>
            <p:nvPr/>
          </p:nvPicPr>
          <p:blipFill>
            <a:blip r:embed="rId13" cstate="print">
              <a:duotone>
                <a:schemeClr val="accent4">
                  <a:shade val="45000"/>
                  <a:satMod val="135000"/>
                </a:schemeClr>
                <a:prstClr val="white"/>
              </a:duotone>
              <a:extLst/>
            </a:blip>
            <a:srcRect/>
            <a:stretch>
              <a:fillRect/>
            </a:stretch>
          </p:blipFill>
          <p:spPr bwMode="auto">
            <a:xfrm>
              <a:off x="2723418" y="4621812"/>
              <a:ext cx="468984" cy="468984"/>
            </a:xfrm>
            <a:prstGeom prst="rect">
              <a:avLst/>
            </a:prstGeom>
            <a:noFill/>
            <a:extLst/>
          </p:spPr>
        </p:pic>
      </p:grpSp>
      <p:grpSp>
        <p:nvGrpSpPr>
          <p:cNvPr id="83" name="Grupo 82"/>
          <p:cNvGrpSpPr>
            <a:grpSpLocks/>
          </p:cNvGrpSpPr>
          <p:nvPr/>
        </p:nvGrpSpPr>
        <p:grpSpPr bwMode="auto">
          <a:xfrm>
            <a:off x="2357438" y="4743450"/>
            <a:ext cx="752475" cy="753666"/>
            <a:chOff x="2145763" y="4270063"/>
            <a:chExt cx="1641466" cy="1641466"/>
          </a:xfrm>
        </p:grpSpPr>
        <p:pic>
          <p:nvPicPr>
            <p:cNvPr id="14373" name="Picture 4" descr="http://upload.wikimedia.org/wikipedia/commons/5/59/%C3%8Dcono_Computadora_-_Interne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45763" y="4270063"/>
              <a:ext cx="1641466" cy="164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6" descr="http://st.depositphotos.com/1637332/4992/v/950/depositphotos_49922691-Bouton-internet-health-icon-blue-sign.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23418" y="4621812"/>
              <a:ext cx="468984" cy="46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Elipse 2"/>
          <p:cNvSpPr/>
          <p:nvPr/>
        </p:nvSpPr>
        <p:spPr>
          <a:xfrm>
            <a:off x="208360" y="3053953"/>
            <a:ext cx="2711053" cy="285273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81" name="Elipse 80"/>
          <p:cNvSpPr/>
          <p:nvPr/>
        </p:nvSpPr>
        <p:spPr>
          <a:xfrm>
            <a:off x="6335316" y="3013472"/>
            <a:ext cx="2711053" cy="285154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52" name="52 CuadroTexto"/>
          <p:cNvSpPr txBox="1"/>
          <p:nvPr/>
        </p:nvSpPr>
        <p:spPr bwMode="auto">
          <a:xfrm>
            <a:off x="3530353" y="411550"/>
            <a:ext cx="1826740" cy="187651"/>
          </a:xfrm>
          <a:prstGeom prst="rect">
            <a:avLst/>
          </a:prstGeom>
          <a:noFill/>
        </p:spPr>
        <p:txBody>
          <a:bodyPr wrap="square">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2000" cap="small" spc="300" normalizeH="0" baseline="0" noProof="0" dirty="0">
                <a:ln>
                  <a:noFill/>
                </a:ln>
                <a:solidFill>
                  <a:schemeClr val="accent6"/>
                </a:solidFill>
                <a:effectLst/>
                <a:uLnTx/>
                <a:uFillTx/>
                <a:latin typeface="Verdana" panose="020B0604030504040204" pitchFamily="34" charset="0"/>
                <a:ea typeface="Verdana" panose="020B0604030504040204" pitchFamily="34" charset="0"/>
                <a:cs typeface="Verdana" panose="020B0604030504040204" pitchFamily="34" charset="0"/>
              </a:rPr>
              <a:t>HCEN</a:t>
            </a:r>
          </a:p>
        </p:txBody>
      </p:sp>
      <p:sp>
        <p:nvSpPr>
          <p:cNvPr id="53" name="52 CuadroTexto"/>
          <p:cNvSpPr txBox="1"/>
          <p:nvPr/>
        </p:nvSpPr>
        <p:spPr bwMode="auto">
          <a:xfrm>
            <a:off x="3258704" y="570771"/>
            <a:ext cx="2410568"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2000" cap="small" spc="75"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Plataforma Salud</a:t>
            </a:r>
          </a:p>
        </p:txBody>
      </p:sp>
      <p:sp>
        <p:nvSpPr>
          <p:cNvPr id="54" name="Rectángulo redondeado 53"/>
          <p:cNvSpPr/>
          <p:nvPr/>
        </p:nvSpPr>
        <p:spPr>
          <a:xfrm>
            <a:off x="3203848" y="877674"/>
            <a:ext cx="2520280" cy="1183174"/>
          </a:xfrm>
          <a:prstGeom prst="round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sysClr val="windowText" lastClr="000000"/>
              </a:solidFill>
              <a:effectLst/>
              <a:uLnTx/>
              <a:uFillTx/>
            </a:endParaRPr>
          </a:p>
        </p:txBody>
      </p:sp>
      <p:grpSp>
        <p:nvGrpSpPr>
          <p:cNvPr id="55" name="Grupo 54"/>
          <p:cNvGrpSpPr/>
          <p:nvPr/>
        </p:nvGrpSpPr>
        <p:grpSpPr>
          <a:xfrm>
            <a:off x="6809492" y="3092282"/>
            <a:ext cx="465525" cy="324216"/>
            <a:chOff x="9819246" y="892908"/>
            <a:chExt cx="465525" cy="324216"/>
          </a:xfrm>
        </p:grpSpPr>
        <p:pic>
          <p:nvPicPr>
            <p:cNvPr id="56" name="Imagen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895228" y="898236"/>
              <a:ext cx="313561" cy="313561"/>
            </a:xfrm>
            <a:prstGeom prst="rect">
              <a:avLst/>
            </a:prstGeom>
          </p:spPr>
        </p:pic>
        <p:sp>
          <p:nvSpPr>
            <p:cNvPr id="57" name="CuadroTexto 56"/>
            <p:cNvSpPr txBox="1"/>
            <p:nvPr/>
          </p:nvSpPr>
          <p:spPr>
            <a:xfrm>
              <a:off x="9819246" y="892908"/>
              <a:ext cx="465525" cy="324216"/>
            </a:xfrm>
            <a:prstGeom prst="rect">
              <a:avLst/>
            </a:prstGeom>
            <a:noFill/>
          </p:spPr>
          <p:txBody>
            <a:bodyPr wrap="none" rtlCol="0">
              <a:prstTxWarp prst="textPlain">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sz="1800" b="1" i="0" u="none" strike="noStrike" kern="0" cap="none" spc="0" normalizeH="0" baseline="0" noProof="0" dirty="0">
                  <a:ln>
                    <a:noFill/>
                  </a:ln>
                  <a:solidFill>
                    <a:schemeClr val="accent1"/>
                  </a:solidFill>
                  <a:effectLst/>
                  <a:uLnTx/>
                  <a:uFillTx/>
                </a:rPr>
                <a:t>&lt;      &gt;</a:t>
              </a:r>
            </a:p>
          </p:txBody>
        </p:sp>
      </p:grpSp>
      <p:grpSp>
        <p:nvGrpSpPr>
          <p:cNvPr id="58" name="Grupo 57"/>
          <p:cNvGrpSpPr/>
          <p:nvPr/>
        </p:nvGrpSpPr>
        <p:grpSpPr>
          <a:xfrm>
            <a:off x="2174681" y="3316485"/>
            <a:ext cx="465525" cy="324216"/>
            <a:chOff x="9819246" y="892908"/>
            <a:chExt cx="465525" cy="324216"/>
          </a:xfrm>
        </p:grpSpPr>
        <p:pic>
          <p:nvPicPr>
            <p:cNvPr id="60" name="Imagen 59"/>
            <p:cNvPicPr>
              <a:picLocks noChangeAspect="1"/>
            </p:cNvPicPr>
            <p:nvPr/>
          </p:nvPicPr>
          <p:blipFill>
            <a:blip r:embed="rId1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895228" y="898236"/>
              <a:ext cx="313561" cy="313561"/>
            </a:xfrm>
            <a:prstGeom prst="rect">
              <a:avLst/>
            </a:prstGeom>
          </p:spPr>
        </p:pic>
        <p:sp>
          <p:nvSpPr>
            <p:cNvPr id="61" name="CuadroTexto 60"/>
            <p:cNvSpPr txBox="1"/>
            <p:nvPr/>
          </p:nvSpPr>
          <p:spPr>
            <a:xfrm>
              <a:off x="9819246" y="892908"/>
              <a:ext cx="465525" cy="324216"/>
            </a:xfrm>
            <a:prstGeom prst="rect">
              <a:avLst/>
            </a:prstGeom>
            <a:noFill/>
          </p:spPr>
          <p:txBody>
            <a:bodyPr wrap="none" rtlCol="0">
              <a:prstTxWarp prst="textPlain">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sz="1800" b="1" i="0" u="none" strike="noStrike" kern="0" cap="none" spc="0" normalizeH="0" baseline="0" noProof="0" dirty="0">
                  <a:ln>
                    <a:noFill/>
                  </a:ln>
                  <a:solidFill>
                    <a:schemeClr val="accent4">
                      <a:lumMod val="60000"/>
                      <a:lumOff val="40000"/>
                    </a:schemeClr>
                  </a:solidFill>
                  <a:effectLst/>
                  <a:uLnTx/>
                  <a:uFillTx/>
                </a:rPr>
                <a:t>&lt;      &gt;</a:t>
              </a:r>
            </a:p>
          </p:txBody>
        </p:sp>
      </p:grpSp>
      <p:grpSp>
        <p:nvGrpSpPr>
          <p:cNvPr id="62" name="Grupo 61"/>
          <p:cNvGrpSpPr>
            <a:grpSpLocks/>
          </p:cNvGrpSpPr>
          <p:nvPr/>
        </p:nvGrpSpPr>
        <p:grpSpPr bwMode="auto">
          <a:xfrm>
            <a:off x="6874074" y="4263925"/>
            <a:ext cx="752475" cy="753666"/>
            <a:chOff x="2145763" y="4270063"/>
            <a:chExt cx="1641466" cy="1641466"/>
          </a:xfrm>
        </p:grpSpPr>
        <p:pic>
          <p:nvPicPr>
            <p:cNvPr id="63" name="Picture 4" descr="http://upload.wikimedia.org/wikipedia/commons/5/59/%C3%8Dcono_Computadora_-_Interne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45763" y="4270063"/>
              <a:ext cx="1641466" cy="164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 descr="http://st.depositphotos.com/1637332/4992/v/950/depositphotos_49922691-Bouton-internet-health-icon-blue-sign.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23418" y="4621812"/>
              <a:ext cx="468984" cy="46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Imagen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13285" y="3563934"/>
            <a:ext cx="260746" cy="260746"/>
          </a:xfrm>
          <a:prstGeom prst="rect">
            <a:avLst/>
          </a:prstGeom>
        </p:spPr>
      </p:pic>
      <p:pic>
        <p:nvPicPr>
          <p:cNvPr id="65" name="Imagen 6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49395" y="3505001"/>
            <a:ext cx="260746" cy="260746"/>
          </a:xfrm>
          <a:prstGeom prst="rect">
            <a:avLst/>
          </a:prstGeom>
        </p:spPr>
      </p:pic>
      <p:pic>
        <p:nvPicPr>
          <p:cNvPr id="66" name="Imagen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01070" y="3544491"/>
            <a:ext cx="260746" cy="260746"/>
          </a:xfrm>
          <a:prstGeom prst="rect">
            <a:avLst/>
          </a:prstGeom>
        </p:spPr>
      </p:pic>
      <p:pic>
        <p:nvPicPr>
          <p:cNvPr id="68" name="Imagen 6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90596" y="3544491"/>
            <a:ext cx="260746" cy="260746"/>
          </a:xfrm>
          <a:prstGeom prst="rect">
            <a:avLst/>
          </a:prstGeom>
        </p:spPr>
      </p:pic>
      <p:pic>
        <p:nvPicPr>
          <p:cNvPr id="69" name="Imagen 6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61919" y="3556275"/>
            <a:ext cx="260746" cy="260746"/>
          </a:xfrm>
          <a:prstGeom prst="rect">
            <a:avLst/>
          </a:prstGeom>
        </p:spPr>
      </p:pic>
      <p:sp>
        <p:nvSpPr>
          <p:cNvPr id="70" name="CuadroTexto 69"/>
          <p:cNvSpPr txBox="1"/>
          <p:nvPr/>
        </p:nvSpPr>
        <p:spPr>
          <a:xfrm>
            <a:off x="4833051" y="3481107"/>
            <a:ext cx="3562707" cy="92333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sz="1800" b="1" i="0" u="none" strike="noStrike" kern="0" cap="none" spc="0" normalizeH="0" baseline="0" noProof="0" dirty="0">
                <a:ln w="0"/>
                <a:solidFill>
                  <a:sysClr val="windowText" lastClr="000000"/>
                </a:solidFill>
                <a:effectLst/>
                <a:uLnTx/>
                <a:uFillTx/>
                <a:latin typeface="Calibri"/>
                <a:cs typeface="Arial" panose="020B0604020202020204" pitchFamily="34" charset="0"/>
              </a:rPr>
              <a:t>Federación</a:t>
            </a:r>
          </a:p>
          <a:p>
            <a:pPr marL="0" marR="0" lvl="0" indent="0" defTabSz="914400" eaLnBrk="1" fontAlgn="auto" latinLnBrk="0" hangingPunct="1">
              <a:lnSpc>
                <a:spcPct val="100000"/>
              </a:lnSpc>
              <a:spcBef>
                <a:spcPts val="0"/>
              </a:spcBef>
              <a:spcAft>
                <a:spcPts val="0"/>
              </a:spcAft>
              <a:buClrTx/>
              <a:buSzTx/>
              <a:buFontTx/>
              <a:buNone/>
              <a:tabLst/>
              <a:defRPr/>
            </a:pPr>
            <a:r>
              <a:rPr kumimoji="0" lang="es-UY" sz="1800" b="0" i="0" u="none" strike="noStrike" kern="0" cap="none" spc="0" normalizeH="0" baseline="0" noProof="0" dirty="0">
                <a:ln w="0"/>
                <a:solidFill>
                  <a:sysClr val="windowText" lastClr="000000"/>
                </a:solidFill>
                <a:effectLst/>
                <a:uLnTx/>
                <a:uFillTx/>
                <a:latin typeface="Calibri"/>
                <a:cs typeface="Arial" panose="020B0604020202020204" pitchFamily="34" charset="0"/>
              </a:rPr>
              <a:t>	Cada efector </a:t>
            </a:r>
            <a:r>
              <a:rPr kumimoji="0" lang="es-UY" sz="1800" b="0" i="0" u="none" strike="noStrike" kern="0" cap="none" spc="0" normalizeH="0" baseline="0" noProof="0" dirty="0" err="1">
                <a:ln w="0"/>
                <a:solidFill>
                  <a:sysClr val="windowText" lastClr="000000"/>
                </a:solidFill>
                <a:effectLst/>
                <a:uLnTx/>
                <a:uFillTx/>
                <a:latin typeface="Calibri"/>
                <a:cs typeface="Arial" panose="020B0604020202020204" pitchFamily="34" charset="0"/>
              </a:rPr>
              <a:t>disponibiliza</a:t>
            </a:r>
            <a:r>
              <a:rPr kumimoji="0" lang="es-UY" sz="1800" b="0" i="0" u="none" strike="noStrike" kern="0" cap="none" spc="0" normalizeH="0" baseline="0" noProof="0" dirty="0">
                <a:ln w="0"/>
                <a:solidFill>
                  <a:sysClr val="windowText" lastClr="000000"/>
                </a:solidFill>
                <a:effectLst/>
                <a:uLnTx/>
                <a:uFillTx/>
                <a:latin typeface="Calibri"/>
                <a:cs typeface="Arial" panose="020B0604020202020204" pitchFamily="34" charset="0"/>
              </a:rPr>
              <a:t> </a:t>
            </a:r>
            <a:br>
              <a:rPr kumimoji="0" lang="es-UY" sz="1800" b="0" i="0" u="none" strike="noStrike" kern="0" cap="none" spc="0" normalizeH="0" baseline="0" noProof="0" dirty="0">
                <a:ln w="0"/>
                <a:solidFill>
                  <a:sysClr val="windowText" lastClr="000000"/>
                </a:solidFill>
                <a:effectLst/>
                <a:uLnTx/>
                <a:uFillTx/>
                <a:latin typeface="Calibri"/>
                <a:cs typeface="Arial" panose="020B0604020202020204" pitchFamily="34" charset="0"/>
              </a:rPr>
            </a:br>
            <a:r>
              <a:rPr kumimoji="0" lang="es-UY" sz="1800" b="0" i="0" u="none" strike="noStrike" kern="0" cap="none" spc="0" normalizeH="0" baseline="0" noProof="0" dirty="0">
                <a:ln w="0"/>
                <a:solidFill>
                  <a:sysClr val="windowText" lastClr="000000"/>
                </a:solidFill>
                <a:effectLst/>
                <a:uLnTx/>
                <a:uFillTx/>
                <a:latin typeface="Calibri"/>
                <a:cs typeface="Arial" panose="020B0604020202020204" pitchFamily="34" charset="0"/>
              </a:rPr>
              <a:t>	sus actos a la HCEN</a:t>
            </a:r>
          </a:p>
        </p:txBody>
      </p:sp>
      <p:sp>
        <p:nvSpPr>
          <p:cNvPr id="71" name="CuadroTexto 70"/>
          <p:cNvSpPr txBox="1"/>
          <p:nvPr/>
        </p:nvSpPr>
        <p:spPr>
          <a:xfrm>
            <a:off x="6228184" y="-27384"/>
            <a:ext cx="2985113"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Y" sz="2000" b="1" i="0" u="none" strike="noStrike" kern="0" cap="none" spc="0" normalizeH="0" baseline="0" noProof="0" dirty="0">
                <a:ln w="0"/>
                <a:solidFill>
                  <a:schemeClr val="bg2">
                    <a:lumMod val="50000"/>
                  </a:schemeClr>
                </a:solidFill>
                <a:effectLst>
                  <a:outerShdw blurRad="38100" dist="25400" dir="5400000" algn="ctr" rotWithShape="0">
                    <a:srgbClr val="6E747A">
                      <a:alpha val="43000"/>
                    </a:srgbClr>
                  </a:outerShdw>
                </a:effectLst>
                <a:uLnTx/>
                <a:uFillTx/>
                <a:latin typeface="Verdana" panose="020B0604030504040204" pitchFamily="34" charset="0"/>
                <a:ea typeface="Verdana" panose="020B0604030504040204" pitchFamily="34" charset="0"/>
                <a:cs typeface="Verdana" panose="020B0604030504040204" pitchFamily="34" charset="0"/>
              </a:rPr>
              <a:t>Caso </a:t>
            </a:r>
            <a:br>
              <a:rPr kumimoji="0" lang="es-UY" sz="2000" b="1" i="0" u="none" strike="noStrike" kern="0" cap="none" spc="0" normalizeH="0" baseline="0" noProof="0" dirty="0">
                <a:ln w="0"/>
                <a:solidFill>
                  <a:schemeClr val="bg2">
                    <a:lumMod val="50000"/>
                  </a:schemeClr>
                </a:solidFill>
                <a:effectLst>
                  <a:outerShdw blurRad="38100" dist="25400" dir="5400000" algn="ctr" rotWithShape="0">
                    <a:srgbClr val="6E747A">
                      <a:alpha val="43000"/>
                    </a:srgbClr>
                  </a:outerShdw>
                </a:effectLst>
                <a:uLnTx/>
                <a:uFillTx/>
                <a:latin typeface="Verdana" panose="020B0604030504040204" pitchFamily="34" charset="0"/>
                <a:ea typeface="Verdana" panose="020B0604030504040204" pitchFamily="34" charset="0"/>
                <a:cs typeface="Verdana" panose="020B0604030504040204" pitchFamily="34" charset="0"/>
              </a:rPr>
            </a:br>
            <a:r>
              <a:rPr kumimoji="0" lang="es-UY" sz="2000" b="1" i="0" u="none" strike="noStrike" kern="0" cap="none" spc="0" normalizeH="0" baseline="0" noProof="0" dirty="0">
                <a:ln w="0"/>
                <a:solidFill>
                  <a:schemeClr val="bg2">
                    <a:lumMod val="50000"/>
                  </a:schemeClr>
                </a:solidFill>
                <a:effectLst>
                  <a:outerShdw blurRad="38100" dist="25400" dir="5400000" algn="ctr" rotWithShape="0">
                    <a:srgbClr val="6E747A">
                      <a:alpha val="43000"/>
                    </a:srgbClr>
                  </a:outerShdw>
                </a:effectLst>
                <a:uLnTx/>
                <a:uFillTx/>
                <a:latin typeface="Verdana" panose="020B0604030504040204" pitchFamily="34" charset="0"/>
                <a:ea typeface="Verdana" panose="020B0604030504040204" pitchFamily="34" charset="0"/>
                <a:cs typeface="Verdana" panose="020B0604030504040204" pitchFamily="34" charset="0"/>
              </a:rPr>
              <a:t>Proveedor de HCEN</a:t>
            </a:r>
          </a:p>
        </p:txBody>
      </p:sp>
      <p:sp>
        <p:nvSpPr>
          <p:cNvPr id="73" name="52 CuadroTexto"/>
          <p:cNvSpPr txBox="1"/>
          <p:nvPr/>
        </p:nvSpPr>
        <p:spPr>
          <a:xfrm>
            <a:off x="3499396" y="1841949"/>
            <a:ext cx="640556" cy="230832"/>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Usuarios</a:t>
            </a:r>
          </a:p>
        </p:txBody>
      </p:sp>
    </p:spTree>
    <p:extLst>
      <p:ext uri="{BB962C8B-B14F-4D97-AF65-F5344CB8AC3E}">
        <p14:creationId xmlns:p14="http://schemas.microsoft.com/office/powerpoint/2010/main" val="179024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ntr" presetSubtype="1" fill="hold" nodeType="withEffect">
                                  <p:stCondLst>
                                    <p:cond delay="0"/>
                                  </p:stCondLst>
                                  <p:childTnLst>
                                    <p:set>
                                      <p:cBhvr>
                                        <p:cTn id="8" dur="1" fill="hold">
                                          <p:stCondLst>
                                            <p:cond delay="0"/>
                                          </p:stCondLst>
                                        </p:cTn>
                                        <p:tgtEl>
                                          <p:spTgt spid="78"/>
                                        </p:tgtEl>
                                        <p:attrNameLst>
                                          <p:attrName>style.visibility</p:attrName>
                                        </p:attrNameLst>
                                      </p:cBhvr>
                                      <p:to>
                                        <p:strVal val="visible"/>
                                      </p:to>
                                    </p:set>
                                    <p:animEffect transition="in" filter="wheel(1)">
                                      <p:cBhvr>
                                        <p:cTn id="9" dur="2000"/>
                                        <p:tgtEl>
                                          <p:spTgt spid="78"/>
                                        </p:tgtEl>
                                      </p:cBhvr>
                                    </p:animEffect>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par>
                          <p:cTn id="12" fill="hold" nodeType="withGroup">
                            <p:stCondLst>
                              <p:cond delay="2000"/>
                            </p:stCondLst>
                            <p:childTnLst>
                              <p:par>
                                <p:cTn id="13" presetID="10" presetClass="exit" presetSubtype="0" fill="hold" grpId="0"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nodeType="afterGroup">
                            <p:stCondLst>
                              <p:cond delay="2500"/>
                            </p:stCondLst>
                            <p:childTnLst>
                              <p:par>
                                <p:cTn id="17" presetID="10" presetClass="exit" presetSubtype="0" fill="hold" grpId="1" nodeType="afterEffect">
                                  <p:stCondLst>
                                    <p:cond delay="0"/>
                                  </p:stCondLst>
                                  <p:childTnLst>
                                    <p:animEffect transition="out" filter="fade">
                                      <p:cBhvr>
                                        <p:cTn id="18" dur="500"/>
                                        <p:tgtEl>
                                          <p:spTgt spid="50"/>
                                        </p:tgtEl>
                                      </p:cBhvr>
                                    </p:animEffect>
                                    <p:set>
                                      <p:cBhvr>
                                        <p:cTn id="19" dur="1" fill="hold">
                                          <p:stCondLst>
                                            <p:cond delay="499"/>
                                          </p:stCondLst>
                                        </p:cTn>
                                        <p:tgtEl>
                                          <p:spTgt spid="50"/>
                                        </p:tgtEl>
                                        <p:attrNameLst>
                                          <p:attrName>style.visibility</p:attrName>
                                        </p:attrNameLst>
                                      </p:cBhvr>
                                      <p:to>
                                        <p:strVal val="hidden"/>
                                      </p:to>
                                    </p:set>
                                  </p:childTnLst>
                                </p:cTn>
                              </p:par>
                            </p:childTnLst>
                          </p:cTn>
                        </p:par>
                        <p:par>
                          <p:cTn id="20" fill="hold">
                            <p:stCondLst>
                              <p:cond delay="3000"/>
                            </p:stCondLst>
                            <p:childTnLst>
                              <p:par>
                                <p:cTn id="21" presetID="42" presetClass="path" presetSubtype="0" accel="50000" decel="50000" fill="hold" nodeType="afterEffect">
                                  <p:stCondLst>
                                    <p:cond delay="0"/>
                                  </p:stCondLst>
                                  <p:childTnLst>
                                    <p:animMotion origin="layout" path="M 0 4.44444E-6 L -0.28819 0.00509 " pathEditMode="relative" rAng="0" ptsTypes="AA">
                                      <p:cBhvr>
                                        <p:cTn id="22" dur="2000" fill="hold"/>
                                        <p:tgtEl>
                                          <p:spTgt spid="14"/>
                                        </p:tgtEl>
                                        <p:attrNameLst>
                                          <p:attrName>ppt_x</p:attrName>
                                          <p:attrName>ppt_y</p:attrName>
                                        </p:attrNameLst>
                                      </p:cBhvr>
                                      <p:rCtr x="-14410" y="255"/>
                                    </p:animMotion>
                                  </p:childTnLst>
                                </p:cTn>
                              </p:par>
                              <p:par>
                                <p:cTn id="23" presetID="21" presetClass="entr" presetSubtype="1"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heel(1)">
                                      <p:cBhvr>
                                        <p:cTn id="25" dur="2000"/>
                                        <p:tgtEl>
                                          <p:spTgt spid="59"/>
                                        </p:tgtEl>
                                      </p:cBhvr>
                                    </p:animEffect>
                                  </p:childTnLst>
                                </p:cTn>
                              </p:par>
                            </p:childTnLst>
                          </p:cTn>
                        </p:par>
                        <p:par>
                          <p:cTn id="26" fill="hold">
                            <p:stCondLst>
                              <p:cond delay="5000"/>
                            </p:stCondLst>
                            <p:childTnLst>
                              <p:par>
                                <p:cTn id="27" presetID="1" presetClass="entr" presetSubtype="0"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par>
                          <p:cTn id="29" fill="hold">
                            <p:stCondLst>
                              <p:cond delay="5000"/>
                            </p:stCondLst>
                            <p:childTnLst>
                              <p:par>
                                <p:cTn id="30" presetID="1" presetClass="entr" presetSubtype="0"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childTnLst>
                                </p:cTn>
                              </p:par>
                            </p:childTnLst>
                          </p:cTn>
                        </p:par>
                        <p:par>
                          <p:cTn id="32" fill="hold" nodeType="afterGroup">
                            <p:stCondLst>
                              <p:cond delay="5000"/>
                            </p:stCondLst>
                            <p:childTnLst>
                              <p:par>
                                <p:cTn id="33" presetID="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1000"/>
                                  </p:stCondLst>
                                  <p:childTnLst>
                                    <p:set>
                                      <p:cBhvr>
                                        <p:cTn id="36" dur="1" fill="hold">
                                          <p:stCondLst>
                                            <p:cond delay="0"/>
                                          </p:stCondLst>
                                        </p:cTn>
                                        <p:tgtEl>
                                          <p:spTgt spid="5"/>
                                        </p:tgtEl>
                                        <p:attrNameLst>
                                          <p:attrName>style.visibility</p:attrName>
                                        </p:attrNameLst>
                                      </p:cBhvr>
                                      <p:to>
                                        <p:strVal val="visible"/>
                                      </p:to>
                                    </p:set>
                                  </p:childTnLst>
                                </p:cTn>
                              </p:par>
                            </p:childTnLst>
                          </p:cTn>
                        </p:par>
                        <p:par>
                          <p:cTn id="37" fill="hold" nodeType="afterGroup">
                            <p:stCondLst>
                              <p:cond delay="6000"/>
                            </p:stCondLst>
                            <p:childTnLst>
                              <p:par>
                                <p:cTn id="38" presetID="1" presetClass="entr" presetSubtype="0" fill="hold" nodeType="afterEffect">
                                  <p:stCondLst>
                                    <p:cond delay="1500"/>
                                  </p:stCondLst>
                                  <p:childTnLst>
                                    <p:set>
                                      <p:cBhvr>
                                        <p:cTn id="39" dur="1" fill="hold">
                                          <p:stCondLst>
                                            <p:cond delay="0"/>
                                          </p:stCondLst>
                                        </p:cTn>
                                        <p:tgtEl>
                                          <p:spTgt spid="11"/>
                                        </p:tgtEl>
                                        <p:attrNameLst>
                                          <p:attrName>style.visibility</p:attrName>
                                        </p:attrNameLst>
                                      </p:cBhvr>
                                      <p:to>
                                        <p:strVal val="visible"/>
                                      </p:to>
                                    </p:set>
                                  </p:childTnLst>
                                </p:cTn>
                              </p:par>
                            </p:childTnLst>
                          </p:cTn>
                        </p:par>
                        <p:par>
                          <p:cTn id="40" fill="hold" nodeType="afterGroup">
                            <p:stCondLst>
                              <p:cond delay="7500"/>
                            </p:stCondLst>
                            <p:childTnLst>
                              <p:par>
                                <p:cTn id="41" presetID="42" presetClass="path" presetSubtype="0" accel="50000" decel="50000" fill="hold" nodeType="afterEffect">
                                  <p:stCondLst>
                                    <p:cond delay="0"/>
                                  </p:stCondLst>
                                  <p:childTnLst>
                                    <p:animMotion origin="layout" path="M -4.44444E-6 -7.40741E-7 L 0.12708 -0.14259 " pathEditMode="fixed" rAng="0" ptsTypes="AA">
                                      <p:cBhvr>
                                        <p:cTn id="42" dur="2000" fill="hold"/>
                                        <p:tgtEl>
                                          <p:spTgt spid="11"/>
                                        </p:tgtEl>
                                        <p:attrNameLst>
                                          <p:attrName>ppt_x</p:attrName>
                                          <p:attrName>ppt_y</p:attrName>
                                        </p:attrNameLst>
                                      </p:cBhvr>
                                      <p:rCtr x="5069" y="-6111"/>
                                    </p:animMotion>
                                  </p:childTnLst>
                                  <p:subTnLst>
                                    <p:set>
                                      <p:cBhvr override="childStyle">
                                        <p:cTn dur="1" fill="hold" display="0" masterRel="sameClick" afterEffect="1">
                                          <p:stCondLst>
                                            <p:cond evt="end" delay="0">
                                              <p:tn val="41"/>
                                            </p:cond>
                                          </p:stCondLst>
                                        </p:cTn>
                                        <p:tgtEl>
                                          <p:spTgt spid="11"/>
                                        </p:tgtEl>
                                        <p:attrNameLst>
                                          <p:attrName>style.visibility</p:attrName>
                                        </p:attrNameLst>
                                      </p:cBhvr>
                                      <p:to>
                                        <p:strVal val="hidden"/>
                                      </p:to>
                                    </p:set>
                                  </p:subTnLst>
                                </p:cTn>
                              </p:par>
                              <p:par>
                                <p:cTn id="43" presetID="10" presetClass="exit" presetSubtype="0" fill="hold" nodeType="with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par>
                          <p:cTn id="46" fill="hold">
                            <p:stCondLst>
                              <p:cond delay="9500"/>
                            </p:stCondLst>
                            <p:childTnLst>
                              <p:par>
                                <p:cTn id="47" presetID="1"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par>
                          <p:cTn id="49" fill="hold">
                            <p:stCondLst>
                              <p:cond delay="9500"/>
                            </p:stCondLst>
                            <p:childTnLst>
                              <p:par>
                                <p:cTn id="50" presetID="64" presetClass="path" presetSubtype="0" accel="50000" decel="50000" fill="hold" nodeType="afterEffect">
                                  <p:stCondLst>
                                    <p:cond delay="0"/>
                                  </p:stCondLst>
                                  <p:childTnLst>
                                    <p:animMotion origin="layout" path="M -4.44444E-6 4.07407E-6 L 0.20157 -0.24352 " pathEditMode="relative" rAng="0" ptsTypes="AA">
                                      <p:cBhvr>
                                        <p:cTn id="51" dur="2000" fill="hold"/>
                                        <p:tgtEl>
                                          <p:spTgt spid="58"/>
                                        </p:tgtEl>
                                        <p:attrNameLst>
                                          <p:attrName>ppt_x</p:attrName>
                                          <p:attrName>ppt_y</p:attrName>
                                        </p:attrNameLst>
                                      </p:cBhvr>
                                      <p:rCtr x="10069" y="-12176"/>
                                    </p:animMotion>
                                  </p:childTnLst>
                                </p:cTn>
                              </p:par>
                            </p:childTnLst>
                          </p:cTn>
                        </p:par>
                        <p:par>
                          <p:cTn id="52" fill="hold" nodeType="afterGroup">
                            <p:stCondLst>
                              <p:cond delay="115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nodeType="afterGroup">
                            <p:stCondLst>
                              <p:cond delay="12000"/>
                            </p:stCondLst>
                            <p:childTnLst>
                              <p:par>
                                <p:cTn id="57" presetID="22" presetClass="entr" presetSubtype="8"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par>
                          <p:cTn id="60" fill="hold">
                            <p:stCondLst>
                              <p:cond delay="12500"/>
                            </p:stCondLst>
                            <p:childTnLst>
                              <p:par>
                                <p:cTn id="61" presetID="1" presetClass="exit" presetSubtype="0" fill="hold" nodeType="afterEffect">
                                  <p:stCondLst>
                                    <p:cond delay="0"/>
                                  </p:stCondLst>
                                  <p:childTnLst>
                                    <p:set>
                                      <p:cBhvr>
                                        <p:cTn id="62" dur="1" fill="hold">
                                          <p:stCondLst>
                                            <p:cond delay="0"/>
                                          </p:stCondLst>
                                        </p:cTn>
                                        <p:tgtEl>
                                          <p:spTgt spid="58"/>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3"/>
                                        </p:tgtEl>
                                        <p:attrNameLst>
                                          <p:attrName>style.visibility</p:attrName>
                                        </p:attrNameLst>
                                      </p:cBhvr>
                                      <p:to>
                                        <p:strVal val="hidden"/>
                                      </p:to>
                                    </p:set>
                                  </p:childTnLst>
                                </p:cTn>
                              </p:par>
                            </p:childTnLst>
                          </p:cTn>
                        </p:par>
                        <p:par>
                          <p:cTn id="67" fill="hold" nodeType="afterGroup">
                            <p:stCondLst>
                              <p:cond delay="0"/>
                            </p:stCondLst>
                            <p:childTnLst>
                              <p:par>
                                <p:cTn id="68" presetID="10" presetClass="exit" presetSubtype="0" fill="hold" nodeType="afterEffect">
                                  <p:stCondLst>
                                    <p:cond delay="0"/>
                                  </p:stCondLst>
                                  <p:childTnLst>
                                    <p:animEffect transition="out" filter="fade">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par>
                          <p:cTn id="74" fill="hold" nodeType="afterGroup">
                            <p:stCondLst>
                              <p:cond delay="500"/>
                            </p:stCondLst>
                            <p:childTnLst>
                              <p:par>
                                <p:cTn id="75" presetID="42" presetClass="path" presetSubtype="0" accel="50000" decel="50000" fill="hold" nodeType="afterEffect">
                                  <p:stCondLst>
                                    <p:cond delay="0"/>
                                  </p:stCondLst>
                                  <p:childTnLst>
                                    <p:animMotion origin="layout" path="M 2.77778E-7 2.96296E-6 L -0.04878 0.10115 " pathEditMode="relative" rAng="0" ptsTypes="AA">
                                      <p:cBhvr>
                                        <p:cTn id="76" dur="2000" fill="hold"/>
                                        <p:tgtEl>
                                          <p:spTgt spid="6"/>
                                        </p:tgtEl>
                                        <p:attrNameLst>
                                          <p:attrName>ppt_x</p:attrName>
                                          <p:attrName>ppt_y</p:attrName>
                                        </p:attrNameLst>
                                      </p:cBhvr>
                                      <p:rCtr x="-2448" y="5046"/>
                                    </p:animMotion>
                                  </p:childTnLst>
                                </p:cTn>
                              </p:par>
                            </p:childTnLst>
                          </p:cTn>
                        </p:par>
                        <p:par>
                          <p:cTn id="77" fill="hold" nodeType="afterGroup">
                            <p:stCondLst>
                              <p:cond delay="2500"/>
                            </p:stCondLst>
                            <p:childTnLst>
                              <p:par>
                                <p:cTn id="78" presetID="42" presetClass="path" presetSubtype="0" accel="50000" decel="50000" fill="hold" nodeType="afterEffect">
                                  <p:stCondLst>
                                    <p:cond delay="0"/>
                                  </p:stCondLst>
                                  <p:childTnLst>
                                    <p:animMotion origin="layout" path="M -4.58333E-6 -2.22222E-6 L -0.09948 0.00625 " pathEditMode="relative" rAng="0" ptsTypes="AA">
                                      <p:cBhvr>
                                        <p:cTn id="79" dur="2000" fill="hold"/>
                                        <p:tgtEl>
                                          <p:spTgt spid="8"/>
                                        </p:tgtEl>
                                        <p:attrNameLst>
                                          <p:attrName>ppt_x</p:attrName>
                                          <p:attrName>ppt_y</p:attrName>
                                        </p:attrNameLst>
                                      </p:cBhvr>
                                      <p:rCtr x="-572900" y="-138900"/>
                                    </p:animMotion>
                                  </p:childTnLst>
                                </p:cTn>
                              </p:par>
                            </p:childTnLst>
                          </p:cTn>
                        </p:par>
                        <p:par>
                          <p:cTn id="80" fill="hold">
                            <p:stCondLst>
                              <p:cond delay="4500"/>
                            </p:stCondLst>
                            <p:childTnLst>
                              <p:par>
                                <p:cTn id="81" presetID="1" presetClass="exit" presetSubtype="0" fill="hold" grpId="2" nodeType="afterEffect">
                                  <p:stCondLst>
                                    <p:cond delay="0"/>
                                  </p:stCondLst>
                                  <p:childTnLst>
                                    <p:set>
                                      <p:cBhvr>
                                        <p:cTn id="82" dur="1" fill="hold">
                                          <p:stCondLst>
                                            <p:cond delay="0"/>
                                          </p:stCondLst>
                                        </p:cTn>
                                        <p:tgtEl>
                                          <p:spTgt spid="50"/>
                                        </p:tgtEl>
                                        <p:attrNameLst>
                                          <p:attrName>style.visibility</p:attrName>
                                        </p:attrNameLst>
                                      </p:cBhvr>
                                      <p:to>
                                        <p:strVal val="hidden"/>
                                      </p:to>
                                    </p:set>
                                  </p:childTnLst>
                                </p:cTn>
                              </p:par>
                            </p:childTnLst>
                          </p:cTn>
                        </p:par>
                        <p:par>
                          <p:cTn id="83" fill="hold" nodeType="afterGroup">
                            <p:stCondLst>
                              <p:cond delay="4500"/>
                            </p:stCondLst>
                            <p:childTnLst>
                              <p:par>
                                <p:cTn id="84" presetID="1" presetClass="entr" presetSubtype="0" fill="hold" grpId="0" nodeType="afterEffect">
                                  <p:stCondLst>
                                    <p:cond delay="0"/>
                                  </p:stCondLst>
                                  <p:childTnLst>
                                    <p:set>
                                      <p:cBhvr>
                                        <p:cTn id="85" dur="1" fill="hold">
                                          <p:stCondLst>
                                            <p:cond delay="0"/>
                                          </p:stCondLst>
                                        </p:cTn>
                                        <p:tgtEl>
                                          <p:spTgt spid="81"/>
                                        </p:tgtEl>
                                        <p:attrNameLst>
                                          <p:attrName>style.visibility</p:attrName>
                                        </p:attrNameLst>
                                      </p:cBhvr>
                                      <p:to>
                                        <p:strVal val="visible"/>
                                      </p:to>
                                    </p:set>
                                  </p:childTnLst>
                                </p:cTn>
                              </p:par>
                            </p:childTnLst>
                          </p:cTn>
                        </p:par>
                        <p:par>
                          <p:cTn id="86" fill="hold" nodeType="afterGroup">
                            <p:stCondLst>
                              <p:cond delay="4500"/>
                            </p:stCondLst>
                            <p:childTnLst>
                              <p:par>
                                <p:cTn id="87" presetID="22" presetClass="entr" presetSubtype="1" fill="hold"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up)">
                                      <p:cBhvr>
                                        <p:cTn id="89" dur="500"/>
                                        <p:tgtEl>
                                          <p:spTgt spid="29"/>
                                        </p:tgtEl>
                                      </p:cBhvr>
                                    </p:animEffect>
                                  </p:childTnLst>
                                </p:cTn>
                              </p:par>
                            </p:childTnLst>
                          </p:cTn>
                        </p:par>
                        <p:par>
                          <p:cTn id="90" fill="hold" nodeType="afterGroup">
                            <p:stCondLst>
                              <p:cond delay="5000"/>
                            </p:stCondLst>
                            <p:childTnLst>
                              <p:par>
                                <p:cTn id="91" presetID="1"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childTnLst>
                          </p:cTn>
                        </p:par>
                        <p:par>
                          <p:cTn id="93" fill="hold" nodeType="afterGroup">
                            <p:stCondLst>
                              <p:cond delay="5000"/>
                            </p:stCondLst>
                            <p:childTnLst>
                              <p:par>
                                <p:cTn id="94" presetID="1" presetClass="entr" presetSubtype="0"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childTnLst>
                                </p:cTn>
                              </p:par>
                              <p:par>
                                <p:cTn id="98" presetID="10" presetClass="entr" presetSubtype="0"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par>
                          <p:cTn id="101" fill="hold" nodeType="afterGroup">
                            <p:stCondLst>
                              <p:cond delay="5500"/>
                            </p:stCondLst>
                            <p:childTnLst>
                              <p:par>
                                <p:cTn id="102" presetID="10" presetClass="entr" presetSubtype="0" fill="hold"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par>
                                <p:cTn id="105" presetID="1" presetClass="exit" presetSubtype="0" fill="hold" grpId="1" nodeType="with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childTnLst>
                          </p:cTn>
                        </p:par>
                        <p:par>
                          <p:cTn id="107" fill="hold" nodeType="afterGroup">
                            <p:stCondLst>
                              <p:cond delay="6000"/>
                            </p:stCondLst>
                            <p:childTnLst>
                              <p:par>
                                <p:cTn id="108" presetID="21" presetClass="entr" presetSubtype="1" fill="hold" nodeType="after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wheel(1)">
                                      <p:cBhvr>
                                        <p:cTn id="110" dur="2000"/>
                                        <p:tgtEl>
                                          <p:spTgt spid="62"/>
                                        </p:tgtEl>
                                      </p:cBhvr>
                                    </p:animEffect>
                                  </p:childTnLst>
                                </p:cTn>
                              </p:par>
                            </p:childTnLst>
                          </p:cTn>
                        </p:par>
                        <p:par>
                          <p:cTn id="111" fill="hold">
                            <p:stCondLst>
                              <p:cond delay="8000"/>
                            </p:stCondLst>
                            <p:childTnLst>
                              <p:par>
                                <p:cTn id="112" presetID="10" presetClass="entr" presetSubtype="0" fill="hold" nodeType="after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childTnLst>
                          </p:cTn>
                        </p:par>
                        <p:par>
                          <p:cTn id="115" fill="hold" nodeType="afterGroup">
                            <p:stCondLst>
                              <p:cond delay="8500"/>
                            </p:stCondLst>
                            <p:childTnLst>
                              <p:par>
                                <p:cTn id="116" presetID="42" presetClass="path" presetSubtype="0" accel="50000" decel="50000" fill="hold" nodeType="afterEffect">
                                  <p:stCondLst>
                                    <p:cond delay="0"/>
                                  </p:stCondLst>
                                  <p:childTnLst>
                                    <p:animMotion origin="layout" path="M 3.61111E-6 4.44444E-6 L 0.41145 -0.02431 " pathEditMode="relative" rAng="0" ptsTypes="AA">
                                      <p:cBhvr>
                                        <p:cTn id="117" dur="2000" fill="hold"/>
                                        <p:tgtEl>
                                          <p:spTgt spid="32"/>
                                        </p:tgtEl>
                                        <p:attrNameLst>
                                          <p:attrName>ppt_x</p:attrName>
                                          <p:attrName>ppt_y</p:attrName>
                                        </p:attrNameLst>
                                      </p:cBhvr>
                                      <p:rCtr x="20573" y="-1227"/>
                                    </p:animMotion>
                                  </p:childTnLst>
                                </p:cTn>
                              </p:par>
                            </p:childTnLst>
                          </p:cTn>
                        </p:par>
                        <p:par>
                          <p:cTn id="118" fill="hold" nodeType="afterGroup">
                            <p:stCondLst>
                              <p:cond delay="10500"/>
                            </p:stCondLst>
                            <p:childTnLst>
                              <p:par>
                                <p:cTn id="119" presetID="2" presetClass="entr" presetSubtype="4" fill="hold" nodeType="afterEffect">
                                  <p:stCondLst>
                                    <p:cond delay="0"/>
                                  </p:stCondLst>
                                  <p:childTnLst>
                                    <p:set>
                                      <p:cBhvr>
                                        <p:cTn id="120" dur="1" fill="hold">
                                          <p:stCondLst>
                                            <p:cond delay="0"/>
                                          </p:stCondLst>
                                        </p:cTn>
                                        <p:tgtEl>
                                          <p:spTgt spid="39"/>
                                        </p:tgtEl>
                                        <p:attrNameLst>
                                          <p:attrName>style.visibility</p:attrName>
                                        </p:attrNameLst>
                                      </p:cBhvr>
                                      <p:to>
                                        <p:strVal val="visible"/>
                                      </p:to>
                                    </p:set>
                                    <p:anim calcmode="lin" valueType="num">
                                      <p:cBhvr additive="base">
                                        <p:cTn id="121" dur="500" fill="hold"/>
                                        <p:tgtEl>
                                          <p:spTgt spid="39"/>
                                        </p:tgtEl>
                                        <p:attrNameLst>
                                          <p:attrName>ppt_x</p:attrName>
                                        </p:attrNameLst>
                                      </p:cBhvr>
                                      <p:tavLst>
                                        <p:tav tm="0">
                                          <p:val>
                                            <p:strVal val="#ppt_x"/>
                                          </p:val>
                                        </p:tav>
                                        <p:tav tm="100000">
                                          <p:val>
                                            <p:strVal val="#ppt_x"/>
                                          </p:val>
                                        </p:tav>
                                      </p:tavLst>
                                    </p:anim>
                                    <p:anim calcmode="lin" valueType="num">
                                      <p:cBhvr additive="base">
                                        <p:cTn id="122" dur="500" fill="hold"/>
                                        <p:tgtEl>
                                          <p:spTgt spid="39"/>
                                        </p:tgtEl>
                                        <p:attrNameLst>
                                          <p:attrName>ppt_y</p:attrName>
                                        </p:attrNameLst>
                                      </p:cBhvr>
                                      <p:tavLst>
                                        <p:tav tm="0">
                                          <p:val>
                                            <p:strVal val="1+#ppt_h/2"/>
                                          </p:val>
                                        </p:tav>
                                        <p:tav tm="100000">
                                          <p:val>
                                            <p:strVal val="#ppt_y"/>
                                          </p:val>
                                        </p:tav>
                                      </p:tavLst>
                                    </p:anim>
                                  </p:childTnLst>
                                </p:cTn>
                              </p:par>
                            </p:childTnLst>
                          </p:cTn>
                        </p:par>
                        <p:par>
                          <p:cTn id="123" fill="hold" nodeType="afterGroup">
                            <p:stCondLst>
                              <p:cond delay="11000"/>
                            </p:stCondLst>
                            <p:childTnLst>
                              <p:par>
                                <p:cTn id="124" presetID="10" presetClass="entr" presetSubtype="0" fill="hold" nodeType="afterEffect">
                                  <p:stCondLst>
                                    <p:cond delay="150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500"/>
                                        <p:tgtEl>
                                          <p:spTgt spid="40"/>
                                        </p:tgtEl>
                                      </p:cBhvr>
                                    </p:animEffect>
                                  </p:childTnLst>
                                </p:cTn>
                              </p:par>
                            </p:childTnLst>
                          </p:cTn>
                        </p:par>
                        <p:par>
                          <p:cTn id="127" fill="hold" nodeType="afterGroup">
                            <p:stCondLst>
                              <p:cond delay="13000"/>
                            </p:stCondLst>
                            <p:childTnLst>
                              <p:par>
                                <p:cTn id="128" presetID="42" presetClass="path" presetSubtype="0" accel="50000" decel="50000" fill="hold" nodeType="afterEffect">
                                  <p:stCondLst>
                                    <p:cond delay="1000"/>
                                  </p:stCondLst>
                                  <p:childTnLst>
                                    <p:animMotion origin="layout" path="M 5.55556E-7 2.59259E-6 L 0.03212 -0.10787 " pathEditMode="relative" rAng="0" ptsTypes="AA">
                                      <p:cBhvr>
                                        <p:cTn id="129" dur="2000" fill="hold"/>
                                        <p:tgtEl>
                                          <p:spTgt spid="40"/>
                                        </p:tgtEl>
                                        <p:attrNameLst>
                                          <p:attrName>ppt_x</p:attrName>
                                          <p:attrName>ppt_y</p:attrName>
                                        </p:attrNameLst>
                                      </p:cBhvr>
                                      <p:rCtr x="1597" y="-5394"/>
                                    </p:animMotion>
                                  </p:childTnLst>
                                  <p:subTnLst>
                                    <p:set>
                                      <p:cBhvr override="childStyle">
                                        <p:cTn dur="1" fill="hold" display="0" masterRel="sameClick" afterEffect="1">
                                          <p:stCondLst>
                                            <p:cond evt="end" delay="0">
                                              <p:tn val="128"/>
                                            </p:cond>
                                          </p:stCondLst>
                                        </p:cTn>
                                        <p:tgtEl>
                                          <p:spTgt spid="40"/>
                                        </p:tgtEl>
                                        <p:attrNameLst>
                                          <p:attrName>style.visibility</p:attrName>
                                        </p:attrNameLst>
                                      </p:cBhvr>
                                      <p:to>
                                        <p:strVal val="hidden"/>
                                      </p:to>
                                    </p:set>
                                  </p:subTnLst>
                                </p:cTn>
                              </p:par>
                            </p:childTnLst>
                          </p:cTn>
                        </p:par>
                        <p:par>
                          <p:cTn id="130" fill="hold" nodeType="afterGroup">
                            <p:stCondLst>
                              <p:cond delay="16000"/>
                            </p:stCondLst>
                            <p:childTnLst>
                              <p:par>
                                <p:cTn id="131" presetID="1" presetClass="entr" presetSubtype="0" fill="hold" nodeType="after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par>
                          <p:cTn id="133" fill="hold">
                            <p:stCondLst>
                              <p:cond delay="16000"/>
                            </p:stCondLst>
                            <p:childTnLst>
                              <p:par>
                                <p:cTn id="134" presetID="42" presetClass="path" presetSubtype="0" accel="50000" decel="50000" fill="hold" nodeType="afterEffect">
                                  <p:stCondLst>
                                    <p:cond delay="0"/>
                                  </p:stCondLst>
                                  <p:childTnLst>
                                    <p:animMotion origin="layout" path="M 1.11111E-6 2.96296E-6 L -0.29826 -0.2456 " pathEditMode="relative" rAng="0" ptsTypes="AA">
                                      <p:cBhvr>
                                        <p:cTn id="135" dur="2000" fill="hold"/>
                                        <p:tgtEl>
                                          <p:spTgt spid="55"/>
                                        </p:tgtEl>
                                        <p:attrNameLst>
                                          <p:attrName>ppt_x</p:attrName>
                                          <p:attrName>ppt_y</p:attrName>
                                        </p:attrNameLst>
                                      </p:cBhvr>
                                      <p:rCtr x="-14913" y="-12292"/>
                                    </p:animMotion>
                                  </p:childTnLst>
                                </p:cTn>
                              </p:par>
                            </p:childTnLst>
                          </p:cTn>
                        </p:par>
                        <p:par>
                          <p:cTn id="136" fill="hold">
                            <p:stCondLst>
                              <p:cond delay="18000"/>
                            </p:stCondLst>
                            <p:childTnLst>
                              <p:par>
                                <p:cTn id="137" presetID="1" presetClass="exit" presetSubtype="0" fill="hold" nodeType="afterEffect">
                                  <p:stCondLst>
                                    <p:cond delay="0"/>
                                  </p:stCondLst>
                                  <p:childTnLst>
                                    <p:set>
                                      <p:cBhvr>
                                        <p:cTn id="138" dur="1" fill="hold">
                                          <p:stCondLst>
                                            <p:cond delay="0"/>
                                          </p:stCondLst>
                                        </p:cTn>
                                        <p:tgtEl>
                                          <p:spTgt spid="55"/>
                                        </p:tgtEl>
                                        <p:attrNameLst>
                                          <p:attrName>style.visibility</p:attrName>
                                        </p:attrNameLst>
                                      </p:cBhvr>
                                      <p:to>
                                        <p:strVal val="hidden"/>
                                      </p:to>
                                    </p:set>
                                  </p:childTnLst>
                                </p:cTn>
                              </p:par>
                            </p:childTnLst>
                          </p:cTn>
                        </p:par>
                        <p:par>
                          <p:cTn id="139" fill="hold">
                            <p:stCondLst>
                              <p:cond delay="18000"/>
                            </p:stCondLst>
                            <p:childTnLst>
                              <p:par>
                                <p:cTn id="140" presetID="22" presetClass="entr" presetSubtype="8" fill="hold" grpId="0" nodeType="after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wipe(left)">
                                      <p:cBhvr>
                                        <p:cTn id="142" dur="500"/>
                                        <p:tgtEl>
                                          <p:spTgt spid="42"/>
                                        </p:tgtEl>
                                      </p:cBhvr>
                                    </p:animEffect>
                                  </p:childTnLst>
                                </p:cTn>
                              </p:par>
                            </p:childTnLst>
                          </p:cTn>
                        </p:par>
                        <p:par>
                          <p:cTn id="143" fill="hold" nodeType="afterGroup">
                            <p:stCondLst>
                              <p:cond delay="18500"/>
                            </p:stCondLst>
                            <p:childTnLst>
                              <p:par>
                                <p:cTn id="144" presetID="22" presetClass="entr" presetSubtype="8" fill="hold" grpId="0" nodeType="afterEffect">
                                  <p:stCondLst>
                                    <p:cond delay="0"/>
                                  </p:stCondLst>
                                  <p:childTnLst>
                                    <p:set>
                                      <p:cBhvr>
                                        <p:cTn id="145" dur="1" fill="hold">
                                          <p:stCondLst>
                                            <p:cond delay="0"/>
                                          </p:stCondLst>
                                        </p:cTn>
                                        <p:tgtEl>
                                          <p:spTgt spid="43"/>
                                        </p:tgtEl>
                                        <p:attrNameLst>
                                          <p:attrName>style.visibility</p:attrName>
                                        </p:attrNameLst>
                                      </p:cBhvr>
                                      <p:to>
                                        <p:strVal val="visible"/>
                                      </p:to>
                                    </p:set>
                                    <p:animEffect transition="in" filter="wipe(left)">
                                      <p:cBhvr>
                                        <p:cTn id="146" dur="500"/>
                                        <p:tgtEl>
                                          <p:spTgt spid="43"/>
                                        </p:tgtEl>
                                      </p:cBhvr>
                                    </p:animEffect>
                                  </p:childTnLst>
                                </p:cTn>
                              </p:par>
                            </p:childTnLst>
                          </p:cTn>
                        </p:par>
                        <p:par>
                          <p:cTn id="147" fill="hold" nodeType="afterGroup">
                            <p:stCondLst>
                              <p:cond delay="19000"/>
                            </p:stCondLst>
                            <p:childTnLst>
                              <p:par>
                                <p:cTn id="148" presetID="1" presetClass="exit" presetSubtype="0" fill="hold" grpId="1" nodeType="afterEffect">
                                  <p:stCondLst>
                                    <p:cond delay="0"/>
                                  </p:stCondLst>
                                  <p:childTnLst>
                                    <p:set>
                                      <p:cBhvr>
                                        <p:cTn id="149" dur="1" fill="hold">
                                          <p:stCondLst>
                                            <p:cond delay="0"/>
                                          </p:stCondLst>
                                        </p:cTn>
                                        <p:tgtEl>
                                          <p:spTgt spid="81"/>
                                        </p:tgtEl>
                                        <p:attrNameLst>
                                          <p:attrName>style.visibility</p:attrName>
                                        </p:attrNameLst>
                                      </p:cBhvr>
                                      <p:to>
                                        <p:strVal val="hidden"/>
                                      </p:to>
                                    </p:set>
                                  </p:childTnLst>
                                </p:cTn>
                              </p:par>
                            </p:childTnLst>
                          </p:cTn>
                        </p:par>
                        <p:par>
                          <p:cTn id="150" fill="hold" nodeType="afterGroup">
                            <p:stCondLst>
                              <p:cond delay="19000"/>
                            </p:stCondLst>
                            <p:childTnLst>
                              <p:par>
                                <p:cTn id="151" presetID="1" presetClass="exit" presetSubtype="0" fill="hold" nodeType="afterEffect">
                                  <p:stCondLst>
                                    <p:cond delay="0"/>
                                  </p:stCondLst>
                                  <p:childTnLst>
                                    <p:set>
                                      <p:cBhvr>
                                        <p:cTn id="152" dur="1" fill="hold">
                                          <p:stCondLst>
                                            <p:cond delay="0"/>
                                          </p:stCondLst>
                                        </p:cTn>
                                        <p:tgtEl>
                                          <p:spTgt spid="38"/>
                                        </p:tgtEl>
                                        <p:attrNameLst>
                                          <p:attrName>style.visibility</p:attrName>
                                        </p:attrNameLst>
                                      </p:cBhvr>
                                      <p:to>
                                        <p:strVal val="hidden"/>
                                      </p:to>
                                    </p:set>
                                  </p:childTnLst>
                                </p:cTn>
                              </p:par>
                            </p:childTnLst>
                          </p:cTn>
                        </p:par>
                        <p:par>
                          <p:cTn id="153" fill="hold" nodeType="afterGroup">
                            <p:stCondLst>
                              <p:cond delay="19000"/>
                            </p:stCondLst>
                            <p:childTnLst>
                              <p:par>
                                <p:cTn id="154" presetID="10" presetClass="exit" presetSubtype="0" fill="hold" grpId="1" nodeType="afterEffect">
                                  <p:stCondLst>
                                    <p:cond delay="0"/>
                                  </p:stCondLst>
                                  <p:childTnLst>
                                    <p:animEffect transition="out" filter="fade">
                                      <p:cBhvr>
                                        <p:cTn id="155" dur="500"/>
                                        <p:tgtEl>
                                          <p:spTgt spid="31"/>
                                        </p:tgtEl>
                                      </p:cBhvr>
                                    </p:animEffect>
                                    <p:set>
                                      <p:cBhvr>
                                        <p:cTn id="156" dur="1" fill="hold">
                                          <p:stCondLst>
                                            <p:cond delay="499"/>
                                          </p:stCondLst>
                                        </p:cTn>
                                        <p:tgtEl>
                                          <p:spTgt spid="31"/>
                                        </p:tgtEl>
                                        <p:attrNameLst>
                                          <p:attrName>style.visibility</p:attrName>
                                        </p:attrNameLst>
                                      </p:cBhvr>
                                      <p:to>
                                        <p:strVal val="hidden"/>
                                      </p:to>
                                    </p:set>
                                  </p:childTnLst>
                                </p:cTn>
                              </p:par>
                            </p:childTnLst>
                          </p:cTn>
                        </p:par>
                        <p:par>
                          <p:cTn id="157" fill="hold" nodeType="afterGroup">
                            <p:stCondLst>
                              <p:cond delay="19500"/>
                            </p:stCondLst>
                            <p:childTnLst>
                              <p:par>
                                <p:cTn id="158" presetID="1" presetClass="exit" presetSubtype="0" fill="hold" nodeType="afterEffect">
                                  <p:stCondLst>
                                    <p:cond delay="0"/>
                                  </p:stCondLst>
                                  <p:childTnLst>
                                    <p:set>
                                      <p:cBhvr>
                                        <p:cTn id="159" dur="1" fill="hold">
                                          <p:stCondLst>
                                            <p:cond delay="0"/>
                                          </p:stCondLst>
                                        </p:cTn>
                                        <p:tgtEl>
                                          <p:spTgt spid="39"/>
                                        </p:tgtEl>
                                        <p:attrNameLst>
                                          <p:attrName>style.visibility</p:attrName>
                                        </p:attrNameLst>
                                      </p:cBhvr>
                                      <p:to>
                                        <p:strVal val="hidden"/>
                                      </p:to>
                                    </p:set>
                                  </p:childTnLst>
                                </p:cTn>
                              </p:par>
                            </p:childTnLst>
                          </p:cTn>
                        </p:par>
                        <p:par>
                          <p:cTn id="160" fill="hold" nodeType="afterGroup">
                            <p:stCondLst>
                              <p:cond delay="19500"/>
                            </p:stCondLst>
                            <p:childTnLst>
                              <p:par>
                                <p:cTn id="161" presetID="10" presetClass="exit" presetSubtype="0" fill="hold" nodeType="afterEffect">
                                  <p:stCondLst>
                                    <p:cond delay="0"/>
                                  </p:stCondLst>
                                  <p:childTnLst>
                                    <p:animEffect transition="out" filter="fade">
                                      <p:cBhvr>
                                        <p:cTn id="162" dur="500"/>
                                        <p:tgtEl>
                                          <p:spTgt spid="32"/>
                                        </p:tgtEl>
                                      </p:cBhvr>
                                    </p:animEffect>
                                    <p:set>
                                      <p:cBhvr>
                                        <p:cTn id="163" dur="1" fill="hold">
                                          <p:stCondLst>
                                            <p:cond delay="499"/>
                                          </p:stCondLst>
                                        </p:cTn>
                                        <p:tgtEl>
                                          <p:spTgt spid="32"/>
                                        </p:tgtEl>
                                        <p:attrNameLst>
                                          <p:attrName>style.visibility</p:attrName>
                                        </p:attrNameLst>
                                      </p:cBhvr>
                                      <p:to>
                                        <p:strVal val="hidden"/>
                                      </p:to>
                                    </p:set>
                                  </p:childTnLst>
                                </p:cTn>
                              </p:par>
                            </p:childTnLst>
                          </p:cTn>
                        </p:par>
                        <p:par>
                          <p:cTn id="164" fill="hold">
                            <p:stCondLst>
                              <p:cond delay="20000"/>
                            </p:stCondLst>
                            <p:childTnLst>
                              <p:par>
                                <p:cTn id="165" presetID="1" presetClass="exit" presetSubtype="0" fill="hold" nodeType="afterEffect">
                                  <p:stCondLst>
                                    <p:cond delay="0"/>
                                  </p:stCondLst>
                                  <p:childTnLst>
                                    <p:set>
                                      <p:cBhvr>
                                        <p:cTn id="166" dur="1" fill="hold">
                                          <p:stCondLst>
                                            <p:cond delay="0"/>
                                          </p:stCondLst>
                                        </p:cTn>
                                        <p:tgtEl>
                                          <p:spTgt spid="62"/>
                                        </p:tgtEl>
                                        <p:attrNameLst>
                                          <p:attrName>style.visibility</p:attrName>
                                        </p:attrNameLst>
                                      </p:cBhvr>
                                      <p:to>
                                        <p:strVal val="hidden"/>
                                      </p:to>
                                    </p:set>
                                  </p:childTnLst>
                                </p:cTn>
                              </p:par>
                            </p:childTnLst>
                          </p:cTn>
                        </p:par>
                        <p:par>
                          <p:cTn id="167" fill="hold" nodeType="afterGroup">
                            <p:stCondLst>
                              <p:cond delay="20000"/>
                            </p:stCondLst>
                            <p:childTnLst>
                              <p:par>
                                <p:cTn id="168" presetID="42" presetClass="path" presetSubtype="0" accel="50000" decel="50000" fill="hold" nodeType="afterEffect">
                                  <p:stCondLst>
                                    <p:cond delay="0"/>
                                  </p:stCondLst>
                                  <p:childTnLst>
                                    <p:animMotion origin="layout" path="M 2.77778E-7 -3.7037E-7 L -0.68785 0.02014 " pathEditMode="relative" rAng="0" ptsTypes="AA">
                                      <p:cBhvr>
                                        <p:cTn id="169" dur="2000" fill="hold"/>
                                        <p:tgtEl>
                                          <p:spTgt spid="33"/>
                                        </p:tgtEl>
                                        <p:attrNameLst>
                                          <p:attrName>ppt_x</p:attrName>
                                          <p:attrName>ppt_y</p:attrName>
                                        </p:attrNameLst>
                                      </p:cBhvr>
                                      <p:rCtr x="-34392" y="995"/>
                                    </p:animMotion>
                                  </p:childTnLst>
                                </p:cTn>
                              </p:par>
                            </p:childTnLst>
                          </p:cTn>
                        </p:par>
                        <p:par>
                          <p:cTn id="170" fill="hold" nodeType="afterGroup">
                            <p:stCondLst>
                              <p:cond delay="22000"/>
                            </p:stCondLst>
                            <p:childTnLst>
                              <p:par>
                                <p:cTn id="171" presetID="42" presetClass="path" presetSubtype="0" accel="50000" decel="50000" fill="hold" nodeType="afterEffect">
                                  <p:stCondLst>
                                    <p:cond delay="0"/>
                                  </p:stCondLst>
                                  <p:childTnLst>
                                    <p:animMotion origin="layout" path="M 4.16667E-7 -7.40741E-7 L -0.6582 0.0625 " pathEditMode="relative" rAng="0" ptsTypes="AA">
                                      <p:cBhvr>
                                        <p:cTn id="172" dur="2000" fill="hold"/>
                                        <p:tgtEl>
                                          <p:spTgt spid="34"/>
                                        </p:tgtEl>
                                        <p:attrNameLst>
                                          <p:attrName>ppt_x</p:attrName>
                                          <p:attrName>ppt_y</p:attrName>
                                        </p:attrNameLst>
                                      </p:cBhvr>
                                      <p:rCtr x="-3291700" y="312500"/>
                                    </p:animMotion>
                                  </p:childTnLst>
                                </p:cTn>
                              </p:par>
                            </p:childTnLst>
                          </p:cTn>
                        </p:par>
                        <p:par>
                          <p:cTn id="173" fill="hold" nodeType="afterGroup">
                            <p:stCondLst>
                              <p:cond delay="24000"/>
                            </p:stCondLst>
                            <p:childTnLst>
                              <p:par>
                                <p:cTn id="174" presetID="42" presetClass="path" presetSubtype="0" accel="50000" decel="50000" fill="hold" nodeType="afterEffect">
                                  <p:stCondLst>
                                    <p:cond delay="0"/>
                                  </p:stCondLst>
                                  <p:childTnLst>
                                    <p:animMotion origin="layout" path="M -3.88889E-6 2.96296E-6 L -0.45798 0.03078 " pathEditMode="relative" rAng="0" ptsTypes="AA">
                                      <p:cBhvr>
                                        <p:cTn id="175" dur="2000" fill="hold"/>
                                        <p:tgtEl>
                                          <p:spTgt spid="35"/>
                                        </p:tgtEl>
                                        <p:attrNameLst>
                                          <p:attrName>ppt_x</p:attrName>
                                          <p:attrName>ppt_y</p:attrName>
                                        </p:attrNameLst>
                                      </p:cBhvr>
                                      <p:rCtr x="-22899" y="1528"/>
                                    </p:animMotion>
                                  </p:childTnLst>
                                </p:cTn>
                              </p:par>
                            </p:childTnLst>
                          </p:cTn>
                        </p:par>
                        <p:par>
                          <p:cTn id="176" fill="hold" nodeType="afterGroup">
                            <p:stCondLst>
                              <p:cond delay="26000"/>
                            </p:stCondLst>
                            <p:childTnLst>
                              <p:par>
                                <p:cTn id="177" presetID="21" presetClass="entr" presetSubtype="1" fill="hold" nodeType="afterEffect">
                                  <p:stCondLst>
                                    <p:cond delay="0"/>
                                  </p:stCondLst>
                                  <p:childTnLst>
                                    <p:set>
                                      <p:cBhvr>
                                        <p:cTn id="178" dur="1" fill="hold">
                                          <p:stCondLst>
                                            <p:cond delay="0"/>
                                          </p:stCondLst>
                                        </p:cTn>
                                        <p:tgtEl>
                                          <p:spTgt spid="83"/>
                                        </p:tgtEl>
                                        <p:attrNameLst>
                                          <p:attrName>style.visibility</p:attrName>
                                        </p:attrNameLst>
                                      </p:cBhvr>
                                      <p:to>
                                        <p:strVal val="visible"/>
                                      </p:to>
                                    </p:set>
                                    <p:animEffect transition="in" filter="wheel(1)">
                                      <p:cBhvr>
                                        <p:cTn id="179" dur="2000"/>
                                        <p:tgtEl>
                                          <p:spTgt spid="83"/>
                                        </p:tgtEl>
                                      </p:cBhvr>
                                    </p:animEffect>
                                  </p:childTnLst>
                                </p:cTn>
                              </p:par>
                            </p:childTnLst>
                          </p:cTn>
                        </p:par>
                        <p:par>
                          <p:cTn id="180" fill="hold" nodeType="afterGroup">
                            <p:stCondLst>
                              <p:cond delay="28000"/>
                            </p:stCondLst>
                            <p:childTnLst>
                              <p:par>
                                <p:cTn id="181" presetID="22" presetClass="entr" presetSubtype="8" fill="hold" grpId="0" nodeType="afterEffect">
                                  <p:stCondLst>
                                    <p:cond delay="0"/>
                                  </p:stCondLst>
                                  <p:childTnLst>
                                    <p:set>
                                      <p:cBhvr>
                                        <p:cTn id="182" dur="1" fill="hold">
                                          <p:stCondLst>
                                            <p:cond delay="0"/>
                                          </p:stCondLst>
                                        </p:cTn>
                                        <p:tgtEl>
                                          <p:spTgt spid="48"/>
                                        </p:tgtEl>
                                        <p:attrNameLst>
                                          <p:attrName>style.visibility</p:attrName>
                                        </p:attrNameLst>
                                      </p:cBhvr>
                                      <p:to>
                                        <p:strVal val="visible"/>
                                      </p:to>
                                    </p:set>
                                    <p:animEffect transition="in" filter="wipe(left)">
                                      <p:cBhvr>
                                        <p:cTn id="183" dur="500"/>
                                        <p:tgtEl>
                                          <p:spTgt spid="48"/>
                                        </p:tgtEl>
                                      </p:cBhvr>
                                    </p:animEffect>
                                  </p:childTnLst>
                                </p:cTn>
                              </p:par>
                            </p:childTnLst>
                          </p:cTn>
                        </p:par>
                        <p:par>
                          <p:cTn id="184" fill="hold" nodeType="afterGroup">
                            <p:stCondLst>
                              <p:cond delay="28500"/>
                            </p:stCondLst>
                            <p:childTnLst>
                              <p:par>
                                <p:cTn id="185" presetID="22" presetClass="entr" presetSubtype="8" fill="hold" grpId="0" nodeType="afterEffect">
                                  <p:stCondLst>
                                    <p:cond delay="0"/>
                                  </p:stCondLst>
                                  <p:childTnLst>
                                    <p:set>
                                      <p:cBhvr>
                                        <p:cTn id="186" dur="1" fill="hold">
                                          <p:stCondLst>
                                            <p:cond delay="0"/>
                                          </p:stCondLst>
                                        </p:cTn>
                                        <p:tgtEl>
                                          <p:spTgt spid="49"/>
                                        </p:tgtEl>
                                        <p:attrNameLst>
                                          <p:attrName>style.visibility</p:attrName>
                                        </p:attrNameLst>
                                      </p:cBhvr>
                                      <p:to>
                                        <p:strVal val="visible"/>
                                      </p:to>
                                    </p:set>
                                    <p:animEffect transition="in" filter="wipe(left)">
                                      <p:cBhvr>
                                        <p:cTn id="187" dur="500"/>
                                        <p:tgtEl>
                                          <p:spTgt spid="49"/>
                                        </p:tgtEl>
                                      </p:cBhvr>
                                    </p:animEffect>
                                  </p:childTnLst>
                                </p:cTn>
                              </p:par>
                            </p:childTnLst>
                          </p:cTn>
                        </p:par>
                        <p:par>
                          <p:cTn id="188" fill="hold" nodeType="afterGroup">
                            <p:stCondLst>
                              <p:cond delay="29000"/>
                            </p:stCondLst>
                            <p:childTnLst>
                              <p:par>
                                <p:cTn id="189" presetID="22" presetClass="entr" presetSubtype="1" fill="hold" nodeType="afterEffect">
                                  <p:stCondLst>
                                    <p:cond delay="0"/>
                                  </p:stCondLst>
                                  <p:childTnLst>
                                    <p:set>
                                      <p:cBhvr>
                                        <p:cTn id="190" dur="1" fill="hold">
                                          <p:stCondLst>
                                            <p:cond delay="0"/>
                                          </p:stCondLst>
                                        </p:cTn>
                                        <p:tgtEl>
                                          <p:spTgt spid="45"/>
                                        </p:tgtEl>
                                        <p:attrNameLst>
                                          <p:attrName>style.visibility</p:attrName>
                                        </p:attrNameLst>
                                      </p:cBhvr>
                                      <p:to>
                                        <p:strVal val="visible"/>
                                      </p:to>
                                    </p:set>
                                    <p:animEffect transition="in" filter="wipe(up)">
                                      <p:cBhvr>
                                        <p:cTn id="191" dur="500"/>
                                        <p:tgtEl>
                                          <p:spTgt spid="45"/>
                                        </p:tgtEl>
                                      </p:cBhvr>
                                    </p:animEffect>
                                  </p:childTnLst>
                                </p:cTn>
                              </p:par>
                            </p:childTnLst>
                          </p:cTn>
                        </p:par>
                        <p:par>
                          <p:cTn id="192" fill="hold" nodeType="withGroup">
                            <p:stCondLst>
                              <p:cond delay="29500"/>
                            </p:stCondLst>
                            <p:childTnLst>
                              <p:par>
                                <p:cTn id="193" presetID="1" presetClass="entr" presetSubtype="0" fill="hold" grpId="0" nodeType="afterEffect">
                                  <p:stCondLst>
                                    <p:cond delay="0"/>
                                  </p:stCondLst>
                                  <p:childTnLst>
                                    <p:set>
                                      <p:cBhvr>
                                        <p:cTn id="194" dur="1" fill="hold">
                                          <p:stCondLst>
                                            <p:cond delay="0"/>
                                          </p:stCondLst>
                                        </p:cTn>
                                        <p:tgtEl>
                                          <p:spTgt spid="50"/>
                                        </p:tgtEl>
                                        <p:attrNameLst>
                                          <p:attrName>style.visibility</p:attrName>
                                        </p:attrNameLst>
                                      </p:cBhvr>
                                      <p:to>
                                        <p:strVal val="visible"/>
                                      </p:to>
                                    </p:set>
                                  </p:childTnLst>
                                </p:cTn>
                              </p:par>
                            </p:childTnLst>
                          </p:cTn>
                        </p:par>
                        <p:par>
                          <p:cTn id="195" fill="hold" nodeType="afterGroup">
                            <p:stCondLst>
                              <p:cond delay="29500"/>
                            </p:stCondLst>
                            <p:childTnLst>
                              <p:par>
                                <p:cTn id="196" presetID="10" presetClass="exit" presetSubtype="0" fill="hold" grpId="1" nodeType="afterEffect">
                                  <p:stCondLst>
                                    <p:cond delay="0"/>
                                  </p:stCondLst>
                                  <p:childTnLst>
                                    <p:animEffect transition="out" filter="fade">
                                      <p:cBhvr>
                                        <p:cTn id="197" dur="500"/>
                                        <p:tgtEl>
                                          <p:spTgt spid="43"/>
                                        </p:tgtEl>
                                      </p:cBhvr>
                                    </p:animEffect>
                                    <p:set>
                                      <p:cBhvr>
                                        <p:cTn id="198" dur="1" fill="hold">
                                          <p:stCondLst>
                                            <p:cond delay="499"/>
                                          </p:stCondLst>
                                        </p:cTn>
                                        <p:tgtEl>
                                          <p:spTgt spid="43"/>
                                        </p:tgtEl>
                                        <p:attrNameLst>
                                          <p:attrName>style.visibility</p:attrName>
                                        </p:attrNameLst>
                                      </p:cBhvr>
                                      <p:to>
                                        <p:strVal val="hidden"/>
                                      </p:to>
                                    </p:set>
                                  </p:childTnLst>
                                </p:cTn>
                              </p:par>
                              <p:par>
                                <p:cTn id="199" presetID="1" presetClass="entr" presetSubtype="0" fill="hold" nodeType="withEffect">
                                  <p:stCondLst>
                                    <p:cond delay="0"/>
                                  </p:stCondLst>
                                  <p:childTnLst>
                                    <p:set>
                                      <p:cBhvr>
                                        <p:cTn id="200" dur="1" fill="hold">
                                          <p:stCondLst>
                                            <p:cond delay="0"/>
                                          </p:stCondLst>
                                        </p:cTn>
                                        <p:tgtEl>
                                          <p:spTgt spid="51"/>
                                        </p:tgtEl>
                                        <p:attrNameLst>
                                          <p:attrName>style.visibility</p:attrName>
                                        </p:attrNameLst>
                                      </p:cBhvr>
                                      <p:to>
                                        <p:strVal val="visible"/>
                                      </p:to>
                                    </p:set>
                                  </p:childTnLst>
                                </p:cTn>
                              </p:par>
                            </p:childTnLst>
                          </p:cTn>
                        </p:par>
                        <p:par>
                          <p:cTn id="201" fill="hold" nodeType="afterGroup">
                            <p:stCondLst>
                              <p:cond delay="30000"/>
                            </p:stCondLst>
                            <p:childTnLst>
                              <p:par>
                                <p:cTn id="202" presetID="53" presetClass="entr" presetSubtype="16" fill="hold" nodeType="afterEffect">
                                  <p:stCondLst>
                                    <p:cond delay="0"/>
                                  </p:stCondLst>
                                  <p:childTnLst>
                                    <p:set>
                                      <p:cBhvr>
                                        <p:cTn id="203" dur="1" fill="hold">
                                          <p:stCondLst>
                                            <p:cond delay="0"/>
                                          </p:stCondLst>
                                        </p:cTn>
                                        <p:tgtEl>
                                          <p:spTgt spid="25"/>
                                        </p:tgtEl>
                                        <p:attrNameLst>
                                          <p:attrName>style.visibility</p:attrName>
                                        </p:attrNameLst>
                                      </p:cBhvr>
                                      <p:to>
                                        <p:strVal val="visible"/>
                                      </p:to>
                                    </p:set>
                                    <p:anim calcmode="lin" valueType="num">
                                      <p:cBhvr>
                                        <p:cTn id="204" dur="500" fill="hold"/>
                                        <p:tgtEl>
                                          <p:spTgt spid="25"/>
                                        </p:tgtEl>
                                        <p:attrNameLst>
                                          <p:attrName>ppt_w</p:attrName>
                                        </p:attrNameLst>
                                      </p:cBhvr>
                                      <p:tavLst>
                                        <p:tav tm="0">
                                          <p:val>
                                            <p:fltVal val="0"/>
                                          </p:val>
                                        </p:tav>
                                        <p:tav tm="100000">
                                          <p:val>
                                            <p:strVal val="#ppt_w"/>
                                          </p:val>
                                        </p:tav>
                                      </p:tavLst>
                                    </p:anim>
                                    <p:anim calcmode="lin" valueType="num">
                                      <p:cBhvr>
                                        <p:cTn id="205" dur="500" fill="hold"/>
                                        <p:tgtEl>
                                          <p:spTgt spid="25"/>
                                        </p:tgtEl>
                                        <p:attrNameLst>
                                          <p:attrName>ppt_h</p:attrName>
                                        </p:attrNameLst>
                                      </p:cBhvr>
                                      <p:tavLst>
                                        <p:tav tm="0">
                                          <p:val>
                                            <p:fltVal val="0"/>
                                          </p:val>
                                        </p:tav>
                                        <p:tav tm="100000">
                                          <p:val>
                                            <p:strVal val="#ppt_h"/>
                                          </p:val>
                                        </p:tav>
                                      </p:tavLst>
                                    </p:anim>
                                    <p:animEffect transition="in" filter="fade">
                                      <p:cBhvr>
                                        <p:cTn id="206" dur="500"/>
                                        <p:tgtEl>
                                          <p:spTgt spid="25"/>
                                        </p:tgtEl>
                                      </p:cBhvr>
                                    </p:animEffect>
                                  </p:childTnLst>
                                </p:cTn>
                              </p:par>
                            </p:childTnLst>
                          </p:cTn>
                        </p:par>
                        <p:par>
                          <p:cTn id="207" fill="hold">
                            <p:stCondLst>
                              <p:cond delay="30500"/>
                            </p:stCondLst>
                            <p:childTnLst>
                              <p:par>
                                <p:cTn id="208" presetID="1" presetClass="entr" presetSubtype="0" fill="hold" nodeType="afterEffect">
                                  <p:stCondLst>
                                    <p:cond delay="0"/>
                                  </p:stCondLst>
                                  <p:childTnLst>
                                    <p:set>
                                      <p:cBhvr>
                                        <p:cTn id="209" dur="1" fill="hold">
                                          <p:stCondLst>
                                            <p:cond delay="0"/>
                                          </p:stCondLst>
                                        </p:cTn>
                                        <p:tgtEl>
                                          <p:spTgt spid="2"/>
                                        </p:tgtEl>
                                        <p:attrNameLst>
                                          <p:attrName>style.visibility</p:attrName>
                                        </p:attrNameLst>
                                      </p:cBhvr>
                                      <p:to>
                                        <p:strVal val="visible"/>
                                      </p:to>
                                    </p:set>
                                  </p:childTnLst>
                                </p:cTn>
                              </p:par>
                            </p:childTnLst>
                          </p:cTn>
                        </p:par>
                        <p:par>
                          <p:cTn id="210" fill="hold">
                            <p:stCondLst>
                              <p:cond delay="30500"/>
                            </p:stCondLst>
                            <p:childTnLst>
                              <p:par>
                                <p:cTn id="211" presetID="1" presetClass="entr" presetSubtype="0" fill="hold" nodeType="afterEffect">
                                  <p:stCondLst>
                                    <p:cond delay="250"/>
                                  </p:stCondLst>
                                  <p:childTnLst>
                                    <p:set>
                                      <p:cBhvr>
                                        <p:cTn id="212" dur="1" fill="hold">
                                          <p:stCondLst>
                                            <p:cond delay="0"/>
                                          </p:stCondLst>
                                        </p:cTn>
                                        <p:tgtEl>
                                          <p:spTgt spid="65"/>
                                        </p:tgtEl>
                                        <p:attrNameLst>
                                          <p:attrName>style.visibility</p:attrName>
                                        </p:attrNameLst>
                                      </p:cBhvr>
                                      <p:to>
                                        <p:strVal val="visible"/>
                                      </p:to>
                                    </p:set>
                                  </p:childTnLst>
                                </p:cTn>
                              </p:par>
                            </p:childTnLst>
                          </p:cTn>
                        </p:par>
                        <p:par>
                          <p:cTn id="213" fill="hold">
                            <p:stCondLst>
                              <p:cond delay="30750"/>
                            </p:stCondLst>
                            <p:childTnLst>
                              <p:par>
                                <p:cTn id="214" presetID="1" presetClass="entr" presetSubtype="0" fill="hold" nodeType="afterEffect">
                                  <p:stCondLst>
                                    <p:cond delay="250"/>
                                  </p:stCondLst>
                                  <p:childTnLst>
                                    <p:set>
                                      <p:cBhvr>
                                        <p:cTn id="215" dur="1" fill="hold">
                                          <p:stCondLst>
                                            <p:cond delay="0"/>
                                          </p:stCondLst>
                                        </p:cTn>
                                        <p:tgtEl>
                                          <p:spTgt spid="66"/>
                                        </p:tgtEl>
                                        <p:attrNameLst>
                                          <p:attrName>style.visibility</p:attrName>
                                        </p:attrNameLst>
                                      </p:cBhvr>
                                      <p:to>
                                        <p:strVal val="visible"/>
                                      </p:to>
                                    </p:set>
                                  </p:childTnLst>
                                </p:cTn>
                              </p:par>
                            </p:childTnLst>
                          </p:cTn>
                        </p:par>
                        <p:par>
                          <p:cTn id="216" fill="hold">
                            <p:stCondLst>
                              <p:cond delay="31000"/>
                            </p:stCondLst>
                            <p:childTnLst>
                              <p:par>
                                <p:cTn id="217" presetID="1" presetClass="entr" presetSubtype="0" fill="hold" nodeType="afterEffect">
                                  <p:stCondLst>
                                    <p:cond delay="250"/>
                                  </p:stCondLst>
                                  <p:childTnLst>
                                    <p:set>
                                      <p:cBhvr>
                                        <p:cTn id="218" dur="1" fill="hold">
                                          <p:stCondLst>
                                            <p:cond delay="0"/>
                                          </p:stCondLst>
                                        </p:cTn>
                                        <p:tgtEl>
                                          <p:spTgt spid="68"/>
                                        </p:tgtEl>
                                        <p:attrNameLst>
                                          <p:attrName>style.visibility</p:attrName>
                                        </p:attrNameLst>
                                      </p:cBhvr>
                                      <p:to>
                                        <p:strVal val="visible"/>
                                      </p:to>
                                    </p:set>
                                  </p:childTnLst>
                                </p:cTn>
                              </p:par>
                            </p:childTnLst>
                          </p:cTn>
                        </p:par>
                        <p:par>
                          <p:cTn id="219" fill="hold">
                            <p:stCondLst>
                              <p:cond delay="31250"/>
                            </p:stCondLst>
                            <p:childTnLst>
                              <p:par>
                                <p:cTn id="220" presetID="1" presetClass="entr" presetSubtype="0" fill="hold" nodeType="afterEffect">
                                  <p:stCondLst>
                                    <p:cond delay="250"/>
                                  </p:stCondLst>
                                  <p:childTnLst>
                                    <p:set>
                                      <p:cBhvr>
                                        <p:cTn id="221" dur="1" fill="hold">
                                          <p:stCondLst>
                                            <p:cond delay="0"/>
                                          </p:stCondLst>
                                        </p:cTn>
                                        <p:tgtEl>
                                          <p:spTgt spid="69"/>
                                        </p:tgtEl>
                                        <p:attrNameLst>
                                          <p:attrName>style.visibility</p:attrName>
                                        </p:attrNameLst>
                                      </p:cBhvr>
                                      <p:to>
                                        <p:strVal val="visible"/>
                                      </p:to>
                                    </p:set>
                                  </p:childTnLst>
                                </p:cTn>
                              </p:par>
                            </p:childTnLst>
                          </p:cTn>
                        </p:par>
                        <p:par>
                          <p:cTn id="222" fill="hold">
                            <p:stCondLst>
                              <p:cond delay="31500"/>
                            </p:stCondLst>
                            <p:childTnLst>
                              <p:par>
                                <p:cTn id="223" presetID="10" presetClass="entr" presetSubtype="0" fill="hold" grpId="0" nodeType="after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in" filter="fade">
                                      <p:cBhvr>
                                        <p:cTn id="22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42" grpId="0" animBg="1"/>
      <p:bldP spid="12" grpId="0"/>
      <p:bldP spid="20" grpId="0"/>
      <p:bldP spid="20" grpId="1"/>
      <p:bldP spid="21" grpId="0" animBg="1"/>
      <p:bldP spid="31" grpId="0"/>
      <p:bldP spid="31" grpId="1"/>
      <p:bldP spid="43" grpId="0"/>
      <p:bldP spid="43" grpId="1"/>
      <p:bldP spid="50" grpId="0"/>
      <p:bldP spid="50" grpId="1"/>
      <p:bldP spid="50" grpId="2"/>
      <p:bldP spid="3" grpId="0" animBg="1"/>
      <p:bldP spid="3" grpId="1" animBg="1"/>
      <p:bldP spid="81" grpId="0" animBg="1"/>
      <p:bldP spid="81" grpId="1" animBg="1"/>
      <p:bldP spid="54" grpId="0" animBg="1"/>
      <p:bldP spid="70" grpId="0"/>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AGESIC</a:t>
            </a:r>
            <a:endParaRPr lang="es-UY" dirty="0"/>
          </a:p>
        </p:txBody>
      </p:sp>
      <p:sp>
        <p:nvSpPr>
          <p:cNvPr id="3" name="2 Marcador de contenido"/>
          <p:cNvSpPr>
            <a:spLocks noGrp="1"/>
          </p:cNvSpPr>
          <p:nvPr>
            <p:ph idx="1"/>
          </p:nvPr>
        </p:nvSpPr>
        <p:spPr>
          <a:xfrm>
            <a:off x="457200" y="1600201"/>
            <a:ext cx="8229600" cy="1396752"/>
          </a:xfrm>
        </p:spPr>
        <p:txBody>
          <a:bodyPr anchor="ctr" anchorCtr="0">
            <a:normAutofit fontScale="92500" lnSpcReduction="10000"/>
          </a:bodyPr>
          <a:lstStyle/>
          <a:p>
            <a:pPr marL="0" indent="0" algn="ctr">
              <a:buNone/>
            </a:pPr>
            <a:r>
              <a:rPr lang="es-UY" dirty="0" smtClean="0"/>
              <a:t>Agencia </a:t>
            </a:r>
            <a:r>
              <a:rPr lang="es-UY" dirty="0"/>
              <a:t>para el Desarrollo del Gobierno de Gestión Electrónica y la Sociedad de la Información y del </a:t>
            </a:r>
            <a:r>
              <a:rPr lang="es-UY" dirty="0" smtClean="0"/>
              <a:t>Conocimiento</a:t>
            </a:r>
            <a:endParaRPr lang="es-UY" dirty="0"/>
          </a:p>
        </p:txBody>
      </p:sp>
      <p:sp>
        <p:nvSpPr>
          <p:cNvPr id="5" name="4 CuadroTexto"/>
          <p:cNvSpPr txBox="1"/>
          <p:nvPr/>
        </p:nvSpPr>
        <p:spPr>
          <a:xfrm>
            <a:off x="791580" y="3429000"/>
            <a:ext cx="5652628" cy="2308324"/>
          </a:xfrm>
          <a:prstGeom prst="rect">
            <a:avLst/>
          </a:prstGeom>
          <a:noFill/>
        </p:spPr>
        <p:txBody>
          <a:bodyPr wrap="square" rtlCol="0">
            <a:spAutoFit/>
          </a:bodyPr>
          <a:lstStyle/>
          <a:p>
            <a:pPr algn="just"/>
            <a:r>
              <a:rPr lang="es-UY" dirty="0" smtClean="0"/>
              <a:t>Liderar </a:t>
            </a:r>
            <a:r>
              <a:rPr lang="es-UY" dirty="0"/>
              <a:t>la estrategia de implementación del Gobierno Electrónico del país, como base de un </a:t>
            </a:r>
            <a:r>
              <a:rPr lang="es-UY" b="1" dirty="0"/>
              <a:t>Estado eficiente </a:t>
            </a:r>
            <a:r>
              <a:rPr lang="es-UY" dirty="0"/>
              <a:t>y </a:t>
            </a:r>
            <a:r>
              <a:rPr lang="es-UY" b="1" dirty="0"/>
              <a:t>centrado en el ciudadano</a:t>
            </a:r>
            <a:r>
              <a:rPr lang="es-UY" dirty="0"/>
              <a:t>, e impulsar la Sociedad de la Información y del Conocimiento como una nueva forma de ciudadanía, </a:t>
            </a:r>
            <a:r>
              <a:rPr lang="es-UY" b="1" dirty="0"/>
              <a:t>promoviendo la inclusión y la apropiación </a:t>
            </a:r>
            <a:r>
              <a:rPr lang="es-UY" dirty="0"/>
              <a:t>a través del buen uso de las tecnologías de la información y de las comunicaciones</a:t>
            </a:r>
            <a:r>
              <a:rPr lang="es-UY" dirty="0" smtClean="0"/>
              <a:t>.</a:t>
            </a:r>
          </a:p>
          <a:p>
            <a:pPr algn="r"/>
            <a:r>
              <a:rPr lang="es-UY" b="1" dirty="0" smtClean="0"/>
              <a:t>Misión</a:t>
            </a:r>
            <a:endParaRPr lang="es-UY" b="1" dirty="0"/>
          </a:p>
        </p:txBody>
      </p:sp>
    </p:spTree>
    <p:extLst>
      <p:ext uri="{BB962C8B-B14F-4D97-AF65-F5344CB8AC3E}">
        <p14:creationId xmlns:p14="http://schemas.microsoft.com/office/powerpoint/2010/main" val="3947765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52 CuadroTexto"/>
          <p:cNvSpPr txBox="1"/>
          <p:nvPr/>
        </p:nvSpPr>
        <p:spPr>
          <a:xfrm>
            <a:off x="3457576" y="1841949"/>
            <a:ext cx="640556" cy="230832"/>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Usuarios</a:t>
            </a:r>
          </a:p>
        </p:txBody>
      </p:sp>
      <p:sp>
        <p:nvSpPr>
          <p:cNvPr id="48" name="Rectángulo 47"/>
          <p:cNvSpPr/>
          <p:nvPr/>
        </p:nvSpPr>
        <p:spPr>
          <a:xfrm>
            <a:off x="4144566" y="1358504"/>
            <a:ext cx="852488" cy="132159"/>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49" name="Rectángulo 48"/>
          <p:cNvSpPr/>
          <p:nvPr/>
        </p:nvSpPr>
        <p:spPr>
          <a:xfrm>
            <a:off x="4144566" y="1185863"/>
            <a:ext cx="852488" cy="13216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42" name="Rectángulo 41"/>
          <p:cNvSpPr/>
          <p:nvPr/>
        </p:nvSpPr>
        <p:spPr>
          <a:xfrm>
            <a:off x="4144566" y="1535907"/>
            <a:ext cx="852488" cy="130969"/>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pic>
        <p:nvPicPr>
          <p:cNvPr id="15364" name="Imagen 4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310" y="3767138"/>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5" name="50 Grupo"/>
          <p:cNvGrpSpPr>
            <a:grpSpLocks/>
          </p:cNvGrpSpPr>
          <p:nvPr/>
        </p:nvGrpSpPr>
        <p:grpSpPr bwMode="auto">
          <a:xfrm>
            <a:off x="948928" y="3550443"/>
            <a:ext cx="471488" cy="560635"/>
            <a:chOff x="2051720" y="3573016"/>
            <a:chExt cx="628571" cy="747718"/>
          </a:xfrm>
        </p:grpSpPr>
        <p:pic>
          <p:nvPicPr>
            <p:cNvPr id="15421" name="Picture 5" descr="C:\borrar\iconos\Basedatos_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6130" y="3573016"/>
              <a:ext cx="483452" cy="4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52 CuadroTexto"/>
            <p:cNvSpPr txBox="1"/>
            <p:nvPr/>
          </p:nvSpPr>
          <p:spPr>
            <a:xfrm>
              <a:off x="2051720" y="4012874"/>
              <a:ext cx="628571" cy="307860"/>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HCE</a:t>
              </a:r>
            </a:p>
          </p:txBody>
        </p:sp>
      </p:grpSp>
      <p:sp>
        <p:nvSpPr>
          <p:cNvPr id="15366" name="CuadroTexto 11"/>
          <p:cNvSpPr txBox="1">
            <a:spLocks noChangeArrowheads="1"/>
          </p:cNvSpPr>
          <p:nvPr/>
        </p:nvSpPr>
        <p:spPr bwMode="auto">
          <a:xfrm>
            <a:off x="4252912" y="5561410"/>
            <a:ext cx="6864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altLang="en-US" sz="9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rPr>
              <a:t>Ciudadano</a:t>
            </a:r>
          </a:p>
        </p:txBody>
      </p:sp>
      <p:pic>
        <p:nvPicPr>
          <p:cNvPr id="15367" name="Imagen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5073" y="5208985"/>
            <a:ext cx="37385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p:cNvSpPr txBox="1"/>
          <p:nvPr/>
        </p:nvSpPr>
        <p:spPr>
          <a:xfrm>
            <a:off x="41539" y="3429000"/>
            <a:ext cx="870751" cy="253916"/>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sz="1050" b="0" i="0" u="none" strike="noStrike" kern="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a:cs typeface="Arial" panose="020B0604020202020204" pitchFamily="34" charset="0"/>
              </a:rPr>
              <a:t>Institución A</a:t>
            </a:r>
          </a:p>
        </p:txBody>
      </p:sp>
      <p:sp>
        <p:nvSpPr>
          <p:cNvPr id="21" name="Rectángulo 20"/>
          <p:cNvSpPr/>
          <p:nvPr/>
        </p:nvSpPr>
        <p:spPr>
          <a:xfrm>
            <a:off x="4144566" y="1718073"/>
            <a:ext cx="852488" cy="130969"/>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pic>
        <p:nvPicPr>
          <p:cNvPr id="25" name="Imagen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62" y="42817"/>
            <a:ext cx="1279922" cy="9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Conector recto 28"/>
          <p:cNvCxnSpPr/>
          <p:nvPr/>
        </p:nvCxnSpPr>
        <p:spPr>
          <a:xfrm flipH="1">
            <a:off x="1837135" y="3544491"/>
            <a:ext cx="27384" cy="224670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5373" name="CuadroTexto 30"/>
          <p:cNvSpPr txBox="1">
            <a:spLocks noChangeArrowheads="1"/>
          </p:cNvSpPr>
          <p:nvPr/>
        </p:nvSpPr>
        <p:spPr bwMode="auto">
          <a:xfrm>
            <a:off x="4251722" y="5561410"/>
            <a:ext cx="6864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altLang="en-US" sz="9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rPr>
              <a:t>Ciudadano</a:t>
            </a:r>
          </a:p>
        </p:txBody>
      </p:sp>
      <p:pic>
        <p:nvPicPr>
          <p:cNvPr id="15374" name="Imagen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3882" y="5208985"/>
            <a:ext cx="37385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uadroTexto 32"/>
          <p:cNvSpPr txBox="1"/>
          <p:nvPr/>
        </p:nvSpPr>
        <p:spPr>
          <a:xfrm>
            <a:off x="2873945" y="3461729"/>
            <a:ext cx="865943" cy="253916"/>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sz="1050" b="0" i="0" u="none" strike="noStrike" kern="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a:cs typeface="Arial" panose="020B0604020202020204" pitchFamily="34" charset="0"/>
              </a:rPr>
              <a:t>Institución B</a:t>
            </a:r>
          </a:p>
        </p:txBody>
      </p:sp>
      <p:pic>
        <p:nvPicPr>
          <p:cNvPr id="15376" name="Imagen 4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025" y="3742135"/>
            <a:ext cx="600075" cy="60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7" name="50 Grupo"/>
          <p:cNvGrpSpPr>
            <a:grpSpLocks/>
          </p:cNvGrpSpPr>
          <p:nvPr/>
        </p:nvGrpSpPr>
        <p:grpSpPr bwMode="auto">
          <a:xfrm>
            <a:off x="2153841" y="3519486"/>
            <a:ext cx="471488" cy="560635"/>
            <a:chOff x="2051720" y="3573016"/>
            <a:chExt cx="628571" cy="747718"/>
          </a:xfrm>
        </p:grpSpPr>
        <p:pic>
          <p:nvPicPr>
            <p:cNvPr id="15419" name="Picture 5" descr="C:\borrar\iconos\Basedatos_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6130" y="3573016"/>
              <a:ext cx="483452" cy="4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52 CuadroTexto"/>
            <p:cNvSpPr txBox="1"/>
            <p:nvPr/>
          </p:nvSpPr>
          <p:spPr>
            <a:xfrm>
              <a:off x="2051720" y="4012874"/>
              <a:ext cx="628571" cy="307860"/>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HCE</a:t>
              </a:r>
            </a:p>
          </p:txBody>
        </p:sp>
      </p:grpSp>
      <p:cxnSp>
        <p:nvCxnSpPr>
          <p:cNvPr id="45" name="Conector recto 44"/>
          <p:cNvCxnSpPr/>
          <p:nvPr/>
        </p:nvCxnSpPr>
        <p:spPr>
          <a:xfrm flipH="1">
            <a:off x="3629025" y="3544491"/>
            <a:ext cx="28575" cy="224670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7" name="CuadroTexto 46"/>
          <p:cNvSpPr txBox="1"/>
          <p:nvPr/>
        </p:nvSpPr>
        <p:spPr>
          <a:xfrm>
            <a:off x="7374977" y="5426413"/>
            <a:ext cx="1664302" cy="36933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sz="1800" b="0" i="0" u="none" strike="noStrike" kern="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a:cs typeface="Arial" panose="020B0604020202020204" pitchFamily="34" charset="0"/>
              </a:rPr>
              <a:t>Consulta Clínica</a:t>
            </a:r>
          </a:p>
        </p:txBody>
      </p:sp>
      <p:sp>
        <p:nvSpPr>
          <p:cNvPr id="50" name="CuadroTexto 49"/>
          <p:cNvSpPr txBox="1">
            <a:spLocks noChangeArrowheads="1"/>
          </p:cNvSpPr>
          <p:nvPr/>
        </p:nvSpPr>
        <p:spPr bwMode="auto">
          <a:xfrm>
            <a:off x="4250531" y="5561410"/>
            <a:ext cx="6864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Y" altLang="en-US" sz="9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rPr>
              <a:t>Ciudadano</a:t>
            </a:r>
          </a:p>
        </p:txBody>
      </p:sp>
      <p:pic>
        <p:nvPicPr>
          <p:cNvPr id="51" name="Imagen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2692" y="5208985"/>
            <a:ext cx="37385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n 5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0317" y="4906567"/>
            <a:ext cx="496490" cy="49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Conector curvado 53"/>
          <p:cNvCxnSpPr>
            <a:cxnSpLocks noChangeShapeType="1"/>
            <a:stCxn id="49" idx="3"/>
          </p:cNvCxnSpPr>
          <p:nvPr/>
        </p:nvCxnSpPr>
        <p:spPr bwMode="auto">
          <a:xfrm>
            <a:off x="4997054" y="1251347"/>
            <a:ext cx="3123009" cy="2661047"/>
          </a:xfrm>
          <a:prstGeom prst="curvedConnector3">
            <a:avLst>
              <a:gd name="adj1" fmla="val 102870"/>
            </a:avLst>
          </a:prstGeom>
          <a:noFill/>
          <a:ln w="6350" algn="ctr">
            <a:solidFill>
              <a:schemeClr val="accent1"/>
            </a:solidFill>
            <a:miter lim="800000"/>
            <a:headEnd/>
            <a:tailEnd type="triangle" w="med" len="med"/>
          </a:ln>
          <a:extLst>
            <a:ext uri="{909E8E84-426E-40DD-AFC4-6F175D3DCCD1}">
              <a14:hiddenFill xmlns:a14="http://schemas.microsoft.com/office/drawing/2010/main">
                <a:noFill/>
              </a14:hiddenFill>
            </a:ext>
          </a:extLst>
        </p:spPr>
      </p:cxnSp>
      <p:cxnSp>
        <p:nvCxnSpPr>
          <p:cNvPr id="56" name="Conector curvado 55"/>
          <p:cNvCxnSpPr>
            <a:cxnSpLocks noChangeShapeType="1"/>
          </p:cNvCxnSpPr>
          <p:nvPr/>
        </p:nvCxnSpPr>
        <p:spPr bwMode="auto">
          <a:xfrm>
            <a:off x="5117306" y="1428750"/>
            <a:ext cx="2881313" cy="2483644"/>
          </a:xfrm>
          <a:prstGeom prst="curvedConnector3">
            <a:avLst>
              <a:gd name="adj1" fmla="val 102296"/>
            </a:avLst>
          </a:prstGeom>
          <a:noFill/>
          <a:ln w="6350" algn="ctr">
            <a:solidFill>
              <a:schemeClr val="accent1"/>
            </a:solidFill>
            <a:miter lim="800000"/>
            <a:headEnd/>
            <a:tailEnd type="triangle" w="med" len="med"/>
          </a:ln>
          <a:extLst>
            <a:ext uri="{909E8E84-426E-40DD-AFC4-6F175D3DCCD1}">
              <a14:hiddenFill xmlns:a14="http://schemas.microsoft.com/office/drawing/2010/main">
                <a:noFill/>
              </a14:hiddenFill>
            </a:ext>
          </a:extLst>
        </p:spPr>
      </p:cxnSp>
      <p:cxnSp>
        <p:nvCxnSpPr>
          <p:cNvPr id="57" name="Conector curvado 56"/>
          <p:cNvCxnSpPr>
            <a:cxnSpLocks noChangeShapeType="1"/>
          </p:cNvCxnSpPr>
          <p:nvPr/>
        </p:nvCxnSpPr>
        <p:spPr bwMode="auto">
          <a:xfrm>
            <a:off x="5231607" y="1590675"/>
            <a:ext cx="2655094" cy="2361010"/>
          </a:xfrm>
          <a:prstGeom prst="curvedConnector3">
            <a:avLst>
              <a:gd name="adj1" fmla="val 101028"/>
            </a:avLst>
          </a:prstGeom>
          <a:noFill/>
          <a:ln w="6350" algn="ctr">
            <a:solidFill>
              <a:schemeClr val="accent1"/>
            </a:solidFill>
            <a:miter lim="800000"/>
            <a:headEnd/>
            <a:tailEnd type="triangle" w="med" len="med"/>
          </a:ln>
          <a:extLst>
            <a:ext uri="{909E8E84-426E-40DD-AFC4-6F175D3DCCD1}">
              <a14:hiddenFill xmlns:a14="http://schemas.microsoft.com/office/drawing/2010/main">
                <a:noFill/>
              </a14:hiddenFill>
            </a:ext>
          </a:extLst>
        </p:spPr>
      </p:cxnSp>
      <p:cxnSp>
        <p:nvCxnSpPr>
          <p:cNvPr id="58" name="Conector curvado 57"/>
          <p:cNvCxnSpPr>
            <a:cxnSpLocks noChangeShapeType="1"/>
          </p:cNvCxnSpPr>
          <p:nvPr/>
        </p:nvCxnSpPr>
        <p:spPr bwMode="auto">
          <a:xfrm>
            <a:off x="5345907" y="1726406"/>
            <a:ext cx="2474119" cy="2225279"/>
          </a:xfrm>
          <a:prstGeom prst="curvedConnector3">
            <a:avLst>
              <a:gd name="adj1" fmla="val 99278"/>
            </a:avLst>
          </a:prstGeom>
          <a:noFill/>
          <a:ln w="6350" algn="ctr">
            <a:solidFill>
              <a:schemeClr val="accent1"/>
            </a:solidFill>
            <a:miter lim="800000"/>
            <a:headEnd/>
            <a:tailEnd type="triangle" w="med" len="med"/>
          </a:ln>
          <a:extLst>
            <a:ext uri="{909E8E84-426E-40DD-AFC4-6F175D3DCCD1}">
              <a14:hiddenFill xmlns:a14="http://schemas.microsoft.com/office/drawing/2010/main">
                <a:noFill/>
              </a14:hiddenFill>
            </a:ext>
          </a:extLst>
        </p:spPr>
      </p:cxnSp>
      <p:pic>
        <p:nvPicPr>
          <p:cNvPr id="26" name="Imagen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35478" y="3998119"/>
            <a:ext cx="727472" cy="72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89" name="Grupo 58"/>
          <p:cNvGrpSpPr>
            <a:grpSpLocks/>
          </p:cNvGrpSpPr>
          <p:nvPr/>
        </p:nvGrpSpPr>
        <p:grpSpPr bwMode="auto">
          <a:xfrm>
            <a:off x="3457576" y="896541"/>
            <a:ext cx="671509" cy="1120859"/>
            <a:chOff x="4610133" y="52408"/>
            <a:chExt cx="894914" cy="1494637"/>
          </a:xfrm>
        </p:grpSpPr>
        <p:grpSp>
          <p:nvGrpSpPr>
            <p:cNvPr id="15415" name="Grupo 23"/>
            <p:cNvGrpSpPr>
              <a:grpSpLocks/>
            </p:cNvGrpSpPr>
            <p:nvPr/>
          </p:nvGrpSpPr>
          <p:grpSpPr bwMode="auto">
            <a:xfrm>
              <a:off x="4610133" y="52408"/>
              <a:ext cx="894914" cy="1232999"/>
              <a:chOff x="5661981" y="637630"/>
              <a:chExt cx="894914" cy="1232999"/>
            </a:xfrm>
          </p:grpSpPr>
          <p:pic>
            <p:nvPicPr>
              <p:cNvPr id="15417" name="Imagen 10"/>
              <p:cNvPicPr>
                <a:picLocks noChangeAspect="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63662" y="1005953"/>
                <a:ext cx="864676" cy="86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52 CuadroTexto"/>
              <p:cNvSpPr txBox="1"/>
              <p:nvPr/>
            </p:nvSpPr>
            <p:spPr>
              <a:xfrm>
                <a:off x="5661981" y="637630"/>
                <a:ext cx="894914" cy="35398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25" b="1" i="0" u="none" strike="noStrike" kern="2000" cap="small" spc="75"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15416" name="CuadroTexto 54"/>
            <p:cNvSpPr txBox="1">
              <a:spLocks noChangeArrowheads="1"/>
            </p:cNvSpPr>
            <p:nvPr/>
          </p:nvSpPr>
          <p:spPr bwMode="auto">
            <a:xfrm>
              <a:off x="4653400" y="1285407"/>
              <a:ext cx="246189" cy="26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UY" altLang="en-US" sz="675"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endParaRPr>
            </a:p>
          </p:txBody>
        </p:sp>
      </p:grpSp>
      <p:pic>
        <p:nvPicPr>
          <p:cNvPr id="79" name="Picture 11"/>
          <p:cNvPicPr>
            <a:picLocks noChangeAspect="1" noChangeArrowheads="1"/>
          </p:cNvPicPr>
          <p:nvPr/>
        </p:nvPicPr>
        <p:blipFill>
          <a:blip r:embed="rId9">
            <a:duotone>
              <a:prstClr val="black"/>
              <a:schemeClr val="accent2">
                <a:tint val="45000"/>
                <a:satMod val="400000"/>
              </a:schemeClr>
            </a:duotone>
            <a:extLst/>
          </a:blip>
          <a:srcRect/>
          <a:stretch>
            <a:fillRect/>
          </a:stretch>
        </p:blipFill>
        <p:spPr bwMode="auto">
          <a:xfrm>
            <a:off x="2568681" y="3004557"/>
            <a:ext cx="278606" cy="283369"/>
          </a:xfrm>
          <a:prstGeom prst="rect">
            <a:avLst/>
          </a:prstGeom>
          <a:noFill/>
          <a:ln>
            <a:noFill/>
          </a:ln>
          <a:effectLst/>
          <a:extLst/>
        </p:spPr>
      </p:pic>
      <p:grpSp>
        <p:nvGrpSpPr>
          <p:cNvPr id="15391" name="Grupo 77"/>
          <p:cNvGrpSpPr>
            <a:grpSpLocks/>
          </p:cNvGrpSpPr>
          <p:nvPr/>
        </p:nvGrpSpPr>
        <p:grpSpPr bwMode="auto">
          <a:xfrm>
            <a:off x="731044" y="4239816"/>
            <a:ext cx="753666" cy="752475"/>
            <a:chOff x="2145763" y="4270063"/>
            <a:chExt cx="1641466" cy="1641466"/>
          </a:xfrm>
        </p:grpSpPr>
        <p:pic>
          <p:nvPicPr>
            <p:cNvPr id="1028" name="Picture 4" descr="http://upload.wikimedia.org/wikipedia/commons/5/59/%C3%8Dcono_Computadora_-_Internet.JPG"/>
            <p:cNvPicPr>
              <a:picLocks noChangeAspect="1" noChangeArrowheads="1"/>
            </p:cNvPicPr>
            <p:nvPr/>
          </p:nvPicPr>
          <p:blipFill>
            <a:blip r:embed="rId10" cstate="print">
              <a:duotone>
                <a:schemeClr val="accent4">
                  <a:shade val="45000"/>
                  <a:satMod val="135000"/>
                </a:schemeClr>
                <a:prstClr val="white"/>
              </a:duotone>
              <a:extLst/>
            </a:blip>
            <a:srcRect/>
            <a:stretch>
              <a:fillRect/>
            </a:stretch>
          </p:blipFill>
          <p:spPr bwMode="auto">
            <a:xfrm>
              <a:off x="2145763" y="4270063"/>
              <a:ext cx="1641466" cy="1641466"/>
            </a:xfrm>
            <a:prstGeom prst="rect">
              <a:avLst/>
            </a:prstGeom>
            <a:noFill/>
            <a:extLst/>
          </p:spPr>
        </p:pic>
        <p:pic>
          <p:nvPicPr>
            <p:cNvPr id="1030" name="Picture 6" descr="http://st.depositphotos.com/1637332/4992/v/950/depositphotos_49922691-Bouton-internet-health-icon-blue-sign.jpg"/>
            <p:cNvPicPr>
              <a:picLocks noChangeAspect="1" noChangeArrowheads="1"/>
            </p:cNvPicPr>
            <p:nvPr/>
          </p:nvPicPr>
          <p:blipFill>
            <a:blip r:embed="rId11" cstate="print">
              <a:duotone>
                <a:schemeClr val="accent4">
                  <a:shade val="45000"/>
                  <a:satMod val="135000"/>
                </a:schemeClr>
                <a:prstClr val="white"/>
              </a:duotone>
              <a:extLst/>
            </a:blip>
            <a:srcRect/>
            <a:stretch>
              <a:fillRect/>
            </a:stretch>
          </p:blipFill>
          <p:spPr bwMode="auto">
            <a:xfrm>
              <a:off x="2723418" y="4621812"/>
              <a:ext cx="468984" cy="468984"/>
            </a:xfrm>
            <a:prstGeom prst="rect">
              <a:avLst/>
            </a:prstGeom>
            <a:noFill/>
            <a:extLst/>
          </p:spPr>
        </p:pic>
      </p:grpSp>
      <p:grpSp>
        <p:nvGrpSpPr>
          <p:cNvPr id="15392" name="Grupo 82"/>
          <p:cNvGrpSpPr>
            <a:grpSpLocks/>
          </p:cNvGrpSpPr>
          <p:nvPr/>
        </p:nvGrpSpPr>
        <p:grpSpPr bwMode="auto">
          <a:xfrm>
            <a:off x="2112169" y="4250531"/>
            <a:ext cx="752475" cy="753666"/>
            <a:chOff x="2145763" y="4270063"/>
            <a:chExt cx="1641466" cy="1641466"/>
          </a:xfrm>
        </p:grpSpPr>
        <p:pic>
          <p:nvPicPr>
            <p:cNvPr id="15411" name="Picture 4" descr="http://upload.wikimedia.org/wikipedia/commons/5/59/%C3%8Dcono_Computadora_-_Interne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45763" y="4270063"/>
              <a:ext cx="1641466" cy="164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2" name="Picture 6" descr="http://st.depositphotos.com/1637332/4992/v/950/depositphotos_49922691-Bouton-internet-health-icon-blue-sign.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23418" y="4621812"/>
              <a:ext cx="468984" cy="46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6" name="Conector recto 15"/>
          <p:cNvCxnSpPr/>
          <p:nvPr/>
        </p:nvCxnSpPr>
        <p:spPr>
          <a:xfrm>
            <a:off x="6915150" y="895350"/>
            <a:ext cx="0" cy="498991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578644" y="3411141"/>
            <a:ext cx="3565922"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87" name="Grupo 86"/>
          <p:cNvGrpSpPr>
            <a:grpSpLocks/>
          </p:cNvGrpSpPr>
          <p:nvPr/>
        </p:nvGrpSpPr>
        <p:grpSpPr bwMode="auto">
          <a:xfrm>
            <a:off x="7629526" y="3798094"/>
            <a:ext cx="727472" cy="927497"/>
            <a:chOff x="10149715" y="3909480"/>
            <a:chExt cx="970346" cy="1236416"/>
          </a:xfrm>
        </p:grpSpPr>
        <p:sp>
          <p:nvSpPr>
            <p:cNvPr id="90" name="Rectángulo 89"/>
            <p:cNvSpPr/>
            <p:nvPr/>
          </p:nvSpPr>
          <p:spPr>
            <a:xfrm>
              <a:off x="10338703" y="4298340"/>
              <a:ext cx="296979" cy="361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91" name="Rectángulo 90"/>
            <p:cNvSpPr/>
            <p:nvPr/>
          </p:nvSpPr>
          <p:spPr>
            <a:xfrm>
              <a:off x="10635682" y="4298340"/>
              <a:ext cx="295392" cy="361878"/>
            </a:xfrm>
            <a:prstGeom prst="rect">
              <a:avLst/>
            </a:prstGeom>
            <a:ln>
              <a:noFill/>
            </a:ln>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92" name="Rectángulo 91"/>
            <p:cNvSpPr/>
            <p:nvPr/>
          </p:nvSpPr>
          <p:spPr>
            <a:xfrm>
              <a:off x="10341879" y="4660218"/>
              <a:ext cx="295392" cy="361878"/>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sp>
          <p:nvSpPr>
            <p:cNvPr id="93" name="Rectángulo 92"/>
            <p:cNvSpPr/>
            <p:nvPr/>
          </p:nvSpPr>
          <p:spPr>
            <a:xfrm>
              <a:off x="10640447" y="4660218"/>
              <a:ext cx="295392" cy="361878"/>
            </a:xfrm>
            <a:prstGeom prst="rect">
              <a:avLst/>
            </a:prstGeom>
            <a:ln>
              <a:noFill/>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endParaRPr>
            </a:p>
          </p:txBody>
        </p:sp>
        <p:pic>
          <p:nvPicPr>
            <p:cNvPr id="15409" name="Imagen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49715" y="4175550"/>
              <a:ext cx="970346" cy="97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CuadroTexto 94"/>
            <p:cNvSpPr txBox="1"/>
            <p:nvPr/>
          </p:nvSpPr>
          <p:spPr>
            <a:xfrm>
              <a:off x="10187830" y="3909480"/>
              <a:ext cx="246405" cy="338487"/>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UY" sz="1050" b="0" i="0" u="none" strike="noStrike" kern="0" cap="none" spc="0" normalizeH="0" baseline="0" noProof="0" dirty="0">
                <a:ln>
                  <a:noFill/>
                </a:ln>
                <a:solidFill>
                  <a:srgbClr val="44546A">
                    <a:lumMod val="60000"/>
                    <a:lumOff val="40000"/>
                  </a:srgbClr>
                </a:solidFill>
                <a:effectLst/>
                <a:uLnTx/>
                <a:uFillTx/>
                <a:latin typeface="Calibri Light"/>
                <a:cs typeface="Arial" panose="020B0604020202020204" pitchFamily="34" charset="0"/>
              </a:endParaRPr>
            </a:p>
          </p:txBody>
        </p:sp>
      </p:grpSp>
      <p:pic>
        <p:nvPicPr>
          <p:cNvPr id="3" name="CuadroTexto 32"/>
          <p:cNvPicPr>
            <a:picLocks noChangeArrowheads="1"/>
          </p:cNvPicPr>
          <p:nvPr/>
        </p:nvPicPr>
        <p:blipFill>
          <a:blip r:embed="rId14">
            <a:extLst>
              <a:ext uri="{28A0092B-C50C-407E-A947-70E740481C1C}">
                <a14:useLocalDpi xmlns:a14="http://schemas.microsoft.com/office/drawing/2010/main" val="0"/>
              </a:ext>
            </a:extLst>
          </a:blip>
          <a:srcRect r="20168"/>
          <a:stretch>
            <a:fillRect/>
          </a:stretch>
        </p:blipFill>
        <p:spPr bwMode="auto">
          <a:xfrm>
            <a:off x="7812360" y="5675710"/>
            <a:ext cx="678656" cy="325040"/>
          </a:xfrm>
          <a:prstGeom prst="rect">
            <a:avLst/>
          </a:prstGeom>
          <a:noFill/>
          <a:extLst>
            <a:ext uri="{909E8E84-426E-40DD-AFC4-6F175D3DCCD1}">
              <a14:hiddenFill xmlns:a14="http://schemas.microsoft.com/office/drawing/2010/main">
                <a:solidFill>
                  <a:srgbClr val="FFFFFF"/>
                </a:solidFill>
              </a14:hiddenFill>
            </a:ext>
          </a:extLst>
        </p:spPr>
      </p:pic>
      <p:sp>
        <p:nvSpPr>
          <p:cNvPr id="67" name="Rectángulo redondeado 66"/>
          <p:cNvSpPr/>
          <p:nvPr/>
        </p:nvSpPr>
        <p:spPr>
          <a:xfrm>
            <a:off x="3203848" y="877674"/>
            <a:ext cx="2520280" cy="1183174"/>
          </a:xfrm>
          <a:prstGeom prst="round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68" name="52 CuadroTexto"/>
          <p:cNvSpPr txBox="1"/>
          <p:nvPr/>
        </p:nvSpPr>
        <p:spPr>
          <a:xfrm>
            <a:off x="4211960" y="1841949"/>
            <a:ext cx="640556" cy="230832"/>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Registros</a:t>
            </a:r>
          </a:p>
        </p:txBody>
      </p:sp>
      <p:sp>
        <p:nvSpPr>
          <p:cNvPr id="70" name="52 CuadroTexto"/>
          <p:cNvSpPr txBox="1"/>
          <p:nvPr/>
        </p:nvSpPr>
        <p:spPr bwMode="auto">
          <a:xfrm>
            <a:off x="3530353" y="411550"/>
            <a:ext cx="1826740" cy="187651"/>
          </a:xfrm>
          <a:prstGeom prst="rect">
            <a:avLst/>
          </a:prstGeom>
          <a:noFill/>
        </p:spPr>
        <p:txBody>
          <a:bodyPr wrap="square">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2000" cap="small" spc="300" normalizeH="0" baseline="0" noProof="0" dirty="0">
                <a:ln>
                  <a:noFill/>
                </a:ln>
                <a:solidFill>
                  <a:schemeClr val="accent6"/>
                </a:solidFill>
                <a:effectLst/>
                <a:uLnTx/>
                <a:uFillTx/>
                <a:latin typeface="Verdana" panose="020B0604030504040204" pitchFamily="34" charset="0"/>
                <a:ea typeface="Verdana" panose="020B0604030504040204" pitchFamily="34" charset="0"/>
                <a:cs typeface="Verdana" panose="020B0604030504040204" pitchFamily="34" charset="0"/>
              </a:rPr>
              <a:t>HCEN</a:t>
            </a:r>
          </a:p>
        </p:txBody>
      </p:sp>
      <p:sp>
        <p:nvSpPr>
          <p:cNvPr id="71" name="52 CuadroTexto"/>
          <p:cNvSpPr txBox="1"/>
          <p:nvPr/>
        </p:nvSpPr>
        <p:spPr bwMode="auto">
          <a:xfrm>
            <a:off x="3258704" y="570771"/>
            <a:ext cx="2410568"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2000" cap="small" spc="75"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Plataforma Salud</a:t>
            </a:r>
          </a:p>
        </p:txBody>
      </p:sp>
      <p:sp>
        <p:nvSpPr>
          <p:cNvPr id="72" name="CuadroTexto 71"/>
          <p:cNvSpPr txBox="1"/>
          <p:nvPr/>
        </p:nvSpPr>
        <p:spPr>
          <a:xfrm>
            <a:off x="5940152" y="-27384"/>
            <a:ext cx="3225563"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Y" sz="2000" b="1" i="0" u="none" strike="noStrike" kern="0" cap="none" spc="0" normalizeH="0" baseline="0" noProof="0" dirty="0">
                <a:ln w="0"/>
                <a:solidFill>
                  <a:schemeClr val="bg2">
                    <a:lumMod val="50000"/>
                  </a:schemeClr>
                </a:solidFill>
                <a:effectLst>
                  <a:outerShdw blurRad="38100" dist="25400" dir="5400000" algn="ctr" rotWithShape="0">
                    <a:srgbClr val="6E747A">
                      <a:alpha val="43000"/>
                    </a:srgbClr>
                  </a:outerShdw>
                </a:effectLst>
                <a:uLnTx/>
                <a:uFillTx/>
                <a:latin typeface="Verdana" panose="020B0604030504040204" pitchFamily="34" charset="0"/>
                <a:ea typeface="Verdana" panose="020B0604030504040204" pitchFamily="34" charset="0"/>
                <a:cs typeface="Verdana" panose="020B0604030504040204" pitchFamily="34" charset="0"/>
              </a:rPr>
              <a:t>Caso </a:t>
            </a:r>
            <a:br>
              <a:rPr kumimoji="0" lang="es-UY" sz="2000" b="1" i="0" u="none" strike="noStrike" kern="0" cap="none" spc="0" normalizeH="0" baseline="0" noProof="0" dirty="0">
                <a:ln w="0"/>
                <a:solidFill>
                  <a:schemeClr val="bg2">
                    <a:lumMod val="50000"/>
                  </a:schemeClr>
                </a:solidFill>
                <a:effectLst>
                  <a:outerShdw blurRad="38100" dist="25400" dir="5400000" algn="ctr" rotWithShape="0">
                    <a:srgbClr val="6E747A">
                      <a:alpha val="43000"/>
                    </a:srgbClr>
                  </a:outerShdw>
                </a:effectLst>
                <a:uLnTx/>
                <a:uFillTx/>
                <a:latin typeface="Verdana" panose="020B0604030504040204" pitchFamily="34" charset="0"/>
                <a:ea typeface="Verdana" panose="020B0604030504040204" pitchFamily="34" charset="0"/>
                <a:cs typeface="Verdana" panose="020B0604030504040204" pitchFamily="34" charset="0"/>
              </a:rPr>
            </a:br>
            <a:r>
              <a:rPr kumimoji="0" lang="es-UY" sz="2000" b="1" i="0" u="none" strike="noStrike" kern="0" cap="none" spc="0" normalizeH="0" baseline="0" noProof="0" dirty="0">
                <a:ln w="0"/>
                <a:solidFill>
                  <a:schemeClr val="bg2">
                    <a:lumMod val="50000"/>
                  </a:schemeClr>
                </a:solidFill>
                <a:effectLst>
                  <a:outerShdw blurRad="38100" dist="25400" dir="5400000" algn="ctr" rotWithShape="0">
                    <a:srgbClr val="6E747A">
                      <a:alpha val="43000"/>
                    </a:srgbClr>
                  </a:outerShdw>
                </a:effectLst>
                <a:uLnTx/>
                <a:uFillTx/>
                <a:latin typeface="Verdana" panose="020B0604030504040204" pitchFamily="34" charset="0"/>
                <a:ea typeface="Verdana" panose="020B0604030504040204" pitchFamily="34" charset="0"/>
                <a:cs typeface="Verdana" panose="020B0604030504040204" pitchFamily="34" charset="0"/>
              </a:rPr>
              <a:t>Consumidor de HCEN</a:t>
            </a:r>
          </a:p>
        </p:txBody>
      </p:sp>
      <p:grpSp>
        <p:nvGrpSpPr>
          <p:cNvPr id="7" name="Grupo 6"/>
          <p:cNvGrpSpPr/>
          <p:nvPr/>
        </p:nvGrpSpPr>
        <p:grpSpPr>
          <a:xfrm>
            <a:off x="1065920" y="3141940"/>
            <a:ext cx="369974" cy="410886"/>
            <a:chOff x="1065920" y="3141940"/>
            <a:chExt cx="369974" cy="410886"/>
          </a:xfrm>
        </p:grpSpPr>
        <p:pic>
          <p:nvPicPr>
            <p:cNvPr id="2" name="Picture 11"/>
            <p:cNvPicPr>
              <a:picLocks noChangeAspect="1" noChangeArrowheads="1"/>
            </p:cNvPicPr>
            <p:nvPr/>
          </p:nvPicPr>
          <p:blipFill>
            <a:blip r:embed="rId9">
              <a:extLst/>
            </a:blip>
            <a:srcRect/>
            <a:stretch>
              <a:fillRect/>
            </a:stretch>
          </p:blipFill>
          <p:spPr bwMode="auto">
            <a:xfrm>
              <a:off x="1157287" y="3269457"/>
              <a:ext cx="278607" cy="283369"/>
            </a:xfrm>
            <a:prstGeom prst="rect">
              <a:avLst/>
            </a:prstGeom>
            <a:noFill/>
            <a:ln>
              <a:noFill/>
            </a:ln>
            <a:effectLst/>
            <a:extLst/>
          </p:spPr>
        </p:pic>
        <p:pic>
          <p:nvPicPr>
            <p:cNvPr id="6" name="Imagen 5"/>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5920" y="3141940"/>
              <a:ext cx="307358" cy="210147"/>
            </a:xfrm>
            <a:prstGeom prst="rect">
              <a:avLst/>
            </a:prstGeom>
          </p:spPr>
        </p:pic>
      </p:grpSp>
      <p:grpSp>
        <p:nvGrpSpPr>
          <p:cNvPr id="8" name="Grupo 7"/>
          <p:cNvGrpSpPr/>
          <p:nvPr/>
        </p:nvGrpSpPr>
        <p:grpSpPr>
          <a:xfrm>
            <a:off x="1864262" y="3609806"/>
            <a:ext cx="376495" cy="395458"/>
            <a:chOff x="1864262" y="3609806"/>
            <a:chExt cx="376495" cy="395458"/>
          </a:xfrm>
        </p:grpSpPr>
        <p:pic>
          <p:nvPicPr>
            <p:cNvPr id="97" name="Picture 11"/>
            <p:cNvPicPr>
              <a:picLocks noChangeAspect="1" noChangeArrowheads="1"/>
            </p:cNvPicPr>
            <p:nvPr/>
          </p:nvPicPr>
          <p:blipFill>
            <a:blip r:embed="rId9">
              <a:duotone>
                <a:prstClr val="black"/>
                <a:schemeClr val="accent5">
                  <a:tint val="45000"/>
                  <a:satMod val="400000"/>
                </a:schemeClr>
              </a:duotone>
              <a:extLst/>
            </a:blip>
            <a:srcRect/>
            <a:stretch>
              <a:fillRect/>
            </a:stretch>
          </p:blipFill>
          <p:spPr bwMode="auto">
            <a:xfrm>
              <a:off x="1962150" y="3721895"/>
              <a:ext cx="278607" cy="283369"/>
            </a:xfrm>
            <a:prstGeom prst="rect">
              <a:avLst/>
            </a:prstGeom>
            <a:noFill/>
            <a:ln>
              <a:noFill/>
            </a:ln>
            <a:effectLst/>
            <a:extLst/>
          </p:spPr>
        </p:pic>
        <p:pic>
          <p:nvPicPr>
            <p:cNvPr id="74" name="Imagen 73"/>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4262" y="3609806"/>
              <a:ext cx="307358" cy="210147"/>
            </a:xfrm>
            <a:prstGeom prst="rect">
              <a:avLst/>
            </a:prstGeom>
          </p:spPr>
        </p:pic>
      </p:grpSp>
    </p:spTree>
    <p:extLst>
      <p:ext uri="{BB962C8B-B14F-4D97-AF65-F5344CB8AC3E}">
        <p14:creationId xmlns:p14="http://schemas.microsoft.com/office/powerpoint/2010/main" val="4164019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par>
                          <p:cTn id="9" fill="hold" nodeType="afterGroup">
                            <p:stCondLst>
                              <p:cond delay="0"/>
                            </p:stCondLst>
                            <p:childTnLst>
                              <p:par>
                                <p:cTn id="10" presetID="10" presetClass="exit" presetSubtype="0" fill="hold" grpId="1" nodeType="afterEffect">
                                  <p:stCondLst>
                                    <p:cond delay="0"/>
                                  </p:stCondLst>
                                  <p:childTnLst>
                                    <p:animEffect transition="out" filter="fade">
                                      <p:cBhvr>
                                        <p:cTn id="11" dur="500"/>
                                        <p:tgtEl>
                                          <p:spTgt spid="50"/>
                                        </p:tgtEl>
                                      </p:cBhvr>
                                    </p:animEffect>
                                    <p:set>
                                      <p:cBhvr>
                                        <p:cTn id="12" dur="1" fill="hold">
                                          <p:stCondLst>
                                            <p:cond delay="499"/>
                                          </p:stCondLst>
                                        </p:cTn>
                                        <p:tgtEl>
                                          <p:spTgt spid="50"/>
                                        </p:tgtEl>
                                        <p:attrNameLst>
                                          <p:attrName>style.visibility</p:attrName>
                                        </p:attrNameLst>
                                      </p:cBhvr>
                                      <p:to>
                                        <p:strVal val="hidden"/>
                                      </p:to>
                                    </p:set>
                                  </p:childTnLst>
                                </p:cTn>
                              </p:par>
                            </p:childTnLst>
                          </p:cTn>
                        </p:par>
                        <p:par>
                          <p:cTn id="13" fill="hold" nodeType="afterGroup">
                            <p:stCondLst>
                              <p:cond delay="500"/>
                            </p:stCondLst>
                            <p:childTnLst>
                              <p:par>
                                <p:cTn id="14" presetID="42" presetClass="path" presetSubtype="0" accel="50000" decel="50000" fill="hold" nodeType="afterEffect">
                                  <p:stCondLst>
                                    <p:cond delay="0"/>
                                  </p:stCondLst>
                                  <p:childTnLst>
                                    <p:animMotion origin="layout" path="M 4.16667E-7 2.59259E-6 L 0.35547 -0.05949 " pathEditMode="relative" rAng="0" ptsTypes="AA">
                                      <p:cBhvr>
                                        <p:cTn id="15" dur="2000" fill="hold"/>
                                        <p:tgtEl>
                                          <p:spTgt spid="51"/>
                                        </p:tgtEl>
                                        <p:attrNameLst>
                                          <p:attrName>ppt_x</p:attrName>
                                          <p:attrName>ppt_y</p:attrName>
                                        </p:attrNameLst>
                                      </p:cBhvr>
                                      <p:rCtr x="1777300" y="-298600"/>
                                    </p:animMotion>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nodeType="afterGroup">
                            <p:stCondLst>
                              <p:cond delay="3000"/>
                            </p:stCondLst>
                            <p:childTnLst>
                              <p:par>
                                <p:cTn id="21" presetID="21" presetClass="entr" presetSubtype="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heel(1)">
                                      <p:cBhvr>
                                        <p:cTn id="23" dur="2000"/>
                                        <p:tgtEl>
                                          <p:spTgt spid="26"/>
                                        </p:tgtEl>
                                      </p:cBhvr>
                                    </p:animEffect>
                                  </p:childTnLst>
                                </p:cTn>
                              </p:par>
                            </p:childTnLst>
                          </p:cTn>
                        </p:par>
                        <p:par>
                          <p:cTn id="24" fill="hold" nodeType="afterGroup">
                            <p:stCondLst>
                              <p:cond delay="5000"/>
                            </p:stCondLst>
                            <p:childTnLst>
                              <p:par>
                                <p:cTn id="25" presetID="22" presetClass="entr" presetSubtype="1"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childTnLst>
                          </p:cTn>
                        </p:par>
                        <p:par>
                          <p:cTn id="28" fill="hold" nodeType="afterGroup">
                            <p:stCondLst>
                              <p:cond delay="5500"/>
                            </p:stCondLst>
                            <p:childTnLst>
                              <p:par>
                                <p:cTn id="29" presetID="22" presetClass="entr" presetSubtype="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500"/>
                                        <p:tgtEl>
                                          <p:spTgt spid="56"/>
                                        </p:tgtEl>
                                      </p:cBhvr>
                                    </p:animEffect>
                                  </p:childTnLst>
                                </p:cTn>
                              </p:par>
                            </p:childTnLst>
                          </p:cTn>
                        </p:par>
                        <p:par>
                          <p:cTn id="32" fill="hold" nodeType="afterGroup">
                            <p:stCondLst>
                              <p:cond delay="6000"/>
                            </p:stCondLst>
                            <p:childTnLst>
                              <p:par>
                                <p:cTn id="33" presetID="22" presetClass="entr" presetSubtype="1"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up)">
                                      <p:cBhvr>
                                        <p:cTn id="35" dur="500"/>
                                        <p:tgtEl>
                                          <p:spTgt spid="57"/>
                                        </p:tgtEl>
                                      </p:cBhvr>
                                    </p:animEffect>
                                  </p:childTnLst>
                                </p:cTn>
                              </p:par>
                            </p:childTnLst>
                          </p:cTn>
                        </p:par>
                        <p:par>
                          <p:cTn id="36" fill="hold" nodeType="afterGroup">
                            <p:stCondLst>
                              <p:cond delay="6500"/>
                            </p:stCondLst>
                            <p:childTnLst>
                              <p:par>
                                <p:cTn id="37" presetID="22" presetClass="entr" presetSubtype="1"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up)">
                                      <p:cBhvr>
                                        <p:cTn id="39" dur="500"/>
                                        <p:tgtEl>
                                          <p:spTgt spid="58"/>
                                        </p:tgtEl>
                                      </p:cBhvr>
                                    </p:animEffect>
                                  </p:childTnLst>
                                </p:cTn>
                              </p:par>
                            </p:childTnLst>
                          </p:cTn>
                        </p:par>
                        <p:par>
                          <p:cTn id="40" fill="hold" nodeType="afterGroup">
                            <p:stCondLst>
                              <p:cond delay="7000"/>
                            </p:stCondLst>
                            <p:childTnLst>
                              <p:par>
                                <p:cTn id="41" presetID="1" presetClass="entr" presetSubtype="0"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childTnLst>
                          </p:cTn>
                        </p:par>
                        <p:par>
                          <p:cTn id="43" fill="hold" nodeType="afterGroup">
                            <p:stCondLst>
                              <p:cond delay="7000"/>
                            </p:stCondLst>
                            <p:childTnLst>
                              <p:par>
                                <p:cTn id="44" presetID="63" presetClass="path" presetSubtype="0" accel="50000" decel="50000" fill="hold" nodeType="afterEffect">
                                  <p:stCondLst>
                                    <p:cond delay="0"/>
                                  </p:stCondLst>
                                  <p:childTnLst>
                                    <p:animMotion origin="layout" path="M 4.44444E-6 -2.96296E-6 L 0.1368 -0.04699 " pathEditMode="relative" rAng="0" ptsTypes="AA">
                                      <p:cBhvr>
                                        <p:cTn id="45" dur="2000" fill="hold"/>
                                        <p:tgtEl>
                                          <p:spTgt spid="7"/>
                                        </p:tgtEl>
                                        <p:attrNameLst>
                                          <p:attrName>ppt_x</p:attrName>
                                          <p:attrName>ppt_y</p:attrName>
                                        </p:attrNameLst>
                                      </p:cBhvr>
                                      <p:rCtr x="6840" y="-2361"/>
                                    </p:animMotion>
                                  </p:childTnLst>
                                </p:cTn>
                              </p:par>
                            </p:childTnLst>
                          </p:cTn>
                        </p:par>
                        <p:par>
                          <p:cTn id="46" fill="hold">
                            <p:stCondLst>
                              <p:cond delay="9000"/>
                            </p:stCondLst>
                            <p:childTnLst>
                              <p:par>
                                <p:cTn id="47" presetID="63" presetClass="path" presetSubtype="0" accel="50000" decel="50000" fill="hold" nodeType="afterEffect">
                                  <p:stCondLst>
                                    <p:cond delay="0"/>
                                  </p:stCondLst>
                                  <p:childTnLst>
                                    <p:animMotion origin="layout" path="M 8.33333E-7 -2.59259E-6 L 0.05399 -0.09699 " pathEditMode="relative" rAng="0" ptsTypes="AA">
                                      <p:cBhvr>
                                        <p:cTn id="48" dur="2000" fill="hold"/>
                                        <p:tgtEl>
                                          <p:spTgt spid="8"/>
                                        </p:tgtEl>
                                        <p:attrNameLst>
                                          <p:attrName>ppt_x</p:attrName>
                                          <p:attrName>ppt_y</p:attrName>
                                        </p:attrNameLst>
                                      </p:cBhvr>
                                      <p:rCtr x="2691" y="-4861"/>
                                    </p:animMotion>
                                  </p:childTnLst>
                                </p:cTn>
                              </p:par>
                            </p:childTnLst>
                          </p:cTn>
                        </p:par>
                        <p:par>
                          <p:cTn id="49" fill="hold">
                            <p:stCondLst>
                              <p:cond delay="11000"/>
                            </p:stCondLst>
                            <p:childTnLst>
                              <p:par>
                                <p:cTn id="50" presetID="10" presetClass="entr" presetSubtype="0" fill="hold" nodeType="afterEffect">
                                  <p:stCondLst>
                                    <p:cond delay="150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childTnLst>
                          </p:cTn>
                        </p:par>
                        <p:par>
                          <p:cTn id="53" fill="hold" nodeType="afterGroup">
                            <p:stCondLst>
                              <p:cond delay="13000"/>
                            </p:stCondLst>
                            <p:childTnLst>
                              <p:par>
                                <p:cTn id="54" presetID="42" presetClass="path" presetSubtype="0" repeatCount="3000" accel="50000" decel="50000" fill="hold" nodeType="afterEffect">
                                  <p:stCondLst>
                                    <p:cond delay="1500"/>
                                  </p:stCondLst>
                                  <p:childTnLst>
                                    <p:animMotion origin="layout" path="M -3.75E-6 1.11111E-6 L 0.51042 0.15764 " pathEditMode="relative" rAng="0" ptsTypes="AA">
                                      <p:cBhvr>
                                        <p:cTn id="55" dur="2000" fill="hold"/>
                                        <p:tgtEl>
                                          <p:spTgt spid="79"/>
                                        </p:tgtEl>
                                        <p:attrNameLst>
                                          <p:attrName>ppt_x</p:attrName>
                                          <p:attrName>ppt_y</p:attrName>
                                        </p:attrNameLst>
                                      </p:cBhvr>
                                      <p:rCtr x="2552100" y="787000"/>
                                    </p:animMotion>
                                  </p:childTnLst>
                                  <p:subTnLst>
                                    <p:set>
                                      <p:cBhvr override="childStyle">
                                        <p:cTn dur="1" fill="hold" display="0" masterRel="sameClick" afterEffect="1">
                                          <p:stCondLst>
                                            <p:cond evt="end" delay="0">
                                              <p:tn val="54"/>
                                            </p:cond>
                                          </p:stCondLst>
                                        </p:cTn>
                                        <p:tgtEl>
                                          <p:spTgt spid="79"/>
                                        </p:tgtEl>
                                        <p:attrNameLst>
                                          <p:attrName>style.visibility</p:attrName>
                                        </p:attrNameLst>
                                      </p:cBhvr>
                                      <p:to>
                                        <p:strVal val="hidden"/>
                                      </p:to>
                                    </p:set>
                                  </p:subTnLst>
                                </p:cTn>
                              </p:par>
                            </p:childTnLst>
                          </p:cTn>
                        </p:par>
                        <p:par>
                          <p:cTn id="56" fill="hold" nodeType="afterGroup">
                            <p:stCondLst>
                              <p:cond delay="20500"/>
                            </p:stCondLst>
                            <p:childTnLst>
                              <p:par>
                                <p:cTn id="57" presetID="53" presetClass="entr" presetSubtype="16"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n 65"/>
          <p:cNvPicPr>
            <a:picLocks noChangeAspect="1"/>
          </p:cNvPicPr>
          <p:nvPr/>
        </p:nvPicPr>
        <p:blipFill>
          <a:blip r:embed="rId2"/>
          <a:stretch>
            <a:fillRect/>
          </a:stretch>
        </p:blipFill>
        <p:spPr>
          <a:xfrm>
            <a:off x="565625" y="5733256"/>
            <a:ext cx="7895960" cy="1093019"/>
          </a:xfrm>
          <a:prstGeom prst="rect">
            <a:avLst/>
          </a:prstGeom>
        </p:spPr>
      </p:pic>
      <p:sp>
        <p:nvSpPr>
          <p:cNvPr id="2" name="Elipse 41"/>
          <p:cNvSpPr/>
          <p:nvPr/>
        </p:nvSpPr>
        <p:spPr>
          <a:xfrm>
            <a:off x="46346" y="3645024"/>
            <a:ext cx="1902881" cy="1728192"/>
          </a:xfrm>
          <a:prstGeom prst="ellipse">
            <a:avLst/>
          </a:prstGeom>
          <a:solidFill>
            <a:srgbClr val="4F81BD">
              <a:lumMod val="20000"/>
              <a:lumOff val="80000"/>
              <a:alpha val="43000"/>
            </a:srgbClr>
          </a:solidFill>
          <a:ln w="25400" cap="flat" cmpd="sng" algn="ctr">
            <a:solidFill>
              <a:srgbClr val="4F81BD">
                <a:shade val="50000"/>
              </a:srgbClr>
            </a:solidFill>
            <a:prstDash val="solid"/>
          </a:ln>
          <a:effectLst/>
        </p:spPr>
        <p:txBody>
          <a:bodyPr lIns="82945" tIns="41473" rIns="82945" bIns="41473"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600" b="0" i="0" u="none" strike="noStrike" kern="0" cap="none" spc="0" normalizeH="0" baseline="0" noProof="0">
              <a:ln>
                <a:noFill/>
              </a:ln>
              <a:solidFill>
                <a:prstClr val="white"/>
              </a:solidFill>
              <a:effectLst/>
              <a:uLnTx/>
              <a:uFillTx/>
              <a:latin typeface="Arial"/>
              <a:ea typeface="DejaVu Sans"/>
              <a:cs typeface="DejaVu Sans"/>
            </a:endParaRPr>
          </a:p>
        </p:txBody>
      </p:sp>
      <p:sp>
        <p:nvSpPr>
          <p:cNvPr id="3" name="Rectángulo redondeado 42"/>
          <p:cNvSpPr/>
          <p:nvPr/>
        </p:nvSpPr>
        <p:spPr>
          <a:xfrm rot="5400000">
            <a:off x="3828256" y="-2396331"/>
            <a:ext cx="1366838" cy="8515350"/>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lIns="82945" tIns="41473" rIns="82945" bIns="41473"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latin typeface="Arial"/>
              <a:ea typeface="DejaVu Sans"/>
              <a:cs typeface="DejaVu Sans"/>
            </a:endParaRPr>
          </a:p>
        </p:txBody>
      </p:sp>
      <p:sp>
        <p:nvSpPr>
          <p:cNvPr id="4" name="CuadroTexto 43"/>
          <p:cNvSpPr txBox="1">
            <a:spLocks noChangeArrowheads="1"/>
          </p:cNvSpPr>
          <p:nvPr/>
        </p:nvSpPr>
        <p:spPr bwMode="auto">
          <a:xfrm>
            <a:off x="379413" y="1566863"/>
            <a:ext cx="1225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s-UY" altLang="es-UY" sz="1400" b="1">
                <a:solidFill>
                  <a:prstClr val="black"/>
                </a:solidFill>
                <a:latin typeface="Calibri" pitchFamily="34" charset="0"/>
                <a:ea typeface="DejaVu Sans"/>
                <a:cs typeface="DejaVu Sans"/>
              </a:rPr>
              <a:t>PLATAFORMA </a:t>
            </a:r>
          </a:p>
          <a:p>
            <a:pPr algn="ctr" eaLnBrk="1" fontAlgn="auto" hangingPunct="1">
              <a:spcBef>
                <a:spcPct val="0"/>
              </a:spcBef>
              <a:spcAft>
                <a:spcPts val="0"/>
              </a:spcAft>
              <a:buFontTx/>
              <a:buNone/>
            </a:pPr>
            <a:r>
              <a:rPr lang="es-UY" altLang="es-UY" sz="1400" b="1">
                <a:solidFill>
                  <a:prstClr val="black"/>
                </a:solidFill>
                <a:latin typeface="Calibri" pitchFamily="34" charset="0"/>
                <a:ea typeface="DejaVu Sans"/>
                <a:cs typeface="DejaVu Sans"/>
              </a:rPr>
              <a:t>SALUD</a:t>
            </a:r>
          </a:p>
        </p:txBody>
      </p:sp>
      <p:sp>
        <p:nvSpPr>
          <p:cNvPr id="5" name="Rectángulo 44"/>
          <p:cNvSpPr/>
          <p:nvPr/>
        </p:nvSpPr>
        <p:spPr>
          <a:xfrm rot="5400000">
            <a:off x="4691722" y="413489"/>
            <a:ext cx="378092" cy="4983162"/>
          </a:xfrm>
          <a:prstGeom prst="rect">
            <a:avLst/>
          </a:prstGeom>
          <a:solidFill>
            <a:srgbClr val="4BACC6">
              <a:lumMod val="60000"/>
              <a:lumOff val="40000"/>
              <a:alpha val="66000"/>
            </a:srgbClr>
          </a:solidFill>
          <a:ln w="25400" cap="flat" cmpd="sng" algn="ctr">
            <a:solidFill>
              <a:srgbClr val="4F81BD">
                <a:shade val="50000"/>
              </a:srgbClr>
            </a:solidFill>
            <a:prstDash val="solid"/>
          </a:ln>
          <a:effectLst/>
        </p:spPr>
        <p:txBody>
          <a:bodyPr vert="vert270" lIns="82945" tIns="41473" rIns="82945" bIns="41473" anchor="ctr"/>
          <a:lstStyle/>
          <a:p>
            <a:pPr marL="0" marR="0" lvl="0" indent="0" algn="ctr" defTabSz="914400" eaLnBrk="1" fontAlgn="auto" latinLnBrk="0" hangingPunct="1">
              <a:lnSpc>
                <a:spcPts val="1996"/>
              </a:lnSpc>
              <a:spcBef>
                <a:spcPts val="544"/>
              </a:spcBef>
              <a:spcAft>
                <a:spcPts val="0"/>
              </a:spcAft>
              <a:buClrTx/>
              <a:buSzTx/>
              <a:buFontTx/>
              <a:buNone/>
              <a:tabLst/>
              <a:defRPr/>
            </a:pPr>
            <a:r>
              <a:rPr kumimoji="0" lang="es-UY" sz="1200" b="1" i="0" u="none" strike="noStrike" kern="0" cap="none" spc="0" normalizeH="0" baseline="0" noProof="0" dirty="0">
                <a:ln>
                  <a:noFill/>
                </a:ln>
                <a:solidFill>
                  <a:prstClr val="black"/>
                </a:solidFill>
                <a:effectLst/>
                <a:uLnTx/>
                <a:uFillTx/>
                <a:latin typeface="Arial"/>
                <a:ea typeface="DejaVu Sans"/>
                <a:cs typeface="DejaVu Sans"/>
              </a:rPr>
              <a:t>PLATAFORMA DE GOBIERNO ELECTRÓNICO (PRESIDENCIA)</a:t>
            </a:r>
            <a:endParaRPr kumimoji="0" lang="es-UY" sz="1000" b="1" i="0" u="none" strike="noStrike" kern="0" cap="none" spc="0" normalizeH="0" baseline="0" noProof="0" dirty="0">
              <a:ln>
                <a:noFill/>
              </a:ln>
              <a:solidFill>
                <a:prstClr val="black"/>
              </a:solidFill>
              <a:effectLst/>
              <a:uLnTx/>
              <a:uFillTx/>
              <a:latin typeface="Arial"/>
              <a:ea typeface="DejaVu Sans"/>
              <a:cs typeface="DejaVu Sans"/>
            </a:endParaRPr>
          </a:p>
        </p:txBody>
      </p:sp>
      <p:cxnSp>
        <p:nvCxnSpPr>
          <p:cNvPr id="9" name="Conector angular 48"/>
          <p:cNvCxnSpPr>
            <a:stCxn id="35" idx="1"/>
            <a:endCxn id="39" idx="3"/>
          </p:cNvCxnSpPr>
          <p:nvPr/>
        </p:nvCxnSpPr>
        <p:spPr>
          <a:xfrm rot="10800000">
            <a:off x="3082925" y="1677988"/>
            <a:ext cx="1765300" cy="947737"/>
          </a:xfrm>
          <a:prstGeom prst="bentConnector3">
            <a:avLst>
              <a:gd name="adj1" fmla="val 79797"/>
            </a:avLst>
          </a:prstGeom>
          <a:noFill/>
          <a:ln w="38100" cap="flat" cmpd="sng" algn="ctr">
            <a:solidFill>
              <a:srgbClr val="FF0000"/>
            </a:solidFill>
            <a:prstDash val="solid"/>
            <a:tailEnd type="triangle"/>
          </a:ln>
          <a:effectLst/>
        </p:spPr>
      </p:cxnSp>
      <p:cxnSp>
        <p:nvCxnSpPr>
          <p:cNvPr id="10" name="Conector angular 49"/>
          <p:cNvCxnSpPr>
            <a:stCxn id="33" idx="0"/>
            <a:endCxn id="34" idx="2"/>
          </p:cNvCxnSpPr>
          <p:nvPr/>
        </p:nvCxnSpPr>
        <p:spPr>
          <a:xfrm rot="16200000" flipV="1">
            <a:off x="5242719" y="2882107"/>
            <a:ext cx="1676400" cy="2328862"/>
          </a:xfrm>
          <a:prstGeom prst="bentConnector3">
            <a:avLst>
              <a:gd name="adj1" fmla="val 50000"/>
            </a:avLst>
          </a:prstGeom>
          <a:noFill/>
          <a:ln w="38100" cap="flat" cmpd="sng" algn="ctr">
            <a:solidFill>
              <a:srgbClr val="4F81BD">
                <a:shade val="95000"/>
                <a:satMod val="105000"/>
              </a:srgbClr>
            </a:solidFill>
            <a:prstDash val="solid"/>
            <a:tailEnd type="triangle"/>
          </a:ln>
          <a:effectLst/>
        </p:spPr>
      </p:cxnSp>
      <p:cxnSp>
        <p:nvCxnSpPr>
          <p:cNvPr id="11" name="Conector angular 50"/>
          <p:cNvCxnSpPr>
            <a:stCxn id="35" idx="0"/>
          </p:cNvCxnSpPr>
          <p:nvPr/>
        </p:nvCxnSpPr>
        <p:spPr>
          <a:xfrm rot="5400000" flipH="1" flipV="1">
            <a:off x="4991401" y="1609233"/>
            <a:ext cx="874905" cy="1040606"/>
          </a:xfrm>
          <a:prstGeom prst="bentConnector2">
            <a:avLst/>
          </a:prstGeom>
          <a:noFill/>
          <a:ln w="38100" cap="flat" cmpd="sng" algn="ctr">
            <a:solidFill>
              <a:srgbClr val="4F81BD">
                <a:shade val="95000"/>
                <a:satMod val="105000"/>
              </a:srgbClr>
            </a:solidFill>
            <a:prstDash val="solid"/>
            <a:tailEnd type="triangle"/>
          </a:ln>
          <a:effectLst/>
        </p:spPr>
      </p:cxnSp>
      <p:sp>
        <p:nvSpPr>
          <p:cNvPr id="12" name="CuadroTexto 51"/>
          <p:cNvSpPr txBox="1">
            <a:spLocks noChangeArrowheads="1"/>
          </p:cNvSpPr>
          <p:nvPr/>
        </p:nvSpPr>
        <p:spPr bwMode="auto">
          <a:xfrm>
            <a:off x="986064" y="3840008"/>
            <a:ext cx="824358" cy="4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s-UY" altLang="es-UY" sz="1200" b="1" i="1" dirty="0">
                <a:solidFill>
                  <a:prstClr val="black"/>
                </a:solidFill>
                <a:effectLst>
                  <a:outerShdw blurRad="38100" dist="38100" dir="2700000" algn="tl">
                    <a:srgbClr val="000000">
                      <a:alpha val="43137"/>
                    </a:srgbClr>
                  </a:outerShdw>
                </a:effectLst>
                <a:latin typeface="Calibri" pitchFamily="34" charset="0"/>
                <a:ea typeface="DejaVu Sans"/>
                <a:cs typeface="DejaVu Sans"/>
              </a:rPr>
              <a:t>Prestador </a:t>
            </a:r>
          </a:p>
          <a:p>
            <a:pPr algn="ctr" eaLnBrk="1" fontAlgn="auto" hangingPunct="1">
              <a:spcBef>
                <a:spcPct val="0"/>
              </a:spcBef>
              <a:spcAft>
                <a:spcPts val="0"/>
              </a:spcAft>
              <a:buFontTx/>
              <a:buNone/>
            </a:pPr>
            <a:r>
              <a:rPr lang="es-UY" altLang="es-UY" sz="1200" b="1" i="1" dirty="0">
                <a:solidFill>
                  <a:prstClr val="black"/>
                </a:solidFill>
                <a:effectLst>
                  <a:outerShdw blurRad="38100" dist="38100" dir="2700000" algn="tl">
                    <a:srgbClr val="000000">
                      <a:alpha val="43137"/>
                    </a:srgbClr>
                  </a:outerShdw>
                </a:effectLst>
                <a:latin typeface="Calibri" pitchFamily="34" charset="0"/>
                <a:ea typeface="DejaVu Sans"/>
                <a:cs typeface="DejaVu Sans"/>
              </a:rPr>
              <a:t>de salud 1</a:t>
            </a:r>
          </a:p>
        </p:txBody>
      </p:sp>
      <p:grpSp>
        <p:nvGrpSpPr>
          <p:cNvPr id="13" name="Grupo 52"/>
          <p:cNvGrpSpPr>
            <a:grpSpLocks/>
          </p:cNvGrpSpPr>
          <p:nvPr/>
        </p:nvGrpSpPr>
        <p:grpSpPr bwMode="auto">
          <a:xfrm>
            <a:off x="670609" y="4374900"/>
            <a:ext cx="1096279" cy="815665"/>
            <a:chOff x="2372500" y="4802029"/>
            <a:chExt cx="1208324" cy="900872"/>
          </a:xfrm>
        </p:grpSpPr>
        <p:pic>
          <p:nvPicPr>
            <p:cNvPr id="14" name="Imagen 5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1285" y="4802029"/>
              <a:ext cx="719383" cy="50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54"/>
            <p:cNvSpPr txBox="1">
              <a:spLocks noChangeArrowheads="1"/>
            </p:cNvSpPr>
            <p:nvPr/>
          </p:nvSpPr>
          <p:spPr bwMode="auto">
            <a:xfrm>
              <a:off x="2372500" y="5294988"/>
              <a:ext cx="1208324" cy="4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s-UY" altLang="es-UY" sz="900" b="1" dirty="0">
                  <a:solidFill>
                    <a:srgbClr val="000000"/>
                  </a:solidFill>
                  <a:latin typeface="Calibri" pitchFamily="34" charset="0"/>
                  <a:ea typeface="DejaVu Sans"/>
                  <a:cs typeface="DejaVu Sans"/>
                </a:rPr>
                <a:t>Repositorio </a:t>
              </a:r>
              <a:br>
                <a:rPr lang="es-UY" altLang="es-UY" sz="900" b="1" dirty="0">
                  <a:solidFill>
                    <a:srgbClr val="000000"/>
                  </a:solidFill>
                  <a:latin typeface="Calibri" pitchFamily="34" charset="0"/>
                  <a:ea typeface="DejaVu Sans"/>
                  <a:cs typeface="DejaVu Sans"/>
                </a:rPr>
              </a:br>
              <a:r>
                <a:rPr lang="es-UY" altLang="es-UY" sz="900" b="1" dirty="0">
                  <a:solidFill>
                    <a:srgbClr val="000000"/>
                  </a:solidFill>
                  <a:latin typeface="Calibri" pitchFamily="34" charset="0"/>
                  <a:ea typeface="DejaVu Sans"/>
                  <a:cs typeface="DejaVu Sans"/>
                </a:rPr>
                <a:t>de documentos</a:t>
              </a:r>
            </a:p>
          </p:txBody>
        </p:sp>
      </p:grpSp>
      <p:cxnSp>
        <p:nvCxnSpPr>
          <p:cNvPr id="16" name="Conector angular 55"/>
          <p:cNvCxnSpPr>
            <a:stCxn id="34" idx="3"/>
            <a:endCxn id="33" idx="1"/>
          </p:cNvCxnSpPr>
          <p:nvPr/>
        </p:nvCxnSpPr>
        <p:spPr>
          <a:xfrm>
            <a:off x="4976813" y="3148013"/>
            <a:ext cx="2036762" cy="1968500"/>
          </a:xfrm>
          <a:prstGeom prst="bentConnector3">
            <a:avLst>
              <a:gd name="adj1" fmla="val 50000"/>
            </a:avLst>
          </a:prstGeom>
          <a:noFill/>
          <a:ln w="38100" cap="flat" cmpd="sng" algn="ctr">
            <a:solidFill>
              <a:srgbClr val="F79646"/>
            </a:solidFill>
            <a:prstDash val="solid"/>
            <a:headEnd type="triangle" w="med" len="med"/>
            <a:tailEnd type="none" w="med" len="med"/>
          </a:ln>
          <a:effectLst/>
        </p:spPr>
      </p:cxnSp>
      <p:cxnSp>
        <p:nvCxnSpPr>
          <p:cNvPr id="17" name="Conector angular 56"/>
          <p:cNvCxnSpPr>
            <a:stCxn id="34" idx="2"/>
          </p:cNvCxnSpPr>
          <p:nvPr/>
        </p:nvCxnSpPr>
        <p:spPr>
          <a:xfrm rot="5400000">
            <a:off x="3210997" y="3561231"/>
            <a:ext cx="2059179" cy="1353393"/>
          </a:xfrm>
          <a:prstGeom prst="bentConnector3">
            <a:avLst>
              <a:gd name="adj1" fmla="val 50000"/>
            </a:avLst>
          </a:prstGeom>
          <a:noFill/>
          <a:ln w="38100" cap="flat" cmpd="sng" algn="ctr">
            <a:solidFill>
              <a:srgbClr val="F79646"/>
            </a:solidFill>
            <a:prstDash val="solid"/>
            <a:headEnd type="triangle"/>
            <a:tailEnd type="triangle"/>
          </a:ln>
          <a:effectLst/>
        </p:spPr>
      </p:cxnSp>
      <p:grpSp>
        <p:nvGrpSpPr>
          <p:cNvPr id="18" name="Grupo 57"/>
          <p:cNvGrpSpPr>
            <a:grpSpLocks/>
          </p:cNvGrpSpPr>
          <p:nvPr/>
        </p:nvGrpSpPr>
        <p:grpSpPr bwMode="auto">
          <a:xfrm>
            <a:off x="5676553" y="1366838"/>
            <a:ext cx="1055687" cy="1216025"/>
            <a:chOff x="4526949" y="1055764"/>
            <a:chExt cx="1165005" cy="1780585"/>
          </a:xfrm>
        </p:grpSpPr>
        <p:sp>
          <p:nvSpPr>
            <p:cNvPr id="19" name="CuadroTexto 58"/>
            <p:cNvSpPr txBox="1">
              <a:spLocks noChangeArrowheads="1"/>
            </p:cNvSpPr>
            <p:nvPr/>
          </p:nvSpPr>
          <p:spPr bwMode="auto">
            <a:xfrm>
              <a:off x="4526949" y="1957069"/>
              <a:ext cx="1165005" cy="87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s-UY" altLang="es-UY" sz="1100" b="1">
                  <a:solidFill>
                    <a:prstClr val="black"/>
                  </a:solidFill>
                  <a:latin typeface="Calibri" pitchFamily="34" charset="0"/>
                  <a:ea typeface="DejaVu Sans"/>
                  <a:cs typeface="DejaVu Sans"/>
                </a:rPr>
                <a:t>Registro de eventos asistenciales</a:t>
              </a:r>
            </a:p>
          </p:txBody>
        </p:sp>
        <p:pic>
          <p:nvPicPr>
            <p:cNvPr id="20" name="Imagen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7781" y="1055764"/>
              <a:ext cx="563341" cy="92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upo 63"/>
          <p:cNvGrpSpPr>
            <a:grpSpLocks/>
          </p:cNvGrpSpPr>
          <p:nvPr/>
        </p:nvGrpSpPr>
        <p:grpSpPr bwMode="auto">
          <a:xfrm>
            <a:off x="-36512" y="3861831"/>
            <a:ext cx="1049635" cy="1029375"/>
            <a:chOff x="9351587" y="495587"/>
            <a:chExt cx="2056532" cy="2431617"/>
          </a:xfrm>
        </p:grpSpPr>
        <p:pic>
          <p:nvPicPr>
            <p:cNvPr id="22" name="Imagen 6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1213" y="495587"/>
              <a:ext cx="1266906" cy="98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o 65"/>
            <p:cNvGrpSpPr>
              <a:grpSpLocks/>
            </p:cNvGrpSpPr>
            <p:nvPr/>
          </p:nvGrpSpPr>
          <p:grpSpPr bwMode="auto">
            <a:xfrm>
              <a:off x="9351587" y="1389984"/>
              <a:ext cx="1621619" cy="1537220"/>
              <a:chOff x="3539626" y="1315877"/>
              <a:chExt cx="1621619" cy="1537220"/>
            </a:xfrm>
          </p:grpSpPr>
          <p:sp>
            <p:nvSpPr>
              <p:cNvPr id="24" name="CuadroTexto 66"/>
              <p:cNvSpPr txBox="1">
                <a:spLocks noChangeArrowheads="1"/>
              </p:cNvSpPr>
              <p:nvPr/>
            </p:nvSpPr>
            <p:spPr bwMode="auto">
              <a:xfrm>
                <a:off x="3539626" y="2053355"/>
                <a:ext cx="1621619" cy="79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UY" altLang="es-UY" sz="800" b="1" i="0" u="none" strike="noStrike" kern="0" cap="none" spc="0" normalizeH="0" baseline="0" noProof="0" dirty="0">
                    <a:ln>
                      <a:noFill/>
                    </a:ln>
                    <a:solidFill>
                      <a:prstClr val="black"/>
                    </a:solidFill>
                    <a:effectLst/>
                    <a:uLnTx/>
                    <a:uFillTx/>
                    <a:latin typeface="Calibri" pitchFamily="34" charset="0"/>
                    <a:ea typeface="DejaVu Sans"/>
                    <a:cs typeface="DejaVu Sans"/>
                  </a:rPr>
                  <a:t>Sistema propio de HCE</a:t>
                </a:r>
              </a:p>
            </p:txBody>
          </p:sp>
          <p:grpSp>
            <p:nvGrpSpPr>
              <p:cNvPr id="25" name="Grupo 67"/>
              <p:cNvGrpSpPr>
                <a:grpSpLocks/>
              </p:cNvGrpSpPr>
              <p:nvPr/>
            </p:nvGrpSpPr>
            <p:grpSpPr bwMode="auto">
              <a:xfrm>
                <a:off x="3908502" y="1315877"/>
                <a:ext cx="810491" cy="737754"/>
                <a:chOff x="1301971" y="1837555"/>
                <a:chExt cx="810491" cy="737754"/>
              </a:xfrm>
            </p:grpSpPr>
            <p:sp>
              <p:nvSpPr>
                <p:cNvPr id="26" name="Cilindro 68"/>
                <p:cNvSpPr/>
                <p:nvPr/>
              </p:nvSpPr>
              <p:spPr>
                <a:xfrm>
                  <a:off x="1292384" y="1838058"/>
                  <a:ext cx="820468" cy="73697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600" b="0" i="0" u="none" strike="noStrike" kern="0" cap="none" spc="0" normalizeH="0" baseline="0" noProof="0">
                    <a:ln>
                      <a:noFill/>
                    </a:ln>
                    <a:solidFill>
                      <a:prstClr val="white"/>
                    </a:solidFill>
                    <a:effectLst/>
                    <a:uLnTx/>
                    <a:uFillTx/>
                    <a:latin typeface="Arial"/>
                    <a:ea typeface="DejaVu Sans"/>
                    <a:cs typeface="DejaVu Sans"/>
                  </a:endParaRPr>
                </a:p>
              </p:txBody>
            </p:sp>
            <p:pic>
              <p:nvPicPr>
                <p:cNvPr id="27" name="Imagen 69"/>
                <p:cNvPicPr>
                  <a:picLocks noChangeAspect="1"/>
                </p:cNvPicPr>
                <p:nvPr/>
              </p:nvPicPr>
              <p:blipFill>
                <a:blip r:embed="rId6" cstate="print">
                  <a:duotone>
                    <a:srgbClr val="F79646">
                      <a:shade val="45000"/>
                      <a:satMod val="135000"/>
                    </a:srgbClr>
                    <a:prstClr val="white"/>
                  </a:duotone>
                  <a:extLst>
                    <a:ext uri="{28A0092B-C50C-407E-A947-70E740481C1C}">
                      <a14:useLocalDpi xmlns:a14="http://schemas.microsoft.com/office/drawing/2010/main" val="0"/>
                    </a:ext>
                  </a:extLst>
                </a:blip>
                <a:stretch>
                  <a:fillRect/>
                </a:stretch>
              </p:blipFill>
              <p:spPr>
                <a:xfrm>
                  <a:off x="1509395" y="2054439"/>
                  <a:ext cx="395645" cy="395645"/>
                </a:xfrm>
                <a:prstGeom prst="rect">
                  <a:avLst/>
                </a:prstGeom>
              </p:spPr>
            </p:pic>
          </p:grpSp>
        </p:grpSp>
      </p:grpSp>
      <p:grpSp>
        <p:nvGrpSpPr>
          <p:cNvPr id="28" name="Grupo 70"/>
          <p:cNvGrpSpPr>
            <a:grpSpLocks/>
          </p:cNvGrpSpPr>
          <p:nvPr/>
        </p:nvGrpSpPr>
        <p:grpSpPr bwMode="auto">
          <a:xfrm>
            <a:off x="7372350" y="4879975"/>
            <a:ext cx="1481138" cy="1141413"/>
            <a:chOff x="10231615" y="4524118"/>
            <a:chExt cx="1632901" cy="1257851"/>
          </a:xfrm>
        </p:grpSpPr>
        <p:pic>
          <p:nvPicPr>
            <p:cNvPr id="29" name="Imagen 7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31615" y="4524118"/>
              <a:ext cx="827402" cy="55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n 7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45316" y="4562769"/>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 name="Imagen 7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63242" y="4725144"/>
            <a:ext cx="416470" cy="41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n 7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3575" y="4884738"/>
            <a:ext cx="461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ángulo redondeado 77"/>
          <p:cNvSpPr/>
          <p:nvPr/>
        </p:nvSpPr>
        <p:spPr>
          <a:xfrm>
            <a:off x="4857750" y="3087688"/>
            <a:ext cx="119063" cy="120650"/>
          </a:xfrm>
          <a:prstGeom prst="roundRect">
            <a:avLst/>
          </a:prstGeom>
          <a:solidFill>
            <a:srgbClr val="C00000"/>
          </a:solidFill>
          <a:ln w="25400" cap="flat" cmpd="sng" algn="ctr">
            <a:solidFill>
              <a:srgbClr val="4F81BD">
                <a:shade val="50000"/>
              </a:srgbClr>
            </a:solidFill>
            <a:prstDash val="solid"/>
          </a:ln>
          <a:effectLst/>
        </p:spPr>
        <p:txBody>
          <a:bodyPr lIns="82945" tIns="41473" rIns="82945" bIns="41473"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latin typeface="Arial"/>
              <a:ea typeface="DejaVu Sans"/>
              <a:cs typeface="DejaVu Sans"/>
            </a:endParaRPr>
          </a:p>
        </p:txBody>
      </p:sp>
      <p:sp>
        <p:nvSpPr>
          <p:cNvPr id="35" name="Rectángulo redondeado 78"/>
          <p:cNvSpPr/>
          <p:nvPr/>
        </p:nvSpPr>
        <p:spPr>
          <a:xfrm>
            <a:off x="4848225" y="2566988"/>
            <a:ext cx="120650" cy="119062"/>
          </a:xfrm>
          <a:prstGeom prst="roundRect">
            <a:avLst/>
          </a:prstGeom>
          <a:solidFill>
            <a:srgbClr val="4F81BD">
              <a:lumMod val="60000"/>
              <a:lumOff val="40000"/>
            </a:srgbClr>
          </a:solidFill>
          <a:ln w="25400" cap="flat" cmpd="sng" algn="ctr">
            <a:solidFill>
              <a:srgbClr val="4F81BD">
                <a:shade val="50000"/>
              </a:srgbClr>
            </a:solidFill>
            <a:prstDash val="solid"/>
          </a:ln>
          <a:effectLst/>
        </p:spPr>
        <p:txBody>
          <a:bodyPr lIns="82945" tIns="41473" rIns="82945" bIns="41473"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800" b="0" i="0" u="none" strike="noStrike" kern="0" cap="none" spc="0" normalizeH="0" baseline="0" noProof="0">
              <a:ln>
                <a:noFill/>
              </a:ln>
              <a:solidFill>
                <a:prstClr val="white"/>
              </a:solidFill>
              <a:effectLst/>
              <a:uLnTx/>
              <a:uFillTx/>
              <a:latin typeface="Arial"/>
              <a:ea typeface="DejaVu Sans"/>
              <a:cs typeface="DejaVu Sans"/>
            </a:endParaRPr>
          </a:p>
        </p:txBody>
      </p:sp>
      <p:sp>
        <p:nvSpPr>
          <p:cNvPr id="36" name="CuadroTexto 79"/>
          <p:cNvSpPr txBox="1">
            <a:spLocks noChangeArrowheads="1"/>
          </p:cNvSpPr>
          <p:nvPr/>
        </p:nvSpPr>
        <p:spPr bwMode="auto">
          <a:xfrm>
            <a:off x="6319838" y="5132388"/>
            <a:ext cx="84296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s-UY" altLang="es-UY" sz="1200" b="1" dirty="0">
                <a:solidFill>
                  <a:prstClr val="black"/>
                </a:solidFill>
                <a:latin typeface="Calibri" pitchFamily="34" charset="0"/>
                <a:ea typeface="DejaVu Sans"/>
                <a:cs typeface="DejaVu Sans"/>
              </a:rPr>
              <a:t>Pedido de </a:t>
            </a:r>
            <a:br>
              <a:rPr lang="es-UY" altLang="es-UY" sz="1200" b="1" dirty="0">
                <a:solidFill>
                  <a:prstClr val="black"/>
                </a:solidFill>
                <a:latin typeface="Calibri" pitchFamily="34" charset="0"/>
                <a:ea typeface="DejaVu Sans"/>
                <a:cs typeface="DejaVu Sans"/>
              </a:rPr>
            </a:br>
            <a:r>
              <a:rPr lang="es-UY" altLang="es-UY" sz="1200" b="1" dirty="0">
                <a:solidFill>
                  <a:prstClr val="black"/>
                </a:solidFill>
                <a:latin typeface="Calibri" pitchFamily="34" charset="0"/>
                <a:ea typeface="DejaVu Sans"/>
                <a:cs typeface="DejaVu Sans"/>
              </a:rPr>
              <a:t>HCE (</a:t>
            </a:r>
            <a:r>
              <a:rPr lang="es-UY" altLang="es-UY" sz="1200" b="1" dirty="0" err="1">
                <a:solidFill>
                  <a:prstClr val="black"/>
                </a:solidFill>
                <a:latin typeface="Calibri" pitchFamily="34" charset="0"/>
                <a:ea typeface="DejaVu Sans"/>
                <a:cs typeface="DejaVu Sans"/>
              </a:rPr>
              <a:t>Id’s</a:t>
            </a:r>
            <a:r>
              <a:rPr lang="es-UY" altLang="es-UY" sz="1200" b="1" dirty="0">
                <a:solidFill>
                  <a:prstClr val="black"/>
                </a:solidFill>
                <a:latin typeface="Calibri" pitchFamily="34" charset="0"/>
                <a:ea typeface="DejaVu Sans"/>
                <a:cs typeface="DejaVu Sans"/>
              </a:rPr>
              <a:t>) </a:t>
            </a:r>
          </a:p>
        </p:txBody>
      </p:sp>
      <p:grpSp>
        <p:nvGrpSpPr>
          <p:cNvPr id="37" name="Grupo 80"/>
          <p:cNvGrpSpPr>
            <a:grpSpLocks/>
          </p:cNvGrpSpPr>
          <p:nvPr/>
        </p:nvGrpSpPr>
        <p:grpSpPr bwMode="auto">
          <a:xfrm>
            <a:off x="2079625" y="1387475"/>
            <a:ext cx="1233488" cy="1177925"/>
            <a:chOff x="3054619" y="3289535"/>
            <a:chExt cx="1360496" cy="1299590"/>
          </a:xfrm>
        </p:grpSpPr>
        <p:sp>
          <p:nvSpPr>
            <p:cNvPr id="38" name="CuadroTexto 117"/>
            <p:cNvSpPr txBox="1">
              <a:spLocks noChangeArrowheads="1"/>
            </p:cNvSpPr>
            <p:nvPr/>
          </p:nvSpPr>
          <p:spPr bwMode="auto">
            <a:xfrm>
              <a:off x="3054619" y="3926692"/>
              <a:ext cx="1360496" cy="66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s-UY" altLang="es-UY" sz="1100" b="1">
                  <a:solidFill>
                    <a:prstClr val="black"/>
                  </a:solidFill>
                  <a:latin typeface="Calibri" pitchFamily="34" charset="0"/>
                  <a:ea typeface="DejaVu Sans"/>
                  <a:cs typeface="DejaVu Sans"/>
                </a:rPr>
                <a:t>Índice Nacional de Usuarios de Salud (INUS)</a:t>
              </a:r>
            </a:p>
          </p:txBody>
        </p:sp>
        <p:pic>
          <p:nvPicPr>
            <p:cNvPr id="39" name="Imagen 1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78155" y="3289535"/>
              <a:ext cx="883265" cy="6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CuadroTexto 119"/>
          <p:cNvSpPr txBox="1">
            <a:spLocks noChangeArrowheads="1"/>
          </p:cNvSpPr>
          <p:nvPr/>
        </p:nvSpPr>
        <p:spPr bwMode="auto">
          <a:xfrm>
            <a:off x="5148263" y="3141663"/>
            <a:ext cx="4206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s-UY" altLang="es-UY" sz="1400" b="1">
                <a:solidFill>
                  <a:prstClr val="black"/>
                </a:solidFill>
                <a:latin typeface="Calibri" pitchFamily="34" charset="0"/>
                <a:ea typeface="DejaVu Sans"/>
                <a:cs typeface="DejaVu Sans"/>
              </a:rPr>
              <a:t>Id’s</a:t>
            </a:r>
          </a:p>
        </p:txBody>
      </p:sp>
      <p:cxnSp>
        <p:nvCxnSpPr>
          <p:cNvPr id="41" name="Conector angular 121"/>
          <p:cNvCxnSpPr>
            <a:stCxn id="34" idx="2"/>
            <a:endCxn id="14" idx="3"/>
          </p:cNvCxnSpPr>
          <p:nvPr/>
        </p:nvCxnSpPr>
        <p:spPr>
          <a:xfrm rot="5400000">
            <a:off x="2521731" y="2208391"/>
            <a:ext cx="1395604" cy="3395499"/>
          </a:xfrm>
          <a:prstGeom prst="bentConnector2">
            <a:avLst/>
          </a:prstGeom>
          <a:noFill/>
          <a:ln w="38100" cap="flat" cmpd="sng" algn="ctr">
            <a:solidFill>
              <a:srgbClr val="F79646"/>
            </a:solidFill>
            <a:prstDash val="solid"/>
            <a:headEnd type="triangle"/>
            <a:tailEnd type="triangle"/>
          </a:ln>
          <a:effectLst/>
        </p:spPr>
      </p:cxnSp>
      <p:sp>
        <p:nvSpPr>
          <p:cNvPr id="43" name="TextShape 1"/>
          <p:cNvSpPr txBox="1"/>
          <p:nvPr/>
        </p:nvSpPr>
        <p:spPr>
          <a:xfrm>
            <a:off x="4355976" y="1"/>
            <a:ext cx="4736648" cy="1142723"/>
          </a:xfrm>
          <a:prstGeom prst="rect">
            <a:avLst/>
          </a:prstGeom>
        </p:spPr>
        <p:txBody>
          <a:bodyPr lIns="82849" tIns="41425" rIns="82849" bIns="41425" anchor="ctr"/>
          <a:lstStyle/>
          <a:p>
            <a:pPr algn="r" defTabSz="414253"/>
            <a:r>
              <a:rPr lang="es-UY" sz="2800" b="1" dirty="0">
                <a:solidFill>
                  <a:srgbClr val="01509B"/>
                </a:solidFill>
                <a:latin typeface="Calibri" pitchFamily="34" charset="0"/>
                <a:ea typeface="DejaVu Sans"/>
                <a:cs typeface="Calibri" pitchFamily="34" charset="0"/>
              </a:rPr>
              <a:t>Modelo HCEN</a:t>
            </a:r>
          </a:p>
        </p:txBody>
      </p:sp>
      <p:sp>
        <p:nvSpPr>
          <p:cNvPr id="44" name="Elipse 41"/>
          <p:cNvSpPr/>
          <p:nvPr/>
        </p:nvSpPr>
        <p:spPr>
          <a:xfrm>
            <a:off x="2597111" y="5013176"/>
            <a:ext cx="1902881" cy="1728192"/>
          </a:xfrm>
          <a:prstGeom prst="ellipse">
            <a:avLst/>
          </a:prstGeom>
          <a:solidFill>
            <a:srgbClr val="4F81BD">
              <a:lumMod val="20000"/>
              <a:lumOff val="80000"/>
              <a:alpha val="43000"/>
            </a:srgbClr>
          </a:solidFill>
          <a:ln w="25400" cap="flat" cmpd="sng" algn="ctr">
            <a:solidFill>
              <a:srgbClr val="4F81BD">
                <a:shade val="50000"/>
              </a:srgbClr>
            </a:solidFill>
            <a:prstDash val="solid"/>
          </a:ln>
          <a:effectLst/>
        </p:spPr>
        <p:txBody>
          <a:bodyPr lIns="82945" tIns="41473" rIns="82945" bIns="41473"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600" b="0" i="0" u="none" strike="noStrike" kern="0" cap="none" spc="0" normalizeH="0" baseline="0" noProof="0">
              <a:ln>
                <a:noFill/>
              </a:ln>
              <a:solidFill>
                <a:prstClr val="white"/>
              </a:solidFill>
              <a:effectLst/>
              <a:uLnTx/>
              <a:uFillTx/>
              <a:latin typeface="Arial"/>
              <a:ea typeface="DejaVu Sans"/>
              <a:cs typeface="DejaVu Sans"/>
            </a:endParaRPr>
          </a:p>
        </p:txBody>
      </p:sp>
      <p:sp>
        <p:nvSpPr>
          <p:cNvPr id="45" name="CuadroTexto 51"/>
          <p:cNvSpPr txBox="1">
            <a:spLocks noChangeArrowheads="1"/>
          </p:cNvSpPr>
          <p:nvPr/>
        </p:nvSpPr>
        <p:spPr bwMode="auto">
          <a:xfrm>
            <a:off x="3536829" y="5208160"/>
            <a:ext cx="824357" cy="4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defPPr>
              <a:defRPr lang="es-UY"/>
            </a:defPPr>
            <a:lvl1pPr algn="ctr" eaLnBrk="1" fontAlgn="auto" hangingPunct="1">
              <a:spcAft>
                <a:spcPts val="0"/>
              </a:spcAft>
              <a:buFontTx/>
              <a:buNone/>
              <a:defRPr sz="1200" b="1" i="1">
                <a:solidFill>
                  <a:prstClr val="black"/>
                </a:solidFill>
                <a:effectLst>
                  <a:outerShdw blurRad="38100" dist="38100" dir="2700000" algn="tl">
                    <a:srgbClr val="000000">
                      <a:alpha val="43137"/>
                    </a:srgbClr>
                  </a:outerShdw>
                </a:effectLst>
                <a:latin typeface="Calibri" pitchFamily="34" charset="0"/>
                <a:ea typeface="DejaVu Sans"/>
                <a:cs typeface="DejaVu Sans"/>
              </a:defRPr>
            </a:lvl1pPr>
            <a:lvl2pPr marL="742950" indent="-285750" eaLnBrk="0" hangingPunct="0">
              <a:spcBef>
                <a:spcPct val="20000"/>
              </a:spcBef>
              <a:buChar char="–"/>
              <a:defRPr sz="2800"/>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UY" altLang="es-UY" dirty="0"/>
              <a:t>Prestador </a:t>
            </a:r>
          </a:p>
          <a:p>
            <a:r>
              <a:rPr lang="es-UY" altLang="es-UY" dirty="0"/>
              <a:t>de salud 2</a:t>
            </a:r>
          </a:p>
        </p:txBody>
      </p:sp>
      <p:grpSp>
        <p:nvGrpSpPr>
          <p:cNvPr id="46" name="Grupo 52"/>
          <p:cNvGrpSpPr>
            <a:grpSpLocks/>
          </p:cNvGrpSpPr>
          <p:nvPr/>
        </p:nvGrpSpPr>
        <p:grpSpPr bwMode="auto">
          <a:xfrm>
            <a:off x="3221374" y="5743052"/>
            <a:ext cx="1096279" cy="815665"/>
            <a:chOff x="2372500" y="4802029"/>
            <a:chExt cx="1208324" cy="900872"/>
          </a:xfrm>
        </p:grpSpPr>
        <p:pic>
          <p:nvPicPr>
            <p:cNvPr id="47" name="Imagen 5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1285" y="4802029"/>
              <a:ext cx="719383" cy="50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CuadroTexto 54"/>
            <p:cNvSpPr txBox="1">
              <a:spLocks noChangeArrowheads="1"/>
            </p:cNvSpPr>
            <p:nvPr/>
          </p:nvSpPr>
          <p:spPr bwMode="auto">
            <a:xfrm>
              <a:off x="2372500" y="5294988"/>
              <a:ext cx="1208324" cy="4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s-UY" altLang="es-UY" sz="900" b="1" dirty="0">
                  <a:solidFill>
                    <a:srgbClr val="000000"/>
                  </a:solidFill>
                  <a:latin typeface="Calibri" pitchFamily="34" charset="0"/>
                  <a:ea typeface="DejaVu Sans"/>
                  <a:cs typeface="DejaVu Sans"/>
                </a:rPr>
                <a:t>Repositorio </a:t>
              </a:r>
              <a:br>
                <a:rPr lang="es-UY" altLang="es-UY" sz="900" b="1" dirty="0">
                  <a:solidFill>
                    <a:srgbClr val="000000"/>
                  </a:solidFill>
                  <a:latin typeface="Calibri" pitchFamily="34" charset="0"/>
                  <a:ea typeface="DejaVu Sans"/>
                  <a:cs typeface="DejaVu Sans"/>
                </a:rPr>
              </a:br>
              <a:r>
                <a:rPr lang="es-UY" altLang="es-UY" sz="900" b="1" dirty="0">
                  <a:solidFill>
                    <a:srgbClr val="000000"/>
                  </a:solidFill>
                  <a:latin typeface="Calibri" pitchFamily="34" charset="0"/>
                  <a:ea typeface="DejaVu Sans"/>
                  <a:cs typeface="DejaVu Sans"/>
                </a:rPr>
                <a:t>de documentos</a:t>
              </a:r>
            </a:p>
          </p:txBody>
        </p:sp>
      </p:grpSp>
      <p:grpSp>
        <p:nvGrpSpPr>
          <p:cNvPr id="49" name="Grupo 63"/>
          <p:cNvGrpSpPr>
            <a:grpSpLocks/>
          </p:cNvGrpSpPr>
          <p:nvPr/>
        </p:nvGrpSpPr>
        <p:grpSpPr bwMode="auto">
          <a:xfrm>
            <a:off x="2514253" y="5229983"/>
            <a:ext cx="1049635" cy="1029375"/>
            <a:chOff x="9351587" y="495587"/>
            <a:chExt cx="2056532" cy="2431617"/>
          </a:xfrm>
        </p:grpSpPr>
        <p:pic>
          <p:nvPicPr>
            <p:cNvPr id="50" name="Imagen 6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1213" y="495587"/>
              <a:ext cx="1266906" cy="98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upo 65"/>
            <p:cNvGrpSpPr>
              <a:grpSpLocks/>
            </p:cNvGrpSpPr>
            <p:nvPr/>
          </p:nvGrpSpPr>
          <p:grpSpPr bwMode="auto">
            <a:xfrm>
              <a:off x="9351587" y="1389984"/>
              <a:ext cx="1621619" cy="1537220"/>
              <a:chOff x="3539626" y="1315877"/>
              <a:chExt cx="1621619" cy="1537220"/>
            </a:xfrm>
          </p:grpSpPr>
          <p:sp>
            <p:nvSpPr>
              <p:cNvPr id="52" name="CuadroTexto 66"/>
              <p:cNvSpPr txBox="1">
                <a:spLocks noChangeArrowheads="1"/>
              </p:cNvSpPr>
              <p:nvPr/>
            </p:nvSpPr>
            <p:spPr bwMode="auto">
              <a:xfrm>
                <a:off x="3539626" y="2053355"/>
                <a:ext cx="1621619" cy="79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UY" altLang="es-UY" sz="800" b="1" i="0" u="none" strike="noStrike" kern="0" cap="none" spc="0" normalizeH="0" baseline="0" noProof="0" dirty="0">
                    <a:ln>
                      <a:noFill/>
                    </a:ln>
                    <a:solidFill>
                      <a:prstClr val="black"/>
                    </a:solidFill>
                    <a:effectLst/>
                    <a:uLnTx/>
                    <a:uFillTx/>
                    <a:latin typeface="Calibri" pitchFamily="34" charset="0"/>
                    <a:ea typeface="DejaVu Sans"/>
                    <a:cs typeface="DejaVu Sans"/>
                  </a:rPr>
                  <a:t>Sistema propio de HCE</a:t>
                </a:r>
              </a:p>
            </p:txBody>
          </p:sp>
          <p:grpSp>
            <p:nvGrpSpPr>
              <p:cNvPr id="53" name="Grupo 67"/>
              <p:cNvGrpSpPr>
                <a:grpSpLocks/>
              </p:cNvGrpSpPr>
              <p:nvPr/>
            </p:nvGrpSpPr>
            <p:grpSpPr bwMode="auto">
              <a:xfrm>
                <a:off x="3908502" y="1315877"/>
                <a:ext cx="810491" cy="737754"/>
                <a:chOff x="1301971" y="1837555"/>
                <a:chExt cx="810491" cy="737754"/>
              </a:xfrm>
            </p:grpSpPr>
            <p:sp>
              <p:nvSpPr>
                <p:cNvPr id="54" name="Cilindro 68"/>
                <p:cNvSpPr/>
                <p:nvPr/>
              </p:nvSpPr>
              <p:spPr>
                <a:xfrm>
                  <a:off x="1292384" y="1838058"/>
                  <a:ext cx="820468" cy="73697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Y" sz="1600" b="0" i="0" u="none" strike="noStrike" kern="0" cap="none" spc="0" normalizeH="0" baseline="0" noProof="0">
                    <a:ln>
                      <a:noFill/>
                    </a:ln>
                    <a:solidFill>
                      <a:prstClr val="white"/>
                    </a:solidFill>
                    <a:effectLst/>
                    <a:uLnTx/>
                    <a:uFillTx/>
                    <a:latin typeface="Arial"/>
                    <a:ea typeface="DejaVu Sans"/>
                    <a:cs typeface="DejaVu Sans"/>
                  </a:endParaRPr>
                </a:p>
              </p:txBody>
            </p:sp>
            <p:pic>
              <p:nvPicPr>
                <p:cNvPr id="55" name="Imagen 69"/>
                <p:cNvPicPr>
                  <a:picLocks noChangeAspect="1"/>
                </p:cNvPicPr>
                <p:nvPr/>
              </p:nvPicPr>
              <p:blipFill>
                <a:blip r:embed="rId6" cstate="print">
                  <a:duotone>
                    <a:srgbClr val="F79646">
                      <a:shade val="45000"/>
                      <a:satMod val="135000"/>
                    </a:srgbClr>
                    <a:prstClr val="white"/>
                  </a:duotone>
                  <a:extLst>
                    <a:ext uri="{28A0092B-C50C-407E-A947-70E740481C1C}">
                      <a14:useLocalDpi xmlns:a14="http://schemas.microsoft.com/office/drawing/2010/main" val="0"/>
                    </a:ext>
                  </a:extLst>
                </a:blip>
                <a:stretch>
                  <a:fillRect/>
                </a:stretch>
              </p:blipFill>
              <p:spPr>
                <a:xfrm>
                  <a:off x="1509395" y="2054439"/>
                  <a:ext cx="395645" cy="395645"/>
                </a:xfrm>
                <a:prstGeom prst="rect">
                  <a:avLst/>
                </a:prstGeom>
              </p:spPr>
            </p:pic>
          </p:grpSp>
        </p:grpSp>
      </p:grpSp>
      <p:pic>
        <p:nvPicPr>
          <p:cNvPr id="67" name="Imagen 7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02100" y="6093296"/>
            <a:ext cx="397892" cy="39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39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1" presetClass="entr" presetSubtype="0" fill="hold" grpId="1" nodeType="after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p:stCondLst>
                              <p:cond delay="1500"/>
                            </p:stCondLst>
                            <p:childTnLst>
                              <p:par>
                                <p:cTn id="20" presetID="0" presetClass="path" presetSubtype="0" accel="50000" decel="50000" fill="hold" grpId="0" nodeType="afterEffect">
                                  <p:stCondLst>
                                    <p:cond delay="0"/>
                                  </p:stCondLst>
                                  <p:childTnLst>
                                    <p:animMotion origin="layout" path="M -0.06047 0.04389 L -0.05858 0.1365 L 0.26677 0.12831 L 0.26772 0.2163 " pathEditMode="relative" rAng="0" ptsTypes="AAAA">
                                      <p:cBhvr>
                                        <p:cTn id="21" dur="2000" fill="hold"/>
                                        <p:tgtEl>
                                          <p:spTgt spid="40"/>
                                        </p:tgtEl>
                                        <p:attrNameLst>
                                          <p:attrName>ppt_x</p:attrName>
                                          <p:attrName>ppt_y</p:attrName>
                                        </p:attrNameLst>
                                      </p:cBhvr>
                                      <p:rCtr x="16409" y="8610"/>
                                    </p:animMotion>
                                  </p:childTnLst>
                                </p:cTn>
                              </p:par>
                            </p:childTnLst>
                          </p:cTn>
                        </p:par>
                        <p:par>
                          <p:cTn id="22" fill="hold">
                            <p:stCondLst>
                              <p:cond delay="3500"/>
                            </p:stCondLst>
                            <p:childTnLst>
                              <p:par>
                                <p:cTn id="23" presetID="1" presetClass="exit" presetSubtype="0" fill="hold" grpId="2" nodeType="afterEffect">
                                  <p:stCondLst>
                                    <p:cond delay="0"/>
                                  </p:stCondLst>
                                  <p:childTnLst>
                                    <p:set>
                                      <p:cBhvr>
                                        <p:cTn id="24" dur="1" fill="hold">
                                          <p:stCondLst>
                                            <p:cond delay="0"/>
                                          </p:stCondLst>
                                        </p:cTn>
                                        <p:tgtEl>
                                          <p:spTgt spid="40"/>
                                        </p:tgtEl>
                                        <p:attrNameLst>
                                          <p:attrName>style.visibility</p:attrName>
                                        </p:attrNameLst>
                                      </p:cBhvr>
                                      <p:to>
                                        <p:strVal val="hidden"/>
                                      </p:to>
                                    </p:set>
                                  </p:childTnLst>
                                </p:cTn>
                              </p:par>
                            </p:childTnLst>
                          </p:cTn>
                        </p:par>
                        <p:par>
                          <p:cTn id="25" fill="hold">
                            <p:stCondLst>
                              <p:cond delay="3500"/>
                            </p:stCondLst>
                            <p:childTnLst>
                              <p:par>
                                <p:cTn id="26" presetID="1" presetClass="entr" presetSubtype="0" fill="hold" grpId="1" nodeType="after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4000"/>
                            </p:stCondLst>
                            <p:childTnLst>
                              <p:par>
                                <p:cTn id="33" presetID="0" presetClass="path" presetSubtype="0" accel="50000" decel="50000" fill="hold" grpId="0" nodeType="afterEffect">
                                  <p:stCondLst>
                                    <p:cond delay="0"/>
                                  </p:stCondLst>
                                  <p:childTnLst>
                                    <p:animMotion origin="layout" path="M 4.64567E-6 -4.25871E-6 L -0.11985 0.00189 C -0.11985 -0.09092 -0.12 -0.18353 -0.12032 -0.27614 L -0.18363 -0.27446 L -0.18268 -0.27131 " pathEditMode="relative" rAng="0" ptsTypes="AAAAA">
                                      <p:cBhvr>
                                        <p:cTn id="34" dur="2000" fill="hold"/>
                                        <p:tgtEl>
                                          <p:spTgt spid="36"/>
                                        </p:tgtEl>
                                        <p:attrNameLst>
                                          <p:attrName>ppt_x</p:attrName>
                                          <p:attrName>ppt_y</p:attrName>
                                        </p:attrNameLst>
                                      </p:cBhvr>
                                      <p:rCtr x="-9181" y="-13713"/>
                                    </p:animMotion>
                                  </p:childTnLst>
                                </p:cTn>
                              </p:par>
                            </p:childTnLst>
                          </p:cTn>
                        </p:par>
                        <p:par>
                          <p:cTn id="35" fill="hold">
                            <p:stCondLst>
                              <p:cond delay="6000"/>
                            </p:stCondLst>
                            <p:childTnLst>
                              <p:par>
                                <p:cTn id="36" presetID="1" presetClass="exit" presetSubtype="0" fill="hold" grpId="2" nodeType="afterEffect">
                                  <p:stCondLst>
                                    <p:cond delay="0"/>
                                  </p:stCondLst>
                                  <p:childTnLst>
                                    <p:set>
                                      <p:cBhvr>
                                        <p:cTn id="37" dur="1" fill="hold">
                                          <p:stCondLst>
                                            <p:cond delay="0"/>
                                          </p:stCondLst>
                                        </p:cTn>
                                        <p:tgtEl>
                                          <p:spTgt spid="36"/>
                                        </p:tgtEl>
                                        <p:attrNameLst>
                                          <p:attrName>style.visibility</p:attrName>
                                        </p:attrNameLst>
                                      </p:cBhvr>
                                      <p:to>
                                        <p:strVal val="hidden"/>
                                      </p:to>
                                    </p:set>
                                  </p:childTnLst>
                                </p:cTn>
                              </p:par>
                            </p:childTnLst>
                          </p:cTn>
                        </p:par>
                        <p:par>
                          <p:cTn id="38" fill="hold">
                            <p:stCondLst>
                              <p:cond delay="6000"/>
                            </p:stCondLst>
                            <p:childTnLst>
                              <p:par>
                                <p:cTn id="39" presetID="22" presetClass="entr" presetSubtype="1"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childTnLst>
                          </p:cTn>
                        </p:par>
                        <p:par>
                          <p:cTn id="42" fill="hold">
                            <p:stCondLst>
                              <p:cond delay="6500"/>
                            </p:stCondLst>
                            <p:childTnLst>
                              <p:par>
                                <p:cTn id="43" presetID="22" presetClass="entr" presetSubtype="1"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up)">
                                      <p:cBhvr>
                                        <p:cTn id="45" dur="500"/>
                                        <p:tgtEl>
                                          <p:spTgt spid="41"/>
                                        </p:tgtEl>
                                      </p:cBhvr>
                                    </p:animEffect>
                                  </p:childTnLst>
                                </p:cTn>
                              </p:par>
                            </p:childTnLst>
                          </p:cTn>
                        </p:par>
                        <p:par>
                          <p:cTn id="46" fill="hold">
                            <p:stCondLst>
                              <p:cond delay="7000"/>
                            </p:stCondLst>
                            <p:childTnLst>
                              <p:par>
                                <p:cTn id="47" presetID="0" presetClass="path" presetSubtype="0" accel="50000" decel="50000" fill="hold" nodeType="afterEffect">
                                  <p:stCondLst>
                                    <p:cond delay="0"/>
                                  </p:stCondLst>
                                  <p:childTnLst>
                                    <p:animMotion origin="layout" path="M 2.77556E-17 -0.00023 L 0.34722 -0.00717 C 0.34792 -0.08773 0.34844 -0.16805 0.34861 -0.24907 C 0.41354 -0.24305 0.39184 -0.26041 0.45694 -0.25463 C 0.45816 -0.17731 0.46007 -0.22361 0.46146 -0.14652 C 0.49635 -0.13449 0.6533 0.14584 0.68906 0.15787 " pathEditMode="relative" rAng="0" ptsTypes="AAAAAA">
                                      <p:cBhvr>
                                        <p:cTn id="48" dur="2000" fill="hold"/>
                                        <p:tgtEl>
                                          <p:spTgt spid="31"/>
                                        </p:tgtEl>
                                        <p:attrNameLst>
                                          <p:attrName>ppt_x</p:attrName>
                                          <p:attrName>ppt_y</p:attrName>
                                        </p:attrNameLst>
                                      </p:cBhvr>
                                      <p:rCtr x="34444" y="-4884"/>
                                    </p:animMotion>
                                  </p:childTnLst>
                                </p:cTn>
                              </p:par>
                            </p:childTnLst>
                          </p:cTn>
                        </p:par>
                        <p:par>
                          <p:cTn id="49" fill="hold">
                            <p:stCondLst>
                              <p:cond delay="9000"/>
                            </p:stCondLst>
                            <p:childTnLst>
                              <p:par>
                                <p:cTn id="50" presetID="0" presetClass="path" presetSubtype="0" accel="50000" decel="50000" fill="hold" nodeType="afterEffect">
                                  <p:stCondLst>
                                    <p:cond delay="0"/>
                                  </p:stCondLst>
                                  <p:childTnLst>
                                    <p:animMotion origin="layout" path="M -0.00052 0.00556 C 0.05417 0.00417 -0.12864 -0.28842 -0.07413 -0.28889 C -0.07864 -0.34676 0.03854 -0.27546 0.06233 -0.30231 C 0.08594 -0.32963 0.00313 -0.44792 0.06841 -0.45116 C 0.13351 -0.44537 0.11927 -0.45463 0.18438 -0.44884 C 0.18594 -0.37268 0.18438 -0.24352 0.18594 -0.16597 C 0.22084 -0.1537 0.43542 -0.05255 0.47049 -0.04051 " pathEditMode="relative" rAng="0" ptsTypes="AAAAAAA">
                                      <p:cBhvr>
                                        <p:cTn id="51" dur="2000" fill="hold"/>
                                        <p:tgtEl>
                                          <p:spTgt spid="67"/>
                                        </p:tgtEl>
                                        <p:attrNameLst>
                                          <p:attrName>ppt_x</p:attrName>
                                          <p:attrName>ppt_y</p:attrName>
                                        </p:attrNameLst>
                                      </p:cBhvr>
                                      <p:rCtr x="19340" y="-22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6" grpId="2"/>
      <p:bldP spid="40" grpId="0"/>
      <p:bldP spid="40" grpId="1"/>
      <p:bldP spid="40"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71800" y="2659559"/>
            <a:ext cx="3763018" cy="769441"/>
          </a:xfrm>
          <a:prstGeom prst="rect">
            <a:avLst/>
          </a:prstGeom>
          <a:noFill/>
        </p:spPr>
        <p:txBody>
          <a:bodyPr wrap="none" rtlCol="0">
            <a:spAutoFit/>
          </a:bodyPr>
          <a:lstStyle/>
          <a:p>
            <a:r>
              <a:rPr lang="es-UY" sz="4400" b="1" dirty="0" smtClean="0"/>
              <a:t>Muchas gracias</a:t>
            </a:r>
            <a:endParaRPr lang="es-UY" sz="4400" b="1" dirty="0"/>
          </a:p>
        </p:txBody>
      </p:sp>
      <p:sp>
        <p:nvSpPr>
          <p:cNvPr id="3" name="2 CuadroTexto"/>
          <p:cNvSpPr txBox="1"/>
          <p:nvPr/>
        </p:nvSpPr>
        <p:spPr>
          <a:xfrm>
            <a:off x="4932040" y="4869160"/>
            <a:ext cx="3442096" cy="1200329"/>
          </a:xfrm>
          <a:prstGeom prst="rect">
            <a:avLst/>
          </a:prstGeom>
          <a:noFill/>
        </p:spPr>
        <p:txBody>
          <a:bodyPr wrap="none" rtlCol="0">
            <a:spAutoFit/>
          </a:bodyPr>
          <a:lstStyle/>
          <a:p>
            <a:r>
              <a:rPr lang="es-UY" dirty="0" smtClean="0"/>
              <a:t>A/P Lino </a:t>
            </a:r>
            <a:r>
              <a:rPr lang="es-UY" dirty="0" err="1" smtClean="0"/>
              <a:t>Bessonart</a:t>
            </a:r>
            <a:endParaRPr lang="es-UY" dirty="0" smtClean="0"/>
          </a:p>
          <a:p>
            <a:r>
              <a:rPr lang="es-UY" dirty="0" err="1" smtClean="0"/>
              <a:t>Gte</a:t>
            </a:r>
            <a:r>
              <a:rPr lang="es-UY" dirty="0" smtClean="0"/>
              <a:t> de Proyectos</a:t>
            </a:r>
          </a:p>
          <a:p>
            <a:r>
              <a:rPr lang="es-UY" dirty="0" err="1" smtClean="0"/>
              <a:t>Teleimagenología</a:t>
            </a:r>
            <a:r>
              <a:rPr lang="es-UY" dirty="0" smtClean="0"/>
              <a:t> – Medicamentos</a:t>
            </a:r>
          </a:p>
          <a:p>
            <a:r>
              <a:rPr lang="es-UY" dirty="0" smtClean="0"/>
              <a:t>Salud.uy - AGESIC</a:t>
            </a:r>
            <a:endParaRPr lang="es-UY" dirty="0"/>
          </a:p>
        </p:txBody>
      </p:sp>
    </p:spTree>
    <p:extLst>
      <p:ext uri="{BB962C8B-B14F-4D97-AF65-F5344CB8AC3E}">
        <p14:creationId xmlns:p14="http://schemas.microsoft.com/office/powerpoint/2010/main" val="3148610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AGESIC - Cometidos</a:t>
            </a:r>
            <a:endParaRPr lang="es-UY" dirty="0"/>
          </a:p>
        </p:txBody>
      </p:sp>
      <p:sp>
        <p:nvSpPr>
          <p:cNvPr id="4" name="3 CuadroTexto"/>
          <p:cNvSpPr txBox="1"/>
          <p:nvPr/>
        </p:nvSpPr>
        <p:spPr>
          <a:xfrm>
            <a:off x="863588" y="1700808"/>
            <a:ext cx="7416824" cy="4524315"/>
          </a:xfrm>
          <a:prstGeom prst="rect">
            <a:avLst/>
          </a:prstGeom>
          <a:noFill/>
        </p:spPr>
        <p:txBody>
          <a:bodyPr wrap="square" rtlCol="0">
            <a:spAutoFit/>
          </a:bodyPr>
          <a:lstStyle/>
          <a:p>
            <a:pPr marL="285750" indent="-285750">
              <a:buFont typeface="Arial" pitchFamily="34" charset="0"/>
              <a:buChar char="•"/>
            </a:pPr>
            <a:r>
              <a:rPr lang="es-UY" sz="2400" dirty="0" smtClean="0"/>
              <a:t>Promover </a:t>
            </a:r>
            <a:r>
              <a:rPr lang="es-UY" sz="2400" dirty="0"/>
              <a:t>el mejor uso de las TIC en el Estado.</a:t>
            </a:r>
          </a:p>
          <a:p>
            <a:pPr marL="285750" indent="-285750">
              <a:buFont typeface="Arial" pitchFamily="34" charset="0"/>
              <a:buChar char="•"/>
            </a:pPr>
            <a:r>
              <a:rPr lang="es-UY" sz="2400" b="1" dirty="0"/>
              <a:t>Dictar y proponer normas, estándares y procedimientos técnicos en materia informática para el Estado.</a:t>
            </a:r>
          </a:p>
          <a:p>
            <a:pPr marL="285750" indent="-285750">
              <a:buFont typeface="Arial" pitchFamily="34" charset="0"/>
              <a:buChar char="•"/>
            </a:pPr>
            <a:r>
              <a:rPr lang="es-UY" sz="2400" b="1" dirty="0"/>
              <a:t>Generar, planificar y ejecutar proyectos de Gobierno Electrónico con énfasis en la mejora de los servicios a todas las personas.</a:t>
            </a:r>
          </a:p>
          <a:p>
            <a:pPr marL="285750" indent="-285750">
              <a:buFont typeface="Arial" pitchFamily="34" charset="0"/>
              <a:buChar char="•"/>
            </a:pPr>
            <a:r>
              <a:rPr lang="es-UY" sz="2400" dirty="0" smtClean="0"/>
              <a:t>Dictar </a:t>
            </a:r>
            <a:r>
              <a:rPr lang="es-UY" sz="2400" dirty="0"/>
              <a:t>normas técnicas relativas al control de gestión y a la realización de auditorías en materia informática.</a:t>
            </a:r>
          </a:p>
          <a:p>
            <a:pPr marL="285750" indent="-285750">
              <a:buFont typeface="Arial" pitchFamily="34" charset="0"/>
              <a:buChar char="•"/>
            </a:pPr>
            <a:r>
              <a:rPr lang="es-UY" sz="2400" dirty="0" smtClean="0"/>
              <a:t>Asesorar </a:t>
            </a:r>
            <a:r>
              <a:rPr lang="es-UY" sz="2400" dirty="0"/>
              <a:t>dentro del área de su competencia en los procesos de transformación del Estado.</a:t>
            </a:r>
          </a:p>
          <a:p>
            <a:pPr marL="285750" indent="-285750">
              <a:buFont typeface="Arial" pitchFamily="34" charset="0"/>
              <a:buChar char="•"/>
            </a:pPr>
            <a:r>
              <a:rPr lang="es-UY" sz="2400" dirty="0" smtClean="0"/>
              <a:t>…</a:t>
            </a:r>
            <a:endParaRPr lang="es-UY" sz="2400" dirty="0"/>
          </a:p>
        </p:txBody>
      </p:sp>
    </p:spTree>
    <p:extLst>
      <p:ext uri="{BB962C8B-B14F-4D97-AF65-F5344CB8AC3E}">
        <p14:creationId xmlns:p14="http://schemas.microsoft.com/office/powerpoint/2010/main" val="1097697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AGESIC</a:t>
            </a:r>
            <a:endParaRPr lang="es-UY" dirty="0"/>
          </a:p>
        </p:txBody>
      </p:sp>
      <p:sp>
        <p:nvSpPr>
          <p:cNvPr id="3" name="2 Marcador de contenido"/>
          <p:cNvSpPr>
            <a:spLocks noGrp="1"/>
          </p:cNvSpPr>
          <p:nvPr>
            <p:ph idx="1"/>
          </p:nvPr>
        </p:nvSpPr>
        <p:spPr>
          <a:xfrm>
            <a:off x="457200" y="1600201"/>
            <a:ext cx="8229600" cy="1396752"/>
          </a:xfrm>
        </p:spPr>
        <p:txBody>
          <a:bodyPr anchor="ctr" anchorCtr="0">
            <a:normAutofit/>
          </a:bodyPr>
          <a:lstStyle/>
          <a:p>
            <a:pPr marL="0" indent="0" algn="ctr">
              <a:buNone/>
            </a:pPr>
            <a:r>
              <a:rPr lang="es-UY" dirty="0" smtClean="0"/>
              <a:t>Plataforma de Gobierno Electrónico</a:t>
            </a:r>
            <a:endParaRPr lang="es-UY" dirty="0"/>
          </a:p>
        </p:txBody>
      </p:sp>
      <p:sp>
        <p:nvSpPr>
          <p:cNvPr id="4" name="3 CuadroTexto"/>
          <p:cNvSpPr txBox="1"/>
          <p:nvPr/>
        </p:nvSpPr>
        <p:spPr>
          <a:xfrm>
            <a:off x="4211960" y="3356992"/>
            <a:ext cx="4032448" cy="2308324"/>
          </a:xfrm>
          <a:prstGeom prst="rect">
            <a:avLst/>
          </a:prstGeom>
          <a:noFill/>
        </p:spPr>
        <p:txBody>
          <a:bodyPr wrap="square" rtlCol="0">
            <a:spAutoFit/>
          </a:bodyPr>
          <a:lstStyle/>
          <a:p>
            <a:pPr algn="just"/>
            <a:r>
              <a:rPr lang="es-UY" dirty="0" smtClean="0"/>
              <a:t>La </a:t>
            </a:r>
            <a:r>
              <a:rPr lang="es-UY" dirty="0"/>
              <a:t>Plataforma de Gobierno Electrónico proporciona el </a:t>
            </a:r>
            <a:r>
              <a:rPr lang="es-UY" b="1" dirty="0"/>
              <a:t>ambiente normativo legal </a:t>
            </a:r>
            <a:r>
              <a:rPr lang="es-UY" dirty="0"/>
              <a:t>y técnico, así como los </a:t>
            </a:r>
            <a:r>
              <a:rPr lang="es-UY" b="1" dirty="0"/>
              <a:t>instrumentos informáticos</a:t>
            </a:r>
            <a:r>
              <a:rPr lang="es-UY" dirty="0"/>
              <a:t> necesarios para facilitar la instalación de aplicaciones y servicios de gobierno electrónico en el Estado uruguayo.</a:t>
            </a:r>
          </a:p>
          <a:p>
            <a:endParaRPr lang="es-UY" dirty="0"/>
          </a:p>
        </p:txBody>
      </p:sp>
    </p:spTree>
    <p:extLst>
      <p:ext uri="{BB962C8B-B14F-4D97-AF65-F5344CB8AC3E}">
        <p14:creationId xmlns:p14="http://schemas.microsoft.com/office/powerpoint/2010/main" val="3013181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Plataforma de Interoperabilidad</a:t>
            </a:r>
            <a:endParaRPr lang="es-UY" dirty="0"/>
          </a:p>
        </p:txBody>
      </p:sp>
      <p:sp>
        <p:nvSpPr>
          <p:cNvPr id="3" name="2 Marcador de contenido"/>
          <p:cNvSpPr>
            <a:spLocks noGrp="1"/>
          </p:cNvSpPr>
          <p:nvPr>
            <p:ph idx="1"/>
          </p:nvPr>
        </p:nvSpPr>
        <p:spPr>
          <a:xfrm>
            <a:off x="2699792" y="3284984"/>
            <a:ext cx="6059016" cy="1728192"/>
          </a:xfrm>
        </p:spPr>
        <p:txBody>
          <a:bodyPr>
            <a:normAutofit/>
          </a:bodyPr>
          <a:lstStyle/>
          <a:p>
            <a:r>
              <a:rPr lang="es-UY" sz="2000" dirty="0"/>
              <a:t>La Plataforma de Interoperabilidad (PDI) forma parte de la Plataforma de Gobierno Electrónico (PGE) de AGESIC y tiene como objetivo </a:t>
            </a:r>
            <a:r>
              <a:rPr lang="es-UY" sz="2000" b="1" dirty="0"/>
              <a:t>general facilitar y promover la implementación de servicios de Gobierno Electrónico</a:t>
            </a:r>
            <a:r>
              <a:rPr lang="es-UY" sz="2000" dirty="0"/>
              <a:t> en Uruguay. </a:t>
            </a:r>
            <a:endParaRPr lang="es-UY" dirty="0"/>
          </a:p>
        </p:txBody>
      </p:sp>
    </p:spTree>
    <p:extLst>
      <p:ext uri="{BB962C8B-B14F-4D97-AF65-F5344CB8AC3E}">
        <p14:creationId xmlns:p14="http://schemas.microsoft.com/office/powerpoint/2010/main" val="3570106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Ejemplos</a:t>
            </a:r>
            <a:endParaRPr lang="es-UY" dirty="0"/>
          </a:p>
        </p:txBody>
      </p:sp>
      <p:sp>
        <p:nvSpPr>
          <p:cNvPr id="3" name="2 Marcador de contenido"/>
          <p:cNvSpPr>
            <a:spLocks noGrp="1"/>
          </p:cNvSpPr>
          <p:nvPr>
            <p:ph idx="1"/>
          </p:nvPr>
        </p:nvSpPr>
        <p:spPr/>
        <p:txBody>
          <a:bodyPr/>
          <a:lstStyle/>
          <a:p>
            <a:r>
              <a:rPr lang="es-UY" dirty="0" smtClean="0"/>
              <a:t>Buscamos que se implementen servicios útiles a los ciudadanos y donde las tecnologías de la información lo pueden hacer posible. </a:t>
            </a:r>
          </a:p>
          <a:p>
            <a:pPr lvl="1"/>
            <a:r>
              <a:rPr lang="es-UY" dirty="0" smtClean="0"/>
              <a:t>Trámites en líneas: </a:t>
            </a:r>
          </a:p>
          <a:p>
            <a:pPr lvl="2"/>
            <a:r>
              <a:rPr lang="es-UY" dirty="0" smtClean="0">
                <a:hlinkClick r:id="rId3"/>
              </a:rPr>
              <a:t>Empresa en el día</a:t>
            </a:r>
            <a:endParaRPr lang="es-UY" dirty="0" smtClean="0"/>
          </a:p>
          <a:p>
            <a:pPr lvl="2"/>
            <a:r>
              <a:rPr lang="es-UY" dirty="0" smtClean="0">
                <a:hlinkClick r:id="rId4"/>
              </a:rPr>
              <a:t>Consulta de deuda del Impuesto de Primaria</a:t>
            </a:r>
            <a:endParaRPr lang="es-UY" dirty="0"/>
          </a:p>
        </p:txBody>
      </p:sp>
    </p:spTree>
    <p:extLst>
      <p:ext uri="{BB962C8B-B14F-4D97-AF65-F5344CB8AC3E}">
        <p14:creationId xmlns:p14="http://schemas.microsoft.com/office/powerpoint/2010/main" val="3763853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Empresa en el Día</a:t>
            </a:r>
            <a:endParaRPr lang="es-UY" dirty="0"/>
          </a:p>
        </p:txBody>
      </p:sp>
      <p:sp>
        <p:nvSpPr>
          <p:cNvPr id="3" name="2 Marcador de contenido"/>
          <p:cNvSpPr>
            <a:spLocks noGrp="1"/>
          </p:cNvSpPr>
          <p:nvPr>
            <p:ph idx="1"/>
          </p:nvPr>
        </p:nvSpPr>
        <p:spPr/>
        <p:txBody>
          <a:bodyPr/>
          <a:lstStyle/>
          <a:p>
            <a:r>
              <a:rPr lang="es-UY" dirty="0" smtClean="0"/>
              <a:t>Denominación de la empresa (SA): </a:t>
            </a:r>
          </a:p>
          <a:p>
            <a:pPr lvl="1"/>
            <a:r>
              <a:rPr lang="fr-FR" dirty="0" err="1" smtClean="0"/>
              <a:t>Auditoría</a:t>
            </a:r>
            <a:r>
              <a:rPr lang="fr-FR" dirty="0" smtClean="0"/>
              <a:t> Interna de la </a:t>
            </a:r>
            <a:r>
              <a:rPr lang="fr-FR" dirty="0" err="1" smtClean="0"/>
              <a:t>Nación</a:t>
            </a:r>
            <a:r>
              <a:rPr lang="fr-FR" dirty="0" smtClean="0"/>
              <a:t>.</a:t>
            </a:r>
          </a:p>
          <a:p>
            <a:pPr lvl="1"/>
            <a:r>
              <a:rPr lang="fr-FR" dirty="0" smtClean="0"/>
              <a:t>Banco de </a:t>
            </a:r>
            <a:r>
              <a:rPr lang="fr-FR" dirty="0" err="1" smtClean="0"/>
              <a:t>Previsión</a:t>
            </a:r>
            <a:r>
              <a:rPr lang="fr-FR" dirty="0" smtClean="0"/>
              <a:t> Social. </a:t>
            </a:r>
          </a:p>
          <a:p>
            <a:pPr lvl="1"/>
            <a:r>
              <a:rPr lang="fr-FR" dirty="0" err="1" smtClean="0"/>
              <a:t>Dirección</a:t>
            </a:r>
            <a:r>
              <a:rPr lang="fr-FR" dirty="0" smtClean="0"/>
              <a:t> General </a:t>
            </a:r>
            <a:r>
              <a:rPr lang="fr-FR" dirty="0" err="1" smtClean="0"/>
              <a:t>Impositiva</a:t>
            </a:r>
            <a:endParaRPr lang="fr-FR" dirty="0" smtClean="0"/>
          </a:p>
          <a:p>
            <a:pPr lvl="1"/>
            <a:r>
              <a:rPr lang="fr-FR" dirty="0" err="1" smtClean="0"/>
              <a:t>Dirección</a:t>
            </a:r>
            <a:r>
              <a:rPr lang="fr-FR" dirty="0" smtClean="0"/>
              <a:t> General </a:t>
            </a:r>
            <a:r>
              <a:rPr lang="fr-FR" dirty="0" err="1" smtClean="0"/>
              <a:t>del</a:t>
            </a:r>
            <a:r>
              <a:rPr lang="fr-FR" dirty="0" smtClean="0"/>
              <a:t> </a:t>
            </a:r>
            <a:r>
              <a:rPr lang="fr-FR" dirty="0" err="1" smtClean="0"/>
              <a:t>Registro</a:t>
            </a:r>
            <a:endParaRPr lang="fr-FR" dirty="0"/>
          </a:p>
        </p:txBody>
      </p:sp>
    </p:spTree>
    <p:extLst>
      <p:ext uri="{BB962C8B-B14F-4D97-AF65-F5344CB8AC3E}">
        <p14:creationId xmlns:p14="http://schemas.microsoft.com/office/powerpoint/2010/main" val="2301628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Empresa en el Día</a:t>
            </a:r>
            <a:endParaRPr lang="es-UY" dirty="0"/>
          </a:p>
        </p:txBody>
      </p:sp>
      <p:sp>
        <p:nvSpPr>
          <p:cNvPr id="4" name="3 Rectángulo"/>
          <p:cNvSpPr/>
          <p:nvPr/>
        </p:nvSpPr>
        <p:spPr>
          <a:xfrm>
            <a:off x="1691680" y="2780928"/>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Trámites en línea</a:t>
            </a:r>
            <a:endParaRPr lang="es-UY" dirty="0"/>
          </a:p>
        </p:txBody>
      </p:sp>
      <p:pic>
        <p:nvPicPr>
          <p:cNvPr id="5" name="Imagen 10"/>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67544" y="3104781"/>
            <a:ext cx="648820" cy="64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2 CuadroTexto"/>
          <p:cNvSpPr txBox="1"/>
          <p:nvPr/>
        </p:nvSpPr>
        <p:spPr>
          <a:xfrm>
            <a:off x="475808" y="3792496"/>
            <a:ext cx="640556" cy="230832"/>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lumMod val="50000"/>
                  </a:prstClr>
                </a:solidFill>
                <a:effectLst/>
                <a:uLnTx/>
                <a:uFillTx/>
                <a:latin typeface="Calibri"/>
                <a:cs typeface="Arial" panose="020B0604020202020204" pitchFamily="34" charset="0"/>
              </a:rPr>
              <a:t>Usuarios</a:t>
            </a:r>
          </a:p>
        </p:txBody>
      </p:sp>
      <p:sp>
        <p:nvSpPr>
          <p:cNvPr id="7" name="6 Rectángulo"/>
          <p:cNvSpPr/>
          <p:nvPr/>
        </p:nvSpPr>
        <p:spPr>
          <a:xfrm>
            <a:off x="3563888" y="2780928"/>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DGI</a:t>
            </a:r>
            <a:endParaRPr lang="es-UY" dirty="0"/>
          </a:p>
        </p:txBody>
      </p:sp>
      <p:sp>
        <p:nvSpPr>
          <p:cNvPr id="8" name="7 Rectángulo"/>
          <p:cNvSpPr/>
          <p:nvPr/>
        </p:nvSpPr>
        <p:spPr>
          <a:xfrm>
            <a:off x="5868144" y="155679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AIN</a:t>
            </a:r>
            <a:endParaRPr lang="es-UY" dirty="0"/>
          </a:p>
        </p:txBody>
      </p:sp>
      <p:sp>
        <p:nvSpPr>
          <p:cNvPr id="9" name="8 Rectángulo"/>
          <p:cNvSpPr/>
          <p:nvPr/>
        </p:nvSpPr>
        <p:spPr>
          <a:xfrm>
            <a:off x="5868144" y="2976247"/>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BPS</a:t>
            </a:r>
            <a:endParaRPr lang="es-UY" dirty="0"/>
          </a:p>
        </p:txBody>
      </p:sp>
      <p:sp>
        <p:nvSpPr>
          <p:cNvPr id="10" name="9 Rectángulo"/>
          <p:cNvSpPr/>
          <p:nvPr/>
        </p:nvSpPr>
        <p:spPr>
          <a:xfrm>
            <a:off x="5868144" y="4653136"/>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smtClean="0"/>
              <a:t>DGR</a:t>
            </a:r>
            <a:endParaRPr lang="es-UY" dirty="0"/>
          </a:p>
        </p:txBody>
      </p:sp>
      <p:cxnSp>
        <p:nvCxnSpPr>
          <p:cNvPr id="12" name="11 Conector recto de flecha"/>
          <p:cNvCxnSpPr>
            <a:stCxn id="7" idx="3"/>
            <a:endCxn id="8" idx="1"/>
          </p:cNvCxnSpPr>
          <p:nvPr/>
        </p:nvCxnSpPr>
        <p:spPr>
          <a:xfrm flipV="1">
            <a:off x="4860032" y="2096852"/>
            <a:ext cx="1008112" cy="12241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7" idx="3"/>
            <a:endCxn id="9" idx="1"/>
          </p:cNvCxnSpPr>
          <p:nvPr/>
        </p:nvCxnSpPr>
        <p:spPr>
          <a:xfrm>
            <a:off x="4860032" y="3320988"/>
            <a:ext cx="1008112" cy="19531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7" idx="3"/>
            <a:endCxn id="10" idx="1"/>
          </p:cNvCxnSpPr>
          <p:nvPr/>
        </p:nvCxnSpPr>
        <p:spPr>
          <a:xfrm>
            <a:off x="4860032" y="3320988"/>
            <a:ext cx="1008112" cy="18722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4" idx="3"/>
            <a:endCxn id="7" idx="1"/>
          </p:cNvCxnSpPr>
          <p:nvPr/>
        </p:nvCxnSpPr>
        <p:spPr>
          <a:xfrm>
            <a:off x="2987824" y="3320988"/>
            <a:ext cx="57606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5" idx="3"/>
          </p:cNvCxnSpPr>
          <p:nvPr/>
        </p:nvCxnSpPr>
        <p:spPr>
          <a:xfrm>
            <a:off x="1116364" y="3429000"/>
            <a:ext cx="57531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78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317</TotalTime>
  <Words>1799</Words>
  <Application>Microsoft Office PowerPoint</Application>
  <PresentationFormat>Presentación en pantalla (4:3)</PresentationFormat>
  <Paragraphs>319</Paragraphs>
  <Slides>32</Slides>
  <Notes>23</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Plataforma de interoperabilidad y avances hacia una historia clínica electrónica nacional en Uruguay</vt:lpstr>
      <vt:lpstr>AGESIC</vt:lpstr>
      <vt:lpstr>AGESIC</vt:lpstr>
      <vt:lpstr>AGESIC - Cometidos</vt:lpstr>
      <vt:lpstr>AGESIC</vt:lpstr>
      <vt:lpstr>Plataforma de Interoperabilidad</vt:lpstr>
      <vt:lpstr>Ejemplos</vt:lpstr>
      <vt:lpstr>Empresa en el Día</vt:lpstr>
      <vt:lpstr>Empresa en el Día</vt:lpstr>
      <vt:lpstr>Intercambio de Información</vt:lpstr>
      <vt:lpstr>Intercambio de Información</vt:lpstr>
      <vt:lpstr>Intercambio de Información</vt:lpstr>
      <vt:lpstr>Intercambio de Información</vt:lpstr>
      <vt:lpstr>Intercambio de Información</vt:lpstr>
      <vt:lpstr>Intercambio de Información</vt:lpstr>
      <vt:lpstr>Interoperabilidad</vt:lpstr>
      <vt:lpstr>Plataforma de Interoperabilidad</vt:lpstr>
      <vt:lpstr>Ejemplo Salud</vt:lpstr>
      <vt:lpstr>Ejemplo Salud</vt:lpstr>
      <vt:lpstr>Pantalla ejemplo HCEO</vt:lpstr>
      <vt:lpstr>Ejemplo Salud</vt:lpstr>
      <vt:lpstr>Ejemplo Salud</vt:lpstr>
      <vt:lpstr>Ejemplo Salud</vt:lpstr>
      <vt:lpstr>Presentación de PowerPoint</vt:lpstr>
      <vt:lpstr>Presentación de PowerPoint</vt:lpstr>
      <vt:lpstr>Presentación de PowerPoint</vt:lpstr>
      <vt:lpstr>Perfil XDS de IHE</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Plataforma de salud</dc:title>
  <dc:creator>lino.bessonart</dc:creator>
  <cp:lastModifiedBy>lino.bessonart</cp:lastModifiedBy>
  <cp:revision>42</cp:revision>
  <dcterms:created xsi:type="dcterms:W3CDTF">2016-09-06T19:27:16Z</dcterms:created>
  <dcterms:modified xsi:type="dcterms:W3CDTF">2016-09-07T18:16:45Z</dcterms:modified>
</cp:coreProperties>
</file>