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9" r:id="rId2"/>
    <p:sldId id="274" r:id="rId3"/>
    <p:sldId id="273" r:id="rId4"/>
    <p:sldId id="272" r:id="rId5"/>
    <p:sldId id="268" r:id="rId6"/>
    <p:sldId id="275" r:id="rId7"/>
    <p:sldId id="262" r:id="rId8"/>
    <p:sldId id="263" r:id="rId9"/>
    <p:sldId id="261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6" r:id="rId18"/>
    <p:sldId id="277" r:id="rId19"/>
    <p:sldId id="278" r:id="rId20"/>
    <p:sldId id="279" r:id="rId21"/>
    <p:sldId id="280" r:id="rId22"/>
    <p:sldId id="28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2E6"/>
    <a:srgbClr val="CF3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F6E62-E8B2-470F-AF46-FAFEAC4AA406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AEE5F8-1F86-4FA8-8999-D5CB55E8531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665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AEE5F8-1F86-4FA8-8999-D5CB55E8531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606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AEE5F8-1F86-4FA8-8999-D5CB55E8531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777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AEE5F8-1F86-4FA8-8999-D5CB55E8531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61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AEE5F8-1F86-4FA8-8999-D5CB55E8531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213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1905D1-F40C-1707-8D49-4CEE094C6A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3E62E2-45FB-105A-2669-C20AD87A0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F0F9A5-E0D9-5B16-3B93-2B3C3478B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2FFD10-9408-46C6-6FEE-CE87EA817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51E291-9FBD-05E9-B45D-EE871DE0A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334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DA7AC2-3B17-D5B5-28C1-3651F8E69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0C5F3C-BEE7-710E-5197-A4582F470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44EC73-6042-7604-387D-C5F0A89DD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76C2A9-BF14-AE45-7D08-05D38B3A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3FFFDD-42FC-B84D-915F-CD9B52B47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86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174B3F3-C52A-242A-AAD6-FE6B6F8450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2BA709-E09F-4C79-511C-58065F517E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E3364A-F004-C8C5-6C80-33B3A6134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4FFB19-AF34-568E-2367-66718322E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E32B6D-208A-386B-BDA9-196C034BD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66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0154E-1F6A-EA2D-CCF9-1E18535A5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314382-117D-3A66-1D55-4C93E66FA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EC6D8D-8DF3-3204-FD6A-0C76252B7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9A89D3-D016-7DE9-3DF9-058C5325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8241E-2C8C-F01F-3F78-4140750F2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335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590C01-8A92-A249-210B-E99F082C6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618EC7-4F39-12EA-C3A3-2E792619A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40D4CF-FAB4-DC1E-645C-37A9397C7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C83EA5-6551-926D-B625-CEB05E07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202470-A13E-829F-CF2C-FBBE17AB3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3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08F09-DD8B-B9B7-D4E0-089A542CC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A3F38C-25E4-4481-57CD-6182E85DBD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851D04-B410-5E6E-42C3-4130C0B78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24FAF3-3825-739A-A1A8-BFCF79917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6D4DE5-9F86-2C35-01D5-52284AEE8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15D55B-665C-0AA1-2E8D-92A0BEA18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381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4A839-1CB9-A4E0-DB59-2936989AB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FC21DD-74AA-1534-54CE-1E44D3EC6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B6CE9D-CB22-8892-B80E-F34BA38F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04AFF-D403-825D-E668-609102378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AE23B96-9992-B472-DDBE-D5A6DD43D3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527C43-1A03-3C28-FDF4-7F904B53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F798C8-4B87-B426-E650-459AB8E3F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E73A48F-BE59-57D2-8CC1-B6D4F8FD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54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F13EFA-0BA4-8EDA-0783-532B0BB7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F143AB-8107-5D6F-395D-DCE148AB6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87EB27-1E12-A52D-E2C2-E9BE347A7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6ABB26-043B-F05B-9018-6049677F8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99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3041CCE-8BB1-DC56-B05D-B1F583426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1F998D1-8FD7-D7C8-0CED-08F448859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9041CEF-9033-321A-7634-FDD69D177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635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475F07-D0E9-D7E2-9E5A-48619F274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85CA4-C224-153D-04A8-2FFD110E3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AF8A6A3-A162-3989-54DC-EBC8E3971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9E40A5A-A9CE-D40B-7D18-B57CC04B6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7B7983-E420-4483-FF91-7C1EDB41C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D925CF-CAA5-5540-6B7F-CF035919A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90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6EACF4-4C0A-EEB3-7BED-C0CB08F92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344B76-47DC-8A6A-7DF3-21C870855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996D2CF-6A7B-ADEC-2399-B1699A5E8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C1BD60-D22B-C2F8-2A3E-936CE888A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9B889F-100A-90A7-DDE2-A50647538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C2478A-8173-38ED-EBC0-DB1B03AC3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1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41A006-AEB0-A356-D9BF-63EEBD9CB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F07BAA7-2D51-672A-C796-8B2A04939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58C01A-4E4C-922D-C6CD-FA1381A45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DE22A-DD98-41C7-B6D4-B452C6901037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309C45-0EF9-B400-1826-F4D007CF1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EBB63A3-CA60-3A7E-6620-927CAA8C80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7CCD3-2AC5-49A0-BACC-502E25C79E2F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02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362DAED-85D9-7316-7FA8-B0172C6D4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87078"/>
            <a:ext cx="9144000" cy="4470722"/>
          </a:xfrm>
        </p:spPr>
        <p:txBody>
          <a:bodyPr/>
          <a:lstStyle/>
          <a:p>
            <a:r>
              <a:rPr lang="es-UY" b="1" dirty="0"/>
              <a:t>EJEMPLO 1: Las comidas para menús vegetarianos usan recetas que utilizan ingredientes adecuados para menús veganos.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107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4962"/>
            <a:ext cx="10515600" cy="1325563"/>
          </a:xfrm>
        </p:spPr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938"/>
            <a:ext cx="10515600" cy="1588089"/>
          </a:xfrm>
        </p:spPr>
        <p:txBody>
          <a:bodyPr>
            <a:normAutofit/>
          </a:bodyPr>
          <a:lstStyle/>
          <a:p>
            <a:r>
              <a:rPr lang="es-UY" dirty="0"/>
              <a:t>Los profesores de una institución educativa son incentivados a diseñar materiales educativos considerando principios del Diseño Universal del Aprendizaje (DUA) para atender distintas habilidades.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5126505-4EEF-4D42-BCEB-E12B1B5098BE}"/>
              </a:ext>
            </a:extLst>
          </p:cNvPr>
          <p:cNvSpPr/>
          <p:nvPr/>
        </p:nvSpPr>
        <p:spPr>
          <a:xfrm>
            <a:off x="4443550" y="3598500"/>
            <a:ext cx="2194560" cy="105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DUA-principios</a:t>
            </a:r>
            <a:endParaRPr lang="en-GB" sz="24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D5402E5-FE3A-4DD7-AA7E-861F7F543C8A}"/>
              </a:ext>
            </a:extLst>
          </p:cNvPr>
          <p:cNvSpPr/>
          <p:nvPr/>
        </p:nvSpPr>
        <p:spPr>
          <a:xfrm>
            <a:off x="9141825" y="3598500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FA4E6075-245D-413D-B6B2-339AD8BD4A80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6638110" y="4124280"/>
            <a:ext cx="25037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73EAD86D-11E7-410E-849F-44952DCE4611}"/>
              </a:ext>
            </a:extLst>
          </p:cNvPr>
          <p:cNvSpPr txBox="1"/>
          <p:nvPr/>
        </p:nvSpPr>
        <p:spPr>
          <a:xfrm>
            <a:off x="7043058" y="3800972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FFB77E0-99A3-423E-9B84-E64B515DDD3C}"/>
              </a:ext>
            </a:extLst>
          </p:cNvPr>
          <p:cNvSpPr/>
          <p:nvPr/>
        </p:nvSpPr>
        <p:spPr>
          <a:xfrm>
            <a:off x="389710" y="3598500"/>
            <a:ext cx="2194560" cy="10515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Profesor</a:t>
            </a:r>
            <a:endParaRPr lang="en-GB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32600DE3-C3B6-4E33-B078-0472BECA3519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584270" y="4124280"/>
            <a:ext cx="18592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676C8DF6-6CFF-4197-B837-03DBCD8E72FF}"/>
              </a:ext>
            </a:extLst>
          </p:cNvPr>
          <p:cNvSpPr txBox="1"/>
          <p:nvPr/>
        </p:nvSpPr>
        <p:spPr>
          <a:xfrm>
            <a:off x="2504804" y="3695849"/>
            <a:ext cx="201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considera-principio</a:t>
            </a:r>
            <a:endParaRPr lang="en-GB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02A7E5E-6ABE-4930-9ACC-30EE90D44C58}"/>
              </a:ext>
            </a:extLst>
          </p:cNvPr>
          <p:cNvSpPr txBox="1"/>
          <p:nvPr/>
        </p:nvSpPr>
        <p:spPr>
          <a:xfrm>
            <a:off x="838200" y="56117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considera-principio  </a:t>
            </a:r>
            <a:r>
              <a:rPr lang="es-UY" sz="2400" b="1" dirty="0" err="1"/>
              <a:t>domain</a:t>
            </a:r>
            <a:r>
              <a:rPr lang="es-UY" sz="2400" dirty="0"/>
              <a:t> Profesor </a:t>
            </a:r>
            <a:endParaRPr lang="en-GB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DA52FBC-D2A0-43BD-AD5E-F9365A271530}"/>
              </a:ext>
            </a:extLst>
          </p:cNvPr>
          <p:cNvSpPr txBox="1"/>
          <p:nvPr/>
        </p:nvSpPr>
        <p:spPr>
          <a:xfrm>
            <a:off x="838200" y="6096207"/>
            <a:ext cx="590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considera-principio  </a:t>
            </a:r>
            <a:r>
              <a:rPr lang="es-UY" sz="2400" b="1" dirty="0" err="1"/>
              <a:t>range</a:t>
            </a:r>
            <a:r>
              <a:rPr lang="es-UY" sz="2400" dirty="0"/>
              <a:t> DUA-principios </a:t>
            </a:r>
            <a:endParaRPr lang="en-GB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A6AC5A7-A8B3-48E5-91CA-95CD1281BBF7}"/>
              </a:ext>
            </a:extLst>
          </p:cNvPr>
          <p:cNvSpPr txBox="1"/>
          <p:nvPr/>
        </p:nvSpPr>
        <p:spPr>
          <a:xfrm>
            <a:off x="851263" y="5217044"/>
            <a:ext cx="6093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400" dirty="0"/>
              <a:t>Profesor ⊓ Habilidades ≡ ⊥ </a:t>
            </a:r>
            <a:endParaRPr lang="en-GB" sz="24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F3FD6A1-4087-4AC3-80F3-B69AB01764BC}"/>
              </a:ext>
            </a:extLst>
          </p:cNvPr>
          <p:cNvSpPr txBox="1"/>
          <p:nvPr/>
        </p:nvSpPr>
        <p:spPr>
          <a:xfrm>
            <a:off x="838200" y="4796023"/>
            <a:ext cx="6093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400" dirty="0"/>
              <a:t>Profesor ⊓  DUA-principios ≡ ⊥ </a:t>
            </a:r>
            <a:endParaRPr lang="en-GB" sz="2400" dirty="0"/>
          </a:p>
        </p:txBody>
      </p: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1EE1D137-D269-479B-BF2E-1143EEA0F52E}"/>
              </a:ext>
            </a:extLst>
          </p:cNvPr>
          <p:cNvCxnSpPr>
            <a:stCxn id="8" idx="0"/>
            <a:endCxn id="5" idx="0"/>
          </p:cNvCxnSpPr>
          <p:nvPr/>
        </p:nvCxnSpPr>
        <p:spPr>
          <a:xfrm rot="5400000" flipH="1" flipV="1">
            <a:off x="5890261" y="-804771"/>
            <a:ext cx="12700" cy="8806543"/>
          </a:xfrm>
          <a:prstGeom prst="curvedConnector3">
            <a:avLst>
              <a:gd name="adj1" fmla="val 714855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45CB9DB-7B52-40FE-BF72-BF152C8E734B}"/>
              </a:ext>
            </a:extLst>
          </p:cNvPr>
          <p:cNvSpPr txBox="1"/>
          <p:nvPr/>
        </p:nvSpPr>
        <p:spPr>
          <a:xfrm>
            <a:off x="3815264" y="2352324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diseña-para-habilidad</a:t>
            </a:r>
            <a:endParaRPr lang="en-GB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B00639F-1D76-4C72-A951-0BE6406F6D6B}"/>
              </a:ext>
            </a:extLst>
          </p:cNvPr>
          <p:cNvSpPr txBox="1"/>
          <p:nvPr/>
        </p:nvSpPr>
        <p:spPr>
          <a:xfrm>
            <a:off x="6638110" y="4793968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diseña-para-habilidad  </a:t>
            </a:r>
            <a:r>
              <a:rPr lang="es-UY" sz="2400" b="1" dirty="0" err="1"/>
              <a:t>domain</a:t>
            </a:r>
            <a:r>
              <a:rPr lang="es-UY" sz="2400" dirty="0"/>
              <a:t> Profesor </a:t>
            </a:r>
            <a:endParaRPr lang="en-GB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D3B92DA-EF63-445E-98E7-370F9266AD52}"/>
              </a:ext>
            </a:extLst>
          </p:cNvPr>
          <p:cNvSpPr txBox="1"/>
          <p:nvPr/>
        </p:nvSpPr>
        <p:spPr>
          <a:xfrm>
            <a:off x="6586948" y="5263130"/>
            <a:ext cx="5360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diseña-para-habilidad  </a:t>
            </a:r>
            <a:r>
              <a:rPr lang="es-UY" sz="2400" b="1" dirty="0" err="1"/>
              <a:t>range</a:t>
            </a:r>
            <a:r>
              <a:rPr lang="es-UY" sz="2400" b="1" dirty="0"/>
              <a:t>  </a:t>
            </a:r>
            <a:r>
              <a:rPr lang="es-UY" sz="2400" dirty="0"/>
              <a:t>Habilidades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648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4962"/>
            <a:ext cx="10515600" cy="1325563"/>
          </a:xfrm>
        </p:spPr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938"/>
            <a:ext cx="10515600" cy="1588089"/>
          </a:xfrm>
        </p:spPr>
        <p:txBody>
          <a:bodyPr>
            <a:normAutofit/>
          </a:bodyPr>
          <a:lstStyle/>
          <a:p>
            <a:r>
              <a:rPr lang="es-UY" dirty="0"/>
              <a:t>Los profesores de una institución educativa son incentivados a diseñar materiales educativos considerando principios del Diseño Universal del Aprendizaje (DUA) para atender distintas habilidades.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5126505-4EEF-4D42-BCEB-E12B1B5098BE}"/>
              </a:ext>
            </a:extLst>
          </p:cNvPr>
          <p:cNvSpPr/>
          <p:nvPr/>
        </p:nvSpPr>
        <p:spPr>
          <a:xfrm>
            <a:off x="4443550" y="3598500"/>
            <a:ext cx="2194560" cy="105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DUA-principios</a:t>
            </a:r>
            <a:endParaRPr lang="en-GB" sz="24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D5402E5-FE3A-4DD7-AA7E-861F7F543C8A}"/>
              </a:ext>
            </a:extLst>
          </p:cNvPr>
          <p:cNvSpPr/>
          <p:nvPr/>
        </p:nvSpPr>
        <p:spPr>
          <a:xfrm>
            <a:off x="9141825" y="3598500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FA4E6075-245D-413D-B6B2-339AD8BD4A80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6638110" y="4124280"/>
            <a:ext cx="25037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73EAD86D-11E7-410E-849F-44952DCE4611}"/>
              </a:ext>
            </a:extLst>
          </p:cNvPr>
          <p:cNvSpPr txBox="1"/>
          <p:nvPr/>
        </p:nvSpPr>
        <p:spPr>
          <a:xfrm>
            <a:off x="7043058" y="3800972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FFB77E0-99A3-423E-9B84-E64B515DDD3C}"/>
              </a:ext>
            </a:extLst>
          </p:cNvPr>
          <p:cNvSpPr/>
          <p:nvPr/>
        </p:nvSpPr>
        <p:spPr>
          <a:xfrm>
            <a:off x="389710" y="3598500"/>
            <a:ext cx="2194560" cy="10515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Profesor</a:t>
            </a:r>
            <a:endParaRPr lang="en-GB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32600DE3-C3B6-4E33-B078-0472BECA3519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584270" y="4124280"/>
            <a:ext cx="18592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676C8DF6-6CFF-4197-B837-03DBCD8E72FF}"/>
              </a:ext>
            </a:extLst>
          </p:cNvPr>
          <p:cNvSpPr txBox="1"/>
          <p:nvPr/>
        </p:nvSpPr>
        <p:spPr>
          <a:xfrm>
            <a:off x="2504804" y="3695849"/>
            <a:ext cx="201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considera-principio</a:t>
            </a:r>
            <a:endParaRPr lang="en-GB" dirty="0"/>
          </a:p>
        </p:txBody>
      </p: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1EE1D137-D269-479B-BF2E-1143EEA0F52E}"/>
              </a:ext>
            </a:extLst>
          </p:cNvPr>
          <p:cNvCxnSpPr>
            <a:stCxn id="8" idx="0"/>
            <a:endCxn id="5" idx="0"/>
          </p:cNvCxnSpPr>
          <p:nvPr/>
        </p:nvCxnSpPr>
        <p:spPr>
          <a:xfrm rot="5400000" flipH="1" flipV="1">
            <a:off x="5890261" y="-804771"/>
            <a:ext cx="12700" cy="8806543"/>
          </a:xfrm>
          <a:prstGeom prst="curvedConnector3">
            <a:avLst>
              <a:gd name="adj1" fmla="val 714855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45CB9DB-7B52-40FE-BF72-BF152C8E734B}"/>
              </a:ext>
            </a:extLst>
          </p:cNvPr>
          <p:cNvSpPr txBox="1"/>
          <p:nvPr/>
        </p:nvSpPr>
        <p:spPr>
          <a:xfrm>
            <a:off x="3815264" y="2352324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diseña-para-habilidad</a:t>
            </a:r>
            <a:endParaRPr lang="en-GB" dirty="0"/>
          </a:p>
        </p:txBody>
      </p:sp>
      <p:sp>
        <p:nvSpPr>
          <p:cNvPr id="22" name="Rombo 21">
            <a:extLst>
              <a:ext uri="{FF2B5EF4-FFF2-40B4-BE49-F238E27FC236}">
                <a16:creationId xmlns:a16="http://schemas.microsoft.com/office/drawing/2014/main" id="{C05F7F9F-22C8-4981-B9CC-5002B7094EE2}"/>
              </a:ext>
            </a:extLst>
          </p:cNvPr>
          <p:cNvSpPr/>
          <p:nvPr/>
        </p:nvSpPr>
        <p:spPr>
          <a:xfrm>
            <a:off x="5943607" y="5982793"/>
            <a:ext cx="300446" cy="3135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E665AB4-B772-4C01-87DD-E77A66CB432A}"/>
              </a:ext>
            </a:extLst>
          </p:cNvPr>
          <p:cNvSpPr txBox="1"/>
          <p:nvPr/>
        </p:nvSpPr>
        <p:spPr>
          <a:xfrm>
            <a:off x="6100360" y="5810981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Principio1</a:t>
            </a:r>
            <a:endParaRPr lang="en-GB" dirty="0"/>
          </a:p>
        </p:txBody>
      </p:sp>
      <p:sp>
        <p:nvSpPr>
          <p:cNvPr id="24" name="Rombo 23">
            <a:extLst>
              <a:ext uri="{FF2B5EF4-FFF2-40B4-BE49-F238E27FC236}">
                <a16:creationId xmlns:a16="http://schemas.microsoft.com/office/drawing/2014/main" id="{2FD6052B-4459-49A4-B5B3-CDA6E984C808}"/>
              </a:ext>
            </a:extLst>
          </p:cNvPr>
          <p:cNvSpPr/>
          <p:nvPr/>
        </p:nvSpPr>
        <p:spPr>
          <a:xfrm>
            <a:off x="10537392" y="5978437"/>
            <a:ext cx="300446" cy="313509"/>
          </a:xfrm>
          <a:prstGeom prst="diamon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250640DD-1CEF-4E11-82BE-C63E07170A46}"/>
              </a:ext>
            </a:extLst>
          </p:cNvPr>
          <p:cNvCxnSpPr>
            <a:cxnSpLocks/>
            <a:stCxn id="22" idx="3"/>
            <a:endCxn id="24" idx="1"/>
          </p:cNvCxnSpPr>
          <p:nvPr/>
        </p:nvCxnSpPr>
        <p:spPr>
          <a:xfrm flipV="1">
            <a:off x="6244053" y="6135192"/>
            <a:ext cx="4293339" cy="43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9FEB65E-1CA3-4E7B-9BB0-987FA8CB5FD5}"/>
              </a:ext>
            </a:extLst>
          </p:cNvPr>
          <p:cNvSpPr txBox="1"/>
          <p:nvPr/>
        </p:nvSpPr>
        <p:spPr>
          <a:xfrm>
            <a:off x="7728864" y="5795557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27" name="Rombo 26">
            <a:extLst>
              <a:ext uri="{FF2B5EF4-FFF2-40B4-BE49-F238E27FC236}">
                <a16:creationId xmlns:a16="http://schemas.microsoft.com/office/drawing/2014/main" id="{D45C8FAD-9263-49E9-A464-D9E3ECF9F7A0}"/>
              </a:ext>
            </a:extLst>
          </p:cNvPr>
          <p:cNvSpPr/>
          <p:nvPr/>
        </p:nvSpPr>
        <p:spPr>
          <a:xfrm>
            <a:off x="1341112" y="6004563"/>
            <a:ext cx="300446" cy="313509"/>
          </a:xfrm>
          <a:prstGeom prst="diamon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C0B1331-8947-4489-B3F7-580224872A7C}"/>
              </a:ext>
            </a:extLst>
          </p:cNvPr>
          <p:cNvSpPr txBox="1"/>
          <p:nvPr/>
        </p:nvSpPr>
        <p:spPr>
          <a:xfrm>
            <a:off x="1497865" y="5832751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Juan</a:t>
            </a:r>
            <a:endParaRPr lang="en-GB" dirty="0"/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7A809F60-FE81-4823-BA73-76D2F9CE4BB7}"/>
              </a:ext>
            </a:extLst>
          </p:cNvPr>
          <p:cNvCxnSpPr>
            <a:cxnSpLocks/>
            <a:stCxn id="27" idx="3"/>
          </p:cNvCxnSpPr>
          <p:nvPr/>
        </p:nvCxnSpPr>
        <p:spPr>
          <a:xfrm flipV="1">
            <a:off x="1641558" y="6156962"/>
            <a:ext cx="4293339" cy="43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4012764-41E4-4224-9D59-8FC02B626932}"/>
              </a:ext>
            </a:extLst>
          </p:cNvPr>
          <p:cNvSpPr txBox="1"/>
          <p:nvPr/>
        </p:nvSpPr>
        <p:spPr>
          <a:xfrm>
            <a:off x="3126369" y="5817327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considera-principio</a:t>
            </a:r>
            <a:endParaRPr lang="en-GB" dirty="0"/>
          </a:p>
        </p:txBody>
      </p:sp>
      <p:cxnSp>
        <p:nvCxnSpPr>
          <p:cNvPr id="31" name="Conector: curvado 30">
            <a:extLst>
              <a:ext uri="{FF2B5EF4-FFF2-40B4-BE49-F238E27FC236}">
                <a16:creationId xmlns:a16="http://schemas.microsoft.com/office/drawing/2014/main" id="{DD3CD593-09EB-4838-ADCB-778062C0939A}"/>
              </a:ext>
            </a:extLst>
          </p:cNvPr>
          <p:cNvCxnSpPr/>
          <p:nvPr/>
        </p:nvCxnSpPr>
        <p:spPr>
          <a:xfrm rot="5400000" flipH="1" flipV="1">
            <a:off x="5951404" y="1532406"/>
            <a:ext cx="12700" cy="8806543"/>
          </a:xfrm>
          <a:prstGeom prst="curvedConnector3">
            <a:avLst>
              <a:gd name="adj1" fmla="val 4988535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57CD887-81EC-4BA7-B335-A92BFF093542}"/>
              </a:ext>
            </a:extLst>
          </p:cNvPr>
          <p:cNvSpPr txBox="1"/>
          <p:nvPr/>
        </p:nvSpPr>
        <p:spPr>
          <a:xfrm>
            <a:off x="4710070" y="4971258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diseña-para-habilidad</a:t>
            </a:r>
            <a:endParaRPr lang="en-GB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49DED11-F1C5-4A46-8303-112C2FB558DC}"/>
              </a:ext>
            </a:extLst>
          </p:cNvPr>
          <p:cNvSpPr txBox="1"/>
          <p:nvPr/>
        </p:nvSpPr>
        <p:spPr>
          <a:xfrm>
            <a:off x="10772520" y="5963381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Lectura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03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4962"/>
            <a:ext cx="10515600" cy="1325563"/>
          </a:xfrm>
        </p:spPr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938"/>
            <a:ext cx="10515600" cy="1588089"/>
          </a:xfrm>
        </p:spPr>
        <p:txBody>
          <a:bodyPr>
            <a:normAutofit/>
          </a:bodyPr>
          <a:lstStyle/>
          <a:p>
            <a:r>
              <a:rPr lang="es-UY" dirty="0"/>
              <a:t>Los profesores de una institución educativa son incentivados a diseñar materiales educativos considerando principios del Diseño Universal del Aprendizaje (DUA) para atender distintas habilidades.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5126505-4EEF-4D42-BCEB-E12B1B5098BE}"/>
              </a:ext>
            </a:extLst>
          </p:cNvPr>
          <p:cNvSpPr/>
          <p:nvPr/>
        </p:nvSpPr>
        <p:spPr>
          <a:xfrm>
            <a:off x="4443550" y="3598500"/>
            <a:ext cx="2194560" cy="105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DUA-principios</a:t>
            </a:r>
            <a:endParaRPr lang="en-GB" sz="24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D5402E5-FE3A-4DD7-AA7E-861F7F543C8A}"/>
              </a:ext>
            </a:extLst>
          </p:cNvPr>
          <p:cNvSpPr/>
          <p:nvPr/>
        </p:nvSpPr>
        <p:spPr>
          <a:xfrm>
            <a:off x="9141825" y="3598500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FA4E6075-245D-413D-B6B2-339AD8BD4A80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6638110" y="4124280"/>
            <a:ext cx="25037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73EAD86D-11E7-410E-849F-44952DCE4611}"/>
              </a:ext>
            </a:extLst>
          </p:cNvPr>
          <p:cNvSpPr txBox="1"/>
          <p:nvPr/>
        </p:nvSpPr>
        <p:spPr>
          <a:xfrm>
            <a:off x="7043058" y="3800972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FFB77E0-99A3-423E-9B84-E64B515DDD3C}"/>
              </a:ext>
            </a:extLst>
          </p:cNvPr>
          <p:cNvSpPr/>
          <p:nvPr/>
        </p:nvSpPr>
        <p:spPr>
          <a:xfrm>
            <a:off x="389710" y="3598500"/>
            <a:ext cx="2194560" cy="10515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Profesor</a:t>
            </a:r>
            <a:endParaRPr lang="en-GB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32600DE3-C3B6-4E33-B078-0472BECA3519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584270" y="4124280"/>
            <a:ext cx="18592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676C8DF6-6CFF-4197-B837-03DBCD8E72FF}"/>
              </a:ext>
            </a:extLst>
          </p:cNvPr>
          <p:cNvSpPr txBox="1"/>
          <p:nvPr/>
        </p:nvSpPr>
        <p:spPr>
          <a:xfrm>
            <a:off x="2504804" y="3695849"/>
            <a:ext cx="201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considera-principio</a:t>
            </a:r>
            <a:endParaRPr lang="en-GB" dirty="0"/>
          </a:p>
        </p:txBody>
      </p: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1EE1D137-D269-479B-BF2E-1143EEA0F52E}"/>
              </a:ext>
            </a:extLst>
          </p:cNvPr>
          <p:cNvCxnSpPr>
            <a:stCxn id="8" idx="0"/>
            <a:endCxn id="5" idx="0"/>
          </p:cNvCxnSpPr>
          <p:nvPr/>
        </p:nvCxnSpPr>
        <p:spPr>
          <a:xfrm rot="5400000" flipH="1" flipV="1">
            <a:off x="5890261" y="-804771"/>
            <a:ext cx="12700" cy="8806543"/>
          </a:xfrm>
          <a:prstGeom prst="curvedConnector3">
            <a:avLst>
              <a:gd name="adj1" fmla="val 7148551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C45CB9DB-7B52-40FE-BF72-BF152C8E734B}"/>
              </a:ext>
            </a:extLst>
          </p:cNvPr>
          <p:cNvSpPr txBox="1"/>
          <p:nvPr/>
        </p:nvSpPr>
        <p:spPr>
          <a:xfrm>
            <a:off x="3815264" y="2352324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diseña-para-habilidad</a:t>
            </a:r>
            <a:endParaRPr lang="en-GB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6B00639F-1D76-4C72-A951-0BE6406F6D6B}"/>
              </a:ext>
            </a:extLst>
          </p:cNvPr>
          <p:cNvSpPr txBox="1"/>
          <p:nvPr/>
        </p:nvSpPr>
        <p:spPr>
          <a:xfrm>
            <a:off x="6638110" y="4793968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diseña-para-habilidad  </a:t>
            </a:r>
            <a:r>
              <a:rPr lang="es-UY" sz="2400" b="1" dirty="0" err="1"/>
              <a:t>domain</a:t>
            </a:r>
            <a:r>
              <a:rPr lang="es-UY" sz="2400" dirty="0"/>
              <a:t> Profesor </a:t>
            </a:r>
            <a:endParaRPr lang="en-GB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D3B92DA-EF63-445E-98E7-370F9266AD52}"/>
              </a:ext>
            </a:extLst>
          </p:cNvPr>
          <p:cNvSpPr txBox="1"/>
          <p:nvPr/>
        </p:nvSpPr>
        <p:spPr>
          <a:xfrm>
            <a:off x="6586948" y="5263130"/>
            <a:ext cx="5360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diseña-para-habilidad  </a:t>
            </a:r>
            <a:r>
              <a:rPr lang="es-UY" sz="2400" b="1" dirty="0" err="1"/>
              <a:t>range</a:t>
            </a:r>
            <a:r>
              <a:rPr lang="es-UY" sz="2400" b="1" dirty="0"/>
              <a:t>  </a:t>
            </a:r>
            <a:r>
              <a:rPr lang="es-UY" sz="2400" dirty="0"/>
              <a:t>Habilidades </a:t>
            </a:r>
            <a:endParaRPr lang="en-GB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93C21BB3-A34D-48FE-BCEE-7279B4D1B158}"/>
              </a:ext>
            </a:extLst>
          </p:cNvPr>
          <p:cNvSpPr txBox="1"/>
          <p:nvPr/>
        </p:nvSpPr>
        <p:spPr>
          <a:xfrm>
            <a:off x="1955076" y="6189101"/>
            <a:ext cx="828184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UY" sz="2400" b="1" dirty="0"/>
              <a:t>considera-principio ∘ adecuado-para ⊑ diseña-para-habilidad</a:t>
            </a:r>
            <a:endParaRPr lang="en-GB" b="1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B662CE01-67E2-4EC3-8587-B724819BD9B8}"/>
              </a:ext>
            </a:extLst>
          </p:cNvPr>
          <p:cNvSpPr txBox="1"/>
          <p:nvPr/>
        </p:nvSpPr>
        <p:spPr>
          <a:xfrm>
            <a:off x="276499" y="5667949"/>
            <a:ext cx="2018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i="1" dirty="0"/>
              <a:t> Composición: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3632516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4962"/>
            <a:ext cx="10515600" cy="1325563"/>
          </a:xfrm>
        </p:spPr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2938"/>
            <a:ext cx="10515600" cy="1588089"/>
          </a:xfrm>
        </p:spPr>
        <p:txBody>
          <a:bodyPr>
            <a:normAutofit/>
          </a:bodyPr>
          <a:lstStyle/>
          <a:p>
            <a:r>
              <a:rPr lang="es-UY" dirty="0"/>
              <a:t>Los profesores de una institución educativa son incentivados a diseñar materiales educativos considerando principios del Diseño Universal del Aprendizaje (DUA) para atender distintas habilidades.</a:t>
            </a:r>
          </a:p>
        </p:txBody>
      </p:sp>
      <p:sp>
        <p:nvSpPr>
          <p:cNvPr id="22" name="Rombo 21">
            <a:extLst>
              <a:ext uri="{FF2B5EF4-FFF2-40B4-BE49-F238E27FC236}">
                <a16:creationId xmlns:a16="http://schemas.microsoft.com/office/drawing/2014/main" id="{C05F7F9F-22C8-4981-B9CC-5002B7094EE2}"/>
              </a:ext>
            </a:extLst>
          </p:cNvPr>
          <p:cNvSpPr/>
          <p:nvPr/>
        </p:nvSpPr>
        <p:spPr>
          <a:xfrm>
            <a:off x="5943607" y="5982793"/>
            <a:ext cx="300446" cy="3135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E665AB4-B772-4C01-87DD-E77A66CB432A}"/>
              </a:ext>
            </a:extLst>
          </p:cNvPr>
          <p:cNvSpPr txBox="1"/>
          <p:nvPr/>
        </p:nvSpPr>
        <p:spPr>
          <a:xfrm>
            <a:off x="6100360" y="5810981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Principio1</a:t>
            </a:r>
            <a:endParaRPr lang="en-GB" dirty="0"/>
          </a:p>
        </p:txBody>
      </p:sp>
      <p:sp>
        <p:nvSpPr>
          <p:cNvPr id="24" name="Rombo 23">
            <a:extLst>
              <a:ext uri="{FF2B5EF4-FFF2-40B4-BE49-F238E27FC236}">
                <a16:creationId xmlns:a16="http://schemas.microsoft.com/office/drawing/2014/main" id="{2FD6052B-4459-49A4-B5B3-CDA6E984C808}"/>
              </a:ext>
            </a:extLst>
          </p:cNvPr>
          <p:cNvSpPr/>
          <p:nvPr/>
        </p:nvSpPr>
        <p:spPr>
          <a:xfrm>
            <a:off x="10537392" y="5978437"/>
            <a:ext cx="300446" cy="313509"/>
          </a:xfrm>
          <a:prstGeom prst="diamon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250640DD-1CEF-4E11-82BE-C63E07170A46}"/>
              </a:ext>
            </a:extLst>
          </p:cNvPr>
          <p:cNvCxnSpPr>
            <a:cxnSpLocks/>
            <a:stCxn id="22" idx="3"/>
            <a:endCxn id="24" idx="1"/>
          </p:cNvCxnSpPr>
          <p:nvPr/>
        </p:nvCxnSpPr>
        <p:spPr>
          <a:xfrm flipV="1">
            <a:off x="6244053" y="6135192"/>
            <a:ext cx="4293339" cy="43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09FEB65E-1CA3-4E7B-9BB0-987FA8CB5FD5}"/>
              </a:ext>
            </a:extLst>
          </p:cNvPr>
          <p:cNvSpPr txBox="1"/>
          <p:nvPr/>
        </p:nvSpPr>
        <p:spPr>
          <a:xfrm>
            <a:off x="7728864" y="5795557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27" name="Rombo 26">
            <a:extLst>
              <a:ext uri="{FF2B5EF4-FFF2-40B4-BE49-F238E27FC236}">
                <a16:creationId xmlns:a16="http://schemas.microsoft.com/office/drawing/2014/main" id="{D45C8FAD-9263-49E9-A464-D9E3ECF9F7A0}"/>
              </a:ext>
            </a:extLst>
          </p:cNvPr>
          <p:cNvSpPr/>
          <p:nvPr/>
        </p:nvSpPr>
        <p:spPr>
          <a:xfrm>
            <a:off x="1341112" y="6004563"/>
            <a:ext cx="300446" cy="313509"/>
          </a:xfrm>
          <a:prstGeom prst="diamon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C0B1331-8947-4489-B3F7-580224872A7C}"/>
              </a:ext>
            </a:extLst>
          </p:cNvPr>
          <p:cNvSpPr txBox="1"/>
          <p:nvPr/>
        </p:nvSpPr>
        <p:spPr>
          <a:xfrm>
            <a:off x="1497865" y="5832751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Juan</a:t>
            </a:r>
            <a:endParaRPr lang="en-GB" dirty="0"/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7A809F60-FE81-4823-BA73-76D2F9CE4BB7}"/>
              </a:ext>
            </a:extLst>
          </p:cNvPr>
          <p:cNvCxnSpPr>
            <a:cxnSpLocks/>
            <a:stCxn id="27" idx="3"/>
          </p:cNvCxnSpPr>
          <p:nvPr/>
        </p:nvCxnSpPr>
        <p:spPr>
          <a:xfrm flipV="1">
            <a:off x="1641558" y="6156962"/>
            <a:ext cx="4293339" cy="43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4012764-41E4-4224-9D59-8FC02B626932}"/>
              </a:ext>
            </a:extLst>
          </p:cNvPr>
          <p:cNvSpPr txBox="1"/>
          <p:nvPr/>
        </p:nvSpPr>
        <p:spPr>
          <a:xfrm>
            <a:off x="3126369" y="5817327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considera-principio</a:t>
            </a:r>
            <a:endParaRPr lang="en-GB" dirty="0"/>
          </a:p>
        </p:txBody>
      </p:sp>
      <p:cxnSp>
        <p:nvCxnSpPr>
          <p:cNvPr id="31" name="Conector: curvado 30">
            <a:extLst>
              <a:ext uri="{FF2B5EF4-FFF2-40B4-BE49-F238E27FC236}">
                <a16:creationId xmlns:a16="http://schemas.microsoft.com/office/drawing/2014/main" id="{DD3CD593-09EB-4838-ADCB-778062C0939A}"/>
              </a:ext>
            </a:extLst>
          </p:cNvPr>
          <p:cNvCxnSpPr/>
          <p:nvPr/>
        </p:nvCxnSpPr>
        <p:spPr>
          <a:xfrm rot="5400000" flipH="1" flipV="1">
            <a:off x="5951405" y="1532406"/>
            <a:ext cx="12700" cy="8806543"/>
          </a:xfrm>
          <a:prstGeom prst="curvedConnector3">
            <a:avLst>
              <a:gd name="adj1" fmla="val 4988535"/>
            </a:avLst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57CD887-81EC-4BA7-B335-A92BFF093542}"/>
              </a:ext>
            </a:extLst>
          </p:cNvPr>
          <p:cNvSpPr txBox="1"/>
          <p:nvPr/>
        </p:nvSpPr>
        <p:spPr>
          <a:xfrm>
            <a:off x="4710070" y="4971258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diseña-para-habilidad</a:t>
            </a:r>
            <a:endParaRPr lang="en-GB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7A8428C4-9819-4FB9-B212-E5E8F7DE4DFB}"/>
              </a:ext>
            </a:extLst>
          </p:cNvPr>
          <p:cNvSpPr txBox="1"/>
          <p:nvPr/>
        </p:nvSpPr>
        <p:spPr>
          <a:xfrm>
            <a:off x="10772520" y="5963381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Lectura</a:t>
            </a:r>
            <a:endParaRPr lang="en-GB" dirty="0"/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F621A75-26A9-48B5-903D-13A4F9748BE2}"/>
              </a:ext>
            </a:extLst>
          </p:cNvPr>
          <p:cNvSpPr txBox="1"/>
          <p:nvPr/>
        </p:nvSpPr>
        <p:spPr>
          <a:xfrm>
            <a:off x="1955076" y="3432833"/>
            <a:ext cx="828184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b="1" dirty="0"/>
              <a:t>diseña-para-habilidad ⊑ considera-principio ∘ adecuado-para </a:t>
            </a:r>
            <a:endParaRPr lang="en-GB" b="1" dirty="0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B306C2CE-6953-48D5-86CE-0CD7E45BDA09}"/>
              </a:ext>
            </a:extLst>
          </p:cNvPr>
          <p:cNvSpPr txBox="1"/>
          <p:nvPr/>
        </p:nvSpPr>
        <p:spPr>
          <a:xfrm>
            <a:off x="276499" y="2911681"/>
            <a:ext cx="2018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i="1" dirty="0"/>
              <a:t> Composición: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2390496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s-UY" dirty="0"/>
              <a:t>El  Diseño Universal del Aprendizaje (DUA) es un conjunto de principios que se definen como adecuados para fomentar ciertas habilidades en el aprendizaje. </a:t>
            </a:r>
          </a:p>
          <a:p>
            <a:r>
              <a:rPr lang="es-UY" dirty="0"/>
              <a:t>Un ejemplo de una habilidad para el aprendizaje es la Lectura.</a:t>
            </a:r>
          </a:p>
          <a:p>
            <a:r>
              <a:rPr lang="es-UY" dirty="0"/>
              <a:t>Los profesores de una institución educativa son incentivados a diseñar materiales educativos considerando principios del Diseño Universal del Aprendizaje (DUA) para atender distintas habilidades.</a:t>
            </a:r>
          </a:p>
          <a:p>
            <a:r>
              <a:rPr lang="es-UY" b="1" dirty="0">
                <a:solidFill>
                  <a:schemeClr val="accent5">
                    <a:lumMod val="50000"/>
                  </a:schemeClr>
                </a:solidFill>
              </a:rPr>
              <a:t>Los materiales educativos que se diseñan contienen a su vez materiales educativos.</a:t>
            </a:r>
          </a:p>
          <a:p>
            <a:r>
              <a:rPr lang="es-UY" b="1" dirty="0">
                <a:solidFill>
                  <a:schemeClr val="accent5">
                    <a:lumMod val="50000"/>
                  </a:schemeClr>
                </a:solidFill>
              </a:rPr>
              <a:t>Los materiales educativos apoyan a las habilidades para el aprendizaje.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249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551" y="1468650"/>
            <a:ext cx="10515600" cy="1955246"/>
          </a:xfrm>
        </p:spPr>
        <p:txBody>
          <a:bodyPr>
            <a:normAutofit/>
          </a:bodyPr>
          <a:lstStyle/>
          <a:p>
            <a:r>
              <a:rPr lang="es-UY" b="1" dirty="0">
                <a:solidFill>
                  <a:schemeClr val="accent5">
                    <a:lumMod val="50000"/>
                  </a:schemeClr>
                </a:solidFill>
              </a:rPr>
              <a:t>Los materiales educativos que se diseñan contienen a su vez materiales educativos.</a:t>
            </a:r>
          </a:p>
          <a:p>
            <a:pPr marL="0" indent="0">
              <a:buNone/>
            </a:pPr>
            <a:r>
              <a:rPr lang="es-UY" b="1" dirty="0"/>
              <a:t>			</a:t>
            </a:r>
          </a:p>
          <a:p>
            <a:pPr marL="0" indent="0">
              <a:buNone/>
            </a:pPr>
            <a:r>
              <a:rPr lang="es-UY" b="1" dirty="0"/>
              <a:t>                            Libro</a:t>
            </a:r>
            <a:r>
              <a:rPr lang="es-UY" dirty="0"/>
              <a:t> </a:t>
            </a:r>
            <a:r>
              <a:rPr lang="es-UY" dirty="0">
                <a:solidFill>
                  <a:schemeClr val="accent5">
                    <a:lumMod val="50000"/>
                  </a:schemeClr>
                </a:solidFill>
              </a:rPr>
              <a:t>contiene</a:t>
            </a:r>
            <a:r>
              <a:rPr lang="es-UY" dirty="0"/>
              <a:t> </a:t>
            </a:r>
            <a:r>
              <a:rPr lang="es-UY" b="1" dirty="0"/>
              <a:t>Capítulo</a:t>
            </a:r>
            <a:r>
              <a:rPr lang="es-UY" dirty="0"/>
              <a:t> </a:t>
            </a:r>
            <a:r>
              <a:rPr lang="es-UY" dirty="0">
                <a:solidFill>
                  <a:schemeClr val="accent5">
                    <a:lumMod val="50000"/>
                  </a:schemeClr>
                </a:solidFill>
              </a:rPr>
              <a:t>contiene</a:t>
            </a:r>
            <a:r>
              <a:rPr lang="es-UY" dirty="0"/>
              <a:t> </a:t>
            </a:r>
            <a:r>
              <a:rPr lang="es-UY" b="1" dirty="0"/>
              <a:t>Sección</a:t>
            </a:r>
          </a:p>
          <a:p>
            <a:pPr marL="0" indent="0">
              <a:buNone/>
            </a:pPr>
            <a:endParaRPr lang="es-UY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1E984539-5057-4F83-9FBA-32CD6E2D6B25}"/>
              </a:ext>
            </a:extLst>
          </p:cNvPr>
          <p:cNvSpPr/>
          <p:nvPr/>
        </p:nvSpPr>
        <p:spPr>
          <a:xfrm>
            <a:off x="4193177" y="4003766"/>
            <a:ext cx="2194560" cy="105156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Materiales</a:t>
            </a:r>
            <a:endParaRPr lang="en-GB" sz="2400" dirty="0"/>
          </a:p>
        </p:txBody>
      </p:sp>
      <p:cxnSp>
        <p:nvCxnSpPr>
          <p:cNvPr id="24" name="Conector: curvado 23">
            <a:extLst>
              <a:ext uri="{FF2B5EF4-FFF2-40B4-BE49-F238E27FC236}">
                <a16:creationId xmlns:a16="http://schemas.microsoft.com/office/drawing/2014/main" id="{04CEFF22-26D4-4005-9AED-5D42337C311B}"/>
              </a:ext>
            </a:extLst>
          </p:cNvPr>
          <p:cNvCxnSpPr>
            <a:cxnSpLocks/>
            <a:stCxn id="4" idx="5"/>
            <a:endCxn id="4" idx="0"/>
          </p:cNvCxnSpPr>
          <p:nvPr/>
        </p:nvCxnSpPr>
        <p:spPr>
          <a:xfrm rot="5400000" flipH="1">
            <a:off x="5229622" y="4064601"/>
            <a:ext cx="897563" cy="775894"/>
          </a:xfrm>
          <a:prstGeom prst="curvedConnector5">
            <a:avLst>
              <a:gd name="adj1" fmla="val -25469"/>
              <a:gd name="adj2" fmla="val -223704"/>
              <a:gd name="adj3" fmla="val 12546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E09910FF-629B-4B5A-9D4B-8673DCFDB7DB}"/>
              </a:ext>
            </a:extLst>
          </p:cNvPr>
          <p:cNvSpPr txBox="1"/>
          <p:nvPr/>
        </p:nvSpPr>
        <p:spPr>
          <a:xfrm>
            <a:off x="1802232" y="5635196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contiene </a:t>
            </a:r>
            <a:r>
              <a:rPr lang="es-UY" sz="2800" b="1" dirty="0" err="1"/>
              <a:t>domain</a:t>
            </a:r>
            <a:r>
              <a:rPr lang="es-UY" sz="2800" dirty="0"/>
              <a:t> Materiales</a:t>
            </a:r>
            <a:endParaRPr lang="en-GB" sz="2800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7E96B6E3-4294-4361-853B-38652EDBAF5A}"/>
              </a:ext>
            </a:extLst>
          </p:cNvPr>
          <p:cNvSpPr txBox="1"/>
          <p:nvPr/>
        </p:nvSpPr>
        <p:spPr>
          <a:xfrm>
            <a:off x="7895732" y="4018757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>
                <a:solidFill>
                  <a:schemeClr val="accent5">
                    <a:lumMod val="50000"/>
                  </a:schemeClr>
                </a:solidFill>
              </a:rPr>
              <a:t>contiene</a:t>
            </a:r>
            <a:endParaRPr lang="en-GB" sz="28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34A298AF-FE76-4970-B0CD-2FA21EBCEEAE}"/>
              </a:ext>
            </a:extLst>
          </p:cNvPr>
          <p:cNvSpPr txBox="1"/>
          <p:nvPr/>
        </p:nvSpPr>
        <p:spPr>
          <a:xfrm>
            <a:off x="1802232" y="6115638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contiene </a:t>
            </a:r>
            <a:r>
              <a:rPr lang="es-UY" sz="2800" b="1" dirty="0" err="1"/>
              <a:t>range</a:t>
            </a:r>
            <a:r>
              <a:rPr lang="es-UY" sz="2800" b="1" dirty="0"/>
              <a:t> </a:t>
            </a:r>
            <a:r>
              <a:rPr lang="es-UY" sz="2800" dirty="0"/>
              <a:t>Materiales</a:t>
            </a:r>
            <a:endParaRPr lang="en-GB" sz="2800" dirty="0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25CE47D-DC8F-49B2-9AFD-1924E3960CD9}"/>
              </a:ext>
            </a:extLst>
          </p:cNvPr>
          <p:cNvSpPr txBox="1"/>
          <p:nvPr/>
        </p:nvSpPr>
        <p:spPr>
          <a:xfrm>
            <a:off x="6646554" y="5896806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contiene </a:t>
            </a:r>
            <a:r>
              <a:rPr lang="es-UY" sz="2800" b="1" dirty="0" err="1"/>
              <a:t>Transitive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1195568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s-UY" b="1" dirty="0">
                <a:solidFill>
                  <a:schemeClr val="accent5">
                    <a:lumMod val="50000"/>
                  </a:schemeClr>
                </a:solidFill>
              </a:rPr>
              <a:t>Los materiales educativos apoyan a las habilidades para el aprendizaje.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E0A8160E-6B05-47CC-9658-D461B3B5C4DE}"/>
              </a:ext>
            </a:extLst>
          </p:cNvPr>
          <p:cNvSpPr/>
          <p:nvPr/>
        </p:nvSpPr>
        <p:spPr>
          <a:xfrm>
            <a:off x="6531639" y="2939466"/>
            <a:ext cx="2194560" cy="105156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Materiales</a:t>
            </a:r>
            <a:endParaRPr lang="en-GB" sz="2400" dirty="0"/>
          </a:p>
        </p:txBody>
      </p:sp>
      <p:cxnSp>
        <p:nvCxnSpPr>
          <p:cNvPr id="5" name="Conector: curvado 4">
            <a:extLst>
              <a:ext uri="{FF2B5EF4-FFF2-40B4-BE49-F238E27FC236}">
                <a16:creationId xmlns:a16="http://schemas.microsoft.com/office/drawing/2014/main" id="{D1099D64-890B-4F5F-BEFE-1A70F503CDD7}"/>
              </a:ext>
            </a:extLst>
          </p:cNvPr>
          <p:cNvCxnSpPr>
            <a:cxnSpLocks/>
            <a:stCxn id="4" idx="5"/>
            <a:endCxn id="4" idx="0"/>
          </p:cNvCxnSpPr>
          <p:nvPr/>
        </p:nvCxnSpPr>
        <p:spPr>
          <a:xfrm rot="5400000" flipH="1">
            <a:off x="7568084" y="3000301"/>
            <a:ext cx="897563" cy="775894"/>
          </a:xfrm>
          <a:prstGeom prst="curvedConnector5">
            <a:avLst>
              <a:gd name="adj1" fmla="val -25469"/>
              <a:gd name="adj2" fmla="val -223704"/>
              <a:gd name="adj3" fmla="val 12546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19C061DF-6700-4128-BDEF-12B8D3893AEA}"/>
              </a:ext>
            </a:extLst>
          </p:cNvPr>
          <p:cNvSpPr txBox="1"/>
          <p:nvPr/>
        </p:nvSpPr>
        <p:spPr>
          <a:xfrm>
            <a:off x="10174233" y="3016251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contiene</a:t>
            </a:r>
            <a:endParaRPr lang="en-GB" sz="28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79D2575E-1F85-416C-8498-40B22EC55FF0}"/>
              </a:ext>
            </a:extLst>
          </p:cNvPr>
          <p:cNvSpPr/>
          <p:nvPr/>
        </p:nvSpPr>
        <p:spPr>
          <a:xfrm>
            <a:off x="6486669" y="5441315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4DD6FE1-1FFB-4056-A777-BB2A5ECB904E}"/>
              </a:ext>
            </a:extLst>
          </p:cNvPr>
          <p:cNvCxnSpPr>
            <a:stCxn id="4" idx="4"/>
            <a:endCxn id="7" idx="0"/>
          </p:cNvCxnSpPr>
          <p:nvPr/>
        </p:nvCxnSpPr>
        <p:spPr>
          <a:xfrm>
            <a:off x="7628919" y="3991026"/>
            <a:ext cx="9458" cy="14502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458ED553-C382-411A-A65C-436A20266D07}"/>
              </a:ext>
            </a:extLst>
          </p:cNvPr>
          <p:cNvSpPr txBox="1"/>
          <p:nvPr/>
        </p:nvSpPr>
        <p:spPr>
          <a:xfrm>
            <a:off x="7638377" y="4466540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apoyan</a:t>
            </a:r>
            <a:endParaRPr lang="en-GB" sz="2800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7E66BE9-E993-4E95-ACA4-72F2163F75EF}"/>
              </a:ext>
            </a:extLst>
          </p:cNvPr>
          <p:cNvSpPr txBox="1"/>
          <p:nvPr/>
        </p:nvSpPr>
        <p:spPr>
          <a:xfrm>
            <a:off x="986779" y="4180971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apoyan </a:t>
            </a:r>
            <a:r>
              <a:rPr lang="es-UY" sz="2800" b="1" dirty="0" err="1"/>
              <a:t>domain</a:t>
            </a:r>
            <a:r>
              <a:rPr lang="es-UY" sz="2800" dirty="0"/>
              <a:t> Materiales</a:t>
            </a:r>
            <a:endParaRPr lang="en-GB" sz="28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A9E49512-AF67-4E7A-9B9C-9FE91E642A0D}"/>
              </a:ext>
            </a:extLst>
          </p:cNvPr>
          <p:cNvSpPr txBox="1"/>
          <p:nvPr/>
        </p:nvSpPr>
        <p:spPr>
          <a:xfrm>
            <a:off x="989279" y="4708121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apoyan </a:t>
            </a:r>
            <a:r>
              <a:rPr lang="es-UY" sz="2800" b="1" dirty="0" err="1"/>
              <a:t>range</a:t>
            </a:r>
            <a:r>
              <a:rPr lang="es-UY" sz="2800" dirty="0"/>
              <a:t> Habilidades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53799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775852"/>
          </a:xfrm>
        </p:spPr>
        <p:txBody>
          <a:bodyPr>
            <a:normAutofit/>
          </a:bodyPr>
          <a:lstStyle/>
          <a:p>
            <a:r>
              <a:rPr lang="es-UY" b="1" dirty="0">
                <a:solidFill>
                  <a:schemeClr val="accent5">
                    <a:lumMod val="50000"/>
                  </a:schemeClr>
                </a:solidFill>
              </a:rPr>
              <a:t>Los materiales educativos apoyan a las habilidades para el aprendizaje.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E0A8160E-6B05-47CC-9658-D461B3B5C4DE}"/>
              </a:ext>
            </a:extLst>
          </p:cNvPr>
          <p:cNvSpPr/>
          <p:nvPr/>
        </p:nvSpPr>
        <p:spPr>
          <a:xfrm>
            <a:off x="6531639" y="2939466"/>
            <a:ext cx="2194560" cy="105156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Materiales</a:t>
            </a:r>
            <a:endParaRPr lang="en-GB" sz="2400" dirty="0"/>
          </a:p>
        </p:txBody>
      </p:sp>
      <p:cxnSp>
        <p:nvCxnSpPr>
          <p:cNvPr id="5" name="Conector: curvado 4">
            <a:extLst>
              <a:ext uri="{FF2B5EF4-FFF2-40B4-BE49-F238E27FC236}">
                <a16:creationId xmlns:a16="http://schemas.microsoft.com/office/drawing/2014/main" id="{D1099D64-890B-4F5F-BEFE-1A70F503CDD7}"/>
              </a:ext>
            </a:extLst>
          </p:cNvPr>
          <p:cNvCxnSpPr>
            <a:cxnSpLocks/>
            <a:stCxn id="4" idx="5"/>
            <a:endCxn id="4" idx="0"/>
          </p:cNvCxnSpPr>
          <p:nvPr/>
        </p:nvCxnSpPr>
        <p:spPr>
          <a:xfrm rot="5400000" flipH="1">
            <a:off x="7568084" y="3000301"/>
            <a:ext cx="897563" cy="775894"/>
          </a:xfrm>
          <a:prstGeom prst="curvedConnector5">
            <a:avLst>
              <a:gd name="adj1" fmla="val -25469"/>
              <a:gd name="adj2" fmla="val -223704"/>
              <a:gd name="adj3" fmla="val 12546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19C061DF-6700-4128-BDEF-12B8D3893AEA}"/>
              </a:ext>
            </a:extLst>
          </p:cNvPr>
          <p:cNvSpPr txBox="1"/>
          <p:nvPr/>
        </p:nvSpPr>
        <p:spPr>
          <a:xfrm>
            <a:off x="10174233" y="3016251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contiene</a:t>
            </a:r>
            <a:endParaRPr lang="en-GB" sz="28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79D2575E-1F85-416C-8498-40B22EC55FF0}"/>
              </a:ext>
            </a:extLst>
          </p:cNvPr>
          <p:cNvSpPr/>
          <p:nvPr/>
        </p:nvSpPr>
        <p:spPr>
          <a:xfrm>
            <a:off x="6486669" y="5441315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4DD6FE1-1FFB-4056-A777-BB2A5ECB904E}"/>
              </a:ext>
            </a:extLst>
          </p:cNvPr>
          <p:cNvCxnSpPr>
            <a:stCxn id="4" idx="4"/>
            <a:endCxn id="7" idx="0"/>
          </p:cNvCxnSpPr>
          <p:nvPr/>
        </p:nvCxnSpPr>
        <p:spPr>
          <a:xfrm>
            <a:off x="7628919" y="3991026"/>
            <a:ext cx="9458" cy="14502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458ED553-C382-411A-A65C-436A20266D07}"/>
              </a:ext>
            </a:extLst>
          </p:cNvPr>
          <p:cNvSpPr txBox="1"/>
          <p:nvPr/>
        </p:nvSpPr>
        <p:spPr>
          <a:xfrm>
            <a:off x="7638377" y="4466540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apoyan</a:t>
            </a:r>
            <a:endParaRPr lang="en-GB" sz="2800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D23D5D63-DE4E-4E35-B464-4ECD76444ABC}"/>
              </a:ext>
            </a:extLst>
          </p:cNvPr>
          <p:cNvCxnSpPr/>
          <p:nvPr/>
        </p:nvCxnSpPr>
        <p:spPr>
          <a:xfrm flipV="1">
            <a:off x="7120328" y="3991026"/>
            <a:ext cx="0" cy="14502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3856A6C-F28C-4B31-A291-0677C5444A4C}"/>
              </a:ext>
            </a:extLst>
          </p:cNvPr>
          <p:cNvSpPr txBox="1"/>
          <p:nvPr/>
        </p:nvSpPr>
        <p:spPr>
          <a:xfrm>
            <a:off x="5067601" y="4620536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apoyada-por</a:t>
            </a:r>
            <a:endParaRPr lang="en-GB" sz="2800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70E0EB0-BFB8-4DDB-A618-C69D742BCD18}"/>
              </a:ext>
            </a:extLst>
          </p:cNvPr>
          <p:cNvSpPr txBox="1"/>
          <p:nvPr/>
        </p:nvSpPr>
        <p:spPr>
          <a:xfrm>
            <a:off x="810151" y="3238215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apoyada-por  </a:t>
            </a:r>
            <a:r>
              <a:rPr lang="es-UY" sz="2800" b="1" dirty="0" err="1"/>
              <a:t>domain</a:t>
            </a:r>
            <a:r>
              <a:rPr lang="es-UY" sz="2800" dirty="0"/>
              <a:t> Habilidades</a:t>
            </a:r>
            <a:endParaRPr lang="en-GB" sz="28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5D4D8B9-5F69-4B0E-BBE0-9255784AD62A}"/>
              </a:ext>
            </a:extLst>
          </p:cNvPr>
          <p:cNvSpPr txBox="1"/>
          <p:nvPr/>
        </p:nvSpPr>
        <p:spPr>
          <a:xfrm>
            <a:off x="812651" y="3765365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apoyada-por </a:t>
            </a:r>
            <a:r>
              <a:rPr lang="es-UY" sz="2800" b="1" dirty="0" err="1"/>
              <a:t>range</a:t>
            </a:r>
            <a:r>
              <a:rPr lang="es-UY" sz="2800" dirty="0"/>
              <a:t> Materiales</a:t>
            </a:r>
            <a:endParaRPr lang="en-GB" sz="28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8739B8A-319C-4092-BD2F-75879C147E6F}"/>
              </a:ext>
            </a:extLst>
          </p:cNvPr>
          <p:cNvSpPr txBox="1"/>
          <p:nvPr/>
        </p:nvSpPr>
        <p:spPr>
          <a:xfrm>
            <a:off x="965051" y="5671612"/>
            <a:ext cx="4632185" cy="523220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UY" sz="2800" dirty="0"/>
              <a:t>apoyada-por ≡ </a:t>
            </a:r>
            <a:r>
              <a:rPr lang="es-UY" sz="2800" b="1" dirty="0" err="1"/>
              <a:t>inverse</a:t>
            </a:r>
            <a:r>
              <a:rPr lang="es-UY" sz="2800" dirty="0"/>
              <a:t> apoyan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87157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775852"/>
          </a:xfrm>
        </p:spPr>
        <p:txBody>
          <a:bodyPr>
            <a:normAutofit/>
          </a:bodyPr>
          <a:lstStyle/>
          <a:p>
            <a:r>
              <a:rPr lang="es-UY" b="1" dirty="0">
                <a:solidFill>
                  <a:schemeClr val="accent5">
                    <a:lumMod val="50000"/>
                  </a:schemeClr>
                </a:solidFill>
              </a:rPr>
              <a:t>Los materiales educativos apoyan a las habilidades para el aprendizaje.</a:t>
            </a: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E0A8160E-6B05-47CC-9658-D461B3B5C4DE}"/>
              </a:ext>
            </a:extLst>
          </p:cNvPr>
          <p:cNvSpPr/>
          <p:nvPr/>
        </p:nvSpPr>
        <p:spPr>
          <a:xfrm>
            <a:off x="6531639" y="2939466"/>
            <a:ext cx="2194560" cy="105156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Materiales</a:t>
            </a:r>
            <a:endParaRPr lang="en-GB" sz="2400" dirty="0"/>
          </a:p>
        </p:txBody>
      </p:sp>
      <p:cxnSp>
        <p:nvCxnSpPr>
          <p:cNvPr id="5" name="Conector: curvado 4">
            <a:extLst>
              <a:ext uri="{FF2B5EF4-FFF2-40B4-BE49-F238E27FC236}">
                <a16:creationId xmlns:a16="http://schemas.microsoft.com/office/drawing/2014/main" id="{D1099D64-890B-4F5F-BEFE-1A70F503CDD7}"/>
              </a:ext>
            </a:extLst>
          </p:cNvPr>
          <p:cNvCxnSpPr>
            <a:cxnSpLocks/>
            <a:stCxn id="4" idx="5"/>
            <a:endCxn id="4" idx="0"/>
          </p:cNvCxnSpPr>
          <p:nvPr/>
        </p:nvCxnSpPr>
        <p:spPr>
          <a:xfrm rot="5400000" flipH="1">
            <a:off x="7568084" y="3000301"/>
            <a:ext cx="897563" cy="775894"/>
          </a:xfrm>
          <a:prstGeom prst="curvedConnector5">
            <a:avLst>
              <a:gd name="adj1" fmla="val -25469"/>
              <a:gd name="adj2" fmla="val -223704"/>
              <a:gd name="adj3" fmla="val 12546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19C061DF-6700-4128-BDEF-12B8D3893AEA}"/>
              </a:ext>
            </a:extLst>
          </p:cNvPr>
          <p:cNvSpPr txBox="1"/>
          <p:nvPr/>
        </p:nvSpPr>
        <p:spPr>
          <a:xfrm>
            <a:off x="10174233" y="3016251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contiene</a:t>
            </a:r>
            <a:endParaRPr lang="en-GB" sz="28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79D2575E-1F85-416C-8498-40B22EC55FF0}"/>
              </a:ext>
            </a:extLst>
          </p:cNvPr>
          <p:cNvSpPr/>
          <p:nvPr/>
        </p:nvSpPr>
        <p:spPr>
          <a:xfrm>
            <a:off x="6486669" y="5441315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4DD6FE1-1FFB-4056-A777-BB2A5ECB904E}"/>
              </a:ext>
            </a:extLst>
          </p:cNvPr>
          <p:cNvCxnSpPr>
            <a:stCxn id="4" idx="4"/>
            <a:endCxn id="7" idx="0"/>
          </p:cNvCxnSpPr>
          <p:nvPr/>
        </p:nvCxnSpPr>
        <p:spPr>
          <a:xfrm>
            <a:off x="7628919" y="3991026"/>
            <a:ext cx="9458" cy="14502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458ED553-C382-411A-A65C-436A20266D07}"/>
              </a:ext>
            </a:extLst>
          </p:cNvPr>
          <p:cNvSpPr txBox="1"/>
          <p:nvPr/>
        </p:nvSpPr>
        <p:spPr>
          <a:xfrm>
            <a:off x="7638377" y="4466540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apoyan</a:t>
            </a:r>
            <a:endParaRPr lang="en-GB" sz="2800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D23D5D63-DE4E-4E35-B464-4ECD76444ABC}"/>
              </a:ext>
            </a:extLst>
          </p:cNvPr>
          <p:cNvCxnSpPr/>
          <p:nvPr/>
        </p:nvCxnSpPr>
        <p:spPr>
          <a:xfrm flipV="1">
            <a:off x="7120328" y="3991026"/>
            <a:ext cx="0" cy="14502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3856A6C-F28C-4B31-A291-0677C5444A4C}"/>
              </a:ext>
            </a:extLst>
          </p:cNvPr>
          <p:cNvSpPr txBox="1"/>
          <p:nvPr/>
        </p:nvSpPr>
        <p:spPr>
          <a:xfrm>
            <a:off x="5067601" y="4620536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apoyada-por</a:t>
            </a:r>
            <a:endParaRPr lang="en-GB" sz="2800" dirty="0"/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5E0099B4-95A6-4196-88CA-8BEC5167D91F}"/>
              </a:ext>
            </a:extLst>
          </p:cNvPr>
          <p:cNvSpPr/>
          <p:nvPr/>
        </p:nvSpPr>
        <p:spPr>
          <a:xfrm>
            <a:off x="568036" y="3078614"/>
            <a:ext cx="5400580" cy="138792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770E0EB0-BFB8-4DDB-A618-C69D742BCD18}"/>
              </a:ext>
            </a:extLst>
          </p:cNvPr>
          <p:cNvSpPr txBox="1"/>
          <p:nvPr/>
        </p:nvSpPr>
        <p:spPr>
          <a:xfrm>
            <a:off x="810151" y="3238215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apoyada-por  </a:t>
            </a:r>
            <a:r>
              <a:rPr lang="es-UY" sz="2800" b="1" dirty="0" err="1"/>
              <a:t>domain</a:t>
            </a:r>
            <a:r>
              <a:rPr lang="es-UY" sz="2800" dirty="0"/>
              <a:t> Habilidades</a:t>
            </a:r>
            <a:endParaRPr lang="en-GB" sz="28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5D4D8B9-5F69-4B0E-BBE0-9255784AD62A}"/>
              </a:ext>
            </a:extLst>
          </p:cNvPr>
          <p:cNvSpPr txBox="1"/>
          <p:nvPr/>
        </p:nvSpPr>
        <p:spPr>
          <a:xfrm>
            <a:off x="812651" y="3765365"/>
            <a:ext cx="60935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800" dirty="0"/>
              <a:t>apoyada-por </a:t>
            </a:r>
            <a:r>
              <a:rPr lang="es-UY" sz="2800" b="1" dirty="0" err="1"/>
              <a:t>range</a:t>
            </a:r>
            <a:r>
              <a:rPr lang="es-UY" sz="2800" dirty="0"/>
              <a:t> Materiales</a:t>
            </a:r>
            <a:endParaRPr lang="en-GB" sz="28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8739B8A-319C-4092-BD2F-75879C147E6F}"/>
              </a:ext>
            </a:extLst>
          </p:cNvPr>
          <p:cNvSpPr txBox="1"/>
          <p:nvPr/>
        </p:nvSpPr>
        <p:spPr>
          <a:xfrm>
            <a:off x="965051" y="5671612"/>
            <a:ext cx="4632185" cy="523220"/>
          </a:xfrm>
          <a:prstGeom prst="rect">
            <a:avLst/>
          </a:prstGeom>
          <a:noFill/>
          <a:ln w="5715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s-UY" sz="2800" dirty="0"/>
              <a:t>apoyada-por ≡ </a:t>
            </a:r>
            <a:r>
              <a:rPr lang="es-UY" sz="2800" b="1" dirty="0" err="1"/>
              <a:t>inverse</a:t>
            </a:r>
            <a:r>
              <a:rPr lang="es-UY" sz="2800" dirty="0"/>
              <a:t> apoyan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728683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s-UY" dirty="0"/>
              <a:t>El  Diseño Universal del Aprendizaje (DUA) es un conjunto de principios que se definen como adecuados para fomentar ciertas habilidades en el aprendizaje. </a:t>
            </a:r>
          </a:p>
          <a:p>
            <a:r>
              <a:rPr lang="es-UY" dirty="0"/>
              <a:t>Un ejemplo de una habilidad para el aprendizaje es la Lectura.</a:t>
            </a:r>
          </a:p>
          <a:p>
            <a:r>
              <a:rPr lang="es-UY" dirty="0"/>
              <a:t>Los profesores de una institución educativa son incentivados a diseñar materiales educativos considerando principios del Diseño Universal del Aprendizaje (DUA) para atender distintas habilidades.</a:t>
            </a:r>
          </a:p>
          <a:p>
            <a:r>
              <a:rPr lang="es-UY" dirty="0"/>
              <a:t>Los materiales educativos que se diseñan contienen a su vez materiales educativos.</a:t>
            </a:r>
          </a:p>
          <a:p>
            <a:r>
              <a:rPr lang="es-UY" dirty="0"/>
              <a:t>Los materiales educativos apoyan a las habilidades para el aprendizaje.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31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362DAED-85D9-7316-7FA8-B0172C6D4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87078"/>
            <a:ext cx="9144000" cy="4470722"/>
          </a:xfrm>
        </p:spPr>
        <p:txBody>
          <a:bodyPr/>
          <a:lstStyle/>
          <a:p>
            <a:r>
              <a:rPr lang="es-UY" dirty="0"/>
              <a:t>Las comidas para </a:t>
            </a:r>
            <a:r>
              <a:rPr lang="es-UY" dirty="0">
                <a:solidFill>
                  <a:schemeClr val="accent1"/>
                </a:solidFill>
              </a:rPr>
              <a:t>menús vegetarianos </a:t>
            </a:r>
            <a:r>
              <a:rPr lang="es-UY" dirty="0"/>
              <a:t>usan </a:t>
            </a:r>
            <a:r>
              <a:rPr lang="es-UY" dirty="0">
                <a:solidFill>
                  <a:schemeClr val="accent1"/>
                </a:solidFill>
              </a:rPr>
              <a:t>recetas que utilizan ingredientes adecuados para menús veganos.</a:t>
            </a:r>
          </a:p>
          <a:p>
            <a:endParaRPr lang="en-GB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CE5BA09C-A142-60A0-948F-7CD104735318}"/>
              </a:ext>
            </a:extLst>
          </p:cNvPr>
          <p:cNvSpPr/>
          <p:nvPr/>
        </p:nvSpPr>
        <p:spPr>
          <a:xfrm>
            <a:off x="4420403" y="5438869"/>
            <a:ext cx="2194560" cy="989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/>
              <a:t>Ingredientes</a:t>
            </a:r>
            <a:endParaRPr lang="en-GB" sz="20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BF60B7A-1D72-5953-1F22-93469125F948}"/>
              </a:ext>
            </a:extLst>
          </p:cNvPr>
          <p:cNvSpPr/>
          <p:nvPr/>
        </p:nvSpPr>
        <p:spPr>
          <a:xfrm>
            <a:off x="9118677" y="5450722"/>
            <a:ext cx="2128029" cy="989339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/>
              <a:t>Menús Veganos</a:t>
            </a:r>
            <a:endParaRPr lang="en-GB" sz="2000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6DD60657-C59F-C0DF-C20C-C29F0B70A418}"/>
              </a:ext>
            </a:extLst>
          </p:cNvPr>
          <p:cNvSpPr/>
          <p:nvPr/>
        </p:nvSpPr>
        <p:spPr>
          <a:xfrm>
            <a:off x="366563" y="5438869"/>
            <a:ext cx="2194560" cy="10515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Recetas</a:t>
            </a:r>
            <a:endParaRPr lang="en-GB" sz="2400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88C374F6-5354-739C-269F-CFFE5D582B4F}"/>
              </a:ext>
            </a:extLst>
          </p:cNvPr>
          <p:cNvSpPr/>
          <p:nvPr/>
        </p:nvSpPr>
        <p:spPr>
          <a:xfrm>
            <a:off x="9118676" y="4215952"/>
            <a:ext cx="2259240" cy="989339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/>
              <a:t>Menús Vegetarianos</a:t>
            </a:r>
            <a:endParaRPr lang="en-GB" sz="2000" dirty="0"/>
          </a:p>
        </p:txBody>
      </p: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C26E947F-EEEB-FB69-B4FF-3D342A83FADF}"/>
              </a:ext>
            </a:extLst>
          </p:cNvPr>
          <p:cNvCxnSpPr>
            <a:cxnSpLocks/>
            <a:endCxn id="31" idx="4"/>
          </p:cNvCxnSpPr>
          <p:nvPr/>
        </p:nvCxnSpPr>
        <p:spPr>
          <a:xfrm flipV="1">
            <a:off x="10182692" y="5205291"/>
            <a:ext cx="65604" cy="338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538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0769E782-7E00-4893-97EE-D12E1BFB59C4}"/>
              </a:ext>
            </a:extLst>
          </p:cNvPr>
          <p:cNvSpPr/>
          <p:nvPr/>
        </p:nvSpPr>
        <p:spPr>
          <a:xfrm>
            <a:off x="7071968" y="2994886"/>
            <a:ext cx="2194560" cy="105156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Materiales</a:t>
            </a:r>
            <a:endParaRPr lang="en-GB" sz="2400" dirty="0"/>
          </a:p>
        </p:txBody>
      </p:sp>
      <p:cxnSp>
        <p:nvCxnSpPr>
          <p:cNvPr id="5" name="Conector: curvado 4">
            <a:extLst>
              <a:ext uri="{FF2B5EF4-FFF2-40B4-BE49-F238E27FC236}">
                <a16:creationId xmlns:a16="http://schemas.microsoft.com/office/drawing/2014/main" id="{EF36FA60-E6FF-4B1D-85B1-E18C901AF0EB}"/>
              </a:ext>
            </a:extLst>
          </p:cNvPr>
          <p:cNvCxnSpPr>
            <a:cxnSpLocks/>
            <a:stCxn id="4" idx="5"/>
            <a:endCxn id="4" idx="0"/>
          </p:cNvCxnSpPr>
          <p:nvPr/>
        </p:nvCxnSpPr>
        <p:spPr>
          <a:xfrm rot="5400000" flipH="1">
            <a:off x="8108413" y="3055721"/>
            <a:ext cx="897563" cy="775894"/>
          </a:xfrm>
          <a:prstGeom prst="curvedConnector5">
            <a:avLst>
              <a:gd name="adj1" fmla="val -25469"/>
              <a:gd name="adj2" fmla="val -223704"/>
              <a:gd name="adj3" fmla="val 12546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F3FFAFDA-147A-48C6-A9B7-778A8E9B021C}"/>
              </a:ext>
            </a:extLst>
          </p:cNvPr>
          <p:cNvSpPr txBox="1"/>
          <p:nvPr/>
        </p:nvSpPr>
        <p:spPr>
          <a:xfrm>
            <a:off x="10714562" y="3071671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000" dirty="0"/>
              <a:t>contiene</a:t>
            </a:r>
            <a:endParaRPr lang="en-GB" sz="20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2069A283-007A-41A8-AAC4-C766B13622FA}"/>
              </a:ext>
            </a:extLst>
          </p:cNvPr>
          <p:cNvSpPr/>
          <p:nvPr/>
        </p:nvSpPr>
        <p:spPr>
          <a:xfrm>
            <a:off x="7026998" y="5496735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34EC4F23-702C-4FE3-9771-34C1670C602D}"/>
              </a:ext>
            </a:extLst>
          </p:cNvPr>
          <p:cNvCxnSpPr>
            <a:stCxn id="4" idx="4"/>
            <a:endCxn id="7" idx="0"/>
          </p:cNvCxnSpPr>
          <p:nvPr/>
        </p:nvCxnSpPr>
        <p:spPr>
          <a:xfrm>
            <a:off x="8169248" y="4046446"/>
            <a:ext cx="9458" cy="14502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444C112-1ACF-4564-AED7-E8C5294C2D17}"/>
              </a:ext>
            </a:extLst>
          </p:cNvPr>
          <p:cNvCxnSpPr/>
          <p:nvPr/>
        </p:nvCxnSpPr>
        <p:spPr>
          <a:xfrm flipV="1">
            <a:off x="7660657" y="4046446"/>
            <a:ext cx="0" cy="14502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4BBB6F0A-11AE-4313-AE19-C3D9843625DA}"/>
              </a:ext>
            </a:extLst>
          </p:cNvPr>
          <p:cNvSpPr txBox="1"/>
          <p:nvPr/>
        </p:nvSpPr>
        <p:spPr>
          <a:xfrm>
            <a:off x="6219778" y="4695879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dirty="0"/>
              <a:t>apoyada-por</a:t>
            </a:r>
            <a:endParaRPr lang="en-GB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29281E3-3207-4381-92EB-14065666189A}"/>
              </a:ext>
            </a:extLst>
          </p:cNvPr>
          <p:cNvSpPr txBox="1"/>
          <p:nvPr/>
        </p:nvSpPr>
        <p:spPr>
          <a:xfrm>
            <a:off x="8249347" y="459913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000" dirty="0"/>
              <a:t>apoyan</a:t>
            </a:r>
            <a:endParaRPr lang="en-GB" sz="2000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A97CE70-656E-43C3-B7D9-CD5B4337C386}"/>
              </a:ext>
            </a:extLst>
          </p:cNvPr>
          <p:cNvSpPr/>
          <p:nvPr/>
        </p:nvSpPr>
        <p:spPr>
          <a:xfrm>
            <a:off x="786938" y="5496735"/>
            <a:ext cx="2194560" cy="105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DUA-principios</a:t>
            </a:r>
            <a:endParaRPr lang="en-GB" sz="2400" dirty="0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18D29544-79F6-4719-AFC8-30221E30DE1B}"/>
              </a:ext>
            </a:extLst>
          </p:cNvPr>
          <p:cNvSpPr/>
          <p:nvPr/>
        </p:nvSpPr>
        <p:spPr>
          <a:xfrm>
            <a:off x="7017539" y="5496735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6066598B-2098-4FE3-B595-3A8D51EFDE79}"/>
              </a:ext>
            </a:extLst>
          </p:cNvPr>
          <p:cNvCxnSpPr>
            <a:cxnSpLocks/>
            <a:stCxn id="21" idx="6"/>
            <a:endCxn id="22" idx="2"/>
          </p:cNvCxnSpPr>
          <p:nvPr/>
        </p:nvCxnSpPr>
        <p:spPr>
          <a:xfrm>
            <a:off x="2981498" y="6022515"/>
            <a:ext cx="403604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08FA360-AA96-456D-A7EA-7A3AB4A87EAA}"/>
              </a:ext>
            </a:extLst>
          </p:cNvPr>
          <p:cNvSpPr txBox="1"/>
          <p:nvPr/>
        </p:nvSpPr>
        <p:spPr>
          <a:xfrm>
            <a:off x="3384850" y="5643458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AC5BDAB7-4DC3-4BED-AFE3-DC02614D21FA}"/>
              </a:ext>
            </a:extLst>
          </p:cNvPr>
          <p:cNvSpPr/>
          <p:nvPr/>
        </p:nvSpPr>
        <p:spPr>
          <a:xfrm>
            <a:off x="730912" y="2020111"/>
            <a:ext cx="2194560" cy="10515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Profesor</a:t>
            </a:r>
            <a:endParaRPr lang="en-GB" sz="2400" dirty="0"/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960372E4-0FD8-4FA0-A059-8A2379CCE627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1738025" y="3071671"/>
            <a:ext cx="146193" cy="24250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70A5335-D56C-4856-9C01-3D8F628078A3}"/>
              </a:ext>
            </a:extLst>
          </p:cNvPr>
          <p:cNvSpPr txBox="1"/>
          <p:nvPr/>
        </p:nvSpPr>
        <p:spPr>
          <a:xfrm>
            <a:off x="-133993" y="4491290"/>
            <a:ext cx="201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considera-principio</a:t>
            </a:r>
            <a:endParaRPr lang="en-GB" dirty="0"/>
          </a:p>
        </p:txBody>
      </p:sp>
      <p:cxnSp>
        <p:nvCxnSpPr>
          <p:cNvPr id="28" name="Conector: curvado 27">
            <a:extLst>
              <a:ext uri="{FF2B5EF4-FFF2-40B4-BE49-F238E27FC236}">
                <a16:creationId xmlns:a16="http://schemas.microsoft.com/office/drawing/2014/main" id="{625DD9A4-38F4-4212-AE3F-EE66BE250A40}"/>
              </a:ext>
            </a:extLst>
          </p:cNvPr>
          <p:cNvCxnSpPr>
            <a:cxnSpLocks/>
          </p:cNvCxnSpPr>
          <p:nvPr/>
        </p:nvCxnSpPr>
        <p:spPr>
          <a:xfrm>
            <a:off x="2506185" y="2867894"/>
            <a:ext cx="4455328" cy="2978724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C61E59B-B380-466E-9986-0AEC1B604650}"/>
              </a:ext>
            </a:extLst>
          </p:cNvPr>
          <p:cNvSpPr txBox="1"/>
          <p:nvPr/>
        </p:nvSpPr>
        <p:spPr>
          <a:xfrm>
            <a:off x="3873440" y="2885501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diseña-para-habilidad</a:t>
            </a:r>
            <a:endParaRPr lang="en-GB" dirty="0"/>
          </a:p>
        </p:txBody>
      </p:sp>
      <p:cxnSp>
        <p:nvCxnSpPr>
          <p:cNvPr id="41" name="Conector: curvado 40">
            <a:extLst>
              <a:ext uri="{FF2B5EF4-FFF2-40B4-BE49-F238E27FC236}">
                <a16:creationId xmlns:a16="http://schemas.microsoft.com/office/drawing/2014/main" id="{AD41C85D-7D3E-4D9A-AD67-6FCA0C8779EA}"/>
              </a:ext>
            </a:extLst>
          </p:cNvPr>
          <p:cNvCxnSpPr>
            <a:stCxn id="25" idx="0"/>
            <a:endCxn id="4" idx="1"/>
          </p:cNvCxnSpPr>
          <p:nvPr/>
        </p:nvCxnSpPr>
        <p:spPr>
          <a:xfrm rot="16200000" flipH="1">
            <a:off x="4046387" y="-198084"/>
            <a:ext cx="1128772" cy="5565162"/>
          </a:xfrm>
          <a:prstGeom prst="curvedConnector3">
            <a:avLst>
              <a:gd name="adj1" fmla="val -20252"/>
            </a:avLst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0DCB329-F2F1-4BE8-973F-8F131C03A9A5}"/>
              </a:ext>
            </a:extLst>
          </p:cNvPr>
          <p:cNvSpPr txBox="1"/>
          <p:nvPr/>
        </p:nvSpPr>
        <p:spPr>
          <a:xfrm>
            <a:off x="3119952" y="1378165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dirty="0">
                <a:solidFill>
                  <a:srgbClr val="C00000"/>
                </a:solidFill>
              </a:rPr>
              <a:t>diseña-material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704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0769E782-7E00-4893-97EE-D12E1BFB59C4}"/>
              </a:ext>
            </a:extLst>
          </p:cNvPr>
          <p:cNvSpPr/>
          <p:nvPr/>
        </p:nvSpPr>
        <p:spPr>
          <a:xfrm>
            <a:off x="7071968" y="2994886"/>
            <a:ext cx="2194560" cy="105156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Materiales</a:t>
            </a:r>
            <a:endParaRPr lang="en-GB" sz="2400" dirty="0"/>
          </a:p>
        </p:txBody>
      </p:sp>
      <p:cxnSp>
        <p:nvCxnSpPr>
          <p:cNvPr id="5" name="Conector: curvado 4">
            <a:extLst>
              <a:ext uri="{FF2B5EF4-FFF2-40B4-BE49-F238E27FC236}">
                <a16:creationId xmlns:a16="http://schemas.microsoft.com/office/drawing/2014/main" id="{EF36FA60-E6FF-4B1D-85B1-E18C901AF0EB}"/>
              </a:ext>
            </a:extLst>
          </p:cNvPr>
          <p:cNvCxnSpPr>
            <a:cxnSpLocks/>
            <a:stCxn id="4" idx="5"/>
            <a:endCxn id="4" idx="0"/>
          </p:cNvCxnSpPr>
          <p:nvPr/>
        </p:nvCxnSpPr>
        <p:spPr>
          <a:xfrm rot="5400000" flipH="1">
            <a:off x="8108413" y="3055721"/>
            <a:ext cx="897563" cy="775894"/>
          </a:xfrm>
          <a:prstGeom prst="curvedConnector5">
            <a:avLst>
              <a:gd name="adj1" fmla="val -25469"/>
              <a:gd name="adj2" fmla="val -223704"/>
              <a:gd name="adj3" fmla="val 125469"/>
            </a:avLst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uadroTexto 5">
            <a:extLst>
              <a:ext uri="{FF2B5EF4-FFF2-40B4-BE49-F238E27FC236}">
                <a16:creationId xmlns:a16="http://schemas.microsoft.com/office/drawing/2014/main" id="{F3FFAFDA-147A-48C6-A9B7-778A8E9B021C}"/>
              </a:ext>
            </a:extLst>
          </p:cNvPr>
          <p:cNvSpPr txBox="1"/>
          <p:nvPr/>
        </p:nvSpPr>
        <p:spPr>
          <a:xfrm>
            <a:off x="10714562" y="3071671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000" dirty="0"/>
              <a:t>contiene</a:t>
            </a:r>
            <a:endParaRPr lang="en-GB" sz="20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2069A283-007A-41A8-AAC4-C766B13622FA}"/>
              </a:ext>
            </a:extLst>
          </p:cNvPr>
          <p:cNvSpPr/>
          <p:nvPr/>
        </p:nvSpPr>
        <p:spPr>
          <a:xfrm>
            <a:off x="7026998" y="5496735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34EC4F23-702C-4FE3-9771-34C1670C602D}"/>
              </a:ext>
            </a:extLst>
          </p:cNvPr>
          <p:cNvCxnSpPr>
            <a:stCxn id="4" idx="4"/>
            <a:endCxn id="7" idx="0"/>
          </p:cNvCxnSpPr>
          <p:nvPr/>
        </p:nvCxnSpPr>
        <p:spPr>
          <a:xfrm>
            <a:off x="8169248" y="4046446"/>
            <a:ext cx="9458" cy="14502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F444C112-1ACF-4564-AED7-E8C5294C2D17}"/>
              </a:ext>
            </a:extLst>
          </p:cNvPr>
          <p:cNvCxnSpPr/>
          <p:nvPr/>
        </p:nvCxnSpPr>
        <p:spPr>
          <a:xfrm flipV="1">
            <a:off x="7660657" y="4046446"/>
            <a:ext cx="0" cy="145028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4BBB6F0A-11AE-4313-AE19-C3D9843625DA}"/>
              </a:ext>
            </a:extLst>
          </p:cNvPr>
          <p:cNvSpPr txBox="1"/>
          <p:nvPr/>
        </p:nvSpPr>
        <p:spPr>
          <a:xfrm>
            <a:off x="6219778" y="4695879"/>
            <a:ext cx="60935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dirty="0"/>
              <a:t>apoyada-por</a:t>
            </a:r>
            <a:endParaRPr lang="en-GB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29281E3-3207-4381-92EB-14065666189A}"/>
              </a:ext>
            </a:extLst>
          </p:cNvPr>
          <p:cNvSpPr txBox="1"/>
          <p:nvPr/>
        </p:nvSpPr>
        <p:spPr>
          <a:xfrm>
            <a:off x="8249347" y="4599130"/>
            <a:ext cx="60935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000" dirty="0"/>
              <a:t>apoyan</a:t>
            </a:r>
            <a:endParaRPr lang="en-GB" sz="2000" dirty="0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A97CE70-656E-43C3-B7D9-CD5B4337C386}"/>
              </a:ext>
            </a:extLst>
          </p:cNvPr>
          <p:cNvSpPr/>
          <p:nvPr/>
        </p:nvSpPr>
        <p:spPr>
          <a:xfrm>
            <a:off x="786938" y="5496735"/>
            <a:ext cx="2194560" cy="105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DUA-principios</a:t>
            </a:r>
            <a:endParaRPr lang="en-GB" sz="2400" dirty="0"/>
          </a:p>
        </p:txBody>
      </p:sp>
      <p:sp>
        <p:nvSpPr>
          <p:cNvPr id="22" name="Elipse 21">
            <a:extLst>
              <a:ext uri="{FF2B5EF4-FFF2-40B4-BE49-F238E27FC236}">
                <a16:creationId xmlns:a16="http://schemas.microsoft.com/office/drawing/2014/main" id="{18D29544-79F6-4719-AFC8-30221E30DE1B}"/>
              </a:ext>
            </a:extLst>
          </p:cNvPr>
          <p:cNvSpPr/>
          <p:nvPr/>
        </p:nvSpPr>
        <p:spPr>
          <a:xfrm>
            <a:off x="7017539" y="5496735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6066598B-2098-4FE3-B595-3A8D51EFDE79}"/>
              </a:ext>
            </a:extLst>
          </p:cNvPr>
          <p:cNvCxnSpPr>
            <a:cxnSpLocks/>
            <a:stCxn id="21" idx="6"/>
            <a:endCxn id="22" idx="2"/>
          </p:cNvCxnSpPr>
          <p:nvPr/>
        </p:nvCxnSpPr>
        <p:spPr>
          <a:xfrm>
            <a:off x="2981498" y="6022515"/>
            <a:ext cx="4036041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08FA360-AA96-456D-A7EA-7A3AB4A87EAA}"/>
              </a:ext>
            </a:extLst>
          </p:cNvPr>
          <p:cNvSpPr txBox="1"/>
          <p:nvPr/>
        </p:nvSpPr>
        <p:spPr>
          <a:xfrm>
            <a:off x="3384850" y="5643458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AC5BDAB7-4DC3-4BED-AFE3-DC02614D21FA}"/>
              </a:ext>
            </a:extLst>
          </p:cNvPr>
          <p:cNvSpPr/>
          <p:nvPr/>
        </p:nvSpPr>
        <p:spPr>
          <a:xfrm>
            <a:off x="730912" y="2020111"/>
            <a:ext cx="2194560" cy="10515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Profesor</a:t>
            </a:r>
            <a:endParaRPr lang="en-GB" sz="2400" dirty="0"/>
          </a:p>
        </p:txBody>
      </p:sp>
      <p:cxnSp>
        <p:nvCxnSpPr>
          <p:cNvPr id="26" name="Conector recto de flecha 25">
            <a:extLst>
              <a:ext uri="{FF2B5EF4-FFF2-40B4-BE49-F238E27FC236}">
                <a16:creationId xmlns:a16="http://schemas.microsoft.com/office/drawing/2014/main" id="{960372E4-0FD8-4FA0-A059-8A2379CCE627}"/>
              </a:ext>
            </a:extLst>
          </p:cNvPr>
          <p:cNvCxnSpPr>
            <a:cxnSpLocks/>
            <a:endCxn id="21" idx="0"/>
          </p:cNvCxnSpPr>
          <p:nvPr/>
        </p:nvCxnSpPr>
        <p:spPr>
          <a:xfrm>
            <a:off x="1738025" y="3071671"/>
            <a:ext cx="146193" cy="242506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70A5335-D56C-4856-9C01-3D8F628078A3}"/>
              </a:ext>
            </a:extLst>
          </p:cNvPr>
          <p:cNvSpPr txBox="1"/>
          <p:nvPr/>
        </p:nvSpPr>
        <p:spPr>
          <a:xfrm>
            <a:off x="-133993" y="4491290"/>
            <a:ext cx="201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considera-principio</a:t>
            </a:r>
            <a:endParaRPr lang="en-GB" dirty="0"/>
          </a:p>
        </p:txBody>
      </p:sp>
      <p:cxnSp>
        <p:nvCxnSpPr>
          <p:cNvPr id="28" name="Conector: curvado 27">
            <a:extLst>
              <a:ext uri="{FF2B5EF4-FFF2-40B4-BE49-F238E27FC236}">
                <a16:creationId xmlns:a16="http://schemas.microsoft.com/office/drawing/2014/main" id="{625DD9A4-38F4-4212-AE3F-EE66BE250A40}"/>
              </a:ext>
            </a:extLst>
          </p:cNvPr>
          <p:cNvCxnSpPr>
            <a:cxnSpLocks/>
          </p:cNvCxnSpPr>
          <p:nvPr/>
        </p:nvCxnSpPr>
        <p:spPr>
          <a:xfrm>
            <a:off x="2506185" y="2867894"/>
            <a:ext cx="4455328" cy="2978724"/>
          </a:xfrm>
          <a:prstGeom prst="curved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C61E59B-B380-466E-9986-0AEC1B604650}"/>
              </a:ext>
            </a:extLst>
          </p:cNvPr>
          <p:cNvSpPr txBox="1"/>
          <p:nvPr/>
        </p:nvSpPr>
        <p:spPr>
          <a:xfrm>
            <a:off x="3873440" y="2885501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diseña-para-habilidad</a:t>
            </a:r>
            <a:endParaRPr lang="en-GB" dirty="0"/>
          </a:p>
        </p:txBody>
      </p:sp>
      <p:cxnSp>
        <p:nvCxnSpPr>
          <p:cNvPr id="41" name="Conector: curvado 40">
            <a:extLst>
              <a:ext uri="{FF2B5EF4-FFF2-40B4-BE49-F238E27FC236}">
                <a16:creationId xmlns:a16="http://schemas.microsoft.com/office/drawing/2014/main" id="{AD41C85D-7D3E-4D9A-AD67-6FCA0C8779EA}"/>
              </a:ext>
            </a:extLst>
          </p:cNvPr>
          <p:cNvCxnSpPr>
            <a:stCxn id="25" idx="0"/>
            <a:endCxn id="4" idx="1"/>
          </p:cNvCxnSpPr>
          <p:nvPr/>
        </p:nvCxnSpPr>
        <p:spPr>
          <a:xfrm rot="16200000" flipH="1">
            <a:off x="4046387" y="-198084"/>
            <a:ext cx="1128772" cy="5565162"/>
          </a:xfrm>
          <a:prstGeom prst="curvedConnector3">
            <a:avLst>
              <a:gd name="adj1" fmla="val -20252"/>
            </a:avLst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CuadroTexto 41">
            <a:extLst>
              <a:ext uri="{FF2B5EF4-FFF2-40B4-BE49-F238E27FC236}">
                <a16:creationId xmlns:a16="http://schemas.microsoft.com/office/drawing/2014/main" id="{20DCB329-F2F1-4BE8-973F-8F131C03A9A5}"/>
              </a:ext>
            </a:extLst>
          </p:cNvPr>
          <p:cNvSpPr txBox="1"/>
          <p:nvPr/>
        </p:nvSpPr>
        <p:spPr>
          <a:xfrm>
            <a:off x="3119952" y="1378165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dirty="0">
                <a:solidFill>
                  <a:srgbClr val="C00000"/>
                </a:solidFill>
              </a:rPr>
              <a:t>diseña-material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493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32D87E-3323-4242-AD77-E901BB30D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ombo 3">
            <a:extLst>
              <a:ext uri="{FF2B5EF4-FFF2-40B4-BE49-F238E27FC236}">
                <a16:creationId xmlns:a16="http://schemas.microsoft.com/office/drawing/2014/main" id="{75FBC83C-D938-4A03-8F18-1E95944C18F7}"/>
              </a:ext>
            </a:extLst>
          </p:cNvPr>
          <p:cNvSpPr/>
          <p:nvPr/>
        </p:nvSpPr>
        <p:spPr>
          <a:xfrm>
            <a:off x="5375568" y="5650279"/>
            <a:ext cx="300446" cy="3135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10DC045-B649-43DE-89AC-589A9F6A6CF3}"/>
              </a:ext>
            </a:extLst>
          </p:cNvPr>
          <p:cNvSpPr txBox="1"/>
          <p:nvPr/>
        </p:nvSpPr>
        <p:spPr>
          <a:xfrm>
            <a:off x="5532321" y="5478467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Principio1</a:t>
            </a:r>
            <a:endParaRPr lang="en-GB" dirty="0"/>
          </a:p>
        </p:txBody>
      </p:sp>
      <p:sp>
        <p:nvSpPr>
          <p:cNvPr id="6" name="Rombo 5">
            <a:extLst>
              <a:ext uri="{FF2B5EF4-FFF2-40B4-BE49-F238E27FC236}">
                <a16:creationId xmlns:a16="http://schemas.microsoft.com/office/drawing/2014/main" id="{CE9D5AA2-3D61-4A60-9E22-59DBF64DC5F1}"/>
              </a:ext>
            </a:extLst>
          </p:cNvPr>
          <p:cNvSpPr/>
          <p:nvPr/>
        </p:nvSpPr>
        <p:spPr>
          <a:xfrm>
            <a:off x="9969353" y="5645923"/>
            <a:ext cx="300446" cy="313509"/>
          </a:xfrm>
          <a:prstGeom prst="diamon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8D8FACD4-C2D9-4924-816B-52BC41CB441D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 flipV="1">
            <a:off x="5676014" y="5802678"/>
            <a:ext cx="4293339" cy="43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BF25069-3BD4-4B2A-8100-1925F5895C9D}"/>
              </a:ext>
            </a:extLst>
          </p:cNvPr>
          <p:cNvSpPr txBox="1"/>
          <p:nvPr/>
        </p:nvSpPr>
        <p:spPr>
          <a:xfrm>
            <a:off x="7160825" y="5463043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9" name="Rombo 8">
            <a:extLst>
              <a:ext uri="{FF2B5EF4-FFF2-40B4-BE49-F238E27FC236}">
                <a16:creationId xmlns:a16="http://schemas.microsoft.com/office/drawing/2014/main" id="{8A834195-0978-4BD7-A260-8F97AE19AD8E}"/>
              </a:ext>
            </a:extLst>
          </p:cNvPr>
          <p:cNvSpPr/>
          <p:nvPr/>
        </p:nvSpPr>
        <p:spPr>
          <a:xfrm>
            <a:off x="773073" y="5672049"/>
            <a:ext cx="300446" cy="313509"/>
          </a:xfrm>
          <a:prstGeom prst="diamond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4F8C5153-2C3B-47CE-B5A7-804FB380A81D}"/>
              </a:ext>
            </a:extLst>
          </p:cNvPr>
          <p:cNvSpPr txBox="1"/>
          <p:nvPr/>
        </p:nvSpPr>
        <p:spPr>
          <a:xfrm>
            <a:off x="929826" y="5500237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Juan</a:t>
            </a:r>
            <a:endParaRPr lang="en-GB" dirty="0"/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C83155A7-74EE-48BE-9673-5D59706F76B1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1073519" y="5824448"/>
            <a:ext cx="4293339" cy="43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32D5933-273D-43A7-ABD9-FD75A5DE9DD6}"/>
              </a:ext>
            </a:extLst>
          </p:cNvPr>
          <p:cNvSpPr txBox="1"/>
          <p:nvPr/>
        </p:nvSpPr>
        <p:spPr>
          <a:xfrm>
            <a:off x="2558330" y="5484813"/>
            <a:ext cx="2194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considera-principio</a:t>
            </a:r>
            <a:endParaRPr lang="en-GB" dirty="0"/>
          </a:p>
        </p:txBody>
      </p:sp>
      <p:cxnSp>
        <p:nvCxnSpPr>
          <p:cNvPr id="13" name="Conector: curvado 12">
            <a:extLst>
              <a:ext uri="{FF2B5EF4-FFF2-40B4-BE49-F238E27FC236}">
                <a16:creationId xmlns:a16="http://schemas.microsoft.com/office/drawing/2014/main" id="{09DE701A-D33F-4BAF-A998-B92165A3B973}"/>
              </a:ext>
            </a:extLst>
          </p:cNvPr>
          <p:cNvCxnSpPr/>
          <p:nvPr/>
        </p:nvCxnSpPr>
        <p:spPr>
          <a:xfrm rot="5400000" flipH="1" flipV="1">
            <a:off x="5383365" y="1199892"/>
            <a:ext cx="12700" cy="8806543"/>
          </a:xfrm>
          <a:prstGeom prst="curvedConnector3">
            <a:avLst>
              <a:gd name="adj1" fmla="val 4988535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659FD9A-9867-447A-8DDD-C128F47C7EF1}"/>
              </a:ext>
            </a:extLst>
          </p:cNvPr>
          <p:cNvSpPr txBox="1"/>
          <p:nvPr/>
        </p:nvSpPr>
        <p:spPr>
          <a:xfrm>
            <a:off x="4142031" y="4638744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diseña-para-habilidad</a:t>
            </a:r>
            <a:endParaRPr lang="en-GB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8DAAF8C9-0693-4270-A990-EC845D30734E}"/>
              </a:ext>
            </a:extLst>
          </p:cNvPr>
          <p:cNvSpPr txBox="1"/>
          <p:nvPr/>
        </p:nvSpPr>
        <p:spPr>
          <a:xfrm>
            <a:off x="10310751" y="5589703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Lectura</a:t>
            </a:r>
            <a:endParaRPr lang="en-GB" dirty="0"/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1AC5A997-6845-4F4C-B4FE-AD8DC5281D24}"/>
              </a:ext>
            </a:extLst>
          </p:cNvPr>
          <p:cNvCxnSpPr>
            <a:stCxn id="6" idx="0"/>
          </p:cNvCxnSpPr>
          <p:nvPr/>
        </p:nvCxnSpPr>
        <p:spPr>
          <a:xfrm flipV="1">
            <a:off x="10119576" y="4308764"/>
            <a:ext cx="0" cy="133715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AF8C964-0024-47CE-88F5-0AAECDAEB0E8}"/>
              </a:ext>
            </a:extLst>
          </p:cNvPr>
          <p:cNvSpPr txBox="1"/>
          <p:nvPr/>
        </p:nvSpPr>
        <p:spPr>
          <a:xfrm>
            <a:off x="9969353" y="4814660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apoyado-por</a:t>
            </a:r>
            <a:endParaRPr lang="en-GB" dirty="0"/>
          </a:p>
        </p:txBody>
      </p:sp>
      <p:sp>
        <p:nvSpPr>
          <p:cNvPr id="22" name="Rombo 21">
            <a:extLst>
              <a:ext uri="{FF2B5EF4-FFF2-40B4-BE49-F238E27FC236}">
                <a16:creationId xmlns:a16="http://schemas.microsoft.com/office/drawing/2014/main" id="{B6B9D94F-B6BB-481E-A43C-B274B6945198}"/>
              </a:ext>
            </a:extLst>
          </p:cNvPr>
          <p:cNvSpPr/>
          <p:nvPr/>
        </p:nvSpPr>
        <p:spPr>
          <a:xfrm>
            <a:off x="9955493" y="3914103"/>
            <a:ext cx="300446" cy="313509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5F41C373-37E8-4895-8984-5BE9B08D6089}"/>
              </a:ext>
            </a:extLst>
          </p:cNvPr>
          <p:cNvSpPr txBox="1"/>
          <p:nvPr/>
        </p:nvSpPr>
        <p:spPr>
          <a:xfrm>
            <a:off x="10296891" y="3857883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Sección</a:t>
            </a:r>
            <a:endParaRPr lang="en-GB" dirty="0"/>
          </a:p>
        </p:txBody>
      </p:sp>
      <p:sp>
        <p:nvSpPr>
          <p:cNvPr id="24" name="Rombo 23">
            <a:extLst>
              <a:ext uri="{FF2B5EF4-FFF2-40B4-BE49-F238E27FC236}">
                <a16:creationId xmlns:a16="http://schemas.microsoft.com/office/drawing/2014/main" id="{97032633-386B-4AD8-840F-F96E71853087}"/>
              </a:ext>
            </a:extLst>
          </p:cNvPr>
          <p:cNvSpPr/>
          <p:nvPr/>
        </p:nvSpPr>
        <p:spPr>
          <a:xfrm>
            <a:off x="9074547" y="3027362"/>
            <a:ext cx="300446" cy="313509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BC217F2C-2F35-4B25-950F-88822819D33A}"/>
              </a:ext>
            </a:extLst>
          </p:cNvPr>
          <p:cNvSpPr txBox="1"/>
          <p:nvPr/>
        </p:nvSpPr>
        <p:spPr>
          <a:xfrm>
            <a:off x="9415945" y="2971142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Capítulo</a:t>
            </a:r>
            <a:endParaRPr lang="en-GB" dirty="0"/>
          </a:p>
        </p:txBody>
      </p:sp>
      <p:sp>
        <p:nvSpPr>
          <p:cNvPr id="26" name="Rombo 25">
            <a:extLst>
              <a:ext uri="{FF2B5EF4-FFF2-40B4-BE49-F238E27FC236}">
                <a16:creationId xmlns:a16="http://schemas.microsoft.com/office/drawing/2014/main" id="{D134B6CF-C240-40AE-B4E1-F4043036C1A6}"/>
              </a:ext>
            </a:extLst>
          </p:cNvPr>
          <p:cNvSpPr/>
          <p:nvPr/>
        </p:nvSpPr>
        <p:spPr>
          <a:xfrm>
            <a:off x="8138789" y="2293942"/>
            <a:ext cx="300446" cy="313509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20FD4380-B892-49B0-9CFE-6AE986D8CF53}"/>
              </a:ext>
            </a:extLst>
          </p:cNvPr>
          <p:cNvSpPr txBox="1"/>
          <p:nvPr/>
        </p:nvSpPr>
        <p:spPr>
          <a:xfrm>
            <a:off x="8365633" y="2099228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Libro</a:t>
            </a:r>
            <a:endParaRPr lang="en-GB" dirty="0"/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0D5A5D9B-2221-42B2-ACEB-565F2DE600D9}"/>
              </a:ext>
            </a:extLst>
          </p:cNvPr>
          <p:cNvCxnSpPr/>
          <p:nvPr/>
        </p:nvCxnSpPr>
        <p:spPr>
          <a:xfrm>
            <a:off x="8439235" y="2607054"/>
            <a:ext cx="635312" cy="4203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FF4F2FE-3528-4CCC-9F2C-8EBAB02E7CF5}"/>
              </a:ext>
            </a:extLst>
          </p:cNvPr>
          <p:cNvSpPr txBox="1"/>
          <p:nvPr/>
        </p:nvSpPr>
        <p:spPr>
          <a:xfrm>
            <a:off x="8858709" y="2611731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contiene</a:t>
            </a:r>
            <a:endParaRPr lang="en-GB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8834E3D2-4501-4475-904E-7E34C6F9FC2B}"/>
              </a:ext>
            </a:extLst>
          </p:cNvPr>
          <p:cNvSpPr txBox="1"/>
          <p:nvPr/>
        </p:nvSpPr>
        <p:spPr>
          <a:xfrm>
            <a:off x="9739903" y="3401042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contiene</a:t>
            </a:r>
            <a:endParaRPr lang="en-GB" dirty="0"/>
          </a:p>
        </p:txBody>
      </p: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8C212E6B-2C5D-4F5D-9A04-BCD31AA2636B}"/>
              </a:ext>
            </a:extLst>
          </p:cNvPr>
          <p:cNvCxnSpPr/>
          <p:nvPr/>
        </p:nvCxnSpPr>
        <p:spPr>
          <a:xfrm>
            <a:off x="9415945" y="3437050"/>
            <a:ext cx="635312" cy="4203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: curvado 35">
            <a:extLst>
              <a:ext uri="{FF2B5EF4-FFF2-40B4-BE49-F238E27FC236}">
                <a16:creationId xmlns:a16="http://schemas.microsoft.com/office/drawing/2014/main" id="{12F09255-2A8C-4BEE-8E1A-317FD51E55A2}"/>
              </a:ext>
            </a:extLst>
          </p:cNvPr>
          <p:cNvCxnSpPr>
            <a:cxnSpLocks/>
            <a:stCxn id="26" idx="3"/>
          </p:cNvCxnSpPr>
          <p:nvPr/>
        </p:nvCxnSpPr>
        <p:spPr>
          <a:xfrm>
            <a:off x="8439235" y="2450697"/>
            <a:ext cx="2033371" cy="1457515"/>
          </a:xfrm>
          <a:prstGeom prst="curvedConnector3">
            <a:avLst>
              <a:gd name="adj1" fmla="val 139258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uadroTexto 38">
            <a:extLst>
              <a:ext uri="{FF2B5EF4-FFF2-40B4-BE49-F238E27FC236}">
                <a16:creationId xmlns:a16="http://schemas.microsoft.com/office/drawing/2014/main" id="{870E27BE-164A-43A3-9CC3-08BAA6F0BEB5}"/>
              </a:ext>
            </a:extLst>
          </p:cNvPr>
          <p:cNvSpPr txBox="1"/>
          <p:nvPr/>
        </p:nvSpPr>
        <p:spPr>
          <a:xfrm>
            <a:off x="10455691" y="2389434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contiene</a:t>
            </a:r>
            <a:endParaRPr lang="en-GB" dirty="0"/>
          </a:p>
        </p:txBody>
      </p:sp>
      <p:cxnSp>
        <p:nvCxnSpPr>
          <p:cNvPr id="41" name="Conector recto de flecha 40">
            <a:extLst>
              <a:ext uri="{FF2B5EF4-FFF2-40B4-BE49-F238E27FC236}">
                <a16:creationId xmlns:a16="http://schemas.microsoft.com/office/drawing/2014/main" id="{D86F3B36-7468-4BFA-A196-427C156E9521}"/>
              </a:ext>
            </a:extLst>
          </p:cNvPr>
          <p:cNvCxnSpPr>
            <a:cxnSpLocks/>
          </p:cNvCxnSpPr>
          <p:nvPr/>
        </p:nvCxnSpPr>
        <p:spPr>
          <a:xfrm flipV="1">
            <a:off x="877802" y="2491098"/>
            <a:ext cx="7215493" cy="30495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CEAC193-947C-4F0A-8361-0A1C873915A5}"/>
              </a:ext>
            </a:extLst>
          </p:cNvPr>
          <p:cNvSpPr txBox="1"/>
          <p:nvPr/>
        </p:nvSpPr>
        <p:spPr>
          <a:xfrm>
            <a:off x="3374421" y="3292456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diseña-materiales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157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362DAED-85D9-7316-7FA8-B0172C6D4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87078"/>
            <a:ext cx="9144000" cy="4470722"/>
          </a:xfrm>
        </p:spPr>
        <p:txBody>
          <a:bodyPr/>
          <a:lstStyle/>
          <a:p>
            <a:r>
              <a:rPr lang="es-UY" dirty="0"/>
              <a:t>Las comidas para menús vegetarianos usan recetas que utilizan ingredientes adecuados para menús veganos.</a:t>
            </a:r>
          </a:p>
          <a:p>
            <a:endParaRPr lang="en-GB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CE5BA09C-A142-60A0-948F-7CD104735318}"/>
              </a:ext>
            </a:extLst>
          </p:cNvPr>
          <p:cNvSpPr/>
          <p:nvPr/>
        </p:nvSpPr>
        <p:spPr>
          <a:xfrm>
            <a:off x="4420403" y="5438869"/>
            <a:ext cx="2194560" cy="989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/>
              <a:t>Ingredientes</a:t>
            </a:r>
            <a:endParaRPr lang="en-GB" sz="20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BF60B7A-1D72-5953-1F22-93469125F948}"/>
              </a:ext>
            </a:extLst>
          </p:cNvPr>
          <p:cNvSpPr/>
          <p:nvPr/>
        </p:nvSpPr>
        <p:spPr>
          <a:xfrm>
            <a:off x="9118677" y="5450722"/>
            <a:ext cx="2128029" cy="989339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/>
              <a:t>Menús Veganos</a:t>
            </a:r>
            <a:endParaRPr lang="en-GB" sz="2000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0376917D-D523-E065-DB7E-A8A663E859CE}"/>
              </a:ext>
            </a:extLst>
          </p:cNvPr>
          <p:cNvCxnSpPr>
            <a:cxnSpLocks/>
          </p:cNvCxnSpPr>
          <p:nvPr/>
        </p:nvCxnSpPr>
        <p:spPr>
          <a:xfrm>
            <a:off x="6614963" y="6026138"/>
            <a:ext cx="2503714" cy="118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A35C4E8A-9314-6AD1-23B0-B805736A1845}"/>
              </a:ext>
            </a:extLst>
          </p:cNvPr>
          <p:cNvSpPr txBox="1"/>
          <p:nvPr/>
        </p:nvSpPr>
        <p:spPr>
          <a:xfrm>
            <a:off x="7019911" y="5733940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6DD60657-C59F-C0DF-C20C-C29F0B70A418}"/>
              </a:ext>
            </a:extLst>
          </p:cNvPr>
          <p:cNvSpPr/>
          <p:nvPr/>
        </p:nvSpPr>
        <p:spPr>
          <a:xfrm>
            <a:off x="366563" y="5438869"/>
            <a:ext cx="2194560" cy="10515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Recetas</a:t>
            </a:r>
            <a:endParaRPr lang="en-GB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D1B16483-C5EB-2D78-7453-ADBD381EFF91}"/>
              </a:ext>
            </a:extLst>
          </p:cNvPr>
          <p:cNvCxnSpPr>
            <a:cxnSpLocks/>
          </p:cNvCxnSpPr>
          <p:nvPr/>
        </p:nvCxnSpPr>
        <p:spPr>
          <a:xfrm>
            <a:off x="2561123" y="6057248"/>
            <a:ext cx="18592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0674ED09-724C-23A2-BBA0-DF07F9461FF9}"/>
              </a:ext>
            </a:extLst>
          </p:cNvPr>
          <p:cNvSpPr txBox="1"/>
          <p:nvPr/>
        </p:nvSpPr>
        <p:spPr>
          <a:xfrm>
            <a:off x="2481657" y="5628817"/>
            <a:ext cx="201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utiliza-ingredientes</a:t>
            </a:r>
            <a:endParaRPr lang="en-GB" dirty="0"/>
          </a:p>
        </p:txBody>
      </p:sp>
      <p:cxnSp>
        <p:nvCxnSpPr>
          <p:cNvPr id="11" name="Conector: curvado 10">
            <a:extLst>
              <a:ext uri="{FF2B5EF4-FFF2-40B4-BE49-F238E27FC236}">
                <a16:creationId xmlns:a16="http://schemas.microsoft.com/office/drawing/2014/main" id="{A0793717-1825-7661-594B-DFA84C2687A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886762" y="1299555"/>
            <a:ext cx="808995" cy="7654833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6BFCEA4-8807-1C6C-21FE-8BB86D95B36F}"/>
              </a:ext>
            </a:extLst>
          </p:cNvPr>
          <p:cNvSpPr txBox="1"/>
          <p:nvPr/>
        </p:nvSpPr>
        <p:spPr>
          <a:xfrm>
            <a:off x="4215720" y="4842262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integran-menús</a:t>
            </a:r>
            <a:endParaRPr lang="en-GB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88C374F6-5354-739C-269F-CFFE5D582B4F}"/>
              </a:ext>
            </a:extLst>
          </p:cNvPr>
          <p:cNvSpPr/>
          <p:nvPr/>
        </p:nvSpPr>
        <p:spPr>
          <a:xfrm>
            <a:off x="9118676" y="4215952"/>
            <a:ext cx="2259240" cy="989339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/>
              <a:t>Menús Vegetarianos</a:t>
            </a:r>
            <a:endParaRPr lang="en-GB" sz="2000" dirty="0"/>
          </a:p>
        </p:txBody>
      </p: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C26E947F-EEEB-FB69-B4FF-3D342A83FADF}"/>
              </a:ext>
            </a:extLst>
          </p:cNvPr>
          <p:cNvCxnSpPr>
            <a:cxnSpLocks/>
            <a:endCxn id="31" idx="4"/>
          </p:cNvCxnSpPr>
          <p:nvPr/>
        </p:nvCxnSpPr>
        <p:spPr>
          <a:xfrm flipV="1">
            <a:off x="10182692" y="5205291"/>
            <a:ext cx="65604" cy="338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045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362DAED-85D9-7316-7FA8-B0172C6D4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787078"/>
            <a:ext cx="9144000" cy="4470722"/>
          </a:xfrm>
        </p:spPr>
        <p:txBody>
          <a:bodyPr/>
          <a:lstStyle/>
          <a:p>
            <a:r>
              <a:rPr lang="es-UY" dirty="0"/>
              <a:t>Las comidas para menús vegetarianos usan recetas que utilizan ingredientes adecuados para menús veganos.</a:t>
            </a:r>
          </a:p>
          <a:p>
            <a:endParaRPr lang="en-GB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CE5BA09C-A142-60A0-948F-7CD104735318}"/>
              </a:ext>
            </a:extLst>
          </p:cNvPr>
          <p:cNvSpPr/>
          <p:nvPr/>
        </p:nvSpPr>
        <p:spPr>
          <a:xfrm>
            <a:off x="4420403" y="5438869"/>
            <a:ext cx="2194560" cy="9893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/>
              <a:t>Ingredientes</a:t>
            </a:r>
            <a:endParaRPr lang="en-GB" sz="20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BF60B7A-1D72-5953-1F22-93469125F948}"/>
              </a:ext>
            </a:extLst>
          </p:cNvPr>
          <p:cNvSpPr/>
          <p:nvPr/>
        </p:nvSpPr>
        <p:spPr>
          <a:xfrm>
            <a:off x="9118677" y="5450722"/>
            <a:ext cx="2128029" cy="989339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/>
              <a:t>Menús Veganos</a:t>
            </a:r>
            <a:endParaRPr lang="en-GB" sz="2000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0376917D-D523-E065-DB7E-A8A663E859CE}"/>
              </a:ext>
            </a:extLst>
          </p:cNvPr>
          <p:cNvCxnSpPr>
            <a:cxnSpLocks/>
          </p:cNvCxnSpPr>
          <p:nvPr/>
        </p:nvCxnSpPr>
        <p:spPr>
          <a:xfrm>
            <a:off x="6614963" y="6026138"/>
            <a:ext cx="2503714" cy="118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A35C4E8A-9314-6AD1-23B0-B805736A1845}"/>
              </a:ext>
            </a:extLst>
          </p:cNvPr>
          <p:cNvSpPr txBox="1"/>
          <p:nvPr/>
        </p:nvSpPr>
        <p:spPr>
          <a:xfrm>
            <a:off x="7019911" y="5733940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6DD60657-C59F-C0DF-C20C-C29F0B70A418}"/>
              </a:ext>
            </a:extLst>
          </p:cNvPr>
          <p:cNvSpPr/>
          <p:nvPr/>
        </p:nvSpPr>
        <p:spPr>
          <a:xfrm>
            <a:off x="366563" y="5438869"/>
            <a:ext cx="2194560" cy="10515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Recetas</a:t>
            </a:r>
            <a:endParaRPr lang="en-GB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D1B16483-C5EB-2D78-7453-ADBD381EFF91}"/>
              </a:ext>
            </a:extLst>
          </p:cNvPr>
          <p:cNvCxnSpPr>
            <a:cxnSpLocks/>
          </p:cNvCxnSpPr>
          <p:nvPr/>
        </p:nvCxnSpPr>
        <p:spPr>
          <a:xfrm>
            <a:off x="2561123" y="6057248"/>
            <a:ext cx="18592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0674ED09-724C-23A2-BBA0-DF07F9461FF9}"/>
              </a:ext>
            </a:extLst>
          </p:cNvPr>
          <p:cNvSpPr txBox="1"/>
          <p:nvPr/>
        </p:nvSpPr>
        <p:spPr>
          <a:xfrm>
            <a:off x="2481657" y="5628817"/>
            <a:ext cx="201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utiliza-ingredientes</a:t>
            </a:r>
            <a:endParaRPr lang="en-GB" dirty="0"/>
          </a:p>
        </p:txBody>
      </p:sp>
      <p:cxnSp>
        <p:nvCxnSpPr>
          <p:cNvPr id="11" name="Conector: curvado 10">
            <a:extLst>
              <a:ext uri="{FF2B5EF4-FFF2-40B4-BE49-F238E27FC236}">
                <a16:creationId xmlns:a16="http://schemas.microsoft.com/office/drawing/2014/main" id="{A0793717-1825-7661-594B-DFA84C2687A1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4886762" y="1299555"/>
            <a:ext cx="808995" cy="7654833"/>
          </a:xfrm>
          <a:prstGeom prst="curved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6BFCEA4-8807-1C6C-21FE-8BB86D95B36F}"/>
              </a:ext>
            </a:extLst>
          </p:cNvPr>
          <p:cNvSpPr txBox="1"/>
          <p:nvPr/>
        </p:nvSpPr>
        <p:spPr>
          <a:xfrm>
            <a:off x="4215720" y="4842262"/>
            <a:ext cx="32277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integran-menús</a:t>
            </a:r>
            <a:endParaRPr lang="en-GB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D3908C4-3C91-2B19-13B2-843161E73C3C}"/>
              </a:ext>
            </a:extLst>
          </p:cNvPr>
          <p:cNvSpPr txBox="1"/>
          <p:nvPr/>
        </p:nvSpPr>
        <p:spPr>
          <a:xfrm>
            <a:off x="1978058" y="2875595"/>
            <a:ext cx="868994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UY" sz="2400" b="1" dirty="0"/>
              <a:t>utiliza-ingredientes ∘ adecuado-para ⊑ integran-menús</a:t>
            </a:r>
            <a:endParaRPr lang="en-GB" b="1" dirty="0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88C374F6-5354-739C-269F-CFFE5D582B4F}"/>
              </a:ext>
            </a:extLst>
          </p:cNvPr>
          <p:cNvSpPr/>
          <p:nvPr/>
        </p:nvSpPr>
        <p:spPr>
          <a:xfrm>
            <a:off x="9118676" y="4215952"/>
            <a:ext cx="2259240" cy="989339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000" dirty="0"/>
              <a:t>Menús Vegetarianos</a:t>
            </a:r>
            <a:endParaRPr lang="en-GB" sz="2000" dirty="0"/>
          </a:p>
        </p:txBody>
      </p:sp>
      <p:cxnSp>
        <p:nvCxnSpPr>
          <p:cNvPr id="34" name="Conector recto de flecha 33">
            <a:extLst>
              <a:ext uri="{FF2B5EF4-FFF2-40B4-BE49-F238E27FC236}">
                <a16:creationId xmlns:a16="http://schemas.microsoft.com/office/drawing/2014/main" id="{C26E947F-EEEB-FB69-B4FF-3D342A83FADF}"/>
              </a:ext>
            </a:extLst>
          </p:cNvPr>
          <p:cNvCxnSpPr>
            <a:cxnSpLocks/>
            <a:endCxn id="31" idx="4"/>
          </p:cNvCxnSpPr>
          <p:nvPr/>
        </p:nvCxnSpPr>
        <p:spPr>
          <a:xfrm flipV="1">
            <a:off x="10182692" y="5205291"/>
            <a:ext cx="65604" cy="3380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43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 2: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s-UY" dirty="0"/>
              <a:t>El  Diseño Universal del Aprendizaje (DUA) es un conjunto de principios que se definen como adecuados para fomentar ciertas habilidades en el aprendizaje. </a:t>
            </a:r>
          </a:p>
          <a:p>
            <a:r>
              <a:rPr lang="es-UY" dirty="0"/>
              <a:t>Un ejemplo de una habilidad para el aprendizaje es la Lectura.</a:t>
            </a:r>
          </a:p>
          <a:p>
            <a:r>
              <a:rPr lang="es-UY" dirty="0"/>
              <a:t>Los profesores de una institución educativa son incentivados a diseñar materiales educativos considerando principios del Diseño Universal del Aprendizaje (DUA) para atender distintas habilidades.</a:t>
            </a:r>
          </a:p>
          <a:p>
            <a:r>
              <a:rPr lang="es-UY" dirty="0"/>
              <a:t>Los materiales educativos que se diseñan contienen a su vez materiales educativos.</a:t>
            </a:r>
          </a:p>
          <a:p>
            <a:r>
              <a:rPr lang="es-UY" dirty="0"/>
              <a:t>Los materiales educativos apoyan a las habilidades para el aprendizaje.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59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325560"/>
          </a:xfrm>
        </p:spPr>
        <p:txBody>
          <a:bodyPr>
            <a:normAutofit/>
          </a:bodyPr>
          <a:lstStyle/>
          <a:p>
            <a:r>
              <a:rPr lang="es-UY" dirty="0"/>
              <a:t>El  Diseño Universal del Aprendizaje (DUA) es un conjunto de principios que se definen como adecuados para fomentar ciertas habilidades en el aprendizaje. </a:t>
            </a:r>
          </a:p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590CC39F-8595-4907-816F-50CF81AFD934}"/>
              </a:ext>
            </a:extLst>
          </p:cNvPr>
          <p:cNvSpPr/>
          <p:nvPr/>
        </p:nvSpPr>
        <p:spPr>
          <a:xfrm>
            <a:off x="1201783" y="3429000"/>
            <a:ext cx="2194560" cy="105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DUA-principios</a:t>
            </a:r>
            <a:endParaRPr lang="en-GB" sz="24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7102657-D5C4-4884-AEAC-A7513EE50DD5}"/>
              </a:ext>
            </a:extLst>
          </p:cNvPr>
          <p:cNvSpPr/>
          <p:nvPr/>
        </p:nvSpPr>
        <p:spPr>
          <a:xfrm>
            <a:off x="5900058" y="3429000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6A58D5C8-897A-4D23-B618-42F4F54E3775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3396343" y="3954780"/>
            <a:ext cx="25037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96D30445-ED74-40CD-BBCC-C64C73752E51}"/>
              </a:ext>
            </a:extLst>
          </p:cNvPr>
          <p:cNvSpPr txBox="1"/>
          <p:nvPr/>
        </p:nvSpPr>
        <p:spPr>
          <a:xfrm>
            <a:off x="3801291" y="3631472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358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325560"/>
          </a:xfrm>
        </p:spPr>
        <p:txBody>
          <a:bodyPr>
            <a:normAutofit/>
          </a:bodyPr>
          <a:lstStyle/>
          <a:p>
            <a:r>
              <a:rPr lang="es-UY" dirty="0"/>
              <a:t>El  Diseño Universal del Aprendizaje (DUA) es un conjunto de principios que se definen como adecuados para fomentar ciertas habilidades en el aprendizaje. </a:t>
            </a:r>
          </a:p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590CC39F-8595-4907-816F-50CF81AFD934}"/>
              </a:ext>
            </a:extLst>
          </p:cNvPr>
          <p:cNvSpPr/>
          <p:nvPr/>
        </p:nvSpPr>
        <p:spPr>
          <a:xfrm>
            <a:off x="1201783" y="3429000"/>
            <a:ext cx="2194560" cy="105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DUA-principios</a:t>
            </a:r>
            <a:endParaRPr lang="en-GB" sz="24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7102657-D5C4-4884-AEAC-A7513EE50DD5}"/>
              </a:ext>
            </a:extLst>
          </p:cNvPr>
          <p:cNvSpPr/>
          <p:nvPr/>
        </p:nvSpPr>
        <p:spPr>
          <a:xfrm>
            <a:off x="5900058" y="3429000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6A58D5C8-897A-4D23-B618-42F4F54E3775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3396343" y="3954780"/>
            <a:ext cx="25037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96D30445-ED74-40CD-BBCC-C64C73752E51}"/>
              </a:ext>
            </a:extLst>
          </p:cNvPr>
          <p:cNvSpPr txBox="1"/>
          <p:nvPr/>
        </p:nvSpPr>
        <p:spPr>
          <a:xfrm>
            <a:off x="3801291" y="3631472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D8D39EF-A0B6-4FE9-97E7-85D26212B7DD}"/>
              </a:ext>
            </a:extLst>
          </p:cNvPr>
          <p:cNvSpPr txBox="1"/>
          <p:nvPr/>
        </p:nvSpPr>
        <p:spPr>
          <a:xfrm>
            <a:off x="838200" y="5546738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adecuado-para  </a:t>
            </a:r>
            <a:r>
              <a:rPr lang="es-UY" sz="2400" b="1" dirty="0" err="1"/>
              <a:t>domain</a:t>
            </a:r>
            <a:r>
              <a:rPr lang="es-UY" sz="2400" dirty="0"/>
              <a:t> DUA-principios </a:t>
            </a:r>
            <a:endParaRPr lang="en-GB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ABE3D4B-0729-4E2D-80C6-DC01EE19A7AE}"/>
              </a:ext>
            </a:extLst>
          </p:cNvPr>
          <p:cNvSpPr txBox="1"/>
          <p:nvPr/>
        </p:nvSpPr>
        <p:spPr>
          <a:xfrm>
            <a:off x="838200" y="6031210"/>
            <a:ext cx="590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adecuado-para  </a:t>
            </a:r>
            <a:r>
              <a:rPr lang="es-UY" sz="2400" b="1" dirty="0" err="1"/>
              <a:t>range</a:t>
            </a:r>
            <a:r>
              <a:rPr lang="es-UY" sz="2400" b="1" dirty="0"/>
              <a:t>  </a:t>
            </a:r>
            <a:r>
              <a:rPr lang="es-UY" sz="2400" dirty="0"/>
              <a:t>Habilidades</a:t>
            </a:r>
            <a:endParaRPr lang="en-GB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B8C9814-7CF5-47B4-86D5-1BEF3F69FB82}"/>
              </a:ext>
            </a:extLst>
          </p:cNvPr>
          <p:cNvSpPr txBox="1"/>
          <p:nvPr/>
        </p:nvSpPr>
        <p:spPr>
          <a:xfrm>
            <a:off x="957944" y="5020959"/>
            <a:ext cx="6093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400" dirty="0"/>
              <a:t>DUA-principios ⊓ Habilidades ≡ ⊥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27042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44" y="1498011"/>
            <a:ext cx="10515600" cy="1325560"/>
          </a:xfrm>
        </p:spPr>
        <p:txBody>
          <a:bodyPr>
            <a:normAutofit/>
          </a:bodyPr>
          <a:lstStyle/>
          <a:p>
            <a:r>
              <a:rPr lang="es-UY" dirty="0"/>
              <a:t>El  Diseño Universal del Aprendizaje (DUA) es un conjunto de principios que se definen como adecuados para fomentar ciertas habilidades en el aprendizaje. </a:t>
            </a:r>
          </a:p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590CC39F-8595-4907-816F-50CF81AFD934}"/>
              </a:ext>
            </a:extLst>
          </p:cNvPr>
          <p:cNvSpPr/>
          <p:nvPr/>
        </p:nvSpPr>
        <p:spPr>
          <a:xfrm>
            <a:off x="3108964" y="2880358"/>
            <a:ext cx="2194560" cy="105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DUA-principios</a:t>
            </a:r>
            <a:endParaRPr lang="en-GB" sz="24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97102657-D5C4-4884-AEAC-A7513EE50DD5}"/>
              </a:ext>
            </a:extLst>
          </p:cNvPr>
          <p:cNvSpPr/>
          <p:nvPr/>
        </p:nvSpPr>
        <p:spPr>
          <a:xfrm>
            <a:off x="7807239" y="2880358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6A58D5C8-897A-4D23-B618-42F4F54E3775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5303524" y="3406138"/>
            <a:ext cx="25037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>
            <a:extLst>
              <a:ext uri="{FF2B5EF4-FFF2-40B4-BE49-F238E27FC236}">
                <a16:creationId xmlns:a16="http://schemas.microsoft.com/office/drawing/2014/main" id="{96D30445-ED74-40CD-BBCC-C64C73752E51}"/>
              </a:ext>
            </a:extLst>
          </p:cNvPr>
          <p:cNvSpPr txBox="1"/>
          <p:nvPr/>
        </p:nvSpPr>
        <p:spPr>
          <a:xfrm>
            <a:off x="5708472" y="3082830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D8D39EF-A0B6-4FE9-97E7-85D26212B7DD}"/>
              </a:ext>
            </a:extLst>
          </p:cNvPr>
          <p:cNvSpPr txBox="1"/>
          <p:nvPr/>
        </p:nvSpPr>
        <p:spPr>
          <a:xfrm>
            <a:off x="838200" y="5546738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adecuado-para  </a:t>
            </a:r>
            <a:r>
              <a:rPr lang="es-UY" sz="2400" b="1" dirty="0" err="1"/>
              <a:t>domain</a:t>
            </a:r>
            <a:r>
              <a:rPr lang="es-UY" sz="2400" dirty="0"/>
              <a:t> DUA-principios </a:t>
            </a:r>
            <a:endParaRPr lang="en-GB" dirty="0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1ABE3D4B-0729-4E2D-80C6-DC01EE19A7AE}"/>
              </a:ext>
            </a:extLst>
          </p:cNvPr>
          <p:cNvSpPr txBox="1"/>
          <p:nvPr/>
        </p:nvSpPr>
        <p:spPr>
          <a:xfrm>
            <a:off x="838200" y="6031210"/>
            <a:ext cx="590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adecuado-para  </a:t>
            </a:r>
            <a:r>
              <a:rPr lang="es-UY" sz="2400" b="1" dirty="0" err="1"/>
              <a:t>range</a:t>
            </a:r>
            <a:r>
              <a:rPr lang="es-UY" sz="2400" b="1" dirty="0"/>
              <a:t>  </a:t>
            </a:r>
            <a:r>
              <a:rPr lang="es-UY" sz="2400" dirty="0"/>
              <a:t>Habilidades</a:t>
            </a:r>
            <a:endParaRPr lang="en-GB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DB8C9814-7CF5-47B4-86D5-1BEF3F69FB82}"/>
              </a:ext>
            </a:extLst>
          </p:cNvPr>
          <p:cNvSpPr txBox="1"/>
          <p:nvPr/>
        </p:nvSpPr>
        <p:spPr>
          <a:xfrm>
            <a:off x="879566" y="5125463"/>
            <a:ext cx="6093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400" dirty="0"/>
              <a:t>DUA-principios ⊓ Habilidades ≡ ⊥ </a:t>
            </a:r>
            <a:endParaRPr lang="en-GB" sz="2400" dirty="0"/>
          </a:p>
        </p:txBody>
      </p:sp>
      <p:sp>
        <p:nvSpPr>
          <p:cNvPr id="11" name="Rombo 10">
            <a:extLst>
              <a:ext uri="{FF2B5EF4-FFF2-40B4-BE49-F238E27FC236}">
                <a16:creationId xmlns:a16="http://schemas.microsoft.com/office/drawing/2014/main" id="{4CEC79EE-6431-46DF-8912-8BB6CAF04C2B}"/>
              </a:ext>
            </a:extLst>
          </p:cNvPr>
          <p:cNvSpPr/>
          <p:nvPr/>
        </p:nvSpPr>
        <p:spPr>
          <a:xfrm>
            <a:off x="3801296" y="4558937"/>
            <a:ext cx="300446" cy="3135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54B1892-F956-4008-ACA0-E5480D5CA629}"/>
              </a:ext>
            </a:extLst>
          </p:cNvPr>
          <p:cNvSpPr txBox="1"/>
          <p:nvPr/>
        </p:nvSpPr>
        <p:spPr>
          <a:xfrm>
            <a:off x="3958049" y="4387125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Principio1</a:t>
            </a:r>
            <a:endParaRPr lang="en-GB" dirty="0"/>
          </a:p>
        </p:txBody>
      </p:sp>
      <p:sp>
        <p:nvSpPr>
          <p:cNvPr id="13" name="Rombo 12">
            <a:extLst>
              <a:ext uri="{FF2B5EF4-FFF2-40B4-BE49-F238E27FC236}">
                <a16:creationId xmlns:a16="http://schemas.microsoft.com/office/drawing/2014/main" id="{38397F09-DC20-4EE4-92DF-8391C1A37A2E}"/>
              </a:ext>
            </a:extLst>
          </p:cNvPr>
          <p:cNvSpPr/>
          <p:nvPr/>
        </p:nvSpPr>
        <p:spPr>
          <a:xfrm>
            <a:off x="8395081" y="4554581"/>
            <a:ext cx="300446" cy="313509"/>
          </a:xfrm>
          <a:prstGeom prst="diamond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912A587B-C39D-40A2-B32B-645CB7B4563D}"/>
              </a:ext>
            </a:extLst>
          </p:cNvPr>
          <p:cNvSpPr txBox="1"/>
          <p:nvPr/>
        </p:nvSpPr>
        <p:spPr>
          <a:xfrm>
            <a:off x="8695527" y="4487273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Lectura</a:t>
            </a:r>
            <a:endParaRPr lang="en-GB" dirty="0"/>
          </a:p>
        </p:txBody>
      </p:sp>
      <p:cxnSp>
        <p:nvCxnSpPr>
          <p:cNvPr id="15" name="Conector recto de flecha 14">
            <a:extLst>
              <a:ext uri="{FF2B5EF4-FFF2-40B4-BE49-F238E27FC236}">
                <a16:creationId xmlns:a16="http://schemas.microsoft.com/office/drawing/2014/main" id="{23500381-A56F-43E1-8397-E276E8ED3896}"/>
              </a:ext>
            </a:extLst>
          </p:cNvPr>
          <p:cNvCxnSpPr>
            <a:cxnSpLocks/>
            <a:stCxn id="11" idx="3"/>
            <a:endCxn id="13" idx="1"/>
          </p:cNvCxnSpPr>
          <p:nvPr/>
        </p:nvCxnSpPr>
        <p:spPr>
          <a:xfrm flipV="1">
            <a:off x="4101742" y="4711336"/>
            <a:ext cx="4293339" cy="43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6D4F20C-1506-4C86-A303-BD361575A85C}"/>
              </a:ext>
            </a:extLst>
          </p:cNvPr>
          <p:cNvSpPr txBox="1"/>
          <p:nvPr/>
        </p:nvSpPr>
        <p:spPr>
          <a:xfrm>
            <a:off x="5586553" y="4371701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39E1CAB7-4293-409C-8227-DE4D0EB470A9}"/>
              </a:ext>
            </a:extLst>
          </p:cNvPr>
          <p:cNvSpPr txBox="1"/>
          <p:nvPr/>
        </p:nvSpPr>
        <p:spPr>
          <a:xfrm>
            <a:off x="7376165" y="5128133"/>
            <a:ext cx="6093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400" dirty="0">
                <a:solidFill>
                  <a:srgbClr val="7030A0"/>
                </a:solidFill>
              </a:rPr>
              <a:t>DUA-principios(Principio1) 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D576E91A-683F-400C-AF13-53A409C28D0F}"/>
              </a:ext>
            </a:extLst>
          </p:cNvPr>
          <p:cNvSpPr txBox="1"/>
          <p:nvPr/>
        </p:nvSpPr>
        <p:spPr>
          <a:xfrm>
            <a:off x="7384872" y="5450352"/>
            <a:ext cx="6093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400" dirty="0">
                <a:solidFill>
                  <a:srgbClr val="7030A0"/>
                </a:solidFill>
              </a:rPr>
              <a:t>Habilidades(Lectura) </a:t>
            </a:r>
            <a:endParaRPr lang="en-GB" sz="2400" dirty="0">
              <a:solidFill>
                <a:srgbClr val="7030A0"/>
              </a:solidFill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7E9B475-8702-4677-8D82-3E828E185483}"/>
              </a:ext>
            </a:extLst>
          </p:cNvPr>
          <p:cNvSpPr txBox="1"/>
          <p:nvPr/>
        </p:nvSpPr>
        <p:spPr>
          <a:xfrm>
            <a:off x="7376165" y="5950676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>
                <a:solidFill>
                  <a:srgbClr val="7030A0"/>
                </a:solidFill>
              </a:rPr>
              <a:t>adecuado-para(Principio1, Lectura)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130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2EC0F1-0B92-4714-AAA8-B952880F5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Ejemplo: Diseño Universal del Aprendizaje 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C66174-C9CD-464F-A37D-A838ECB91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588089"/>
          </a:xfrm>
        </p:spPr>
        <p:txBody>
          <a:bodyPr>
            <a:normAutofit/>
          </a:bodyPr>
          <a:lstStyle/>
          <a:p>
            <a:r>
              <a:rPr lang="es-UY" dirty="0"/>
              <a:t>Los profesores de una institución educativa son incentivados a diseñar materiales educativos considerando principios del Diseño Universal del Aprendizaje (DUA) para atender distintas habilidades.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25126505-4EEF-4D42-BCEB-E12B1B5098BE}"/>
              </a:ext>
            </a:extLst>
          </p:cNvPr>
          <p:cNvSpPr/>
          <p:nvPr/>
        </p:nvSpPr>
        <p:spPr>
          <a:xfrm>
            <a:off x="4443550" y="3598500"/>
            <a:ext cx="2194560" cy="1051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DUA-principios</a:t>
            </a:r>
            <a:endParaRPr lang="en-GB" sz="2400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BD5402E5-FE3A-4DD7-AA7E-861F7F543C8A}"/>
              </a:ext>
            </a:extLst>
          </p:cNvPr>
          <p:cNvSpPr/>
          <p:nvPr/>
        </p:nvSpPr>
        <p:spPr>
          <a:xfrm>
            <a:off x="9141825" y="3598500"/>
            <a:ext cx="2303416" cy="105156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Habilidades</a:t>
            </a:r>
            <a:endParaRPr lang="en-GB" sz="2400" dirty="0"/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FA4E6075-245D-413D-B6B2-339AD8BD4A80}"/>
              </a:ext>
            </a:extLst>
          </p:cNvPr>
          <p:cNvCxnSpPr>
            <a:cxnSpLocks/>
            <a:stCxn id="4" idx="6"/>
            <a:endCxn id="5" idx="2"/>
          </p:cNvCxnSpPr>
          <p:nvPr/>
        </p:nvCxnSpPr>
        <p:spPr>
          <a:xfrm>
            <a:off x="6638110" y="4124280"/>
            <a:ext cx="250371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73EAD86D-11E7-410E-849F-44952DCE4611}"/>
              </a:ext>
            </a:extLst>
          </p:cNvPr>
          <p:cNvSpPr txBox="1"/>
          <p:nvPr/>
        </p:nvSpPr>
        <p:spPr>
          <a:xfrm>
            <a:off x="7043058" y="3800972"/>
            <a:ext cx="178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adecuado-para</a:t>
            </a:r>
            <a:endParaRPr lang="en-GB" dirty="0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8FFB77E0-99A3-423E-9B84-E64B515DDD3C}"/>
              </a:ext>
            </a:extLst>
          </p:cNvPr>
          <p:cNvSpPr/>
          <p:nvPr/>
        </p:nvSpPr>
        <p:spPr>
          <a:xfrm>
            <a:off x="389710" y="3598500"/>
            <a:ext cx="2194560" cy="105156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sz="2400" dirty="0"/>
              <a:t>Profesor</a:t>
            </a:r>
            <a:endParaRPr lang="en-GB" sz="2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32600DE3-C3B6-4E33-B078-0472BECA3519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2584270" y="4124280"/>
            <a:ext cx="185928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676C8DF6-6CFF-4197-B837-03DBCD8E72FF}"/>
              </a:ext>
            </a:extLst>
          </p:cNvPr>
          <p:cNvSpPr txBox="1"/>
          <p:nvPr/>
        </p:nvSpPr>
        <p:spPr>
          <a:xfrm>
            <a:off x="2504804" y="3695849"/>
            <a:ext cx="2018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considera-principio</a:t>
            </a:r>
            <a:endParaRPr lang="en-GB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02A7E5E-6ABE-4930-9ACC-30EE90D44C58}"/>
              </a:ext>
            </a:extLst>
          </p:cNvPr>
          <p:cNvSpPr txBox="1"/>
          <p:nvPr/>
        </p:nvSpPr>
        <p:spPr>
          <a:xfrm>
            <a:off x="838200" y="56117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considera-principio  </a:t>
            </a:r>
            <a:r>
              <a:rPr lang="es-UY" sz="2400" b="1" dirty="0" err="1"/>
              <a:t>domain</a:t>
            </a:r>
            <a:r>
              <a:rPr lang="es-UY" sz="2400" dirty="0"/>
              <a:t> Profesor </a:t>
            </a:r>
            <a:endParaRPr lang="en-GB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DA52FBC-D2A0-43BD-AD5E-F9365A271530}"/>
              </a:ext>
            </a:extLst>
          </p:cNvPr>
          <p:cNvSpPr txBox="1"/>
          <p:nvPr/>
        </p:nvSpPr>
        <p:spPr>
          <a:xfrm>
            <a:off x="838200" y="6096207"/>
            <a:ext cx="5902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/>
              <a:t> </a:t>
            </a:r>
            <a:r>
              <a:rPr lang="es-UY" sz="2400" dirty="0"/>
              <a:t>considera-principio  </a:t>
            </a:r>
            <a:r>
              <a:rPr lang="es-UY" sz="2400" b="1" dirty="0" err="1"/>
              <a:t>range</a:t>
            </a:r>
            <a:r>
              <a:rPr lang="es-UY" sz="2400" dirty="0"/>
              <a:t> DUA-principios </a:t>
            </a:r>
            <a:endParaRPr lang="en-GB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9A6AC5A7-A8B3-48E5-91CA-95CD1281BBF7}"/>
              </a:ext>
            </a:extLst>
          </p:cNvPr>
          <p:cNvSpPr txBox="1"/>
          <p:nvPr/>
        </p:nvSpPr>
        <p:spPr>
          <a:xfrm>
            <a:off x="851263" y="5217044"/>
            <a:ext cx="6093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400" dirty="0"/>
              <a:t>Profesor ⊓ Habilidades ≡ ⊥ </a:t>
            </a:r>
            <a:endParaRPr lang="en-GB" sz="24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F3FD6A1-4087-4AC3-80F3-B69AB01764BC}"/>
              </a:ext>
            </a:extLst>
          </p:cNvPr>
          <p:cNvSpPr txBox="1"/>
          <p:nvPr/>
        </p:nvSpPr>
        <p:spPr>
          <a:xfrm>
            <a:off x="838200" y="4796023"/>
            <a:ext cx="60938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400" dirty="0"/>
              <a:t>Profesor ⊓  DUA-principios ≡ ⊥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76734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992</Words>
  <Application>Microsoft Office PowerPoint</Application>
  <PresentationFormat>Panorámica</PresentationFormat>
  <Paragraphs>208</Paragraphs>
  <Slides>22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Ejemplo 2: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Ejemplo: Diseño Universal del Aprendizaje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Regina Motz</dc:creator>
  <cp:lastModifiedBy>Regina Motz</cp:lastModifiedBy>
  <cp:revision>33</cp:revision>
  <dcterms:created xsi:type="dcterms:W3CDTF">2022-10-31T17:57:58Z</dcterms:created>
  <dcterms:modified xsi:type="dcterms:W3CDTF">2023-08-31T22:48:10Z</dcterms:modified>
</cp:coreProperties>
</file>