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jkLW7Ov6RrINNZW79i63WqFnwY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08c0e75ac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1008c0e75ac_0_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08c0e75ac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1008c0e75ac_0_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08c0e75ac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1008c0e75ac_0_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008c0e75ac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1008c0e75ac_0_8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08c0e75ac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1008c0e75ac_0_9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08c0e75ac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g1008c0e75ac_0_10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fd96ee93aa_1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" name="Google Shape;48;gfd96ee93aa_1_2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08c0e75a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" name="Google Shape;56;g1008c0e75ac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08c0e75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2" name="Google Shape;62;g1008c0e75ac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08c0e75a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g1008c0e75ac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08c0e75a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4" name="Google Shape;74;g1008c0e75ac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08c0e75a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0" name="Google Shape;80;g1008c0e75ac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08c0e75a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1008c0e75ac_0_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08c0e75a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g1008c0e75ac_0_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0" y="0"/>
            <a:ext cx="12192000" cy="3783724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1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0" y="3783724"/>
            <a:ext cx="12192000" cy="720000"/>
          </a:xfrm>
          <a:prstGeom prst="rect">
            <a:avLst/>
          </a:prstGeom>
          <a:solidFill>
            <a:srgbClr val="7A9CC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4" name="Google Shape;14;p12"/>
          <p:cNvPicPr preferRelativeResize="0"/>
          <p:nvPr/>
        </p:nvPicPr>
        <p:blipFill rotWithShape="1">
          <a:blip r:embed="rId2">
            <a:alphaModFix/>
          </a:blip>
          <a:srcRect b="26040" l="0" r="0" t="25405"/>
          <a:stretch/>
        </p:blipFill>
        <p:spPr>
          <a:xfrm>
            <a:off x="8347027" y="5152456"/>
            <a:ext cx="30411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g" id="15" name="Google Shape;1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0867" y="5152456"/>
            <a:ext cx="282410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2"/>
          <p:cNvSpPr txBox="1"/>
          <p:nvPr/>
        </p:nvSpPr>
        <p:spPr>
          <a:xfrm>
            <a:off x="0" y="6526924"/>
            <a:ext cx="12192000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mbajada en Noruega | BOLETIN INFORMATIVO DEL INTI" id="17" name="Google Shape;17;p12"/>
          <p:cNvPicPr preferRelativeResize="0"/>
          <p:nvPr/>
        </p:nvPicPr>
        <p:blipFill rotWithShape="1">
          <a:blip r:embed="rId4">
            <a:alphaModFix/>
          </a:blip>
          <a:srcRect b="5184" l="0" r="0" t="1169"/>
          <a:stretch/>
        </p:blipFill>
        <p:spPr>
          <a:xfrm>
            <a:off x="5243357" y="5152456"/>
            <a:ext cx="1705285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 objeto">
  <p:cSld name="Un objeto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4"/>
          <p:cNvSpPr txBox="1"/>
          <p:nvPr/>
        </p:nvSpPr>
        <p:spPr>
          <a:xfrm>
            <a:off x="0" y="6526924"/>
            <a:ext cx="10115181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ng" id="22" name="Google Shape;22;p14"/>
          <p:cNvPicPr preferRelativeResize="0"/>
          <p:nvPr/>
        </p:nvPicPr>
        <p:blipFill rotWithShape="1">
          <a:blip r:embed="rId2">
            <a:alphaModFix/>
          </a:blip>
          <a:srcRect b="0" l="30016" r="46755" t="0"/>
          <a:stretch/>
        </p:blipFill>
        <p:spPr>
          <a:xfrm>
            <a:off x="10198394" y="6526928"/>
            <a:ext cx="301639" cy="3310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mbajada en Noruega | BOLETIN INFORMATIVO DEL INTI" id="23" name="Google Shape;23;p14"/>
          <p:cNvPicPr preferRelativeResize="0"/>
          <p:nvPr/>
        </p:nvPicPr>
        <p:blipFill rotWithShape="1">
          <a:blip r:embed="rId3">
            <a:alphaModFix/>
          </a:blip>
          <a:srcRect b="5184" l="1430" r="56023" t="1169"/>
          <a:stretch/>
        </p:blipFill>
        <p:spPr>
          <a:xfrm>
            <a:off x="10936954" y="6526927"/>
            <a:ext cx="333633" cy="331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4"/>
          <p:cNvPicPr preferRelativeResize="0"/>
          <p:nvPr/>
        </p:nvPicPr>
        <p:blipFill rotWithShape="1">
          <a:blip r:embed="rId4">
            <a:alphaModFix/>
          </a:blip>
          <a:srcRect b="26040" l="0" r="80657" t="25405"/>
          <a:stretch/>
        </p:blipFill>
        <p:spPr>
          <a:xfrm>
            <a:off x="10583245" y="6526926"/>
            <a:ext cx="270496" cy="331078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4"/>
          <p:cNvSpPr txBox="1"/>
          <p:nvPr/>
        </p:nvSpPr>
        <p:spPr>
          <a:xfrm>
            <a:off x="11353800" y="6526924"/>
            <a:ext cx="838200" cy="33107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bliografía">
  <p:cSld name="Bibliografía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0"/>
          <p:cNvSpPr txBox="1"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0" i="0" lang="es-E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Bibliografía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0"/>
          <p:cNvSpPr txBox="1"/>
          <p:nvPr/>
        </p:nvSpPr>
        <p:spPr>
          <a:xfrm>
            <a:off x="0" y="6526920"/>
            <a:ext cx="10115181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ng" id="30" name="Google Shape;30;p20"/>
          <p:cNvPicPr preferRelativeResize="0"/>
          <p:nvPr/>
        </p:nvPicPr>
        <p:blipFill rotWithShape="1">
          <a:blip r:embed="rId2">
            <a:alphaModFix/>
          </a:blip>
          <a:srcRect b="0" l="30016" r="46755" t="0"/>
          <a:stretch/>
        </p:blipFill>
        <p:spPr>
          <a:xfrm>
            <a:off x="10198394" y="6526924"/>
            <a:ext cx="301639" cy="3310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mbajada en Noruega | BOLETIN INFORMATIVO DEL INTI" id="31" name="Google Shape;31;p20"/>
          <p:cNvPicPr preferRelativeResize="0"/>
          <p:nvPr/>
        </p:nvPicPr>
        <p:blipFill rotWithShape="1">
          <a:blip r:embed="rId3">
            <a:alphaModFix/>
          </a:blip>
          <a:srcRect b="5184" l="1430" r="56023" t="1169"/>
          <a:stretch/>
        </p:blipFill>
        <p:spPr>
          <a:xfrm>
            <a:off x="10936954" y="6526923"/>
            <a:ext cx="333633" cy="331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0"/>
          <p:cNvPicPr preferRelativeResize="0"/>
          <p:nvPr/>
        </p:nvPicPr>
        <p:blipFill rotWithShape="1">
          <a:blip r:embed="rId4">
            <a:alphaModFix/>
          </a:blip>
          <a:srcRect b="26040" l="0" r="80657" t="25405"/>
          <a:stretch/>
        </p:blipFill>
        <p:spPr>
          <a:xfrm>
            <a:off x="10583245" y="6526922"/>
            <a:ext cx="270496" cy="33107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0"/>
          <p:cNvSpPr txBox="1"/>
          <p:nvPr/>
        </p:nvSpPr>
        <p:spPr>
          <a:xfrm>
            <a:off x="11353800" y="6526920"/>
            <a:ext cx="838200" cy="33107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radecimiento (cierre)">
  <p:cSld name="Agradecimiento (cierre)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1"/>
          <p:cNvPicPr preferRelativeResize="0"/>
          <p:nvPr/>
        </p:nvPicPr>
        <p:blipFill rotWithShape="1">
          <a:blip r:embed="rId2">
            <a:alphaModFix/>
          </a:blip>
          <a:srcRect b="26040" l="0" r="0" t="25405"/>
          <a:stretch/>
        </p:blipFill>
        <p:spPr>
          <a:xfrm>
            <a:off x="8347027" y="5152456"/>
            <a:ext cx="30411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g" id="36" name="Google Shape;3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0867" y="5152456"/>
            <a:ext cx="282410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1"/>
          <p:cNvSpPr txBox="1"/>
          <p:nvPr/>
        </p:nvSpPr>
        <p:spPr>
          <a:xfrm>
            <a:off x="0" y="0"/>
            <a:ext cx="12192000" cy="449798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i="0" lang="es-E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¡Muchas gracias!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mbajada en Noruega | BOLETIN INFORMATIVO DEL INTI" id="38" name="Google Shape;38;p21"/>
          <p:cNvPicPr preferRelativeResize="0"/>
          <p:nvPr/>
        </p:nvPicPr>
        <p:blipFill rotWithShape="1">
          <a:blip r:embed="rId4">
            <a:alphaModFix/>
          </a:blip>
          <a:srcRect b="5184" l="0" r="0" t="1169"/>
          <a:stretch/>
        </p:blipFill>
        <p:spPr>
          <a:xfrm>
            <a:off x="5243357" y="5152456"/>
            <a:ext cx="1705285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21"/>
          <p:cNvSpPr txBox="1"/>
          <p:nvPr/>
        </p:nvSpPr>
        <p:spPr>
          <a:xfrm>
            <a:off x="0" y="6526924"/>
            <a:ext cx="12192000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>
            <p:ph type="ctrTitle"/>
          </p:nvPr>
        </p:nvSpPr>
        <p:spPr>
          <a:xfrm>
            <a:off x="0" y="0"/>
            <a:ext cx="12192000" cy="3783724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/>
              <a:t>	Reglamento de Generadores de Vapor - URSEA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/>
              <a:t>	</a:t>
            </a:r>
            <a:r>
              <a:rPr lang="es-ES" sz="2400"/>
              <a:t>Anexo 5</a:t>
            </a:r>
            <a:endParaRPr sz="2400"/>
          </a:p>
        </p:txBody>
      </p:sp>
      <p:sp>
        <p:nvSpPr>
          <p:cNvPr id="45" name="Google Shape;45;p1"/>
          <p:cNvSpPr txBox="1"/>
          <p:nvPr>
            <p:ph idx="1" type="subTitle"/>
          </p:nvPr>
        </p:nvSpPr>
        <p:spPr>
          <a:xfrm>
            <a:off x="0" y="3783724"/>
            <a:ext cx="12192000" cy="720000"/>
          </a:xfrm>
          <a:prstGeom prst="rect">
            <a:avLst/>
          </a:prstGeom>
          <a:solidFill>
            <a:srgbClr val="7A9CC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ES"/>
              <a:t>	Docente(s) | Montevideo, Uruguay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08c0e75ac_0_42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2. Accesos, espacios y circulación</a:t>
            </a:r>
            <a:endParaRPr sz="2000"/>
          </a:p>
        </p:txBody>
      </p:sp>
      <p:sp>
        <p:nvSpPr>
          <p:cNvPr id="101" name="Google Shape;101;g1008c0e75ac_0_42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La sala/área de generación de vapor que exceda de 47 m2 de superficie deberá contar con al menos dos accesos amplios, ubicados en diferentes direcciones.</a:t>
            </a:r>
            <a:endParaRPr sz="2200"/>
          </a:p>
        </p:txBody>
      </p:sp>
      <p:cxnSp>
        <p:nvCxnSpPr>
          <p:cNvPr id="102" name="Google Shape;102;g1008c0e75ac_0_42"/>
          <p:cNvCxnSpPr/>
          <p:nvPr/>
        </p:nvCxnSpPr>
        <p:spPr>
          <a:xfrm>
            <a:off x="212270" y="5649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g1008c0e75ac_0_42"/>
          <p:cNvSpPr txBox="1"/>
          <p:nvPr/>
        </p:nvSpPr>
        <p:spPr>
          <a:xfrm>
            <a:off x="467175" y="5677825"/>
            <a:ext cx="11490900" cy="6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Accesos de 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apertura hacia el exterior y que no estén en ningún momento obstruidos, bloqueados o cerrados con llave mientras el Generador de Vapor se encuentre en operación.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el generador de vapor cuenta con más de un nivel o elevación, en cada nivel deberá haber al menos dos accesos que cumplan los mismos requerimientos anteriores.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todos los accesos existirá un cartel con la prohibición expresa de entrada de personal ajeno al servicio de los generadores de vapor.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08c0e75ac_0_62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2. Accesos, espacios y circulación</a:t>
            </a:r>
            <a:endParaRPr sz="2000"/>
          </a:p>
        </p:txBody>
      </p:sp>
      <p:sp>
        <p:nvSpPr>
          <p:cNvPr id="109" name="Google Shape;109;g1008c0e75ac_0_62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La sala/área de generación de vapor que exceda de 47 m2 de superficie deberá contar con al menos dos accesos amplios, ubicados en diferentes direcciones.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Los generadores de vapor deberán estar instalados de manera tal que haya espacio suficiente entre éstos y otros equipos, paredes o estructuras, para permitir el paso holgado y acceso para la operación, mantenimiento e inspección normal y permita la apertura sin obstrucción de las puertas y bocas de inspección del generador de vapor. </a:t>
            </a:r>
            <a:endParaRPr sz="2200"/>
          </a:p>
        </p:txBody>
      </p:sp>
      <p:cxnSp>
        <p:nvCxnSpPr>
          <p:cNvPr id="110" name="Google Shape;110;g1008c0e75ac_0_62"/>
          <p:cNvCxnSpPr/>
          <p:nvPr/>
        </p:nvCxnSpPr>
        <p:spPr>
          <a:xfrm>
            <a:off x="212270" y="53446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g1008c0e75ac_0_62"/>
          <p:cNvSpPr txBox="1"/>
          <p:nvPr/>
        </p:nvSpPr>
        <p:spPr>
          <a:xfrm>
            <a:off x="467175" y="5373025"/>
            <a:ext cx="11490900" cy="9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diseñará de forma que satisfaga los requisitos mínimos de espacio, ergonomía y seguridad para desarrollar labores de operación, mantención, inspección y reparación.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Alrededor del generador de vapor se dejará un espacio libre no menor a 1,5 m.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todos los casos se deberán tomar en cuenta las recomendaciones del fabricante.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Asimismo, se deberá considerar espacio suficiente para permitir las actividades de reemplazo de tubos, cuando esto sea necesario.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08c0e75ac_0_69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3</a:t>
            </a:r>
            <a:r>
              <a:rPr lang="es-ES" sz="2000"/>
              <a:t>. Techo, paredes y estructuras metálicas</a:t>
            </a:r>
            <a:endParaRPr sz="2000"/>
          </a:p>
        </p:txBody>
      </p:sp>
      <p:sp>
        <p:nvSpPr>
          <p:cNvPr id="117" name="Google Shape;117;g1008c0e75ac_0_69"/>
          <p:cNvSpPr txBox="1"/>
          <p:nvPr>
            <p:ph idx="1" type="body"/>
          </p:nvPr>
        </p:nvSpPr>
        <p:spPr>
          <a:xfrm>
            <a:off x="838200" y="13695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Techo, paredes y estructuras metálicas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Toda sala/área de generación de vapor deberá certificar las medidas de protección contra incendios establecidas por la Dirección Nacional de Bomberos del Ministerio del Interior, y cumplir con los siguientes requisitos mínimos: </a:t>
            </a:r>
            <a:endParaRPr sz="2200"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Techo de material incombustible, liviano y que no presente resistencia a las ondas de explosión, en caso de accidentes¹. </a:t>
            </a:r>
            <a:endParaRPr sz="18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Las paredes y el piso deben ser de material incombustible.</a:t>
            </a:r>
            <a:endParaRPr sz="18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El generador de vapor deberá instalarse sobre bases que permitan un espacio mínimo de 30 cm por encima del nivel del suelo, para permitir inspeccionar y operar las válvulas de fondo.</a:t>
            </a:r>
            <a:endParaRPr sz="18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Las estructuras que soportan a los generadores de vapor, equipos auxiliares, chimeneas y recipientes de almacenamiento relacionados deberán considerar vibraciones, y otras cargas dinámicas y se instalarán de tal manera que las partes sometidas a cambios de temperatura se puedan expandir o contraer sin dificultad.</a:t>
            </a:r>
            <a:endParaRPr sz="1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1800"/>
              <a:t>Todas las escaleras, pasarelas y plataformas asociadas a los generadores de vapor deberán ser de construcción tal que estructuralmente resistan a las cargas normales de trabajo. </a:t>
            </a:r>
            <a:endParaRPr sz="1800"/>
          </a:p>
        </p:txBody>
      </p:sp>
      <p:cxnSp>
        <p:nvCxnSpPr>
          <p:cNvPr id="118" name="Google Shape;118;g1008c0e75ac_0_69"/>
          <p:cNvCxnSpPr/>
          <p:nvPr/>
        </p:nvCxnSpPr>
        <p:spPr>
          <a:xfrm>
            <a:off x="212270" y="58780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g1008c0e75ac_0_69"/>
          <p:cNvSpPr txBox="1"/>
          <p:nvPr/>
        </p:nvSpPr>
        <p:spPr>
          <a:xfrm>
            <a:off x="467175" y="5906425"/>
            <a:ext cx="11490900" cy="9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La altura no deberá ser inferior a 3 m por encima del nivel del suelo, debiendo estar al menos a un metro de la parte más alta del generador de vapor, y en el caso de contar con pasarelas o plataformas en la parte superior del generador de vapor, el operador deberá contar con al menos 1,8 m de espacio entre la plataforma y el techo y con buen acceso a las válvulas o accesorios que le corresponda accionar.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08c0e75ac_0_87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5</a:t>
            </a:r>
            <a:r>
              <a:rPr lang="es-ES" sz="2000"/>
              <a:t>. Ventilación e iluminación</a:t>
            </a:r>
            <a:endParaRPr sz="2000"/>
          </a:p>
        </p:txBody>
      </p:sp>
      <p:sp>
        <p:nvSpPr>
          <p:cNvPr id="125" name="Google Shape;125;g1008c0e75ac_0_87"/>
          <p:cNvSpPr txBox="1"/>
          <p:nvPr>
            <p:ph idx="1" type="body"/>
          </p:nvPr>
        </p:nvSpPr>
        <p:spPr>
          <a:xfrm>
            <a:off x="838200" y="13695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ES" sz="2200"/>
              <a:t>Ventilación e iluminación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La sala de generación de vapor deberá contar con al menos una fuente de ventilación de circulación continua y adecuada a cada caso. 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cxnSp>
        <p:nvCxnSpPr>
          <p:cNvPr id="126" name="Google Shape;126;g1008c0e75ac_0_87"/>
          <p:cNvCxnSpPr/>
          <p:nvPr/>
        </p:nvCxnSpPr>
        <p:spPr>
          <a:xfrm>
            <a:off x="212270" y="58780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g1008c0e75ac_0_87"/>
          <p:cNvSpPr txBox="1"/>
          <p:nvPr/>
        </p:nvSpPr>
        <p:spPr>
          <a:xfrm>
            <a:off x="467175" y="5982625"/>
            <a:ext cx="11490900" cy="9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Únicamente los generadores de vapor incluidos en la categoría E3 podrán ubicarse en salas de generación de vapor sin ventilación continua.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008c0e75ac_0_96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5. Ventilación e iluminación</a:t>
            </a:r>
            <a:endParaRPr sz="2000"/>
          </a:p>
        </p:txBody>
      </p:sp>
      <p:sp>
        <p:nvSpPr>
          <p:cNvPr id="133" name="Google Shape;133;g1008c0e75ac_0_96"/>
          <p:cNvSpPr txBox="1"/>
          <p:nvPr>
            <p:ph idx="1" type="body"/>
          </p:nvPr>
        </p:nvSpPr>
        <p:spPr>
          <a:xfrm>
            <a:off x="838200" y="13695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Ventilación e iluminación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rgbClr val="D8D8D8"/>
                </a:solidFill>
              </a:rPr>
              <a:t>La sala de generación de vapor deberá contar con al menos una fuente de ventilación de circulación continua y adecuada a cada caso.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Todo generador de vapor deberá tener un sistema de captación y expulsión de los gases y material particulado de la combustión, hasta fuera del área de operación. Este debe ser diseñado teniendo en cuenta las normas medioambientales vigentes, recomendaciones del fabricante, y/o estándares industriales, según sea aplicable.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008c0e75ac_0_103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5. Ventilación e iluminación</a:t>
            </a:r>
            <a:endParaRPr sz="2000"/>
          </a:p>
        </p:txBody>
      </p:sp>
      <p:sp>
        <p:nvSpPr>
          <p:cNvPr id="139" name="Google Shape;139;g1008c0e75ac_0_103"/>
          <p:cNvSpPr txBox="1"/>
          <p:nvPr>
            <p:ph idx="1" type="body"/>
          </p:nvPr>
        </p:nvSpPr>
        <p:spPr>
          <a:xfrm>
            <a:off x="838200" y="13695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Ventilación e iluminación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rgbClr val="D8D8D8"/>
                </a:solidFill>
              </a:rPr>
              <a:t>La sala de generación de vapor deberá contar con al menos una fuente de ventilación de circulación continua y adecuada a cada caso.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rgbClr val="D8D8D8"/>
                </a:solidFill>
              </a:rPr>
              <a:t>Todo generador de vapor deberá tener un sistema de captación y expulsión de los gases y material particulado de la combustión, hasta fuera del área de operación. Este debe ser diseñado teniendo en cuenta las normas medioambientales vigentes, recomendaciones del fabricante, y/o estándares industriales, según sea aplicable.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En las áreas internas de la sala/área de generación de vapor y en las externas aledañas, se debe cumplir con los niveles de iluminación establecidos en las normas de seguridad e higiene ocupación en sus versiones más actualizada, siendo la intensidad mínima de iluminación artificial de 100 lux.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cxnSp>
        <p:nvCxnSpPr>
          <p:cNvPr id="140" name="Google Shape;140;g1008c0e75ac_0_103"/>
          <p:cNvCxnSpPr/>
          <p:nvPr/>
        </p:nvCxnSpPr>
        <p:spPr>
          <a:xfrm>
            <a:off x="212270" y="58780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g1008c0e75ac_0_103"/>
          <p:cNvSpPr txBox="1"/>
          <p:nvPr/>
        </p:nvSpPr>
        <p:spPr>
          <a:xfrm>
            <a:off x="467175" y="5982625"/>
            <a:ext cx="11490900" cy="9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debe garantizar un sistema de emergencia de iluminación alterna en caso de pérdida del sistema normal de suministro del servicio eléctrico.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635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s-ES" sz="2000"/>
              <a:t>Reglamento de Generadores de Vapor URSEA, julio 2021</a:t>
            </a:r>
            <a:endParaRPr sz="20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79400" lvl="0" marL="635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fd96ee93aa_1_236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1. Emplazamiento y uso exclusivo</a:t>
            </a:r>
            <a:endParaRPr sz="2000"/>
          </a:p>
        </p:txBody>
      </p:sp>
      <p:sp>
        <p:nvSpPr>
          <p:cNvPr id="51" name="Google Shape;51;gfd96ee93aa_1_236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Emplazamiento y uso exclusivo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Todo generador de vapor y sus equipos auxiliares deberán ser instalados en un recinto denominado sala/área de generación de vapor en caso de ser confinado o abierto respectivamente, siendo las mismas de uso exclusivo. </a:t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52" name="Google Shape;52;gfd96ee93aa_1_236"/>
          <p:cNvCxnSpPr/>
          <p:nvPr/>
        </p:nvCxnSpPr>
        <p:spPr>
          <a:xfrm>
            <a:off x="212270" y="57256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3" name="Google Shape;53;gfd96ee93aa_1_236"/>
          <p:cNvSpPr txBox="1"/>
          <p:nvPr/>
        </p:nvSpPr>
        <p:spPr>
          <a:xfrm>
            <a:off x="838200" y="5906425"/>
            <a:ext cx="10363200" cy="6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el caso de los generadores de vapor incluidos en la categoría E3, no es requerido el uso exclusivo de la Sala de Generación de Vapor.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el caso de generadores de vapor que no pueden ser emplazados en un sitio fijo o exclusivo, por ejemplo: portátiles o que forman parte de un proceso productivo, se deberá generar una notificación explicativa a la Ursea de los apartamientos al Reglamento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08c0e75ac_0_1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1. Emplazamiento y uso exclusivo</a:t>
            </a:r>
            <a:endParaRPr sz="2000"/>
          </a:p>
        </p:txBody>
      </p:sp>
      <p:sp>
        <p:nvSpPr>
          <p:cNvPr id="59" name="Google Shape;59;g1008c0e75ac_0_1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Emplazamiento y uso exclusivo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Todo generador de vapor y sus equipos auxiliares deberán ser instalados en un recinto denominado sala/área de generación de vapor en caso de ser confinado o abierto respectivamente, siendo las mismas de uso exclusivo.</a:t>
            </a:r>
            <a:r>
              <a:rPr lang="es-ES" sz="2200"/>
              <a:t>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No se permitirá el almacenamiento de productos, con la excepción del depósito de consumo diario necesarios para la operación del generador de vapor, con una capacidad de hasta 2000 litros. </a:t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08c0e75ac_0_8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1. Emplazamiento y uso exclusivo</a:t>
            </a:r>
            <a:endParaRPr sz="2000"/>
          </a:p>
        </p:txBody>
      </p:sp>
      <p:sp>
        <p:nvSpPr>
          <p:cNvPr id="65" name="Google Shape;65;g1008c0e75ac_0_8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Emplazamiento y uso exclusivo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Todo generador de vapor y sus equipos auxiliares deberán ser instalados en un recinto denominado sala/área de generación de vapor en caso de ser confinado o abierto respectivamente, siendo las mismas de uso exclusivo.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No se permitirá el almacenamiento de productos, con la excepción del depósito de consumo diario necesarios para la operación del generador de vapor, con una capacidad de hasta 2000 litros.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Se prohíbe todo trabajo no relacionado con los generadores de vapor.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08c0e75ac_0_15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1. Emplazamiento y uso exclusivo</a:t>
            </a:r>
            <a:endParaRPr sz="2000"/>
          </a:p>
        </p:txBody>
      </p:sp>
      <p:sp>
        <p:nvSpPr>
          <p:cNvPr id="71" name="Google Shape;71;g1008c0e75ac_0_15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Emplazamiento y uso exclusivo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Todo generador de vapor y sus equipos auxiliares deberán ser instalados en un recinto denominado sala/área de generación de vapor en caso de ser confinado o abierto respectivamente, siendo las mismas de uso exclusivo.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No se permitirá el almacenamiento de productos, con la excepción del depósito de consumo diario necesarios para la operación del generador de vapor, con una capacidad de hasta 2000 litros.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Se prohíbe todo trabajo no relacionado con los generadores de vapor.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En los casos que la sala de generación de vapor esté emplazada en una edificación no deberá estar ubicada junto a un lugar destinado a habitación o trabajo donde haya personal fijo, o locales de pública concurrencia.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08c0e75ac_0_21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</a:t>
            </a:r>
            <a:r>
              <a:rPr lang="es-ES" sz="2000"/>
              <a:t>. Accesos, espacios y circulación</a:t>
            </a:r>
            <a:endParaRPr sz="2000"/>
          </a:p>
        </p:txBody>
      </p:sp>
      <p:sp>
        <p:nvSpPr>
          <p:cNvPr id="77" name="Google Shape;77;g1008c0e75ac_0_21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Los generadores de vapor deberán ubicarse a una distancia mínima de 3 m de lugares de habitación, propiedades de terceros, vías públicas y depósitos de combustible, materiales inflamables o explosivos. En el caso de generadores de vapor incluidos en las categorías G y E2, deberán ubicarse a una distancia mínima de 35 m del límite de propiedad.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08c0e75ac_0_32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2. Accesos, espacios y circulación</a:t>
            </a:r>
            <a:endParaRPr sz="2000"/>
          </a:p>
        </p:txBody>
      </p:sp>
      <p:sp>
        <p:nvSpPr>
          <p:cNvPr id="83" name="Google Shape;83;g1008c0e75ac_0_32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Los generadores de vapor deberán ubicarse a una distancia mínima de 3 m de lugares de habitación, propiedades de terceros, vías públicas y depósitos de combustible, materiales inflamables o explosivos. En el caso de generadores de vapor incluidos en las categorías G y E2, deberán ubicarse a una distancia mínima de 35 m del límite de propiedad.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Cuando existan riesgos de propagación de incendio o explosión en locales adjuntos, la separación entre estos dos espacios será completa y mediante muro divisorio sin puertas ni ventanas, con una distancia mínima de 3 m entre el o los generadores de vapor y el sitio de manipulación de estos materiales.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08c0e75ac_0_37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2. Accesos, espacios y circulación</a:t>
            </a:r>
            <a:endParaRPr sz="2000"/>
          </a:p>
        </p:txBody>
      </p:sp>
      <p:sp>
        <p:nvSpPr>
          <p:cNvPr id="89" name="Google Shape;89;g1008c0e75ac_0_37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Los generadores de vapor deberán ubicarse a una distancia mínima de 3 m de lugares de habitación, propiedades de terceros, vías públicas y depósitos de combustible, materiales inflamables o explosivos. En el caso de generadores de vapor incluidos en las categorías G y E2, deberán ubicarse a una distancia mínima de 35 m del límite de propiedad.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Cuando existan riesgos de propagación de incendio o explosión en locales adjuntos, la separación entre estos dos espacios será completa y mediante muro divisorio sin puertas ni ventanas, con una distancia mínima de 3 m entre el o los generadores de vapor y el sitio de manipulación de estos materiales.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Toda sala/área de generación de vapor deberá disponer de acceso fácil y seguro, necesario para la operación y el mantenimiento del generador de vapor, y que resulte práctica como salida en caso de emergencias.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08c0e75ac_0_27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Sala / Área de generación de vapor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2. Accesos, espacios y circulación</a:t>
            </a:r>
            <a:endParaRPr sz="2000"/>
          </a:p>
        </p:txBody>
      </p:sp>
      <p:sp>
        <p:nvSpPr>
          <p:cNvPr id="95" name="Google Shape;95;g1008c0e75ac_0_27"/>
          <p:cNvSpPr txBox="1"/>
          <p:nvPr>
            <p:ph idx="1" type="body"/>
          </p:nvPr>
        </p:nvSpPr>
        <p:spPr>
          <a:xfrm>
            <a:off x="838200" y="1521975"/>
            <a:ext cx="10515600" cy="49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s-ES" sz="2200"/>
              <a:t>Accesos, espacios y circulación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Los generadores de vapor deberán ubicarse a una distancia mínima de 3 m de lugares de habitación, propiedades de terceros, vías públicas y depósitos de combustible, materiales inflamables o explosivos. En el caso de generadores de vapor incluidos en las categorías G y E2, deberán ubicarse a una distancia mínima de 35 m del límite de propiedad.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Cuando existan riesgos de propagación de incendio o explosión en locales adjuntos, la separación entre estos dos espacios será completa y mediante muro divisorio sin puertas ni ventanas, con una distancia mínima de 3 m entre el o los generadores de vapor y el sitio de manipulación de estos materiales.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Toda sala/área de generación de vapor deberá disponer de acceso fácil y seguro, necesario para la operación y el mantenimiento del generador de vapor, y que resulte práctica como salida en caso de emergencias. 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Se deberá disponer de interruptor remoto de apagado para casos de emergencia de acuerdo a lo establecido en el artículo 105.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2021-08-04T22:27:42Z</dcterms:created>
  <dc:creator>Andres Posada</dc:creator>
</cp:coreProperties>
</file>