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sldIdLst>
    <p:sldId id="256" r:id="rId2"/>
    <p:sldId id="257" r:id="rId3"/>
    <p:sldId id="264" r:id="rId4"/>
    <p:sldId id="274" r:id="rId5"/>
    <p:sldId id="273" r:id="rId6"/>
    <p:sldId id="275" r:id="rId7"/>
    <p:sldId id="276" r:id="rId8"/>
    <p:sldId id="265" r:id="rId9"/>
    <p:sldId id="269" r:id="rId10"/>
    <p:sldId id="270" r:id="rId11"/>
    <p:sldId id="271" r:id="rId12"/>
    <p:sldId id="272" r:id="rId13"/>
    <p:sldId id="268" r:id="rId14"/>
    <p:sldId id="266" r:id="rId15"/>
    <p:sldId id="267" r:id="rId16"/>
    <p:sldId id="263" r:id="rId17"/>
    <p:sldId id="258" r:id="rId18"/>
    <p:sldId id="259"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100" d="100"/>
          <a:sy n="100" d="100"/>
        </p:scale>
        <p:origin x="108" y="624"/>
      </p:cViewPr>
      <p:guideLst>
        <p:guide orient="horz" pos="2160"/>
        <p:guide pos="2880"/>
      </p:guideLst>
    </p:cSldViewPr>
  </p:slideViewPr>
  <p:outlineViewPr>
    <p:cViewPr>
      <p:scale>
        <a:sx n="33" d="100"/>
        <a:sy n="33" d="100"/>
      </p:scale>
      <p:origin x="0" y="5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EE9AFF-9D63-47BB-A3BB-47877D28C90C}" type="datetimeFigureOut">
              <a:rPr lang="es-ES" smtClean="0"/>
              <a:pPr/>
              <a:t>04/11/2022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D308B4-D779-42E7-945B-3EDE54C908A0}"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BCD3FBCF-FD6A-4257-A130-3765CF9DD804}" type="datetimeFigureOut">
              <a:rPr lang="es-ES" smtClean="0"/>
              <a:pPr/>
              <a:t>04/11/2022</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3C8952-6DDD-40CB-81BA-127394C877DB}" type="slidenum">
              <a:rPr lang="es-ES" smtClean="0"/>
              <a:pPr/>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CD3FBCF-FD6A-4257-A130-3765CF9DD804}" type="datetimeFigureOut">
              <a:rPr lang="es-ES" smtClean="0"/>
              <a:pPr/>
              <a:t>04/11/2022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3C8952-6DDD-40CB-81BA-127394C877DB}"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203C8952-6DDD-40CB-81BA-127394C877DB}" type="slidenum">
              <a:rPr lang="es-ES" smtClean="0"/>
              <a:pPr/>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CD3FBCF-FD6A-4257-A130-3765CF9DD804}" type="datetimeFigureOut">
              <a:rPr lang="es-ES" smtClean="0"/>
              <a:pPr/>
              <a:t>04/11/2022</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BCD3FBCF-FD6A-4257-A130-3765CF9DD804}" type="datetimeFigureOut">
              <a:rPr lang="es-ES" smtClean="0"/>
              <a:pPr/>
              <a:t>04/11/2022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203C8952-6DDD-40CB-81BA-127394C877DB}" type="slidenum">
              <a:rPr lang="es-ES" smtClean="0"/>
              <a:pPr/>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BCD3FBCF-FD6A-4257-A130-3765CF9DD804}" type="datetimeFigureOut">
              <a:rPr lang="es-ES" smtClean="0"/>
              <a:pPr/>
              <a:t>04/11/2022</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3C8952-6DDD-40CB-81BA-127394C877DB}" type="slidenum">
              <a:rPr lang="es-ES" smtClean="0"/>
              <a:pPr/>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BCD3FBCF-FD6A-4257-A130-3765CF9DD804}" type="datetimeFigureOut">
              <a:rPr lang="es-ES" smtClean="0"/>
              <a:pPr/>
              <a:t>04/11/2022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03C8952-6DDD-40CB-81BA-127394C877DB}" type="slidenum">
              <a:rPr lang="es-ES" smtClean="0"/>
              <a:pPr/>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BCD3FBCF-FD6A-4257-A130-3765CF9DD804}" type="datetimeFigureOut">
              <a:rPr lang="es-ES" smtClean="0"/>
              <a:pPr/>
              <a:t>04/11/2022</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203C8952-6DDD-40CB-81BA-127394C877DB}" type="slidenum">
              <a:rPr lang="es-ES" smtClean="0"/>
              <a:pPr/>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CD3FBCF-FD6A-4257-A130-3765CF9DD804}" type="datetimeFigureOut">
              <a:rPr lang="es-ES" smtClean="0"/>
              <a:pPr/>
              <a:t>04/11/2022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203C8952-6DDD-40CB-81BA-127394C877D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BCD3FBCF-FD6A-4257-A130-3765CF9DD804}" type="datetimeFigureOut">
              <a:rPr lang="es-ES" smtClean="0"/>
              <a:pPr/>
              <a:t>04/11/2022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203C8952-6DDD-40CB-81BA-127394C877D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03C8952-6DDD-40CB-81BA-127394C877DB}" type="slidenum">
              <a:rPr lang="es-ES" smtClean="0"/>
              <a:pPr/>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BCD3FBCF-FD6A-4257-A130-3765CF9DD804}" type="datetimeFigureOut">
              <a:rPr lang="es-ES" smtClean="0"/>
              <a:pPr/>
              <a:t>04/11/2022</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203C8952-6DDD-40CB-81BA-127394C877DB}" type="slidenum">
              <a:rPr lang="es-ES" smtClean="0"/>
              <a:pPr/>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BCD3FBCF-FD6A-4257-A130-3765CF9DD804}" type="datetimeFigureOut">
              <a:rPr lang="es-ES" smtClean="0"/>
              <a:pPr/>
              <a:t>04/11/2022</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CD3FBCF-FD6A-4257-A130-3765CF9DD804}" type="datetimeFigureOut">
              <a:rPr lang="es-ES" smtClean="0"/>
              <a:pPr/>
              <a:t>04/11/2022</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03C8952-6DDD-40CB-81BA-127394C877DB}" type="slidenum">
              <a:rPr lang="es-ES" smtClean="0"/>
              <a:pPr/>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MX" dirty="0" smtClean="0"/>
              <a:t> Dra. Ana </a:t>
            </a:r>
            <a:r>
              <a:rPr lang="es-MX" dirty="0" err="1" smtClean="0"/>
              <a:t>Sotelo</a:t>
            </a:r>
            <a:r>
              <a:rPr lang="es-MX" dirty="0" smtClean="0"/>
              <a:t> Márquez</a:t>
            </a:r>
          </a:p>
          <a:p>
            <a:r>
              <a:rPr lang="es-MX" dirty="0" smtClean="0"/>
              <a:t>Lección 7</a:t>
            </a:r>
          </a:p>
          <a:p>
            <a:r>
              <a:rPr lang="es-MX" dirty="0" smtClean="0"/>
              <a:t>Estado. Fines. Cometidos. Funciones. Estructura.</a:t>
            </a:r>
            <a:endParaRPr lang="es-MX" dirty="0" smtClean="0"/>
          </a:p>
        </p:txBody>
      </p:sp>
      <p:sp>
        <p:nvSpPr>
          <p:cNvPr id="2" name="1 Título"/>
          <p:cNvSpPr>
            <a:spLocks noGrp="1"/>
          </p:cNvSpPr>
          <p:nvPr>
            <p:ph type="ctrTitle"/>
          </p:nvPr>
        </p:nvSpPr>
        <p:spPr/>
        <p:txBody>
          <a:bodyPr/>
          <a:lstStyle/>
          <a:p>
            <a:r>
              <a:rPr lang="es-UY" dirty="0" smtClean="0"/>
              <a:t>Pizarra</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UY" dirty="0" smtClean="0"/>
              <a:t>Otra corriente limita el concepto de servicio público a determinadas actividades estatales, que serían las que tienen por objeto satisfacer una necesidad colectiva mediante prestaciones dirigidas directa e inmediatamente a las personas individualmente consideradas (usuarios). Esta concepción restringe el concepto de servicio público, excluyendo actividades estatales en que no aparece en forma inmediata un usuario individual (el cometido de defensa exterior, por </a:t>
            </a:r>
            <a:r>
              <a:rPr lang="es-UY" dirty="0" err="1" smtClean="0"/>
              <a:t>ej</a:t>
            </a:r>
            <a:r>
              <a:rPr lang="es-UY" dirty="0" smtClean="0"/>
              <a:t> quedaría excluido).</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endParaRPr lang="es-UY" dirty="0" smtClean="0"/>
          </a:p>
          <a:p>
            <a:r>
              <a:rPr lang="es-UY" dirty="0" smtClean="0"/>
              <a:t>Es en este último sentido que nos referimos a los servicios públicos y no en el sentido amplio, que identifica servicio público con cualquier actividad del Estado, a pesar que nuestra Constitución, en los artículos 24, 86 y 149 , maneja el sentido amplio propuesto por la doctrina francesa.</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92500" lnSpcReduction="10000"/>
          </a:bodyPr>
          <a:lstStyle/>
          <a:p>
            <a:r>
              <a:rPr lang="es-UY" dirty="0" smtClean="0"/>
              <a:t>Siguiendo entonces la segunda postura las características  de los servicios públicos son: </a:t>
            </a:r>
          </a:p>
          <a:p>
            <a:pPr>
              <a:buNone/>
            </a:pPr>
            <a:r>
              <a:rPr lang="es-UY" dirty="0" smtClean="0"/>
              <a:t> </a:t>
            </a:r>
            <a:r>
              <a:rPr lang="es-UY" dirty="0" smtClean="0"/>
              <a:t>   -La determinación de si una actividad constituye un servicio público pertenece a la ley.</a:t>
            </a:r>
          </a:p>
          <a:p>
            <a:pPr>
              <a:buNone/>
            </a:pPr>
            <a:r>
              <a:rPr lang="es-UY" dirty="0" smtClean="0"/>
              <a:t> </a:t>
            </a:r>
            <a:r>
              <a:rPr lang="es-UY" dirty="0" smtClean="0"/>
              <a:t>   -El servicio público se regula por el derecho público.</a:t>
            </a:r>
          </a:p>
          <a:p>
            <a:pPr>
              <a:buNone/>
            </a:pPr>
            <a:r>
              <a:rPr lang="es-UY" dirty="0" smtClean="0"/>
              <a:t>    -Satisfacen necesidades básicas de la población. </a:t>
            </a:r>
            <a:r>
              <a:rPr lang="es-UY" dirty="0" err="1" smtClean="0"/>
              <a:t>Ej</a:t>
            </a:r>
            <a:r>
              <a:rPr lang="es-UY" dirty="0" smtClean="0"/>
              <a:t> suministro de energía eléctrica. </a:t>
            </a:r>
          </a:p>
          <a:p>
            <a:pPr>
              <a:buFontTx/>
              <a:buChar char="-"/>
            </a:pPr>
            <a:r>
              <a:rPr lang="es-UY" dirty="0" smtClean="0"/>
              <a:t>-Estos servicios públicos deben ser ejecutados por las entidades estatales pero pueden ser ejecutados por concesiones. (no perpetuas art. 51 de la CN). </a:t>
            </a:r>
          </a:p>
          <a:p>
            <a:pPr>
              <a:buFontTx/>
              <a:buChar char="-"/>
            </a:pPr>
            <a:r>
              <a:rPr lang="es-UY" dirty="0" smtClean="0"/>
              <a:t>Se financia a través de precios y tasas.</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endParaRPr lang="es-UY" dirty="0" smtClean="0"/>
          </a:p>
          <a:p>
            <a:r>
              <a:rPr lang="es-UY" dirty="0" smtClean="0"/>
              <a:t>Concesión: acto o contrato jurídico por el cual el Estado le encarga temporalmente a la persona física o jurídica la ejecución de un servicio público para que lo realice bajo su cuenta y riesgo, percibiendo una retribución directa de los usuarios y sometido a un régimen de derecho público. </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endParaRPr lang="es-UY" dirty="0" smtClean="0"/>
          </a:p>
          <a:p>
            <a:r>
              <a:rPr lang="es-UY" dirty="0" smtClean="0"/>
              <a:t>Servicios sociales – Actividades que satisfacen necesidades básicas de la población procurando un adecuado nivel de vida para los habitantes, sin perseguir fines de lucro. </a:t>
            </a:r>
          </a:p>
          <a:p>
            <a:endParaRPr lang="es-UY" dirty="0" smtClean="0"/>
          </a:p>
          <a:p>
            <a:r>
              <a:rPr lang="es-UY" dirty="0" smtClean="0"/>
              <a:t>Ej. educación, salud, seguridad social entre otras.</a:t>
            </a:r>
            <a:endParaRPr lang="es-UY" dirty="0" smtClean="0"/>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endParaRPr lang="es-UY" dirty="0" smtClean="0"/>
          </a:p>
          <a:p>
            <a:r>
              <a:rPr lang="es-UY" dirty="0" smtClean="0"/>
              <a:t>Actividad </a:t>
            </a:r>
            <a:r>
              <a:rPr lang="es-UY" dirty="0" smtClean="0"/>
              <a:t>económica a cargo del Estado.</a:t>
            </a:r>
          </a:p>
          <a:p>
            <a:pPr>
              <a:buNone/>
            </a:pPr>
            <a:r>
              <a:rPr lang="es-UY" dirty="0" smtClean="0"/>
              <a:t>   Esta actividad se puede prestar en régimen de libre concurrencia o monopolio.</a:t>
            </a:r>
          </a:p>
          <a:p>
            <a:pPr>
              <a:buNone/>
            </a:pPr>
            <a:endParaRPr lang="es-UY" dirty="0" smtClean="0"/>
          </a:p>
          <a:p>
            <a:pPr>
              <a:buNone/>
            </a:pPr>
            <a:r>
              <a:rPr lang="es-UY" dirty="0" smtClean="0"/>
              <a:t>    Por ej. energía eléctrica, seguros.</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UY" b="1" dirty="0" smtClean="0"/>
              <a:t>Estructura del Estado. </a:t>
            </a:r>
          </a:p>
          <a:p>
            <a:endParaRPr lang="es-UY" dirty="0" smtClean="0"/>
          </a:p>
          <a:p>
            <a:r>
              <a:rPr lang="es-UY" dirty="0" smtClean="0"/>
              <a:t>Uruguay es un estado unitario. El concepto de estado unitario es opuesto al de sistema federal.</a:t>
            </a:r>
          </a:p>
          <a:p>
            <a:r>
              <a:rPr lang="es-UY" dirty="0" smtClean="0"/>
              <a:t>No existen por lo tanto estados miembros sino que existen partes del territorio (departamentos) con cierto grado de descentralización. </a:t>
            </a:r>
          </a:p>
          <a:p>
            <a:r>
              <a:rPr lang="es-UY" dirty="0" smtClean="0"/>
              <a:t>Descentralizar implica quitar poder del centro. </a:t>
            </a:r>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pPr algn="r"/>
            <a:endParaRPr lang="es-UY" dirty="0" smtClean="0"/>
          </a:p>
          <a:p>
            <a:pPr algn="just">
              <a:buNone/>
            </a:pPr>
            <a:r>
              <a:rPr lang="es-UY" dirty="0" smtClean="0"/>
              <a:t>   La Junta </a:t>
            </a:r>
            <a:r>
              <a:rPr lang="es-UY" dirty="0" err="1" smtClean="0"/>
              <a:t>Dptal</a:t>
            </a:r>
            <a:r>
              <a:rPr lang="es-UY" dirty="0" smtClean="0"/>
              <a:t> es un órgano compuesto por 31 miembros.</a:t>
            </a:r>
          </a:p>
          <a:p>
            <a:pPr algn="just">
              <a:buNone/>
            </a:pPr>
            <a:r>
              <a:rPr lang="es-UY" dirty="0" smtClean="0"/>
              <a:t>   Conforme al art. 273 de la CN tiene función legislativa y de control (prevista en los arts. 284 y 286 CN)</a:t>
            </a:r>
          </a:p>
          <a:p>
            <a:pPr algn="just">
              <a:buNone/>
            </a:pPr>
            <a:r>
              <a:rPr lang="es-UY" dirty="0" smtClean="0"/>
              <a:t>    El órgano jerarca municipal es un órgano unipersonal constituido por un solo cargo el intendente. (art. 268 CN)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UY" dirty="0" smtClean="0"/>
              <a:t>Art. 287 y 288 – autoridades locales</a:t>
            </a:r>
          </a:p>
          <a:p>
            <a:endParaRPr lang="es-UY" dirty="0" smtClean="0"/>
          </a:p>
          <a:p>
            <a:r>
              <a:rPr lang="es-UY" dirty="0" smtClean="0"/>
              <a:t>La </a:t>
            </a:r>
            <a:r>
              <a:rPr lang="es-UY" dirty="0" smtClean="0"/>
              <a:t>SCJ controla la constitucionalidad </a:t>
            </a:r>
            <a:r>
              <a:rPr lang="es-UY" dirty="0" smtClean="0"/>
              <a:t>también de </a:t>
            </a:r>
            <a:r>
              <a:rPr lang="es-UY" dirty="0" smtClean="0"/>
              <a:t>los decretos </a:t>
            </a:r>
            <a:r>
              <a:rPr lang="es-UY" dirty="0" smtClean="0"/>
              <a:t>departamentales  como lo hace respecto a las leyes. </a:t>
            </a:r>
            <a:r>
              <a:rPr lang="es-UY" dirty="0" smtClean="0"/>
              <a:t>(art.260 CN).</a:t>
            </a:r>
          </a:p>
          <a:p>
            <a:endParaRPr lang="es-UY" dirty="0" smtClean="0"/>
          </a:p>
          <a:p>
            <a:r>
              <a:rPr lang="es-UY" dirty="0" smtClean="0"/>
              <a:t>Controles </a:t>
            </a:r>
            <a:r>
              <a:rPr lang="es-UY" dirty="0" smtClean="0"/>
              <a:t>específicos de la actividad departamental: arts. 300, 301 y 303 de la CN.</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UY" b="1" dirty="0" smtClean="0"/>
              <a:t>Estado</a:t>
            </a:r>
            <a:r>
              <a:rPr lang="es-ES" b="1" dirty="0" smtClean="0"/>
              <a:t>. </a:t>
            </a:r>
            <a:r>
              <a:rPr lang="es-ES" b="1" dirty="0" smtClean="0"/>
              <a:t> Tres conceptos importantes.</a:t>
            </a:r>
          </a:p>
          <a:p>
            <a:pPr>
              <a:buNone/>
            </a:pPr>
            <a:r>
              <a:rPr lang="es-ES" dirty="0" smtClean="0"/>
              <a:t>   </a:t>
            </a:r>
            <a:r>
              <a:rPr lang="es-ES" b="1" dirty="0" smtClean="0"/>
              <a:t>Fines.</a:t>
            </a:r>
            <a:r>
              <a:rPr lang="es-ES" dirty="0" smtClean="0"/>
              <a:t> Los fines son cometidos o metas que el Estado se propone alcanzar.</a:t>
            </a:r>
          </a:p>
          <a:p>
            <a:pPr>
              <a:buNone/>
            </a:pPr>
            <a:r>
              <a:rPr lang="es-UY" dirty="0" smtClean="0"/>
              <a:t>   </a:t>
            </a:r>
            <a:r>
              <a:rPr lang="es-UY" b="1" dirty="0" smtClean="0"/>
              <a:t>Funciones. </a:t>
            </a:r>
            <a:r>
              <a:rPr lang="es-UY" dirty="0" smtClean="0"/>
              <a:t>Las funciones son poderes o formas jurídicas que el Estado dispone para el cumplimiento de sus cometidos. </a:t>
            </a:r>
            <a:r>
              <a:rPr lang="es-UY" dirty="0" err="1" smtClean="0"/>
              <a:t>Ej</a:t>
            </a:r>
            <a:r>
              <a:rPr lang="es-UY" dirty="0" smtClean="0"/>
              <a:t> función legislativa, función administrativa y función judicial.</a:t>
            </a:r>
          </a:p>
          <a:p>
            <a:pPr>
              <a:buNone/>
            </a:pPr>
            <a:r>
              <a:rPr lang="es-UY" dirty="0" smtClean="0"/>
              <a:t>   </a:t>
            </a:r>
            <a:r>
              <a:rPr lang="es-UY" b="1" dirty="0" smtClean="0"/>
              <a:t>Cometidos.</a:t>
            </a:r>
            <a:r>
              <a:rPr lang="es-UY" dirty="0" smtClean="0"/>
              <a:t> Son tareas que el derecho pone a cargo de las entidades estatales para cumplir con sus objetivos.</a:t>
            </a:r>
          </a:p>
          <a:p>
            <a:pPr>
              <a:buNone/>
            </a:pPr>
            <a:endParaRPr lang="es-E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endParaRPr lang="es-UY" dirty="0" smtClean="0"/>
          </a:p>
          <a:p>
            <a:r>
              <a:rPr lang="es-UY" dirty="0" smtClean="0"/>
              <a:t>Cometidos esenciales. Cometidos inherentes a la naturaleza del Estado, solo se conciben prestados directamente por él. </a:t>
            </a:r>
            <a:r>
              <a:rPr lang="es-UY" dirty="0" err="1" smtClean="0"/>
              <a:t>Ej</a:t>
            </a:r>
            <a:r>
              <a:rPr lang="es-UY" dirty="0" smtClean="0"/>
              <a:t> relaciones exteriores, </a:t>
            </a:r>
            <a:r>
              <a:rPr lang="es-UY" dirty="0" smtClean="0"/>
              <a:t>defensa nacional, </a:t>
            </a:r>
            <a:r>
              <a:rPr lang="es-UY" dirty="0" smtClean="0"/>
              <a:t>la seguridad interior, se agrega la actividad financiera.</a:t>
            </a:r>
            <a:endParaRPr lang="es-UY" dirty="0" smtClean="0"/>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endParaRPr lang="es-UY" dirty="0" smtClean="0"/>
          </a:p>
          <a:p>
            <a:r>
              <a:rPr lang="es-UY" dirty="0" smtClean="0"/>
              <a:t>Relaciones exteriores. Se las define como toda acción del Estado destinada a producir efectos fuera de fronteras. Pone al Estado en contacto con otros sujetos de derecho internacional, dando lugar a las relaciones internacionales. </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sz="quarter" idx="1"/>
          </p:nvPr>
        </p:nvSpPr>
        <p:spPr/>
        <p:txBody>
          <a:bodyPr/>
          <a:lstStyle/>
          <a:p>
            <a:r>
              <a:rPr lang="es-UY" dirty="0" smtClean="0"/>
              <a:t>Defensa nacional. consiste en defender el honor , la independencia, la paz e integridad del territorio del Estado, su Constitución y sus leyes.</a:t>
            </a:r>
          </a:p>
          <a:p>
            <a:endParaRPr lang="es-UY" dirty="0" smtClean="0"/>
          </a:p>
          <a:p>
            <a:r>
              <a:rPr lang="es-UY" dirty="0" smtClean="0"/>
              <a:t>Seguridad interior. Tiene por objeto el mantenimiento del orden público, entendiendo por tal un estado de hecho en que se realizan valores de seguridad, salubridad y tranquilidad pública.</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UY" dirty="0" smtClean="0"/>
              <a:t>Actividad financiera. Es la actividad destinada a la obtención, administración y empleo de recursos monetarios necesarios  para satisfacer necesidades públicas.  Es una actividad compleja, instrumental, que presenta una dimensión técnica y uno de sus elementos principales es el presupuesto. </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UY" dirty="0" smtClean="0"/>
              <a:t>En cuanto al régimen jurídico de los cometidos esenciales, es generalmente aceptado  que: </a:t>
            </a:r>
          </a:p>
          <a:p>
            <a:pPr>
              <a:buFontTx/>
              <a:buChar char="-"/>
            </a:pPr>
            <a:r>
              <a:rPr lang="es-UY" dirty="0" smtClean="0"/>
              <a:t>Para su cumplimiento el Estado está dotado de facultades más intensas que para la realización de otros cometidos.</a:t>
            </a:r>
          </a:p>
          <a:p>
            <a:pPr>
              <a:buFontTx/>
              <a:buChar char="-"/>
            </a:pPr>
            <a:r>
              <a:rPr lang="es-UY" dirty="0" smtClean="0"/>
              <a:t>Se prestan a todos en forma indeterminada.</a:t>
            </a:r>
          </a:p>
          <a:p>
            <a:pPr>
              <a:buFontTx/>
              <a:buChar char="-"/>
            </a:pPr>
            <a:r>
              <a:rPr lang="es-UY" dirty="0" smtClean="0"/>
              <a:t>La violación a los deberes por parte de los individuos habilita al Estado a imponer sanciones severas.</a:t>
            </a:r>
          </a:p>
          <a:p>
            <a:pPr>
              <a:buFontTx/>
              <a:buChar char="-"/>
            </a:pPr>
            <a:r>
              <a:rPr lang="es-UY" dirty="0" smtClean="0"/>
              <a:t>La relación del particular es la de súbdito. Se financia a través de tributos.</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endParaRPr lang="es-UY" dirty="0" smtClean="0"/>
          </a:p>
          <a:p>
            <a:r>
              <a:rPr lang="es-UY" dirty="0" smtClean="0"/>
              <a:t>Servicios </a:t>
            </a:r>
            <a:r>
              <a:rPr lang="es-UY" dirty="0" smtClean="0"/>
              <a:t>públicos. </a:t>
            </a:r>
            <a:r>
              <a:rPr lang="es-UY" dirty="0" smtClean="0"/>
              <a:t>Actividades desarrolladas por las entidades estatales o por particulares en régimen de concesión para satisfacer necesidades colectivas impostergables, mediante prestaciones suministradas directamente a los individuos en un régimen jurídico de derecho público.</a:t>
            </a:r>
            <a:endParaRPr lang="es-UY" dirty="0" smtClean="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lnSpcReduction="10000"/>
          </a:bodyPr>
          <a:lstStyle/>
          <a:p>
            <a:r>
              <a:rPr lang="es-UY" dirty="0" smtClean="0"/>
              <a:t>A la expresión servicios públicos se le asignan diversos significados. </a:t>
            </a:r>
          </a:p>
          <a:p>
            <a:r>
              <a:rPr lang="es-UY" dirty="0" smtClean="0"/>
              <a:t>Para la doctrina francesa los servicios públicos son las actividades que desarrollan las entidades estatales o que </a:t>
            </a:r>
            <a:r>
              <a:rPr lang="es-UY" dirty="0" err="1" smtClean="0"/>
              <a:t>on</a:t>
            </a:r>
            <a:r>
              <a:rPr lang="es-UY" dirty="0" smtClean="0"/>
              <a:t> realizadas bajo su control, en régimen de derecho público, con el objeto de satisfacer una necesidad general en forma regular y continua. </a:t>
            </a:r>
          </a:p>
          <a:p>
            <a:r>
              <a:rPr lang="es-UY" dirty="0" smtClean="0"/>
              <a:t>Conforme a esta postura la noción abarcaría la totalidad de las actividades estatales, incluyendo las que consignamos como cometidos esenciales. </a:t>
            </a:r>
            <a:endParaRPr lang="es-E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1034</TotalTime>
  <Words>960</Words>
  <Application>Microsoft Office PowerPoint</Application>
  <PresentationFormat>Presentación en pantalla (4:3)</PresentationFormat>
  <Paragraphs>60</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Civil</vt:lpstr>
      <vt:lpstr>Pizarra</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Ana Sotelo</dc:creator>
  <cp:lastModifiedBy>Ana Sotelo</cp:lastModifiedBy>
  <cp:revision>88</cp:revision>
  <dcterms:created xsi:type="dcterms:W3CDTF">2021-11-09T17:42:50Z</dcterms:created>
  <dcterms:modified xsi:type="dcterms:W3CDTF">2022-11-04T16:04:22Z</dcterms:modified>
</cp:coreProperties>
</file>