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266" r:id="rId6"/>
    <p:sldId id="268" r:id="rId7"/>
    <p:sldId id="271" r:id="rId8"/>
    <p:sldId id="272" r:id="rId9"/>
    <p:sldId id="274" r:id="rId10"/>
    <p:sldId id="257" r:id="rId11"/>
    <p:sldId id="261" r:id="rId12"/>
    <p:sldId id="264" r:id="rId13"/>
    <p:sldId id="258" r:id="rId14"/>
    <p:sldId id="262" r:id="rId15"/>
    <p:sldId id="265" r:id="rId16"/>
    <p:sldId id="269" r:id="rId17"/>
    <p:sldId id="270" r:id="rId18"/>
    <p:sldId id="259" r:id="rId19"/>
    <p:sldId id="260" r:id="rId20"/>
    <p:sldId id="263"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8/7/2022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8/7/2022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8/7/2022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8/7/2022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8/7/2022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8/7/2022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8/7/2022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8/7/2022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8/7/2022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8/7/2022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8/7/2022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8/7/2022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8/7/2022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reate.kahoot.it/details/bc2c8543-5f52-46d5-8f43-bba8d28270f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n-US" sz="5400" dirty="0"/>
              <a:t>FINDING THE MAIN IDEA</a:t>
            </a:r>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
        <p:nvSpPr>
          <p:cNvPr id="4" name="TextBox 3">
            <a:extLst>
              <a:ext uri="{FF2B5EF4-FFF2-40B4-BE49-F238E27FC236}">
                <a16:creationId xmlns:a16="http://schemas.microsoft.com/office/drawing/2014/main" id="{6FD62F3D-528B-4371-A4D3-D86D91BF73AF}"/>
              </a:ext>
            </a:extLst>
          </p:cNvPr>
          <p:cNvSpPr txBox="1"/>
          <p:nvPr/>
        </p:nvSpPr>
        <p:spPr>
          <a:xfrm>
            <a:off x="1358283" y="5637320"/>
            <a:ext cx="4725974" cy="646331"/>
          </a:xfrm>
          <a:prstGeom prst="rect">
            <a:avLst/>
          </a:prstGeom>
          <a:noFill/>
        </p:spPr>
        <p:txBody>
          <a:bodyPr wrap="none" rtlCol="0">
            <a:spAutoFit/>
          </a:bodyPr>
          <a:lstStyle/>
          <a:p>
            <a:r>
              <a:rPr lang="es-UY" dirty="0" err="1"/>
              <a:t>Teacher</a:t>
            </a:r>
            <a:r>
              <a:rPr lang="es-UY" dirty="0"/>
              <a:t>: Clara Cnudde</a:t>
            </a:r>
          </a:p>
          <a:p>
            <a:r>
              <a:rPr lang="es-UY" dirty="0" err="1"/>
              <a:t>Materials</a:t>
            </a:r>
            <a:r>
              <a:rPr lang="es-UY" dirty="0"/>
              <a:t> </a:t>
            </a:r>
            <a:r>
              <a:rPr lang="es-UY" dirty="0" err="1"/>
              <a:t>used</a:t>
            </a:r>
            <a:r>
              <a:rPr lang="es-UY" dirty="0"/>
              <a:t> </a:t>
            </a:r>
            <a:r>
              <a:rPr lang="es-UY" dirty="0" err="1"/>
              <a:t>for</a:t>
            </a:r>
            <a:r>
              <a:rPr lang="es-UY" dirty="0"/>
              <a:t> </a:t>
            </a:r>
            <a:r>
              <a:rPr lang="es-UY" dirty="0" err="1"/>
              <a:t>educational</a:t>
            </a:r>
            <a:r>
              <a:rPr lang="es-UY" dirty="0"/>
              <a:t> </a:t>
            </a:r>
            <a:r>
              <a:rPr lang="es-UY" dirty="0" err="1"/>
              <a:t>purposes</a:t>
            </a:r>
            <a:r>
              <a:rPr lang="es-UY" dirty="0"/>
              <a:t>.</a:t>
            </a:r>
            <a:endParaRPr lang="en-US" dirty="0"/>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D2AC6-7A1B-4542-BE5D-3D19B282E38E}"/>
              </a:ext>
            </a:extLst>
          </p:cNvPr>
          <p:cNvSpPr txBox="1"/>
          <p:nvPr/>
        </p:nvSpPr>
        <p:spPr>
          <a:xfrm>
            <a:off x="195262" y="1483874"/>
            <a:ext cx="11801475" cy="5011628"/>
          </a:xfrm>
          <a:prstGeom prst="rect">
            <a:avLst/>
          </a:prstGeom>
          <a:noFill/>
        </p:spPr>
        <p:txBody>
          <a:bodyPr wrap="square">
            <a:spAutoFit/>
          </a:bodyPr>
          <a:lstStyle/>
          <a:p>
            <a:pPr>
              <a:lnSpc>
                <a:spcPct val="107000"/>
              </a:lnSpc>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main idea is not always clearly stated.</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is more difficult to identify a main idea when it is </a:t>
            </a: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inferred</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8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implied</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It can be implied through other words in the paragraph. An implied main idea can be found in several ways: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Several sentences in a paragraph can imply the main idea by introducing facts about the topic before actually stating the topic.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Implied ideas can be drawn from </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facts, reasons, or examples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 </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give hints or suggestions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concerning the main idea. These hints will be </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clues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leading you to discover the main idea in the selected text.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solidFill>
                  <a:schemeClr val="bg1"/>
                </a:solidFill>
                <a:effectLst/>
                <a:latin typeface="Times New Roman" panose="02020603050405020304" pitchFamily="18" charset="0"/>
                <a:ea typeface="Times New Roman" panose="02020603050405020304" pitchFamily="18" charset="0"/>
              </a:rPr>
              <a:t>Try the passage below to see if you can pick out the main idea.</a:t>
            </a:r>
            <a:br>
              <a:rPr lang="en-US" sz="3200" dirty="0">
                <a:solidFill>
                  <a:schemeClr val="bg1"/>
                </a:solidFill>
                <a:effectLst/>
                <a:latin typeface="Times New Roman" panose="02020603050405020304" pitchFamily="18" charset="0"/>
                <a:ea typeface="Times New Roman" panose="02020603050405020304" pitchFamily="18" charset="0"/>
              </a:rPr>
            </a:br>
            <a:endParaRPr lang="en-US" sz="3200" dirty="0">
              <a:solidFill>
                <a:schemeClr val="bg1"/>
              </a:solidFill>
            </a:endParaRPr>
          </a:p>
        </p:txBody>
      </p:sp>
    </p:spTree>
    <p:extLst>
      <p:ext uri="{BB962C8B-B14F-4D97-AF65-F5344CB8AC3E}">
        <p14:creationId xmlns:p14="http://schemas.microsoft.com/office/powerpoint/2010/main" val="144033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90DA-D729-48C5-99D4-F681EBFB4570}"/>
              </a:ext>
            </a:extLst>
          </p:cNvPr>
          <p:cNvSpPr txBox="1"/>
          <p:nvPr/>
        </p:nvSpPr>
        <p:spPr>
          <a:xfrm>
            <a:off x="539226" y="1443841"/>
            <a:ext cx="11239500" cy="3970318"/>
          </a:xfrm>
          <a:prstGeom prst="rect">
            <a:avLst/>
          </a:prstGeom>
          <a:noFill/>
        </p:spPr>
        <p:txBody>
          <a:bodyPr wrap="square">
            <a:spAutoFit/>
          </a:bodyPr>
          <a:lstStyle/>
          <a:p>
            <a:r>
              <a:rPr lang="en-US" sz="2800" dirty="0">
                <a:solidFill>
                  <a:schemeClr val="bg1"/>
                </a:solidFill>
                <a:effectLst/>
                <a:latin typeface="Times New Roman" panose="02020603050405020304" pitchFamily="18" charset="0"/>
                <a:ea typeface="Times New Roman" panose="02020603050405020304" pitchFamily="18" charset="0"/>
              </a:rPr>
              <a:t>Mechanical engineers are those general engineers who take on the major tasks of analyzing, designing and building new engines and thermal products, or updating items like medical devices. Mechanical technologists are those trained personnel who work closely with engineers interpreting their drafts and designs. They will work as go-betweens with work crews and engineers. Technicians also work with engineers, but in most companies they will work directly under a technologist doing much of the more basic work This might include data collection and analysis, double-checking schematic specifications, and providing tech support for other employees. </a:t>
            </a:r>
          </a:p>
        </p:txBody>
      </p:sp>
      <p:sp>
        <p:nvSpPr>
          <p:cNvPr id="4" name="TextBox 3">
            <a:extLst>
              <a:ext uri="{FF2B5EF4-FFF2-40B4-BE49-F238E27FC236}">
                <a16:creationId xmlns:a16="http://schemas.microsoft.com/office/drawing/2014/main" id="{3D3497ED-1229-4EB1-B17D-59F22361CA12}"/>
              </a:ext>
            </a:extLst>
          </p:cNvPr>
          <p:cNvSpPr txBox="1"/>
          <p:nvPr/>
        </p:nvSpPr>
        <p:spPr>
          <a:xfrm flipH="1">
            <a:off x="710028" y="382011"/>
            <a:ext cx="10629899" cy="646331"/>
          </a:xfrm>
          <a:prstGeom prst="rect">
            <a:avLst/>
          </a:prstGeom>
          <a:solidFill>
            <a:schemeClr val="tx1"/>
          </a:solidFill>
        </p:spPr>
        <p:txBody>
          <a:bodyPr wrap="square" rtlCol="0">
            <a:spAutoFit/>
          </a:bodyPr>
          <a:lstStyle/>
          <a:p>
            <a:r>
              <a:rPr lang="es-UY" sz="3600" dirty="0" err="1">
                <a:solidFill>
                  <a:schemeClr val="bg1"/>
                </a:solidFill>
              </a:rPr>
              <a:t>What</a:t>
            </a:r>
            <a:r>
              <a:rPr lang="es-UY" sz="3600" dirty="0">
                <a:solidFill>
                  <a:schemeClr val="bg1"/>
                </a:solidFill>
              </a:rPr>
              <a:t> </a:t>
            </a:r>
            <a:r>
              <a:rPr lang="es-UY" sz="3600" dirty="0" err="1">
                <a:solidFill>
                  <a:schemeClr val="bg1"/>
                </a:solidFill>
              </a:rPr>
              <a:t>information</a:t>
            </a:r>
            <a:r>
              <a:rPr lang="es-UY" sz="3600" dirty="0">
                <a:solidFill>
                  <a:schemeClr val="bg1"/>
                </a:solidFill>
              </a:rPr>
              <a:t> can </a:t>
            </a:r>
            <a:r>
              <a:rPr lang="es-UY" sz="3600" dirty="0" err="1">
                <a:solidFill>
                  <a:schemeClr val="bg1"/>
                </a:solidFill>
              </a:rPr>
              <a:t>you</a:t>
            </a:r>
            <a:r>
              <a:rPr lang="es-UY" sz="3600" dirty="0">
                <a:solidFill>
                  <a:schemeClr val="bg1"/>
                </a:solidFill>
              </a:rPr>
              <a:t> </a:t>
            </a:r>
            <a:r>
              <a:rPr lang="es-UY" sz="3600" b="1" i="1" dirty="0" err="1">
                <a:solidFill>
                  <a:schemeClr val="bg1"/>
                </a:solidFill>
              </a:rPr>
              <a:t>infer</a:t>
            </a:r>
            <a:r>
              <a:rPr lang="es-UY" sz="3600" dirty="0">
                <a:solidFill>
                  <a:schemeClr val="bg1"/>
                </a:solidFill>
              </a:rPr>
              <a:t> </a:t>
            </a:r>
            <a:r>
              <a:rPr lang="es-UY" sz="3600" dirty="0" err="1">
                <a:solidFill>
                  <a:schemeClr val="bg1"/>
                </a:solidFill>
              </a:rPr>
              <a:t>from</a:t>
            </a:r>
            <a:r>
              <a:rPr lang="es-UY" sz="3600" dirty="0">
                <a:solidFill>
                  <a:schemeClr val="bg1"/>
                </a:solidFill>
              </a:rPr>
              <a:t> </a:t>
            </a:r>
            <a:r>
              <a:rPr lang="es-UY" sz="3600" dirty="0" err="1">
                <a:solidFill>
                  <a:schemeClr val="bg1"/>
                </a:solidFill>
              </a:rPr>
              <a:t>this</a:t>
            </a:r>
            <a:r>
              <a:rPr lang="es-UY" sz="3600" dirty="0">
                <a:solidFill>
                  <a:schemeClr val="bg1"/>
                </a:solidFill>
              </a:rPr>
              <a:t> </a:t>
            </a:r>
            <a:r>
              <a:rPr lang="es-UY" sz="3600" dirty="0" err="1">
                <a:solidFill>
                  <a:schemeClr val="bg1"/>
                </a:solidFill>
              </a:rPr>
              <a:t>text</a:t>
            </a:r>
            <a:r>
              <a:rPr lang="es-UY"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78642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90DA-D729-48C5-99D4-F681EBFB4570}"/>
              </a:ext>
            </a:extLst>
          </p:cNvPr>
          <p:cNvSpPr txBox="1"/>
          <p:nvPr/>
        </p:nvSpPr>
        <p:spPr>
          <a:xfrm>
            <a:off x="619125" y="1859340"/>
            <a:ext cx="11296650" cy="3046988"/>
          </a:xfrm>
          <a:prstGeom prst="rect">
            <a:avLst/>
          </a:prstGeom>
          <a:noFill/>
        </p:spPr>
        <p:txBody>
          <a:bodyPr wrap="square">
            <a:spAutoFit/>
          </a:bodyPr>
          <a:lstStyle/>
          <a:p>
            <a:r>
              <a:rPr lang="en-US" sz="2400" dirty="0">
                <a:solidFill>
                  <a:schemeClr val="bg1"/>
                </a:solidFill>
                <a:effectLst/>
                <a:latin typeface="Times New Roman" panose="02020603050405020304" pitchFamily="18" charset="0"/>
                <a:ea typeface="Times New Roman" panose="02020603050405020304" pitchFamily="18" charset="0"/>
              </a:rPr>
              <a:t>Mechanical engineers are those general engineers who </a:t>
            </a:r>
            <a:r>
              <a:rPr lang="en-US" sz="2400" b="1" dirty="0">
                <a:solidFill>
                  <a:schemeClr val="accent1">
                    <a:lumMod val="75000"/>
                  </a:schemeClr>
                </a:solidFill>
                <a:effectLst/>
                <a:latin typeface="Times New Roman" panose="02020603050405020304" pitchFamily="18" charset="0"/>
                <a:ea typeface="Times New Roman" panose="02020603050405020304" pitchFamily="18" charset="0"/>
              </a:rPr>
              <a:t>take on the major tasks of analyzing, designing and building new engines and thermal products, or updating items like medical devices</a:t>
            </a:r>
            <a:r>
              <a:rPr lang="en-US" sz="2400" dirty="0">
                <a:solidFill>
                  <a:schemeClr val="bg1"/>
                </a:solidFill>
                <a:effectLst/>
                <a:latin typeface="Times New Roman" panose="02020603050405020304" pitchFamily="18" charset="0"/>
                <a:ea typeface="Times New Roman" panose="02020603050405020304" pitchFamily="18" charset="0"/>
              </a:rPr>
              <a:t>. Mechanical technologists are those trained personnel who </a:t>
            </a:r>
            <a:r>
              <a:rPr lang="en-US" sz="2400" b="1" dirty="0">
                <a:solidFill>
                  <a:schemeClr val="accent6">
                    <a:lumMod val="75000"/>
                  </a:schemeClr>
                </a:solidFill>
                <a:effectLst/>
                <a:latin typeface="Times New Roman" panose="02020603050405020304" pitchFamily="18" charset="0"/>
                <a:ea typeface="Times New Roman" panose="02020603050405020304" pitchFamily="18" charset="0"/>
              </a:rPr>
              <a:t>work closely with engineers </a:t>
            </a:r>
            <a:r>
              <a:rPr lang="en-US" sz="2400" b="1" dirty="0">
                <a:solidFill>
                  <a:schemeClr val="accent1">
                    <a:lumMod val="75000"/>
                  </a:schemeClr>
                </a:solidFill>
                <a:effectLst/>
                <a:latin typeface="Times New Roman" panose="02020603050405020304" pitchFamily="18" charset="0"/>
                <a:ea typeface="Times New Roman" panose="02020603050405020304" pitchFamily="18" charset="0"/>
              </a:rPr>
              <a:t>interpreting their drafts and designs</a:t>
            </a:r>
            <a:r>
              <a:rPr lang="en-US" sz="2400" dirty="0">
                <a:solidFill>
                  <a:schemeClr val="bg1"/>
                </a:solidFill>
                <a:effectLst/>
                <a:latin typeface="Times New Roman" panose="02020603050405020304" pitchFamily="18" charset="0"/>
                <a:ea typeface="Times New Roman" panose="02020603050405020304" pitchFamily="18" charset="0"/>
              </a:rPr>
              <a:t>. They will work as </a:t>
            </a:r>
            <a:r>
              <a:rPr lang="en-US" sz="2400" b="1" dirty="0">
                <a:solidFill>
                  <a:schemeClr val="accent4">
                    <a:lumMod val="75000"/>
                  </a:schemeClr>
                </a:solidFill>
                <a:effectLst/>
                <a:latin typeface="Times New Roman" panose="02020603050405020304" pitchFamily="18" charset="0"/>
                <a:ea typeface="Times New Roman" panose="02020603050405020304" pitchFamily="18" charset="0"/>
              </a:rPr>
              <a:t>go-betweens with work crews and engineers</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a:solidFill>
                  <a:schemeClr val="accent6">
                    <a:lumMod val="75000"/>
                  </a:schemeClr>
                </a:solidFill>
                <a:effectLst/>
                <a:latin typeface="Times New Roman" panose="02020603050405020304" pitchFamily="18" charset="0"/>
                <a:ea typeface="Times New Roman" panose="02020603050405020304" pitchFamily="18" charset="0"/>
              </a:rPr>
              <a:t>Technicians also work with engineers</a:t>
            </a:r>
            <a:r>
              <a:rPr lang="en-US" sz="2400" dirty="0">
                <a:solidFill>
                  <a:schemeClr val="bg1"/>
                </a:solidFill>
                <a:effectLst/>
                <a:latin typeface="Times New Roman" panose="02020603050405020304" pitchFamily="18" charset="0"/>
                <a:ea typeface="Times New Roman" panose="02020603050405020304" pitchFamily="18" charset="0"/>
              </a:rPr>
              <a:t>, but in most companies they will </a:t>
            </a:r>
            <a:r>
              <a:rPr lang="en-US" sz="2400" b="1" dirty="0">
                <a:solidFill>
                  <a:schemeClr val="accent4">
                    <a:lumMod val="75000"/>
                  </a:schemeClr>
                </a:solidFill>
                <a:effectLst/>
                <a:latin typeface="Times New Roman" panose="02020603050405020304" pitchFamily="18" charset="0"/>
                <a:ea typeface="Times New Roman" panose="02020603050405020304" pitchFamily="18" charset="0"/>
              </a:rPr>
              <a:t>work directly under a technologist </a:t>
            </a:r>
            <a:r>
              <a:rPr lang="en-US" sz="2400" dirty="0">
                <a:solidFill>
                  <a:schemeClr val="bg1"/>
                </a:solidFill>
                <a:effectLst/>
                <a:latin typeface="Times New Roman" panose="02020603050405020304" pitchFamily="18" charset="0"/>
                <a:ea typeface="Times New Roman" panose="02020603050405020304" pitchFamily="18" charset="0"/>
              </a:rPr>
              <a:t>doing much of the more basic work. This might include </a:t>
            </a:r>
            <a:r>
              <a:rPr lang="en-US" sz="2400" b="1" dirty="0">
                <a:solidFill>
                  <a:schemeClr val="accent1">
                    <a:lumMod val="75000"/>
                  </a:schemeClr>
                </a:solidFill>
                <a:effectLst/>
                <a:latin typeface="Times New Roman" panose="02020603050405020304" pitchFamily="18" charset="0"/>
                <a:ea typeface="Times New Roman" panose="02020603050405020304" pitchFamily="18" charset="0"/>
              </a:rPr>
              <a:t>data collection and analysis, double-checking schematic specifications, and providing tech support for other employees</a:t>
            </a:r>
            <a:r>
              <a:rPr lang="en-US" sz="2400" dirty="0">
                <a:solidFill>
                  <a:schemeClr val="bg1"/>
                </a:solidFill>
                <a:effectLst/>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3D3497ED-1229-4EB1-B17D-59F22361CA12}"/>
              </a:ext>
            </a:extLst>
          </p:cNvPr>
          <p:cNvSpPr txBox="1"/>
          <p:nvPr/>
        </p:nvSpPr>
        <p:spPr>
          <a:xfrm flipH="1">
            <a:off x="781050" y="1213009"/>
            <a:ext cx="10629899" cy="646331"/>
          </a:xfrm>
          <a:prstGeom prst="rect">
            <a:avLst/>
          </a:prstGeom>
          <a:noFill/>
        </p:spPr>
        <p:txBody>
          <a:bodyPr wrap="square" rtlCol="0">
            <a:spAutoFit/>
          </a:bodyPr>
          <a:lstStyle/>
          <a:p>
            <a:r>
              <a:rPr lang="es-UY" sz="3600" dirty="0" err="1">
                <a:solidFill>
                  <a:schemeClr val="bg1"/>
                </a:solidFill>
              </a:rPr>
              <a:t>What</a:t>
            </a:r>
            <a:r>
              <a:rPr lang="es-UY" sz="3600" dirty="0">
                <a:solidFill>
                  <a:schemeClr val="bg1"/>
                </a:solidFill>
              </a:rPr>
              <a:t> </a:t>
            </a:r>
            <a:r>
              <a:rPr lang="es-UY" sz="3600" dirty="0" err="1">
                <a:solidFill>
                  <a:schemeClr val="bg1"/>
                </a:solidFill>
              </a:rPr>
              <a:t>information</a:t>
            </a:r>
            <a:r>
              <a:rPr lang="es-UY" sz="3600" dirty="0">
                <a:solidFill>
                  <a:schemeClr val="bg1"/>
                </a:solidFill>
              </a:rPr>
              <a:t> can </a:t>
            </a:r>
            <a:r>
              <a:rPr lang="es-UY" sz="3600" dirty="0" err="1">
                <a:solidFill>
                  <a:schemeClr val="bg1"/>
                </a:solidFill>
              </a:rPr>
              <a:t>you</a:t>
            </a:r>
            <a:r>
              <a:rPr lang="es-UY" sz="3600" dirty="0">
                <a:solidFill>
                  <a:schemeClr val="bg1"/>
                </a:solidFill>
              </a:rPr>
              <a:t> </a:t>
            </a:r>
            <a:r>
              <a:rPr lang="es-UY" sz="3600" b="1" i="1" dirty="0" err="1">
                <a:solidFill>
                  <a:schemeClr val="bg1"/>
                </a:solidFill>
              </a:rPr>
              <a:t>infer</a:t>
            </a:r>
            <a:r>
              <a:rPr lang="es-UY" sz="3600" dirty="0">
                <a:solidFill>
                  <a:schemeClr val="bg1"/>
                </a:solidFill>
              </a:rPr>
              <a:t> </a:t>
            </a:r>
            <a:r>
              <a:rPr lang="es-UY" sz="3600" dirty="0" err="1">
                <a:solidFill>
                  <a:schemeClr val="bg1"/>
                </a:solidFill>
              </a:rPr>
              <a:t>from</a:t>
            </a:r>
            <a:r>
              <a:rPr lang="es-UY" sz="3600" dirty="0">
                <a:solidFill>
                  <a:schemeClr val="bg1"/>
                </a:solidFill>
              </a:rPr>
              <a:t> </a:t>
            </a:r>
            <a:r>
              <a:rPr lang="es-UY" sz="3600" dirty="0" err="1">
                <a:solidFill>
                  <a:schemeClr val="bg1"/>
                </a:solidFill>
              </a:rPr>
              <a:t>this</a:t>
            </a:r>
            <a:r>
              <a:rPr lang="es-UY" sz="3600" dirty="0">
                <a:solidFill>
                  <a:schemeClr val="bg1"/>
                </a:solidFill>
              </a:rPr>
              <a:t> </a:t>
            </a:r>
            <a:r>
              <a:rPr lang="es-UY" sz="3600" dirty="0" err="1">
                <a:solidFill>
                  <a:schemeClr val="bg1"/>
                </a:solidFill>
              </a:rPr>
              <a:t>text</a:t>
            </a:r>
            <a:r>
              <a:rPr lang="es-UY" sz="3600" dirty="0">
                <a:solidFill>
                  <a:schemeClr val="bg1"/>
                </a:solidFill>
              </a:rPr>
              <a:t>? </a:t>
            </a:r>
            <a:endParaRPr lang="en-US" sz="3600" dirty="0">
              <a:solidFill>
                <a:schemeClr val="bg1"/>
              </a:solidFill>
            </a:endParaRPr>
          </a:p>
        </p:txBody>
      </p:sp>
      <p:sp>
        <p:nvSpPr>
          <p:cNvPr id="2" name="TextBox 1">
            <a:extLst>
              <a:ext uri="{FF2B5EF4-FFF2-40B4-BE49-F238E27FC236}">
                <a16:creationId xmlns:a16="http://schemas.microsoft.com/office/drawing/2014/main" id="{B7542256-7E0D-49D8-B1C1-1491B94A79C6}"/>
              </a:ext>
            </a:extLst>
          </p:cNvPr>
          <p:cNvSpPr txBox="1"/>
          <p:nvPr/>
        </p:nvSpPr>
        <p:spPr>
          <a:xfrm flipH="1">
            <a:off x="1790699" y="5248275"/>
            <a:ext cx="10125075" cy="1200329"/>
          </a:xfrm>
          <a:prstGeom prst="rect">
            <a:avLst/>
          </a:prstGeom>
          <a:noFill/>
        </p:spPr>
        <p:txBody>
          <a:bodyPr wrap="square" rtlCol="0">
            <a:spAutoFit/>
          </a:bodyPr>
          <a:lstStyle/>
          <a:p>
            <a:pPr marL="285750" indent="-285750">
              <a:buFont typeface="Arial" panose="020B0604020202020204" pitchFamily="34" charset="0"/>
              <a:buChar char="•"/>
            </a:pPr>
            <a:r>
              <a:rPr lang="es-UY" b="1" dirty="0" err="1">
                <a:solidFill>
                  <a:schemeClr val="accent6">
                    <a:lumMod val="75000"/>
                  </a:schemeClr>
                </a:solidFill>
              </a:rPr>
              <a:t>Mechanical</a:t>
            </a:r>
            <a:r>
              <a:rPr lang="es-UY" b="1" dirty="0">
                <a:solidFill>
                  <a:schemeClr val="accent6">
                    <a:lumMod val="75000"/>
                  </a:schemeClr>
                </a:solidFill>
              </a:rPr>
              <a:t> </a:t>
            </a:r>
            <a:r>
              <a:rPr lang="es-UY" b="1" dirty="0" err="1">
                <a:solidFill>
                  <a:schemeClr val="accent6">
                    <a:lumMod val="75000"/>
                  </a:schemeClr>
                </a:solidFill>
              </a:rPr>
              <a:t>engineers</a:t>
            </a:r>
            <a:r>
              <a:rPr lang="es-UY" b="1" dirty="0">
                <a:solidFill>
                  <a:schemeClr val="accent6">
                    <a:lumMod val="75000"/>
                  </a:schemeClr>
                </a:solidFill>
              </a:rPr>
              <a:t>, </a:t>
            </a:r>
            <a:r>
              <a:rPr lang="es-UY" b="1" dirty="0" err="1">
                <a:solidFill>
                  <a:schemeClr val="accent6">
                    <a:lumMod val="75000"/>
                  </a:schemeClr>
                </a:solidFill>
              </a:rPr>
              <a:t>technologists</a:t>
            </a:r>
            <a:r>
              <a:rPr lang="es-UY" b="1" dirty="0">
                <a:solidFill>
                  <a:schemeClr val="accent6">
                    <a:lumMod val="75000"/>
                  </a:schemeClr>
                </a:solidFill>
              </a:rPr>
              <a:t> and </a:t>
            </a:r>
            <a:r>
              <a:rPr lang="es-UY" b="1" dirty="0" err="1">
                <a:solidFill>
                  <a:schemeClr val="accent6">
                    <a:lumMod val="75000"/>
                  </a:schemeClr>
                </a:solidFill>
              </a:rPr>
              <a:t>technicians</a:t>
            </a:r>
            <a:r>
              <a:rPr lang="es-UY" b="1" dirty="0">
                <a:solidFill>
                  <a:schemeClr val="accent6">
                    <a:lumMod val="75000"/>
                  </a:schemeClr>
                </a:solidFill>
              </a:rPr>
              <a:t> can </a:t>
            </a:r>
            <a:r>
              <a:rPr lang="es-UY" b="1" dirty="0" err="1">
                <a:solidFill>
                  <a:schemeClr val="accent6">
                    <a:lumMod val="75000"/>
                  </a:schemeClr>
                </a:solidFill>
              </a:rPr>
              <a:t>work</a:t>
            </a:r>
            <a:r>
              <a:rPr lang="es-UY" b="1" dirty="0">
                <a:solidFill>
                  <a:schemeClr val="accent6">
                    <a:lumMod val="75000"/>
                  </a:schemeClr>
                </a:solidFill>
              </a:rPr>
              <a:t> </a:t>
            </a:r>
            <a:r>
              <a:rPr lang="es-UY" b="1" dirty="0" err="1">
                <a:solidFill>
                  <a:schemeClr val="accent6">
                    <a:lumMod val="75000"/>
                  </a:schemeClr>
                </a:solidFill>
              </a:rPr>
              <a:t>together</a:t>
            </a:r>
            <a:r>
              <a:rPr lang="es-UY" b="1" dirty="0">
                <a:solidFill>
                  <a:schemeClr val="accent6">
                    <a:lumMod val="75000"/>
                  </a:schemeClr>
                </a:solidFill>
              </a:rPr>
              <a:t> in a Project .</a:t>
            </a:r>
          </a:p>
          <a:p>
            <a:pPr marL="285750" indent="-285750">
              <a:buFont typeface="Arial" panose="020B0604020202020204" pitchFamily="34" charset="0"/>
              <a:buChar char="•"/>
            </a:pPr>
            <a:r>
              <a:rPr lang="es-UY" b="1" dirty="0" err="1">
                <a:solidFill>
                  <a:schemeClr val="accent4">
                    <a:lumMod val="75000"/>
                  </a:schemeClr>
                </a:solidFill>
              </a:rPr>
              <a:t>They</a:t>
            </a:r>
            <a:r>
              <a:rPr lang="es-UY" b="1" dirty="0">
                <a:solidFill>
                  <a:schemeClr val="accent4">
                    <a:lumMod val="75000"/>
                  </a:schemeClr>
                </a:solidFill>
              </a:rPr>
              <a:t> </a:t>
            </a:r>
            <a:r>
              <a:rPr lang="es-UY" b="1" dirty="0" err="1">
                <a:solidFill>
                  <a:schemeClr val="accent4">
                    <a:lumMod val="75000"/>
                  </a:schemeClr>
                </a:solidFill>
              </a:rPr>
              <a:t>work</a:t>
            </a:r>
            <a:r>
              <a:rPr lang="es-UY" b="1" dirty="0">
                <a:solidFill>
                  <a:schemeClr val="accent4">
                    <a:lumMod val="75000"/>
                  </a:schemeClr>
                </a:solidFill>
              </a:rPr>
              <a:t> </a:t>
            </a:r>
            <a:r>
              <a:rPr lang="es-UY" b="1" dirty="0" err="1">
                <a:solidFill>
                  <a:schemeClr val="accent4">
                    <a:lumMod val="75000"/>
                  </a:schemeClr>
                </a:solidFill>
              </a:rPr>
              <a:t>within</a:t>
            </a:r>
            <a:r>
              <a:rPr lang="es-UY" b="1" dirty="0">
                <a:solidFill>
                  <a:schemeClr val="accent4">
                    <a:lumMod val="75000"/>
                  </a:schemeClr>
                </a:solidFill>
              </a:rPr>
              <a:t> a </a:t>
            </a:r>
            <a:r>
              <a:rPr lang="es-UY" b="1" dirty="0" err="1">
                <a:solidFill>
                  <a:schemeClr val="accent4">
                    <a:lumMod val="75000"/>
                  </a:schemeClr>
                </a:solidFill>
              </a:rPr>
              <a:t>hierarchy</a:t>
            </a:r>
            <a:r>
              <a:rPr lang="es-UY" b="1" dirty="0">
                <a:solidFill>
                  <a:schemeClr val="accent4">
                    <a:lumMod val="75000"/>
                  </a:schemeClr>
                </a:solidFill>
              </a:rPr>
              <a:t>.</a:t>
            </a:r>
          </a:p>
          <a:p>
            <a:pPr marL="285750" indent="-285750">
              <a:buFont typeface="Arial" panose="020B0604020202020204" pitchFamily="34" charset="0"/>
              <a:buChar char="•"/>
            </a:pPr>
            <a:r>
              <a:rPr lang="es-UY" b="1" dirty="0" err="1">
                <a:solidFill>
                  <a:schemeClr val="accent1">
                    <a:lumMod val="75000"/>
                  </a:schemeClr>
                </a:solidFill>
                <a:effectLst>
                  <a:outerShdw blurRad="38100" dist="38100" dir="2700000" algn="tl">
                    <a:srgbClr val="000000">
                      <a:alpha val="43137"/>
                    </a:srgbClr>
                  </a:outerShdw>
                </a:effectLst>
              </a:rPr>
              <a:t>They</a:t>
            </a:r>
            <a:r>
              <a:rPr lang="es-UY" b="1" dirty="0">
                <a:solidFill>
                  <a:schemeClr val="accent1">
                    <a:lumMod val="75000"/>
                  </a:schemeClr>
                </a:solidFill>
                <a:effectLst>
                  <a:outerShdw blurRad="38100" dist="38100" dir="2700000" algn="tl">
                    <a:srgbClr val="000000">
                      <a:alpha val="43137"/>
                    </a:srgbClr>
                  </a:outerShdw>
                </a:effectLst>
              </a:rPr>
              <a:t> </a:t>
            </a:r>
            <a:r>
              <a:rPr lang="es-UY" b="1" dirty="0" err="1">
                <a:solidFill>
                  <a:schemeClr val="accent1">
                    <a:lumMod val="75000"/>
                  </a:schemeClr>
                </a:solidFill>
                <a:effectLst>
                  <a:outerShdw blurRad="38100" dist="38100" dir="2700000" algn="tl">
                    <a:srgbClr val="000000">
                      <a:alpha val="43137"/>
                    </a:srgbClr>
                  </a:outerShdw>
                </a:effectLst>
              </a:rPr>
              <a:t>have</a:t>
            </a:r>
            <a:r>
              <a:rPr lang="es-UY" b="1" dirty="0">
                <a:solidFill>
                  <a:schemeClr val="accent1">
                    <a:lumMod val="75000"/>
                  </a:schemeClr>
                </a:solidFill>
                <a:effectLst>
                  <a:outerShdw blurRad="38100" dist="38100" dir="2700000" algn="tl">
                    <a:srgbClr val="000000">
                      <a:alpha val="43137"/>
                    </a:srgbClr>
                  </a:outerShdw>
                </a:effectLst>
              </a:rPr>
              <a:t> </a:t>
            </a:r>
            <a:r>
              <a:rPr lang="es-UY" b="1" dirty="0" err="1">
                <a:solidFill>
                  <a:schemeClr val="accent1">
                    <a:lumMod val="75000"/>
                  </a:schemeClr>
                </a:solidFill>
                <a:effectLst>
                  <a:outerShdw blurRad="38100" dist="38100" dir="2700000" algn="tl">
                    <a:srgbClr val="000000">
                      <a:alpha val="43137"/>
                    </a:srgbClr>
                  </a:outerShdw>
                </a:effectLst>
              </a:rPr>
              <a:t>different</a:t>
            </a:r>
            <a:r>
              <a:rPr lang="es-UY" b="1" dirty="0">
                <a:solidFill>
                  <a:schemeClr val="accent1">
                    <a:lumMod val="75000"/>
                  </a:schemeClr>
                </a:solidFill>
                <a:effectLst>
                  <a:outerShdw blurRad="38100" dist="38100" dir="2700000" algn="tl">
                    <a:srgbClr val="000000">
                      <a:alpha val="43137"/>
                    </a:srgbClr>
                  </a:outerShdw>
                </a:effectLst>
              </a:rPr>
              <a:t> </a:t>
            </a:r>
            <a:r>
              <a:rPr lang="es-UY" b="1" dirty="0" err="1">
                <a:solidFill>
                  <a:schemeClr val="accent1">
                    <a:lumMod val="75000"/>
                  </a:schemeClr>
                </a:solidFill>
                <a:effectLst>
                  <a:outerShdw blurRad="38100" dist="38100" dir="2700000" algn="tl">
                    <a:srgbClr val="000000">
                      <a:alpha val="43137"/>
                    </a:srgbClr>
                  </a:outerShdw>
                </a:effectLst>
              </a:rPr>
              <a:t>responsibilities</a:t>
            </a:r>
            <a:r>
              <a:rPr lang="es-UY" b="1" dirty="0">
                <a:solidFill>
                  <a:schemeClr val="accent1">
                    <a:lumMod val="75000"/>
                  </a:schemeClr>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75147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90DA-D729-48C5-99D4-F681EBFB4570}"/>
              </a:ext>
            </a:extLst>
          </p:cNvPr>
          <p:cNvSpPr txBox="1"/>
          <p:nvPr/>
        </p:nvSpPr>
        <p:spPr>
          <a:xfrm>
            <a:off x="242472" y="2243941"/>
            <a:ext cx="11239500" cy="3970318"/>
          </a:xfrm>
          <a:prstGeom prst="rect">
            <a:avLst/>
          </a:prstGeom>
          <a:noFill/>
        </p:spPr>
        <p:txBody>
          <a:bodyPr wrap="square">
            <a:spAutoFit/>
          </a:bodyPr>
          <a:lstStyle/>
          <a:p>
            <a:r>
              <a:rPr lang="en-US" sz="2800" dirty="0">
                <a:solidFill>
                  <a:schemeClr val="bg1"/>
                </a:solidFill>
                <a:effectLst/>
                <a:latin typeface="Times New Roman" panose="02020603050405020304" pitchFamily="18" charset="0"/>
                <a:ea typeface="Times New Roman" panose="02020603050405020304" pitchFamily="18" charset="0"/>
              </a:rPr>
              <a:t>Mechanical engineers are those general engineers who take on the major tasks of analyzing, designing and building new engines and thermal products, or updating items like medical devices. Mechanical technologists are those trained personnel who work closely with engineers interpreting their drafts and designs. They will work as go-betweens with work crews and engineers. Technicians also work with engineers, but in most companies they will work directly under a technologist doing much of the more basic work This might include data collection and analysis, double-checking schematic specifications, and providing tech support for other employees. </a:t>
            </a:r>
          </a:p>
        </p:txBody>
      </p:sp>
      <p:sp>
        <p:nvSpPr>
          <p:cNvPr id="4" name="TextBox 3">
            <a:extLst>
              <a:ext uri="{FF2B5EF4-FFF2-40B4-BE49-F238E27FC236}">
                <a16:creationId xmlns:a16="http://schemas.microsoft.com/office/drawing/2014/main" id="{3D3497ED-1229-4EB1-B17D-59F22361CA12}"/>
              </a:ext>
            </a:extLst>
          </p:cNvPr>
          <p:cNvSpPr txBox="1"/>
          <p:nvPr/>
        </p:nvSpPr>
        <p:spPr>
          <a:xfrm flipH="1">
            <a:off x="710028" y="382011"/>
            <a:ext cx="10629899" cy="1200329"/>
          </a:xfrm>
          <a:prstGeom prst="rect">
            <a:avLst/>
          </a:prstGeom>
          <a:solidFill>
            <a:schemeClr val="tx1"/>
          </a:solidFill>
        </p:spPr>
        <p:txBody>
          <a:bodyPr wrap="square" rtlCol="0">
            <a:spAutoFit/>
          </a:bodyPr>
          <a:lstStyle/>
          <a:p>
            <a:r>
              <a:rPr lang="es-UY" sz="3600" dirty="0" err="1">
                <a:solidFill>
                  <a:schemeClr val="bg1"/>
                </a:solidFill>
              </a:rPr>
              <a:t>What</a:t>
            </a:r>
            <a:r>
              <a:rPr lang="es-UY" sz="3600" dirty="0">
                <a:solidFill>
                  <a:schemeClr val="bg1"/>
                </a:solidFill>
              </a:rPr>
              <a:t> </a:t>
            </a:r>
            <a:r>
              <a:rPr lang="es-UY" sz="3600" dirty="0" err="1">
                <a:solidFill>
                  <a:schemeClr val="bg1"/>
                </a:solidFill>
              </a:rPr>
              <a:t>is</a:t>
            </a:r>
            <a:r>
              <a:rPr lang="es-UY" sz="3600" dirty="0">
                <a:solidFill>
                  <a:schemeClr val="bg1"/>
                </a:solidFill>
              </a:rPr>
              <a:t> </a:t>
            </a:r>
            <a:r>
              <a:rPr lang="es-UY" sz="3600" dirty="0" err="1">
                <a:solidFill>
                  <a:schemeClr val="bg1"/>
                </a:solidFill>
              </a:rPr>
              <a:t>the</a:t>
            </a:r>
            <a:r>
              <a:rPr lang="es-UY" sz="3600" dirty="0">
                <a:solidFill>
                  <a:schemeClr val="bg1"/>
                </a:solidFill>
              </a:rPr>
              <a:t> </a:t>
            </a:r>
            <a:r>
              <a:rPr lang="es-UY" sz="3600" dirty="0" err="1">
                <a:solidFill>
                  <a:schemeClr val="bg1"/>
                </a:solidFill>
              </a:rPr>
              <a:t>topic</a:t>
            </a:r>
            <a:r>
              <a:rPr lang="es-UY" sz="3600" dirty="0">
                <a:solidFill>
                  <a:schemeClr val="bg1"/>
                </a:solidFill>
              </a:rPr>
              <a:t>?</a:t>
            </a:r>
          </a:p>
          <a:p>
            <a:r>
              <a:rPr lang="es-UY" sz="3600" dirty="0" err="1">
                <a:solidFill>
                  <a:schemeClr val="bg1"/>
                </a:solidFill>
              </a:rPr>
              <a:t>What</a:t>
            </a:r>
            <a:r>
              <a:rPr lang="es-UY" sz="3600" dirty="0">
                <a:solidFill>
                  <a:schemeClr val="bg1"/>
                </a:solidFill>
              </a:rPr>
              <a:t> </a:t>
            </a:r>
            <a:r>
              <a:rPr lang="es-UY" sz="3600" dirty="0" err="1">
                <a:solidFill>
                  <a:schemeClr val="bg1"/>
                </a:solidFill>
              </a:rPr>
              <a:t>is</a:t>
            </a:r>
            <a:r>
              <a:rPr lang="es-UY" sz="3600" dirty="0">
                <a:solidFill>
                  <a:schemeClr val="bg1"/>
                </a:solidFill>
              </a:rPr>
              <a:t> </a:t>
            </a:r>
            <a:r>
              <a:rPr lang="es-UY" sz="3600" dirty="0" err="1">
                <a:solidFill>
                  <a:schemeClr val="bg1"/>
                </a:solidFill>
              </a:rPr>
              <a:t>the</a:t>
            </a:r>
            <a:r>
              <a:rPr lang="es-UY" sz="3600" dirty="0">
                <a:solidFill>
                  <a:schemeClr val="bg1"/>
                </a:solidFill>
              </a:rPr>
              <a:t> </a:t>
            </a:r>
            <a:r>
              <a:rPr lang="es-UY" sz="3600" dirty="0" err="1">
                <a:solidFill>
                  <a:schemeClr val="bg1"/>
                </a:solidFill>
              </a:rPr>
              <a:t>main</a:t>
            </a:r>
            <a:r>
              <a:rPr lang="es-UY" sz="3600" dirty="0">
                <a:solidFill>
                  <a:schemeClr val="bg1"/>
                </a:solidFill>
              </a:rPr>
              <a:t> idea? </a:t>
            </a:r>
            <a:endParaRPr lang="en-US" sz="3600" dirty="0">
              <a:solidFill>
                <a:schemeClr val="bg1"/>
              </a:solidFill>
            </a:endParaRPr>
          </a:p>
        </p:txBody>
      </p:sp>
    </p:spTree>
    <p:extLst>
      <p:ext uri="{BB962C8B-B14F-4D97-AF65-F5344CB8AC3E}">
        <p14:creationId xmlns:p14="http://schemas.microsoft.com/office/powerpoint/2010/main" val="198350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90DA-D729-48C5-99D4-F681EBFB4570}"/>
              </a:ext>
            </a:extLst>
          </p:cNvPr>
          <p:cNvSpPr txBox="1"/>
          <p:nvPr/>
        </p:nvSpPr>
        <p:spPr>
          <a:xfrm>
            <a:off x="347247" y="2736505"/>
            <a:ext cx="11239500" cy="3970318"/>
          </a:xfrm>
          <a:prstGeom prst="rect">
            <a:avLst/>
          </a:prstGeom>
          <a:noFill/>
        </p:spPr>
        <p:txBody>
          <a:bodyPr wrap="square">
            <a:spAutoFit/>
          </a:bodyPr>
          <a:lstStyle/>
          <a:p>
            <a:r>
              <a:rPr lang="en-US" sz="2800" dirty="0">
                <a:solidFill>
                  <a:schemeClr val="bg1"/>
                </a:solidFill>
                <a:effectLst/>
                <a:latin typeface="Times New Roman" panose="02020603050405020304" pitchFamily="18" charset="0"/>
                <a:ea typeface="Times New Roman" panose="02020603050405020304" pitchFamily="18" charset="0"/>
              </a:rPr>
              <a:t>Mechanical engineers are those general engineers who take on the major tasks of analyzing, designing and building new engines and thermal products, or updating items like medical devices. Mechanical technologists are those trained personnel who work closely with engineers interpreting their drafts and designs. They will work as go-betweens with work crews and engineers. Technicians also work with engineers, but in most companies they will work directly under a technologist doing much of the more basic work. This might include data collection and analysis, double-checking schematic specifications, and providing tech support for other employees. </a:t>
            </a:r>
          </a:p>
        </p:txBody>
      </p:sp>
      <p:sp>
        <p:nvSpPr>
          <p:cNvPr id="4" name="TextBox 3">
            <a:extLst>
              <a:ext uri="{FF2B5EF4-FFF2-40B4-BE49-F238E27FC236}">
                <a16:creationId xmlns:a16="http://schemas.microsoft.com/office/drawing/2014/main" id="{3D3497ED-1229-4EB1-B17D-59F22361CA12}"/>
              </a:ext>
            </a:extLst>
          </p:cNvPr>
          <p:cNvSpPr txBox="1"/>
          <p:nvPr/>
        </p:nvSpPr>
        <p:spPr>
          <a:xfrm flipH="1">
            <a:off x="710027" y="382011"/>
            <a:ext cx="11110497" cy="2123658"/>
          </a:xfrm>
          <a:prstGeom prst="rect">
            <a:avLst/>
          </a:prstGeom>
          <a:solidFill>
            <a:schemeClr val="tx1"/>
          </a:solidFill>
        </p:spPr>
        <p:txBody>
          <a:bodyPr wrap="square" rtlCol="0">
            <a:spAutoFit/>
          </a:bodyPr>
          <a:lstStyle/>
          <a:p>
            <a:r>
              <a:rPr lang="es-UY" sz="3600" dirty="0" err="1">
                <a:solidFill>
                  <a:schemeClr val="bg1"/>
                </a:solidFill>
              </a:rPr>
              <a:t>What</a:t>
            </a:r>
            <a:r>
              <a:rPr lang="es-UY" sz="3600" dirty="0">
                <a:solidFill>
                  <a:schemeClr val="bg1"/>
                </a:solidFill>
              </a:rPr>
              <a:t> </a:t>
            </a:r>
            <a:r>
              <a:rPr lang="es-UY" sz="3600" dirty="0" err="1">
                <a:solidFill>
                  <a:schemeClr val="bg1"/>
                </a:solidFill>
              </a:rPr>
              <a:t>is</a:t>
            </a:r>
            <a:r>
              <a:rPr lang="es-UY" sz="3600" dirty="0">
                <a:solidFill>
                  <a:schemeClr val="bg1"/>
                </a:solidFill>
              </a:rPr>
              <a:t> </a:t>
            </a:r>
            <a:r>
              <a:rPr lang="es-UY" sz="3600" dirty="0" err="1">
                <a:solidFill>
                  <a:schemeClr val="bg1"/>
                </a:solidFill>
              </a:rPr>
              <a:t>the</a:t>
            </a:r>
            <a:r>
              <a:rPr lang="es-UY" sz="3600" dirty="0">
                <a:solidFill>
                  <a:schemeClr val="bg1"/>
                </a:solidFill>
              </a:rPr>
              <a:t> </a:t>
            </a:r>
            <a:r>
              <a:rPr lang="es-UY" sz="3600" dirty="0" err="1">
                <a:solidFill>
                  <a:schemeClr val="bg1"/>
                </a:solidFill>
              </a:rPr>
              <a:t>topic</a:t>
            </a:r>
            <a:r>
              <a:rPr lang="es-UY" sz="3600" dirty="0">
                <a:solidFill>
                  <a:schemeClr val="bg1"/>
                </a:solidFill>
              </a:rPr>
              <a:t>?    </a:t>
            </a:r>
          </a:p>
          <a:p>
            <a:r>
              <a:rPr lang="es-UY" sz="2000" b="1" dirty="0" err="1">
                <a:solidFill>
                  <a:schemeClr val="accent4">
                    <a:lumMod val="50000"/>
                  </a:schemeClr>
                </a:solidFill>
                <a:effectLst>
                  <a:outerShdw blurRad="38100" dist="38100" dir="2700000" algn="tl">
                    <a:srgbClr val="000000">
                      <a:alpha val="43137"/>
                    </a:srgbClr>
                  </a:outerShdw>
                </a:effectLst>
              </a:rPr>
              <a:t>Tasks</a:t>
            </a:r>
            <a:r>
              <a:rPr lang="es-UY" sz="2000" b="1" dirty="0">
                <a:solidFill>
                  <a:schemeClr val="accent4">
                    <a:lumMod val="50000"/>
                  </a:schemeClr>
                </a:solidFill>
                <a:effectLst>
                  <a:outerShdw blurRad="38100" dist="38100" dir="2700000" algn="tl">
                    <a:srgbClr val="000000">
                      <a:alpha val="43137"/>
                    </a:srgbClr>
                  </a:outerShdw>
                </a:effectLst>
              </a:rPr>
              <a:t> and </a:t>
            </a:r>
            <a:r>
              <a:rPr lang="es-UY" sz="2000" b="1" dirty="0" err="1">
                <a:solidFill>
                  <a:schemeClr val="accent4">
                    <a:lumMod val="50000"/>
                  </a:schemeClr>
                </a:solidFill>
                <a:effectLst>
                  <a:outerShdw blurRad="38100" dist="38100" dir="2700000" algn="tl">
                    <a:srgbClr val="000000">
                      <a:alpha val="43137"/>
                    </a:srgbClr>
                  </a:outerShdw>
                </a:effectLst>
              </a:rPr>
              <a:t>responsibilities</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of</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engineers</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technologists</a:t>
            </a:r>
            <a:r>
              <a:rPr lang="es-UY" sz="2000" b="1" dirty="0">
                <a:solidFill>
                  <a:schemeClr val="accent4">
                    <a:lumMod val="50000"/>
                  </a:schemeClr>
                </a:solidFill>
                <a:effectLst>
                  <a:outerShdw blurRad="38100" dist="38100" dir="2700000" algn="tl">
                    <a:srgbClr val="000000">
                      <a:alpha val="43137"/>
                    </a:srgbClr>
                  </a:outerShdw>
                </a:effectLst>
              </a:rPr>
              <a:t> and </a:t>
            </a:r>
            <a:r>
              <a:rPr lang="es-UY" sz="2000" b="1" dirty="0" err="1">
                <a:solidFill>
                  <a:schemeClr val="accent4">
                    <a:lumMod val="50000"/>
                  </a:schemeClr>
                </a:solidFill>
                <a:effectLst>
                  <a:outerShdw blurRad="38100" dist="38100" dir="2700000" algn="tl">
                    <a:srgbClr val="000000">
                      <a:alpha val="43137"/>
                    </a:srgbClr>
                  </a:outerShdw>
                </a:effectLst>
              </a:rPr>
              <a:t>technicians</a:t>
            </a:r>
            <a:r>
              <a:rPr lang="es-UY" sz="2000" b="1" dirty="0">
                <a:solidFill>
                  <a:schemeClr val="accent4">
                    <a:lumMod val="50000"/>
                  </a:schemeClr>
                </a:solidFill>
                <a:effectLst>
                  <a:outerShdw blurRad="38100" dist="38100" dir="2700000" algn="tl">
                    <a:srgbClr val="000000">
                      <a:alpha val="43137"/>
                    </a:srgbClr>
                  </a:outerShdw>
                </a:effectLst>
              </a:rPr>
              <a:t>  </a:t>
            </a:r>
          </a:p>
          <a:p>
            <a:r>
              <a:rPr lang="es-UY" sz="3600" dirty="0" err="1">
                <a:solidFill>
                  <a:schemeClr val="bg1"/>
                </a:solidFill>
              </a:rPr>
              <a:t>What</a:t>
            </a:r>
            <a:r>
              <a:rPr lang="es-UY" sz="3600" dirty="0">
                <a:solidFill>
                  <a:schemeClr val="bg1"/>
                </a:solidFill>
              </a:rPr>
              <a:t> </a:t>
            </a:r>
            <a:r>
              <a:rPr lang="es-UY" sz="3600" dirty="0" err="1">
                <a:solidFill>
                  <a:schemeClr val="bg1"/>
                </a:solidFill>
              </a:rPr>
              <a:t>is</a:t>
            </a:r>
            <a:r>
              <a:rPr lang="es-UY" sz="3600" dirty="0">
                <a:solidFill>
                  <a:schemeClr val="bg1"/>
                </a:solidFill>
              </a:rPr>
              <a:t> </a:t>
            </a:r>
            <a:r>
              <a:rPr lang="es-UY" sz="3600" dirty="0" err="1">
                <a:solidFill>
                  <a:schemeClr val="bg1"/>
                </a:solidFill>
              </a:rPr>
              <a:t>the</a:t>
            </a:r>
            <a:r>
              <a:rPr lang="es-UY" sz="3600" dirty="0">
                <a:solidFill>
                  <a:schemeClr val="bg1"/>
                </a:solidFill>
              </a:rPr>
              <a:t> </a:t>
            </a:r>
            <a:r>
              <a:rPr lang="es-UY" sz="3600" dirty="0" err="1">
                <a:solidFill>
                  <a:schemeClr val="bg1"/>
                </a:solidFill>
              </a:rPr>
              <a:t>main</a:t>
            </a:r>
            <a:r>
              <a:rPr lang="es-UY" sz="3600" dirty="0">
                <a:solidFill>
                  <a:schemeClr val="bg1"/>
                </a:solidFill>
              </a:rPr>
              <a:t> idea? </a:t>
            </a:r>
          </a:p>
          <a:p>
            <a:r>
              <a:rPr lang="es-UY" sz="2000" b="1" dirty="0" err="1">
                <a:solidFill>
                  <a:schemeClr val="accent4">
                    <a:lumMod val="50000"/>
                  </a:schemeClr>
                </a:solidFill>
                <a:effectLst>
                  <a:outerShdw blurRad="38100" dist="38100" dir="2700000" algn="tl">
                    <a:srgbClr val="000000">
                      <a:alpha val="43137"/>
                    </a:srgbClr>
                  </a:outerShdw>
                </a:effectLst>
              </a:rPr>
              <a:t>Engineers</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technologists</a:t>
            </a:r>
            <a:r>
              <a:rPr lang="es-UY" sz="2000" b="1" dirty="0">
                <a:solidFill>
                  <a:schemeClr val="accent4">
                    <a:lumMod val="50000"/>
                  </a:schemeClr>
                </a:solidFill>
                <a:effectLst>
                  <a:outerShdw blurRad="38100" dist="38100" dir="2700000" algn="tl">
                    <a:srgbClr val="000000">
                      <a:alpha val="43137"/>
                    </a:srgbClr>
                  </a:outerShdw>
                </a:effectLst>
              </a:rPr>
              <a:t> and </a:t>
            </a:r>
            <a:r>
              <a:rPr lang="es-UY" sz="2000" b="1" dirty="0" err="1">
                <a:solidFill>
                  <a:schemeClr val="accent4">
                    <a:lumMod val="50000"/>
                  </a:schemeClr>
                </a:solidFill>
                <a:effectLst>
                  <a:outerShdw blurRad="38100" dist="38100" dir="2700000" algn="tl">
                    <a:srgbClr val="000000">
                      <a:alpha val="43137"/>
                    </a:srgbClr>
                  </a:outerShdw>
                </a:effectLst>
              </a:rPr>
              <a:t>technicians</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work</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collaboratively</a:t>
            </a:r>
            <a:r>
              <a:rPr lang="es-UY" sz="2000" b="1" dirty="0">
                <a:solidFill>
                  <a:schemeClr val="accent4">
                    <a:lumMod val="50000"/>
                  </a:schemeClr>
                </a:solidFill>
                <a:effectLst>
                  <a:outerShdw blurRad="38100" dist="38100" dir="2700000" algn="tl">
                    <a:srgbClr val="000000">
                      <a:alpha val="43137"/>
                    </a:srgbClr>
                  </a:outerShdw>
                </a:effectLst>
              </a:rPr>
              <a:t> in a Project </a:t>
            </a:r>
            <a:r>
              <a:rPr lang="es-UY" sz="2000" b="1" dirty="0" err="1">
                <a:solidFill>
                  <a:schemeClr val="accent4">
                    <a:lumMod val="50000"/>
                  </a:schemeClr>
                </a:solidFill>
                <a:effectLst>
                  <a:outerShdw blurRad="38100" dist="38100" dir="2700000" algn="tl">
                    <a:srgbClr val="000000">
                      <a:alpha val="43137"/>
                    </a:srgbClr>
                  </a:outerShdw>
                </a:effectLst>
              </a:rPr>
              <a:t>but</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with</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different</a:t>
            </a:r>
            <a:r>
              <a:rPr lang="es-UY" sz="2000" b="1" dirty="0">
                <a:solidFill>
                  <a:schemeClr val="accent4">
                    <a:lumMod val="50000"/>
                  </a:schemeClr>
                </a:solidFill>
                <a:effectLst>
                  <a:outerShdw blurRad="38100" dist="38100" dir="2700000" algn="tl">
                    <a:srgbClr val="000000">
                      <a:alpha val="43137"/>
                    </a:srgbClr>
                  </a:outerShdw>
                </a:effectLst>
              </a:rPr>
              <a:t> </a:t>
            </a:r>
            <a:r>
              <a:rPr lang="es-UY" sz="2000" b="1" dirty="0" err="1">
                <a:solidFill>
                  <a:schemeClr val="accent4">
                    <a:lumMod val="50000"/>
                  </a:schemeClr>
                </a:solidFill>
                <a:effectLst>
                  <a:outerShdw blurRad="38100" dist="38100" dir="2700000" algn="tl">
                    <a:srgbClr val="000000">
                      <a:alpha val="43137"/>
                    </a:srgbClr>
                  </a:outerShdw>
                </a:effectLst>
              </a:rPr>
              <a:t>responsibilities</a:t>
            </a:r>
            <a:r>
              <a:rPr lang="es-UY" sz="2000" b="1" dirty="0">
                <a:solidFill>
                  <a:schemeClr val="accent4">
                    <a:lumMod val="50000"/>
                  </a:schemeClr>
                </a:solidFill>
                <a:effectLst>
                  <a:outerShdw blurRad="38100" dist="38100" dir="2700000" algn="tl">
                    <a:srgbClr val="000000">
                      <a:alpha val="43137"/>
                    </a:srgbClr>
                  </a:outerShdw>
                </a:effectLst>
              </a:rPr>
              <a:t>. </a:t>
            </a:r>
            <a:endParaRPr lang="en-US" sz="20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C881DF-66F4-448A-B309-AFDE3765EB48}"/>
              </a:ext>
            </a:extLst>
          </p:cNvPr>
          <p:cNvSpPr txBox="1"/>
          <p:nvPr/>
        </p:nvSpPr>
        <p:spPr>
          <a:xfrm>
            <a:off x="457200" y="1448151"/>
            <a:ext cx="11277600" cy="4373313"/>
          </a:xfrm>
          <a:prstGeom prst="rect">
            <a:avLst/>
          </a:prstGeom>
          <a:noFill/>
        </p:spPr>
        <p:txBody>
          <a:bodyPr wrap="square">
            <a:spAutoFit/>
          </a:bodyPr>
          <a:lstStyle/>
          <a:p>
            <a:pPr>
              <a:lnSpc>
                <a:spcPct val="107000"/>
              </a:lnSpc>
              <a:spcAft>
                <a:spcPts val="8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After reading a paragraph ask yourself, "What point is the author making in this passage?"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Ask the following questions: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Does this passage discuss a person or group of people?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When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Does the information contain a reference to time?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Where</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Does the text name a place?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Do you find a reason or explanation for something that happened?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How</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Does this information indicate a method?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or a theory?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98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37A2D7-B1C5-445E-8207-B4B15939DD25}"/>
              </a:ext>
            </a:extLst>
          </p:cNvPr>
          <p:cNvSpPr txBox="1"/>
          <p:nvPr/>
        </p:nvSpPr>
        <p:spPr>
          <a:xfrm>
            <a:off x="1695450" y="1308801"/>
            <a:ext cx="9239250" cy="4578946"/>
          </a:xfrm>
          <a:prstGeom prst="rect">
            <a:avLst/>
          </a:prstGeom>
          <a:noFill/>
        </p:spPr>
        <p:txBody>
          <a:bodyPr wrap="square">
            <a:spAutoFit/>
          </a:bodyPr>
          <a:lstStyle/>
          <a:p>
            <a:pPr>
              <a:lnSpc>
                <a:spcPct val="107000"/>
              </a:lnSpc>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How can I determine if I have selected the correct main idea of a paragraph?</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If you are able to summarize the information in the passage in your own words, you have absorbed the correct main idea. To accomplish this goal, try the steps listed below after reading a short section of your textbook.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Write a short summary in your own words about what you have read.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your summary agree with this general topic?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Does your summary contain the same ideas being expressed by the author?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Could you write a headline (or textbook subheading) that would express your summary in less than five words?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If you are able to rephrase your choice of a topic sentence into a question and then determine if the passage answers your question, you have been successful at selecting a main idea.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34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36B43-0FB2-4DEC-B071-1C7FF84624F1}"/>
              </a:ext>
            </a:extLst>
          </p:cNvPr>
          <p:cNvPicPr>
            <a:picLocks noChangeAspect="1"/>
          </p:cNvPicPr>
          <p:nvPr/>
        </p:nvPicPr>
        <p:blipFill>
          <a:blip r:embed="rId2"/>
          <a:stretch>
            <a:fillRect/>
          </a:stretch>
        </p:blipFill>
        <p:spPr>
          <a:xfrm rot="21089029">
            <a:off x="3423557" y="638174"/>
            <a:ext cx="4433207" cy="5172075"/>
          </a:xfrm>
          <a:prstGeom prst="rect">
            <a:avLst/>
          </a:prstGeom>
        </p:spPr>
      </p:pic>
    </p:spTree>
    <p:extLst>
      <p:ext uri="{BB962C8B-B14F-4D97-AF65-F5344CB8AC3E}">
        <p14:creationId xmlns:p14="http://schemas.microsoft.com/office/powerpoint/2010/main" val="150655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2067D-7F98-4A3D-9536-E540C762DBF8}"/>
              </a:ext>
            </a:extLst>
          </p:cNvPr>
          <p:cNvSpPr txBox="1"/>
          <p:nvPr/>
        </p:nvSpPr>
        <p:spPr>
          <a:xfrm>
            <a:off x="2905217" y="5611557"/>
            <a:ext cx="6094520" cy="646331"/>
          </a:xfrm>
          <a:prstGeom prst="rect">
            <a:avLst/>
          </a:prstGeom>
          <a:noFill/>
        </p:spPr>
        <p:txBody>
          <a:bodyPr wrap="square">
            <a:spAutoFit/>
          </a:bodyPr>
          <a:lstStyle/>
          <a:p>
            <a:r>
              <a:rPr lang="en-US" dirty="0">
                <a:hlinkClick r:id="rId2"/>
              </a:rPr>
              <a:t>https://create.kahoot.it/details/bc2c8543-5f52-46d5-8f43-bba8d28270f0</a:t>
            </a:r>
            <a:endParaRPr lang="en-US" dirty="0"/>
          </a:p>
        </p:txBody>
      </p:sp>
      <p:pic>
        <p:nvPicPr>
          <p:cNvPr id="5" name="Picture 4">
            <a:extLst>
              <a:ext uri="{FF2B5EF4-FFF2-40B4-BE49-F238E27FC236}">
                <a16:creationId xmlns:a16="http://schemas.microsoft.com/office/drawing/2014/main" id="{854D510D-1A9C-4415-AB9F-B0AA85A91202}"/>
              </a:ext>
            </a:extLst>
          </p:cNvPr>
          <p:cNvPicPr>
            <a:picLocks noChangeAspect="1"/>
          </p:cNvPicPr>
          <p:nvPr/>
        </p:nvPicPr>
        <p:blipFill rotWithShape="1">
          <a:blip r:embed="rId3"/>
          <a:srcRect l="3204" t="14498" r="71966" b="42136"/>
          <a:stretch/>
        </p:blipFill>
        <p:spPr>
          <a:xfrm>
            <a:off x="1731145" y="372863"/>
            <a:ext cx="4563518" cy="4483222"/>
          </a:xfrm>
          <a:prstGeom prst="rect">
            <a:avLst/>
          </a:prstGeom>
        </p:spPr>
      </p:pic>
    </p:spTree>
    <p:extLst>
      <p:ext uri="{BB962C8B-B14F-4D97-AF65-F5344CB8AC3E}">
        <p14:creationId xmlns:p14="http://schemas.microsoft.com/office/powerpoint/2010/main" val="227798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74C6F-CEF5-43D7-8A4A-A31D307C3C5C}"/>
              </a:ext>
            </a:extLst>
          </p:cNvPr>
          <p:cNvPicPr>
            <a:picLocks noChangeAspect="1"/>
          </p:cNvPicPr>
          <p:nvPr/>
        </p:nvPicPr>
        <p:blipFill>
          <a:blip r:embed="rId2"/>
          <a:stretch>
            <a:fillRect/>
          </a:stretch>
        </p:blipFill>
        <p:spPr>
          <a:xfrm>
            <a:off x="1219200" y="177800"/>
            <a:ext cx="9753600" cy="6502400"/>
          </a:xfrm>
          <a:prstGeom prst="rect">
            <a:avLst/>
          </a:prstGeom>
        </p:spPr>
      </p:pic>
    </p:spTree>
    <p:extLst>
      <p:ext uri="{BB962C8B-B14F-4D97-AF65-F5344CB8AC3E}">
        <p14:creationId xmlns:p14="http://schemas.microsoft.com/office/powerpoint/2010/main" val="123783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BA4D6-EEA1-4261-9B10-E1A356F831D6}"/>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253482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554B9-DC52-41BE-95B5-3263E80BE36A}"/>
              </a:ext>
            </a:extLst>
          </p:cNvPr>
          <p:cNvPicPr>
            <a:picLocks noChangeAspect="1"/>
          </p:cNvPicPr>
          <p:nvPr/>
        </p:nvPicPr>
        <p:blipFill>
          <a:blip r:embed="rId2"/>
          <a:stretch>
            <a:fillRect/>
          </a:stretch>
        </p:blipFill>
        <p:spPr>
          <a:xfrm>
            <a:off x="1333096" y="185467"/>
            <a:ext cx="9669004" cy="6472508"/>
          </a:xfrm>
          <a:prstGeom prst="rect">
            <a:avLst/>
          </a:prstGeom>
        </p:spPr>
      </p:pic>
    </p:spTree>
    <p:extLst>
      <p:ext uri="{BB962C8B-B14F-4D97-AF65-F5344CB8AC3E}">
        <p14:creationId xmlns:p14="http://schemas.microsoft.com/office/powerpoint/2010/main" val="244884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92977F-B783-4B8E-A42B-DFBAEE73EAB6}"/>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99492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27C6D-F8A4-4200-BA80-09F9264EC6B4}"/>
              </a:ext>
            </a:extLst>
          </p:cNvPr>
          <p:cNvPicPr>
            <a:picLocks noChangeAspect="1"/>
          </p:cNvPicPr>
          <p:nvPr/>
        </p:nvPicPr>
        <p:blipFill>
          <a:blip r:embed="rId2"/>
          <a:stretch>
            <a:fillRect/>
          </a:stretch>
        </p:blipFill>
        <p:spPr>
          <a:xfrm>
            <a:off x="1695450" y="0"/>
            <a:ext cx="9144000" cy="6858000"/>
          </a:xfrm>
          <a:prstGeom prst="rect">
            <a:avLst/>
          </a:prstGeom>
        </p:spPr>
      </p:pic>
      <p:pic>
        <p:nvPicPr>
          <p:cNvPr id="5" name="Picture 4">
            <a:extLst>
              <a:ext uri="{FF2B5EF4-FFF2-40B4-BE49-F238E27FC236}">
                <a16:creationId xmlns:a16="http://schemas.microsoft.com/office/drawing/2014/main" id="{9232FF18-C3E5-4AB1-9B40-3DA5535908A5}"/>
              </a:ext>
            </a:extLst>
          </p:cNvPr>
          <p:cNvPicPr>
            <a:picLocks noChangeAspect="1"/>
          </p:cNvPicPr>
          <p:nvPr/>
        </p:nvPicPr>
        <p:blipFill>
          <a:blip r:embed="rId3"/>
          <a:stretch>
            <a:fillRect/>
          </a:stretch>
        </p:blipFill>
        <p:spPr>
          <a:xfrm>
            <a:off x="1695450" y="4895851"/>
            <a:ext cx="2041836" cy="1962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149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328984" y="78573"/>
            <a:ext cx="8119871" cy="1474330"/>
          </a:xfrm>
        </p:spPr>
        <p:txBody>
          <a:bodyPr>
            <a:normAutofit/>
          </a:bodyPr>
          <a:lstStyle/>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main idea of a paragraph is the author's message about the topic. It is often </a:t>
            </a:r>
            <a:r>
              <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expressed directly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or it can be </a:t>
            </a:r>
            <a:r>
              <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implied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480907" y="1371600"/>
            <a:ext cx="7967948" cy="5076825"/>
          </a:xfrm>
        </p:spPr>
        <p:txBody>
          <a:bodyPr>
            <a:normAutofit fontScale="85000" lnSpcReduction="20000"/>
          </a:bodyPr>
          <a:lstStyle/>
          <a:p>
            <a:pPr>
              <a:lnSpc>
                <a:spcPct val="107000"/>
              </a:lnSpc>
              <a:spcAft>
                <a:spcPts val="800"/>
              </a:spcAft>
            </a:pP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Where are the main ideas found?</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It is easy to identify a main idea that is </a:t>
            </a:r>
            <a:r>
              <a:rPr lang="en-US" sz="35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directly expressed </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in the text. Main ideas are often found:</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at the beginning of paragraphs</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The first sentence often explains the subject being discussed in the passage.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in the concluding sentences of a paragraph</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The main idea can be expressed as a summation of the information in the paragraph as well as a link to the information in the next paragraph.</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2000" dirty="0"/>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E45669-1F9F-4BE0-B4AB-0E4A136534EF}"/>
              </a:ext>
            </a:extLst>
          </p:cNvPr>
          <p:cNvSpPr txBox="1"/>
          <p:nvPr/>
        </p:nvSpPr>
        <p:spPr>
          <a:xfrm>
            <a:off x="609601" y="1759408"/>
            <a:ext cx="11249024" cy="4221092"/>
          </a:xfrm>
          <a:prstGeom prst="rect">
            <a:avLst/>
          </a:prstGeom>
          <a:noFill/>
        </p:spPr>
        <p:txBody>
          <a:bodyPr wrap="square">
            <a:spAutoFit/>
          </a:bodyPr>
          <a:lstStyle/>
          <a:p>
            <a:pP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Mechanical engineering technologists construct, install and test new and already in-use equipment as per industry standards. It's a highly technical profession, where they plan efficient, cost-effective assembly line operations and upgraded machinery components using three-dimensional computer-aided design (CAD) software. Learning more about the roles and responsibilities of a mechanical engineering technologist can help you decide if you want to build a career in the field. In this article, we discuss what a mechanical engineering technologist does, highlight how to become one and list the required skills.</a:t>
            </a:r>
          </a:p>
        </p:txBody>
      </p:sp>
      <p:sp>
        <p:nvSpPr>
          <p:cNvPr id="4" name="TextBox 3">
            <a:extLst>
              <a:ext uri="{FF2B5EF4-FFF2-40B4-BE49-F238E27FC236}">
                <a16:creationId xmlns:a16="http://schemas.microsoft.com/office/drawing/2014/main" id="{449438A9-385F-445F-9576-5B71082A8E0B}"/>
              </a:ext>
            </a:extLst>
          </p:cNvPr>
          <p:cNvSpPr txBox="1"/>
          <p:nvPr/>
        </p:nvSpPr>
        <p:spPr>
          <a:xfrm>
            <a:off x="3762375" y="638175"/>
            <a:ext cx="5848350" cy="769441"/>
          </a:xfrm>
          <a:prstGeom prst="rect">
            <a:avLst/>
          </a:prstGeom>
          <a:noFill/>
        </p:spPr>
        <p:txBody>
          <a:bodyPr wrap="square" rtlCol="0">
            <a:spAutoFit/>
          </a:bodyPr>
          <a:lstStyle/>
          <a:p>
            <a:r>
              <a:rPr lang="es-UY" sz="4400" b="1" dirty="0" err="1">
                <a:solidFill>
                  <a:schemeClr val="bg1"/>
                </a:solidFill>
              </a:rPr>
              <a:t>Find</a:t>
            </a:r>
            <a:r>
              <a:rPr lang="es-UY" sz="4400" b="1" dirty="0">
                <a:solidFill>
                  <a:schemeClr val="bg1"/>
                </a:solidFill>
              </a:rPr>
              <a:t> </a:t>
            </a:r>
            <a:r>
              <a:rPr lang="es-UY" sz="4400" b="1" dirty="0" err="1">
                <a:solidFill>
                  <a:schemeClr val="bg1"/>
                </a:solidFill>
              </a:rPr>
              <a:t>the</a:t>
            </a:r>
            <a:r>
              <a:rPr lang="es-UY" sz="4400" b="1" dirty="0">
                <a:solidFill>
                  <a:schemeClr val="bg1"/>
                </a:solidFill>
              </a:rPr>
              <a:t> </a:t>
            </a:r>
            <a:r>
              <a:rPr lang="es-UY" sz="4400" b="1" dirty="0" err="1">
                <a:solidFill>
                  <a:schemeClr val="bg1"/>
                </a:solidFill>
              </a:rPr>
              <a:t>main</a:t>
            </a:r>
            <a:r>
              <a:rPr lang="es-UY" sz="4400" b="1" dirty="0">
                <a:solidFill>
                  <a:schemeClr val="bg1"/>
                </a:solidFill>
              </a:rPr>
              <a:t> idea:</a:t>
            </a:r>
            <a:endParaRPr lang="en-US" sz="4400" b="1" dirty="0">
              <a:solidFill>
                <a:schemeClr val="bg1"/>
              </a:solidFill>
            </a:endParaRPr>
          </a:p>
        </p:txBody>
      </p:sp>
    </p:spTree>
    <p:extLst>
      <p:ext uri="{BB962C8B-B14F-4D97-AF65-F5344CB8AC3E}">
        <p14:creationId xmlns:p14="http://schemas.microsoft.com/office/powerpoint/2010/main" val="25039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E45669-1F9F-4BE0-B4AB-0E4A136534EF}"/>
              </a:ext>
            </a:extLst>
          </p:cNvPr>
          <p:cNvSpPr txBox="1"/>
          <p:nvPr/>
        </p:nvSpPr>
        <p:spPr>
          <a:xfrm>
            <a:off x="609601" y="1759408"/>
            <a:ext cx="11249024" cy="4221092"/>
          </a:xfrm>
          <a:prstGeom prst="rect">
            <a:avLst/>
          </a:prstGeom>
          <a:solidFill>
            <a:schemeClr val="accent5">
              <a:lumMod val="20000"/>
              <a:lumOff val="80000"/>
            </a:schemeClr>
          </a:solidFill>
          <a:effectLst>
            <a:glow rad="101600">
              <a:schemeClr val="accent5">
                <a:satMod val="175000"/>
                <a:alpha val="40000"/>
              </a:schemeClr>
            </a:glow>
          </a:effectLst>
        </p:spPr>
        <p:txBody>
          <a:bodyPr wrap="square">
            <a:spAutoFit/>
          </a:bodyPr>
          <a:lstStyle/>
          <a:p>
            <a:pP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Mechanical engineering technologists construct, install and test new and already in-use equipment as per industry standards. It's a highly technical profession, where they plan efficient, cost-effective assembly line operations and upgraded machinery components using three-dimensional computer-aided design (CAD) software. Learning more about the roles and responsibilities of a mechanical engineering technologist can help you decide if you want to build a career in the field. </a:t>
            </a:r>
            <a:r>
              <a:rPr lang="en-US" sz="28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 this article, we discuss what a mechanical engineering technologist does, highlight how to become one and list the required skills.</a:t>
            </a:r>
          </a:p>
        </p:txBody>
      </p:sp>
      <p:sp>
        <p:nvSpPr>
          <p:cNvPr id="2" name="TextBox 1">
            <a:extLst>
              <a:ext uri="{FF2B5EF4-FFF2-40B4-BE49-F238E27FC236}">
                <a16:creationId xmlns:a16="http://schemas.microsoft.com/office/drawing/2014/main" id="{78AC5532-4D40-43B1-BB62-A633BA75BA4F}"/>
              </a:ext>
            </a:extLst>
          </p:cNvPr>
          <p:cNvSpPr txBox="1"/>
          <p:nvPr/>
        </p:nvSpPr>
        <p:spPr>
          <a:xfrm>
            <a:off x="3762375" y="638175"/>
            <a:ext cx="5848350" cy="769441"/>
          </a:xfrm>
          <a:prstGeom prst="rect">
            <a:avLst/>
          </a:prstGeom>
          <a:noFill/>
        </p:spPr>
        <p:txBody>
          <a:bodyPr wrap="square" rtlCol="0">
            <a:spAutoFit/>
          </a:bodyPr>
          <a:lstStyle/>
          <a:p>
            <a:r>
              <a:rPr lang="es-UY" sz="4400" b="1" dirty="0" err="1">
                <a:solidFill>
                  <a:schemeClr val="bg1"/>
                </a:solidFill>
              </a:rPr>
              <a:t>Find</a:t>
            </a:r>
            <a:r>
              <a:rPr lang="es-UY" sz="4400" b="1" dirty="0">
                <a:solidFill>
                  <a:schemeClr val="bg1"/>
                </a:solidFill>
              </a:rPr>
              <a:t> </a:t>
            </a:r>
            <a:r>
              <a:rPr lang="es-UY" sz="4400" b="1" dirty="0" err="1">
                <a:solidFill>
                  <a:schemeClr val="bg1"/>
                </a:solidFill>
              </a:rPr>
              <a:t>the</a:t>
            </a:r>
            <a:r>
              <a:rPr lang="es-UY" sz="4400" b="1" dirty="0">
                <a:solidFill>
                  <a:schemeClr val="bg1"/>
                </a:solidFill>
              </a:rPr>
              <a:t> </a:t>
            </a:r>
            <a:r>
              <a:rPr lang="es-UY" sz="4400" b="1" dirty="0" err="1">
                <a:solidFill>
                  <a:schemeClr val="bg1"/>
                </a:solidFill>
              </a:rPr>
              <a:t>main</a:t>
            </a:r>
            <a:r>
              <a:rPr lang="es-UY" sz="4400" b="1" dirty="0">
                <a:solidFill>
                  <a:schemeClr val="bg1"/>
                </a:solidFill>
              </a:rPr>
              <a:t> idea</a:t>
            </a:r>
            <a:endParaRPr lang="en-US" sz="4400" b="1" dirty="0">
              <a:solidFill>
                <a:schemeClr val="bg1"/>
              </a:solidFill>
            </a:endParaRPr>
          </a:p>
        </p:txBody>
      </p:sp>
    </p:spTree>
    <p:extLst>
      <p:ext uri="{BB962C8B-B14F-4D97-AF65-F5344CB8AC3E}">
        <p14:creationId xmlns:p14="http://schemas.microsoft.com/office/powerpoint/2010/main" val="44241397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311</TotalTime>
  <Words>1197</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Symbol</vt:lpstr>
      <vt:lpstr>Times New Roman</vt:lpstr>
      <vt:lpstr>Vapor Trail</vt:lpstr>
      <vt:lpstr>FINDING THE MAIN IDEA</vt:lpstr>
      <vt:lpstr>PowerPoint Presentation</vt:lpstr>
      <vt:lpstr>PowerPoint Presentation</vt:lpstr>
      <vt:lpstr>PowerPoint Presentation</vt:lpstr>
      <vt:lpstr>PowerPoint Presentation</vt:lpstr>
      <vt:lpstr>PowerPoint Presentation</vt:lpstr>
      <vt:lpstr>The main idea of a paragraph is the author's message about the topic. It is often expressed directly or it can be implied.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MAIN IDEA</dc:title>
  <dc:creator>c cnudde</dc:creator>
  <cp:lastModifiedBy>c cnudde</cp:lastModifiedBy>
  <cp:revision>50</cp:revision>
  <dcterms:created xsi:type="dcterms:W3CDTF">2022-03-20T00:03:21Z</dcterms:created>
  <dcterms:modified xsi:type="dcterms:W3CDTF">2022-08-07T20:10:21Z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