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2651162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2310070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164997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165124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326803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294290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375561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3309620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2699009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322857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14EDD6-B6C8-4FD8-8DAF-FE31CD948054}" type="datetimeFigureOut">
              <a:rPr lang="es-ES" smtClean="0"/>
              <a:pPr/>
              <a:t>24/11/2021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56562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4EDD6-B6C8-4FD8-8DAF-FE31CD948054}" type="datetimeFigureOut">
              <a:rPr lang="es-ES" smtClean="0"/>
              <a:pPr/>
              <a:t>24/11/2021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433DE-EDC7-444A-B2FA-744BE4E8444A}" type="slidenum">
              <a:rPr lang="es-ES" smtClean="0"/>
              <a:pPr/>
              <a:t>‹Nº›</a:t>
            </a:fld>
            <a:endParaRPr lang="es-ES"/>
          </a:p>
        </p:txBody>
      </p:sp>
    </p:spTree>
    <p:extLst>
      <p:ext uri="{BB962C8B-B14F-4D97-AF65-F5344CB8AC3E}">
        <p14:creationId xmlns:p14="http://schemas.microsoft.com/office/powerpoint/2010/main" xmlns="" val="3868191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dirty="0" smtClean="0"/>
              <a:t>PROYECTO IIEE MT-BT</a:t>
            </a:r>
            <a:endParaRPr lang="es-ES" b="1" dirty="0"/>
          </a:p>
        </p:txBody>
      </p:sp>
      <p:sp>
        <p:nvSpPr>
          <p:cNvPr id="3" name="2 Subtítulo"/>
          <p:cNvSpPr>
            <a:spLocks noGrp="1"/>
          </p:cNvSpPr>
          <p:nvPr>
            <p:ph type="subTitle" idx="1"/>
          </p:nvPr>
        </p:nvSpPr>
        <p:spPr/>
        <p:txBody>
          <a:bodyPr/>
          <a:lstStyle/>
          <a:p>
            <a:r>
              <a:rPr lang="es-ES" b="1" dirty="0" smtClean="0"/>
              <a:t>ETAPA 3</a:t>
            </a:r>
          </a:p>
          <a:p>
            <a:endParaRPr lang="es-ES" b="1" dirty="0"/>
          </a:p>
        </p:txBody>
      </p:sp>
    </p:spTree>
    <p:extLst>
      <p:ext uri="{BB962C8B-B14F-4D97-AF65-F5344CB8AC3E}">
        <p14:creationId xmlns:p14="http://schemas.microsoft.com/office/powerpoint/2010/main" xmlns="" val="2756152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dirty="0" smtClean="0"/>
              <a:t/>
            </a:r>
            <a:br>
              <a:rPr lang="es-ES" dirty="0" smtClean="0"/>
            </a:br>
            <a:r>
              <a:rPr lang="es-ES" dirty="0"/>
              <a:t/>
            </a:r>
            <a:br>
              <a:rPr lang="es-ES" dirty="0"/>
            </a:br>
            <a:r>
              <a:rPr lang="es-ES" sz="4000" b="1" dirty="0" smtClean="0"/>
              <a:t>3. CÁLCULO DE LOS NIVELES DE CORTOCIRCUITO</a:t>
            </a:r>
            <a:r>
              <a:rPr lang="es-ES" sz="4000" dirty="0"/>
              <a:t/>
            </a:r>
            <a:br>
              <a:rPr lang="es-ES" sz="4000" dirty="0"/>
            </a:br>
            <a:r>
              <a:rPr lang="es-ES" dirty="0"/>
              <a:t> </a:t>
            </a:r>
            <a:br>
              <a:rPr lang="es-ES" dirty="0"/>
            </a:br>
            <a:endParaRPr lang="es-ES" dirty="0"/>
          </a:p>
        </p:txBody>
      </p:sp>
      <p:sp>
        <p:nvSpPr>
          <p:cNvPr id="3" name="2 Marcador de contenido"/>
          <p:cNvSpPr>
            <a:spLocks noGrp="1"/>
          </p:cNvSpPr>
          <p:nvPr>
            <p:ph idx="1"/>
          </p:nvPr>
        </p:nvSpPr>
        <p:spPr/>
        <p:txBody>
          <a:bodyPr>
            <a:normAutofit fontScale="92500" lnSpcReduction="10000"/>
          </a:bodyPr>
          <a:lstStyle/>
          <a:p>
            <a:pPr marL="0" lvl="0" indent="0">
              <a:buNone/>
            </a:pPr>
            <a:r>
              <a:rPr lang="es-ES" dirty="0" smtClean="0"/>
              <a:t>3.1. Se </a:t>
            </a:r>
            <a:r>
              <a:rPr lang="es-ES" dirty="0"/>
              <a:t>debe establecer el nivel de </a:t>
            </a:r>
            <a:r>
              <a:rPr lang="es-ES" dirty="0" smtClean="0"/>
              <a:t>la Corriente </a:t>
            </a:r>
            <a:r>
              <a:rPr lang="es-ES" dirty="0"/>
              <a:t>de Cortocircuito máxima </a:t>
            </a:r>
            <a:r>
              <a:rPr lang="es-ES" dirty="0" smtClean="0"/>
              <a:t>esperable </a:t>
            </a:r>
            <a:r>
              <a:rPr lang="es-ES" dirty="0"/>
              <a:t>en cada tablero, el </a:t>
            </a:r>
            <a:r>
              <a:rPr lang="es-ES" dirty="0" smtClean="0"/>
              <a:t>que se </a:t>
            </a:r>
            <a:r>
              <a:rPr lang="es-ES" dirty="0"/>
              <a:t>utilizará para definir el Poder de Corte de las Protecciones, y para verificar la solicitación térmica en los cables.</a:t>
            </a:r>
          </a:p>
          <a:p>
            <a:pPr marL="0" indent="0">
              <a:buNone/>
            </a:pPr>
            <a:r>
              <a:rPr lang="es-ES" b="1" dirty="0"/>
              <a:t> </a:t>
            </a:r>
            <a:endParaRPr lang="es-ES" dirty="0"/>
          </a:p>
          <a:p>
            <a:pPr marL="0" indent="0">
              <a:buNone/>
            </a:pPr>
            <a:r>
              <a:rPr lang="es-ES" dirty="0"/>
              <a:t>En el caso de los tableros que tienen cargas del tipo de motor, se debe considerar </a:t>
            </a:r>
            <a:r>
              <a:rPr lang="es-ES" dirty="0" smtClean="0"/>
              <a:t>solamente el </a:t>
            </a:r>
            <a:r>
              <a:rPr lang="es-ES" dirty="0"/>
              <a:t>aporte al cortocircuito de los motores alimentados directamente de dicho tablero. </a:t>
            </a:r>
          </a:p>
        </p:txBody>
      </p:sp>
    </p:spTree>
    <p:extLst>
      <p:ext uri="{BB962C8B-B14F-4D97-AF65-F5344CB8AC3E}">
        <p14:creationId xmlns:p14="http://schemas.microsoft.com/office/powerpoint/2010/main" xmlns="" val="216334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sz="4000" b="1" dirty="0" smtClean="0"/>
              <a:t>3. CÁLCULO DE LOS NIVELES DE CORTOCIRCUITO</a:t>
            </a:r>
            <a:r>
              <a:rPr lang="es-ES" sz="4000" dirty="0" smtClean="0"/>
              <a:t/>
            </a:r>
            <a:br>
              <a:rPr lang="es-ES" sz="4000" dirty="0" smtClean="0"/>
            </a:br>
            <a:endParaRPr lang="es-ES" sz="4000" dirty="0"/>
          </a:p>
        </p:txBody>
      </p:sp>
      <p:sp>
        <p:nvSpPr>
          <p:cNvPr id="3" name="2 Marcador de contenido"/>
          <p:cNvSpPr>
            <a:spLocks noGrp="1"/>
          </p:cNvSpPr>
          <p:nvPr>
            <p:ph idx="1"/>
          </p:nvPr>
        </p:nvSpPr>
        <p:spPr/>
        <p:txBody>
          <a:bodyPr>
            <a:normAutofit fontScale="92500"/>
          </a:bodyPr>
          <a:lstStyle/>
          <a:p>
            <a:pPr marL="0" lvl="0" indent="0">
              <a:buNone/>
            </a:pPr>
            <a:r>
              <a:rPr lang="es-ES" dirty="0" smtClean="0"/>
              <a:t>3.2. Se </a:t>
            </a:r>
            <a:r>
              <a:rPr lang="es-ES" dirty="0"/>
              <a:t>debe establecer los niveles de Corriente de Cortocircuito mínimos en los circuitos protegidos. Como se </a:t>
            </a:r>
            <a:r>
              <a:rPr lang="es-ES" dirty="0" smtClean="0"/>
              <a:t>vio en </a:t>
            </a:r>
            <a:r>
              <a:rPr lang="es-ES" dirty="0"/>
              <a:t>el </a:t>
            </a:r>
            <a:r>
              <a:rPr lang="es-ES" dirty="0" smtClean="0"/>
              <a:t>curso teórico, </a:t>
            </a:r>
            <a:r>
              <a:rPr lang="es-ES" dirty="0"/>
              <a:t>los niveles de corriente de cortocircuito mínimo son los cortocircuitos bifásicos o fase-neutro en el extremo del circuito.</a:t>
            </a:r>
          </a:p>
          <a:p>
            <a:pPr marL="0" indent="0">
              <a:buNone/>
            </a:pPr>
            <a:r>
              <a:rPr lang="es-ES" dirty="0"/>
              <a:t>Estos niveles de cortocircuito mínimo se utilizarán para verificar la apertura de la protección y definir la regulación del disparo instantáneo.</a:t>
            </a:r>
          </a:p>
          <a:p>
            <a:pPr marL="0" indent="0">
              <a:buNone/>
            </a:pPr>
            <a:endParaRPr lang="es-ES" dirty="0"/>
          </a:p>
        </p:txBody>
      </p:sp>
    </p:spTree>
    <p:extLst>
      <p:ext uri="{BB962C8B-B14F-4D97-AF65-F5344CB8AC3E}">
        <p14:creationId xmlns:p14="http://schemas.microsoft.com/office/powerpoint/2010/main" xmlns="" val="2542161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lvl="0"/>
            <a:r>
              <a:rPr lang="es-ES" sz="3600" b="1" dirty="0" smtClean="0"/>
              <a:t/>
            </a:r>
            <a:br>
              <a:rPr lang="es-ES" sz="3600" b="1" dirty="0" smtClean="0"/>
            </a:br>
            <a:r>
              <a:rPr lang="es-ES" sz="3600" b="1" dirty="0" smtClean="0"/>
              <a:t>4. SELECCIÓN DE PROTECCIONES</a:t>
            </a:r>
            <a:r>
              <a:rPr lang="es-ES" sz="3600" dirty="0"/>
              <a:t/>
            </a:r>
            <a:br>
              <a:rPr lang="es-ES" sz="3600" dirty="0"/>
            </a:br>
            <a:endParaRPr lang="es-ES" sz="3600" dirty="0"/>
          </a:p>
        </p:txBody>
      </p:sp>
      <p:sp>
        <p:nvSpPr>
          <p:cNvPr id="3" name="2 Marcador de contenido"/>
          <p:cNvSpPr>
            <a:spLocks noGrp="1"/>
          </p:cNvSpPr>
          <p:nvPr>
            <p:ph idx="1"/>
          </p:nvPr>
        </p:nvSpPr>
        <p:spPr>
          <a:xfrm>
            <a:off x="611560" y="1556792"/>
            <a:ext cx="8445624" cy="4741987"/>
          </a:xfrm>
        </p:spPr>
        <p:txBody>
          <a:bodyPr>
            <a:normAutofit fontScale="77500" lnSpcReduction="20000"/>
          </a:bodyPr>
          <a:lstStyle/>
          <a:p>
            <a:pPr marL="0" lvl="0" indent="0">
              <a:buNone/>
            </a:pPr>
            <a:r>
              <a:rPr lang="es-ES" dirty="0" smtClean="0"/>
              <a:t>4.1. 	Para </a:t>
            </a:r>
            <a:r>
              <a:rPr lang="es-ES" dirty="0"/>
              <a:t>la protección contra sobrecarga se debe </a:t>
            </a:r>
            <a:r>
              <a:rPr lang="es-ES" dirty="0" smtClean="0"/>
              <a:t>	cumplir:</a:t>
            </a:r>
            <a:endParaRPr lang="es-ES" dirty="0"/>
          </a:p>
          <a:p>
            <a:pPr marL="0" indent="0">
              <a:buNone/>
            </a:pPr>
            <a:r>
              <a:rPr lang="es-ES" dirty="0"/>
              <a:t> </a:t>
            </a:r>
            <a:r>
              <a:rPr lang="es-ES" dirty="0" smtClean="0"/>
              <a:t>	</a:t>
            </a:r>
          </a:p>
          <a:p>
            <a:pPr marL="0" indent="0">
              <a:buNone/>
            </a:pPr>
            <a:r>
              <a:rPr lang="es-ES" b="1" dirty="0"/>
              <a:t>	</a:t>
            </a:r>
            <a:r>
              <a:rPr lang="es-ES" b="1" dirty="0" smtClean="0"/>
              <a:t>I</a:t>
            </a:r>
            <a:r>
              <a:rPr lang="es-ES" b="1" baseline="-25000" dirty="0" smtClean="0"/>
              <a:t>L </a:t>
            </a:r>
            <a:r>
              <a:rPr lang="es-ES" b="1" dirty="0" smtClean="0"/>
              <a:t> </a:t>
            </a:r>
            <a:r>
              <a:rPr lang="es-ES" b="1" dirty="0"/>
              <a:t>&lt; In &lt; </a:t>
            </a:r>
            <a:r>
              <a:rPr lang="es-ES" b="1" dirty="0" err="1"/>
              <a:t>Iz</a:t>
            </a:r>
            <a:endParaRPr lang="es-ES" dirty="0"/>
          </a:p>
          <a:p>
            <a:pPr marL="0" indent="0">
              <a:buNone/>
            </a:pPr>
            <a:r>
              <a:rPr lang="es-ES" dirty="0"/>
              <a:t> </a:t>
            </a:r>
          </a:p>
          <a:p>
            <a:pPr marL="0" indent="0">
              <a:buNone/>
            </a:pPr>
            <a:r>
              <a:rPr lang="es-ES" dirty="0" smtClean="0"/>
              <a:t>Siendo:</a:t>
            </a:r>
            <a:endParaRPr lang="es-ES" dirty="0"/>
          </a:p>
          <a:p>
            <a:pPr marL="0" indent="0">
              <a:buNone/>
            </a:pPr>
            <a:r>
              <a:rPr lang="es-ES" dirty="0"/>
              <a:t> </a:t>
            </a:r>
          </a:p>
          <a:p>
            <a:pPr marL="0" indent="0">
              <a:buNone/>
            </a:pPr>
            <a:r>
              <a:rPr lang="es-ES" dirty="0" err="1"/>
              <a:t>Iz</a:t>
            </a:r>
            <a:r>
              <a:rPr lang="es-ES" dirty="0"/>
              <a:t> – corriente máxima admisible del cable en la condiciones de instalación</a:t>
            </a:r>
          </a:p>
          <a:p>
            <a:pPr marL="0" indent="0">
              <a:buNone/>
            </a:pPr>
            <a:r>
              <a:rPr lang="es-ES" dirty="0"/>
              <a:t>In – Corriente nominal o de regulación del Interruptor</a:t>
            </a:r>
          </a:p>
          <a:p>
            <a:pPr marL="0" indent="0">
              <a:buNone/>
            </a:pPr>
            <a:r>
              <a:rPr lang="es-ES" dirty="0"/>
              <a:t>I</a:t>
            </a:r>
            <a:r>
              <a:rPr lang="es-ES" baseline="-25000" dirty="0"/>
              <a:t>L</a:t>
            </a:r>
            <a:r>
              <a:rPr lang="es-ES" dirty="0"/>
              <a:t> – Corriente de </a:t>
            </a:r>
            <a:r>
              <a:rPr lang="es-ES" dirty="0" smtClean="0"/>
              <a:t>la Carga</a:t>
            </a:r>
            <a:endParaRPr lang="es-ES" dirty="0"/>
          </a:p>
          <a:p>
            <a:pPr marL="0" indent="0">
              <a:buNone/>
            </a:pPr>
            <a:r>
              <a:rPr lang="es-ES" dirty="0"/>
              <a:t> </a:t>
            </a:r>
          </a:p>
          <a:p>
            <a:pPr marL="0" indent="0">
              <a:buNone/>
            </a:pPr>
            <a:endParaRPr lang="es-ES" dirty="0"/>
          </a:p>
        </p:txBody>
      </p:sp>
    </p:spTree>
    <p:extLst>
      <p:ext uri="{BB962C8B-B14F-4D97-AF65-F5344CB8AC3E}">
        <p14:creationId xmlns:p14="http://schemas.microsoft.com/office/powerpoint/2010/main" xmlns="" val="158621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4. SELECCIÓN DE PROTECCIONES</a:t>
            </a:r>
            <a:endParaRPr lang="es-ES" sz="3600" dirty="0"/>
          </a:p>
        </p:txBody>
      </p:sp>
      <p:sp>
        <p:nvSpPr>
          <p:cNvPr id="3" name="2 Marcador de contenido"/>
          <p:cNvSpPr>
            <a:spLocks noGrp="1"/>
          </p:cNvSpPr>
          <p:nvPr>
            <p:ph idx="1"/>
          </p:nvPr>
        </p:nvSpPr>
        <p:spPr/>
        <p:txBody>
          <a:bodyPr>
            <a:noAutofit/>
          </a:bodyPr>
          <a:lstStyle/>
          <a:p>
            <a:pPr marL="0" indent="0">
              <a:buNone/>
            </a:pPr>
            <a:r>
              <a:rPr lang="es-ES" sz="1400" dirty="0" smtClean="0"/>
              <a:t>4.2. </a:t>
            </a:r>
            <a:r>
              <a:rPr lang="es-ES" sz="1400" dirty="0"/>
              <a:t>Para la protección contra cortocircuito se debe cumplir:</a:t>
            </a:r>
          </a:p>
          <a:p>
            <a:pPr marL="0" indent="0">
              <a:buNone/>
            </a:pPr>
            <a:r>
              <a:rPr lang="es-ES" sz="1400" dirty="0"/>
              <a:t> </a:t>
            </a:r>
            <a:r>
              <a:rPr lang="es-ES_tradnl" sz="1400" dirty="0" smtClean="0"/>
              <a:t>	1.</a:t>
            </a:r>
            <a:r>
              <a:rPr lang="es-ES_tradnl" sz="1400" dirty="0"/>
              <a:t>	</a:t>
            </a:r>
            <a:r>
              <a:rPr lang="es-ES_tradnl" sz="1400" i="1" dirty="0"/>
              <a:t> </a:t>
            </a:r>
            <a:r>
              <a:rPr lang="es-ES_tradnl" sz="1400" i="1" dirty="0" err="1"/>
              <a:t>PdC</a:t>
            </a:r>
            <a:r>
              <a:rPr lang="es-ES_tradnl" sz="1400" i="1" dirty="0"/>
              <a:t> ≥ </a:t>
            </a:r>
            <a:r>
              <a:rPr lang="es-ES_tradnl" sz="1400" i="1" dirty="0" err="1"/>
              <a:t>I”</a:t>
            </a:r>
            <a:r>
              <a:rPr lang="es-ES_tradnl" sz="1400" i="1" baseline="-25000" dirty="0" err="1"/>
              <a:t>kMAX</a:t>
            </a:r>
            <a:endParaRPr lang="es-ES" sz="1400" i="1" dirty="0"/>
          </a:p>
          <a:p>
            <a:pPr marL="0" indent="0">
              <a:buNone/>
            </a:pPr>
            <a:r>
              <a:rPr lang="es-ES_tradnl" sz="1400" dirty="0"/>
              <a:t>	</a:t>
            </a:r>
            <a:r>
              <a:rPr lang="es-ES_tradnl" sz="1400" dirty="0" smtClean="0"/>
              <a:t>2.</a:t>
            </a:r>
            <a:r>
              <a:rPr lang="es-ES_tradnl" sz="1400" dirty="0"/>
              <a:t>	</a:t>
            </a:r>
            <a:r>
              <a:rPr lang="es-ES_tradnl" sz="1400" i="1" dirty="0"/>
              <a:t> I</a:t>
            </a:r>
            <a:r>
              <a:rPr lang="es-ES_tradnl" sz="1400" i="1" baseline="30000" dirty="0"/>
              <a:t>2</a:t>
            </a:r>
            <a:r>
              <a:rPr lang="es-ES_tradnl" sz="1400" i="1" dirty="0"/>
              <a:t>t ≤ </a:t>
            </a:r>
            <a:r>
              <a:rPr lang="es-ES_tradnl" sz="1400" i="1" dirty="0" smtClean="0"/>
              <a:t>k</a:t>
            </a:r>
            <a:r>
              <a:rPr lang="es-ES_tradnl" sz="1400" i="1" baseline="30000" dirty="0" smtClean="0"/>
              <a:t>2</a:t>
            </a:r>
            <a:r>
              <a:rPr lang="es-ES_tradnl" sz="1400" i="1" dirty="0" smtClean="0"/>
              <a:t>S</a:t>
            </a:r>
            <a:r>
              <a:rPr lang="es-ES_tradnl" sz="1400" i="1" baseline="30000" dirty="0" smtClean="0"/>
              <a:t>2</a:t>
            </a:r>
            <a:r>
              <a:rPr lang="es-ES" sz="1400" i="1" dirty="0" smtClean="0"/>
              <a:t> </a:t>
            </a:r>
            <a:endParaRPr lang="es-ES" sz="1400" i="1" dirty="0"/>
          </a:p>
          <a:p>
            <a:pPr marL="0" indent="0">
              <a:buNone/>
            </a:pPr>
            <a:r>
              <a:rPr lang="es-ES" sz="1400" dirty="0" smtClean="0"/>
              <a:t>La </a:t>
            </a:r>
            <a:r>
              <a:rPr lang="es-ES" sz="1400" dirty="0"/>
              <a:t>condición </a:t>
            </a:r>
            <a:r>
              <a:rPr lang="es-ES" sz="1400" dirty="0" smtClean="0"/>
              <a:t>2 </a:t>
            </a:r>
            <a:r>
              <a:rPr lang="es-ES" sz="1400" dirty="0"/>
              <a:t>debe cumplirse a lo largo de todo el cable protegido por el dispositivo. </a:t>
            </a:r>
            <a:endParaRPr lang="es-ES" sz="1400" dirty="0" smtClean="0"/>
          </a:p>
          <a:p>
            <a:pPr marL="0" indent="0">
              <a:buNone/>
            </a:pPr>
            <a:endParaRPr lang="es-ES" sz="1400" dirty="0"/>
          </a:p>
          <a:p>
            <a:pPr marL="0" indent="0">
              <a:buNone/>
            </a:pPr>
            <a:r>
              <a:rPr lang="es-ES" sz="1400" dirty="0" smtClean="0"/>
              <a:t>En </a:t>
            </a:r>
            <a:r>
              <a:rPr lang="es-ES" sz="1400" dirty="0"/>
              <a:t>la práctica </a:t>
            </a:r>
            <a:r>
              <a:rPr lang="es-ES" sz="1400" dirty="0" smtClean="0"/>
              <a:t>cuando trabajamos con interruptores </a:t>
            </a:r>
            <a:r>
              <a:rPr lang="es-ES" sz="1400" dirty="0"/>
              <a:t>automáticos es suficiente con verificar las dos condiciones siguientes:</a:t>
            </a:r>
          </a:p>
          <a:p>
            <a:pPr marL="0" indent="0">
              <a:buNone/>
            </a:pPr>
            <a:r>
              <a:rPr lang="es-ES_tradnl" sz="1400" b="1" i="1" dirty="0" smtClean="0"/>
              <a:t>- I</a:t>
            </a:r>
            <a:r>
              <a:rPr lang="es-ES_tradnl" sz="1400" b="1" i="1" baseline="30000" dirty="0" smtClean="0"/>
              <a:t>2</a:t>
            </a:r>
            <a:r>
              <a:rPr lang="es-ES_tradnl" sz="1400" b="1" i="1" dirty="0" smtClean="0"/>
              <a:t>t ≤ k</a:t>
            </a:r>
            <a:r>
              <a:rPr lang="es-ES_tradnl" sz="1400" b="1" i="1" baseline="30000" dirty="0" smtClean="0"/>
              <a:t>2</a:t>
            </a:r>
            <a:r>
              <a:rPr lang="es-ES_tradnl" sz="1400" b="1" i="1" dirty="0" smtClean="0"/>
              <a:t>S</a:t>
            </a:r>
            <a:r>
              <a:rPr lang="es-ES_tradnl" sz="1400" b="1" i="1" baseline="30000" dirty="0" smtClean="0"/>
              <a:t>2</a:t>
            </a:r>
            <a:r>
              <a:rPr lang="es-ES" sz="1400" b="1" dirty="0" smtClean="0"/>
              <a:t> </a:t>
            </a:r>
            <a:endParaRPr lang="es-ES" sz="1400" b="1" dirty="0"/>
          </a:p>
          <a:p>
            <a:pPr marL="0" indent="0">
              <a:buNone/>
            </a:pPr>
            <a:r>
              <a:rPr lang="es-ES_tradnl" sz="1400" dirty="0" smtClean="0"/>
              <a:t>Verificando  </a:t>
            </a:r>
            <a:r>
              <a:rPr lang="es-ES_tradnl" sz="1400" dirty="0"/>
              <a:t>la condición anterior para la corriente de cortocircuito máxima, </a:t>
            </a:r>
            <a:r>
              <a:rPr lang="es-ES_tradnl" sz="1400" dirty="0" smtClean="0"/>
              <a:t>que es generalmente la </a:t>
            </a:r>
            <a:r>
              <a:rPr lang="es-ES_tradnl" sz="1400" dirty="0"/>
              <a:t>correspondiente a un cortocircuito trifásico en el origen del circuito protegido.</a:t>
            </a:r>
            <a:endParaRPr lang="es-ES" sz="1400" dirty="0"/>
          </a:p>
          <a:p>
            <a:pPr marL="0" indent="0">
              <a:buNone/>
            </a:pPr>
            <a:r>
              <a:rPr lang="es-ES_tradnl" sz="1400" dirty="0"/>
              <a:t> </a:t>
            </a:r>
            <a:endParaRPr lang="es-ES_tradnl" sz="1400" dirty="0" smtClean="0"/>
          </a:p>
          <a:p>
            <a:pPr marL="0" indent="0">
              <a:buNone/>
            </a:pPr>
            <a:r>
              <a:rPr lang="es-ES_tradnl" sz="1400" b="1" i="1" dirty="0" smtClean="0"/>
              <a:t>- </a:t>
            </a:r>
            <a:r>
              <a:rPr lang="es-ES_tradnl" sz="1400" b="1" i="1" dirty="0" err="1" smtClean="0"/>
              <a:t>I”</a:t>
            </a:r>
            <a:r>
              <a:rPr lang="es-ES_tradnl" sz="1400" b="1" i="1" baseline="-25000" dirty="0" err="1" smtClean="0"/>
              <a:t>kMIN</a:t>
            </a:r>
            <a:r>
              <a:rPr lang="es-ES_tradnl" sz="1400" b="1" i="1" baseline="-25000" dirty="0" smtClean="0"/>
              <a:t>  </a:t>
            </a:r>
            <a:r>
              <a:rPr lang="es-ES_tradnl" sz="1400" b="1" i="1" dirty="0"/>
              <a:t>≥ </a:t>
            </a:r>
            <a:r>
              <a:rPr lang="es-ES_tradnl" sz="1400" b="1" i="1" dirty="0" err="1"/>
              <a:t>I</a:t>
            </a:r>
            <a:r>
              <a:rPr lang="es-ES_tradnl" sz="1400" b="1" i="1" baseline="-25000" dirty="0" err="1"/>
              <a:t>m</a:t>
            </a:r>
            <a:endParaRPr lang="es-ES" sz="1400" b="1" i="1" dirty="0"/>
          </a:p>
          <a:p>
            <a:pPr marL="0" indent="0">
              <a:buNone/>
            </a:pPr>
            <a:r>
              <a:rPr lang="es-ES" sz="1400" dirty="0" smtClean="0"/>
              <a:t>Verificando </a:t>
            </a:r>
            <a:r>
              <a:rPr lang="es-ES" sz="1400" dirty="0"/>
              <a:t>la condición anterior para la corriente de cortocircuito mínima, </a:t>
            </a:r>
            <a:r>
              <a:rPr lang="es-ES" sz="1400" dirty="0" smtClean="0"/>
              <a:t>que generalmente </a:t>
            </a:r>
            <a:r>
              <a:rPr lang="es-ES" sz="1400" dirty="0"/>
              <a:t>es la correspondiente a un cortocircuito fase-neutro (o bifásico en el caso de que el neutro no sea distribuido) en el extremo del cable.</a:t>
            </a:r>
          </a:p>
          <a:p>
            <a:pPr marL="0" indent="0">
              <a:buNone/>
            </a:pPr>
            <a:r>
              <a:rPr lang="es-ES_tradnl" sz="1400" dirty="0" smtClean="0"/>
              <a:t>Donde</a:t>
            </a:r>
            <a:r>
              <a:rPr lang="es-ES_tradnl" sz="1400" dirty="0"/>
              <a:t>,</a:t>
            </a:r>
            <a:endParaRPr lang="es-ES" sz="1400" dirty="0"/>
          </a:p>
          <a:p>
            <a:pPr marL="0" indent="0">
              <a:buNone/>
            </a:pPr>
            <a:r>
              <a:rPr lang="es-ES_tradnl" sz="1400" dirty="0"/>
              <a:t> 	</a:t>
            </a:r>
            <a:r>
              <a:rPr lang="es-ES_tradnl" sz="1400" b="1" i="1" dirty="0" smtClean="0"/>
              <a:t> </a:t>
            </a:r>
            <a:r>
              <a:rPr lang="es-ES_tradnl" sz="1400" b="1" i="1" dirty="0" err="1" smtClean="0"/>
              <a:t>I”</a:t>
            </a:r>
            <a:r>
              <a:rPr lang="es-ES_tradnl" sz="1400" b="1" i="1" baseline="-25000" dirty="0" err="1" smtClean="0"/>
              <a:t>kMIN</a:t>
            </a:r>
            <a:r>
              <a:rPr lang="es-ES_tradnl" sz="1400" b="1" i="1" baseline="-25000" dirty="0" smtClean="0"/>
              <a:t> - </a:t>
            </a:r>
            <a:r>
              <a:rPr lang="es-ES_tradnl" sz="1400" dirty="0" smtClean="0"/>
              <a:t>Es </a:t>
            </a:r>
            <a:r>
              <a:rPr lang="es-ES_tradnl" sz="1400" dirty="0"/>
              <a:t>la corriente de cortocircuito mínima en el circuito protegido.</a:t>
            </a:r>
            <a:endParaRPr lang="es-ES" sz="1400" dirty="0"/>
          </a:p>
          <a:p>
            <a:pPr marL="0" indent="0">
              <a:buNone/>
            </a:pPr>
            <a:r>
              <a:rPr lang="es-ES_tradnl" sz="1400" dirty="0"/>
              <a:t>	</a:t>
            </a:r>
            <a:r>
              <a:rPr lang="es-ES_tradnl" sz="1400" b="1" i="1" dirty="0" err="1" smtClean="0"/>
              <a:t>I</a:t>
            </a:r>
            <a:r>
              <a:rPr lang="es-ES_tradnl" sz="1400" b="1" i="1" baseline="-25000" dirty="0" err="1" smtClean="0"/>
              <a:t>m</a:t>
            </a:r>
            <a:r>
              <a:rPr lang="es-ES" sz="1400" b="1" i="1" dirty="0"/>
              <a:t> </a:t>
            </a:r>
            <a:r>
              <a:rPr lang="es-ES" sz="1400" b="1" i="1" dirty="0" smtClean="0"/>
              <a:t>- </a:t>
            </a:r>
            <a:r>
              <a:rPr lang="es-ES_tradnl" sz="1400" dirty="0" smtClean="0"/>
              <a:t>Es </a:t>
            </a:r>
            <a:r>
              <a:rPr lang="es-ES_tradnl" sz="1400" dirty="0"/>
              <a:t>el ajuste de corriente de disparo instantáneo del relé magnético del interruptor.</a:t>
            </a:r>
            <a:endParaRPr lang="es-ES" sz="1400" dirty="0"/>
          </a:p>
          <a:p>
            <a:pPr marL="0" indent="0">
              <a:buNone/>
            </a:pPr>
            <a:endParaRPr lang="es-ES" sz="1400" dirty="0"/>
          </a:p>
        </p:txBody>
      </p:sp>
    </p:spTree>
    <p:extLst>
      <p:ext uri="{BB962C8B-B14F-4D97-AF65-F5344CB8AC3E}">
        <p14:creationId xmlns:p14="http://schemas.microsoft.com/office/powerpoint/2010/main" xmlns="" val="3680442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4. SELECCIÓN DE PROTECCIONES</a:t>
            </a:r>
            <a:endParaRPr lang="es-ES" sz="3600" dirty="0"/>
          </a:p>
        </p:txBody>
      </p:sp>
      <p:sp>
        <p:nvSpPr>
          <p:cNvPr id="3" name="2 Marcador de contenido"/>
          <p:cNvSpPr>
            <a:spLocks noGrp="1"/>
          </p:cNvSpPr>
          <p:nvPr>
            <p:ph idx="1"/>
          </p:nvPr>
        </p:nvSpPr>
        <p:spPr/>
        <p:txBody>
          <a:bodyPr>
            <a:normAutofit fontScale="77500" lnSpcReduction="20000"/>
          </a:bodyPr>
          <a:lstStyle/>
          <a:p>
            <a:pPr marL="0" lvl="0" indent="0">
              <a:buNone/>
            </a:pPr>
            <a:r>
              <a:rPr lang="es-ES" dirty="0" smtClean="0"/>
              <a:t>4.3. </a:t>
            </a:r>
            <a:r>
              <a:rPr lang="es-ES" dirty="0"/>
              <a:t>En el caso de cargas del tipo motor se debe seleccionar las protecciones </a:t>
            </a:r>
            <a:r>
              <a:rPr lang="es-ES" dirty="0" err="1"/>
              <a:t>Guardamotor</a:t>
            </a:r>
            <a:r>
              <a:rPr lang="es-ES" dirty="0"/>
              <a:t>, </a:t>
            </a:r>
            <a:r>
              <a:rPr lang="es-ES" dirty="0" err="1"/>
              <a:t>Contactor</a:t>
            </a:r>
            <a:r>
              <a:rPr lang="es-ES" dirty="0"/>
              <a:t> </a:t>
            </a:r>
            <a:r>
              <a:rPr lang="es-ES" dirty="0" smtClean="0"/>
              <a:t>+ </a:t>
            </a:r>
            <a:r>
              <a:rPr lang="es-ES" dirty="0"/>
              <a:t>Térmico, de forma de cumplir con las Coordinaciones tipo 1 o tipo 2 establecidas por la Norma IEC 947-4.</a:t>
            </a:r>
          </a:p>
          <a:p>
            <a:pPr marL="0" indent="0">
              <a:buNone/>
            </a:pPr>
            <a:r>
              <a:rPr lang="es-ES" dirty="0"/>
              <a:t> </a:t>
            </a:r>
          </a:p>
          <a:p>
            <a:pPr marL="0" indent="0">
              <a:buNone/>
            </a:pPr>
            <a:r>
              <a:rPr lang="es-ES" dirty="0"/>
              <a:t>En caso de arranques pesados, se debe evaluar la necesidad de utilizar un tipo de arranque a tensión reducida (Arranque Progresivo, Estrella/Triángulo), en función de la fuente de alimentación de energía.  </a:t>
            </a:r>
          </a:p>
          <a:p>
            <a:pPr marL="0" indent="0">
              <a:buNone/>
            </a:pPr>
            <a:r>
              <a:rPr lang="es-ES" dirty="0"/>
              <a:t> </a:t>
            </a:r>
          </a:p>
          <a:p>
            <a:pPr marL="0" indent="0">
              <a:buNone/>
            </a:pPr>
            <a:r>
              <a:rPr lang="es-ES" dirty="0" smtClean="0"/>
              <a:t>Cuando la alimentación es en </a:t>
            </a:r>
            <a:r>
              <a:rPr lang="es-ES" dirty="0"/>
              <a:t>400 Volts desde la red de </a:t>
            </a:r>
            <a:r>
              <a:rPr lang="es-ES" dirty="0" smtClean="0"/>
              <a:t>UTE (sin SE propia), </a:t>
            </a:r>
            <a:r>
              <a:rPr lang="es-ES" dirty="0"/>
              <a:t>sólo se permite el arranque directo y simultáneo de un 20% de la potencia contratada.</a:t>
            </a:r>
          </a:p>
          <a:p>
            <a:endParaRPr lang="es-ES" dirty="0"/>
          </a:p>
        </p:txBody>
      </p:sp>
    </p:spTree>
    <p:extLst>
      <p:ext uri="{BB962C8B-B14F-4D97-AF65-F5344CB8AC3E}">
        <p14:creationId xmlns:p14="http://schemas.microsoft.com/office/powerpoint/2010/main" xmlns="" val="2839706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5. SELECCIÓN DE LAS CANALIZACIONES</a:t>
            </a:r>
            <a:endParaRPr lang="es-ES" sz="3600" b="1" dirty="0"/>
          </a:p>
        </p:txBody>
      </p:sp>
      <p:sp>
        <p:nvSpPr>
          <p:cNvPr id="3" name="2 Marcador de contenido"/>
          <p:cNvSpPr>
            <a:spLocks noGrp="1"/>
          </p:cNvSpPr>
          <p:nvPr>
            <p:ph idx="1"/>
          </p:nvPr>
        </p:nvSpPr>
        <p:spPr/>
        <p:txBody>
          <a:bodyPr>
            <a:normAutofit fontScale="70000" lnSpcReduction="20000"/>
          </a:bodyPr>
          <a:lstStyle/>
          <a:p>
            <a:pPr marL="0" lvl="0" indent="0">
              <a:buNone/>
            </a:pPr>
            <a:r>
              <a:rPr lang="es-ES" b="1" dirty="0"/>
              <a:t>Una vez </a:t>
            </a:r>
            <a:r>
              <a:rPr lang="es-ES" b="1" dirty="0" smtClean="0"/>
              <a:t>definidos </a:t>
            </a:r>
            <a:r>
              <a:rPr lang="es-ES" b="1" dirty="0"/>
              <a:t>todos los conductores, se debe dimensionar todas las canalizaciones, en sus recorridos principales </a:t>
            </a:r>
            <a:r>
              <a:rPr lang="es-ES" b="1" dirty="0" smtClean="0"/>
              <a:t>(Ductos</a:t>
            </a:r>
            <a:r>
              <a:rPr lang="es-ES" b="1" dirty="0"/>
              <a:t>, </a:t>
            </a:r>
            <a:r>
              <a:rPr lang="es-ES" b="1" dirty="0" smtClean="0"/>
              <a:t>Escalerillas, Bandejas</a:t>
            </a:r>
            <a:r>
              <a:rPr lang="es-ES" b="1" dirty="0"/>
              <a:t>, C</a:t>
            </a:r>
            <a:r>
              <a:rPr lang="es-ES" b="1" dirty="0" smtClean="0"/>
              <a:t>años, etc</a:t>
            </a:r>
            <a:r>
              <a:rPr lang="es-ES" b="1" dirty="0"/>
              <a:t>.) y las acometidas particulares a cada tablero.</a:t>
            </a:r>
            <a:endParaRPr lang="es-ES" dirty="0"/>
          </a:p>
          <a:p>
            <a:pPr marL="0" indent="0">
              <a:buNone/>
            </a:pPr>
            <a:r>
              <a:rPr lang="es-ES" dirty="0"/>
              <a:t> </a:t>
            </a:r>
          </a:p>
          <a:p>
            <a:pPr marL="0" indent="0">
              <a:buNone/>
            </a:pPr>
            <a:r>
              <a:rPr lang="es-ES" dirty="0"/>
              <a:t>En el dimensionado de las </a:t>
            </a:r>
            <a:r>
              <a:rPr lang="es-ES" dirty="0" smtClean="0"/>
              <a:t>bandejas, escalerillas y ductos se </a:t>
            </a:r>
            <a:r>
              <a:rPr lang="es-ES" dirty="0"/>
              <a:t>debe tener en cuenta el espacio entre circuitos de acuerdo al factor de agrupamiento utilizado </a:t>
            </a:r>
            <a:r>
              <a:rPr lang="es-ES" dirty="0" smtClean="0"/>
              <a:t>para el </a:t>
            </a:r>
            <a:r>
              <a:rPr lang="es-ES" dirty="0"/>
              <a:t>cálculo y prever una reserva para ampliaciones futuras en los recorridos principales.</a:t>
            </a:r>
          </a:p>
          <a:p>
            <a:pPr marL="0" indent="0">
              <a:buNone/>
            </a:pPr>
            <a:r>
              <a:rPr lang="es-ES" dirty="0"/>
              <a:t> </a:t>
            </a:r>
          </a:p>
          <a:p>
            <a:pPr marL="0" indent="0">
              <a:buNone/>
            </a:pPr>
            <a:r>
              <a:rPr lang="es-ES" dirty="0"/>
              <a:t>En el dimensionado de los caños se debe cumplir:</a:t>
            </a:r>
          </a:p>
          <a:p>
            <a:pPr marL="0" indent="0">
              <a:buNone/>
            </a:pPr>
            <a:r>
              <a:rPr lang="es-ES" dirty="0"/>
              <a:t> </a:t>
            </a:r>
          </a:p>
          <a:p>
            <a:pPr marL="0" indent="0">
              <a:buNone/>
            </a:pPr>
            <a:r>
              <a:rPr lang="es-ES" b="1" dirty="0" smtClean="0"/>
              <a:t>	S </a:t>
            </a:r>
            <a:r>
              <a:rPr lang="es-ES" b="1" dirty="0"/>
              <a:t>(cable) </a:t>
            </a:r>
            <a:r>
              <a:rPr lang="es-ES" b="1" dirty="0">
                <a:sym typeface="Symbol"/>
              </a:rPr>
              <a:t></a:t>
            </a:r>
            <a:r>
              <a:rPr lang="es-ES" b="1" dirty="0"/>
              <a:t> 0,40 x  S(útil de caño)</a:t>
            </a:r>
            <a:endParaRPr lang="es-ES" dirty="0"/>
          </a:p>
          <a:p>
            <a:endParaRPr lang="es-ES" dirty="0"/>
          </a:p>
        </p:txBody>
      </p:sp>
    </p:spTree>
    <p:extLst>
      <p:ext uri="{BB962C8B-B14F-4D97-AF65-F5344CB8AC3E}">
        <p14:creationId xmlns:p14="http://schemas.microsoft.com/office/powerpoint/2010/main" xmlns="" val="1902959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6. PROTECCIÓN DE LAS PERSONAS</a:t>
            </a:r>
            <a:r>
              <a:rPr lang="es-ES" b="1" dirty="0" smtClean="0"/>
              <a:t/>
            </a:r>
            <a:br>
              <a:rPr lang="es-ES" b="1" dirty="0" smtClean="0"/>
            </a:br>
            <a:endParaRPr lang="es-ES" dirty="0"/>
          </a:p>
        </p:txBody>
      </p:sp>
      <p:sp>
        <p:nvSpPr>
          <p:cNvPr id="3" name="2 Marcador de contenido"/>
          <p:cNvSpPr>
            <a:spLocks noGrp="1"/>
          </p:cNvSpPr>
          <p:nvPr>
            <p:ph idx="1"/>
          </p:nvPr>
        </p:nvSpPr>
        <p:spPr/>
        <p:txBody>
          <a:bodyPr>
            <a:normAutofit fontScale="62500" lnSpcReduction="20000"/>
          </a:bodyPr>
          <a:lstStyle/>
          <a:p>
            <a:pPr marL="0" indent="0">
              <a:buNone/>
            </a:pPr>
            <a:r>
              <a:rPr lang="es-ES_tradnl" dirty="0"/>
              <a:t> </a:t>
            </a:r>
            <a:endParaRPr lang="es-ES" dirty="0"/>
          </a:p>
          <a:p>
            <a:pPr marL="0" indent="0">
              <a:buNone/>
            </a:pPr>
            <a:r>
              <a:rPr lang="es-ES" b="1" dirty="0" smtClean="0"/>
              <a:t>Protección </a:t>
            </a:r>
            <a:r>
              <a:rPr lang="es-ES" b="1" dirty="0"/>
              <a:t>contra Contactos Indirectos:</a:t>
            </a:r>
            <a:endParaRPr lang="es-ES" b="1" u="sng" dirty="0"/>
          </a:p>
          <a:p>
            <a:pPr marL="0" indent="0">
              <a:buNone/>
            </a:pPr>
            <a:r>
              <a:rPr lang="es-ES" b="1" dirty="0"/>
              <a:t> </a:t>
            </a:r>
            <a:endParaRPr lang="es-ES" dirty="0"/>
          </a:p>
          <a:p>
            <a:pPr marL="0" indent="0">
              <a:buNone/>
            </a:pPr>
            <a:r>
              <a:rPr lang="es-ES" dirty="0"/>
              <a:t>De acuerdo al sistema de distribución elegido (TNS, TT o IT), definirá las protecciones contra contactos indirectos y los puntos de la instalación en los que se instalarán las mismas. Las mismas se dimensionarán teniendo en cuenta los criterios definidos en el </a:t>
            </a:r>
            <a:r>
              <a:rPr lang="es-ES" dirty="0" smtClean="0"/>
              <a:t>curso teórico</a:t>
            </a:r>
            <a:r>
              <a:rPr lang="es-ES" dirty="0"/>
              <a:t>.</a:t>
            </a:r>
          </a:p>
          <a:p>
            <a:pPr marL="0" indent="0">
              <a:buNone/>
            </a:pPr>
            <a:endParaRPr lang="es-ES" b="1" dirty="0" smtClean="0"/>
          </a:p>
          <a:p>
            <a:pPr marL="0" indent="0">
              <a:buNone/>
            </a:pPr>
            <a:r>
              <a:rPr lang="es-ES" b="1" dirty="0" smtClean="0"/>
              <a:t>Protección contra Contactos Directos:</a:t>
            </a:r>
            <a:endParaRPr lang="es-ES" b="1" u="sng" dirty="0" smtClean="0"/>
          </a:p>
          <a:p>
            <a:pPr marL="0" indent="0">
              <a:buNone/>
            </a:pPr>
            <a:r>
              <a:rPr lang="es-ES" b="1" dirty="0" smtClean="0"/>
              <a:t> </a:t>
            </a:r>
            <a:endParaRPr lang="es-ES" dirty="0" smtClean="0"/>
          </a:p>
          <a:p>
            <a:pPr marL="0" indent="0">
              <a:buNone/>
            </a:pPr>
            <a:r>
              <a:rPr lang="es-ES" b="1" dirty="0" smtClean="0"/>
              <a:t>Como protección complementaria se instalarán Interruptores Diferenciales de 30 </a:t>
            </a:r>
            <a:r>
              <a:rPr lang="es-ES" b="1" dirty="0" err="1" smtClean="0"/>
              <a:t>mA</a:t>
            </a:r>
            <a:r>
              <a:rPr lang="es-ES" b="1" dirty="0" smtClean="0"/>
              <a:t> en todas las salidas que representen riesgo de contacto directo, o sea que dispongan de partes conductoras accesibles al personal no entrenado en forma accidental “no voluntaria”. </a:t>
            </a:r>
          </a:p>
          <a:p>
            <a:pPr marL="0" indent="0">
              <a:buNone/>
            </a:pPr>
            <a:r>
              <a:rPr lang="es-ES" b="1" dirty="0" smtClean="0"/>
              <a:t> </a:t>
            </a:r>
            <a:endParaRPr lang="es-ES" dirty="0" smtClean="0"/>
          </a:p>
          <a:p>
            <a:pPr marL="0" indent="0">
              <a:buNone/>
            </a:pPr>
            <a:endParaRPr lang="es-ES" dirty="0"/>
          </a:p>
          <a:p>
            <a:endParaRPr lang="es-ES" dirty="0"/>
          </a:p>
        </p:txBody>
      </p:sp>
    </p:spTree>
    <p:extLst>
      <p:ext uri="{BB962C8B-B14F-4D97-AF65-F5344CB8AC3E}">
        <p14:creationId xmlns:p14="http://schemas.microsoft.com/office/powerpoint/2010/main" xmlns="" val="4176125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b="1" dirty="0" smtClean="0"/>
              <a:t/>
            </a:r>
            <a:br>
              <a:rPr lang="es-ES" sz="4000" b="1" dirty="0" smtClean="0"/>
            </a:br>
            <a:r>
              <a:rPr lang="es-ES" sz="3600" b="1" dirty="0" smtClean="0"/>
              <a:t>7. COMPENSACIÓN DE LA POTENCIA REACTIVA</a:t>
            </a:r>
            <a:r>
              <a:rPr lang="es-ES" b="1" dirty="0" smtClean="0"/>
              <a:t/>
            </a:r>
            <a:br>
              <a:rPr lang="es-ES" b="1" dirty="0" smtClean="0"/>
            </a:br>
            <a:endParaRPr lang="es-ES" dirty="0"/>
          </a:p>
        </p:txBody>
      </p:sp>
      <p:sp>
        <p:nvSpPr>
          <p:cNvPr id="3" name="2 Marcador de contenido"/>
          <p:cNvSpPr>
            <a:spLocks noGrp="1"/>
          </p:cNvSpPr>
          <p:nvPr>
            <p:ph idx="1"/>
          </p:nvPr>
        </p:nvSpPr>
        <p:spPr/>
        <p:txBody>
          <a:bodyPr>
            <a:normAutofit fontScale="62500" lnSpcReduction="20000"/>
          </a:bodyPr>
          <a:lstStyle/>
          <a:p>
            <a:pPr marL="0" indent="0">
              <a:buNone/>
            </a:pPr>
            <a:r>
              <a:rPr lang="es-ES" dirty="0"/>
              <a:t> </a:t>
            </a:r>
          </a:p>
          <a:p>
            <a:pPr marL="0" indent="0">
              <a:buNone/>
            </a:pPr>
            <a:r>
              <a:rPr lang="es-ES" dirty="0"/>
              <a:t>Atendiendo a los criterios dados en el teórico, se debe definir el tipo de compensación que se realizará (concentrada o distribuida, fija o automática), y dimensionar los bancos de condensadores, así como todos los elementos necesarios para su conexión, maniobra y protección.</a:t>
            </a:r>
          </a:p>
          <a:p>
            <a:pPr marL="0" indent="0">
              <a:buNone/>
            </a:pPr>
            <a:r>
              <a:rPr lang="es-ES" dirty="0"/>
              <a:t> </a:t>
            </a:r>
          </a:p>
          <a:p>
            <a:pPr marL="0" indent="0">
              <a:buNone/>
            </a:pPr>
            <a:r>
              <a:rPr lang="es-ES" dirty="0"/>
              <a:t>Cualquiera sea el tipo de compensación, se debe satisfacer las exigencias de UTE:</a:t>
            </a:r>
          </a:p>
          <a:p>
            <a:pPr marL="0" indent="0">
              <a:buNone/>
            </a:pPr>
            <a:r>
              <a:rPr lang="es-ES" dirty="0"/>
              <a:t> </a:t>
            </a:r>
          </a:p>
          <a:p>
            <a:pPr marL="0" indent="0">
              <a:buNone/>
            </a:pPr>
            <a:r>
              <a:rPr lang="es-ES" b="1" dirty="0"/>
              <a:t>Er/</a:t>
            </a:r>
            <a:r>
              <a:rPr lang="es-ES" b="1" dirty="0" err="1"/>
              <a:t>Ea</a:t>
            </a:r>
            <a:r>
              <a:rPr lang="es-ES" b="1" dirty="0"/>
              <a:t> </a:t>
            </a:r>
            <a:r>
              <a:rPr lang="es-ES" b="1" dirty="0">
                <a:sym typeface="Symbol"/>
              </a:rPr>
              <a:t></a:t>
            </a:r>
            <a:r>
              <a:rPr lang="es-ES" b="1" dirty="0"/>
              <a:t> 0,426 (Factor de Potencia &gt; 0,92)</a:t>
            </a:r>
            <a:endParaRPr lang="es-ES" dirty="0"/>
          </a:p>
          <a:p>
            <a:pPr marL="0" indent="0">
              <a:buNone/>
            </a:pPr>
            <a:r>
              <a:rPr lang="es-ES" dirty="0"/>
              <a:t> </a:t>
            </a:r>
          </a:p>
          <a:p>
            <a:pPr marL="0" indent="0">
              <a:buNone/>
            </a:pPr>
            <a:r>
              <a:rPr lang="es-ES" dirty="0"/>
              <a:t>Er – Energía Reactiva consumida en el mes en </a:t>
            </a:r>
            <a:r>
              <a:rPr lang="es-ES" dirty="0" err="1"/>
              <a:t>kVarh</a:t>
            </a:r>
            <a:endParaRPr lang="es-ES" dirty="0"/>
          </a:p>
          <a:p>
            <a:pPr marL="0" indent="0">
              <a:buNone/>
            </a:pPr>
            <a:r>
              <a:rPr lang="es-ES" dirty="0" err="1"/>
              <a:t>Ea</a:t>
            </a:r>
            <a:r>
              <a:rPr lang="es-ES" dirty="0"/>
              <a:t> – Energía Activa consumida en el mes en </a:t>
            </a:r>
            <a:r>
              <a:rPr lang="es-ES" dirty="0" err="1"/>
              <a:t>kWh</a:t>
            </a:r>
            <a:endParaRPr lang="es-ES" dirty="0"/>
          </a:p>
          <a:p>
            <a:pPr marL="0" indent="0">
              <a:buNone/>
            </a:pPr>
            <a:r>
              <a:rPr lang="es-ES" dirty="0"/>
              <a:t> </a:t>
            </a:r>
          </a:p>
          <a:p>
            <a:pPr marL="0" indent="0">
              <a:buNone/>
            </a:pPr>
            <a:r>
              <a:rPr lang="es-ES" dirty="0" smtClean="0"/>
              <a:t>El ideal es estar lo más cerca posible de un </a:t>
            </a:r>
            <a:r>
              <a:rPr lang="es-ES" dirty="0" err="1" smtClean="0"/>
              <a:t>Cos</a:t>
            </a:r>
            <a:r>
              <a:rPr lang="es-ES" dirty="0" smtClean="0"/>
              <a:t> Fi = 1</a:t>
            </a:r>
            <a:endParaRPr lang="es-ES" dirty="0"/>
          </a:p>
        </p:txBody>
      </p:sp>
    </p:spTree>
    <p:extLst>
      <p:ext uri="{BB962C8B-B14F-4D97-AF65-F5344CB8AC3E}">
        <p14:creationId xmlns:p14="http://schemas.microsoft.com/office/powerpoint/2010/main" xmlns="" val="1948114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MATERIAL A PRESENTAR EN ESTA ETAPA </a:t>
            </a:r>
            <a:endParaRPr lang="es-ES" sz="3600" b="1" dirty="0"/>
          </a:p>
        </p:txBody>
      </p:sp>
      <p:sp>
        <p:nvSpPr>
          <p:cNvPr id="3" name="2 Marcador de contenido"/>
          <p:cNvSpPr>
            <a:spLocks noGrp="1"/>
          </p:cNvSpPr>
          <p:nvPr>
            <p:ph idx="1"/>
          </p:nvPr>
        </p:nvSpPr>
        <p:spPr/>
        <p:txBody>
          <a:bodyPr>
            <a:normAutofit fontScale="62500" lnSpcReduction="20000"/>
          </a:bodyPr>
          <a:lstStyle/>
          <a:p>
            <a:pPr marL="0" indent="0">
              <a:buNone/>
            </a:pPr>
            <a:r>
              <a:rPr lang="es-ES" dirty="0"/>
              <a:t>Para la aprobación de la 3ª y última etapa del curso de proyecto, se debe entregar como mínimo:</a:t>
            </a:r>
          </a:p>
          <a:p>
            <a:pPr marL="0" indent="0">
              <a:buNone/>
            </a:pPr>
            <a:endParaRPr lang="es-ES" u="sng" dirty="0" smtClean="0"/>
          </a:p>
          <a:p>
            <a:pPr marL="0" indent="0">
              <a:buNone/>
            </a:pPr>
            <a:r>
              <a:rPr lang="es-ES" u="sng" dirty="0" smtClean="0"/>
              <a:t>1. Memoria Descriptiva</a:t>
            </a:r>
          </a:p>
          <a:p>
            <a:pPr marL="0" lvl="0" indent="0">
              <a:buNone/>
            </a:pPr>
            <a:endParaRPr lang="es-ES" dirty="0" smtClean="0"/>
          </a:p>
          <a:p>
            <a:pPr marL="0" lvl="0" indent="0">
              <a:buNone/>
            </a:pPr>
            <a:r>
              <a:rPr lang="es-ES" dirty="0" smtClean="0"/>
              <a:t>1.1. A </a:t>
            </a:r>
            <a:r>
              <a:rPr lang="es-ES" dirty="0"/>
              <a:t>la memoria descriptiva correspondiente a la Etapa 2 se le agregará la especificación de características eléctricas principales de los componentes de la instalación de BT, como ser tableros, cables, canalizaciones, interruptores, etc.</a:t>
            </a:r>
          </a:p>
          <a:p>
            <a:pPr marL="0" indent="0">
              <a:buNone/>
            </a:pPr>
            <a:r>
              <a:rPr lang="es-ES" dirty="0"/>
              <a:t> </a:t>
            </a:r>
          </a:p>
          <a:p>
            <a:pPr marL="0" lvl="0" indent="0">
              <a:buNone/>
            </a:pPr>
            <a:r>
              <a:rPr lang="es-ES" dirty="0" smtClean="0"/>
              <a:t>1.2. Planilla </a:t>
            </a:r>
            <a:r>
              <a:rPr lang="es-ES" dirty="0"/>
              <a:t>de tendido de cables por tablero, donde se resume los tendidos de cables que se deben realizar. Se adjunta Planilla Tipo. No se presentará esta planilla para tableros exclusivamente de iluminación y tomacorrientes. </a:t>
            </a:r>
          </a:p>
          <a:p>
            <a:pPr marL="0" indent="0">
              <a:buNone/>
            </a:pPr>
            <a:r>
              <a:rPr lang="es-ES" dirty="0"/>
              <a:t> </a:t>
            </a:r>
          </a:p>
          <a:p>
            <a:pPr marL="0" indent="0">
              <a:buNone/>
            </a:pPr>
            <a:endParaRPr lang="es-ES" b="1" u="sng" dirty="0"/>
          </a:p>
          <a:p>
            <a:pPr marL="0" indent="0">
              <a:buNone/>
            </a:pPr>
            <a:endParaRPr lang="es-ES" dirty="0"/>
          </a:p>
          <a:p>
            <a:endParaRPr lang="es-ES" dirty="0"/>
          </a:p>
        </p:txBody>
      </p:sp>
    </p:spTree>
    <p:extLst>
      <p:ext uri="{BB962C8B-B14F-4D97-AF65-F5344CB8AC3E}">
        <p14:creationId xmlns:p14="http://schemas.microsoft.com/office/powerpoint/2010/main" xmlns="" val="2630870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MATERIAL A PRESENTAR EN ESTA ETAPA </a:t>
            </a:r>
            <a:endParaRPr lang="es-ES" sz="3600" dirty="0"/>
          </a:p>
        </p:txBody>
      </p:sp>
      <p:sp>
        <p:nvSpPr>
          <p:cNvPr id="3" name="2 Marcador de contenido"/>
          <p:cNvSpPr>
            <a:spLocks noGrp="1"/>
          </p:cNvSpPr>
          <p:nvPr>
            <p:ph idx="1"/>
          </p:nvPr>
        </p:nvSpPr>
        <p:spPr/>
        <p:txBody>
          <a:bodyPr>
            <a:normAutofit fontScale="55000" lnSpcReduction="20000"/>
          </a:bodyPr>
          <a:lstStyle/>
          <a:p>
            <a:pPr marL="0" lvl="0" indent="0">
              <a:buNone/>
            </a:pPr>
            <a:r>
              <a:rPr lang="es-ES" dirty="0" smtClean="0"/>
              <a:t>1.3. Plantas de fuerza motriz, con ubicación de tableros de fuerza motriz (TF), máquinas, motores, y las canalizaciones de líneas principales y acometidas individuales. Todos los elementos debe estar codificados de acuerdo con las planillas y con la referencia en el plano. En este plano se debe indicar toda la información necesaria para que se  pueda ejecutar la obra, con el plano y las planillas de cableado.</a:t>
            </a:r>
          </a:p>
          <a:p>
            <a:pPr marL="0" indent="0">
              <a:buNone/>
            </a:pPr>
            <a:r>
              <a:rPr lang="es-ES" dirty="0" smtClean="0"/>
              <a:t> </a:t>
            </a:r>
          </a:p>
          <a:p>
            <a:pPr marL="0" lvl="0" indent="0">
              <a:buNone/>
            </a:pPr>
            <a:r>
              <a:rPr lang="es-ES" dirty="0" smtClean="0"/>
              <a:t>1.4. Plantas de iluminación y tomas, con ubicación de tableros de iluminación (TI), luminarias, tomas y las canalizaciones. Todos los elementos debe estar codificados de acuerdo con las planillas y con la referencia en el plano. En este plano se debe indicar toda la información necesaria para que se pueda ejecutar la obra, con el plano y los unifilares.</a:t>
            </a:r>
          </a:p>
          <a:p>
            <a:pPr marL="0" indent="0">
              <a:buNone/>
            </a:pPr>
            <a:r>
              <a:rPr lang="es-ES" dirty="0" smtClean="0"/>
              <a:t> </a:t>
            </a:r>
          </a:p>
          <a:p>
            <a:pPr marL="0" lvl="0" indent="0">
              <a:buNone/>
            </a:pPr>
            <a:r>
              <a:rPr lang="es-ES" dirty="0" smtClean="0"/>
              <a:t>1.5. Unifilares de los tableros de fuerza motriz que se defina por parte de los docentes, los cuales incluirán al menos el tablero general de BT y tres tableros de fuerza motriz, con las características de todas las salidas (Identificación de salida,  Potencia, I</a:t>
            </a:r>
            <a:r>
              <a:rPr lang="es-ES" baseline="-25000" dirty="0" smtClean="0"/>
              <a:t>L</a:t>
            </a:r>
            <a:r>
              <a:rPr lang="es-ES" dirty="0" smtClean="0"/>
              <a:t>, Cable), dimensionados todos los componentes indicando </a:t>
            </a:r>
            <a:r>
              <a:rPr lang="es-ES" dirty="0" err="1" smtClean="0"/>
              <a:t>PdC</a:t>
            </a:r>
            <a:r>
              <a:rPr lang="es-ES" dirty="0" smtClean="0"/>
              <a:t> y In de las protecciones, y tipo de circuito (3P+N, 3P, 1P+N).</a:t>
            </a:r>
            <a:endParaRPr lang="es-ES" dirty="0"/>
          </a:p>
        </p:txBody>
      </p:sp>
    </p:spTree>
    <p:extLst>
      <p:ext uri="{BB962C8B-B14F-4D97-AF65-F5344CB8AC3E}">
        <p14:creationId xmlns:p14="http://schemas.microsoft.com/office/powerpoint/2010/main" xmlns="" val="2627005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CRONOGRAMA ETAPA 3 Y FIN DE CURSO</a:t>
            </a:r>
            <a:endParaRPr lang="es-ES" sz="3600" b="1" dirty="0"/>
          </a:p>
        </p:txBody>
      </p:sp>
      <p:sp>
        <p:nvSpPr>
          <p:cNvPr id="3" name="2 Marcador de contenido"/>
          <p:cNvSpPr>
            <a:spLocks noGrp="1"/>
          </p:cNvSpPr>
          <p:nvPr>
            <p:ph idx="1"/>
          </p:nvPr>
        </p:nvSpPr>
        <p:spPr/>
        <p:txBody>
          <a:bodyPr/>
          <a:lstStyle/>
          <a:p>
            <a:r>
              <a:rPr lang="es-ES" dirty="0" smtClean="0"/>
              <a:t>Duración: </a:t>
            </a:r>
            <a:r>
              <a:rPr lang="es-ES" dirty="0" smtClean="0"/>
              <a:t>5 </a:t>
            </a:r>
            <a:r>
              <a:rPr lang="es-ES" dirty="0" smtClean="0"/>
              <a:t>semanas</a:t>
            </a:r>
          </a:p>
          <a:p>
            <a:r>
              <a:rPr lang="es-ES" dirty="0" smtClean="0"/>
              <a:t>Entrega: en la semana del </a:t>
            </a:r>
            <a:r>
              <a:rPr lang="es-ES" dirty="0" smtClean="0"/>
              <a:t>23/11/2021</a:t>
            </a:r>
            <a:endParaRPr lang="es-ES" dirty="0" smtClean="0"/>
          </a:p>
          <a:p>
            <a:r>
              <a:rPr lang="es-ES" dirty="0" smtClean="0"/>
              <a:t>Devolución de observaciones Etapa 3: </a:t>
            </a:r>
            <a:r>
              <a:rPr lang="es-ES" dirty="0" smtClean="0"/>
              <a:t>30/11/2021</a:t>
            </a:r>
            <a:endParaRPr lang="es-ES" dirty="0" smtClean="0"/>
          </a:p>
          <a:p>
            <a:r>
              <a:rPr lang="es-ES" dirty="0" smtClean="0"/>
              <a:t>Entrega Proyecto completo: </a:t>
            </a:r>
            <a:r>
              <a:rPr lang="es-ES" dirty="0" smtClean="0"/>
              <a:t>03/12/2021</a:t>
            </a:r>
            <a:endParaRPr lang="es-ES" dirty="0" smtClean="0"/>
          </a:p>
          <a:p>
            <a:r>
              <a:rPr lang="es-ES" dirty="0" smtClean="0"/>
              <a:t>Defensa de proyectos: entre el </a:t>
            </a:r>
            <a:r>
              <a:rPr lang="es-ES" dirty="0" smtClean="0"/>
              <a:t>14/12/2021 </a:t>
            </a:r>
            <a:r>
              <a:rPr lang="es-ES" dirty="0" smtClean="0"/>
              <a:t>y el </a:t>
            </a:r>
            <a:r>
              <a:rPr lang="es-ES" dirty="0" smtClean="0"/>
              <a:t>17/12/2021 </a:t>
            </a:r>
            <a:endParaRPr lang="es-ES" dirty="0"/>
          </a:p>
        </p:txBody>
      </p:sp>
    </p:spTree>
    <p:extLst>
      <p:ext uri="{BB962C8B-B14F-4D97-AF65-F5344CB8AC3E}">
        <p14:creationId xmlns:p14="http://schemas.microsoft.com/office/powerpoint/2010/main" xmlns="" val="3059785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MATERIAL A PRESENTAR EN ESTA ETAPA </a:t>
            </a:r>
            <a:endParaRPr lang="es-ES" sz="3600" dirty="0"/>
          </a:p>
        </p:txBody>
      </p:sp>
      <p:sp>
        <p:nvSpPr>
          <p:cNvPr id="3" name="2 Marcador de contenido"/>
          <p:cNvSpPr>
            <a:spLocks noGrp="1"/>
          </p:cNvSpPr>
          <p:nvPr>
            <p:ph idx="1"/>
          </p:nvPr>
        </p:nvSpPr>
        <p:spPr/>
        <p:txBody>
          <a:bodyPr>
            <a:normAutofit fontScale="62500" lnSpcReduction="20000"/>
          </a:bodyPr>
          <a:lstStyle/>
          <a:p>
            <a:pPr marL="0" indent="0">
              <a:buNone/>
            </a:pPr>
            <a:r>
              <a:rPr lang="es-ES" b="1" u="sng" dirty="0" smtClean="0"/>
              <a:t>2. Memoria </a:t>
            </a:r>
            <a:r>
              <a:rPr lang="es-ES" b="1" u="sng" dirty="0"/>
              <a:t>de Cálculo</a:t>
            </a:r>
          </a:p>
          <a:p>
            <a:pPr marL="0" indent="0">
              <a:buNone/>
            </a:pPr>
            <a:r>
              <a:rPr lang="es-ES" dirty="0"/>
              <a:t> </a:t>
            </a:r>
          </a:p>
          <a:p>
            <a:pPr marL="0" lvl="0" indent="0">
              <a:buNone/>
            </a:pPr>
            <a:r>
              <a:rPr lang="es-ES" dirty="0" smtClean="0"/>
              <a:t>2.1. Memoria explicativa de los Cálculos</a:t>
            </a:r>
            <a:endParaRPr lang="es-ES" dirty="0"/>
          </a:p>
          <a:p>
            <a:pPr marL="0" indent="0">
              <a:buNone/>
            </a:pPr>
            <a:r>
              <a:rPr lang="es-ES" dirty="0"/>
              <a:t> </a:t>
            </a:r>
          </a:p>
          <a:p>
            <a:pPr marL="0" indent="0">
              <a:buNone/>
            </a:pPr>
            <a:r>
              <a:rPr lang="es-ES" dirty="0"/>
              <a:t>Se debe realizar la descripción técnica de todos los cálculos realizados, fórmulas y  criterios empleados, adjuntar todas las tablas y catálogos utilizados para el diseño de la instalación</a:t>
            </a:r>
          </a:p>
          <a:p>
            <a:pPr marL="0" indent="0">
              <a:buNone/>
            </a:pPr>
            <a:r>
              <a:rPr lang="es-ES" dirty="0"/>
              <a:t> </a:t>
            </a:r>
          </a:p>
          <a:p>
            <a:pPr marL="0" lvl="0" indent="0">
              <a:buNone/>
            </a:pPr>
            <a:r>
              <a:rPr lang="es-ES" dirty="0" smtClean="0"/>
              <a:t>2.2. Planillas </a:t>
            </a:r>
            <a:r>
              <a:rPr lang="es-ES" dirty="0"/>
              <a:t>de Cálculo.</a:t>
            </a:r>
          </a:p>
          <a:p>
            <a:pPr marL="0" indent="0">
              <a:buNone/>
            </a:pPr>
            <a:r>
              <a:rPr lang="es-ES" dirty="0"/>
              <a:t> </a:t>
            </a:r>
          </a:p>
          <a:p>
            <a:pPr marL="0" indent="0">
              <a:buNone/>
            </a:pPr>
            <a:r>
              <a:rPr lang="es-ES" dirty="0"/>
              <a:t>Se resumirá en una Planilla por tablero los cálculos realizados, esta planilla tiene por objeto que los docentes podamos evaluar su trabajo, no forma parte de la información entregada al instalador. Se adjunta Planilla Tipo.</a:t>
            </a:r>
          </a:p>
          <a:p>
            <a:pPr marL="0" indent="0">
              <a:buNone/>
            </a:pPr>
            <a:r>
              <a:rPr lang="es-ES" dirty="0"/>
              <a:t> </a:t>
            </a:r>
          </a:p>
          <a:p>
            <a:pPr marL="0" indent="0">
              <a:buNone/>
            </a:pPr>
            <a:endParaRPr lang="es-ES" dirty="0"/>
          </a:p>
          <a:p>
            <a:endParaRPr lang="es-ES" dirty="0"/>
          </a:p>
        </p:txBody>
      </p:sp>
    </p:spTree>
    <p:extLst>
      <p:ext uri="{BB962C8B-B14F-4D97-AF65-F5344CB8AC3E}">
        <p14:creationId xmlns:p14="http://schemas.microsoft.com/office/powerpoint/2010/main" xmlns="" val="640566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ALCANCE ETAPA 3</a:t>
            </a:r>
            <a:endParaRPr lang="es-ES" b="1" dirty="0"/>
          </a:p>
        </p:txBody>
      </p:sp>
      <p:sp>
        <p:nvSpPr>
          <p:cNvPr id="3" name="2 Marcador de contenido"/>
          <p:cNvSpPr>
            <a:spLocks noGrp="1"/>
          </p:cNvSpPr>
          <p:nvPr>
            <p:ph idx="1"/>
          </p:nvPr>
        </p:nvSpPr>
        <p:spPr/>
        <p:txBody>
          <a:bodyPr/>
          <a:lstStyle/>
          <a:p>
            <a:r>
              <a:rPr lang="es-ES" dirty="0"/>
              <a:t>En esta tercera etapa </a:t>
            </a:r>
            <a:r>
              <a:rPr lang="es-ES" dirty="0" smtClean="0"/>
              <a:t>se debe </a:t>
            </a:r>
            <a:r>
              <a:rPr lang="es-ES" dirty="0"/>
              <a:t>realizar el diseño completo de la Instalación Eléctrica de </a:t>
            </a:r>
            <a:r>
              <a:rPr lang="es-ES" dirty="0" smtClean="0"/>
              <a:t>BT.</a:t>
            </a:r>
          </a:p>
          <a:p>
            <a:r>
              <a:rPr lang="es-ES" dirty="0" smtClean="0"/>
              <a:t>Eso incluye el dimensionado </a:t>
            </a:r>
            <a:r>
              <a:rPr lang="es-ES" dirty="0"/>
              <a:t>de todos los componentes básicos de la instalación </a:t>
            </a:r>
            <a:r>
              <a:rPr lang="es-ES" dirty="0" smtClean="0"/>
              <a:t>eléctrica de BT, </a:t>
            </a:r>
            <a:r>
              <a:rPr lang="es-ES" dirty="0"/>
              <a:t>así como definir las características técnicas de todos los materiales a utilizar.</a:t>
            </a:r>
          </a:p>
          <a:p>
            <a:endParaRPr lang="es-ES" dirty="0" smtClean="0"/>
          </a:p>
        </p:txBody>
      </p:sp>
    </p:spTree>
    <p:extLst>
      <p:ext uri="{BB962C8B-B14F-4D97-AF65-F5344CB8AC3E}">
        <p14:creationId xmlns:p14="http://schemas.microsoft.com/office/powerpoint/2010/main" xmlns="" val="413205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229600" cy="1143000"/>
          </a:xfrm>
        </p:spPr>
        <p:txBody>
          <a:bodyPr>
            <a:normAutofit fontScale="90000"/>
          </a:bodyPr>
          <a:lstStyle/>
          <a:p>
            <a:r>
              <a:rPr lang="es-ES" dirty="0"/>
              <a:t> </a:t>
            </a:r>
            <a:br>
              <a:rPr lang="es-ES" dirty="0"/>
            </a:br>
            <a:r>
              <a:rPr lang="es-ES" dirty="0" smtClean="0"/>
              <a:t/>
            </a:r>
            <a:br>
              <a:rPr lang="es-ES" dirty="0" smtClean="0"/>
            </a:br>
            <a:r>
              <a:rPr lang="es-ES" sz="3600" b="1" dirty="0" smtClean="0"/>
              <a:t>DISEÑO DE CABLES, CANALIZACIONES Y PROTECCIONES</a:t>
            </a:r>
            <a:br>
              <a:rPr lang="es-ES" sz="3600" b="1" dirty="0" smtClean="0"/>
            </a:br>
            <a:r>
              <a:rPr lang="es-ES" b="1" dirty="0"/>
              <a:t> </a:t>
            </a:r>
            <a:r>
              <a:rPr lang="es-ES" dirty="0"/>
              <a:t/>
            </a:r>
            <a:br>
              <a:rPr lang="es-ES" dirty="0"/>
            </a:br>
            <a:endParaRPr lang="es-ES" dirty="0"/>
          </a:p>
        </p:txBody>
      </p:sp>
      <p:sp>
        <p:nvSpPr>
          <p:cNvPr id="3" name="2 Marcador de contenido"/>
          <p:cNvSpPr>
            <a:spLocks noGrp="1"/>
          </p:cNvSpPr>
          <p:nvPr>
            <p:ph idx="1"/>
          </p:nvPr>
        </p:nvSpPr>
        <p:spPr/>
        <p:txBody>
          <a:bodyPr/>
          <a:lstStyle/>
          <a:p>
            <a:r>
              <a:rPr lang="es-ES" dirty="0" smtClean="0"/>
              <a:t>Para los </a:t>
            </a:r>
            <a:r>
              <a:rPr lang="es-ES" dirty="0"/>
              <a:t>principales tableros de la instalación (Tablero General y Tableros de FM a definir junto con </a:t>
            </a:r>
            <a:r>
              <a:rPr lang="es-ES" dirty="0" smtClean="0"/>
              <a:t>los tutores) </a:t>
            </a:r>
            <a:r>
              <a:rPr lang="es-ES" dirty="0"/>
              <a:t>se </a:t>
            </a:r>
            <a:r>
              <a:rPr lang="es-ES" dirty="0" smtClean="0"/>
              <a:t>realizará </a:t>
            </a:r>
            <a:r>
              <a:rPr lang="es-ES" dirty="0"/>
              <a:t>una Planilla de </a:t>
            </a:r>
            <a:r>
              <a:rPr lang="es-ES" dirty="0" smtClean="0"/>
              <a:t>Cálculo en la que se incluirán los principales parámetros del cada circuito. (Ver planilla tipo en el EVA).</a:t>
            </a:r>
            <a:endParaRPr lang="es-ES" dirty="0"/>
          </a:p>
          <a:p>
            <a:r>
              <a:rPr lang="es-ES" dirty="0"/>
              <a:t> </a:t>
            </a:r>
          </a:p>
          <a:p>
            <a:endParaRPr lang="es-ES" dirty="0"/>
          </a:p>
        </p:txBody>
      </p:sp>
    </p:spTree>
    <p:extLst>
      <p:ext uri="{BB962C8B-B14F-4D97-AF65-F5344CB8AC3E}">
        <p14:creationId xmlns:p14="http://schemas.microsoft.com/office/powerpoint/2010/main" xmlns="" val="915884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b="1" dirty="0" smtClean="0"/>
              <a:t/>
            </a:r>
            <a:br>
              <a:rPr lang="es-ES" b="1" dirty="0" smtClean="0"/>
            </a:br>
            <a:r>
              <a:rPr lang="es-ES" b="1" dirty="0"/>
              <a:t/>
            </a:r>
            <a:br>
              <a:rPr lang="es-ES" b="1" dirty="0"/>
            </a:br>
            <a:r>
              <a:rPr lang="es-ES" b="1" dirty="0" smtClean="0"/>
              <a:t>1. </a:t>
            </a:r>
            <a:r>
              <a:rPr lang="es-ES" sz="4000" b="1" dirty="0" smtClean="0"/>
              <a:t>CÁLCULO DE LAS CORRIENTES NOMINALES DE CARGA I</a:t>
            </a:r>
            <a:r>
              <a:rPr lang="es-ES" sz="4000" b="1" baseline="-25000" dirty="0" smtClean="0"/>
              <a:t>L</a:t>
            </a:r>
            <a:r>
              <a:rPr lang="es-ES" sz="4000" b="1" dirty="0" smtClean="0"/>
              <a:t/>
            </a:r>
            <a:br>
              <a:rPr lang="es-ES" sz="4000" b="1" dirty="0" smtClean="0"/>
            </a:br>
            <a:r>
              <a:rPr lang="es-ES" dirty="0"/>
              <a:t>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lvl="0" indent="0">
              <a:buNone/>
            </a:pPr>
            <a:r>
              <a:rPr lang="es-ES" dirty="0" smtClean="0"/>
              <a:t>1.1. Se </a:t>
            </a:r>
            <a:r>
              <a:rPr lang="es-ES" dirty="0"/>
              <a:t>determinarán las corrientes nominales de carga de cada uno de los tableros derivados del tablero general. En el caso de tableros con cargas tipo motor, la corriente de diseño del cable de alimentación será :</a:t>
            </a:r>
          </a:p>
          <a:p>
            <a:pPr marL="0" indent="0">
              <a:buNone/>
            </a:pPr>
            <a:r>
              <a:rPr lang="es-ES" dirty="0"/>
              <a:t> </a:t>
            </a:r>
          </a:p>
          <a:p>
            <a:pPr marL="0" indent="0">
              <a:buNone/>
            </a:pPr>
            <a:r>
              <a:rPr lang="fr-FR" b="1" dirty="0"/>
              <a:t>I</a:t>
            </a:r>
            <a:r>
              <a:rPr lang="fr-FR" b="1" baseline="-25000" dirty="0"/>
              <a:t>L</a:t>
            </a:r>
            <a:r>
              <a:rPr lang="fr-FR" b="1" dirty="0"/>
              <a:t> =  </a:t>
            </a:r>
            <a:r>
              <a:rPr lang="es-ES" b="1" dirty="0">
                <a:sym typeface="Symbol"/>
              </a:rPr>
              <a:t></a:t>
            </a:r>
            <a:r>
              <a:rPr lang="fr-FR" b="1" dirty="0"/>
              <a:t>(</a:t>
            </a:r>
            <a:r>
              <a:rPr lang="es-ES" b="1" dirty="0">
                <a:sym typeface="Symbol"/>
              </a:rPr>
              <a:t></a:t>
            </a:r>
            <a:r>
              <a:rPr lang="fr-FR" b="1" dirty="0"/>
              <a:t> Pi + 1,25 Pm )</a:t>
            </a:r>
            <a:r>
              <a:rPr lang="fr-FR" b="1" baseline="30000" dirty="0"/>
              <a:t>2</a:t>
            </a:r>
            <a:r>
              <a:rPr lang="fr-FR" b="1" baseline="-25000" dirty="0"/>
              <a:t> </a:t>
            </a:r>
            <a:r>
              <a:rPr lang="fr-FR" b="1" dirty="0"/>
              <a:t> + (</a:t>
            </a:r>
            <a:r>
              <a:rPr lang="es-ES" b="1" dirty="0">
                <a:sym typeface="Symbol"/>
              </a:rPr>
              <a:t></a:t>
            </a:r>
            <a:r>
              <a:rPr lang="fr-FR" b="1" dirty="0"/>
              <a:t>Qi + 1,25 </a:t>
            </a:r>
            <a:r>
              <a:rPr lang="fr-FR" b="1" dirty="0" err="1"/>
              <a:t>Qm</a:t>
            </a:r>
            <a:r>
              <a:rPr lang="fr-FR" b="1" dirty="0"/>
              <a:t>)</a:t>
            </a:r>
            <a:r>
              <a:rPr lang="fr-FR" b="1" baseline="30000" dirty="0"/>
              <a:t>2</a:t>
            </a:r>
            <a:r>
              <a:rPr lang="fr-FR" b="1" dirty="0"/>
              <a:t>]</a:t>
            </a:r>
            <a:r>
              <a:rPr lang="fr-FR" b="1" baseline="30000" dirty="0"/>
              <a:t>1/2</a:t>
            </a:r>
            <a:r>
              <a:rPr lang="fr-FR" b="1" dirty="0"/>
              <a:t> / (</a:t>
            </a:r>
            <a:r>
              <a:rPr lang="es-ES" b="1" dirty="0">
                <a:sym typeface="Symbol"/>
              </a:rPr>
              <a:t></a:t>
            </a:r>
            <a:r>
              <a:rPr lang="fr-FR" b="1" dirty="0"/>
              <a:t>3 . </a:t>
            </a:r>
            <a:r>
              <a:rPr lang="es-ES" b="1" dirty="0"/>
              <a:t>Un)</a:t>
            </a:r>
            <a:endParaRPr lang="es-ES" dirty="0"/>
          </a:p>
          <a:p>
            <a:pPr marL="0" indent="0">
              <a:buNone/>
            </a:pPr>
            <a:r>
              <a:rPr lang="es-ES" b="1" dirty="0"/>
              <a:t>  </a:t>
            </a:r>
            <a:endParaRPr lang="es-ES" dirty="0"/>
          </a:p>
          <a:p>
            <a:pPr marL="0" indent="0">
              <a:buNone/>
            </a:pPr>
            <a:r>
              <a:rPr lang="es-ES" b="1" dirty="0"/>
              <a:t>Pi = Potencia activa eléctrica nominal de cada motor</a:t>
            </a:r>
            <a:endParaRPr lang="es-ES" dirty="0"/>
          </a:p>
          <a:p>
            <a:pPr marL="0" indent="0">
              <a:buNone/>
            </a:pPr>
            <a:r>
              <a:rPr lang="es-ES" b="1" dirty="0"/>
              <a:t>Pm = Potencia activa eléctrica nominal del motor más grande</a:t>
            </a:r>
            <a:endParaRPr lang="es-ES" dirty="0"/>
          </a:p>
          <a:p>
            <a:pPr marL="0" indent="0">
              <a:buNone/>
            </a:pPr>
            <a:r>
              <a:rPr lang="es-ES" b="1" dirty="0" err="1"/>
              <a:t>Qi</a:t>
            </a:r>
            <a:r>
              <a:rPr lang="es-ES" b="1" dirty="0"/>
              <a:t> = Potencia reactiva eléctrica nominal de cada motor</a:t>
            </a:r>
            <a:endParaRPr lang="es-ES" dirty="0"/>
          </a:p>
          <a:p>
            <a:pPr marL="0" indent="0">
              <a:buNone/>
            </a:pPr>
            <a:r>
              <a:rPr lang="es-ES" b="1" dirty="0"/>
              <a:t>Qm = Potencia reactiva eléctrica nominal del motor más grande</a:t>
            </a:r>
            <a:endParaRPr lang="es-ES" dirty="0"/>
          </a:p>
          <a:p>
            <a:pPr marL="0" indent="0">
              <a:buNone/>
            </a:pPr>
            <a:r>
              <a:rPr lang="es-ES" b="1" dirty="0"/>
              <a:t>Un = tensión nominal</a:t>
            </a:r>
            <a:endParaRPr lang="es-ES" dirty="0"/>
          </a:p>
          <a:p>
            <a:endParaRPr lang="es-ES" dirty="0"/>
          </a:p>
        </p:txBody>
      </p:sp>
    </p:spTree>
    <p:extLst>
      <p:ext uri="{BB962C8B-B14F-4D97-AF65-F5344CB8AC3E}">
        <p14:creationId xmlns:p14="http://schemas.microsoft.com/office/powerpoint/2010/main" xmlns="" val="591940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1</a:t>
            </a:r>
            <a:r>
              <a:rPr lang="es-ES" sz="4000" b="1" dirty="0" smtClean="0"/>
              <a:t>. CÁLCULO DE LAS CORRIENTES NOMINALES DE CARGA I</a:t>
            </a:r>
            <a:r>
              <a:rPr lang="es-ES" sz="4000" b="1" baseline="-25000" dirty="0" smtClean="0"/>
              <a:t>L</a:t>
            </a:r>
            <a:r>
              <a:rPr lang="es-ES" sz="4000" dirty="0" smtClean="0"/>
              <a:t/>
            </a:r>
            <a:br>
              <a:rPr lang="es-ES" sz="4000" dirty="0" smtClean="0"/>
            </a:br>
            <a:endParaRPr lang="es-ES" sz="4000" dirty="0"/>
          </a:p>
        </p:txBody>
      </p:sp>
      <p:sp>
        <p:nvSpPr>
          <p:cNvPr id="3" name="2 Marcador de contenido"/>
          <p:cNvSpPr>
            <a:spLocks noGrp="1"/>
          </p:cNvSpPr>
          <p:nvPr>
            <p:ph idx="1"/>
          </p:nvPr>
        </p:nvSpPr>
        <p:spPr/>
        <p:txBody>
          <a:bodyPr>
            <a:normAutofit lnSpcReduction="10000"/>
          </a:bodyPr>
          <a:lstStyle/>
          <a:p>
            <a:pPr marL="0" lvl="0" indent="0">
              <a:buNone/>
            </a:pPr>
            <a:r>
              <a:rPr lang="es-ES" dirty="0" smtClean="0"/>
              <a:t>1.2. En cada </a:t>
            </a:r>
            <a:r>
              <a:rPr lang="es-ES" dirty="0"/>
              <a:t>tablero </a:t>
            </a:r>
            <a:r>
              <a:rPr lang="es-ES" dirty="0" smtClean="0"/>
              <a:t>a calcular se </a:t>
            </a:r>
            <a:r>
              <a:rPr lang="es-ES" dirty="0"/>
              <a:t>determinarán las corrientes de carga de cada una de las salidas. </a:t>
            </a:r>
            <a:endParaRPr lang="es-ES" dirty="0" smtClean="0"/>
          </a:p>
          <a:p>
            <a:pPr marL="0" lvl="0" indent="0">
              <a:buNone/>
            </a:pPr>
            <a:endParaRPr lang="es-ES" dirty="0"/>
          </a:p>
          <a:p>
            <a:pPr marL="0" lvl="0" indent="0">
              <a:buNone/>
            </a:pPr>
            <a:r>
              <a:rPr lang="es-ES" dirty="0" smtClean="0"/>
              <a:t>Para </a:t>
            </a:r>
            <a:r>
              <a:rPr lang="es-ES" dirty="0"/>
              <a:t>las cargas </a:t>
            </a:r>
            <a:r>
              <a:rPr lang="es-ES" dirty="0" smtClean="0"/>
              <a:t>unitarias de </a:t>
            </a:r>
            <a:r>
              <a:rPr lang="es-ES" dirty="0"/>
              <a:t>tipo motor se debe considerar I</a:t>
            </a:r>
            <a:r>
              <a:rPr lang="es-ES" baseline="-25000" dirty="0"/>
              <a:t>L </a:t>
            </a:r>
            <a:r>
              <a:rPr lang="es-ES" dirty="0"/>
              <a:t>= 1,25 In y para las salidas de iluminación con luminarias </a:t>
            </a:r>
            <a:r>
              <a:rPr lang="es-ES" dirty="0" smtClean="0"/>
              <a:t>se </a:t>
            </a:r>
            <a:r>
              <a:rPr lang="es-ES" dirty="0"/>
              <a:t>debe considerar </a:t>
            </a:r>
            <a:r>
              <a:rPr lang="es-ES" dirty="0" smtClean="0"/>
              <a:t>  I</a:t>
            </a:r>
            <a:r>
              <a:rPr lang="es-ES" baseline="-25000" dirty="0" smtClean="0"/>
              <a:t>L </a:t>
            </a:r>
            <a:r>
              <a:rPr lang="es-ES" dirty="0"/>
              <a:t>= </a:t>
            </a:r>
            <a:r>
              <a:rPr lang="es-ES" dirty="0" smtClean="0"/>
              <a:t>1,1 </a:t>
            </a:r>
            <a:r>
              <a:rPr lang="es-ES" dirty="0"/>
              <a:t>In </a:t>
            </a:r>
            <a:r>
              <a:rPr lang="es-ES" dirty="0" smtClean="0"/>
              <a:t>(lo que incluye las pérdidas en los drivers)</a:t>
            </a:r>
            <a:endParaRPr lang="es-ES" dirty="0"/>
          </a:p>
          <a:p>
            <a:pPr marL="0" indent="0">
              <a:buNone/>
            </a:pPr>
            <a:endParaRPr lang="es-ES" dirty="0"/>
          </a:p>
        </p:txBody>
      </p:sp>
    </p:spTree>
    <p:extLst>
      <p:ext uri="{BB962C8B-B14F-4D97-AF65-F5344CB8AC3E}">
        <p14:creationId xmlns:p14="http://schemas.microsoft.com/office/powerpoint/2010/main" xmlns="" val="1303994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b="1" dirty="0" smtClean="0"/>
              <a:t/>
            </a:r>
            <a:br>
              <a:rPr lang="es-ES" b="1" dirty="0" smtClean="0"/>
            </a:br>
            <a:r>
              <a:rPr lang="es-ES" sz="4000" b="1" dirty="0" smtClean="0"/>
              <a:t>2. DIMENSIONADO DE CONDUCTORES</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lvl="0" indent="0">
              <a:buNone/>
            </a:pPr>
            <a:r>
              <a:rPr lang="es-ES" dirty="0" smtClean="0"/>
              <a:t>2.1. </a:t>
            </a:r>
            <a:r>
              <a:rPr lang="es-ES" dirty="0"/>
              <a:t>A partir de las corrientes </a:t>
            </a:r>
            <a:r>
              <a:rPr lang="es-ES" dirty="0" smtClean="0"/>
              <a:t>de línea calculadas, </a:t>
            </a:r>
            <a:r>
              <a:rPr lang="es-ES" dirty="0"/>
              <a:t>y </a:t>
            </a:r>
            <a:r>
              <a:rPr lang="es-ES" dirty="0" smtClean="0"/>
              <a:t>definidos </a:t>
            </a:r>
            <a:r>
              <a:rPr lang="es-ES" dirty="0"/>
              <a:t>el tipo de conductor a utilizar y el tipo de canalización (subterránea, bandeja, caños, etc.), se dimensionarán los </a:t>
            </a:r>
            <a:r>
              <a:rPr lang="es-ES" dirty="0" smtClean="0"/>
              <a:t>conductores de todas </a:t>
            </a:r>
            <a:r>
              <a:rPr lang="es-ES" dirty="0"/>
              <a:t>las salidas del tablero, por calentamiento admisible. Se debe tener en cuenta en este diseño los factores de agrupamiento y de temperatura, en la situación más comprometida.</a:t>
            </a:r>
          </a:p>
          <a:p>
            <a:endParaRPr lang="es-ES" dirty="0"/>
          </a:p>
        </p:txBody>
      </p:sp>
    </p:spTree>
    <p:extLst>
      <p:ext uri="{BB962C8B-B14F-4D97-AF65-F5344CB8AC3E}">
        <p14:creationId xmlns:p14="http://schemas.microsoft.com/office/powerpoint/2010/main" xmlns="" val="1284932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2. DIMENSIONADO DE CONDUCTORES</a:t>
            </a:r>
            <a:endParaRPr lang="es-ES" sz="3600" dirty="0"/>
          </a:p>
        </p:txBody>
      </p:sp>
      <p:sp>
        <p:nvSpPr>
          <p:cNvPr id="3" name="2 Marcador de contenido"/>
          <p:cNvSpPr>
            <a:spLocks noGrp="1"/>
          </p:cNvSpPr>
          <p:nvPr>
            <p:ph idx="1"/>
          </p:nvPr>
        </p:nvSpPr>
        <p:spPr/>
        <p:txBody>
          <a:bodyPr>
            <a:normAutofit fontScale="62500" lnSpcReduction="20000"/>
          </a:bodyPr>
          <a:lstStyle/>
          <a:p>
            <a:pPr lvl="0"/>
            <a:r>
              <a:rPr lang="es-ES" dirty="0" smtClean="0"/>
              <a:t>2.2. </a:t>
            </a:r>
            <a:r>
              <a:rPr lang="es-ES" dirty="0"/>
              <a:t>Una vez dimensionados los conductores por calentamiento admisible, se </a:t>
            </a:r>
            <a:r>
              <a:rPr lang="es-ES" dirty="0" smtClean="0"/>
              <a:t>calculará </a:t>
            </a:r>
            <a:r>
              <a:rPr lang="es-ES" dirty="0"/>
              <a:t>la caída de tensión acumulada.</a:t>
            </a:r>
          </a:p>
          <a:p>
            <a:r>
              <a:rPr lang="es-ES" dirty="0"/>
              <a:t> </a:t>
            </a:r>
          </a:p>
          <a:p>
            <a:r>
              <a:rPr lang="es-ES" b="1" dirty="0">
                <a:sym typeface="Symbol"/>
              </a:rPr>
              <a:t></a:t>
            </a:r>
            <a:r>
              <a:rPr lang="es-ES" b="1" dirty="0"/>
              <a:t>U (tripolares) = </a:t>
            </a:r>
            <a:r>
              <a:rPr lang="es-ES" b="1" dirty="0">
                <a:sym typeface="Symbol"/>
              </a:rPr>
              <a:t></a:t>
            </a:r>
            <a:r>
              <a:rPr lang="es-ES" b="1" dirty="0"/>
              <a:t>3.In.L.(R </a:t>
            </a:r>
            <a:r>
              <a:rPr lang="es-ES" b="1" dirty="0" err="1"/>
              <a:t>cos</a:t>
            </a:r>
            <a:r>
              <a:rPr lang="es-ES" b="1" dirty="0">
                <a:sym typeface="Symbol"/>
              </a:rPr>
              <a:t></a:t>
            </a:r>
            <a:r>
              <a:rPr lang="es-ES" b="1" dirty="0"/>
              <a:t> + X </a:t>
            </a:r>
            <a:r>
              <a:rPr lang="es-ES" b="1" dirty="0" err="1"/>
              <a:t>sen</a:t>
            </a:r>
            <a:r>
              <a:rPr lang="es-ES" b="1" dirty="0"/>
              <a:t> </a:t>
            </a:r>
            <a:r>
              <a:rPr lang="es-ES" b="1" dirty="0">
                <a:sym typeface="Symbol"/>
              </a:rPr>
              <a:t></a:t>
            </a:r>
            <a:r>
              <a:rPr lang="es-ES" b="1" dirty="0"/>
              <a:t>)</a:t>
            </a:r>
            <a:endParaRPr lang="es-ES" dirty="0"/>
          </a:p>
          <a:p>
            <a:r>
              <a:rPr lang="es-ES" b="1" dirty="0">
                <a:sym typeface="Symbol"/>
              </a:rPr>
              <a:t></a:t>
            </a:r>
            <a:r>
              <a:rPr lang="es-ES" b="1" dirty="0"/>
              <a:t>U (bipolares) = 2.In.L.(R </a:t>
            </a:r>
            <a:r>
              <a:rPr lang="es-ES" b="1" dirty="0" err="1"/>
              <a:t>cos</a:t>
            </a:r>
            <a:r>
              <a:rPr lang="es-ES" b="1" dirty="0">
                <a:sym typeface="Symbol"/>
              </a:rPr>
              <a:t></a:t>
            </a:r>
            <a:r>
              <a:rPr lang="es-ES" b="1" dirty="0"/>
              <a:t> + X </a:t>
            </a:r>
            <a:r>
              <a:rPr lang="es-ES" b="1" dirty="0" err="1"/>
              <a:t>sen</a:t>
            </a:r>
            <a:r>
              <a:rPr lang="es-ES" b="1" dirty="0"/>
              <a:t> </a:t>
            </a:r>
            <a:r>
              <a:rPr lang="es-ES" b="1" dirty="0">
                <a:sym typeface="Symbol"/>
              </a:rPr>
              <a:t></a:t>
            </a:r>
            <a:r>
              <a:rPr lang="es-ES" b="1" dirty="0"/>
              <a:t>)</a:t>
            </a:r>
            <a:endParaRPr lang="es-ES" dirty="0"/>
          </a:p>
          <a:p>
            <a:r>
              <a:rPr lang="es-ES" dirty="0"/>
              <a:t> </a:t>
            </a:r>
          </a:p>
          <a:p>
            <a:r>
              <a:rPr lang="es-ES" dirty="0"/>
              <a:t>Siendo</a:t>
            </a:r>
          </a:p>
          <a:p>
            <a:r>
              <a:rPr lang="es-ES" dirty="0"/>
              <a:t> </a:t>
            </a:r>
          </a:p>
          <a:p>
            <a:r>
              <a:rPr lang="es-ES" dirty="0"/>
              <a:t>In – Corriente nominal de la carga</a:t>
            </a:r>
          </a:p>
          <a:p>
            <a:r>
              <a:rPr lang="es-ES" dirty="0"/>
              <a:t> </a:t>
            </a:r>
          </a:p>
          <a:p>
            <a:r>
              <a:rPr lang="es-ES" dirty="0"/>
              <a:t>La caída de tensión acumulada en cada circuito debe cumplir :</a:t>
            </a:r>
          </a:p>
          <a:p>
            <a:r>
              <a:rPr lang="es-ES" dirty="0"/>
              <a:t> </a:t>
            </a:r>
          </a:p>
          <a:p>
            <a:r>
              <a:rPr lang="es-ES" b="1" dirty="0">
                <a:sym typeface="Symbol"/>
              </a:rPr>
              <a:t></a:t>
            </a:r>
            <a:r>
              <a:rPr lang="es-ES" b="1" dirty="0"/>
              <a:t> </a:t>
            </a:r>
            <a:r>
              <a:rPr lang="es-ES" b="1" dirty="0">
                <a:sym typeface="Symbol"/>
              </a:rPr>
              <a:t></a:t>
            </a:r>
            <a:r>
              <a:rPr lang="es-ES" b="1" dirty="0"/>
              <a:t>U &lt; 3 % para circuitos de iluminación</a:t>
            </a:r>
            <a:endParaRPr lang="es-ES" dirty="0"/>
          </a:p>
          <a:p>
            <a:r>
              <a:rPr lang="es-ES" b="1" dirty="0">
                <a:sym typeface="Symbol"/>
              </a:rPr>
              <a:t></a:t>
            </a:r>
            <a:r>
              <a:rPr lang="es-ES" b="1" dirty="0"/>
              <a:t> </a:t>
            </a:r>
            <a:r>
              <a:rPr lang="es-ES" b="1" dirty="0">
                <a:sym typeface="Symbol"/>
              </a:rPr>
              <a:t></a:t>
            </a:r>
            <a:r>
              <a:rPr lang="es-ES" b="1" dirty="0"/>
              <a:t>U &lt; 5 % para circuitos de fuerza motriz y tomas</a:t>
            </a:r>
            <a:endParaRPr lang="es-ES" dirty="0"/>
          </a:p>
          <a:p>
            <a:pPr marL="0" indent="0">
              <a:buNone/>
            </a:pPr>
            <a:endParaRPr lang="es-ES" dirty="0"/>
          </a:p>
        </p:txBody>
      </p:sp>
    </p:spTree>
    <p:extLst>
      <p:ext uri="{BB962C8B-B14F-4D97-AF65-F5344CB8AC3E}">
        <p14:creationId xmlns:p14="http://schemas.microsoft.com/office/powerpoint/2010/main" xmlns="" val="1331482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t>2. DIMENSIONADO DE CONDUCTORES</a:t>
            </a:r>
            <a:endParaRPr lang="es-ES" sz="3600" dirty="0"/>
          </a:p>
        </p:txBody>
      </p:sp>
      <p:sp>
        <p:nvSpPr>
          <p:cNvPr id="3" name="2 Marcador de contenido"/>
          <p:cNvSpPr>
            <a:spLocks noGrp="1"/>
          </p:cNvSpPr>
          <p:nvPr>
            <p:ph idx="1"/>
          </p:nvPr>
        </p:nvSpPr>
        <p:spPr/>
        <p:txBody>
          <a:bodyPr/>
          <a:lstStyle/>
          <a:p>
            <a:pPr marL="0" lvl="0" indent="0">
              <a:buNone/>
            </a:pPr>
            <a:r>
              <a:rPr lang="es-ES" dirty="0" smtClean="0"/>
              <a:t>2.3. </a:t>
            </a:r>
            <a:r>
              <a:rPr lang="es-ES" dirty="0"/>
              <a:t>En todos los casos se debe cumplir con el mínimo de sección exigido por las normas por </a:t>
            </a:r>
            <a:r>
              <a:rPr lang="es-ES" dirty="0" smtClean="0"/>
              <a:t>resistencia </a:t>
            </a:r>
            <a:r>
              <a:rPr lang="es-ES" dirty="0"/>
              <a:t>mecánica.</a:t>
            </a:r>
          </a:p>
          <a:p>
            <a:pPr marL="0" indent="0">
              <a:buNone/>
            </a:pPr>
            <a:r>
              <a:rPr lang="es-ES" dirty="0" smtClean="0"/>
              <a:t>Ver Reglamento de Instalaciones de BT de UTE.</a:t>
            </a:r>
            <a:endParaRPr lang="es-ES" dirty="0"/>
          </a:p>
        </p:txBody>
      </p:sp>
    </p:spTree>
    <p:extLst>
      <p:ext uri="{BB962C8B-B14F-4D97-AF65-F5344CB8AC3E}">
        <p14:creationId xmlns:p14="http://schemas.microsoft.com/office/powerpoint/2010/main" xmlns="" val="1113215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749</Words>
  <Application>Microsoft Office PowerPoint</Application>
  <PresentationFormat>Presentación en pantalla (4:3)</PresentationFormat>
  <Paragraphs>143</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PROYECTO IIEE MT-BT</vt:lpstr>
      <vt:lpstr>CRONOGRAMA ETAPA 3 Y FIN DE CURSO</vt:lpstr>
      <vt:lpstr>ALCANCE ETAPA 3</vt:lpstr>
      <vt:lpstr>   DISEÑO DE CABLES, CANALIZACIONES Y PROTECCIONES   </vt:lpstr>
      <vt:lpstr>  1. CÁLCULO DE LAS CORRIENTES NOMINALES DE CARGA IL   </vt:lpstr>
      <vt:lpstr> 1. CÁLCULO DE LAS CORRIENTES NOMINALES DE CARGA IL </vt:lpstr>
      <vt:lpstr> 2. DIMENSIONADO DE CONDUCTORES </vt:lpstr>
      <vt:lpstr>2. DIMENSIONADO DE CONDUCTORES</vt:lpstr>
      <vt:lpstr>2. DIMENSIONADO DE CONDUCTORES</vt:lpstr>
      <vt:lpstr>  3. CÁLCULO DE LOS NIVELES DE CORTOCIRCUITO   </vt:lpstr>
      <vt:lpstr> 3. CÁLCULO DE LOS NIVELES DE CORTOCIRCUITO </vt:lpstr>
      <vt:lpstr> 4. SELECCIÓN DE PROTECCIONES </vt:lpstr>
      <vt:lpstr>4. SELECCIÓN DE PROTECCIONES</vt:lpstr>
      <vt:lpstr>4. SELECCIÓN DE PROTECCIONES</vt:lpstr>
      <vt:lpstr>5. SELECCIÓN DE LAS CANALIZACIONES</vt:lpstr>
      <vt:lpstr> 6. PROTECCIÓN DE LAS PERSONAS </vt:lpstr>
      <vt:lpstr> 7. COMPENSACIÓN DE LA POTENCIA REACTIVA </vt:lpstr>
      <vt:lpstr>MATERIAL A PRESENTAR EN ESTA ETAPA </vt:lpstr>
      <vt:lpstr>MATERIAL A PRESENTAR EN ESTA ETAPA </vt:lpstr>
      <vt:lpstr>MATERIAL A PRESENTAR EN ESTA ETAPA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IIEE MT-BT</dc:title>
  <dc:creator>Ricardo</dc:creator>
  <cp:lastModifiedBy>Martín Avas Bergeret</cp:lastModifiedBy>
  <cp:revision>10</cp:revision>
  <dcterms:created xsi:type="dcterms:W3CDTF">2020-11-02T16:51:52Z</dcterms:created>
  <dcterms:modified xsi:type="dcterms:W3CDTF">2021-11-24T10:57:21Z</dcterms:modified>
</cp:coreProperties>
</file>