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  <p:sldMasterId id="2147484476" r:id="rId2"/>
  </p:sldMasterIdLst>
  <p:notesMasterIdLst>
    <p:notesMasterId r:id="rId55"/>
  </p:notesMasterIdLst>
  <p:handoutMasterIdLst>
    <p:handoutMasterId r:id="rId56"/>
  </p:handoutMasterIdLst>
  <p:sldIdLst>
    <p:sldId id="258" r:id="rId3"/>
    <p:sldId id="420" r:id="rId4"/>
    <p:sldId id="436" r:id="rId5"/>
    <p:sldId id="437" r:id="rId6"/>
    <p:sldId id="369" r:id="rId7"/>
    <p:sldId id="435" r:id="rId8"/>
    <p:sldId id="439" r:id="rId9"/>
    <p:sldId id="371" r:id="rId10"/>
    <p:sldId id="372" r:id="rId11"/>
    <p:sldId id="373" r:id="rId12"/>
    <p:sldId id="465" r:id="rId13"/>
    <p:sldId id="376" r:id="rId14"/>
    <p:sldId id="378" r:id="rId15"/>
    <p:sldId id="381" r:id="rId16"/>
    <p:sldId id="382" r:id="rId17"/>
    <p:sldId id="384" r:id="rId18"/>
    <p:sldId id="444" r:id="rId19"/>
    <p:sldId id="387" r:id="rId20"/>
    <p:sldId id="388" r:id="rId21"/>
    <p:sldId id="445" r:id="rId22"/>
    <p:sldId id="389" r:id="rId23"/>
    <p:sldId id="391" r:id="rId24"/>
    <p:sldId id="446" r:id="rId25"/>
    <p:sldId id="394" r:id="rId26"/>
    <p:sldId id="395" r:id="rId27"/>
    <p:sldId id="396" r:id="rId28"/>
    <p:sldId id="397" r:id="rId29"/>
    <p:sldId id="449" r:id="rId30"/>
    <p:sldId id="448" r:id="rId31"/>
    <p:sldId id="451" r:id="rId32"/>
    <p:sldId id="452" r:id="rId33"/>
    <p:sldId id="454" r:id="rId34"/>
    <p:sldId id="478" r:id="rId35"/>
    <p:sldId id="455" r:id="rId36"/>
    <p:sldId id="480" r:id="rId37"/>
    <p:sldId id="482" r:id="rId38"/>
    <p:sldId id="457" r:id="rId39"/>
    <p:sldId id="484" r:id="rId40"/>
    <p:sldId id="486" r:id="rId41"/>
    <p:sldId id="498" r:id="rId42"/>
    <p:sldId id="499" r:id="rId43"/>
    <p:sldId id="490" r:id="rId44"/>
    <p:sldId id="491" r:id="rId45"/>
    <p:sldId id="500" r:id="rId46"/>
    <p:sldId id="493" r:id="rId47"/>
    <p:sldId id="494" r:id="rId48"/>
    <p:sldId id="495" r:id="rId49"/>
    <p:sldId id="496" r:id="rId50"/>
    <p:sldId id="488" r:id="rId51"/>
    <p:sldId id="487" r:id="rId52"/>
    <p:sldId id="462" r:id="rId53"/>
    <p:sldId id="467" r:id="rId54"/>
  </p:sldIdLst>
  <p:sldSz cx="9144000" cy="6858000" type="screen4x3"/>
  <p:notesSz cx="6662738" cy="9832975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7">
          <p15:clr>
            <a:srgbClr val="A4A3A4"/>
          </p15:clr>
        </p15:guide>
        <p15:guide id="2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CC"/>
    <a:srgbClr val="833EAE"/>
    <a:srgbClr val="3FA1DD"/>
    <a:srgbClr val="7DFFA8"/>
    <a:srgbClr val="5AF8B1"/>
    <a:srgbClr val="0000FF"/>
    <a:srgbClr val="9FF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62" autoAdjust="0"/>
    <p:restoredTop sz="86416" autoAdjust="0"/>
  </p:normalViewPr>
  <p:slideViewPr>
    <p:cSldViewPr>
      <p:cViewPr varScale="1">
        <p:scale>
          <a:sx n="72" d="100"/>
          <a:sy n="72" d="100"/>
        </p:scale>
        <p:origin x="7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3097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0B5D9B93-1870-472E-A509-75A2882A047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886075" cy="49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UY" altLang="es-UY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A5FF8B4F-C458-49DF-9CD2-A961BD97E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775075" y="0"/>
            <a:ext cx="2886075" cy="49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 altLang="es-UY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AFD3DC50-4F07-472A-8A75-5B42103F6E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9340850"/>
            <a:ext cx="2886075" cy="49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UY" altLang="es-UY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1D2DEAB6-EB1D-4FB3-BA00-6514F010F1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775075" y="9340850"/>
            <a:ext cx="2886075" cy="49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400"/>
            </a:lvl1pPr>
          </a:lstStyle>
          <a:p>
            <a:pPr>
              <a:defRPr/>
            </a:pPr>
            <a:fld id="{EBF9F5A9-7E0B-40DD-985E-4A90781D83DB}" type="slidenum">
              <a:rPr lang="es-ES" altLang="es-UY"/>
              <a:pPr>
                <a:defRPr/>
              </a:pPr>
              <a:t>‹Nº›</a:t>
            </a:fld>
            <a:endParaRPr lang="es-ES" altLang="es-UY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C1D7AB60-4689-45A5-89C3-2DC369BD2D29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886075" cy="49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UY" altLang="es-UY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96C8766D-FE28-4683-865B-04678B00AB00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775075" y="0"/>
            <a:ext cx="2886075" cy="49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 altLang="es-UY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98A855C7-483B-48A6-BB3F-6A10171AF4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3125" y="738188"/>
            <a:ext cx="4916488" cy="3689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103" tIns="48052" rIns="96103" bIns="48052" rtlCol="0" anchor="ctr"/>
          <a:lstStyle/>
          <a:p>
            <a:pPr lvl="0"/>
            <a:endParaRPr lang="es-ES" noProof="0" dirty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F54CD8A9-0CFA-4BDD-A672-27E1EA17D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68338" y="4668838"/>
            <a:ext cx="5326062" cy="4425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F1B54719-5C85-48D5-8366-646B01C584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340850"/>
            <a:ext cx="2886075" cy="49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UY" altLang="es-UY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A58B80E0-C517-480B-927D-36361B224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775075" y="9340850"/>
            <a:ext cx="2886075" cy="490538"/>
          </a:xfrm>
          <a:prstGeom prst="rect">
            <a:avLst/>
          </a:prstGeom>
          <a:noFill/>
          <a:ln>
            <a:noFill/>
          </a:ln>
        </p:spPr>
        <p:txBody>
          <a:bodyPr vert="horz" wrap="square" lIns="97430" tIns="48716" rIns="97430" bIns="48716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400"/>
            </a:lvl1pPr>
          </a:lstStyle>
          <a:p>
            <a:pPr>
              <a:defRPr/>
            </a:pPr>
            <a:fld id="{7AC84D4E-0DEC-4266-8972-50449B1B51AE}" type="slidenum">
              <a:rPr lang="es-ES" altLang="es-UY"/>
              <a:pPr>
                <a:defRPr/>
              </a:pPr>
              <a:t>‹Nº›</a:t>
            </a:fld>
            <a:endParaRPr lang="es-ES" altLang="es-U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>
            <a:extLst>
              <a:ext uri="{FF2B5EF4-FFF2-40B4-BE49-F238E27FC236}">
                <a16:creationId xmlns:a16="http://schemas.microsoft.com/office/drawing/2014/main" id="{AA3429A9-B681-4AC7-9979-9542E583A1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>
            <a:extLst>
              <a:ext uri="{FF2B5EF4-FFF2-40B4-BE49-F238E27FC236}">
                <a16:creationId xmlns:a16="http://schemas.microsoft.com/office/drawing/2014/main" id="{28C2A524-278A-4F68-84A5-105F280B8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UY" altLang="es-UY"/>
          </a:p>
        </p:txBody>
      </p:sp>
      <p:sp>
        <p:nvSpPr>
          <p:cNvPr id="16388" name="3 Marcador de número de diapositiva">
            <a:extLst>
              <a:ext uri="{FF2B5EF4-FFF2-40B4-BE49-F238E27FC236}">
                <a16:creationId xmlns:a16="http://schemas.microsoft.com/office/drawing/2014/main" id="{2675221C-E778-4D4F-B9A3-FF4303BD7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63FE59-BE45-4E6C-94BF-29211D7E8A6F}" type="slidenum">
              <a:rPr lang="es-ES" altLang="es-UY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s-ES" altLang="es-UY" sz="1400">
              <a:latin typeface="Arial" panose="020B0604020202020204" pitchFamily="34" charset="0"/>
            </a:endParaRPr>
          </a:p>
        </p:txBody>
      </p:sp>
      <p:sp>
        <p:nvSpPr>
          <p:cNvPr id="16389" name="1 Marcador de fecha">
            <a:extLst>
              <a:ext uri="{FF2B5EF4-FFF2-40B4-BE49-F238E27FC236}">
                <a16:creationId xmlns:a16="http://schemas.microsoft.com/office/drawing/2014/main" id="{8B1BA5A0-0183-453C-99E5-7EC50AE638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s-ES" altLang="es-UY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>
            <a:extLst>
              <a:ext uri="{FF2B5EF4-FFF2-40B4-BE49-F238E27FC236}">
                <a16:creationId xmlns:a16="http://schemas.microsoft.com/office/drawing/2014/main" id="{10DC3B3E-F5C1-4141-8875-6249C67732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Marcador de notas 2">
            <a:extLst>
              <a:ext uri="{FF2B5EF4-FFF2-40B4-BE49-F238E27FC236}">
                <a16:creationId xmlns:a16="http://schemas.microsoft.com/office/drawing/2014/main" id="{B6B08D82-9977-4502-A64D-4FC7B9EEC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UY" altLang="es-UY"/>
          </a:p>
        </p:txBody>
      </p:sp>
      <p:sp>
        <p:nvSpPr>
          <p:cNvPr id="35844" name="Marcador de fecha 3">
            <a:extLst>
              <a:ext uri="{FF2B5EF4-FFF2-40B4-BE49-F238E27FC236}">
                <a16:creationId xmlns:a16="http://schemas.microsoft.com/office/drawing/2014/main" id="{D759ED7B-4531-4131-B3D1-D7AF49E5407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s-ES" altLang="es-UY"/>
          </a:p>
        </p:txBody>
      </p:sp>
      <p:sp>
        <p:nvSpPr>
          <p:cNvPr id="35845" name="Marcador de número de diapositiva 4">
            <a:extLst>
              <a:ext uri="{FF2B5EF4-FFF2-40B4-BE49-F238E27FC236}">
                <a16:creationId xmlns:a16="http://schemas.microsoft.com/office/drawing/2014/main" id="{5F7593B7-E634-4684-AA21-76C5EE12A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FED2C5-B8AC-453F-896E-F57E9263B29E}" type="slidenum">
              <a:rPr lang="es-ES" altLang="es-UY" smtClean="0"/>
              <a:pPr/>
              <a:t>19</a:t>
            </a:fld>
            <a:endParaRPr lang="es-ES" altLang="es-UY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>
            <a:extLst>
              <a:ext uri="{FF2B5EF4-FFF2-40B4-BE49-F238E27FC236}">
                <a16:creationId xmlns:a16="http://schemas.microsoft.com/office/drawing/2014/main" id="{8751E9AC-05F6-4611-B893-DE511FE58A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>
            <a:extLst>
              <a:ext uri="{FF2B5EF4-FFF2-40B4-BE49-F238E27FC236}">
                <a16:creationId xmlns:a16="http://schemas.microsoft.com/office/drawing/2014/main" id="{3BED8C0B-E241-45AE-B53E-A1503102F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UY" altLang="es-UY"/>
          </a:p>
        </p:txBody>
      </p:sp>
      <p:sp>
        <p:nvSpPr>
          <p:cNvPr id="40964" name="3 Marcador de número de diapositiva">
            <a:extLst>
              <a:ext uri="{FF2B5EF4-FFF2-40B4-BE49-F238E27FC236}">
                <a16:creationId xmlns:a16="http://schemas.microsoft.com/office/drawing/2014/main" id="{43F36355-9B72-487C-9431-148506FE4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9B2947-1BF1-49BC-B9D1-262B20C0D546}" type="slidenum">
              <a:rPr lang="es-ES" altLang="es-UY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s-ES" altLang="es-UY" sz="1400">
              <a:latin typeface="Arial" panose="020B0604020202020204" pitchFamily="34" charset="0"/>
            </a:endParaRPr>
          </a:p>
        </p:txBody>
      </p:sp>
      <p:sp>
        <p:nvSpPr>
          <p:cNvPr id="40965" name="1 Marcador de fecha">
            <a:extLst>
              <a:ext uri="{FF2B5EF4-FFF2-40B4-BE49-F238E27FC236}">
                <a16:creationId xmlns:a16="http://schemas.microsoft.com/office/drawing/2014/main" id="{D9B1CF3C-CF57-4FB8-8C72-BA9084F85F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s-ES" altLang="es-UY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>
            <a:extLst>
              <a:ext uri="{FF2B5EF4-FFF2-40B4-BE49-F238E27FC236}">
                <a16:creationId xmlns:a16="http://schemas.microsoft.com/office/drawing/2014/main" id="{892BAC4B-0CB7-4374-A10B-7651AEEA2E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>
            <a:extLst>
              <a:ext uri="{FF2B5EF4-FFF2-40B4-BE49-F238E27FC236}">
                <a16:creationId xmlns:a16="http://schemas.microsoft.com/office/drawing/2014/main" id="{8242E00E-2C52-4D3C-8123-8B3942776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UY" altLang="es-UY"/>
          </a:p>
        </p:txBody>
      </p:sp>
      <p:sp>
        <p:nvSpPr>
          <p:cNvPr id="58372" name="3 Marcador de fecha">
            <a:extLst>
              <a:ext uri="{FF2B5EF4-FFF2-40B4-BE49-F238E27FC236}">
                <a16:creationId xmlns:a16="http://schemas.microsoft.com/office/drawing/2014/main" id="{FF75D77F-FAD4-4773-A0C1-3941E509E8A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s-ES" altLang="es-UY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3" name="4 Marcador de número de diapositiva">
            <a:extLst>
              <a:ext uri="{FF2B5EF4-FFF2-40B4-BE49-F238E27FC236}">
                <a16:creationId xmlns:a16="http://schemas.microsoft.com/office/drawing/2014/main" id="{31245E32-D363-4A70-B1C4-425E58C22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28C84A-E2DC-4881-A3FF-CC54FBC17874}" type="slidenum">
              <a:rPr lang="es-ES" altLang="es-UY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s-ES" altLang="es-UY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carátu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>
            <a:extLst>
              <a:ext uri="{FF2B5EF4-FFF2-40B4-BE49-F238E27FC236}">
                <a16:creationId xmlns:a16="http://schemas.microsoft.com/office/drawing/2014/main" id="{90500503-A351-493A-ACDA-3BA423FA6128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15 Grupo">
            <a:extLst>
              <a:ext uri="{FF2B5EF4-FFF2-40B4-BE49-F238E27FC236}">
                <a16:creationId xmlns:a16="http://schemas.microsoft.com/office/drawing/2014/main" id="{AF6440F4-AE8E-4388-9135-936B26CAD29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>
              <a:extLst>
                <a:ext uri="{FF2B5EF4-FFF2-40B4-BE49-F238E27FC236}">
                  <a16:creationId xmlns:a16="http://schemas.microsoft.com/office/drawing/2014/main" id="{A3DAB57B-13B2-493F-A671-EEFFF69AC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6 Forma libre">
              <a:extLst>
                <a:ext uri="{FF2B5EF4-FFF2-40B4-BE49-F238E27FC236}">
                  <a16:creationId xmlns:a16="http://schemas.microsoft.com/office/drawing/2014/main" id="{AB0F23A2-2B0F-400D-8980-4EB8F88DC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7 Forma libre">
              <a:extLst>
                <a:ext uri="{FF2B5EF4-FFF2-40B4-BE49-F238E27FC236}">
                  <a16:creationId xmlns:a16="http://schemas.microsoft.com/office/drawing/2014/main" id="{D6D49811-2D62-4DD5-99B6-610FC66AD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0" name="9 Conector recto">
              <a:extLst>
                <a:ext uri="{FF2B5EF4-FFF2-40B4-BE49-F238E27FC236}">
                  <a16:creationId xmlns:a16="http://schemas.microsoft.com/office/drawing/2014/main" id="{60A3AE64-511F-44D7-9435-2A3D11EC089E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>
            <a:extLst>
              <a:ext uri="{FF2B5EF4-FFF2-40B4-BE49-F238E27FC236}">
                <a16:creationId xmlns:a16="http://schemas.microsoft.com/office/drawing/2014/main" id="{AFEA596F-D1B1-4110-825E-FE83653EDC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3EC2D093-807C-4360-A2BD-D334912243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13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6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carátu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>
            <a:extLst>
              <a:ext uri="{FF2B5EF4-FFF2-40B4-BE49-F238E27FC236}">
                <a16:creationId xmlns:a16="http://schemas.microsoft.com/office/drawing/2014/main" id="{FC1E40FE-3950-468F-950F-734D4400A456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15 Grupo">
            <a:extLst>
              <a:ext uri="{FF2B5EF4-FFF2-40B4-BE49-F238E27FC236}">
                <a16:creationId xmlns:a16="http://schemas.microsoft.com/office/drawing/2014/main" id="{107D895B-4C11-44A6-8B76-9B6F0C20E4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>
              <a:extLst>
                <a:ext uri="{FF2B5EF4-FFF2-40B4-BE49-F238E27FC236}">
                  <a16:creationId xmlns:a16="http://schemas.microsoft.com/office/drawing/2014/main" id="{4866CAE8-4B59-480D-B88B-409D6B09A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6 Forma libre">
              <a:extLst>
                <a:ext uri="{FF2B5EF4-FFF2-40B4-BE49-F238E27FC236}">
                  <a16:creationId xmlns:a16="http://schemas.microsoft.com/office/drawing/2014/main" id="{AC63BBFB-1479-4362-8101-889B5E30B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7 Forma libre">
              <a:extLst>
                <a:ext uri="{FF2B5EF4-FFF2-40B4-BE49-F238E27FC236}">
                  <a16:creationId xmlns:a16="http://schemas.microsoft.com/office/drawing/2014/main" id="{223F7076-3520-4728-83AE-F9D84875D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0" name="9 Conector recto">
              <a:extLst>
                <a:ext uri="{FF2B5EF4-FFF2-40B4-BE49-F238E27FC236}">
                  <a16:creationId xmlns:a16="http://schemas.microsoft.com/office/drawing/2014/main" id="{4E045229-EB89-4493-857B-464023E8369D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>
            <a:extLst>
              <a:ext uri="{FF2B5EF4-FFF2-40B4-BE49-F238E27FC236}">
                <a16:creationId xmlns:a16="http://schemas.microsoft.com/office/drawing/2014/main" id="{42589F73-38C3-42D4-BF5A-F653212D2C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2C6ECF2-EB2F-4281-81A7-9E5E449D26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65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>
            <a:extLst>
              <a:ext uri="{FF2B5EF4-FFF2-40B4-BE49-F238E27FC236}">
                <a16:creationId xmlns:a16="http://schemas.microsoft.com/office/drawing/2014/main" id="{D229F1D4-BD44-4C47-8721-0BB93278CAFD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4 Forma libre">
            <a:extLst>
              <a:ext uri="{FF2B5EF4-FFF2-40B4-BE49-F238E27FC236}">
                <a16:creationId xmlns:a16="http://schemas.microsoft.com/office/drawing/2014/main" id="{7A346BE2-1F41-4BDC-A1D7-AB4F25CDFCBC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" name="5 Triángulo rectángulo">
            <a:extLst>
              <a:ext uri="{FF2B5EF4-FFF2-40B4-BE49-F238E27FC236}">
                <a16:creationId xmlns:a16="http://schemas.microsoft.com/office/drawing/2014/main" id="{0155AA0A-9F1B-4CC6-9339-363AC13924F3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6 Conector recto">
            <a:extLst>
              <a:ext uri="{FF2B5EF4-FFF2-40B4-BE49-F238E27FC236}">
                <a16:creationId xmlns:a16="http://schemas.microsoft.com/office/drawing/2014/main" id="{C7D7FDAB-AB7B-4DD3-AD99-4701B31EF180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>
            <a:extLst>
              <a:ext uri="{FF2B5EF4-FFF2-40B4-BE49-F238E27FC236}">
                <a16:creationId xmlns:a16="http://schemas.microsoft.com/office/drawing/2014/main" id="{8A0E8429-9881-46DE-9AFB-142B36703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9 Cheurón">
            <a:extLst>
              <a:ext uri="{FF2B5EF4-FFF2-40B4-BE49-F238E27FC236}">
                <a16:creationId xmlns:a16="http://schemas.microsoft.com/office/drawing/2014/main" id="{F0319840-CBD9-4B07-AA6B-C0426B2F4CCD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10 Cheurón">
            <a:extLst>
              <a:ext uri="{FF2B5EF4-FFF2-40B4-BE49-F238E27FC236}">
                <a16:creationId xmlns:a16="http://schemas.microsoft.com/office/drawing/2014/main" id="{8CB2F632-FDEB-48B1-9B97-4263625B496F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F9773691-1B25-4A74-9606-09D6B6BB64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8654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Forma libre">
            <a:extLst>
              <a:ext uri="{FF2B5EF4-FFF2-40B4-BE49-F238E27FC236}">
                <a16:creationId xmlns:a16="http://schemas.microsoft.com/office/drawing/2014/main" id="{F2D12540-04FE-4814-90E6-C04E3BAB74D9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4 Forma libre">
            <a:extLst>
              <a:ext uri="{FF2B5EF4-FFF2-40B4-BE49-F238E27FC236}">
                <a16:creationId xmlns:a16="http://schemas.microsoft.com/office/drawing/2014/main" id="{8B6C744C-579B-4F49-9ABC-47CE78A45CD1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" name="5 Triángulo rectángulo">
            <a:extLst>
              <a:ext uri="{FF2B5EF4-FFF2-40B4-BE49-F238E27FC236}">
                <a16:creationId xmlns:a16="http://schemas.microsoft.com/office/drawing/2014/main" id="{CF390FAD-8F01-49A4-A9D2-C523F8F1A7C5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6 Conector recto">
            <a:extLst>
              <a:ext uri="{FF2B5EF4-FFF2-40B4-BE49-F238E27FC236}">
                <a16:creationId xmlns:a16="http://schemas.microsoft.com/office/drawing/2014/main" id="{0165DBC0-3B05-44D5-AE9D-69D654DDB885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>
            <a:extLst>
              <a:ext uri="{FF2B5EF4-FFF2-40B4-BE49-F238E27FC236}">
                <a16:creationId xmlns:a16="http://schemas.microsoft.com/office/drawing/2014/main" id="{50564284-7921-4BA7-A014-39B54B8CA7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43D9F027-D753-40F0-ABBA-56A56387C1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448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>
            <a:extLst>
              <a:ext uri="{FF2B5EF4-FFF2-40B4-BE49-F238E27FC236}">
                <a16:creationId xmlns:a16="http://schemas.microsoft.com/office/drawing/2014/main" id="{784657C4-F755-4E93-AC32-E91CCDB0FF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EE73040-5A67-4FE0-97C4-276570FD3E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00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Forma libre">
            <a:extLst>
              <a:ext uri="{FF2B5EF4-FFF2-40B4-BE49-F238E27FC236}">
                <a16:creationId xmlns:a16="http://schemas.microsoft.com/office/drawing/2014/main" id="{6EEC4585-75D2-457E-9841-C9E21C013736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4 Forma libre">
            <a:extLst>
              <a:ext uri="{FF2B5EF4-FFF2-40B4-BE49-F238E27FC236}">
                <a16:creationId xmlns:a16="http://schemas.microsoft.com/office/drawing/2014/main" id="{3C6C23FE-E927-46F9-A800-97FF86775509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" name="5 Triángulo rectángulo">
            <a:extLst>
              <a:ext uri="{FF2B5EF4-FFF2-40B4-BE49-F238E27FC236}">
                <a16:creationId xmlns:a16="http://schemas.microsoft.com/office/drawing/2014/main" id="{D5E4AB1D-76C3-40BD-A934-1D70EFB6590D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6 Conector recto">
            <a:extLst>
              <a:ext uri="{FF2B5EF4-FFF2-40B4-BE49-F238E27FC236}">
                <a16:creationId xmlns:a16="http://schemas.microsoft.com/office/drawing/2014/main" id="{92D52634-8536-4374-AD9C-119A92334007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7 Cheurón">
            <a:extLst>
              <a:ext uri="{FF2B5EF4-FFF2-40B4-BE49-F238E27FC236}">
                <a16:creationId xmlns:a16="http://schemas.microsoft.com/office/drawing/2014/main" id="{D8C7A5C1-4A95-4FE5-993C-D8B6BE55E211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9 Cheurón">
            <a:extLst>
              <a:ext uri="{FF2B5EF4-FFF2-40B4-BE49-F238E27FC236}">
                <a16:creationId xmlns:a16="http://schemas.microsoft.com/office/drawing/2014/main" id="{187BFBD1-D9AD-4D7D-9519-64F4CF12F97F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Imagen 2" descr="Universidad de la República">
            <a:extLst>
              <a:ext uri="{FF2B5EF4-FFF2-40B4-BE49-F238E27FC236}">
                <a16:creationId xmlns:a16="http://schemas.microsoft.com/office/drawing/2014/main" id="{6CC8AACE-5767-4B2F-9B98-A6763789C6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1A472B4-E362-4B3B-B0DC-1E258C2FE7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dirty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08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UY" noProof="0"/>
          </a:p>
        </p:txBody>
      </p:sp>
    </p:spTree>
    <p:extLst>
      <p:ext uri="{BB962C8B-B14F-4D97-AF65-F5344CB8AC3E}">
        <p14:creationId xmlns:p14="http://schemas.microsoft.com/office/powerpoint/2010/main" val="747310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337727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033741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2325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>
            <a:extLst>
              <a:ext uri="{FF2B5EF4-FFF2-40B4-BE49-F238E27FC236}">
                <a16:creationId xmlns:a16="http://schemas.microsoft.com/office/drawing/2014/main" id="{27578AD7-0AF8-4F6A-A6B0-12F68F560E12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4 Forma libre">
            <a:extLst>
              <a:ext uri="{FF2B5EF4-FFF2-40B4-BE49-F238E27FC236}">
                <a16:creationId xmlns:a16="http://schemas.microsoft.com/office/drawing/2014/main" id="{B67BEA9B-FE7F-4E17-84B3-3C3F64F7BA35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" name="5 Triángulo rectángulo">
            <a:extLst>
              <a:ext uri="{FF2B5EF4-FFF2-40B4-BE49-F238E27FC236}">
                <a16:creationId xmlns:a16="http://schemas.microsoft.com/office/drawing/2014/main" id="{90230090-4226-4DA0-BF36-3FFC8EB21EB0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6 Conector recto">
            <a:extLst>
              <a:ext uri="{FF2B5EF4-FFF2-40B4-BE49-F238E27FC236}">
                <a16:creationId xmlns:a16="http://schemas.microsoft.com/office/drawing/2014/main" id="{DA2FBB4B-43C0-4EA1-A0FC-D4D505FE2988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>
            <a:extLst>
              <a:ext uri="{FF2B5EF4-FFF2-40B4-BE49-F238E27FC236}">
                <a16:creationId xmlns:a16="http://schemas.microsoft.com/office/drawing/2014/main" id="{A91070AD-9DF8-44F7-BFCC-84E4DCEB82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9 Cheurón">
            <a:extLst>
              <a:ext uri="{FF2B5EF4-FFF2-40B4-BE49-F238E27FC236}">
                <a16:creationId xmlns:a16="http://schemas.microsoft.com/office/drawing/2014/main" id="{E6F12601-9E5B-4961-A18E-BE3640E24437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10 Cheurón">
            <a:extLst>
              <a:ext uri="{FF2B5EF4-FFF2-40B4-BE49-F238E27FC236}">
                <a16:creationId xmlns:a16="http://schemas.microsoft.com/office/drawing/2014/main" id="{A6704876-1422-4F3D-8AC4-979825A429B9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8F248A8-F1E7-4D0C-83D9-73D53DD617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36588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0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Forma libre">
            <a:extLst>
              <a:ext uri="{FF2B5EF4-FFF2-40B4-BE49-F238E27FC236}">
                <a16:creationId xmlns:a16="http://schemas.microsoft.com/office/drawing/2014/main" id="{5DF10AAA-4880-48BE-B535-CA90F3CC4015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4 Forma libre">
            <a:extLst>
              <a:ext uri="{FF2B5EF4-FFF2-40B4-BE49-F238E27FC236}">
                <a16:creationId xmlns:a16="http://schemas.microsoft.com/office/drawing/2014/main" id="{5F9FA57E-1537-440C-B888-0CEB067490F2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" name="5 Triángulo rectángulo">
            <a:extLst>
              <a:ext uri="{FF2B5EF4-FFF2-40B4-BE49-F238E27FC236}">
                <a16:creationId xmlns:a16="http://schemas.microsoft.com/office/drawing/2014/main" id="{FFD785E6-C53B-4ED6-B3A8-37FD0F52C2F5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6 Conector recto">
            <a:extLst>
              <a:ext uri="{FF2B5EF4-FFF2-40B4-BE49-F238E27FC236}">
                <a16:creationId xmlns:a16="http://schemas.microsoft.com/office/drawing/2014/main" id="{65A3148D-FF27-4DCE-A7E5-2D185EA9C472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>
            <a:extLst>
              <a:ext uri="{FF2B5EF4-FFF2-40B4-BE49-F238E27FC236}">
                <a16:creationId xmlns:a16="http://schemas.microsoft.com/office/drawing/2014/main" id="{6584AA88-30FB-40D6-B73A-FB19C6F836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9C7782F2-27CD-4DD5-89CE-3A52411DE4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611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>
            <a:extLst>
              <a:ext uri="{FF2B5EF4-FFF2-40B4-BE49-F238E27FC236}">
                <a16:creationId xmlns:a16="http://schemas.microsoft.com/office/drawing/2014/main" id="{FC44BD20-EEA1-43D0-B930-9C4EFB14D5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6F7C0A3-704D-4AA5-8B0D-CED4775486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1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Forma libre">
            <a:extLst>
              <a:ext uri="{FF2B5EF4-FFF2-40B4-BE49-F238E27FC236}">
                <a16:creationId xmlns:a16="http://schemas.microsoft.com/office/drawing/2014/main" id="{24968746-54D2-42A0-A12F-0F4139692A92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4 Forma libre">
            <a:extLst>
              <a:ext uri="{FF2B5EF4-FFF2-40B4-BE49-F238E27FC236}">
                <a16:creationId xmlns:a16="http://schemas.microsoft.com/office/drawing/2014/main" id="{388B1869-8E20-4B50-88D9-B7C2E062DF98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" name="5 Triángulo rectángulo">
            <a:extLst>
              <a:ext uri="{FF2B5EF4-FFF2-40B4-BE49-F238E27FC236}">
                <a16:creationId xmlns:a16="http://schemas.microsoft.com/office/drawing/2014/main" id="{0F2B839B-F99B-47EC-8130-F21E4A899096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6 Conector recto">
            <a:extLst>
              <a:ext uri="{FF2B5EF4-FFF2-40B4-BE49-F238E27FC236}">
                <a16:creationId xmlns:a16="http://schemas.microsoft.com/office/drawing/2014/main" id="{AA74C692-BB89-455C-9D04-E840183CA618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7 Cheurón">
            <a:extLst>
              <a:ext uri="{FF2B5EF4-FFF2-40B4-BE49-F238E27FC236}">
                <a16:creationId xmlns:a16="http://schemas.microsoft.com/office/drawing/2014/main" id="{6C73FB71-B18D-4195-A7AD-22A84E4B5E60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9 Cheurón">
            <a:extLst>
              <a:ext uri="{FF2B5EF4-FFF2-40B4-BE49-F238E27FC236}">
                <a16:creationId xmlns:a16="http://schemas.microsoft.com/office/drawing/2014/main" id="{B30960E7-35CC-41C1-B7FD-F35419B6C223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Imagen 2" descr="Universidad de la República">
            <a:extLst>
              <a:ext uri="{FF2B5EF4-FFF2-40B4-BE49-F238E27FC236}">
                <a16:creationId xmlns:a16="http://schemas.microsoft.com/office/drawing/2014/main" id="{CA01D552-A6E9-49B2-8BCF-40FC4DB65C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290B413-E1D9-4241-A865-0F88CB2E92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dirty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4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UY" noProof="0"/>
          </a:p>
        </p:txBody>
      </p:sp>
    </p:spTree>
    <p:extLst>
      <p:ext uri="{BB962C8B-B14F-4D97-AF65-F5344CB8AC3E}">
        <p14:creationId xmlns:p14="http://schemas.microsoft.com/office/powerpoint/2010/main" val="410506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27258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04252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28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ítulo">
            <a:extLst>
              <a:ext uri="{FF2B5EF4-FFF2-40B4-BE49-F238E27FC236}">
                <a16:creationId xmlns:a16="http://schemas.microsoft.com/office/drawing/2014/main" id="{1D894977-7C2C-41E8-AFA6-85126406C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027" name="29 Marcador de texto">
            <a:extLst>
              <a:ext uri="{FF2B5EF4-FFF2-40B4-BE49-F238E27FC236}">
                <a16:creationId xmlns:a16="http://schemas.microsoft.com/office/drawing/2014/main" id="{9598E06D-7463-486D-A918-5B3035B1B2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UY"/>
              <a:t>Haga clic para modificar el estilo de texto del patrón</a:t>
            </a:r>
          </a:p>
          <a:p>
            <a:pPr lvl="1"/>
            <a:r>
              <a:rPr lang="es-ES" altLang="es-UY"/>
              <a:t>Segundo nivel</a:t>
            </a:r>
          </a:p>
          <a:p>
            <a:pPr lvl="2"/>
            <a:r>
              <a:rPr lang="es-ES" altLang="es-UY"/>
              <a:t>Tercer nivel</a:t>
            </a:r>
          </a:p>
          <a:p>
            <a:pPr lvl="3"/>
            <a:r>
              <a:rPr lang="es-ES" altLang="es-UY"/>
              <a:t>Cuarto nivel</a:t>
            </a:r>
          </a:p>
          <a:p>
            <a:pPr lvl="4"/>
            <a:r>
              <a:rPr lang="es-ES" altLang="es-UY"/>
              <a:t>Quinto nivel</a:t>
            </a:r>
            <a:endParaRPr lang="en-US" altLang="es-UY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27" r:id="rId6"/>
    <p:sldLayoutId id="2147484528" r:id="rId7"/>
    <p:sldLayoutId id="2147484529" r:id="rId8"/>
    <p:sldLayoutId id="2147484530" r:id="rId9"/>
    <p:sldLayoutId id="2147484531" r:id="rId10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ítulo">
            <a:extLst>
              <a:ext uri="{FF2B5EF4-FFF2-40B4-BE49-F238E27FC236}">
                <a16:creationId xmlns:a16="http://schemas.microsoft.com/office/drawing/2014/main" id="{5954E519-8E6C-4688-A47D-666DBE9F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051" name="29 Marcador de texto">
            <a:extLst>
              <a:ext uri="{FF2B5EF4-FFF2-40B4-BE49-F238E27FC236}">
                <a16:creationId xmlns:a16="http://schemas.microsoft.com/office/drawing/2014/main" id="{6CDC5E8B-6F4D-498D-8C4A-2F6ED0F88D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UY"/>
              <a:t>Haga clic para modificar el estilo de texto del patrón</a:t>
            </a:r>
          </a:p>
          <a:p>
            <a:pPr lvl="1"/>
            <a:r>
              <a:rPr lang="es-ES" altLang="es-UY"/>
              <a:t>Segundo nivel</a:t>
            </a:r>
          </a:p>
          <a:p>
            <a:pPr lvl="2"/>
            <a:r>
              <a:rPr lang="es-ES" altLang="es-UY"/>
              <a:t>Tercer nivel</a:t>
            </a:r>
          </a:p>
          <a:p>
            <a:pPr lvl="3"/>
            <a:r>
              <a:rPr lang="es-ES" altLang="es-UY"/>
              <a:t>Cuarto nivel</a:t>
            </a:r>
          </a:p>
          <a:p>
            <a:pPr lvl="4"/>
            <a:r>
              <a:rPr lang="es-ES" altLang="es-UY"/>
              <a:t>Quinto nivel</a:t>
            </a:r>
            <a:endParaRPr lang="en-US" altLang="es-UY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45" r:id="rId4"/>
    <p:sldLayoutId id="2147484546" r:id="rId5"/>
    <p:sldLayoutId id="2147484532" r:id="rId6"/>
    <p:sldLayoutId id="2147484533" r:id="rId7"/>
    <p:sldLayoutId id="2147484534" r:id="rId8"/>
    <p:sldLayoutId id="2147484535" r:id="rId9"/>
    <p:sldLayoutId id="2147484536" r:id="rId10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0.png"/><Relationship Id="rId4" Type="http://schemas.openxmlformats.org/officeDocument/2006/relationships/hyperlink" Target="../../../../F&#225;bulas%20y%20otros/Persepcion%20selectiva.av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file:///D:\Fing\cursos\gc\Resp%20de%20la%20Direcci&#243;n\Anexos%20%20Documentaci&#243;n.doc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4 Subtítulo">
            <a:extLst>
              <a:ext uri="{FF2B5EF4-FFF2-40B4-BE49-F238E27FC236}">
                <a16:creationId xmlns:a16="http://schemas.microsoft.com/office/drawing/2014/main" id="{517C09B7-1294-401E-89A3-156FFA711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r>
              <a:rPr lang="es-ES" altLang="es-UY" sz="2400">
                <a:solidFill>
                  <a:srgbClr val="2B4A76"/>
                </a:solidFill>
                <a:latin typeface="Constantia" panose="02030602050306030303" pitchFamily="18" charset="0"/>
              </a:rPr>
              <a:t>GESTIÓN DE CALIDAD</a:t>
            </a:r>
            <a:endParaRPr lang="es-ES" altLang="es-UY">
              <a:solidFill>
                <a:srgbClr val="2B4A76"/>
              </a:solidFill>
              <a:latin typeface="Constantia" panose="02030602050306030303" pitchFamily="18" charset="0"/>
            </a:endParaRPr>
          </a:p>
        </p:txBody>
      </p:sp>
      <p:sp>
        <p:nvSpPr>
          <p:cNvPr id="15363" name="7 CuadroTexto">
            <a:extLst>
              <a:ext uri="{FF2B5EF4-FFF2-40B4-BE49-F238E27FC236}">
                <a16:creationId xmlns:a16="http://schemas.microsoft.com/office/drawing/2014/main" id="{F3799BB2-A8C6-4413-B8EC-799601255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6521450"/>
            <a:ext cx="2771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1600" b="1">
                <a:latin typeface="Constantia" panose="02030602050306030303" pitchFamily="18" charset="0"/>
              </a:rPr>
              <a:t>Docente:</a:t>
            </a:r>
            <a:r>
              <a:rPr lang="es-ES" altLang="es-UY" sz="1600" b="1" i="1">
                <a:latin typeface="Constantia" panose="02030602050306030303" pitchFamily="18" charset="0"/>
              </a:rPr>
              <a:t>  Lorena Silveira</a:t>
            </a:r>
            <a:endParaRPr lang="es-ES" altLang="es-UY" sz="1600" i="1">
              <a:latin typeface="Constantia" panose="02030602050306030303" pitchFamily="18" charset="0"/>
            </a:endParaRPr>
          </a:p>
        </p:txBody>
      </p:sp>
      <p:sp>
        <p:nvSpPr>
          <p:cNvPr id="15364" name="Text Box 7">
            <a:extLst>
              <a:ext uri="{FF2B5EF4-FFF2-40B4-BE49-F238E27FC236}">
                <a16:creationId xmlns:a16="http://schemas.microsoft.com/office/drawing/2014/main" id="{29E182A9-4EC6-48FF-AA5C-91F242062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700213"/>
            <a:ext cx="6696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UY" altLang="es-UY" sz="4400" b="1">
                <a:solidFill>
                  <a:srgbClr val="003399"/>
                </a:solidFill>
                <a:latin typeface="Constantia" panose="02030602050306030303" pitchFamily="18" charset="0"/>
              </a:rPr>
              <a:t>LIDERAZGO</a:t>
            </a:r>
          </a:p>
        </p:txBody>
      </p:sp>
      <p:sp>
        <p:nvSpPr>
          <p:cNvPr id="15365" name="Text Box 8">
            <a:extLst>
              <a:ext uri="{FF2B5EF4-FFF2-40B4-BE49-F238E27FC236}">
                <a16:creationId xmlns:a16="http://schemas.microsoft.com/office/drawing/2014/main" id="{94E52C51-224D-47DC-8014-6A4872370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UY" sz="1800">
                <a:latin typeface="Constantia" panose="02030602050306030303" pitchFamily="18" charset="0"/>
              </a:rPr>
              <a:t>FACULTAD DE INGENIERÍA – I.I.M.P.I.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>
            <a:extLst>
              <a:ext uri="{FF2B5EF4-FFF2-40B4-BE49-F238E27FC236}">
                <a16:creationId xmlns:a16="http://schemas.microsoft.com/office/drawing/2014/main" id="{18EFBB45-2F69-4DE1-AAFE-4BBB81009073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539552" y="548680"/>
            <a:ext cx="8162925" cy="7953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MX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Teoría de las Características</a:t>
            </a:r>
            <a:endParaRPr lang="en-US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8B77675-A638-44E0-8550-41DB3CAB425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95288" y="1557338"/>
            <a:ext cx="8351837" cy="4165600"/>
          </a:xfrm>
        </p:spPr>
        <p:txBody>
          <a:bodyPr/>
          <a:lstStyle/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Las seis características en las cuales los líderes </a:t>
            </a:r>
            <a:r>
              <a:rPr lang="es-UY" dirty="0">
                <a:solidFill>
                  <a:schemeClr val="accent2"/>
                </a:solidFill>
                <a:latin typeface="Constantia" pitchFamily="18" charset="0"/>
              </a:rPr>
              <a:t>tienden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 a diferir de los no líderes son:</a:t>
            </a:r>
          </a:p>
          <a:p>
            <a:pPr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ambición y la energía, </a:t>
            </a:r>
          </a:p>
          <a:p>
            <a:pPr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el deseo de dirigir, </a:t>
            </a:r>
          </a:p>
          <a:p>
            <a:pPr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la honestidad e integridad, </a:t>
            </a:r>
          </a:p>
          <a:p>
            <a:pPr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la seguridad en uno mismo, </a:t>
            </a:r>
          </a:p>
          <a:p>
            <a:pPr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la inteligencia y el </a:t>
            </a:r>
          </a:p>
          <a:p>
            <a:pPr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conocimiento relevante sobre el trabajo.</a:t>
            </a:r>
          </a:p>
          <a:p>
            <a:pPr marL="0" indent="0" algn="just">
              <a:buFont typeface="Wingdings 3" panose="05040102010807070707" pitchFamily="18" charset="2"/>
              <a:buNone/>
              <a:defRPr/>
            </a:pPr>
            <a:endParaRPr lang="es-ES" altLang="es-UY" dirty="0">
              <a:solidFill>
                <a:srgbClr val="003399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>
            <a:extLst>
              <a:ext uri="{FF2B5EF4-FFF2-40B4-BE49-F238E27FC236}">
                <a16:creationId xmlns:a16="http://schemas.microsoft.com/office/drawing/2014/main" id="{B0DA6A41-90D1-4163-A19A-BA9D3ADB733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" altLang="es-UY" dirty="0">
                <a:solidFill>
                  <a:srgbClr val="003399"/>
                </a:solidFill>
                <a:effectLst/>
                <a:latin typeface="Constantia" pitchFamily="18" charset="0"/>
              </a:rPr>
              <a:t>2 Teorías conductuales</a:t>
            </a: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2E19070A-1B4A-451A-B029-A0F4A6B89DC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109538" indent="0" algn="ctr">
              <a:buFont typeface="Wingdings 3" panose="05040102010807070707" pitchFamily="18" charset="2"/>
              <a:buNone/>
            </a:pPr>
            <a:endParaRPr lang="es-UY" altLang="es-UY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>
            <a:extLst>
              <a:ext uri="{FF2B5EF4-FFF2-40B4-BE49-F238E27FC236}">
                <a16:creationId xmlns:a16="http://schemas.microsoft.com/office/drawing/2014/main" id="{77F1B265-D7C9-4370-BC87-3B29163D514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71438" y="333375"/>
            <a:ext cx="9072562" cy="6429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s-PE" sz="39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2.1 Teoría del Comportamiento y Estilos</a:t>
            </a:r>
            <a:endParaRPr lang="es-ES" sz="39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A665A66-547C-41E9-BB24-B81F765C8E7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1414463"/>
            <a:ext cx="8893175" cy="4967287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Evaluando el comportamiento de los líderes “exitosos” se identificaron diferentes estilos de liderazgo. La influencia </a:t>
            </a:r>
            <a:r>
              <a:rPr lang="es-ES" altLang="es-UY" i="1" u="sng">
                <a:solidFill>
                  <a:srgbClr val="003399"/>
                </a:solidFill>
                <a:latin typeface="Constantia" panose="02030602050306030303" pitchFamily="18" charset="0"/>
              </a:rPr>
              <a:t>respecto a la toma de decisiones del grupo</a:t>
            </a: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 se ejerce en base a 3 estilos:</a:t>
            </a:r>
          </a:p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s-ES" altLang="es-UY" sz="120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1 – Autocrático:</a:t>
            </a:r>
          </a:p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2 – Democrático:</a:t>
            </a:r>
          </a:p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s-ES" altLang="es-UY" sz="80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3 – Laissez-faire (liberal/deje hacer): </a:t>
            </a:r>
          </a:p>
          <a:p>
            <a:pPr marL="0" indent="0" algn="r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US" altLang="es-UY" sz="2800">
                <a:latin typeface="Constantia" panose="02030602050306030303" pitchFamily="18" charset="0"/>
              </a:rPr>
              <a:t>		</a:t>
            </a:r>
            <a:r>
              <a:rPr lang="en-US" altLang="es-UY" sz="1400">
                <a:latin typeface="Constantia" panose="02030602050306030303" pitchFamily="18" charset="0"/>
              </a:rPr>
              <a:t>   "Patterns of aggressive behavior in experimentally created social climates“</a:t>
            </a:r>
          </a:p>
          <a:p>
            <a:pPr marL="0" indent="0" algn="ctr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US" altLang="es-UY" sz="1400">
                <a:latin typeface="Constantia" panose="02030602050306030303" pitchFamily="18" charset="0"/>
              </a:rPr>
              <a:t>			      Lewin, Kurt; Lippitt, Ronald; White, Ralph (1939)</a:t>
            </a:r>
          </a:p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s-ES" altLang="es-UY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>
            <a:extLst>
              <a:ext uri="{FF2B5EF4-FFF2-40B4-BE49-F238E27FC236}">
                <a16:creationId xmlns:a16="http://schemas.microsoft.com/office/drawing/2014/main" id="{797F12A2-BFF2-4D3F-AA0C-1F5A27099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4813"/>
            <a:ext cx="9144000" cy="6270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_tradnl" sz="41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Conducta según estilo de liderazgo</a:t>
            </a:r>
          </a:p>
        </p:txBody>
      </p:sp>
      <p:grpSp>
        <p:nvGrpSpPr>
          <p:cNvPr id="28675" name="Group 3">
            <a:extLst>
              <a:ext uri="{FF2B5EF4-FFF2-40B4-BE49-F238E27FC236}">
                <a16:creationId xmlns:a16="http://schemas.microsoft.com/office/drawing/2014/main" id="{D0E4CA2E-FF7A-4323-BBA5-39F63C03FC6C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2508250"/>
            <a:ext cx="7772400" cy="1295400"/>
            <a:chOff x="768" y="1776"/>
            <a:chExt cx="4368" cy="672"/>
          </a:xfrm>
        </p:grpSpPr>
        <p:sp>
          <p:nvSpPr>
            <p:cNvPr id="28686" name="AutoShape 4">
              <a:extLst>
                <a:ext uri="{FF2B5EF4-FFF2-40B4-BE49-F238E27FC236}">
                  <a16:creationId xmlns:a16="http://schemas.microsoft.com/office/drawing/2014/main" id="{E9D50C8F-283D-4FD7-99F8-196073268F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68" y="1776"/>
              <a:ext cx="4368" cy="672"/>
            </a:xfrm>
            <a:prstGeom prst="rtTriangl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s-ES_tradnl" altLang="es-UY" sz="2800">
                <a:latin typeface="Times New Roman" panose="02020603050405020304" pitchFamily="18" charset="0"/>
              </a:endParaRPr>
            </a:p>
          </p:txBody>
        </p:sp>
        <p:sp>
          <p:nvSpPr>
            <p:cNvPr id="28687" name="AutoShape 5">
              <a:extLst>
                <a:ext uri="{FF2B5EF4-FFF2-40B4-BE49-F238E27FC236}">
                  <a16:creationId xmlns:a16="http://schemas.microsoft.com/office/drawing/2014/main" id="{337AF45E-E060-4E1B-9D45-3C34D61EF9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68" y="1776"/>
              <a:ext cx="4368" cy="67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UY" altLang="es-UY" sz="1800"/>
            </a:p>
          </p:txBody>
        </p:sp>
      </p:grpSp>
      <p:sp>
        <p:nvSpPr>
          <p:cNvPr id="28676" name="Text Box 6">
            <a:extLst>
              <a:ext uri="{FF2B5EF4-FFF2-40B4-BE49-F238E27FC236}">
                <a16:creationId xmlns:a16="http://schemas.microsoft.com/office/drawing/2014/main" id="{D9945E5B-C3E1-4CA5-9648-E24AD98AD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2492375"/>
            <a:ext cx="2444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 b="1">
                <a:solidFill>
                  <a:srgbClr val="000066"/>
                </a:solidFill>
                <a:latin typeface="Verdana" panose="020B0604030504040204" pitchFamily="34" charset="0"/>
              </a:rPr>
              <a:t>Uso del Poder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 b="1">
                <a:solidFill>
                  <a:srgbClr val="000066"/>
                </a:solidFill>
                <a:latin typeface="Verdana" panose="020B0604030504040204" pitchFamily="34" charset="0"/>
              </a:rPr>
              <a:t>Autoridad Legal</a:t>
            </a:r>
          </a:p>
        </p:txBody>
      </p:sp>
      <p:sp>
        <p:nvSpPr>
          <p:cNvPr id="28677" name="Text Box 7">
            <a:extLst>
              <a:ext uri="{FF2B5EF4-FFF2-40B4-BE49-F238E27FC236}">
                <a16:creationId xmlns:a16="http://schemas.microsoft.com/office/drawing/2014/main" id="{02E13B43-93FE-43CB-8DD1-870B0585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302000"/>
            <a:ext cx="2478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 b="1">
                <a:latin typeface="Verdana" panose="020B0604030504040204" pitchFamily="34" charset="0"/>
              </a:rPr>
              <a:t>Área de libertad</a:t>
            </a:r>
          </a:p>
        </p:txBody>
      </p:sp>
      <p:sp>
        <p:nvSpPr>
          <p:cNvPr id="28678" name="Text Box 8">
            <a:extLst>
              <a:ext uri="{FF2B5EF4-FFF2-40B4-BE49-F238E27FC236}">
                <a16:creationId xmlns:a16="http://schemas.microsoft.com/office/drawing/2014/main" id="{2D87A10C-533F-47D5-9A36-F68E2FF0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1597025"/>
            <a:ext cx="2625725" cy="71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solidFill>
                  <a:srgbClr val="003399"/>
                </a:solidFill>
                <a:latin typeface="Verdana" panose="020B0604030504040204" pitchFamily="34" charset="0"/>
              </a:rPr>
              <a:t>Liderazgo centrado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solidFill>
                  <a:srgbClr val="003399"/>
                </a:solidFill>
                <a:latin typeface="Verdana" panose="020B0604030504040204" pitchFamily="34" charset="0"/>
              </a:rPr>
              <a:t> en el jefe</a:t>
            </a:r>
            <a:endParaRPr lang="es-ES_tradnl" altLang="es-UY" sz="280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9" name="Text Box 9">
            <a:extLst>
              <a:ext uri="{FF2B5EF4-FFF2-40B4-BE49-F238E27FC236}">
                <a16:creationId xmlns:a16="http://schemas.microsoft.com/office/drawing/2014/main" id="{28154C8F-2614-4D90-8BDE-AD7DA1F0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1597025"/>
            <a:ext cx="2625725" cy="71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solidFill>
                  <a:srgbClr val="003399"/>
                </a:solidFill>
                <a:latin typeface="Verdana" panose="020B0604030504040204" pitchFamily="34" charset="0"/>
              </a:rPr>
              <a:t>Liderazgo centrado</a:t>
            </a:r>
            <a:br>
              <a:rPr lang="es-ES_tradnl" altLang="es-UY" sz="2000">
                <a:solidFill>
                  <a:srgbClr val="003399"/>
                </a:solidFill>
                <a:latin typeface="Verdana" panose="020B0604030504040204" pitchFamily="34" charset="0"/>
              </a:rPr>
            </a:br>
            <a:r>
              <a:rPr lang="es-ES_tradnl" altLang="es-UY" sz="2000">
                <a:solidFill>
                  <a:srgbClr val="003399"/>
                </a:solidFill>
                <a:latin typeface="Verdana" panose="020B0604030504040204" pitchFamily="34" charset="0"/>
              </a:rPr>
              <a:t> en subordinados</a:t>
            </a:r>
            <a:endParaRPr lang="es-ES_tradnl" altLang="es-UY" sz="280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0" name="Rectangle 10">
            <a:extLst>
              <a:ext uri="{FF2B5EF4-FFF2-40B4-BE49-F238E27FC236}">
                <a16:creationId xmlns:a16="http://schemas.microsoft.com/office/drawing/2014/main" id="{998BD88B-ECC8-43C3-B915-17B29332F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986213"/>
            <a:ext cx="14414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Gerente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toma una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decisión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y la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anuncia</a:t>
            </a:r>
          </a:p>
        </p:txBody>
      </p:sp>
      <p:sp>
        <p:nvSpPr>
          <p:cNvPr id="28681" name="Rectangle 11">
            <a:extLst>
              <a:ext uri="{FF2B5EF4-FFF2-40B4-BE49-F238E27FC236}">
                <a16:creationId xmlns:a16="http://schemas.microsoft.com/office/drawing/2014/main" id="{C6BC8752-B2D2-4FE4-84B3-FC3829242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4032250"/>
            <a:ext cx="2087562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Gerente permite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a los empleados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operar dentro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de los límites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definidos por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un superior</a:t>
            </a:r>
          </a:p>
        </p:txBody>
      </p:sp>
      <p:sp>
        <p:nvSpPr>
          <p:cNvPr id="28682" name="Rectangle 12">
            <a:extLst>
              <a:ext uri="{FF2B5EF4-FFF2-40B4-BE49-F238E27FC236}">
                <a16:creationId xmlns:a16="http://schemas.microsoft.com/office/drawing/2014/main" id="{97C0AB4C-2528-4CCD-87D7-C3C1DFD96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4057650"/>
            <a:ext cx="17240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Gerente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presenta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una decisión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tentativa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sujeta 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cambios</a:t>
            </a:r>
          </a:p>
        </p:txBody>
      </p:sp>
      <p:sp>
        <p:nvSpPr>
          <p:cNvPr id="28683" name="Rectangle 13">
            <a:extLst>
              <a:ext uri="{FF2B5EF4-FFF2-40B4-BE49-F238E27FC236}">
                <a16:creationId xmlns:a16="http://schemas.microsoft.com/office/drawing/2014/main" id="{01EDB9AD-EB8F-41AB-ABB7-D4BDAAB19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763" y="3986213"/>
            <a:ext cx="11334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Gerente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“vende”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la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decisión</a:t>
            </a:r>
          </a:p>
        </p:txBody>
      </p:sp>
      <p:sp>
        <p:nvSpPr>
          <p:cNvPr id="28684" name="Rectangle 14">
            <a:extLst>
              <a:ext uri="{FF2B5EF4-FFF2-40B4-BE49-F238E27FC236}">
                <a16:creationId xmlns:a16="http://schemas.microsoft.com/office/drawing/2014/main" id="{1E1153F3-65F0-42A9-B058-E87488F6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388" y="4057650"/>
            <a:ext cx="180022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Gerente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define los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límites y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pide que 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tomen la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UY" sz="2000">
                <a:latin typeface="Verdana" panose="020B0604030504040204" pitchFamily="34" charset="0"/>
              </a:rPr>
              <a:t>decisión</a:t>
            </a:r>
          </a:p>
        </p:txBody>
      </p:sp>
      <p:pic>
        <p:nvPicPr>
          <p:cNvPr id="2" name="ppt 13">
            <a:hlinkClick r:id="" action="ppaction://media"/>
            <a:extLst>
              <a:ext uri="{FF2B5EF4-FFF2-40B4-BE49-F238E27FC236}">
                <a16:creationId xmlns:a16="http://schemas.microsoft.com/office/drawing/2014/main" id="{CD43BB29-3A7D-41FF-A6C8-DC28EF9F2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1569" y="6089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200ED7B-7CB0-4F47-9FB4-FB83C933544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3850" y="1673225"/>
            <a:ext cx="8569325" cy="3484563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Basado en la teoría del comportamiento, el modelo fue desarrollado por Robert Blake y Jane Mouton en 1964.</a:t>
            </a:r>
          </a:p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s-ES" altLang="es-UY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sp>
        <p:nvSpPr>
          <p:cNvPr id="545851" name="Rectangle 59">
            <a:extLst>
              <a:ext uri="{FF2B5EF4-FFF2-40B4-BE49-F238E27FC236}">
                <a16:creationId xmlns:a16="http://schemas.microsoft.com/office/drawing/2014/main" id="{0014C457-9A56-41D0-8FEB-25000D41F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260350"/>
            <a:ext cx="9072562" cy="9366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_tradnl" sz="4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2.2 Malla Administrativa</a:t>
            </a:r>
          </a:p>
          <a:p>
            <a:pPr algn="ctr" eaLnBrk="1" hangingPunct="1">
              <a:defRPr/>
            </a:pPr>
            <a:r>
              <a:rPr lang="es-ES_tradnl" sz="27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(Robert Blake y Jane </a:t>
            </a:r>
            <a:r>
              <a:rPr lang="es-ES_tradnl" sz="27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Mouton</a:t>
            </a:r>
            <a:r>
              <a:rPr lang="es-ES_tradnl" sz="27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)</a:t>
            </a:r>
          </a:p>
        </p:txBody>
      </p:sp>
      <p:sp>
        <p:nvSpPr>
          <p:cNvPr id="2" name="1 Pentágono">
            <a:extLst>
              <a:ext uri="{FF2B5EF4-FFF2-40B4-BE49-F238E27FC236}">
                <a16:creationId xmlns:a16="http://schemas.microsoft.com/office/drawing/2014/main" id="{A5F8A2D6-3372-4EFE-B951-2B5D333A96D6}"/>
              </a:ext>
            </a:extLst>
          </p:cNvPr>
          <p:cNvSpPr/>
          <p:nvPr/>
        </p:nvSpPr>
        <p:spPr>
          <a:xfrm>
            <a:off x="684213" y="2781300"/>
            <a:ext cx="4103687" cy="7191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dirty="0">
                <a:latin typeface="Constantia" pitchFamily="18" charset="0"/>
              </a:rPr>
              <a:t>Preocupación por las personas</a:t>
            </a:r>
          </a:p>
        </p:txBody>
      </p:sp>
      <p:sp>
        <p:nvSpPr>
          <p:cNvPr id="61" name="60 Pentágono">
            <a:extLst>
              <a:ext uri="{FF2B5EF4-FFF2-40B4-BE49-F238E27FC236}">
                <a16:creationId xmlns:a16="http://schemas.microsoft.com/office/drawing/2014/main" id="{FDF6A99F-6162-46B4-B370-C923A5F7C28E}"/>
              </a:ext>
            </a:extLst>
          </p:cNvPr>
          <p:cNvSpPr/>
          <p:nvPr/>
        </p:nvSpPr>
        <p:spPr>
          <a:xfrm>
            <a:off x="684213" y="3933825"/>
            <a:ext cx="4103687" cy="7191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dirty="0">
                <a:latin typeface="Constantia" pitchFamily="18" charset="0"/>
              </a:rPr>
              <a:t>Preocupación por la producción</a:t>
            </a:r>
          </a:p>
        </p:txBody>
      </p:sp>
      <p:pic>
        <p:nvPicPr>
          <p:cNvPr id="29702" name="Picture 60">
            <a:extLst>
              <a:ext uri="{FF2B5EF4-FFF2-40B4-BE49-F238E27FC236}">
                <a16:creationId xmlns:a16="http://schemas.microsoft.com/office/drawing/2014/main" id="{C9EDFC8F-1FB5-43F8-9706-B86A933A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497388"/>
            <a:ext cx="3273425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2 CuadroTexto">
            <a:extLst>
              <a:ext uri="{FF2B5EF4-FFF2-40B4-BE49-F238E27FC236}">
                <a16:creationId xmlns:a16="http://schemas.microsoft.com/office/drawing/2014/main" id="{5148D133-99C4-4FA4-BDD4-26133F2F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997200"/>
            <a:ext cx="276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2000" b="1">
                <a:latin typeface="Constantia" panose="02030602050306030303" pitchFamily="18" charset="0"/>
              </a:rPr>
              <a:t>81 estilos de liderazgo distintos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EC08D0D5-766C-484B-8052-A7DD05368B4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582737" y="3121025"/>
            <a:ext cx="525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UY" sz="2000">
                <a:latin typeface="Times New Roman" panose="02020603050405020304" pitchFamily="18" charset="0"/>
              </a:rPr>
              <a:t>0      1     2       3       4      5      6     7      8       9</a:t>
            </a:r>
            <a:endParaRPr lang="es-ES" altLang="es-UY" sz="2000">
              <a:latin typeface="Times New Roman" panose="02020603050405020304" pitchFamily="18" charset="0"/>
            </a:endParaRPr>
          </a:p>
        </p:txBody>
      </p:sp>
      <p:grpSp>
        <p:nvGrpSpPr>
          <p:cNvPr id="30723" name="Group 3">
            <a:extLst>
              <a:ext uri="{FF2B5EF4-FFF2-40B4-BE49-F238E27FC236}">
                <a16:creationId xmlns:a16="http://schemas.microsoft.com/office/drawing/2014/main" id="{43BD9B42-F690-4F2A-A02E-401871B553E5}"/>
              </a:ext>
            </a:extLst>
          </p:cNvPr>
          <p:cNvGrpSpPr>
            <a:grpSpLocks/>
          </p:cNvGrpSpPr>
          <p:nvPr/>
        </p:nvGrpSpPr>
        <p:grpSpPr bwMode="auto">
          <a:xfrm>
            <a:off x="269875" y="1041400"/>
            <a:ext cx="8766175" cy="5657850"/>
            <a:chOff x="170" y="656"/>
            <a:chExt cx="5522" cy="3564"/>
          </a:xfrm>
        </p:grpSpPr>
        <p:sp>
          <p:nvSpPr>
            <p:cNvPr id="30726" name="Text Box 4">
              <a:extLst>
                <a:ext uri="{FF2B5EF4-FFF2-40B4-BE49-F238E27FC236}">
                  <a16:creationId xmlns:a16="http://schemas.microsoft.com/office/drawing/2014/main" id="{7298032A-D7C2-420E-A81C-FBDCE5CD28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" y="3893"/>
              <a:ext cx="236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UY" sz="2800">
                  <a:latin typeface="Times New Roman" panose="02020603050405020304" pitchFamily="18" charset="0"/>
                </a:rPr>
                <a:t>Interés por la producción</a:t>
              </a:r>
            </a:p>
          </p:txBody>
        </p:sp>
        <p:sp>
          <p:nvSpPr>
            <p:cNvPr id="30727" name="Text Box 5">
              <a:extLst>
                <a:ext uri="{FF2B5EF4-FFF2-40B4-BE49-F238E27FC236}">
                  <a16:creationId xmlns:a16="http://schemas.microsoft.com/office/drawing/2014/main" id="{EE6984C1-3C0E-4E37-86C9-C9AC4AFC7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778" y="2337"/>
              <a:ext cx="222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UY" sz="2800">
                  <a:latin typeface="Times New Roman" panose="02020603050405020304" pitchFamily="18" charset="0"/>
                </a:rPr>
                <a:t>Interés por las personas</a:t>
              </a:r>
            </a:p>
          </p:txBody>
        </p:sp>
        <p:sp>
          <p:nvSpPr>
            <p:cNvPr id="30728" name="Line 6">
              <a:extLst>
                <a:ext uri="{FF2B5EF4-FFF2-40B4-BE49-F238E27FC236}">
                  <a16:creationId xmlns:a16="http://schemas.microsoft.com/office/drawing/2014/main" id="{940B0F96-CB2A-41BE-B375-F3E38DB9ED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" y="752"/>
              <a:ext cx="0" cy="288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29" name="Line 7">
              <a:extLst>
                <a:ext uri="{FF2B5EF4-FFF2-40B4-BE49-F238E27FC236}">
                  <a16:creationId xmlns:a16="http://schemas.microsoft.com/office/drawing/2014/main" id="{29CC2943-B5D0-4C39-9580-868F2342B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" y="3920"/>
              <a:ext cx="4512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0" name="Line 8">
              <a:extLst>
                <a:ext uri="{FF2B5EF4-FFF2-40B4-BE49-F238E27FC236}">
                  <a16:creationId xmlns:a16="http://schemas.microsoft.com/office/drawing/2014/main" id="{7EF11981-F59E-4EFB-B080-3FC8846520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1040"/>
              <a:ext cx="4752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1" name="Line 9">
              <a:extLst>
                <a:ext uri="{FF2B5EF4-FFF2-40B4-BE49-F238E27FC236}">
                  <a16:creationId xmlns:a16="http://schemas.microsoft.com/office/drawing/2014/main" id="{6B98DE7A-0A85-4C03-93F3-17F6E0A89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1424"/>
              <a:ext cx="4752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2" name="Line 10">
              <a:extLst>
                <a:ext uri="{FF2B5EF4-FFF2-40B4-BE49-F238E27FC236}">
                  <a16:creationId xmlns:a16="http://schemas.microsoft.com/office/drawing/2014/main" id="{C557E61C-2896-4C0B-BC81-854D4D7DA2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1808"/>
              <a:ext cx="4752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3" name="Line 11">
              <a:extLst>
                <a:ext uri="{FF2B5EF4-FFF2-40B4-BE49-F238E27FC236}">
                  <a16:creationId xmlns:a16="http://schemas.microsoft.com/office/drawing/2014/main" id="{80145F3B-405E-457D-B278-EDD7DD115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2192"/>
              <a:ext cx="4752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4" name="Line 12">
              <a:extLst>
                <a:ext uri="{FF2B5EF4-FFF2-40B4-BE49-F238E27FC236}">
                  <a16:creationId xmlns:a16="http://schemas.microsoft.com/office/drawing/2014/main" id="{AA30EE3E-1BCE-440D-9B9E-2D4C46032A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2576"/>
              <a:ext cx="4752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5" name="Line 13">
              <a:extLst>
                <a:ext uri="{FF2B5EF4-FFF2-40B4-BE49-F238E27FC236}">
                  <a16:creationId xmlns:a16="http://schemas.microsoft.com/office/drawing/2014/main" id="{23ECC9DA-C0EC-49E0-A239-5E195346FF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2960"/>
              <a:ext cx="4752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6" name="Line 14">
              <a:extLst>
                <a:ext uri="{FF2B5EF4-FFF2-40B4-BE49-F238E27FC236}">
                  <a16:creationId xmlns:a16="http://schemas.microsoft.com/office/drawing/2014/main" id="{5DE615CD-D917-4381-9FCF-3271BBF1C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3344"/>
              <a:ext cx="4752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7" name="Line 15">
              <a:extLst>
                <a:ext uri="{FF2B5EF4-FFF2-40B4-BE49-F238E27FC236}">
                  <a16:creationId xmlns:a16="http://schemas.microsoft.com/office/drawing/2014/main" id="{18D05C5C-D69E-4FC9-841B-225C3545CF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0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8" name="Line 16">
              <a:extLst>
                <a:ext uri="{FF2B5EF4-FFF2-40B4-BE49-F238E27FC236}">
                  <a16:creationId xmlns:a16="http://schemas.microsoft.com/office/drawing/2014/main" id="{1937C4B1-C0B3-45E0-813A-CBAFCA218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6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39" name="Line 17">
              <a:extLst>
                <a:ext uri="{FF2B5EF4-FFF2-40B4-BE49-F238E27FC236}">
                  <a16:creationId xmlns:a16="http://schemas.microsoft.com/office/drawing/2014/main" id="{B08C41A8-F51D-49EF-B814-67BB5DC5AB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2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0" name="Line 18">
              <a:extLst>
                <a:ext uri="{FF2B5EF4-FFF2-40B4-BE49-F238E27FC236}">
                  <a16:creationId xmlns:a16="http://schemas.microsoft.com/office/drawing/2014/main" id="{B2F28591-82BD-4699-A26A-F258F881A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8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1" name="Line 19">
              <a:extLst>
                <a:ext uri="{FF2B5EF4-FFF2-40B4-BE49-F238E27FC236}">
                  <a16:creationId xmlns:a16="http://schemas.microsoft.com/office/drawing/2014/main" id="{E9F1CF20-2D4F-4691-8471-3371DB7293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2" name="Line 20">
              <a:extLst>
                <a:ext uri="{FF2B5EF4-FFF2-40B4-BE49-F238E27FC236}">
                  <a16:creationId xmlns:a16="http://schemas.microsoft.com/office/drawing/2014/main" id="{C3E290DD-D5D3-4608-816D-CD3BC9394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0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3" name="Line 21">
              <a:extLst>
                <a:ext uri="{FF2B5EF4-FFF2-40B4-BE49-F238E27FC236}">
                  <a16:creationId xmlns:a16="http://schemas.microsoft.com/office/drawing/2014/main" id="{B50741C2-513C-47AC-BBE9-A2D212982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6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4" name="Line 22">
              <a:extLst>
                <a:ext uri="{FF2B5EF4-FFF2-40B4-BE49-F238E27FC236}">
                  <a16:creationId xmlns:a16="http://schemas.microsoft.com/office/drawing/2014/main" id="{16CF99F8-E314-4D3E-8D73-894795AD6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5" name="Line 23">
              <a:extLst>
                <a:ext uri="{FF2B5EF4-FFF2-40B4-BE49-F238E27FC236}">
                  <a16:creationId xmlns:a16="http://schemas.microsoft.com/office/drawing/2014/main" id="{DDA0B990-9384-4877-AE13-2742DD976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8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6" name="Line 24">
              <a:extLst>
                <a:ext uri="{FF2B5EF4-FFF2-40B4-BE49-F238E27FC236}">
                  <a16:creationId xmlns:a16="http://schemas.microsoft.com/office/drawing/2014/main" id="{1FAE099C-161E-4EC5-A011-A21A5E374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7" name="Line 25">
              <a:extLst>
                <a:ext uri="{FF2B5EF4-FFF2-40B4-BE49-F238E27FC236}">
                  <a16:creationId xmlns:a16="http://schemas.microsoft.com/office/drawing/2014/main" id="{E3FCA4E0-72FE-4E82-B594-6E1065987C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0" y="656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8" name="Line 26">
              <a:extLst>
                <a:ext uri="{FF2B5EF4-FFF2-40B4-BE49-F238E27FC236}">
                  <a16:creationId xmlns:a16="http://schemas.microsoft.com/office/drawing/2014/main" id="{CD8C2ADF-25A1-4509-A4A8-0CBCE99DB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7" y="659"/>
              <a:ext cx="0" cy="302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30749" name="Rectangle 27">
              <a:extLst>
                <a:ext uri="{FF2B5EF4-FFF2-40B4-BE49-F238E27FC236}">
                  <a16:creationId xmlns:a16="http://schemas.microsoft.com/office/drawing/2014/main" id="{87A1F3DB-7696-4FC4-8093-B90E7917F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" y="656"/>
              <a:ext cx="4752" cy="302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s-ES_tradnl" altLang="es-UY" sz="2800">
                <a:latin typeface="Times New Roman" panose="02020603050405020304" pitchFamily="18" charset="0"/>
              </a:endParaRPr>
            </a:p>
          </p:txBody>
        </p:sp>
        <p:sp>
          <p:nvSpPr>
            <p:cNvPr id="30750" name="Text Box 28">
              <a:extLst>
                <a:ext uri="{FF2B5EF4-FFF2-40B4-BE49-F238E27FC236}">
                  <a16:creationId xmlns:a16="http://schemas.microsoft.com/office/drawing/2014/main" id="{550D9652-7592-4FA5-BBFA-C1D2F1A55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" y="928"/>
              <a:ext cx="1466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UY" sz="2400" b="1">
                  <a:latin typeface="Times New Roman" panose="02020603050405020304" pitchFamily="18" charset="0"/>
                </a:rPr>
                <a:t>Club campestre</a:t>
              </a:r>
            </a:p>
          </p:txBody>
        </p:sp>
        <p:sp>
          <p:nvSpPr>
            <p:cNvPr id="30751" name="Text Box 29">
              <a:extLst>
                <a:ext uri="{FF2B5EF4-FFF2-40B4-BE49-F238E27FC236}">
                  <a16:creationId xmlns:a16="http://schemas.microsoft.com/office/drawing/2014/main" id="{F9C3F28D-3E8D-4D87-B363-73644C26E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6" y="928"/>
              <a:ext cx="769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UY" sz="2400" b="1">
                  <a:latin typeface="Times New Roman" panose="02020603050405020304" pitchFamily="18" charset="0"/>
                </a:rPr>
                <a:t> Equipo</a:t>
              </a:r>
            </a:p>
          </p:txBody>
        </p:sp>
        <p:sp>
          <p:nvSpPr>
            <p:cNvPr id="30752" name="Text Box 30">
              <a:extLst>
                <a:ext uri="{FF2B5EF4-FFF2-40B4-BE49-F238E27FC236}">
                  <a16:creationId xmlns:a16="http://schemas.microsoft.com/office/drawing/2014/main" id="{AE5E0010-DAD6-46BB-AF05-552553F667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" y="3073"/>
              <a:ext cx="1233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UY" sz="2400" b="1">
                  <a:latin typeface="Times New Roman" panose="02020603050405020304" pitchFamily="18" charset="0"/>
                </a:rPr>
                <a:t>Empobrecido</a:t>
              </a:r>
            </a:p>
          </p:txBody>
        </p:sp>
        <p:sp>
          <p:nvSpPr>
            <p:cNvPr id="30753" name="Text Box 31">
              <a:extLst>
                <a:ext uri="{FF2B5EF4-FFF2-40B4-BE49-F238E27FC236}">
                  <a16:creationId xmlns:a16="http://schemas.microsoft.com/office/drawing/2014/main" id="{CAD41FD8-9254-4A41-B8BB-EADDF2744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6" y="2956"/>
              <a:ext cx="1045" cy="5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UY" sz="2400" b="1">
                  <a:latin typeface="Times New Roman" panose="02020603050405020304" pitchFamily="18" charset="0"/>
                </a:rPr>
                <a:t>Producir o 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UY" sz="2400" b="1">
                  <a:latin typeface="Times New Roman" panose="02020603050405020304" pitchFamily="18" charset="0"/>
                </a:rPr>
                <a:t>perecer</a:t>
              </a:r>
            </a:p>
          </p:txBody>
        </p:sp>
        <p:sp>
          <p:nvSpPr>
            <p:cNvPr id="30754" name="Text Box 32">
              <a:extLst>
                <a:ext uri="{FF2B5EF4-FFF2-40B4-BE49-F238E27FC236}">
                  <a16:creationId xmlns:a16="http://schemas.microsoft.com/office/drawing/2014/main" id="{B799F2D2-4875-47D8-A38F-EE1DF5542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3632"/>
              <a:ext cx="49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PE" altLang="es-UY" sz="2400">
                  <a:latin typeface="Times New Roman" panose="02020603050405020304" pitchFamily="18" charset="0"/>
                </a:rPr>
                <a:t>0      1        2          3          4         5         6        7         8          9</a:t>
              </a:r>
              <a:endParaRPr lang="es-ES" altLang="es-UY" sz="2400">
                <a:latin typeface="Times New Roman" panose="02020603050405020304" pitchFamily="18" charset="0"/>
              </a:endParaRPr>
            </a:p>
          </p:txBody>
        </p:sp>
        <p:sp>
          <p:nvSpPr>
            <p:cNvPr id="30755" name="Text Box 33">
              <a:extLst>
                <a:ext uri="{FF2B5EF4-FFF2-40B4-BE49-F238E27FC236}">
                  <a16:creationId xmlns:a16="http://schemas.microsoft.com/office/drawing/2014/main" id="{89F43FA1-3A54-49E9-AB89-B3E34F46B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9" y="2113"/>
              <a:ext cx="1118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UY" sz="2400" b="1">
                  <a:latin typeface="Times New Roman" panose="02020603050405020304" pitchFamily="18" charset="0"/>
                </a:rPr>
                <a:t>Equilibrado</a:t>
              </a:r>
            </a:p>
          </p:txBody>
        </p:sp>
        <p:sp>
          <p:nvSpPr>
            <p:cNvPr id="30756" name="Text Box 34">
              <a:extLst>
                <a:ext uri="{FF2B5EF4-FFF2-40B4-BE49-F238E27FC236}">
                  <a16:creationId xmlns:a16="http://schemas.microsoft.com/office/drawing/2014/main" id="{5909193B-45C6-455C-A4F5-34929C935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6" y="2688"/>
              <a:ext cx="3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PE" altLang="es-UY" sz="2400" b="1">
                  <a:latin typeface="Times New Roman" panose="02020603050405020304" pitchFamily="18" charset="0"/>
                </a:rPr>
                <a:t>1,1</a:t>
              </a:r>
              <a:endParaRPr lang="es-ES" altLang="es-UY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30757" name="Text Box 35">
              <a:extLst>
                <a:ext uri="{FF2B5EF4-FFF2-40B4-BE49-F238E27FC236}">
                  <a16:creationId xmlns:a16="http://schemas.microsoft.com/office/drawing/2014/main" id="{1293F720-E689-487F-8E01-55E67F327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" y="1328"/>
              <a:ext cx="3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PE" altLang="es-UY" sz="2400" b="1">
                  <a:latin typeface="Times New Roman" panose="02020603050405020304" pitchFamily="18" charset="0"/>
                </a:rPr>
                <a:t>1,9</a:t>
              </a:r>
              <a:endParaRPr lang="es-ES" altLang="es-UY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30758" name="Text Box 36">
              <a:extLst>
                <a:ext uri="{FF2B5EF4-FFF2-40B4-BE49-F238E27FC236}">
                  <a16:creationId xmlns:a16="http://schemas.microsoft.com/office/drawing/2014/main" id="{75CA459C-403E-4555-9F6E-5D2EEABFF2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" y="2480"/>
              <a:ext cx="3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PE" altLang="es-UY" sz="2400" b="1">
                  <a:latin typeface="Times New Roman" panose="02020603050405020304" pitchFamily="18" charset="0"/>
                </a:rPr>
                <a:t>5,5</a:t>
              </a:r>
              <a:endParaRPr lang="es-ES" altLang="es-UY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30759" name="Text Box 37">
              <a:extLst>
                <a:ext uri="{FF2B5EF4-FFF2-40B4-BE49-F238E27FC236}">
                  <a16:creationId xmlns:a16="http://schemas.microsoft.com/office/drawing/2014/main" id="{5473C363-9E50-4FA7-932E-B239AE87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2" y="2624"/>
              <a:ext cx="3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PE" altLang="es-UY" sz="2400" b="1">
                  <a:latin typeface="Times New Roman" panose="02020603050405020304" pitchFamily="18" charset="0"/>
                </a:rPr>
                <a:t>9,1</a:t>
              </a:r>
              <a:endParaRPr lang="es-ES" altLang="es-UY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30760" name="Text Box 38">
              <a:extLst>
                <a:ext uri="{FF2B5EF4-FFF2-40B4-BE49-F238E27FC236}">
                  <a16:creationId xmlns:a16="http://schemas.microsoft.com/office/drawing/2014/main" id="{A478DDEC-E021-4544-94D6-23EC7E533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2" y="1328"/>
              <a:ext cx="3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PE" altLang="es-UY" sz="2400" b="1">
                  <a:latin typeface="Times New Roman" panose="02020603050405020304" pitchFamily="18" charset="0"/>
                </a:rPr>
                <a:t>9,9</a:t>
              </a:r>
              <a:endParaRPr lang="es-ES" altLang="es-UY" sz="24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546855" name="Rectangle 39">
            <a:extLst>
              <a:ext uri="{FF2B5EF4-FFF2-40B4-BE49-F238E27FC236}">
                <a16:creationId xmlns:a16="http://schemas.microsoft.com/office/drawing/2014/main" id="{C1CA33B8-460D-4773-B11D-44526928C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44450"/>
            <a:ext cx="9072562" cy="9366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_tradnl" sz="41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Malla Administrativa</a:t>
            </a:r>
          </a:p>
          <a:p>
            <a:pPr algn="ctr" eaLnBrk="1" hangingPunct="1">
              <a:defRPr/>
            </a:pPr>
            <a:r>
              <a:rPr lang="es-ES_tradnl" sz="27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(Robert Blake y Jane </a:t>
            </a:r>
            <a:r>
              <a:rPr lang="es-ES_tradnl" sz="27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Mouton</a:t>
            </a:r>
            <a:r>
              <a:rPr lang="es-ES_tradnl" sz="27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)</a:t>
            </a:r>
          </a:p>
        </p:txBody>
      </p:sp>
      <p:pic>
        <p:nvPicPr>
          <p:cNvPr id="2" name="ppt 15">
            <a:hlinkClick r:id="" action="ppaction://media"/>
            <a:extLst>
              <a:ext uri="{FF2B5EF4-FFF2-40B4-BE49-F238E27FC236}">
                <a16:creationId xmlns:a16="http://schemas.microsoft.com/office/drawing/2014/main" id="{B93B31B7-B906-4476-BF41-A3E12A68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6011" y="173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40ED8A0-BF5E-4C76-AE32-5A3CDF32999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1600200"/>
            <a:ext cx="8569325" cy="44958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El principal aporte es el de mostrar que ambas variables se llaman mutuamente. Sería difícil imaginar buenos logros a largo plazo sin un personal comprometido y motivado.</a:t>
            </a:r>
          </a:p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endParaRPr lang="es-ES" altLang="es-UY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La principal crítica es que señala un único estilo de conducción como mejor para todas las circunstancias y h</a:t>
            </a:r>
            <a:r>
              <a:rPr lang="es-PE" altLang="es-UY">
                <a:solidFill>
                  <a:srgbClr val="003399"/>
                </a:solidFill>
                <a:latin typeface="Constantia" panose="02030602050306030303" pitchFamily="18" charset="0"/>
              </a:rPr>
              <a:t>ay pocas evidencias que sustenten que un estilo del tipo 9,9 sea el más eficaz en todas la situaciones.</a:t>
            </a:r>
            <a:endParaRPr lang="es-ES" altLang="es-UY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sp>
        <p:nvSpPr>
          <p:cNvPr id="548867" name="Rectangle 3">
            <a:extLst>
              <a:ext uri="{FF2B5EF4-FFF2-40B4-BE49-F238E27FC236}">
                <a16:creationId xmlns:a16="http://schemas.microsoft.com/office/drawing/2014/main" id="{F0FDEC63-9221-438D-BEFC-AC8BF7F08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260350"/>
            <a:ext cx="9072562" cy="9366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ES_tradnl" sz="41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Malla Administrativa</a:t>
            </a:r>
          </a:p>
          <a:p>
            <a:pPr algn="ctr" eaLnBrk="1" hangingPunct="1">
              <a:defRPr/>
            </a:pPr>
            <a:r>
              <a:rPr lang="es-ES_tradnl" sz="27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(Robert Blake y Jane Mouton)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BDB64413-877E-4439-A485-62A06059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510684"/>
          </a:xfrm>
        </p:spPr>
        <p:txBody>
          <a:bodyPr/>
          <a:lstStyle/>
          <a:p>
            <a:pPr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3 Enfoques situacionales</a:t>
            </a:r>
          </a:p>
        </p:txBody>
      </p:sp>
      <p:sp>
        <p:nvSpPr>
          <p:cNvPr id="32771" name="2 Subtítulo">
            <a:extLst>
              <a:ext uri="{FF2B5EF4-FFF2-40B4-BE49-F238E27FC236}">
                <a16:creationId xmlns:a16="http://schemas.microsoft.com/office/drawing/2014/main" id="{A7B5081C-4F97-4684-8D28-ECD0D3E71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650" y="3357563"/>
            <a:ext cx="7993063" cy="1727200"/>
          </a:xfrm>
        </p:spPr>
        <p:txBody>
          <a:bodyPr/>
          <a:lstStyle/>
          <a:p>
            <a:pPr marR="0" algn="ctr"/>
            <a:r>
              <a:rPr lang="es-PE" altLang="es-UY">
                <a:solidFill>
                  <a:srgbClr val="003399"/>
                </a:solidFill>
                <a:latin typeface="Constantia" panose="02030602050306030303" pitchFamily="18" charset="0"/>
              </a:rPr>
              <a:t>La falencia de las teorías conductuales es que pretenden determinar las conductas óptimas de un líder sin contemplar el efecto particular de las situaciones particulares.</a:t>
            </a:r>
            <a:endParaRPr lang="es-ES" altLang="es-UY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R="0" algn="ctr"/>
            <a:endParaRPr lang="es-UY" altLang="es-UY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>
            <a:extLst>
              <a:ext uri="{FF2B5EF4-FFF2-40B4-BE49-F238E27FC236}">
                <a16:creationId xmlns:a16="http://schemas.microsoft.com/office/drawing/2014/main" id="{A27981C1-118B-45B3-8BC1-A3D09938C40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914400" y="285750"/>
            <a:ext cx="8229600" cy="9112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s-P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3.1 </a:t>
            </a:r>
            <a:r>
              <a:rPr lang="es-MX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Modelo de contingencia </a:t>
            </a:r>
            <a:r>
              <a:rPr lang="es-MX" sz="27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(Fiedler)</a:t>
            </a:r>
            <a:endParaRPr lang="es-ES" sz="27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283B22A-8A9B-4040-B85D-F1C8148D35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1188" y="1484313"/>
            <a:ext cx="8229600" cy="4378325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s-PE" altLang="es-UY">
                <a:solidFill>
                  <a:srgbClr val="003399"/>
                </a:solidFill>
                <a:latin typeface="Constantia" panose="02030602050306030303" pitchFamily="18" charset="0"/>
              </a:rPr>
              <a:t>Enfocan la situación como determinante de la eficacia de un determinado estilo de liderazgo.</a:t>
            </a:r>
          </a:p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endParaRPr lang="es-PE" altLang="es-UY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Esta teoría asume que diferentes situaciones convocan a diferentes características, o sea, no existe un único perfil de líder que pueda ser óptimo en todas las condiciones.</a:t>
            </a:r>
          </a:p>
        </p:txBody>
      </p:sp>
      <p:sp>
        <p:nvSpPr>
          <p:cNvPr id="33796" name="AutoShape 7" descr="Resultado de imagen para foto de fred fiedler">
            <a:extLst>
              <a:ext uri="{FF2B5EF4-FFF2-40B4-BE49-F238E27FC236}">
                <a16:creationId xmlns:a16="http://schemas.microsoft.com/office/drawing/2014/main" id="{1D42E357-0D6A-416F-B4C6-DDDCF4A287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UY" altLang="es-UY" sz="1800"/>
          </a:p>
        </p:txBody>
      </p:sp>
      <p:pic>
        <p:nvPicPr>
          <p:cNvPr id="33797" name="Picture 8" descr="Fred_Fiedler1">
            <a:extLst>
              <a:ext uri="{FF2B5EF4-FFF2-40B4-BE49-F238E27FC236}">
                <a16:creationId xmlns:a16="http://schemas.microsoft.com/office/drawing/2014/main" id="{DF0256FA-DF28-403A-BE4D-4EB0FDDE0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76750"/>
            <a:ext cx="1905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>
            <a:extLst>
              <a:ext uri="{FF2B5EF4-FFF2-40B4-BE49-F238E27FC236}">
                <a16:creationId xmlns:a16="http://schemas.microsoft.com/office/drawing/2014/main" id="{F0FD2D3C-5EED-4E63-9F7D-7A1D7ED8CB55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914400" y="115888"/>
            <a:ext cx="8229600" cy="8969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MX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Modelo de contingencia </a:t>
            </a:r>
            <a:r>
              <a:rPr lang="es-MX" sz="27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(Fiedler)</a:t>
            </a:r>
            <a:endParaRPr lang="en-US" sz="27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105004F-B5B4-4EAC-A5C5-920855A5F26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3850" y="1123950"/>
            <a:ext cx="8569325" cy="5273675"/>
          </a:xfrm>
        </p:spPr>
        <p:txBody>
          <a:bodyPr/>
          <a:lstStyle/>
          <a:p>
            <a:pPr marL="0" indent="0" algn="just">
              <a:buFont typeface="Wingdings 3" panose="05040102010807070707" pitchFamily="18" charset="2"/>
              <a:buNone/>
            </a:pPr>
            <a:r>
              <a:rPr lang="es-MX" altLang="es-UY">
                <a:solidFill>
                  <a:srgbClr val="003399"/>
                </a:solidFill>
                <a:latin typeface="Constantia" panose="02030602050306030303" pitchFamily="18" charset="0"/>
              </a:rPr>
              <a:t>Los factores clave situacionales:</a:t>
            </a:r>
          </a:p>
          <a:p>
            <a:pPr marL="0" indent="0" algn="just">
              <a:buFont typeface="Wingdings 3" panose="05040102010807070707" pitchFamily="18" charset="2"/>
              <a:buNone/>
            </a:pPr>
            <a:endParaRPr lang="es-MX" altLang="es-UY" sz="100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0" indent="0" algn="just">
              <a:buFont typeface="Wingdings 3" panose="05040102010807070707" pitchFamily="18" charset="2"/>
              <a:buNone/>
            </a:pPr>
            <a:endParaRPr lang="es-MX" altLang="es-UY" sz="100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0" indent="0" algn="just">
              <a:buFont typeface="Wingdings 3" panose="05040102010807070707" pitchFamily="18" charset="2"/>
              <a:buNone/>
            </a:pPr>
            <a:endParaRPr lang="es-MX" altLang="es-UY" sz="100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355600" lvl="1" indent="-176213" algn="just"/>
            <a:endParaRPr lang="en-US" altLang="es-UY" sz="2700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1 Flecha derecha">
            <a:extLst>
              <a:ext uri="{FF2B5EF4-FFF2-40B4-BE49-F238E27FC236}">
                <a16:creationId xmlns:a16="http://schemas.microsoft.com/office/drawing/2014/main" id="{16A8A4E8-745B-40BE-B183-C02A167AEF17}"/>
              </a:ext>
            </a:extLst>
          </p:cNvPr>
          <p:cNvSpPr/>
          <p:nvPr/>
        </p:nvSpPr>
        <p:spPr>
          <a:xfrm>
            <a:off x="900113" y="1844675"/>
            <a:ext cx="3887787" cy="1296988"/>
          </a:xfrm>
          <a:prstGeom prst="rightArrow">
            <a:avLst/>
          </a:prstGeom>
          <a:solidFill>
            <a:srgbClr val="9FFFDF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400" dirty="0">
                <a:solidFill>
                  <a:schemeClr val="tx1"/>
                </a:solidFill>
                <a:latin typeface="Constantia" pitchFamily="18" charset="0"/>
              </a:rPr>
              <a:t>Estructura de la tarea</a:t>
            </a:r>
          </a:p>
        </p:txBody>
      </p:sp>
      <p:sp>
        <p:nvSpPr>
          <p:cNvPr id="5" name="4 Flecha derecha">
            <a:extLst>
              <a:ext uri="{FF2B5EF4-FFF2-40B4-BE49-F238E27FC236}">
                <a16:creationId xmlns:a16="http://schemas.microsoft.com/office/drawing/2014/main" id="{040CD6B9-F4C9-415E-8412-680627D01D1D}"/>
              </a:ext>
            </a:extLst>
          </p:cNvPr>
          <p:cNvSpPr/>
          <p:nvPr/>
        </p:nvSpPr>
        <p:spPr>
          <a:xfrm>
            <a:off x="900113" y="3357563"/>
            <a:ext cx="3887787" cy="1295400"/>
          </a:xfrm>
          <a:prstGeom prst="rightArrow">
            <a:avLst/>
          </a:prstGeom>
          <a:solidFill>
            <a:schemeClr val="bg1">
              <a:lumMod val="7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400" dirty="0">
                <a:solidFill>
                  <a:schemeClr val="tx1"/>
                </a:solidFill>
                <a:latin typeface="Constantia" pitchFamily="18" charset="0"/>
              </a:rPr>
              <a:t>Poder de la posición</a:t>
            </a:r>
          </a:p>
        </p:txBody>
      </p:sp>
      <p:sp>
        <p:nvSpPr>
          <p:cNvPr id="6" name="5 Flecha derecha">
            <a:extLst>
              <a:ext uri="{FF2B5EF4-FFF2-40B4-BE49-F238E27FC236}">
                <a16:creationId xmlns:a16="http://schemas.microsoft.com/office/drawing/2014/main" id="{3F567E49-52B3-4848-B228-86D6F5C8DCE0}"/>
              </a:ext>
            </a:extLst>
          </p:cNvPr>
          <p:cNvSpPr/>
          <p:nvPr/>
        </p:nvSpPr>
        <p:spPr>
          <a:xfrm>
            <a:off x="900113" y="4797425"/>
            <a:ext cx="3887787" cy="1295400"/>
          </a:xfrm>
          <a:prstGeom prst="rightArrow">
            <a:avLst/>
          </a:prstGeom>
          <a:solidFill>
            <a:srgbClr val="9FFFDF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400" dirty="0">
                <a:solidFill>
                  <a:schemeClr val="tx1"/>
                </a:solidFill>
                <a:latin typeface="Constantia" pitchFamily="18" charset="0"/>
              </a:rPr>
              <a:t>Relación </a:t>
            </a:r>
            <a:r>
              <a:rPr lang="es-ES" sz="2400" dirty="0" err="1">
                <a:solidFill>
                  <a:schemeClr val="tx1"/>
                </a:solidFill>
                <a:latin typeface="Constantia" pitchFamily="18" charset="0"/>
              </a:rPr>
              <a:t>lider</a:t>
            </a:r>
            <a:r>
              <a:rPr lang="es-ES" sz="2400" dirty="0">
                <a:solidFill>
                  <a:schemeClr val="tx1"/>
                </a:solidFill>
                <a:latin typeface="Constantia" pitchFamily="18" charset="0"/>
              </a:rPr>
              <a:t> - miembro</a:t>
            </a:r>
          </a:p>
        </p:txBody>
      </p:sp>
      <p:sp>
        <p:nvSpPr>
          <p:cNvPr id="34823" name="2 CuadroTexto">
            <a:extLst>
              <a:ext uri="{FF2B5EF4-FFF2-40B4-BE49-F238E27FC236}">
                <a16:creationId xmlns:a16="http://schemas.microsoft.com/office/drawing/2014/main" id="{3C76523D-E42D-4837-86CE-AFF893F8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3644900"/>
            <a:ext cx="2519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2800" b="1">
                <a:latin typeface="Constantia" panose="02030602050306030303" pitchFamily="18" charset="0"/>
              </a:rPr>
              <a:t>SITUACIÓN</a:t>
            </a:r>
          </a:p>
        </p:txBody>
      </p:sp>
      <p:pic>
        <p:nvPicPr>
          <p:cNvPr id="3" name="ppt 19">
            <a:hlinkClick r:id="" action="ppaction://media"/>
            <a:extLst>
              <a:ext uri="{FF2B5EF4-FFF2-40B4-BE49-F238E27FC236}">
                <a16:creationId xmlns:a16="http://schemas.microsoft.com/office/drawing/2014/main" id="{FE47DB49-C86A-42E9-BDC8-17D331907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3575" y="5429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EEAA1FBD-333A-436F-85CD-030AB86A3C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00113" y="1628775"/>
            <a:ext cx="7775575" cy="4392613"/>
          </a:xfrm>
        </p:spPr>
        <p:txBody>
          <a:bodyPr/>
          <a:lstStyle/>
          <a:p>
            <a:pPr marL="547688" indent="-534988" algn="just">
              <a:buFontTx/>
              <a:buAutoNum type="arabicPeriod"/>
            </a:pPr>
            <a:r>
              <a:rPr lang="es-PE" altLang="es-UY" b="1" i="1" dirty="0">
                <a:solidFill>
                  <a:srgbClr val="003399"/>
                </a:solidFill>
                <a:latin typeface="Constantia" panose="02030602050306030303" pitchFamily="18" charset="0"/>
              </a:rPr>
              <a:t>Introducción – Def de Lid</a:t>
            </a:r>
            <a:r>
              <a:rPr lang="es-UY" altLang="es-UY" b="1" i="1" dirty="0" err="1">
                <a:solidFill>
                  <a:srgbClr val="003399"/>
                </a:solidFill>
                <a:latin typeface="Constantia" panose="02030602050306030303" pitchFamily="18" charset="0"/>
              </a:rPr>
              <a:t>erazgo</a:t>
            </a:r>
            <a:endParaRPr lang="es-PE" altLang="es-UY" b="1" i="1" dirty="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547688" indent="-534988" algn="just">
              <a:buFontTx/>
              <a:buAutoNum type="arabicPeriod"/>
            </a:pPr>
            <a:r>
              <a:rPr lang="es-PE" altLang="es-UY" b="1" i="1" dirty="0">
                <a:solidFill>
                  <a:srgbClr val="003399"/>
                </a:solidFill>
                <a:latin typeface="Constantia" panose="02030602050306030303" pitchFamily="18" charset="0"/>
              </a:rPr>
              <a:t>Teorías de Liderazgo</a:t>
            </a:r>
          </a:p>
          <a:p>
            <a:pPr marL="803275" lvl="1" indent="-534988" algn="just"/>
            <a:r>
              <a:rPr lang="es-PE" altLang="es-UY" b="1" i="1" dirty="0">
                <a:solidFill>
                  <a:srgbClr val="003399"/>
                </a:solidFill>
                <a:latin typeface="Constantia" panose="02030602050306030303" pitchFamily="18" charset="0"/>
              </a:rPr>
              <a:t>Características</a:t>
            </a:r>
          </a:p>
          <a:p>
            <a:pPr marL="803275" lvl="1" indent="-534988" algn="just"/>
            <a:r>
              <a:rPr lang="es-PE" altLang="es-UY" b="1" i="1" dirty="0">
                <a:solidFill>
                  <a:srgbClr val="003399"/>
                </a:solidFill>
                <a:latin typeface="Constantia" panose="02030602050306030303" pitchFamily="18" charset="0"/>
              </a:rPr>
              <a:t>Conductuales</a:t>
            </a:r>
          </a:p>
          <a:p>
            <a:pPr marL="803275" lvl="1" indent="-534988" algn="just"/>
            <a:r>
              <a:rPr lang="es-PE" altLang="es-UY" b="1" i="1" dirty="0">
                <a:solidFill>
                  <a:srgbClr val="003399"/>
                </a:solidFill>
                <a:latin typeface="Constantia" panose="02030602050306030303" pitchFamily="18" charset="0"/>
              </a:rPr>
              <a:t>Situacionales</a:t>
            </a:r>
          </a:p>
          <a:p>
            <a:pPr marL="803275" lvl="1" indent="-534988" algn="just"/>
            <a:r>
              <a:rPr lang="es-PE" altLang="es-UY" b="1" i="1" dirty="0">
                <a:solidFill>
                  <a:srgbClr val="003399"/>
                </a:solidFill>
                <a:latin typeface="Constantia" panose="02030602050306030303" pitchFamily="18" charset="0"/>
              </a:rPr>
              <a:t>Transaccional/Transformacional</a:t>
            </a:r>
          </a:p>
          <a:p>
            <a:pPr marL="547688" indent="-534988" algn="just">
              <a:buFontTx/>
              <a:buAutoNum type="arabicPeriod"/>
            </a:pPr>
            <a:r>
              <a:rPr lang="es-UY" altLang="es-UY" b="1" i="1" dirty="0">
                <a:solidFill>
                  <a:srgbClr val="003399"/>
                </a:solidFill>
                <a:latin typeface="Constantia" panose="02030602050306030303" pitchFamily="18" charset="0"/>
              </a:rPr>
              <a:t>Requisitos Norma ISO 9001:2015</a:t>
            </a:r>
            <a:endParaRPr lang="es-PE" altLang="es-UY" b="1" i="1" dirty="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547688" indent="-534988" algn="just">
              <a:buFontTx/>
              <a:buAutoNum type="arabicPeriod"/>
            </a:pPr>
            <a:endParaRPr lang="es-PE" altLang="es-UY" b="1" i="1" dirty="0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sp>
        <p:nvSpPr>
          <p:cNvPr id="17411" name="Text Box 5">
            <a:extLst>
              <a:ext uri="{FF2B5EF4-FFF2-40B4-BE49-F238E27FC236}">
                <a16:creationId xmlns:a16="http://schemas.microsoft.com/office/drawing/2014/main" id="{6B60183B-6995-4D7B-AC30-FF5BBE0DD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7559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UY" sz="4000" b="1">
                <a:solidFill>
                  <a:srgbClr val="003399"/>
                </a:solidFill>
                <a:latin typeface="Constantia" panose="02030602050306030303" pitchFamily="18" charset="0"/>
              </a:rPr>
              <a:t>Temario </a:t>
            </a:r>
          </a:p>
        </p:txBody>
      </p:sp>
      <p:pic>
        <p:nvPicPr>
          <p:cNvPr id="3" name="ppt 2">
            <a:hlinkClick r:id="" action="ppaction://media"/>
            <a:extLst>
              <a:ext uri="{FF2B5EF4-FFF2-40B4-BE49-F238E27FC236}">
                <a16:creationId xmlns:a16="http://schemas.microsoft.com/office/drawing/2014/main" id="{DFF4885C-3125-4C53-9E24-799D67AA1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7896" y="54102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>
            <a:extLst>
              <a:ext uri="{FF2B5EF4-FFF2-40B4-BE49-F238E27FC236}">
                <a16:creationId xmlns:a16="http://schemas.microsoft.com/office/drawing/2014/main" id="{A852B66D-A995-4617-891A-6294B16352A6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914400" y="115888"/>
            <a:ext cx="8229600" cy="8969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MX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Modelo de contingencia </a:t>
            </a:r>
            <a:r>
              <a:rPr lang="es-MX" sz="27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(Fiedler)</a:t>
            </a:r>
            <a:endParaRPr lang="en-US" sz="27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B98863E-D41A-4B03-A18B-553184F0942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3850" y="981075"/>
            <a:ext cx="8569325" cy="1439863"/>
          </a:xfrm>
        </p:spPr>
        <p:txBody>
          <a:bodyPr/>
          <a:lstStyle/>
          <a:p>
            <a:pPr marL="179387" lvl="1" indent="0" algn="just">
              <a:buFont typeface="Verdana" panose="020B0604030504040204" pitchFamily="34" charset="0"/>
              <a:buNone/>
              <a:defRPr/>
            </a:pPr>
            <a:endParaRPr lang="es-MX" altLang="es-UY" sz="2700" dirty="0">
              <a:solidFill>
                <a:srgbClr val="003399"/>
              </a:solidFill>
              <a:latin typeface="Constantia" pitchFamily="18" charset="0"/>
            </a:endParaRPr>
          </a:p>
          <a:p>
            <a:pPr marL="355600" lvl="1" indent="-176213" algn="just">
              <a:defRPr/>
            </a:pPr>
            <a:r>
              <a:rPr lang="es-MX" altLang="es-UY" sz="2700" dirty="0">
                <a:solidFill>
                  <a:srgbClr val="003399"/>
                </a:solidFill>
                <a:latin typeface="Constantia" pitchFamily="18" charset="0"/>
              </a:rPr>
              <a:t>Distintas situaciones de liderazgo resultan de combinar  los distintos factores situacionales.</a:t>
            </a:r>
          </a:p>
          <a:p>
            <a:pPr marL="355600" lvl="1" indent="-176213" algn="just">
              <a:defRPr/>
            </a:pPr>
            <a:endParaRPr lang="en-US" altLang="es-UY" sz="2700" dirty="0">
              <a:solidFill>
                <a:srgbClr val="003399"/>
              </a:solidFill>
              <a:latin typeface="Constantia" pitchFamily="18" charset="0"/>
            </a:endParaRPr>
          </a:p>
        </p:txBody>
      </p:sp>
      <p:pic>
        <p:nvPicPr>
          <p:cNvPr id="36868" name="Picture 2">
            <a:extLst>
              <a:ext uri="{FF2B5EF4-FFF2-40B4-BE49-F238E27FC236}">
                <a16:creationId xmlns:a16="http://schemas.microsoft.com/office/drawing/2014/main" id="{4669A96E-D1C4-427E-9C74-80A006ABB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708275"/>
            <a:ext cx="89868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>
            <a:extLst>
              <a:ext uri="{FF2B5EF4-FFF2-40B4-BE49-F238E27FC236}">
                <a16:creationId xmlns:a16="http://schemas.microsoft.com/office/drawing/2014/main" id="{4EDC522B-8DE6-46A5-9BF2-85690DBC48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9552" y="116632"/>
            <a:ext cx="8229600" cy="9112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MX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Modelo de contingencia </a:t>
            </a:r>
            <a:r>
              <a:rPr lang="es-MX" sz="27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(</a:t>
            </a:r>
            <a:r>
              <a:rPr lang="es-MX" sz="27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Fiedler</a:t>
            </a:r>
            <a:r>
              <a:rPr lang="es-MX" sz="27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)</a:t>
            </a:r>
            <a:endParaRPr lang="en-US" sz="27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3523140-2A93-485F-98DC-32EDFA662DE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95288" y="1068388"/>
            <a:ext cx="8424862" cy="1423987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s-ES" altLang="es-UY" sz="2300">
                <a:solidFill>
                  <a:srgbClr val="003399"/>
                </a:solidFill>
                <a:latin typeface="Constantia" panose="02030602050306030303" pitchFamily="18" charset="0"/>
              </a:rPr>
              <a:t>Se encontró que los líderes orientados a la tarea, son más efectivos en situaciones extremas, mientras que los líderes orientados a las relaciones tienen mejor desempeño con situaciones intermedias.</a:t>
            </a:r>
            <a:endParaRPr lang="es-ES" altLang="es-UY" sz="1800">
              <a:latin typeface="Constantia" panose="02030602050306030303" pitchFamily="18" charset="0"/>
            </a:endParaRPr>
          </a:p>
        </p:txBody>
      </p:sp>
      <p:graphicFrame>
        <p:nvGraphicFramePr>
          <p:cNvPr id="37892" name="Object 4">
            <a:extLst>
              <a:ext uri="{FF2B5EF4-FFF2-40B4-BE49-F238E27FC236}">
                <a16:creationId xmlns:a16="http://schemas.microsoft.com/office/drawing/2014/main" id="{CA684394-205C-427B-B7A4-5F8F07351294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27088" y="2133600"/>
          <a:ext cx="7632700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2" imgW="4657951" imgH="3029312" progId="Excel.Sheet.8">
                  <p:embed/>
                </p:oleObj>
              </mc:Choice>
              <mc:Fallback>
                <p:oleObj name="Hoja de cálculo" r:id="rId2" imgW="4657951" imgH="3029312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133600"/>
                        <a:ext cx="7632700" cy="3816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>
            <a:extLst>
              <a:ext uri="{FF2B5EF4-FFF2-40B4-BE49-F238E27FC236}">
                <a16:creationId xmlns:a16="http://schemas.microsoft.com/office/drawing/2014/main" id="{E8AC28BA-3496-42BA-B03A-3D2B91A29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0" y="404813"/>
            <a:ext cx="9144000" cy="7207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s-P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3.2 Modelo Situacional</a:t>
            </a:r>
            <a:r>
              <a:rPr lang="es-PE" sz="39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s-PE" sz="27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(Hersey y Blanchard)</a:t>
            </a:r>
            <a:endParaRPr lang="es-ES" sz="27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A51436C-0F40-47C8-B335-16EC9B4F486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388" y="1268413"/>
            <a:ext cx="8507412" cy="44958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s-UY" altLang="es-UY">
                <a:solidFill>
                  <a:srgbClr val="003399"/>
                </a:solidFill>
                <a:latin typeface="Constantia" panose="02030602050306030303" pitchFamily="18" charset="0"/>
              </a:rPr>
              <a:t>El modelo propone que el responsable de dirigir un grupo u organización varíe su forma de interactuar y abordar las tareas en función de las condiciones de sus colaboradores.</a:t>
            </a:r>
          </a:p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endParaRPr lang="es-ES" altLang="es-UY" sz="180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0" indent="0" algn="just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La madurez de los empleados se determina por dos aspectos: </a:t>
            </a:r>
          </a:p>
        </p:txBody>
      </p:sp>
      <p:sp>
        <p:nvSpPr>
          <p:cNvPr id="2" name="1 Pentágono">
            <a:extLst>
              <a:ext uri="{FF2B5EF4-FFF2-40B4-BE49-F238E27FC236}">
                <a16:creationId xmlns:a16="http://schemas.microsoft.com/office/drawing/2014/main" id="{AF89E126-BBEA-497B-9BD8-6F5CB0B3A8DF}"/>
              </a:ext>
            </a:extLst>
          </p:cNvPr>
          <p:cNvSpPr/>
          <p:nvPr/>
        </p:nvSpPr>
        <p:spPr>
          <a:xfrm>
            <a:off x="280988" y="4005263"/>
            <a:ext cx="4075112" cy="863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s-ES" sz="2200" dirty="0">
                <a:latin typeface="Constantia" pitchFamily="18" charset="0"/>
              </a:rPr>
              <a:t>Competencia técnica</a:t>
            </a:r>
          </a:p>
        </p:txBody>
      </p:sp>
      <p:sp>
        <p:nvSpPr>
          <p:cNvPr id="5" name="4 Pentágono">
            <a:extLst>
              <a:ext uri="{FF2B5EF4-FFF2-40B4-BE49-F238E27FC236}">
                <a16:creationId xmlns:a16="http://schemas.microsoft.com/office/drawing/2014/main" id="{42C3A194-4ADC-4EB3-BF27-B70567E160E8}"/>
              </a:ext>
            </a:extLst>
          </p:cNvPr>
          <p:cNvSpPr/>
          <p:nvPr/>
        </p:nvSpPr>
        <p:spPr>
          <a:xfrm>
            <a:off x="307975" y="5013325"/>
            <a:ext cx="4076700" cy="863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200" dirty="0">
                <a:latin typeface="Constantia" pitchFamily="18" charset="0"/>
              </a:rPr>
              <a:t>Interés (motivación y seguridad respecto a la tarea)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C9375DCB-770D-4694-8F4F-F74646A1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12838"/>
            <a:ext cx="6421438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1 CuadroTexto">
            <a:extLst>
              <a:ext uri="{FF2B5EF4-FFF2-40B4-BE49-F238E27FC236}">
                <a16:creationId xmlns:a16="http://schemas.microsoft.com/office/drawing/2014/main" id="{4495D861-C26B-43C5-B730-8BC2A72ED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4813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s-UY" sz="4000">
                <a:solidFill>
                  <a:srgbClr val="003399"/>
                </a:solidFill>
                <a:latin typeface="Constantia" panose="02030602050306030303" pitchFamily="18" charset="0"/>
              </a:rPr>
              <a:t>Niveles de desarrollo del personal</a:t>
            </a: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D0B6C0AE-51ED-4F8E-9F37-BF8FBEDC3564}"/>
              </a:ext>
            </a:extLst>
          </p:cNvPr>
          <p:cNvSpPr txBox="1"/>
          <p:nvPr/>
        </p:nvSpPr>
        <p:spPr>
          <a:xfrm>
            <a:off x="539750" y="4868863"/>
            <a:ext cx="76327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UY" sz="2400" b="1" dirty="0">
                <a:solidFill>
                  <a:schemeClr val="accent5"/>
                </a:solidFill>
                <a:latin typeface="Constantia" pitchFamily="18" charset="0"/>
              </a:rPr>
              <a:t>M1: </a:t>
            </a:r>
            <a:r>
              <a:rPr lang="es-UY" sz="2400" dirty="0">
                <a:latin typeface="Constantia" pitchFamily="18" charset="0"/>
              </a:rPr>
              <a:t>No saben y no quieres, </a:t>
            </a:r>
            <a:r>
              <a:rPr lang="es-UY" sz="2400" b="1" dirty="0">
                <a:solidFill>
                  <a:schemeClr val="accent5"/>
                </a:solidFill>
                <a:latin typeface="Constantia" pitchFamily="18" charset="0"/>
              </a:rPr>
              <a:t>M2:</a:t>
            </a:r>
            <a:r>
              <a:rPr lang="es-UY" sz="2400" dirty="0">
                <a:latin typeface="Constantia" pitchFamily="18" charset="0"/>
              </a:rPr>
              <a:t> No saben, pero quieren</a:t>
            </a:r>
          </a:p>
          <a:p>
            <a:pPr eaLnBrk="1" hangingPunct="1">
              <a:defRPr/>
            </a:pPr>
            <a:r>
              <a:rPr lang="es-UY" sz="2400" b="1" dirty="0">
                <a:solidFill>
                  <a:schemeClr val="accent5"/>
                </a:solidFill>
                <a:latin typeface="Constantia" pitchFamily="18" charset="0"/>
              </a:rPr>
              <a:t>M3:</a:t>
            </a:r>
            <a:r>
              <a:rPr lang="es-UY" sz="2400" dirty="0">
                <a:latin typeface="Constantia" pitchFamily="18" charset="0"/>
              </a:rPr>
              <a:t> Saben pero no quieren, </a:t>
            </a:r>
            <a:r>
              <a:rPr lang="es-UY" sz="2400" b="1" dirty="0">
                <a:solidFill>
                  <a:schemeClr val="accent5"/>
                </a:solidFill>
                <a:latin typeface="Constantia" pitchFamily="18" charset="0"/>
              </a:rPr>
              <a:t>M4:</a:t>
            </a:r>
            <a:r>
              <a:rPr lang="es-UY" sz="2400" dirty="0">
                <a:latin typeface="Constantia" pitchFamily="18" charset="0"/>
              </a:rPr>
              <a:t> Saben y quieren</a:t>
            </a:r>
          </a:p>
        </p:txBody>
      </p:sp>
      <p:pic>
        <p:nvPicPr>
          <p:cNvPr id="2" name="ppt 23">
            <a:hlinkClick r:id="" action="ppaction://media"/>
            <a:extLst>
              <a:ext uri="{FF2B5EF4-FFF2-40B4-BE49-F238E27FC236}">
                <a16:creationId xmlns:a16="http://schemas.microsoft.com/office/drawing/2014/main" id="{63A7F561-E60B-4EF8-9111-9DC8AAB8C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350" y="5334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369CF545-7E03-41AC-800D-5853E56DC11A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79388" y="198438"/>
            <a:ext cx="8964612" cy="7826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PE" sz="28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Representación gráfica del Modelo</a:t>
            </a:r>
            <a:endParaRPr lang="es-ES" sz="27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4A088C1F-8621-4710-84E0-90A45AF2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52488"/>
            <a:ext cx="7313612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pt 24">
            <a:hlinkClick r:id="" action="ppaction://media"/>
            <a:extLst>
              <a:ext uri="{FF2B5EF4-FFF2-40B4-BE49-F238E27FC236}">
                <a16:creationId xmlns:a16="http://schemas.microsoft.com/office/drawing/2014/main" id="{5BE57CAC-9617-4A79-AE59-3650EABD7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6600" y="53959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>
            <a:extLst>
              <a:ext uri="{FF2B5EF4-FFF2-40B4-BE49-F238E27FC236}">
                <a16:creationId xmlns:a16="http://schemas.microsoft.com/office/drawing/2014/main" id="{46A2EBD6-BE5F-4F3F-B572-00C2FF567FE1}"/>
              </a:ext>
            </a:extLst>
          </p:cNvPr>
          <p:cNvSpPr>
            <a:spLocks noGrp="1"/>
          </p:cNvSpPr>
          <p:nvPr>
            <p:ph type="ctr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s-PE" sz="3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4 Enfoque Transaccional y Transformacional - 1985</a:t>
            </a:r>
            <a:endParaRPr lang="es-ES" sz="36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E442403-6686-45A8-BA6B-5784567AA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L="107950" marR="0"/>
            <a:r>
              <a:rPr lang="es-PE" altLang="es-UY">
                <a:solidFill>
                  <a:srgbClr val="003399"/>
                </a:solidFill>
                <a:latin typeface="Constantia" panose="02030602050306030303" pitchFamily="18" charset="0"/>
              </a:rPr>
              <a:t>Considera  los rasgos y conductas del líder, así como el contexto situacional.</a:t>
            </a:r>
          </a:p>
          <a:p>
            <a:pPr marL="107950" marR="0"/>
            <a:endParaRPr lang="es-PE" altLang="es-UY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43012" name="Picture 5">
            <a:extLst>
              <a:ext uri="{FF2B5EF4-FFF2-40B4-BE49-F238E27FC236}">
                <a16:creationId xmlns:a16="http://schemas.microsoft.com/office/drawing/2014/main" id="{DD593035-0C7D-4110-8624-FDE35112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37063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1 CuadroTexto">
            <a:extLst>
              <a:ext uri="{FF2B5EF4-FFF2-40B4-BE49-F238E27FC236}">
                <a16:creationId xmlns:a16="http://schemas.microsoft.com/office/drawing/2014/main" id="{85FB73ED-6B28-4C4B-83BD-CB4B031AC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6291263"/>
            <a:ext cx="194468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1200"/>
              <a:t>Bernard Bass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>
            <a:extLst>
              <a:ext uri="{FF2B5EF4-FFF2-40B4-BE49-F238E27FC236}">
                <a16:creationId xmlns:a16="http://schemas.microsoft.com/office/drawing/2014/main" id="{FE1AA1DE-85C7-49CA-AA30-584357AEEDAD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467544" y="28419"/>
            <a:ext cx="8229600" cy="9826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P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4.1 Liderazgo  Transaccional</a:t>
            </a:r>
            <a:endParaRPr lang="es-ES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CC56107-AFB1-43D3-931B-5C3A1E31CE1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1341438"/>
            <a:ext cx="8543925" cy="4391025"/>
          </a:xfrm>
        </p:spPr>
        <p:txBody>
          <a:bodyPr/>
          <a:lstStyle/>
          <a:p>
            <a:pPr marL="457200" lvl="1" indent="-457200" algn="just">
              <a:lnSpc>
                <a:spcPct val="90000"/>
              </a:lnSpc>
              <a:spcBef>
                <a:spcPts val="400"/>
              </a:spcBef>
              <a:buSzPct val="68000"/>
              <a:buFont typeface="Wingdings 3" pitchFamily="18" charset="2"/>
              <a:buChar char=""/>
              <a:defRPr/>
            </a:pPr>
            <a:r>
              <a:rPr lang="es-ES" altLang="es-UY" sz="2600" dirty="0">
                <a:solidFill>
                  <a:srgbClr val="003399"/>
                </a:solidFill>
                <a:latin typeface="Constantia" pitchFamily="18" charset="0"/>
              </a:rPr>
              <a:t>Basado en la aplicación de recompensas y sanciones a los subordinados, en función del grado de cumplimiento de los objetivos definidos.</a:t>
            </a:r>
            <a:endParaRPr lang="es-PE" altLang="es-UY" sz="2600" dirty="0">
              <a:solidFill>
                <a:srgbClr val="003399"/>
              </a:solidFill>
              <a:latin typeface="Constantia" pitchFamily="18" charset="0"/>
            </a:endParaRPr>
          </a:p>
          <a:p>
            <a:pPr marL="457200" lvl="1" indent="-457200" algn="just">
              <a:lnSpc>
                <a:spcPct val="90000"/>
              </a:lnSpc>
              <a:spcBef>
                <a:spcPts val="400"/>
              </a:spcBef>
              <a:buSzPct val="68000"/>
              <a:buFont typeface="Wingdings 3" pitchFamily="18" charset="2"/>
              <a:buChar char=""/>
              <a:defRPr/>
            </a:pPr>
            <a:r>
              <a:rPr lang="es-PE" altLang="es-UY" sz="2600" b="1" dirty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Recompensa contingente:</a:t>
            </a:r>
            <a:endParaRPr lang="es-PE" altLang="es-UY" sz="2600" dirty="0">
              <a:solidFill>
                <a:srgbClr val="003399"/>
              </a:solidFill>
              <a:latin typeface="Constantia" pitchFamily="18" charset="0"/>
            </a:endParaRPr>
          </a:p>
          <a:p>
            <a:pPr marL="457200" lvl="1" indent="-457200" algn="just">
              <a:lnSpc>
                <a:spcPct val="90000"/>
              </a:lnSpc>
              <a:spcBef>
                <a:spcPts val="400"/>
              </a:spcBef>
              <a:buSzPct val="68000"/>
              <a:buFont typeface="Wingdings 3" pitchFamily="18" charset="2"/>
              <a:buChar char=""/>
              <a:defRPr/>
            </a:pPr>
            <a:r>
              <a:rPr lang="es-PE" altLang="es-UY" sz="2600" dirty="0">
                <a:solidFill>
                  <a:srgbClr val="003399"/>
                </a:solidFill>
                <a:latin typeface="Constantia" pitchFamily="18" charset="0"/>
              </a:rPr>
              <a:t> </a:t>
            </a:r>
            <a:r>
              <a:rPr lang="es-PE" altLang="es-UY" sz="2600" b="1" dirty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Gestión por excepción:</a:t>
            </a:r>
            <a:r>
              <a:rPr lang="es-PE" altLang="es-UY" sz="2600" dirty="0">
                <a:solidFill>
                  <a:srgbClr val="003399"/>
                </a:solidFill>
                <a:latin typeface="Constantia" pitchFamily="18" charset="0"/>
              </a:rPr>
              <a:t> </a:t>
            </a:r>
          </a:p>
          <a:p>
            <a:pPr marL="695325" lvl="2" indent="-457200" algn="just">
              <a:lnSpc>
                <a:spcPct val="90000"/>
              </a:lnSpc>
              <a:spcBef>
                <a:spcPts val="400"/>
              </a:spcBef>
              <a:buSzPct val="68000"/>
              <a:buFont typeface="Wingdings 3" pitchFamily="18" charset="2"/>
              <a:buChar char=""/>
              <a:defRPr/>
            </a:pPr>
            <a:r>
              <a:rPr lang="es-PE" altLang="es-UY" sz="2400" dirty="0">
                <a:solidFill>
                  <a:srgbClr val="003399"/>
                </a:solidFill>
                <a:latin typeface="Constantia" pitchFamily="18" charset="0"/>
              </a:rPr>
              <a:t>Gestión por excepción activa</a:t>
            </a:r>
          </a:p>
          <a:p>
            <a:pPr marL="695325" lvl="2" indent="-457200" algn="just">
              <a:lnSpc>
                <a:spcPct val="90000"/>
              </a:lnSpc>
              <a:spcBef>
                <a:spcPts val="400"/>
              </a:spcBef>
              <a:buSzPct val="68000"/>
              <a:buFont typeface="Wingdings 3" pitchFamily="18" charset="2"/>
              <a:buChar char=""/>
              <a:defRPr/>
            </a:pPr>
            <a:r>
              <a:rPr lang="es-PE" altLang="es-UY" sz="2400" dirty="0">
                <a:solidFill>
                  <a:srgbClr val="003399"/>
                </a:solidFill>
                <a:latin typeface="Constantia" pitchFamily="18" charset="0"/>
              </a:rPr>
              <a:t>Gestión por excepción pasiva</a:t>
            </a:r>
          </a:p>
          <a:p>
            <a:pPr marL="457200" lvl="1" indent="-457200" algn="just">
              <a:lnSpc>
                <a:spcPct val="90000"/>
              </a:lnSpc>
              <a:spcBef>
                <a:spcPts val="400"/>
              </a:spcBef>
              <a:buSzPct val="68000"/>
              <a:buFont typeface="Wingdings 3" pitchFamily="18" charset="2"/>
              <a:buChar char=""/>
              <a:defRPr/>
            </a:pPr>
            <a:r>
              <a:rPr lang="es-PE" altLang="es-UY" sz="2600" dirty="0">
                <a:solidFill>
                  <a:srgbClr val="003399"/>
                </a:solidFill>
                <a:latin typeface="Constantia" pitchFamily="18" charset="0"/>
              </a:rPr>
              <a:t>Se limita a mantener el flujo normal de las operaciones.</a:t>
            </a:r>
          </a:p>
          <a:p>
            <a:pPr marL="0" indent="0" algn="just">
              <a:lnSpc>
                <a:spcPct val="80000"/>
              </a:lnSpc>
              <a:defRPr/>
            </a:pPr>
            <a:endParaRPr lang="es-ES" altLang="es-UY" sz="2600" dirty="0">
              <a:solidFill>
                <a:srgbClr val="003399"/>
              </a:solidFill>
              <a:latin typeface="Constantia" pitchFamily="18" charset="0"/>
            </a:endParaRPr>
          </a:p>
        </p:txBody>
      </p:sp>
      <p:pic>
        <p:nvPicPr>
          <p:cNvPr id="2" name="ppt 26">
            <a:hlinkClick r:id="" action="ppaction://media"/>
            <a:extLst>
              <a:ext uri="{FF2B5EF4-FFF2-40B4-BE49-F238E27FC236}">
                <a16:creationId xmlns:a16="http://schemas.microsoft.com/office/drawing/2014/main" id="{462B9699-5C71-40D2-89D6-EF2F4C3CD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6827" y="54276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>
            <a:extLst>
              <a:ext uri="{FF2B5EF4-FFF2-40B4-BE49-F238E27FC236}">
                <a16:creationId xmlns:a16="http://schemas.microsoft.com/office/drawing/2014/main" id="{A27D25DE-4DB0-4057-9358-27DECC6916A5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0" y="260648"/>
            <a:ext cx="8604250" cy="77122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s-P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4.2 Liderazgo Transformacional</a:t>
            </a:r>
            <a:endParaRPr lang="es-ES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215BAB1-10AA-49B9-8567-FB5EEFC4EBF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6550" y="2133600"/>
            <a:ext cx="8243888" cy="1295400"/>
          </a:xfrm>
        </p:spPr>
        <p:txBody>
          <a:bodyPr/>
          <a:lstStyle/>
          <a:p>
            <a:pPr algn="just"/>
            <a:r>
              <a:rPr lang="es-PE" altLang="es-UY" sz="2600">
                <a:solidFill>
                  <a:srgbClr val="003399"/>
                </a:solidFill>
                <a:latin typeface="Constantia" panose="02030602050306030303" pitchFamily="18" charset="0"/>
              </a:rPr>
              <a:t>Va más allá de la gestión diaria, busca, con ideas nuevas, mover/mejorar la organización a largo plazo (</a:t>
            </a:r>
            <a:r>
              <a:rPr lang="es-PE" altLang="es-UY" sz="2600">
                <a:solidFill>
                  <a:srgbClr val="003399"/>
                </a:solidFill>
                <a:latin typeface="Constantia" panose="02030602050306030303" pitchFamily="18" charset="0"/>
                <a:hlinkClick r:id="rId4" action="ppaction://hlinkfile"/>
              </a:rPr>
              <a:t>*</a:t>
            </a:r>
            <a:r>
              <a:rPr lang="es-PE" altLang="es-UY" sz="2600">
                <a:solidFill>
                  <a:srgbClr val="003399"/>
                </a:solidFill>
                <a:latin typeface="Constantia" panose="02030602050306030303" pitchFamily="18" charset="0"/>
              </a:rPr>
              <a:t>)</a:t>
            </a:r>
            <a:r>
              <a:rPr lang="es-PE" altLang="es-UY" sz="2600">
                <a:latin typeface="Constantia" panose="02030602050306030303" pitchFamily="18" charset="0"/>
              </a:rPr>
              <a:t>.</a:t>
            </a:r>
            <a:endParaRPr lang="es-ES" altLang="es-UY" sz="2600">
              <a:latin typeface="Constantia" panose="02030602050306030303" pitchFamily="18" charset="0"/>
            </a:endParaRPr>
          </a:p>
        </p:txBody>
      </p:sp>
      <p:sp>
        <p:nvSpPr>
          <p:cNvPr id="45060" name="1 CuadroTexto">
            <a:extLst>
              <a:ext uri="{FF2B5EF4-FFF2-40B4-BE49-F238E27FC236}">
                <a16:creationId xmlns:a16="http://schemas.microsoft.com/office/drawing/2014/main" id="{5FB21CF8-49BA-4C97-8447-ABD779354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5527675"/>
            <a:ext cx="59769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1200">
                <a:latin typeface="Constantia" panose="02030602050306030303" pitchFamily="18" charset="0"/>
              </a:rPr>
              <a:t>*:Almirón, Tikhomirova, Trejo, García, Vol 4, Art 4, Liderazgo Transaccional vs Liderazgo transformacional.</a:t>
            </a:r>
          </a:p>
        </p:txBody>
      </p:sp>
      <p:pic>
        <p:nvPicPr>
          <p:cNvPr id="2" name="ppt 27">
            <a:hlinkClick r:id="" action="ppaction://media"/>
            <a:extLst>
              <a:ext uri="{FF2B5EF4-FFF2-40B4-BE49-F238E27FC236}">
                <a16:creationId xmlns:a16="http://schemas.microsoft.com/office/drawing/2014/main" id="{2BC298B5-2F83-449F-8BEE-3881C4CD5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638" y="5411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>
            <a:extLst>
              <a:ext uri="{FF2B5EF4-FFF2-40B4-BE49-F238E27FC236}">
                <a16:creationId xmlns:a16="http://schemas.microsoft.com/office/drawing/2014/main" id="{9B94E9E0-0EF9-43C9-A000-5B9CEDD0BAB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899592" y="116632"/>
            <a:ext cx="7772400" cy="1470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" altLang="es-UY" dirty="0" err="1">
                <a:solidFill>
                  <a:srgbClr val="003399"/>
                </a:solidFill>
                <a:effectLst/>
                <a:latin typeface="Constantia" pitchFamily="18" charset="0"/>
              </a:rPr>
              <a:t>Cap</a:t>
            </a:r>
            <a:r>
              <a:rPr lang="es-ES" altLang="es-UY" dirty="0">
                <a:solidFill>
                  <a:srgbClr val="003399"/>
                </a:solidFill>
                <a:effectLst/>
                <a:latin typeface="Constantia" pitchFamily="18" charset="0"/>
              </a:rPr>
              <a:t> 5. Liderazgo</a:t>
            </a:r>
          </a:p>
        </p:txBody>
      </p:sp>
      <p:sp>
        <p:nvSpPr>
          <p:cNvPr id="46083" name="2 Subtítulo">
            <a:extLst>
              <a:ext uri="{FF2B5EF4-FFF2-40B4-BE49-F238E27FC236}">
                <a16:creationId xmlns:a16="http://schemas.microsoft.com/office/drawing/2014/main" id="{768B8987-5A4B-4732-8BA2-ECD37CE3A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250" y="1268413"/>
            <a:ext cx="6400800" cy="504825"/>
          </a:xfrm>
        </p:spPr>
        <p:txBody>
          <a:bodyPr/>
          <a:lstStyle/>
          <a:p>
            <a:pPr marR="0"/>
            <a:r>
              <a:rPr lang="es-UY" altLang="es-UY">
                <a:solidFill>
                  <a:srgbClr val="003399"/>
                </a:solidFill>
                <a:latin typeface="Constantia" panose="02030602050306030303" pitchFamily="18" charset="0"/>
              </a:rPr>
              <a:t>Requisitos de la Norma ISO 9001:2015</a:t>
            </a:r>
          </a:p>
          <a:p>
            <a:pPr marR="0"/>
            <a:endParaRPr lang="es-UY" altLang="es-UY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sp>
        <p:nvSpPr>
          <p:cNvPr id="46084" name="2 CuadroTexto">
            <a:extLst>
              <a:ext uri="{FF2B5EF4-FFF2-40B4-BE49-F238E27FC236}">
                <a16:creationId xmlns:a16="http://schemas.microsoft.com/office/drawing/2014/main" id="{B185F7B4-69C0-4A25-874E-627BA6D20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916113"/>
            <a:ext cx="69119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s-ES" altLang="es-UY" sz="2400">
                <a:solidFill>
                  <a:srgbClr val="0066CC"/>
                </a:solidFill>
                <a:latin typeface="Constantia" panose="02030602050306030303" pitchFamily="18" charset="0"/>
              </a:rPr>
              <a:t>5.1 Liderazgo y compromiso</a:t>
            </a:r>
          </a:p>
          <a:p>
            <a:pPr lvl="1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UY" sz="2400">
                <a:solidFill>
                  <a:srgbClr val="0066CC"/>
                </a:solidFill>
                <a:latin typeface="Constantia" panose="02030602050306030303" pitchFamily="18" charset="0"/>
              </a:rPr>
              <a:t>5.1.1 Generalidades</a:t>
            </a:r>
          </a:p>
          <a:p>
            <a:pPr lvl="1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UY" sz="2400">
                <a:solidFill>
                  <a:srgbClr val="0066CC"/>
                </a:solidFill>
                <a:latin typeface="Constantia" panose="02030602050306030303" pitchFamily="18" charset="0"/>
              </a:rPr>
              <a:t>5.1.2 Enfoque al cliente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s-ES" altLang="es-UY" sz="2400">
                <a:solidFill>
                  <a:srgbClr val="0066CC"/>
                </a:solidFill>
                <a:latin typeface="Constantia" panose="02030602050306030303" pitchFamily="18" charset="0"/>
              </a:rPr>
              <a:t>5.2 Política</a:t>
            </a:r>
          </a:p>
          <a:p>
            <a:pPr lvl="1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UY" sz="2400">
                <a:solidFill>
                  <a:srgbClr val="0066CC"/>
                </a:solidFill>
                <a:latin typeface="Constantia" panose="02030602050306030303" pitchFamily="18" charset="0"/>
              </a:rPr>
              <a:t> 5.2.1 Política de la calidad</a:t>
            </a:r>
          </a:p>
          <a:p>
            <a:pPr lvl="1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s-UY" sz="2400">
                <a:solidFill>
                  <a:srgbClr val="0066CC"/>
                </a:solidFill>
                <a:latin typeface="Constantia" panose="02030602050306030303" pitchFamily="18" charset="0"/>
              </a:rPr>
              <a:t>5.2.2 Comunicación de la política de la calidad.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s-ES" altLang="es-UY" sz="2400">
                <a:solidFill>
                  <a:srgbClr val="0066CC"/>
                </a:solidFill>
                <a:latin typeface="Constantia" panose="02030602050306030303" pitchFamily="18" charset="0"/>
              </a:rPr>
              <a:t>5.3 Roles, responsabilidades y autoridades dentro de la organización</a:t>
            </a:r>
          </a:p>
        </p:txBody>
      </p:sp>
      <p:pic>
        <p:nvPicPr>
          <p:cNvPr id="2" name="ppt 28">
            <a:hlinkClick r:id="" action="ppaction://media"/>
            <a:extLst>
              <a:ext uri="{FF2B5EF4-FFF2-40B4-BE49-F238E27FC236}">
                <a16:creationId xmlns:a16="http://schemas.microsoft.com/office/drawing/2014/main" id="{FB60C74C-69FD-4DCA-8053-A0976A8DE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7192" y="13751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4 CuadroTexto">
            <a:extLst>
              <a:ext uri="{FF2B5EF4-FFF2-40B4-BE49-F238E27FC236}">
                <a16:creationId xmlns:a16="http://schemas.microsoft.com/office/drawing/2014/main" id="{DB76832C-298D-4922-A93C-85FAA2420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84313"/>
            <a:ext cx="8785225" cy="44942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s-UY" altLang="es-UY" sz="2200" dirty="0">
                <a:solidFill>
                  <a:srgbClr val="003399"/>
                </a:solidFill>
                <a:latin typeface="Constantia" pitchFamily="18" charset="0"/>
              </a:rPr>
              <a:t>La alta dirección debe demostrar liderazgo y compromiso con respecto al sistema de gestión de la calidad:</a:t>
            </a:r>
            <a:endParaRPr lang="es-UY" altLang="es-UY" sz="1200" dirty="0">
              <a:solidFill>
                <a:srgbClr val="003399"/>
              </a:solidFill>
              <a:latin typeface="Constantia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s-UY" altLang="es-UY" sz="1200" dirty="0">
                <a:solidFill>
                  <a:srgbClr val="003399"/>
                </a:solidFill>
                <a:latin typeface="+mn-lt"/>
              </a:rPr>
              <a:t> </a:t>
            </a:r>
            <a:endParaRPr lang="es-UY" altLang="es-UY" sz="700" dirty="0">
              <a:solidFill>
                <a:srgbClr val="003399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Blip>
                <a:blip r:embed="rId4"/>
              </a:buBlip>
              <a:defRPr/>
            </a:pPr>
            <a:r>
              <a:rPr lang="es-UY" altLang="es-UY" sz="2200" dirty="0">
                <a:solidFill>
                  <a:srgbClr val="003399"/>
                </a:solidFill>
                <a:latin typeface="Constantia" pitchFamily="18" charset="0"/>
              </a:rPr>
              <a:t> asumiendo la responsabilidad y obligación de rendir cuentas con relación a la eficacia del sistema de gestión  de la calidad;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Blip>
                <a:blip r:embed="rId4"/>
              </a:buBlip>
              <a:defRPr/>
            </a:pPr>
            <a:r>
              <a:rPr lang="es-UY" altLang="es-UY" sz="2200" dirty="0">
                <a:solidFill>
                  <a:srgbClr val="003399"/>
                </a:solidFill>
                <a:latin typeface="Constantia" pitchFamily="18" charset="0"/>
              </a:rPr>
              <a:t> asegurándose que se establezcan la política de la calidad y los objetivos de la calidad para el sistema de gestión de la calidad, y que éstos sean compatibles con el contexto y la dirección estratégica de la organización;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Blip>
                <a:blip r:embed="rId4"/>
              </a:buBlip>
              <a:defRPr/>
            </a:pPr>
            <a:r>
              <a:rPr lang="es-UY" altLang="es-UY" sz="2200" dirty="0">
                <a:solidFill>
                  <a:srgbClr val="003399"/>
                </a:solidFill>
                <a:latin typeface="Constantia" pitchFamily="18" charset="0"/>
              </a:rPr>
              <a:t> asegurándose de la integración de los requisitos del sistema de gestión de la calidad en los procesos de negocio de la organización;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itchFamily="2" charset="2"/>
              <a:buBlip>
                <a:blip r:embed="rId4"/>
              </a:buBlip>
              <a:defRPr/>
            </a:pPr>
            <a:r>
              <a:rPr lang="es-UY" altLang="es-UY" sz="2200" dirty="0">
                <a:solidFill>
                  <a:srgbClr val="003399"/>
                </a:solidFill>
                <a:latin typeface="Constantia" pitchFamily="18" charset="0"/>
              </a:rPr>
              <a:t> promoviendo el uso del enfoque a procesos y el pensamiento basado en riesgos;</a:t>
            </a:r>
          </a:p>
        </p:txBody>
      </p:sp>
      <p:sp>
        <p:nvSpPr>
          <p:cNvPr id="47107" name="5 CuadroTexto">
            <a:extLst>
              <a:ext uri="{FF2B5EF4-FFF2-40B4-BE49-F238E27FC236}">
                <a16:creationId xmlns:a16="http://schemas.microsoft.com/office/drawing/2014/main" id="{90E5546D-5536-4C3E-98B4-326B37AAF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60350"/>
            <a:ext cx="8258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s-UY" sz="3200">
                <a:solidFill>
                  <a:srgbClr val="003399"/>
                </a:solidFill>
                <a:latin typeface="Constantia" panose="02030602050306030303" pitchFamily="18" charset="0"/>
              </a:rPr>
              <a:t>5.1 Liderazgo y compromiso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s-UY" sz="3200">
                <a:solidFill>
                  <a:srgbClr val="003399"/>
                </a:solidFill>
                <a:latin typeface="Constantia" panose="02030602050306030303" pitchFamily="18" charset="0"/>
              </a:rPr>
              <a:t>5.1.1 Generalidades</a:t>
            </a:r>
          </a:p>
        </p:txBody>
      </p:sp>
      <p:pic>
        <p:nvPicPr>
          <p:cNvPr id="2" name="ppt 29">
            <a:hlinkClick r:id="" action="ppaction://media"/>
            <a:extLst>
              <a:ext uri="{FF2B5EF4-FFF2-40B4-BE49-F238E27FC236}">
                <a16:creationId xmlns:a16="http://schemas.microsoft.com/office/drawing/2014/main" id="{2BF1C60A-0BC0-4102-9548-AD2F708D0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6135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7">
            <a:extLst>
              <a:ext uri="{FF2B5EF4-FFF2-40B4-BE49-F238E27FC236}">
                <a16:creationId xmlns:a16="http://schemas.microsoft.com/office/drawing/2014/main" id="{33F9BEC5-3F97-49D6-BC9B-863A9EE2D7B4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203325"/>
            <a:ext cx="7489825" cy="4897438"/>
            <a:chOff x="0" y="0"/>
            <a:chExt cx="623" cy="356"/>
          </a:xfrm>
        </p:grpSpPr>
        <p:sp>
          <p:nvSpPr>
            <p:cNvPr id="3" name="AutoShape 22">
              <a:extLst>
                <a:ext uri="{FF2B5EF4-FFF2-40B4-BE49-F238E27FC236}">
                  <a16:creationId xmlns:a16="http://schemas.microsoft.com/office/drawing/2014/main" id="{4D8A8D1A-7624-4711-9FDD-FD3881A4F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0"/>
              <a:ext cx="350" cy="356"/>
            </a:xfrm>
            <a:prstGeom prst="roundRect">
              <a:avLst>
                <a:gd name="adj" fmla="val 16667"/>
              </a:avLst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" name="Oval 15">
              <a:extLst>
                <a:ext uri="{FF2B5EF4-FFF2-40B4-BE49-F238E27FC236}">
                  <a16:creationId xmlns:a16="http://schemas.microsoft.com/office/drawing/2014/main" id="{EAF98C29-DE7A-43C3-A4F6-255EC89C4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" y="38"/>
              <a:ext cx="306" cy="295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" name="AutoShape 32">
              <a:extLst>
                <a:ext uri="{FF2B5EF4-FFF2-40B4-BE49-F238E27FC236}">
                  <a16:creationId xmlns:a16="http://schemas.microsoft.com/office/drawing/2014/main" id="{08EB1711-82C0-4DFE-B861-0096BCFDF6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930139">
              <a:off x="496" y="179"/>
              <a:ext cx="22" cy="33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xmlns:mc="http://schemas.openxmlformats.org/markup-compatibility/2006" xmlns:a14="http://schemas.microsoft.com/office/drawing/2010/main" val="666699" mc:Ignorable="a14" a14:legacySpreadsheetColorIndex="54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" name="AutoShape 31">
              <a:extLst>
                <a:ext uri="{FF2B5EF4-FFF2-40B4-BE49-F238E27FC236}">
                  <a16:creationId xmlns:a16="http://schemas.microsoft.com/office/drawing/2014/main" id="{F5CB2ACB-9FBC-47B7-9CFC-710CDB56D6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85818">
              <a:off x="496" y="153"/>
              <a:ext cx="22" cy="33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xmlns:mc="http://schemas.openxmlformats.org/markup-compatibility/2006" xmlns:a14="http://schemas.microsoft.com/office/drawing/2010/main" val="666699" mc:Ignorable="a14" a14:legacySpreadsheetColorIndex="54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6A6ADC49-44CB-43D7-8D6E-77E4989CE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" y="72"/>
              <a:ext cx="84" cy="6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 lIns="27432" tIns="18288" rIns="27432" bIns="18288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Apoyo y Operación </a:t>
              </a:r>
            </a:p>
            <a:p>
              <a:pPr algn="ctr" eaLnBrk="1" fontAlgn="auto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 sz="1000"/>
              </a:pPr>
              <a:endParaRPr lang="es-UY" sz="1050" kern="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1" fontAlgn="auto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(7,8)</a:t>
              </a:r>
            </a:p>
          </p:txBody>
        </p:sp>
        <p:sp>
          <p:nvSpPr>
            <p:cNvPr id="8" name="Oval 2">
              <a:extLst>
                <a:ext uri="{FF2B5EF4-FFF2-40B4-BE49-F238E27FC236}">
                  <a16:creationId xmlns:a16="http://schemas.microsoft.com/office/drawing/2014/main" id="{C458C9FB-1C17-4B31-A729-9C7D38DB7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" y="154"/>
              <a:ext cx="90" cy="72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 lIns="27432" tIns="18288" rIns="27432" bIns="18288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Evaluación del desempeño (9)</a:t>
              </a:r>
            </a:p>
          </p:txBody>
        </p:sp>
        <p:sp>
          <p:nvSpPr>
            <p:cNvPr id="9" name="Oval 3">
              <a:extLst>
                <a:ext uri="{FF2B5EF4-FFF2-40B4-BE49-F238E27FC236}">
                  <a16:creationId xmlns:a16="http://schemas.microsoft.com/office/drawing/2014/main" id="{CDD612EC-6506-461A-9561-FED544D48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" y="157"/>
              <a:ext cx="77" cy="6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800080" mc:Ignorable="a14" a14:legacySpreadsheetColorIndex="2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 lIns="27432" tIns="18288" rIns="27432" bIns="18288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FFFFFF"/>
                  </a:solidFill>
                  <a:latin typeface="Arial"/>
                  <a:cs typeface="Arial"/>
                </a:rPr>
                <a:t>Liderazgo (5)</a:t>
              </a:r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D6BFC8FF-2DFB-4E97-B4AF-5531AF234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56"/>
              <a:ext cx="96" cy="67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 lIns="27432" tIns="18288" rIns="27432" bIns="18288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Planificación</a:t>
              </a:r>
            </a:p>
            <a:p>
              <a:pPr algn="ctr" eaLnBrk="1" fontAlgn="auto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 sz="1000"/>
              </a:pPr>
              <a:endParaRPr lang="es-UY" sz="1050" kern="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eaLnBrk="1" fontAlgn="auto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(6)</a:t>
              </a: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E08772C5-1484-45EB-A291-F8CE2130F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241"/>
              <a:ext cx="71" cy="6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</p:spPr>
          <p:txBody>
            <a:bodyPr lIns="27432" tIns="18288" rIns="27432" bIns="18288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000000"/>
                  </a:solidFill>
                  <a:latin typeface="Arial"/>
                  <a:cs typeface="Arial"/>
                </a:rPr>
                <a:t>Mejora (10)</a:t>
              </a:r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79F9E7F8-5516-44C8-BF03-F971E4F43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93"/>
              <a:ext cx="33" cy="49"/>
            </a:xfrm>
            <a:custGeom>
              <a:avLst/>
              <a:gdLst>
                <a:gd name="T0" fmla="*/ 23 w 21600"/>
                <a:gd name="T1" fmla="*/ 0 h 21600"/>
                <a:gd name="T2" fmla="*/ 23 w 21600"/>
                <a:gd name="T3" fmla="*/ 28 h 21600"/>
                <a:gd name="T4" fmla="*/ 5 w 21600"/>
                <a:gd name="T5" fmla="*/ 49 h 21600"/>
                <a:gd name="T6" fmla="*/ 33 w 21600"/>
                <a:gd name="T7" fmla="*/ 1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3086 h 21600"/>
                <a:gd name="T14" fmla="*/ 18327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3" name="AutoShape 9">
              <a:extLst>
                <a:ext uri="{FF2B5EF4-FFF2-40B4-BE49-F238E27FC236}">
                  <a16:creationId xmlns:a16="http://schemas.microsoft.com/office/drawing/2014/main" id="{67B81AC0-AECD-403A-8D21-7EB68D6C38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50" y="92"/>
              <a:ext cx="33" cy="49"/>
            </a:xfrm>
            <a:custGeom>
              <a:avLst/>
              <a:gdLst>
                <a:gd name="T0" fmla="*/ 23 w 21600"/>
                <a:gd name="T1" fmla="*/ 0 h 21600"/>
                <a:gd name="T2" fmla="*/ 23 w 21600"/>
                <a:gd name="T3" fmla="*/ 28 h 21600"/>
                <a:gd name="T4" fmla="*/ 5 w 21600"/>
                <a:gd name="T5" fmla="*/ 49 h 21600"/>
                <a:gd name="T6" fmla="*/ 33 w 21600"/>
                <a:gd name="T7" fmla="*/ 1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3086 h 21600"/>
                <a:gd name="T14" fmla="*/ 18327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4" name="AutoShape 10">
              <a:extLst>
                <a:ext uri="{FF2B5EF4-FFF2-40B4-BE49-F238E27FC236}">
                  <a16:creationId xmlns:a16="http://schemas.microsoft.com/office/drawing/2014/main" id="{0BF21B86-8914-4F25-B2AA-17ECEA7E47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48" y="231"/>
              <a:ext cx="33" cy="49"/>
            </a:xfrm>
            <a:custGeom>
              <a:avLst/>
              <a:gdLst>
                <a:gd name="T0" fmla="*/ 23 w 21600"/>
                <a:gd name="T1" fmla="*/ 0 h 21600"/>
                <a:gd name="T2" fmla="*/ 23 w 21600"/>
                <a:gd name="T3" fmla="*/ 28 h 21600"/>
                <a:gd name="T4" fmla="*/ 5 w 21600"/>
                <a:gd name="T5" fmla="*/ 49 h 21600"/>
                <a:gd name="T6" fmla="*/ 33 w 21600"/>
                <a:gd name="T7" fmla="*/ 1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3086 h 21600"/>
                <a:gd name="T14" fmla="*/ 18327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5" name="AutoShape 11">
              <a:extLst>
                <a:ext uri="{FF2B5EF4-FFF2-40B4-BE49-F238E27FC236}">
                  <a16:creationId xmlns:a16="http://schemas.microsoft.com/office/drawing/2014/main" id="{7A1C5683-FE05-4C0D-A398-823072227A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04" y="230"/>
              <a:ext cx="33" cy="49"/>
            </a:xfrm>
            <a:custGeom>
              <a:avLst/>
              <a:gdLst>
                <a:gd name="T0" fmla="*/ 23 w 21600"/>
                <a:gd name="T1" fmla="*/ 0 h 21600"/>
                <a:gd name="T2" fmla="*/ 23 w 21600"/>
                <a:gd name="T3" fmla="*/ 28 h 21600"/>
                <a:gd name="T4" fmla="*/ 5 w 21600"/>
                <a:gd name="T5" fmla="*/ 49 h 21600"/>
                <a:gd name="T6" fmla="*/ 33 w 21600"/>
                <a:gd name="T7" fmla="*/ 1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3086 h 21600"/>
                <a:gd name="T14" fmla="*/ 18327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cxnSp>
          <p:nvCxnSpPr>
            <p:cNvPr id="18450" name="AutoShape 12">
              <a:extLst>
                <a:ext uri="{FF2B5EF4-FFF2-40B4-BE49-F238E27FC236}">
                  <a16:creationId xmlns:a16="http://schemas.microsoft.com/office/drawing/2014/main" id="{17050E7D-3251-4545-A6E2-C49F4473274D}"/>
                </a:ext>
              </a:extLst>
            </p:cNvPr>
            <p:cNvCxnSpPr>
              <a:cxnSpLocks noChangeShapeType="1"/>
              <a:stCxn id="7" idx="4"/>
              <a:endCxn id="9" idx="0"/>
            </p:cNvCxnSpPr>
            <p:nvPr/>
          </p:nvCxnSpPr>
          <p:spPr bwMode="auto">
            <a:xfrm flipH="1">
              <a:off x="291" y="137"/>
              <a:ext cx="4" cy="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AutoShape 13">
              <a:extLst>
                <a:ext uri="{FF2B5EF4-FFF2-40B4-BE49-F238E27FC236}">
                  <a16:creationId xmlns:a16="http://schemas.microsoft.com/office/drawing/2014/main" id="{D1F74EA3-475B-47DB-A8E4-4B699A5F65E6}"/>
                </a:ext>
              </a:extLst>
            </p:cNvPr>
            <p:cNvCxnSpPr>
              <a:cxnSpLocks noChangeShapeType="1"/>
              <a:stCxn id="9" idx="4"/>
              <a:endCxn id="11" idx="0"/>
            </p:cNvCxnSpPr>
            <p:nvPr/>
          </p:nvCxnSpPr>
          <p:spPr bwMode="auto">
            <a:xfrm>
              <a:off x="291" y="222"/>
              <a:ext cx="2" cy="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2" name="AutoShape 14">
              <a:extLst>
                <a:ext uri="{FF2B5EF4-FFF2-40B4-BE49-F238E27FC236}">
                  <a16:creationId xmlns:a16="http://schemas.microsoft.com/office/drawing/2014/main" id="{4BC448AC-9778-4146-BB17-80FE9715209F}"/>
                </a:ext>
              </a:extLst>
            </p:cNvPr>
            <p:cNvCxnSpPr>
              <a:cxnSpLocks noChangeShapeType="1"/>
              <a:stCxn id="9" idx="6"/>
              <a:endCxn id="8" idx="2"/>
            </p:cNvCxnSpPr>
            <p:nvPr/>
          </p:nvCxnSpPr>
          <p:spPr bwMode="auto">
            <a:xfrm>
              <a:off x="329" y="190"/>
              <a:ext cx="1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3" name="AutoShape 17">
              <a:extLst>
                <a:ext uri="{FF2B5EF4-FFF2-40B4-BE49-F238E27FC236}">
                  <a16:creationId xmlns:a16="http://schemas.microsoft.com/office/drawing/2014/main" id="{68A3DCEA-29ED-464A-A0FB-8950E91FFD82}"/>
                </a:ext>
              </a:extLst>
            </p:cNvPr>
            <p:cNvCxnSpPr>
              <a:cxnSpLocks noChangeShapeType="1"/>
              <a:stCxn id="10" idx="6"/>
              <a:endCxn id="9" idx="2"/>
            </p:cNvCxnSpPr>
            <p:nvPr/>
          </p:nvCxnSpPr>
          <p:spPr bwMode="auto">
            <a:xfrm>
              <a:off x="240" y="190"/>
              <a:ext cx="1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A6499F7B-078B-4707-B7F8-E7C812B37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" y="132"/>
              <a:ext cx="54" cy="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27432" tIns="22860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00" kern="0">
                  <a:solidFill>
                    <a:srgbClr val="000000"/>
                  </a:solidFill>
                  <a:latin typeface="Arial"/>
                  <a:cs typeface="Arial"/>
                </a:rPr>
                <a:t>Planificar</a:t>
              </a:r>
            </a:p>
          </p:txBody>
        </p:sp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DB51A6C8-E58B-4BD5-934D-9ED34E734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" y="134"/>
              <a:ext cx="54" cy="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27432" tIns="22860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00" kern="0">
                  <a:solidFill>
                    <a:srgbClr val="000000"/>
                  </a:solidFill>
                  <a:latin typeface="Arial"/>
                  <a:cs typeface="Arial"/>
                </a:rPr>
                <a:t>Hacer</a:t>
              </a:r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43E383A6-5D67-4292-8F86-3488963C8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" y="233"/>
              <a:ext cx="54" cy="14"/>
            </a:xfrm>
            <a:prstGeom prst="rect">
              <a:avLst/>
            </a:prstGeom>
            <a:noFill/>
            <a:ln>
              <a:noFill/>
            </a:ln>
          </p:spPr>
          <p:txBody>
            <a:bodyPr lIns="27432" tIns="22860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00" kern="0">
                  <a:solidFill>
                    <a:srgbClr val="000000"/>
                  </a:solidFill>
                  <a:latin typeface="Arial"/>
                  <a:cs typeface="Arial"/>
                </a:rPr>
                <a:t>Verificar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C7C983AE-F1C4-4664-B517-EA9F6C4AC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" y="235"/>
              <a:ext cx="39" cy="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27432" tIns="22860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00" kern="0">
                  <a:solidFill>
                    <a:srgbClr val="000000"/>
                  </a:solidFill>
                  <a:latin typeface="Arial"/>
                  <a:cs typeface="Arial"/>
                </a:rPr>
                <a:t>Actuar</a:t>
              </a:r>
            </a:p>
          </p:txBody>
        </p:sp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1A669F55-D624-4B2C-89B6-B48E9B494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" y="10"/>
              <a:ext cx="253" cy="18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</p:spPr>
          <p:txBody>
            <a:bodyPr lIns="27432" tIns="22860" rIns="0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000000"/>
                  </a:solidFill>
                  <a:latin typeface="Arial"/>
                  <a:cs typeface="Arial"/>
                </a:rPr>
                <a:t>Sistema de Gestión de la Calidad </a:t>
              </a:r>
            </a:p>
          </p:txBody>
        </p:sp>
        <p:sp>
          <p:nvSpPr>
            <p:cNvPr id="25" name="Text Box 24">
              <a:extLst>
                <a:ext uri="{FF2B5EF4-FFF2-40B4-BE49-F238E27FC236}">
                  <a16:creationId xmlns:a16="http://schemas.microsoft.com/office/drawing/2014/main" id="{BF4F7F64-5753-4AC1-BBA1-0C62C3EFA4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" y="41"/>
              <a:ext cx="91" cy="57"/>
            </a:xfrm>
            <a:prstGeom prst="rect">
              <a:avLst/>
            </a:prstGeom>
            <a:noFill/>
            <a:ln>
              <a:noFill/>
            </a:ln>
          </p:spPr>
          <p:txBody>
            <a:bodyPr lIns="27432" tIns="18288" rIns="27432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Organización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y su contexto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(4)</a:t>
              </a:r>
            </a:p>
          </p:txBody>
        </p:sp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20C8C120-60E4-41A3-9559-6E28A0F57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" y="143"/>
              <a:ext cx="91" cy="57"/>
            </a:xfrm>
            <a:prstGeom prst="rect">
              <a:avLst/>
            </a:prstGeom>
            <a:noFill/>
            <a:ln>
              <a:noFill/>
            </a:ln>
          </p:spPr>
          <p:txBody>
            <a:bodyPr lIns="27432" tIns="18288" rIns="27432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 dirty="0">
                  <a:solidFill>
                    <a:srgbClr val="000000"/>
                  </a:solidFill>
                  <a:latin typeface="Arial"/>
                  <a:cs typeface="Arial"/>
                </a:rPr>
                <a:t>Requisitos del cliente</a:t>
              </a: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32039174-0283-4C52-BA42-2C5FD86286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74"/>
              <a:ext cx="94" cy="77"/>
            </a:xfrm>
            <a:prstGeom prst="rect">
              <a:avLst/>
            </a:prstGeom>
            <a:noFill/>
            <a:ln>
              <a:noFill/>
            </a:ln>
          </p:spPr>
          <p:txBody>
            <a:bodyPr lIns="27432" tIns="18288" rIns="27432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000000"/>
                  </a:solidFill>
                  <a:latin typeface="Arial"/>
                  <a:cs typeface="Arial"/>
                </a:rPr>
                <a:t>Necesidades y expectativas de las partes interesadas pertinentes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000000"/>
                  </a:solidFill>
                  <a:latin typeface="Arial"/>
                  <a:cs typeface="Arial"/>
                </a:rPr>
                <a:t>(4)</a:t>
              </a:r>
            </a:p>
          </p:txBody>
        </p:sp>
        <p:sp>
          <p:nvSpPr>
            <p:cNvPr id="28" name="Text Box 27">
              <a:extLst>
                <a:ext uri="{FF2B5EF4-FFF2-40B4-BE49-F238E27FC236}">
                  <a16:creationId xmlns:a16="http://schemas.microsoft.com/office/drawing/2014/main" id="{F70DD030-B8D8-4FD2-899F-0E41C56AC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" y="129"/>
              <a:ext cx="90" cy="24"/>
            </a:xfrm>
            <a:prstGeom prst="rect">
              <a:avLst/>
            </a:prstGeom>
            <a:noFill/>
            <a:ln>
              <a:noFill/>
            </a:ln>
          </p:spPr>
          <p:txBody>
            <a:bodyPr lIns="27432" tIns="18288" rIns="27432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000000"/>
                  </a:solidFill>
                  <a:latin typeface="Arial"/>
                  <a:cs typeface="Arial"/>
                </a:rPr>
                <a:t>Satisfacción del cliente</a:t>
              </a:r>
            </a:p>
          </p:txBody>
        </p:sp>
        <p:sp>
          <p:nvSpPr>
            <p:cNvPr id="29" name="Text Box 28">
              <a:extLst>
                <a:ext uri="{FF2B5EF4-FFF2-40B4-BE49-F238E27FC236}">
                  <a16:creationId xmlns:a16="http://schemas.microsoft.com/office/drawing/2014/main" id="{2901A2F9-27B4-4A07-9E6E-000CAC85F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177"/>
              <a:ext cx="90" cy="24"/>
            </a:xfrm>
            <a:prstGeom prst="rect">
              <a:avLst/>
            </a:prstGeom>
            <a:noFill/>
            <a:ln>
              <a:noFill/>
            </a:ln>
          </p:spPr>
          <p:txBody>
            <a:bodyPr lIns="27432" tIns="18288" rIns="27432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000000"/>
                  </a:solidFill>
                  <a:latin typeface="Arial"/>
                  <a:cs typeface="Arial"/>
                </a:rPr>
                <a:t>Resultados del SGC</a:t>
              </a:r>
            </a:p>
          </p:txBody>
        </p:sp>
        <p:sp>
          <p:nvSpPr>
            <p:cNvPr id="30" name="Text Box 29">
              <a:extLst>
                <a:ext uri="{FF2B5EF4-FFF2-40B4-BE49-F238E27FC236}">
                  <a16:creationId xmlns:a16="http://schemas.microsoft.com/office/drawing/2014/main" id="{AC6A50CF-2F45-4FE9-AA5B-3DF6E5B72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" y="226"/>
              <a:ext cx="90" cy="24"/>
            </a:xfrm>
            <a:prstGeom prst="rect">
              <a:avLst/>
            </a:prstGeom>
            <a:noFill/>
            <a:ln>
              <a:noFill/>
            </a:ln>
          </p:spPr>
          <p:txBody>
            <a:bodyPr lIns="27432" tIns="18288" rIns="27432" bIns="0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es-UY" sz="1050" kern="0">
                  <a:solidFill>
                    <a:srgbClr val="000000"/>
                  </a:solidFill>
                  <a:latin typeface="Arial"/>
                  <a:cs typeface="Arial"/>
                </a:rPr>
                <a:t>Productos y servicios</a:t>
              </a:r>
            </a:p>
          </p:txBody>
        </p:sp>
        <p:sp>
          <p:nvSpPr>
            <p:cNvPr id="31" name="AutoShape 30">
              <a:extLst>
                <a:ext uri="{FF2B5EF4-FFF2-40B4-BE49-F238E27FC236}">
                  <a16:creationId xmlns:a16="http://schemas.microsoft.com/office/drawing/2014/main" id="{D648B536-7251-4368-8386-E5761D97A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74"/>
              <a:ext cx="54" cy="19"/>
            </a:xfrm>
            <a:prstGeom prst="leftRightArrow">
              <a:avLst>
                <a:gd name="adj1" fmla="val 50000"/>
                <a:gd name="adj2" fmla="val 56842"/>
              </a:avLst>
            </a:prstGeom>
            <a:solidFill>
              <a:srgbClr xmlns:mc="http://schemas.openxmlformats.org/markup-compatibility/2006" xmlns:a14="http://schemas.microsoft.com/office/drawing/2010/main" val="666699" mc:Ignorable="a14" a14:legacySpreadsheetColorIndex="54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2" name="AutoShape 33">
              <a:extLst>
                <a:ext uri="{FF2B5EF4-FFF2-40B4-BE49-F238E27FC236}">
                  <a16:creationId xmlns:a16="http://schemas.microsoft.com/office/drawing/2014/main" id="{8F52F07A-F458-4DB4-83EB-1035FDE4AD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4693">
              <a:off x="76" y="84"/>
              <a:ext cx="68" cy="15"/>
            </a:xfrm>
            <a:prstGeom prst="rightArrow">
              <a:avLst>
                <a:gd name="adj1" fmla="val 50000"/>
                <a:gd name="adj2" fmla="val 113333"/>
              </a:avLst>
            </a:prstGeom>
            <a:solidFill>
              <a:srgbClr xmlns:mc="http://schemas.openxmlformats.org/markup-compatibility/2006" xmlns:a14="http://schemas.microsoft.com/office/drawing/2010/main" val="666699" mc:Ignorable="a14" a14:legacySpreadsheetColorIndex="54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3" name="AutoShape 35">
              <a:extLst>
                <a:ext uri="{FF2B5EF4-FFF2-40B4-BE49-F238E27FC236}">
                  <a16:creationId xmlns:a16="http://schemas.microsoft.com/office/drawing/2014/main" id="{C1E2A381-DAA8-4945-8862-C1EFAD0E9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1"/>
              <a:ext cx="33" cy="16"/>
            </a:xfrm>
            <a:prstGeom prst="rightArrow">
              <a:avLst>
                <a:gd name="adj1" fmla="val 50000"/>
                <a:gd name="adj2" fmla="val 51563"/>
              </a:avLst>
            </a:prstGeom>
            <a:solidFill>
              <a:srgbClr xmlns:mc="http://schemas.openxmlformats.org/markup-compatibility/2006" xmlns:a14="http://schemas.microsoft.com/office/drawing/2010/main" val="666699" mc:Ignorable="a14" a14:legacySpreadsheetColorIndex="54"/>
            </a:solidFill>
            <a:ln w="9525" algn="ctr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4" name="AutoShape 36">
              <a:extLst>
                <a:ext uri="{FF2B5EF4-FFF2-40B4-BE49-F238E27FC236}">
                  <a16:creationId xmlns:a16="http://schemas.microsoft.com/office/drawing/2014/main" id="{02BC6295-6D4D-4392-B73F-37D593302E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21404">
              <a:off x="76" y="307"/>
              <a:ext cx="68" cy="15"/>
            </a:xfrm>
            <a:prstGeom prst="rightArrow">
              <a:avLst>
                <a:gd name="adj1" fmla="val 50000"/>
                <a:gd name="adj2" fmla="val 113333"/>
              </a:avLst>
            </a:prstGeom>
            <a:solidFill>
              <a:srgbClr xmlns:mc="http://schemas.openxmlformats.org/markup-compatibility/2006" xmlns:a14="http://schemas.microsoft.com/office/drawing/2010/main" val="666699" mc:Ignorable="a14" a14:legacySpreadsheetColorIndex="54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UY" sz="320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18435" name="34 CuadroTexto">
            <a:extLst>
              <a:ext uri="{FF2B5EF4-FFF2-40B4-BE49-F238E27FC236}">
                <a16:creationId xmlns:a16="http://schemas.microsoft.com/office/drawing/2014/main" id="{4207B26F-3302-4E57-B588-9B46F5507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0350"/>
            <a:ext cx="7200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s-UY" sz="4800" b="1">
                <a:solidFill>
                  <a:srgbClr val="003399"/>
                </a:solidFill>
                <a:latin typeface="Constantia" panose="02030602050306030303" pitchFamily="18" charset="0"/>
              </a:rPr>
              <a:t>Introducción</a:t>
            </a:r>
          </a:p>
        </p:txBody>
      </p:sp>
      <p:pic>
        <p:nvPicPr>
          <p:cNvPr id="2" name="ppt 3">
            <a:hlinkClick r:id="" action="ppaction://media"/>
            <a:extLst>
              <a:ext uri="{FF2B5EF4-FFF2-40B4-BE49-F238E27FC236}">
                <a16:creationId xmlns:a16="http://schemas.microsoft.com/office/drawing/2014/main" id="{0E2C863D-78F2-45F6-9FBE-8EFE0B1D9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5412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4 CuadroTexto">
            <a:extLst>
              <a:ext uri="{FF2B5EF4-FFF2-40B4-BE49-F238E27FC236}">
                <a16:creationId xmlns:a16="http://schemas.microsoft.com/office/drawing/2014/main" id="{9366C5F5-4A5F-4B4C-B369-C76BF48A3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981075"/>
            <a:ext cx="8856663" cy="41338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UY" altLang="es-UY" sz="2200">
                <a:solidFill>
                  <a:srgbClr val="003399"/>
                </a:solidFill>
                <a:latin typeface="Constantia" panose="02030602050306030303" pitchFamily="18" charset="0"/>
              </a:rPr>
              <a:t>asegurándose  de que los recursos necesarios para el sistema de gestión de calidad estén disponibles;</a:t>
            </a:r>
          </a:p>
          <a:p>
            <a:pPr algn="just"/>
            <a:r>
              <a:rPr lang="es-UY" altLang="es-UY" sz="2200">
                <a:solidFill>
                  <a:srgbClr val="003399"/>
                </a:solidFill>
                <a:latin typeface="Constantia" panose="02030602050306030303" pitchFamily="18" charset="0"/>
              </a:rPr>
              <a:t>comunicando la importancia de una gestión de la calidad y eficaz y conforme con los requisitos del sistema de gestión de la calidad;</a:t>
            </a:r>
          </a:p>
          <a:p>
            <a:pPr algn="just"/>
            <a:r>
              <a:rPr lang="es-UY" altLang="es-UY" sz="2200">
                <a:solidFill>
                  <a:srgbClr val="003399"/>
                </a:solidFill>
                <a:latin typeface="Constantia" panose="02030602050306030303" pitchFamily="18" charset="0"/>
              </a:rPr>
              <a:t>asegurándose de que el sistema de gestión de la calidad logre los resultados previstos;</a:t>
            </a:r>
          </a:p>
          <a:p>
            <a:pPr algn="just"/>
            <a:r>
              <a:rPr lang="es-UY" altLang="es-UY" sz="2200">
                <a:solidFill>
                  <a:srgbClr val="003399"/>
                </a:solidFill>
                <a:latin typeface="Constantia" panose="02030602050306030303" pitchFamily="18" charset="0"/>
              </a:rPr>
              <a:t>comprometiendo, dirigiendo y apoyando a las personas, para contribuir  a la eficacia del sistema de gestión de la calidad;</a:t>
            </a:r>
          </a:p>
          <a:p>
            <a:pPr algn="just"/>
            <a:r>
              <a:rPr lang="es-UY" altLang="es-UY" sz="2200">
                <a:solidFill>
                  <a:srgbClr val="003399"/>
                </a:solidFill>
                <a:latin typeface="Constantia" panose="02030602050306030303" pitchFamily="18" charset="0"/>
              </a:rPr>
              <a:t>promoviendo la mejora;</a:t>
            </a:r>
          </a:p>
          <a:p>
            <a:pPr algn="just"/>
            <a:r>
              <a:rPr lang="es-UY" altLang="es-UY" sz="2200">
                <a:solidFill>
                  <a:srgbClr val="003399"/>
                </a:solidFill>
                <a:latin typeface="Constantia" panose="02030602050306030303" pitchFamily="18" charset="0"/>
              </a:rPr>
              <a:t>apoyando otros roles pertinentes de la dirección, para demostrar su liderazgo en la forma en la que aplique a sus áreas de responsabilidad.</a:t>
            </a:r>
          </a:p>
        </p:txBody>
      </p:sp>
      <p:sp>
        <p:nvSpPr>
          <p:cNvPr id="48131" name="2 CuadroTexto">
            <a:extLst>
              <a:ext uri="{FF2B5EF4-FFF2-40B4-BE49-F238E27FC236}">
                <a16:creationId xmlns:a16="http://schemas.microsoft.com/office/drawing/2014/main" id="{1628361B-E205-47A0-9186-A7F27C453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60350"/>
            <a:ext cx="8258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s-UY" sz="3200">
                <a:solidFill>
                  <a:srgbClr val="003399"/>
                </a:solidFill>
                <a:latin typeface="Constantia" panose="02030602050306030303" pitchFamily="18" charset="0"/>
              </a:rPr>
              <a:t>5.1.1 Generalidades - cont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2 CuadroTexto">
            <a:extLst>
              <a:ext uri="{FF2B5EF4-FFF2-40B4-BE49-F238E27FC236}">
                <a16:creationId xmlns:a16="http://schemas.microsoft.com/office/drawing/2014/main" id="{00E567A3-F7DE-4B46-8070-BCBC46AFF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60350"/>
            <a:ext cx="8258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UY" altLang="es-UY" sz="3200" b="1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s-UY" sz="3200" b="1">
                <a:solidFill>
                  <a:srgbClr val="003399"/>
                </a:solidFill>
                <a:latin typeface="Constantia" panose="02030602050306030303" pitchFamily="18" charset="0"/>
              </a:rPr>
              <a:t>5.1.2 Enfoque al cliente</a:t>
            </a:r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id="{C7061B8E-05D5-416E-933F-57A83079E274}"/>
              </a:ext>
            </a:extLst>
          </p:cNvPr>
          <p:cNvSpPr/>
          <p:nvPr/>
        </p:nvSpPr>
        <p:spPr>
          <a:xfrm>
            <a:off x="250825" y="1803400"/>
            <a:ext cx="8642350" cy="357028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La alta dirección debe demostrar liderazgo y compromiso con respecto al enfoque al cliente asegurándose que:</a:t>
            </a:r>
          </a:p>
          <a:p>
            <a:pPr marL="365125" indent="-255588" algn="just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se determinan, comprenden y cumplen regularmente los requisitos del cliente y los legales y reglamentarios aplicables;</a:t>
            </a:r>
          </a:p>
          <a:p>
            <a:pPr marL="365125" indent="-255588" algn="just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se determinan y consideran los riesgos y oportunidades que pueden afectar a la conformidad de los productos y servicios y a la capacidad de aumentar la satisfacción del cliente;</a:t>
            </a:r>
          </a:p>
          <a:p>
            <a:pPr marL="365125" indent="-255588" algn="just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se mantiene el enfoque en el aumento de la satisfacción del cliente. </a:t>
            </a:r>
          </a:p>
        </p:txBody>
      </p:sp>
      <p:pic>
        <p:nvPicPr>
          <p:cNvPr id="3" name="ppt 31">
            <a:hlinkClick r:id="" action="ppaction://media"/>
            <a:extLst>
              <a:ext uri="{FF2B5EF4-FFF2-40B4-BE49-F238E27FC236}">
                <a16:creationId xmlns:a16="http://schemas.microsoft.com/office/drawing/2014/main" id="{ACD94D27-426F-4104-821D-7AF648AC9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988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2 CuadroTexto">
            <a:extLst>
              <a:ext uri="{FF2B5EF4-FFF2-40B4-BE49-F238E27FC236}">
                <a16:creationId xmlns:a16="http://schemas.microsoft.com/office/drawing/2014/main" id="{F715DD5B-A226-4C81-A8C4-0F07E4A0D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260350"/>
            <a:ext cx="8258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s-UY" sz="3200" b="1">
                <a:solidFill>
                  <a:srgbClr val="003399"/>
                </a:solidFill>
                <a:latin typeface="Constantia" panose="02030602050306030303" pitchFamily="18" charset="0"/>
              </a:rPr>
              <a:t>Etapas en la planificación del enfoque al cliente: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4602E195-4CFE-489E-860D-0D96CC35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92238"/>
            <a:ext cx="789622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0F946419-9CAD-479E-B27C-1A328EB892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es-ES" dirty="0">
                <a:solidFill>
                  <a:srgbClr val="003399"/>
                </a:solidFill>
                <a:latin typeface="Constantia" pitchFamily="18" charset="0"/>
              </a:rPr>
              <a:t>5.2 Política </a:t>
            </a:r>
          </a:p>
        </p:txBody>
      </p:sp>
      <p:sp>
        <p:nvSpPr>
          <p:cNvPr id="51203" name="2 Subtítulo">
            <a:extLst>
              <a:ext uri="{FF2B5EF4-FFF2-40B4-BE49-F238E27FC236}">
                <a16:creationId xmlns:a16="http://schemas.microsoft.com/office/drawing/2014/main" id="{BAD8F187-1928-4BD3-9ACF-075A16EE0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350" y="3716338"/>
            <a:ext cx="7772400" cy="1200150"/>
          </a:xfrm>
        </p:spPr>
        <p:txBody>
          <a:bodyPr/>
          <a:lstStyle/>
          <a:p>
            <a:pPr marR="0" algn="ctr"/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5.2.1 Establecimiento de la política de la calidad</a:t>
            </a:r>
          </a:p>
          <a:p>
            <a:pPr marR="0" algn="ctr"/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5.2.2 Comunicación de la Política de la calidad</a:t>
            </a:r>
          </a:p>
        </p:txBody>
      </p:sp>
      <p:pic>
        <p:nvPicPr>
          <p:cNvPr id="3" name="ppt 33">
            <a:hlinkClick r:id="" action="ppaction://media"/>
            <a:extLst>
              <a:ext uri="{FF2B5EF4-FFF2-40B4-BE49-F238E27FC236}">
                <a16:creationId xmlns:a16="http://schemas.microsoft.com/office/drawing/2014/main" id="{EA178CB3-24EB-439E-831C-F6EEAC5CD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14620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2 CuadroTexto">
            <a:extLst>
              <a:ext uri="{FF2B5EF4-FFF2-40B4-BE49-F238E27FC236}">
                <a16:creationId xmlns:a16="http://schemas.microsoft.com/office/drawing/2014/main" id="{99B35298-F245-4DD0-97D5-0D2CF4FAE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60350"/>
            <a:ext cx="8258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UY" altLang="es-UY" sz="3200" b="1">
                <a:solidFill>
                  <a:srgbClr val="003399"/>
                </a:solidFill>
                <a:latin typeface="Constantia" panose="02030602050306030303" pitchFamily="18" charset="0"/>
              </a:rPr>
              <a:t>Política de Calidad – Def: ISO 9000:2015</a:t>
            </a:r>
          </a:p>
        </p:txBody>
      </p:sp>
      <p:sp>
        <p:nvSpPr>
          <p:cNvPr id="52227" name="3 Rectángulo">
            <a:extLst>
              <a:ext uri="{FF2B5EF4-FFF2-40B4-BE49-F238E27FC236}">
                <a16:creationId xmlns:a16="http://schemas.microsoft.com/office/drawing/2014/main" id="{E009F8F1-91FE-4C03-BF27-C4E10C8C2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1597025"/>
            <a:ext cx="85455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UY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2400" b="1">
                <a:solidFill>
                  <a:srgbClr val="0066CC"/>
                </a:solidFill>
                <a:latin typeface="Constantia" panose="02030602050306030303" pitchFamily="18" charset="0"/>
              </a:rPr>
              <a:t>"</a:t>
            </a:r>
            <a:r>
              <a:rPr lang="es-ES" altLang="es-UY" sz="2400" b="1">
                <a:solidFill>
                  <a:srgbClr val="C00000"/>
                </a:solidFill>
                <a:latin typeface="Constantia" panose="02030602050306030303" pitchFamily="18" charset="0"/>
              </a:rPr>
              <a:t>Intenciones y dirección </a:t>
            </a:r>
            <a:r>
              <a:rPr lang="es-ES" altLang="es-UY" sz="2400">
                <a:solidFill>
                  <a:srgbClr val="003399"/>
                </a:solidFill>
                <a:latin typeface="Constantia" panose="02030602050306030303" pitchFamily="18" charset="0"/>
              </a:rPr>
              <a:t>de una organización, como las expresa </a:t>
            </a:r>
            <a:r>
              <a:rPr lang="es-ES" altLang="es-UY" sz="2400" b="1">
                <a:solidFill>
                  <a:srgbClr val="C00000"/>
                </a:solidFill>
                <a:latin typeface="Constantia" panose="02030602050306030303" pitchFamily="18" charset="0"/>
              </a:rPr>
              <a:t>formalmente</a:t>
            </a:r>
            <a:r>
              <a:rPr lang="es-ES" altLang="es-UY" sz="2400">
                <a:solidFill>
                  <a:srgbClr val="003399"/>
                </a:solidFill>
                <a:latin typeface="Constantia" panose="02030602050306030303" pitchFamily="18" charset="0"/>
              </a:rPr>
              <a:t> su </a:t>
            </a:r>
            <a:r>
              <a:rPr lang="es-ES" altLang="es-UY" sz="2400" b="1">
                <a:solidFill>
                  <a:srgbClr val="C00000"/>
                </a:solidFill>
                <a:latin typeface="Constantia" panose="02030602050306030303" pitchFamily="18" charset="0"/>
              </a:rPr>
              <a:t>dirección</a:t>
            </a:r>
            <a:r>
              <a:rPr lang="es-ES" altLang="es-UY" sz="2400">
                <a:solidFill>
                  <a:srgbClr val="003399"/>
                </a:solidFill>
                <a:latin typeface="Constantia" panose="02030602050306030303" pitchFamily="18" charset="0"/>
              </a:rPr>
              <a:t>, relativas a la calidad” 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UY" altLang="es-UY" sz="2400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550EF440-981E-4673-9C16-EEF7366A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4221163"/>
            <a:ext cx="3919538" cy="24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6">
            <a:extLst>
              <a:ext uri="{FF2B5EF4-FFF2-40B4-BE49-F238E27FC236}">
                <a16:creationId xmlns:a16="http://schemas.microsoft.com/office/drawing/2014/main" id="{AD97867B-9506-4B17-9092-88EADF5C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3284538"/>
            <a:ext cx="1184275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pt 34">
            <a:hlinkClick r:id="" action="ppaction://media"/>
            <a:extLst>
              <a:ext uri="{FF2B5EF4-FFF2-40B4-BE49-F238E27FC236}">
                <a16:creationId xmlns:a16="http://schemas.microsoft.com/office/drawing/2014/main" id="{8FCA8806-C56C-42BE-8727-1A4D59A53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4224" y="54490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4CDFE496-88F3-4959-A551-4B8472DD6F54}"/>
              </a:ext>
            </a:extLst>
          </p:cNvPr>
          <p:cNvSpPr/>
          <p:nvPr/>
        </p:nvSpPr>
        <p:spPr>
          <a:xfrm>
            <a:off x="808038" y="1238250"/>
            <a:ext cx="8137525" cy="4381500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La alta dirección debe establecer, implementar y mantener una política de calidad que:</a:t>
            </a:r>
          </a:p>
          <a:p>
            <a:pPr eaLnBrk="1" hangingPunct="1">
              <a:defRPr/>
            </a:pPr>
            <a:r>
              <a:rPr lang="es-UY" dirty="0">
                <a:latin typeface="Constantia" pitchFamily="18" charset="0"/>
              </a:rPr>
              <a:t> </a:t>
            </a:r>
          </a:p>
          <a:p>
            <a:pPr eaLnBrk="1" hangingPunct="1"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sea </a:t>
            </a: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apropiada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 </a:t>
            </a: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al propósito y contexto </a:t>
            </a:r>
          </a:p>
          <a:p>
            <a:pPr eaLnBrk="1" hangingPunct="1">
              <a:defRPr/>
            </a:pP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de la organización 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y apoye su </a:t>
            </a:r>
          </a:p>
          <a:p>
            <a:pPr eaLnBrk="1" hangingPunct="1"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dirección estratégica;</a:t>
            </a: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                                         proporcione un </a:t>
            </a: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marco de referencia </a:t>
            </a: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                                         para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 el establecimiento de </a:t>
            </a: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los objetivos</a:t>
            </a: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                                         de la calidad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;</a:t>
            </a: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incluya un </a:t>
            </a: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compromiso 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 </a:t>
            </a: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de </a:t>
            </a: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cumplir los requisitos aplicables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;                       </a:t>
            </a: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                                           incluya un </a:t>
            </a: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compromiso de mejora </a:t>
            </a: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dirty="0">
                <a:solidFill>
                  <a:srgbClr val="C00000"/>
                </a:solidFill>
                <a:latin typeface="Constantia" pitchFamily="18" charset="0"/>
              </a:rPr>
              <a:t>                                           continua 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del sistema de gestión </a:t>
            </a: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                                            de la calidad”.</a:t>
            </a:r>
          </a:p>
        </p:txBody>
      </p:sp>
      <p:sp>
        <p:nvSpPr>
          <p:cNvPr id="53251" name="CuadroTexto 2">
            <a:extLst>
              <a:ext uri="{FF2B5EF4-FFF2-40B4-BE49-F238E27FC236}">
                <a16:creationId xmlns:a16="http://schemas.microsoft.com/office/drawing/2014/main" id="{7D183564-FFAF-4AB7-B900-464F583D2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60350"/>
            <a:ext cx="741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UY" altLang="es-UY" sz="2400" b="1">
                <a:solidFill>
                  <a:srgbClr val="003399"/>
                </a:solidFill>
                <a:latin typeface="Constantia" panose="02030602050306030303" pitchFamily="18" charset="0"/>
              </a:rPr>
              <a:t>5.2.1 Establecimiento de la política de la calidad</a:t>
            </a:r>
          </a:p>
        </p:txBody>
      </p:sp>
      <p:pic>
        <p:nvPicPr>
          <p:cNvPr id="2" name="ppt 35">
            <a:hlinkClick r:id="" action="ppaction://media"/>
            <a:extLst>
              <a:ext uri="{FF2B5EF4-FFF2-40B4-BE49-F238E27FC236}">
                <a16:creationId xmlns:a16="http://schemas.microsoft.com/office/drawing/2014/main" id="{F86DBAC0-FCC6-4F16-A782-8B7C8CA02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1162" y="48691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2 CuadroTexto">
            <a:extLst>
              <a:ext uri="{FF2B5EF4-FFF2-40B4-BE49-F238E27FC236}">
                <a16:creationId xmlns:a16="http://schemas.microsoft.com/office/drawing/2014/main" id="{D3007BEF-69B4-4091-8A79-E9B14D415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15888"/>
            <a:ext cx="6337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3200" b="1">
                <a:solidFill>
                  <a:srgbClr val="003399"/>
                </a:solidFill>
                <a:latin typeface="Constantia" panose="02030602050306030303" pitchFamily="18" charset="0"/>
              </a:rPr>
              <a:t>Características deseables de la Política de Calidad</a:t>
            </a: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id="{D2FF37AB-C7DD-4FB4-85CB-DD5DD3FE94ED}"/>
              </a:ext>
            </a:extLst>
          </p:cNvPr>
          <p:cNvSpPr/>
          <p:nvPr/>
        </p:nvSpPr>
        <p:spPr>
          <a:xfrm>
            <a:off x="684213" y="1628775"/>
            <a:ext cx="2447925" cy="5762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Constantia" pitchFamily="18" charset="0"/>
              </a:rPr>
              <a:t>Estable</a:t>
            </a: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F00710D2-6296-4057-9689-6C2ACD45338C}"/>
              </a:ext>
            </a:extLst>
          </p:cNvPr>
          <p:cNvSpPr/>
          <p:nvPr/>
        </p:nvSpPr>
        <p:spPr>
          <a:xfrm>
            <a:off x="3563938" y="1627188"/>
            <a:ext cx="2447925" cy="5762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Constantia" pitchFamily="18" charset="0"/>
              </a:rPr>
              <a:t>Flexible</a:t>
            </a: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999CE404-8338-4C86-A0ED-E9B5CE2DBA6E}"/>
              </a:ext>
            </a:extLst>
          </p:cNvPr>
          <p:cNvSpPr/>
          <p:nvPr/>
        </p:nvSpPr>
        <p:spPr>
          <a:xfrm>
            <a:off x="6443663" y="1601788"/>
            <a:ext cx="2447925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Constantia" pitchFamily="18" charset="0"/>
              </a:rPr>
              <a:t>Consistente</a:t>
            </a: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8EFF7FEE-376E-4257-A5F8-D1A11BA1A25C}"/>
              </a:ext>
            </a:extLst>
          </p:cNvPr>
          <p:cNvSpPr/>
          <p:nvPr/>
        </p:nvSpPr>
        <p:spPr>
          <a:xfrm>
            <a:off x="2176463" y="2378075"/>
            <a:ext cx="2447925" cy="5762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Constantia" pitchFamily="18" charset="0"/>
              </a:rPr>
              <a:t>Clara</a:t>
            </a:r>
          </a:p>
        </p:txBody>
      </p:sp>
      <p:sp>
        <p:nvSpPr>
          <p:cNvPr id="8" name="7 Rectángulo redondeado">
            <a:extLst>
              <a:ext uri="{FF2B5EF4-FFF2-40B4-BE49-F238E27FC236}">
                <a16:creationId xmlns:a16="http://schemas.microsoft.com/office/drawing/2014/main" id="{6035BB0C-0444-4B6E-9A1D-360A459DE12D}"/>
              </a:ext>
            </a:extLst>
          </p:cNvPr>
          <p:cNvSpPr/>
          <p:nvPr/>
        </p:nvSpPr>
        <p:spPr>
          <a:xfrm>
            <a:off x="5311775" y="2520950"/>
            <a:ext cx="2447925" cy="5762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Constantia" pitchFamily="18" charset="0"/>
              </a:rPr>
              <a:t>Simple</a:t>
            </a:r>
          </a:p>
        </p:txBody>
      </p:sp>
      <p:sp>
        <p:nvSpPr>
          <p:cNvPr id="54280" name="2 CuadroTexto">
            <a:extLst>
              <a:ext uri="{FF2B5EF4-FFF2-40B4-BE49-F238E27FC236}">
                <a16:creationId xmlns:a16="http://schemas.microsoft.com/office/drawing/2014/main" id="{1AEE7A21-B3BA-4A47-BACA-F8ADB3FB2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3397250"/>
            <a:ext cx="6192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3200" b="1">
                <a:solidFill>
                  <a:srgbClr val="003399"/>
                </a:solidFill>
                <a:latin typeface="Constantia" panose="02030602050306030303" pitchFamily="18" charset="0"/>
              </a:rPr>
              <a:t>Puede incluir:</a:t>
            </a:r>
          </a:p>
        </p:txBody>
      </p:sp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7F55615B-EF2A-4DB8-9E9B-C907664F48CF}"/>
              </a:ext>
            </a:extLst>
          </p:cNvPr>
          <p:cNvSpPr/>
          <p:nvPr/>
        </p:nvSpPr>
        <p:spPr>
          <a:xfrm>
            <a:off x="684213" y="4068763"/>
            <a:ext cx="2879725" cy="584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Constantia" pitchFamily="18" charset="0"/>
              </a:rPr>
              <a:t>Grado de servicio a prestar</a:t>
            </a:r>
          </a:p>
        </p:txBody>
      </p:sp>
      <p:sp>
        <p:nvSpPr>
          <p:cNvPr id="11" name="4 Rectángulo redondeado">
            <a:extLst>
              <a:ext uri="{FF2B5EF4-FFF2-40B4-BE49-F238E27FC236}">
                <a16:creationId xmlns:a16="http://schemas.microsoft.com/office/drawing/2014/main" id="{5465112C-091A-499F-B325-FF70395EACCD}"/>
              </a:ext>
            </a:extLst>
          </p:cNvPr>
          <p:cNvSpPr/>
          <p:nvPr/>
        </p:nvSpPr>
        <p:spPr>
          <a:xfrm>
            <a:off x="4427538" y="3976688"/>
            <a:ext cx="3600450" cy="965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Constantia" pitchFamily="18" charset="0"/>
              </a:rPr>
              <a:t>Compromiso de la organización, imagen y reputación pretendida</a:t>
            </a:r>
          </a:p>
        </p:txBody>
      </p:sp>
      <p:sp>
        <p:nvSpPr>
          <p:cNvPr id="12" name="5 Rectángulo redondeado">
            <a:extLst>
              <a:ext uri="{FF2B5EF4-FFF2-40B4-BE49-F238E27FC236}">
                <a16:creationId xmlns:a16="http://schemas.microsoft.com/office/drawing/2014/main" id="{66A98FE4-4BD7-48F8-9CB4-CEC442B5FBF0}"/>
              </a:ext>
            </a:extLst>
          </p:cNvPr>
          <p:cNvSpPr/>
          <p:nvPr/>
        </p:nvSpPr>
        <p:spPr>
          <a:xfrm>
            <a:off x="2366963" y="5064125"/>
            <a:ext cx="2879725" cy="5397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Constantia" pitchFamily="18" charset="0"/>
              </a:rPr>
              <a:t>Valores</a:t>
            </a:r>
          </a:p>
        </p:txBody>
      </p:sp>
      <p:pic>
        <p:nvPicPr>
          <p:cNvPr id="2" name="ppt 36">
            <a:hlinkClick r:id="" action="ppaction://media"/>
            <a:extLst>
              <a:ext uri="{FF2B5EF4-FFF2-40B4-BE49-F238E27FC236}">
                <a16:creationId xmlns:a16="http://schemas.microsoft.com/office/drawing/2014/main" id="{598B2461-6065-4196-8D44-5FFE2F1E9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1745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A33249BA-C299-416C-A180-5EB6D906546F}"/>
              </a:ext>
            </a:extLst>
          </p:cNvPr>
          <p:cNvSpPr/>
          <p:nvPr/>
        </p:nvSpPr>
        <p:spPr>
          <a:xfrm>
            <a:off x="490538" y="1196975"/>
            <a:ext cx="8113712" cy="325278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es-UY" sz="2400" dirty="0">
              <a:latin typeface="Arial" charset="0"/>
            </a:endParaRPr>
          </a:p>
          <a:p>
            <a:pPr marL="109537" algn="just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La política de la calidad debe:</a:t>
            </a:r>
          </a:p>
          <a:p>
            <a:pPr marL="365125" indent="-255588" algn="just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estar </a:t>
            </a:r>
            <a:r>
              <a:rPr lang="es-UY" sz="2400" dirty="0">
                <a:solidFill>
                  <a:srgbClr val="C00000"/>
                </a:solidFill>
                <a:latin typeface="Constantia" pitchFamily="18" charset="0"/>
              </a:rPr>
              <a:t>disponible y mantenerse </a:t>
            </a: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como </a:t>
            </a:r>
            <a:r>
              <a:rPr lang="es-UY" sz="2400" dirty="0">
                <a:solidFill>
                  <a:srgbClr val="C00000"/>
                </a:solidFill>
                <a:latin typeface="Constantia" pitchFamily="18" charset="0"/>
              </a:rPr>
              <a:t>información</a:t>
            </a: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 </a:t>
            </a:r>
            <a:r>
              <a:rPr lang="es-UY" sz="2400" dirty="0">
                <a:solidFill>
                  <a:srgbClr val="C00000"/>
                </a:solidFill>
                <a:latin typeface="Constantia" pitchFamily="18" charset="0"/>
              </a:rPr>
              <a:t>documentada</a:t>
            </a: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;</a:t>
            </a:r>
          </a:p>
          <a:p>
            <a:pPr marL="365125" indent="-255588" algn="just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400" dirty="0">
                <a:solidFill>
                  <a:srgbClr val="C00000"/>
                </a:solidFill>
                <a:latin typeface="Constantia" pitchFamily="18" charset="0"/>
              </a:rPr>
              <a:t>comunicarse, entenderse y aplicarse </a:t>
            </a: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dentro de la organización;</a:t>
            </a:r>
          </a:p>
          <a:p>
            <a:pPr marL="365125" indent="-255588" algn="just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/>
            </a:pP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estar </a:t>
            </a:r>
            <a:r>
              <a:rPr lang="es-UY" sz="2400" dirty="0">
                <a:solidFill>
                  <a:srgbClr val="C00000"/>
                </a:solidFill>
                <a:latin typeface="Constantia" pitchFamily="18" charset="0"/>
              </a:rPr>
              <a:t>disponible para las partes interesadas pertinentes</a:t>
            </a:r>
            <a:r>
              <a:rPr lang="es-UY" sz="2400" dirty="0">
                <a:solidFill>
                  <a:srgbClr val="003399"/>
                </a:solidFill>
                <a:latin typeface="Constantia" pitchFamily="18" charset="0"/>
              </a:rPr>
              <a:t>, según corresponda”.</a:t>
            </a:r>
          </a:p>
        </p:txBody>
      </p:sp>
      <p:sp>
        <p:nvSpPr>
          <p:cNvPr id="55299" name="CuadroTexto 2">
            <a:extLst>
              <a:ext uri="{FF2B5EF4-FFF2-40B4-BE49-F238E27FC236}">
                <a16:creationId xmlns:a16="http://schemas.microsoft.com/office/drawing/2014/main" id="{88A25E71-000F-4B26-971A-4380202A0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7056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UY" altLang="es-UY" sz="2400" b="1">
                <a:solidFill>
                  <a:srgbClr val="003399"/>
                </a:solidFill>
                <a:latin typeface="Constantia" panose="02030602050306030303" pitchFamily="18" charset="0"/>
              </a:rPr>
              <a:t>5.2.2 Comunicación de la política de la calidad</a:t>
            </a:r>
          </a:p>
        </p:txBody>
      </p:sp>
      <p:pic>
        <p:nvPicPr>
          <p:cNvPr id="2" name="ppt 37">
            <a:hlinkClick r:id="" action="ppaction://media"/>
            <a:extLst>
              <a:ext uri="{FF2B5EF4-FFF2-40B4-BE49-F238E27FC236}">
                <a16:creationId xmlns:a16="http://schemas.microsoft.com/office/drawing/2014/main" id="{49BCF266-8911-432F-980F-2BB931F0D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9450" y="5356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324AA097-2758-4CDC-8D2F-1DE0BD8C81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ES" dirty="0">
                <a:solidFill>
                  <a:srgbClr val="003399"/>
                </a:solidFill>
                <a:latin typeface="Constantia" pitchFamily="18" charset="0"/>
              </a:rPr>
              <a:t>Ejemplo de Política de la  Calidad</a:t>
            </a:r>
          </a:p>
        </p:txBody>
      </p:sp>
      <p:sp>
        <p:nvSpPr>
          <p:cNvPr id="56323" name="2 Subtítulo">
            <a:extLst>
              <a:ext uri="{FF2B5EF4-FFF2-40B4-BE49-F238E27FC236}">
                <a16:creationId xmlns:a16="http://schemas.microsoft.com/office/drawing/2014/main" id="{6420D7B6-112C-4876-A944-546A1EA8D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endParaRPr lang="es-UY" altLang="es-UY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3 Imagen" descr="La Política de Calidad de AFGUR - Microsoft Word">
            <a:extLst>
              <a:ext uri="{FF2B5EF4-FFF2-40B4-BE49-F238E27FC236}">
                <a16:creationId xmlns:a16="http://schemas.microsoft.com/office/drawing/2014/main" id="{0E1DC894-7528-4D18-AD9A-F82B8D28A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10471" r="50000" b="3078"/>
          <a:stretch>
            <a:fillRect/>
          </a:stretch>
        </p:blipFill>
        <p:spPr bwMode="auto">
          <a:xfrm>
            <a:off x="1893888" y="261938"/>
            <a:ext cx="5038725" cy="616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>
            <a:extLst>
              <a:ext uri="{FF2B5EF4-FFF2-40B4-BE49-F238E27FC236}">
                <a16:creationId xmlns:a16="http://schemas.microsoft.com/office/drawing/2014/main" id="{051C72D4-AB3B-49C3-9D7F-9FDA74ABC4DA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2397348" y="404665"/>
            <a:ext cx="5559028" cy="576064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s-P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Qué es el liderazgo</a:t>
            </a:r>
            <a:endParaRPr lang="es-ES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5565D694-3CCB-43DC-B69D-87FFCD9F782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00113" y="1628775"/>
            <a:ext cx="7775575" cy="4392613"/>
          </a:xfrm>
        </p:spPr>
        <p:txBody>
          <a:bodyPr/>
          <a:lstStyle/>
          <a:p>
            <a:pPr marL="12700" indent="0" algn="just">
              <a:buFont typeface="Wingdings 3" panose="05040102010807070707" pitchFamily="18" charset="2"/>
              <a:buNone/>
              <a:defRPr/>
            </a:pPr>
            <a:r>
              <a:rPr lang="es-PE" b="1" dirty="0">
                <a:solidFill>
                  <a:srgbClr val="0000FF"/>
                </a:solidFill>
                <a:latin typeface="Constantia" pitchFamily="18" charset="0"/>
              </a:rPr>
              <a:t>El liderazgo empresarial en las </a:t>
            </a:r>
            <a:r>
              <a:rPr lang="es-PE" b="1" i="1" u="sng" dirty="0">
                <a:solidFill>
                  <a:srgbClr val="0000FF"/>
                </a:solidFill>
                <a:latin typeface="Constantia" pitchFamily="18" charset="0"/>
              </a:rPr>
              <a:t>empresas de  clase mundial</a:t>
            </a:r>
            <a:r>
              <a:rPr lang="es-PE" b="1" dirty="0">
                <a:solidFill>
                  <a:srgbClr val="0000FF"/>
                </a:solidFill>
                <a:latin typeface="Constantia" pitchFamily="18" charset="0"/>
              </a:rPr>
              <a:t> es la:</a:t>
            </a:r>
          </a:p>
          <a:p>
            <a:pPr marL="12700" indent="0" algn="just">
              <a:buFont typeface="Wingdings 3" panose="05040102010807070707" pitchFamily="18" charset="2"/>
              <a:buNone/>
              <a:defRPr/>
            </a:pPr>
            <a:endParaRPr lang="es-PE" b="1" i="1" dirty="0">
              <a:solidFill>
                <a:srgbClr val="0000FF"/>
              </a:solidFill>
              <a:latin typeface="Constantia" pitchFamily="18" charset="0"/>
            </a:endParaRPr>
          </a:p>
          <a:p>
            <a:pPr marL="547688" indent="-534988" algn="just">
              <a:defRPr/>
            </a:pPr>
            <a:r>
              <a:rPr lang="es-PE" b="1" i="1" dirty="0">
                <a:solidFill>
                  <a:srgbClr val="0000FF"/>
                </a:solidFill>
                <a:latin typeface="Constantia" pitchFamily="18" charset="0"/>
              </a:rPr>
              <a:t>habilidad o capacidad de un individuo para </a:t>
            </a:r>
            <a:r>
              <a:rPr lang="es-PE" b="1" i="1" dirty="0">
                <a:solidFill>
                  <a:schemeClr val="accent2"/>
                </a:solidFill>
                <a:latin typeface="Constantia" pitchFamily="18" charset="0"/>
              </a:rPr>
              <a:t>influir o motivar </a:t>
            </a:r>
            <a:r>
              <a:rPr lang="es-PE" b="1" i="1" dirty="0">
                <a:solidFill>
                  <a:srgbClr val="0000FF"/>
                </a:solidFill>
                <a:latin typeface="Constantia" pitchFamily="18" charset="0"/>
              </a:rPr>
              <a:t>a las personas para que se empeñen </a:t>
            </a:r>
            <a:r>
              <a:rPr lang="es-PE" b="1" i="1" u="sng" dirty="0">
                <a:solidFill>
                  <a:schemeClr val="accent2"/>
                </a:solidFill>
                <a:latin typeface="Constantia" pitchFamily="18" charset="0"/>
              </a:rPr>
              <a:t>voluntariamente</a:t>
            </a:r>
            <a:r>
              <a:rPr lang="es-PE" b="1" i="1" dirty="0">
                <a:solidFill>
                  <a:schemeClr val="accent2"/>
                </a:solidFill>
                <a:latin typeface="Constantia" pitchFamily="18" charset="0"/>
              </a:rPr>
              <a:t> </a:t>
            </a:r>
            <a:r>
              <a:rPr lang="es-PE" b="1" i="1" dirty="0">
                <a:solidFill>
                  <a:srgbClr val="0000FF"/>
                </a:solidFill>
                <a:latin typeface="Constantia" pitchFamily="18" charset="0"/>
              </a:rPr>
              <a:t>en el logro de los objetivos del grupo</a:t>
            </a:r>
            <a:r>
              <a:rPr lang="es-PE" i="1" dirty="0">
                <a:solidFill>
                  <a:srgbClr val="003399"/>
                </a:solidFill>
                <a:latin typeface="Constantia" pitchFamily="18" charset="0"/>
              </a:rPr>
              <a:t>. </a:t>
            </a:r>
          </a:p>
          <a:p>
            <a:pPr marL="547688" indent="-534988" algn="just">
              <a:lnSpc>
                <a:spcPct val="80000"/>
              </a:lnSpc>
              <a:defRPr/>
            </a:pPr>
            <a:endParaRPr lang="es-PE" sz="1700" dirty="0">
              <a:solidFill>
                <a:srgbClr val="003399"/>
              </a:solidFill>
              <a:latin typeface="Constantia" pitchFamily="18" charset="0"/>
            </a:endParaRPr>
          </a:p>
        </p:txBody>
      </p:sp>
      <p:pic>
        <p:nvPicPr>
          <p:cNvPr id="2" name="ppt 4">
            <a:hlinkClick r:id="" action="ppaction://media"/>
            <a:extLst>
              <a:ext uri="{FF2B5EF4-FFF2-40B4-BE49-F238E27FC236}">
                <a16:creationId xmlns:a16="http://schemas.microsoft.com/office/drawing/2014/main" id="{53C4C680-C3BD-4187-A8C7-C4A50E13F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0888" y="5411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03481756-AEB2-440C-B924-1E70E6D04F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s-ES" sz="4300" dirty="0">
                <a:solidFill>
                  <a:srgbClr val="003399"/>
                </a:solidFill>
                <a:latin typeface="Constantia" pitchFamily="18" charset="0"/>
              </a:rPr>
              <a:t>Misión y Visión</a:t>
            </a:r>
            <a:endParaRPr lang="es-UY" sz="4300" dirty="0">
              <a:solidFill>
                <a:srgbClr val="003399"/>
              </a:solidFill>
              <a:latin typeface="Constantia" pitchFamily="18" charset="0"/>
            </a:endParaRPr>
          </a:p>
        </p:txBody>
      </p:sp>
      <p:sp>
        <p:nvSpPr>
          <p:cNvPr id="59395" name="Subtítulo 10">
            <a:extLst>
              <a:ext uri="{FF2B5EF4-FFF2-40B4-BE49-F238E27FC236}">
                <a16:creationId xmlns:a16="http://schemas.microsoft.com/office/drawing/2014/main" id="{2CF6170D-F3D9-4795-8CF4-C3707A3A6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r>
              <a:rPr lang="es-ES" altLang="es-UY" sz="2000" i="1">
                <a:latin typeface="Constantia" panose="02030602050306030303" pitchFamily="18" charset="0"/>
              </a:rPr>
              <a:t>“Una visión sin acción sólo es un sueño, acción sin visión sólo es un transcurrir del tiempo, visión con acción puede transforma el mundo” Joel Bakker</a:t>
            </a:r>
          </a:p>
          <a:p>
            <a:pPr marR="0"/>
            <a:endParaRPr lang="es-UY" altLang="es-UY">
              <a:latin typeface="Arial" panose="020B0604020202020204" pitchFamily="34" charset="0"/>
            </a:endParaRPr>
          </a:p>
        </p:txBody>
      </p:sp>
      <p:pic>
        <p:nvPicPr>
          <p:cNvPr id="2" name="ppt 40">
            <a:hlinkClick r:id="" action="ppaction://media"/>
            <a:extLst>
              <a:ext uri="{FF2B5EF4-FFF2-40B4-BE49-F238E27FC236}">
                <a16:creationId xmlns:a16="http://schemas.microsoft.com/office/drawing/2014/main" id="{889888CC-C70F-459D-8CB1-5198FA150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14474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uadroTexto 3">
            <a:extLst>
              <a:ext uri="{FF2B5EF4-FFF2-40B4-BE49-F238E27FC236}">
                <a16:creationId xmlns:a16="http://schemas.microsoft.com/office/drawing/2014/main" id="{59575EE6-77FD-48CE-B2C6-86221CEE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60350"/>
            <a:ext cx="403225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UY" sz="3700">
                <a:solidFill>
                  <a:srgbClr val="003399"/>
                </a:solidFill>
                <a:latin typeface="Constantia" panose="02030602050306030303" pitchFamily="18" charset="0"/>
              </a:rPr>
              <a:t>Misión</a:t>
            </a:r>
          </a:p>
        </p:txBody>
      </p:sp>
      <p:sp>
        <p:nvSpPr>
          <p:cNvPr id="60419" name="CuadroTexto 4">
            <a:extLst>
              <a:ext uri="{FF2B5EF4-FFF2-40B4-BE49-F238E27FC236}">
                <a16:creationId xmlns:a16="http://schemas.microsoft.com/office/drawing/2014/main" id="{9670F57F-6047-4091-A2D1-A0C5EB22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7632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</a:pPr>
            <a:r>
              <a:rPr lang="es-ES" altLang="es-UY" sz="2400">
                <a:solidFill>
                  <a:srgbClr val="003399"/>
                </a:solidFill>
                <a:latin typeface="Constantia" panose="02030602050306030303" pitchFamily="18" charset="0"/>
              </a:rPr>
              <a:t>Es la </a:t>
            </a:r>
            <a:r>
              <a:rPr lang="es-ES" altLang="es-UY" sz="2400" b="1">
                <a:solidFill>
                  <a:srgbClr val="C00000"/>
                </a:solidFill>
                <a:latin typeface="Constantia" panose="02030602050306030303" pitchFamily="18" charset="0"/>
              </a:rPr>
              <a:t>meta</a:t>
            </a:r>
            <a:r>
              <a:rPr lang="es-ES" altLang="es-UY" sz="2400">
                <a:solidFill>
                  <a:srgbClr val="003399"/>
                </a:solidFill>
                <a:latin typeface="Constantia" panose="02030602050306030303" pitchFamily="18" charset="0"/>
              </a:rPr>
              <a:t> general de la organización. Su razón de ser. 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s-ES" altLang="es-UY" sz="2400">
                <a:solidFill>
                  <a:srgbClr val="003399"/>
                </a:solidFill>
                <a:latin typeface="Constantia" panose="02030602050306030303" pitchFamily="18" charset="0"/>
              </a:rPr>
              <a:t>Debería responder preguntas como las siguientes:</a:t>
            </a:r>
          </a:p>
          <a:p>
            <a:pPr>
              <a:buFont typeface="Wingdings 3" panose="05040102010807070707" pitchFamily="18" charset="2"/>
              <a:buNone/>
            </a:pPr>
            <a:endParaRPr lang="es-ES" altLang="es-UY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pic>
        <p:nvPicPr>
          <p:cNvPr id="60420" name="Imagen 6">
            <a:extLst>
              <a:ext uri="{FF2B5EF4-FFF2-40B4-BE49-F238E27FC236}">
                <a16:creationId xmlns:a16="http://schemas.microsoft.com/office/drawing/2014/main" id="{C9BA4350-B938-4931-8B50-FCA40FCC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665413"/>
            <a:ext cx="6988175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contenido">
            <a:extLst>
              <a:ext uri="{FF2B5EF4-FFF2-40B4-BE49-F238E27FC236}">
                <a16:creationId xmlns:a16="http://schemas.microsoft.com/office/drawing/2014/main" id="{23E750DD-BB59-4C5F-AE23-6E4114AC15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92150"/>
            <a:ext cx="8928100" cy="5329238"/>
          </a:xfrm>
        </p:spPr>
        <p:txBody>
          <a:bodyPr/>
          <a:lstStyle/>
          <a:p>
            <a:pPr algn="just"/>
            <a:r>
              <a:rPr lang="es-ES" altLang="es-UY" sz="2200" b="1">
                <a:solidFill>
                  <a:srgbClr val="FF0000"/>
                </a:solidFill>
                <a:latin typeface="Constantia" panose="02030602050306030303" pitchFamily="18" charset="0"/>
              </a:rPr>
              <a:t>Brindar servicios de calidad en el mercado transaccional de cobranzas y pagos</a:t>
            </a:r>
            <a:r>
              <a:rPr lang="es-ES" altLang="es-UY" sz="2200">
                <a:latin typeface="Constantia" panose="02030602050306030303" pitchFamily="18" charset="0"/>
              </a:rPr>
              <a:t>, </a:t>
            </a:r>
            <a:r>
              <a:rPr lang="es-ES" altLang="es-UY" sz="2200">
                <a:solidFill>
                  <a:srgbClr val="0066CC"/>
                </a:solidFill>
                <a:latin typeface="Constantia" panose="02030602050306030303" pitchFamily="18" charset="0"/>
              </a:rPr>
              <a:t>que agreguen valor a la gestión </a:t>
            </a:r>
            <a:r>
              <a:rPr lang="es-ES" altLang="es-UY" sz="2200">
                <a:latin typeface="Constantia" panose="02030602050306030303" pitchFamily="18" charset="0"/>
              </a:rPr>
              <a:t>de </a:t>
            </a:r>
            <a:r>
              <a:rPr lang="es-ES" altLang="es-UY" sz="2200" b="1">
                <a:solidFill>
                  <a:srgbClr val="FF0000"/>
                </a:solidFill>
                <a:latin typeface="Constantia" panose="02030602050306030303" pitchFamily="18" charset="0"/>
              </a:rPr>
              <a:t>nuestros clientes</a:t>
            </a:r>
            <a:r>
              <a:rPr lang="es-ES" altLang="es-UY" sz="2200">
                <a:latin typeface="Constantia" panose="02030602050306030303" pitchFamily="18" charset="0"/>
              </a:rPr>
              <a:t>, </a:t>
            </a:r>
            <a:r>
              <a:rPr lang="es-ES" altLang="es-UY" sz="2200">
                <a:solidFill>
                  <a:srgbClr val="0066CC"/>
                </a:solidFill>
                <a:latin typeface="Constantia" panose="02030602050306030303" pitchFamily="18" charset="0"/>
              </a:rPr>
              <a:t>asegurando que los mismos son positivamente valorados por las empresas y familias que utilizan nuestra organización, en virtud de la seguridad, honestidad, cortesía y eficiencia con que son prestados.</a:t>
            </a:r>
          </a:p>
          <a:p>
            <a:pPr>
              <a:buFont typeface="Wingdings 3" panose="05040102010807070707" pitchFamily="18" charset="2"/>
              <a:buNone/>
            </a:pPr>
            <a:endParaRPr lang="es-UY" altLang="es-UY" sz="1100">
              <a:latin typeface="Constantia" panose="02030602050306030303" pitchFamily="18" charset="0"/>
            </a:endParaRPr>
          </a:p>
          <a:p>
            <a:pPr algn="just"/>
            <a:r>
              <a:rPr lang="es-ES" altLang="es-UY" sz="2200">
                <a:solidFill>
                  <a:srgbClr val="0066CC"/>
                </a:solidFill>
                <a:latin typeface="Constantia" panose="02030602050306030303" pitchFamily="18" charset="0"/>
              </a:rPr>
              <a:t>Promover la permanente satisfacción de </a:t>
            </a:r>
            <a:r>
              <a:rPr lang="es-ES" altLang="es-UY" sz="2200" b="1">
                <a:solidFill>
                  <a:srgbClr val="FF0000"/>
                </a:solidFill>
                <a:latin typeface="Constantia" panose="02030602050306030303" pitchFamily="18" charset="0"/>
              </a:rPr>
              <a:t>nuestros clientes y usuarios  actuales</a:t>
            </a:r>
            <a:r>
              <a:rPr lang="es-ES" altLang="es-UY" sz="2200">
                <a:latin typeface="Constantia" panose="02030602050306030303" pitchFamily="18" charset="0"/>
              </a:rPr>
              <a:t>, </a:t>
            </a:r>
            <a:r>
              <a:rPr lang="es-ES" altLang="es-UY" sz="2200">
                <a:solidFill>
                  <a:srgbClr val="0066CC"/>
                </a:solidFill>
                <a:latin typeface="Constantia" panose="02030602050306030303" pitchFamily="18" charset="0"/>
              </a:rPr>
              <a:t>así como la captación de nuevos mercados</a:t>
            </a:r>
            <a:r>
              <a:rPr lang="es-ES" altLang="es-UY" sz="2200">
                <a:latin typeface="Constantia" panose="02030602050306030303" pitchFamily="18" charset="0"/>
              </a:rPr>
              <a:t>, </a:t>
            </a:r>
            <a:r>
              <a:rPr lang="es-ES" altLang="es-UY" sz="2200" b="1">
                <a:solidFill>
                  <a:srgbClr val="FF0000"/>
                </a:solidFill>
                <a:latin typeface="Constantia" panose="02030602050306030303" pitchFamily="18" charset="0"/>
              </a:rPr>
              <a:t>mediante el desarrollo de nuevas prestaciones y la actualización tecnológica</a:t>
            </a:r>
            <a:r>
              <a:rPr lang="es-ES" altLang="es-UY" sz="2200">
                <a:latin typeface="Constantia" panose="02030602050306030303" pitchFamily="18" charset="0"/>
              </a:rPr>
              <a:t> </a:t>
            </a:r>
            <a:r>
              <a:rPr lang="es-ES" altLang="es-UY" sz="2200">
                <a:solidFill>
                  <a:srgbClr val="0066CC"/>
                </a:solidFill>
                <a:latin typeface="Constantia" panose="02030602050306030303" pitchFamily="18" charset="0"/>
              </a:rPr>
              <a:t>de nuestra gestión.</a:t>
            </a:r>
          </a:p>
          <a:p>
            <a:pPr>
              <a:buFont typeface="Wingdings 3" panose="05040102010807070707" pitchFamily="18" charset="2"/>
              <a:buNone/>
            </a:pPr>
            <a:endParaRPr lang="es-UY" altLang="es-UY" sz="1100">
              <a:latin typeface="Constantia" panose="02030602050306030303" pitchFamily="18" charset="0"/>
            </a:endParaRPr>
          </a:p>
          <a:p>
            <a:pPr algn="just"/>
            <a:r>
              <a:rPr lang="es-ES" altLang="es-UY" sz="2200" b="1">
                <a:solidFill>
                  <a:srgbClr val="FF0000"/>
                </a:solidFill>
                <a:latin typeface="Constantia" panose="02030602050306030303" pitchFamily="18" charset="0"/>
              </a:rPr>
              <a:t>Asegurar el bienestar y desarrollo de nuestros accionistas, empleados, colaboradores y sus respectivas familias</a:t>
            </a:r>
            <a:r>
              <a:rPr lang="es-ES" altLang="es-UY" sz="2200">
                <a:latin typeface="Constantia" panose="02030602050306030303" pitchFamily="18" charset="0"/>
              </a:rPr>
              <a:t>, </a:t>
            </a:r>
            <a:r>
              <a:rPr lang="es-ES" altLang="es-UY" sz="2200" b="1">
                <a:solidFill>
                  <a:srgbClr val="0066CC"/>
                </a:solidFill>
                <a:latin typeface="Constantia" panose="02030602050306030303" pitchFamily="18" charset="0"/>
              </a:rPr>
              <a:t>contribuyendo al crecimiento económico de nuestro país y la calidad de vida de sus habitantes</a:t>
            </a:r>
            <a:r>
              <a:rPr lang="es-ES" altLang="es-UY" sz="2200">
                <a:solidFill>
                  <a:srgbClr val="0066CC"/>
                </a:solidFill>
                <a:latin typeface="Constantia" panose="02030602050306030303" pitchFamily="18" charset="0"/>
              </a:rPr>
              <a:t>.</a:t>
            </a:r>
            <a:endParaRPr lang="es-UY" altLang="es-UY" sz="2200">
              <a:solidFill>
                <a:srgbClr val="0066CC"/>
              </a:solidFill>
              <a:latin typeface="Constantia" panose="02030602050306030303" pitchFamily="18" charset="0"/>
            </a:endParaRPr>
          </a:p>
          <a:p>
            <a:endParaRPr lang="es-UY" altLang="es-UY">
              <a:latin typeface="Arial" panose="020B0604020202020204" pitchFamily="34" charset="0"/>
            </a:endParaRPr>
          </a:p>
        </p:txBody>
      </p:sp>
      <p:sp>
        <p:nvSpPr>
          <p:cNvPr id="4" name="3 Título">
            <a:extLst>
              <a:ext uri="{FF2B5EF4-FFF2-40B4-BE49-F238E27FC236}">
                <a16:creationId xmlns:a16="http://schemas.microsoft.com/office/drawing/2014/main" id="{DC2FF48B-DCC1-4DB4-B591-DED65555C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42875"/>
            <a:ext cx="8229600" cy="622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UY" sz="3700" dirty="0" err="1">
                <a:solidFill>
                  <a:srgbClr val="003399"/>
                </a:solidFill>
                <a:latin typeface="Constantia" panose="02030602050306030303" pitchFamily="18" charset="0"/>
              </a:rPr>
              <a:t>Ej</a:t>
            </a:r>
            <a:r>
              <a:rPr lang="es-UY" sz="3700" dirty="0">
                <a:solidFill>
                  <a:srgbClr val="003399"/>
                </a:solidFill>
                <a:latin typeface="Constantia" panose="02030602050306030303" pitchFamily="18" charset="0"/>
              </a:rPr>
              <a:t>: Misión - </a:t>
            </a:r>
            <a:r>
              <a:rPr lang="es-UY" sz="3700" dirty="0" err="1">
                <a:solidFill>
                  <a:srgbClr val="003399"/>
                </a:solidFill>
                <a:latin typeface="Constantia" panose="02030602050306030303" pitchFamily="18" charset="0"/>
              </a:rPr>
              <a:t>Abitab</a:t>
            </a:r>
            <a:endParaRPr lang="es-UY" sz="3700" dirty="0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contenido">
            <a:extLst>
              <a:ext uri="{FF2B5EF4-FFF2-40B4-BE49-F238E27FC236}">
                <a16:creationId xmlns:a16="http://schemas.microsoft.com/office/drawing/2014/main" id="{18CA7D1B-7B72-4F7C-A4AA-11B457B197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1500188"/>
            <a:ext cx="8229600" cy="4525962"/>
          </a:xfrm>
        </p:spPr>
        <p:txBody>
          <a:bodyPr/>
          <a:lstStyle/>
          <a:p>
            <a:r>
              <a:rPr lang="es-UY" altLang="es-UY">
                <a:solidFill>
                  <a:srgbClr val="0066CC"/>
                </a:solidFill>
                <a:latin typeface="Constantia" panose="02030602050306030303" pitchFamily="18" charset="0"/>
              </a:rPr>
              <a:t>Nuestra misión es actuar de forma permanente en la construcción y desarrollo de la infraestructura física del Uruguay y de América Latina, </a:t>
            </a:r>
            <a:r>
              <a:rPr lang="es-UY" altLang="es-UY">
                <a:solidFill>
                  <a:srgbClr val="FF0000"/>
                </a:solidFill>
                <a:latin typeface="Constantia" panose="02030602050306030303" pitchFamily="18" charset="0"/>
              </a:rPr>
              <a:t>contribuyendo a la mejora de calidad de vida de las comunidades</a:t>
            </a:r>
            <a:r>
              <a:rPr lang="es-UY" altLang="es-UY"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3" name="2 Título">
            <a:extLst>
              <a:ext uri="{FF2B5EF4-FFF2-40B4-BE49-F238E27FC236}">
                <a16:creationId xmlns:a16="http://schemas.microsoft.com/office/drawing/2014/main" id="{ACEB6525-0CFF-4CB4-918E-F78D27499C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UY" dirty="0" err="1">
                <a:solidFill>
                  <a:srgbClr val="003399"/>
                </a:solidFill>
                <a:latin typeface="Constantia" panose="02030602050306030303" pitchFamily="18" charset="0"/>
              </a:rPr>
              <a:t>Ej</a:t>
            </a:r>
            <a:r>
              <a:rPr lang="es-UY" dirty="0">
                <a:solidFill>
                  <a:srgbClr val="003399"/>
                </a:solidFill>
                <a:latin typeface="Constantia" panose="02030602050306030303" pitchFamily="18" charset="0"/>
              </a:rPr>
              <a:t>: Misión de SACEEM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contenido">
            <a:extLst>
              <a:ext uri="{FF2B5EF4-FFF2-40B4-BE49-F238E27FC236}">
                <a16:creationId xmlns:a16="http://schemas.microsoft.com/office/drawing/2014/main" id="{AF601F3B-497C-4172-9345-55FC91368E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1500188"/>
            <a:ext cx="7834313" cy="38735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s-ES" altLang="es-UY" dirty="0">
                <a:solidFill>
                  <a:srgbClr val="003399"/>
                </a:solidFill>
                <a:latin typeface="Constantia" panose="02030602050306030303" pitchFamily="18" charset="0"/>
              </a:rPr>
              <a:t>Identificar el </a:t>
            </a:r>
            <a:r>
              <a:rPr lang="es-ES" altLang="es-UY" b="1" dirty="0">
                <a:solidFill>
                  <a:srgbClr val="003399"/>
                </a:solidFill>
                <a:latin typeface="Constantia" panose="02030602050306030303" pitchFamily="18" charset="0"/>
              </a:rPr>
              <a:t>“norte”</a:t>
            </a:r>
            <a:r>
              <a:rPr lang="es-ES" altLang="es-UY" dirty="0">
                <a:solidFill>
                  <a:srgbClr val="003399"/>
                </a:solidFill>
                <a:latin typeface="Constantia" panose="02030602050306030303" pitchFamily="18" charset="0"/>
              </a:rPr>
              <a:t> de la organización. Responde a las preguntas: </a:t>
            </a:r>
          </a:p>
          <a:p>
            <a:pPr>
              <a:lnSpc>
                <a:spcPct val="150000"/>
              </a:lnSpc>
              <a:defRPr/>
            </a:pPr>
            <a:r>
              <a:rPr lang="es-ES" altLang="es-UY" dirty="0">
                <a:solidFill>
                  <a:srgbClr val="003399"/>
                </a:solidFill>
                <a:latin typeface="Constantia" panose="02030602050306030303" pitchFamily="18" charset="0"/>
              </a:rPr>
              <a:t>¿qué queremos ser? </a:t>
            </a:r>
          </a:p>
          <a:p>
            <a:pPr>
              <a:lnSpc>
                <a:spcPct val="150000"/>
              </a:lnSpc>
              <a:defRPr/>
            </a:pPr>
            <a:r>
              <a:rPr lang="es-ES" altLang="es-UY" dirty="0">
                <a:solidFill>
                  <a:srgbClr val="003399"/>
                </a:solidFill>
                <a:latin typeface="Constantia" panose="02030602050306030303" pitchFamily="18" charset="0"/>
              </a:rPr>
              <a:t>¿qué queremos crear en el futuro como organización? </a:t>
            </a:r>
          </a:p>
          <a:p>
            <a:pPr marL="109537" indent="0">
              <a:buFont typeface="Wingdings 3" panose="05040102010807070707" pitchFamily="18" charset="2"/>
              <a:buNone/>
              <a:defRPr/>
            </a:pPr>
            <a:endParaRPr lang="es-UY" altLang="es-UY" dirty="0">
              <a:latin typeface="Constantia" panose="02030602050306030303" pitchFamily="18" charset="0"/>
            </a:endParaRPr>
          </a:p>
        </p:txBody>
      </p:sp>
      <p:sp>
        <p:nvSpPr>
          <p:cNvPr id="3" name="2 Título">
            <a:extLst>
              <a:ext uri="{FF2B5EF4-FFF2-40B4-BE49-F238E27FC236}">
                <a16:creationId xmlns:a16="http://schemas.microsoft.com/office/drawing/2014/main" id="{074E96F9-CBFA-4354-A4C4-2D0FF2B37D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altLang="es-UY" sz="4400" dirty="0">
                <a:solidFill>
                  <a:srgbClr val="003399"/>
                </a:solidFill>
                <a:latin typeface="Constantia" panose="02030602050306030303" pitchFamily="18" charset="0"/>
              </a:rPr>
              <a:t>Visión (</a:t>
            </a:r>
            <a:r>
              <a:rPr lang="es-ES" altLang="es-UY" sz="4400" i="1" dirty="0" err="1">
                <a:solidFill>
                  <a:srgbClr val="003399"/>
                </a:solidFill>
                <a:latin typeface="Constantia" panose="02030602050306030303" pitchFamily="18" charset="0"/>
              </a:rPr>
              <a:t>videre</a:t>
            </a:r>
            <a:r>
              <a:rPr lang="es-ES" altLang="es-UY" sz="4400" dirty="0">
                <a:solidFill>
                  <a:srgbClr val="003399"/>
                </a:solidFill>
                <a:latin typeface="Constantia" panose="02030602050306030303" pitchFamily="18" charset="0"/>
              </a:rPr>
              <a:t> =“ver”)</a:t>
            </a:r>
            <a:br>
              <a:rPr lang="es-ES" altLang="es-UY" sz="4400" dirty="0">
                <a:solidFill>
                  <a:srgbClr val="003399"/>
                </a:solidFill>
                <a:latin typeface="Constantia" panose="02030602050306030303" pitchFamily="18" charset="0"/>
              </a:rPr>
            </a:br>
            <a:endParaRPr lang="es-UY" dirty="0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14265B-1414-4047-89C3-9D38FC20C516}"/>
              </a:ext>
            </a:extLst>
          </p:cNvPr>
          <p:cNvSpPr txBox="1"/>
          <p:nvPr/>
        </p:nvSpPr>
        <p:spPr>
          <a:xfrm>
            <a:off x="1835696" y="5373217"/>
            <a:ext cx="626469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sz="5400" b="1" spc="50" dirty="0">
                <a:ln w="11430"/>
                <a:gradFill>
                  <a:gsLst>
                    <a:gs pos="25000">
                      <a:srgbClr val="DA1F28">
                        <a:satMod val="155000"/>
                      </a:srgbClr>
                    </a:gs>
                    <a:gs pos="100000">
                      <a:srgbClr val="DA1F28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anose="02030602050306030303" pitchFamily="18" charset="0"/>
              </a:rPr>
              <a:t>Alinea esfuerzos !</a:t>
            </a:r>
          </a:p>
          <a:p>
            <a:pPr>
              <a:defRPr/>
            </a:pPr>
            <a:endParaRPr lang="es-UY" dirty="0"/>
          </a:p>
        </p:txBody>
      </p:sp>
      <p:pic>
        <p:nvPicPr>
          <p:cNvPr id="5" name="Picture 2" descr="mgjghjgj.gif (88068 bytes)">
            <a:hlinkClick r:id="rId2" action="ppaction://hlinkfile"/>
            <a:extLst>
              <a:ext uri="{FF2B5EF4-FFF2-40B4-BE49-F238E27FC236}">
                <a16:creationId xmlns:a16="http://schemas.microsoft.com/office/drawing/2014/main" id="{55DD1D69-E4F6-4B16-9AE2-195407BDD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500063"/>
            <a:ext cx="12382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6 Rectángulo redondeado">
            <a:extLst>
              <a:ext uri="{FF2B5EF4-FFF2-40B4-BE49-F238E27FC236}">
                <a16:creationId xmlns:a16="http://schemas.microsoft.com/office/drawing/2014/main" id="{71FADFBE-4DA4-4CC3-B671-DC647524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571500"/>
            <a:ext cx="3000375" cy="1357313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>
                <a:latin typeface="Constantia" panose="02030602050306030303" pitchFamily="18" charset="0"/>
              </a:rPr>
              <a:t>Originada por los líderes</a:t>
            </a:r>
          </a:p>
        </p:txBody>
      </p:sp>
      <p:sp>
        <p:nvSpPr>
          <p:cNvPr id="64515" name="8 Elipse">
            <a:extLst>
              <a:ext uri="{FF2B5EF4-FFF2-40B4-BE49-F238E27FC236}">
                <a16:creationId xmlns:a16="http://schemas.microsoft.com/office/drawing/2014/main" id="{7B3AC75B-CEF7-4D0A-ACC6-2172EF03A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2214563"/>
            <a:ext cx="2786062" cy="2286000"/>
          </a:xfrm>
          <a:prstGeom prst="ellipse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54991" cmpd="thickThin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1800" b="1">
                <a:latin typeface="Constantia" panose="02030602050306030303" pitchFamily="18" charset="0"/>
              </a:rPr>
              <a:t>Características de una buena Visión</a:t>
            </a:r>
          </a:p>
        </p:txBody>
      </p:sp>
      <p:sp>
        <p:nvSpPr>
          <p:cNvPr id="64516" name="9 Rectángulo redondeado">
            <a:extLst>
              <a:ext uri="{FF2B5EF4-FFF2-40B4-BE49-F238E27FC236}">
                <a16:creationId xmlns:a16="http://schemas.microsoft.com/office/drawing/2014/main" id="{69B23D09-3A0A-49F1-9464-1BC6FFCB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714375"/>
            <a:ext cx="3000375" cy="1357313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>
                <a:latin typeface="Constantia" panose="02030602050306030303" pitchFamily="18" charset="0"/>
              </a:rPr>
              <a:t>Compartida y apoyada por todos</a:t>
            </a:r>
          </a:p>
        </p:txBody>
      </p:sp>
      <p:sp>
        <p:nvSpPr>
          <p:cNvPr id="64517" name="10 Rectángulo redondeado">
            <a:extLst>
              <a:ext uri="{FF2B5EF4-FFF2-40B4-BE49-F238E27FC236}">
                <a16:creationId xmlns:a16="http://schemas.microsoft.com/office/drawing/2014/main" id="{02B1E806-44B2-408D-982A-185D9255E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4429125"/>
            <a:ext cx="3000375" cy="1357313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>
                <a:latin typeface="Constantia" panose="02030602050306030303" pitchFamily="18" charset="0"/>
              </a:rPr>
              <a:t>Positiva e inspiradora</a:t>
            </a:r>
          </a:p>
        </p:txBody>
      </p:sp>
      <p:sp>
        <p:nvSpPr>
          <p:cNvPr id="64518" name="11 Rectángulo redondeado">
            <a:extLst>
              <a:ext uri="{FF2B5EF4-FFF2-40B4-BE49-F238E27FC236}">
                <a16:creationId xmlns:a16="http://schemas.microsoft.com/office/drawing/2014/main" id="{B98F76D8-6758-4B0A-8793-32815C034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4286250"/>
            <a:ext cx="3000375" cy="1357313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8575" algn="ctr">
            <a:solidFill>
              <a:srgbClr val="000080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>
                <a:latin typeface="Constantia" panose="02030602050306030303" pitchFamily="18" charset="0"/>
              </a:rPr>
              <a:t>Amplia y detallada</a:t>
            </a:r>
          </a:p>
        </p:txBody>
      </p:sp>
      <p:sp>
        <p:nvSpPr>
          <p:cNvPr id="13" name="12 Flecha arriba">
            <a:extLst>
              <a:ext uri="{FF2B5EF4-FFF2-40B4-BE49-F238E27FC236}">
                <a16:creationId xmlns:a16="http://schemas.microsoft.com/office/drawing/2014/main" id="{C5FDD051-D6B7-494E-B099-76943CE273A5}"/>
              </a:ext>
            </a:extLst>
          </p:cNvPr>
          <p:cNvSpPr>
            <a:spLocks noChangeArrowheads="1"/>
          </p:cNvSpPr>
          <p:nvPr/>
        </p:nvSpPr>
        <p:spPr bwMode="auto">
          <a:xfrm rot="2437141">
            <a:off x="5832475" y="2189163"/>
            <a:ext cx="571500" cy="571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80"/>
          </a:solidFill>
          <a:ln w="54991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13 Flecha arriba">
            <a:extLst>
              <a:ext uri="{FF2B5EF4-FFF2-40B4-BE49-F238E27FC236}">
                <a16:creationId xmlns:a16="http://schemas.microsoft.com/office/drawing/2014/main" id="{BD309ECF-BD3A-48EB-8E5C-8A32A327B147}"/>
              </a:ext>
            </a:extLst>
          </p:cNvPr>
          <p:cNvSpPr>
            <a:spLocks noChangeArrowheads="1"/>
          </p:cNvSpPr>
          <p:nvPr/>
        </p:nvSpPr>
        <p:spPr bwMode="auto">
          <a:xfrm rot="-7711238">
            <a:off x="2830513" y="3884613"/>
            <a:ext cx="571500" cy="571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80"/>
          </a:solidFill>
          <a:ln w="54991" cmpd="thickThin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14 Flecha arriba">
            <a:extLst>
              <a:ext uri="{FF2B5EF4-FFF2-40B4-BE49-F238E27FC236}">
                <a16:creationId xmlns:a16="http://schemas.microsoft.com/office/drawing/2014/main" id="{8104253C-C8E2-4D62-BFC3-59652BBC8DA8}"/>
              </a:ext>
            </a:extLst>
          </p:cNvPr>
          <p:cNvSpPr>
            <a:spLocks noChangeArrowheads="1"/>
          </p:cNvSpPr>
          <p:nvPr/>
        </p:nvSpPr>
        <p:spPr bwMode="auto">
          <a:xfrm rot="-2152977">
            <a:off x="2898775" y="2041525"/>
            <a:ext cx="571500" cy="571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80"/>
          </a:solidFill>
          <a:ln w="54991" cmpd="thickThin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15 Flecha arriba">
            <a:extLst>
              <a:ext uri="{FF2B5EF4-FFF2-40B4-BE49-F238E27FC236}">
                <a16:creationId xmlns:a16="http://schemas.microsoft.com/office/drawing/2014/main" id="{5A1B89B2-B6AC-4C98-AFDA-3031FDA0D5C4}"/>
              </a:ext>
            </a:extLst>
          </p:cNvPr>
          <p:cNvSpPr>
            <a:spLocks noChangeArrowheads="1"/>
          </p:cNvSpPr>
          <p:nvPr/>
        </p:nvSpPr>
        <p:spPr bwMode="auto">
          <a:xfrm rot="7630028">
            <a:off x="5957888" y="3671888"/>
            <a:ext cx="571500" cy="571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80"/>
          </a:solidFill>
          <a:ln w="54991" cmpd="thickThin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64523" name="Picture 4" descr="Download Escalada (169Wx183H)">
            <a:extLst>
              <a:ext uri="{FF2B5EF4-FFF2-40B4-BE49-F238E27FC236}">
                <a16:creationId xmlns:a16="http://schemas.microsoft.com/office/drawing/2014/main" id="{A1C48203-F910-4367-A29C-E43CCD36C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642938"/>
            <a:ext cx="1500188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>
            <a:extLst>
              <a:ext uri="{FF2B5EF4-FFF2-40B4-BE49-F238E27FC236}">
                <a16:creationId xmlns:a16="http://schemas.microsoft.com/office/drawing/2014/main" id="{FD82024A-CEF3-490B-A24C-D04854129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8208963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9971CBC4-A6CB-4180-A255-CD5CA9F73B12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914400" y="285750"/>
            <a:ext cx="8229600" cy="6223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_tradnl" sz="3700" dirty="0">
                <a:solidFill>
                  <a:srgbClr val="003399"/>
                </a:solidFill>
                <a:effectLst/>
                <a:latin typeface="Constantia" pitchFamily="18" charset="0"/>
              </a:rPr>
              <a:t>Ejemplo de Visión - </a:t>
            </a:r>
            <a:r>
              <a:rPr lang="es-ES_tradnl" sz="3700" dirty="0" err="1">
                <a:solidFill>
                  <a:srgbClr val="003399"/>
                </a:solidFill>
                <a:effectLst/>
                <a:latin typeface="Constantia" pitchFamily="18" charset="0"/>
              </a:rPr>
              <a:t>Abitab</a:t>
            </a:r>
            <a:endParaRPr lang="es-ES" sz="3700" dirty="0">
              <a:solidFill>
                <a:srgbClr val="003399"/>
              </a:solidFill>
              <a:effectLst/>
              <a:latin typeface="Constantia" pitchFamily="18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D8D95AF-CDB8-423E-8233-8EE18637A55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981075"/>
            <a:ext cx="8928100" cy="4895850"/>
          </a:xfrm>
        </p:spPr>
        <p:txBody>
          <a:bodyPr/>
          <a:lstStyle/>
          <a:p>
            <a:pPr algn="just"/>
            <a:r>
              <a:rPr lang="es-ES" altLang="es-UY" sz="1900">
                <a:solidFill>
                  <a:srgbClr val="003399"/>
                </a:solidFill>
                <a:latin typeface="Constantia" panose="02030602050306030303" pitchFamily="18" charset="0"/>
              </a:rPr>
              <a:t>Ser una organización de primera línea en el mercado nacional e internacional de cobranzas y pagos, que persigue constantemente la calidad de su gestión.</a:t>
            </a:r>
          </a:p>
          <a:p>
            <a:pPr algn="just"/>
            <a:r>
              <a:rPr lang="es-ES" altLang="es-UY" sz="1900">
                <a:solidFill>
                  <a:srgbClr val="003399"/>
                </a:solidFill>
                <a:latin typeface="Constantia" panose="02030602050306030303" pitchFamily="18" charset="0"/>
              </a:rPr>
              <a:t> Reconocida por nuestros clientes como un proveedor estratégico que aporta mayor valor a su gestión que la competencia.</a:t>
            </a:r>
          </a:p>
          <a:p>
            <a:pPr algn="just"/>
            <a:r>
              <a:rPr lang="es-ES" altLang="es-UY" sz="1900">
                <a:solidFill>
                  <a:srgbClr val="003399"/>
                </a:solidFill>
                <a:latin typeface="Constantia" panose="02030602050306030303" pitchFamily="18" charset="0"/>
              </a:rPr>
              <a:t>Preferida por las empresas y familias que utilizan nuestros servicios, porque respetamos su tiempo, nos anticipamos a sus demandas y damos satisfacción a sus necesidades.</a:t>
            </a:r>
          </a:p>
          <a:p>
            <a:pPr algn="just"/>
            <a:r>
              <a:rPr lang="es-ES" altLang="es-UY" sz="1900">
                <a:solidFill>
                  <a:srgbClr val="003399"/>
                </a:solidFill>
                <a:latin typeface="Constantia" panose="02030602050306030303" pitchFamily="18" charset="0"/>
              </a:rPr>
              <a:t> Apreciada por nuestros accionistas, en virtud de nuestra importante contribución a su bienestar y prosperidad.</a:t>
            </a:r>
          </a:p>
          <a:p>
            <a:pPr algn="just"/>
            <a:r>
              <a:rPr lang="es-ES" altLang="es-UY" sz="1900">
                <a:solidFill>
                  <a:srgbClr val="003399"/>
                </a:solidFill>
                <a:latin typeface="Constantia" panose="02030602050306030303" pitchFamily="18" charset="0"/>
              </a:rPr>
              <a:t> Valorada por nuestro personal y nuestros colaboradores, como un instrumento fundamental para su desarrollo individual y familiar.</a:t>
            </a:r>
          </a:p>
          <a:p>
            <a:pPr algn="just"/>
            <a:r>
              <a:rPr lang="es-ES" altLang="es-UY" sz="1900">
                <a:solidFill>
                  <a:srgbClr val="003399"/>
                </a:solidFill>
                <a:latin typeface="Constantia" panose="02030602050306030303" pitchFamily="18" charset="0"/>
              </a:rPr>
              <a:t> Respetada por la sociedad, en mérito a nuestra trayectoria de honestidad, eficiencia, responsabilidad y vocación de servicio.</a:t>
            </a:r>
          </a:p>
          <a:p>
            <a:pPr algn="just"/>
            <a:r>
              <a:rPr lang="es-ES" altLang="es-UY" sz="1900">
                <a:solidFill>
                  <a:srgbClr val="003399"/>
                </a:solidFill>
                <a:latin typeface="Constantia" panose="02030602050306030303" pitchFamily="18" charset="0"/>
              </a:rPr>
              <a:t> Admirada por la creatividad, la iniciativa y el esfuerzo de una empresa que apuesta al desarrollo del país.</a:t>
            </a:r>
          </a:p>
          <a:p>
            <a:pPr algn="just">
              <a:buFont typeface="Wingdings 3" panose="05040102010807070707" pitchFamily="18" charset="2"/>
              <a:buNone/>
            </a:pPr>
            <a:endParaRPr lang="es-ES" altLang="es-UY" sz="18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contenido">
            <a:extLst>
              <a:ext uri="{FF2B5EF4-FFF2-40B4-BE49-F238E27FC236}">
                <a16:creationId xmlns:a16="http://schemas.microsoft.com/office/drawing/2014/main" id="{46BD813A-0F20-4A71-A283-9DBBD2BE258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1500188"/>
            <a:ext cx="8229600" cy="4525962"/>
          </a:xfrm>
        </p:spPr>
        <p:txBody>
          <a:bodyPr/>
          <a:lstStyle/>
          <a:p>
            <a:pPr marL="107950" indent="0">
              <a:buFont typeface="Wingdings 3" panose="05040102010807070707" pitchFamily="18" charset="2"/>
              <a:buNone/>
            </a:pPr>
            <a:r>
              <a:rPr lang="es-UY" altLang="es-UY">
                <a:solidFill>
                  <a:srgbClr val="003399"/>
                </a:solidFill>
                <a:latin typeface="Constantia" panose="02030602050306030303" pitchFamily="18" charset="0"/>
              </a:rPr>
              <a:t>Queremos mantener y consolidar nuestra posición de liderazgo técnico y comercial, desarrollando nuestros negocios, nuestra tecnología y nuestra gente, para trabajar de forma competitiva con la calidad y eficiencia que el mercado latinoamericano demanda.</a:t>
            </a:r>
          </a:p>
        </p:txBody>
      </p:sp>
      <p:sp>
        <p:nvSpPr>
          <p:cNvPr id="3" name="2 Título">
            <a:extLst>
              <a:ext uri="{FF2B5EF4-FFF2-40B4-BE49-F238E27FC236}">
                <a16:creationId xmlns:a16="http://schemas.microsoft.com/office/drawing/2014/main" id="{0EC00E37-891A-404F-AD69-583C87A1E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UY" dirty="0" err="1">
                <a:solidFill>
                  <a:srgbClr val="003399"/>
                </a:solidFill>
                <a:latin typeface="Constantia" pitchFamily="18" charset="0"/>
              </a:rPr>
              <a:t>Ej</a:t>
            </a:r>
            <a:r>
              <a:rPr lang="es-UY" dirty="0">
                <a:solidFill>
                  <a:srgbClr val="003399"/>
                </a:solidFill>
                <a:latin typeface="Constantia" pitchFamily="18" charset="0"/>
              </a:rPr>
              <a:t>: Visión de SACEEM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A193CF67-1ACF-4943-B11D-774B6E355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510684"/>
          </a:xfrm>
        </p:spPr>
        <p:txBody>
          <a:bodyPr/>
          <a:lstStyle/>
          <a:p>
            <a:pPr>
              <a:defRPr/>
            </a:pPr>
            <a:r>
              <a:rPr lang="es-ES" sz="4000" dirty="0">
                <a:solidFill>
                  <a:srgbClr val="003399"/>
                </a:solidFill>
                <a:latin typeface="Constantia" pitchFamily="18" charset="0"/>
                <a:ea typeface="+mn-ea"/>
                <a:cs typeface="+mn-cs"/>
              </a:rPr>
              <a:t>5.3 Roles responsabilidades y autoridades en la organización</a:t>
            </a:r>
          </a:p>
        </p:txBody>
      </p:sp>
      <p:sp>
        <p:nvSpPr>
          <p:cNvPr id="68611" name="2 Subtítulo">
            <a:extLst>
              <a:ext uri="{FF2B5EF4-FFF2-40B4-BE49-F238E27FC236}">
                <a16:creationId xmlns:a16="http://schemas.microsoft.com/office/drawing/2014/main" id="{01FD97B0-D8EF-4306-A62B-1A8DD62A4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650" y="3611563"/>
            <a:ext cx="7702550" cy="1473200"/>
          </a:xfrm>
        </p:spPr>
        <p:txBody>
          <a:bodyPr/>
          <a:lstStyle/>
          <a:p>
            <a:pPr marR="0"/>
            <a:r>
              <a:rPr lang="es-ES" altLang="es-UY" sz="2600">
                <a:solidFill>
                  <a:srgbClr val="003399"/>
                </a:solidFill>
                <a:latin typeface="Constantia" panose="02030602050306030303" pitchFamily="18" charset="0"/>
              </a:rPr>
              <a:t>La alta dirección debe asegurarse de que las responsabilidades y autoridades para los roles pertinentes se asignen, se comuniquen y se entiendan en toda la organización.</a:t>
            </a:r>
            <a:endParaRPr lang="es-ES" altLang="es-UY" sz="26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78474459-061F-4B3B-8831-6593E2B3D86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2411760" y="476672"/>
            <a:ext cx="4406900" cy="7921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PE" sz="37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Poder vs Autoridad</a:t>
            </a:r>
            <a:endParaRPr lang="es-ES" sz="37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8186573-9D59-47F2-BD15-5D79E51D22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8738" y="2133600"/>
            <a:ext cx="9036050" cy="3959225"/>
          </a:xfrm>
        </p:spPr>
        <p:txBody>
          <a:bodyPr/>
          <a:lstStyle/>
          <a:p>
            <a:pPr marL="355600" indent="-342900" algn="just">
              <a:lnSpc>
                <a:spcPct val="80000"/>
              </a:lnSpc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Poder: capacidad de forzar o coaccionar a alguien, para que haga tu </a:t>
            </a:r>
            <a:r>
              <a:rPr lang="es-ES" altLang="es-UY" i="1" u="sng">
                <a:solidFill>
                  <a:srgbClr val="003399"/>
                </a:solidFill>
                <a:latin typeface="Constantia" panose="02030602050306030303" pitchFamily="18" charset="0"/>
              </a:rPr>
              <a:t>voluntad</a:t>
            </a: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 (aunque preferiría no hacerlo), debido a tu posición o tu fuerza.</a:t>
            </a:r>
          </a:p>
          <a:p>
            <a:pPr marL="355600" indent="-342900">
              <a:lnSpc>
                <a:spcPct val="90000"/>
              </a:lnSpc>
            </a:pPr>
            <a:endParaRPr lang="es-ES" altLang="es-UY" sz="1200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355600" indent="-342900" algn="just">
              <a:lnSpc>
                <a:spcPct val="90000"/>
              </a:lnSpc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Autoridad: Es el arte de conseguir que la gente haga </a:t>
            </a:r>
            <a:r>
              <a:rPr lang="es-ES" altLang="es-UY" i="1" u="sng">
                <a:solidFill>
                  <a:srgbClr val="003399"/>
                </a:solidFill>
                <a:latin typeface="Constantia" panose="02030602050306030303" pitchFamily="18" charset="0"/>
              </a:rPr>
              <a:t>voluntariamente</a:t>
            </a: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 lo que quieres debido a tu influencia personal.</a:t>
            </a:r>
          </a:p>
          <a:p>
            <a:pPr marL="355600" indent="-342900" algn="just">
              <a:lnSpc>
                <a:spcPct val="80000"/>
              </a:lnSpc>
            </a:pPr>
            <a:endParaRPr lang="es-PE" altLang="es-UY" sz="1200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2 CuadroTexto">
            <a:extLst>
              <a:ext uri="{FF2B5EF4-FFF2-40B4-BE49-F238E27FC236}">
                <a16:creationId xmlns:a16="http://schemas.microsoft.com/office/drawing/2014/main" id="{BDD96E73-8502-4081-8541-FD9EAD8B5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450"/>
            <a:ext cx="8642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UY" sz="3200" b="1">
                <a:solidFill>
                  <a:srgbClr val="003399"/>
                </a:solidFill>
                <a:latin typeface="Constantia" panose="02030602050306030303" pitchFamily="18" charset="0"/>
              </a:rPr>
              <a:t>5.3 Roles, responsabilidades y autoridades en la organización</a:t>
            </a:r>
            <a:endParaRPr lang="es-UY" altLang="es-UY" sz="3200" b="1">
              <a:solidFill>
                <a:srgbClr val="003399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DD7A3774-4AA1-454A-83C4-B18D52383A91}"/>
              </a:ext>
            </a:extLst>
          </p:cNvPr>
          <p:cNvSpPr/>
          <p:nvPr/>
        </p:nvSpPr>
        <p:spPr>
          <a:xfrm>
            <a:off x="107950" y="1368425"/>
            <a:ext cx="8928100" cy="44624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  <a:buClr>
                <a:schemeClr val="accent1"/>
              </a:buClr>
              <a:buSzPct val="68000"/>
              <a:defRPr/>
            </a:pPr>
            <a:r>
              <a:rPr lang="es-ES" sz="2100" dirty="0">
                <a:solidFill>
                  <a:srgbClr val="003399"/>
                </a:solidFill>
                <a:latin typeface="Constantia" pitchFamily="18" charset="0"/>
              </a:rPr>
              <a:t>La alta dirección debe asegurarse de que las responsabilidades y autoridades para los roles pertinentes se asignen, se comuniquen y se entiendan en toda la organización. A</a:t>
            </a:r>
            <a:r>
              <a:rPr lang="es-UY" altLang="es-UY" sz="2100" dirty="0">
                <a:solidFill>
                  <a:srgbClr val="003399"/>
                </a:solidFill>
                <a:latin typeface="Constantia" pitchFamily="18" charset="0"/>
              </a:rPr>
              <a:t>signar responsabilidad y autoridad para:</a:t>
            </a:r>
          </a:p>
          <a:p>
            <a:pPr algn="just">
              <a:spcBef>
                <a:spcPts val="0"/>
              </a:spcBef>
              <a:buClr>
                <a:schemeClr val="accent1"/>
              </a:buClr>
              <a:buSzPct val="68000"/>
              <a:defRPr/>
            </a:pPr>
            <a:endParaRPr lang="es-UY" altLang="es-UY" sz="1100" dirty="0">
              <a:solidFill>
                <a:srgbClr val="003399"/>
              </a:solidFill>
              <a:latin typeface="Constantia" pitchFamily="18" charset="0"/>
            </a:endParaRPr>
          </a:p>
          <a:p>
            <a:pPr marL="216000" indent="-2160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UY" altLang="es-UY" sz="2100" dirty="0">
                <a:solidFill>
                  <a:srgbClr val="003399"/>
                </a:solidFill>
                <a:latin typeface="Constantia" pitchFamily="18" charset="0"/>
              </a:rPr>
              <a:t>asegurarse de que el sistema de gestión de la calidad es conforme con los requisitos de esta Norma Internacional;</a:t>
            </a:r>
          </a:p>
          <a:p>
            <a:pPr marL="216000" indent="-2160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UY" altLang="es-UY" sz="2100" dirty="0">
                <a:solidFill>
                  <a:srgbClr val="003399"/>
                </a:solidFill>
                <a:latin typeface="Constantia" pitchFamily="18" charset="0"/>
              </a:rPr>
              <a:t>asegurarse de que los procesos están generando y proporcionando las salidas previstas;</a:t>
            </a:r>
          </a:p>
          <a:p>
            <a:pPr marL="216000" indent="-2160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UY" altLang="es-UY" sz="2100" dirty="0">
                <a:solidFill>
                  <a:srgbClr val="003399"/>
                </a:solidFill>
                <a:latin typeface="Constantia" pitchFamily="18" charset="0"/>
              </a:rPr>
              <a:t>informar, en particular, a la alta dirección sobre el desempeño del sistema de gestión de la calidad y sobre las oportunidades de mejora;</a:t>
            </a:r>
          </a:p>
          <a:p>
            <a:pPr marL="216000" indent="-2160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UY" altLang="es-UY" sz="2100" dirty="0">
                <a:solidFill>
                  <a:srgbClr val="003399"/>
                </a:solidFill>
                <a:latin typeface="Constantia" pitchFamily="18" charset="0"/>
              </a:rPr>
              <a:t>asegurarse de que se promueve el enfoque al cliente en toda la organización;</a:t>
            </a:r>
          </a:p>
          <a:p>
            <a:pPr marL="216000" indent="-2160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UY" altLang="es-UY" sz="2100" dirty="0">
                <a:solidFill>
                  <a:srgbClr val="003399"/>
                </a:solidFill>
                <a:latin typeface="Constantia" pitchFamily="18" charset="0"/>
              </a:rPr>
              <a:t>asegurarse de que la integridad del sistema de gestión de la calidad se mantiene cuando se planifican e implementan cambios en el SGC.</a:t>
            </a:r>
            <a:endParaRPr lang="es-UY" sz="2100" dirty="0">
              <a:solidFill>
                <a:srgbClr val="003399"/>
              </a:solidFill>
              <a:latin typeface="Constantia" pitchFamily="18" charset="0"/>
            </a:endParaRPr>
          </a:p>
        </p:txBody>
      </p:sp>
      <p:pic>
        <p:nvPicPr>
          <p:cNvPr id="2" name="ppt 50">
            <a:hlinkClick r:id="" action="ppaction://media"/>
            <a:extLst>
              <a:ext uri="{FF2B5EF4-FFF2-40B4-BE49-F238E27FC236}">
                <a16:creationId xmlns:a16="http://schemas.microsoft.com/office/drawing/2014/main" id="{EF8103FF-EED5-448B-AD86-2C03037F6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607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>
            <a:extLst>
              <a:ext uri="{FF2B5EF4-FFF2-40B4-BE49-F238E27FC236}">
                <a16:creationId xmlns:a16="http://schemas.microsoft.com/office/drawing/2014/main" id="{A8DE0EA3-8C63-4C7F-9393-1E658DE1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747713"/>
            <a:ext cx="88344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pt 51">
            <a:hlinkClick r:id="" action="ppaction://media"/>
            <a:extLst>
              <a:ext uri="{FF2B5EF4-FFF2-40B4-BE49-F238E27FC236}">
                <a16:creationId xmlns:a16="http://schemas.microsoft.com/office/drawing/2014/main" id="{8A90FEA2-8B1E-4916-9BCA-CD632B1B6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284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22">
            <a:extLst>
              <a:ext uri="{FF2B5EF4-FFF2-40B4-BE49-F238E27FC236}">
                <a16:creationId xmlns:a16="http://schemas.microsoft.com/office/drawing/2014/main" id="{67D260FC-0FAB-4490-A304-276140F7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-12700"/>
            <a:ext cx="6589712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3 Marcador de contenido">
            <a:extLst>
              <a:ext uri="{FF2B5EF4-FFF2-40B4-BE49-F238E27FC236}">
                <a16:creationId xmlns:a16="http://schemas.microsoft.com/office/drawing/2014/main" id="{17DCA726-D4B6-4E8F-A9D2-FEE7CB9EF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-42863"/>
            <a:ext cx="7921625" cy="611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82936EF5-8168-415C-864E-D4B7849B6C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s-UY" i="1" dirty="0">
                <a:solidFill>
                  <a:srgbClr val="003399"/>
                </a:solidFill>
                <a:latin typeface="Constantia" pitchFamily="18" charset="0"/>
              </a:rPr>
              <a:t>Teorías de Liderazgo</a:t>
            </a:r>
          </a:p>
        </p:txBody>
      </p:sp>
      <p:sp>
        <p:nvSpPr>
          <p:cNvPr id="22531" name="2 Subtítulo">
            <a:extLst>
              <a:ext uri="{FF2B5EF4-FFF2-40B4-BE49-F238E27FC236}">
                <a16:creationId xmlns:a16="http://schemas.microsoft.com/office/drawing/2014/main" id="{8AC99AE7-2957-4135-9A58-7FF04BA99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/>
            <a:endParaRPr lang="es-UY" altLang="es-UY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7F30B4A5-82FF-47E7-947F-9C3E8BA85AA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116013" y="1052513"/>
            <a:ext cx="7662862" cy="5184775"/>
          </a:xfrm>
        </p:spPr>
        <p:txBody>
          <a:bodyPr/>
          <a:lstStyle/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es-MX" altLang="es-UY" sz="2800" dirty="0">
                <a:solidFill>
                  <a:srgbClr val="003399"/>
                </a:solidFill>
                <a:latin typeface="Constantia" pitchFamily="18" charset="0"/>
              </a:rPr>
              <a:t>1. Teoría de las características - rasgos</a:t>
            </a:r>
          </a:p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es-MX" altLang="es-UY" sz="2800" dirty="0">
                <a:solidFill>
                  <a:srgbClr val="003399"/>
                </a:solidFill>
                <a:latin typeface="Constantia" pitchFamily="18" charset="0"/>
              </a:rPr>
              <a:t>2. Teorías conductuales – personales:</a:t>
            </a:r>
          </a:p>
          <a:p>
            <a:pPr marL="365125" lvl="1" indent="0">
              <a:buFont typeface="Verdana" panose="020B0604030504040204" pitchFamily="34" charset="0"/>
              <a:buNone/>
              <a:defRPr/>
            </a:pPr>
            <a:r>
              <a:rPr lang="es-MX" altLang="es-UY" sz="2400" dirty="0">
                <a:solidFill>
                  <a:srgbClr val="003399"/>
                </a:solidFill>
                <a:latin typeface="Constantia" pitchFamily="18" charset="0"/>
              </a:rPr>
              <a:t>2.1 </a:t>
            </a:r>
            <a:r>
              <a:rPr lang="es-MX" altLang="es-UY" sz="2000" dirty="0">
                <a:solidFill>
                  <a:srgbClr val="003399"/>
                </a:solidFill>
                <a:latin typeface="Constantia" pitchFamily="18" charset="0"/>
              </a:rPr>
              <a:t>Teoría del comportamiento y estilos</a:t>
            </a:r>
          </a:p>
          <a:p>
            <a:pPr marL="365125" lvl="1" indent="0">
              <a:buFont typeface="Verdana" panose="020B0604030504040204" pitchFamily="34" charset="0"/>
              <a:buNone/>
              <a:defRPr/>
            </a:pPr>
            <a:r>
              <a:rPr lang="es-MX" altLang="es-UY" sz="2400" dirty="0">
                <a:solidFill>
                  <a:srgbClr val="003399"/>
                </a:solidFill>
                <a:latin typeface="Constantia" pitchFamily="18" charset="0"/>
              </a:rPr>
              <a:t>2.2 Malla Administrativa</a:t>
            </a:r>
          </a:p>
          <a:p>
            <a:pPr marL="109537" indent="0">
              <a:buFont typeface="Wingdings 3" panose="05040102010807070707" pitchFamily="18" charset="2"/>
              <a:buNone/>
              <a:defRPr/>
            </a:pPr>
            <a:r>
              <a:rPr lang="es-MX" altLang="es-UY" sz="2800" dirty="0">
                <a:solidFill>
                  <a:srgbClr val="003399"/>
                </a:solidFill>
                <a:latin typeface="Constantia" pitchFamily="18" charset="0"/>
              </a:rPr>
              <a:t>3. Enfoques situacionales:</a:t>
            </a:r>
          </a:p>
          <a:p>
            <a:pPr marL="365125" lvl="1" indent="0">
              <a:buFont typeface="Verdana" panose="020B0604030504040204" pitchFamily="34" charset="0"/>
              <a:buNone/>
              <a:defRPr/>
            </a:pPr>
            <a:r>
              <a:rPr lang="es-MX" altLang="es-UY" sz="2400" dirty="0">
                <a:solidFill>
                  <a:srgbClr val="003399"/>
                </a:solidFill>
                <a:latin typeface="Constantia" pitchFamily="18" charset="0"/>
              </a:rPr>
              <a:t>3.1 Modelo de contingencia</a:t>
            </a:r>
          </a:p>
          <a:p>
            <a:pPr marL="365125" lvl="1" indent="0">
              <a:buFont typeface="Verdana" panose="020B0604030504040204" pitchFamily="34" charset="0"/>
              <a:buNone/>
              <a:defRPr/>
            </a:pPr>
            <a:r>
              <a:rPr lang="es-MX" altLang="es-UY" sz="2400" dirty="0">
                <a:solidFill>
                  <a:srgbClr val="003399"/>
                </a:solidFill>
                <a:latin typeface="Constantia" pitchFamily="18" charset="0"/>
              </a:rPr>
              <a:t>3.2 Modelo situacional</a:t>
            </a:r>
          </a:p>
          <a:p>
            <a:pPr marL="109537" lvl="1" indent="0">
              <a:spcBef>
                <a:spcPts val="400"/>
              </a:spcBef>
              <a:buSzPct val="68000"/>
              <a:buFont typeface="Verdana" panose="020B0604030504040204" pitchFamily="34" charset="0"/>
              <a:buNone/>
              <a:defRPr/>
            </a:pPr>
            <a:r>
              <a:rPr lang="es-MX" altLang="es-UY" sz="2800" dirty="0">
                <a:solidFill>
                  <a:srgbClr val="003399"/>
                </a:solidFill>
                <a:latin typeface="Constantia" pitchFamily="18" charset="0"/>
              </a:rPr>
              <a:t>4. Enfoque transaccional y transformacional</a:t>
            </a:r>
            <a:endParaRPr lang="en-US" altLang="es-UY" sz="2800" dirty="0">
              <a:solidFill>
                <a:srgbClr val="003399"/>
              </a:solidFill>
              <a:latin typeface="Constantia" pitchFamily="18" charset="0"/>
            </a:endParaRPr>
          </a:p>
        </p:txBody>
      </p:sp>
      <p:pic>
        <p:nvPicPr>
          <p:cNvPr id="2" name="ppt 8">
            <a:hlinkClick r:id="" action="ppaction://media"/>
            <a:extLst>
              <a:ext uri="{FF2B5EF4-FFF2-40B4-BE49-F238E27FC236}">
                <a16:creationId xmlns:a16="http://schemas.microsoft.com/office/drawing/2014/main" id="{90E4604A-E8E0-4937-AC4B-FD4343846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>
            <a:extLst>
              <a:ext uri="{FF2B5EF4-FFF2-40B4-BE49-F238E27FC236}">
                <a16:creationId xmlns:a16="http://schemas.microsoft.com/office/drawing/2014/main" id="{1243CAD0-ACE3-4328-A88B-F0CE67D9F929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539552" y="476672"/>
            <a:ext cx="8162925" cy="7953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MX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1 Teoría de las Características</a:t>
            </a:r>
            <a:endParaRPr lang="en-US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BBC23AA-B294-4563-9A4F-A938F7AC4BA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68313" y="1773238"/>
            <a:ext cx="8351837" cy="4165600"/>
          </a:xfrm>
        </p:spPr>
        <p:txBody>
          <a:bodyPr/>
          <a:lstStyle/>
          <a:p>
            <a:pPr marL="0" indent="0" algn="just"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Intenta describir los distintos tipos de comportamiento y personalidades asociadas con la efectividad del liderazgo. </a:t>
            </a:r>
          </a:p>
          <a:p>
            <a:pPr marL="0" indent="0" algn="just">
              <a:buFont typeface="Wingdings 3" panose="05040102010807070707" pitchFamily="18" charset="2"/>
              <a:buNone/>
            </a:pPr>
            <a:endParaRPr lang="es-ES" altLang="es-UY">
              <a:solidFill>
                <a:srgbClr val="003399"/>
              </a:solidFill>
              <a:latin typeface="Constantia" panose="02030602050306030303" pitchFamily="18" charset="0"/>
            </a:endParaRPr>
          </a:p>
          <a:p>
            <a:pPr marL="0" indent="0" algn="just">
              <a:buFont typeface="Wingdings 3" panose="05040102010807070707" pitchFamily="18" charset="2"/>
              <a:buNone/>
            </a:pPr>
            <a:r>
              <a:rPr lang="es-ES" altLang="es-UY">
                <a:solidFill>
                  <a:srgbClr val="003399"/>
                </a:solidFill>
                <a:latin typeface="Constantia" panose="02030602050306030303" pitchFamily="18" charset="0"/>
              </a:rPr>
              <a:t>La primera definición académica de teoría de liderazgo, Thomas Carlyle (1841) es considerado uno de los pioneros de esta teoría, usando como enfoque los talentos, habilidades y características físicas de hombres que llegaron al poder.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8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8_Concurrencia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8_Concurrencia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6046</TotalTime>
  <Words>2327</Words>
  <Application>Microsoft Office PowerPoint</Application>
  <PresentationFormat>Presentación en pantalla (4:3)</PresentationFormat>
  <Paragraphs>295</Paragraphs>
  <Slides>52</Slides>
  <Notes>4</Notes>
  <HiddenSlides>0</HiddenSlides>
  <MMClips>22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3" baseType="lpstr">
      <vt:lpstr>Arial</vt:lpstr>
      <vt:lpstr>Calibri</vt:lpstr>
      <vt:lpstr>Constantia</vt:lpstr>
      <vt:lpstr>Times New Roman</vt:lpstr>
      <vt:lpstr>Verdana</vt:lpstr>
      <vt:lpstr>Wingdings</vt:lpstr>
      <vt:lpstr>Wingdings 2</vt:lpstr>
      <vt:lpstr>Wingdings 3</vt:lpstr>
      <vt:lpstr>8_Concurrencia</vt:lpstr>
      <vt:lpstr>9_Concurrencia</vt:lpstr>
      <vt:lpstr>Hoja de cálculo</vt:lpstr>
      <vt:lpstr>Presentación de PowerPoint</vt:lpstr>
      <vt:lpstr>Presentación de PowerPoint</vt:lpstr>
      <vt:lpstr>Presentación de PowerPoint</vt:lpstr>
      <vt:lpstr>Qué es el liderazgo</vt:lpstr>
      <vt:lpstr>Poder vs Autoridad</vt:lpstr>
      <vt:lpstr>Presentación de PowerPoint</vt:lpstr>
      <vt:lpstr>Teorías de Liderazgo</vt:lpstr>
      <vt:lpstr>Presentación de PowerPoint</vt:lpstr>
      <vt:lpstr>1 Teoría de las Características</vt:lpstr>
      <vt:lpstr>Teoría de las Características</vt:lpstr>
      <vt:lpstr>2 Teorías conductuales</vt:lpstr>
      <vt:lpstr>2.1 Teoría del Comportamiento y Estilos</vt:lpstr>
      <vt:lpstr>Presentación de PowerPoint</vt:lpstr>
      <vt:lpstr>Presentación de PowerPoint</vt:lpstr>
      <vt:lpstr>Presentación de PowerPoint</vt:lpstr>
      <vt:lpstr>Presentación de PowerPoint</vt:lpstr>
      <vt:lpstr>3 Enfoques situacionales</vt:lpstr>
      <vt:lpstr> 3.1 Modelo de contingencia (Fiedler)</vt:lpstr>
      <vt:lpstr>Modelo de contingencia (Fiedler)</vt:lpstr>
      <vt:lpstr>Modelo de contingencia (Fiedler)</vt:lpstr>
      <vt:lpstr>Modelo de contingencia (Fiedler)</vt:lpstr>
      <vt:lpstr>3.2 Modelo Situacional (Hersey y Blanchard)</vt:lpstr>
      <vt:lpstr>Presentación de PowerPoint</vt:lpstr>
      <vt:lpstr>Representación gráfica del Modelo</vt:lpstr>
      <vt:lpstr>4 Enfoque Transaccional y Transformacional - 1985</vt:lpstr>
      <vt:lpstr>4.1 Liderazgo  Transaccional</vt:lpstr>
      <vt:lpstr>4.2 Liderazgo Transformacional</vt:lpstr>
      <vt:lpstr>Cap 5. Liderazgo</vt:lpstr>
      <vt:lpstr>Presentación de PowerPoint</vt:lpstr>
      <vt:lpstr>Presentación de PowerPoint</vt:lpstr>
      <vt:lpstr>Presentación de PowerPoint</vt:lpstr>
      <vt:lpstr>Presentación de PowerPoint</vt:lpstr>
      <vt:lpstr>5.2 Política </vt:lpstr>
      <vt:lpstr>Presentación de PowerPoint</vt:lpstr>
      <vt:lpstr>Presentación de PowerPoint</vt:lpstr>
      <vt:lpstr>Presentación de PowerPoint</vt:lpstr>
      <vt:lpstr>Presentación de PowerPoint</vt:lpstr>
      <vt:lpstr>Ejemplo de Política de la  Calidad</vt:lpstr>
      <vt:lpstr>Presentación de PowerPoint</vt:lpstr>
      <vt:lpstr>Misión y Visión</vt:lpstr>
      <vt:lpstr>Presentación de PowerPoint</vt:lpstr>
      <vt:lpstr>Ej: Misión - Abitab</vt:lpstr>
      <vt:lpstr>Ej: Misión de SACEEM</vt:lpstr>
      <vt:lpstr>Visión (videre =“ver”) </vt:lpstr>
      <vt:lpstr>Presentación de PowerPoint</vt:lpstr>
      <vt:lpstr>Presentación de PowerPoint</vt:lpstr>
      <vt:lpstr>Ejemplo de Visión - Abitab</vt:lpstr>
      <vt:lpstr>Ej: Visión de SACEEM</vt:lpstr>
      <vt:lpstr>5.3 Roles responsabilidades y autoridades en la organización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Karina Victoria Lopez Semperena</cp:lastModifiedBy>
  <cp:revision>226</cp:revision>
  <cp:lastPrinted>2018-04-06T17:34:54Z</cp:lastPrinted>
  <dcterms:created xsi:type="dcterms:W3CDTF">2009-08-04T14:11:33Z</dcterms:created>
  <dcterms:modified xsi:type="dcterms:W3CDTF">2021-03-10T14:14:00Z</dcterms:modified>
</cp:coreProperties>
</file>