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4"/>
  </p:notesMasterIdLst>
  <p:handoutMasterIdLst>
    <p:handoutMasterId r:id="rId115"/>
  </p:handoutMasterIdLst>
  <p:sldIdLst>
    <p:sldId id="320" r:id="rId2"/>
    <p:sldId id="517" r:id="rId3"/>
    <p:sldId id="554" r:id="rId4"/>
    <p:sldId id="367" r:id="rId5"/>
    <p:sldId id="366" r:id="rId6"/>
    <p:sldId id="325" r:id="rId7"/>
    <p:sldId id="322" r:id="rId8"/>
    <p:sldId id="385" r:id="rId9"/>
    <p:sldId id="392" r:id="rId10"/>
    <p:sldId id="519" r:id="rId11"/>
    <p:sldId id="555" r:id="rId12"/>
    <p:sldId id="556" r:id="rId13"/>
    <p:sldId id="558" r:id="rId14"/>
    <p:sldId id="557" r:id="rId15"/>
    <p:sldId id="553" r:id="rId16"/>
    <p:sldId id="540" r:id="rId17"/>
    <p:sldId id="541" r:id="rId18"/>
    <p:sldId id="551" r:id="rId19"/>
    <p:sldId id="542" r:id="rId20"/>
    <p:sldId id="543" r:id="rId21"/>
    <p:sldId id="552" r:id="rId22"/>
    <p:sldId id="544" r:id="rId23"/>
    <p:sldId id="520" r:id="rId24"/>
    <p:sldId id="539" r:id="rId25"/>
    <p:sldId id="546" r:id="rId26"/>
    <p:sldId id="548" r:id="rId27"/>
    <p:sldId id="545" r:id="rId28"/>
    <p:sldId id="547" r:id="rId29"/>
    <p:sldId id="549" r:id="rId30"/>
    <p:sldId id="550" r:id="rId31"/>
    <p:sldId id="518" r:id="rId32"/>
    <p:sldId id="387" r:id="rId33"/>
    <p:sldId id="326" r:id="rId34"/>
    <p:sldId id="327" r:id="rId35"/>
    <p:sldId id="328" r:id="rId36"/>
    <p:sldId id="329" r:id="rId37"/>
    <p:sldId id="330" r:id="rId38"/>
    <p:sldId id="331" r:id="rId39"/>
    <p:sldId id="332" r:id="rId40"/>
    <p:sldId id="368" r:id="rId41"/>
    <p:sldId id="369" r:id="rId42"/>
    <p:sldId id="370" r:id="rId43"/>
    <p:sldId id="521" r:id="rId44"/>
    <p:sldId id="333" r:id="rId45"/>
    <p:sldId id="334" r:id="rId46"/>
    <p:sldId id="335" r:id="rId47"/>
    <p:sldId id="336" r:id="rId48"/>
    <p:sldId id="523" r:id="rId49"/>
    <p:sldId id="337" r:id="rId50"/>
    <p:sldId id="374" r:id="rId51"/>
    <p:sldId id="393" r:id="rId52"/>
    <p:sldId id="525" r:id="rId53"/>
    <p:sldId id="526" r:id="rId54"/>
    <p:sldId id="371" r:id="rId55"/>
    <p:sldId id="372" r:id="rId56"/>
    <p:sldId id="527" r:id="rId57"/>
    <p:sldId id="373" r:id="rId58"/>
    <p:sldId id="338" r:id="rId59"/>
    <p:sldId id="339" r:id="rId60"/>
    <p:sldId id="340" r:id="rId61"/>
    <p:sldId id="341" r:id="rId62"/>
    <p:sldId id="342" r:id="rId63"/>
    <p:sldId id="375" r:id="rId64"/>
    <p:sldId id="344" r:id="rId65"/>
    <p:sldId id="345" r:id="rId66"/>
    <p:sldId id="346" r:id="rId67"/>
    <p:sldId id="347" r:id="rId68"/>
    <p:sldId id="348" r:id="rId69"/>
    <p:sldId id="522" r:id="rId70"/>
    <p:sldId id="349" r:id="rId71"/>
    <p:sldId id="528" r:id="rId72"/>
    <p:sldId id="390" r:id="rId73"/>
    <p:sldId id="351" r:id="rId74"/>
    <p:sldId id="352" r:id="rId75"/>
    <p:sldId id="376" r:id="rId76"/>
    <p:sldId id="353" r:id="rId77"/>
    <p:sldId id="354" r:id="rId78"/>
    <p:sldId id="355" r:id="rId79"/>
    <p:sldId id="356" r:id="rId80"/>
    <p:sldId id="357" r:id="rId81"/>
    <p:sldId id="391" r:id="rId82"/>
    <p:sldId id="321" r:id="rId83"/>
    <p:sldId id="529" r:id="rId84"/>
    <p:sldId id="530" r:id="rId85"/>
    <p:sldId id="531" r:id="rId86"/>
    <p:sldId id="532" r:id="rId87"/>
    <p:sldId id="533" r:id="rId88"/>
    <p:sldId id="388" r:id="rId89"/>
    <p:sldId id="383" r:id="rId90"/>
    <p:sldId id="386" r:id="rId91"/>
    <p:sldId id="358" r:id="rId92"/>
    <p:sldId id="359" r:id="rId93"/>
    <p:sldId id="360" r:id="rId94"/>
    <p:sldId id="377" r:id="rId95"/>
    <p:sldId id="361" r:id="rId96"/>
    <p:sldId id="362" r:id="rId97"/>
    <p:sldId id="363" r:id="rId98"/>
    <p:sldId id="378" r:id="rId99"/>
    <p:sldId id="379" r:id="rId100"/>
    <p:sldId id="380" r:id="rId101"/>
    <p:sldId id="535" r:id="rId102"/>
    <p:sldId id="536" r:id="rId103"/>
    <p:sldId id="537" r:id="rId104"/>
    <p:sldId id="538" r:id="rId105"/>
    <p:sldId id="534" r:id="rId106"/>
    <p:sldId id="364" r:id="rId107"/>
    <p:sldId id="389" r:id="rId108"/>
    <p:sldId id="394" r:id="rId109"/>
    <p:sldId id="384" r:id="rId110"/>
    <p:sldId id="395" r:id="rId111"/>
    <p:sldId id="524" r:id="rId112"/>
    <p:sldId id="319"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7940" autoAdjust="0"/>
  </p:normalViewPr>
  <p:slideViewPr>
    <p:cSldViewPr snapToGrid="0">
      <p:cViewPr varScale="1">
        <p:scale>
          <a:sx n="75" d="100"/>
          <a:sy n="75" d="100"/>
        </p:scale>
        <p:origin x="965" y="53"/>
      </p:cViewPr>
      <p:guideLst/>
    </p:cSldViewPr>
  </p:slideViewPr>
  <p:outlineViewPr>
    <p:cViewPr>
      <p:scale>
        <a:sx n="33" d="100"/>
        <a:sy n="33" d="100"/>
      </p:scale>
      <p:origin x="0" y="-11107"/>
    </p:cViewPr>
    <p:sldLst>
      <p:sld r:id="rId1" collapse="1"/>
    </p:sldLst>
  </p:outlineViewPr>
  <p:notesTextViewPr>
    <p:cViewPr>
      <p:scale>
        <a:sx n="1" d="1"/>
        <a:sy n="1" d="1"/>
      </p:scale>
      <p:origin x="0" y="0"/>
    </p:cViewPr>
  </p:notesTextViewPr>
  <p:sorterViewPr>
    <p:cViewPr>
      <p:scale>
        <a:sx n="100" d="100"/>
        <a:sy n="100" d="100"/>
      </p:scale>
      <p:origin x="0" y="-10190"/>
    </p:cViewPr>
  </p:sorterViewPr>
  <p:notesViewPr>
    <p:cSldViewPr snapToGrid="0">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_rels/viewProps.xml.rels><?xml version="1.0" encoding="UTF-8" standalone="yes"?>
<Relationships xmlns="http://schemas.openxmlformats.org/package/2006/relationships"><Relationship Id="rId1" Type="http://schemas.openxmlformats.org/officeDocument/2006/relationships/slide" Target="slides/slide1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19E4B-7773-4082-9676-5366A6A97229}"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UY"/>
        </a:p>
      </dgm:t>
    </dgm:pt>
    <dgm:pt modelId="{200EAC9F-ACF8-4FFF-8ED0-F6665B155459}">
      <dgm:prSet phldrT="[Texto]"/>
      <dgm:spPr/>
      <dgm:t>
        <a:bodyPr/>
        <a:lstStyle/>
        <a:p>
          <a:r>
            <a:rPr lang="es-UY" dirty="0"/>
            <a:t>Redes de distribución de frecuencia</a:t>
          </a:r>
        </a:p>
      </dgm:t>
    </dgm:pt>
    <dgm:pt modelId="{B1CAF636-2F12-4FC7-8E21-ACC0746FD07F}" type="parTrans" cxnId="{5D596179-A8F8-4E36-96F1-C02CFBA6B51B}">
      <dgm:prSet/>
      <dgm:spPr/>
      <dgm:t>
        <a:bodyPr/>
        <a:lstStyle/>
        <a:p>
          <a:endParaRPr lang="es-UY"/>
        </a:p>
      </dgm:t>
    </dgm:pt>
    <dgm:pt modelId="{13A597BE-2E08-48F7-96B6-4C19A00072ED}" type="sibTrans" cxnId="{5D596179-A8F8-4E36-96F1-C02CFBA6B51B}">
      <dgm:prSet/>
      <dgm:spPr/>
      <dgm:t>
        <a:bodyPr/>
        <a:lstStyle/>
        <a:p>
          <a:endParaRPr lang="es-UY"/>
        </a:p>
      </dgm:t>
    </dgm:pt>
    <dgm:pt modelId="{2C1F7A5C-2D3D-4C80-B71C-E7243C38C0A3}">
      <dgm:prSet phldrT="[Texto]"/>
      <dgm:spPr/>
      <dgm:t>
        <a:bodyPr/>
        <a:lstStyle/>
        <a:p>
          <a:r>
            <a:rPr lang="es-UY" dirty="0"/>
            <a:t>Redes </a:t>
          </a:r>
          <a:r>
            <a:rPr lang="es-UY" dirty="0" err="1"/>
            <a:t>Plesiócronoas</a:t>
          </a:r>
          <a:endParaRPr lang="es-UY" dirty="0"/>
        </a:p>
      </dgm:t>
    </dgm:pt>
    <dgm:pt modelId="{13BD8188-C83C-455E-8D37-160ADF7EBB64}" type="parTrans" cxnId="{6976D366-DC61-4E99-B191-C08BFA66DFFA}">
      <dgm:prSet/>
      <dgm:spPr/>
      <dgm:t>
        <a:bodyPr/>
        <a:lstStyle/>
        <a:p>
          <a:endParaRPr lang="es-UY"/>
        </a:p>
      </dgm:t>
    </dgm:pt>
    <dgm:pt modelId="{07EC87EF-EC48-44BB-A9C9-E6239774D7B0}" type="sibTrans" cxnId="{6976D366-DC61-4E99-B191-C08BFA66DFFA}">
      <dgm:prSet/>
      <dgm:spPr/>
      <dgm:t>
        <a:bodyPr/>
        <a:lstStyle/>
        <a:p>
          <a:endParaRPr lang="es-UY" dirty="0"/>
        </a:p>
      </dgm:t>
    </dgm:pt>
    <dgm:pt modelId="{8F3B48A1-9A77-4CD2-8DD7-0DA24F973BE4}">
      <dgm:prSet phldrT="[Texto]"/>
      <dgm:spPr/>
      <dgm:t>
        <a:bodyPr/>
        <a:lstStyle/>
        <a:p>
          <a:r>
            <a:rPr lang="es-UY" dirty="0"/>
            <a:t>Redes Sincrónicas</a:t>
          </a:r>
        </a:p>
      </dgm:t>
    </dgm:pt>
    <dgm:pt modelId="{B07241FA-179A-42B2-AC89-D96251A5F9D7}" type="parTrans" cxnId="{129179B9-C0F3-4595-9DC0-D69BAB4D4401}">
      <dgm:prSet/>
      <dgm:spPr/>
      <dgm:t>
        <a:bodyPr/>
        <a:lstStyle/>
        <a:p>
          <a:endParaRPr lang="es-UY"/>
        </a:p>
      </dgm:t>
    </dgm:pt>
    <dgm:pt modelId="{10080869-3DE2-45A2-8127-F67B5A2EDA4D}" type="sibTrans" cxnId="{129179B9-C0F3-4595-9DC0-D69BAB4D4401}">
      <dgm:prSet/>
      <dgm:spPr/>
      <dgm:t>
        <a:bodyPr/>
        <a:lstStyle/>
        <a:p>
          <a:endParaRPr lang="es-UY"/>
        </a:p>
      </dgm:t>
    </dgm:pt>
    <dgm:pt modelId="{7985EFAA-F57A-400E-A603-21FE0E0C8F37}">
      <dgm:prSet phldrT="[Texto]"/>
      <dgm:spPr/>
      <dgm:t>
        <a:bodyPr/>
        <a:lstStyle/>
        <a:p>
          <a:r>
            <a:rPr lang="es-UY" dirty="0"/>
            <a:t>Redes Master/Slave</a:t>
          </a:r>
        </a:p>
      </dgm:t>
    </dgm:pt>
    <dgm:pt modelId="{81653098-C239-4070-BC37-6F2EB16FFECD}" type="parTrans" cxnId="{70E0BCE4-918A-472D-81B1-B1E201C7D84D}">
      <dgm:prSet/>
      <dgm:spPr/>
      <dgm:t>
        <a:bodyPr/>
        <a:lstStyle/>
        <a:p>
          <a:endParaRPr lang="es-UY"/>
        </a:p>
      </dgm:t>
    </dgm:pt>
    <dgm:pt modelId="{E3272378-D11A-4666-9D03-05F2975D78E1}" type="sibTrans" cxnId="{70E0BCE4-918A-472D-81B1-B1E201C7D84D}">
      <dgm:prSet/>
      <dgm:spPr/>
      <dgm:t>
        <a:bodyPr/>
        <a:lstStyle/>
        <a:p>
          <a:endParaRPr lang="es-UY"/>
        </a:p>
      </dgm:t>
    </dgm:pt>
    <dgm:pt modelId="{0C554243-4C81-47A2-97DB-9FE44AAB40A2}">
      <dgm:prSet phldrT="[Texto]"/>
      <dgm:spPr/>
      <dgm:t>
        <a:bodyPr/>
        <a:lstStyle/>
        <a:p>
          <a:r>
            <a:rPr lang="es-UY" dirty="0"/>
            <a:t>Redes Mutuamente Sincrónicas</a:t>
          </a:r>
        </a:p>
      </dgm:t>
    </dgm:pt>
    <dgm:pt modelId="{B26AD2F0-76CA-4537-A335-1AB94CD3520D}" type="parTrans" cxnId="{D8F2A845-558A-4F3A-A3F3-E953DDC08269}">
      <dgm:prSet/>
      <dgm:spPr/>
      <dgm:t>
        <a:bodyPr/>
        <a:lstStyle/>
        <a:p>
          <a:endParaRPr lang="es-UY"/>
        </a:p>
      </dgm:t>
    </dgm:pt>
    <dgm:pt modelId="{DA855991-B1F1-44E5-8458-58EA4D265249}" type="sibTrans" cxnId="{D8F2A845-558A-4F3A-A3F3-E953DDC08269}">
      <dgm:prSet/>
      <dgm:spPr/>
      <dgm:t>
        <a:bodyPr/>
        <a:lstStyle/>
        <a:p>
          <a:endParaRPr lang="es-UY"/>
        </a:p>
      </dgm:t>
    </dgm:pt>
    <dgm:pt modelId="{B330445A-2E1B-4AAF-B4D9-3CF3BC5D0C85}" type="pres">
      <dgm:prSet presAssocID="{1D319E4B-7773-4082-9676-5366A6A97229}" presName="mainComposite" presStyleCnt="0">
        <dgm:presLayoutVars>
          <dgm:chPref val="1"/>
          <dgm:dir/>
          <dgm:animOne val="branch"/>
          <dgm:animLvl val="lvl"/>
          <dgm:resizeHandles val="exact"/>
        </dgm:presLayoutVars>
      </dgm:prSet>
      <dgm:spPr/>
    </dgm:pt>
    <dgm:pt modelId="{4F58A5FF-F1B8-4491-957A-79539D3CD65A}" type="pres">
      <dgm:prSet presAssocID="{1D319E4B-7773-4082-9676-5366A6A97229}" presName="hierFlow" presStyleCnt="0"/>
      <dgm:spPr/>
    </dgm:pt>
    <dgm:pt modelId="{DFF14341-54E3-4897-926C-77A8D15F68A1}" type="pres">
      <dgm:prSet presAssocID="{1D319E4B-7773-4082-9676-5366A6A97229}" presName="hierChild1" presStyleCnt="0">
        <dgm:presLayoutVars>
          <dgm:chPref val="1"/>
          <dgm:animOne val="branch"/>
          <dgm:animLvl val="lvl"/>
        </dgm:presLayoutVars>
      </dgm:prSet>
      <dgm:spPr/>
    </dgm:pt>
    <dgm:pt modelId="{9829510A-7F9E-4A46-A8A3-B7A966CE5343}" type="pres">
      <dgm:prSet presAssocID="{200EAC9F-ACF8-4FFF-8ED0-F6665B155459}" presName="Name14" presStyleCnt="0"/>
      <dgm:spPr/>
    </dgm:pt>
    <dgm:pt modelId="{301EB586-622B-4E24-85CE-67DC1B49B469}" type="pres">
      <dgm:prSet presAssocID="{200EAC9F-ACF8-4FFF-8ED0-F6665B155459}" presName="level1Shape" presStyleLbl="node0" presStyleIdx="0" presStyleCnt="1">
        <dgm:presLayoutVars>
          <dgm:chPref val="3"/>
        </dgm:presLayoutVars>
      </dgm:prSet>
      <dgm:spPr/>
    </dgm:pt>
    <dgm:pt modelId="{1F878D00-A03C-4B8F-8C77-85B14AF741FE}" type="pres">
      <dgm:prSet presAssocID="{200EAC9F-ACF8-4FFF-8ED0-F6665B155459}" presName="hierChild2" presStyleCnt="0"/>
      <dgm:spPr/>
    </dgm:pt>
    <dgm:pt modelId="{56DF297E-519C-43FB-AC7B-E9D8A8763B6D}" type="pres">
      <dgm:prSet presAssocID="{13BD8188-C83C-455E-8D37-160ADF7EBB64}" presName="Name19" presStyleLbl="parChTrans1D2" presStyleIdx="0" presStyleCnt="2"/>
      <dgm:spPr/>
    </dgm:pt>
    <dgm:pt modelId="{D71CF550-2CF8-4034-A8C1-56CF1878206A}" type="pres">
      <dgm:prSet presAssocID="{2C1F7A5C-2D3D-4C80-B71C-E7243C38C0A3}" presName="Name21" presStyleCnt="0"/>
      <dgm:spPr/>
    </dgm:pt>
    <dgm:pt modelId="{E25AFE89-9201-45C9-85F8-F22DC56C0FA5}" type="pres">
      <dgm:prSet presAssocID="{2C1F7A5C-2D3D-4C80-B71C-E7243C38C0A3}" presName="level2Shape" presStyleLbl="node2" presStyleIdx="0" presStyleCnt="2"/>
      <dgm:spPr/>
    </dgm:pt>
    <dgm:pt modelId="{7624B335-9AE1-4903-824B-DED760DA1652}" type="pres">
      <dgm:prSet presAssocID="{2C1F7A5C-2D3D-4C80-B71C-E7243C38C0A3}" presName="hierChild3" presStyleCnt="0"/>
      <dgm:spPr/>
    </dgm:pt>
    <dgm:pt modelId="{B110178B-680F-422B-BE2A-D1FC78BEF078}" type="pres">
      <dgm:prSet presAssocID="{B07241FA-179A-42B2-AC89-D96251A5F9D7}" presName="Name19" presStyleLbl="parChTrans1D2" presStyleIdx="1" presStyleCnt="2"/>
      <dgm:spPr/>
    </dgm:pt>
    <dgm:pt modelId="{BE455F23-015F-4F04-BDA8-25E27E3DF72E}" type="pres">
      <dgm:prSet presAssocID="{8F3B48A1-9A77-4CD2-8DD7-0DA24F973BE4}" presName="Name21" presStyleCnt="0"/>
      <dgm:spPr/>
    </dgm:pt>
    <dgm:pt modelId="{1617582C-6E2A-4933-8698-2E1C8877D94A}" type="pres">
      <dgm:prSet presAssocID="{8F3B48A1-9A77-4CD2-8DD7-0DA24F973BE4}" presName="level2Shape" presStyleLbl="node2" presStyleIdx="1" presStyleCnt="2"/>
      <dgm:spPr/>
    </dgm:pt>
    <dgm:pt modelId="{D812ED6E-4DC7-49B7-AAEE-BD845FA4A911}" type="pres">
      <dgm:prSet presAssocID="{8F3B48A1-9A77-4CD2-8DD7-0DA24F973BE4}" presName="hierChild3" presStyleCnt="0"/>
      <dgm:spPr/>
    </dgm:pt>
    <dgm:pt modelId="{6A4931F7-2BE4-4AEC-BB88-F002A27C8B69}" type="pres">
      <dgm:prSet presAssocID="{81653098-C239-4070-BC37-6F2EB16FFECD}" presName="Name19" presStyleLbl="parChTrans1D3" presStyleIdx="0" presStyleCnt="2"/>
      <dgm:spPr/>
    </dgm:pt>
    <dgm:pt modelId="{A0F81233-B381-485C-9A63-2F56D11A3D0A}" type="pres">
      <dgm:prSet presAssocID="{7985EFAA-F57A-400E-A603-21FE0E0C8F37}" presName="Name21" presStyleCnt="0"/>
      <dgm:spPr/>
    </dgm:pt>
    <dgm:pt modelId="{736C0165-FEBB-4649-8C77-D86FD4E8E9DB}" type="pres">
      <dgm:prSet presAssocID="{7985EFAA-F57A-400E-A603-21FE0E0C8F37}" presName="level2Shape" presStyleLbl="node3" presStyleIdx="0" presStyleCnt="2"/>
      <dgm:spPr/>
    </dgm:pt>
    <dgm:pt modelId="{3DB08F23-37FA-4AFC-BAE2-08641FE886DC}" type="pres">
      <dgm:prSet presAssocID="{7985EFAA-F57A-400E-A603-21FE0E0C8F37}" presName="hierChild3" presStyleCnt="0"/>
      <dgm:spPr/>
    </dgm:pt>
    <dgm:pt modelId="{6C40303F-557E-493D-BF93-57158B21B8ED}" type="pres">
      <dgm:prSet presAssocID="{B26AD2F0-76CA-4537-A335-1AB94CD3520D}" presName="Name19" presStyleLbl="parChTrans1D3" presStyleIdx="1" presStyleCnt="2"/>
      <dgm:spPr/>
    </dgm:pt>
    <dgm:pt modelId="{2022AB77-32E6-4C41-A48A-A56CFF0D504C}" type="pres">
      <dgm:prSet presAssocID="{0C554243-4C81-47A2-97DB-9FE44AAB40A2}" presName="Name21" presStyleCnt="0"/>
      <dgm:spPr/>
    </dgm:pt>
    <dgm:pt modelId="{AA58CAD4-A36A-4B4D-AD38-CBC5B7183EF1}" type="pres">
      <dgm:prSet presAssocID="{0C554243-4C81-47A2-97DB-9FE44AAB40A2}" presName="level2Shape" presStyleLbl="node3" presStyleIdx="1" presStyleCnt="2"/>
      <dgm:spPr/>
    </dgm:pt>
    <dgm:pt modelId="{863A3E0C-1B85-49E6-B7E3-9F5D2CE2B48E}" type="pres">
      <dgm:prSet presAssocID="{0C554243-4C81-47A2-97DB-9FE44AAB40A2}" presName="hierChild3" presStyleCnt="0"/>
      <dgm:spPr/>
    </dgm:pt>
    <dgm:pt modelId="{8F25B154-F0F8-4DEB-AEC3-952CA461FCC0}" type="pres">
      <dgm:prSet presAssocID="{1D319E4B-7773-4082-9676-5366A6A97229}" presName="bgShapesFlow" presStyleCnt="0"/>
      <dgm:spPr/>
    </dgm:pt>
  </dgm:ptLst>
  <dgm:cxnLst>
    <dgm:cxn modelId="{8718B428-A786-4029-BA72-5F2531223431}" type="presOf" srcId="{B07241FA-179A-42B2-AC89-D96251A5F9D7}" destId="{B110178B-680F-422B-BE2A-D1FC78BEF078}" srcOrd="0" destOrd="0" presId="urn:microsoft.com/office/officeart/2005/8/layout/hierarchy6"/>
    <dgm:cxn modelId="{7D412339-85BC-44BB-A420-0B9283E40335}" type="presOf" srcId="{8F3B48A1-9A77-4CD2-8DD7-0DA24F973BE4}" destId="{1617582C-6E2A-4933-8698-2E1C8877D94A}" srcOrd="0" destOrd="0" presId="urn:microsoft.com/office/officeart/2005/8/layout/hierarchy6"/>
    <dgm:cxn modelId="{6717FA5D-2FA6-4FD6-A24B-469437D1C828}" type="presOf" srcId="{0C554243-4C81-47A2-97DB-9FE44AAB40A2}" destId="{AA58CAD4-A36A-4B4D-AD38-CBC5B7183EF1}" srcOrd="0" destOrd="0" presId="urn:microsoft.com/office/officeart/2005/8/layout/hierarchy6"/>
    <dgm:cxn modelId="{D8F2A845-558A-4F3A-A3F3-E953DDC08269}" srcId="{8F3B48A1-9A77-4CD2-8DD7-0DA24F973BE4}" destId="{0C554243-4C81-47A2-97DB-9FE44AAB40A2}" srcOrd="1" destOrd="0" parTransId="{B26AD2F0-76CA-4537-A335-1AB94CD3520D}" sibTransId="{DA855991-B1F1-44E5-8458-58EA4D265249}"/>
    <dgm:cxn modelId="{6976D366-DC61-4E99-B191-C08BFA66DFFA}" srcId="{200EAC9F-ACF8-4FFF-8ED0-F6665B155459}" destId="{2C1F7A5C-2D3D-4C80-B71C-E7243C38C0A3}" srcOrd="0" destOrd="0" parTransId="{13BD8188-C83C-455E-8D37-160ADF7EBB64}" sibTransId="{07EC87EF-EC48-44BB-A9C9-E6239774D7B0}"/>
    <dgm:cxn modelId="{5D596179-A8F8-4E36-96F1-C02CFBA6B51B}" srcId="{1D319E4B-7773-4082-9676-5366A6A97229}" destId="{200EAC9F-ACF8-4FFF-8ED0-F6665B155459}" srcOrd="0" destOrd="0" parTransId="{B1CAF636-2F12-4FC7-8E21-ACC0746FD07F}" sibTransId="{13A597BE-2E08-48F7-96B6-4C19A00072ED}"/>
    <dgm:cxn modelId="{89F85085-11AE-4B41-8A87-0DA835DF2FED}" type="presOf" srcId="{2C1F7A5C-2D3D-4C80-B71C-E7243C38C0A3}" destId="{E25AFE89-9201-45C9-85F8-F22DC56C0FA5}" srcOrd="0" destOrd="0" presId="urn:microsoft.com/office/officeart/2005/8/layout/hierarchy6"/>
    <dgm:cxn modelId="{72C1AF92-43C9-401A-9F5A-796B28E9FE6E}" type="presOf" srcId="{13BD8188-C83C-455E-8D37-160ADF7EBB64}" destId="{56DF297E-519C-43FB-AC7B-E9D8A8763B6D}" srcOrd="0" destOrd="0" presId="urn:microsoft.com/office/officeart/2005/8/layout/hierarchy6"/>
    <dgm:cxn modelId="{57328A9A-39FA-45AE-8A56-8A572C7793BE}" type="presOf" srcId="{200EAC9F-ACF8-4FFF-8ED0-F6665B155459}" destId="{301EB586-622B-4E24-85CE-67DC1B49B469}" srcOrd="0" destOrd="0" presId="urn:microsoft.com/office/officeart/2005/8/layout/hierarchy6"/>
    <dgm:cxn modelId="{10CF1EB0-7061-4D62-8296-DD703551AB03}" type="presOf" srcId="{7985EFAA-F57A-400E-A603-21FE0E0C8F37}" destId="{736C0165-FEBB-4649-8C77-D86FD4E8E9DB}" srcOrd="0" destOrd="0" presId="urn:microsoft.com/office/officeart/2005/8/layout/hierarchy6"/>
    <dgm:cxn modelId="{2DE600B7-D14A-44A0-82BB-CF194707C20F}" type="presOf" srcId="{1D319E4B-7773-4082-9676-5366A6A97229}" destId="{B330445A-2E1B-4AAF-B4D9-3CF3BC5D0C85}" srcOrd="0" destOrd="0" presId="urn:microsoft.com/office/officeart/2005/8/layout/hierarchy6"/>
    <dgm:cxn modelId="{129179B9-C0F3-4595-9DC0-D69BAB4D4401}" srcId="{200EAC9F-ACF8-4FFF-8ED0-F6665B155459}" destId="{8F3B48A1-9A77-4CD2-8DD7-0DA24F973BE4}" srcOrd="1" destOrd="0" parTransId="{B07241FA-179A-42B2-AC89-D96251A5F9D7}" sibTransId="{10080869-3DE2-45A2-8127-F67B5A2EDA4D}"/>
    <dgm:cxn modelId="{234A64D3-165A-4BA9-BD9F-B8068FC2519F}" type="presOf" srcId="{81653098-C239-4070-BC37-6F2EB16FFECD}" destId="{6A4931F7-2BE4-4AEC-BB88-F002A27C8B69}" srcOrd="0" destOrd="0" presId="urn:microsoft.com/office/officeart/2005/8/layout/hierarchy6"/>
    <dgm:cxn modelId="{1092A9DF-B9C6-417D-AD73-B50722AAB16C}" type="presOf" srcId="{B26AD2F0-76CA-4537-A335-1AB94CD3520D}" destId="{6C40303F-557E-493D-BF93-57158B21B8ED}" srcOrd="0" destOrd="0" presId="urn:microsoft.com/office/officeart/2005/8/layout/hierarchy6"/>
    <dgm:cxn modelId="{70E0BCE4-918A-472D-81B1-B1E201C7D84D}" srcId="{8F3B48A1-9A77-4CD2-8DD7-0DA24F973BE4}" destId="{7985EFAA-F57A-400E-A603-21FE0E0C8F37}" srcOrd="0" destOrd="0" parTransId="{81653098-C239-4070-BC37-6F2EB16FFECD}" sibTransId="{E3272378-D11A-4666-9D03-05F2975D78E1}"/>
    <dgm:cxn modelId="{40782EA0-0D9F-41BB-B790-6F8AF0725488}" type="presParOf" srcId="{B330445A-2E1B-4AAF-B4D9-3CF3BC5D0C85}" destId="{4F58A5FF-F1B8-4491-957A-79539D3CD65A}" srcOrd="0" destOrd="0" presId="urn:microsoft.com/office/officeart/2005/8/layout/hierarchy6"/>
    <dgm:cxn modelId="{0460388D-37BA-41F8-B5FB-D62742BB3524}" type="presParOf" srcId="{4F58A5FF-F1B8-4491-957A-79539D3CD65A}" destId="{DFF14341-54E3-4897-926C-77A8D15F68A1}" srcOrd="0" destOrd="0" presId="urn:microsoft.com/office/officeart/2005/8/layout/hierarchy6"/>
    <dgm:cxn modelId="{09085ED8-583A-4742-BCAA-8F167661AB10}" type="presParOf" srcId="{DFF14341-54E3-4897-926C-77A8D15F68A1}" destId="{9829510A-7F9E-4A46-A8A3-B7A966CE5343}" srcOrd="0" destOrd="0" presId="urn:microsoft.com/office/officeart/2005/8/layout/hierarchy6"/>
    <dgm:cxn modelId="{13628265-4DE8-44CF-ADF1-64238FFCD841}" type="presParOf" srcId="{9829510A-7F9E-4A46-A8A3-B7A966CE5343}" destId="{301EB586-622B-4E24-85CE-67DC1B49B469}" srcOrd="0" destOrd="0" presId="urn:microsoft.com/office/officeart/2005/8/layout/hierarchy6"/>
    <dgm:cxn modelId="{037A6565-78D2-428F-993D-E035868E996C}" type="presParOf" srcId="{9829510A-7F9E-4A46-A8A3-B7A966CE5343}" destId="{1F878D00-A03C-4B8F-8C77-85B14AF741FE}" srcOrd="1" destOrd="0" presId="urn:microsoft.com/office/officeart/2005/8/layout/hierarchy6"/>
    <dgm:cxn modelId="{F95E306E-265C-4E0C-A75B-91F259A8FC85}" type="presParOf" srcId="{1F878D00-A03C-4B8F-8C77-85B14AF741FE}" destId="{56DF297E-519C-43FB-AC7B-E9D8A8763B6D}" srcOrd="0" destOrd="0" presId="urn:microsoft.com/office/officeart/2005/8/layout/hierarchy6"/>
    <dgm:cxn modelId="{563848D7-4192-43A5-BFA4-526275220C07}" type="presParOf" srcId="{1F878D00-A03C-4B8F-8C77-85B14AF741FE}" destId="{D71CF550-2CF8-4034-A8C1-56CF1878206A}" srcOrd="1" destOrd="0" presId="urn:microsoft.com/office/officeart/2005/8/layout/hierarchy6"/>
    <dgm:cxn modelId="{6409810D-FA87-43CB-9D18-45522DF2DE36}" type="presParOf" srcId="{D71CF550-2CF8-4034-A8C1-56CF1878206A}" destId="{E25AFE89-9201-45C9-85F8-F22DC56C0FA5}" srcOrd="0" destOrd="0" presId="urn:microsoft.com/office/officeart/2005/8/layout/hierarchy6"/>
    <dgm:cxn modelId="{67E88E84-80F4-4A27-A60E-012EE551DC6B}" type="presParOf" srcId="{D71CF550-2CF8-4034-A8C1-56CF1878206A}" destId="{7624B335-9AE1-4903-824B-DED760DA1652}" srcOrd="1" destOrd="0" presId="urn:microsoft.com/office/officeart/2005/8/layout/hierarchy6"/>
    <dgm:cxn modelId="{E8D76ECD-B640-4882-9530-FCD35E5AF2F4}" type="presParOf" srcId="{1F878D00-A03C-4B8F-8C77-85B14AF741FE}" destId="{B110178B-680F-422B-BE2A-D1FC78BEF078}" srcOrd="2" destOrd="0" presId="urn:microsoft.com/office/officeart/2005/8/layout/hierarchy6"/>
    <dgm:cxn modelId="{4A0ACA1C-516E-483F-9C26-1737D96E06F3}" type="presParOf" srcId="{1F878D00-A03C-4B8F-8C77-85B14AF741FE}" destId="{BE455F23-015F-4F04-BDA8-25E27E3DF72E}" srcOrd="3" destOrd="0" presId="urn:microsoft.com/office/officeart/2005/8/layout/hierarchy6"/>
    <dgm:cxn modelId="{C05A38F3-C832-4832-AAEE-B6645373493F}" type="presParOf" srcId="{BE455F23-015F-4F04-BDA8-25E27E3DF72E}" destId="{1617582C-6E2A-4933-8698-2E1C8877D94A}" srcOrd="0" destOrd="0" presId="urn:microsoft.com/office/officeart/2005/8/layout/hierarchy6"/>
    <dgm:cxn modelId="{CEB7FBFC-91B2-4512-BE96-8D4B6ECC71D3}" type="presParOf" srcId="{BE455F23-015F-4F04-BDA8-25E27E3DF72E}" destId="{D812ED6E-4DC7-49B7-AAEE-BD845FA4A911}" srcOrd="1" destOrd="0" presId="urn:microsoft.com/office/officeart/2005/8/layout/hierarchy6"/>
    <dgm:cxn modelId="{934D1502-9F7E-483E-B2AE-82AADC788C39}" type="presParOf" srcId="{D812ED6E-4DC7-49B7-AAEE-BD845FA4A911}" destId="{6A4931F7-2BE4-4AEC-BB88-F002A27C8B69}" srcOrd="0" destOrd="0" presId="urn:microsoft.com/office/officeart/2005/8/layout/hierarchy6"/>
    <dgm:cxn modelId="{A0E3EE90-4094-4F1F-9D5F-DBC5EEE19B14}" type="presParOf" srcId="{D812ED6E-4DC7-49B7-AAEE-BD845FA4A911}" destId="{A0F81233-B381-485C-9A63-2F56D11A3D0A}" srcOrd="1" destOrd="0" presId="urn:microsoft.com/office/officeart/2005/8/layout/hierarchy6"/>
    <dgm:cxn modelId="{1ACFE7F2-6738-4A56-8872-CF56E969E69D}" type="presParOf" srcId="{A0F81233-B381-485C-9A63-2F56D11A3D0A}" destId="{736C0165-FEBB-4649-8C77-D86FD4E8E9DB}" srcOrd="0" destOrd="0" presId="urn:microsoft.com/office/officeart/2005/8/layout/hierarchy6"/>
    <dgm:cxn modelId="{2F6BC878-524C-4AC4-A4B5-E091A12CC837}" type="presParOf" srcId="{A0F81233-B381-485C-9A63-2F56D11A3D0A}" destId="{3DB08F23-37FA-4AFC-BAE2-08641FE886DC}" srcOrd="1" destOrd="0" presId="urn:microsoft.com/office/officeart/2005/8/layout/hierarchy6"/>
    <dgm:cxn modelId="{5BFB9CEE-E20C-4747-A951-1C10DB2D10C0}" type="presParOf" srcId="{D812ED6E-4DC7-49B7-AAEE-BD845FA4A911}" destId="{6C40303F-557E-493D-BF93-57158B21B8ED}" srcOrd="2" destOrd="0" presId="urn:microsoft.com/office/officeart/2005/8/layout/hierarchy6"/>
    <dgm:cxn modelId="{262D8503-1A6B-4701-A19A-466F7BEAEFA8}" type="presParOf" srcId="{D812ED6E-4DC7-49B7-AAEE-BD845FA4A911}" destId="{2022AB77-32E6-4C41-A48A-A56CFF0D504C}" srcOrd="3" destOrd="0" presId="urn:microsoft.com/office/officeart/2005/8/layout/hierarchy6"/>
    <dgm:cxn modelId="{50F956F1-DE29-4D6D-B9DA-8DE61391FA71}" type="presParOf" srcId="{2022AB77-32E6-4C41-A48A-A56CFF0D504C}" destId="{AA58CAD4-A36A-4B4D-AD38-CBC5B7183EF1}" srcOrd="0" destOrd="0" presId="urn:microsoft.com/office/officeart/2005/8/layout/hierarchy6"/>
    <dgm:cxn modelId="{30E6C35D-A493-4EB6-B47C-1858092CCEEB}" type="presParOf" srcId="{2022AB77-32E6-4C41-A48A-A56CFF0D504C}" destId="{863A3E0C-1B85-49E6-B7E3-9F5D2CE2B48E}" srcOrd="1" destOrd="0" presId="urn:microsoft.com/office/officeart/2005/8/layout/hierarchy6"/>
    <dgm:cxn modelId="{D0CBF53A-49D4-4017-9B68-B407147DF3F4}" type="presParOf" srcId="{B330445A-2E1B-4AAF-B4D9-3CF3BC5D0C85}" destId="{8F25B154-F0F8-4DEB-AEC3-952CA461FCC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EB586-622B-4E24-85CE-67DC1B49B469}">
      <dsp:nvSpPr>
        <dsp:cNvPr id="0" name=""/>
        <dsp:cNvSpPr/>
      </dsp:nvSpPr>
      <dsp:spPr>
        <a:xfrm>
          <a:off x="1726852" y="3571"/>
          <a:ext cx="1601390" cy="10675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UY" sz="1900" kern="1200" dirty="0"/>
            <a:t>Redes de distribución de frecuencia</a:t>
          </a:r>
        </a:p>
      </dsp:txBody>
      <dsp:txXfrm>
        <a:off x="1758121" y="34840"/>
        <a:ext cx="1538852" cy="1005055"/>
      </dsp:txXfrm>
    </dsp:sp>
    <dsp:sp modelId="{56DF297E-519C-43FB-AC7B-E9D8A8763B6D}">
      <dsp:nvSpPr>
        <dsp:cNvPr id="0" name=""/>
        <dsp:cNvSpPr/>
      </dsp:nvSpPr>
      <dsp:spPr>
        <a:xfrm>
          <a:off x="1486644" y="1071165"/>
          <a:ext cx="1040903" cy="427037"/>
        </a:xfrm>
        <a:custGeom>
          <a:avLst/>
          <a:gdLst/>
          <a:ahLst/>
          <a:cxnLst/>
          <a:rect l="0" t="0" r="0" b="0"/>
          <a:pathLst>
            <a:path>
              <a:moveTo>
                <a:pt x="1040903" y="0"/>
              </a:moveTo>
              <a:lnTo>
                <a:pt x="1040903" y="213518"/>
              </a:lnTo>
              <a:lnTo>
                <a:pt x="0" y="213518"/>
              </a:lnTo>
              <a:lnTo>
                <a:pt x="0" y="4270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AFE89-9201-45C9-85F8-F22DC56C0FA5}">
      <dsp:nvSpPr>
        <dsp:cNvPr id="0" name=""/>
        <dsp:cNvSpPr/>
      </dsp:nvSpPr>
      <dsp:spPr>
        <a:xfrm>
          <a:off x="685948" y="1498203"/>
          <a:ext cx="1601390" cy="10675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UY" sz="1900" kern="1200" dirty="0"/>
            <a:t>Redes </a:t>
          </a:r>
          <a:r>
            <a:rPr lang="es-UY" sz="1900" kern="1200" dirty="0" err="1"/>
            <a:t>Plesiócronoas</a:t>
          </a:r>
          <a:endParaRPr lang="es-UY" sz="1900" kern="1200" dirty="0"/>
        </a:p>
      </dsp:txBody>
      <dsp:txXfrm>
        <a:off x="717217" y="1529472"/>
        <a:ext cx="1538852" cy="1005055"/>
      </dsp:txXfrm>
    </dsp:sp>
    <dsp:sp modelId="{B110178B-680F-422B-BE2A-D1FC78BEF078}">
      <dsp:nvSpPr>
        <dsp:cNvPr id="0" name=""/>
        <dsp:cNvSpPr/>
      </dsp:nvSpPr>
      <dsp:spPr>
        <a:xfrm>
          <a:off x="2527548" y="1071165"/>
          <a:ext cx="1040903" cy="427037"/>
        </a:xfrm>
        <a:custGeom>
          <a:avLst/>
          <a:gdLst/>
          <a:ahLst/>
          <a:cxnLst/>
          <a:rect l="0" t="0" r="0" b="0"/>
          <a:pathLst>
            <a:path>
              <a:moveTo>
                <a:pt x="0" y="0"/>
              </a:moveTo>
              <a:lnTo>
                <a:pt x="0" y="213518"/>
              </a:lnTo>
              <a:lnTo>
                <a:pt x="1040903" y="213518"/>
              </a:lnTo>
              <a:lnTo>
                <a:pt x="1040903" y="4270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7582C-6E2A-4933-8698-2E1C8877D94A}">
      <dsp:nvSpPr>
        <dsp:cNvPr id="0" name=""/>
        <dsp:cNvSpPr/>
      </dsp:nvSpPr>
      <dsp:spPr>
        <a:xfrm>
          <a:off x="2767756" y="1498203"/>
          <a:ext cx="1601390" cy="10675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UY" sz="1900" kern="1200" dirty="0"/>
            <a:t>Redes Sincrónicas</a:t>
          </a:r>
        </a:p>
      </dsp:txBody>
      <dsp:txXfrm>
        <a:off x="2799025" y="1529472"/>
        <a:ext cx="1538852" cy="1005055"/>
      </dsp:txXfrm>
    </dsp:sp>
    <dsp:sp modelId="{6A4931F7-2BE4-4AEC-BB88-F002A27C8B69}">
      <dsp:nvSpPr>
        <dsp:cNvPr id="0" name=""/>
        <dsp:cNvSpPr/>
      </dsp:nvSpPr>
      <dsp:spPr>
        <a:xfrm>
          <a:off x="2527548" y="2565796"/>
          <a:ext cx="1040903" cy="427037"/>
        </a:xfrm>
        <a:custGeom>
          <a:avLst/>
          <a:gdLst/>
          <a:ahLst/>
          <a:cxnLst/>
          <a:rect l="0" t="0" r="0" b="0"/>
          <a:pathLst>
            <a:path>
              <a:moveTo>
                <a:pt x="1040903" y="0"/>
              </a:moveTo>
              <a:lnTo>
                <a:pt x="1040903" y="213518"/>
              </a:lnTo>
              <a:lnTo>
                <a:pt x="0" y="213518"/>
              </a:lnTo>
              <a:lnTo>
                <a:pt x="0" y="4270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C0165-FEBB-4649-8C77-D86FD4E8E9DB}">
      <dsp:nvSpPr>
        <dsp:cNvPr id="0" name=""/>
        <dsp:cNvSpPr/>
      </dsp:nvSpPr>
      <dsp:spPr>
        <a:xfrm>
          <a:off x="1726852" y="2992834"/>
          <a:ext cx="1601390" cy="10675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UY" sz="1900" kern="1200" dirty="0"/>
            <a:t>Redes Master/Slave</a:t>
          </a:r>
        </a:p>
      </dsp:txBody>
      <dsp:txXfrm>
        <a:off x="1758121" y="3024103"/>
        <a:ext cx="1538852" cy="1005055"/>
      </dsp:txXfrm>
    </dsp:sp>
    <dsp:sp modelId="{6C40303F-557E-493D-BF93-57158B21B8ED}">
      <dsp:nvSpPr>
        <dsp:cNvPr id="0" name=""/>
        <dsp:cNvSpPr/>
      </dsp:nvSpPr>
      <dsp:spPr>
        <a:xfrm>
          <a:off x="3568451" y="2565796"/>
          <a:ext cx="1040903" cy="427037"/>
        </a:xfrm>
        <a:custGeom>
          <a:avLst/>
          <a:gdLst/>
          <a:ahLst/>
          <a:cxnLst/>
          <a:rect l="0" t="0" r="0" b="0"/>
          <a:pathLst>
            <a:path>
              <a:moveTo>
                <a:pt x="0" y="0"/>
              </a:moveTo>
              <a:lnTo>
                <a:pt x="0" y="213518"/>
              </a:lnTo>
              <a:lnTo>
                <a:pt x="1040903" y="213518"/>
              </a:lnTo>
              <a:lnTo>
                <a:pt x="1040903" y="4270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8CAD4-A36A-4B4D-AD38-CBC5B7183EF1}">
      <dsp:nvSpPr>
        <dsp:cNvPr id="0" name=""/>
        <dsp:cNvSpPr/>
      </dsp:nvSpPr>
      <dsp:spPr>
        <a:xfrm>
          <a:off x="3808660" y="2992834"/>
          <a:ext cx="1601390" cy="10675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UY" sz="1900" kern="1200" dirty="0"/>
            <a:t>Redes Mutuamente Sincrónicas</a:t>
          </a:r>
        </a:p>
      </dsp:txBody>
      <dsp:txXfrm>
        <a:off x="3839929" y="3024103"/>
        <a:ext cx="1538852" cy="10050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1FCD049-BCD5-4290-AD12-780C923ED5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39F04B15-6584-4E08-B13D-70BE396F21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96DCFB-7F98-41E8-9B37-6562A9A31685}" type="datetimeFigureOut">
              <a:rPr lang="es-ES" smtClean="0"/>
              <a:t>03/05/2023</a:t>
            </a:fld>
            <a:endParaRPr lang="es-ES"/>
          </a:p>
        </p:txBody>
      </p:sp>
      <p:sp>
        <p:nvSpPr>
          <p:cNvPr id="4" name="Marcador de pie de página 3">
            <a:extLst>
              <a:ext uri="{FF2B5EF4-FFF2-40B4-BE49-F238E27FC236}">
                <a16:creationId xmlns:a16="http://schemas.microsoft.com/office/drawing/2014/main" id="{BA2F75F1-080B-4E6E-9039-A41EC38F41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75A6926D-2A2A-4235-A819-7181B6A3D9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0EA10B-E94F-4DDD-A461-AE9523EE71A5}" type="slidenum">
              <a:rPr lang="es-ES" smtClean="0"/>
              <a:t>‹Nº›</a:t>
            </a:fld>
            <a:endParaRPr lang="es-ES"/>
          </a:p>
        </p:txBody>
      </p:sp>
    </p:spTree>
    <p:extLst>
      <p:ext uri="{BB962C8B-B14F-4D97-AF65-F5344CB8AC3E}">
        <p14:creationId xmlns:p14="http://schemas.microsoft.com/office/powerpoint/2010/main" val="2994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9FD19-D519-4260-8C52-B1F3625D1189}" type="datetimeFigureOut">
              <a:rPr lang="es-ES" smtClean="0"/>
              <a:t>03/05/2023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27188-0DA5-482E-B2A6-AA621A5A389E}" type="slidenum">
              <a:rPr lang="es-ES" smtClean="0"/>
              <a:t>‹Nº›</a:t>
            </a:fld>
            <a:endParaRPr lang="es-ES"/>
          </a:p>
        </p:txBody>
      </p:sp>
    </p:spTree>
    <p:extLst>
      <p:ext uri="{BB962C8B-B14F-4D97-AF65-F5344CB8AC3E}">
        <p14:creationId xmlns:p14="http://schemas.microsoft.com/office/powerpoint/2010/main" val="331919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s-ES" altLang="es-UY" sz="1300"/>
              <a:t>Voz y Video Sobre Redes IP</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C6CC218-DE36-405F-B2DA-BF1A85177778}" type="slidenum">
              <a:rPr kumimoji="0" lang="es-ES" altLang="es-UY" sz="1300" smtClean="0">
                <a:latin typeface="Times New Roman" panose="02020603050405020304" pitchFamily="18" charset="0"/>
              </a:rPr>
              <a:pPr>
                <a:spcBef>
                  <a:spcPct val="0"/>
                </a:spcBef>
              </a:pPr>
              <a:t>2</a:t>
            </a:fld>
            <a:endParaRPr kumimoji="0" lang="es-ES" altLang="es-UY" sz="1300">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273050" y="4560888"/>
            <a:ext cx="6697663" cy="4319587"/>
          </a:xfrm>
          <a:noFill/>
          <a:extLst>
            <a:ext uri="{909E8E84-426E-40DD-AFC4-6F175D3DCCD1}">
              <a14:hiddenFill xmlns:a14="http://schemas.microsoft.com/office/drawing/2010/main">
                <a:solidFill>
                  <a:srgbClr val="FFFFFF"/>
                </a:solidFill>
              </a14:hiddenFill>
            </a:ext>
          </a:extLst>
        </p:spPr>
        <p:txBody>
          <a:bodyPr lIns="91424" tIns="45712" rIns="91424" bIns="45712"/>
          <a:lstStyle/>
          <a:p>
            <a:pPr eaLnBrk="1" hangingPunct="1"/>
            <a:endParaRPr lang="es-ES" altLang="es-UY"/>
          </a:p>
        </p:txBody>
      </p:sp>
    </p:spTree>
    <p:extLst>
      <p:ext uri="{BB962C8B-B14F-4D97-AF65-F5344CB8AC3E}">
        <p14:creationId xmlns:p14="http://schemas.microsoft.com/office/powerpoint/2010/main" val="382977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err="1"/>
              <a:t>ePRTC</a:t>
            </a:r>
            <a:r>
              <a:rPr lang="es-UY" dirty="0"/>
              <a:t>:</a:t>
            </a:r>
          </a:p>
          <a:p>
            <a:r>
              <a:rPr lang="es-UY" dirty="0"/>
              <a:t>Combina un PRC y un PRTC:</a:t>
            </a:r>
          </a:p>
          <a:p>
            <a:r>
              <a:rPr lang="es-UY" dirty="0"/>
              <a:t>Entradas:</a:t>
            </a:r>
          </a:p>
          <a:p>
            <a:pPr marL="171450" indent="-171450">
              <a:buFontTx/>
              <a:buChar char="-"/>
            </a:pPr>
            <a:r>
              <a:rPr lang="es-UY" dirty="0"/>
              <a:t>Referencia de tiempo (GNSS)</a:t>
            </a:r>
          </a:p>
          <a:p>
            <a:pPr marL="171450" indent="-171450">
              <a:buFontTx/>
              <a:buChar char="-"/>
            </a:pPr>
            <a:r>
              <a:rPr lang="es-UY" dirty="0"/>
              <a:t>Referencia de frecuencia: Cesio u otro PRC</a:t>
            </a:r>
          </a:p>
          <a:p>
            <a:endParaRPr lang="es-UY" dirty="0"/>
          </a:p>
          <a:p>
            <a:r>
              <a:rPr lang="es-UY" dirty="0"/>
              <a:t>Salidas: </a:t>
            </a:r>
          </a:p>
          <a:p>
            <a:pPr marL="171450" indent="-171450">
              <a:buFontTx/>
              <a:buChar char="-"/>
            </a:pPr>
            <a:r>
              <a:rPr lang="es-UY" dirty="0"/>
              <a:t>Time referencia: </a:t>
            </a:r>
            <a:r>
              <a:rPr lang="es-UY" dirty="0" err="1"/>
              <a:t>ToD</a:t>
            </a:r>
            <a:r>
              <a:rPr lang="es-UY" dirty="0"/>
              <a:t> (Time of Day, reloj de “tiempo real”</a:t>
            </a:r>
          </a:p>
          <a:p>
            <a:pPr marL="171450" indent="-171450">
              <a:buFontTx/>
              <a:buChar char="-"/>
            </a:pPr>
            <a:r>
              <a:rPr lang="es-UY" dirty="0" err="1"/>
              <a:t>Phase</a:t>
            </a:r>
            <a:r>
              <a:rPr lang="es-UY" dirty="0"/>
              <a:t> Referencia: 1PPS (1 Pulse per </a:t>
            </a:r>
            <a:r>
              <a:rPr lang="es-UY" dirty="0" err="1"/>
              <a:t>Second</a:t>
            </a:r>
            <a:r>
              <a:rPr lang="es-UY" dirty="0"/>
              <a:t>). Saca 1 pulso corto, con flanco de subida muy empinado, una vez por segundo</a:t>
            </a:r>
          </a:p>
          <a:p>
            <a:pPr marL="171450" indent="-171450">
              <a:buFontTx/>
              <a:buChar char="-"/>
            </a:pPr>
            <a:r>
              <a:rPr lang="es-UY" dirty="0" err="1"/>
              <a:t>Frequency</a:t>
            </a:r>
            <a:r>
              <a:rPr lang="es-UY" dirty="0"/>
              <a:t>: Salida clásica, de 2 MHz o 10 MHz</a:t>
            </a:r>
          </a:p>
        </p:txBody>
      </p:sp>
      <p:sp>
        <p:nvSpPr>
          <p:cNvPr id="4" name="Marcador de número de diapositiva 3"/>
          <p:cNvSpPr>
            <a:spLocks noGrp="1"/>
          </p:cNvSpPr>
          <p:nvPr>
            <p:ph type="sldNum" sz="quarter" idx="5"/>
          </p:nvPr>
        </p:nvSpPr>
        <p:spPr/>
        <p:txBody>
          <a:bodyPr/>
          <a:lstStyle/>
          <a:p>
            <a:fld id="{87627188-0DA5-482E-B2A6-AA621A5A389E}" type="slidenum">
              <a:rPr lang="es-ES" smtClean="0"/>
              <a:t>90</a:t>
            </a:fld>
            <a:endParaRPr lang="es-ES"/>
          </a:p>
        </p:txBody>
      </p:sp>
    </p:spTree>
    <p:extLst>
      <p:ext uri="{BB962C8B-B14F-4D97-AF65-F5344CB8AC3E}">
        <p14:creationId xmlns:p14="http://schemas.microsoft.com/office/powerpoint/2010/main" val="207528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DELAY:</a:t>
            </a:r>
          </a:p>
          <a:p>
            <a:r>
              <a:rPr lang="es-UY" dirty="0"/>
              <a:t>T2 – T1 = 10:35 – 10:00 = 0:35</a:t>
            </a:r>
          </a:p>
          <a:p>
            <a:r>
              <a:rPr lang="es-UY" dirty="0"/>
              <a:t>T3 – T4 = 10:36 – 10:12 =  =0:24</a:t>
            </a:r>
          </a:p>
          <a:p>
            <a:endParaRPr lang="es-UY" dirty="0"/>
          </a:p>
          <a:p>
            <a:r>
              <a:rPr lang="es-UY" dirty="0"/>
              <a:t>D = (D1 + D2) / 2 = (0:35 + 0:24) /2 = 0:29,5      // </a:t>
            </a:r>
            <a:r>
              <a:rPr lang="es-UY" dirty="0" err="1"/>
              <a:t>delay</a:t>
            </a:r>
            <a:endParaRPr lang="es-UY" dirty="0"/>
          </a:p>
          <a:p>
            <a:endParaRPr lang="es-UY" dirty="0"/>
          </a:p>
          <a:p>
            <a:r>
              <a:rPr lang="es-UY" dirty="0"/>
              <a:t>OFFSET:</a:t>
            </a:r>
          </a:p>
          <a:p>
            <a:pPr algn="l">
              <a:buFont typeface="+mj-lt"/>
              <a:buAutoNum type="arabicPeriod"/>
            </a:pPr>
            <a:r>
              <a:rPr lang="en-US" b="0" i="0" dirty="0">
                <a:solidFill>
                  <a:srgbClr val="494949"/>
                </a:solidFill>
                <a:effectLst/>
                <a:latin typeface="LT_regular"/>
              </a:rPr>
              <a:t>Calculate the time difference (Offset) between the clocks of client and server.</a:t>
            </a:r>
          </a:p>
          <a:p>
            <a:pPr algn="l">
              <a:buFont typeface="+mj-lt"/>
              <a:buAutoNum type="arabicPeriod"/>
            </a:pPr>
            <a:r>
              <a:rPr lang="en-US" b="0" i="0" dirty="0">
                <a:solidFill>
                  <a:srgbClr val="494949"/>
                </a:solidFill>
                <a:effectLst/>
                <a:latin typeface="LT_regular"/>
              </a:rPr>
              <a:t>At T4, for example, the clock of server is T3 + Delay. The Offset is calculated as follows:</a:t>
            </a:r>
          </a:p>
          <a:p>
            <a:pPr algn="l">
              <a:buFont typeface="+mj-lt"/>
              <a:buAutoNum type="arabicPeriod"/>
            </a:pPr>
            <a:r>
              <a:rPr lang="en-US" b="0" i="0" dirty="0">
                <a:solidFill>
                  <a:srgbClr val="494949"/>
                </a:solidFill>
                <a:effectLst/>
                <a:latin typeface="LT_regular"/>
              </a:rPr>
              <a:t>T4 + Offset = T3 + Delay</a:t>
            </a:r>
          </a:p>
          <a:p>
            <a:pPr algn="l">
              <a:buFont typeface="+mj-lt"/>
              <a:buAutoNum type="arabicPeriod"/>
            </a:pPr>
            <a:r>
              <a:rPr lang="en-US" b="0" i="0" dirty="0">
                <a:solidFill>
                  <a:srgbClr val="494949"/>
                </a:solidFill>
                <a:effectLst/>
                <a:latin typeface="LT_regular"/>
              </a:rPr>
              <a:t>That is, Offset = T3 + Delay - T4 = T3 + [(T4 - T1) - (T3 - T2)]/2 – T4 = [(T2 - T1) + (T3 – T4)]/2</a:t>
            </a:r>
          </a:p>
          <a:p>
            <a:endParaRPr lang="es-UY" dirty="0"/>
          </a:p>
        </p:txBody>
      </p:sp>
      <p:sp>
        <p:nvSpPr>
          <p:cNvPr id="4" name="Marcador de número de diapositiva 3"/>
          <p:cNvSpPr>
            <a:spLocks noGrp="1"/>
          </p:cNvSpPr>
          <p:nvPr>
            <p:ph type="sldNum" sz="quarter" idx="5"/>
          </p:nvPr>
        </p:nvSpPr>
        <p:spPr/>
        <p:txBody>
          <a:bodyPr/>
          <a:lstStyle/>
          <a:p>
            <a:fld id="{87627188-0DA5-482E-B2A6-AA621A5A389E}" type="slidenum">
              <a:rPr lang="es-ES" smtClean="0"/>
              <a:t>92</a:t>
            </a:fld>
            <a:endParaRPr lang="es-ES"/>
          </a:p>
        </p:txBody>
      </p:sp>
    </p:spTree>
    <p:extLst>
      <p:ext uri="{BB962C8B-B14F-4D97-AF65-F5344CB8AC3E}">
        <p14:creationId xmlns:p14="http://schemas.microsoft.com/office/powerpoint/2010/main" val="124504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cliente mantiene vínculo con varios servidores para hacer un mejor ajuste de su hora.	</a:t>
            </a:r>
          </a:p>
        </p:txBody>
      </p:sp>
      <p:sp>
        <p:nvSpPr>
          <p:cNvPr id="583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B30020E-A700-4DA2-80C8-0A1C18F311F1}" type="slidenum">
              <a:rPr lang="es-ES" altLang="es-ES"/>
              <a:pPr eaLnBrk="1" hangingPunct="1">
                <a:spcBef>
                  <a:spcPct val="0"/>
                </a:spcBef>
              </a:pPr>
              <a:t>93</a:t>
            </a:fld>
            <a:endParaRPr lang="es-ES" altLang="es-ES"/>
          </a:p>
        </p:txBody>
      </p:sp>
    </p:spTree>
    <p:extLst>
      <p:ext uri="{BB962C8B-B14F-4D97-AF65-F5344CB8AC3E}">
        <p14:creationId xmlns:p14="http://schemas.microsoft.com/office/powerpoint/2010/main" val="363422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sz="1800" b="0" i="0" u="none" strike="noStrike" baseline="0" dirty="0">
                <a:solidFill>
                  <a:srgbClr val="000000"/>
                </a:solidFill>
              </a:rPr>
              <a:t>PEC = </a:t>
            </a:r>
            <a:r>
              <a:rPr lang="es-UY" sz="1800" b="0" i="0" u="none" strike="noStrike" baseline="0" dirty="0" err="1">
                <a:solidFill>
                  <a:srgbClr val="000000"/>
                </a:solidFill>
              </a:rPr>
              <a:t>Packet-based</a:t>
            </a:r>
            <a:r>
              <a:rPr lang="es-UY" sz="1800" b="0" i="0" u="none" strike="noStrike" baseline="0" dirty="0">
                <a:solidFill>
                  <a:srgbClr val="000000"/>
                </a:solidFill>
              </a:rPr>
              <a:t> </a:t>
            </a:r>
            <a:r>
              <a:rPr lang="es-UY" sz="1800" b="0" i="0" u="none" strike="noStrike" baseline="0" dirty="0" err="1">
                <a:solidFill>
                  <a:srgbClr val="000000"/>
                </a:solidFill>
              </a:rPr>
              <a:t>Equipment</a:t>
            </a:r>
            <a:r>
              <a:rPr lang="es-UY" sz="1800" b="0" i="0" u="none" strike="noStrike" baseline="0" dirty="0">
                <a:solidFill>
                  <a:srgbClr val="000000"/>
                </a:solidFill>
              </a:rPr>
              <a:t> </a:t>
            </a:r>
            <a:r>
              <a:rPr lang="es-UY" sz="1800" b="0" i="0" u="none" strike="noStrike" baseline="0" dirty="0" err="1">
                <a:solidFill>
                  <a:srgbClr val="000000"/>
                </a:solidFill>
              </a:rPr>
              <a:t>Clock</a:t>
            </a:r>
            <a:endParaRPr lang="es-UY" sz="1800" b="0" i="0" u="none" strike="noStrike" baseline="0" dirty="0">
              <a:solidFill>
                <a:srgbClr val="000000"/>
              </a:solidFill>
            </a:endParaRPr>
          </a:p>
          <a:p>
            <a:r>
              <a:rPr lang="es-UY" sz="1800" b="0" i="0" u="none" strike="noStrike" baseline="0" dirty="0">
                <a:solidFill>
                  <a:srgbClr val="000000"/>
                </a:solidFill>
              </a:rPr>
              <a:t>SEC = SDH </a:t>
            </a:r>
            <a:r>
              <a:rPr lang="es-UY" sz="1800" b="0" i="0" u="none" strike="noStrike" baseline="0" dirty="0" err="1">
                <a:solidFill>
                  <a:srgbClr val="000000"/>
                </a:solidFill>
              </a:rPr>
              <a:t>Equipment</a:t>
            </a:r>
            <a:r>
              <a:rPr lang="es-UY" sz="1800" b="0" i="0" u="none" strike="noStrike" baseline="0" dirty="0">
                <a:solidFill>
                  <a:srgbClr val="000000"/>
                </a:solidFill>
              </a:rPr>
              <a:t> </a:t>
            </a:r>
            <a:r>
              <a:rPr lang="es-UY" sz="1800" b="0" i="0" u="none" strike="noStrike" baseline="0" dirty="0" err="1">
                <a:solidFill>
                  <a:srgbClr val="000000"/>
                </a:solidFill>
              </a:rPr>
              <a:t>Clock</a:t>
            </a:r>
            <a:endParaRPr lang="es-UY" sz="1800" b="0" i="0" u="none" strike="noStrike" baseline="0" dirty="0">
              <a:solidFill>
                <a:srgbClr val="000000"/>
              </a:solidFill>
            </a:endParaRPr>
          </a:p>
          <a:p>
            <a:r>
              <a:rPr lang="es-UY" sz="1800" b="0" i="0" u="none" strike="noStrike" baseline="0" dirty="0">
                <a:solidFill>
                  <a:srgbClr val="000000"/>
                </a:solidFill>
              </a:rPr>
              <a:t>EEC = Ethernet </a:t>
            </a:r>
            <a:r>
              <a:rPr lang="es-UY" sz="1200" b="0" i="0" u="none" strike="noStrike" baseline="0" dirty="0" err="1">
                <a:solidFill>
                  <a:srgbClr val="000000"/>
                </a:solidFill>
              </a:rPr>
              <a:t>Equipment</a:t>
            </a:r>
            <a:r>
              <a:rPr lang="es-UY" sz="1200" b="0" i="0" u="none" strike="noStrike" baseline="0" dirty="0">
                <a:solidFill>
                  <a:srgbClr val="000000"/>
                </a:solidFill>
              </a:rPr>
              <a:t> </a:t>
            </a:r>
            <a:r>
              <a:rPr lang="es-UY" sz="1200" b="0" i="0" u="none" strike="noStrike" baseline="0" dirty="0" err="1">
                <a:solidFill>
                  <a:srgbClr val="000000"/>
                </a:solidFill>
              </a:rPr>
              <a:t>Clock</a:t>
            </a:r>
            <a:endParaRPr lang="es-UY" dirty="0"/>
          </a:p>
        </p:txBody>
      </p:sp>
      <p:sp>
        <p:nvSpPr>
          <p:cNvPr id="4" name="Marcador de número de diapositiva 3"/>
          <p:cNvSpPr>
            <a:spLocks noGrp="1"/>
          </p:cNvSpPr>
          <p:nvPr>
            <p:ph type="sldNum" sz="quarter" idx="5"/>
          </p:nvPr>
        </p:nvSpPr>
        <p:spPr/>
        <p:txBody>
          <a:bodyPr/>
          <a:lstStyle/>
          <a:p>
            <a:fld id="{87627188-0DA5-482E-B2A6-AA621A5A389E}" type="slidenum">
              <a:rPr lang="es-ES" smtClean="0"/>
              <a:t>108</a:t>
            </a:fld>
            <a:endParaRPr lang="es-ES"/>
          </a:p>
        </p:txBody>
      </p:sp>
    </p:spTree>
    <p:extLst>
      <p:ext uri="{BB962C8B-B14F-4D97-AF65-F5344CB8AC3E}">
        <p14:creationId xmlns:p14="http://schemas.microsoft.com/office/powerpoint/2010/main" val="357503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s-ES" altLang="es-UY" sz="1300"/>
              <a:t>Voz y Video Sobre Redes IP</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C6CC218-DE36-405F-B2DA-BF1A85177778}" type="slidenum">
              <a:rPr kumimoji="0" lang="es-ES" altLang="es-UY" sz="1300" smtClean="0">
                <a:latin typeface="Times New Roman" panose="02020603050405020304" pitchFamily="18" charset="0"/>
              </a:rPr>
              <a:pPr>
                <a:spcBef>
                  <a:spcPct val="0"/>
                </a:spcBef>
              </a:pPr>
              <a:t>111</a:t>
            </a:fld>
            <a:endParaRPr kumimoji="0" lang="es-ES" altLang="es-UY" sz="1300">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273050" y="4560888"/>
            <a:ext cx="6697663" cy="4319587"/>
          </a:xfrm>
          <a:noFill/>
          <a:extLst>
            <a:ext uri="{909E8E84-426E-40DD-AFC4-6F175D3DCCD1}">
              <a14:hiddenFill xmlns:a14="http://schemas.microsoft.com/office/drawing/2010/main">
                <a:solidFill>
                  <a:srgbClr val="FFFFFF"/>
                </a:solidFill>
              </a14:hiddenFill>
            </a:ext>
          </a:extLst>
        </p:spPr>
        <p:txBody>
          <a:bodyPr lIns="91424" tIns="45712" rIns="91424" bIns="45712"/>
          <a:lstStyle/>
          <a:p>
            <a:pPr eaLnBrk="1" hangingPunct="1"/>
            <a:endParaRPr lang="es-ES" altLang="es-UY"/>
          </a:p>
        </p:txBody>
      </p:sp>
    </p:spTree>
    <p:extLst>
      <p:ext uri="{BB962C8B-B14F-4D97-AF65-F5344CB8AC3E}">
        <p14:creationId xmlns:p14="http://schemas.microsoft.com/office/powerpoint/2010/main" val="153719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C00D919-9202-4346-9E45-A7D94D448BF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endParaRPr kumimoji="0" lang="es-ES" altLang="es-UY" sz="1300"/>
          </a:p>
          <a:p>
            <a:pPr>
              <a:spcBef>
                <a:spcPct val="0"/>
              </a:spcBef>
            </a:pPr>
            <a:endParaRPr kumimoji="0" lang="es-ES" altLang="es-UY" sz="1300">
              <a:latin typeface="Times New Roman" panose="02020603050405020304" pitchFamily="18" charset="0"/>
            </a:endParaRPr>
          </a:p>
        </p:txBody>
      </p:sp>
      <p:sp>
        <p:nvSpPr>
          <p:cNvPr id="129027" name="Rectangle 3">
            <a:extLst>
              <a:ext uri="{FF2B5EF4-FFF2-40B4-BE49-F238E27FC236}">
                <a16:creationId xmlns:a16="http://schemas.microsoft.com/office/drawing/2014/main" id="{8BE1B9E1-A027-405C-935F-DAE72CE0449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s-ES" altLang="es-UY" sz="1300"/>
              <a:t>Conceptos Básicos de Telefonía</a:t>
            </a:r>
          </a:p>
        </p:txBody>
      </p:sp>
      <p:sp>
        <p:nvSpPr>
          <p:cNvPr id="129028" name="Rectangle 7">
            <a:extLst>
              <a:ext uri="{FF2B5EF4-FFF2-40B4-BE49-F238E27FC236}">
                <a16:creationId xmlns:a16="http://schemas.microsoft.com/office/drawing/2014/main" id="{95913F83-B597-43BC-A264-C1A1274521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DD104F5-7983-47D3-BD8C-F158E41A6C00}" type="slidenum">
              <a:rPr kumimoji="0" lang="es-ES" altLang="es-UY" sz="1300" smtClean="0">
                <a:latin typeface="Times New Roman" panose="02020603050405020304" pitchFamily="18" charset="0"/>
              </a:rPr>
              <a:pPr>
                <a:spcBef>
                  <a:spcPct val="0"/>
                </a:spcBef>
              </a:pPr>
              <a:t>112</a:t>
            </a:fld>
            <a:endParaRPr kumimoji="0" lang="es-ES" altLang="es-UY" sz="1300">
              <a:latin typeface="Times New Roman" panose="02020603050405020304" pitchFamily="18" charset="0"/>
            </a:endParaRPr>
          </a:p>
        </p:txBody>
      </p:sp>
      <p:sp>
        <p:nvSpPr>
          <p:cNvPr id="129029" name="Rectangle 2">
            <a:extLst>
              <a:ext uri="{FF2B5EF4-FFF2-40B4-BE49-F238E27FC236}">
                <a16:creationId xmlns:a16="http://schemas.microsoft.com/office/drawing/2014/main" id="{8FFCA9A2-A4FE-4D7B-9B5B-0B8EACED67F5}"/>
              </a:ext>
            </a:extLst>
          </p:cNvPr>
          <p:cNvSpPr>
            <a:spLocks noGrp="1" noRot="1" noChangeAspect="1" noChangeArrowheads="1" noTextEdit="1"/>
          </p:cNvSpPr>
          <p:nvPr>
            <p:ph type="sldImg"/>
          </p:nvPr>
        </p:nvSpPr>
        <p:spPr>
          <a:ln/>
        </p:spPr>
      </p:sp>
      <p:sp>
        <p:nvSpPr>
          <p:cNvPr id="129030" name="Rectangle 3">
            <a:extLst>
              <a:ext uri="{FF2B5EF4-FFF2-40B4-BE49-F238E27FC236}">
                <a16:creationId xmlns:a16="http://schemas.microsoft.com/office/drawing/2014/main" id="{B3CF5FBC-E16F-4053-88E4-A4A0CA2E21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endParaRPr lang="es-ES" altLang="es-UY"/>
          </a:p>
        </p:txBody>
      </p:sp>
    </p:spTree>
    <p:extLst>
      <p:ext uri="{BB962C8B-B14F-4D97-AF65-F5344CB8AC3E}">
        <p14:creationId xmlns:p14="http://schemas.microsoft.com/office/powerpoint/2010/main" val="341748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endParaRPr kumimoji="0" lang="es-ES" altLang="es-UY" sz="1300"/>
          </a:p>
          <a:p>
            <a:pPr>
              <a:spcBef>
                <a:spcPct val="0"/>
              </a:spcBef>
            </a:pPr>
            <a:endParaRPr kumimoji="0" lang="es-ES" altLang="es-UY" sz="1300">
              <a:latin typeface="Times New Roman" panose="02020603050405020304" pitchFamily="18" charset="0"/>
            </a:endParaRP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s-ES" altLang="es-UY" sz="1300"/>
              <a:t>Conceptos Básicos de Telefonía</a:t>
            </a:r>
          </a:p>
        </p:txBody>
      </p:sp>
      <p:sp>
        <p:nvSpPr>
          <p:cNvPr id="92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B67C314-0FBD-4503-B02C-77D4B8B305F4}" type="slidenum">
              <a:rPr kumimoji="0" lang="es-ES" altLang="es-UY" sz="1300" smtClean="0">
                <a:latin typeface="Times New Roman" panose="02020603050405020304" pitchFamily="18" charset="0"/>
              </a:rPr>
              <a:pPr>
                <a:spcBef>
                  <a:spcPct val="0"/>
                </a:spcBef>
              </a:pPr>
              <a:t>7</a:t>
            </a:fld>
            <a:endParaRPr kumimoji="0" lang="es-ES" altLang="es-UY" sz="1300">
              <a:latin typeface="Times New Roman" panose="02020603050405020304" pitchFamily="18" charset="0"/>
            </a:endParaRPr>
          </a:p>
        </p:txBody>
      </p:sp>
      <p:sp>
        <p:nvSpPr>
          <p:cNvPr id="9221" name="Rectangle 2"/>
          <p:cNvSpPr>
            <a:spLocks noGrp="1" noRot="1" noChangeAspect="1" noChangeArrowheads="1" noTextEdit="1"/>
          </p:cNvSpPr>
          <p:nvPr>
            <p:ph type="sldImg"/>
          </p:nvPr>
        </p:nvSpPr>
        <p:spPr>
          <a:ln/>
        </p:spPr>
      </p:sp>
      <p:sp>
        <p:nvSpPr>
          <p:cNvPr id="922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endParaRPr lang="es-ES" altLang="es-UY"/>
          </a:p>
        </p:txBody>
      </p:sp>
    </p:spTree>
    <p:extLst>
      <p:ext uri="{BB962C8B-B14F-4D97-AF65-F5344CB8AC3E}">
        <p14:creationId xmlns:p14="http://schemas.microsoft.com/office/powerpoint/2010/main" val="227345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s-ES" altLang="es-UY" sz="1300"/>
              <a:t>Voz y Video Sobre Redes IP</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C6CC218-DE36-405F-B2DA-BF1A85177778}" type="slidenum">
              <a:rPr kumimoji="0" lang="es-ES" altLang="es-UY" sz="1300" smtClean="0">
                <a:latin typeface="Times New Roman" panose="02020603050405020304" pitchFamily="18" charset="0"/>
              </a:rPr>
              <a:pPr>
                <a:spcBef>
                  <a:spcPct val="0"/>
                </a:spcBef>
              </a:pPr>
              <a:t>10</a:t>
            </a:fld>
            <a:endParaRPr kumimoji="0" lang="es-ES" altLang="es-UY" sz="1300">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273050" y="4560888"/>
            <a:ext cx="6697663" cy="4319587"/>
          </a:xfrm>
          <a:noFill/>
          <a:extLst>
            <a:ext uri="{909E8E84-426E-40DD-AFC4-6F175D3DCCD1}">
              <a14:hiddenFill xmlns:a14="http://schemas.microsoft.com/office/drawing/2010/main">
                <a:solidFill>
                  <a:srgbClr val="FFFFFF"/>
                </a:solidFill>
              </a14:hiddenFill>
            </a:ext>
          </a:extLst>
        </p:spPr>
        <p:txBody>
          <a:bodyPr lIns="91424" tIns="45712" rIns="91424" bIns="45712"/>
          <a:lstStyle/>
          <a:p>
            <a:pPr eaLnBrk="1" hangingPunct="1"/>
            <a:endParaRPr lang="es-ES" altLang="es-UY"/>
          </a:p>
        </p:txBody>
      </p:sp>
    </p:spTree>
    <p:extLst>
      <p:ext uri="{BB962C8B-B14F-4D97-AF65-F5344CB8AC3E}">
        <p14:creationId xmlns:p14="http://schemas.microsoft.com/office/powerpoint/2010/main" val="140583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s-ES" altLang="es-UY" sz="1300"/>
              <a:t>Voz y Video Sobre Redes IP</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C6CC218-DE36-405F-B2DA-BF1A85177778}" type="slidenum">
              <a:rPr kumimoji="0" lang="es-ES" altLang="es-UY" sz="1300" smtClean="0">
                <a:latin typeface="Times New Roman" panose="02020603050405020304" pitchFamily="18" charset="0"/>
              </a:rPr>
              <a:pPr>
                <a:spcBef>
                  <a:spcPct val="0"/>
                </a:spcBef>
              </a:pPr>
              <a:t>23</a:t>
            </a:fld>
            <a:endParaRPr kumimoji="0" lang="es-ES" altLang="es-UY" sz="1300">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273050" y="4560888"/>
            <a:ext cx="6697663" cy="4319587"/>
          </a:xfrm>
          <a:noFill/>
          <a:extLst>
            <a:ext uri="{909E8E84-426E-40DD-AFC4-6F175D3DCCD1}">
              <a14:hiddenFill xmlns:a14="http://schemas.microsoft.com/office/drawing/2010/main">
                <a:solidFill>
                  <a:srgbClr val="FFFFFF"/>
                </a:solidFill>
              </a14:hiddenFill>
            </a:ext>
          </a:extLst>
        </p:spPr>
        <p:txBody>
          <a:bodyPr lIns="91424" tIns="45712" rIns="91424" bIns="45712"/>
          <a:lstStyle/>
          <a:p>
            <a:pPr eaLnBrk="1" hangingPunct="1"/>
            <a:endParaRPr lang="es-ES" altLang="es-UY"/>
          </a:p>
        </p:txBody>
      </p:sp>
    </p:spTree>
    <p:extLst>
      <p:ext uri="{BB962C8B-B14F-4D97-AF65-F5344CB8AC3E}">
        <p14:creationId xmlns:p14="http://schemas.microsoft.com/office/powerpoint/2010/main" val="3966095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s-ES" altLang="es-UY" sz="1300"/>
              <a:t>Voz y Video Sobre Redes IP</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C6CC218-DE36-405F-B2DA-BF1A85177778}" type="slidenum">
              <a:rPr kumimoji="0" lang="es-ES" altLang="es-UY" sz="1300" smtClean="0">
                <a:latin typeface="Times New Roman" panose="02020603050405020304" pitchFamily="18" charset="0"/>
              </a:rPr>
              <a:pPr>
                <a:spcBef>
                  <a:spcPct val="0"/>
                </a:spcBef>
              </a:pPr>
              <a:t>31</a:t>
            </a:fld>
            <a:endParaRPr kumimoji="0" lang="es-ES" altLang="es-UY" sz="1300">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273050" y="4560888"/>
            <a:ext cx="6697663" cy="4319587"/>
          </a:xfrm>
          <a:noFill/>
          <a:extLst>
            <a:ext uri="{909E8E84-426E-40DD-AFC4-6F175D3DCCD1}">
              <a14:hiddenFill xmlns:a14="http://schemas.microsoft.com/office/drawing/2010/main">
                <a:solidFill>
                  <a:srgbClr val="FFFFFF"/>
                </a:solidFill>
              </a14:hiddenFill>
            </a:ext>
          </a:extLst>
        </p:spPr>
        <p:txBody>
          <a:bodyPr lIns="91424" tIns="45712" rIns="91424" bIns="45712"/>
          <a:lstStyle/>
          <a:p>
            <a:pPr eaLnBrk="1" hangingPunct="1"/>
            <a:endParaRPr lang="es-ES" altLang="es-UY"/>
          </a:p>
        </p:txBody>
      </p:sp>
    </p:spTree>
    <p:extLst>
      <p:ext uri="{BB962C8B-B14F-4D97-AF65-F5344CB8AC3E}">
        <p14:creationId xmlns:p14="http://schemas.microsoft.com/office/powerpoint/2010/main" val="415198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s-ES" altLang="es-UY" sz="1300"/>
              <a:t>Voz y Video Sobre Redes IP</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C6CC218-DE36-405F-B2DA-BF1A85177778}" type="slidenum">
              <a:rPr kumimoji="0" lang="es-ES" altLang="es-UY" sz="1300" smtClean="0">
                <a:latin typeface="Times New Roman" panose="02020603050405020304" pitchFamily="18" charset="0"/>
              </a:rPr>
              <a:pPr>
                <a:spcBef>
                  <a:spcPct val="0"/>
                </a:spcBef>
              </a:pPr>
              <a:t>43</a:t>
            </a:fld>
            <a:endParaRPr kumimoji="0" lang="es-ES" altLang="es-UY" sz="1300">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273050" y="4560888"/>
            <a:ext cx="6697663" cy="4319587"/>
          </a:xfrm>
          <a:noFill/>
          <a:extLst>
            <a:ext uri="{909E8E84-426E-40DD-AFC4-6F175D3DCCD1}">
              <a14:hiddenFill xmlns:a14="http://schemas.microsoft.com/office/drawing/2010/main">
                <a:solidFill>
                  <a:srgbClr val="FFFFFF"/>
                </a:solidFill>
              </a14:hiddenFill>
            </a:ext>
          </a:extLst>
        </p:spPr>
        <p:txBody>
          <a:bodyPr lIns="91424" tIns="45712" rIns="91424" bIns="45712"/>
          <a:lstStyle/>
          <a:p>
            <a:pPr eaLnBrk="1" hangingPunct="1"/>
            <a:endParaRPr lang="es-ES" altLang="es-UY"/>
          </a:p>
        </p:txBody>
      </p:sp>
    </p:spTree>
    <p:extLst>
      <p:ext uri="{BB962C8B-B14F-4D97-AF65-F5344CB8AC3E}">
        <p14:creationId xmlns:p14="http://schemas.microsoft.com/office/powerpoint/2010/main" val="348630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s-ES" altLang="es-UY" sz="1300"/>
              <a:t>Voz y Video Sobre Redes IP</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defRPr>
            </a:lvl1pPr>
            <a:lvl2pPr marL="742950" indent="-285750" defTabSz="966788">
              <a:spcBef>
                <a:spcPct val="30000"/>
              </a:spcBef>
              <a:defRPr kumimoji="1" sz="1200">
                <a:solidFill>
                  <a:schemeClr val="tx1"/>
                </a:solidFill>
                <a:latin typeface="Arial" panose="020B0604020202020204" pitchFamily="34" charset="0"/>
              </a:defRPr>
            </a:lvl2pPr>
            <a:lvl3pPr marL="1143000" indent="-228600" defTabSz="966788">
              <a:spcBef>
                <a:spcPct val="30000"/>
              </a:spcBef>
              <a:defRPr kumimoji="1" sz="1200">
                <a:solidFill>
                  <a:schemeClr val="tx1"/>
                </a:solidFill>
                <a:latin typeface="Arial" panose="020B0604020202020204" pitchFamily="34" charset="0"/>
              </a:defRPr>
            </a:lvl3pPr>
            <a:lvl4pPr marL="1600200" indent="-228600" defTabSz="966788">
              <a:spcBef>
                <a:spcPct val="30000"/>
              </a:spcBef>
              <a:defRPr kumimoji="1" sz="1200">
                <a:solidFill>
                  <a:schemeClr val="tx1"/>
                </a:solidFill>
                <a:latin typeface="Arial" panose="020B0604020202020204" pitchFamily="34" charset="0"/>
              </a:defRPr>
            </a:lvl4pPr>
            <a:lvl5pPr marL="2057400" indent="-228600" defTabSz="966788">
              <a:spcBef>
                <a:spcPct val="30000"/>
              </a:spcBef>
              <a:defRPr kumimoji="1"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C6CC218-DE36-405F-B2DA-BF1A85177778}" type="slidenum">
              <a:rPr kumimoji="0" lang="es-ES" altLang="es-UY" sz="1300" smtClean="0">
                <a:latin typeface="Times New Roman" panose="02020603050405020304" pitchFamily="18" charset="0"/>
              </a:rPr>
              <a:pPr>
                <a:spcBef>
                  <a:spcPct val="0"/>
                </a:spcBef>
              </a:pPr>
              <a:t>69</a:t>
            </a:fld>
            <a:endParaRPr kumimoji="0" lang="es-ES" altLang="es-UY" sz="1300">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273050" y="4560888"/>
            <a:ext cx="6697663" cy="4319587"/>
          </a:xfrm>
          <a:noFill/>
          <a:extLst>
            <a:ext uri="{909E8E84-426E-40DD-AFC4-6F175D3DCCD1}">
              <a14:hiddenFill xmlns:a14="http://schemas.microsoft.com/office/drawing/2010/main">
                <a:solidFill>
                  <a:srgbClr val="FFFFFF"/>
                </a:solidFill>
              </a14:hiddenFill>
            </a:ext>
          </a:extLst>
        </p:spPr>
        <p:txBody>
          <a:bodyPr lIns="91424" tIns="45712" rIns="91424" bIns="45712"/>
          <a:lstStyle/>
          <a:p>
            <a:pPr eaLnBrk="1" hangingPunct="1"/>
            <a:endParaRPr lang="es-ES" altLang="es-UY"/>
          </a:p>
        </p:txBody>
      </p:sp>
    </p:spTree>
    <p:extLst>
      <p:ext uri="{BB962C8B-B14F-4D97-AF65-F5344CB8AC3E}">
        <p14:creationId xmlns:p14="http://schemas.microsoft.com/office/powerpoint/2010/main" val="378661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TLV: </a:t>
            </a:r>
            <a:r>
              <a:rPr lang="es-ES" altLang="es-ES" dirty="0" err="1"/>
              <a:t>Type</a:t>
            </a:r>
            <a:r>
              <a:rPr lang="es-ES" altLang="es-ES" dirty="0"/>
              <a:t> </a:t>
            </a:r>
            <a:r>
              <a:rPr lang="es-ES" altLang="es-ES" dirty="0" err="1"/>
              <a:t>Lenght</a:t>
            </a:r>
            <a:r>
              <a:rPr lang="es-ES" altLang="es-ES" dirty="0"/>
              <a:t> </a:t>
            </a:r>
            <a:r>
              <a:rPr lang="es-ES" altLang="es-ES" dirty="0" err="1"/>
              <a:t>Value</a:t>
            </a:r>
            <a:endParaRPr lang="es-ES" altLang="es-ES" dirty="0"/>
          </a:p>
        </p:txBody>
      </p:sp>
      <p:sp>
        <p:nvSpPr>
          <p:cNvPr id="573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2A8400B-EA98-4F35-8F3E-DC57094DF581}" type="slidenum">
              <a:rPr lang="es-ES" altLang="es-ES"/>
              <a:pPr eaLnBrk="1" hangingPunct="1">
                <a:spcBef>
                  <a:spcPct val="0"/>
                </a:spcBef>
              </a:pPr>
              <a:t>79</a:t>
            </a:fld>
            <a:endParaRPr lang="es-ES" altLang="es-ES"/>
          </a:p>
        </p:txBody>
      </p:sp>
    </p:spTree>
    <p:extLst>
      <p:ext uri="{BB962C8B-B14F-4D97-AF65-F5344CB8AC3E}">
        <p14:creationId xmlns:p14="http://schemas.microsoft.com/office/powerpoint/2010/main" val="267262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b="0" i="0" dirty="0">
                <a:solidFill>
                  <a:srgbClr val="202122"/>
                </a:solidFill>
                <a:effectLst/>
                <a:latin typeface="Arial" panose="020B0604020202020204" pitchFamily="34" charset="0"/>
              </a:rPr>
              <a:t> EEC = Ethernet </a:t>
            </a:r>
            <a:r>
              <a:rPr lang="es-UY" b="0" i="0" dirty="0" err="1">
                <a:solidFill>
                  <a:srgbClr val="202122"/>
                </a:solidFill>
                <a:effectLst/>
                <a:latin typeface="Arial" panose="020B0604020202020204" pitchFamily="34" charset="0"/>
              </a:rPr>
              <a:t>Equipment</a:t>
            </a:r>
            <a:r>
              <a:rPr lang="es-UY" b="0" i="0" dirty="0">
                <a:solidFill>
                  <a:srgbClr val="202122"/>
                </a:solidFill>
                <a:effectLst/>
                <a:latin typeface="Arial" panose="020B0604020202020204" pitchFamily="34" charset="0"/>
              </a:rPr>
              <a:t> (Slave) </a:t>
            </a:r>
            <a:r>
              <a:rPr lang="es-UY" b="0" i="0" dirty="0" err="1">
                <a:solidFill>
                  <a:srgbClr val="202122"/>
                </a:solidFill>
                <a:effectLst/>
                <a:latin typeface="Arial" panose="020B0604020202020204" pitchFamily="34" charset="0"/>
              </a:rPr>
              <a:t>Clock</a:t>
            </a:r>
            <a:endParaRPr lang="es-UY" dirty="0"/>
          </a:p>
        </p:txBody>
      </p:sp>
      <p:sp>
        <p:nvSpPr>
          <p:cNvPr id="4" name="Marcador de número de diapositiva 3"/>
          <p:cNvSpPr>
            <a:spLocks noGrp="1"/>
          </p:cNvSpPr>
          <p:nvPr>
            <p:ph type="sldNum" sz="quarter" idx="5"/>
          </p:nvPr>
        </p:nvSpPr>
        <p:spPr/>
        <p:txBody>
          <a:bodyPr/>
          <a:lstStyle/>
          <a:p>
            <a:fld id="{87627188-0DA5-482E-B2A6-AA621A5A389E}" type="slidenum">
              <a:rPr lang="es-ES" smtClean="0"/>
              <a:t>80</a:t>
            </a:fld>
            <a:endParaRPr lang="es-ES"/>
          </a:p>
        </p:txBody>
      </p:sp>
    </p:spTree>
    <p:extLst>
      <p:ext uri="{BB962C8B-B14F-4D97-AF65-F5344CB8AC3E}">
        <p14:creationId xmlns:p14="http://schemas.microsoft.com/office/powerpoint/2010/main" val="426686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21C99BB3-01CD-40D9-8AF1-961AAA2EC6B6}"/>
              </a:ext>
            </a:extLst>
          </p:cNvPr>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11" name="Rectangle 8">
            <a:extLst>
              <a:ext uri="{FF2B5EF4-FFF2-40B4-BE49-F238E27FC236}">
                <a16:creationId xmlns:a16="http://schemas.microsoft.com/office/drawing/2014/main" id="{CAEA2372-9586-41CE-88D6-5B628D4B6CD2}"/>
              </a:ext>
            </a:extLst>
          </p:cNvPr>
          <p:cNvSpPr/>
          <p:nvPr userDrawn="1"/>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uadroTexto 11">
            <a:extLst>
              <a:ext uri="{FF2B5EF4-FFF2-40B4-BE49-F238E27FC236}">
                <a16:creationId xmlns:a16="http://schemas.microsoft.com/office/drawing/2014/main" id="{8A522589-DB06-4A35-AEFC-9E699B656E2D}"/>
              </a:ext>
            </a:extLst>
          </p:cNvPr>
          <p:cNvSpPr txBox="1"/>
          <p:nvPr userDrawn="1"/>
        </p:nvSpPr>
        <p:spPr>
          <a:xfrm>
            <a:off x="3973752" y="6473070"/>
            <a:ext cx="4947188" cy="338554"/>
          </a:xfrm>
          <a:prstGeom prst="rect">
            <a:avLst/>
          </a:prstGeom>
          <a:noFill/>
        </p:spPr>
        <p:txBody>
          <a:bodyPr wrap="none" rtlCol="0">
            <a:spAutoFit/>
          </a:bodyPr>
          <a:lstStyle/>
          <a:p>
            <a:pPr algn="ctr"/>
            <a:r>
              <a:rPr lang="es-UY" sz="1600" kern="1200" dirty="0">
                <a:solidFill>
                  <a:schemeClr val="bg1"/>
                </a:solidFill>
                <a:latin typeface="+mn-lt"/>
                <a:ea typeface="+mn-ea"/>
                <a:cs typeface="+mn-cs"/>
              </a:rPr>
              <a:t>Tecnologías de Redes y Servicios de Telecomunicaciones</a:t>
            </a:r>
            <a:endParaRPr lang="es-ES" sz="1600" kern="1200" dirty="0">
              <a:solidFill>
                <a:schemeClr val="bg1"/>
              </a:solidFill>
              <a:latin typeface="+mn-lt"/>
              <a:ea typeface="+mn-ea"/>
              <a:cs typeface="+mn-cs"/>
            </a:endParaRPr>
          </a:p>
        </p:txBody>
      </p:sp>
      <p:sp>
        <p:nvSpPr>
          <p:cNvPr id="13" name="Rectángulo 12">
            <a:extLst>
              <a:ext uri="{FF2B5EF4-FFF2-40B4-BE49-F238E27FC236}">
                <a16:creationId xmlns:a16="http://schemas.microsoft.com/office/drawing/2014/main" id="{432C976C-3723-43F7-9749-274BD06D796C}"/>
              </a:ext>
            </a:extLst>
          </p:cNvPr>
          <p:cNvSpPr/>
          <p:nvPr userDrawn="1"/>
        </p:nvSpPr>
        <p:spPr>
          <a:xfrm>
            <a:off x="10579608" y="6467284"/>
            <a:ext cx="686330" cy="338554"/>
          </a:xfrm>
          <a:prstGeom prst="rect">
            <a:avLst/>
          </a:prstGeom>
        </p:spPr>
        <p:txBody>
          <a:bodyPr wrap="square">
            <a:spAutoFit/>
          </a:bodyPr>
          <a:lstStyle/>
          <a:p>
            <a:pPr algn="r"/>
            <a:fld id="{A3FDAB5D-961F-40C6-8E5B-54484BF73833}" type="slidenum">
              <a:rPr lang="es-ES" sz="1600" kern="1200" smtClean="0">
                <a:solidFill>
                  <a:schemeClr val="bg1"/>
                </a:solidFill>
                <a:latin typeface="+mn-lt"/>
                <a:ea typeface="+mn-ea"/>
                <a:cs typeface="+mn-cs"/>
              </a:rPr>
              <a:pPr algn="r"/>
              <a:t>‹Nº›</a:t>
            </a:fld>
            <a:endParaRPr lang="es-ES" sz="1600" kern="1200" dirty="0">
              <a:solidFill>
                <a:schemeClr val="bg1"/>
              </a:solidFill>
              <a:latin typeface="+mn-lt"/>
              <a:ea typeface="+mn-ea"/>
              <a:cs typeface="+mn-cs"/>
            </a:endParaRPr>
          </a:p>
        </p:txBody>
      </p:sp>
      <p:sp>
        <p:nvSpPr>
          <p:cNvPr id="14" name="Rectángulo 13">
            <a:extLst>
              <a:ext uri="{FF2B5EF4-FFF2-40B4-BE49-F238E27FC236}">
                <a16:creationId xmlns:a16="http://schemas.microsoft.com/office/drawing/2014/main" id="{9F7B11C7-E5FF-47F5-84E8-766E36F0D48C}"/>
              </a:ext>
            </a:extLst>
          </p:cNvPr>
          <p:cNvSpPr/>
          <p:nvPr userDrawn="1"/>
        </p:nvSpPr>
        <p:spPr>
          <a:xfrm>
            <a:off x="166997" y="6444734"/>
            <a:ext cx="3051691" cy="369332"/>
          </a:xfrm>
          <a:prstGeom prst="rect">
            <a:avLst/>
          </a:prstGeom>
        </p:spPr>
        <p:txBody>
          <a:bodyPr wrap="square">
            <a:spAutoFit/>
          </a:bodyPr>
          <a:lstStyle/>
          <a:p>
            <a:r>
              <a:rPr lang="es-UY" sz="1600" kern="1200" dirty="0">
                <a:solidFill>
                  <a:schemeClr val="bg1"/>
                </a:solidFill>
                <a:latin typeface="+mn-lt"/>
                <a:ea typeface="+mn-ea"/>
                <a:cs typeface="+mn-cs"/>
              </a:rPr>
              <a:t>Autor</a:t>
            </a:r>
            <a:r>
              <a:rPr lang="es-UY" sz="1800" kern="1200" dirty="0">
                <a:solidFill>
                  <a:schemeClr val="bg1"/>
                </a:solidFill>
                <a:latin typeface="+mn-lt"/>
                <a:ea typeface="+mn-ea"/>
                <a:cs typeface="+mn-cs"/>
              </a:rPr>
              <a:t>: Dr. Ing. José Joskowicz</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Rectangle 6">
            <a:extLst>
              <a:ext uri="{FF2B5EF4-FFF2-40B4-BE49-F238E27FC236}">
                <a16:creationId xmlns:a16="http://schemas.microsoft.com/office/drawing/2014/main" id="{7CE99FBC-AF8B-457D-B128-E98F6D13259B}"/>
              </a:ext>
            </a:extLst>
          </p:cNvPr>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13" name="Rectangle 8">
            <a:extLst>
              <a:ext uri="{FF2B5EF4-FFF2-40B4-BE49-F238E27FC236}">
                <a16:creationId xmlns:a16="http://schemas.microsoft.com/office/drawing/2014/main" id="{DD9C4BE6-433B-46DC-AED0-B1527F0971AB}"/>
              </a:ext>
            </a:extLst>
          </p:cNvPr>
          <p:cNvSpPr/>
          <p:nvPr userDrawn="1"/>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uadroTexto 13">
            <a:extLst>
              <a:ext uri="{FF2B5EF4-FFF2-40B4-BE49-F238E27FC236}">
                <a16:creationId xmlns:a16="http://schemas.microsoft.com/office/drawing/2014/main" id="{468AB2AE-0093-4881-B2B0-CDED8458D652}"/>
              </a:ext>
            </a:extLst>
          </p:cNvPr>
          <p:cNvSpPr txBox="1"/>
          <p:nvPr userDrawn="1"/>
        </p:nvSpPr>
        <p:spPr>
          <a:xfrm>
            <a:off x="3973752" y="6473070"/>
            <a:ext cx="4947188" cy="338554"/>
          </a:xfrm>
          <a:prstGeom prst="rect">
            <a:avLst/>
          </a:prstGeom>
          <a:noFill/>
        </p:spPr>
        <p:txBody>
          <a:bodyPr wrap="none" rtlCol="0">
            <a:spAutoFit/>
          </a:bodyPr>
          <a:lstStyle/>
          <a:p>
            <a:pPr algn="ctr"/>
            <a:r>
              <a:rPr lang="es-UY" sz="1600" kern="1200" dirty="0">
                <a:solidFill>
                  <a:schemeClr val="bg1"/>
                </a:solidFill>
                <a:latin typeface="+mn-lt"/>
                <a:ea typeface="+mn-ea"/>
                <a:cs typeface="+mn-cs"/>
              </a:rPr>
              <a:t>Tecnologías de Redes y Servicios de Telecomunicaciones</a:t>
            </a:r>
            <a:endParaRPr lang="es-ES" sz="1600" kern="1200" dirty="0">
              <a:solidFill>
                <a:schemeClr val="bg1"/>
              </a:solidFill>
              <a:latin typeface="+mn-lt"/>
              <a:ea typeface="+mn-ea"/>
              <a:cs typeface="+mn-cs"/>
            </a:endParaRPr>
          </a:p>
        </p:txBody>
      </p:sp>
      <p:sp>
        <p:nvSpPr>
          <p:cNvPr id="15" name="Rectángulo 14">
            <a:extLst>
              <a:ext uri="{FF2B5EF4-FFF2-40B4-BE49-F238E27FC236}">
                <a16:creationId xmlns:a16="http://schemas.microsoft.com/office/drawing/2014/main" id="{A55ED832-5757-41FB-BD70-9A8E8B8E6D6A}"/>
              </a:ext>
            </a:extLst>
          </p:cNvPr>
          <p:cNvSpPr/>
          <p:nvPr userDrawn="1"/>
        </p:nvSpPr>
        <p:spPr>
          <a:xfrm>
            <a:off x="10579608" y="6467284"/>
            <a:ext cx="686330" cy="338554"/>
          </a:xfrm>
          <a:prstGeom prst="rect">
            <a:avLst/>
          </a:prstGeom>
        </p:spPr>
        <p:txBody>
          <a:bodyPr wrap="square">
            <a:spAutoFit/>
          </a:bodyPr>
          <a:lstStyle/>
          <a:p>
            <a:pPr algn="r"/>
            <a:fld id="{A3FDAB5D-961F-40C6-8E5B-54484BF73833}" type="slidenum">
              <a:rPr lang="es-ES" sz="1600" kern="1200" smtClean="0">
                <a:solidFill>
                  <a:schemeClr val="bg1"/>
                </a:solidFill>
                <a:latin typeface="+mn-lt"/>
                <a:ea typeface="+mn-ea"/>
                <a:cs typeface="+mn-cs"/>
              </a:rPr>
              <a:pPr algn="r"/>
              <a:t>‹Nº›</a:t>
            </a:fld>
            <a:endParaRPr lang="es-ES" sz="1600" kern="1200" dirty="0">
              <a:solidFill>
                <a:schemeClr val="bg1"/>
              </a:solidFill>
              <a:latin typeface="+mn-lt"/>
              <a:ea typeface="+mn-ea"/>
              <a:cs typeface="+mn-cs"/>
            </a:endParaRPr>
          </a:p>
        </p:txBody>
      </p:sp>
      <p:sp>
        <p:nvSpPr>
          <p:cNvPr id="16" name="Rectángulo 15">
            <a:extLst>
              <a:ext uri="{FF2B5EF4-FFF2-40B4-BE49-F238E27FC236}">
                <a16:creationId xmlns:a16="http://schemas.microsoft.com/office/drawing/2014/main" id="{89C982DF-7DFE-431B-AAFE-9A4B3087E092}"/>
              </a:ext>
            </a:extLst>
          </p:cNvPr>
          <p:cNvSpPr/>
          <p:nvPr userDrawn="1"/>
        </p:nvSpPr>
        <p:spPr>
          <a:xfrm>
            <a:off x="166997" y="6444734"/>
            <a:ext cx="3051691" cy="369332"/>
          </a:xfrm>
          <a:prstGeom prst="rect">
            <a:avLst/>
          </a:prstGeom>
        </p:spPr>
        <p:txBody>
          <a:bodyPr wrap="square">
            <a:spAutoFit/>
          </a:bodyPr>
          <a:lstStyle/>
          <a:p>
            <a:r>
              <a:rPr lang="es-UY" sz="1600" kern="1200" dirty="0">
                <a:solidFill>
                  <a:schemeClr val="bg1"/>
                </a:solidFill>
                <a:latin typeface="+mn-lt"/>
                <a:ea typeface="+mn-ea"/>
                <a:cs typeface="+mn-cs"/>
              </a:rPr>
              <a:t>Autor</a:t>
            </a:r>
            <a:r>
              <a:rPr lang="es-UY" sz="1800" kern="1200" dirty="0">
                <a:solidFill>
                  <a:schemeClr val="bg1"/>
                </a:solidFill>
                <a:latin typeface="+mn-lt"/>
                <a:ea typeface="+mn-ea"/>
                <a:cs typeface="+mn-cs"/>
              </a:rPr>
              <a:t>:</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4101"/>
          </a:xfrm>
        </p:spPr>
        <p:txBody>
          <a:bodyPr/>
          <a:lstStyle/>
          <a:p>
            <a:r>
              <a:rPr lang="es-ES" dirty="0"/>
              <a:t>Haga clic para modificar el estilo de título</a:t>
            </a:r>
            <a:endParaRPr lang="en-US" dirty="0"/>
          </a:p>
        </p:txBody>
      </p:sp>
      <p:sp>
        <p:nvSpPr>
          <p:cNvPr id="3" name="Content Placeholder 2"/>
          <p:cNvSpPr>
            <a:spLocks noGrp="1"/>
          </p:cNvSpPr>
          <p:nvPr>
            <p:ph idx="1"/>
          </p:nvPr>
        </p:nvSpPr>
        <p:spPr>
          <a:xfrm>
            <a:off x="1097280" y="1234440"/>
            <a:ext cx="10058400" cy="4634654"/>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D618508C-7260-46A8-88D9-BB7CBE6CB68F}"/>
              </a:ext>
            </a:extLst>
          </p:cNvPr>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11" name="Rectangle 8">
            <a:extLst>
              <a:ext uri="{FF2B5EF4-FFF2-40B4-BE49-F238E27FC236}">
                <a16:creationId xmlns:a16="http://schemas.microsoft.com/office/drawing/2014/main" id="{644C29FD-F640-45B5-9565-C56D1651977D}"/>
              </a:ext>
            </a:extLst>
          </p:cNvPr>
          <p:cNvSpPr/>
          <p:nvPr userDrawn="1"/>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uadroTexto 11">
            <a:extLst>
              <a:ext uri="{FF2B5EF4-FFF2-40B4-BE49-F238E27FC236}">
                <a16:creationId xmlns:a16="http://schemas.microsoft.com/office/drawing/2014/main" id="{78EAD483-AA40-49F3-A390-9EE5CDA13EBF}"/>
              </a:ext>
            </a:extLst>
          </p:cNvPr>
          <p:cNvSpPr txBox="1"/>
          <p:nvPr userDrawn="1"/>
        </p:nvSpPr>
        <p:spPr>
          <a:xfrm>
            <a:off x="3973752" y="6473070"/>
            <a:ext cx="4947188" cy="338554"/>
          </a:xfrm>
          <a:prstGeom prst="rect">
            <a:avLst/>
          </a:prstGeom>
          <a:noFill/>
        </p:spPr>
        <p:txBody>
          <a:bodyPr wrap="none" rtlCol="0">
            <a:spAutoFit/>
          </a:bodyPr>
          <a:lstStyle/>
          <a:p>
            <a:pPr algn="ctr"/>
            <a:r>
              <a:rPr lang="es-UY" sz="1600" kern="1200" dirty="0">
                <a:solidFill>
                  <a:schemeClr val="bg1"/>
                </a:solidFill>
                <a:latin typeface="+mn-lt"/>
                <a:ea typeface="+mn-ea"/>
                <a:cs typeface="+mn-cs"/>
              </a:rPr>
              <a:t>Tecnologías de Redes y Servicios de Telecomunicaciones</a:t>
            </a:r>
            <a:endParaRPr lang="es-ES" sz="1600" kern="1200" dirty="0">
              <a:solidFill>
                <a:schemeClr val="bg1"/>
              </a:solidFill>
              <a:latin typeface="+mn-lt"/>
              <a:ea typeface="+mn-ea"/>
              <a:cs typeface="+mn-cs"/>
            </a:endParaRPr>
          </a:p>
        </p:txBody>
      </p:sp>
      <p:sp>
        <p:nvSpPr>
          <p:cNvPr id="13" name="Rectángulo 12">
            <a:extLst>
              <a:ext uri="{FF2B5EF4-FFF2-40B4-BE49-F238E27FC236}">
                <a16:creationId xmlns:a16="http://schemas.microsoft.com/office/drawing/2014/main" id="{CA0F6C79-A9CA-4043-B5A2-AD456BF6FBEA}"/>
              </a:ext>
            </a:extLst>
          </p:cNvPr>
          <p:cNvSpPr/>
          <p:nvPr userDrawn="1"/>
        </p:nvSpPr>
        <p:spPr>
          <a:xfrm>
            <a:off x="10579608" y="6467284"/>
            <a:ext cx="686330" cy="338554"/>
          </a:xfrm>
          <a:prstGeom prst="rect">
            <a:avLst/>
          </a:prstGeom>
        </p:spPr>
        <p:txBody>
          <a:bodyPr wrap="square">
            <a:spAutoFit/>
          </a:bodyPr>
          <a:lstStyle/>
          <a:p>
            <a:pPr algn="r"/>
            <a:fld id="{A3FDAB5D-961F-40C6-8E5B-54484BF73833}" type="slidenum">
              <a:rPr lang="es-ES" sz="1600" kern="1200" smtClean="0">
                <a:solidFill>
                  <a:schemeClr val="bg1"/>
                </a:solidFill>
                <a:latin typeface="+mn-lt"/>
                <a:ea typeface="+mn-ea"/>
                <a:cs typeface="+mn-cs"/>
              </a:rPr>
              <a:pPr algn="r"/>
              <a:t>‹Nº›</a:t>
            </a:fld>
            <a:endParaRPr lang="es-ES" sz="1600" kern="1200" dirty="0">
              <a:solidFill>
                <a:schemeClr val="bg1"/>
              </a:solidFill>
              <a:latin typeface="+mn-lt"/>
              <a:ea typeface="+mn-ea"/>
              <a:cs typeface="+mn-cs"/>
            </a:endParaRPr>
          </a:p>
        </p:txBody>
      </p:sp>
      <p:sp>
        <p:nvSpPr>
          <p:cNvPr id="14" name="Rectángulo 13">
            <a:extLst>
              <a:ext uri="{FF2B5EF4-FFF2-40B4-BE49-F238E27FC236}">
                <a16:creationId xmlns:a16="http://schemas.microsoft.com/office/drawing/2014/main" id="{BB784FC0-BF44-491A-B717-E411ED4B9085}"/>
              </a:ext>
            </a:extLst>
          </p:cNvPr>
          <p:cNvSpPr/>
          <p:nvPr userDrawn="1"/>
        </p:nvSpPr>
        <p:spPr>
          <a:xfrm>
            <a:off x="166997" y="6444734"/>
            <a:ext cx="3051691" cy="369332"/>
          </a:xfrm>
          <a:prstGeom prst="rect">
            <a:avLst/>
          </a:prstGeom>
        </p:spPr>
        <p:txBody>
          <a:bodyPr wrap="square">
            <a:spAutoFit/>
          </a:bodyPr>
          <a:lstStyle/>
          <a:p>
            <a:r>
              <a:rPr lang="es-UY" sz="1600" kern="1200" dirty="0">
                <a:solidFill>
                  <a:schemeClr val="bg1"/>
                </a:solidFill>
                <a:latin typeface="+mn-lt"/>
                <a:ea typeface="+mn-ea"/>
                <a:cs typeface="+mn-cs"/>
              </a:rPr>
              <a:t>Autor</a:t>
            </a:r>
            <a:r>
              <a:rPr lang="es-UY" sz="1800" kern="1200" dirty="0">
                <a:solidFill>
                  <a:schemeClr val="bg1"/>
                </a:solidFill>
                <a:latin typeface="+mn-lt"/>
                <a:ea typeface="+mn-ea"/>
                <a:cs typeface="+mn-cs"/>
              </a:rPr>
              <a:t>: Dr. Ing. José Joskowicz</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764957"/>
          </a:xfrm>
        </p:spPr>
        <p:txBody>
          <a:bodyPr/>
          <a:lstStyle/>
          <a:p>
            <a:r>
              <a:rPr lang="es-ES" dirty="0"/>
              <a:t>Haga clic para modificar el estilo de título </a:t>
            </a:r>
            <a:endParaRPr lang="en-US" dirty="0"/>
          </a:p>
        </p:txBody>
      </p:sp>
      <p:sp>
        <p:nvSpPr>
          <p:cNvPr id="3" name="Content Placeholder 2"/>
          <p:cNvSpPr>
            <a:spLocks noGrp="1"/>
          </p:cNvSpPr>
          <p:nvPr>
            <p:ph sz="half" idx="1"/>
          </p:nvPr>
        </p:nvSpPr>
        <p:spPr>
          <a:xfrm>
            <a:off x="1097278" y="1197864"/>
            <a:ext cx="4937760" cy="496519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197864"/>
            <a:ext cx="4937760" cy="496519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755813"/>
          </a:xfrm>
        </p:spPr>
        <p:txBody>
          <a:bodyPr/>
          <a:lstStyle/>
          <a:p>
            <a:r>
              <a:rPr lang="es-ES" dirty="0"/>
              <a:t>Haga clic para modificar el estilo de título </a:t>
            </a:r>
            <a:endParaRPr lang="en-US" dirty="0"/>
          </a:p>
        </p:txBody>
      </p:sp>
      <p:sp>
        <p:nvSpPr>
          <p:cNvPr id="3" name="Text Placeholder 2"/>
          <p:cNvSpPr>
            <a:spLocks noGrp="1"/>
          </p:cNvSpPr>
          <p:nvPr>
            <p:ph type="body" idx="1"/>
          </p:nvPr>
        </p:nvSpPr>
        <p:spPr>
          <a:xfrm>
            <a:off x="1097280" y="125169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066544"/>
            <a:ext cx="4937760" cy="389399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25169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066544"/>
            <a:ext cx="4937760" cy="389399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C9D976C8-AB12-405E-BC49-1ED469E59A42}"/>
              </a:ext>
            </a:extLst>
          </p:cNvPr>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11" name="Rectangle 8">
            <a:extLst>
              <a:ext uri="{FF2B5EF4-FFF2-40B4-BE49-F238E27FC236}">
                <a16:creationId xmlns:a16="http://schemas.microsoft.com/office/drawing/2014/main" id="{71AEDB9E-0112-4A86-BE11-60836482C6CB}"/>
              </a:ext>
            </a:extLst>
          </p:cNvPr>
          <p:cNvSpPr/>
          <p:nvPr userDrawn="1"/>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uadroTexto 11">
            <a:extLst>
              <a:ext uri="{FF2B5EF4-FFF2-40B4-BE49-F238E27FC236}">
                <a16:creationId xmlns:a16="http://schemas.microsoft.com/office/drawing/2014/main" id="{52298102-1DE4-4349-B787-4C5E5FF4ADAF}"/>
              </a:ext>
            </a:extLst>
          </p:cNvPr>
          <p:cNvSpPr txBox="1"/>
          <p:nvPr userDrawn="1"/>
        </p:nvSpPr>
        <p:spPr>
          <a:xfrm>
            <a:off x="3973752" y="6473070"/>
            <a:ext cx="4947188" cy="338554"/>
          </a:xfrm>
          <a:prstGeom prst="rect">
            <a:avLst/>
          </a:prstGeom>
          <a:noFill/>
        </p:spPr>
        <p:txBody>
          <a:bodyPr wrap="none" rtlCol="0">
            <a:spAutoFit/>
          </a:bodyPr>
          <a:lstStyle/>
          <a:p>
            <a:pPr algn="ctr"/>
            <a:r>
              <a:rPr lang="es-UY" sz="1600" kern="1200" dirty="0">
                <a:solidFill>
                  <a:schemeClr val="bg1"/>
                </a:solidFill>
                <a:latin typeface="+mn-lt"/>
                <a:ea typeface="+mn-ea"/>
                <a:cs typeface="+mn-cs"/>
              </a:rPr>
              <a:t>Tecnologías de Redes y Servicios de Telecomunicaciones</a:t>
            </a:r>
            <a:endParaRPr lang="es-ES" sz="1600" kern="1200" dirty="0">
              <a:solidFill>
                <a:schemeClr val="bg1"/>
              </a:solidFill>
              <a:latin typeface="+mn-lt"/>
              <a:ea typeface="+mn-ea"/>
              <a:cs typeface="+mn-cs"/>
            </a:endParaRPr>
          </a:p>
        </p:txBody>
      </p:sp>
      <p:sp>
        <p:nvSpPr>
          <p:cNvPr id="13" name="Rectángulo 12">
            <a:extLst>
              <a:ext uri="{FF2B5EF4-FFF2-40B4-BE49-F238E27FC236}">
                <a16:creationId xmlns:a16="http://schemas.microsoft.com/office/drawing/2014/main" id="{A00CDED9-2B3E-4137-AA38-78BCB543CEEF}"/>
              </a:ext>
            </a:extLst>
          </p:cNvPr>
          <p:cNvSpPr/>
          <p:nvPr userDrawn="1"/>
        </p:nvSpPr>
        <p:spPr>
          <a:xfrm>
            <a:off x="10579608" y="6467284"/>
            <a:ext cx="686330" cy="338554"/>
          </a:xfrm>
          <a:prstGeom prst="rect">
            <a:avLst/>
          </a:prstGeom>
        </p:spPr>
        <p:txBody>
          <a:bodyPr wrap="square">
            <a:spAutoFit/>
          </a:bodyPr>
          <a:lstStyle/>
          <a:p>
            <a:pPr algn="r"/>
            <a:fld id="{A3FDAB5D-961F-40C6-8E5B-54484BF73833}" type="slidenum">
              <a:rPr lang="es-ES" sz="1600" kern="1200" smtClean="0">
                <a:solidFill>
                  <a:schemeClr val="bg1"/>
                </a:solidFill>
                <a:latin typeface="+mn-lt"/>
                <a:ea typeface="+mn-ea"/>
                <a:cs typeface="+mn-cs"/>
              </a:rPr>
              <a:pPr algn="r"/>
              <a:t>‹Nº›</a:t>
            </a:fld>
            <a:endParaRPr lang="es-ES" sz="1600" kern="1200" dirty="0">
              <a:solidFill>
                <a:schemeClr val="bg1"/>
              </a:solidFill>
              <a:latin typeface="+mn-lt"/>
              <a:ea typeface="+mn-ea"/>
              <a:cs typeface="+mn-cs"/>
            </a:endParaRPr>
          </a:p>
        </p:txBody>
      </p:sp>
      <p:sp>
        <p:nvSpPr>
          <p:cNvPr id="14" name="Rectángulo 13">
            <a:extLst>
              <a:ext uri="{FF2B5EF4-FFF2-40B4-BE49-F238E27FC236}">
                <a16:creationId xmlns:a16="http://schemas.microsoft.com/office/drawing/2014/main" id="{A5CDEADF-1630-4C34-A7FD-3677D432A7ED}"/>
              </a:ext>
            </a:extLst>
          </p:cNvPr>
          <p:cNvSpPr/>
          <p:nvPr userDrawn="1"/>
        </p:nvSpPr>
        <p:spPr>
          <a:xfrm>
            <a:off x="166997" y="6444734"/>
            <a:ext cx="3051691" cy="369332"/>
          </a:xfrm>
          <a:prstGeom prst="rect">
            <a:avLst/>
          </a:prstGeom>
        </p:spPr>
        <p:txBody>
          <a:bodyPr wrap="square">
            <a:spAutoFit/>
          </a:bodyPr>
          <a:lstStyle/>
          <a:p>
            <a:r>
              <a:rPr lang="es-UY" sz="1600" kern="1200" dirty="0">
                <a:solidFill>
                  <a:schemeClr val="bg1"/>
                </a:solidFill>
                <a:latin typeface="+mn-lt"/>
                <a:ea typeface="+mn-ea"/>
                <a:cs typeface="+mn-cs"/>
              </a:rPr>
              <a:t>Autor</a:t>
            </a:r>
            <a:r>
              <a:rPr lang="es-UY" sz="1800" kern="1200" dirty="0">
                <a:solidFill>
                  <a:schemeClr val="bg1"/>
                </a:solidFill>
                <a:latin typeface="+mn-lt"/>
                <a:ea typeface="+mn-ea"/>
                <a:cs typeface="+mn-cs"/>
              </a:rPr>
              <a:t>: Dr. Ing. José Joskowicz</a:t>
            </a:r>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0" name="Rectángulo 9">
            <a:extLst>
              <a:ext uri="{FF2B5EF4-FFF2-40B4-BE49-F238E27FC236}">
                <a16:creationId xmlns:a16="http://schemas.microsoft.com/office/drawing/2014/main" id="{D2B063BE-928F-4E66-944E-9B10E825FA08}"/>
              </a:ext>
            </a:extLst>
          </p:cNvPr>
          <p:cNvSpPr/>
          <p:nvPr userDrawn="1"/>
        </p:nvSpPr>
        <p:spPr>
          <a:xfrm>
            <a:off x="4800600" y="6455577"/>
            <a:ext cx="4842801" cy="338554"/>
          </a:xfrm>
          <a:prstGeom prst="rect">
            <a:avLst/>
          </a:prstGeom>
        </p:spPr>
        <p:txBody>
          <a:bodyPr wrap="none">
            <a:spAutoFit/>
          </a:bodyPr>
          <a:lstStyle/>
          <a:p>
            <a:r>
              <a:rPr lang="en-US" sz="1600" dirty="0" err="1">
                <a:solidFill>
                  <a:schemeClr val="bg1">
                    <a:lumMod val="50000"/>
                  </a:schemeClr>
                </a:solidFill>
              </a:rPr>
              <a:t>Tecnologías</a:t>
            </a:r>
            <a:r>
              <a:rPr lang="en-US" sz="1600" dirty="0">
                <a:solidFill>
                  <a:schemeClr val="bg1">
                    <a:lumMod val="50000"/>
                  </a:schemeClr>
                </a:solidFill>
              </a:rPr>
              <a:t> de Redes y </a:t>
            </a:r>
            <a:r>
              <a:rPr lang="en-US" sz="1600" dirty="0" err="1">
                <a:solidFill>
                  <a:schemeClr val="bg1">
                    <a:lumMod val="50000"/>
                  </a:schemeClr>
                </a:solidFill>
              </a:rPr>
              <a:t>Servicios</a:t>
            </a:r>
            <a:r>
              <a:rPr lang="en-US" sz="1600" dirty="0">
                <a:solidFill>
                  <a:schemeClr val="bg1">
                    <a:lumMod val="50000"/>
                  </a:schemeClr>
                </a:solidFill>
              </a:rPr>
              <a:t> de </a:t>
            </a:r>
            <a:r>
              <a:rPr lang="en-US" sz="1600" dirty="0" err="1">
                <a:solidFill>
                  <a:schemeClr val="bg1">
                    <a:lumMod val="50000"/>
                  </a:schemeClr>
                </a:solidFill>
              </a:rPr>
              <a:t>Telecomunicaciones</a:t>
            </a:r>
            <a:endParaRPr lang="en-US" sz="1600" dirty="0">
              <a:solidFill>
                <a:schemeClr val="bg1">
                  <a:lumMod val="50000"/>
                </a:schemeClr>
              </a:solidFill>
            </a:endParaRPr>
          </a:p>
        </p:txBody>
      </p:sp>
      <p:sp>
        <p:nvSpPr>
          <p:cNvPr id="11" name="Rectángulo 10">
            <a:extLst>
              <a:ext uri="{FF2B5EF4-FFF2-40B4-BE49-F238E27FC236}">
                <a16:creationId xmlns:a16="http://schemas.microsoft.com/office/drawing/2014/main" id="{97BCBFB0-00BD-46B4-8503-57157A7BB046}"/>
              </a:ext>
            </a:extLst>
          </p:cNvPr>
          <p:cNvSpPr/>
          <p:nvPr userDrawn="1"/>
        </p:nvSpPr>
        <p:spPr>
          <a:xfrm>
            <a:off x="10579608" y="6467284"/>
            <a:ext cx="686330" cy="338554"/>
          </a:xfrm>
          <a:prstGeom prst="rect">
            <a:avLst/>
          </a:prstGeom>
        </p:spPr>
        <p:txBody>
          <a:bodyPr wrap="square">
            <a:spAutoFit/>
          </a:bodyPr>
          <a:lstStyle/>
          <a:p>
            <a:pPr algn="r"/>
            <a:fld id="{A3FDAB5D-961F-40C6-8E5B-54484BF73833}" type="slidenum">
              <a:rPr lang="es-ES" sz="1600" kern="1200" smtClean="0">
                <a:solidFill>
                  <a:schemeClr val="bg1">
                    <a:lumMod val="50000"/>
                  </a:schemeClr>
                </a:solidFill>
                <a:latin typeface="+mn-lt"/>
                <a:ea typeface="+mn-ea"/>
                <a:cs typeface="+mn-cs"/>
              </a:rPr>
              <a:pPr algn="r"/>
              <a:t>‹Nº›</a:t>
            </a:fld>
            <a:endParaRPr lang="es-ES" sz="1600" kern="1200" dirty="0">
              <a:solidFill>
                <a:schemeClr val="bg1">
                  <a:lumMod val="50000"/>
                </a:schemeClr>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0" name="CuadroTexto 9">
            <a:extLst>
              <a:ext uri="{FF2B5EF4-FFF2-40B4-BE49-F238E27FC236}">
                <a16:creationId xmlns:a16="http://schemas.microsoft.com/office/drawing/2014/main" id="{0A7AEB23-BD3C-456A-A671-DA5F40A6E92E}"/>
              </a:ext>
            </a:extLst>
          </p:cNvPr>
          <p:cNvSpPr txBox="1"/>
          <p:nvPr userDrawn="1"/>
        </p:nvSpPr>
        <p:spPr>
          <a:xfrm>
            <a:off x="3973752" y="6473070"/>
            <a:ext cx="4947188" cy="338554"/>
          </a:xfrm>
          <a:prstGeom prst="rect">
            <a:avLst/>
          </a:prstGeom>
          <a:noFill/>
        </p:spPr>
        <p:txBody>
          <a:bodyPr wrap="none" rtlCol="0">
            <a:spAutoFit/>
          </a:bodyPr>
          <a:lstStyle/>
          <a:p>
            <a:pPr algn="ctr"/>
            <a:r>
              <a:rPr lang="es-UY" sz="1600" kern="1200" dirty="0">
                <a:solidFill>
                  <a:schemeClr val="bg1"/>
                </a:solidFill>
                <a:latin typeface="+mn-lt"/>
                <a:ea typeface="+mn-ea"/>
                <a:cs typeface="+mn-cs"/>
              </a:rPr>
              <a:t>Tecnologías de Redes y Servicios de Telecomunicaciones</a:t>
            </a:r>
            <a:endParaRPr lang="es-ES" sz="1600" kern="1200" dirty="0">
              <a:solidFill>
                <a:schemeClr val="bg1"/>
              </a:solidFill>
              <a:latin typeface="+mn-lt"/>
              <a:ea typeface="+mn-ea"/>
              <a:cs typeface="+mn-cs"/>
            </a:endParaRPr>
          </a:p>
        </p:txBody>
      </p:sp>
      <p:sp>
        <p:nvSpPr>
          <p:cNvPr id="11" name="Rectángulo 10">
            <a:extLst>
              <a:ext uri="{FF2B5EF4-FFF2-40B4-BE49-F238E27FC236}">
                <a16:creationId xmlns:a16="http://schemas.microsoft.com/office/drawing/2014/main" id="{471F9ECC-46D6-4674-B9CA-07A381009CD5}"/>
              </a:ext>
            </a:extLst>
          </p:cNvPr>
          <p:cNvSpPr/>
          <p:nvPr userDrawn="1"/>
        </p:nvSpPr>
        <p:spPr>
          <a:xfrm>
            <a:off x="10579608" y="6467284"/>
            <a:ext cx="686330" cy="338554"/>
          </a:xfrm>
          <a:prstGeom prst="rect">
            <a:avLst/>
          </a:prstGeom>
        </p:spPr>
        <p:txBody>
          <a:bodyPr wrap="square">
            <a:spAutoFit/>
          </a:bodyPr>
          <a:lstStyle/>
          <a:p>
            <a:pPr algn="r"/>
            <a:fld id="{A3FDAB5D-961F-40C6-8E5B-54484BF73833}" type="slidenum">
              <a:rPr lang="es-ES" sz="1600" kern="1200" smtClean="0">
                <a:solidFill>
                  <a:schemeClr val="bg1"/>
                </a:solidFill>
                <a:latin typeface="+mn-lt"/>
                <a:ea typeface="+mn-ea"/>
                <a:cs typeface="+mn-cs"/>
              </a:rPr>
              <a:pPr algn="r"/>
              <a:t>‹Nº›</a:t>
            </a:fld>
            <a:endParaRPr lang="es-ES" sz="1600" kern="1200" dirty="0">
              <a:solidFill>
                <a:schemeClr val="bg1"/>
              </a:solidFill>
              <a:latin typeface="+mn-lt"/>
              <a:ea typeface="+mn-ea"/>
              <a:cs typeface="+mn-cs"/>
            </a:endParaRPr>
          </a:p>
        </p:txBody>
      </p:sp>
      <p:sp>
        <p:nvSpPr>
          <p:cNvPr id="12" name="Rectángulo 11">
            <a:extLst>
              <a:ext uri="{FF2B5EF4-FFF2-40B4-BE49-F238E27FC236}">
                <a16:creationId xmlns:a16="http://schemas.microsoft.com/office/drawing/2014/main" id="{299BC837-E328-4D09-ACB1-D76C7E894B6B}"/>
              </a:ext>
            </a:extLst>
          </p:cNvPr>
          <p:cNvSpPr/>
          <p:nvPr userDrawn="1"/>
        </p:nvSpPr>
        <p:spPr>
          <a:xfrm>
            <a:off x="166997" y="6444734"/>
            <a:ext cx="3051691" cy="369332"/>
          </a:xfrm>
          <a:prstGeom prst="rect">
            <a:avLst/>
          </a:prstGeom>
        </p:spPr>
        <p:txBody>
          <a:bodyPr wrap="square">
            <a:spAutoFit/>
          </a:bodyPr>
          <a:lstStyle/>
          <a:p>
            <a:r>
              <a:rPr lang="es-UY" sz="1600" kern="1200" dirty="0">
                <a:solidFill>
                  <a:schemeClr val="bg1"/>
                </a:solidFill>
                <a:latin typeface="+mn-lt"/>
                <a:ea typeface="+mn-ea"/>
                <a:cs typeface="+mn-cs"/>
              </a:rPr>
              <a:t>Autor</a:t>
            </a:r>
            <a:r>
              <a:rPr lang="es-UY" sz="1800" kern="1200" dirty="0">
                <a:solidFill>
                  <a:schemeClr val="bg1"/>
                </a:solidFill>
                <a:latin typeface="+mn-lt"/>
                <a:ea typeface="+mn-ea"/>
                <a:cs typeface="+mn-cs"/>
              </a:rPr>
              <a:t>:</a:t>
            </a:r>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46669"/>
          </a:xfrm>
          <a:prstGeom prst="rect">
            <a:avLst/>
          </a:prstGeom>
        </p:spPr>
        <p:txBody>
          <a:bodyPr vert="horz" lIns="91440" tIns="45720" rIns="91440" bIns="45720" rtlCol="0" anchor="b">
            <a:normAutofit/>
          </a:bodyPr>
          <a:lstStyle/>
          <a:p>
            <a:r>
              <a:rPr lang="es-ES" dirty="0"/>
              <a:t>Haga clic para modificar el estilo de título </a:t>
            </a:r>
            <a:endParaRPr lang="en-US" dirty="0"/>
          </a:p>
        </p:txBody>
      </p:sp>
      <p:sp>
        <p:nvSpPr>
          <p:cNvPr id="3" name="Text Placeholder 2"/>
          <p:cNvSpPr>
            <a:spLocks noGrp="1"/>
          </p:cNvSpPr>
          <p:nvPr>
            <p:ph type="body" idx="1"/>
          </p:nvPr>
        </p:nvSpPr>
        <p:spPr>
          <a:xfrm>
            <a:off x="1097280" y="1197864"/>
            <a:ext cx="10058400" cy="4983480"/>
          </a:xfrm>
          <a:prstGeom prst="rect">
            <a:avLst/>
          </a:prstGeom>
        </p:spPr>
        <p:txBody>
          <a:bodyPr vert="horz" lIns="0" tIns="45720" rIns="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cxnSp>
        <p:nvCxnSpPr>
          <p:cNvPr id="10" name="Straight Connector 9"/>
          <p:cNvCxnSpPr/>
          <p:nvPr/>
        </p:nvCxnSpPr>
        <p:spPr>
          <a:xfrm>
            <a:off x="1193532" y="1042901"/>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AD2237C-1868-475D-9DD4-7C0960223635}"/>
              </a:ext>
            </a:extLst>
          </p:cNvPr>
          <p:cNvSpPr txBox="1"/>
          <p:nvPr userDrawn="1"/>
        </p:nvSpPr>
        <p:spPr>
          <a:xfrm>
            <a:off x="3973752" y="6473070"/>
            <a:ext cx="4947188" cy="338554"/>
          </a:xfrm>
          <a:prstGeom prst="rect">
            <a:avLst/>
          </a:prstGeom>
          <a:noFill/>
        </p:spPr>
        <p:txBody>
          <a:bodyPr wrap="none" rtlCol="0">
            <a:spAutoFit/>
          </a:bodyPr>
          <a:lstStyle/>
          <a:p>
            <a:pPr algn="ctr"/>
            <a:r>
              <a:rPr lang="es-UY" sz="1600" kern="1200" dirty="0">
                <a:solidFill>
                  <a:schemeClr val="bg1"/>
                </a:solidFill>
                <a:latin typeface="+mn-lt"/>
                <a:ea typeface="+mn-ea"/>
                <a:cs typeface="+mn-cs"/>
              </a:rPr>
              <a:t>Tecnologías de Redes y Servicios de Telecomunicaciones</a:t>
            </a:r>
            <a:endParaRPr lang="es-ES" sz="1600" kern="1200" dirty="0">
              <a:solidFill>
                <a:schemeClr val="bg1"/>
              </a:solidFill>
              <a:latin typeface="+mn-lt"/>
              <a:ea typeface="+mn-ea"/>
              <a:cs typeface="+mn-cs"/>
            </a:endParaRPr>
          </a:p>
        </p:txBody>
      </p:sp>
      <p:sp>
        <p:nvSpPr>
          <p:cNvPr id="11" name="Rectángulo 10">
            <a:extLst>
              <a:ext uri="{FF2B5EF4-FFF2-40B4-BE49-F238E27FC236}">
                <a16:creationId xmlns:a16="http://schemas.microsoft.com/office/drawing/2014/main" id="{FC41734B-8497-4EE4-8A61-91904F0F24D3}"/>
              </a:ext>
            </a:extLst>
          </p:cNvPr>
          <p:cNvSpPr/>
          <p:nvPr userDrawn="1"/>
        </p:nvSpPr>
        <p:spPr>
          <a:xfrm>
            <a:off x="10579608" y="6467284"/>
            <a:ext cx="686330" cy="338554"/>
          </a:xfrm>
          <a:prstGeom prst="rect">
            <a:avLst/>
          </a:prstGeom>
        </p:spPr>
        <p:txBody>
          <a:bodyPr wrap="square">
            <a:spAutoFit/>
          </a:bodyPr>
          <a:lstStyle/>
          <a:p>
            <a:pPr algn="r"/>
            <a:fld id="{A3FDAB5D-961F-40C6-8E5B-54484BF73833}" type="slidenum">
              <a:rPr lang="es-ES" sz="1600" kern="1200" smtClean="0">
                <a:solidFill>
                  <a:schemeClr val="bg1"/>
                </a:solidFill>
                <a:latin typeface="+mn-lt"/>
                <a:ea typeface="+mn-ea"/>
                <a:cs typeface="+mn-cs"/>
              </a:rPr>
              <a:pPr algn="r"/>
              <a:t>‹Nº›</a:t>
            </a:fld>
            <a:endParaRPr lang="es-ES" sz="1600" kern="1200" dirty="0">
              <a:solidFill>
                <a:schemeClr val="bg1"/>
              </a:solidFill>
              <a:latin typeface="+mn-lt"/>
              <a:ea typeface="+mn-ea"/>
              <a:cs typeface="+mn-cs"/>
            </a:endParaRPr>
          </a:p>
        </p:txBody>
      </p:sp>
      <p:sp>
        <p:nvSpPr>
          <p:cNvPr id="12" name="Rectángulo 11">
            <a:extLst>
              <a:ext uri="{FF2B5EF4-FFF2-40B4-BE49-F238E27FC236}">
                <a16:creationId xmlns:a16="http://schemas.microsoft.com/office/drawing/2014/main" id="{EBFB5B98-5D2B-4572-AD9B-F3E6D2CF1C10}"/>
              </a:ext>
            </a:extLst>
          </p:cNvPr>
          <p:cNvSpPr/>
          <p:nvPr userDrawn="1"/>
        </p:nvSpPr>
        <p:spPr>
          <a:xfrm>
            <a:off x="166997" y="6444734"/>
            <a:ext cx="3051691" cy="369332"/>
          </a:xfrm>
          <a:prstGeom prst="rect">
            <a:avLst/>
          </a:prstGeom>
        </p:spPr>
        <p:txBody>
          <a:bodyPr wrap="square">
            <a:spAutoFit/>
          </a:bodyPr>
          <a:lstStyle/>
          <a:p>
            <a:r>
              <a:rPr lang="es-UY" sz="1600" kern="1200" dirty="0">
                <a:solidFill>
                  <a:schemeClr val="bg1"/>
                </a:solidFill>
                <a:latin typeface="+mn-lt"/>
                <a:ea typeface="+mn-ea"/>
                <a:cs typeface="+mn-cs"/>
              </a:rPr>
              <a:t>Autor</a:t>
            </a:r>
            <a:r>
              <a:rPr lang="es-UY" sz="1800" kern="1200" dirty="0">
                <a:solidFill>
                  <a:schemeClr val="bg1"/>
                </a:solidFill>
                <a:latin typeface="+mn-lt"/>
                <a:ea typeface="+mn-ea"/>
                <a:cs typeface="+mn-cs"/>
              </a:rPr>
              <a:t>: Dr. Ing. José Joskowicz</a:t>
            </a:r>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wmf"/></Relationships>
</file>

<file path=ppt/slides/_rels/slide10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www.analog.com/en/analog-dialogue/articles/pll-for-high-frequency-receivers-and-transmitters-1.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6.xml"/><Relationship Id="rId4" Type="http://schemas.openxmlformats.org/officeDocument/2006/relationships/image" Target="../media/image56.emf"/></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8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3.emf"/></Relationships>
</file>

<file path=ppt/slides/_rels/slide9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45269-D8F2-436A-86A6-E546A3BC37CD}"/>
              </a:ext>
            </a:extLst>
          </p:cNvPr>
          <p:cNvSpPr>
            <a:spLocks noGrp="1"/>
          </p:cNvSpPr>
          <p:nvPr>
            <p:ph type="ctrTitle"/>
          </p:nvPr>
        </p:nvSpPr>
        <p:spPr/>
        <p:txBody>
          <a:bodyPr>
            <a:normAutofit/>
          </a:bodyPr>
          <a:lstStyle/>
          <a:p>
            <a:r>
              <a:rPr lang="es-UY" altLang="es-UY" b="1" dirty="0">
                <a:solidFill>
                  <a:srgbClr val="C00000"/>
                </a:solidFill>
              </a:rPr>
              <a:t>Tecnologías de Sincronismo</a:t>
            </a:r>
            <a:endParaRPr lang="es-ES" b="1" dirty="0">
              <a:solidFill>
                <a:srgbClr val="C00000"/>
              </a:solidFill>
            </a:endParaRPr>
          </a:p>
        </p:txBody>
      </p:sp>
      <p:sp>
        <p:nvSpPr>
          <p:cNvPr id="3" name="Subtítulo 2">
            <a:extLst>
              <a:ext uri="{FF2B5EF4-FFF2-40B4-BE49-F238E27FC236}">
                <a16:creationId xmlns:a16="http://schemas.microsoft.com/office/drawing/2014/main" id="{1BE2F7CB-3583-4895-B7E0-A96CA20AA759}"/>
              </a:ext>
            </a:extLst>
          </p:cNvPr>
          <p:cNvSpPr>
            <a:spLocks noGrp="1"/>
          </p:cNvSpPr>
          <p:nvPr>
            <p:ph type="subTitle" idx="1"/>
          </p:nvPr>
        </p:nvSpPr>
        <p:spPr/>
        <p:txBody>
          <a:bodyPr/>
          <a:lstStyle/>
          <a:p>
            <a:endParaRPr lang="es-ES" dirty="0"/>
          </a:p>
        </p:txBody>
      </p:sp>
      <p:sp>
        <p:nvSpPr>
          <p:cNvPr id="4" name="Rectángulo 3">
            <a:extLst>
              <a:ext uri="{FF2B5EF4-FFF2-40B4-BE49-F238E27FC236}">
                <a16:creationId xmlns:a16="http://schemas.microsoft.com/office/drawing/2014/main" id="{77B24DA0-B839-4622-9F37-C4B564C0F651}"/>
              </a:ext>
            </a:extLst>
          </p:cNvPr>
          <p:cNvSpPr/>
          <p:nvPr/>
        </p:nvSpPr>
        <p:spPr>
          <a:xfrm>
            <a:off x="-1" y="6013090"/>
            <a:ext cx="9406647" cy="338554"/>
          </a:xfrm>
          <a:prstGeom prst="rect">
            <a:avLst/>
          </a:prstGeom>
        </p:spPr>
        <p:txBody>
          <a:bodyPr wrap="square">
            <a:spAutoFit/>
          </a:bodyPr>
          <a:lstStyle/>
          <a:p>
            <a:r>
              <a:rPr lang="es-ES" altLang="es-UY" sz="1600" dirty="0"/>
              <a:t>Esta presentación está parcialmente basada en material preparado por el Ing. Pablo Varela</a:t>
            </a:r>
            <a:endParaRPr lang="es-UY" sz="1600" dirty="0"/>
          </a:p>
        </p:txBody>
      </p:sp>
    </p:spTree>
    <p:extLst>
      <p:ext uri="{BB962C8B-B14F-4D97-AF65-F5344CB8AC3E}">
        <p14:creationId xmlns:p14="http://schemas.microsoft.com/office/powerpoint/2010/main" val="39981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noFill/>
        </p:spPr>
        <p:txBody>
          <a:bodyPr/>
          <a:lstStyle/>
          <a:p>
            <a:r>
              <a:rPr lang="es-MX" altLang="es-UY" dirty="0"/>
              <a:t>Sincronismo</a:t>
            </a:r>
            <a:endParaRPr lang="es-ES" altLang="es-UY" dirty="0"/>
          </a:p>
        </p:txBody>
      </p:sp>
      <p:sp>
        <p:nvSpPr>
          <p:cNvPr id="7171" name="Text Box 4"/>
          <p:cNvSpPr txBox="1">
            <a:spLocks noChangeArrowheads="1"/>
          </p:cNvSpPr>
          <p:nvPr/>
        </p:nvSpPr>
        <p:spPr bwMode="auto">
          <a:xfrm>
            <a:off x="9829800" y="547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es-ES" altLang="es-UY" sz="2400">
              <a:latin typeface="Times New Roman" panose="02020603050405020304" pitchFamily="18" charset="0"/>
            </a:endParaRPr>
          </a:p>
        </p:txBody>
      </p:sp>
      <p:sp>
        <p:nvSpPr>
          <p:cNvPr id="7172" name="Rectangle 6"/>
          <p:cNvSpPr>
            <a:spLocks noGrp="1" noChangeArrowheads="1"/>
          </p:cNvSpPr>
          <p:nvPr>
            <p:ph type="subTitle" idx="1"/>
          </p:nvPr>
        </p:nvSpPr>
        <p:spPr>
          <a:noFill/>
        </p:spPr>
        <p:txBody>
          <a:bodyPr/>
          <a:lstStyle/>
          <a:p>
            <a:pPr eaLnBrk="1" hangingPunct="1"/>
            <a:r>
              <a:rPr lang="es-ES" altLang="es-UY" dirty="0"/>
              <a:t>GNSS</a:t>
            </a:r>
          </a:p>
        </p:txBody>
      </p:sp>
      <p:pic>
        <p:nvPicPr>
          <p:cNvPr id="3" name="Imagen 2">
            <a:extLst>
              <a:ext uri="{FF2B5EF4-FFF2-40B4-BE49-F238E27FC236}">
                <a16:creationId xmlns:a16="http://schemas.microsoft.com/office/drawing/2014/main" id="{B14492C3-3AE1-C043-8220-B5C0381E46BD}"/>
              </a:ext>
            </a:extLst>
          </p:cNvPr>
          <p:cNvPicPr>
            <a:picLocks noChangeAspect="1"/>
          </p:cNvPicPr>
          <p:nvPr/>
        </p:nvPicPr>
        <p:blipFill>
          <a:blip r:embed="rId3"/>
          <a:stretch>
            <a:fillRect/>
          </a:stretch>
        </p:blipFill>
        <p:spPr>
          <a:xfrm>
            <a:off x="7610477" y="203026"/>
            <a:ext cx="3947157" cy="3917141"/>
          </a:xfrm>
          <a:prstGeom prst="rect">
            <a:avLst/>
          </a:prstGeom>
        </p:spPr>
      </p:pic>
    </p:spTree>
    <p:extLst>
      <p:ext uri="{BB962C8B-B14F-4D97-AF65-F5344CB8AC3E}">
        <p14:creationId xmlns:p14="http://schemas.microsoft.com/office/powerpoint/2010/main" val="30416211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3778"/>
                                        </p:tgtEl>
                                        <p:attrNameLst>
                                          <p:attrName>style.visibility</p:attrName>
                                        </p:attrNameLst>
                                      </p:cBhvr>
                                      <p:to>
                                        <p:strVal val="visible"/>
                                      </p:to>
                                    </p:set>
                                    <p:animEffect transition="in" filter="wipe(left)">
                                      <p:cBhvr>
                                        <p:cTn id="7" dur="500"/>
                                        <p:tgtEl>
                                          <p:spTgt spid="84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8"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EE9D-E4E3-48B8-AFE8-021ADD26CDC5}"/>
              </a:ext>
            </a:extLst>
          </p:cNvPr>
          <p:cNvSpPr>
            <a:spLocks noGrp="1"/>
          </p:cNvSpPr>
          <p:nvPr>
            <p:ph type="title"/>
          </p:nvPr>
        </p:nvSpPr>
        <p:spPr/>
        <p:txBody>
          <a:bodyPr/>
          <a:lstStyle/>
          <a:p>
            <a:r>
              <a:rPr lang="es-UY" dirty="0"/>
              <a:t>PTP - Ejemplo</a:t>
            </a:r>
            <a:endParaRPr lang="es-ES" dirty="0"/>
          </a:p>
        </p:txBody>
      </p:sp>
      <p:pic>
        <p:nvPicPr>
          <p:cNvPr id="4" name="Imagen 3">
            <a:extLst>
              <a:ext uri="{FF2B5EF4-FFF2-40B4-BE49-F238E27FC236}">
                <a16:creationId xmlns:a16="http://schemas.microsoft.com/office/drawing/2014/main" id="{04CDBB7D-6868-462D-8A9D-C9B58C217DE0}"/>
              </a:ext>
            </a:extLst>
          </p:cNvPr>
          <p:cNvPicPr>
            <a:picLocks noChangeAspect="1"/>
          </p:cNvPicPr>
          <p:nvPr/>
        </p:nvPicPr>
        <p:blipFill>
          <a:blip r:embed="rId2"/>
          <a:stretch>
            <a:fillRect/>
          </a:stretch>
        </p:blipFill>
        <p:spPr>
          <a:xfrm>
            <a:off x="633655" y="1416818"/>
            <a:ext cx="11200613" cy="3406391"/>
          </a:xfrm>
          <a:prstGeom prst="rect">
            <a:avLst/>
          </a:prstGeom>
        </p:spPr>
      </p:pic>
      <p:sp>
        <p:nvSpPr>
          <p:cNvPr id="5" name="Rectángulo 4">
            <a:extLst>
              <a:ext uri="{FF2B5EF4-FFF2-40B4-BE49-F238E27FC236}">
                <a16:creationId xmlns:a16="http://schemas.microsoft.com/office/drawing/2014/main" id="{530C999E-7711-497F-B3D6-4B9B9378AAAA}"/>
              </a:ext>
            </a:extLst>
          </p:cNvPr>
          <p:cNvSpPr/>
          <p:nvPr/>
        </p:nvSpPr>
        <p:spPr>
          <a:xfrm>
            <a:off x="7879404" y="5858104"/>
            <a:ext cx="4312596"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Synchronizing</a:t>
            </a:r>
            <a:r>
              <a:rPr lang="es-ES" sz="1050" dirty="0">
                <a:solidFill>
                  <a:srgbClr val="000000"/>
                </a:solidFill>
                <a:latin typeface="DIN"/>
              </a:rPr>
              <a:t> IP Mobile Networks”, </a:t>
            </a:r>
            <a:r>
              <a:rPr lang="es-ES" sz="1050" dirty="0" err="1">
                <a:solidFill>
                  <a:srgbClr val="000000"/>
                </a:solidFill>
                <a:latin typeface="DIN"/>
              </a:rPr>
              <a:t>Symmetricom</a:t>
            </a:r>
            <a:endParaRPr lang="es-ES" sz="1050" dirty="0">
              <a:solidFill>
                <a:srgbClr val="000000"/>
              </a:solidFill>
              <a:latin typeface="DIN"/>
            </a:endParaRPr>
          </a:p>
        </p:txBody>
      </p:sp>
    </p:spTree>
    <p:extLst>
      <p:ext uri="{BB962C8B-B14F-4D97-AF65-F5344CB8AC3E}">
        <p14:creationId xmlns:p14="http://schemas.microsoft.com/office/powerpoint/2010/main" val="14389853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EE9D-E4E3-48B8-AFE8-021ADD26CDC5}"/>
              </a:ext>
            </a:extLst>
          </p:cNvPr>
          <p:cNvSpPr>
            <a:spLocks noGrp="1"/>
          </p:cNvSpPr>
          <p:nvPr>
            <p:ph type="title"/>
          </p:nvPr>
        </p:nvSpPr>
        <p:spPr/>
        <p:txBody>
          <a:bodyPr/>
          <a:lstStyle/>
          <a:p>
            <a:r>
              <a:rPr lang="es-UY" dirty="0"/>
              <a:t>PTP – Transferencia de Tiempo (</a:t>
            </a:r>
            <a:r>
              <a:rPr lang="es-UY" dirty="0" err="1"/>
              <a:t>Unicast</a:t>
            </a:r>
            <a:r>
              <a:rPr lang="es-UY" dirty="0"/>
              <a:t>)</a:t>
            </a:r>
            <a:endParaRPr lang="es-ES" dirty="0"/>
          </a:p>
        </p:txBody>
      </p:sp>
      <p:pic>
        <p:nvPicPr>
          <p:cNvPr id="6" name="Imagen 5">
            <a:extLst>
              <a:ext uri="{FF2B5EF4-FFF2-40B4-BE49-F238E27FC236}">
                <a16:creationId xmlns:a16="http://schemas.microsoft.com/office/drawing/2014/main" id="{1D04F33B-9E25-B218-97AC-FA9DB7218894}"/>
              </a:ext>
            </a:extLst>
          </p:cNvPr>
          <p:cNvPicPr>
            <a:picLocks noChangeAspect="1"/>
          </p:cNvPicPr>
          <p:nvPr/>
        </p:nvPicPr>
        <p:blipFill>
          <a:blip r:embed="rId2"/>
          <a:stretch>
            <a:fillRect/>
          </a:stretch>
        </p:blipFill>
        <p:spPr>
          <a:xfrm>
            <a:off x="1503680" y="1373091"/>
            <a:ext cx="7956550" cy="4485013"/>
          </a:xfrm>
          <a:prstGeom prst="rect">
            <a:avLst/>
          </a:prstGeom>
        </p:spPr>
      </p:pic>
      <p:sp>
        <p:nvSpPr>
          <p:cNvPr id="7" name="Rectángulo 6">
            <a:extLst>
              <a:ext uri="{FF2B5EF4-FFF2-40B4-BE49-F238E27FC236}">
                <a16:creationId xmlns:a16="http://schemas.microsoft.com/office/drawing/2014/main" id="{8BA58A21-4262-7528-3E3A-B15A55B189F7}"/>
              </a:ext>
            </a:extLst>
          </p:cNvPr>
          <p:cNvSpPr/>
          <p:nvPr/>
        </p:nvSpPr>
        <p:spPr>
          <a:xfrm>
            <a:off x="7879404" y="5858104"/>
            <a:ext cx="4312596"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a:t>
            </a:r>
            <a:r>
              <a:rPr lang="es-ES" sz="1050" dirty="0">
                <a:solidFill>
                  <a:srgbClr val="000000"/>
                </a:solidFill>
                <a:latin typeface="DIN"/>
              </a:rPr>
              <a:t> </a:t>
            </a:r>
            <a:r>
              <a:rPr lang="es-ES" sz="1050" dirty="0" err="1">
                <a:solidFill>
                  <a:srgbClr val="000000"/>
                </a:solidFill>
                <a:latin typeface="DIN"/>
              </a:rPr>
              <a:t>Introduction</a:t>
            </a:r>
            <a:r>
              <a:rPr lang="es-ES" sz="1050" dirty="0">
                <a:solidFill>
                  <a:srgbClr val="000000"/>
                </a:solidFill>
                <a:latin typeface="DIN"/>
              </a:rPr>
              <a:t>”, Microchip</a:t>
            </a:r>
          </a:p>
        </p:txBody>
      </p:sp>
    </p:spTree>
    <p:extLst>
      <p:ext uri="{BB962C8B-B14F-4D97-AF65-F5344CB8AC3E}">
        <p14:creationId xmlns:p14="http://schemas.microsoft.com/office/powerpoint/2010/main" val="7981380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EE9D-E4E3-48B8-AFE8-021ADD26CDC5}"/>
              </a:ext>
            </a:extLst>
          </p:cNvPr>
          <p:cNvSpPr>
            <a:spLocks noGrp="1"/>
          </p:cNvSpPr>
          <p:nvPr>
            <p:ph type="title"/>
          </p:nvPr>
        </p:nvSpPr>
        <p:spPr/>
        <p:txBody>
          <a:bodyPr>
            <a:normAutofit fontScale="90000"/>
          </a:bodyPr>
          <a:lstStyle/>
          <a:p>
            <a:r>
              <a:rPr lang="es-UY" dirty="0"/>
              <a:t>PTP – Transferencia de Tiempo (</a:t>
            </a:r>
            <a:r>
              <a:rPr lang="es-UY" dirty="0" err="1"/>
              <a:t>Multicast</a:t>
            </a:r>
            <a:r>
              <a:rPr lang="es-UY" dirty="0"/>
              <a:t>)</a:t>
            </a:r>
            <a:endParaRPr lang="es-ES" dirty="0"/>
          </a:p>
        </p:txBody>
      </p:sp>
      <p:pic>
        <p:nvPicPr>
          <p:cNvPr id="4" name="Imagen 3">
            <a:extLst>
              <a:ext uri="{FF2B5EF4-FFF2-40B4-BE49-F238E27FC236}">
                <a16:creationId xmlns:a16="http://schemas.microsoft.com/office/drawing/2014/main" id="{F3E90CCF-3A90-D958-7F3C-F0D532FF4FC4}"/>
              </a:ext>
            </a:extLst>
          </p:cNvPr>
          <p:cNvPicPr>
            <a:picLocks noChangeAspect="1"/>
          </p:cNvPicPr>
          <p:nvPr/>
        </p:nvPicPr>
        <p:blipFill>
          <a:blip r:embed="rId2"/>
          <a:stretch>
            <a:fillRect/>
          </a:stretch>
        </p:blipFill>
        <p:spPr>
          <a:xfrm>
            <a:off x="2113280" y="1421101"/>
            <a:ext cx="7724140" cy="4554884"/>
          </a:xfrm>
          <a:prstGeom prst="rect">
            <a:avLst/>
          </a:prstGeom>
        </p:spPr>
      </p:pic>
      <p:sp>
        <p:nvSpPr>
          <p:cNvPr id="7" name="Rectángulo 6">
            <a:extLst>
              <a:ext uri="{FF2B5EF4-FFF2-40B4-BE49-F238E27FC236}">
                <a16:creationId xmlns:a16="http://schemas.microsoft.com/office/drawing/2014/main" id="{D1AD6E54-27A6-4C66-5E5B-9FAF489C0B9D}"/>
              </a:ext>
            </a:extLst>
          </p:cNvPr>
          <p:cNvSpPr/>
          <p:nvPr/>
        </p:nvSpPr>
        <p:spPr>
          <a:xfrm>
            <a:off x="7879404" y="5858104"/>
            <a:ext cx="4312596"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a:t>
            </a:r>
            <a:r>
              <a:rPr lang="es-ES" sz="1050" dirty="0">
                <a:solidFill>
                  <a:srgbClr val="000000"/>
                </a:solidFill>
                <a:latin typeface="DIN"/>
              </a:rPr>
              <a:t> </a:t>
            </a:r>
            <a:r>
              <a:rPr lang="es-ES" sz="1050" dirty="0" err="1">
                <a:solidFill>
                  <a:srgbClr val="000000"/>
                </a:solidFill>
                <a:latin typeface="DIN"/>
              </a:rPr>
              <a:t>Introduction</a:t>
            </a:r>
            <a:r>
              <a:rPr lang="es-ES" sz="1050" dirty="0">
                <a:solidFill>
                  <a:srgbClr val="000000"/>
                </a:solidFill>
                <a:latin typeface="DIN"/>
              </a:rPr>
              <a:t>”, Microchip</a:t>
            </a:r>
          </a:p>
        </p:txBody>
      </p:sp>
    </p:spTree>
    <p:extLst>
      <p:ext uri="{BB962C8B-B14F-4D97-AF65-F5344CB8AC3E}">
        <p14:creationId xmlns:p14="http://schemas.microsoft.com/office/powerpoint/2010/main" val="19968875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EE9D-E4E3-48B8-AFE8-021ADD26CDC5}"/>
              </a:ext>
            </a:extLst>
          </p:cNvPr>
          <p:cNvSpPr>
            <a:spLocks noGrp="1"/>
          </p:cNvSpPr>
          <p:nvPr>
            <p:ph type="title"/>
          </p:nvPr>
        </p:nvSpPr>
        <p:spPr/>
        <p:txBody>
          <a:bodyPr>
            <a:normAutofit/>
          </a:bodyPr>
          <a:lstStyle/>
          <a:p>
            <a:r>
              <a:rPr lang="es-UY" dirty="0"/>
              <a:t>PTP – Impacto en el Tráfico</a:t>
            </a:r>
            <a:endParaRPr lang="es-ES" dirty="0"/>
          </a:p>
        </p:txBody>
      </p:sp>
      <p:sp>
        <p:nvSpPr>
          <p:cNvPr id="7" name="Rectángulo 6">
            <a:extLst>
              <a:ext uri="{FF2B5EF4-FFF2-40B4-BE49-F238E27FC236}">
                <a16:creationId xmlns:a16="http://schemas.microsoft.com/office/drawing/2014/main" id="{D1AD6E54-27A6-4C66-5E5B-9FAF489C0B9D}"/>
              </a:ext>
            </a:extLst>
          </p:cNvPr>
          <p:cNvSpPr/>
          <p:nvPr/>
        </p:nvSpPr>
        <p:spPr>
          <a:xfrm>
            <a:off x="7879404" y="5858104"/>
            <a:ext cx="4312596"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a:t>
            </a:r>
            <a:r>
              <a:rPr lang="es-ES" sz="1050" dirty="0">
                <a:solidFill>
                  <a:srgbClr val="000000"/>
                </a:solidFill>
                <a:latin typeface="DIN"/>
              </a:rPr>
              <a:t> </a:t>
            </a:r>
            <a:r>
              <a:rPr lang="es-ES" sz="1050" dirty="0" err="1">
                <a:solidFill>
                  <a:srgbClr val="000000"/>
                </a:solidFill>
                <a:latin typeface="DIN"/>
              </a:rPr>
              <a:t>Introduction</a:t>
            </a:r>
            <a:r>
              <a:rPr lang="es-ES" sz="1050" dirty="0">
                <a:solidFill>
                  <a:srgbClr val="000000"/>
                </a:solidFill>
                <a:latin typeface="DIN"/>
              </a:rPr>
              <a:t>”, Microchip</a:t>
            </a:r>
          </a:p>
        </p:txBody>
      </p:sp>
      <p:sp>
        <p:nvSpPr>
          <p:cNvPr id="3" name="Marcador de contenido 2">
            <a:extLst>
              <a:ext uri="{FF2B5EF4-FFF2-40B4-BE49-F238E27FC236}">
                <a16:creationId xmlns:a16="http://schemas.microsoft.com/office/drawing/2014/main" id="{3AFFCDC5-6B6A-0FD1-BACA-A115C0D4ACE7}"/>
              </a:ext>
            </a:extLst>
          </p:cNvPr>
          <p:cNvSpPr>
            <a:spLocks noGrp="1"/>
          </p:cNvSpPr>
          <p:nvPr>
            <p:ph idx="1"/>
          </p:nvPr>
        </p:nvSpPr>
        <p:spPr>
          <a:xfrm>
            <a:off x="1097280" y="1234440"/>
            <a:ext cx="4114800" cy="4634654"/>
          </a:xfrm>
        </p:spPr>
        <p:txBody>
          <a:bodyPr>
            <a:normAutofit/>
          </a:bodyPr>
          <a:lstStyle/>
          <a:p>
            <a:r>
              <a:rPr lang="es-UY" b="1" dirty="0"/>
              <a:t>Tamaños de paquetes:</a:t>
            </a:r>
            <a:endParaRPr lang="es-AR" sz="1800" b="1" i="0" u="none" strike="noStrike" baseline="0" dirty="0">
              <a:solidFill>
                <a:srgbClr val="323232"/>
              </a:solidFill>
              <a:latin typeface="Calibri" panose="020F0502020204030204" pitchFamily="34" charset="0"/>
            </a:endParaRPr>
          </a:p>
          <a:p>
            <a:pPr>
              <a:buFont typeface="Arial" panose="020B0604020202020204" pitchFamily="34" charset="0"/>
              <a:buChar char="•"/>
            </a:pPr>
            <a:r>
              <a:rPr lang="en-US" sz="1600" dirty="0"/>
              <a:t>Signaling (request)		96 bytes (54)</a:t>
            </a:r>
          </a:p>
          <a:p>
            <a:pPr>
              <a:buFont typeface="Arial" panose="020B0604020202020204" pitchFamily="34" charset="0"/>
              <a:buChar char="•"/>
            </a:pPr>
            <a:r>
              <a:rPr lang="es-AR" sz="1600" dirty="0" err="1"/>
              <a:t>Signaling</a:t>
            </a:r>
            <a:r>
              <a:rPr lang="es-AR" sz="1600" dirty="0"/>
              <a:t> (ACK/NACK)	98 bytes (56)</a:t>
            </a:r>
          </a:p>
          <a:p>
            <a:pPr>
              <a:buFont typeface="Arial" panose="020B0604020202020204" pitchFamily="34" charset="0"/>
              <a:buChar char="•"/>
            </a:pPr>
            <a:r>
              <a:rPr lang="es-AR" sz="1600" dirty="0" err="1"/>
              <a:t>Announce</a:t>
            </a:r>
            <a:r>
              <a:rPr lang="es-AR" sz="1600" dirty="0"/>
              <a:t> </a:t>
            </a:r>
            <a:r>
              <a:rPr lang="es-AR" sz="1600" dirty="0" err="1"/>
              <a:t>message</a:t>
            </a:r>
            <a:r>
              <a:rPr lang="es-AR" sz="1600" dirty="0"/>
              <a:t>		106 bytes (64)</a:t>
            </a:r>
          </a:p>
          <a:p>
            <a:pPr>
              <a:buFont typeface="Arial" panose="020B0604020202020204" pitchFamily="34" charset="0"/>
              <a:buChar char="•"/>
            </a:pPr>
            <a:r>
              <a:rPr lang="es-AR" sz="1600" dirty="0" err="1"/>
              <a:t>Sync</a:t>
            </a:r>
            <a:r>
              <a:rPr lang="es-AR" sz="1600" dirty="0"/>
              <a:t> </a:t>
            </a:r>
            <a:r>
              <a:rPr lang="es-AR" sz="1600" dirty="0" err="1"/>
              <a:t>message</a:t>
            </a:r>
            <a:r>
              <a:rPr lang="es-AR" sz="1600" dirty="0"/>
              <a:t>		86 bytes (44)</a:t>
            </a:r>
          </a:p>
          <a:p>
            <a:pPr>
              <a:buFont typeface="Arial" panose="020B0604020202020204" pitchFamily="34" charset="0"/>
              <a:buChar char="•"/>
            </a:pPr>
            <a:r>
              <a:rPr lang="es-AR" sz="1600" dirty="0" err="1"/>
              <a:t>Follow_Upmessage</a:t>
            </a:r>
            <a:r>
              <a:rPr lang="es-AR" sz="1600" dirty="0"/>
              <a:t>		86 bytes (44)</a:t>
            </a:r>
          </a:p>
          <a:p>
            <a:pPr>
              <a:buFont typeface="Arial" panose="020B0604020202020204" pitchFamily="34" charset="0"/>
              <a:buChar char="•"/>
            </a:pPr>
            <a:r>
              <a:rPr lang="en-US" sz="1600" dirty="0" err="1"/>
              <a:t>Delay_Resp</a:t>
            </a:r>
            <a:r>
              <a:rPr lang="en-US" sz="1600" dirty="0"/>
              <a:t>(</a:t>
            </a:r>
            <a:r>
              <a:rPr lang="en-US" sz="1600" dirty="0" err="1"/>
              <a:t>onse</a:t>
            </a:r>
            <a:r>
              <a:rPr lang="en-US" sz="1600" dirty="0"/>
              <a:t>)		96 bytes (54)</a:t>
            </a:r>
          </a:p>
          <a:p>
            <a:pPr>
              <a:buFont typeface="Arial" panose="020B0604020202020204" pitchFamily="34" charset="0"/>
              <a:buChar char="•"/>
            </a:pPr>
            <a:r>
              <a:rPr lang="en-US" sz="1600" dirty="0" err="1"/>
              <a:t>Delay_Req</a:t>
            </a:r>
            <a:r>
              <a:rPr lang="en-US" sz="1600" dirty="0"/>
              <a:t>(</a:t>
            </a:r>
            <a:r>
              <a:rPr lang="en-US" sz="1600" dirty="0" err="1"/>
              <a:t>uest</a:t>
            </a:r>
            <a:r>
              <a:rPr lang="en-US" sz="1600" dirty="0"/>
              <a:t>)		86 bytes (44)</a:t>
            </a:r>
          </a:p>
          <a:p>
            <a:pPr lvl="1"/>
            <a:endParaRPr lang="es-419" dirty="0"/>
          </a:p>
        </p:txBody>
      </p:sp>
      <p:sp>
        <p:nvSpPr>
          <p:cNvPr id="5" name="Marcador de contenido 2">
            <a:extLst>
              <a:ext uri="{FF2B5EF4-FFF2-40B4-BE49-F238E27FC236}">
                <a16:creationId xmlns:a16="http://schemas.microsoft.com/office/drawing/2014/main" id="{794F64A3-6E87-F931-0F54-CC89205F0C86}"/>
              </a:ext>
            </a:extLst>
          </p:cNvPr>
          <p:cNvSpPr txBox="1">
            <a:spLocks/>
          </p:cNvSpPr>
          <p:nvPr/>
        </p:nvSpPr>
        <p:spPr>
          <a:xfrm>
            <a:off x="6979920" y="1218370"/>
            <a:ext cx="4114800" cy="26119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UY" b="1" dirty="0"/>
              <a:t>Valores típicos:</a:t>
            </a:r>
            <a:endParaRPr lang="es-AR" sz="1800" b="1" dirty="0">
              <a:solidFill>
                <a:srgbClr val="323232"/>
              </a:solidFill>
              <a:latin typeface="Calibri" panose="020F0502020204030204" pitchFamily="34" charset="0"/>
            </a:endParaRPr>
          </a:p>
          <a:p>
            <a:pPr>
              <a:buFont typeface="Arial" panose="020B0604020202020204" pitchFamily="34" charset="0"/>
              <a:buChar char="•"/>
            </a:pPr>
            <a:r>
              <a:rPr lang="es-AR" sz="1600" dirty="0" err="1"/>
              <a:t>Announce</a:t>
            </a:r>
            <a:r>
              <a:rPr lang="es-AR" sz="1600" dirty="0"/>
              <a:t> Interval		1 per </a:t>
            </a:r>
            <a:r>
              <a:rPr lang="es-AR" sz="1600" dirty="0" err="1"/>
              <a:t>second</a:t>
            </a:r>
            <a:endParaRPr lang="es-AR" sz="1600" dirty="0"/>
          </a:p>
          <a:p>
            <a:pPr>
              <a:buFont typeface="Arial" panose="020B0604020202020204" pitchFamily="34" charset="0"/>
              <a:buChar char="•"/>
            </a:pPr>
            <a:r>
              <a:rPr lang="es-AR" sz="1600" dirty="0" err="1"/>
              <a:t>Sync</a:t>
            </a:r>
            <a:r>
              <a:rPr lang="es-AR" sz="1600" dirty="0"/>
              <a:t> Interval		64per </a:t>
            </a:r>
            <a:r>
              <a:rPr lang="es-AR" sz="1600" dirty="0" err="1"/>
              <a:t>second</a:t>
            </a:r>
            <a:endParaRPr lang="es-AR" sz="1600" dirty="0"/>
          </a:p>
          <a:p>
            <a:pPr>
              <a:buFont typeface="Arial" panose="020B0604020202020204" pitchFamily="34" charset="0"/>
              <a:buChar char="•"/>
            </a:pPr>
            <a:r>
              <a:rPr lang="es-AR" sz="1600" dirty="0" err="1"/>
              <a:t>Lease</a:t>
            </a:r>
            <a:r>
              <a:rPr lang="es-AR" sz="1600" dirty="0"/>
              <a:t> </a:t>
            </a:r>
            <a:r>
              <a:rPr lang="es-AR" sz="1600" dirty="0" err="1"/>
              <a:t>duration</a:t>
            </a:r>
            <a:r>
              <a:rPr lang="es-AR" sz="1600" dirty="0"/>
              <a:t>		300seconds</a:t>
            </a:r>
          </a:p>
          <a:p>
            <a:pPr>
              <a:buFont typeface="Arial" panose="020B0604020202020204" pitchFamily="34" charset="0"/>
              <a:buChar char="•"/>
            </a:pPr>
            <a:r>
              <a:rPr lang="en-US" sz="1600" dirty="0" err="1"/>
              <a:t>Delay_Req</a:t>
            </a:r>
            <a:r>
              <a:rPr lang="en-US" sz="1600" dirty="0"/>
              <a:t>(</a:t>
            </a:r>
            <a:r>
              <a:rPr lang="en-US" sz="1600" dirty="0" err="1"/>
              <a:t>uest</a:t>
            </a:r>
            <a:r>
              <a:rPr lang="en-US" sz="1600" dirty="0"/>
              <a:t>)		64per second</a:t>
            </a:r>
          </a:p>
          <a:p>
            <a:pPr>
              <a:buFont typeface="Arial" panose="020B0604020202020204" pitchFamily="34" charset="0"/>
              <a:buChar char="•"/>
            </a:pPr>
            <a:r>
              <a:rPr lang="es-AR" sz="1600" dirty="0" err="1"/>
              <a:t>Delay_Resp</a:t>
            </a:r>
            <a:r>
              <a:rPr lang="es-AR" sz="1600" dirty="0"/>
              <a:t>(</a:t>
            </a:r>
            <a:r>
              <a:rPr lang="es-AR" sz="1600" dirty="0" err="1"/>
              <a:t>onse</a:t>
            </a:r>
            <a:r>
              <a:rPr lang="es-AR" sz="1600" dirty="0"/>
              <a:t>)		64per </a:t>
            </a:r>
            <a:r>
              <a:rPr lang="es-AR" sz="1600" dirty="0" err="1"/>
              <a:t>second</a:t>
            </a:r>
            <a:endParaRPr lang="es-AR" sz="1600" dirty="0"/>
          </a:p>
          <a:p>
            <a:pPr lvl="1"/>
            <a:endParaRPr lang="es-419" dirty="0"/>
          </a:p>
        </p:txBody>
      </p:sp>
      <p:sp>
        <p:nvSpPr>
          <p:cNvPr id="6" name="Marcador de contenido 2">
            <a:extLst>
              <a:ext uri="{FF2B5EF4-FFF2-40B4-BE49-F238E27FC236}">
                <a16:creationId xmlns:a16="http://schemas.microsoft.com/office/drawing/2014/main" id="{9A6F822E-2270-962B-799E-AF0DD7E3B407}"/>
              </a:ext>
            </a:extLst>
          </p:cNvPr>
          <p:cNvSpPr txBox="1">
            <a:spLocks/>
          </p:cNvSpPr>
          <p:nvPr/>
        </p:nvSpPr>
        <p:spPr>
          <a:xfrm>
            <a:off x="6837680" y="4064000"/>
            <a:ext cx="4114800" cy="26119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UY" b="1" dirty="0"/>
              <a:t>Tráfico por segundo:</a:t>
            </a:r>
            <a:endParaRPr lang="es-AR" sz="1800" b="1" dirty="0">
              <a:solidFill>
                <a:srgbClr val="323232"/>
              </a:solidFill>
              <a:latin typeface="Calibri" panose="020F0502020204030204" pitchFamily="34" charset="0"/>
            </a:endParaRPr>
          </a:p>
          <a:p>
            <a:r>
              <a:rPr lang="es-AR" sz="1600" dirty="0"/>
              <a:t>(96x3)+(98*3)+106+64x(86+96+86)</a:t>
            </a:r>
          </a:p>
          <a:p>
            <a:r>
              <a:rPr lang="es-AR" sz="1600" dirty="0"/>
              <a:t>= 17840 bytes</a:t>
            </a:r>
          </a:p>
          <a:p>
            <a:r>
              <a:rPr lang="en-US" sz="1600" dirty="0"/>
              <a:t>= </a:t>
            </a:r>
            <a:r>
              <a:rPr lang="en-US" sz="1600" b="1" dirty="0"/>
              <a:t>0.017% </a:t>
            </a:r>
            <a:r>
              <a:rPr lang="en-US" sz="1600" dirty="0"/>
              <a:t>of Fast Ethernet (100Mbps)</a:t>
            </a:r>
          </a:p>
          <a:p>
            <a:r>
              <a:rPr lang="es-AR" sz="1600" dirty="0"/>
              <a:t>= </a:t>
            </a:r>
            <a:r>
              <a:rPr lang="es-AR" sz="1600" b="1" dirty="0"/>
              <a:t>0.00166%</a:t>
            </a:r>
            <a:r>
              <a:rPr lang="es-AR" sz="1600" dirty="0"/>
              <a:t> </a:t>
            </a:r>
            <a:r>
              <a:rPr lang="es-AR" sz="1600" dirty="0" err="1"/>
              <a:t>of</a:t>
            </a:r>
            <a:r>
              <a:rPr lang="es-AR" sz="1600" dirty="0"/>
              <a:t> </a:t>
            </a:r>
            <a:r>
              <a:rPr lang="es-AR" sz="1600" dirty="0" err="1"/>
              <a:t>GigE</a:t>
            </a:r>
            <a:endParaRPr lang="es-419" sz="1600" dirty="0"/>
          </a:p>
        </p:txBody>
      </p:sp>
    </p:spTree>
    <p:extLst>
      <p:ext uri="{BB962C8B-B14F-4D97-AF65-F5344CB8AC3E}">
        <p14:creationId xmlns:p14="http://schemas.microsoft.com/office/powerpoint/2010/main" val="2094857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EE9D-E4E3-48B8-AFE8-021ADD26CDC5}"/>
              </a:ext>
            </a:extLst>
          </p:cNvPr>
          <p:cNvSpPr>
            <a:spLocks noGrp="1"/>
          </p:cNvSpPr>
          <p:nvPr>
            <p:ph type="title"/>
          </p:nvPr>
        </p:nvSpPr>
        <p:spPr/>
        <p:txBody>
          <a:bodyPr>
            <a:normAutofit/>
          </a:bodyPr>
          <a:lstStyle/>
          <a:p>
            <a:r>
              <a:rPr lang="es-UY" dirty="0"/>
              <a:t>PTP – </a:t>
            </a:r>
            <a:r>
              <a:rPr lang="es-UY" dirty="0" err="1"/>
              <a:t>Clock</a:t>
            </a:r>
            <a:r>
              <a:rPr lang="es-UY" dirty="0"/>
              <a:t> </a:t>
            </a:r>
            <a:r>
              <a:rPr lang="es-UY" dirty="0" err="1"/>
              <a:t>Class</a:t>
            </a:r>
            <a:endParaRPr lang="es-ES" dirty="0"/>
          </a:p>
        </p:txBody>
      </p:sp>
      <p:sp>
        <p:nvSpPr>
          <p:cNvPr id="7" name="Rectángulo 6">
            <a:extLst>
              <a:ext uri="{FF2B5EF4-FFF2-40B4-BE49-F238E27FC236}">
                <a16:creationId xmlns:a16="http://schemas.microsoft.com/office/drawing/2014/main" id="{D1AD6E54-27A6-4C66-5E5B-9FAF489C0B9D}"/>
              </a:ext>
            </a:extLst>
          </p:cNvPr>
          <p:cNvSpPr/>
          <p:nvPr/>
        </p:nvSpPr>
        <p:spPr>
          <a:xfrm>
            <a:off x="7879404" y="5858104"/>
            <a:ext cx="4312596"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a:t>
            </a:r>
            <a:r>
              <a:rPr lang="es-ES" sz="1050" dirty="0">
                <a:solidFill>
                  <a:srgbClr val="000000"/>
                </a:solidFill>
                <a:latin typeface="DIN"/>
              </a:rPr>
              <a:t> </a:t>
            </a:r>
            <a:r>
              <a:rPr lang="es-ES" sz="1050" dirty="0" err="1">
                <a:solidFill>
                  <a:srgbClr val="000000"/>
                </a:solidFill>
                <a:latin typeface="DIN"/>
              </a:rPr>
              <a:t>Introduction</a:t>
            </a:r>
            <a:r>
              <a:rPr lang="es-ES" sz="1050" dirty="0">
                <a:solidFill>
                  <a:srgbClr val="000000"/>
                </a:solidFill>
                <a:latin typeface="DIN"/>
              </a:rPr>
              <a:t>”, Microchip</a:t>
            </a:r>
          </a:p>
        </p:txBody>
      </p:sp>
      <p:pic>
        <p:nvPicPr>
          <p:cNvPr id="5" name="Imagen 4">
            <a:extLst>
              <a:ext uri="{FF2B5EF4-FFF2-40B4-BE49-F238E27FC236}">
                <a16:creationId xmlns:a16="http://schemas.microsoft.com/office/drawing/2014/main" id="{95065C53-38EA-6B0B-F87D-2F7EEDC2F24C}"/>
              </a:ext>
            </a:extLst>
          </p:cNvPr>
          <p:cNvPicPr>
            <a:picLocks noChangeAspect="1"/>
          </p:cNvPicPr>
          <p:nvPr/>
        </p:nvPicPr>
        <p:blipFill>
          <a:blip r:embed="rId2"/>
          <a:stretch>
            <a:fillRect/>
          </a:stretch>
        </p:blipFill>
        <p:spPr>
          <a:xfrm>
            <a:off x="1987395" y="1155903"/>
            <a:ext cx="8048307" cy="4702201"/>
          </a:xfrm>
          <a:prstGeom prst="rect">
            <a:avLst/>
          </a:prstGeom>
        </p:spPr>
      </p:pic>
    </p:spTree>
    <p:extLst>
      <p:ext uri="{BB962C8B-B14F-4D97-AF65-F5344CB8AC3E}">
        <p14:creationId xmlns:p14="http://schemas.microsoft.com/office/powerpoint/2010/main" val="2224716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EE9D-E4E3-48B8-AFE8-021ADD26CDC5}"/>
              </a:ext>
            </a:extLst>
          </p:cNvPr>
          <p:cNvSpPr>
            <a:spLocks noGrp="1"/>
          </p:cNvSpPr>
          <p:nvPr>
            <p:ph type="title"/>
          </p:nvPr>
        </p:nvSpPr>
        <p:spPr/>
        <p:txBody>
          <a:bodyPr/>
          <a:lstStyle/>
          <a:p>
            <a:r>
              <a:rPr lang="es-UY" dirty="0"/>
              <a:t>PTP  vs </a:t>
            </a:r>
            <a:r>
              <a:rPr lang="es-UY" dirty="0" err="1"/>
              <a:t>SyncE</a:t>
            </a:r>
            <a:endParaRPr lang="es-ES" dirty="0"/>
          </a:p>
        </p:txBody>
      </p:sp>
      <p:sp>
        <p:nvSpPr>
          <p:cNvPr id="5" name="Rectángulo 4">
            <a:extLst>
              <a:ext uri="{FF2B5EF4-FFF2-40B4-BE49-F238E27FC236}">
                <a16:creationId xmlns:a16="http://schemas.microsoft.com/office/drawing/2014/main" id="{530C999E-7711-497F-B3D6-4B9B9378AAAA}"/>
              </a:ext>
            </a:extLst>
          </p:cNvPr>
          <p:cNvSpPr/>
          <p:nvPr/>
        </p:nvSpPr>
        <p:spPr>
          <a:xfrm>
            <a:off x="7879404" y="5858104"/>
            <a:ext cx="4312596"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a:t>
            </a:r>
            <a:r>
              <a:rPr lang="es-ES" sz="1050" dirty="0">
                <a:solidFill>
                  <a:srgbClr val="000000"/>
                </a:solidFill>
                <a:latin typeface="DIN"/>
              </a:rPr>
              <a:t> </a:t>
            </a:r>
            <a:r>
              <a:rPr lang="es-ES" sz="1050" dirty="0" err="1">
                <a:solidFill>
                  <a:srgbClr val="000000"/>
                </a:solidFill>
                <a:latin typeface="DIN"/>
              </a:rPr>
              <a:t>Introduction</a:t>
            </a:r>
            <a:r>
              <a:rPr lang="es-ES" sz="1050" dirty="0">
                <a:solidFill>
                  <a:srgbClr val="000000"/>
                </a:solidFill>
                <a:latin typeface="DIN"/>
              </a:rPr>
              <a:t>”, Microchip</a:t>
            </a:r>
          </a:p>
        </p:txBody>
      </p:sp>
      <p:pic>
        <p:nvPicPr>
          <p:cNvPr id="6" name="Imagen 5">
            <a:extLst>
              <a:ext uri="{FF2B5EF4-FFF2-40B4-BE49-F238E27FC236}">
                <a16:creationId xmlns:a16="http://schemas.microsoft.com/office/drawing/2014/main" id="{DCC4E940-9E84-9F51-C86C-460F532D357B}"/>
              </a:ext>
            </a:extLst>
          </p:cNvPr>
          <p:cNvPicPr>
            <a:picLocks noChangeAspect="1"/>
          </p:cNvPicPr>
          <p:nvPr/>
        </p:nvPicPr>
        <p:blipFill>
          <a:blip r:embed="rId2"/>
          <a:stretch>
            <a:fillRect/>
          </a:stretch>
        </p:blipFill>
        <p:spPr>
          <a:xfrm>
            <a:off x="2547937" y="1247775"/>
            <a:ext cx="7096125" cy="4362450"/>
          </a:xfrm>
          <a:prstGeom prst="rect">
            <a:avLst/>
          </a:prstGeom>
        </p:spPr>
      </p:pic>
    </p:spTree>
    <p:extLst>
      <p:ext uri="{BB962C8B-B14F-4D97-AF65-F5344CB8AC3E}">
        <p14:creationId xmlns:p14="http://schemas.microsoft.com/office/powerpoint/2010/main" val="41374372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a:t>Comparación NTP vs NTP</a:t>
            </a:r>
          </a:p>
        </p:txBody>
      </p:sp>
      <p:graphicFrame>
        <p:nvGraphicFramePr>
          <p:cNvPr id="4" name="Group 3"/>
          <p:cNvGraphicFramePr>
            <a:graphicFrameLocks/>
          </p:cNvGraphicFramePr>
          <p:nvPr>
            <p:extLst>
              <p:ext uri="{D42A27DB-BD31-4B8C-83A1-F6EECF244321}">
                <p14:modId xmlns:p14="http://schemas.microsoft.com/office/powerpoint/2010/main" val="3768093059"/>
              </p:ext>
            </p:extLst>
          </p:nvPr>
        </p:nvGraphicFramePr>
        <p:xfrm>
          <a:off x="1858486" y="1338399"/>
          <a:ext cx="8535988" cy="4749799"/>
        </p:xfrm>
        <a:graphic>
          <a:graphicData uri="http://schemas.openxmlformats.org/drawingml/2006/table">
            <a:tbl>
              <a:tblPr/>
              <a:tblGrid>
                <a:gridCol w="2742259">
                  <a:extLst>
                    <a:ext uri="{9D8B030D-6E8A-4147-A177-3AD203B41FA5}">
                      <a16:colId xmlns:a16="http://schemas.microsoft.com/office/drawing/2014/main" val="20000"/>
                    </a:ext>
                  </a:extLst>
                </a:gridCol>
                <a:gridCol w="2891900">
                  <a:extLst>
                    <a:ext uri="{9D8B030D-6E8A-4147-A177-3AD203B41FA5}">
                      <a16:colId xmlns:a16="http://schemas.microsoft.com/office/drawing/2014/main" val="20001"/>
                    </a:ext>
                  </a:extLst>
                </a:gridCol>
                <a:gridCol w="2901829">
                  <a:extLst>
                    <a:ext uri="{9D8B030D-6E8A-4147-A177-3AD203B41FA5}">
                      <a16:colId xmlns:a16="http://schemas.microsoft.com/office/drawing/2014/main" val="20002"/>
                    </a:ext>
                  </a:extLst>
                </a:gridCol>
              </a:tblGrid>
              <a:tr h="497762">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800" b="1" i="0" u="none" strike="noStrike" kern="1200" cap="none" normalizeH="0" baseline="0" dirty="0">
                          <a:ln>
                            <a:noFill/>
                          </a:ln>
                          <a:solidFill>
                            <a:schemeClr val="tx1"/>
                          </a:solidFill>
                          <a:effectLst/>
                          <a:latin typeface="Calibri" pitchFamily="34" charset="0"/>
                          <a:ea typeface="+mn-ea"/>
                          <a:cs typeface="Calibri" pitchFamily="34" charset="0"/>
                        </a:rPr>
                        <a:t>Feature</a:t>
                      </a:r>
                    </a:p>
                  </a:txBody>
                  <a:tcPr marL="91429" marR="91429"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800" b="1" i="0" u="none" strike="noStrike" cap="none" normalizeH="0" baseline="0" dirty="0">
                          <a:ln>
                            <a:noFill/>
                          </a:ln>
                          <a:solidFill>
                            <a:schemeClr val="tx1"/>
                          </a:solidFill>
                          <a:effectLst/>
                          <a:latin typeface="Calibri" pitchFamily="34" charset="0"/>
                          <a:cs typeface="Calibri" pitchFamily="34" charset="0"/>
                        </a:rPr>
                        <a:t>NTP</a:t>
                      </a:r>
                    </a:p>
                  </a:txBody>
                  <a:tcPr marL="91429" marR="9142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800" b="1" i="0" u="none" strike="noStrike" cap="none" normalizeH="0" baseline="0" dirty="0">
                          <a:ln>
                            <a:noFill/>
                          </a:ln>
                          <a:solidFill>
                            <a:schemeClr val="tx1"/>
                          </a:solidFill>
                          <a:effectLst/>
                          <a:latin typeface="Calibri" pitchFamily="34" charset="0"/>
                          <a:cs typeface="Calibri" pitchFamily="34" charset="0"/>
                        </a:rPr>
                        <a:t>PTP</a:t>
                      </a:r>
                    </a:p>
                  </a:txBody>
                  <a:tcPr marL="91429" marR="91429"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628019">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Peak time transfer error possible (accuracy at slave)</a:t>
                      </a:r>
                    </a:p>
                  </a:txBody>
                  <a:tcPr marL="91429" marR="91429"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&gt;0.5 milliseconds</a:t>
                      </a:r>
                    </a:p>
                  </a:txBody>
                  <a:tcPr marL="91429" marR="9142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&lt;100 microseconds </a:t>
                      </a:r>
                    </a:p>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to 100’s of nanoseconds</a:t>
                      </a:r>
                    </a:p>
                  </a:txBody>
                  <a:tcPr marL="91429" marR="91429"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2390">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Error Source</a:t>
                      </a:r>
                    </a:p>
                  </a:txBody>
                  <a:tcPr marL="91429" marR="91429"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Routers</a:t>
                      </a:r>
                    </a:p>
                  </a:txBody>
                  <a:tcPr marL="91429" marR="9142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Switches and O/S stack delay</a:t>
                      </a:r>
                    </a:p>
                  </a:txBody>
                  <a:tcPr marL="91429" marR="91429"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2390">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Spatial extent</a:t>
                      </a:r>
                    </a:p>
                  </a:txBody>
                  <a:tcPr marL="91429" marR="91429"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LAN/WAN</a:t>
                      </a:r>
                    </a:p>
                  </a:txBody>
                  <a:tcPr marL="91429" marR="9142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LAN/WAN</a:t>
                      </a:r>
                    </a:p>
                  </a:txBody>
                  <a:tcPr marL="91429" marR="91429"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64580">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Implementation</a:t>
                      </a:r>
                    </a:p>
                  </a:txBody>
                  <a:tcPr marL="91429" marR="91429"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Arial" pitchFamily="34" charset="0"/>
                        <a:buChar char="•"/>
                        <a:tabLst/>
                      </a:pPr>
                      <a:r>
                        <a:rPr kumimoji="0" lang="en-US" sz="1600" b="0" i="0" u="none" strike="noStrike" cap="none" normalizeH="0" baseline="0" dirty="0">
                          <a:ln>
                            <a:noFill/>
                          </a:ln>
                          <a:solidFill>
                            <a:schemeClr val="tx1"/>
                          </a:solidFill>
                          <a:effectLst/>
                          <a:latin typeface="Calibri" pitchFamily="34" charset="0"/>
                          <a:cs typeface="Calibri" pitchFamily="34" charset="0"/>
                        </a:rPr>
                        <a:t>HW or SW Servers</a:t>
                      </a:r>
                    </a:p>
                    <a:p>
                      <a:pPr marL="0" marR="0" lvl="0" indent="0" algn="l" defTabSz="914400" rtl="0" eaLnBrk="1" fontAlgn="base" latinLnBrk="0" hangingPunct="1">
                        <a:lnSpc>
                          <a:spcPct val="100000"/>
                        </a:lnSpc>
                        <a:spcBef>
                          <a:spcPct val="20000"/>
                        </a:spcBef>
                        <a:spcAft>
                          <a:spcPct val="0"/>
                        </a:spcAft>
                        <a:buClrTx/>
                        <a:buSzPct val="75000"/>
                        <a:buFont typeface="Arial" pitchFamily="34" charset="0"/>
                        <a:buChar char="•"/>
                        <a:tabLst/>
                      </a:pPr>
                      <a:r>
                        <a:rPr kumimoji="0" lang="en-US" sz="1600" b="0" i="0" u="none" strike="noStrike" cap="none" normalizeH="0" baseline="0" dirty="0">
                          <a:ln>
                            <a:noFill/>
                          </a:ln>
                          <a:solidFill>
                            <a:schemeClr val="tx1"/>
                          </a:solidFill>
                          <a:effectLst/>
                          <a:latin typeface="Calibri" pitchFamily="34" charset="0"/>
                          <a:cs typeface="Calibri" pitchFamily="34" charset="0"/>
                        </a:rPr>
                        <a:t>SW clients</a:t>
                      </a:r>
                    </a:p>
                    <a:p>
                      <a:pPr marL="0" marR="0" lvl="0" indent="0" algn="l" defTabSz="914400" rtl="0" eaLnBrk="1" fontAlgn="base" latinLnBrk="0" hangingPunct="1">
                        <a:lnSpc>
                          <a:spcPct val="100000"/>
                        </a:lnSpc>
                        <a:spcBef>
                          <a:spcPct val="20000"/>
                        </a:spcBef>
                        <a:spcAft>
                          <a:spcPct val="0"/>
                        </a:spcAft>
                        <a:buClrTx/>
                        <a:buSzPct val="75000"/>
                        <a:buFont typeface="Arial" pitchFamily="34" charset="0"/>
                        <a:buChar char="•"/>
                        <a:tabLst/>
                      </a:pPr>
                      <a:r>
                        <a:rPr kumimoji="0" lang="en-US" sz="1600" b="0" i="0" u="none" strike="noStrike" cap="none" normalizeH="0" baseline="0" dirty="0">
                          <a:ln>
                            <a:noFill/>
                          </a:ln>
                          <a:solidFill>
                            <a:schemeClr val="tx1"/>
                          </a:solidFill>
                          <a:effectLst/>
                          <a:latin typeface="Calibri" pitchFamily="34" charset="0"/>
                          <a:cs typeface="Calibri" pitchFamily="34" charset="0"/>
                        </a:rPr>
                        <a:t>Clients “Pull” time from Server (client/server)</a:t>
                      </a:r>
                    </a:p>
                  </a:txBody>
                  <a:tcPr marL="91429" marR="9142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Arial" pitchFamily="34" charset="0"/>
                        <a:buChar char="•"/>
                        <a:tabLst/>
                      </a:pPr>
                      <a:r>
                        <a:rPr kumimoji="0" lang="en-US" sz="1600" b="0" i="0" u="none" strike="noStrike" cap="none" normalizeH="0" baseline="0" dirty="0">
                          <a:ln>
                            <a:noFill/>
                          </a:ln>
                          <a:solidFill>
                            <a:schemeClr val="tx1"/>
                          </a:solidFill>
                          <a:effectLst/>
                          <a:latin typeface="Calibri" pitchFamily="34" charset="0"/>
                          <a:cs typeface="Calibri" pitchFamily="34" charset="0"/>
                        </a:rPr>
                        <a:t>HW Masters</a:t>
                      </a:r>
                    </a:p>
                    <a:p>
                      <a:pPr marL="0" marR="0" lvl="0" indent="0" algn="l" defTabSz="914400" rtl="0" eaLnBrk="1" fontAlgn="base" latinLnBrk="0" hangingPunct="1">
                        <a:lnSpc>
                          <a:spcPct val="100000"/>
                        </a:lnSpc>
                        <a:spcBef>
                          <a:spcPct val="20000"/>
                        </a:spcBef>
                        <a:spcAft>
                          <a:spcPct val="0"/>
                        </a:spcAft>
                        <a:buClrTx/>
                        <a:buSzPct val="75000"/>
                        <a:buFont typeface="Arial" pitchFamily="34" charset="0"/>
                        <a:buChar char="•"/>
                        <a:tabLst/>
                      </a:pPr>
                      <a:r>
                        <a:rPr kumimoji="0" lang="en-US" sz="1600" b="0" i="0" u="none" strike="noStrike" cap="none" normalizeH="0" baseline="0" dirty="0">
                          <a:ln>
                            <a:noFill/>
                          </a:ln>
                          <a:solidFill>
                            <a:schemeClr val="tx1"/>
                          </a:solidFill>
                          <a:effectLst/>
                          <a:latin typeface="Calibri" pitchFamily="34" charset="0"/>
                          <a:cs typeface="Calibri" pitchFamily="34" charset="0"/>
                        </a:rPr>
                        <a:t>HW or SW </a:t>
                      </a:r>
                    </a:p>
                    <a:p>
                      <a:pPr marL="0" marR="0" lvl="0" indent="0" algn="l" defTabSz="914400" rtl="0" eaLnBrk="1" fontAlgn="base" latinLnBrk="0" hangingPunct="1">
                        <a:lnSpc>
                          <a:spcPct val="100000"/>
                        </a:lnSpc>
                        <a:spcBef>
                          <a:spcPct val="20000"/>
                        </a:spcBef>
                        <a:spcAft>
                          <a:spcPct val="0"/>
                        </a:spcAft>
                        <a:buClrTx/>
                        <a:buSzPct val="75000"/>
                        <a:buFont typeface="Arial" pitchFamily="34" charset="0"/>
                        <a:buChar char="•"/>
                        <a:tabLst/>
                      </a:pPr>
                      <a:r>
                        <a:rPr kumimoji="0" lang="en-US" sz="1600" b="0" i="0" u="none" strike="noStrike" cap="none" normalizeH="0" baseline="0" dirty="0">
                          <a:ln>
                            <a:noFill/>
                          </a:ln>
                          <a:solidFill>
                            <a:schemeClr val="tx1"/>
                          </a:solidFill>
                          <a:effectLst/>
                          <a:latin typeface="Calibri" pitchFamily="34" charset="0"/>
                          <a:cs typeface="Calibri" pitchFamily="34" charset="0"/>
                        </a:rPr>
                        <a:t>Master “Pushes” time to Slave (master/slave)</a:t>
                      </a:r>
                    </a:p>
                  </a:txBody>
                  <a:tcPr marL="91429" marR="91429"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8019">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Protocols</a:t>
                      </a:r>
                    </a:p>
                  </a:txBody>
                  <a:tcPr marL="91429" marR="91429"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defRPr/>
                      </a:pPr>
                      <a:r>
                        <a:rPr kumimoji="0" lang="en-US" sz="1600" b="0" i="0" u="none" strike="noStrike" cap="none" normalizeH="0" baseline="0" dirty="0">
                          <a:ln>
                            <a:noFill/>
                          </a:ln>
                          <a:solidFill>
                            <a:schemeClr val="tx1"/>
                          </a:solidFill>
                          <a:effectLst/>
                          <a:latin typeface="Arial" pitchFamily="34" charset="0"/>
                        </a:rPr>
                        <a:t>UDP/IP – Unicast (mainly)</a:t>
                      </a:r>
                    </a:p>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endParaRPr kumimoji="0" lang="en-US" sz="1600" b="0" i="0" u="none" strike="noStrike" cap="none" normalizeH="0" baseline="0" dirty="0">
                        <a:ln>
                          <a:noFill/>
                        </a:ln>
                        <a:solidFill>
                          <a:schemeClr val="tx1"/>
                        </a:solidFill>
                        <a:effectLst/>
                        <a:latin typeface="Arial" pitchFamily="34" charset="0"/>
                      </a:endParaRPr>
                    </a:p>
                  </a:txBody>
                  <a:tcPr marL="91429" marR="9142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defRPr/>
                      </a:pPr>
                      <a:r>
                        <a:rPr kumimoji="0" lang="en-US" sz="1600" b="0" i="0" u="none" strike="noStrike" cap="none" normalizeH="0" baseline="0" dirty="0">
                          <a:ln>
                            <a:noFill/>
                          </a:ln>
                          <a:solidFill>
                            <a:schemeClr val="tx1"/>
                          </a:solidFill>
                          <a:effectLst/>
                          <a:latin typeface="Arial" pitchFamily="34" charset="0"/>
                        </a:rPr>
                        <a:t>UPD/IP - Multicast</a:t>
                      </a:r>
                    </a:p>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Arial" pitchFamily="34" charset="0"/>
                        </a:rPr>
                        <a:t>Unicast, Hybrid</a:t>
                      </a:r>
                    </a:p>
                  </a:txBody>
                  <a:tcPr marL="91429" marR="91429"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50">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Security</a:t>
                      </a:r>
                    </a:p>
                  </a:txBody>
                  <a:tcPr marL="91429" marR="91429"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MD5 &amp; Autokey</a:t>
                      </a:r>
                    </a:p>
                  </a:txBody>
                  <a:tcPr marL="91429" marR="9142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none</a:t>
                      </a:r>
                    </a:p>
                  </a:txBody>
                  <a:tcPr marL="91429" marR="91429"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069">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Administration</a:t>
                      </a:r>
                    </a:p>
                  </a:txBody>
                  <a:tcPr marL="91429" marR="91429"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Configured</a:t>
                      </a:r>
                    </a:p>
                  </a:txBody>
                  <a:tcPr marL="91429" marR="9142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Self organized</a:t>
                      </a:r>
                    </a:p>
                  </a:txBody>
                  <a:tcPr marL="91429" marR="91429"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4220">
                <a:tc>
                  <a:txBody>
                    <a:bodyPr/>
                    <a:lstStyle/>
                    <a:p>
                      <a:pPr marL="458788" marR="0" lvl="0" indent="-458788"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QoS</a:t>
                      </a:r>
                    </a:p>
                  </a:txBody>
                  <a:tcPr marL="91429" marR="91429"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Best effort</a:t>
                      </a:r>
                    </a:p>
                  </a:txBody>
                  <a:tcPr marL="91429" marR="9142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3" pitchFamily="18"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Highest priority</a:t>
                      </a:r>
                    </a:p>
                  </a:txBody>
                  <a:tcPr marL="91429" marR="91429"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147787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96DD76-C07E-43AB-8414-18CF7248F3D4}"/>
              </a:ext>
            </a:extLst>
          </p:cNvPr>
          <p:cNvSpPr>
            <a:spLocks noGrp="1"/>
          </p:cNvSpPr>
          <p:nvPr>
            <p:ph type="title"/>
          </p:nvPr>
        </p:nvSpPr>
        <p:spPr/>
        <p:txBody>
          <a:bodyPr/>
          <a:lstStyle/>
          <a:p>
            <a:r>
              <a:rPr lang="es-UY" dirty="0"/>
              <a:t>Arquitectura de PTP (simplificado)</a:t>
            </a:r>
          </a:p>
        </p:txBody>
      </p:sp>
      <p:sp>
        <p:nvSpPr>
          <p:cNvPr id="40" name="TextBox 32">
            <a:extLst>
              <a:ext uri="{FF2B5EF4-FFF2-40B4-BE49-F238E27FC236}">
                <a16:creationId xmlns:a16="http://schemas.microsoft.com/office/drawing/2014/main" id="{EF8A2C41-371E-4183-BE5B-D1B680541820}"/>
              </a:ext>
            </a:extLst>
          </p:cNvPr>
          <p:cNvSpPr txBox="1">
            <a:spLocks noChangeArrowheads="1"/>
          </p:cNvSpPr>
          <p:nvPr/>
        </p:nvSpPr>
        <p:spPr bwMode="auto">
          <a:xfrm>
            <a:off x="3523563" y="3799481"/>
            <a:ext cx="1201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CA" altLang="fr-FR" sz="1800" b="1" dirty="0">
                <a:solidFill>
                  <a:srgbClr val="C00000"/>
                </a:solidFill>
              </a:rPr>
              <a:t>T-BC</a:t>
            </a:r>
          </a:p>
        </p:txBody>
      </p:sp>
      <p:grpSp>
        <p:nvGrpSpPr>
          <p:cNvPr id="41" name="Group 39">
            <a:extLst>
              <a:ext uri="{FF2B5EF4-FFF2-40B4-BE49-F238E27FC236}">
                <a16:creationId xmlns:a16="http://schemas.microsoft.com/office/drawing/2014/main" id="{CB1A9763-3F04-4F95-9301-A324E1FAA0AE}"/>
              </a:ext>
            </a:extLst>
          </p:cNvPr>
          <p:cNvGrpSpPr>
            <a:grpSpLocks/>
          </p:cNvGrpSpPr>
          <p:nvPr/>
        </p:nvGrpSpPr>
        <p:grpSpPr bwMode="auto">
          <a:xfrm>
            <a:off x="762115" y="4203655"/>
            <a:ext cx="919497" cy="515345"/>
            <a:chOff x="245425" y="1496537"/>
            <a:chExt cx="682388" cy="382137"/>
          </a:xfrm>
        </p:grpSpPr>
        <p:sp>
          <p:nvSpPr>
            <p:cNvPr id="42" name="Rounded Rectangle 40">
              <a:extLst>
                <a:ext uri="{FF2B5EF4-FFF2-40B4-BE49-F238E27FC236}">
                  <a16:creationId xmlns:a16="http://schemas.microsoft.com/office/drawing/2014/main" id="{8FFB214C-291E-4ED1-8EAA-9B16533521C9}"/>
                </a:ext>
              </a:extLst>
            </p:cNvPr>
            <p:cNvSpPr/>
            <p:nvPr/>
          </p:nvSpPr>
          <p:spPr bwMode="auto">
            <a:xfrm>
              <a:off x="245425" y="1496537"/>
              <a:ext cx="682388" cy="382137"/>
            </a:xfrm>
            <a:prstGeom prst="roundRect">
              <a:avLst/>
            </a:prstGeom>
            <a:solidFill>
              <a:schemeClr val="bg2">
                <a:lumMod val="20000"/>
                <a:lumOff val="80000"/>
              </a:schemeClr>
            </a:solidFill>
            <a:ln w="12700" algn="ctr">
              <a:solidFill>
                <a:schemeClr val="tx1"/>
              </a:solidFill>
              <a:round/>
              <a:headEnd/>
              <a:tailEnd/>
            </a:ln>
          </p:spPr>
          <p:txBody>
            <a:bodyPr wrap="none" anchor="ct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en-CA" altLang="en-US" sz="1800"/>
            </a:p>
          </p:txBody>
        </p:sp>
        <p:sp>
          <p:nvSpPr>
            <p:cNvPr id="43" name="TextBox 87">
              <a:extLst>
                <a:ext uri="{FF2B5EF4-FFF2-40B4-BE49-F238E27FC236}">
                  <a16:creationId xmlns:a16="http://schemas.microsoft.com/office/drawing/2014/main" id="{DB261BD6-7738-4FF5-B844-2F727B2FB8EC}"/>
                </a:ext>
              </a:extLst>
            </p:cNvPr>
            <p:cNvSpPr txBox="1">
              <a:spLocks noChangeArrowheads="1"/>
            </p:cNvSpPr>
            <p:nvPr/>
          </p:nvSpPr>
          <p:spPr bwMode="auto">
            <a:xfrm>
              <a:off x="400769" y="1575819"/>
              <a:ext cx="357416" cy="205399"/>
            </a:xfrm>
            <a:prstGeom prst="rect">
              <a:avLst/>
            </a:prstGeom>
            <a:solidFill>
              <a:schemeClr val="bg2">
                <a:lumMod val="20000"/>
                <a:lumOff val="80000"/>
              </a:schemeClr>
            </a:solidFill>
            <a:ln w="9525">
              <a:noFill/>
              <a:miter lim="800000"/>
              <a:headEnd/>
              <a:tailEnd/>
            </a:ln>
          </p:spPr>
          <p:txBody>
            <a:bodyPr wrap="none" lIns="0" tIns="0" rIns="0" bIns="0">
              <a:spAutoFit/>
            </a:bodyPr>
            <a:lstStyle/>
            <a:p>
              <a:pPr algn="ctr">
                <a:defRPr/>
              </a:pPr>
              <a:r>
                <a:rPr lang="en-US" b="1" dirty="0"/>
                <a:t>PRTC</a:t>
              </a:r>
            </a:p>
          </p:txBody>
        </p:sp>
      </p:grpSp>
      <p:grpSp>
        <p:nvGrpSpPr>
          <p:cNvPr id="44" name="Group 42">
            <a:extLst>
              <a:ext uri="{FF2B5EF4-FFF2-40B4-BE49-F238E27FC236}">
                <a16:creationId xmlns:a16="http://schemas.microsoft.com/office/drawing/2014/main" id="{2DDCE24C-5700-46F9-A4C3-3B86B8716DD7}"/>
              </a:ext>
            </a:extLst>
          </p:cNvPr>
          <p:cNvGrpSpPr>
            <a:grpSpLocks/>
          </p:cNvGrpSpPr>
          <p:nvPr/>
        </p:nvGrpSpPr>
        <p:grpSpPr bwMode="auto">
          <a:xfrm>
            <a:off x="2134946" y="4203655"/>
            <a:ext cx="919497" cy="515345"/>
            <a:chOff x="245425" y="1496537"/>
            <a:chExt cx="682388" cy="382137"/>
          </a:xfrm>
        </p:grpSpPr>
        <p:sp>
          <p:nvSpPr>
            <p:cNvPr id="45" name="Rounded Rectangle 43">
              <a:extLst>
                <a:ext uri="{FF2B5EF4-FFF2-40B4-BE49-F238E27FC236}">
                  <a16:creationId xmlns:a16="http://schemas.microsoft.com/office/drawing/2014/main" id="{56220593-9185-40EA-9EDC-123E5DE67503}"/>
                </a:ext>
              </a:extLst>
            </p:cNvPr>
            <p:cNvSpPr/>
            <p:nvPr/>
          </p:nvSpPr>
          <p:spPr bwMode="auto">
            <a:xfrm>
              <a:off x="245425" y="1496537"/>
              <a:ext cx="682388" cy="382137"/>
            </a:xfrm>
            <a:prstGeom prst="roundRect">
              <a:avLst/>
            </a:prstGeom>
            <a:solidFill>
              <a:schemeClr val="bg2">
                <a:lumMod val="20000"/>
                <a:lumOff val="80000"/>
              </a:schemeClr>
            </a:solidFill>
            <a:ln w="12700" algn="ctr">
              <a:solidFill>
                <a:schemeClr val="tx1"/>
              </a:solidFill>
              <a:round/>
              <a:headEnd/>
              <a:tailEnd/>
            </a:ln>
          </p:spPr>
          <p:txBody>
            <a:bodyPr wrap="none" anchor="ct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en-CA" altLang="en-US" sz="1800"/>
            </a:p>
          </p:txBody>
        </p:sp>
        <p:sp>
          <p:nvSpPr>
            <p:cNvPr id="46" name="TextBox 87">
              <a:extLst>
                <a:ext uri="{FF2B5EF4-FFF2-40B4-BE49-F238E27FC236}">
                  <a16:creationId xmlns:a16="http://schemas.microsoft.com/office/drawing/2014/main" id="{18E39830-E6B6-41C0-8B6F-F0EBF26460DC}"/>
                </a:ext>
              </a:extLst>
            </p:cNvPr>
            <p:cNvSpPr txBox="1">
              <a:spLocks noChangeArrowheads="1"/>
            </p:cNvSpPr>
            <p:nvPr/>
          </p:nvSpPr>
          <p:spPr bwMode="auto">
            <a:xfrm>
              <a:off x="381402" y="1575819"/>
              <a:ext cx="396150" cy="205399"/>
            </a:xfrm>
            <a:prstGeom prst="rect">
              <a:avLst/>
            </a:prstGeom>
            <a:solidFill>
              <a:schemeClr val="bg2">
                <a:lumMod val="20000"/>
                <a:lumOff val="80000"/>
              </a:schemeClr>
            </a:solidFill>
            <a:ln w="9525">
              <a:noFill/>
              <a:miter lim="800000"/>
              <a:headEnd/>
              <a:tailEnd/>
            </a:ln>
          </p:spPr>
          <p:txBody>
            <a:bodyPr wrap="none" lIns="0" tIns="0" rIns="0" bIns="0">
              <a:spAutoFit/>
            </a:bodyPr>
            <a:lstStyle/>
            <a:p>
              <a:pPr algn="ctr">
                <a:defRPr/>
              </a:pPr>
              <a:r>
                <a:rPr lang="en-US" b="1" dirty="0"/>
                <a:t>T-GM</a:t>
              </a:r>
            </a:p>
          </p:txBody>
        </p:sp>
      </p:grpSp>
      <p:sp>
        <p:nvSpPr>
          <p:cNvPr id="47" name="TextBox 32">
            <a:extLst>
              <a:ext uri="{FF2B5EF4-FFF2-40B4-BE49-F238E27FC236}">
                <a16:creationId xmlns:a16="http://schemas.microsoft.com/office/drawing/2014/main" id="{0F4FBB4B-CAFB-40D5-B55A-F9B458289B09}"/>
              </a:ext>
            </a:extLst>
          </p:cNvPr>
          <p:cNvSpPr txBox="1">
            <a:spLocks noChangeArrowheads="1"/>
          </p:cNvSpPr>
          <p:nvPr/>
        </p:nvSpPr>
        <p:spPr bwMode="auto">
          <a:xfrm>
            <a:off x="4701091" y="3794136"/>
            <a:ext cx="1221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CA" altLang="fr-FR" sz="1800" b="1" dirty="0">
                <a:solidFill>
                  <a:srgbClr val="C00000"/>
                </a:solidFill>
              </a:rPr>
              <a:t>T-BC</a:t>
            </a:r>
          </a:p>
        </p:txBody>
      </p:sp>
      <p:sp>
        <p:nvSpPr>
          <p:cNvPr id="48" name="TextBox 32">
            <a:extLst>
              <a:ext uri="{FF2B5EF4-FFF2-40B4-BE49-F238E27FC236}">
                <a16:creationId xmlns:a16="http://schemas.microsoft.com/office/drawing/2014/main" id="{F8034121-3047-47AD-A113-BDE915A6A02B}"/>
              </a:ext>
            </a:extLst>
          </p:cNvPr>
          <p:cNvSpPr txBox="1">
            <a:spLocks noChangeArrowheads="1"/>
          </p:cNvSpPr>
          <p:nvPr/>
        </p:nvSpPr>
        <p:spPr bwMode="auto">
          <a:xfrm>
            <a:off x="7215700" y="3762193"/>
            <a:ext cx="11525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CA" altLang="fr-FR" sz="1800" b="1" dirty="0">
                <a:solidFill>
                  <a:srgbClr val="C00000"/>
                </a:solidFill>
              </a:rPr>
              <a:t>T-BC</a:t>
            </a:r>
          </a:p>
        </p:txBody>
      </p:sp>
      <p:sp>
        <p:nvSpPr>
          <p:cNvPr id="49" name="Rounded Rectangle 53">
            <a:extLst>
              <a:ext uri="{FF2B5EF4-FFF2-40B4-BE49-F238E27FC236}">
                <a16:creationId xmlns:a16="http://schemas.microsoft.com/office/drawing/2014/main" id="{0D364897-CB23-4D2B-B04A-E6B4F0258545}"/>
              </a:ext>
            </a:extLst>
          </p:cNvPr>
          <p:cNvSpPr/>
          <p:nvPr/>
        </p:nvSpPr>
        <p:spPr bwMode="auto">
          <a:xfrm>
            <a:off x="9820230" y="3942775"/>
            <a:ext cx="1422012" cy="977232"/>
          </a:xfrm>
          <a:prstGeom prst="roundRect">
            <a:avLst/>
          </a:prstGeom>
          <a:solidFill>
            <a:schemeClr val="accent1">
              <a:lumMod val="20000"/>
              <a:lumOff val="80000"/>
            </a:schemeClr>
          </a:solidFill>
          <a:ln w="12700" algn="ctr">
            <a:solidFill>
              <a:schemeClr val="tx1"/>
            </a:solidFill>
            <a:round/>
            <a:headEnd/>
            <a:tailEnd/>
          </a:ln>
        </p:spPr>
        <p:txBody>
          <a:bodyPr wrap="none" anchor="ct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en-CA" altLang="en-US" sz="4400"/>
          </a:p>
        </p:txBody>
      </p:sp>
      <p:sp>
        <p:nvSpPr>
          <p:cNvPr id="50" name="TextBox 35">
            <a:extLst>
              <a:ext uri="{FF2B5EF4-FFF2-40B4-BE49-F238E27FC236}">
                <a16:creationId xmlns:a16="http://schemas.microsoft.com/office/drawing/2014/main" id="{3459209C-4CA5-44B6-9F04-28BC75936962}"/>
              </a:ext>
            </a:extLst>
          </p:cNvPr>
          <p:cNvSpPr txBox="1">
            <a:spLocks noChangeArrowheads="1"/>
          </p:cNvSpPr>
          <p:nvPr/>
        </p:nvSpPr>
        <p:spPr bwMode="auto">
          <a:xfrm>
            <a:off x="9897212" y="4222900"/>
            <a:ext cx="1349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CA" altLang="fr-FR" sz="1800" b="1">
                <a:solidFill>
                  <a:srgbClr val="C00000"/>
                </a:solidFill>
              </a:rPr>
              <a:t>End App.</a:t>
            </a:r>
          </a:p>
        </p:txBody>
      </p:sp>
      <p:sp>
        <p:nvSpPr>
          <p:cNvPr id="51" name="Line 23">
            <a:extLst>
              <a:ext uri="{FF2B5EF4-FFF2-40B4-BE49-F238E27FC236}">
                <a16:creationId xmlns:a16="http://schemas.microsoft.com/office/drawing/2014/main" id="{64194399-D95D-45E3-AC36-D7462870343F}"/>
              </a:ext>
            </a:extLst>
          </p:cNvPr>
          <p:cNvSpPr>
            <a:spLocks noChangeShapeType="1"/>
          </p:cNvSpPr>
          <p:nvPr/>
        </p:nvSpPr>
        <p:spPr bwMode="auto">
          <a:xfrm>
            <a:off x="3056581" y="4464536"/>
            <a:ext cx="4704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UY" sz="2800"/>
          </a:p>
        </p:txBody>
      </p:sp>
      <p:sp>
        <p:nvSpPr>
          <p:cNvPr id="52" name="Line 23">
            <a:extLst>
              <a:ext uri="{FF2B5EF4-FFF2-40B4-BE49-F238E27FC236}">
                <a16:creationId xmlns:a16="http://schemas.microsoft.com/office/drawing/2014/main" id="{858E967A-E154-42B5-A5D3-CE755383A622}"/>
              </a:ext>
            </a:extLst>
          </p:cNvPr>
          <p:cNvSpPr>
            <a:spLocks noChangeShapeType="1"/>
          </p:cNvSpPr>
          <p:nvPr/>
        </p:nvSpPr>
        <p:spPr bwMode="auto">
          <a:xfrm>
            <a:off x="1692304" y="4449567"/>
            <a:ext cx="47257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UY" sz="2800"/>
          </a:p>
        </p:txBody>
      </p:sp>
      <p:sp>
        <p:nvSpPr>
          <p:cNvPr id="53" name="Line 23">
            <a:extLst>
              <a:ext uri="{FF2B5EF4-FFF2-40B4-BE49-F238E27FC236}">
                <a16:creationId xmlns:a16="http://schemas.microsoft.com/office/drawing/2014/main" id="{51C893BD-C69C-4FE2-A09F-46C42F467D69}"/>
              </a:ext>
            </a:extLst>
          </p:cNvPr>
          <p:cNvSpPr>
            <a:spLocks noChangeShapeType="1"/>
          </p:cNvSpPr>
          <p:nvPr/>
        </p:nvSpPr>
        <p:spPr bwMode="auto">
          <a:xfrm>
            <a:off x="5490040" y="4477366"/>
            <a:ext cx="47257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UY" sz="2800"/>
          </a:p>
        </p:txBody>
      </p:sp>
      <p:sp>
        <p:nvSpPr>
          <p:cNvPr id="54" name="Line 23">
            <a:extLst>
              <a:ext uri="{FF2B5EF4-FFF2-40B4-BE49-F238E27FC236}">
                <a16:creationId xmlns:a16="http://schemas.microsoft.com/office/drawing/2014/main" id="{5CCF7D94-298C-4F7B-9BC9-7F2972E504DC}"/>
              </a:ext>
            </a:extLst>
          </p:cNvPr>
          <p:cNvSpPr>
            <a:spLocks noChangeShapeType="1"/>
          </p:cNvSpPr>
          <p:nvPr/>
        </p:nvSpPr>
        <p:spPr bwMode="auto">
          <a:xfrm>
            <a:off x="6764506" y="4477366"/>
            <a:ext cx="47257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UY" sz="2800"/>
          </a:p>
        </p:txBody>
      </p:sp>
      <p:sp>
        <p:nvSpPr>
          <p:cNvPr id="55" name="Line 23">
            <a:extLst>
              <a:ext uri="{FF2B5EF4-FFF2-40B4-BE49-F238E27FC236}">
                <a16:creationId xmlns:a16="http://schemas.microsoft.com/office/drawing/2014/main" id="{8F86A228-27A0-4040-B13C-953439B41257}"/>
              </a:ext>
            </a:extLst>
          </p:cNvPr>
          <p:cNvSpPr>
            <a:spLocks noChangeShapeType="1"/>
          </p:cNvSpPr>
          <p:nvPr/>
        </p:nvSpPr>
        <p:spPr bwMode="auto">
          <a:xfrm>
            <a:off x="7968406" y="4464536"/>
            <a:ext cx="4704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UY" sz="2800"/>
          </a:p>
        </p:txBody>
      </p:sp>
      <p:sp>
        <p:nvSpPr>
          <p:cNvPr id="56" name="Line 23">
            <a:extLst>
              <a:ext uri="{FF2B5EF4-FFF2-40B4-BE49-F238E27FC236}">
                <a16:creationId xmlns:a16="http://schemas.microsoft.com/office/drawing/2014/main" id="{132A3BE7-7CBD-49AE-9F68-02F30B9F68D7}"/>
              </a:ext>
            </a:extLst>
          </p:cNvPr>
          <p:cNvSpPr>
            <a:spLocks noChangeShapeType="1"/>
          </p:cNvSpPr>
          <p:nvPr/>
        </p:nvSpPr>
        <p:spPr bwMode="auto">
          <a:xfrm>
            <a:off x="5840732" y="4477366"/>
            <a:ext cx="1188931"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UY" sz="2800"/>
          </a:p>
        </p:txBody>
      </p:sp>
      <p:sp>
        <p:nvSpPr>
          <p:cNvPr id="57" name="Line 23">
            <a:extLst>
              <a:ext uri="{FF2B5EF4-FFF2-40B4-BE49-F238E27FC236}">
                <a16:creationId xmlns:a16="http://schemas.microsoft.com/office/drawing/2014/main" id="{86D3F11F-DA9E-433A-BCF4-36EBA065154A}"/>
              </a:ext>
            </a:extLst>
          </p:cNvPr>
          <p:cNvSpPr>
            <a:spLocks noChangeShapeType="1"/>
          </p:cNvSpPr>
          <p:nvPr/>
        </p:nvSpPr>
        <p:spPr bwMode="auto">
          <a:xfrm>
            <a:off x="4258342" y="4464536"/>
            <a:ext cx="47257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UY" sz="2800"/>
          </a:p>
        </p:txBody>
      </p:sp>
      <p:sp>
        <p:nvSpPr>
          <p:cNvPr id="58" name="TextBox 32">
            <a:extLst>
              <a:ext uri="{FF2B5EF4-FFF2-40B4-BE49-F238E27FC236}">
                <a16:creationId xmlns:a16="http://schemas.microsoft.com/office/drawing/2014/main" id="{5402802D-E9A8-4CCB-A63E-EE904AA224AA}"/>
              </a:ext>
            </a:extLst>
          </p:cNvPr>
          <p:cNvSpPr txBox="1">
            <a:spLocks noChangeArrowheads="1"/>
          </p:cNvSpPr>
          <p:nvPr/>
        </p:nvSpPr>
        <p:spPr bwMode="auto">
          <a:xfrm>
            <a:off x="8400215" y="3739083"/>
            <a:ext cx="1441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CA" altLang="fr-FR" sz="1800" b="1" dirty="0">
                <a:solidFill>
                  <a:srgbClr val="C00000"/>
                </a:solidFill>
              </a:rPr>
              <a:t>T-TSC</a:t>
            </a:r>
          </a:p>
        </p:txBody>
      </p:sp>
      <p:sp>
        <p:nvSpPr>
          <p:cNvPr id="59" name="Line 23">
            <a:extLst>
              <a:ext uri="{FF2B5EF4-FFF2-40B4-BE49-F238E27FC236}">
                <a16:creationId xmlns:a16="http://schemas.microsoft.com/office/drawing/2014/main" id="{F037AF63-CE0B-45ED-A3AC-78E1A14FCD0B}"/>
              </a:ext>
            </a:extLst>
          </p:cNvPr>
          <p:cNvSpPr>
            <a:spLocks noChangeShapeType="1"/>
          </p:cNvSpPr>
          <p:nvPr/>
        </p:nvSpPr>
        <p:spPr bwMode="auto">
          <a:xfrm>
            <a:off x="9200105" y="4464536"/>
            <a:ext cx="6179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UY" sz="2800"/>
          </a:p>
        </p:txBody>
      </p:sp>
      <p:sp>
        <p:nvSpPr>
          <p:cNvPr id="60" name="Line 23">
            <a:extLst>
              <a:ext uri="{FF2B5EF4-FFF2-40B4-BE49-F238E27FC236}">
                <a16:creationId xmlns:a16="http://schemas.microsoft.com/office/drawing/2014/main" id="{E27EC786-0120-40B6-B8EB-14AB28D6B15E}"/>
              </a:ext>
            </a:extLst>
          </p:cNvPr>
          <p:cNvSpPr>
            <a:spLocks noChangeShapeType="1"/>
          </p:cNvSpPr>
          <p:nvPr/>
        </p:nvSpPr>
        <p:spPr bwMode="auto">
          <a:xfrm>
            <a:off x="578216" y="5298499"/>
            <a:ext cx="10865033" cy="0"/>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UY" sz="2800"/>
          </a:p>
        </p:txBody>
      </p:sp>
      <p:sp>
        <p:nvSpPr>
          <p:cNvPr id="62" name="TextBox 87">
            <a:extLst>
              <a:ext uri="{FF2B5EF4-FFF2-40B4-BE49-F238E27FC236}">
                <a16:creationId xmlns:a16="http://schemas.microsoft.com/office/drawing/2014/main" id="{42330A7C-D436-4F0E-858C-78FB17653162}"/>
              </a:ext>
            </a:extLst>
          </p:cNvPr>
          <p:cNvSpPr txBox="1">
            <a:spLocks noChangeArrowheads="1"/>
          </p:cNvSpPr>
          <p:nvPr/>
        </p:nvSpPr>
        <p:spPr bwMode="auto">
          <a:xfrm>
            <a:off x="4659733" y="5411672"/>
            <a:ext cx="2524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lgn="ctr">
              <a:spcBef>
                <a:spcPct val="0"/>
              </a:spcBef>
              <a:buSzTx/>
              <a:buFontTx/>
              <a:buNone/>
            </a:pPr>
            <a:r>
              <a:rPr lang="en-US" altLang="fr-FR" sz="1800" b="1" dirty="0">
                <a:solidFill>
                  <a:schemeClr val="tx1"/>
                </a:solidFill>
              </a:rPr>
              <a:t>&lt; Level of accuracy</a:t>
            </a:r>
          </a:p>
        </p:txBody>
      </p:sp>
      <p:cxnSp>
        <p:nvCxnSpPr>
          <p:cNvPr id="66" name="Straight Connector 83">
            <a:extLst>
              <a:ext uri="{FF2B5EF4-FFF2-40B4-BE49-F238E27FC236}">
                <a16:creationId xmlns:a16="http://schemas.microsoft.com/office/drawing/2014/main" id="{ED6489F1-E92E-43EE-9D10-B7D97DC71178}"/>
              </a:ext>
            </a:extLst>
          </p:cNvPr>
          <p:cNvCxnSpPr>
            <a:cxnSpLocks noChangeShapeType="1"/>
          </p:cNvCxnSpPr>
          <p:nvPr/>
        </p:nvCxnSpPr>
        <p:spPr bwMode="auto">
          <a:xfrm>
            <a:off x="11364130" y="4381139"/>
            <a:ext cx="0" cy="836102"/>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7" name="Straight Connector 85">
            <a:extLst>
              <a:ext uri="{FF2B5EF4-FFF2-40B4-BE49-F238E27FC236}">
                <a16:creationId xmlns:a16="http://schemas.microsoft.com/office/drawing/2014/main" id="{81135156-E1DC-4EA2-9A73-DA9DB57B162E}"/>
              </a:ext>
            </a:extLst>
          </p:cNvPr>
          <p:cNvCxnSpPr>
            <a:cxnSpLocks noChangeShapeType="1"/>
          </p:cNvCxnSpPr>
          <p:nvPr/>
        </p:nvCxnSpPr>
        <p:spPr bwMode="auto">
          <a:xfrm>
            <a:off x="640228" y="4477366"/>
            <a:ext cx="0" cy="83610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68" name="Picture 100" descr="OpticalTransportcor">
            <a:extLst>
              <a:ext uri="{FF2B5EF4-FFF2-40B4-BE49-F238E27FC236}">
                <a16:creationId xmlns:a16="http://schemas.microsoft.com/office/drawing/2014/main" id="{41BE302A-1169-4848-9308-CE7AD7271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637" y="4201516"/>
            <a:ext cx="827548" cy="5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00" descr="OpticalTransportcor">
            <a:extLst>
              <a:ext uri="{FF2B5EF4-FFF2-40B4-BE49-F238E27FC236}">
                <a16:creationId xmlns:a16="http://schemas.microsoft.com/office/drawing/2014/main" id="{425A51F4-3C84-4C03-A7F6-B778374247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707" y="4201516"/>
            <a:ext cx="827547" cy="5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00" descr="OpticalTransportcor">
            <a:extLst>
              <a:ext uri="{FF2B5EF4-FFF2-40B4-BE49-F238E27FC236}">
                <a16:creationId xmlns:a16="http://schemas.microsoft.com/office/drawing/2014/main" id="{98097C39-67F2-437F-B1D2-A37A15E5F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4074" y="4201516"/>
            <a:ext cx="827548" cy="5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00" descr="OpticalTransportcor">
            <a:extLst>
              <a:ext uri="{FF2B5EF4-FFF2-40B4-BE49-F238E27FC236}">
                <a16:creationId xmlns:a16="http://schemas.microsoft.com/office/drawing/2014/main" id="{B717E11A-F42E-4053-BACF-6E5FAFF50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305" y="4201516"/>
            <a:ext cx="829686" cy="5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Llamada rectangular redondeada 5">
            <a:extLst>
              <a:ext uri="{FF2B5EF4-FFF2-40B4-BE49-F238E27FC236}">
                <a16:creationId xmlns:a16="http://schemas.microsoft.com/office/drawing/2014/main" id="{7F395BF1-7178-4A5F-8EDC-802F491DC2FD}"/>
              </a:ext>
            </a:extLst>
          </p:cNvPr>
          <p:cNvSpPr/>
          <p:nvPr/>
        </p:nvSpPr>
        <p:spPr>
          <a:xfrm>
            <a:off x="1681612" y="1936628"/>
            <a:ext cx="1142305" cy="1349615"/>
          </a:xfrm>
          <a:prstGeom prst="wedgeRoundRectCallout">
            <a:avLst>
              <a:gd name="adj1" fmla="val 39914"/>
              <a:gd name="adj2" fmla="val 986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UY" sz="1600" dirty="0"/>
              <a:t>T-GM: Telecom Grand Master</a:t>
            </a:r>
          </a:p>
        </p:txBody>
      </p:sp>
      <p:sp>
        <p:nvSpPr>
          <p:cNvPr id="80" name="Llamada rectangular redondeada 5">
            <a:extLst>
              <a:ext uri="{FF2B5EF4-FFF2-40B4-BE49-F238E27FC236}">
                <a16:creationId xmlns:a16="http://schemas.microsoft.com/office/drawing/2014/main" id="{D2E111CA-3CE1-4E91-B673-98B5A2007248}"/>
              </a:ext>
            </a:extLst>
          </p:cNvPr>
          <p:cNvSpPr/>
          <p:nvPr/>
        </p:nvSpPr>
        <p:spPr>
          <a:xfrm>
            <a:off x="3116037" y="1943072"/>
            <a:ext cx="1142305" cy="1349615"/>
          </a:xfrm>
          <a:prstGeom prst="wedgeRoundRectCallout">
            <a:avLst>
              <a:gd name="adj1" fmla="val 28768"/>
              <a:gd name="adj2" fmla="val 858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UY" sz="1600" dirty="0"/>
              <a:t>T-BC: Telecom </a:t>
            </a:r>
            <a:r>
              <a:rPr lang="es-UY" sz="1600" dirty="0" err="1"/>
              <a:t>Boundary</a:t>
            </a:r>
            <a:r>
              <a:rPr lang="es-UY" sz="1600" dirty="0"/>
              <a:t> </a:t>
            </a:r>
            <a:r>
              <a:rPr lang="es-UY" sz="1600" dirty="0" err="1"/>
              <a:t>Clock</a:t>
            </a:r>
            <a:endParaRPr lang="es-UY" sz="1600" dirty="0"/>
          </a:p>
        </p:txBody>
      </p:sp>
      <p:sp>
        <p:nvSpPr>
          <p:cNvPr id="81" name="Llamada rectangular redondeada 5">
            <a:extLst>
              <a:ext uri="{FF2B5EF4-FFF2-40B4-BE49-F238E27FC236}">
                <a16:creationId xmlns:a16="http://schemas.microsoft.com/office/drawing/2014/main" id="{76286A09-8811-4FCD-933A-44694766D89D}"/>
              </a:ext>
            </a:extLst>
          </p:cNvPr>
          <p:cNvSpPr/>
          <p:nvPr/>
        </p:nvSpPr>
        <p:spPr>
          <a:xfrm>
            <a:off x="8030384" y="1838988"/>
            <a:ext cx="1142305" cy="1349615"/>
          </a:xfrm>
          <a:prstGeom prst="wedgeRoundRectCallout">
            <a:avLst>
              <a:gd name="adj1" fmla="val 28768"/>
              <a:gd name="adj2" fmla="val 858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UY" sz="1600" dirty="0"/>
              <a:t>T-TSC: Telecom Time Slave </a:t>
            </a:r>
            <a:r>
              <a:rPr lang="es-UY" sz="1600" dirty="0" err="1"/>
              <a:t>Clock</a:t>
            </a:r>
            <a:endParaRPr lang="es-UY" sz="1600" dirty="0"/>
          </a:p>
        </p:txBody>
      </p:sp>
    </p:spTree>
    <p:extLst>
      <p:ext uri="{BB962C8B-B14F-4D97-AF65-F5344CB8AC3E}">
        <p14:creationId xmlns:p14="http://schemas.microsoft.com/office/powerpoint/2010/main" val="24376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4499E-116B-4A96-8033-72840020857F}"/>
              </a:ext>
            </a:extLst>
          </p:cNvPr>
          <p:cNvSpPr>
            <a:spLocks noGrp="1"/>
          </p:cNvSpPr>
          <p:nvPr>
            <p:ph type="title"/>
          </p:nvPr>
        </p:nvSpPr>
        <p:spPr/>
        <p:txBody>
          <a:bodyPr/>
          <a:lstStyle/>
          <a:p>
            <a:r>
              <a:rPr lang="es-UY" dirty="0"/>
              <a:t>T-BC: Telecom </a:t>
            </a:r>
            <a:r>
              <a:rPr lang="es-UY" dirty="0" err="1"/>
              <a:t>Boundary</a:t>
            </a:r>
            <a:r>
              <a:rPr lang="es-UY" dirty="0"/>
              <a:t> </a:t>
            </a:r>
            <a:r>
              <a:rPr lang="es-UY" dirty="0" err="1"/>
              <a:t>Clocks</a:t>
            </a:r>
            <a:endParaRPr lang="es-UY" dirty="0"/>
          </a:p>
        </p:txBody>
      </p:sp>
      <p:pic>
        <p:nvPicPr>
          <p:cNvPr id="5" name="Imagen 4">
            <a:extLst>
              <a:ext uri="{FF2B5EF4-FFF2-40B4-BE49-F238E27FC236}">
                <a16:creationId xmlns:a16="http://schemas.microsoft.com/office/drawing/2014/main" id="{5F94F2D5-92EB-4226-BDF9-9AA1C13BF3E9}"/>
              </a:ext>
            </a:extLst>
          </p:cNvPr>
          <p:cNvPicPr>
            <a:picLocks noChangeAspect="1"/>
          </p:cNvPicPr>
          <p:nvPr/>
        </p:nvPicPr>
        <p:blipFill>
          <a:blip r:embed="rId3"/>
          <a:stretch>
            <a:fillRect/>
          </a:stretch>
        </p:blipFill>
        <p:spPr>
          <a:xfrm>
            <a:off x="2448619" y="1060704"/>
            <a:ext cx="7294761" cy="5218560"/>
          </a:xfrm>
          <a:prstGeom prst="rect">
            <a:avLst/>
          </a:prstGeom>
        </p:spPr>
      </p:pic>
      <p:sp>
        <p:nvSpPr>
          <p:cNvPr id="6" name="Rectángulo 5">
            <a:extLst>
              <a:ext uri="{FF2B5EF4-FFF2-40B4-BE49-F238E27FC236}">
                <a16:creationId xmlns:a16="http://schemas.microsoft.com/office/drawing/2014/main" id="{05C1DD7C-91F7-4C3F-939D-B3F0BEF404C9}"/>
              </a:ext>
            </a:extLst>
          </p:cNvPr>
          <p:cNvSpPr/>
          <p:nvPr/>
        </p:nvSpPr>
        <p:spPr>
          <a:xfrm>
            <a:off x="9630137" y="5623560"/>
            <a:ext cx="2265941" cy="276999"/>
          </a:xfrm>
          <a:prstGeom prst="rect">
            <a:avLst/>
          </a:prstGeom>
        </p:spPr>
        <p:txBody>
          <a:bodyPr wrap="square">
            <a:spAutoFit/>
          </a:bodyPr>
          <a:lstStyle/>
          <a:p>
            <a:r>
              <a:rPr lang="fr-FR" sz="1200" dirty="0">
                <a:solidFill>
                  <a:srgbClr val="000000"/>
                </a:solidFill>
                <a:latin typeface="Arial" panose="020B0604020202020204" pitchFamily="34" charset="0"/>
              </a:rPr>
              <a:t>Fuente: </a:t>
            </a:r>
            <a:r>
              <a:rPr lang="en-US" sz="1200" dirty="0">
                <a:solidFill>
                  <a:srgbClr val="000000"/>
                </a:solidFill>
                <a:latin typeface="Arial" panose="020B0604020202020204" pitchFamily="34" charset="0"/>
              </a:rPr>
              <a:t>ITU-T G.8273.2</a:t>
            </a:r>
            <a:endParaRPr lang="es-ES" sz="3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726167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D9E4D8-7C20-459E-AC9D-8C87F863F14A}"/>
              </a:ext>
            </a:extLst>
          </p:cNvPr>
          <p:cNvSpPr>
            <a:spLocks noGrp="1"/>
          </p:cNvSpPr>
          <p:nvPr>
            <p:ph type="title"/>
          </p:nvPr>
        </p:nvSpPr>
        <p:spPr/>
        <p:txBody>
          <a:bodyPr>
            <a:noAutofit/>
          </a:bodyPr>
          <a:lstStyle/>
          <a:p>
            <a:r>
              <a:rPr lang="es-UY" sz="4000" dirty="0"/>
              <a:t>Ejemplo de sincronismo sobre redes de paquetes</a:t>
            </a:r>
          </a:p>
        </p:txBody>
      </p:sp>
      <p:pic>
        <p:nvPicPr>
          <p:cNvPr id="5" name="Imagen 4">
            <a:extLst>
              <a:ext uri="{FF2B5EF4-FFF2-40B4-BE49-F238E27FC236}">
                <a16:creationId xmlns:a16="http://schemas.microsoft.com/office/drawing/2014/main" id="{D6707D9B-F133-4FA0-8F10-17AF04B7B30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5647" y="854336"/>
            <a:ext cx="10420705" cy="5415555"/>
          </a:xfrm>
          <a:prstGeom prst="rect">
            <a:avLst/>
          </a:prstGeom>
        </p:spPr>
      </p:pic>
      <p:sp>
        <p:nvSpPr>
          <p:cNvPr id="8" name="Rectángulo 7">
            <a:extLst>
              <a:ext uri="{FF2B5EF4-FFF2-40B4-BE49-F238E27FC236}">
                <a16:creationId xmlns:a16="http://schemas.microsoft.com/office/drawing/2014/main" id="{57DC2469-D71B-4996-A502-25A13EBABECD}"/>
              </a:ext>
            </a:extLst>
          </p:cNvPr>
          <p:cNvSpPr/>
          <p:nvPr/>
        </p:nvSpPr>
        <p:spPr>
          <a:xfrm>
            <a:off x="5987609" y="5623560"/>
            <a:ext cx="5908469" cy="646331"/>
          </a:xfrm>
          <a:prstGeom prst="rect">
            <a:avLst/>
          </a:prstGeom>
        </p:spPr>
        <p:txBody>
          <a:bodyPr wrap="square">
            <a:spAutoFit/>
          </a:bodyPr>
          <a:lstStyle/>
          <a:p>
            <a:r>
              <a:rPr lang="fr-FR" sz="1200" dirty="0">
                <a:solidFill>
                  <a:srgbClr val="000000"/>
                </a:solidFill>
                <a:latin typeface="Arial" panose="020B0604020202020204" pitchFamily="34" charset="0"/>
              </a:rPr>
              <a:t>Fuente: </a:t>
            </a:r>
            <a:r>
              <a:rPr lang="en-US" sz="1200" dirty="0">
                <a:solidFill>
                  <a:srgbClr val="000000"/>
                </a:solidFill>
                <a:latin typeface="Arial" panose="020B0604020202020204" pitchFamily="34" charset="0"/>
              </a:rPr>
              <a:t>Trends in Standardization of High precision Time- and Frequency synchronization Technology for Creating a 5G Mobile Network</a:t>
            </a:r>
          </a:p>
          <a:p>
            <a:r>
              <a:rPr lang="en-US" sz="1200" dirty="0">
                <a:solidFill>
                  <a:srgbClr val="000000"/>
                </a:solidFill>
                <a:latin typeface="Arial" panose="020B0604020202020204" pitchFamily="34" charset="0"/>
              </a:rPr>
              <a:t>Kaoru Arai and Makoto Murakami, NTT Technical Review Vol. 17 No. 1 Jan. 2019</a:t>
            </a:r>
            <a:endParaRPr lang="es-ES" sz="3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20636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Segmentos del Sistema GPS</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a:t>
            </a:r>
            <a:r>
              <a:rPr lang="es-ES" sz="1050" dirty="0">
                <a:solidFill>
                  <a:srgbClr val="000000"/>
                </a:solidFill>
                <a:latin typeface="DIN"/>
              </a:rPr>
              <a:t> </a:t>
            </a:r>
            <a:r>
              <a:rPr lang="es-ES" sz="1050" dirty="0" err="1">
                <a:solidFill>
                  <a:srgbClr val="000000"/>
                </a:solidFill>
                <a:latin typeface="DIN"/>
              </a:rPr>
              <a:t>Introduction</a:t>
            </a:r>
            <a:r>
              <a:rPr lang="es-ES" sz="1050" dirty="0">
                <a:solidFill>
                  <a:srgbClr val="000000"/>
                </a:solidFill>
                <a:latin typeface="DIN"/>
              </a:rPr>
              <a:t>”, Microchip</a:t>
            </a:r>
          </a:p>
        </p:txBody>
      </p:sp>
      <p:pic>
        <p:nvPicPr>
          <p:cNvPr id="4" name="Imagen 3">
            <a:extLst>
              <a:ext uri="{FF2B5EF4-FFF2-40B4-BE49-F238E27FC236}">
                <a16:creationId xmlns:a16="http://schemas.microsoft.com/office/drawing/2014/main" id="{A97C2BA6-5C79-8317-1638-235F918E868D}"/>
              </a:ext>
            </a:extLst>
          </p:cNvPr>
          <p:cNvPicPr>
            <a:picLocks noChangeAspect="1"/>
          </p:cNvPicPr>
          <p:nvPr/>
        </p:nvPicPr>
        <p:blipFill>
          <a:blip r:embed="rId2"/>
          <a:stretch>
            <a:fillRect/>
          </a:stretch>
        </p:blipFill>
        <p:spPr>
          <a:xfrm>
            <a:off x="1229359" y="1282152"/>
            <a:ext cx="7206615" cy="4812260"/>
          </a:xfrm>
          <a:prstGeom prst="rect">
            <a:avLst/>
          </a:prstGeom>
        </p:spPr>
      </p:pic>
    </p:spTree>
    <p:extLst>
      <p:ext uri="{BB962C8B-B14F-4D97-AF65-F5344CB8AC3E}">
        <p14:creationId xmlns:p14="http://schemas.microsoft.com/office/powerpoint/2010/main" val="26630246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CFBF-FA11-469C-B4C5-D8F237621491}"/>
              </a:ext>
            </a:extLst>
          </p:cNvPr>
          <p:cNvSpPr>
            <a:spLocks noGrp="1"/>
          </p:cNvSpPr>
          <p:nvPr>
            <p:ph type="title"/>
          </p:nvPr>
        </p:nvSpPr>
        <p:spPr/>
        <p:txBody>
          <a:bodyPr/>
          <a:lstStyle/>
          <a:p>
            <a:r>
              <a:rPr lang="es-UY" dirty="0"/>
              <a:t>Ejemplos de redes de sincronismo</a:t>
            </a:r>
          </a:p>
        </p:txBody>
      </p:sp>
      <p:pic>
        <p:nvPicPr>
          <p:cNvPr id="5" name="Imagen 4">
            <a:extLst>
              <a:ext uri="{FF2B5EF4-FFF2-40B4-BE49-F238E27FC236}">
                <a16:creationId xmlns:a16="http://schemas.microsoft.com/office/drawing/2014/main" id="{81242A4D-A5F6-4C9D-88C8-4CB8B3994B77}"/>
              </a:ext>
            </a:extLst>
          </p:cNvPr>
          <p:cNvPicPr>
            <a:picLocks noChangeAspect="1"/>
          </p:cNvPicPr>
          <p:nvPr/>
        </p:nvPicPr>
        <p:blipFill>
          <a:blip r:embed="rId2"/>
          <a:stretch>
            <a:fillRect/>
          </a:stretch>
        </p:blipFill>
        <p:spPr>
          <a:xfrm>
            <a:off x="462986" y="1060704"/>
            <a:ext cx="11759493" cy="5062691"/>
          </a:xfrm>
          <a:prstGeom prst="rect">
            <a:avLst/>
          </a:prstGeom>
        </p:spPr>
      </p:pic>
      <p:sp>
        <p:nvSpPr>
          <p:cNvPr id="6" name="Rectángulo 5">
            <a:extLst>
              <a:ext uri="{FF2B5EF4-FFF2-40B4-BE49-F238E27FC236}">
                <a16:creationId xmlns:a16="http://schemas.microsoft.com/office/drawing/2014/main" id="{66B628E8-2C22-436E-9F17-4DC87F846575}"/>
              </a:ext>
            </a:extLst>
          </p:cNvPr>
          <p:cNvSpPr/>
          <p:nvPr/>
        </p:nvSpPr>
        <p:spPr>
          <a:xfrm>
            <a:off x="0" y="5751385"/>
            <a:ext cx="5224992"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Tomado de: </a:t>
            </a:r>
            <a:r>
              <a:rPr lang="en-US" sz="1050" dirty="0">
                <a:solidFill>
                  <a:srgbClr val="000000"/>
                </a:solidFill>
                <a:latin typeface="DIN"/>
              </a:rPr>
              <a:t>IEEE 802 Plenary – Tutorial on Synchronization: A Key Function in Time-Sensitive Networking and Beyond, 3/2/2021</a:t>
            </a:r>
            <a:endParaRPr lang="es-ES" sz="1050" dirty="0">
              <a:solidFill>
                <a:srgbClr val="000000"/>
              </a:solidFill>
              <a:latin typeface="DIN"/>
            </a:endParaRPr>
          </a:p>
        </p:txBody>
      </p:sp>
    </p:spTree>
    <p:extLst>
      <p:ext uri="{BB962C8B-B14F-4D97-AF65-F5344CB8AC3E}">
        <p14:creationId xmlns:p14="http://schemas.microsoft.com/office/powerpoint/2010/main" val="40745175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noFill/>
        </p:spPr>
        <p:txBody>
          <a:bodyPr/>
          <a:lstStyle/>
          <a:p>
            <a:r>
              <a:rPr lang="es-MX" altLang="es-UY" dirty="0"/>
              <a:t>Sincronismo</a:t>
            </a:r>
            <a:endParaRPr lang="es-ES" altLang="es-UY" dirty="0"/>
          </a:p>
        </p:txBody>
      </p:sp>
      <p:sp>
        <p:nvSpPr>
          <p:cNvPr id="7171" name="Text Box 4"/>
          <p:cNvSpPr txBox="1">
            <a:spLocks noChangeArrowheads="1"/>
          </p:cNvSpPr>
          <p:nvPr/>
        </p:nvSpPr>
        <p:spPr bwMode="auto">
          <a:xfrm>
            <a:off x="9829800" y="547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es-ES" altLang="es-UY" sz="2400">
              <a:latin typeface="Times New Roman" panose="02020603050405020304" pitchFamily="18" charset="0"/>
            </a:endParaRPr>
          </a:p>
        </p:txBody>
      </p:sp>
      <p:sp>
        <p:nvSpPr>
          <p:cNvPr id="7172" name="Rectangle 6"/>
          <p:cNvSpPr>
            <a:spLocks noGrp="1" noChangeArrowheads="1"/>
          </p:cNvSpPr>
          <p:nvPr>
            <p:ph type="subTitle" idx="1"/>
          </p:nvPr>
        </p:nvSpPr>
        <p:spPr>
          <a:noFill/>
        </p:spPr>
        <p:txBody>
          <a:bodyPr/>
          <a:lstStyle/>
          <a:p>
            <a:pPr eaLnBrk="1" hangingPunct="1"/>
            <a:r>
              <a:rPr lang="es-ES" altLang="es-UY" dirty="0"/>
              <a:t>Sincronismo en otras verticales: Energía, finanzas, </a:t>
            </a:r>
            <a:r>
              <a:rPr lang="es-ES" altLang="es-UY" dirty="0" err="1"/>
              <a:t>broadcasting</a:t>
            </a:r>
            <a:endParaRPr lang="es-ES" altLang="es-UY" dirty="0"/>
          </a:p>
        </p:txBody>
      </p:sp>
    </p:spTree>
    <p:extLst>
      <p:ext uri="{BB962C8B-B14F-4D97-AF65-F5344CB8AC3E}">
        <p14:creationId xmlns:p14="http://schemas.microsoft.com/office/powerpoint/2010/main" val="19239278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3778"/>
                                        </p:tgtEl>
                                        <p:attrNameLst>
                                          <p:attrName>style.visibility</p:attrName>
                                        </p:attrNameLst>
                                      </p:cBhvr>
                                      <p:to>
                                        <p:strVal val="visible"/>
                                      </p:to>
                                    </p:set>
                                    <p:animEffect transition="in" filter="wipe(left)">
                                      <p:cBhvr>
                                        <p:cTn id="7" dur="500"/>
                                        <p:tgtEl>
                                          <p:spTgt spid="84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8"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B37C60B-354B-4214-B3CA-0C6BDB8DD35B}"/>
              </a:ext>
            </a:extLst>
          </p:cNvPr>
          <p:cNvSpPr>
            <a:spLocks noGrp="1" noChangeArrowheads="1"/>
          </p:cNvSpPr>
          <p:nvPr>
            <p:ph type="title"/>
          </p:nvPr>
        </p:nvSpPr>
        <p:spPr/>
        <p:txBody>
          <a:bodyPr/>
          <a:lstStyle/>
          <a:p>
            <a:pPr eaLnBrk="1" hangingPunct="1"/>
            <a:r>
              <a:rPr lang="es-MX" altLang="es-UY"/>
              <a:t>Muchas Gracias!</a:t>
            </a:r>
            <a:endParaRPr lang="es-ES" altLang="es-UY"/>
          </a:p>
        </p:txBody>
      </p:sp>
      <p:sp>
        <p:nvSpPr>
          <p:cNvPr id="128003" name="Rectangle 7">
            <a:extLst>
              <a:ext uri="{FF2B5EF4-FFF2-40B4-BE49-F238E27FC236}">
                <a16:creationId xmlns:a16="http://schemas.microsoft.com/office/drawing/2014/main" id="{64F225DB-B609-43DB-BF8A-589AF6002602}"/>
              </a:ext>
            </a:extLst>
          </p:cNvPr>
          <p:cNvSpPr>
            <a:spLocks noGrp="1" noChangeArrowheads="1"/>
          </p:cNvSpPr>
          <p:nvPr>
            <p:ph type="body" idx="1"/>
          </p:nvPr>
        </p:nvSpPr>
        <p:spPr>
          <a:noFill/>
        </p:spPr>
        <p:txBody>
          <a:bodyPr/>
          <a:lstStyle/>
          <a:p>
            <a:pPr eaLnBrk="1" hangingPunct="1"/>
            <a:endParaRPr lang="es-ES" altLang="es-UY" sz="2000" dirty="0"/>
          </a:p>
        </p:txBody>
      </p:sp>
    </p:spTree>
    <p:extLst>
      <p:ext uri="{BB962C8B-B14F-4D97-AF65-F5344CB8AC3E}">
        <p14:creationId xmlns:p14="http://schemas.microsoft.com/office/powerpoint/2010/main" val="322965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Segmento Espacial GPS</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a:t>
            </a:r>
            <a:r>
              <a:rPr lang="es-ES" sz="1050" dirty="0">
                <a:solidFill>
                  <a:srgbClr val="000000"/>
                </a:solidFill>
                <a:latin typeface="DIN"/>
              </a:rPr>
              <a:t> </a:t>
            </a:r>
            <a:r>
              <a:rPr lang="es-ES" sz="1050" dirty="0" err="1">
                <a:solidFill>
                  <a:srgbClr val="000000"/>
                </a:solidFill>
                <a:latin typeface="DIN"/>
              </a:rPr>
              <a:t>Introduction</a:t>
            </a:r>
            <a:r>
              <a:rPr lang="es-ES" sz="1050" dirty="0">
                <a:solidFill>
                  <a:srgbClr val="000000"/>
                </a:solidFill>
                <a:latin typeface="DIN"/>
              </a:rPr>
              <a:t>”, Microchip</a:t>
            </a:r>
          </a:p>
        </p:txBody>
      </p:sp>
      <p:sp>
        <p:nvSpPr>
          <p:cNvPr id="2" name="Marcador de contenido 2">
            <a:extLst>
              <a:ext uri="{FF2B5EF4-FFF2-40B4-BE49-F238E27FC236}">
                <a16:creationId xmlns:a16="http://schemas.microsoft.com/office/drawing/2014/main" id="{F0E5E753-63D1-C392-4AF4-9B65D853A3A1}"/>
              </a:ext>
            </a:extLst>
          </p:cNvPr>
          <p:cNvSpPr>
            <a:spLocks noGrp="1"/>
          </p:cNvSpPr>
          <p:nvPr>
            <p:ph idx="1"/>
          </p:nvPr>
        </p:nvSpPr>
        <p:spPr>
          <a:xfrm>
            <a:off x="507784" y="1795462"/>
            <a:ext cx="4340140" cy="4634654"/>
          </a:xfrm>
        </p:spPr>
        <p:txBody>
          <a:bodyPr>
            <a:normAutofit/>
          </a:bodyPr>
          <a:lstStyle/>
          <a:p>
            <a:r>
              <a:rPr lang="es-419" sz="2000" b="1" dirty="0" err="1"/>
              <a:t>Semento</a:t>
            </a:r>
            <a:r>
              <a:rPr lang="es-419" sz="2000" b="1" dirty="0"/>
              <a:t> espacial GPS:</a:t>
            </a:r>
          </a:p>
          <a:p>
            <a:r>
              <a:rPr lang="es-419" sz="2000" dirty="0"/>
              <a:t>32 satélites</a:t>
            </a:r>
          </a:p>
          <a:p>
            <a:r>
              <a:rPr lang="es-419" dirty="0"/>
              <a:t>6 planos orbitales equiespaciados</a:t>
            </a:r>
          </a:p>
          <a:p>
            <a:r>
              <a:rPr lang="es-419" sz="2000" dirty="0"/>
              <a:t>Orbitas MEO (20.2km)</a:t>
            </a:r>
          </a:p>
          <a:p>
            <a:r>
              <a:rPr lang="es-419" dirty="0"/>
              <a:t>Período: 11h 58min</a:t>
            </a:r>
          </a:p>
          <a:p>
            <a:r>
              <a:rPr lang="es-419" sz="2000" dirty="0"/>
              <a:t>Tiempo de vida: 7-12 años</a:t>
            </a:r>
          </a:p>
          <a:p>
            <a:endParaRPr lang="es-419" dirty="0"/>
          </a:p>
          <a:p>
            <a:endParaRPr lang="es-UY" sz="2000" dirty="0"/>
          </a:p>
        </p:txBody>
      </p:sp>
      <p:pic>
        <p:nvPicPr>
          <p:cNvPr id="5" name="Imagen 4">
            <a:extLst>
              <a:ext uri="{FF2B5EF4-FFF2-40B4-BE49-F238E27FC236}">
                <a16:creationId xmlns:a16="http://schemas.microsoft.com/office/drawing/2014/main" id="{EADAD1F3-B998-7CC8-D3D6-CF09D3FF2403}"/>
              </a:ext>
            </a:extLst>
          </p:cNvPr>
          <p:cNvPicPr>
            <a:picLocks noChangeAspect="1"/>
          </p:cNvPicPr>
          <p:nvPr/>
        </p:nvPicPr>
        <p:blipFill>
          <a:blip r:embed="rId2"/>
          <a:stretch>
            <a:fillRect/>
          </a:stretch>
        </p:blipFill>
        <p:spPr>
          <a:xfrm>
            <a:off x="5263197" y="1060704"/>
            <a:ext cx="4733925" cy="4371975"/>
          </a:xfrm>
          <a:prstGeom prst="rect">
            <a:avLst/>
          </a:prstGeom>
        </p:spPr>
      </p:pic>
    </p:spTree>
    <p:extLst>
      <p:ext uri="{BB962C8B-B14F-4D97-AF65-F5344CB8AC3E}">
        <p14:creationId xmlns:p14="http://schemas.microsoft.com/office/powerpoint/2010/main" val="336488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Segmento Espacial: GEO,MEO, LEO</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n-US" sz="1050" dirty="0">
                <a:solidFill>
                  <a:srgbClr val="000000"/>
                </a:solidFill>
                <a:latin typeface="DIN"/>
              </a:rPr>
              <a:t>Non-Terrestrial Networks in a Nutshell</a:t>
            </a:r>
            <a:r>
              <a:rPr lang="es-ES" sz="1050" dirty="0">
                <a:solidFill>
                  <a:srgbClr val="000000"/>
                </a:solidFill>
                <a:latin typeface="DIN"/>
              </a:rPr>
              <a:t>”, </a:t>
            </a:r>
            <a:r>
              <a:rPr lang="es-ES" sz="1050" dirty="0" err="1">
                <a:solidFill>
                  <a:srgbClr val="000000"/>
                </a:solidFill>
                <a:latin typeface="DIN"/>
              </a:rPr>
              <a:t>Msadaa</a:t>
            </a:r>
            <a:r>
              <a:rPr lang="es-ES" sz="1050" dirty="0">
                <a:solidFill>
                  <a:srgbClr val="000000"/>
                </a:solidFill>
                <a:latin typeface="DIN"/>
              </a:rPr>
              <a:t> et. al</a:t>
            </a:r>
          </a:p>
        </p:txBody>
      </p:sp>
      <p:sp>
        <p:nvSpPr>
          <p:cNvPr id="4" name="Marcador de contenido 3">
            <a:extLst>
              <a:ext uri="{FF2B5EF4-FFF2-40B4-BE49-F238E27FC236}">
                <a16:creationId xmlns:a16="http://schemas.microsoft.com/office/drawing/2014/main" id="{4346A869-82D7-62DF-167A-7C625F4CFD50}"/>
              </a:ext>
            </a:extLst>
          </p:cNvPr>
          <p:cNvSpPr>
            <a:spLocks noGrp="1"/>
          </p:cNvSpPr>
          <p:nvPr>
            <p:ph idx="1"/>
          </p:nvPr>
        </p:nvSpPr>
        <p:spPr/>
        <p:txBody>
          <a:bodyPr/>
          <a:lstStyle/>
          <a:p>
            <a:endParaRPr lang="es-AR" dirty="0"/>
          </a:p>
        </p:txBody>
      </p:sp>
      <p:pic>
        <p:nvPicPr>
          <p:cNvPr id="8" name="Imagen 7">
            <a:extLst>
              <a:ext uri="{FF2B5EF4-FFF2-40B4-BE49-F238E27FC236}">
                <a16:creationId xmlns:a16="http://schemas.microsoft.com/office/drawing/2014/main" id="{C329476C-8177-E9D0-75DD-22AF2EA8EF06}"/>
              </a:ext>
            </a:extLst>
          </p:cNvPr>
          <p:cNvPicPr>
            <a:picLocks noChangeAspect="1"/>
          </p:cNvPicPr>
          <p:nvPr/>
        </p:nvPicPr>
        <p:blipFill>
          <a:blip r:embed="rId2"/>
          <a:stretch>
            <a:fillRect/>
          </a:stretch>
        </p:blipFill>
        <p:spPr>
          <a:xfrm>
            <a:off x="1097280" y="1174598"/>
            <a:ext cx="7517989" cy="4271161"/>
          </a:xfrm>
          <a:prstGeom prst="rect">
            <a:avLst/>
          </a:prstGeom>
        </p:spPr>
      </p:pic>
    </p:spTree>
    <p:extLst>
      <p:ext uri="{BB962C8B-B14F-4D97-AF65-F5344CB8AC3E}">
        <p14:creationId xmlns:p14="http://schemas.microsoft.com/office/powerpoint/2010/main" val="373770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Segmento Espacial GPS</a:t>
            </a:r>
          </a:p>
        </p:txBody>
      </p:sp>
      <p:sp>
        <p:nvSpPr>
          <p:cNvPr id="2" name="Marcador de contenido 2">
            <a:extLst>
              <a:ext uri="{FF2B5EF4-FFF2-40B4-BE49-F238E27FC236}">
                <a16:creationId xmlns:a16="http://schemas.microsoft.com/office/drawing/2014/main" id="{F0E5E753-63D1-C392-4AF4-9B65D853A3A1}"/>
              </a:ext>
            </a:extLst>
          </p:cNvPr>
          <p:cNvSpPr>
            <a:spLocks noGrp="1"/>
          </p:cNvSpPr>
          <p:nvPr>
            <p:ph idx="1"/>
          </p:nvPr>
        </p:nvSpPr>
        <p:spPr>
          <a:xfrm>
            <a:off x="507784" y="1795462"/>
            <a:ext cx="5151336" cy="4634654"/>
          </a:xfrm>
        </p:spPr>
        <p:txBody>
          <a:bodyPr>
            <a:normAutofit lnSpcReduction="10000"/>
          </a:bodyPr>
          <a:lstStyle/>
          <a:p>
            <a:r>
              <a:rPr lang="es-419" sz="2000" b="1" dirty="0"/>
              <a:t>Trilateración (midiendo distancias)</a:t>
            </a:r>
          </a:p>
          <a:p>
            <a:pPr>
              <a:buFont typeface="Arial" panose="020B0604020202020204" pitchFamily="34" charset="0"/>
              <a:buChar char="•"/>
            </a:pPr>
            <a:r>
              <a:rPr lang="es-419" sz="2000" dirty="0"/>
              <a:t>Satélites tienen relojes atómicos (muy precisos)</a:t>
            </a:r>
          </a:p>
          <a:p>
            <a:pPr>
              <a:buFont typeface="Arial" panose="020B0604020202020204" pitchFamily="34" charset="0"/>
              <a:buChar char="•"/>
            </a:pPr>
            <a:r>
              <a:rPr lang="es-419" dirty="0"/>
              <a:t>Posición a partir de medición de tiempo</a:t>
            </a:r>
          </a:p>
          <a:p>
            <a:pPr>
              <a:buFont typeface="Arial" panose="020B0604020202020204" pitchFamily="34" charset="0"/>
              <a:buChar char="•"/>
            </a:pPr>
            <a:r>
              <a:rPr lang="es-419" sz="2000" dirty="0"/>
              <a:t>Satélite hace broadcast de</a:t>
            </a:r>
            <a:r>
              <a:rPr lang="es-419" dirty="0"/>
              <a:t> su posición y el tiempo.</a:t>
            </a:r>
          </a:p>
          <a:p>
            <a:pPr>
              <a:buFont typeface="Arial" panose="020B0604020202020204" pitchFamily="34" charset="0"/>
              <a:buChar char="•"/>
            </a:pPr>
            <a:r>
              <a:rPr lang="es-419" sz="2000" dirty="0"/>
              <a:t>Receptor realiza la trilateración:</a:t>
            </a:r>
          </a:p>
          <a:p>
            <a:pPr lvl="1"/>
            <a:r>
              <a:rPr lang="es-419" dirty="0"/>
              <a:t>D1= c x t1</a:t>
            </a:r>
          </a:p>
          <a:p>
            <a:pPr lvl="1"/>
            <a:r>
              <a:rPr lang="es-419" dirty="0"/>
              <a:t>D2= c x t2</a:t>
            </a:r>
          </a:p>
          <a:p>
            <a:pPr lvl="1"/>
            <a:r>
              <a:rPr lang="es-419" dirty="0"/>
              <a:t>D3= c x t3</a:t>
            </a:r>
          </a:p>
          <a:p>
            <a:pPr lvl="1"/>
            <a:r>
              <a:rPr lang="es-419" dirty="0"/>
              <a:t>(D4= c x t4)</a:t>
            </a:r>
          </a:p>
          <a:p>
            <a:endParaRPr lang="es-419" dirty="0"/>
          </a:p>
          <a:p>
            <a:r>
              <a:rPr lang="es-419" sz="2000" dirty="0"/>
              <a:t>No se usa Triangulación (midiendo ángulos)</a:t>
            </a:r>
          </a:p>
          <a:p>
            <a:endParaRPr lang="es-419" dirty="0"/>
          </a:p>
          <a:p>
            <a:endParaRPr lang="es-UY" sz="2000" dirty="0"/>
          </a:p>
        </p:txBody>
      </p:sp>
      <p:pic>
        <p:nvPicPr>
          <p:cNvPr id="4" name="Imagen 3">
            <a:extLst>
              <a:ext uri="{FF2B5EF4-FFF2-40B4-BE49-F238E27FC236}">
                <a16:creationId xmlns:a16="http://schemas.microsoft.com/office/drawing/2014/main" id="{FE70D1F0-BEAA-3C1B-ECE5-710181DB976A}"/>
              </a:ext>
            </a:extLst>
          </p:cNvPr>
          <p:cNvPicPr>
            <a:picLocks noChangeAspect="1"/>
          </p:cNvPicPr>
          <p:nvPr/>
        </p:nvPicPr>
        <p:blipFill>
          <a:blip r:embed="rId2"/>
          <a:stretch>
            <a:fillRect/>
          </a:stretch>
        </p:blipFill>
        <p:spPr>
          <a:xfrm>
            <a:off x="5831025" y="1269683"/>
            <a:ext cx="6533695" cy="3403918"/>
          </a:xfrm>
          <a:prstGeom prst="rect">
            <a:avLst/>
          </a:prstGeom>
        </p:spPr>
      </p:pic>
    </p:spTree>
    <p:extLst>
      <p:ext uri="{BB962C8B-B14F-4D97-AF65-F5344CB8AC3E}">
        <p14:creationId xmlns:p14="http://schemas.microsoft.com/office/powerpoint/2010/main" val="78198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GPS y Tiempo</a:t>
            </a:r>
          </a:p>
        </p:txBody>
      </p:sp>
      <p:pic>
        <p:nvPicPr>
          <p:cNvPr id="4" name="Imagen 3">
            <a:extLst>
              <a:ext uri="{FF2B5EF4-FFF2-40B4-BE49-F238E27FC236}">
                <a16:creationId xmlns:a16="http://schemas.microsoft.com/office/drawing/2014/main" id="{EEB7A4A2-91E0-59F2-D4E7-A5942236A9C7}"/>
              </a:ext>
            </a:extLst>
          </p:cNvPr>
          <p:cNvPicPr>
            <a:picLocks noChangeAspect="1"/>
          </p:cNvPicPr>
          <p:nvPr/>
        </p:nvPicPr>
        <p:blipFill>
          <a:blip r:embed="rId2"/>
          <a:stretch>
            <a:fillRect/>
          </a:stretch>
        </p:blipFill>
        <p:spPr>
          <a:xfrm>
            <a:off x="7424420" y="2283142"/>
            <a:ext cx="3886200" cy="3267075"/>
          </a:xfrm>
          <a:prstGeom prst="rect">
            <a:avLst/>
          </a:prstGeom>
        </p:spPr>
      </p:pic>
      <p:sp>
        <p:nvSpPr>
          <p:cNvPr id="5" name="Marcador de contenido 2">
            <a:extLst>
              <a:ext uri="{FF2B5EF4-FFF2-40B4-BE49-F238E27FC236}">
                <a16:creationId xmlns:a16="http://schemas.microsoft.com/office/drawing/2014/main" id="{B2B04B45-5161-291A-77A2-B8AEC992A1FE}"/>
              </a:ext>
            </a:extLst>
          </p:cNvPr>
          <p:cNvSpPr>
            <a:spLocks noGrp="1"/>
          </p:cNvSpPr>
          <p:nvPr>
            <p:ph idx="1"/>
          </p:nvPr>
        </p:nvSpPr>
        <p:spPr>
          <a:xfrm>
            <a:off x="507784" y="1795462"/>
            <a:ext cx="4340140" cy="4634654"/>
          </a:xfrm>
        </p:spPr>
        <p:txBody>
          <a:bodyPr>
            <a:normAutofit/>
          </a:bodyPr>
          <a:lstStyle/>
          <a:p>
            <a:r>
              <a:rPr lang="es-419" sz="2000" b="1" dirty="0"/>
              <a:t>En tierra: GPSDO:</a:t>
            </a:r>
          </a:p>
          <a:p>
            <a:r>
              <a:rPr lang="es-419" sz="2000" dirty="0"/>
              <a:t>Oscilador disciplinado por GPS</a:t>
            </a:r>
          </a:p>
          <a:p>
            <a:pPr marL="0" indent="0">
              <a:buNone/>
            </a:pPr>
            <a:endParaRPr lang="es-419" sz="2000" dirty="0"/>
          </a:p>
          <a:p>
            <a:endParaRPr lang="es-419" dirty="0"/>
          </a:p>
          <a:p>
            <a:endParaRPr lang="es-UY" sz="2000" dirty="0"/>
          </a:p>
        </p:txBody>
      </p:sp>
    </p:spTree>
    <p:extLst>
      <p:ext uri="{BB962C8B-B14F-4D97-AF65-F5344CB8AC3E}">
        <p14:creationId xmlns:p14="http://schemas.microsoft.com/office/powerpoint/2010/main" val="30460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Escala de Tiempo UTC</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a:t>
            </a:r>
            <a:r>
              <a:rPr lang="es-ES" sz="1050" dirty="0">
                <a:solidFill>
                  <a:srgbClr val="000000"/>
                </a:solidFill>
                <a:latin typeface="DIN"/>
              </a:rPr>
              <a:t> </a:t>
            </a:r>
            <a:r>
              <a:rPr lang="es-ES" sz="1050" dirty="0" err="1">
                <a:solidFill>
                  <a:srgbClr val="000000"/>
                </a:solidFill>
                <a:latin typeface="DIN"/>
              </a:rPr>
              <a:t>Introduction</a:t>
            </a:r>
            <a:r>
              <a:rPr lang="es-ES" sz="1050" dirty="0">
                <a:solidFill>
                  <a:srgbClr val="000000"/>
                </a:solidFill>
                <a:latin typeface="DIN"/>
              </a:rPr>
              <a:t>”, Microchip</a:t>
            </a:r>
          </a:p>
        </p:txBody>
      </p:sp>
      <p:pic>
        <p:nvPicPr>
          <p:cNvPr id="3" name="Imagen 2">
            <a:extLst>
              <a:ext uri="{FF2B5EF4-FFF2-40B4-BE49-F238E27FC236}">
                <a16:creationId xmlns:a16="http://schemas.microsoft.com/office/drawing/2014/main" id="{0ED4C3CE-D04F-EB8C-39CE-61C710EAB09E}"/>
              </a:ext>
            </a:extLst>
          </p:cNvPr>
          <p:cNvPicPr>
            <a:picLocks noChangeAspect="1"/>
          </p:cNvPicPr>
          <p:nvPr/>
        </p:nvPicPr>
        <p:blipFill>
          <a:blip r:embed="rId2"/>
          <a:stretch>
            <a:fillRect/>
          </a:stretch>
        </p:blipFill>
        <p:spPr>
          <a:xfrm>
            <a:off x="1584960" y="1266905"/>
            <a:ext cx="6710680" cy="4651721"/>
          </a:xfrm>
          <a:prstGeom prst="rect">
            <a:avLst/>
          </a:prstGeom>
        </p:spPr>
      </p:pic>
    </p:spTree>
    <p:extLst>
      <p:ext uri="{BB962C8B-B14F-4D97-AF65-F5344CB8AC3E}">
        <p14:creationId xmlns:p14="http://schemas.microsoft.com/office/powerpoint/2010/main" val="282585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Constelaciones GNSS</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About</a:t>
            </a:r>
            <a:r>
              <a:rPr lang="es-ES" sz="1050" dirty="0">
                <a:solidFill>
                  <a:srgbClr val="000000"/>
                </a:solidFill>
                <a:latin typeface="DIN"/>
              </a:rPr>
              <a:t> </a:t>
            </a:r>
            <a:r>
              <a:rPr lang="es-ES" sz="1050" dirty="0" err="1">
                <a:solidFill>
                  <a:srgbClr val="000000"/>
                </a:solidFill>
                <a:latin typeface="DIN"/>
              </a:rPr>
              <a:t>Synchronization</a:t>
            </a:r>
            <a:r>
              <a:rPr lang="es-ES" sz="1050" dirty="0">
                <a:solidFill>
                  <a:srgbClr val="000000"/>
                </a:solidFill>
                <a:latin typeface="DIN"/>
              </a:rPr>
              <a:t> Solutions”, Albedo</a:t>
            </a:r>
          </a:p>
        </p:txBody>
      </p:sp>
      <p:pic>
        <p:nvPicPr>
          <p:cNvPr id="4" name="Imagen 3">
            <a:extLst>
              <a:ext uri="{FF2B5EF4-FFF2-40B4-BE49-F238E27FC236}">
                <a16:creationId xmlns:a16="http://schemas.microsoft.com/office/drawing/2014/main" id="{656D1CCB-C663-B701-DA50-1C5AA904C357}"/>
              </a:ext>
            </a:extLst>
          </p:cNvPr>
          <p:cNvPicPr>
            <a:picLocks noChangeAspect="1"/>
          </p:cNvPicPr>
          <p:nvPr/>
        </p:nvPicPr>
        <p:blipFill>
          <a:blip r:embed="rId2"/>
          <a:stretch>
            <a:fillRect/>
          </a:stretch>
        </p:blipFill>
        <p:spPr>
          <a:xfrm>
            <a:off x="1036320" y="1425649"/>
            <a:ext cx="6447246" cy="4231005"/>
          </a:xfrm>
          <a:prstGeom prst="rect">
            <a:avLst/>
          </a:prstGeom>
        </p:spPr>
      </p:pic>
      <p:sp>
        <p:nvSpPr>
          <p:cNvPr id="5" name="Marcador de contenido 2">
            <a:extLst>
              <a:ext uri="{FF2B5EF4-FFF2-40B4-BE49-F238E27FC236}">
                <a16:creationId xmlns:a16="http://schemas.microsoft.com/office/drawing/2014/main" id="{6C27A900-5444-2272-4669-74F726FBD82A}"/>
              </a:ext>
            </a:extLst>
          </p:cNvPr>
          <p:cNvSpPr>
            <a:spLocks noGrp="1"/>
          </p:cNvSpPr>
          <p:nvPr>
            <p:ph idx="1"/>
          </p:nvPr>
        </p:nvSpPr>
        <p:spPr>
          <a:xfrm>
            <a:off x="7782344" y="1425649"/>
            <a:ext cx="4340140" cy="4634654"/>
          </a:xfrm>
        </p:spPr>
        <p:txBody>
          <a:bodyPr>
            <a:normAutofit/>
          </a:bodyPr>
          <a:lstStyle/>
          <a:p>
            <a:r>
              <a:rPr lang="es-419" sz="2200" dirty="0"/>
              <a:t>GNSS:</a:t>
            </a:r>
          </a:p>
          <a:p>
            <a:r>
              <a:rPr lang="es-419" sz="2200" dirty="0"/>
              <a:t>Global </a:t>
            </a:r>
            <a:r>
              <a:rPr lang="es-419" sz="2200" dirty="0" err="1"/>
              <a:t>Navigation</a:t>
            </a:r>
            <a:r>
              <a:rPr lang="es-419" sz="2200" dirty="0"/>
              <a:t> </a:t>
            </a:r>
            <a:r>
              <a:rPr lang="es-419" sz="2200" dirty="0" err="1"/>
              <a:t>Satelite</a:t>
            </a:r>
            <a:r>
              <a:rPr lang="es-419" sz="2200" dirty="0"/>
              <a:t> System</a:t>
            </a:r>
            <a:endParaRPr lang="es-UY" sz="2000" dirty="0"/>
          </a:p>
        </p:txBody>
      </p:sp>
    </p:spTree>
    <p:extLst>
      <p:ext uri="{BB962C8B-B14F-4D97-AF65-F5344CB8AC3E}">
        <p14:creationId xmlns:p14="http://schemas.microsoft.com/office/powerpoint/2010/main" val="325333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Espectro GNSS</a:t>
            </a:r>
          </a:p>
        </p:txBody>
      </p:sp>
      <p:pic>
        <p:nvPicPr>
          <p:cNvPr id="3" name="Imagen 2">
            <a:extLst>
              <a:ext uri="{FF2B5EF4-FFF2-40B4-BE49-F238E27FC236}">
                <a16:creationId xmlns:a16="http://schemas.microsoft.com/office/drawing/2014/main" id="{B26F6866-9535-CA7A-2136-47C82C13A02A}"/>
              </a:ext>
            </a:extLst>
          </p:cNvPr>
          <p:cNvPicPr>
            <a:picLocks noChangeAspect="1"/>
          </p:cNvPicPr>
          <p:nvPr/>
        </p:nvPicPr>
        <p:blipFill>
          <a:blip r:embed="rId2"/>
          <a:stretch>
            <a:fillRect/>
          </a:stretch>
        </p:blipFill>
        <p:spPr>
          <a:xfrm>
            <a:off x="461962" y="1219031"/>
            <a:ext cx="7960042" cy="4952534"/>
          </a:xfrm>
          <a:prstGeom prst="rect">
            <a:avLst/>
          </a:prstGeom>
        </p:spPr>
      </p:pic>
      <p:sp>
        <p:nvSpPr>
          <p:cNvPr id="8" name="Marcador de contenido 7">
            <a:extLst>
              <a:ext uri="{FF2B5EF4-FFF2-40B4-BE49-F238E27FC236}">
                <a16:creationId xmlns:a16="http://schemas.microsoft.com/office/drawing/2014/main" id="{1A762A1B-BC10-4F25-2E30-7DAFAC00F406}"/>
              </a:ext>
            </a:extLst>
          </p:cNvPr>
          <p:cNvSpPr>
            <a:spLocks noGrp="1"/>
          </p:cNvSpPr>
          <p:nvPr>
            <p:ph idx="1"/>
          </p:nvPr>
        </p:nvSpPr>
        <p:spPr/>
        <p:txBody>
          <a:bodyPr/>
          <a:lstStyle/>
          <a:p>
            <a:endParaRPr lang="es-AR" dirty="0"/>
          </a:p>
        </p:txBody>
      </p:sp>
      <p:sp>
        <p:nvSpPr>
          <p:cNvPr id="9" name="Rectángulo 8">
            <a:extLst>
              <a:ext uri="{FF2B5EF4-FFF2-40B4-BE49-F238E27FC236}">
                <a16:creationId xmlns:a16="http://schemas.microsoft.com/office/drawing/2014/main" id="{9E4155D2-2811-CAEB-18B6-B993937B5B5E}"/>
              </a:ext>
            </a:extLst>
          </p:cNvPr>
          <p:cNvSpPr/>
          <p:nvPr/>
        </p:nvSpPr>
        <p:spPr>
          <a:xfrm>
            <a:off x="8694853" y="5580553"/>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“WSTS 2019 SYNC Masters”, Marc A. Weiss</a:t>
            </a:r>
          </a:p>
        </p:txBody>
      </p:sp>
    </p:spTree>
    <p:extLst>
      <p:ext uri="{BB962C8B-B14F-4D97-AF65-F5344CB8AC3E}">
        <p14:creationId xmlns:p14="http://schemas.microsoft.com/office/powerpoint/2010/main" val="247056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Debilidades GNSS</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About</a:t>
            </a:r>
            <a:r>
              <a:rPr lang="es-ES" sz="1050" dirty="0">
                <a:solidFill>
                  <a:srgbClr val="000000"/>
                </a:solidFill>
                <a:latin typeface="DIN"/>
              </a:rPr>
              <a:t> </a:t>
            </a:r>
            <a:r>
              <a:rPr lang="es-ES" sz="1050" dirty="0" err="1">
                <a:solidFill>
                  <a:srgbClr val="000000"/>
                </a:solidFill>
                <a:latin typeface="DIN"/>
              </a:rPr>
              <a:t>Synchronization</a:t>
            </a:r>
            <a:r>
              <a:rPr lang="es-ES" sz="1050" dirty="0">
                <a:solidFill>
                  <a:srgbClr val="000000"/>
                </a:solidFill>
                <a:latin typeface="DIN"/>
              </a:rPr>
              <a:t> Solutions”, Albedo</a:t>
            </a:r>
          </a:p>
        </p:txBody>
      </p:sp>
      <p:sp>
        <p:nvSpPr>
          <p:cNvPr id="5" name="Marcador de contenido 2">
            <a:extLst>
              <a:ext uri="{FF2B5EF4-FFF2-40B4-BE49-F238E27FC236}">
                <a16:creationId xmlns:a16="http://schemas.microsoft.com/office/drawing/2014/main" id="{6C27A900-5444-2272-4669-74F726FBD82A}"/>
              </a:ext>
            </a:extLst>
          </p:cNvPr>
          <p:cNvSpPr>
            <a:spLocks noGrp="1"/>
          </p:cNvSpPr>
          <p:nvPr>
            <p:ph idx="1"/>
          </p:nvPr>
        </p:nvSpPr>
        <p:spPr>
          <a:xfrm>
            <a:off x="6096000" y="1425649"/>
            <a:ext cx="6890084" cy="4634654"/>
          </a:xfrm>
        </p:spPr>
        <p:txBody>
          <a:bodyPr>
            <a:normAutofit/>
          </a:bodyPr>
          <a:lstStyle/>
          <a:p>
            <a:pPr>
              <a:buFont typeface="Arial" panose="020B0604020202020204" pitchFamily="34" charset="0"/>
              <a:buChar char="•"/>
            </a:pPr>
            <a:r>
              <a:rPr lang="es-AR" sz="1700" dirty="0"/>
              <a:t>Fallas de instalación en sistemas de antenas</a:t>
            </a:r>
          </a:p>
          <a:p>
            <a:pPr>
              <a:buFont typeface="Arial" panose="020B0604020202020204" pitchFamily="34" charset="0"/>
              <a:buChar char="•"/>
            </a:pPr>
            <a:r>
              <a:rPr lang="es-AR" sz="1700" dirty="0"/>
              <a:t>Efecto </a:t>
            </a:r>
            <a:r>
              <a:rPr lang="es-AR" sz="1700" dirty="0" err="1"/>
              <a:t>multicamino</a:t>
            </a:r>
            <a:endParaRPr lang="es-AR" sz="1700" dirty="0"/>
          </a:p>
          <a:p>
            <a:pPr>
              <a:buFont typeface="Arial" panose="020B0604020202020204" pitchFamily="34" charset="0"/>
              <a:buChar char="•"/>
            </a:pPr>
            <a:r>
              <a:rPr lang="es-AR" sz="1700" dirty="0"/>
              <a:t>Interferencias</a:t>
            </a:r>
          </a:p>
          <a:p>
            <a:pPr>
              <a:buFont typeface="Arial" panose="020B0604020202020204" pitchFamily="34" charset="0"/>
              <a:buChar char="•"/>
            </a:pPr>
            <a:r>
              <a:rPr lang="es-AR" sz="1700" dirty="0"/>
              <a:t>Ruido: clima, atmósfera, espacio, actividad solar</a:t>
            </a:r>
          </a:p>
          <a:p>
            <a:pPr>
              <a:buFont typeface="Arial" panose="020B0604020202020204" pitchFamily="34" charset="0"/>
              <a:buChar char="•"/>
            </a:pPr>
            <a:r>
              <a:rPr lang="es-AR" sz="1700" dirty="0"/>
              <a:t>Otras fuentes RF </a:t>
            </a:r>
          </a:p>
          <a:p>
            <a:pPr>
              <a:buFont typeface="Arial" panose="020B0604020202020204" pitchFamily="34" charset="0"/>
              <a:buChar char="•"/>
            </a:pPr>
            <a:r>
              <a:rPr lang="es-AR" sz="1700" dirty="0"/>
              <a:t>Ciberataques: </a:t>
            </a:r>
            <a:r>
              <a:rPr lang="es-AR" sz="1700" dirty="0" err="1"/>
              <a:t>jamming</a:t>
            </a:r>
            <a:r>
              <a:rPr lang="es-AR" sz="1700" dirty="0"/>
              <a:t>/</a:t>
            </a:r>
            <a:r>
              <a:rPr lang="es-AR" sz="1700" dirty="0" err="1"/>
              <a:t>spoofing</a:t>
            </a:r>
            <a:endParaRPr lang="es-AR" sz="1700" dirty="0"/>
          </a:p>
          <a:p>
            <a:pPr>
              <a:buFont typeface="Arial" panose="020B0604020202020204" pitchFamily="34" charset="0"/>
              <a:buChar char="•"/>
            </a:pPr>
            <a:r>
              <a:rPr lang="es-AR" sz="1700" dirty="0"/>
              <a:t>Emisiones fuera de banda (no intencionadas)</a:t>
            </a:r>
          </a:p>
          <a:p>
            <a:pPr>
              <a:buFont typeface="Arial" panose="020B0604020202020204" pitchFamily="34" charset="0"/>
              <a:buChar char="•"/>
            </a:pPr>
            <a:r>
              <a:rPr lang="es-AR" sz="1700" dirty="0"/>
              <a:t>Emisiones en banda (misma u otras constelaciones)</a:t>
            </a:r>
          </a:p>
        </p:txBody>
      </p:sp>
      <p:pic>
        <p:nvPicPr>
          <p:cNvPr id="3" name="Imagen 2">
            <a:extLst>
              <a:ext uri="{FF2B5EF4-FFF2-40B4-BE49-F238E27FC236}">
                <a16:creationId xmlns:a16="http://schemas.microsoft.com/office/drawing/2014/main" id="{A2FEB51F-D42A-9916-E296-DDB8B9D45B61}"/>
              </a:ext>
            </a:extLst>
          </p:cNvPr>
          <p:cNvPicPr>
            <a:picLocks noChangeAspect="1"/>
          </p:cNvPicPr>
          <p:nvPr/>
        </p:nvPicPr>
        <p:blipFill>
          <a:blip r:embed="rId2"/>
          <a:stretch>
            <a:fillRect/>
          </a:stretch>
        </p:blipFill>
        <p:spPr>
          <a:xfrm>
            <a:off x="299720" y="1333151"/>
            <a:ext cx="5638800" cy="2409825"/>
          </a:xfrm>
          <a:prstGeom prst="rect">
            <a:avLst/>
          </a:prstGeom>
        </p:spPr>
      </p:pic>
    </p:spTree>
    <p:extLst>
      <p:ext uri="{BB962C8B-B14F-4D97-AF65-F5344CB8AC3E}">
        <p14:creationId xmlns:p14="http://schemas.microsoft.com/office/powerpoint/2010/main" val="310052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noFill/>
        </p:spPr>
        <p:txBody>
          <a:bodyPr/>
          <a:lstStyle/>
          <a:p>
            <a:r>
              <a:rPr lang="es-MX" altLang="es-UY" dirty="0"/>
              <a:t>Sincronismo</a:t>
            </a:r>
            <a:endParaRPr lang="es-ES" altLang="es-UY" dirty="0"/>
          </a:p>
        </p:txBody>
      </p:sp>
      <p:sp>
        <p:nvSpPr>
          <p:cNvPr id="7171" name="Text Box 4"/>
          <p:cNvSpPr txBox="1">
            <a:spLocks noChangeArrowheads="1"/>
          </p:cNvSpPr>
          <p:nvPr/>
        </p:nvSpPr>
        <p:spPr bwMode="auto">
          <a:xfrm>
            <a:off x="9829800" y="547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es-ES" altLang="es-UY" sz="2400">
              <a:latin typeface="Times New Roman" panose="02020603050405020304" pitchFamily="18" charset="0"/>
            </a:endParaRPr>
          </a:p>
        </p:txBody>
      </p:sp>
      <p:sp>
        <p:nvSpPr>
          <p:cNvPr id="7172" name="Rectangle 6"/>
          <p:cNvSpPr>
            <a:spLocks noGrp="1" noChangeArrowheads="1"/>
          </p:cNvSpPr>
          <p:nvPr>
            <p:ph type="subTitle" idx="1"/>
          </p:nvPr>
        </p:nvSpPr>
        <p:spPr>
          <a:noFill/>
        </p:spPr>
        <p:txBody>
          <a:bodyPr/>
          <a:lstStyle/>
          <a:p>
            <a:pPr eaLnBrk="1" hangingPunct="1"/>
            <a:r>
              <a:rPr lang="es-ES" altLang="es-UY"/>
              <a:t>Introducción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3778"/>
                                        </p:tgtEl>
                                        <p:attrNameLst>
                                          <p:attrName>style.visibility</p:attrName>
                                        </p:attrNameLst>
                                      </p:cBhvr>
                                      <p:to>
                                        <p:strVal val="visible"/>
                                      </p:to>
                                    </p:set>
                                    <p:animEffect transition="in" filter="wipe(left)">
                                      <p:cBhvr>
                                        <p:cTn id="7" dur="500"/>
                                        <p:tgtEl>
                                          <p:spTgt spid="84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err="1"/>
              <a:t>Jamming</a:t>
            </a:r>
            <a:endParaRPr lang="es-UY" altLang="es-UY" dirty="0"/>
          </a:p>
        </p:txBody>
      </p:sp>
      <p:sp>
        <p:nvSpPr>
          <p:cNvPr id="6" name="Rectángulo 5">
            <a:extLst>
              <a:ext uri="{FF2B5EF4-FFF2-40B4-BE49-F238E27FC236}">
                <a16:creationId xmlns:a16="http://schemas.microsoft.com/office/drawing/2014/main" id="{D6BE6255-D01B-A74C-361E-9510B5D83950}"/>
              </a:ext>
            </a:extLst>
          </p:cNvPr>
          <p:cNvSpPr/>
          <p:nvPr/>
        </p:nvSpPr>
        <p:spPr>
          <a:xfrm>
            <a:off x="142875" y="4592300"/>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About</a:t>
            </a:r>
            <a:r>
              <a:rPr lang="es-ES" sz="1050" dirty="0">
                <a:solidFill>
                  <a:srgbClr val="000000"/>
                </a:solidFill>
                <a:latin typeface="DIN"/>
              </a:rPr>
              <a:t> </a:t>
            </a:r>
            <a:r>
              <a:rPr lang="es-ES" sz="1050" dirty="0" err="1">
                <a:solidFill>
                  <a:srgbClr val="000000"/>
                </a:solidFill>
                <a:latin typeface="DIN"/>
              </a:rPr>
              <a:t>Synchronization</a:t>
            </a:r>
            <a:r>
              <a:rPr lang="es-ES" sz="1050" dirty="0">
                <a:solidFill>
                  <a:srgbClr val="000000"/>
                </a:solidFill>
                <a:latin typeface="DIN"/>
              </a:rPr>
              <a:t> Solutions”, Albedo</a:t>
            </a:r>
          </a:p>
        </p:txBody>
      </p:sp>
      <p:sp>
        <p:nvSpPr>
          <p:cNvPr id="5" name="Marcador de contenido 2">
            <a:extLst>
              <a:ext uri="{FF2B5EF4-FFF2-40B4-BE49-F238E27FC236}">
                <a16:creationId xmlns:a16="http://schemas.microsoft.com/office/drawing/2014/main" id="{6C27A900-5444-2272-4669-74F726FBD82A}"/>
              </a:ext>
            </a:extLst>
          </p:cNvPr>
          <p:cNvSpPr>
            <a:spLocks noGrp="1"/>
          </p:cNvSpPr>
          <p:nvPr>
            <p:ph idx="1"/>
          </p:nvPr>
        </p:nvSpPr>
        <p:spPr>
          <a:xfrm>
            <a:off x="6096000" y="1425649"/>
            <a:ext cx="6890084" cy="4634654"/>
          </a:xfrm>
        </p:spPr>
        <p:txBody>
          <a:bodyPr>
            <a:normAutofit/>
          </a:bodyPr>
          <a:lstStyle/>
          <a:p>
            <a:pPr>
              <a:buFont typeface="Arial" panose="020B0604020202020204" pitchFamily="34" charset="0"/>
              <a:buChar char="•"/>
            </a:pPr>
            <a:r>
              <a:rPr lang="es-AR" sz="1700" dirty="0"/>
              <a:t>Señal de gran potencia en la misma banda que la señal GNSS</a:t>
            </a:r>
          </a:p>
          <a:p>
            <a:pPr>
              <a:buFont typeface="Arial" panose="020B0604020202020204" pitchFamily="34" charset="0"/>
              <a:buChar char="•"/>
            </a:pPr>
            <a:r>
              <a:rPr lang="es-AR" sz="1700" dirty="0"/>
              <a:t>Robar un auto (pérdida de posición GPS)</a:t>
            </a:r>
          </a:p>
          <a:p>
            <a:pPr>
              <a:buFont typeface="Arial" panose="020B0604020202020204" pitchFamily="34" charset="0"/>
              <a:buChar char="•"/>
            </a:pPr>
            <a:r>
              <a:rPr lang="es-AR" sz="1700" dirty="0"/>
              <a:t>Producir apagones</a:t>
            </a:r>
          </a:p>
        </p:txBody>
      </p:sp>
      <p:pic>
        <p:nvPicPr>
          <p:cNvPr id="8" name="Imagen 7">
            <a:extLst>
              <a:ext uri="{FF2B5EF4-FFF2-40B4-BE49-F238E27FC236}">
                <a16:creationId xmlns:a16="http://schemas.microsoft.com/office/drawing/2014/main" id="{07111398-37BF-EB25-2F04-8ACCE8B8F98C}"/>
              </a:ext>
            </a:extLst>
          </p:cNvPr>
          <p:cNvPicPr>
            <a:picLocks noChangeAspect="1"/>
          </p:cNvPicPr>
          <p:nvPr/>
        </p:nvPicPr>
        <p:blipFill>
          <a:blip r:embed="rId2"/>
          <a:stretch>
            <a:fillRect/>
          </a:stretch>
        </p:blipFill>
        <p:spPr>
          <a:xfrm>
            <a:off x="142875" y="1255712"/>
            <a:ext cx="5953125" cy="3228975"/>
          </a:xfrm>
          <a:prstGeom prst="rect">
            <a:avLst/>
          </a:prstGeom>
        </p:spPr>
      </p:pic>
      <p:pic>
        <p:nvPicPr>
          <p:cNvPr id="10" name="Imagen 9">
            <a:extLst>
              <a:ext uri="{FF2B5EF4-FFF2-40B4-BE49-F238E27FC236}">
                <a16:creationId xmlns:a16="http://schemas.microsoft.com/office/drawing/2014/main" id="{AB754A31-9E04-F94B-87CE-7C3385A84D79}"/>
              </a:ext>
            </a:extLst>
          </p:cNvPr>
          <p:cNvPicPr>
            <a:picLocks noChangeAspect="1"/>
          </p:cNvPicPr>
          <p:nvPr/>
        </p:nvPicPr>
        <p:blipFill>
          <a:blip r:embed="rId3"/>
          <a:stretch>
            <a:fillRect/>
          </a:stretch>
        </p:blipFill>
        <p:spPr>
          <a:xfrm>
            <a:off x="8586001" y="3138720"/>
            <a:ext cx="2454275" cy="1893122"/>
          </a:xfrm>
          <a:prstGeom prst="rect">
            <a:avLst/>
          </a:prstGeom>
        </p:spPr>
      </p:pic>
      <p:sp>
        <p:nvSpPr>
          <p:cNvPr id="12" name="CuadroTexto 11">
            <a:extLst>
              <a:ext uri="{FF2B5EF4-FFF2-40B4-BE49-F238E27FC236}">
                <a16:creationId xmlns:a16="http://schemas.microsoft.com/office/drawing/2014/main" id="{5447DBF9-3127-6859-DE09-8400D108F350}"/>
              </a:ext>
            </a:extLst>
          </p:cNvPr>
          <p:cNvSpPr txBox="1"/>
          <p:nvPr/>
        </p:nvSpPr>
        <p:spPr>
          <a:xfrm>
            <a:off x="8615679" y="4880840"/>
            <a:ext cx="6492240" cy="1015663"/>
          </a:xfrm>
          <a:prstGeom prst="rect">
            <a:avLst/>
          </a:prstGeom>
          <a:noFill/>
        </p:spPr>
        <p:txBody>
          <a:bodyPr wrap="square">
            <a:spAutoFit/>
          </a:bodyPr>
          <a:lstStyle/>
          <a:p>
            <a:pPr algn="l"/>
            <a:endParaRPr lang="es-AR" sz="9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s-AR" sz="1700" dirty="0">
                <a:solidFill>
                  <a:schemeClr val="tx1">
                    <a:lumMod val="75000"/>
                    <a:lumOff val="25000"/>
                  </a:schemeClr>
                </a:solidFill>
              </a:rPr>
              <a:t>Antena “Anti </a:t>
            </a:r>
            <a:r>
              <a:rPr lang="es-AR" sz="1700" dirty="0" err="1">
                <a:solidFill>
                  <a:schemeClr val="tx1">
                    <a:lumMod val="75000"/>
                    <a:lumOff val="25000"/>
                  </a:schemeClr>
                </a:solidFill>
              </a:rPr>
              <a:t>Jamming</a:t>
            </a:r>
            <a:r>
              <a:rPr lang="es-AR" sz="1700" dirty="0">
                <a:solidFill>
                  <a:schemeClr val="tx1">
                    <a:lumMod val="75000"/>
                    <a:lumOff val="25000"/>
                  </a:schemeClr>
                </a:solidFill>
              </a:rPr>
              <a:t>” </a:t>
            </a:r>
          </a:p>
          <a:p>
            <a:pPr marL="285750" indent="-285750">
              <a:buFont typeface="Arial" panose="020B0604020202020204" pitchFamily="34" charset="0"/>
              <a:buChar char="•"/>
            </a:pPr>
            <a:r>
              <a:rPr lang="es-AR" sz="1700" dirty="0">
                <a:solidFill>
                  <a:schemeClr val="tx1">
                    <a:lumMod val="75000"/>
                    <a:lumOff val="25000"/>
                  </a:schemeClr>
                </a:solidFill>
              </a:rPr>
              <a:t>Adaptive digital </a:t>
            </a:r>
            <a:r>
              <a:rPr lang="es-AR" sz="1700" dirty="0" err="1">
                <a:solidFill>
                  <a:schemeClr val="tx1">
                    <a:lumMod val="75000"/>
                    <a:lumOff val="25000"/>
                  </a:schemeClr>
                </a:solidFill>
              </a:rPr>
              <a:t>nulling</a:t>
            </a:r>
            <a:endParaRPr lang="es-AR" sz="1700" dirty="0">
              <a:solidFill>
                <a:schemeClr val="tx1">
                  <a:lumMod val="75000"/>
                  <a:lumOff val="25000"/>
                </a:schemeClr>
              </a:solidFill>
            </a:endParaRPr>
          </a:p>
          <a:p>
            <a:pPr marL="285750" indent="-285750">
              <a:buFont typeface="Arial" panose="020B0604020202020204" pitchFamily="34" charset="0"/>
              <a:buChar char="•"/>
            </a:pPr>
            <a:r>
              <a:rPr lang="es-AR" sz="1700" dirty="0" err="1">
                <a:solidFill>
                  <a:schemeClr val="tx1">
                    <a:lumMod val="75000"/>
                    <a:lumOff val="25000"/>
                  </a:schemeClr>
                </a:solidFill>
              </a:rPr>
              <a:t>Jammer</a:t>
            </a:r>
            <a:r>
              <a:rPr lang="es-AR" sz="1700" dirty="0">
                <a:solidFill>
                  <a:schemeClr val="tx1">
                    <a:lumMod val="75000"/>
                    <a:lumOff val="25000"/>
                  </a:schemeClr>
                </a:solidFill>
              </a:rPr>
              <a:t> </a:t>
            </a:r>
            <a:r>
              <a:rPr lang="es-AR" sz="1700" dirty="0" err="1">
                <a:solidFill>
                  <a:schemeClr val="tx1">
                    <a:lumMod val="75000"/>
                    <a:lumOff val="25000"/>
                  </a:schemeClr>
                </a:solidFill>
              </a:rPr>
              <a:t>direction-finding</a:t>
            </a:r>
            <a:endParaRPr lang="es-AR" sz="1700" dirty="0">
              <a:solidFill>
                <a:schemeClr val="tx1">
                  <a:lumMod val="75000"/>
                  <a:lumOff val="25000"/>
                </a:schemeClr>
              </a:solidFill>
            </a:endParaRPr>
          </a:p>
        </p:txBody>
      </p:sp>
    </p:spTree>
    <p:extLst>
      <p:ext uri="{BB962C8B-B14F-4D97-AF65-F5344CB8AC3E}">
        <p14:creationId xmlns:p14="http://schemas.microsoft.com/office/powerpoint/2010/main" val="387358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err="1"/>
              <a:t>Jamming</a:t>
            </a:r>
            <a:endParaRPr lang="es-UY" altLang="es-UY" dirty="0"/>
          </a:p>
        </p:txBody>
      </p:sp>
      <p:sp>
        <p:nvSpPr>
          <p:cNvPr id="5" name="Marcador de contenido 2">
            <a:extLst>
              <a:ext uri="{FF2B5EF4-FFF2-40B4-BE49-F238E27FC236}">
                <a16:creationId xmlns:a16="http://schemas.microsoft.com/office/drawing/2014/main" id="{6C27A900-5444-2272-4669-74F726FBD82A}"/>
              </a:ext>
            </a:extLst>
          </p:cNvPr>
          <p:cNvSpPr>
            <a:spLocks noGrp="1"/>
          </p:cNvSpPr>
          <p:nvPr>
            <p:ph idx="1"/>
          </p:nvPr>
        </p:nvSpPr>
        <p:spPr>
          <a:xfrm>
            <a:off x="8534400" y="1608529"/>
            <a:ext cx="6890084" cy="4634654"/>
          </a:xfrm>
        </p:spPr>
        <p:txBody>
          <a:bodyPr>
            <a:normAutofit/>
          </a:bodyPr>
          <a:lstStyle/>
          <a:p>
            <a:pPr>
              <a:buFont typeface="Arial" panose="020B0604020202020204" pitchFamily="34" charset="0"/>
              <a:buChar char="•"/>
            </a:pPr>
            <a:r>
              <a:rPr lang="es-AR" sz="1700" dirty="0"/>
              <a:t>Eventos de </a:t>
            </a:r>
            <a:r>
              <a:rPr lang="es-AR" sz="1700" dirty="0" err="1"/>
              <a:t>Jamming</a:t>
            </a:r>
            <a:r>
              <a:rPr lang="es-AR" sz="1700" dirty="0"/>
              <a:t> reportados</a:t>
            </a:r>
          </a:p>
          <a:p>
            <a:pPr>
              <a:buFont typeface="Arial" panose="020B0604020202020204" pitchFamily="34" charset="0"/>
              <a:buChar char="•"/>
            </a:pPr>
            <a:r>
              <a:rPr lang="es-AR" sz="1700" dirty="0"/>
              <a:t>2016-2018</a:t>
            </a:r>
          </a:p>
        </p:txBody>
      </p:sp>
      <p:pic>
        <p:nvPicPr>
          <p:cNvPr id="3" name="Imagen 2">
            <a:extLst>
              <a:ext uri="{FF2B5EF4-FFF2-40B4-BE49-F238E27FC236}">
                <a16:creationId xmlns:a16="http://schemas.microsoft.com/office/drawing/2014/main" id="{D6756C1B-C62A-08B3-56F5-F4B78B0E4542}"/>
              </a:ext>
            </a:extLst>
          </p:cNvPr>
          <p:cNvPicPr>
            <a:picLocks noChangeAspect="1"/>
          </p:cNvPicPr>
          <p:nvPr/>
        </p:nvPicPr>
        <p:blipFill>
          <a:blip r:embed="rId2"/>
          <a:stretch>
            <a:fillRect/>
          </a:stretch>
        </p:blipFill>
        <p:spPr>
          <a:xfrm>
            <a:off x="289606" y="1311910"/>
            <a:ext cx="7656783" cy="4016058"/>
          </a:xfrm>
          <a:prstGeom prst="rect">
            <a:avLst/>
          </a:prstGeom>
        </p:spPr>
      </p:pic>
      <p:sp>
        <p:nvSpPr>
          <p:cNvPr id="4" name="Rectángulo 3">
            <a:extLst>
              <a:ext uri="{FF2B5EF4-FFF2-40B4-BE49-F238E27FC236}">
                <a16:creationId xmlns:a16="http://schemas.microsoft.com/office/drawing/2014/main" id="{7504E34E-1982-3CE5-CEE0-80688D3B71E3}"/>
              </a:ext>
            </a:extLst>
          </p:cNvPr>
          <p:cNvSpPr/>
          <p:nvPr/>
        </p:nvSpPr>
        <p:spPr>
          <a:xfrm>
            <a:off x="8694853" y="5499273"/>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“WSTS 2019 SYNC Masters”, Marc A. Weiss</a:t>
            </a:r>
          </a:p>
        </p:txBody>
      </p:sp>
    </p:spTree>
    <p:extLst>
      <p:ext uri="{BB962C8B-B14F-4D97-AF65-F5344CB8AC3E}">
        <p14:creationId xmlns:p14="http://schemas.microsoft.com/office/powerpoint/2010/main" val="54856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err="1"/>
              <a:t>Spoofing</a:t>
            </a:r>
            <a:endParaRPr lang="es-UY" altLang="es-UY" dirty="0"/>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About</a:t>
            </a:r>
            <a:r>
              <a:rPr lang="es-ES" sz="1050" dirty="0">
                <a:solidFill>
                  <a:srgbClr val="000000"/>
                </a:solidFill>
                <a:latin typeface="DIN"/>
              </a:rPr>
              <a:t> </a:t>
            </a:r>
            <a:r>
              <a:rPr lang="es-ES" sz="1050" dirty="0" err="1">
                <a:solidFill>
                  <a:srgbClr val="000000"/>
                </a:solidFill>
                <a:latin typeface="DIN"/>
              </a:rPr>
              <a:t>Synchronization</a:t>
            </a:r>
            <a:r>
              <a:rPr lang="es-ES" sz="1050" dirty="0">
                <a:solidFill>
                  <a:srgbClr val="000000"/>
                </a:solidFill>
                <a:latin typeface="DIN"/>
              </a:rPr>
              <a:t> Solutions”, Albedo</a:t>
            </a:r>
          </a:p>
        </p:txBody>
      </p:sp>
      <p:sp>
        <p:nvSpPr>
          <p:cNvPr id="5" name="Marcador de contenido 2">
            <a:extLst>
              <a:ext uri="{FF2B5EF4-FFF2-40B4-BE49-F238E27FC236}">
                <a16:creationId xmlns:a16="http://schemas.microsoft.com/office/drawing/2014/main" id="{6C27A900-5444-2272-4669-74F726FBD82A}"/>
              </a:ext>
            </a:extLst>
          </p:cNvPr>
          <p:cNvSpPr>
            <a:spLocks noGrp="1"/>
          </p:cNvSpPr>
          <p:nvPr>
            <p:ph idx="1"/>
          </p:nvPr>
        </p:nvSpPr>
        <p:spPr>
          <a:xfrm>
            <a:off x="6096000" y="1425649"/>
            <a:ext cx="6890084" cy="4634654"/>
          </a:xfrm>
        </p:spPr>
        <p:txBody>
          <a:bodyPr>
            <a:normAutofit/>
          </a:bodyPr>
          <a:lstStyle/>
          <a:p>
            <a:pPr>
              <a:buFont typeface="Arial" panose="020B0604020202020204" pitchFamily="34" charset="0"/>
              <a:buChar char="•"/>
            </a:pPr>
            <a:r>
              <a:rPr lang="es-AR" sz="1700" dirty="0"/>
              <a:t>Señal idéntica a la GNSS pero con otra posición</a:t>
            </a:r>
          </a:p>
        </p:txBody>
      </p:sp>
      <p:pic>
        <p:nvPicPr>
          <p:cNvPr id="3" name="Imagen 2">
            <a:extLst>
              <a:ext uri="{FF2B5EF4-FFF2-40B4-BE49-F238E27FC236}">
                <a16:creationId xmlns:a16="http://schemas.microsoft.com/office/drawing/2014/main" id="{A6D8C9CB-6BB3-A347-92FE-421FEBE00FA2}"/>
              </a:ext>
            </a:extLst>
          </p:cNvPr>
          <p:cNvPicPr>
            <a:picLocks noChangeAspect="1"/>
          </p:cNvPicPr>
          <p:nvPr/>
        </p:nvPicPr>
        <p:blipFill>
          <a:blip r:embed="rId2"/>
          <a:stretch>
            <a:fillRect/>
          </a:stretch>
        </p:blipFill>
        <p:spPr>
          <a:xfrm>
            <a:off x="595947" y="2163546"/>
            <a:ext cx="6180773" cy="3158859"/>
          </a:xfrm>
          <a:prstGeom prst="rect">
            <a:avLst/>
          </a:prstGeom>
        </p:spPr>
      </p:pic>
    </p:spTree>
    <p:extLst>
      <p:ext uri="{BB962C8B-B14F-4D97-AF65-F5344CB8AC3E}">
        <p14:creationId xmlns:p14="http://schemas.microsoft.com/office/powerpoint/2010/main" val="41092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noFill/>
        </p:spPr>
        <p:txBody>
          <a:bodyPr/>
          <a:lstStyle/>
          <a:p>
            <a:r>
              <a:rPr lang="es-MX" altLang="es-UY" dirty="0"/>
              <a:t>Sincronismo</a:t>
            </a:r>
            <a:endParaRPr lang="es-ES" altLang="es-UY" dirty="0"/>
          </a:p>
        </p:txBody>
      </p:sp>
      <p:sp>
        <p:nvSpPr>
          <p:cNvPr id="7171" name="Text Box 4"/>
          <p:cNvSpPr txBox="1">
            <a:spLocks noChangeArrowheads="1"/>
          </p:cNvSpPr>
          <p:nvPr/>
        </p:nvSpPr>
        <p:spPr bwMode="auto">
          <a:xfrm>
            <a:off x="9829800" y="547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es-ES" altLang="es-UY" sz="2400">
              <a:latin typeface="Times New Roman" panose="02020603050405020304" pitchFamily="18" charset="0"/>
            </a:endParaRPr>
          </a:p>
        </p:txBody>
      </p:sp>
      <p:sp>
        <p:nvSpPr>
          <p:cNvPr id="7172" name="Rectangle 6"/>
          <p:cNvSpPr>
            <a:spLocks noGrp="1" noChangeArrowheads="1"/>
          </p:cNvSpPr>
          <p:nvPr>
            <p:ph type="subTitle" idx="1"/>
          </p:nvPr>
        </p:nvSpPr>
        <p:spPr>
          <a:noFill/>
        </p:spPr>
        <p:txBody>
          <a:bodyPr/>
          <a:lstStyle/>
          <a:p>
            <a:pPr eaLnBrk="1" hangingPunct="1"/>
            <a:r>
              <a:rPr lang="es-ES" altLang="es-UY" dirty="0"/>
              <a:t>OSCILADORES</a:t>
            </a:r>
          </a:p>
        </p:txBody>
      </p:sp>
    </p:spTree>
    <p:extLst>
      <p:ext uri="{BB962C8B-B14F-4D97-AF65-F5344CB8AC3E}">
        <p14:creationId xmlns:p14="http://schemas.microsoft.com/office/powerpoint/2010/main" val="18726605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3778"/>
                                        </p:tgtEl>
                                        <p:attrNameLst>
                                          <p:attrName>style.visibility</p:attrName>
                                        </p:attrNameLst>
                                      </p:cBhvr>
                                      <p:to>
                                        <p:strVal val="visible"/>
                                      </p:to>
                                    </p:set>
                                    <p:animEffect transition="in" filter="wipe(left)">
                                      <p:cBhvr>
                                        <p:cTn id="7" dur="500"/>
                                        <p:tgtEl>
                                          <p:spTgt spid="84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Osciladores: diferentes precisiones</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Summary</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a:t>
            </a:r>
            <a:r>
              <a:rPr lang="es-ES" sz="1050" dirty="0" err="1">
                <a:solidFill>
                  <a:srgbClr val="000000"/>
                </a:solidFill>
                <a:latin typeface="DIN"/>
              </a:rPr>
              <a:t>Capability</a:t>
            </a:r>
            <a:r>
              <a:rPr lang="es-ES" sz="1050" dirty="0">
                <a:solidFill>
                  <a:srgbClr val="000000"/>
                </a:solidFill>
                <a:latin typeface="DIN"/>
              </a:rPr>
              <a:t>”, Microchip</a:t>
            </a:r>
          </a:p>
        </p:txBody>
      </p:sp>
      <p:pic>
        <p:nvPicPr>
          <p:cNvPr id="11" name="Imagen 10">
            <a:extLst>
              <a:ext uri="{FF2B5EF4-FFF2-40B4-BE49-F238E27FC236}">
                <a16:creationId xmlns:a16="http://schemas.microsoft.com/office/drawing/2014/main" id="{63AAEF1D-9D77-AC09-9403-225B763DF1B4}"/>
              </a:ext>
            </a:extLst>
          </p:cNvPr>
          <p:cNvPicPr>
            <a:picLocks noChangeAspect="1"/>
          </p:cNvPicPr>
          <p:nvPr/>
        </p:nvPicPr>
        <p:blipFill>
          <a:blip r:embed="rId2"/>
          <a:stretch>
            <a:fillRect/>
          </a:stretch>
        </p:blipFill>
        <p:spPr>
          <a:xfrm>
            <a:off x="0" y="1804951"/>
            <a:ext cx="12192000" cy="3248098"/>
          </a:xfrm>
          <a:prstGeom prst="rect">
            <a:avLst/>
          </a:prstGeom>
        </p:spPr>
      </p:pic>
    </p:spTree>
    <p:extLst>
      <p:ext uri="{BB962C8B-B14F-4D97-AF65-F5344CB8AC3E}">
        <p14:creationId xmlns:p14="http://schemas.microsoft.com/office/powerpoint/2010/main" val="93396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Relojes atómicos</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Summary</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a:t>
            </a:r>
            <a:r>
              <a:rPr lang="es-ES" sz="1050" dirty="0" err="1">
                <a:solidFill>
                  <a:srgbClr val="000000"/>
                </a:solidFill>
                <a:latin typeface="DIN"/>
              </a:rPr>
              <a:t>Capability</a:t>
            </a:r>
            <a:r>
              <a:rPr lang="es-ES" sz="1050" dirty="0">
                <a:solidFill>
                  <a:srgbClr val="000000"/>
                </a:solidFill>
                <a:latin typeface="DIN"/>
              </a:rPr>
              <a:t>”, Microchip</a:t>
            </a:r>
          </a:p>
        </p:txBody>
      </p:sp>
      <p:pic>
        <p:nvPicPr>
          <p:cNvPr id="3" name="Imagen 2">
            <a:extLst>
              <a:ext uri="{FF2B5EF4-FFF2-40B4-BE49-F238E27FC236}">
                <a16:creationId xmlns:a16="http://schemas.microsoft.com/office/drawing/2014/main" id="{ECCF65BB-ED0B-4FAB-63C2-FF58781879CB}"/>
              </a:ext>
            </a:extLst>
          </p:cNvPr>
          <p:cNvPicPr>
            <a:picLocks noChangeAspect="1"/>
          </p:cNvPicPr>
          <p:nvPr/>
        </p:nvPicPr>
        <p:blipFill>
          <a:blip r:embed="rId2"/>
          <a:stretch>
            <a:fillRect/>
          </a:stretch>
        </p:blipFill>
        <p:spPr>
          <a:xfrm>
            <a:off x="787400" y="1525135"/>
            <a:ext cx="5308600" cy="3572010"/>
          </a:xfrm>
          <a:prstGeom prst="rect">
            <a:avLst/>
          </a:prstGeom>
        </p:spPr>
      </p:pic>
      <p:pic>
        <p:nvPicPr>
          <p:cNvPr id="5" name="Imagen 4">
            <a:extLst>
              <a:ext uri="{FF2B5EF4-FFF2-40B4-BE49-F238E27FC236}">
                <a16:creationId xmlns:a16="http://schemas.microsoft.com/office/drawing/2014/main" id="{54106080-77BE-4B3E-7654-042AD867A2CE}"/>
              </a:ext>
            </a:extLst>
          </p:cNvPr>
          <p:cNvPicPr>
            <a:picLocks noChangeAspect="1"/>
          </p:cNvPicPr>
          <p:nvPr/>
        </p:nvPicPr>
        <p:blipFill>
          <a:blip r:embed="rId3"/>
          <a:stretch>
            <a:fillRect/>
          </a:stretch>
        </p:blipFill>
        <p:spPr>
          <a:xfrm>
            <a:off x="7457440" y="1644471"/>
            <a:ext cx="4325620" cy="2732583"/>
          </a:xfrm>
          <a:prstGeom prst="rect">
            <a:avLst/>
          </a:prstGeom>
        </p:spPr>
      </p:pic>
    </p:spTree>
    <p:extLst>
      <p:ext uri="{BB962C8B-B14F-4D97-AF65-F5344CB8AC3E}">
        <p14:creationId xmlns:p14="http://schemas.microsoft.com/office/powerpoint/2010/main" val="2927333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normAutofit fontScale="90000"/>
          </a:bodyPr>
          <a:lstStyle/>
          <a:p>
            <a:r>
              <a:rPr lang="es-UY" altLang="es-UY" dirty="0"/>
              <a:t>Reloj atómico: Principio de funcionamiento</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“Osciladores de Rubidio”, J. Mauricio López, CENAM</a:t>
            </a:r>
          </a:p>
        </p:txBody>
      </p:sp>
      <p:sp>
        <p:nvSpPr>
          <p:cNvPr id="3" name="CuadroTexto 2">
            <a:extLst>
              <a:ext uri="{FF2B5EF4-FFF2-40B4-BE49-F238E27FC236}">
                <a16:creationId xmlns:a16="http://schemas.microsoft.com/office/drawing/2014/main" id="{F96FD989-6219-712D-1614-BB02E436A343}"/>
              </a:ext>
            </a:extLst>
          </p:cNvPr>
          <p:cNvSpPr txBox="1"/>
          <p:nvPr/>
        </p:nvSpPr>
        <p:spPr>
          <a:xfrm>
            <a:off x="7977535" y="2605087"/>
            <a:ext cx="2409521" cy="923330"/>
          </a:xfrm>
          <a:prstGeom prst="rect">
            <a:avLst/>
          </a:prstGeom>
          <a:noFill/>
        </p:spPr>
        <p:txBody>
          <a:bodyPr wrap="square">
            <a:spAutoFit/>
          </a:bodyPr>
          <a:lstStyle/>
          <a:p>
            <a:r>
              <a:rPr lang="es-AR" sz="1800" b="0" i="0" u="none" strike="noStrike" baseline="0" dirty="0">
                <a:solidFill>
                  <a:srgbClr val="090A0E"/>
                </a:solidFill>
                <a:latin typeface="Calibri" panose="020F0502020204030204" pitchFamily="34" charset="0"/>
              </a:rPr>
              <a:t>9.19263177 GHz (Cs)</a:t>
            </a:r>
          </a:p>
          <a:p>
            <a:r>
              <a:rPr lang="es-AR" sz="1800" b="0" i="0" u="none" strike="noStrike" baseline="0" dirty="0">
                <a:solidFill>
                  <a:srgbClr val="090A0E"/>
                </a:solidFill>
                <a:latin typeface="Calibri" panose="020F0502020204030204" pitchFamily="34" charset="0"/>
              </a:rPr>
              <a:t>6.83468261 GHz (Rb)</a:t>
            </a:r>
          </a:p>
          <a:p>
            <a:r>
              <a:rPr lang="es-AR" sz="1800" b="0" i="0" u="none" strike="noStrike" baseline="0" dirty="0">
                <a:solidFill>
                  <a:srgbClr val="090A0E"/>
                </a:solidFill>
                <a:latin typeface="Calibri" panose="020F0502020204030204" pitchFamily="34" charset="0"/>
              </a:rPr>
              <a:t>1.42040575 GHz (H)</a:t>
            </a:r>
            <a:endParaRPr lang="es-AR" dirty="0"/>
          </a:p>
        </p:txBody>
      </p:sp>
      <p:pic>
        <p:nvPicPr>
          <p:cNvPr id="4" name="Imagen 3">
            <a:extLst>
              <a:ext uri="{FF2B5EF4-FFF2-40B4-BE49-F238E27FC236}">
                <a16:creationId xmlns:a16="http://schemas.microsoft.com/office/drawing/2014/main" id="{116E4F83-6805-0924-110A-B01A2608BE2B}"/>
              </a:ext>
            </a:extLst>
          </p:cNvPr>
          <p:cNvPicPr>
            <a:picLocks noChangeAspect="1"/>
          </p:cNvPicPr>
          <p:nvPr/>
        </p:nvPicPr>
        <p:blipFill>
          <a:blip r:embed="rId2"/>
          <a:stretch>
            <a:fillRect/>
          </a:stretch>
        </p:blipFill>
        <p:spPr>
          <a:xfrm>
            <a:off x="510858" y="2605087"/>
            <a:ext cx="6223618" cy="3043238"/>
          </a:xfrm>
          <a:prstGeom prst="rect">
            <a:avLst/>
          </a:prstGeom>
        </p:spPr>
      </p:pic>
      <p:sp>
        <p:nvSpPr>
          <p:cNvPr id="8" name="CuadroTexto 7">
            <a:extLst>
              <a:ext uri="{FF2B5EF4-FFF2-40B4-BE49-F238E27FC236}">
                <a16:creationId xmlns:a16="http://schemas.microsoft.com/office/drawing/2014/main" id="{C1983C44-0E30-A011-D3B0-3DCBCB7332D8}"/>
              </a:ext>
            </a:extLst>
          </p:cNvPr>
          <p:cNvSpPr txBox="1"/>
          <p:nvPr/>
        </p:nvSpPr>
        <p:spPr>
          <a:xfrm>
            <a:off x="418495" y="1808110"/>
            <a:ext cx="4641185" cy="369332"/>
          </a:xfrm>
          <a:prstGeom prst="rect">
            <a:avLst/>
          </a:prstGeom>
          <a:noFill/>
        </p:spPr>
        <p:txBody>
          <a:bodyPr wrap="square">
            <a:spAutoFit/>
          </a:bodyPr>
          <a:lstStyle/>
          <a:p>
            <a:r>
              <a:rPr lang="es-AR" sz="1800" b="0" i="0" u="none" strike="noStrike" baseline="0" dirty="0">
                <a:solidFill>
                  <a:srgbClr val="090A0E"/>
                </a:solidFill>
                <a:latin typeface="Calibri" panose="020F0502020204030204" pitchFamily="34" charset="0"/>
              </a:rPr>
              <a:t>Bombeo óptico genera transiciones electrónicas</a:t>
            </a:r>
            <a:endParaRPr lang="es-AR" dirty="0"/>
          </a:p>
        </p:txBody>
      </p:sp>
    </p:spTree>
    <p:extLst>
      <p:ext uri="{BB962C8B-B14F-4D97-AF65-F5344CB8AC3E}">
        <p14:creationId xmlns:p14="http://schemas.microsoft.com/office/powerpoint/2010/main" val="72395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Reloj atómico: Diagrama simplificado</a:t>
            </a:r>
          </a:p>
        </p:txBody>
      </p:sp>
      <p:pic>
        <p:nvPicPr>
          <p:cNvPr id="5" name="Imagen 4">
            <a:extLst>
              <a:ext uri="{FF2B5EF4-FFF2-40B4-BE49-F238E27FC236}">
                <a16:creationId xmlns:a16="http://schemas.microsoft.com/office/drawing/2014/main" id="{38B6DB8C-62C0-C320-6972-0ED509ED69A5}"/>
              </a:ext>
            </a:extLst>
          </p:cNvPr>
          <p:cNvPicPr>
            <a:picLocks noChangeAspect="1"/>
          </p:cNvPicPr>
          <p:nvPr/>
        </p:nvPicPr>
        <p:blipFill>
          <a:blip r:embed="rId2"/>
          <a:stretch>
            <a:fillRect/>
          </a:stretch>
        </p:blipFill>
        <p:spPr>
          <a:xfrm>
            <a:off x="243840" y="1814512"/>
            <a:ext cx="5200650" cy="3228975"/>
          </a:xfrm>
          <a:prstGeom prst="rect">
            <a:avLst/>
          </a:prstGeom>
        </p:spPr>
      </p:pic>
      <p:sp>
        <p:nvSpPr>
          <p:cNvPr id="6" name="Rectángulo 5">
            <a:extLst>
              <a:ext uri="{FF2B5EF4-FFF2-40B4-BE49-F238E27FC236}">
                <a16:creationId xmlns:a16="http://schemas.microsoft.com/office/drawing/2014/main" id="{D6BE6255-D01B-A74C-361E-9510B5D83950}"/>
              </a:ext>
            </a:extLst>
          </p:cNvPr>
          <p:cNvSpPr/>
          <p:nvPr/>
        </p:nvSpPr>
        <p:spPr>
          <a:xfrm>
            <a:off x="446824" y="5478073"/>
            <a:ext cx="3096145"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“PTP Test Guide”, Albedo</a:t>
            </a:r>
          </a:p>
        </p:txBody>
      </p:sp>
      <p:pic>
        <p:nvPicPr>
          <p:cNvPr id="7" name="Imagen 6">
            <a:extLst>
              <a:ext uri="{FF2B5EF4-FFF2-40B4-BE49-F238E27FC236}">
                <a16:creationId xmlns:a16="http://schemas.microsoft.com/office/drawing/2014/main" id="{BB05487A-8153-81F3-211E-58F70714E91D}"/>
              </a:ext>
            </a:extLst>
          </p:cNvPr>
          <p:cNvPicPr>
            <a:picLocks noChangeAspect="1"/>
          </p:cNvPicPr>
          <p:nvPr/>
        </p:nvPicPr>
        <p:blipFill>
          <a:blip r:embed="rId3"/>
          <a:stretch>
            <a:fillRect/>
          </a:stretch>
        </p:blipFill>
        <p:spPr>
          <a:xfrm>
            <a:off x="7274560" y="1979653"/>
            <a:ext cx="4048125" cy="1943100"/>
          </a:xfrm>
          <a:prstGeom prst="rect">
            <a:avLst/>
          </a:prstGeom>
        </p:spPr>
      </p:pic>
    </p:spTree>
    <p:extLst>
      <p:ext uri="{BB962C8B-B14F-4D97-AF65-F5344CB8AC3E}">
        <p14:creationId xmlns:p14="http://schemas.microsoft.com/office/powerpoint/2010/main" val="2655384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Cs vs H : estabilidad y deriva</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Summary</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a:t>
            </a:r>
            <a:r>
              <a:rPr lang="es-ES" sz="1050" dirty="0" err="1">
                <a:solidFill>
                  <a:srgbClr val="000000"/>
                </a:solidFill>
                <a:latin typeface="DIN"/>
              </a:rPr>
              <a:t>Capability</a:t>
            </a:r>
            <a:r>
              <a:rPr lang="es-ES" sz="1050" dirty="0">
                <a:solidFill>
                  <a:srgbClr val="000000"/>
                </a:solidFill>
                <a:latin typeface="DIN"/>
              </a:rPr>
              <a:t>”, Microchip</a:t>
            </a:r>
          </a:p>
        </p:txBody>
      </p:sp>
      <p:pic>
        <p:nvPicPr>
          <p:cNvPr id="4" name="Imagen 3">
            <a:extLst>
              <a:ext uri="{FF2B5EF4-FFF2-40B4-BE49-F238E27FC236}">
                <a16:creationId xmlns:a16="http://schemas.microsoft.com/office/drawing/2014/main" id="{72BA9C6D-9079-FEEA-3322-EB39240471D2}"/>
              </a:ext>
            </a:extLst>
          </p:cNvPr>
          <p:cNvPicPr>
            <a:picLocks noChangeAspect="1"/>
          </p:cNvPicPr>
          <p:nvPr/>
        </p:nvPicPr>
        <p:blipFill>
          <a:blip r:embed="rId2"/>
          <a:stretch>
            <a:fillRect/>
          </a:stretch>
        </p:blipFill>
        <p:spPr>
          <a:xfrm>
            <a:off x="213360" y="1560677"/>
            <a:ext cx="5630734" cy="3291204"/>
          </a:xfrm>
          <a:prstGeom prst="rect">
            <a:avLst/>
          </a:prstGeom>
        </p:spPr>
      </p:pic>
      <p:pic>
        <p:nvPicPr>
          <p:cNvPr id="7" name="Imagen 6">
            <a:extLst>
              <a:ext uri="{FF2B5EF4-FFF2-40B4-BE49-F238E27FC236}">
                <a16:creationId xmlns:a16="http://schemas.microsoft.com/office/drawing/2014/main" id="{8F6909B8-952E-A632-DE4D-D774B2A487B0}"/>
              </a:ext>
            </a:extLst>
          </p:cNvPr>
          <p:cNvPicPr>
            <a:picLocks noChangeAspect="1"/>
          </p:cNvPicPr>
          <p:nvPr/>
        </p:nvPicPr>
        <p:blipFill>
          <a:blip r:embed="rId3"/>
          <a:stretch>
            <a:fillRect/>
          </a:stretch>
        </p:blipFill>
        <p:spPr>
          <a:xfrm>
            <a:off x="6347908" y="1466214"/>
            <a:ext cx="5293360" cy="3480130"/>
          </a:xfrm>
          <a:prstGeom prst="rect">
            <a:avLst/>
          </a:prstGeom>
        </p:spPr>
      </p:pic>
    </p:spTree>
    <p:extLst>
      <p:ext uri="{BB962C8B-B14F-4D97-AF65-F5344CB8AC3E}">
        <p14:creationId xmlns:p14="http://schemas.microsoft.com/office/powerpoint/2010/main" val="2769540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Rubidio: ventajas</a:t>
            </a:r>
          </a:p>
        </p:txBody>
      </p:sp>
      <p:sp>
        <p:nvSpPr>
          <p:cNvPr id="2" name="CuadroTexto 1">
            <a:extLst>
              <a:ext uri="{FF2B5EF4-FFF2-40B4-BE49-F238E27FC236}">
                <a16:creationId xmlns:a16="http://schemas.microsoft.com/office/drawing/2014/main" id="{0208B46B-7284-5A39-A343-00989A177CC9}"/>
              </a:ext>
            </a:extLst>
          </p:cNvPr>
          <p:cNvSpPr txBox="1"/>
          <p:nvPr/>
        </p:nvSpPr>
        <p:spPr>
          <a:xfrm>
            <a:off x="418495" y="1808110"/>
            <a:ext cx="7618065" cy="2308324"/>
          </a:xfrm>
          <a:prstGeom prst="rect">
            <a:avLst/>
          </a:prstGeom>
          <a:noFill/>
        </p:spPr>
        <p:txBody>
          <a:bodyPr wrap="square">
            <a:spAutoFit/>
          </a:bodyPr>
          <a:lstStyle/>
          <a:p>
            <a:pPr marL="285750" indent="-285750">
              <a:buFont typeface="Arial" panose="020B0604020202020204" pitchFamily="34" charset="0"/>
              <a:buChar char="•"/>
            </a:pPr>
            <a:r>
              <a:rPr lang="es-AR" dirty="0">
                <a:solidFill>
                  <a:srgbClr val="090A0E"/>
                </a:solidFill>
                <a:latin typeface="Calibri" panose="020F0502020204030204" pitchFamily="34" charset="0"/>
              </a:rPr>
              <a:t>Tamaño compacto</a:t>
            </a:r>
          </a:p>
          <a:p>
            <a:pPr marL="285750" indent="-285750">
              <a:buFont typeface="Arial" panose="020B0604020202020204" pitchFamily="34" charset="0"/>
              <a:buChar char="•"/>
            </a:pPr>
            <a:r>
              <a:rPr lang="es-AR" dirty="0">
                <a:solidFill>
                  <a:srgbClr val="090A0E"/>
                </a:solidFill>
                <a:latin typeface="Calibri" panose="020F0502020204030204" pitchFamily="34" charset="0"/>
              </a:rPr>
              <a:t>Bajo costo</a:t>
            </a:r>
          </a:p>
          <a:p>
            <a:pPr marL="285750" indent="-285750">
              <a:buFont typeface="Arial" panose="020B0604020202020204" pitchFamily="34" charset="0"/>
              <a:buChar char="•"/>
            </a:pPr>
            <a:r>
              <a:rPr lang="es-AR" dirty="0">
                <a:solidFill>
                  <a:srgbClr val="090A0E"/>
                </a:solidFill>
                <a:latin typeface="Calibri" panose="020F0502020204030204" pitchFamily="34" charset="0"/>
              </a:rPr>
              <a:t>Bajo consumo de energía</a:t>
            </a:r>
          </a:p>
          <a:p>
            <a:pPr marL="285750" indent="-285750">
              <a:buFont typeface="Arial" panose="020B0604020202020204" pitchFamily="34" charset="0"/>
              <a:buChar char="•"/>
            </a:pPr>
            <a:r>
              <a:rPr lang="es-AR" dirty="0">
                <a:solidFill>
                  <a:srgbClr val="090A0E"/>
                </a:solidFill>
                <a:latin typeface="Calibri" panose="020F0502020204030204" pitchFamily="34" charset="0"/>
              </a:rPr>
              <a:t>Poco tiempo de calentamiento (</a:t>
            </a:r>
            <a:r>
              <a:rPr lang="en-US" dirty="0">
                <a:solidFill>
                  <a:srgbClr val="090A0E"/>
                </a:solidFill>
                <a:latin typeface="Calibri" panose="020F0502020204030204" pitchFamily="34" charset="0"/>
              </a:rPr>
              <a:t>&lt; 30min)</a:t>
            </a:r>
            <a:endParaRPr lang="es-AR" dirty="0">
              <a:solidFill>
                <a:srgbClr val="090A0E"/>
              </a:solidFill>
              <a:latin typeface="Calibri" panose="020F0502020204030204" pitchFamily="34" charset="0"/>
            </a:endParaRPr>
          </a:p>
          <a:p>
            <a:pPr marL="285750" indent="-285750">
              <a:buFont typeface="Arial" panose="020B0604020202020204" pitchFamily="34" charset="0"/>
              <a:buChar char="•"/>
            </a:pPr>
            <a:r>
              <a:rPr lang="es-AR" dirty="0">
                <a:solidFill>
                  <a:srgbClr val="090A0E"/>
                </a:solidFill>
                <a:latin typeface="Calibri" panose="020F0502020204030204" pitchFamily="34" charset="0"/>
              </a:rPr>
              <a:t>Excelente estabilidad en poco tiempo (</a:t>
            </a:r>
            <a:r>
              <a:rPr lang="en-US" dirty="0">
                <a:solidFill>
                  <a:srgbClr val="090A0E"/>
                </a:solidFill>
                <a:latin typeface="Calibri" panose="020F0502020204030204" pitchFamily="34" charset="0"/>
              </a:rPr>
              <a:t>&lt; 1h)</a:t>
            </a:r>
          </a:p>
          <a:p>
            <a:pPr marL="285750" indent="-285750">
              <a:buFont typeface="Arial" panose="020B0604020202020204" pitchFamily="34" charset="0"/>
              <a:buChar char="•"/>
            </a:pPr>
            <a:r>
              <a:rPr lang="en-US" dirty="0">
                <a:solidFill>
                  <a:srgbClr val="090A0E"/>
                </a:solidFill>
                <a:latin typeface="Calibri" panose="020F0502020204030204" pitchFamily="34" charset="0"/>
              </a:rPr>
              <a:t>Gran </a:t>
            </a:r>
            <a:r>
              <a:rPr lang="en-US" dirty="0" err="1">
                <a:solidFill>
                  <a:srgbClr val="090A0E"/>
                </a:solidFill>
                <a:latin typeface="Calibri" panose="020F0502020204030204" pitchFamily="34" charset="0"/>
              </a:rPr>
              <a:t>vida</a:t>
            </a:r>
            <a:r>
              <a:rPr lang="en-US" dirty="0">
                <a:solidFill>
                  <a:srgbClr val="090A0E"/>
                </a:solidFill>
                <a:latin typeface="Calibri" panose="020F0502020204030204" pitchFamily="34" charset="0"/>
              </a:rPr>
              <a:t> </a:t>
            </a:r>
            <a:r>
              <a:rPr lang="en-US" dirty="0" err="1">
                <a:solidFill>
                  <a:srgbClr val="090A0E"/>
                </a:solidFill>
                <a:latin typeface="Calibri" panose="020F0502020204030204" pitchFamily="34" charset="0"/>
              </a:rPr>
              <a:t>útil</a:t>
            </a:r>
            <a:r>
              <a:rPr lang="en-US" dirty="0">
                <a:solidFill>
                  <a:srgbClr val="090A0E"/>
                </a:solidFill>
                <a:latin typeface="Calibri" panose="020F0502020204030204" pitchFamily="34" charset="0"/>
              </a:rPr>
              <a:t> (&gt; 10 </a:t>
            </a:r>
            <a:r>
              <a:rPr lang="es-419" dirty="0">
                <a:solidFill>
                  <a:srgbClr val="090A0E"/>
                </a:solidFill>
                <a:latin typeface="Calibri" panose="020F0502020204030204" pitchFamily="34" charset="0"/>
              </a:rPr>
              <a:t>años)</a:t>
            </a:r>
          </a:p>
          <a:p>
            <a:pPr marL="285750" indent="-285750">
              <a:buFont typeface="Arial" panose="020B0604020202020204" pitchFamily="34" charset="0"/>
              <a:buChar char="•"/>
            </a:pPr>
            <a:r>
              <a:rPr lang="es-419" dirty="0">
                <a:solidFill>
                  <a:srgbClr val="090A0E"/>
                </a:solidFill>
                <a:latin typeface="Calibri" panose="020F0502020204030204" pitchFamily="34" charset="0"/>
              </a:rPr>
              <a:t>Transportable</a:t>
            </a:r>
            <a:endParaRPr lang="es-AR" dirty="0">
              <a:solidFill>
                <a:srgbClr val="090A0E"/>
              </a:solidFill>
              <a:latin typeface="Calibri" panose="020F0502020204030204" pitchFamily="34" charset="0"/>
            </a:endParaRPr>
          </a:p>
          <a:p>
            <a:endParaRPr lang="es-AR" dirty="0"/>
          </a:p>
        </p:txBody>
      </p:sp>
      <p:pic>
        <p:nvPicPr>
          <p:cNvPr id="5" name="Imagen 4">
            <a:extLst>
              <a:ext uri="{FF2B5EF4-FFF2-40B4-BE49-F238E27FC236}">
                <a16:creationId xmlns:a16="http://schemas.microsoft.com/office/drawing/2014/main" id="{BD2B1A0C-F9C0-F4C6-A175-C635C5DB7C2D}"/>
              </a:ext>
            </a:extLst>
          </p:cNvPr>
          <p:cNvPicPr>
            <a:picLocks noChangeAspect="1"/>
          </p:cNvPicPr>
          <p:nvPr/>
        </p:nvPicPr>
        <p:blipFill>
          <a:blip r:embed="rId2"/>
          <a:stretch>
            <a:fillRect/>
          </a:stretch>
        </p:blipFill>
        <p:spPr>
          <a:xfrm>
            <a:off x="8049230" y="1321752"/>
            <a:ext cx="3724275" cy="1857375"/>
          </a:xfrm>
          <a:prstGeom prst="rect">
            <a:avLst/>
          </a:prstGeom>
        </p:spPr>
      </p:pic>
      <p:pic>
        <p:nvPicPr>
          <p:cNvPr id="9" name="Imagen 8">
            <a:extLst>
              <a:ext uri="{FF2B5EF4-FFF2-40B4-BE49-F238E27FC236}">
                <a16:creationId xmlns:a16="http://schemas.microsoft.com/office/drawing/2014/main" id="{0ED24F05-4A9A-7C8A-847E-E67902B872C9}"/>
              </a:ext>
            </a:extLst>
          </p:cNvPr>
          <p:cNvPicPr>
            <a:picLocks noChangeAspect="1"/>
          </p:cNvPicPr>
          <p:nvPr/>
        </p:nvPicPr>
        <p:blipFill>
          <a:blip r:embed="rId3"/>
          <a:stretch>
            <a:fillRect/>
          </a:stretch>
        </p:blipFill>
        <p:spPr>
          <a:xfrm>
            <a:off x="723265" y="3990340"/>
            <a:ext cx="2495550" cy="2209800"/>
          </a:xfrm>
          <a:prstGeom prst="rect">
            <a:avLst/>
          </a:prstGeom>
        </p:spPr>
      </p:pic>
    </p:spTree>
    <p:extLst>
      <p:ext uri="{BB962C8B-B14F-4D97-AF65-F5344CB8AC3E}">
        <p14:creationId xmlns:p14="http://schemas.microsoft.com/office/powerpoint/2010/main" val="182857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F0A90-E2C5-4CFB-BFA6-DEF77A09A1CE}"/>
              </a:ext>
            </a:extLst>
          </p:cNvPr>
          <p:cNvSpPr>
            <a:spLocks noGrp="1"/>
          </p:cNvSpPr>
          <p:nvPr>
            <p:ph type="title"/>
          </p:nvPr>
        </p:nvSpPr>
        <p:spPr/>
        <p:txBody>
          <a:bodyPr>
            <a:normAutofit/>
          </a:bodyPr>
          <a:lstStyle/>
          <a:p>
            <a:r>
              <a:rPr lang="es-UY" dirty="0"/>
              <a:t>¿Qué tiene que ver esto ?</a:t>
            </a:r>
            <a:endParaRPr lang="es-ES" dirty="0"/>
          </a:p>
        </p:txBody>
      </p:sp>
      <p:sp>
        <p:nvSpPr>
          <p:cNvPr id="3" name="Marcador de contenido 2">
            <a:extLst>
              <a:ext uri="{FF2B5EF4-FFF2-40B4-BE49-F238E27FC236}">
                <a16:creationId xmlns:a16="http://schemas.microsoft.com/office/drawing/2014/main" id="{C055C159-0347-4B9B-B725-BD6B2DA2CF65}"/>
              </a:ext>
            </a:extLst>
          </p:cNvPr>
          <p:cNvSpPr>
            <a:spLocks noGrp="1"/>
          </p:cNvSpPr>
          <p:nvPr>
            <p:ph idx="1"/>
          </p:nvPr>
        </p:nvSpPr>
        <p:spPr/>
        <p:txBody>
          <a:bodyPr/>
          <a:lstStyle/>
          <a:p>
            <a:endParaRPr lang="es-ES" dirty="0"/>
          </a:p>
        </p:txBody>
      </p:sp>
      <p:pic>
        <p:nvPicPr>
          <p:cNvPr id="7" name="Imagen 6">
            <a:extLst>
              <a:ext uri="{FF2B5EF4-FFF2-40B4-BE49-F238E27FC236}">
                <a16:creationId xmlns:a16="http://schemas.microsoft.com/office/drawing/2014/main" id="{C4A62263-8CF4-3E64-75DA-22B78A941396}"/>
              </a:ext>
            </a:extLst>
          </p:cNvPr>
          <p:cNvPicPr>
            <a:picLocks noChangeAspect="1"/>
          </p:cNvPicPr>
          <p:nvPr/>
        </p:nvPicPr>
        <p:blipFill>
          <a:blip r:embed="rId2"/>
          <a:stretch>
            <a:fillRect/>
          </a:stretch>
        </p:blipFill>
        <p:spPr>
          <a:xfrm>
            <a:off x="1097280" y="1234440"/>
            <a:ext cx="3514725" cy="1971675"/>
          </a:xfrm>
          <a:prstGeom prst="rect">
            <a:avLst/>
          </a:prstGeom>
        </p:spPr>
      </p:pic>
      <p:pic>
        <p:nvPicPr>
          <p:cNvPr id="11" name="Imagen 10">
            <a:extLst>
              <a:ext uri="{FF2B5EF4-FFF2-40B4-BE49-F238E27FC236}">
                <a16:creationId xmlns:a16="http://schemas.microsoft.com/office/drawing/2014/main" id="{FB5ED6F4-561F-66CE-4FB3-E906E1DC1C41}"/>
              </a:ext>
            </a:extLst>
          </p:cNvPr>
          <p:cNvPicPr>
            <a:picLocks noChangeAspect="1"/>
          </p:cNvPicPr>
          <p:nvPr/>
        </p:nvPicPr>
        <p:blipFill>
          <a:blip r:embed="rId3"/>
          <a:stretch>
            <a:fillRect/>
          </a:stretch>
        </p:blipFill>
        <p:spPr>
          <a:xfrm>
            <a:off x="4564380" y="3742479"/>
            <a:ext cx="3124200" cy="2162175"/>
          </a:xfrm>
          <a:prstGeom prst="rect">
            <a:avLst/>
          </a:prstGeom>
        </p:spPr>
      </p:pic>
      <p:pic>
        <p:nvPicPr>
          <p:cNvPr id="5" name="Imagen 4">
            <a:extLst>
              <a:ext uri="{FF2B5EF4-FFF2-40B4-BE49-F238E27FC236}">
                <a16:creationId xmlns:a16="http://schemas.microsoft.com/office/drawing/2014/main" id="{13885E7F-1DBE-5ABA-15C4-C665D92CDD06}"/>
              </a:ext>
            </a:extLst>
          </p:cNvPr>
          <p:cNvPicPr>
            <a:picLocks noChangeAspect="1"/>
          </p:cNvPicPr>
          <p:nvPr/>
        </p:nvPicPr>
        <p:blipFill>
          <a:blip r:embed="rId4"/>
          <a:stretch>
            <a:fillRect/>
          </a:stretch>
        </p:blipFill>
        <p:spPr>
          <a:xfrm>
            <a:off x="7579995" y="1317211"/>
            <a:ext cx="3514725" cy="2111789"/>
          </a:xfrm>
          <a:prstGeom prst="rect">
            <a:avLst/>
          </a:prstGeom>
        </p:spPr>
      </p:pic>
    </p:spTree>
    <p:extLst>
      <p:ext uri="{BB962C8B-B14F-4D97-AF65-F5344CB8AC3E}">
        <p14:creationId xmlns:p14="http://schemas.microsoft.com/office/powerpoint/2010/main" val="313318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dirty="0"/>
              <a:t>Comparativa osciladores</a:t>
            </a:r>
          </a:p>
        </p:txBody>
      </p:sp>
      <p:sp>
        <p:nvSpPr>
          <p:cNvPr id="6" name="Rectángulo 5">
            <a:extLst>
              <a:ext uri="{FF2B5EF4-FFF2-40B4-BE49-F238E27FC236}">
                <a16:creationId xmlns:a16="http://schemas.microsoft.com/office/drawing/2014/main" id="{D6BE6255-D01B-A74C-361E-9510B5D83950}"/>
              </a:ext>
            </a:extLst>
          </p:cNvPr>
          <p:cNvSpPr/>
          <p:nvPr/>
        </p:nvSpPr>
        <p:spPr>
          <a:xfrm>
            <a:off x="8838984" y="535185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“WSTS 2019 SYNC Masters”, Marc A. Weiss</a:t>
            </a:r>
          </a:p>
        </p:txBody>
      </p:sp>
      <p:pic>
        <p:nvPicPr>
          <p:cNvPr id="3" name="Imagen 2">
            <a:extLst>
              <a:ext uri="{FF2B5EF4-FFF2-40B4-BE49-F238E27FC236}">
                <a16:creationId xmlns:a16="http://schemas.microsoft.com/office/drawing/2014/main" id="{FE072BCD-495F-ED81-75F2-779CBB84E2D5}"/>
              </a:ext>
            </a:extLst>
          </p:cNvPr>
          <p:cNvPicPr>
            <a:picLocks noChangeAspect="1"/>
          </p:cNvPicPr>
          <p:nvPr/>
        </p:nvPicPr>
        <p:blipFill>
          <a:blip r:embed="rId2"/>
          <a:stretch>
            <a:fillRect/>
          </a:stretch>
        </p:blipFill>
        <p:spPr>
          <a:xfrm>
            <a:off x="670560" y="1162304"/>
            <a:ext cx="7935912" cy="4922618"/>
          </a:xfrm>
          <a:prstGeom prst="rect">
            <a:avLst/>
          </a:prstGeom>
        </p:spPr>
      </p:pic>
    </p:spTree>
    <p:extLst>
      <p:ext uri="{BB962C8B-B14F-4D97-AF65-F5344CB8AC3E}">
        <p14:creationId xmlns:p14="http://schemas.microsoft.com/office/powerpoint/2010/main" val="2319616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noFill/>
        </p:spPr>
        <p:txBody>
          <a:bodyPr/>
          <a:lstStyle/>
          <a:p>
            <a:r>
              <a:rPr lang="es-MX" altLang="es-UY" dirty="0"/>
              <a:t>Sincronismo</a:t>
            </a:r>
            <a:endParaRPr lang="es-ES" altLang="es-UY" dirty="0"/>
          </a:p>
        </p:txBody>
      </p:sp>
      <p:sp>
        <p:nvSpPr>
          <p:cNvPr id="7171" name="Text Box 4"/>
          <p:cNvSpPr txBox="1">
            <a:spLocks noChangeArrowheads="1"/>
          </p:cNvSpPr>
          <p:nvPr/>
        </p:nvSpPr>
        <p:spPr bwMode="auto">
          <a:xfrm>
            <a:off x="9829800" y="547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es-ES" altLang="es-UY" sz="2400">
              <a:latin typeface="Times New Roman" panose="02020603050405020304" pitchFamily="18" charset="0"/>
            </a:endParaRPr>
          </a:p>
        </p:txBody>
      </p:sp>
      <p:sp>
        <p:nvSpPr>
          <p:cNvPr id="7172" name="Rectangle 6"/>
          <p:cNvSpPr>
            <a:spLocks noGrp="1" noChangeArrowheads="1"/>
          </p:cNvSpPr>
          <p:nvPr>
            <p:ph type="subTitle" idx="1"/>
          </p:nvPr>
        </p:nvSpPr>
        <p:spPr>
          <a:noFill/>
        </p:spPr>
        <p:txBody>
          <a:bodyPr/>
          <a:lstStyle/>
          <a:p>
            <a:pPr eaLnBrk="1" hangingPunct="1"/>
            <a:r>
              <a:rPr lang="es-ES" altLang="es-UY" dirty="0"/>
              <a:t>Estándares y normas</a:t>
            </a:r>
          </a:p>
        </p:txBody>
      </p:sp>
    </p:spTree>
    <p:extLst>
      <p:ext uri="{BB962C8B-B14F-4D97-AF65-F5344CB8AC3E}">
        <p14:creationId xmlns:p14="http://schemas.microsoft.com/office/powerpoint/2010/main" val="10335710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3778"/>
                                        </p:tgtEl>
                                        <p:attrNameLst>
                                          <p:attrName>style.visibility</p:attrName>
                                        </p:attrNameLst>
                                      </p:cBhvr>
                                      <p:to>
                                        <p:strVal val="visible"/>
                                      </p:to>
                                    </p:set>
                                    <p:animEffect transition="in" filter="wipe(left)">
                                      <p:cBhvr>
                                        <p:cTn id="7" dur="500"/>
                                        <p:tgtEl>
                                          <p:spTgt spid="84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6E323-9C7C-40EC-AE21-9ACDF5626FAC}"/>
              </a:ext>
            </a:extLst>
          </p:cNvPr>
          <p:cNvSpPr>
            <a:spLocks noGrp="1"/>
          </p:cNvSpPr>
          <p:nvPr>
            <p:ph type="title"/>
          </p:nvPr>
        </p:nvSpPr>
        <p:spPr/>
        <p:txBody>
          <a:bodyPr/>
          <a:lstStyle/>
          <a:p>
            <a:r>
              <a:rPr lang="es-UY" dirty="0"/>
              <a:t>Sincronismo de frecuencia en redes TDM</a:t>
            </a:r>
          </a:p>
        </p:txBody>
      </p:sp>
      <p:sp>
        <p:nvSpPr>
          <p:cNvPr id="3" name="Marcador de contenido 2">
            <a:extLst>
              <a:ext uri="{FF2B5EF4-FFF2-40B4-BE49-F238E27FC236}">
                <a16:creationId xmlns:a16="http://schemas.microsoft.com/office/drawing/2014/main" id="{57D3B53B-8E97-4D95-8701-C1DA99B7EE5C}"/>
              </a:ext>
            </a:extLst>
          </p:cNvPr>
          <p:cNvSpPr>
            <a:spLocks noGrp="1"/>
          </p:cNvSpPr>
          <p:nvPr>
            <p:ph idx="1"/>
          </p:nvPr>
        </p:nvSpPr>
        <p:spPr/>
        <p:txBody>
          <a:bodyPr>
            <a:normAutofit/>
          </a:bodyPr>
          <a:lstStyle/>
          <a:p>
            <a:r>
              <a:rPr lang="es-UY" sz="2200" dirty="0"/>
              <a:t>Serie de recomendaciones ITU-T G.81x</a:t>
            </a:r>
          </a:p>
          <a:p>
            <a:pPr lvl="1"/>
            <a:r>
              <a:rPr lang="en-US" sz="2000" dirty="0"/>
              <a:t>G.810: Definitions and terminology for synchronization networks  </a:t>
            </a:r>
          </a:p>
          <a:p>
            <a:pPr lvl="1"/>
            <a:r>
              <a:rPr lang="en-US" sz="2000" dirty="0"/>
              <a:t>G.811: Timing characteristics of primary reference clocks  </a:t>
            </a:r>
          </a:p>
          <a:p>
            <a:pPr lvl="2"/>
            <a:r>
              <a:rPr lang="en-US" sz="1600" dirty="0"/>
              <a:t>G.811.1 Timing characteristics of enhanced primary reference clocks  </a:t>
            </a:r>
          </a:p>
          <a:p>
            <a:pPr lvl="1"/>
            <a:r>
              <a:rPr lang="en-US" sz="2000" dirty="0"/>
              <a:t>G.812: Timing requirements of slave clocks suitable for use as node clocks in synchronization networks  </a:t>
            </a:r>
          </a:p>
          <a:p>
            <a:pPr lvl="1"/>
            <a:r>
              <a:rPr lang="en-US" sz="2000" dirty="0"/>
              <a:t>G.813.Timing characteristics of SDH equipment slave clocks (SEC) </a:t>
            </a:r>
            <a:endParaRPr lang="es-UY" sz="2000" dirty="0"/>
          </a:p>
          <a:p>
            <a:r>
              <a:rPr lang="es-UY" sz="2200" dirty="0"/>
              <a:t>Origen de la tecnología </a:t>
            </a:r>
            <a:r>
              <a:rPr lang="es-UY" sz="2200" dirty="0" err="1"/>
              <a:t>Synchronous</a:t>
            </a:r>
            <a:r>
              <a:rPr lang="es-UY" sz="2200" dirty="0"/>
              <a:t> Digital </a:t>
            </a:r>
            <a:r>
              <a:rPr lang="es-UY" sz="2200" dirty="0" err="1"/>
              <a:t>Hierarchy</a:t>
            </a:r>
            <a:r>
              <a:rPr lang="es-UY" sz="2200" dirty="0"/>
              <a:t> (SDH)</a:t>
            </a:r>
          </a:p>
          <a:p>
            <a:pPr lvl="1"/>
            <a:r>
              <a:rPr lang="es-UY" sz="2000" dirty="0"/>
              <a:t>Se toma una frecuencia de referencia, ubicada en un </a:t>
            </a:r>
            <a:r>
              <a:rPr lang="es-UY" sz="2000" dirty="0" err="1"/>
              <a:t>Primary</a:t>
            </a:r>
            <a:r>
              <a:rPr lang="es-UY" sz="2000" dirty="0"/>
              <a:t> Reference </a:t>
            </a:r>
            <a:r>
              <a:rPr lang="es-UY" sz="2000" dirty="0" err="1"/>
              <a:t>Clock</a:t>
            </a:r>
            <a:r>
              <a:rPr lang="es-UY" sz="2000" dirty="0"/>
              <a:t> (PRC), y se distribuye en la red, utilizando la red de transmisión</a:t>
            </a:r>
          </a:p>
        </p:txBody>
      </p:sp>
    </p:spTree>
    <p:extLst>
      <p:ext uri="{BB962C8B-B14F-4D97-AF65-F5344CB8AC3E}">
        <p14:creationId xmlns:p14="http://schemas.microsoft.com/office/powerpoint/2010/main" val="100692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UY" altLang="es-UY"/>
              <a:t>Clasificación</a:t>
            </a:r>
          </a:p>
        </p:txBody>
      </p:sp>
      <p:graphicFrame>
        <p:nvGraphicFramePr>
          <p:cNvPr id="2" name="Diagrama 1"/>
          <p:cNvGraphicFramePr/>
          <p:nvPr>
            <p:extLst>
              <p:ext uri="{D42A27DB-BD31-4B8C-83A1-F6EECF244321}">
                <p14:modId xmlns:p14="http://schemas.microsoft.com/office/powerpoint/2010/main" val="763763985"/>
              </p:ext>
            </p:extLst>
          </p:nvPr>
        </p:nvGraphicFramePr>
        <p:xfrm>
          <a:off x="3431704"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3215681" y="2588094"/>
            <a:ext cx="1648593" cy="307777"/>
          </a:xfrm>
          <a:prstGeom prst="rect">
            <a:avLst/>
          </a:prstGeom>
          <a:noFill/>
        </p:spPr>
        <p:txBody>
          <a:bodyPr wrap="none" rtlCol="0">
            <a:spAutoFit/>
          </a:bodyPr>
          <a:lstStyle/>
          <a:p>
            <a:r>
              <a:rPr lang="es-UY" sz="1400" dirty="0"/>
              <a:t>Sin señal de control </a:t>
            </a:r>
          </a:p>
        </p:txBody>
      </p:sp>
      <p:sp>
        <p:nvSpPr>
          <p:cNvPr id="7" name="CuadroTexto 6"/>
          <p:cNvSpPr txBox="1"/>
          <p:nvPr/>
        </p:nvSpPr>
        <p:spPr>
          <a:xfrm>
            <a:off x="7032105" y="2619832"/>
            <a:ext cx="1715919" cy="307777"/>
          </a:xfrm>
          <a:prstGeom prst="rect">
            <a:avLst/>
          </a:prstGeom>
          <a:noFill/>
        </p:spPr>
        <p:txBody>
          <a:bodyPr wrap="none" rtlCol="0">
            <a:spAutoFit/>
          </a:bodyPr>
          <a:lstStyle/>
          <a:p>
            <a:r>
              <a:rPr lang="es-UY" sz="1400" dirty="0"/>
              <a:t>Con señal de control </a:t>
            </a:r>
          </a:p>
        </p:txBody>
      </p:sp>
      <p:sp>
        <p:nvSpPr>
          <p:cNvPr id="8" name="CuadroTexto 7"/>
          <p:cNvSpPr txBox="1"/>
          <p:nvPr/>
        </p:nvSpPr>
        <p:spPr>
          <a:xfrm>
            <a:off x="7970022" y="4234451"/>
            <a:ext cx="1911101" cy="307777"/>
          </a:xfrm>
          <a:prstGeom prst="rect">
            <a:avLst/>
          </a:prstGeom>
          <a:noFill/>
        </p:spPr>
        <p:txBody>
          <a:bodyPr wrap="none" rtlCol="0">
            <a:spAutoFit/>
          </a:bodyPr>
          <a:lstStyle/>
          <a:p>
            <a:r>
              <a:rPr lang="es-UY" sz="1400" dirty="0"/>
              <a:t>Control descentralizado</a:t>
            </a:r>
          </a:p>
        </p:txBody>
      </p:sp>
      <p:sp>
        <p:nvSpPr>
          <p:cNvPr id="9" name="CuadroTexto 8"/>
          <p:cNvSpPr txBox="1"/>
          <p:nvPr/>
        </p:nvSpPr>
        <p:spPr>
          <a:xfrm>
            <a:off x="4270619" y="4234451"/>
            <a:ext cx="1656223" cy="307777"/>
          </a:xfrm>
          <a:prstGeom prst="rect">
            <a:avLst/>
          </a:prstGeom>
          <a:noFill/>
        </p:spPr>
        <p:txBody>
          <a:bodyPr wrap="none" rtlCol="0">
            <a:spAutoFit/>
          </a:bodyPr>
          <a:lstStyle/>
          <a:p>
            <a:r>
              <a:rPr lang="es-UY" sz="1400" dirty="0"/>
              <a:t>Control centralizado</a:t>
            </a:r>
          </a:p>
        </p:txBody>
      </p:sp>
    </p:spTree>
    <p:extLst>
      <p:ext uri="{BB962C8B-B14F-4D97-AF65-F5344CB8AC3E}">
        <p14:creationId xmlns:p14="http://schemas.microsoft.com/office/powerpoint/2010/main" val="4194723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11206" y="2700742"/>
            <a:ext cx="3744416" cy="3168352"/>
          </a:xfrm>
          <a:prstGeom prst="rect">
            <a:avLst/>
          </a:prstGeom>
          <a:solidFill>
            <a:schemeClr val="bg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UY"/>
          </a:p>
        </p:txBody>
      </p:sp>
      <p:sp>
        <p:nvSpPr>
          <p:cNvPr id="14338" name="Título 1"/>
          <p:cNvSpPr>
            <a:spLocks noGrp="1"/>
          </p:cNvSpPr>
          <p:nvPr>
            <p:ph type="title"/>
          </p:nvPr>
        </p:nvSpPr>
        <p:spPr/>
        <p:txBody>
          <a:bodyPr/>
          <a:lstStyle/>
          <a:p>
            <a:r>
              <a:rPr lang="es-UY" altLang="es-UY"/>
              <a:t>Redes Plesiócronas</a:t>
            </a:r>
          </a:p>
        </p:txBody>
      </p:sp>
      <p:sp>
        <p:nvSpPr>
          <p:cNvPr id="14339" name="Marcador de contenido 2"/>
          <p:cNvSpPr>
            <a:spLocks noGrp="1"/>
          </p:cNvSpPr>
          <p:nvPr>
            <p:ph idx="1"/>
          </p:nvPr>
        </p:nvSpPr>
        <p:spPr/>
        <p:txBody>
          <a:bodyPr/>
          <a:lstStyle/>
          <a:p>
            <a:r>
              <a:rPr lang="es-UY" altLang="es-UY" dirty="0"/>
              <a:t>Cada nodo tiene un reloj  </a:t>
            </a:r>
          </a:p>
          <a:p>
            <a:r>
              <a:rPr lang="es-UY" altLang="es-UY" dirty="0"/>
              <a:t>No hay señal de control que coordine la operación entre estos relojes </a:t>
            </a:r>
          </a:p>
        </p:txBody>
      </p:sp>
      <p:pic>
        <p:nvPicPr>
          <p:cNvPr id="6"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00" t="945" r="49600" b="76847"/>
          <a:stretch/>
        </p:blipFill>
        <p:spPr bwMode="auto">
          <a:xfrm>
            <a:off x="5638980" y="3255048"/>
            <a:ext cx="550541" cy="517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t of clocks for every hou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347" t="1032" r="25453" b="76760"/>
          <a:stretch/>
        </p:blipFill>
        <p:spPr bwMode="auto">
          <a:xfrm>
            <a:off x="6825318" y="4034199"/>
            <a:ext cx="550541" cy="517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t of clocks for every hou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3879" t="1100" r="921" b="76692"/>
          <a:stretch/>
        </p:blipFill>
        <p:spPr bwMode="auto">
          <a:xfrm>
            <a:off x="4642478" y="3999110"/>
            <a:ext cx="542067" cy="50954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638979" y="2925947"/>
            <a:ext cx="628698"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1</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4591331" y="3635071"/>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2</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6796538" y="3664867"/>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3</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5097036" y="4641137"/>
            <a:ext cx="620683" cy="369332"/>
          </a:xfrm>
          <a:prstGeom prst="rect">
            <a:avLst/>
          </a:prstGeom>
          <a:noFill/>
        </p:spPr>
        <p:txBody>
          <a:bodyPr wrap="none" rtlCol="0">
            <a:spAutoFit/>
          </a:bodyPr>
          <a:lstStyle/>
          <a:p>
            <a:r>
              <a:rPr lang="es-UY" dirty="0" err="1">
                <a:latin typeface="Times New Roman" panose="02020603050405020304" pitchFamily="18" charset="0"/>
                <a:cs typeface="Times New Roman" panose="02020603050405020304" pitchFamily="18" charset="0"/>
              </a:rPr>
              <a:t>T</a:t>
            </a:r>
            <a:r>
              <a:rPr lang="es-UY" baseline="-25000" dirty="0" err="1">
                <a:latin typeface="Times New Roman" panose="02020603050405020304" pitchFamily="18" charset="0"/>
                <a:cs typeface="Times New Roman" panose="02020603050405020304" pitchFamily="18" charset="0"/>
              </a:rPr>
              <a:t>n</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13"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5126683" y="5017244"/>
            <a:ext cx="550541" cy="517508"/>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4190578" y="4617273"/>
            <a:ext cx="640006"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4</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16" name="Picture 2" descr="Set of clocks for every hou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4220225" y="4993380"/>
            <a:ext cx="567680" cy="51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66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r>
              <a:rPr lang="es-UY" altLang="es-UY" dirty="0"/>
              <a:t>Redes </a:t>
            </a:r>
            <a:r>
              <a:rPr lang="es-UY" altLang="es-UY" dirty="0" err="1"/>
              <a:t>Plesiócronas</a:t>
            </a:r>
            <a:endParaRPr lang="es-UY" altLang="es-UY" dirty="0"/>
          </a:p>
        </p:txBody>
      </p:sp>
      <p:sp>
        <p:nvSpPr>
          <p:cNvPr id="15363" name="Marcador de contenido 2"/>
          <p:cNvSpPr>
            <a:spLocks noGrp="1"/>
          </p:cNvSpPr>
          <p:nvPr>
            <p:ph idx="1"/>
          </p:nvPr>
        </p:nvSpPr>
        <p:spPr>
          <a:xfrm>
            <a:off x="1097280" y="1234440"/>
            <a:ext cx="5715502" cy="4634654"/>
          </a:xfrm>
        </p:spPr>
        <p:txBody>
          <a:bodyPr/>
          <a:lstStyle/>
          <a:p>
            <a:r>
              <a:rPr lang="es-UY" altLang="es-UY" dirty="0"/>
              <a:t>Frecuencias de relojes corren libres causando un error creciente de tiempo.  </a:t>
            </a:r>
          </a:p>
          <a:p>
            <a:r>
              <a:rPr lang="es-UY" altLang="es-UY" dirty="0"/>
              <a:t>Se requieren calibraciones periódicas.  </a:t>
            </a:r>
          </a:p>
          <a:p>
            <a:r>
              <a:rPr lang="es-UY" altLang="es-UY" dirty="0"/>
              <a:t>El período entre actualizaciones es función de la calidad de los relojes y diferencia de tiempo tolerable en la red. </a:t>
            </a:r>
          </a:p>
          <a:p>
            <a:r>
              <a:rPr lang="es-UY" altLang="es-UY" dirty="0"/>
              <a:t>Se requieren buffers para evitar “deslizamientos” (“slips”)</a:t>
            </a:r>
          </a:p>
          <a:p>
            <a:r>
              <a:rPr lang="es-UY" altLang="es-UY" dirty="0"/>
              <a:t>Es necesario preverlo en las tramas de “alto nivel” (estrategias de “justificación” y “relleno”, como las utilizadas en PDH)</a:t>
            </a:r>
          </a:p>
          <a:p>
            <a:endParaRPr lang="es-UY" altLang="es-UY" dirty="0"/>
          </a:p>
        </p:txBody>
      </p:sp>
      <p:pic>
        <p:nvPicPr>
          <p:cNvPr id="2" name="Imagen 1">
            <a:extLst>
              <a:ext uri="{FF2B5EF4-FFF2-40B4-BE49-F238E27FC236}">
                <a16:creationId xmlns:a16="http://schemas.microsoft.com/office/drawing/2014/main" id="{B6CF7BE5-FA24-4427-B7D3-523EC23F7BD5}"/>
              </a:ext>
            </a:extLst>
          </p:cNvPr>
          <p:cNvPicPr>
            <a:picLocks noChangeAspect="1"/>
          </p:cNvPicPr>
          <p:nvPr/>
        </p:nvPicPr>
        <p:blipFill>
          <a:blip r:embed="rId2"/>
          <a:stretch>
            <a:fillRect/>
          </a:stretch>
        </p:blipFill>
        <p:spPr>
          <a:xfrm>
            <a:off x="6890181" y="1234440"/>
            <a:ext cx="5230882" cy="4354706"/>
          </a:xfrm>
          <a:prstGeom prst="rect">
            <a:avLst/>
          </a:prstGeom>
        </p:spPr>
      </p:pic>
      <p:sp>
        <p:nvSpPr>
          <p:cNvPr id="6" name="Rectángulo 5">
            <a:extLst>
              <a:ext uri="{FF2B5EF4-FFF2-40B4-BE49-F238E27FC236}">
                <a16:creationId xmlns:a16="http://schemas.microsoft.com/office/drawing/2014/main" id="{B440ABA3-5BFE-4823-BF9F-1778C48A898A}"/>
              </a:ext>
            </a:extLst>
          </p:cNvPr>
          <p:cNvSpPr/>
          <p:nvPr/>
        </p:nvSpPr>
        <p:spPr>
          <a:xfrm>
            <a:off x="8920264" y="571761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Synchronization</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Digital </a:t>
            </a:r>
            <a:r>
              <a:rPr lang="es-ES" sz="1050" dirty="0" err="1">
                <a:solidFill>
                  <a:srgbClr val="000000"/>
                </a:solidFill>
                <a:latin typeface="DIN"/>
              </a:rPr>
              <a:t>Telecommunications</a:t>
            </a:r>
            <a:r>
              <a:rPr lang="es-ES" sz="1050" dirty="0">
                <a:solidFill>
                  <a:srgbClr val="000000"/>
                </a:solidFill>
                <a:latin typeface="DIN"/>
              </a:rPr>
              <a:t> Networks”, Stefano </a:t>
            </a:r>
            <a:r>
              <a:rPr lang="es-ES" sz="1050" dirty="0" err="1">
                <a:solidFill>
                  <a:srgbClr val="000000"/>
                </a:solidFill>
                <a:latin typeface="DIN"/>
              </a:rPr>
              <a:t>Bregni</a:t>
            </a:r>
            <a:endParaRPr lang="es-ES" sz="1050" dirty="0">
              <a:solidFill>
                <a:srgbClr val="000000"/>
              </a:solidFill>
              <a:latin typeface="DIN"/>
            </a:endParaRPr>
          </a:p>
        </p:txBody>
      </p:sp>
    </p:spTree>
    <p:extLst>
      <p:ext uri="{BB962C8B-B14F-4D97-AF65-F5344CB8AC3E}">
        <p14:creationId xmlns:p14="http://schemas.microsoft.com/office/powerpoint/2010/main" val="414870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r>
              <a:rPr lang="es-UY" altLang="es-UY"/>
              <a:t>Redes Sincrónicas</a:t>
            </a:r>
          </a:p>
        </p:txBody>
      </p:sp>
      <p:sp>
        <p:nvSpPr>
          <p:cNvPr id="16387" name="Marcador de contenido 2"/>
          <p:cNvSpPr>
            <a:spLocks noGrp="1"/>
          </p:cNvSpPr>
          <p:nvPr>
            <p:ph idx="1"/>
          </p:nvPr>
        </p:nvSpPr>
        <p:spPr>
          <a:xfrm>
            <a:off x="1097280" y="1234440"/>
            <a:ext cx="10058400" cy="4634654"/>
          </a:xfrm>
        </p:spPr>
        <p:txBody>
          <a:bodyPr/>
          <a:lstStyle/>
          <a:p>
            <a:r>
              <a:rPr lang="es-UY" altLang="es-UY" dirty="0"/>
              <a:t>Los relojes de una red síncrona están “enganchados”  en frecuencia y fase</a:t>
            </a:r>
          </a:p>
        </p:txBody>
      </p:sp>
      <p:sp>
        <p:nvSpPr>
          <p:cNvPr id="5" name="Rectángulo 4"/>
          <p:cNvSpPr/>
          <p:nvPr/>
        </p:nvSpPr>
        <p:spPr>
          <a:xfrm>
            <a:off x="1979039" y="2365993"/>
            <a:ext cx="3744416" cy="3168352"/>
          </a:xfrm>
          <a:prstGeom prst="rect">
            <a:avLst/>
          </a:prstGeom>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UY" dirty="0"/>
          </a:p>
        </p:txBody>
      </p:sp>
      <p:pic>
        <p:nvPicPr>
          <p:cNvPr id="6"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00" t="945" r="49600" b="76847"/>
          <a:stretch/>
        </p:blipFill>
        <p:spPr bwMode="auto">
          <a:xfrm>
            <a:off x="3825511" y="2920299"/>
            <a:ext cx="550541" cy="517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t of clocks for every hou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347" t="1032" r="25453" b="76760"/>
          <a:stretch/>
        </p:blipFill>
        <p:spPr bwMode="auto">
          <a:xfrm>
            <a:off x="4893520" y="3664359"/>
            <a:ext cx="550541" cy="517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t of clocks for every hou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3879" t="1100" r="921" b="76692"/>
          <a:stretch/>
        </p:blipFill>
        <p:spPr bwMode="auto">
          <a:xfrm>
            <a:off x="2710311" y="3664361"/>
            <a:ext cx="542067" cy="5095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3804435" y="3365339"/>
            <a:ext cx="628698"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1</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2666421" y="4121722"/>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2</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4849439" y="4104133"/>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3</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3343216" y="5126853"/>
            <a:ext cx="620683" cy="369332"/>
          </a:xfrm>
          <a:prstGeom prst="rect">
            <a:avLst/>
          </a:prstGeom>
          <a:noFill/>
        </p:spPr>
        <p:txBody>
          <a:bodyPr wrap="none" rtlCol="0">
            <a:spAutoFit/>
          </a:bodyPr>
          <a:lstStyle/>
          <a:p>
            <a:r>
              <a:rPr lang="es-UY" dirty="0" err="1">
                <a:latin typeface="Times New Roman" panose="02020603050405020304" pitchFamily="18" charset="0"/>
                <a:cs typeface="Times New Roman" panose="02020603050405020304" pitchFamily="18" charset="0"/>
              </a:rPr>
              <a:t>T</a:t>
            </a:r>
            <a:r>
              <a:rPr lang="es-UY" baseline="-25000" dirty="0" err="1">
                <a:latin typeface="Times New Roman" panose="02020603050405020304" pitchFamily="18" charset="0"/>
                <a:cs typeface="Times New Roman" panose="02020603050405020304" pitchFamily="18" charset="0"/>
              </a:rPr>
              <a:t>n</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13"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3427355" y="4670425"/>
            <a:ext cx="550541" cy="51750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2245379" y="5074883"/>
            <a:ext cx="640006"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4</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15" name="Picture 2" descr="Set of clocks for every hou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2288058" y="4658631"/>
            <a:ext cx="567680" cy="517508"/>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ector angular 28"/>
          <p:cNvCxnSpPr>
            <a:stCxn id="6" idx="1"/>
            <a:endCxn id="8" idx="0"/>
          </p:cNvCxnSpPr>
          <p:nvPr/>
        </p:nvCxnSpPr>
        <p:spPr>
          <a:xfrm rot="10800000" flipV="1">
            <a:off x="2981344" y="3179053"/>
            <a:ext cx="844166" cy="485307"/>
          </a:xfrm>
          <a:prstGeom prst="bentConnector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p:cNvCxnSpPr>
            <a:stCxn id="6" idx="3"/>
            <a:endCxn id="7" idx="0"/>
          </p:cNvCxnSpPr>
          <p:nvPr/>
        </p:nvCxnSpPr>
        <p:spPr>
          <a:xfrm>
            <a:off x="4376052" y="3179053"/>
            <a:ext cx="792739" cy="485306"/>
          </a:xfrm>
          <a:prstGeom prst="bentConnector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8" idx="1"/>
            <a:endCxn id="15" idx="0"/>
          </p:cNvCxnSpPr>
          <p:nvPr/>
        </p:nvCxnSpPr>
        <p:spPr>
          <a:xfrm rot="10800000" flipV="1">
            <a:off x="2571898" y="3919132"/>
            <a:ext cx="138412" cy="739499"/>
          </a:xfrm>
          <a:prstGeom prst="bentConnector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8" idx="3"/>
            <a:endCxn id="13" idx="0"/>
          </p:cNvCxnSpPr>
          <p:nvPr/>
        </p:nvCxnSpPr>
        <p:spPr>
          <a:xfrm>
            <a:off x="3252377" y="3919133"/>
            <a:ext cx="450248" cy="751293"/>
          </a:xfrm>
          <a:prstGeom prst="bentConnector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Rectángulo 52"/>
          <p:cNvSpPr/>
          <p:nvPr/>
        </p:nvSpPr>
        <p:spPr>
          <a:xfrm>
            <a:off x="6295071" y="2365993"/>
            <a:ext cx="3744416" cy="3168352"/>
          </a:xfrm>
          <a:prstGeom prst="rect">
            <a:avLst/>
          </a:prstGeom>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UY"/>
          </a:p>
        </p:txBody>
      </p:sp>
      <p:pic>
        <p:nvPicPr>
          <p:cNvPr id="54"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00" t="945" r="49600" b="76847"/>
          <a:stretch/>
        </p:blipFill>
        <p:spPr bwMode="auto">
          <a:xfrm>
            <a:off x="8141543" y="2920299"/>
            <a:ext cx="550541" cy="5175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et of clocks for every hou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347" t="1032" r="25453" b="76760"/>
          <a:stretch/>
        </p:blipFill>
        <p:spPr bwMode="auto">
          <a:xfrm>
            <a:off x="9214355" y="3656395"/>
            <a:ext cx="550541" cy="517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et of clocks for every hou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3879" t="1100" r="921" b="76692"/>
          <a:stretch/>
        </p:blipFill>
        <p:spPr bwMode="auto">
          <a:xfrm>
            <a:off x="7026343" y="3664361"/>
            <a:ext cx="542067" cy="509543"/>
          </a:xfrm>
          <a:prstGeom prst="rect">
            <a:avLst/>
          </a:prstGeom>
          <a:noFill/>
          <a:extLst>
            <a:ext uri="{909E8E84-426E-40DD-AFC4-6F175D3DCCD1}">
              <a14:hiddenFill xmlns:a14="http://schemas.microsoft.com/office/drawing/2010/main">
                <a:solidFill>
                  <a:srgbClr val="FFFFFF"/>
                </a:solidFill>
              </a14:hiddenFill>
            </a:ext>
          </a:extLst>
        </p:spPr>
      </p:pic>
      <p:sp>
        <p:nvSpPr>
          <p:cNvPr id="57" name="CuadroTexto 56"/>
          <p:cNvSpPr txBox="1"/>
          <p:nvPr/>
        </p:nvSpPr>
        <p:spPr>
          <a:xfrm>
            <a:off x="8120467" y="3365339"/>
            <a:ext cx="628698"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1</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58" name="CuadroTexto 57"/>
          <p:cNvSpPr txBox="1"/>
          <p:nvPr/>
        </p:nvSpPr>
        <p:spPr>
          <a:xfrm>
            <a:off x="6982453" y="4121722"/>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2</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59" name="CuadroTexto 58"/>
          <p:cNvSpPr txBox="1"/>
          <p:nvPr/>
        </p:nvSpPr>
        <p:spPr>
          <a:xfrm>
            <a:off x="9170274" y="4096169"/>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3</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60" name="CuadroTexto 59"/>
          <p:cNvSpPr txBox="1"/>
          <p:nvPr/>
        </p:nvSpPr>
        <p:spPr>
          <a:xfrm>
            <a:off x="7761058" y="5115058"/>
            <a:ext cx="620683" cy="369332"/>
          </a:xfrm>
          <a:prstGeom prst="rect">
            <a:avLst/>
          </a:prstGeom>
          <a:noFill/>
        </p:spPr>
        <p:txBody>
          <a:bodyPr wrap="none" rtlCol="0">
            <a:spAutoFit/>
          </a:bodyPr>
          <a:lstStyle/>
          <a:p>
            <a:r>
              <a:rPr lang="es-UY" dirty="0" err="1">
                <a:latin typeface="Times New Roman" panose="02020603050405020304" pitchFamily="18" charset="0"/>
                <a:cs typeface="Times New Roman" panose="02020603050405020304" pitchFamily="18" charset="0"/>
              </a:rPr>
              <a:t>T</a:t>
            </a:r>
            <a:r>
              <a:rPr lang="es-UY" baseline="-25000" dirty="0" err="1">
                <a:latin typeface="Times New Roman" panose="02020603050405020304" pitchFamily="18" charset="0"/>
                <a:cs typeface="Times New Roman" panose="02020603050405020304" pitchFamily="18" charset="0"/>
              </a:rPr>
              <a:t>n</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61"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7845197" y="4658630"/>
            <a:ext cx="550541" cy="517508"/>
          </a:xfrm>
          <a:prstGeom prst="rect">
            <a:avLst/>
          </a:prstGeom>
          <a:noFill/>
          <a:extLst>
            <a:ext uri="{909E8E84-426E-40DD-AFC4-6F175D3DCCD1}">
              <a14:hiddenFill xmlns:a14="http://schemas.microsoft.com/office/drawing/2010/main">
                <a:solidFill>
                  <a:srgbClr val="FFFFFF"/>
                </a:solidFill>
              </a14:hiddenFill>
            </a:ext>
          </a:extLst>
        </p:spPr>
      </p:pic>
      <p:sp>
        <p:nvSpPr>
          <p:cNvPr id="62" name="CuadroTexto 61"/>
          <p:cNvSpPr txBox="1"/>
          <p:nvPr/>
        </p:nvSpPr>
        <p:spPr>
          <a:xfrm>
            <a:off x="6561411" y="5074883"/>
            <a:ext cx="640006"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4</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63" name="Picture 2" descr="Set of clocks for every hou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6604090" y="4658631"/>
            <a:ext cx="567680" cy="517508"/>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ector angular 63"/>
          <p:cNvCxnSpPr>
            <a:stCxn id="54" idx="1"/>
            <a:endCxn id="56" idx="0"/>
          </p:cNvCxnSpPr>
          <p:nvPr/>
        </p:nvCxnSpPr>
        <p:spPr>
          <a:xfrm rot="10800000" flipV="1">
            <a:off x="7297376" y="3179053"/>
            <a:ext cx="844166" cy="485307"/>
          </a:xfrm>
          <a:prstGeom prst="bentConnector2">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Conector angular 64"/>
          <p:cNvCxnSpPr>
            <a:stCxn id="54" idx="3"/>
            <a:endCxn id="55" idx="0"/>
          </p:cNvCxnSpPr>
          <p:nvPr/>
        </p:nvCxnSpPr>
        <p:spPr>
          <a:xfrm>
            <a:off x="8692083" y="3179053"/>
            <a:ext cx="797542" cy="477342"/>
          </a:xfrm>
          <a:prstGeom prst="bentConnector2">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ector angular 66"/>
          <p:cNvCxnSpPr>
            <a:stCxn id="56" idx="3"/>
            <a:endCxn id="55" idx="1"/>
          </p:cNvCxnSpPr>
          <p:nvPr/>
        </p:nvCxnSpPr>
        <p:spPr>
          <a:xfrm flipV="1">
            <a:off x="7568410" y="3915150"/>
            <a:ext cx="1645945" cy="3983"/>
          </a:xfrm>
          <a:prstGeom prst="bentConnector3">
            <a:avLst>
              <a:gd name="adj1" fmla="val 50000"/>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onector angular 67"/>
          <p:cNvCxnSpPr>
            <a:stCxn id="54" idx="0"/>
            <a:endCxn id="63" idx="0"/>
          </p:cNvCxnSpPr>
          <p:nvPr/>
        </p:nvCxnSpPr>
        <p:spPr>
          <a:xfrm rot="16200000" flipH="1" flipV="1">
            <a:off x="6783206" y="3025023"/>
            <a:ext cx="1738333" cy="1528883"/>
          </a:xfrm>
          <a:prstGeom prst="bentConnector3">
            <a:avLst>
              <a:gd name="adj1" fmla="val -1315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Conector angular 70"/>
          <p:cNvCxnSpPr>
            <a:stCxn id="55" idx="3"/>
            <a:endCxn id="61" idx="3"/>
          </p:cNvCxnSpPr>
          <p:nvPr/>
        </p:nvCxnSpPr>
        <p:spPr>
          <a:xfrm flipH="1">
            <a:off x="8395737" y="3915150"/>
            <a:ext cx="1369158" cy="1002235"/>
          </a:xfrm>
          <a:prstGeom prst="bentConnector3">
            <a:avLst>
              <a:gd name="adj1" fmla="val -16696"/>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Conector angular 75"/>
          <p:cNvCxnSpPr>
            <a:stCxn id="61" idx="1"/>
            <a:endCxn id="63" idx="3"/>
          </p:cNvCxnSpPr>
          <p:nvPr/>
        </p:nvCxnSpPr>
        <p:spPr>
          <a:xfrm rot="10800000" flipV="1">
            <a:off x="7171770" y="4917384"/>
            <a:ext cx="673426" cy="1"/>
          </a:xfrm>
          <a:prstGeom prst="bentConnector3">
            <a:avLst>
              <a:gd name="adj1" fmla="val 50000"/>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CuadroTexto 88"/>
          <p:cNvSpPr txBox="1"/>
          <p:nvPr/>
        </p:nvSpPr>
        <p:spPr>
          <a:xfrm>
            <a:off x="3186642" y="2063970"/>
            <a:ext cx="1230850" cy="307777"/>
          </a:xfrm>
          <a:prstGeom prst="rect">
            <a:avLst/>
          </a:prstGeom>
          <a:noFill/>
        </p:spPr>
        <p:txBody>
          <a:bodyPr wrap="none" rtlCol="0">
            <a:spAutoFit/>
          </a:bodyPr>
          <a:lstStyle/>
          <a:p>
            <a:r>
              <a:rPr lang="es-UY" sz="1400" dirty="0"/>
              <a:t>Master / Slave</a:t>
            </a:r>
          </a:p>
        </p:txBody>
      </p:sp>
      <p:sp>
        <p:nvSpPr>
          <p:cNvPr id="90" name="CuadroTexto 89"/>
          <p:cNvSpPr txBox="1"/>
          <p:nvPr/>
        </p:nvSpPr>
        <p:spPr>
          <a:xfrm>
            <a:off x="7329231" y="2044529"/>
            <a:ext cx="1992918" cy="307777"/>
          </a:xfrm>
          <a:prstGeom prst="rect">
            <a:avLst/>
          </a:prstGeom>
          <a:noFill/>
        </p:spPr>
        <p:txBody>
          <a:bodyPr wrap="none" rtlCol="0">
            <a:spAutoFit/>
          </a:bodyPr>
          <a:lstStyle/>
          <a:p>
            <a:r>
              <a:rPr lang="es-UY" sz="1400" dirty="0"/>
              <a:t>Mutuamente sincrónicas</a:t>
            </a:r>
          </a:p>
        </p:txBody>
      </p:sp>
    </p:spTree>
    <p:extLst>
      <p:ext uri="{BB962C8B-B14F-4D97-AF65-F5344CB8AC3E}">
        <p14:creationId xmlns:p14="http://schemas.microsoft.com/office/powerpoint/2010/main" val="168571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r>
              <a:rPr lang="es-UY" altLang="es-UY" dirty="0"/>
              <a:t>Redes Sincrónicas -Centralizadas</a:t>
            </a:r>
          </a:p>
        </p:txBody>
      </p:sp>
      <p:sp>
        <p:nvSpPr>
          <p:cNvPr id="17411" name="Marcador de contenido 2"/>
          <p:cNvSpPr>
            <a:spLocks noGrp="1"/>
          </p:cNvSpPr>
          <p:nvPr>
            <p:ph idx="1"/>
          </p:nvPr>
        </p:nvSpPr>
        <p:spPr>
          <a:xfrm>
            <a:off x="1097280" y="1234440"/>
            <a:ext cx="5388239" cy="4634654"/>
          </a:xfrm>
        </p:spPr>
        <p:txBody>
          <a:bodyPr/>
          <a:lstStyle/>
          <a:p>
            <a:r>
              <a:rPr lang="es-UY" altLang="es-UY" dirty="0"/>
              <a:t>Se compone de:  </a:t>
            </a:r>
          </a:p>
          <a:p>
            <a:pPr lvl="1"/>
            <a:r>
              <a:rPr lang="es-UY" altLang="es-UY" dirty="0"/>
              <a:t>Reloj central Maestro (“Master”) </a:t>
            </a:r>
          </a:p>
          <a:p>
            <a:pPr lvl="1"/>
            <a:r>
              <a:rPr lang="es-UY" altLang="es-UY" dirty="0"/>
              <a:t>Relojes remotos Esclavos (“</a:t>
            </a:r>
            <a:r>
              <a:rPr lang="es-UY" altLang="es-UY" dirty="0" err="1"/>
              <a:t>Slaves</a:t>
            </a:r>
            <a:r>
              <a:rPr lang="es-UY" altLang="es-UY" dirty="0"/>
              <a:t>”) </a:t>
            </a:r>
          </a:p>
          <a:p>
            <a:r>
              <a:rPr lang="es-UY" altLang="es-UY" dirty="0"/>
              <a:t>Los relojes </a:t>
            </a:r>
            <a:r>
              <a:rPr lang="es-UY" altLang="es-UY" dirty="0" err="1"/>
              <a:t>slave</a:t>
            </a:r>
            <a:r>
              <a:rPr lang="es-UY" altLang="es-UY" dirty="0"/>
              <a:t> están directamente subordinados al master  </a:t>
            </a:r>
          </a:p>
          <a:p>
            <a:pPr lvl="1"/>
            <a:r>
              <a:rPr lang="es-UY" altLang="es-UY" dirty="0"/>
              <a:t>El oscilador del </a:t>
            </a:r>
            <a:r>
              <a:rPr lang="es-UY" altLang="es-UY" dirty="0" err="1"/>
              <a:t>slave</a:t>
            </a:r>
            <a:r>
              <a:rPr lang="es-UY" altLang="es-UY" dirty="0"/>
              <a:t> se dice </a:t>
            </a:r>
            <a:r>
              <a:rPr lang="es-UY" altLang="es-UY" i="1" dirty="0"/>
              <a:t>disciplinado</a:t>
            </a:r>
            <a:r>
              <a:rPr lang="es-UY" altLang="es-UY" dirty="0"/>
              <a:t> respecto de la señal de referencia proveniente del Master.</a:t>
            </a:r>
          </a:p>
        </p:txBody>
      </p:sp>
      <p:sp>
        <p:nvSpPr>
          <p:cNvPr id="4" name="Rectángulo 3"/>
          <p:cNvSpPr/>
          <p:nvPr/>
        </p:nvSpPr>
        <p:spPr>
          <a:xfrm>
            <a:off x="6882158" y="2329658"/>
            <a:ext cx="3744416" cy="3168352"/>
          </a:xfrm>
          <a:prstGeom prst="rect">
            <a:avLst/>
          </a:prstGeom>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UY"/>
          </a:p>
        </p:txBody>
      </p:sp>
      <p:pic>
        <p:nvPicPr>
          <p:cNvPr id="5"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00" t="945" r="49600" b="76847"/>
          <a:stretch/>
        </p:blipFill>
        <p:spPr bwMode="auto">
          <a:xfrm>
            <a:off x="8728630" y="2883964"/>
            <a:ext cx="550541" cy="517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t of clocks for every hou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347" t="1032" r="25453" b="76760"/>
          <a:stretch/>
        </p:blipFill>
        <p:spPr bwMode="auto">
          <a:xfrm>
            <a:off x="9796639" y="3628024"/>
            <a:ext cx="550541" cy="517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t of clocks for every hou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3879" t="1100" r="921" b="76692"/>
          <a:stretch/>
        </p:blipFill>
        <p:spPr bwMode="auto">
          <a:xfrm>
            <a:off x="7613430" y="3628026"/>
            <a:ext cx="542067" cy="50954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8707554" y="3329004"/>
            <a:ext cx="628698"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1</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7569540" y="4085387"/>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2</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9752558" y="4067798"/>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3</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8246335" y="5090518"/>
            <a:ext cx="620683" cy="369332"/>
          </a:xfrm>
          <a:prstGeom prst="rect">
            <a:avLst/>
          </a:prstGeom>
          <a:noFill/>
        </p:spPr>
        <p:txBody>
          <a:bodyPr wrap="none" rtlCol="0">
            <a:spAutoFit/>
          </a:bodyPr>
          <a:lstStyle/>
          <a:p>
            <a:r>
              <a:rPr lang="es-UY" dirty="0" err="1">
                <a:latin typeface="Times New Roman" panose="02020603050405020304" pitchFamily="18" charset="0"/>
                <a:cs typeface="Times New Roman" panose="02020603050405020304" pitchFamily="18" charset="0"/>
              </a:rPr>
              <a:t>T</a:t>
            </a:r>
            <a:r>
              <a:rPr lang="es-UY" baseline="-25000" dirty="0" err="1">
                <a:latin typeface="Times New Roman" panose="02020603050405020304" pitchFamily="18" charset="0"/>
                <a:cs typeface="Times New Roman" panose="02020603050405020304" pitchFamily="18" charset="0"/>
              </a:rPr>
              <a:t>n</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12"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8330474" y="4634090"/>
            <a:ext cx="550541" cy="517508"/>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7148498" y="5038548"/>
            <a:ext cx="640006"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4</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14" name="Picture 2" descr="Set of clocks for every hou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7191177" y="4622296"/>
            <a:ext cx="567680" cy="51750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ector angular 14"/>
          <p:cNvCxnSpPr>
            <a:stCxn id="5" idx="1"/>
            <a:endCxn id="7" idx="0"/>
          </p:cNvCxnSpPr>
          <p:nvPr/>
        </p:nvCxnSpPr>
        <p:spPr>
          <a:xfrm rot="10800000" flipV="1">
            <a:off x="7884463" y="3142718"/>
            <a:ext cx="844166" cy="485307"/>
          </a:xfrm>
          <a:prstGeom prst="bentConnector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a:stCxn id="5" idx="3"/>
            <a:endCxn id="6" idx="0"/>
          </p:cNvCxnSpPr>
          <p:nvPr/>
        </p:nvCxnSpPr>
        <p:spPr>
          <a:xfrm>
            <a:off x="9279171" y="3142718"/>
            <a:ext cx="792739" cy="485306"/>
          </a:xfrm>
          <a:prstGeom prst="bentConnector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7" idx="1"/>
            <a:endCxn id="14" idx="0"/>
          </p:cNvCxnSpPr>
          <p:nvPr/>
        </p:nvCxnSpPr>
        <p:spPr>
          <a:xfrm rot="10800000" flipV="1">
            <a:off x="7475017" y="3882797"/>
            <a:ext cx="138412" cy="739499"/>
          </a:xfrm>
          <a:prstGeom prst="bentConnector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p:cNvCxnSpPr>
            <a:stCxn id="7" idx="3"/>
            <a:endCxn id="12" idx="0"/>
          </p:cNvCxnSpPr>
          <p:nvPr/>
        </p:nvCxnSpPr>
        <p:spPr>
          <a:xfrm>
            <a:off x="8155496" y="3882798"/>
            <a:ext cx="450248" cy="751293"/>
          </a:xfrm>
          <a:prstGeom prst="bentConnector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8089761" y="2027635"/>
            <a:ext cx="1230850" cy="307777"/>
          </a:xfrm>
          <a:prstGeom prst="rect">
            <a:avLst/>
          </a:prstGeom>
          <a:noFill/>
        </p:spPr>
        <p:txBody>
          <a:bodyPr wrap="none" rtlCol="0">
            <a:spAutoFit/>
          </a:bodyPr>
          <a:lstStyle/>
          <a:p>
            <a:r>
              <a:rPr lang="es-UY" sz="1400" dirty="0"/>
              <a:t>Master / Slave</a:t>
            </a:r>
          </a:p>
        </p:txBody>
      </p:sp>
    </p:spTree>
    <p:extLst>
      <p:ext uri="{BB962C8B-B14F-4D97-AF65-F5344CB8AC3E}">
        <p14:creationId xmlns:p14="http://schemas.microsoft.com/office/powerpoint/2010/main" val="3776892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r>
              <a:rPr lang="es-UY" altLang="es-UY"/>
              <a:t>Redes Sincrónicas - Descentralizadas</a:t>
            </a:r>
          </a:p>
        </p:txBody>
      </p:sp>
      <p:sp>
        <p:nvSpPr>
          <p:cNvPr id="18435" name="Marcador de contenido 2"/>
          <p:cNvSpPr>
            <a:spLocks noGrp="1"/>
          </p:cNvSpPr>
          <p:nvPr>
            <p:ph idx="1"/>
          </p:nvPr>
        </p:nvSpPr>
        <p:spPr/>
        <p:txBody>
          <a:bodyPr/>
          <a:lstStyle/>
          <a:p>
            <a:r>
              <a:rPr lang="es-UY" altLang="es-UY" dirty="0"/>
              <a:t>Se basan en el principio de sincronización mutua </a:t>
            </a:r>
          </a:p>
          <a:p>
            <a:r>
              <a:rPr lang="es-UY" altLang="es-UY" dirty="0"/>
              <a:t>Todos los relojes de la red contribuyen a la determinación de tiempo y frecuencia. </a:t>
            </a:r>
          </a:p>
        </p:txBody>
      </p:sp>
      <p:sp>
        <p:nvSpPr>
          <p:cNvPr id="5" name="Rectángulo 4"/>
          <p:cNvSpPr/>
          <p:nvPr/>
        </p:nvSpPr>
        <p:spPr>
          <a:xfrm>
            <a:off x="6898185" y="2525644"/>
            <a:ext cx="3744416" cy="3168352"/>
          </a:xfrm>
          <a:prstGeom prst="rect">
            <a:avLst/>
          </a:prstGeom>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UY"/>
          </a:p>
        </p:txBody>
      </p:sp>
      <p:pic>
        <p:nvPicPr>
          <p:cNvPr id="6"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00" t="945" r="49600" b="76847"/>
          <a:stretch/>
        </p:blipFill>
        <p:spPr bwMode="auto">
          <a:xfrm>
            <a:off x="8744657" y="3079950"/>
            <a:ext cx="550541" cy="517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t of clocks for every hou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347" t="1032" r="25453" b="76760"/>
          <a:stretch/>
        </p:blipFill>
        <p:spPr bwMode="auto">
          <a:xfrm>
            <a:off x="9817469" y="3816046"/>
            <a:ext cx="550541" cy="517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t of clocks for every hou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3879" t="1100" r="921" b="76692"/>
          <a:stretch/>
        </p:blipFill>
        <p:spPr bwMode="auto">
          <a:xfrm>
            <a:off x="7629457" y="3824012"/>
            <a:ext cx="542067" cy="5095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723581" y="3524990"/>
            <a:ext cx="628698"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1</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7585567" y="4281373"/>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2</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9773388" y="4255820"/>
            <a:ext cx="620683" cy="369332"/>
          </a:xfrm>
          <a:prstGeom prst="rect">
            <a:avLst/>
          </a:prstGeom>
          <a:noFill/>
        </p:spPr>
        <p:txBody>
          <a:bodyPr wrap="non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3</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8364172" y="5274709"/>
            <a:ext cx="620683" cy="369332"/>
          </a:xfrm>
          <a:prstGeom prst="rect">
            <a:avLst/>
          </a:prstGeom>
          <a:noFill/>
        </p:spPr>
        <p:txBody>
          <a:bodyPr wrap="none" rtlCol="0">
            <a:spAutoFit/>
          </a:bodyPr>
          <a:lstStyle/>
          <a:p>
            <a:r>
              <a:rPr lang="es-UY" dirty="0" err="1">
                <a:latin typeface="Times New Roman" panose="02020603050405020304" pitchFamily="18" charset="0"/>
                <a:cs typeface="Times New Roman" panose="02020603050405020304" pitchFamily="18" charset="0"/>
              </a:rPr>
              <a:t>T</a:t>
            </a:r>
            <a:r>
              <a:rPr lang="es-UY" baseline="-25000" dirty="0" err="1">
                <a:latin typeface="Times New Roman" panose="02020603050405020304" pitchFamily="18" charset="0"/>
                <a:cs typeface="Times New Roman" panose="02020603050405020304" pitchFamily="18" charset="0"/>
              </a:rPr>
              <a:t>n</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13" name="Picture 2" descr="Set of clocks for every hou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8448311" y="4818281"/>
            <a:ext cx="550541" cy="51750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7164525" y="5234534"/>
            <a:ext cx="640006"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T</a:t>
            </a:r>
            <a:r>
              <a:rPr lang="es-UY" baseline="-25000" dirty="0">
                <a:latin typeface="Times New Roman" panose="02020603050405020304" pitchFamily="18" charset="0"/>
                <a:cs typeface="Times New Roman" panose="02020603050405020304" pitchFamily="18" charset="0"/>
              </a:rPr>
              <a:t>4</a:t>
            </a:r>
            <a:r>
              <a:rPr lang="es-UY" dirty="0">
                <a:latin typeface="Times New Roman" panose="02020603050405020304" pitchFamily="18" charset="0"/>
                <a:cs typeface="Times New Roman" panose="02020603050405020304" pitchFamily="18" charset="0"/>
              </a:rPr>
              <a:t>(t)</a:t>
            </a:r>
            <a:endParaRPr lang="es-UY" baseline="-25000" dirty="0">
              <a:latin typeface="Times New Roman" panose="02020603050405020304" pitchFamily="18" charset="0"/>
              <a:cs typeface="Times New Roman" panose="02020603050405020304" pitchFamily="18" charset="0"/>
            </a:endParaRPr>
          </a:p>
        </p:txBody>
      </p:sp>
      <p:pic>
        <p:nvPicPr>
          <p:cNvPr id="15" name="Picture 2" descr="Set of clocks for every hou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68" t="25168" r="48432" b="52624"/>
          <a:stretch/>
        </p:blipFill>
        <p:spPr bwMode="auto">
          <a:xfrm>
            <a:off x="7207204" y="4818282"/>
            <a:ext cx="567680" cy="51750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angular 15"/>
          <p:cNvCxnSpPr>
            <a:stCxn id="6" idx="1"/>
            <a:endCxn id="8" idx="0"/>
          </p:cNvCxnSpPr>
          <p:nvPr/>
        </p:nvCxnSpPr>
        <p:spPr>
          <a:xfrm rot="10800000" flipV="1">
            <a:off x="7900490" y="3338704"/>
            <a:ext cx="844166" cy="485307"/>
          </a:xfrm>
          <a:prstGeom prst="bentConnector2">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6" idx="3"/>
            <a:endCxn id="7" idx="0"/>
          </p:cNvCxnSpPr>
          <p:nvPr/>
        </p:nvCxnSpPr>
        <p:spPr>
          <a:xfrm>
            <a:off x="9295197" y="3338704"/>
            <a:ext cx="797542" cy="477342"/>
          </a:xfrm>
          <a:prstGeom prst="bentConnector2">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ector angular 17"/>
          <p:cNvCxnSpPr>
            <a:stCxn id="8" idx="3"/>
            <a:endCxn id="7" idx="1"/>
          </p:cNvCxnSpPr>
          <p:nvPr/>
        </p:nvCxnSpPr>
        <p:spPr>
          <a:xfrm flipV="1">
            <a:off x="8171524" y="4074801"/>
            <a:ext cx="1645945" cy="3983"/>
          </a:xfrm>
          <a:prstGeom prst="bentConnector3">
            <a:avLst>
              <a:gd name="adj1" fmla="val 50000"/>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6" idx="0"/>
            <a:endCxn id="15" idx="0"/>
          </p:cNvCxnSpPr>
          <p:nvPr/>
        </p:nvCxnSpPr>
        <p:spPr>
          <a:xfrm rot="16200000" flipH="1" flipV="1">
            <a:off x="7386320" y="3184674"/>
            <a:ext cx="1738333" cy="1528883"/>
          </a:xfrm>
          <a:prstGeom prst="bentConnector3">
            <a:avLst>
              <a:gd name="adj1" fmla="val -1315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7" idx="3"/>
            <a:endCxn id="13" idx="3"/>
          </p:cNvCxnSpPr>
          <p:nvPr/>
        </p:nvCxnSpPr>
        <p:spPr>
          <a:xfrm flipH="1">
            <a:off x="8998851" y="4074801"/>
            <a:ext cx="1369158" cy="1002235"/>
          </a:xfrm>
          <a:prstGeom prst="bentConnector3">
            <a:avLst>
              <a:gd name="adj1" fmla="val -16696"/>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13" idx="1"/>
            <a:endCxn id="15" idx="3"/>
          </p:cNvCxnSpPr>
          <p:nvPr/>
        </p:nvCxnSpPr>
        <p:spPr>
          <a:xfrm rot="10800000" flipV="1">
            <a:off x="7774884" y="5077035"/>
            <a:ext cx="673426" cy="1"/>
          </a:xfrm>
          <a:prstGeom prst="bentConnector3">
            <a:avLst>
              <a:gd name="adj1" fmla="val 50000"/>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7932345" y="2204180"/>
            <a:ext cx="1992918" cy="307777"/>
          </a:xfrm>
          <a:prstGeom prst="rect">
            <a:avLst/>
          </a:prstGeom>
          <a:noFill/>
        </p:spPr>
        <p:txBody>
          <a:bodyPr wrap="none" rtlCol="0">
            <a:spAutoFit/>
          </a:bodyPr>
          <a:lstStyle/>
          <a:p>
            <a:r>
              <a:rPr lang="es-UY" sz="1400" dirty="0"/>
              <a:t>Mutuamente sincrónicas</a:t>
            </a:r>
          </a:p>
        </p:txBody>
      </p:sp>
    </p:spTree>
    <p:extLst>
      <p:ext uri="{BB962C8B-B14F-4D97-AF65-F5344CB8AC3E}">
        <p14:creationId xmlns:p14="http://schemas.microsoft.com/office/powerpoint/2010/main" val="3426029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r>
              <a:rPr lang="es-UY" altLang="es-UY" dirty="0"/>
              <a:t>Operación Master – Slave</a:t>
            </a:r>
          </a:p>
        </p:txBody>
      </p:sp>
      <p:sp>
        <p:nvSpPr>
          <p:cNvPr id="19459" name="Marcador de contenido 2"/>
          <p:cNvSpPr>
            <a:spLocks noGrp="1"/>
          </p:cNvSpPr>
          <p:nvPr>
            <p:ph idx="1"/>
          </p:nvPr>
        </p:nvSpPr>
        <p:spPr/>
        <p:txBody>
          <a:bodyPr/>
          <a:lstStyle/>
          <a:p>
            <a:r>
              <a:rPr lang="es-UY" altLang="es-UY" dirty="0"/>
              <a:t>Basado en </a:t>
            </a:r>
            <a:r>
              <a:rPr lang="es-UY" altLang="es-UY" dirty="0" err="1"/>
              <a:t>Phase</a:t>
            </a:r>
            <a:r>
              <a:rPr lang="es-UY" altLang="es-UY" dirty="0"/>
              <a:t> </a:t>
            </a:r>
            <a:r>
              <a:rPr lang="es-UY" altLang="es-UY" dirty="0" err="1"/>
              <a:t>Locked</a:t>
            </a:r>
            <a:r>
              <a:rPr lang="es-UY" altLang="es-UY" dirty="0"/>
              <a:t> </a:t>
            </a:r>
            <a:r>
              <a:rPr lang="es-UY" altLang="es-UY" dirty="0" err="1"/>
              <a:t>Loop</a:t>
            </a:r>
            <a:r>
              <a:rPr lang="es-UY" altLang="es-UY" dirty="0"/>
              <a:t> (PLL) </a:t>
            </a:r>
          </a:p>
          <a:p>
            <a:pPr lvl="1"/>
            <a:r>
              <a:rPr lang="es-UY" altLang="es-UY" dirty="0"/>
              <a:t>Circuito de lazo cerrado. </a:t>
            </a:r>
          </a:p>
          <a:p>
            <a:pPr lvl="1"/>
            <a:r>
              <a:rPr lang="es-UY" altLang="es-UY" dirty="0"/>
              <a:t>El </a:t>
            </a:r>
            <a:r>
              <a:rPr lang="es-UY" altLang="es-UY" dirty="0" err="1"/>
              <a:t>Voltage</a:t>
            </a:r>
            <a:r>
              <a:rPr lang="es-UY" altLang="es-UY" dirty="0"/>
              <a:t> </a:t>
            </a:r>
            <a:r>
              <a:rPr lang="es-UY" altLang="es-UY" dirty="0" err="1"/>
              <a:t>Controlled</a:t>
            </a:r>
            <a:r>
              <a:rPr lang="es-UY" altLang="es-UY" dirty="0"/>
              <a:t> </a:t>
            </a:r>
            <a:r>
              <a:rPr lang="es-UY" altLang="es-UY" dirty="0" err="1"/>
              <a:t>Oscillator</a:t>
            </a:r>
            <a:r>
              <a:rPr lang="es-UY" altLang="es-UY" dirty="0"/>
              <a:t> (VCO) se alimenta de la señal error </a:t>
            </a:r>
            <a:r>
              <a:rPr lang="es-UY" altLang="es-UY" i="1" dirty="0"/>
              <a:t>e(s) , </a:t>
            </a:r>
            <a:r>
              <a:rPr lang="es-UY" altLang="es-UY" dirty="0"/>
              <a:t>la que es amplificada y filtrada.  </a:t>
            </a:r>
          </a:p>
          <a:p>
            <a:pPr lvl="1"/>
            <a:r>
              <a:rPr lang="es-UY" altLang="es-UY" dirty="0"/>
              <a:t>El resultado es que la frecuencia de salida </a:t>
            </a:r>
            <a:r>
              <a:rPr lang="es-UY" altLang="es-UY" i="1" dirty="0"/>
              <a:t>F</a:t>
            </a:r>
            <a:r>
              <a:rPr lang="es-UY" altLang="es-UY" i="1" baseline="-25000" dirty="0"/>
              <a:t>o</a:t>
            </a:r>
            <a:r>
              <a:rPr lang="es-UY" altLang="es-UY" dirty="0"/>
              <a:t> “sigue” a la frecuencia de referencia </a:t>
            </a:r>
            <a:r>
              <a:rPr lang="es-UY" altLang="es-UY" i="1" dirty="0"/>
              <a:t>F</a:t>
            </a:r>
            <a:r>
              <a:rPr lang="es-UY" altLang="es-UY" i="1" baseline="-25000" dirty="0"/>
              <a:t>REF</a:t>
            </a:r>
            <a:r>
              <a:rPr lang="es-UY" altLang="es-UY" dirty="0"/>
              <a:t> (o es múltiplo de </a:t>
            </a:r>
            <a:r>
              <a:rPr lang="es-UY" altLang="es-UY" i="1" dirty="0"/>
              <a:t>F</a:t>
            </a:r>
            <a:r>
              <a:rPr lang="es-UY" altLang="es-UY" i="1" baseline="-25000" dirty="0"/>
              <a:t>REF</a:t>
            </a:r>
            <a:r>
              <a:rPr lang="es-UY" altLang="es-UY" dirty="0"/>
              <a:t> ). </a:t>
            </a:r>
          </a:p>
        </p:txBody>
      </p:sp>
      <p:pic>
        <p:nvPicPr>
          <p:cNvPr id="44034" name="Picture 2" descr="Resultado de imagen para phase locked loop">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4342" y="3151079"/>
            <a:ext cx="7043316" cy="271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4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F0A90-E2C5-4CFB-BFA6-DEF77A09A1CE}"/>
              </a:ext>
            </a:extLst>
          </p:cNvPr>
          <p:cNvSpPr>
            <a:spLocks noGrp="1"/>
          </p:cNvSpPr>
          <p:nvPr>
            <p:ph type="title"/>
          </p:nvPr>
        </p:nvSpPr>
        <p:spPr/>
        <p:txBody>
          <a:bodyPr/>
          <a:lstStyle/>
          <a:p>
            <a:r>
              <a:rPr lang="es-UY" dirty="0"/>
              <a:t>¿Por qué es necesario sincronismo?</a:t>
            </a:r>
            <a:endParaRPr lang="es-ES" dirty="0"/>
          </a:p>
        </p:txBody>
      </p:sp>
      <p:sp>
        <p:nvSpPr>
          <p:cNvPr id="4" name="Marcador de contenido 3">
            <a:extLst>
              <a:ext uri="{FF2B5EF4-FFF2-40B4-BE49-F238E27FC236}">
                <a16:creationId xmlns:a16="http://schemas.microsoft.com/office/drawing/2014/main" id="{2A606008-92D5-4020-A368-5A5BE4F4F0D2}"/>
              </a:ext>
            </a:extLst>
          </p:cNvPr>
          <p:cNvSpPr>
            <a:spLocks noGrp="1"/>
          </p:cNvSpPr>
          <p:nvPr>
            <p:ph idx="1"/>
          </p:nvPr>
        </p:nvSpPr>
        <p:spPr/>
        <p:txBody>
          <a:bodyPr>
            <a:normAutofit fontScale="85000" lnSpcReduction="20000"/>
          </a:bodyPr>
          <a:lstStyle/>
          <a:p>
            <a:r>
              <a:rPr lang="es-UY" dirty="0"/>
              <a:t>En sistemas digitales, es necesario sincronismo a varios niveles:</a:t>
            </a:r>
          </a:p>
          <a:p>
            <a:r>
              <a:rPr lang="es-UY" dirty="0"/>
              <a:t>Sincronismo de </a:t>
            </a:r>
            <a:r>
              <a:rPr lang="es-UY" b="1" dirty="0"/>
              <a:t>símbolos</a:t>
            </a:r>
          </a:p>
          <a:p>
            <a:pPr lvl="1"/>
            <a:r>
              <a:rPr lang="es-UY" dirty="0"/>
              <a:t>Permite decodificar correctamente cada bit</a:t>
            </a:r>
          </a:p>
          <a:p>
            <a:endParaRPr lang="es-UY" dirty="0"/>
          </a:p>
          <a:p>
            <a:endParaRPr lang="es-UY" dirty="0"/>
          </a:p>
          <a:p>
            <a:endParaRPr lang="es-UY" dirty="0"/>
          </a:p>
          <a:p>
            <a:r>
              <a:rPr lang="es-UY" dirty="0"/>
              <a:t>Sincronismo de </a:t>
            </a:r>
            <a:r>
              <a:rPr lang="es-UY" b="1" dirty="0"/>
              <a:t>tramas</a:t>
            </a:r>
          </a:p>
          <a:p>
            <a:pPr lvl="1"/>
            <a:r>
              <a:rPr lang="es-UY" dirty="0"/>
              <a:t>Permite identificar el comienzo de tramas en redes digitales</a:t>
            </a:r>
          </a:p>
          <a:p>
            <a:endParaRPr lang="es-UY" dirty="0"/>
          </a:p>
          <a:p>
            <a:endParaRPr lang="es-UY" dirty="0"/>
          </a:p>
          <a:p>
            <a:r>
              <a:rPr lang="es-UY" dirty="0"/>
              <a:t>Sincronismo de </a:t>
            </a:r>
            <a:r>
              <a:rPr lang="es-UY" b="1" dirty="0"/>
              <a:t>red</a:t>
            </a:r>
          </a:p>
          <a:p>
            <a:pPr lvl="1"/>
            <a:r>
              <a:rPr lang="es-UY" dirty="0"/>
              <a:t>Permite que todos los elementos de la red estén sincronizados</a:t>
            </a:r>
          </a:p>
          <a:p>
            <a:r>
              <a:rPr lang="es-UY" dirty="0"/>
              <a:t>Sincronismo de </a:t>
            </a:r>
            <a:r>
              <a:rPr lang="es-UY" b="1" dirty="0"/>
              <a:t>relojes</a:t>
            </a:r>
            <a:r>
              <a:rPr lang="es-UY" dirty="0"/>
              <a:t> de </a:t>
            </a:r>
            <a:r>
              <a:rPr lang="es-UY" b="1" dirty="0"/>
              <a:t>tiempo real</a:t>
            </a:r>
          </a:p>
          <a:p>
            <a:pPr lvl="1"/>
            <a:r>
              <a:rPr lang="es-UY" dirty="0"/>
              <a:t>Fundamental para la toma de acciones y seguimiento de incidentes en tiempo real</a:t>
            </a:r>
            <a:endParaRPr lang="es-ES" dirty="0"/>
          </a:p>
        </p:txBody>
      </p:sp>
      <p:sp>
        <p:nvSpPr>
          <p:cNvPr id="6" name="Rectángulo 5">
            <a:extLst>
              <a:ext uri="{FF2B5EF4-FFF2-40B4-BE49-F238E27FC236}">
                <a16:creationId xmlns:a16="http://schemas.microsoft.com/office/drawing/2014/main" id="{9D8493BC-0664-4A26-B707-3AD65F6011B8}"/>
              </a:ext>
            </a:extLst>
          </p:cNvPr>
          <p:cNvSpPr/>
          <p:nvPr/>
        </p:nvSpPr>
        <p:spPr>
          <a:xfrm>
            <a:off x="8920264" y="571761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Synchronization</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Digital </a:t>
            </a:r>
            <a:r>
              <a:rPr lang="es-ES" sz="1050" dirty="0" err="1">
                <a:solidFill>
                  <a:srgbClr val="000000"/>
                </a:solidFill>
                <a:latin typeface="DIN"/>
              </a:rPr>
              <a:t>Telecommunications</a:t>
            </a:r>
            <a:r>
              <a:rPr lang="es-ES" sz="1050" dirty="0">
                <a:solidFill>
                  <a:srgbClr val="000000"/>
                </a:solidFill>
                <a:latin typeface="DIN"/>
              </a:rPr>
              <a:t> Networks”, Stefano </a:t>
            </a:r>
            <a:r>
              <a:rPr lang="es-ES" sz="1050" dirty="0" err="1">
                <a:solidFill>
                  <a:srgbClr val="000000"/>
                </a:solidFill>
                <a:latin typeface="DIN"/>
              </a:rPr>
              <a:t>Bregni</a:t>
            </a:r>
            <a:endParaRPr lang="es-ES" sz="1050" dirty="0">
              <a:solidFill>
                <a:srgbClr val="000000"/>
              </a:solidFill>
              <a:latin typeface="DIN"/>
            </a:endParaRPr>
          </a:p>
        </p:txBody>
      </p:sp>
      <p:pic>
        <p:nvPicPr>
          <p:cNvPr id="7" name="Imagen 6">
            <a:extLst>
              <a:ext uri="{FF2B5EF4-FFF2-40B4-BE49-F238E27FC236}">
                <a16:creationId xmlns:a16="http://schemas.microsoft.com/office/drawing/2014/main" id="{0E937DAD-9772-4DC6-89BE-5BA1647F91D8}"/>
              </a:ext>
            </a:extLst>
          </p:cNvPr>
          <p:cNvPicPr>
            <a:picLocks noChangeAspect="1"/>
          </p:cNvPicPr>
          <p:nvPr/>
        </p:nvPicPr>
        <p:blipFill>
          <a:blip r:embed="rId2"/>
          <a:stretch>
            <a:fillRect/>
          </a:stretch>
        </p:blipFill>
        <p:spPr>
          <a:xfrm>
            <a:off x="5883054" y="1507787"/>
            <a:ext cx="4556200" cy="1773217"/>
          </a:xfrm>
          <a:prstGeom prst="rect">
            <a:avLst/>
          </a:prstGeom>
        </p:spPr>
      </p:pic>
      <p:pic>
        <p:nvPicPr>
          <p:cNvPr id="8" name="Imagen 7">
            <a:extLst>
              <a:ext uri="{FF2B5EF4-FFF2-40B4-BE49-F238E27FC236}">
                <a16:creationId xmlns:a16="http://schemas.microsoft.com/office/drawing/2014/main" id="{73CB8C26-5A96-4E9F-9BE9-6C4B059A0C2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89208" y="3551767"/>
            <a:ext cx="7327201" cy="1363867"/>
          </a:xfrm>
          <a:prstGeom prst="rect">
            <a:avLst/>
          </a:prstGeom>
        </p:spPr>
      </p:pic>
    </p:spTree>
    <p:extLst>
      <p:ext uri="{BB962C8B-B14F-4D97-AF65-F5344CB8AC3E}">
        <p14:creationId xmlns:p14="http://schemas.microsoft.com/office/powerpoint/2010/main" val="1201686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B4A3C-F88D-4278-8162-15992FFA0119}"/>
              </a:ext>
            </a:extLst>
          </p:cNvPr>
          <p:cNvSpPr>
            <a:spLocks noGrp="1"/>
          </p:cNvSpPr>
          <p:nvPr>
            <p:ph type="title"/>
          </p:nvPr>
        </p:nvSpPr>
        <p:spPr>
          <a:xfrm>
            <a:off x="603115" y="286603"/>
            <a:ext cx="11177081" cy="774101"/>
          </a:xfrm>
        </p:spPr>
        <p:txBody>
          <a:bodyPr>
            <a:normAutofit fontScale="90000"/>
          </a:bodyPr>
          <a:lstStyle/>
          <a:p>
            <a:r>
              <a:rPr lang="es-UY" altLang="es-UY" dirty="0"/>
              <a:t>Nodos Sincronizados con Transmisión </a:t>
            </a:r>
            <a:r>
              <a:rPr lang="es-UY" altLang="es-UY" dirty="0" err="1"/>
              <a:t>Plesiócrona</a:t>
            </a:r>
            <a:endParaRPr lang="es-ES" dirty="0"/>
          </a:p>
        </p:txBody>
      </p:sp>
      <p:sp>
        <p:nvSpPr>
          <p:cNvPr id="3" name="Marcador de contenido 2">
            <a:extLst>
              <a:ext uri="{FF2B5EF4-FFF2-40B4-BE49-F238E27FC236}">
                <a16:creationId xmlns:a16="http://schemas.microsoft.com/office/drawing/2014/main" id="{A892B4C3-1B5A-4A66-9770-30EEB52FAEE8}"/>
              </a:ext>
            </a:extLst>
          </p:cNvPr>
          <p:cNvSpPr>
            <a:spLocks noGrp="1"/>
          </p:cNvSpPr>
          <p:nvPr>
            <p:ph idx="1"/>
          </p:nvPr>
        </p:nvSpPr>
        <p:spPr/>
        <p:txBody>
          <a:bodyPr/>
          <a:lstStyle/>
          <a:p>
            <a:endParaRPr lang="es-UY" dirty="0"/>
          </a:p>
        </p:txBody>
      </p:sp>
      <p:sp>
        <p:nvSpPr>
          <p:cNvPr id="5" name="Rectángulo 4">
            <a:extLst>
              <a:ext uri="{FF2B5EF4-FFF2-40B4-BE49-F238E27FC236}">
                <a16:creationId xmlns:a16="http://schemas.microsoft.com/office/drawing/2014/main" id="{DF70D786-87F3-4CB0-A663-166889D2B973}"/>
              </a:ext>
            </a:extLst>
          </p:cNvPr>
          <p:cNvSpPr/>
          <p:nvPr/>
        </p:nvSpPr>
        <p:spPr>
          <a:xfrm>
            <a:off x="8920264" y="571761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Synchronization</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Digital </a:t>
            </a:r>
            <a:r>
              <a:rPr lang="es-ES" sz="1050" dirty="0" err="1">
                <a:solidFill>
                  <a:srgbClr val="000000"/>
                </a:solidFill>
                <a:latin typeface="DIN"/>
              </a:rPr>
              <a:t>Telecommunications</a:t>
            </a:r>
            <a:r>
              <a:rPr lang="es-ES" sz="1050" dirty="0">
                <a:solidFill>
                  <a:srgbClr val="000000"/>
                </a:solidFill>
                <a:latin typeface="DIN"/>
              </a:rPr>
              <a:t> Networks”, Stefano </a:t>
            </a:r>
            <a:r>
              <a:rPr lang="es-ES" sz="1050" dirty="0" err="1">
                <a:solidFill>
                  <a:srgbClr val="000000"/>
                </a:solidFill>
                <a:latin typeface="DIN"/>
              </a:rPr>
              <a:t>Bregni</a:t>
            </a:r>
            <a:endParaRPr lang="es-ES" sz="1050" dirty="0">
              <a:solidFill>
                <a:srgbClr val="000000"/>
              </a:solidFill>
              <a:latin typeface="DIN"/>
            </a:endParaRPr>
          </a:p>
        </p:txBody>
      </p:sp>
      <p:pic>
        <p:nvPicPr>
          <p:cNvPr id="7" name="Imagen 6">
            <a:extLst>
              <a:ext uri="{FF2B5EF4-FFF2-40B4-BE49-F238E27FC236}">
                <a16:creationId xmlns:a16="http://schemas.microsoft.com/office/drawing/2014/main" id="{44E3C682-0D68-E792-7349-6C91B4FA6D68}"/>
              </a:ext>
            </a:extLst>
          </p:cNvPr>
          <p:cNvPicPr>
            <a:picLocks noChangeAspect="1"/>
          </p:cNvPicPr>
          <p:nvPr/>
        </p:nvPicPr>
        <p:blipFill>
          <a:blip r:embed="rId2"/>
          <a:stretch>
            <a:fillRect/>
          </a:stretch>
        </p:blipFill>
        <p:spPr>
          <a:xfrm>
            <a:off x="184410" y="1234440"/>
            <a:ext cx="7601090" cy="4383166"/>
          </a:xfrm>
          <a:prstGeom prst="rect">
            <a:avLst/>
          </a:prstGeom>
        </p:spPr>
      </p:pic>
      <p:pic>
        <p:nvPicPr>
          <p:cNvPr id="9" name="Imagen 8">
            <a:extLst>
              <a:ext uri="{FF2B5EF4-FFF2-40B4-BE49-F238E27FC236}">
                <a16:creationId xmlns:a16="http://schemas.microsoft.com/office/drawing/2014/main" id="{89376F2C-1173-C8B4-CABF-C79AE586A782}"/>
              </a:ext>
            </a:extLst>
          </p:cNvPr>
          <p:cNvPicPr>
            <a:picLocks noChangeAspect="1"/>
          </p:cNvPicPr>
          <p:nvPr/>
        </p:nvPicPr>
        <p:blipFill>
          <a:blip r:embed="rId3"/>
          <a:stretch>
            <a:fillRect/>
          </a:stretch>
        </p:blipFill>
        <p:spPr>
          <a:xfrm>
            <a:off x="8392542" y="3758131"/>
            <a:ext cx="3387654" cy="1959483"/>
          </a:xfrm>
          <a:prstGeom prst="rect">
            <a:avLst/>
          </a:prstGeom>
        </p:spPr>
      </p:pic>
    </p:spTree>
    <p:extLst>
      <p:ext uri="{BB962C8B-B14F-4D97-AF65-F5344CB8AC3E}">
        <p14:creationId xmlns:p14="http://schemas.microsoft.com/office/powerpoint/2010/main" val="2198604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481F8-A0D2-45F1-B4A6-63A9D2634149}"/>
              </a:ext>
            </a:extLst>
          </p:cNvPr>
          <p:cNvSpPr>
            <a:spLocks noGrp="1"/>
          </p:cNvSpPr>
          <p:nvPr>
            <p:ph type="title"/>
          </p:nvPr>
        </p:nvSpPr>
        <p:spPr/>
        <p:txBody>
          <a:bodyPr/>
          <a:lstStyle/>
          <a:p>
            <a:r>
              <a:rPr lang="es-UY" dirty="0"/>
              <a:t>Red Sincrónica</a:t>
            </a:r>
            <a:endParaRPr lang="es-ES" dirty="0"/>
          </a:p>
        </p:txBody>
      </p:sp>
      <p:sp>
        <p:nvSpPr>
          <p:cNvPr id="3" name="Marcador de contenido 2">
            <a:extLst>
              <a:ext uri="{FF2B5EF4-FFF2-40B4-BE49-F238E27FC236}">
                <a16:creationId xmlns:a16="http://schemas.microsoft.com/office/drawing/2014/main" id="{774A0EA3-BC89-40E7-A427-C10E4FC4ABAA}"/>
              </a:ext>
            </a:extLst>
          </p:cNvPr>
          <p:cNvSpPr>
            <a:spLocks noGrp="1"/>
          </p:cNvSpPr>
          <p:nvPr>
            <p:ph idx="1"/>
          </p:nvPr>
        </p:nvSpPr>
        <p:spPr/>
        <p:txBody>
          <a:bodyPr/>
          <a:lstStyle/>
          <a:p>
            <a:endParaRPr lang="es-ES" dirty="0"/>
          </a:p>
        </p:txBody>
      </p:sp>
      <p:pic>
        <p:nvPicPr>
          <p:cNvPr id="4" name="Imagen 3">
            <a:extLst>
              <a:ext uri="{FF2B5EF4-FFF2-40B4-BE49-F238E27FC236}">
                <a16:creationId xmlns:a16="http://schemas.microsoft.com/office/drawing/2014/main" id="{EE928313-D5B1-4E76-9491-AA3D4574FA05}"/>
              </a:ext>
            </a:extLst>
          </p:cNvPr>
          <p:cNvPicPr>
            <a:picLocks noChangeAspect="1"/>
          </p:cNvPicPr>
          <p:nvPr/>
        </p:nvPicPr>
        <p:blipFill>
          <a:blip r:embed="rId2"/>
          <a:stretch>
            <a:fillRect/>
          </a:stretch>
        </p:blipFill>
        <p:spPr>
          <a:xfrm>
            <a:off x="1965460" y="1359811"/>
            <a:ext cx="8261079" cy="3941112"/>
          </a:xfrm>
          <a:prstGeom prst="rect">
            <a:avLst/>
          </a:prstGeom>
        </p:spPr>
      </p:pic>
      <p:sp>
        <p:nvSpPr>
          <p:cNvPr id="5" name="Rectángulo 4">
            <a:extLst>
              <a:ext uri="{FF2B5EF4-FFF2-40B4-BE49-F238E27FC236}">
                <a16:creationId xmlns:a16="http://schemas.microsoft.com/office/drawing/2014/main" id="{7E3DEB77-F872-4F89-A0F6-785D9AD585FE}"/>
              </a:ext>
            </a:extLst>
          </p:cNvPr>
          <p:cNvSpPr/>
          <p:nvPr/>
        </p:nvSpPr>
        <p:spPr>
          <a:xfrm>
            <a:off x="8920264" y="571761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Synchronization</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Digital </a:t>
            </a:r>
            <a:r>
              <a:rPr lang="es-ES" sz="1050" dirty="0" err="1">
                <a:solidFill>
                  <a:srgbClr val="000000"/>
                </a:solidFill>
                <a:latin typeface="DIN"/>
              </a:rPr>
              <a:t>Telecommunications</a:t>
            </a:r>
            <a:r>
              <a:rPr lang="es-ES" sz="1050" dirty="0">
                <a:solidFill>
                  <a:srgbClr val="000000"/>
                </a:solidFill>
                <a:latin typeface="DIN"/>
              </a:rPr>
              <a:t> Networks”, Stefano </a:t>
            </a:r>
            <a:r>
              <a:rPr lang="es-ES" sz="1050" dirty="0" err="1">
                <a:solidFill>
                  <a:srgbClr val="000000"/>
                </a:solidFill>
                <a:latin typeface="DIN"/>
              </a:rPr>
              <a:t>Bregni</a:t>
            </a:r>
            <a:endParaRPr lang="es-ES" sz="1050" dirty="0">
              <a:solidFill>
                <a:srgbClr val="000000"/>
              </a:solidFill>
              <a:latin typeface="DIN"/>
            </a:endParaRPr>
          </a:p>
        </p:txBody>
      </p:sp>
    </p:spTree>
    <p:extLst>
      <p:ext uri="{BB962C8B-B14F-4D97-AF65-F5344CB8AC3E}">
        <p14:creationId xmlns:p14="http://schemas.microsoft.com/office/powerpoint/2010/main" val="432978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FE275-E963-4D2C-BB14-82963488A815}"/>
              </a:ext>
            </a:extLst>
          </p:cNvPr>
          <p:cNvSpPr>
            <a:spLocks noGrp="1"/>
          </p:cNvSpPr>
          <p:nvPr>
            <p:ph type="title"/>
          </p:nvPr>
        </p:nvSpPr>
        <p:spPr/>
        <p:txBody>
          <a:bodyPr/>
          <a:lstStyle/>
          <a:p>
            <a:r>
              <a:rPr lang="es-UY" dirty="0"/>
              <a:t>Tipos de relojes y  funciones</a:t>
            </a:r>
            <a:endParaRPr lang="es-ES" dirty="0"/>
          </a:p>
        </p:txBody>
      </p:sp>
      <p:sp>
        <p:nvSpPr>
          <p:cNvPr id="3" name="Marcador de contenido 2">
            <a:extLst>
              <a:ext uri="{FF2B5EF4-FFF2-40B4-BE49-F238E27FC236}">
                <a16:creationId xmlns:a16="http://schemas.microsoft.com/office/drawing/2014/main" id="{998BD623-B289-4AE0-9C6F-E82D9ED64EC4}"/>
              </a:ext>
            </a:extLst>
          </p:cNvPr>
          <p:cNvSpPr>
            <a:spLocks noGrp="1"/>
          </p:cNvSpPr>
          <p:nvPr>
            <p:ph idx="1"/>
          </p:nvPr>
        </p:nvSpPr>
        <p:spPr/>
        <p:txBody>
          <a:bodyPr>
            <a:normAutofit lnSpcReduction="10000"/>
          </a:bodyPr>
          <a:lstStyle/>
          <a:p>
            <a:r>
              <a:rPr lang="es-UY" b="1" dirty="0"/>
              <a:t>PRC</a:t>
            </a:r>
            <a:r>
              <a:rPr lang="es-UY" dirty="0"/>
              <a:t>: </a:t>
            </a:r>
            <a:r>
              <a:rPr lang="es-UY" b="1" dirty="0" err="1"/>
              <a:t>Primary</a:t>
            </a:r>
            <a:r>
              <a:rPr lang="es-UY" b="1" dirty="0"/>
              <a:t> Reference </a:t>
            </a:r>
            <a:r>
              <a:rPr lang="es-UY" b="1" dirty="0" err="1"/>
              <a:t>Clock</a:t>
            </a:r>
            <a:r>
              <a:rPr lang="es-ES" dirty="0"/>
              <a:t>. </a:t>
            </a:r>
            <a:r>
              <a:rPr lang="es-UY" dirty="0"/>
              <a:t>Se define como una función que representa un reloj autónomo o un reloj que acepta la sincronización de referencia de una señal “externa” muy estable y confiable (por ejemplo, relojes de Cesio). El PRC, por lo tanto, representa el reloj maestro de la red. La misma expresión PRC denota también la implementación física de la función lógica (es decir, un reloj independiente).</a:t>
            </a:r>
            <a:br>
              <a:rPr lang="es-UY" dirty="0"/>
            </a:br>
            <a:r>
              <a:rPr lang="es-UY" dirty="0"/>
              <a:t>Requiere una estabilidad de 1 parte en 10</a:t>
            </a:r>
            <a:r>
              <a:rPr lang="es-UY" baseline="30000" dirty="0"/>
              <a:t>11 </a:t>
            </a:r>
            <a:r>
              <a:rPr lang="es-UY" dirty="0"/>
              <a:t>(estandarizado originalmente en G.811 en 1988 para redes PDH y actualizado en 1997 para redes SDH)</a:t>
            </a:r>
          </a:p>
          <a:p>
            <a:r>
              <a:rPr lang="es-UY" b="1" dirty="0" err="1"/>
              <a:t>ePRC</a:t>
            </a:r>
            <a:r>
              <a:rPr lang="es-UY" b="1" dirty="0"/>
              <a:t>:</a:t>
            </a:r>
            <a:r>
              <a:rPr lang="es-UY" dirty="0"/>
              <a:t> </a:t>
            </a:r>
            <a:r>
              <a:rPr lang="es-UY" b="1" dirty="0" err="1"/>
              <a:t>enhanced</a:t>
            </a:r>
            <a:r>
              <a:rPr lang="es-UY" b="1" dirty="0"/>
              <a:t> PRC</a:t>
            </a:r>
            <a:r>
              <a:rPr lang="es-UY" dirty="0"/>
              <a:t>. Mejora la estabilidad del PRC a 1 parte en 10</a:t>
            </a:r>
            <a:r>
              <a:rPr lang="es-UY" baseline="30000" dirty="0"/>
              <a:t>12 </a:t>
            </a:r>
            <a:br>
              <a:rPr lang="es-UY" baseline="30000" dirty="0"/>
            </a:br>
            <a:r>
              <a:rPr lang="es-UY" dirty="0"/>
              <a:t>(estandarizado en G.811.1 en 2017, para funcionar junto a un </a:t>
            </a:r>
            <a:r>
              <a:rPr lang="es-UY" b="1" dirty="0" err="1"/>
              <a:t>ePRTC</a:t>
            </a:r>
            <a:r>
              <a:rPr lang="es-UY" dirty="0"/>
              <a:t>)</a:t>
            </a:r>
          </a:p>
          <a:p>
            <a:r>
              <a:rPr lang="es-UY" b="1" dirty="0"/>
              <a:t>SSU</a:t>
            </a:r>
            <a:r>
              <a:rPr lang="es-UY" dirty="0"/>
              <a:t>: </a:t>
            </a:r>
            <a:r>
              <a:rPr lang="es-UY" b="1" dirty="0" err="1"/>
              <a:t>Synchronization</a:t>
            </a:r>
            <a:r>
              <a:rPr lang="es-UY" b="1" dirty="0"/>
              <a:t> </a:t>
            </a:r>
            <a:r>
              <a:rPr lang="es-UY" b="1" dirty="0" err="1"/>
              <a:t>Supply</a:t>
            </a:r>
            <a:r>
              <a:rPr lang="es-UY" b="1" dirty="0"/>
              <a:t> </a:t>
            </a:r>
            <a:r>
              <a:rPr lang="es-UY" b="1" dirty="0" err="1"/>
              <a:t>Unit</a:t>
            </a:r>
            <a:r>
              <a:rPr lang="es-UY" dirty="0"/>
              <a:t>. Se define como una función que, en un </a:t>
            </a:r>
            <a:br>
              <a:rPr lang="es-UY" dirty="0"/>
            </a:br>
            <a:r>
              <a:rPr lang="es-UY" dirty="0"/>
              <a:t>nodo de red:</a:t>
            </a:r>
          </a:p>
          <a:p>
            <a:pPr lvl="1"/>
            <a:r>
              <a:rPr lang="es-UY" dirty="0"/>
              <a:t>acepta entradas de sincronización de fuentes externas</a:t>
            </a:r>
          </a:p>
          <a:p>
            <a:pPr lvl="1"/>
            <a:r>
              <a:rPr lang="es-UY" dirty="0"/>
              <a:t>filtra la señal de temporización derivada de esta fuente seleccionada</a:t>
            </a:r>
          </a:p>
          <a:p>
            <a:pPr lvl="1"/>
            <a:r>
              <a:rPr lang="es-UY" dirty="0"/>
              <a:t>distribuye la señal de temporización filtrada a otros elementos dentro del nodo</a:t>
            </a:r>
          </a:p>
          <a:p>
            <a:pPr lvl="1"/>
            <a:r>
              <a:rPr lang="es-UY" dirty="0"/>
              <a:t>puede usar una fuente de temporización interna si todas las referencias de </a:t>
            </a:r>
            <a:br>
              <a:rPr lang="es-UY" dirty="0"/>
            </a:br>
            <a:r>
              <a:rPr lang="es-UY" dirty="0"/>
              <a:t>sincronización externas fallan o se degradan</a:t>
            </a:r>
          </a:p>
        </p:txBody>
      </p:sp>
      <p:pic>
        <p:nvPicPr>
          <p:cNvPr id="4" name="Imagen 3">
            <a:extLst>
              <a:ext uri="{FF2B5EF4-FFF2-40B4-BE49-F238E27FC236}">
                <a16:creationId xmlns:a16="http://schemas.microsoft.com/office/drawing/2014/main" id="{FFB8D230-68B2-4029-87A1-53771E63D15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80205" y="2803361"/>
            <a:ext cx="3611795" cy="3159660"/>
          </a:xfrm>
          <a:prstGeom prst="rect">
            <a:avLst/>
          </a:prstGeom>
        </p:spPr>
      </p:pic>
    </p:spTree>
    <p:extLst>
      <p:ext uri="{BB962C8B-B14F-4D97-AF65-F5344CB8AC3E}">
        <p14:creationId xmlns:p14="http://schemas.microsoft.com/office/powerpoint/2010/main" val="2427072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noFill/>
        </p:spPr>
        <p:txBody>
          <a:bodyPr/>
          <a:lstStyle/>
          <a:p>
            <a:r>
              <a:rPr lang="es-MX" altLang="es-UY" dirty="0"/>
              <a:t>Sincronismo</a:t>
            </a:r>
            <a:endParaRPr lang="es-ES" altLang="es-UY" dirty="0"/>
          </a:p>
        </p:txBody>
      </p:sp>
      <p:sp>
        <p:nvSpPr>
          <p:cNvPr id="7171" name="Text Box 4"/>
          <p:cNvSpPr txBox="1">
            <a:spLocks noChangeArrowheads="1"/>
          </p:cNvSpPr>
          <p:nvPr/>
        </p:nvSpPr>
        <p:spPr bwMode="auto">
          <a:xfrm>
            <a:off x="9829800" y="547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es-ES" altLang="es-UY" sz="2400">
              <a:latin typeface="Times New Roman" panose="02020603050405020304" pitchFamily="18" charset="0"/>
            </a:endParaRPr>
          </a:p>
        </p:txBody>
      </p:sp>
      <p:sp>
        <p:nvSpPr>
          <p:cNvPr id="7172" name="Rectangle 6"/>
          <p:cNvSpPr>
            <a:spLocks noGrp="1" noChangeArrowheads="1"/>
          </p:cNvSpPr>
          <p:nvPr>
            <p:ph type="subTitle" idx="1"/>
          </p:nvPr>
        </p:nvSpPr>
        <p:spPr>
          <a:noFill/>
        </p:spPr>
        <p:txBody>
          <a:bodyPr/>
          <a:lstStyle/>
          <a:p>
            <a:pPr eaLnBrk="1" hangingPunct="1"/>
            <a:r>
              <a:rPr lang="es-ES" altLang="es-UY" dirty="0"/>
              <a:t>PARÁMETROS DE FUNCIONAMIENTO Y MEDICIONES DE DESEMPEÑO</a:t>
            </a:r>
          </a:p>
        </p:txBody>
      </p:sp>
    </p:spTree>
    <p:extLst>
      <p:ext uri="{BB962C8B-B14F-4D97-AF65-F5344CB8AC3E}">
        <p14:creationId xmlns:p14="http://schemas.microsoft.com/office/powerpoint/2010/main" val="24545974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3778"/>
                                        </p:tgtEl>
                                        <p:attrNameLst>
                                          <p:attrName>style.visibility</p:attrName>
                                        </p:attrNameLst>
                                      </p:cBhvr>
                                      <p:to>
                                        <p:strVal val="visible"/>
                                      </p:to>
                                    </p:set>
                                    <p:animEffect transition="in" filter="wipe(left)">
                                      <p:cBhvr>
                                        <p:cTn id="7" dur="500"/>
                                        <p:tgtEl>
                                          <p:spTgt spid="84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p:txBody>
          <a:bodyPr/>
          <a:lstStyle/>
          <a:p>
            <a:r>
              <a:rPr lang="es-UY" altLang="es-UY"/>
              <a:t>Relojes: Parámetros de funcionamiento</a:t>
            </a:r>
          </a:p>
        </p:txBody>
      </p:sp>
      <p:sp>
        <p:nvSpPr>
          <p:cNvPr id="20483" name="Marcador de contenido 2"/>
          <p:cNvSpPr>
            <a:spLocks noGrp="1"/>
          </p:cNvSpPr>
          <p:nvPr>
            <p:ph idx="1"/>
          </p:nvPr>
        </p:nvSpPr>
        <p:spPr/>
        <p:txBody>
          <a:bodyPr/>
          <a:lstStyle/>
          <a:p>
            <a:r>
              <a:rPr lang="es-UY" altLang="es-UY" b="1"/>
              <a:t>Precisión:</a:t>
            </a:r>
            <a:r>
              <a:rPr lang="es-UY" altLang="es-UY"/>
              <a:t> Dada por la diferencia fraccional de frecuencia en un momento dado. </a:t>
            </a:r>
          </a:p>
        </p:txBody>
      </p:sp>
      <p:pic>
        <p:nvPicPr>
          <p:cNvPr id="2048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5438" y="2417621"/>
            <a:ext cx="6902946" cy="345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970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r>
              <a:rPr lang="es-UY" altLang="es-UY"/>
              <a:t>Relojes: Parámetros de funcionamiento</a:t>
            </a:r>
          </a:p>
        </p:txBody>
      </p:sp>
      <p:sp>
        <p:nvSpPr>
          <p:cNvPr id="21507" name="Marcador de contenido 2"/>
          <p:cNvSpPr>
            <a:spLocks noGrp="1"/>
          </p:cNvSpPr>
          <p:nvPr>
            <p:ph idx="1"/>
          </p:nvPr>
        </p:nvSpPr>
        <p:spPr/>
        <p:txBody>
          <a:bodyPr/>
          <a:lstStyle/>
          <a:p>
            <a:r>
              <a:rPr lang="es-UY" altLang="es-UY" b="1" dirty="0" err="1"/>
              <a:t>Estabilidiad</a:t>
            </a:r>
            <a:r>
              <a:rPr lang="es-UY" altLang="es-UY" b="1" dirty="0"/>
              <a:t>:</a:t>
            </a:r>
            <a:r>
              <a:rPr lang="es-UY" altLang="es-UY" dirty="0"/>
              <a:t>  Expresa la variación de la frecuencia en función del tiempo. </a:t>
            </a:r>
          </a:p>
        </p:txBody>
      </p:sp>
      <p:pic>
        <p:nvPicPr>
          <p:cNvPr id="21508"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3877" y="2145874"/>
            <a:ext cx="4825206" cy="379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525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r>
              <a:rPr lang="es-UY" altLang="es-UY"/>
              <a:t>Relojes: Precisión vs Estabilidad</a:t>
            </a:r>
          </a:p>
        </p:txBody>
      </p:sp>
      <p:sp>
        <p:nvSpPr>
          <p:cNvPr id="22531" name="Marcador de contenido 2"/>
          <p:cNvSpPr>
            <a:spLocks noGrp="1"/>
          </p:cNvSpPr>
          <p:nvPr>
            <p:ph idx="1"/>
          </p:nvPr>
        </p:nvSpPr>
        <p:spPr/>
        <p:txBody>
          <a:bodyPr/>
          <a:lstStyle/>
          <a:p>
            <a:r>
              <a:rPr lang="es-UY" altLang="es-UY" b="1" dirty="0"/>
              <a:t>Precisión de Frecuencia </a:t>
            </a:r>
          </a:p>
          <a:p>
            <a:pPr lvl="1"/>
            <a:r>
              <a:rPr lang="es-UY" altLang="es-UY" dirty="0"/>
              <a:t>Medición  de  largo  plazo  basada  en  la acumulación de fase PROMEDIO  sobre  el  tiempo,  usualmente  expresada  en  offset fraccional de frecuencia.</a:t>
            </a:r>
          </a:p>
          <a:p>
            <a:r>
              <a:rPr lang="es-UY" altLang="es-UY" b="1" dirty="0"/>
              <a:t>Estabilidad de Frecuencia </a:t>
            </a:r>
          </a:p>
          <a:p>
            <a:pPr lvl="1"/>
            <a:r>
              <a:rPr lang="es-UY" altLang="es-UY" dirty="0"/>
              <a:t>Medición  de  corto  a  mediano  plazo  basada  en  los cambios de fase sobre el tiempo, usualmente expresado como </a:t>
            </a:r>
            <a:r>
              <a:rPr lang="es-UY" altLang="es-UY" dirty="0" err="1"/>
              <a:t>jitter</a:t>
            </a:r>
            <a:r>
              <a:rPr lang="es-UY" altLang="es-UY" dirty="0"/>
              <a:t>, </a:t>
            </a:r>
            <a:r>
              <a:rPr lang="es-UY" altLang="es-UY" dirty="0" err="1"/>
              <a:t>wander</a:t>
            </a:r>
            <a:r>
              <a:rPr lang="es-UY" altLang="es-UY" dirty="0"/>
              <a:t>, y </a:t>
            </a:r>
            <a:r>
              <a:rPr lang="es-UY" altLang="es-UY" dirty="0" err="1"/>
              <a:t>transientes</a:t>
            </a:r>
            <a:r>
              <a:rPr lang="es-UY" altLang="es-UY" dirty="0"/>
              <a:t> de fase.</a:t>
            </a:r>
          </a:p>
        </p:txBody>
      </p:sp>
    </p:spTree>
    <p:extLst>
      <p:ext uri="{BB962C8B-B14F-4D97-AF65-F5344CB8AC3E}">
        <p14:creationId xmlns:p14="http://schemas.microsoft.com/office/powerpoint/2010/main" val="1411466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p:txBody>
          <a:bodyPr/>
          <a:lstStyle/>
          <a:p>
            <a:r>
              <a:rPr lang="es-UY" altLang="es-UY"/>
              <a:t>Relojes: Precisión vs Estabilidad</a:t>
            </a:r>
          </a:p>
        </p:txBody>
      </p:sp>
      <p:pic>
        <p:nvPicPr>
          <p:cNvPr id="23556"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7304" y="1234440"/>
            <a:ext cx="9009062"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819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p:txBody>
          <a:bodyPr/>
          <a:lstStyle/>
          <a:p>
            <a:r>
              <a:rPr lang="es-UY" altLang="es-UY" dirty="0"/>
              <a:t>Relojes: </a:t>
            </a:r>
            <a:r>
              <a:rPr lang="es-UY" altLang="es-UY" dirty="0" err="1"/>
              <a:t>Holdover</a:t>
            </a:r>
            <a:endParaRPr lang="es-UY" altLang="es-UY" dirty="0"/>
          </a:p>
        </p:txBody>
      </p:sp>
      <p:pic>
        <p:nvPicPr>
          <p:cNvPr id="3" name="Imagen 2">
            <a:extLst>
              <a:ext uri="{FF2B5EF4-FFF2-40B4-BE49-F238E27FC236}">
                <a16:creationId xmlns:a16="http://schemas.microsoft.com/office/drawing/2014/main" id="{179DE88C-836D-F376-DD67-9568D560399E}"/>
              </a:ext>
            </a:extLst>
          </p:cNvPr>
          <p:cNvPicPr>
            <a:picLocks noChangeAspect="1"/>
          </p:cNvPicPr>
          <p:nvPr/>
        </p:nvPicPr>
        <p:blipFill>
          <a:blip r:embed="rId2"/>
          <a:stretch>
            <a:fillRect/>
          </a:stretch>
        </p:blipFill>
        <p:spPr>
          <a:xfrm>
            <a:off x="2696184" y="1378858"/>
            <a:ext cx="6799631" cy="4522434"/>
          </a:xfrm>
          <a:prstGeom prst="rect">
            <a:avLst/>
          </a:prstGeom>
        </p:spPr>
      </p:pic>
    </p:spTree>
    <p:extLst>
      <p:ext uri="{BB962C8B-B14F-4D97-AF65-F5344CB8AC3E}">
        <p14:creationId xmlns:p14="http://schemas.microsoft.com/office/powerpoint/2010/main" val="1238416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p:txBody>
          <a:bodyPr/>
          <a:lstStyle/>
          <a:p>
            <a:r>
              <a:rPr lang="es-UY" altLang="es-UY"/>
              <a:t>Tipos de relojes: Estratos	</a:t>
            </a:r>
          </a:p>
        </p:txBody>
      </p:sp>
      <p:pic>
        <p:nvPicPr>
          <p:cNvPr id="24579"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8536" y="1060704"/>
            <a:ext cx="7735888"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5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F0A90-E2C5-4CFB-BFA6-DEF77A09A1CE}"/>
              </a:ext>
            </a:extLst>
          </p:cNvPr>
          <p:cNvSpPr>
            <a:spLocks noGrp="1"/>
          </p:cNvSpPr>
          <p:nvPr>
            <p:ph type="title"/>
          </p:nvPr>
        </p:nvSpPr>
        <p:spPr/>
        <p:txBody>
          <a:bodyPr/>
          <a:lstStyle/>
          <a:p>
            <a:r>
              <a:rPr lang="es-UY" dirty="0"/>
              <a:t>¿Por qué es necesario sincronismo?</a:t>
            </a:r>
            <a:endParaRPr lang="es-ES" dirty="0"/>
          </a:p>
        </p:txBody>
      </p:sp>
      <p:sp>
        <p:nvSpPr>
          <p:cNvPr id="3" name="Marcador de contenido 2">
            <a:extLst>
              <a:ext uri="{FF2B5EF4-FFF2-40B4-BE49-F238E27FC236}">
                <a16:creationId xmlns:a16="http://schemas.microsoft.com/office/drawing/2014/main" id="{C055C159-0347-4B9B-B725-BD6B2DA2CF65}"/>
              </a:ext>
            </a:extLst>
          </p:cNvPr>
          <p:cNvSpPr>
            <a:spLocks noGrp="1"/>
          </p:cNvSpPr>
          <p:nvPr>
            <p:ph idx="1"/>
          </p:nvPr>
        </p:nvSpPr>
        <p:spPr/>
        <p:txBody>
          <a:bodyPr/>
          <a:lstStyle/>
          <a:p>
            <a:r>
              <a:rPr lang="es-UY" dirty="0"/>
              <a:t>En redes móviles</a:t>
            </a:r>
            <a:endParaRPr lang="es-ES" dirty="0"/>
          </a:p>
        </p:txBody>
      </p:sp>
      <p:pic>
        <p:nvPicPr>
          <p:cNvPr id="5" name="Imagen 4">
            <a:extLst>
              <a:ext uri="{FF2B5EF4-FFF2-40B4-BE49-F238E27FC236}">
                <a16:creationId xmlns:a16="http://schemas.microsoft.com/office/drawing/2014/main" id="{46ACA6DB-68AC-40ED-A959-583DCBB092A5}"/>
              </a:ext>
            </a:extLst>
          </p:cNvPr>
          <p:cNvPicPr>
            <a:picLocks noChangeAspect="1"/>
          </p:cNvPicPr>
          <p:nvPr/>
        </p:nvPicPr>
        <p:blipFill>
          <a:blip r:embed="rId2"/>
          <a:stretch>
            <a:fillRect/>
          </a:stretch>
        </p:blipFill>
        <p:spPr>
          <a:xfrm>
            <a:off x="2462879" y="1566195"/>
            <a:ext cx="7327201" cy="4728500"/>
          </a:xfrm>
          <a:prstGeom prst="rect">
            <a:avLst/>
          </a:prstGeom>
        </p:spPr>
      </p:pic>
      <p:sp>
        <p:nvSpPr>
          <p:cNvPr id="6" name="Rectángulo 5">
            <a:extLst>
              <a:ext uri="{FF2B5EF4-FFF2-40B4-BE49-F238E27FC236}">
                <a16:creationId xmlns:a16="http://schemas.microsoft.com/office/drawing/2014/main" id="{9D8493BC-0664-4A26-B707-3AD65F6011B8}"/>
              </a:ext>
            </a:extLst>
          </p:cNvPr>
          <p:cNvSpPr/>
          <p:nvPr/>
        </p:nvSpPr>
        <p:spPr>
          <a:xfrm>
            <a:off x="9964366" y="5717614"/>
            <a:ext cx="2052043"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Tomado de: </a:t>
            </a:r>
            <a:r>
              <a:rPr lang="es-ES" sz="1050" dirty="0" err="1">
                <a:solidFill>
                  <a:srgbClr val="000000"/>
                </a:solidFill>
                <a:latin typeface="DIN"/>
              </a:rPr>
              <a:t>Synchronizing</a:t>
            </a:r>
            <a:r>
              <a:rPr lang="es-ES" sz="1050" dirty="0">
                <a:solidFill>
                  <a:srgbClr val="000000"/>
                </a:solidFill>
                <a:latin typeface="DIN"/>
              </a:rPr>
              <a:t> IP Mobile Networks, </a:t>
            </a:r>
            <a:r>
              <a:rPr lang="es-ES" sz="1050" dirty="0" err="1">
                <a:solidFill>
                  <a:srgbClr val="000000"/>
                </a:solidFill>
                <a:latin typeface="DIN"/>
              </a:rPr>
              <a:t>Symetricom</a:t>
            </a:r>
            <a:endParaRPr lang="es-ES" sz="1050" dirty="0">
              <a:solidFill>
                <a:srgbClr val="000000"/>
              </a:solidFill>
              <a:latin typeface="DIN"/>
            </a:endParaRPr>
          </a:p>
        </p:txBody>
      </p:sp>
    </p:spTree>
    <p:extLst>
      <p:ext uri="{BB962C8B-B14F-4D97-AF65-F5344CB8AC3E}">
        <p14:creationId xmlns:p14="http://schemas.microsoft.com/office/powerpoint/2010/main" val="788236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DD14E-34DD-4211-A50B-EB212F55AD96}"/>
              </a:ext>
            </a:extLst>
          </p:cNvPr>
          <p:cNvSpPr>
            <a:spLocks noGrp="1"/>
          </p:cNvSpPr>
          <p:nvPr>
            <p:ph type="title"/>
          </p:nvPr>
        </p:nvSpPr>
        <p:spPr/>
        <p:txBody>
          <a:bodyPr/>
          <a:lstStyle/>
          <a:p>
            <a:r>
              <a:rPr lang="es-UY" dirty="0" err="1"/>
              <a:t>Jitter</a:t>
            </a:r>
            <a:r>
              <a:rPr lang="es-UY" dirty="0"/>
              <a:t> &amp; </a:t>
            </a:r>
            <a:r>
              <a:rPr lang="es-UY" dirty="0" err="1"/>
              <a:t>Wander</a:t>
            </a:r>
            <a:endParaRPr lang="es-ES" dirty="0"/>
          </a:p>
        </p:txBody>
      </p:sp>
      <p:sp>
        <p:nvSpPr>
          <p:cNvPr id="14" name="Rectángulo 13">
            <a:extLst>
              <a:ext uri="{FF2B5EF4-FFF2-40B4-BE49-F238E27FC236}">
                <a16:creationId xmlns:a16="http://schemas.microsoft.com/office/drawing/2014/main" id="{5A3C2EBB-2525-45EB-92E6-45C292E9082F}"/>
              </a:ext>
            </a:extLst>
          </p:cNvPr>
          <p:cNvSpPr/>
          <p:nvPr/>
        </p:nvSpPr>
        <p:spPr>
          <a:xfrm>
            <a:off x="8920264" y="5717614"/>
            <a:ext cx="3096145"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Tomado de: ITU-T G.8260</a:t>
            </a:r>
          </a:p>
        </p:txBody>
      </p:sp>
      <p:pic>
        <p:nvPicPr>
          <p:cNvPr id="10" name="Imagen 9">
            <a:extLst>
              <a:ext uri="{FF2B5EF4-FFF2-40B4-BE49-F238E27FC236}">
                <a16:creationId xmlns:a16="http://schemas.microsoft.com/office/drawing/2014/main" id="{A271C148-1543-422A-8B3C-3F320CDE8718}"/>
              </a:ext>
            </a:extLst>
          </p:cNvPr>
          <p:cNvPicPr>
            <a:picLocks noChangeAspect="1"/>
          </p:cNvPicPr>
          <p:nvPr/>
        </p:nvPicPr>
        <p:blipFill rotWithShape="1">
          <a:blip r:embed="rId2"/>
          <a:srcRect b="1934"/>
          <a:stretch/>
        </p:blipFill>
        <p:spPr>
          <a:xfrm>
            <a:off x="299016" y="1746355"/>
            <a:ext cx="11593967" cy="3300207"/>
          </a:xfrm>
          <a:prstGeom prst="rect">
            <a:avLst/>
          </a:prstGeom>
        </p:spPr>
      </p:pic>
    </p:spTree>
    <p:extLst>
      <p:ext uri="{BB962C8B-B14F-4D97-AF65-F5344CB8AC3E}">
        <p14:creationId xmlns:p14="http://schemas.microsoft.com/office/powerpoint/2010/main" val="420987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DD14E-34DD-4211-A50B-EB212F55AD96}"/>
              </a:ext>
            </a:extLst>
          </p:cNvPr>
          <p:cNvSpPr>
            <a:spLocks noGrp="1"/>
          </p:cNvSpPr>
          <p:nvPr>
            <p:ph type="title"/>
          </p:nvPr>
        </p:nvSpPr>
        <p:spPr/>
        <p:txBody>
          <a:bodyPr/>
          <a:lstStyle/>
          <a:p>
            <a:r>
              <a:rPr lang="es-UY" dirty="0" err="1"/>
              <a:t>Jitter</a:t>
            </a:r>
            <a:r>
              <a:rPr lang="es-UY" dirty="0"/>
              <a:t> &amp; </a:t>
            </a:r>
            <a:r>
              <a:rPr lang="es-UY" dirty="0" err="1"/>
              <a:t>Wander</a:t>
            </a:r>
            <a:endParaRPr lang="es-ES" dirty="0"/>
          </a:p>
        </p:txBody>
      </p:sp>
      <p:sp>
        <p:nvSpPr>
          <p:cNvPr id="3" name="Marcador de contenido 2">
            <a:extLst>
              <a:ext uri="{FF2B5EF4-FFF2-40B4-BE49-F238E27FC236}">
                <a16:creationId xmlns:a16="http://schemas.microsoft.com/office/drawing/2014/main" id="{DE1AD65E-AEDB-4081-A5FF-CC0CC331E986}"/>
              </a:ext>
            </a:extLst>
          </p:cNvPr>
          <p:cNvSpPr>
            <a:spLocks noGrp="1"/>
          </p:cNvSpPr>
          <p:nvPr>
            <p:ph idx="1"/>
          </p:nvPr>
        </p:nvSpPr>
        <p:spPr>
          <a:xfrm>
            <a:off x="1097280" y="1234440"/>
            <a:ext cx="5139369" cy="4634654"/>
          </a:xfrm>
        </p:spPr>
        <p:txBody>
          <a:bodyPr>
            <a:normAutofit fontScale="92500"/>
          </a:bodyPr>
          <a:lstStyle/>
          <a:p>
            <a:r>
              <a:rPr lang="es-UY" sz="2800" b="1" dirty="0" err="1"/>
              <a:t>Jitter</a:t>
            </a:r>
            <a:r>
              <a:rPr lang="es-UY" sz="2800" b="1" dirty="0"/>
              <a:t>: </a:t>
            </a:r>
            <a:r>
              <a:rPr lang="es-UY" b="1" dirty="0"/>
              <a:t>Fluctuación de fase</a:t>
            </a:r>
            <a:endParaRPr lang="es-UY" dirty="0"/>
          </a:p>
          <a:p>
            <a:r>
              <a:rPr lang="es-UY" dirty="0"/>
              <a:t>Variaciones a corto plazo de los instantes significativos de una señal digital con respecto a sus posiciones ideales en el tiempo (a corto plazo significa que la frecuencia de estas variaciones es </a:t>
            </a:r>
            <a:r>
              <a:rPr lang="es-UY" b="1" dirty="0"/>
              <a:t>mayor</a:t>
            </a:r>
            <a:r>
              <a:rPr lang="es-UY" dirty="0"/>
              <a:t> o igual a </a:t>
            </a:r>
            <a:r>
              <a:rPr lang="es-UY" b="1" dirty="0"/>
              <a:t>10 Hz</a:t>
            </a:r>
            <a:r>
              <a:rPr lang="es-UY" dirty="0"/>
              <a:t>).  (según ITU-T G.810)</a:t>
            </a:r>
          </a:p>
          <a:p>
            <a:endParaRPr lang="es-UY" dirty="0"/>
          </a:p>
          <a:p>
            <a:r>
              <a:rPr lang="es-UY" sz="2800" b="1" dirty="0" err="1"/>
              <a:t>Wander</a:t>
            </a:r>
            <a:r>
              <a:rPr lang="es-UY" sz="2800" dirty="0"/>
              <a:t>: </a:t>
            </a:r>
            <a:r>
              <a:rPr lang="es-UY" b="1" dirty="0"/>
              <a:t>Fluctuación lenta de fase</a:t>
            </a:r>
            <a:endParaRPr lang="es-UY" dirty="0"/>
          </a:p>
          <a:p>
            <a:r>
              <a:rPr lang="es-UY" dirty="0"/>
              <a:t>Variaciones </a:t>
            </a:r>
            <a:r>
              <a:rPr lang="es-UY" u="sng" dirty="0"/>
              <a:t>a largo plazo </a:t>
            </a:r>
            <a:r>
              <a:rPr lang="es-UY" dirty="0"/>
              <a:t>de los instantes significativos de una señal digital con respecto a sus posiciones ideales en el tiempo (a largo plazo significa que la frecuencia de estas variaciones es </a:t>
            </a:r>
            <a:r>
              <a:rPr lang="es-UY" b="1" dirty="0"/>
              <a:t>menor</a:t>
            </a:r>
            <a:r>
              <a:rPr lang="es-UY" dirty="0"/>
              <a:t> que </a:t>
            </a:r>
            <a:r>
              <a:rPr lang="es-UY" b="1" dirty="0"/>
              <a:t>10 Hz</a:t>
            </a:r>
            <a:r>
              <a:rPr lang="es-UY" dirty="0"/>
              <a:t>). (según ITU-T G.810)</a:t>
            </a:r>
            <a:endParaRPr lang="es-ES" dirty="0"/>
          </a:p>
        </p:txBody>
      </p:sp>
      <p:pic>
        <p:nvPicPr>
          <p:cNvPr id="4" name="Imagen 3">
            <a:extLst>
              <a:ext uri="{FF2B5EF4-FFF2-40B4-BE49-F238E27FC236}">
                <a16:creationId xmlns:a16="http://schemas.microsoft.com/office/drawing/2014/main" id="{F0DA6005-52DD-4F41-B0DE-6E611C36104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81001" y="1060704"/>
            <a:ext cx="6106407" cy="4808390"/>
          </a:xfrm>
          <a:prstGeom prst="rect">
            <a:avLst/>
          </a:prstGeom>
        </p:spPr>
      </p:pic>
      <p:sp>
        <p:nvSpPr>
          <p:cNvPr id="14" name="Rectángulo 13">
            <a:extLst>
              <a:ext uri="{FF2B5EF4-FFF2-40B4-BE49-F238E27FC236}">
                <a16:creationId xmlns:a16="http://schemas.microsoft.com/office/drawing/2014/main" id="{5A3C2EBB-2525-45EB-92E6-45C292E9082F}"/>
              </a:ext>
            </a:extLst>
          </p:cNvPr>
          <p:cNvSpPr/>
          <p:nvPr/>
        </p:nvSpPr>
        <p:spPr>
          <a:xfrm>
            <a:off x="8920264" y="571761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Jitter</a:t>
            </a:r>
            <a:r>
              <a:rPr lang="es-ES" sz="1050" dirty="0">
                <a:solidFill>
                  <a:srgbClr val="000000"/>
                </a:solidFill>
                <a:latin typeface="DIN"/>
              </a:rPr>
              <a:t> &amp; </a:t>
            </a:r>
            <a:r>
              <a:rPr lang="es-ES" sz="1050" dirty="0" err="1">
                <a:solidFill>
                  <a:srgbClr val="000000"/>
                </a:solidFill>
                <a:latin typeface="DIN"/>
              </a:rPr>
              <a:t>Wander</a:t>
            </a:r>
            <a:r>
              <a:rPr lang="es-ES" sz="1050" dirty="0">
                <a:solidFill>
                  <a:srgbClr val="000000"/>
                </a:solidFill>
                <a:latin typeface="DIN"/>
              </a:rPr>
              <a:t> </a:t>
            </a:r>
            <a:r>
              <a:rPr lang="es-ES" sz="1050" dirty="0" err="1">
                <a:solidFill>
                  <a:srgbClr val="000000"/>
                </a:solidFill>
                <a:latin typeface="DIN"/>
              </a:rPr>
              <a:t>measurements</a:t>
            </a:r>
            <a:r>
              <a:rPr lang="es-ES" sz="1050" dirty="0">
                <a:solidFill>
                  <a:srgbClr val="000000"/>
                </a:solidFill>
                <a:latin typeface="DIN"/>
              </a:rPr>
              <a:t>”, Albedo Telecom</a:t>
            </a:r>
          </a:p>
        </p:txBody>
      </p:sp>
    </p:spTree>
    <p:extLst>
      <p:ext uri="{BB962C8B-B14F-4D97-AF65-F5344CB8AC3E}">
        <p14:creationId xmlns:p14="http://schemas.microsoft.com/office/powerpoint/2010/main" val="103436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DD14E-34DD-4211-A50B-EB212F55AD96}"/>
              </a:ext>
            </a:extLst>
          </p:cNvPr>
          <p:cNvSpPr>
            <a:spLocks noGrp="1"/>
          </p:cNvSpPr>
          <p:nvPr>
            <p:ph type="title"/>
          </p:nvPr>
        </p:nvSpPr>
        <p:spPr/>
        <p:txBody>
          <a:bodyPr/>
          <a:lstStyle/>
          <a:p>
            <a:r>
              <a:rPr lang="es-UY" dirty="0" err="1"/>
              <a:t>Jitter</a:t>
            </a:r>
            <a:r>
              <a:rPr lang="es-UY" dirty="0"/>
              <a:t> &amp; </a:t>
            </a:r>
            <a:r>
              <a:rPr lang="es-UY" dirty="0" err="1"/>
              <a:t>Wander</a:t>
            </a:r>
            <a:endParaRPr lang="es-ES" dirty="0"/>
          </a:p>
        </p:txBody>
      </p:sp>
      <p:sp>
        <p:nvSpPr>
          <p:cNvPr id="6" name="Marcador de contenido 5">
            <a:extLst>
              <a:ext uri="{FF2B5EF4-FFF2-40B4-BE49-F238E27FC236}">
                <a16:creationId xmlns:a16="http://schemas.microsoft.com/office/drawing/2014/main" id="{CC38FC26-CF21-C9A7-60B7-15F15F80C988}"/>
              </a:ext>
            </a:extLst>
          </p:cNvPr>
          <p:cNvSpPr>
            <a:spLocks noGrp="1"/>
          </p:cNvSpPr>
          <p:nvPr>
            <p:ph idx="1"/>
          </p:nvPr>
        </p:nvSpPr>
        <p:spPr/>
        <p:txBody>
          <a:bodyPr/>
          <a:lstStyle/>
          <a:p>
            <a:endParaRPr lang="es-AR" dirty="0"/>
          </a:p>
        </p:txBody>
      </p:sp>
      <p:pic>
        <p:nvPicPr>
          <p:cNvPr id="8" name="Imagen 7">
            <a:extLst>
              <a:ext uri="{FF2B5EF4-FFF2-40B4-BE49-F238E27FC236}">
                <a16:creationId xmlns:a16="http://schemas.microsoft.com/office/drawing/2014/main" id="{1821961E-B075-38CA-290A-AD644DD4A1E9}"/>
              </a:ext>
            </a:extLst>
          </p:cNvPr>
          <p:cNvPicPr>
            <a:picLocks noChangeAspect="1"/>
          </p:cNvPicPr>
          <p:nvPr/>
        </p:nvPicPr>
        <p:blipFill>
          <a:blip r:embed="rId2"/>
          <a:stretch>
            <a:fillRect/>
          </a:stretch>
        </p:blipFill>
        <p:spPr>
          <a:xfrm>
            <a:off x="1036320" y="1060704"/>
            <a:ext cx="6069065" cy="5080134"/>
          </a:xfrm>
          <a:prstGeom prst="rect">
            <a:avLst/>
          </a:prstGeom>
        </p:spPr>
      </p:pic>
      <p:sp>
        <p:nvSpPr>
          <p:cNvPr id="9" name="Rectángulo 8">
            <a:extLst>
              <a:ext uri="{FF2B5EF4-FFF2-40B4-BE49-F238E27FC236}">
                <a16:creationId xmlns:a16="http://schemas.microsoft.com/office/drawing/2014/main" id="{495891BC-CCC3-B461-32B9-27F6650D1E48}"/>
              </a:ext>
            </a:extLst>
          </p:cNvPr>
          <p:cNvSpPr/>
          <p:nvPr/>
        </p:nvSpPr>
        <p:spPr>
          <a:xfrm>
            <a:off x="6708692" y="5699629"/>
            <a:ext cx="3456033" cy="577081"/>
          </a:xfrm>
          <a:prstGeom prst="rect">
            <a:avLst/>
          </a:prstGeom>
        </p:spPr>
        <p:txBody>
          <a:bodyPr wrap="square">
            <a:spAutoFit/>
          </a:bodyPr>
          <a:lstStyle/>
          <a:p>
            <a:endParaRPr lang="es-ES" sz="1050" dirty="0">
              <a:solidFill>
                <a:srgbClr val="000000"/>
              </a:solidFill>
              <a:latin typeface="DIN"/>
            </a:endParaRPr>
          </a:p>
          <a:p>
            <a:pPr algn="l"/>
            <a:r>
              <a:rPr lang="es-ES" sz="1050" dirty="0">
                <a:solidFill>
                  <a:srgbClr val="000000"/>
                </a:solidFill>
                <a:latin typeface="DIN"/>
              </a:rPr>
              <a:t> Imágenes tomadas de “</a:t>
            </a:r>
            <a:r>
              <a:rPr lang="es-AR" sz="1050" dirty="0" err="1">
                <a:solidFill>
                  <a:srgbClr val="000000"/>
                </a:solidFill>
                <a:latin typeface="DIN"/>
              </a:rPr>
              <a:t>Understanding</a:t>
            </a:r>
            <a:r>
              <a:rPr lang="es-AR" sz="1050" dirty="0">
                <a:solidFill>
                  <a:srgbClr val="000000"/>
                </a:solidFill>
                <a:latin typeface="DIN"/>
              </a:rPr>
              <a:t> </a:t>
            </a:r>
            <a:r>
              <a:rPr lang="es-AR" sz="1050" dirty="0" err="1">
                <a:solidFill>
                  <a:srgbClr val="000000"/>
                </a:solidFill>
                <a:latin typeface="DIN"/>
              </a:rPr>
              <a:t>Jitter</a:t>
            </a:r>
            <a:r>
              <a:rPr lang="es-AR" sz="1050" dirty="0">
                <a:solidFill>
                  <a:srgbClr val="000000"/>
                </a:solidFill>
                <a:latin typeface="DIN"/>
              </a:rPr>
              <a:t> and </a:t>
            </a:r>
            <a:r>
              <a:rPr lang="es-AR" sz="1050" dirty="0" err="1">
                <a:solidFill>
                  <a:srgbClr val="000000"/>
                </a:solidFill>
                <a:latin typeface="DIN"/>
              </a:rPr>
              <a:t>Wander</a:t>
            </a:r>
            <a:r>
              <a:rPr lang="es-AR" sz="1050" dirty="0">
                <a:solidFill>
                  <a:srgbClr val="000000"/>
                </a:solidFill>
                <a:latin typeface="DIN"/>
              </a:rPr>
              <a:t> </a:t>
            </a:r>
            <a:r>
              <a:rPr lang="es-AR" sz="1050" dirty="0" err="1">
                <a:solidFill>
                  <a:srgbClr val="000000"/>
                </a:solidFill>
                <a:latin typeface="DIN"/>
              </a:rPr>
              <a:t>Measurements</a:t>
            </a:r>
            <a:r>
              <a:rPr lang="es-AR" sz="1050" dirty="0">
                <a:solidFill>
                  <a:srgbClr val="000000"/>
                </a:solidFill>
                <a:latin typeface="DIN"/>
              </a:rPr>
              <a:t> and </a:t>
            </a:r>
            <a:r>
              <a:rPr lang="es-AR" sz="1050" dirty="0" err="1">
                <a:solidFill>
                  <a:srgbClr val="000000"/>
                </a:solidFill>
                <a:latin typeface="DIN"/>
              </a:rPr>
              <a:t>Standards</a:t>
            </a:r>
            <a:r>
              <a:rPr lang="es-ES" sz="1050" dirty="0">
                <a:solidFill>
                  <a:srgbClr val="000000"/>
                </a:solidFill>
                <a:latin typeface="DIN"/>
              </a:rPr>
              <a:t>”, Agilent Technologies</a:t>
            </a:r>
          </a:p>
        </p:txBody>
      </p:sp>
    </p:spTree>
    <p:extLst>
      <p:ext uri="{BB962C8B-B14F-4D97-AF65-F5344CB8AC3E}">
        <p14:creationId xmlns:p14="http://schemas.microsoft.com/office/powerpoint/2010/main" val="1826941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DD14E-34DD-4211-A50B-EB212F55AD96}"/>
              </a:ext>
            </a:extLst>
          </p:cNvPr>
          <p:cNvSpPr>
            <a:spLocks noGrp="1"/>
          </p:cNvSpPr>
          <p:nvPr>
            <p:ph type="title"/>
          </p:nvPr>
        </p:nvSpPr>
        <p:spPr/>
        <p:txBody>
          <a:bodyPr/>
          <a:lstStyle/>
          <a:p>
            <a:r>
              <a:rPr lang="es-UY" dirty="0"/>
              <a:t>Métricas de Desempeño</a:t>
            </a:r>
            <a:endParaRPr lang="es-ES" dirty="0"/>
          </a:p>
        </p:txBody>
      </p:sp>
      <p:sp>
        <p:nvSpPr>
          <p:cNvPr id="6" name="Marcador de contenido 5">
            <a:extLst>
              <a:ext uri="{FF2B5EF4-FFF2-40B4-BE49-F238E27FC236}">
                <a16:creationId xmlns:a16="http://schemas.microsoft.com/office/drawing/2014/main" id="{CC38FC26-CF21-C9A7-60B7-15F15F80C988}"/>
              </a:ext>
            </a:extLst>
          </p:cNvPr>
          <p:cNvSpPr>
            <a:spLocks noGrp="1"/>
          </p:cNvSpPr>
          <p:nvPr>
            <p:ph idx="1"/>
          </p:nvPr>
        </p:nvSpPr>
        <p:spPr/>
        <p:txBody>
          <a:bodyPr/>
          <a:lstStyle/>
          <a:p>
            <a:endParaRPr lang="es-419" dirty="0"/>
          </a:p>
          <a:p>
            <a:r>
              <a:rPr lang="es-AR" sz="2600" dirty="0"/>
              <a:t>TE = Time Error</a:t>
            </a:r>
          </a:p>
          <a:p>
            <a:r>
              <a:rPr lang="es-AR" sz="2600" dirty="0"/>
              <a:t>TIE = Time Interval Error</a:t>
            </a:r>
          </a:p>
          <a:p>
            <a:r>
              <a:rPr lang="es-AR" sz="2600" dirty="0"/>
              <a:t>MTIE = </a:t>
            </a:r>
            <a:r>
              <a:rPr lang="es-AR" sz="2600" dirty="0" err="1"/>
              <a:t>Maximum</a:t>
            </a:r>
            <a:r>
              <a:rPr lang="es-AR" sz="2600" dirty="0"/>
              <a:t> Time Interval Error</a:t>
            </a:r>
          </a:p>
          <a:p>
            <a:r>
              <a:rPr lang="es-AR" sz="2600" dirty="0"/>
              <a:t>MTIE/</a:t>
            </a:r>
            <a:r>
              <a:rPr lang="el-GR" sz="2600" dirty="0"/>
              <a:t>τ</a:t>
            </a:r>
            <a:r>
              <a:rPr lang="es-AR" sz="2600" dirty="0"/>
              <a:t>= </a:t>
            </a:r>
            <a:r>
              <a:rPr lang="es-AR" sz="2600" dirty="0" err="1"/>
              <a:t>Maximum</a:t>
            </a:r>
            <a:r>
              <a:rPr lang="es-AR" sz="2600" dirty="0"/>
              <a:t> </a:t>
            </a:r>
            <a:r>
              <a:rPr lang="es-AR" sz="2600" dirty="0" err="1"/>
              <a:t>frequency</a:t>
            </a:r>
            <a:r>
              <a:rPr lang="es-AR" sz="2600" dirty="0"/>
              <a:t> error </a:t>
            </a:r>
            <a:r>
              <a:rPr lang="es-AR" sz="2600" dirty="0" err="1"/>
              <a:t>estimate</a:t>
            </a:r>
            <a:r>
              <a:rPr lang="es-AR" sz="2600" dirty="0"/>
              <a:t> </a:t>
            </a:r>
            <a:r>
              <a:rPr lang="es-AR" sz="2600" dirty="0" err="1"/>
              <a:t>from</a:t>
            </a:r>
            <a:r>
              <a:rPr lang="es-AR" sz="2600" dirty="0"/>
              <a:t> MTIE</a:t>
            </a:r>
          </a:p>
          <a:p>
            <a:r>
              <a:rPr lang="es-AR" sz="2600" dirty="0"/>
              <a:t>TDEV = Time </a:t>
            </a:r>
            <a:r>
              <a:rPr lang="es-AR" sz="2600" dirty="0" err="1"/>
              <a:t>Deviation</a:t>
            </a:r>
            <a:endParaRPr lang="es-AR" sz="2600" dirty="0"/>
          </a:p>
          <a:p>
            <a:r>
              <a:rPr lang="es-AR" sz="2600" dirty="0"/>
              <a:t>MDEV = </a:t>
            </a:r>
            <a:r>
              <a:rPr lang="es-AR" sz="2600" dirty="0" err="1"/>
              <a:t>Modified</a:t>
            </a:r>
            <a:r>
              <a:rPr lang="es-AR" sz="2600" dirty="0"/>
              <a:t> Allan </a:t>
            </a:r>
            <a:r>
              <a:rPr lang="es-AR" sz="2600" dirty="0" err="1"/>
              <a:t>Deviation</a:t>
            </a:r>
            <a:r>
              <a:rPr lang="es-AR" sz="2600" dirty="0"/>
              <a:t> </a:t>
            </a:r>
          </a:p>
        </p:txBody>
      </p:sp>
      <p:pic>
        <p:nvPicPr>
          <p:cNvPr id="4" name="Imagen 3">
            <a:extLst>
              <a:ext uri="{FF2B5EF4-FFF2-40B4-BE49-F238E27FC236}">
                <a16:creationId xmlns:a16="http://schemas.microsoft.com/office/drawing/2014/main" id="{E8CE8EF3-71A4-1B97-4F26-6953122CB301}"/>
              </a:ext>
            </a:extLst>
          </p:cNvPr>
          <p:cNvPicPr>
            <a:picLocks noChangeAspect="1"/>
          </p:cNvPicPr>
          <p:nvPr/>
        </p:nvPicPr>
        <p:blipFill>
          <a:blip r:embed="rId2"/>
          <a:stretch>
            <a:fillRect/>
          </a:stretch>
        </p:blipFill>
        <p:spPr>
          <a:xfrm>
            <a:off x="9019289" y="1234440"/>
            <a:ext cx="2914650" cy="2305050"/>
          </a:xfrm>
          <a:prstGeom prst="rect">
            <a:avLst/>
          </a:prstGeom>
        </p:spPr>
      </p:pic>
    </p:spTree>
    <p:extLst>
      <p:ext uri="{BB962C8B-B14F-4D97-AF65-F5344CB8AC3E}">
        <p14:creationId xmlns:p14="http://schemas.microsoft.com/office/powerpoint/2010/main" val="3664404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DD14E-34DD-4211-A50B-EB212F55AD96}"/>
              </a:ext>
            </a:extLst>
          </p:cNvPr>
          <p:cNvSpPr>
            <a:spLocks noGrp="1"/>
          </p:cNvSpPr>
          <p:nvPr>
            <p:ph type="title"/>
          </p:nvPr>
        </p:nvSpPr>
        <p:spPr/>
        <p:txBody>
          <a:bodyPr/>
          <a:lstStyle/>
          <a:p>
            <a:r>
              <a:rPr lang="es-UY" dirty="0"/>
              <a:t>Time Error</a:t>
            </a:r>
            <a:endParaRPr lang="es-ES" dirty="0"/>
          </a:p>
        </p:txBody>
      </p:sp>
      <p:pic>
        <p:nvPicPr>
          <p:cNvPr id="4" name="Imagen 3">
            <a:extLst>
              <a:ext uri="{FF2B5EF4-FFF2-40B4-BE49-F238E27FC236}">
                <a16:creationId xmlns:a16="http://schemas.microsoft.com/office/drawing/2014/main" id="{37380315-7FDC-4334-BB3E-3CE6846AAABA}"/>
              </a:ext>
            </a:extLst>
          </p:cNvPr>
          <p:cNvPicPr>
            <a:picLocks noChangeAspect="1"/>
          </p:cNvPicPr>
          <p:nvPr/>
        </p:nvPicPr>
        <p:blipFill>
          <a:blip r:embed="rId2"/>
          <a:stretch>
            <a:fillRect/>
          </a:stretch>
        </p:blipFill>
        <p:spPr>
          <a:xfrm>
            <a:off x="3276835" y="1062856"/>
            <a:ext cx="5384843" cy="5167485"/>
          </a:xfrm>
          <a:prstGeom prst="rect">
            <a:avLst/>
          </a:prstGeom>
        </p:spPr>
      </p:pic>
      <p:sp>
        <p:nvSpPr>
          <p:cNvPr id="5" name="Bocadillo: rectángulo con esquinas redondeadas 4">
            <a:extLst>
              <a:ext uri="{FF2B5EF4-FFF2-40B4-BE49-F238E27FC236}">
                <a16:creationId xmlns:a16="http://schemas.microsoft.com/office/drawing/2014/main" id="{D2512C3C-F3E8-4FA2-A3B6-27956CEF7763}"/>
              </a:ext>
            </a:extLst>
          </p:cNvPr>
          <p:cNvSpPr/>
          <p:nvPr/>
        </p:nvSpPr>
        <p:spPr>
          <a:xfrm>
            <a:off x="9994927" y="4420708"/>
            <a:ext cx="1845974" cy="1418690"/>
          </a:xfrm>
          <a:prstGeom prst="wedgeRoundRectCallout">
            <a:avLst>
              <a:gd name="adj1" fmla="val -147126"/>
              <a:gd name="adj2" fmla="val 2023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Referencia de tiempo (según reloj de referencia)</a:t>
            </a:r>
            <a:endParaRPr lang="es-ES" dirty="0"/>
          </a:p>
        </p:txBody>
      </p:sp>
      <p:sp>
        <p:nvSpPr>
          <p:cNvPr id="7" name="Bocadillo: rectángulo con esquinas redondeadas 6">
            <a:extLst>
              <a:ext uri="{FF2B5EF4-FFF2-40B4-BE49-F238E27FC236}">
                <a16:creationId xmlns:a16="http://schemas.microsoft.com/office/drawing/2014/main" id="{D7081B20-02E7-4592-9E7E-833A8E97C44A}"/>
              </a:ext>
            </a:extLst>
          </p:cNvPr>
          <p:cNvSpPr/>
          <p:nvPr/>
        </p:nvSpPr>
        <p:spPr>
          <a:xfrm>
            <a:off x="925975" y="1877438"/>
            <a:ext cx="1927427" cy="1269533"/>
          </a:xfrm>
          <a:prstGeom prst="wedgeRoundRectCallout">
            <a:avLst>
              <a:gd name="adj1" fmla="val 101065"/>
              <a:gd name="adj2" fmla="val -5399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Tiempo medido en reloj bajo análisis</a:t>
            </a:r>
            <a:endParaRPr lang="es-ES" dirty="0"/>
          </a:p>
        </p:txBody>
      </p:sp>
      <p:sp>
        <p:nvSpPr>
          <p:cNvPr id="9" name="Bocadillo: rectángulo con esquinas redondeadas 8">
            <a:extLst>
              <a:ext uri="{FF2B5EF4-FFF2-40B4-BE49-F238E27FC236}">
                <a16:creationId xmlns:a16="http://schemas.microsoft.com/office/drawing/2014/main" id="{F93FBCF0-7A8C-46F0-906E-B9FFF5DFA8F7}"/>
              </a:ext>
            </a:extLst>
          </p:cNvPr>
          <p:cNvSpPr/>
          <p:nvPr/>
        </p:nvSpPr>
        <p:spPr>
          <a:xfrm>
            <a:off x="9085111" y="1232289"/>
            <a:ext cx="2494002" cy="1705660"/>
          </a:xfrm>
          <a:prstGeom prst="wedgeRoundRectCallout">
            <a:avLst>
              <a:gd name="adj1" fmla="val -78351"/>
              <a:gd name="adj2" fmla="val 1259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Función “Identidad” de tiempo (Reloj “ideal”, igual al reloj de referencia)</a:t>
            </a:r>
            <a:endParaRPr lang="es-ES" dirty="0"/>
          </a:p>
        </p:txBody>
      </p:sp>
      <p:sp>
        <p:nvSpPr>
          <p:cNvPr id="10" name="Bocadillo: rectángulo con esquinas redondeadas 9">
            <a:extLst>
              <a:ext uri="{FF2B5EF4-FFF2-40B4-BE49-F238E27FC236}">
                <a16:creationId xmlns:a16="http://schemas.microsoft.com/office/drawing/2014/main" id="{40CB2B82-A937-44DA-9542-2B3A5B42E610}"/>
              </a:ext>
            </a:extLst>
          </p:cNvPr>
          <p:cNvSpPr/>
          <p:nvPr/>
        </p:nvSpPr>
        <p:spPr>
          <a:xfrm>
            <a:off x="3104899" y="2973542"/>
            <a:ext cx="1473587" cy="995343"/>
          </a:xfrm>
          <a:prstGeom prst="wedgeRoundRectCallout">
            <a:avLst>
              <a:gd name="adj1" fmla="val 89379"/>
              <a:gd name="adj2" fmla="val -6132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Error: </a:t>
            </a:r>
            <a:br>
              <a:rPr lang="es-UY" dirty="0"/>
            </a:br>
            <a:r>
              <a:rPr lang="es-UY" dirty="0"/>
              <a:t>“Time Error”</a:t>
            </a:r>
            <a:endParaRPr lang="es-ES" dirty="0"/>
          </a:p>
        </p:txBody>
      </p:sp>
      <p:sp>
        <p:nvSpPr>
          <p:cNvPr id="11" name="Bocadillo: rectángulo con esquinas redondeadas 10">
            <a:extLst>
              <a:ext uri="{FF2B5EF4-FFF2-40B4-BE49-F238E27FC236}">
                <a16:creationId xmlns:a16="http://schemas.microsoft.com/office/drawing/2014/main" id="{A667B5F2-5F7C-4F27-B2B2-8ACBEB6F30A7}"/>
              </a:ext>
            </a:extLst>
          </p:cNvPr>
          <p:cNvSpPr/>
          <p:nvPr/>
        </p:nvSpPr>
        <p:spPr>
          <a:xfrm>
            <a:off x="1520714" y="5243208"/>
            <a:ext cx="2069482" cy="987133"/>
          </a:xfrm>
          <a:prstGeom prst="wedgeRoundRectCallout">
            <a:avLst>
              <a:gd name="adj1" fmla="val 149546"/>
              <a:gd name="adj2" fmla="val 3360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Intervalo </a:t>
            </a:r>
            <a:r>
              <a:rPr lang="el-GR" dirty="0">
                <a:latin typeface="Calibri" panose="020F0502020204030204" pitchFamily="34" charset="0"/>
                <a:cs typeface="Calibri" panose="020F0502020204030204" pitchFamily="34" charset="0"/>
              </a:rPr>
              <a:t>τ</a:t>
            </a:r>
            <a:r>
              <a:rPr lang="es-UY" dirty="0">
                <a:latin typeface="Calibri" panose="020F0502020204030204" pitchFamily="34" charset="0"/>
                <a:cs typeface="Calibri" panose="020F0502020204030204" pitchFamily="34" charset="0"/>
              </a:rPr>
              <a:t> desde un tiempo inicial arbitrario t</a:t>
            </a:r>
            <a:r>
              <a:rPr lang="es-ES" baseline="-25000" dirty="0"/>
              <a:t>o</a:t>
            </a:r>
            <a:endParaRPr lang="es-ES" dirty="0"/>
          </a:p>
        </p:txBody>
      </p:sp>
      <p:sp>
        <p:nvSpPr>
          <p:cNvPr id="12" name="Bocadillo: rectángulo con esquinas redondeadas 11">
            <a:extLst>
              <a:ext uri="{FF2B5EF4-FFF2-40B4-BE49-F238E27FC236}">
                <a16:creationId xmlns:a16="http://schemas.microsoft.com/office/drawing/2014/main" id="{23D75D8F-203B-49C0-A3BB-A89561D64678}"/>
              </a:ext>
            </a:extLst>
          </p:cNvPr>
          <p:cNvSpPr/>
          <p:nvPr/>
        </p:nvSpPr>
        <p:spPr>
          <a:xfrm>
            <a:off x="8688856" y="3193898"/>
            <a:ext cx="2654334" cy="987133"/>
          </a:xfrm>
          <a:prstGeom prst="wedgeRoundRectCallout">
            <a:avLst>
              <a:gd name="adj1" fmla="val -71419"/>
              <a:gd name="adj2" fmla="val -834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Función “Time Interval”, desde t</a:t>
            </a:r>
            <a:r>
              <a:rPr lang="es-ES" baseline="-25000" dirty="0"/>
              <a:t>o</a:t>
            </a:r>
            <a:endParaRPr lang="es-ES" dirty="0"/>
          </a:p>
        </p:txBody>
      </p:sp>
      <p:sp>
        <p:nvSpPr>
          <p:cNvPr id="13" name="Rectángulo 12">
            <a:extLst>
              <a:ext uri="{FF2B5EF4-FFF2-40B4-BE49-F238E27FC236}">
                <a16:creationId xmlns:a16="http://schemas.microsoft.com/office/drawing/2014/main" id="{89C2555A-9827-4284-80D9-0FC9605FF7C3}"/>
              </a:ext>
            </a:extLst>
          </p:cNvPr>
          <p:cNvSpPr/>
          <p:nvPr/>
        </p:nvSpPr>
        <p:spPr>
          <a:xfrm>
            <a:off x="8920264" y="571761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Synchronization</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Digital </a:t>
            </a:r>
            <a:r>
              <a:rPr lang="es-ES" sz="1050" dirty="0" err="1">
                <a:solidFill>
                  <a:srgbClr val="000000"/>
                </a:solidFill>
                <a:latin typeface="DIN"/>
              </a:rPr>
              <a:t>Telecommunications</a:t>
            </a:r>
            <a:r>
              <a:rPr lang="es-ES" sz="1050" dirty="0">
                <a:solidFill>
                  <a:srgbClr val="000000"/>
                </a:solidFill>
                <a:latin typeface="DIN"/>
              </a:rPr>
              <a:t> Networks”, Stefano </a:t>
            </a:r>
            <a:r>
              <a:rPr lang="es-ES" sz="1050" dirty="0" err="1">
                <a:solidFill>
                  <a:srgbClr val="000000"/>
                </a:solidFill>
                <a:latin typeface="DIN"/>
              </a:rPr>
              <a:t>Bregni</a:t>
            </a:r>
            <a:endParaRPr lang="es-ES" sz="1050" dirty="0">
              <a:solidFill>
                <a:srgbClr val="000000"/>
              </a:solidFill>
              <a:latin typeface="DIN"/>
            </a:endParaRPr>
          </a:p>
        </p:txBody>
      </p:sp>
    </p:spTree>
    <p:extLst>
      <p:ext uri="{BB962C8B-B14F-4D97-AF65-F5344CB8AC3E}">
        <p14:creationId xmlns:p14="http://schemas.microsoft.com/office/powerpoint/2010/main" val="300144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662D9FB-820D-402A-9870-910166B3F330}"/>
              </a:ext>
            </a:extLst>
          </p:cNvPr>
          <p:cNvPicPr>
            <a:picLocks noChangeAspect="1"/>
          </p:cNvPicPr>
          <p:nvPr/>
        </p:nvPicPr>
        <p:blipFill>
          <a:blip r:embed="rId2"/>
          <a:stretch>
            <a:fillRect/>
          </a:stretch>
        </p:blipFill>
        <p:spPr>
          <a:xfrm>
            <a:off x="3181278" y="1232289"/>
            <a:ext cx="5283842" cy="5068111"/>
          </a:xfrm>
          <a:prstGeom prst="rect">
            <a:avLst/>
          </a:prstGeom>
        </p:spPr>
      </p:pic>
      <p:sp>
        <p:nvSpPr>
          <p:cNvPr id="2" name="Título 1">
            <a:extLst>
              <a:ext uri="{FF2B5EF4-FFF2-40B4-BE49-F238E27FC236}">
                <a16:creationId xmlns:a16="http://schemas.microsoft.com/office/drawing/2014/main" id="{4A9DD14E-34DD-4211-A50B-EB212F55AD96}"/>
              </a:ext>
            </a:extLst>
          </p:cNvPr>
          <p:cNvSpPr>
            <a:spLocks noGrp="1"/>
          </p:cNvSpPr>
          <p:nvPr>
            <p:ph type="title"/>
          </p:nvPr>
        </p:nvSpPr>
        <p:spPr/>
        <p:txBody>
          <a:bodyPr/>
          <a:lstStyle/>
          <a:p>
            <a:r>
              <a:rPr lang="es-UY" dirty="0"/>
              <a:t>Time Interval Error</a:t>
            </a:r>
            <a:endParaRPr lang="es-ES" dirty="0"/>
          </a:p>
        </p:txBody>
      </p:sp>
      <p:sp>
        <p:nvSpPr>
          <p:cNvPr id="5" name="Bocadillo: rectángulo con esquinas redondeadas 4">
            <a:extLst>
              <a:ext uri="{FF2B5EF4-FFF2-40B4-BE49-F238E27FC236}">
                <a16:creationId xmlns:a16="http://schemas.microsoft.com/office/drawing/2014/main" id="{D2512C3C-F3E8-4FA2-A3B6-27956CEF7763}"/>
              </a:ext>
            </a:extLst>
          </p:cNvPr>
          <p:cNvSpPr/>
          <p:nvPr/>
        </p:nvSpPr>
        <p:spPr>
          <a:xfrm>
            <a:off x="10014382" y="4426085"/>
            <a:ext cx="1332689" cy="1418690"/>
          </a:xfrm>
          <a:prstGeom prst="wedgeRoundRectCallout">
            <a:avLst>
              <a:gd name="adj1" fmla="val -185796"/>
              <a:gd name="adj2" fmla="val 2356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Referencia de tiempo (según reloj de referencia)</a:t>
            </a:r>
            <a:endParaRPr lang="es-ES" dirty="0"/>
          </a:p>
        </p:txBody>
      </p:sp>
      <p:sp>
        <p:nvSpPr>
          <p:cNvPr id="10" name="Bocadillo: rectángulo con esquinas redondeadas 9">
            <a:extLst>
              <a:ext uri="{FF2B5EF4-FFF2-40B4-BE49-F238E27FC236}">
                <a16:creationId xmlns:a16="http://schemas.microsoft.com/office/drawing/2014/main" id="{40CB2B82-A937-44DA-9542-2B3A5B42E610}"/>
              </a:ext>
            </a:extLst>
          </p:cNvPr>
          <p:cNvSpPr/>
          <p:nvPr/>
        </p:nvSpPr>
        <p:spPr>
          <a:xfrm>
            <a:off x="1097280" y="1683261"/>
            <a:ext cx="1473587" cy="995343"/>
          </a:xfrm>
          <a:prstGeom prst="wedgeRoundRectCallout">
            <a:avLst>
              <a:gd name="adj1" fmla="val 89379"/>
              <a:gd name="adj2" fmla="val -6132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Error: “Time Error”</a:t>
            </a:r>
            <a:endParaRPr lang="es-ES" dirty="0"/>
          </a:p>
        </p:txBody>
      </p:sp>
      <p:sp>
        <p:nvSpPr>
          <p:cNvPr id="11" name="Bocadillo: rectángulo con esquinas redondeadas 10">
            <a:extLst>
              <a:ext uri="{FF2B5EF4-FFF2-40B4-BE49-F238E27FC236}">
                <a16:creationId xmlns:a16="http://schemas.microsoft.com/office/drawing/2014/main" id="{A667B5F2-5F7C-4F27-B2B2-8ACBEB6F30A7}"/>
              </a:ext>
            </a:extLst>
          </p:cNvPr>
          <p:cNvSpPr/>
          <p:nvPr/>
        </p:nvSpPr>
        <p:spPr>
          <a:xfrm>
            <a:off x="1520714" y="5243208"/>
            <a:ext cx="2069482" cy="987133"/>
          </a:xfrm>
          <a:prstGeom prst="wedgeRoundRectCallout">
            <a:avLst>
              <a:gd name="adj1" fmla="val 136855"/>
              <a:gd name="adj2" fmla="val 2572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Intervalo </a:t>
            </a:r>
            <a:r>
              <a:rPr lang="el-GR" dirty="0">
                <a:latin typeface="Calibri" panose="020F0502020204030204" pitchFamily="34" charset="0"/>
                <a:cs typeface="Calibri" panose="020F0502020204030204" pitchFamily="34" charset="0"/>
              </a:rPr>
              <a:t>τ</a:t>
            </a:r>
            <a:r>
              <a:rPr lang="es-UY" dirty="0">
                <a:latin typeface="Calibri" panose="020F0502020204030204" pitchFamily="34" charset="0"/>
                <a:cs typeface="Calibri" panose="020F0502020204030204" pitchFamily="34" charset="0"/>
              </a:rPr>
              <a:t> desde un tiempo inicial arbitrario t</a:t>
            </a:r>
            <a:r>
              <a:rPr lang="es-ES" baseline="-25000" dirty="0"/>
              <a:t>o</a:t>
            </a:r>
            <a:endParaRPr lang="es-ES" dirty="0"/>
          </a:p>
        </p:txBody>
      </p:sp>
      <p:sp>
        <p:nvSpPr>
          <p:cNvPr id="12" name="Bocadillo: rectángulo con esquinas redondeadas 11">
            <a:extLst>
              <a:ext uri="{FF2B5EF4-FFF2-40B4-BE49-F238E27FC236}">
                <a16:creationId xmlns:a16="http://schemas.microsoft.com/office/drawing/2014/main" id="{23D75D8F-203B-49C0-A3BB-A89561D64678}"/>
              </a:ext>
            </a:extLst>
          </p:cNvPr>
          <p:cNvSpPr/>
          <p:nvPr/>
        </p:nvSpPr>
        <p:spPr>
          <a:xfrm>
            <a:off x="8688856" y="3193898"/>
            <a:ext cx="2069482" cy="987133"/>
          </a:xfrm>
          <a:prstGeom prst="wedgeRoundRectCallout">
            <a:avLst>
              <a:gd name="adj1" fmla="val -93472"/>
              <a:gd name="adj2" fmla="val 2276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Función “Time Interval Error”, desde t</a:t>
            </a:r>
            <a:r>
              <a:rPr lang="es-ES" baseline="-25000" dirty="0"/>
              <a:t>o</a:t>
            </a:r>
            <a:endParaRPr lang="es-ES" dirty="0"/>
          </a:p>
        </p:txBody>
      </p:sp>
      <p:sp>
        <p:nvSpPr>
          <p:cNvPr id="13" name="Rectángulo 12">
            <a:extLst>
              <a:ext uri="{FF2B5EF4-FFF2-40B4-BE49-F238E27FC236}">
                <a16:creationId xmlns:a16="http://schemas.microsoft.com/office/drawing/2014/main" id="{00D77075-7FC1-4744-96D7-56862BA5713D}"/>
              </a:ext>
            </a:extLst>
          </p:cNvPr>
          <p:cNvSpPr/>
          <p:nvPr/>
        </p:nvSpPr>
        <p:spPr>
          <a:xfrm>
            <a:off x="8920264" y="571761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Synchronization</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Digital </a:t>
            </a:r>
            <a:r>
              <a:rPr lang="es-ES" sz="1050" dirty="0" err="1">
                <a:solidFill>
                  <a:srgbClr val="000000"/>
                </a:solidFill>
                <a:latin typeface="DIN"/>
              </a:rPr>
              <a:t>Telecommunications</a:t>
            </a:r>
            <a:r>
              <a:rPr lang="es-ES" sz="1050" dirty="0">
                <a:solidFill>
                  <a:srgbClr val="000000"/>
                </a:solidFill>
                <a:latin typeface="DIN"/>
              </a:rPr>
              <a:t> Networks”, Stefano </a:t>
            </a:r>
            <a:r>
              <a:rPr lang="es-ES" sz="1050" dirty="0" err="1">
                <a:solidFill>
                  <a:srgbClr val="000000"/>
                </a:solidFill>
                <a:latin typeface="DIN"/>
              </a:rPr>
              <a:t>Bregni</a:t>
            </a:r>
            <a:endParaRPr lang="es-ES" sz="1050" dirty="0">
              <a:solidFill>
                <a:srgbClr val="000000"/>
              </a:solidFill>
              <a:latin typeface="DIN"/>
            </a:endParaRPr>
          </a:p>
        </p:txBody>
      </p:sp>
      <p:sp>
        <p:nvSpPr>
          <p:cNvPr id="14" name="6 CuadroTexto">
            <a:extLst>
              <a:ext uri="{FF2B5EF4-FFF2-40B4-BE49-F238E27FC236}">
                <a16:creationId xmlns:a16="http://schemas.microsoft.com/office/drawing/2014/main" id="{E2A6B317-A9A4-4125-B186-3E683814FA7C}"/>
              </a:ext>
            </a:extLst>
          </p:cNvPr>
          <p:cNvSpPr txBox="1">
            <a:spLocks noChangeArrowheads="1"/>
          </p:cNvSpPr>
          <p:nvPr/>
        </p:nvSpPr>
        <p:spPr bwMode="auto">
          <a:xfrm>
            <a:off x="5428033" y="1138136"/>
            <a:ext cx="6717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Tx/>
              <a:buSzTx/>
              <a:buFontTx/>
              <a:buNone/>
            </a:pPr>
            <a:r>
              <a:rPr lang="es-ES" altLang="es-ES" sz="1800" i="1" dirty="0" err="1">
                <a:latin typeface="Calibri" panose="020F0502020204030204" pitchFamily="34" charset="0"/>
              </a:rPr>
              <a:t>Wander</a:t>
            </a:r>
            <a:r>
              <a:rPr lang="es-ES" altLang="es-ES" sz="1800" i="1" dirty="0">
                <a:latin typeface="Calibri" panose="020F0502020204030204" pitchFamily="34" charset="0"/>
              </a:rPr>
              <a:t>: Componentes bajas de frecuencia &lt; 10Hz </a:t>
            </a:r>
            <a:endParaRPr lang="es-ES" altLang="es-ES" sz="1800" dirty="0">
              <a:latin typeface="Calibri" panose="020F0502020204030204" pitchFamily="34" charset="0"/>
            </a:endParaRPr>
          </a:p>
          <a:p>
            <a:pPr algn="r" eaLnBrk="1" hangingPunct="1">
              <a:spcBef>
                <a:spcPct val="0"/>
              </a:spcBef>
              <a:buClrTx/>
              <a:buSzTx/>
              <a:buFontTx/>
              <a:buNone/>
            </a:pPr>
            <a:r>
              <a:rPr lang="es-ES" altLang="es-ES" sz="1800" i="1" dirty="0" err="1">
                <a:latin typeface="Calibri" panose="020F0502020204030204" pitchFamily="34" charset="0"/>
              </a:rPr>
              <a:t>Jitter</a:t>
            </a:r>
            <a:r>
              <a:rPr lang="es-ES" altLang="es-ES" sz="1800" i="1" dirty="0">
                <a:latin typeface="Calibri" panose="020F0502020204030204" pitchFamily="34" charset="0"/>
              </a:rPr>
              <a:t>: Componentes altas de frecuencia &gt; 10Hz</a:t>
            </a:r>
          </a:p>
        </p:txBody>
      </p:sp>
    </p:spTree>
    <p:extLst>
      <p:ext uri="{BB962C8B-B14F-4D97-AF65-F5344CB8AC3E}">
        <p14:creationId xmlns:p14="http://schemas.microsoft.com/office/powerpoint/2010/main" val="175798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DD14E-34DD-4211-A50B-EB212F55AD96}"/>
              </a:ext>
            </a:extLst>
          </p:cNvPr>
          <p:cNvSpPr>
            <a:spLocks noGrp="1"/>
          </p:cNvSpPr>
          <p:nvPr>
            <p:ph type="title"/>
          </p:nvPr>
        </p:nvSpPr>
        <p:spPr/>
        <p:txBody>
          <a:bodyPr/>
          <a:lstStyle/>
          <a:p>
            <a:r>
              <a:rPr lang="es-UY" dirty="0"/>
              <a:t>Time Interval Error</a:t>
            </a:r>
            <a:endParaRPr lang="es-ES" dirty="0"/>
          </a:p>
        </p:txBody>
      </p:sp>
      <p:sp>
        <p:nvSpPr>
          <p:cNvPr id="14" name="6 CuadroTexto">
            <a:extLst>
              <a:ext uri="{FF2B5EF4-FFF2-40B4-BE49-F238E27FC236}">
                <a16:creationId xmlns:a16="http://schemas.microsoft.com/office/drawing/2014/main" id="{E2A6B317-A9A4-4125-B186-3E683814FA7C}"/>
              </a:ext>
            </a:extLst>
          </p:cNvPr>
          <p:cNvSpPr txBox="1">
            <a:spLocks noChangeArrowheads="1"/>
          </p:cNvSpPr>
          <p:nvPr/>
        </p:nvSpPr>
        <p:spPr bwMode="auto">
          <a:xfrm>
            <a:off x="688039" y="1839885"/>
            <a:ext cx="113288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s-ES" altLang="es-ES" sz="1800" b="1" dirty="0">
                <a:latin typeface="Calibri" panose="020F0502020204030204" pitchFamily="34" charset="0"/>
              </a:rPr>
              <a:t>Ejemplo: </a:t>
            </a:r>
          </a:p>
          <a:p>
            <a:pPr eaLnBrk="1" hangingPunct="1">
              <a:spcBef>
                <a:spcPct val="0"/>
              </a:spcBef>
              <a:buClrTx/>
              <a:buSzTx/>
              <a:buFontTx/>
              <a:buNone/>
            </a:pPr>
            <a:endParaRPr lang="es-ES" altLang="es-ES" sz="1800" b="1" dirty="0">
              <a:latin typeface="Calibri" panose="020F0502020204030204" pitchFamily="34" charset="0"/>
            </a:endParaRPr>
          </a:p>
          <a:p>
            <a:pPr eaLnBrk="1" hangingPunct="1">
              <a:spcBef>
                <a:spcPct val="0"/>
              </a:spcBef>
              <a:buClrTx/>
              <a:buSzTx/>
              <a:buFontTx/>
              <a:buNone/>
            </a:pPr>
            <a:r>
              <a:rPr lang="es-ES" altLang="es-ES" sz="1800" dirty="0">
                <a:latin typeface="Calibri" panose="020F0502020204030204" pitchFamily="34" charset="0"/>
              </a:rPr>
              <a:t>Si un reloj tiene una frecuencia de reloj de 10ppb de más entonces el TIE va a aumentar 10ns en cada segundo</a:t>
            </a:r>
          </a:p>
        </p:txBody>
      </p:sp>
    </p:spTree>
    <p:extLst>
      <p:ext uri="{BB962C8B-B14F-4D97-AF65-F5344CB8AC3E}">
        <p14:creationId xmlns:p14="http://schemas.microsoft.com/office/powerpoint/2010/main" val="417912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9CF1E-3253-4BEC-8680-03A335F00F69}"/>
              </a:ext>
            </a:extLst>
          </p:cNvPr>
          <p:cNvSpPr>
            <a:spLocks noGrp="1"/>
          </p:cNvSpPr>
          <p:nvPr>
            <p:ph type="title"/>
          </p:nvPr>
        </p:nvSpPr>
        <p:spPr/>
        <p:txBody>
          <a:bodyPr/>
          <a:lstStyle/>
          <a:p>
            <a:r>
              <a:rPr lang="es-UY" dirty="0" err="1"/>
              <a:t>Maximum</a:t>
            </a:r>
            <a:r>
              <a:rPr lang="es-UY" dirty="0"/>
              <a:t> Time Interval Error</a:t>
            </a:r>
            <a:endParaRPr lang="es-ES" dirty="0"/>
          </a:p>
        </p:txBody>
      </p:sp>
      <p:pic>
        <p:nvPicPr>
          <p:cNvPr id="3" name="Imagen 2">
            <a:extLst>
              <a:ext uri="{FF2B5EF4-FFF2-40B4-BE49-F238E27FC236}">
                <a16:creationId xmlns:a16="http://schemas.microsoft.com/office/drawing/2014/main" id="{9CFE1DB4-F8A3-4EAA-9A69-4CAE8E25D24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44366" y="1612451"/>
            <a:ext cx="6799634" cy="4826211"/>
          </a:xfrm>
          <a:prstGeom prst="rect">
            <a:avLst/>
          </a:prstGeom>
        </p:spPr>
      </p:pic>
      <p:sp>
        <p:nvSpPr>
          <p:cNvPr id="4" name="Bocadillo: rectángulo con esquinas redondeadas 3">
            <a:extLst>
              <a:ext uri="{FF2B5EF4-FFF2-40B4-BE49-F238E27FC236}">
                <a16:creationId xmlns:a16="http://schemas.microsoft.com/office/drawing/2014/main" id="{622B23DF-BACC-474A-A33D-74D8BDC4E76E}"/>
              </a:ext>
            </a:extLst>
          </p:cNvPr>
          <p:cNvSpPr/>
          <p:nvPr/>
        </p:nvSpPr>
        <p:spPr>
          <a:xfrm>
            <a:off x="360486" y="2348739"/>
            <a:ext cx="1473587" cy="995343"/>
          </a:xfrm>
          <a:prstGeom prst="wedgeRoundRectCallout">
            <a:avLst>
              <a:gd name="adj1" fmla="val 89379"/>
              <a:gd name="adj2" fmla="val -6132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Error: “Time Error”</a:t>
            </a:r>
            <a:endParaRPr lang="es-ES" dirty="0"/>
          </a:p>
        </p:txBody>
      </p:sp>
      <p:sp>
        <p:nvSpPr>
          <p:cNvPr id="5" name="Bocadillo: rectángulo con esquinas redondeadas 4">
            <a:extLst>
              <a:ext uri="{FF2B5EF4-FFF2-40B4-BE49-F238E27FC236}">
                <a16:creationId xmlns:a16="http://schemas.microsoft.com/office/drawing/2014/main" id="{2D054CC3-E363-48DC-95D2-33D3730477A6}"/>
              </a:ext>
            </a:extLst>
          </p:cNvPr>
          <p:cNvSpPr/>
          <p:nvPr/>
        </p:nvSpPr>
        <p:spPr>
          <a:xfrm>
            <a:off x="9869684" y="4363107"/>
            <a:ext cx="1332689" cy="1418690"/>
          </a:xfrm>
          <a:prstGeom prst="wedgeRoundRectCallout">
            <a:avLst>
              <a:gd name="adj1" fmla="val -131050"/>
              <a:gd name="adj2" fmla="val 4070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Y" dirty="0"/>
              <a:t>Referencia de tiempo (según reloj de referencia)</a:t>
            </a:r>
            <a:endParaRPr lang="es-ES" dirty="0"/>
          </a:p>
        </p:txBody>
      </p:sp>
      <p:pic>
        <p:nvPicPr>
          <p:cNvPr id="7" name="Imagen 6">
            <a:extLst>
              <a:ext uri="{FF2B5EF4-FFF2-40B4-BE49-F238E27FC236}">
                <a16:creationId xmlns:a16="http://schemas.microsoft.com/office/drawing/2014/main" id="{89FC5B4C-6783-4BFD-9050-7C7B38EA7A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570867" y="907933"/>
            <a:ext cx="6475801" cy="900667"/>
          </a:xfrm>
          <a:prstGeom prst="rect">
            <a:avLst/>
          </a:prstGeom>
        </p:spPr>
      </p:pic>
      <p:pic>
        <p:nvPicPr>
          <p:cNvPr id="8" name="Imagen 7">
            <a:extLst>
              <a:ext uri="{FF2B5EF4-FFF2-40B4-BE49-F238E27FC236}">
                <a16:creationId xmlns:a16="http://schemas.microsoft.com/office/drawing/2014/main" id="{AD1AFB74-0273-4460-B897-CBEE2995F211}"/>
              </a:ext>
            </a:extLst>
          </p:cNvPr>
          <p:cNvPicPr>
            <a:picLocks noChangeAspect="1"/>
          </p:cNvPicPr>
          <p:nvPr/>
        </p:nvPicPr>
        <p:blipFill>
          <a:blip r:embed="rId4"/>
          <a:stretch>
            <a:fillRect/>
          </a:stretch>
        </p:blipFill>
        <p:spPr>
          <a:xfrm>
            <a:off x="7263587" y="1712279"/>
            <a:ext cx="3354000" cy="675500"/>
          </a:xfrm>
          <a:prstGeom prst="rect">
            <a:avLst/>
          </a:prstGeom>
        </p:spPr>
      </p:pic>
      <p:sp>
        <p:nvSpPr>
          <p:cNvPr id="9" name="Rectángulo 8">
            <a:extLst>
              <a:ext uri="{FF2B5EF4-FFF2-40B4-BE49-F238E27FC236}">
                <a16:creationId xmlns:a16="http://schemas.microsoft.com/office/drawing/2014/main" id="{557C8472-E6CC-4B4F-B37D-3AB98B49EEBD}"/>
              </a:ext>
            </a:extLst>
          </p:cNvPr>
          <p:cNvSpPr/>
          <p:nvPr/>
        </p:nvSpPr>
        <p:spPr>
          <a:xfrm>
            <a:off x="8920264" y="5717614"/>
            <a:ext cx="3096145"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Synchronization</a:t>
            </a:r>
            <a:r>
              <a:rPr lang="es-ES" sz="1050" dirty="0">
                <a:solidFill>
                  <a:srgbClr val="000000"/>
                </a:solidFill>
                <a:latin typeface="DIN"/>
              </a:rPr>
              <a:t> </a:t>
            </a:r>
            <a:r>
              <a:rPr lang="es-ES" sz="1050" dirty="0" err="1">
                <a:solidFill>
                  <a:srgbClr val="000000"/>
                </a:solidFill>
                <a:latin typeface="DIN"/>
              </a:rPr>
              <a:t>of</a:t>
            </a:r>
            <a:r>
              <a:rPr lang="es-ES" sz="1050" dirty="0">
                <a:solidFill>
                  <a:srgbClr val="000000"/>
                </a:solidFill>
                <a:latin typeface="DIN"/>
              </a:rPr>
              <a:t> Digital </a:t>
            </a:r>
            <a:r>
              <a:rPr lang="es-ES" sz="1050" dirty="0" err="1">
                <a:solidFill>
                  <a:srgbClr val="000000"/>
                </a:solidFill>
                <a:latin typeface="DIN"/>
              </a:rPr>
              <a:t>Telecommunications</a:t>
            </a:r>
            <a:r>
              <a:rPr lang="es-ES" sz="1050" dirty="0">
                <a:solidFill>
                  <a:srgbClr val="000000"/>
                </a:solidFill>
                <a:latin typeface="DIN"/>
              </a:rPr>
              <a:t> Networks”, Stefano </a:t>
            </a:r>
            <a:r>
              <a:rPr lang="es-ES" sz="1050" dirty="0" err="1">
                <a:solidFill>
                  <a:srgbClr val="000000"/>
                </a:solidFill>
                <a:latin typeface="DIN"/>
              </a:rPr>
              <a:t>Bregni</a:t>
            </a:r>
            <a:endParaRPr lang="es-ES" sz="1050" dirty="0">
              <a:solidFill>
                <a:srgbClr val="000000"/>
              </a:solidFill>
              <a:latin typeface="DIN"/>
            </a:endParaRPr>
          </a:p>
        </p:txBody>
      </p:sp>
    </p:spTree>
    <p:extLst>
      <p:ext uri="{BB962C8B-B14F-4D97-AF65-F5344CB8AC3E}">
        <p14:creationId xmlns:p14="http://schemas.microsoft.com/office/powerpoint/2010/main" val="10120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r>
              <a:rPr lang="es-UY" altLang="es-UY" dirty="0"/>
              <a:t>Time </a:t>
            </a:r>
            <a:r>
              <a:rPr lang="es-UY" altLang="es-UY" dirty="0" err="1"/>
              <a:t>Interval</a:t>
            </a:r>
            <a:r>
              <a:rPr lang="es-UY" altLang="es-UY" dirty="0"/>
              <a:t> Error (TIE)</a:t>
            </a:r>
          </a:p>
        </p:txBody>
      </p:sp>
      <p:pic>
        <p:nvPicPr>
          <p:cNvPr id="25603"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5324" y="1196791"/>
            <a:ext cx="8342312"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082732" y="3500345"/>
            <a:ext cx="554960" cy="369332"/>
          </a:xfrm>
          <a:prstGeom prst="rect">
            <a:avLst/>
          </a:prstGeom>
        </p:spPr>
        <p:txBody>
          <a:bodyPr wrap="none">
            <a:spAutoFit/>
          </a:bodyPr>
          <a:lstStyle/>
          <a:p>
            <a:pPr algn="ctr"/>
            <a:r>
              <a:rPr lang="en-US" altLang="es-ES" i="1" dirty="0">
                <a:solidFill>
                  <a:srgbClr val="000000"/>
                </a:solidFill>
                <a:latin typeface="Calibri" panose="020F0502020204030204" pitchFamily="34" charset="0"/>
              </a:rPr>
              <a:t>x</a:t>
            </a:r>
            <a:r>
              <a:rPr lang="en-US" altLang="es-ES" dirty="0">
                <a:solidFill>
                  <a:srgbClr val="000000"/>
                </a:solidFill>
                <a:latin typeface="Calibri" panose="020F0502020204030204" pitchFamily="34" charset="0"/>
              </a:rPr>
              <a:t>(</a:t>
            </a:r>
            <a:r>
              <a:rPr lang="en-US" altLang="es-ES" i="1" dirty="0">
                <a:solidFill>
                  <a:srgbClr val="000000"/>
                </a:solidFill>
                <a:latin typeface="Calibri" panose="020F0502020204030204" pitchFamily="34" charset="0"/>
              </a:rPr>
              <a:t>t</a:t>
            </a:r>
            <a:r>
              <a:rPr lang="en-US" altLang="es-ES" dirty="0">
                <a:solidFill>
                  <a:srgbClr val="000000"/>
                </a:solidFill>
                <a:latin typeface="Calibri" panose="020F0502020204030204" pitchFamily="34" charset="0"/>
              </a:rPr>
              <a:t>) </a:t>
            </a:r>
          </a:p>
        </p:txBody>
      </p:sp>
      <p:sp>
        <p:nvSpPr>
          <p:cNvPr id="5" name="Rectángulo 4"/>
          <p:cNvSpPr/>
          <p:nvPr/>
        </p:nvSpPr>
        <p:spPr>
          <a:xfrm>
            <a:off x="9714599" y="5628384"/>
            <a:ext cx="261610" cy="369332"/>
          </a:xfrm>
          <a:prstGeom prst="rect">
            <a:avLst/>
          </a:prstGeom>
        </p:spPr>
        <p:txBody>
          <a:bodyPr wrap="none">
            <a:spAutoFit/>
          </a:bodyPr>
          <a:lstStyle/>
          <a:p>
            <a:pPr algn="ctr"/>
            <a:r>
              <a:rPr lang="en-US" altLang="es-ES" i="1" dirty="0">
                <a:solidFill>
                  <a:srgbClr val="000000"/>
                </a:solidFill>
                <a:latin typeface="Calibri" panose="020F0502020204030204" pitchFamily="34" charset="0"/>
              </a:rPr>
              <a:t>t</a:t>
            </a:r>
            <a:endParaRPr lang="en-US" altLang="es-E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52380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1 Título"/>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s-ES" altLang="es-ES" dirty="0"/>
              <a:t>Time </a:t>
            </a:r>
            <a:r>
              <a:rPr lang="es-ES" altLang="es-ES" dirty="0" err="1"/>
              <a:t>Interval</a:t>
            </a:r>
            <a:r>
              <a:rPr lang="es-ES" altLang="es-ES" dirty="0"/>
              <a:t> Error (TIE)</a:t>
            </a:r>
            <a:br>
              <a:rPr lang="es-ES" altLang="es-ES" dirty="0"/>
            </a:br>
            <a:endParaRPr lang="es-ES" altLang="es-ES" dirty="0"/>
          </a:p>
        </p:txBody>
      </p:sp>
      <p:graphicFrame>
        <p:nvGraphicFramePr>
          <p:cNvPr id="26627" name="1 Objeto"/>
          <p:cNvGraphicFramePr>
            <a:graphicFrameLocks noChangeAspect="1"/>
          </p:cNvGraphicFramePr>
          <p:nvPr>
            <p:extLst>
              <p:ext uri="{D42A27DB-BD31-4B8C-83A1-F6EECF244321}">
                <p14:modId xmlns:p14="http://schemas.microsoft.com/office/powerpoint/2010/main" val="1933283042"/>
              </p:ext>
            </p:extLst>
          </p:nvPr>
        </p:nvGraphicFramePr>
        <p:xfrm>
          <a:off x="1993443" y="1320134"/>
          <a:ext cx="7921674" cy="4241407"/>
        </p:xfrm>
        <a:graphic>
          <a:graphicData uri="http://schemas.openxmlformats.org/presentationml/2006/ole">
            <mc:AlternateContent xmlns:mc="http://schemas.openxmlformats.org/markup-compatibility/2006">
              <mc:Choice xmlns:v="urn:schemas-microsoft-com:vml" Requires="v">
                <p:oleObj name="Microsoft Drawing 1.01" r:id="rId2" imgW="5827713" imgH="2960688" progId="">
                  <p:embed/>
                </p:oleObj>
              </mc:Choice>
              <mc:Fallback>
                <p:oleObj name="Microsoft Drawing 1.01" r:id="rId2" imgW="5827713" imgH="2960688" progId="">
                  <p:embed/>
                  <p:pic>
                    <p:nvPicPr>
                      <p:cNvPr id="26627" name="1 Obj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443" y="1320134"/>
                        <a:ext cx="7921674" cy="4241407"/>
                      </a:xfrm>
                      <a:prstGeom prst="rect">
                        <a:avLst/>
                      </a:prstGeom>
                      <a:noFill/>
                      <a:ln>
                        <a:noFill/>
                      </a:ln>
                    </p:spPr>
                  </p:pic>
                </p:oleObj>
              </mc:Fallback>
            </mc:AlternateContent>
          </a:graphicData>
        </a:graphic>
      </p:graphicFrame>
      <p:sp>
        <p:nvSpPr>
          <p:cNvPr id="26628" name="5 Rectángulo"/>
          <p:cNvSpPr>
            <a:spLocks noChangeArrowheads="1"/>
          </p:cNvSpPr>
          <p:nvPr/>
        </p:nvSpPr>
        <p:spPr bwMode="auto">
          <a:xfrm>
            <a:off x="7754084" y="4004426"/>
            <a:ext cx="3221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2000" dirty="0">
                <a:solidFill>
                  <a:srgbClr val="000000"/>
                </a:solidFill>
                <a:latin typeface="Calibri" panose="020F0502020204030204" pitchFamily="34" charset="0"/>
              </a:rPr>
              <a:t>TIE (</a:t>
            </a:r>
            <a:r>
              <a:rPr lang="en-US" altLang="es-ES" sz="2000" i="1" dirty="0">
                <a:solidFill>
                  <a:srgbClr val="000000"/>
                </a:solidFill>
                <a:latin typeface="Calibri" panose="020F0502020204030204" pitchFamily="34" charset="0"/>
              </a:rPr>
              <a:t>t</a:t>
            </a:r>
            <a:r>
              <a:rPr lang="en-US" altLang="es-ES" sz="2000" i="1" baseline="-25000" dirty="0">
                <a:solidFill>
                  <a:srgbClr val="000000"/>
                </a:solidFill>
                <a:latin typeface="Calibri" panose="020F0502020204030204" pitchFamily="34" charset="0"/>
              </a:rPr>
              <a:t>0 </a:t>
            </a:r>
            <a:r>
              <a:rPr lang="en-US" altLang="es-ES" sz="2000" i="1" dirty="0">
                <a:solidFill>
                  <a:srgbClr val="000000"/>
                </a:solidFill>
                <a:latin typeface="Calibri" panose="020F0502020204030204" pitchFamily="34" charset="0"/>
              </a:rPr>
              <a:t>,S</a:t>
            </a:r>
            <a:r>
              <a:rPr lang="en-US" altLang="es-ES" sz="2000" dirty="0">
                <a:solidFill>
                  <a:srgbClr val="000000"/>
                </a:solidFill>
                <a:latin typeface="Calibri" panose="020F0502020204030204" pitchFamily="34" charset="0"/>
              </a:rPr>
              <a:t>) = </a:t>
            </a:r>
            <a:r>
              <a:rPr lang="en-US" altLang="es-ES" sz="2000" i="1" dirty="0">
                <a:solidFill>
                  <a:srgbClr val="000000"/>
                </a:solidFill>
                <a:latin typeface="Calibri" panose="020F0502020204030204" pitchFamily="34" charset="0"/>
              </a:rPr>
              <a:t>x</a:t>
            </a:r>
            <a:r>
              <a:rPr lang="en-US" altLang="es-ES" sz="2000" dirty="0">
                <a:solidFill>
                  <a:srgbClr val="000000"/>
                </a:solidFill>
                <a:latin typeface="Calibri" panose="020F0502020204030204" pitchFamily="34" charset="0"/>
              </a:rPr>
              <a:t>(</a:t>
            </a:r>
            <a:r>
              <a:rPr lang="en-US" altLang="es-ES" sz="2000" i="1" dirty="0">
                <a:solidFill>
                  <a:srgbClr val="000000"/>
                </a:solidFill>
                <a:latin typeface="Calibri" panose="020F0502020204030204" pitchFamily="34" charset="0"/>
              </a:rPr>
              <a:t>t</a:t>
            </a:r>
            <a:r>
              <a:rPr lang="en-US" altLang="es-ES" sz="2000" i="1" baseline="-25000" dirty="0">
                <a:solidFill>
                  <a:srgbClr val="000000"/>
                </a:solidFill>
                <a:latin typeface="Calibri" panose="020F0502020204030204" pitchFamily="34" charset="0"/>
              </a:rPr>
              <a:t>0</a:t>
            </a:r>
            <a:r>
              <a:rPr lang="en-US" altLang="es-ES" sz="2000" i="1" dirty="0">
                <a:solidFill>
                  <a:srgbClr val="000000"/>
                </a:solidFill>
                <a:latin typeface="Calibri" panose="020F0502020204030204" pitchFamily="34" charset="0"/>
              </a:rPr>
              <a:t> + S</a:t>
            </a:r>
            <a:r>
              <a:rPr lang="en-US" altLang="es-ES" sz="2000" dirty="0">
                <a:solidFill>
                  <a:srgbClr val="000000"/>
                </a:solidFill>
                <a:latin typeface="Calibri" panose="020F0502020204030204" pitchFamily="34" charset="0"/>
              </a:rPr>
              <a:t>) - </a:t>
            </a:r>
            <a:r>
              <a:rPr lang="en-US" altLang="es-ES" sz="2000" i="1" dirty="0">
                <a:solidFill>
                  <a:srgbClr val="000000"/>
                </a:solidFill>
                <a:latin typeface="Calibri" panose="020F0502020204030204" pitchFamily="34" charset="0"/>
              </a:rPr>
              <a:t>x</a:t>
            </a:r>
            <a:r>
              <a:rPr lang="en-US" altLang="es-ES" sz="2000" dirty="0">
                <a:solidFill>
                  <a:srgbClr val="000000"/>
                </a:solidFill>
                <a:latin typeface="Calibri" panose="020F0502020204030204" pitchFamily="34" charset="0"/>
              </a:rPr>
              <a:t>(</a:t>
            </a:r>
            <a:r>
              <a:rPr lang="en-US" altLang="es-ES" sz="2000" i="1" dirty="0">
                <a:solidFill>
                  <a:srgbClr val="000000"/>
                </a:solidFill>
                <a:latin typeface="Calibri" panose="020F0502020204030204" pitchFamily="34" charset="0"/>
              </a:rPr>
              <a:t>t</a:t>
            </a:r>
            <a:r>
              <a:rPr lang="en-US" altLang="es-ES" sz="2000" i="1" baseline="-25000" dirty="0">
                <a:solidFill>
                  <a:srgbClr val="000000"/>
                </a:solidFill>
                <a:latin typeface="Calibri" panose="020F0502020204030204" pitchFamily="34" charset="0"/>
              </a:rPr>
              <a:t>0</a:t>
            </a:r>
            <a:r>
              <a:rPr lang="en-US" altLang="es-ES" sz="2000" dirty="0">
                <a:solidFill>
                  <a:srgbClr val="000000"/>
                </a:solidFill>
                <a:latin typeface="Calibri" panose="020F0502020204030204" pitchFamily="34" charset="0"/>
              </a:rPr>
              <a:t>) </a:t>
            </a:r>
          </a:p>
        </p:txBody>
      </p:sp>
      <p:sp>
        <p:nvSpPr>
          <p:cNvPr id="26629" name="6 CuadroTexto"/>
          <p:cNvSpPr txBox="1">
            <a:spLocks noChangeArrowheads="1"/>
          </p:cNvSpPr>
          <p:nvPr/>
        </p:nvSpPr>
        <p:spPr bwMode="auto">
          <a:xfrm>
            <a:off x="2980419" y="5425886"/>
            <a:ext cx="6913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s-ES" altLang="es-ES" i="1" dirty="0" err="1">
                <a:latin typeface="Calibri" panose="020F0502020204030204" pitchFamily="34" charset="0"/>
              </a:rPr>
              <a:t>Wander</a:t>
            </a:r>
            <a:r>
              <a:rPr lang="es-ES" altLang="es-ES" i="1" dirty="0">
                <a:latin typeface="Calibri" panose="020F0502020204030204" pitchFamily="34" charset="0"/>
              </a:rPr>
              <a:t>: Componentes bajas de frecuencia &lt; 10Hz </a:t>
            </a:r>
            <a:endParaRPr lang="es-ES" altLang="es-ES" dirty="0">
              <a:latin typeface="Calibri" panose="020F0502020204030204" pitchFamily="34" charset="0"/>
            </a:endParaRPr>
          </a:p>
          <a:p>
            <a:pPr algn="ctr" eaLnBrk="1" hangingPunct="1">
              <a:spcBef>
                <a:spcPct val="0"/>
              </a:spcBef>
              <a:buClrTx/>
              <a:buSzTx/>
              <a:buFontTx/>
              <a:buNone/>
            </a:pPr>
            <a:r>
              <a:rPr lang="es-ES" altLang="es-ES" i="1" dirty="0" err="1">
                <a:latin typeface="Calibri" panose="020F0502020204030204" pitchFamily="34" charset="0"/>
              </a:rPr>
              <a:t>Jitter</a:t>
            </a:r>
            <a:r>
              <a:rPr lang="es-ES" altLang="es-ES" i="1" dirty="0">
                <a:latin typeface="Calibri" panose="020F0502020204030204" pitchFamily="34" charset="0"/>
              </a:rPr>
              <a:t>: Componentes altas de frecuencia &gt; 10Hz</a:t>
            </a:r>
          </a:p>
        </p:txBody>
      </p:sp>
    </p:spTree>
    <p:extLst>
      <p:ext uri="{BB962C8B-B14F-4D97-AF65-F5344CB8AC3E}">
        <p14:creationId xmlns:p14="http://schemas.microsoft.com/office/powerpoint/2010/main" val="44357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r>
              <a:rPr lang="es-UY" altLang="es-UY"/>
              <a:t>Efectos en ausencia de sincronismo</a:t>
            </a:r>
          </a:p>
        </p:txBody>
      </p:sp>
      <p:sp>
        <p:nvSpPr>
          <p:cNvPr id="12291" name="Marcador de contenido 2"/>
          <p:cNvSpPr>
            <a:spLocks noGrp="1"/>
          </p:cNvSpPr>
          <p:nvPr>
            <p:ph idx="1"/>
          </p:nvPr>
        </p:nvSpPr>
        <p:spPr/>
        <p:txBody>
          <a:bodyPr/>
          <a:lstStyle/>
          <a:p>
            <a:r>
              <a:rPr lang="es-UY" altLang="es-UY" dirty="0"/>
              <a:t>Efectos percibidos por los usuarios</a:t>
            </a:r>
          </a:p>
          <a:p>
            <a:pPr lvl="1"/>
            <a:r>
              <a:rPr lang="es-UY" altLang="es-UY" dirty="0"/>
              <a:t>Llamadas perdidas o cortadas</a:t>
            </a:r>
          </a:p>
          <a:p>
            <a:pPr lvl="1"/>
            <a:r>
              <a:rPr lang="es-UY" altLang="es-UY" dirty="0"/>
              <a:t>Clics audibles en el audio</a:t>
            </a:r>
          </a:p>
          <a:p>
            <a:pPr lvl="1"/>
            <a:r>
              <a:rPr lang="es-UY" altLang="es-UY" dirty="0"/>
              <a:t>Errores en las transmisiones</a:t>
            </a:r>
          </a:p>
          <a:p>
            <a:pPr lvl="1"/>
            <a:r>
              <a:rPr lang="es-UY" altLang="es-UY" dirty="0"/>
              <a:t>Artefactos en el video (pixelado, congelamientos, …)</a:t>
            </a:r>
          </a:p>
          <a:p>
            <a:pPr lvl="1"/>
            <a:r>
              <a:rPr lang="es-UY" altLang="es-UY" dirty="0"/>
              <a:t>Enlaces de datos “lentos”</a:t>
            </a:r>
          </a:p>
          <a:p>
            <a:pPr lvl="1"/>
            <a:r>
              <a:rPr lang="es-UY" altLang="es-UY" dirty="0"/>
              <a:t>Errores en la facturación</a:t>
            </a:r>
          </a:p>
          <a:p>
            <a:pPr lvl="1"/>
            <a:r>
              <a:rPr lang="es-UY" altLang="es-UY" dirty="0"/>
              <a:t>Imposibilidad del seguimiento de fallas</a:t>
            </a:r>
          </a:p>
        </p:txBody>
      </p:sp>
    </p:spTree>
    <p:extLst>
      <p:ext uri="{BB962C8B-B14F-4D97-AF65-F5344CB8AC3E}">
        <p14:creationId xmlns:p14="http://schemas.microsoft.com/office/powerpoint/2010/main" val="1730875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1 Título"/>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s-ES" altLang="es-ES" dirty="0"/>
              <a:t>Max Time </a:t>
            </a:r>
            <a:r>
              <a:rPr lang="es-ES" altLang="es-ES" dirty="0" err="1"/>
              <a:t>Interval</a:t>
            </a:r>
            <a:r>
              <a:rPr lang="es-ES" altLang="es-ES" dirty="0"/>
              <a:t> Error (MTIE)</a:t>
            </a:r>
            <a:br>
              <a:rPr lang="es-ES" altLang="es-ES" dirty="0"/>
            </a:br>
            <a:endParaRPr lang="es-ES" altLang="es-ES" dirty="0"/>
          </a:p>
        </p:txBody>
      </p:sp>
      <p:graphicFrame>
        <p:nvGraphicFramePr>
          <p:cNvPr id="27651" name="1 Marcador de contenido"/>
          <p:cNvGraphicFramePr>
            <a:graphicFrameLocks noGrp="1" noChangeAspect="1"/>
          </p:cNvGraphicFramePr>
          <p:nvPr>
            <p:ph idx="1"/>
            <p:extLst>
              <p:ext uri="{D42A27DB-BD31-4B8C-83A1-F6EECF244321}">
                <p14:modId xmlns:p14="http://schemas.microsoft.com/office/powerpoint/2010/main" val="3217041023"/>
              </p:ext>
            </p:extLst>
          </p:nvPr>
        </p:nvGraphicFramePr>
        <p:xfrm>
          <a:off x="3927816" y="1060704"/>
          <a:ext cx="4848225" cy="944562"/>
        </p:xfrm>
        <a:graphic>
          <a:graphicData uri="http://schemas.openxmlformats.org/presentationml/2006/ole">
            <mc:AlternateContent xmlns:mc="http://schemas.openxmlformats.org/markup-compatibility/2006">
              <mc:Choice xmlns:v="urn:schemas-microsoft-com:vml" Requires="v">
                <p:oleObj name="Document" r:id="rId2" imgW="2348216" imgH="457267" progId="Word.Document.8">
                  <p:embed/>
                </p:oleObj>
              </mc:Choice>
              <mc:Fallback>
                <p:oleObj name="Document" r:id="rId2" imgW="2348216" imgH="457267" progId="Word.Document.8">
                  <p:embed/>
                  <p:pic>
                    <p:nvPicPr>
                      <p:cNvPr id="27651" name="1 Marcador de contenido"/>
                      <p:cNvPicPr>
                        <a:picLocks noGrp="1" noChangeAspect="1" noChangeArrowheads="1"/>
                      </p:cNvPicPr>
                      <p:nvPr/>
                    </p:nvPicPr>
                    <p:blipFill>
                      <a:blip r:embed="rId3"/>
                      <a:srcRect/>
                      <a:stretch>
                        <a:fillRect/>
                      </a:stretch>
                    </p:blipFill>
                    <p:spPr bwMode="auto">
                      <a:xfrm>
                        <a:off x="3927816" y="1060704"/>
                        <a:ext cx="4848225" cy="944562"/>
                      </a:xfrm>
                      <a:prstGeom prst="rect">
                        <a:avLst/>
                      </a:prstGeom>
                      <a:noFill/>
                      <a:ln>
                        <a:noFill/>
                      </a:ln>
                    </p:spPr>
                  </p:pic>
                </p:oleObj>
              </mc:Fallback>
            </mc:AlternateContent>
          </a:graphicData>
        </a:graphic>
      </p:graphicFrame>
      <p:pic>
        <p:nvPicPr>
          <p:cNvPr id="27652"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5943" y="1274137"/>
            <a:ext cx="8244408" cy="502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1013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pPr>
              <a:defRPr/>
            </a:pPr>
            <a:r>
              <a:rPr lang="es-ES" altLang="es-ES" dirty="0"/>
              <a:t>Mediciones: MTIE</a:t>
            </a:r>
          </a:p>
        </p:txBody>
      </p:sp>
      <p:sp>
        <p:nvSpPr>
          <p:cNvPr id="3" name="2 Marcador de contenido"/>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s-ES_tradnl" dirty="0"/>
              <a:t>Se utiliza la gráfica del TIE como referencia</a:t>
            </a:r>
          </a:p>
          <a:p>
            <a:r>
              <a:rPr lang="es-ES_tradnl" dirty="0"/>
              <a:t>Describe la inestabilidad de la fase a largo plazo </a:t>
            </a:r>
          </a:p>
          <a:p>
            <a:r>
              <a:rPr lang="es-ES_tradnl" dirty="0"/>
              <a:t>Estimador pesimista de la inestabilidad</a:t>
            </a:r>
          </a:p>
          <a:p>
            <a:r>
              <a:rPr lang="es-ES_tradnl" dirty="0"/>
              <a:t>Detecta corrimientos de reloj </a:t>
            </a:r>
          </a:p>
          <a:p>
            <a:r>
              <a:rPr lang="es-ES_tradnl" dirty="0"/>
              <a:t>Se utiliza tradicionalmente para medir la estabilidad de los relojes</a:t>
            </a:r>
          </a:p>
          <a:p>
            <a:r>
              <a:rPr lang="es-ES_tradnl" dirty="0"/>
              <a:t>Es la desviación máxima en tiempo (valor pico a pico) de una señal con respecto a una referencia dentro de un intervalo de tiempo </a:t>
            </a:r>
            <a:r>
              <a:rPr lang="es-ES_tradnl" b="1" i="1" dirty="0">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326743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097280" y="296331"/>
            <a:ext cx="10058400" cy="774101"/>
          </a:xfrm>
        </p:spPr>
        <p:txBody>
          <a:bodyPr>
            <a:noAutofit/>
          </a:bodyPr>
          <a:lstStyle/>
          <a:p>
            <a:pPr>
              <a:defRPr/>
            </a:pPr>
            <a:r>
              <a:rPr lang="es-ES" altLang="es-ES" sz="4000" dirty="0"/>
              <a:t>Mediciones: MTIE para un PRC</a:t>
            </a:r>
            <a:br>
              <a:rPr lang="es-ES" altLang="es-ES" sz="4000" dirty="0"/>
            </a:br>
            <a:r>
              <a:rPr lang="es-ES" altLang="es-ES" sz="3200" dirty="0"/>
              <a:t>ITU-T G.811: </a:t>
            </a:r>
            <a:r>
              <a:rPr lang="en-US" altLang="es-ES" sz="3200" dirty="0"/>
              <a:t>Timing characteristics of primary reference clocks</a:t>
            </a:r>
            <a:endParaRPr lang="es-ES" altLang="es-ES" sz="4000" dirty="0"/>
          </a:p>
        </p:txBody>
      </p:sp>
      <p:pic>
        <p:nvPicPr>
          <p:cNvPr id="2" name="Imagen 1"/>
          <p:cNvPicPr>
            <a:picLocks noChangeAspect="1"/>
          </p:cNvPicPr>
          <p:nvPr/>
        </p:nvPicPr>
        <p:blipFill>
          <a:blip r:embed="rId2"/>
          <a:stretch>
            <a:fillRect/>
          </a:stretch>
        </p:blipFill>
        <p:spPr>
          <a:xfrm>
            <a:off x="1568336" y="1448628"/>
            <a:ext cx="8604448" cy="4604235"/>
          </a:xfrm>
          <a:prstGeom prst="rect">
            <a:avLst/>
          </a:prstGeom>
        </p:spPr>
      </p:pic>
    </p:spTree>
    <p:extLst>
      <p:ext uri="{BB962C8B-B14F-4D97-AF65-F5344CB8AC3E}">
        <p14:creationId xmlns:p14="http://schemas.microsoft.com/office/powerpoint/2010/main" val="1646344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4FDA0-5F85-4084-943D-A48F42599D2D}"/>
              </a:ext>
            </a:extLst>
          </p:cNvPr>
          <p:cNvSpPr>
            <a:spLocks noGrp="1"/>
          </p:cNvSpPr>
          <p:nvPr>
            <p:ph type="title"/>
          </p:nvPr>
        </p:nvSpPr>
        <p:spPr/>
        <p:txBody>
          <a:bodyPr/>
          <a:lstStyle/>
          <a:p>
            <a:r>
              <a:rPr lang="es-UY" dirty="0"/>
              <a:t>Time </a:t>
            </a:r>
            <a:r>
              <a:rPr lang="es-UY" dirty="0" err="1"/>
              <a:t>Deviation</a:t>
            </a:r>
            <a:r>
              <a:rPr lang="es-UY" dirty="0"/>
              <a:t> (TDEV)</a:t>
            </a:r>
            <a:endParaRPr lang="es-ES" dirty="0"/>
          </a:p>
        </p:txBody>
      </p:sp>
      <p:sp>
        <p:nvSpPr>
          <p:cNvPr id="3" name="Marcador de contenido 2">
            <a:extLst>
              <a:ext uri="{FF2B5EF4-FFF2-40B4-BE49-F238E27FC236}">
                <a16:creationId xmlns:a16="http://schemas.microsoft.com/office/drawing/2014/main" id="{B14E6E93-DBE2-4EE2-B6EC-A0F425F780CE}"/>
              </a:ext>
            </a:extLst>
          </p:cNvPr>
          <p:cNvSpPr>
            <a:spLocks noGrp="1"/>
          </p:cNvSpPr>
          <p:nvPr>
            <p:ph idx="1"/>
          </p:nvPr>
        </p:nvSpPr>
        <p:spPr/>
        <p:txBody>
          <a:bodyPr/>
          <a:lstStyle/>
          <a:p>
            <a:r>
              <a:rPr lang="es-UY" dirty="0"/>
              <a:t>La desviación de tiempo (TDEV) es una medida que caracteriza el contenido espectral de la señal TIE(t)</a:t>
            </a:r>
          </a:p>
          <a:p>
            <a:r>
              <a:rPr lang="es-UY" dirty="0"/>
              <a:t>Proporciona una medida de la energía de los componentes de frecuencia del </a:t>
            </a:r>
            <a:r>
              <a:rPr lang="es-UY" dirty="0" err="1"/>
              <a:t>wander</a:t>
            </a:r>
            <a:endParaRPr lang="es-UY" dirty="0"/>
          </a:p>
          <a:p>
            <a:r>
              <a:rPr lang="es-ES_tradnl" dirty="0"/>
              <a:t>Se calcula como el valor RMS del TIE filtrado por un filtro “</a:t>
            </a:r>
            <a:r>
              <a:rPr lang="es-ES_tradnl" dirty="0" err="1"/>
              <a:t>pasabandas</a:t>
            </a:r>
            <a:r>
              <a:rPr lang="es-ES_tradnl" dirty="0"/>
              <a:t>”, centrado en el valor 0.42/t</a:t>
            </a:r>
          </a:p>
          <a:p>
            <a:r>
              <a:rPr lang="es-ES_tradnl" dirty="0"/>
              <a:t>Suprime extremos</a:t>
            </a:r>
          </a:p>
          <a:p>
            <a:endParaRPr lang="es-ES_tradnl" dirty="0"/>
          </a:p>
          <a:p>
            <a:endParaRPr lang="es-ES" dirty="0"/>
          </a:p>
        </p:txBody>
      </p:sp>
      <p:pic>
        <p:nvPicPr>
          <p:cNvPr id="4" name="Imagen 3">
            <a:extLst>
              <a:ext uri="{FF2B5EF4-FFF2-40B4-BE49-F238E27FC236}">
                <a16:creationId xmlns:a16="http://schemas.microsoft.com/office/drawing/2014/main" id="{9B1A86FD-CB2C-4EDD-8EBC-ED61CDBF1D25}"/>
              </a:ext>
            </a:extLst>
          </p:cNvPr>
          <p:cNvPicPr>
            <a:picLocks noChangeAspect="1"/>
          </p:cNvPicPr>
          <p:nvPr/>
        </p:nvPicPr>
        <p:blipFill>
          <a:blip r:embed="rId2"/>
          <a:stretch>
            <a:fillRect/>
          </a:stretch>
        </p:blipFill>
        <p:spPr>
          <a:xfrm>
            <a:off x="4705783" y="2784362"/>
            <a:ext cx="7111810" cy="1289275"/>
          </a:xfrm>
          <a:prstGeom prst="rect">
            <a:avLst/>
          </a:prstGeom>
        </p:spPr>
      </p:pic>
      <p:pic>
        <p:nvPicPr>
          <p:cNvPr id="6" name="Imagen 5">
            <a:extLst>
              <a:ext uri="{FF2B5EF4-FFF2-40B4-BE49-F238E27FC236}">
                <a16:creationId xmlns:a16="http://schemas.microsoft.com/office/drawing/2014/main" id="{048B5ABF-75F3-C438-FED4-3E4FAC5B570E}"/>
              </a:ext>
            </a:extLst>
          </p:cNvPr>
          <p:cNvPicPr>
            <a:picLocks noChangeAspect="1"/>
          </p:cNvPicPr>
          <p:nvPr/>
        </p:nvPicPr>
        <p:blipFill>
          <a:blip r:embed="rId3"/>
          <a:stretch>
            <a:fillRect/>
          </a:stretch>
        </p:blipFill>
        <p:spPr>
          <a:xfrm>
            <a:off x="797442" y="3428999"/>
            <a:ext cx="3989336" cy="2893308"/>
          </a:xfrm>
          <a:prstGeom prst="rect">
            <a:avLst/>
          </a:prstGeom>
        </p:spPr>
      </p:pic>
    </p:spTree>
    <p:extLst>
      <p:ext uri="{BB962C8B-B14F-4D97-AF65-F5344CB8AC3E}">
        <p14:creationId xmlns:p14="http://schemas.microsoft.com/office/powerpoint/2010/main" val="2597945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pPr>
              <a:defRPr/>
            </a:pPr>
            <a:r>
              <a:rPr lang="es-ES" altLang="es-ES"/>
              <a:t>Mediciones: TDEV</a:t>
            </a:r>
          </a:p>
        </p:txBody>
      </p:sp>
      <p:pic>
        <p:nvPicPr>
          <p:cNvPr id="32771"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3711" y="992191"/>
            <a:ext cx="6438306" cy="535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671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Autofit/>
          </a:bodyPr>
          <a:lstStyle/>
          <a:p>
            <a:pPr>
              <a:defRPr/>
            </a:pPr>
            <a:r>
              <a:rPr lang="es-ES" altLang="es-ES" sz="4000" dirty="0"/>
              <a:t>Mediciones: TDEV para un PRC</a:t>
            </a:r>
            <a:br>
              <a:rPr lang="es-ES" altLang="es-ES" sz="4000" dirty="0"/>
            </a:br>
            <a:r>
              <a:rPr lang="es-ES" altLang="es-ES" sz="3200" dirty="0"/>
              <a:t>ITU-T G.811: </a:t>
            </a:r>
            <a:r>
              <a:rPr lang="en-US" altLang="es-ES" sz="3200" dirty="0"/>
              <a:t>Timing characteristics of primary reference clocks</a:t>
            </a:r>
            <a:endParaRPr lang="es-ES" altLang="es-ES" sz="4000" dirty="0"/>
          </a:p>
        </p:txBody>
      </p:sp>
      <p:pic>
        <p:nvPicPr>
          <p:cNvPr id="3" name="Imagen 2"/>
          <p:cNvPicPr>
            <a:picLocks noChangeAspect="1"/>
          </p:cNvPicPr>
          <p:nvPr/>
        </p:nvPicPr>
        <p:blipFill>
          <a:blip r:embed="rId2"/>
          <a:stretch>
            <a:fillRect/>
          </a:stretch>
        </p:blipFill>
        <p:spPr>
          <a:xfrm>
            <a:off x="2084907" y="1393554"/>
            <a:ext cx="7704856" cy="4550030"/>
          </a:xfrm>
          <a:prstGeom prst="rect">
            <a:avLst/>
          </a:prstGeom>
        </p:spPr>
      </p:pic>
    </p:spTree>
    <p:extLst>
      <p:ext uri="{BB962C8B-B14F-4D97-AF65-F5344CB8AC3E}">
        <p14:creationId xmlns:p14="http://schemas.microsoft.com/office/powerpoint/2010/main" val="2362400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pPr>
              <a:defRPr/>
            </a:pPr>
            <a:r>
              <a:rPr lang="es-ES" altLang="es-ES"/>
              <a:t>Ejemplo de set de mediciones</a:t>
            </a:r>
          </a:p>
        </p:txBody>
      </p:sp>
      <p:pic>
        <p:nvPicPr>
          <p:cNvPr id="33795" name="Picture 26" descr="rubisource t&am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022" y="3770174"/>
            <a:ext cx="2471780" cy="138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5"/>
          <p:cNvSpPr txBox="1">
            <a:spLocks noChangeArrowheads="1"/>
          </p:cNvSpPr>
          <p:nvPr/>
        </p:nvSpPr>
        <p:spPr bwMode="auto">
          <a:xfrm>
            <a:off x="2059140" y="1512681"/>
            <a:ext cx="198755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2000" b="1" dirty="0" err="1">
                <a:latin typeface="Calibri" panose="020F0502020204030204" pitchFamily="34" charset="0"/>
              </a:rPr>
              <a:t>Señal</a:t>
            </a:r>
            <a:r>
              <a:rPr lang="en-US" altLang="es-ES" sz="2000" b="1" dirty="0">
                <a:latin typeface="Calibri" panose="020F0502020204030204" pitchFamily="34" charset="0"/>
              </a:rPr>
              <a:t> </a:t>
            </a:r>
            <a:r>
              <a:rPr lang="en-US" altLang="es-ES" sz="2000" b="1" dirty="0" err="1">
                <a:latin typeface="Calibri" panose="020F0502020204030204" pitchFamily="34" charset="0"/>
              </a:rPr>
              <a:t>bajo</a:t>
            </a:r>
            <a:r>
              <a:rPr lang="en-US" altLang="es-ES" sz="2000" b="1" dirty="0">
                <a:latin typeface="Calibri" panose="020F0502020204030204" pitchFamily="34" charset="0"/>
              </a:rPr>
              <a:t> </a:t>
            </a:r>
            <a:r>
              <a:rPr lang="en-US" altLang="es-ES" sz="2000" b="1" dirty="0" err="1">
                <a:latin typeface="Calibri" panose="020F0502020204030204" pitchFamily="34" charset="0"/>
              </a:rPr>
              <a:t>prueba</a:t>
            </a:r>
            <a:endParaRPr lang="en-US" altLang="es-ES" sz="2000" b="1" dirty="0">
              <a:latin typeface="Calibri" panose="020F0502020204030204" pitchFamily="34" charset="0"/>
            </a:endParaRPr>
          </a:p>
        </p:txBody>
      </p:sp>
      <p:sp>
        <p:nvSpPr>
          <p:cNvPr id="33797" name="Text Box 6"/>
          <p:cNvSpPr txBox="1">
            <a:spLocks noChangeArrowheads="1"/>
          </p:cNvSpPr>
          <p:nvPr/>
        </p:nvSpPr>
        <p:spPr bwMode="auto">
          <a:xfrm>
            <a:off x="2108796" y="5345928"/>
            <a:ext cx="225901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2000" b="1" dirty="0">
                <a:latin typeface="Calibri" panose="020F0502020204030204" pitchFamily="34" charset="0"/>
              </a:rPr>
              <a:t>Primary Reference Source</a:t>
            </a:r>
          </a:p>
        </p:txBody>
      </p:sp>
      <p:sp>
        <p:nvSpPr>
          <p:cNvPr id="33798" name="Text Box 8"/>
          <p:cNvSpPr txBox="1">
            <a:spLocks noChangeArrowheads="1"/>
          </p:cNvSpPr>
          <p:nvPr/>
        </p:nvSpPr>
        <p:spPr bwMode="auto">
          <a:xfrm>
            <a:off x="5791306" y="2060848"/>
            <a:ext cx="1919288"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2000" b="1" dirty="0">
                <a:latin typeface="Calibri" panose="020F0502020204030204" pitchFamily="34" charset="0"/>
              </a:rPr>
              <a:t>Equipo de </a:t>
            </a:r>
            <a:r>
              <a:rPr lang="en-US" altLang="es-ES" sz="2000" b="1" dirty="0" err="1">
                <a:latin typeface="Calibri" panose="020F0502020204030204" pitchFamily="34" charset="0"/>
              </a:rPr>
              <a:t>medida</a:t>
            </a:r>
            <a:endParaRPr lang="en-US" altLang="es-ES" sz="1800" b="1" dirty="0">
              <a:latin typeface="Calibri" panose="020F0502020204030204" pitchFamily="34" charset="0"/>
            </a:endParaRPr>
          </a:p>
        </p:txBody>
      </p:sp>
      <p:sp>
        <p:nvSpPr>
          <p:cNvPr id="33799" name="Text Box 12"/>
          <p:cNvSpPr txBox="1">
            <a:spLocks noChangeArrowheads="1"/>
          </p:cNvSpPr>
          <p:nvPr/>
        </p:nvSpPr>
        <p:spPr bwMode="auto">
          <a:xfrm>
            <a:off x="8446927" y="4480181"/>
            <a:ext cx="207826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2000" b="1" dirty="0" err="1">
                <a:latin typeface="Calibri" panose="020F0502020204030204" pitchFamily="34" charset="0"/>
              </a:rPr>
              <a:t>Grabador</a:t>
            </a:r>
            <a:r>
              <a:rPr lang="en-US" altLang="es-ES" sz="2000" b="1" dirty="0">
                <a:latin typeface="Calibri" panose="020F0502020204030204" pitchFamily="34" charset="0"/>
              </a:rPr>
              <a:t> </a:t>
            </a:r>
            <a:r>
              <a:rPr lang="en-US" altLang="es-ES" sz="2000" b="1" dirty="0" err="1">
                <a:latin typeface="Calibri" panose="020F0502020204030204" pitchFamily="34" charset="0"/>
              </a:rPr>
              <a:t>basado</a:t>
            </a:r>
            <a:r>
              <a:rPr lang="en-US" altLang="es-ES" sz="2000" b="1" dirty="0">
                <a:latin typeface="Calibri" panose="020F0502020204030204" pitchFamily="34" charset="0"/>
              </a:rPr>
              <a:t> </a:t>
            </a:r>
          </a:p>
          <a:p>
            <a:pPr algn="ctr">
              <a:spcBef>
                <a:spcPct val="0"/>
              </a:spcBef>
              <a:buClrTx/>
              <a:buSzTx/>
              <a:buFontTx/>
              <a:buNone/>
            </a:pPr>
            <a:r>
              <a:rPr lang="en-US" altLang="es-ES" sz="2000" b="1" dirty="0" err="1">
                <a:latin typeface="Calibri" panose="020F0502020204030204" pitchFamily="34" charset="0"/>
              </a:rPr>
              <a:t>en</a:t>
            </a:r>
            <a:r>
              <a:rPr lang="en-US" altLang="es-ES" sz="2000" b="1" dirty="0">
                <a:latin typeface="Calibri" panose="020F0502020204030204" pitchFamily="34" charset="0"/>
              </a:rPr>
              <a:t> </a:t>
            </a:r>
            <a:r>
              <a:rPr lang="en-US" altLang="es-ES" sz="2000" b="1" dirty="0" err="1">
                <a:latin typeface="Calibri" panose="020F0502020204030204" pitchFamily="34" charset="0"/>
              </a:rPr>
              <a:t>una</a:t>
            </a:r>
            <a:r>
              <a:rPr lang="en-US" altLang="es-ES" sz="2000" b="1" dirty="0">
                <a:latin typeface="Calibri" panose="020F0502020204030204" pitchFamily="34" charset="0"/>
              </a:rPr>
              <a:t> PC</a:t>
            </a:r>
          </a:p>
        </p:txBody>
      </p:sp>
      <p:pic>
        <p:nvPicPr>
          <p:cNvPr id="33800" name="Picture 28" descr="large_laptop"/>
          <p:cNvPicPr>
            <a:picLocks noChangeAspect="1" noChangeArrowheads="1"/>
          </p:cNvPicPr>
          <p:nvPr/>
        </p:nvPicPr>
        <p:blipFill>
          <a:blip r:embed="rId3">
            <a:extLst>
              <a:ext uri="{28A0092B-C50C-407E-A947-70E740481C1C}">
                <a14:useLocalDpi xmlns:a14="http://schemas.microsoft.com/office/drawing/2010/main" val="0"/>
              </a:ext>
            </a:extLst>
          </a:blip>
          <a:srcRect l="46001" t="15430" r="4001" b="4974"/>
          <a:stretch>
            <a:fillRect/>
          </a:stretch>
        </p:blipFill>
        <p:spPr bwMode="auto">
          <a:xfrm>
            <a:off x="8399364" y="2474562"/>
            <a:ext cx="2173386" cy="194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9" descr="cou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610" y="2696987"/>
            <a:ext cx="3066755" cy="16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30"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528" y="2215178"/>
            <a:ext cx="2351340" cy="139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Freeform 33"/>
          <p:cNvSpPr>
            <a:spLocks/>
          </p:cNvSpPr>
          <p:nvPr/>
        </p:nvSpPr>
        <p:spPr bwMode="auto">
          <a:xfrm>
            <a:off x="4209802" y="2994025"/>
            <a:ext cx="1454150" cy="304800"/>
          </a:xfrm>
          <a:custGeom>
            <a:avLst/>
            <a:gdLst>
              <a:gd name="T0" fmla="*/ 0 w 768"/>
              <a:gd name="T1" fmla="*/ 0 h 192"/>
              <a:gd name="T2" fmla="*/ 2147483647 w 768"/>
              <a:gd name="T3" fmla="*/ 0 h 192"/>
              <a:gd name="T4" fmla="*/ 2147483647 w 768"/>
              <a:gd name="T5" fmla="*/ 2147483647 h 192"/>
              <a:gd name="T6" fmla="*/ 0 60000 65536"/>
              <a:gd name="T7" fmla="*/ 0 60000 65536"/>
              <a:gd name="T8" fmla="*/ 0 60000 65536"/>
              <a:gd name="T9" fmla="*/ 0 w 768"/>
              <a:gd name="T10" fmla="*/ 0 h 192"/>
              <a:gd name="T11" fmla="*/ 768 w 768"/>
              <a:gd name="T12" fmla="*/ 192 h 192"/>
            </a:gdLst>
            <a:ahLst/>
            <a:cxnLst>
              <a:cxn ang="T6">
                <a:pos x="T0" y="T1"/>
              </a:cxn>
              <a:cxn ang="T7">
                <a:pos x="T2" y="T3"/>
              </a:cxn>
              <a:cxn ang="T8">
                <a:pos x="T4" y="T5"/>
              </a:cxn>
            </a:cxnLst>
            <a:rect l="T9" t="T10" r="T11" b="T12"/>
            <a:pathLst>
              <a:path w="768" h="192">
                <a:moveTo>
                  <a:pt x="0" y="0"/>
                </a:moveTo>
                <a:lnTo>
                  <a:pt x="576" y="0"/>
                </a:lnTo>
                <a:lnTo>
                  <a:pt x="768"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1429" tIns="45714" rIns="91429" bIns="45714"/>
          <a:lstStyle/>
          <a:p>
            <a:endParaRPr lang="es-UY"/>
          </a:p>
        </p:txBody>
      </p:sp>
      <p:sp>
        <p:nvSpPr>
          <p:cNvPr id="33804" name="Freeform 34"/>
          <p:cNvSpPr>
            <a:spLocks/>
          </p:cNvSpPr>
          <p:nvPr/>
        </p:nvSpPr>
        <p:spPr bwMode="auto">
          <a:xfrm flipV="1">
            <a:off x="4137794" y="3683000"/>
            <a:ext cx="1454150" cy="438150"/>
          </a:xfrm>
          <a:custGeom>
            <a:avLst/>
            <a:gdLst>
              <a:gd name="T0" fmla="*/ 0 w 768"/>
              <a:gd name="T1" fmla="*/ 0 h 192"/>
              <a:gd name="T2" fmla="*/ 2147483647 w 768"/>
              <a:gd name="T3" fmla="*/ 0 h 192"/>
              <a:gd name="T4" fmla="*/ 2147483647 w 768"/>
              <a:gd name="T5" fmla="*/ 2147483647 h 192"/>
              <a:gd name="T6" fmla="*/ 0 60000 65536"/>
              <a:gd name="T7" fmla="*/ 0 60000 65536"/>
              <a:gd name="T8" fmla="*/ 0 60000 65536"/>
              <a:gd name="T9" fmla="*/ 0 w 768"/>
              <a:gd name="T10" fmla="*/ 0 h 192"/>
              <a:gd name="T11" fmla="*/ 768 w 768"/>
              <a:gd name="T12" fmla="*/ 192 h 192"/>
            </a:gdLst>
            <a:ahLst/>
            <a:cxnLst>
              <a:cxn ang="T6">
                <a:pos x="T0" y="T1"/>
              </a:cxn>
              <a:cxn ang="T7">
                <a:pos x="T2" y="T3"/>
              </a:cxn>
              <a:cxn ang="T8">
                <a:pos x="T4" y="T5"/>
              </a:cxn>
            </a:cxnLst>
            <a:rect l="T9" t="T10" r="T11" b="T12"/>
            <a:pathLst>
              <a:path w="768" h="192">
                <a:moveTo>
                  <a:pt x="0" y="0"/>
                </a:moveTo>
                <a:lnTo>
                  <a:pt x="576" y="0"/>
                </a:lnTo>
                <a:lnTo>
                  <a:pt x="768" y="1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1429" tIns="45714" rIns="91429" bIns="45714"/>
          <a:lstStyle/>
          <a:p>
            <a:endParaRPr lang="es-UY"/>
          </a:p>
        </p:txBody>
      </p:sp>
      <p:sp>
        <p:nvSpPr>
          <p:cNvPr id="33805" name="Line 23"/>
          <p:cNvSpPr>
            <a:spLocks noChangeShapeType="1"/>
          </p:cNvSpPr>
          <p:nvPr/>
        </p:nvSpPr>
        <p:spPr bwMode="auto">
          <a:xfrm>
            <a:off x="8112224" y="3501009"/>
            <a:ext cx="287140" cy="2006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UY"/>
          </a:p>
        </p:txBody>
      </p:sp>
    </p:spTree>
    <p:extLst>
      <p:ext uri="{BB962C8B-B14F-4D97-AF65-F5344CB8AC3E}">
        <p14:creationId xmlns:p14="http://schemas.microsoft.com/office/powerpoint/2010/main" val="3328358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340467" y="286603"/>
            <a:ext cx="11410545" cy="774101"/>
          </a:xfrm>
        </p:spPr>
        <p:txBody>
          <a:bodyPr>
            <a:normAutofit fontScale="90000"/>
          </a:bodyPr>
          <a:lstStyle/>
          <a:p>
            <a:pPr>
              <a:defRPr/>
            </a:pPr>
            <a:r>
              <a:rPr lang="es-ES" altLang="es-ES" dirty="0"/>
              <a:t>Despliegue Red Sincronismo: Regeneración de Reloj</a:t>
            </a:r>
          </a:p>
        </p:txBody>
      </p:sp>
      <p:grpSp>
        <p:nvGrpSpPr>
          <p:cNvPr id="34819" name="Group 7"/>
          <p:cNvGrpSpPr>
            <a:grpSpLocks/>
          </p:cNvGrpSpPr>
          <p:nvPr/>
        </p:nvGrpSpPr>
        <p:grpSpPr bwMode="auto">
          <a:xfrm>
            <a:off x="2970473" y="2950867"/>
            <a:ext cx="6533282" cy="2568499"/>
            <a:chOff x="326" y="1227"/>
            <a:chExt cx="4208" cy="1738"/>
          </a:xfrm>
        </p:grpSpPr>
        <p:sp>
          <p:nvSpPr>
            <p:cNvPr id="34822" name="Text Box 8"/>
            <p:cNvSpPr txBox="1">
              <a:spLocks noChangeArrowheads="1"/>
            </p:cNvSpPr>
            <p:nvPr/>
          </p:nvSpPr>
          <p:spPr bwMode="auto">
            <a:xfrm>
              <a:off x="326" y="1227"/>
              <a:ext cx="68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r>
                <a:rPr lang="en-US" altLang="es-ES" sz="1000">
                  <a:latin typeface="Times New Roman" panose="02020603050405020304" pitchFamily="18" charset="0"/>
                </a:rPr>
                <a:t>Stratum One</a:t>
              </a:r>
            </a:p>
          </p:txBody>
        </p:sp>
        <p:sp>
          <p:nvSpPr>
            <p:cNvPr id="34823" name="Text Box 9"/>
            <p:cNvSpPr txBox="1">
              <a:spLocks noChangeArrowheads="1"/>
            </p:cNvSpPr>
            <p:nvPr/>
          </p:nvSpPr>
          <p:spPr bwMode="auto">
            <a:xfrm>
              <a:off x="326" y="1332"/>
              <a:ext cx="4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200">
                  <a:latin typeface="Times New Roman" panose="02020603050405020304" pitchFamily="18" charset="0"/>
                </a:rPr>
                <a:t>     PRS</a:t>
              </a:r>
            </a:p>
          </p:txBody>
        </p:sp>
        <p:sp>
          <p:nvSpPr>
            <p:cNvPr id="34824" name="Text Box 10"/>
            <p:cNvSpPr txBox="1">
              <a:spLocks noChangeArrowheads="1"/>
            </p:cNvSpPr>
            <p:nvPr/>
          </p:nvSpPr>
          <p:spPr bwMode="auto">
            <a:xfrm>
              <a:off x="326" y="1461"/>
              <a:ext cx="5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000">
                  <a:latin typeface="Times New Roman" panose="02020603050405020304" pitchFamily="18" charset="0"/>
                </a:rPr>
                <a:t>SSU</a:t>
              </a:r>
            </a:p>
          </p:txBody>
        </p:sp>
        <p:sp>
          <p:nvSpPr>
            <p:cNvPr id="34825" name="Text Box 11"/>
            <p:cNvSpPr txBox="1">
              <a:spLocks noChangeArrowheads="1"/>
            </p:cNvSpPr>
            <p:nvPr/>
          </p:nvSpPr>
          <p:spPr bwMode="auto">
            <a:xfrm>
              <a:off x="1080" y="1339"/>
              <a:ext cx="468"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200">
                  <a:latin typeface="Times New Roman" panose="02020603050405020304" pitchFamily="18" charset="0"/>
                </a:rPr>
                <a:t>Ext</a:t>
              </a:r>
            </a:p>
            <a:p>
              <a:pPr algn="ctr">
                <a:spcBef>
                  <a:spcPct val="0"/>
                </a:spcBef>
                <a:buClrTx/>
                <a:buSzTx/>
                <a:buFontTx/>
                <a:buNone/>
              </a:pPr>
              <a:r>
                <a:rPr lang="en-US" altLang="es-ES" sz="1200">
                  <a:latin typeface="Times New Roman" panose="02020603050405020304" pitchFamily="18" charset="0"/>
                </a:rPr>
                <a:t>Timed</a:t>
              </a:r>
            </a:p>
            <a:p>
              <a:pPr algn="ctr">
                <a:spcBef>
                  <a:spcPct val="0"/>
                </a:spcBef>
                <a:buClrTx/>
                <a:buSzTx/>
                <a:buFontTx/>
                <a:buNone/>
              </a:pPr>
              <a:r>
                <a:rPr lang="en-US" altLang="es-ES" sz="1200">
                  <a:latin typeface="Times New Roman" panose="02020603050405020304" pitchFamily="18" charset="0"/>
                </a:rPr>
                <a:t>N.E.</a:t>
              </a:r>
            </a:p>
          </p:txBody>
        </p:sp>
        <p:sp>
          <p:nvSpPr>
            <p:cNvPr id="34826" name="Text Box 12"/>
            <p:cNvSpPr txBox="1">
              <a:spLocks noChangeArrowheads="1"/>
            </p:cNvSpPr>
            <p:nvPr/>
          </p:nvSpPr>
          <p:spPr bwMode="auto">
            <a:xfrm>
              <a:off x="3548" y="2453"/>
              <a:ext cx="71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400">
                  <a:latin typeface="Times New Roman" panose="02020603050405020304" pitchFamily="18" charset="0"/>
                </a:rPr>
                <a:t>SSU</a:t>
              </a:r>
            </a:p>
            <a:p>
              <a:pPr algn="ctr">
                <a:spcBef>
                  <a:spcPct val="0"/>
                </a:spcBef>
                <a:buClrTx/>
                <a:buSzTx/>
                <a:buFontTx/>
                <a:buNone/>
              </a:pPr>
              <a:r>
                <a:rPr lang="en-US" altLang="es-ES" sz="1400">
                  <a:latin typeface="Times New Roman" panose="02020603050405020304" pitchFamily="18" charset="0"/>
                </a:rPr>
                <a:t>ST2 Rubidium</a:t>
              </a:r>
            </a:p>
          </p:txBody>
        </p:sp>
        <p:sp>
          <p:nvSpPr>
            <p:cNvPr id="34827" name="Freeform 13"/>
            <p:cNvSpPr>
              <a:spLocks/>
            </p:cNvSpPr>
            <p:nvPr/>
          </p:nvSpPr>
          <p:spPr bwMode="auto">
            <a:xfrm>
              <a:off x="1369" y="1959"/>
              <a:ext cx="754" cy="69"/>
            </a:xfrm>
            <a:custGeom>
              <a:avLst/>
              <a:gdLst>
                <a:gd name="T0" fmla="*/ 0 w 624"/>
                <a:gd name="T1" fmla="*/ 11 h 104"/>
                <a:gd name="T2" fmla="*/ 204 w 624"/>
                <a:gd name="T3" fmla="*/ 1 h 104"/>
                <a:gd name="T4" fmla="*/ 307 w 624"/>
                <a:gd name="T5" fmla="*/ 11 h 104"/>
                <a:gd name="T6" fmla="*/ 511 w 624"/>
                <a:gd name="T7" fmla="*/ 1 h 104"/>
                <a:gd name="T8" fmla="*/ 615 w 624"/>
                <a:gd name="T9" fmla="*/ 21 h 104"/>
                <a:gd name="T10" fmla="*/ 819 w 624"/>
                <a:gd name="T11" fmla="*/ 1 h 104"/>
                <a:gd name="T12" fmla="*/ 921 w 624"/>
                <a:gd name="T13" fmla="*/ 21 h 104"/>
                <a:gd name="T14" fmla="*/ 1126 w 624"/>
                <a:gd name="T15" fmla="*/ 1 h 104"/>
                <a:gd name="T16" fmla="*/ 1330 w 624"/>
                <a:gd name="T17" fmla="*/ 2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104"/>
                <a:gd name="T29" fmla="*/ 624 w 62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104">
                  <a:moveTo>
                    <a:pt x="0" y="56"/>
                  </a:moveTo>
                  <a:cubicBezTo>
                    <a:pt x="36" y="32"/>
                    <a:pt x="72" y="8"/>
                    <a:pt x="96" y="8"/>
                  </a:cubicBezTo>
                  <a:cubicBezTo>
                    <a:pt x="120" y="8"/>
                    <a:pt x="120" y="56"/>
                    <a:pt x="144" y="56"/>
                  </a:cubicBezTo>
                  <a:cubicBezTo>
                    <a:pt x="168" y="56"/>
                    <a:pt x="216" y="0"/>
                    <a:pt x="240" y="8"/>
                  </a:cubicBezTo>
                  <a:cubicBezTo>
                    <a:pt x="264" y="16"/>
                    <a:pt x="264" y="104"/>
                    <a:pt x="288" y="104"/>
                  </a:cubicBezTo>
                  <a:cubicBezTo>
                    <a:pt x="312" y="104"/>
                    <a:pt x="360" y="8"/>
                    <a:pt x="384" y="8"/>
                  </a:cubicBezTo>
                  <a:cubicBezTo>
                    <a:pt x="408" y="8"/>
                    <a:pt x="408" y="104"/>
                    <a:pt x="432" y="104"/>
                  </a:cubicBezTo>
                  <a:cubicBezTo>
                    <a:pt x="456" y="104"/>
                    <a:pt x="496" y="8"/>
                    <a:pt x="528" y="8"/>
                  </a:cubicBezTo>
                  <a:cubicBezTo>
                    <a:pt x="560" y="8"/>
                    <a:pt x="608" y="88"/>
                    <a:pt x="624" y="104"/>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UY"/>
            </a:p>
          </p:txBody>
        </p:sp>
        <p:sp>
          <p:nvSpPr>
            <p:cNvPr id="34828" name="Freeform 14"/>
            <p:cNvSpPr>
              <a:spLocks/>
            </p:cNvSpPr>
            <p:nvPr/>
          </p:nvSpPr>
          <p:spPr bwMode="auto">
            <a:xfrm rot="-781575">
              <a:off x="2298" y="1918"/>
              <a:ext cx="400" cy="124"/>
            </a:xfrm>
            <a:custGeom>
              <a:avLst/>
              <a:gdLst>
                <a:gd name="T0" fmla="*/ 0 w 1056"/>
                <a:gd name="T1" fmla="*/ 2 h 304"/>
                <a:gd name="T2" fmla="*/ 2 w 1056"/>
                <a:gd name="T3" fmla="*/ 0 h 304"/>
                <a:gd name="T4" fmla="*/ 3 w 1056"/>
                <a:gd name="T5" fmla="*/ 3 h 304"/>
                <a:gd name="T6" fmla="*/ 5 w 1056"/>
                <a:gd name="T7" fmla="*/ 0 h 304"/>
                <a:gd name="T8" fmla="*/ 5 w 1056"/>
                <a:gd name="T9" fmla="*/ 4 h 304"/>
                <a:gd name="T10" fmla="*/ 8 w 1056"/>
                <a:gd name="T11" fmla="*/ 2 h 304"/>
                <a:gd name="T12" fmla="*/ 8 w 1056"/>
                <a:gd name="T13" fmla="*/ 4 h 304"/>
                <a:gd name="T14" fmla="*/ 12 w 1056"/>
                <a:gd name="T15" fmla="*/ 0 h 304"/>
                <a:gd name="T16" fmla="*/ 12 w 1056"/>
                <a:gd name="T17" fmla="*/ 4 h 304"/>
                <a:gd name="T18" fmla="*/ 14 w 1056"/>
                <a:gd name="T19" fmla="*/ 3 h 304"/>
                <a:gd name="T20" fmla="*/ 15 w 1056"/>
                <a:gd name="T21" fmla="*/ 7 h 304"/>
                <a:gd name="T22" fmla="*/ 17 w 1056"/>
                <a:gd name="T23" fmla="*/ 4 h 304"/>
                <a:gd name="T24" fmla="*/ 18 w 1056"/>
                <a:gd name="T25" fmla="*/ 8 h 304"/>
                <a:gd name="T26" fmla="*/ 20 w 1056"/>
                <a:gd name="T27" fmla="*/ 5 h 304"/>
                <a:gd name="T28" fmla="*/ 22 w 1056"/>
                <a:gd name="T29" fmla="*/ 8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6"/>
                <a:gd name="T46" fmla="*/ 0 h 304"/>
                <a:gd name="T47" fmla="*/ 1056 w 1056"/>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6" h="304">
                  <a:moveTo>
                    <a:pt x="0" y="56"/>
                  </a:moveTo>
                  <a:cubicBezTo>
                    <a:pt x="36" y="28"/>
                    <a:pt x="72" y="0"/>
                    <a:pt x="96" y="8"/>
                  </a:cubicBezTo>
                  <a:cubicBezTo>
                    <a:pt x="120" y="16"/>
                    <a:pt x="120" y="104"/>
                    <a:pt x="144" y="104"/>
                  </a:cubicBezTo>
                  <a:cubicBezTo>
                    <a:pt x="168" y="104"/>
                    <a:pt x="224" y="0"/>
                    <a:pt x="240" y="8"/>
                  </a:cubicBezTo>
                  <a:cubicBezTo>
                    <a:pt x="256" y="16"/>
                    <a:pt x="216" y="144"/>
                    <a:pt x="240" y="152"/>
                  </a:cubicBezTo>
                  <a:cubicBezTo>
                    <a:pt x="264" y="160"/>
                    <a:pt x="360" y="56"/>
                    <a:pt x="384" y="56"/>
                  </a:cubicBezTo>
                  <a:cubicBezTo>
                    <a:pt x="408" y="56"/>
                    <a:pt x="352" y="160"/>
                    <a:pt x="384" y="152"/>
                  </a:cubicBezTo>
                  <a:cubicBezTo>
                    <a:pt x="416" y="144"/>
                    <a:pt x="544" y="8"/>
                    <a:pt x="576" y="8"/>
                  </a:cubicBezTo>
                  <a:cubicBezTo>
                    <a:pt x="608" y="8"/>
                    <a:pt x="560" y="136"/>
                    <a:pt x="576" y="152"/>
                  </a:cubicBezTo>
                  <a:cubicBezTo>
                    <a:pt x="592" y="168"/>
                    <a:pt x="648" y="88"/>
                    <a:pt x="672" y="104"/>
                  </a:cubicBezTo>
                  <a:cubicBezTo>
                    <a:pt x="696" y="120"/>
                    <a:pt x="696" y="240"/>
                    <a:pt x="720" y="248"/>
                  </a:cubicBezTo>
                  <a:cubicBezTo>
                    <a:pt x="744" y="256"/>
                    <a:pt x="792" y="144"/>
                    <a:pt x="816" y="152"/>
                  </a:cubicBezTo>
                  <a:cubicBezTo>
                    <a:pt x="840" y="160"/>
                    <a:pt x="840" y="288"/>
                    <a:pt x="864" y="296"/>
                  </a:cubicBezTo>
                  <a:cubicBezTo>
                    <a:pt x="888" y="304"/>
                    <a:pt x="928" y="200"/>
                    <a:pt x="960" y="200"/>
                  </a:cubicBezTo>
                  <a:cubicBezTo>
                    <a:pt x="992" y="200"/>
                    <a:pt x="1040" y="280"/>
                    <a:pt x="1056" y="29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UY"/>
            </a:p>
          </p:txBody>
        </p:sp>
        <p:sp>
          <p:nvSpPr>
            <p:cNvPr id="34829" name="Rectangle 15"/>
            <p:cNvSpPr>
              <a:spLocks noChangeArrowheads="1"/>
            </p:cNvSpPr>
            <p:nvPr/>
          </p:nvSpPr>
          <p:spPr bwMode="auto">
            <a:xfrm>
              <a:off x="2987" y="2428"/>
              <a:ext cx="540" cy="380"/>
            </a:xfrm>
            <a:prstGeom prst="rect">
              <a:avLst/>
            </a:prstGeom>
            <a:solidFill>
              <a:srgbClr val="FFFFFF"/>
            </a:solidFill>
            <a:ln w="12700">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s-MX" altLang="es-ES" sz="1800">
                <a:latin typeface="Calibri" panose="020F0502020204030204" pitchFamily="34" charset="0"/>
              </a:endParaRPr>
            </a:p>
          </p:txBody>
        </p:sp>
        <p:sp>
          <p:nvSpPr>
            <p:cNvPr id="34830" name="Text Box 16"/>
            <p:cNvSpPr txBox="1">
              <a:spLocks noChangeArrowheads="1"/>
            </p:cNvSpPr>
            <p:nvPr/>
          </p:nvSpPr>
          <p:spPr bwMode="auto">
            <a:xfrm>
              <a:off x="2987" y="2566"/>
              <a:ext cx="50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000">
                  <a:latin typeface="Times New Roman" panose="02020603050405020304" pitchFamily="18" charset="0"/>
                </a:rPr>
                <a:t>SSU</a:t>
              </a:r>
            </a:p>
          </p:txBody>
        </p:sp>
        <p:sp>
          <p:nvSpPr>
            <p:cNvPr id="34831" name="Line 17"/>
            <p:cNvSpPr>
              <a:spLocks noChangeShapeType="1"/>
            </p:cNvSpPr>
            <p:nvPr/>
          </p:nvSpPr>
          <p:spPr bwMode="auto">
            <a:xfrm>
              <a:off x="3383" y="2062"/>
              <a:ext cx="11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UY"/>
            </a:p>
          </p:txBody>
        </p:sp>
        <p:sp>
          <p:nvSpPr>
            <p:cNvPr id="34832" name="Freeform 18"/>
            <p:cNvSpPr>
              <a:spLocks/>
            </p:cNvSpPr>
            <p:nvPr/>
          </p:nvSpPr>
          <p:spPr bwMode="auto">
            <a:xfrm>
              <a:off x="2987" y="2442"/>
              <a:ext cx="252" cy="176"/>
            </a:xfrm>
            <a:custGeom>
              <a:avLst/>
              <a:gdLst>
                <a:gd name="T0" fmla="*/ 0 w 480"/>
                <a:gd name="T1" fmla="*/ 40 h 288"/>
                <a:gd name="T2" fmla="*/ 22 w 480"/>
                <a:gd name="T3" fmla="*/ 27 h 288"/>
                <a:gd name="T4" fmla="*/ 36 w 480"/>
                <a:gd name="T5" fmla="*/ 0 h 288"/>
                <a:gd name="T6" fmla="*/ 0 60000 65536"/>
                <a:gd name="T7" fmla="*/ 0 60000 65536"/>
                <a:gd name="T8" fmla="*/ 0 60000 65536"/>
                <a:gd name="T9" fmla="*/ 0 w 480"/>
                <a:gd name="T10" fmla="*/ 0 h 288"/>
                <a:gd name="T11" fmla="*/ 480 w 480"/>
                <a:gd name="T12" fmla="*/ 288 h 288"/>
              </a:gdLst>
              <a:ahLst/>
              <a:cxnLst>
                <a:cxn ang="T6">
                  <a:pos x="T0" y="T1"/>
                </a:cxn>
                <a:cxn ang="T7">
                  <a:pos x="T2" y="T3"/>
                </a:cxn>
                <a:cxn ang="T8">
                  <a:pos x="T4" y="T5"/>
                </a:cxn>
              </a:cxnLst>
              <a:rect l="T9" t="T10" r="T11" b="T12"/>
              <a:pathLst>
                <a:path w="480" h="288">
                  <a:moveTo>
                    <a:pt x="0" y="288"/>
                  </a:moveTo>
                  <a:cubicBezTo>
                    <a:pt x="104" y="264"/>
                    <a:pt x="208" y="240"/>
                    <a:pt x="288" y="192"/>
                  </a:cubicBezTo>
                  <a:cubicBezTo>
                    <a:pt x="368" y="144"/>
                    <a:pt x="448" y="32"/>
                    <a:pt x="480" y="0"/>
                  </a:cubicBezTo>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UY"/>
            </a:p>
          </p:txBody>
        </p:sp>
        <p:grpSp>
          <p:nvGrpSpPr>
            <p:cNvPr id="34833" name="Group 19"/>
            <p:cNvGrpSpPr>
              <a:grpSpLocks/>
            </p:cNvGrpSpPr>
            <p:nvPr/>
          </p:nvGrpSpPr>
          <p:grpSpPr bwMode="auto">
            <a:xfrm>
              <a:off x="4104" y="1922"/>
              <a:ext cx="286" cy="410"/>
              <a:chOff x="1488" y="1392"/>
              <a:chExt cx="382" cy="571"/>
            </a:xfrm>
          </p:grpSpPr>
          <p:sp>
            <p:nvSpPr>
              <p:cNvPr id="34865" name="Text Box 20"/>
              <p:cNvSpPr txBox="1">
                <a:spLocks noChangeArrowheads="1"/>
              </p:cNvSpPr>
              <p:nvPr/>
            </p:nvSpPr>
            <p:spPr bwMode="auto">
              <a:xfrm>
                <a:off x="1488" y="1731"/>
                <a:ext cx="38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000">
                    <a:latin typeface="Times New Roman" panose="02020603050405020304" pitchFamily="18" charset="0"/>
                  </a:rPr>
                  <a:t>N.E.</a:t>
                </a:r>
              </a:p>
            </p:txBody>
          </p:sp>
          <p:grpSp>
            <p:nvGrpSpPr>
              <p:cNvPr id="34866" name="Group 21"/>
              <p:cNvGrpSpPr>
                <a:grpSpLocks/>
              </p:cNvGrpSpPr>
              <p:nvPr/>
            </p:nvGrpSpPr>
            <p:grpSpPr bwMode="auto">
              <a:xfrm>
                <a:off x="1488" y="1392"/>
                <a:ext cx="336" cy="336"/>
                <a:chOff x="1104" y="3504"/>
                <a:chExt cx="288" cy="240"/>
              </a:xfrm>
            </p:grpSpPr>
            <p:sp>
              <p:nvSpPr>
                <p:cNvPr id="34867" name="Oval 22"/>
                <p:cNvSpPr>
                  <a:spLocks noChangeArrowheads="1"/>
                </p:cNvSpPr>
                <p:nvPr/>
              </p:nvSpPr>
              <p:spPr bwMode="auto">
                <a:xfrm>
                  <a:off x="1104" y="3504"/>
                  <a:ext cx="288" cy="240"/>
                </a:xfrm>
                <a:prstGeom prst="ellipse">
                  <a:avLst/>
                </a:prstGeom>
                <a:solidFill>
                  <a:srgbClr val="FFFF66"/>
                </a:solidFill>
                <a:ln w="12700">
                  <a:solidFill>
                    <a:schemeClr val="tx1"/>
                  </a:solidFill>
                  <a:round/>
                  <a:headEnd type="none" w="sm" len="sm"/>
                  <a:tailEnd type="none" w="sm" len="sm"/>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s-MX" altLang="es-ES" sz="1800">
                    <a:latin typeface="Calibri" panose="020F0502020204030204" pitchFamily="34" charset="0"/>
                  </a:endParaRPr>
                </a:p>
              </p:txBody>
            </p:sp>
            <p:sp>
              <p:nvSpPr>
                <p:cNvPr id="34868" name="AutoShape 23"/>
                <p:cNvSpPr>
                  <a:spLocks noChangeArrowheads="1"/>
                </p:cNvSpPr>
                <p:nvPr/>
              </p:nvSpPr>
              <p:spPr bwMode="auto">
                <a:xfrm>
                  <a:off x="1140"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sp>
              <p:nvSpPr>
                <p:cNvPr id="34869" name="AutoShape 24"/>
                <p:cNvSpPr>
                  <a:spLocks noChangeArrowheads="1"/>
                </p:cNvSpPr>
                <p:nvPr/>
              </p:nvSpPr>
              <p:spPr bwMode="auto">
                <a:xfrm rot="-10750878">
                  <a:off x="1228"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grpSp>
        </p:grpSp>
        <p:grpSp>
          <p:nvGrpSpPr>
            <p:cNvPr id="34834" name="Group 25"/>
            <p:cNvGrpSpPr>
              <a:grpSpLocks/>
            </p:cNvGrpSpPr>
            <p:nvPr/>
          </p:nvGrpSpPr>
          <p:grpSpPr bwMode="auto">
            <a:xfrm>
              <a:off x="3131" y="1922"/>
              <a:ext cx="286" cy="410"/>
              <a:chOff x="1488" y="1392"/>
              <a:chExt cx="382" cy="571"/>
            </a:xfrm>
          </p:grpSpPr>
          <p:sp>
            <p:nvSpPr>
              <p:cNvPr id="34860" name="Text Box 26"/>
              <p:cNvSpPr txBox="1">
                <a:spLocks noChangeArrowheads="1"/>
              </p:cNvSpPr>
              <p:nvPr/>
            </p:nvSpPr>
            <p:spPr bwMode="auto">
              <a:xfrm>
                <a:off x="1488" y="1731"/>
                <a:ext cx="38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000">
                    <a:latin typeface="Times New Roman" panose="02020603050405020304" pitchFamily="18" charset="0"/>
                  </a:rPr>
                  <a:t>N.E.</a:t>
                </a:r>
              </a:p>
            </p:txBody>
          </p:sp>
          <p:grpSp>
            <p:nvGrpSpPr>
              <p:cNvPr id="34861" name="Group 27"/>
              <p:cNvGrpSpPr>
                <a:grpSpLocks/>
              </p:cNvGrpSpPr>
              <p:nvPr/>
            </p:nvGrpSpPr>
            <p:grpSpPr bwMode="auto">
              <a:xfrm>
                <a:off x="1488" y="1392"/>
                <a:ext cx="336" cy="336"/>
                <a:chOff x="1104" y="3504"/>
                <a:chExt cx="288" cy="240"/>
              </a:xfrm>
            </p:grpSpPr>
            <p:sp>
              <p:nvSpPr>
                <p:cNvPr id="34862" name="Oval 28"/>
                <p:cNvSpPr>
                  <a:spLocks noChangeArrowheads="1"/>
                </p:cNvSpPr>
                <p:nvPr/>
              </p:nvSpPr>
              <p:spPr bwMode="auto">
                <a:xfrm>
                  <a:off x="1104" y="3504"/>
                  <a:ext cx="288" cy="240"/>
                </a:xfrm>
                <a:prstGeom prst="ellipse">
                  <a:avLst/>
                </a:prstGeom>
                <a:solidFill>
                  <a:srgbClr val="FFFF66"/>
                </a:solidFill>
                <a:ln w="12700">
                  <a:solidFill>
                    <a:schemeClr val="tx1"/>
                  </a:solidFill>
                  <a:round/>
                  <a:headEnd type="none" w="sm" len="sm"/>
                  <a:tailEnd type="none" w="sm" len="sm"/>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s-MX" altLang="es-ES" sz="1800">
                    <a:latin typeface="Calibri" panose="020F0502020204030204" pitchFamily="34" charset="0"/>
                  </a:endParaRPr>
                </a:p>
              </p:txBody>
            </p:sp>
            <p:sp>
              <p:nvSpPr>
                <p:cNvPr id="34863" name="AutoShape 29"/>
                <p:cNvSpPr>
                  <a:spLocks noChangeArrowheads="1"/>
                </p:cNvSpPr>
                <p:nvPr/>
              </p:nvSpPr>
              <p:spPr bwMode="auto">
                <a:xfrm>
                  <a:off x="1140"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sp>
              <p:nvSpPr>
                <p:cNvPr id="34864" name="AutoShape 30"/>
                <p:cNvSpPr>
                  <a:spLocks noChangeArrowheads="1"/>
                </p:cNvSpPr>
                <p:nvPr/>
              </p:nvSpPr>
              <p:spPr bwMode="auto">
                <a:xfrm rot="-10750878">
                  <a:off x="1228"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grpSp>
        </p:grpSp>
        <p:grpSp>
          <p:nvGrpSpPr>
            <p:cNvPr id="34835" name="Group 31"/>
            <p:cNvGrpSpPr>
              <a:grpSpLocks/>
            </p:cNvGrpSpPr>
            <p:nvPr/>
          </p:nvGrpSpPr>
          <p:grpSpPr bwMode="auto">
            <a:xfrm>
              <a:off x="1118" y="1856"/>
              <a:ext cx="286" cy="411"/>
              <a:chOff x="1488" y="1392"/>
              <a:chExt cx="382" cy="571"/>
            </a:xfrm>
          </p:grpSpPr>
          <p:sp>
            <p:nvSpPr>
              <p:cNvPr id="34855" name="Text Box 32"/>
              <p:cNvSpPr txBox="1">
                <a:spLocks noChangeArrowheads="1"/>
              </p:cNvSpPr>
              <p:nvPr/>
            </p:nvSpPr>
            <p:spPr bwMode="auto">
              <a:xfrm>
                <a:off x="1489" y="1732"/>
                <a:ext cx="3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000">
                    <a:latin typeface="Times New Roman" panose="02020603050405020304" pitchFamily="18" charset="0"/>
                  </a:rPr>
                  <a:t>N.E.</a:t>
                </a:r>
              </a:p>
            </p:txBody>
          </p:sp>
          <p:grpSp>
            <p:nvGrpSpPr>
              <p:cNvPr id="34856" name="Group 33"/>
              <p:cNvGrpSpPr>
                <a:grpSpLocks/>
              </p:cNvGrpSpPr>
              <p:nvPr/>
            </p:nvGrpSpPr>
            <p:grpSpPr bwMode="auto">
              <a:xfrm>
                <a:off x="1488" y="1392"/>
                <a:ext cx="336" cy="336"/>
                <a:chOff x="1104" y="3504"/>
                <a:chExt cx="288" cy="240"/>
              </a:xfrm>
            </p:grpSpPr>
            <p:sp>
              <p:nvSpPr>
                <p:cNvPr id="34857" name="Oval 34"/>
                <p:cNvSpPr>
                  <a:spLocks noChangeArrowheads="1"/>
                </p:cNvSpPr>
                <p:nvPr/>
              </p:nvSpPr>
              <p:spPr bwMode="auto">
                <a:xfrm>
                  <a:off x="1104" y="3504"/>
                  <a:ext cx="288" cy="240"/>
                </a:xfrm>
                <a:prstGeom prst="ellipse">
                  <a:avLst/>
                </a:prstGeom>
                <a:solidFill>
                  <a:srgbClr val="FFFF66"/>
                </a:solidFill>
                <a:ln w="12700">
                  <a:solidFill>
                    <a:schemeClr val="tx1"/>
                  </a:solidFill>
                  <a:round/>
                  <a:headEnd type="none" w="sm" len="sm"/>
                  <a:tailEnd type="none" w="sm" len="sm"/>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s-MX" altLang="es-ES" sz="1800">
                    <a:latin typeface="Calibri" panose="020F0502020204030204" pitchFamily="34" charset="0"/>
                  </a:endParaRPr>
                </a:p>
              </p:txBody>
            </p:sp>
            <p:sp>
              <p:nvSpPr>
                <p:cNvPr id="34858" name="AutoShape 35"/>
                <p:cNvSpPr>
                  <a:spLocks noChangeArrowheads="1"/>
                </p:cNvSpPr>
                <p:nvPr/>
              </p:nvSpPr>
              <p:spPr bwMode="auto">
                <a:xfrm>
                  <a:off x="1140"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sp>
              <p:nvSpPr>
                <p:cNvPr id="34859" name="AutoShape 36"/>
                <p:cNvSpPr>
                  <a:spLocks noChangeArrowheads="1"/>
                </p:cNvSpPr>
                <p:nvPr/>
              </p:nvSpPr>
              <p:spPr bwMode="auto">
                <a:xfrm rot="-10750878">
                  <a:off x="1228"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grpSp>
        </p:grpSp>
        <p:grpSp>
          <p:nvGrpSpPr>
            <p:cNvPr id="34836" name="Group 37"/>
            <p:cNvGrpSpPr>
              <a:grpSpLocks/>
            </p:cNvGrpSpPr>
            <p:nvPr/>
          </p:nvGrpSpPr>
          <p:grpSpPr bwMode="auto">
            <a:xfrm>
              <a:off x="434" y="1856"/>
              <a:ext cx="286" cy="413"/>
              <a:chOff x="1488" y="1392"/>
              <a:chExt cx="382" cy="574"/>
            </a:xfrm>
          </p:grpSpPr>
          <p:sp>
            <p:nvSpPr>
              <p:cNvPr id="34850" name="Text Box 38"/>
              <p:cNvSpPr txBox="1">
                <a:spLocks noChangeArrowheads="1"/>
              </p:cNvSpPr>
              <p:nvPr/>
            </p:nvSpPr>
            <p:spPr bwMode="auto">
              <a:xfrm>
                <a:off x="1488" y="1729"/>
                <a:ext cx="38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000">
                    <a:latin typeface="Times New Roman" panose="02020603050405020304" pitchFamily="18" charset="0"/>
                  </a:rPr>
                  <a:t>N.E. </a:t>
                </a:r>
              </a:p>
            </p:txBody>
          </p:sp>
          <p:grpSp>
            <p:nvGrpSpPr>
              <p:cNvPr id="34851" name="Group 39"/>
              <p:cNvGrpSpPr>
                <a:grpSpLocks/>
              </p:cNvGrpSpPr>
              <p:nvPr/>
            </p:nvGrpSpPr>
            <p:grpSpPr bwMode="auto">
              <a:xfrm>
                <a:off x="1488" y="1392"/>
                <a:ext cx="336" cy="336"/>
                <a:chOff x="1104" y="3504"/>
                <a:chExt cx="288" cy="240"/>
              </a:xfrm>
            </p:grpSpPr>
            <p:sp>
              <p:nvSpPr>
                <p:cNvPr id="34852" name="Oval 40"/>
                <p:cNvSpPr>
                  <a:spLocks noChangeArrowheads="1"/>
                </p:cNvSpPr>
                <p:nvPr/>
              </p:nvSpPr>
              <p:spPr bwMode="auto">
                <a:xfrm>
                  <a:off x="1104" y="3504"/>
                  <a:ext cx="288" cy="240"/>
                </a:xfrm>
                <a:prstGeom prst="ellipse">
                  <a:avLst/>
                </a:prstGeom>
                <a:solidFill>
                  <a:srgbClr val="FFFF66"/>
                </a:solidFill>
                <a:ln w="12700">
                  <a:solidFill>
                    <a:schemeClr val="tx1"/>
                  </a:solidFill>
                  <a:round/>
                  <a:headEnd type="none" w="sm" len="sm"/>
                  <a:tailEnd type="none" w="sm" len="sm"/>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s-MX" altLang="es-ES" sz="1800">
                    <a:latin typeface="Calibri" panose="020F0502020204030204" pitchFamily="34" charset="0"/>
                  </a:endParaRPr>
                </a:p>
              </p:txBody>
            </p:sp>
            <p:sp>
              <p:nvSpPr>
                <p:cNvPr id="34853" name="AutoShape 41"/>
                <p:cNvSpPr>
                  <a:spLocks noChangeArrowheads="1"/>
                </p:cNvSpPr>
                <p:nvPr/>
              </p:nvSpPr>
              <p:spPr bwMode="auto">
                <a:xfrm>
                  <a:off x="1140"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sp>
              <p:nvSpPr>
                <p:cNvPr id="34854" name="AutoShape 42"/>
                <p:cNvSpPr>
                  <a:spLocks noChangeArrowheads="1"/>
                </p:cNvSpPr>
                <p:nvPr/>
              </p:nvSpPr>
              <p:spPr bwMode="auto">
                <a:xfrm rot="-10750878">
                  <a:off x="1228"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grpSp>
        </p:grpSp>
        <p:sp>
          <p:nvSpPr>
            <p:cNvPr id="34837" name="Rectangle 43"/>
            <p:cNvSpPr>
              <a:spLocks noChangeArrowheads="1"/>
            </p:cNvSpPr>
            <p:nvPr/>
          </p:nvSpPr>
          <p:spPr bwMode="auto">
            <a:xfrm>
              <a:off x="326" y="1233"/>
              <a:ext cx="648" cy="3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endParaRPr lang="en-GB" altLang="es-ES" sz="2000" i="1">
                <a:latin typeface="Calibri" panose="020F0502020204030204" pitchFamily="34" charset="0"/>
              </a:endParaRPr>
            </a:p>
          </p:txBody>
        </p:sp>
        <p:sp>
          <p:nvSpPr>
            <p:cNvPr id="34838" name="Line 44"/>
            <p:cNvSpPr>
              <a:spLocks noChangeShapeType="1"/>
            </p:cNvSpPr>
            <p:nvPr/>
          </p:nvSpPr>
          <p:spPr bwMode="auto">
            <a:xfrm>
              <a:off x="686" y="1993"/>
              <a:ext cx="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UY"/>
            </a:p>
          </p:txBody>
        </p:sp>
        <p:sp>
          <p:nvSpPr>
            <p:cNvPr id="34839" name="Line 45"/>
            <p:cNvSpPr>
              <a:spLocks noChangeShapeType="1"/>
            </p:cNvSpPr>
            <p:nvPr/>
          </p:nvSpPr>
          <p:spPr bwMode="auto">
            <a:xfrm>
              <a:off x="542" y="1613"/>
              <a:ext cx="0" cy="24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UY"/>
            </a:p>
          </p:txBody>
        </p:sp>
        <p:sp>
          <p:nvSpPr>
            <p:cNvPr id="34840" name="Text Box 46"/>
            <p:cNvSpPr txBox="1">
              <a:spLocks noChangeArrowheads="1"/>
            </p:cNvSpPr>
            <p:nvPr/>
          </p:nvSpPr>
          <p:spPr bwMode="auto">
            <a:xfrm>
              <a:off x="3886" y="1410"/>
              <a:ext cx="468"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200" dirty="0">
                  <a:latin typeface="Times New Roman" panose="02020603050405020304" pitchFamily="18" charset="0"/>
                </a:rPr>
                <a:t>Ext</a:t>
              </a:r>
            </a:p>
            <a:p>
              <a:pPr algn="ctr">
                <a:spcBef>
                  <a:spcPct val="0"/>
                </a:spcBef>
                <a:buClrTx/>
                <a:buSzTx/>
                <a:buFontTx/>
                <a:buNone/>
              </a:pPr>
              <a:r>
                <a:rPr lang="en-US" altLang="es-ES" sz="1200" dirty="0">
                  <a:latin typeface="Times New Roman" panose="02020603050405020304" pitchFamily="18" charset="0"/>
                </a:rPr>
                <a:t>Timed</a:t>
              </a:r>
            </a:p>
            <a:p>
              <a:pPr algn="ctr">
                <a:spcBef>
                  <a:spcPct val="0"/>
                </a:spcBef>
                <a:buClrTx/>
                <a:buSzTx/>
                <a:buFontTx/>
                <a:buNone/>
              </a:pPr>
              <a:r>
                <a:rPr lang="en-US" altLang="es-ES" sz="1200" dirty="0">
                  <a:latin typeface="Times New Roman" panose="02020603050405020304" pitchFamily="18" charset="0"/>
                </a:rPr>
                <a:t>N.E.</a:t>
              </a:r>
            </a:p>
          </p:txBody>
        </p:sp>
        <p:sp>
          <p:nvSpPr>
            <p:cNvPr id="34841" name="Freeform 47"/>
            <p:cNvSpPr>
              <a:spLocks/>
            </p:cNvSpPr>
            <p:nvPr/>
          </p:nvSpPr>
          <p:spPr bwMode="auto">
            <a:xfrm>
              <a:off x="2699" y="2546"/>
              <a:ext cx="288" cy="69"/>
            </a:xfrm>
            <a:custGeom>
              <a:avLst/>
              <a:gdLst>
                <a:gd name="T0" fmla="*/ 0 w 624"/>
                <a:gd name="T1" fmla="*/ 11 h 104"/>
                <a:gd name="T2" fmla="*/ 4 w 624"/>
                <a:gd name="T3" fmla="*/ 1 h 104"/>
                <a:gd name="T4" fmla="*/ 6 w 624"/>
                <a:gd name="T5" fmla="*/ 11 h 104"/>
                <a:gd name="T6" fmla="*/ 11 w 624"/>
                <a:gd name="T7" fmla="*/ 1 h 104"/>
                <a:gd name="T8" fmla="*/ 13 w 624"/>
                <a:gd name="T9" fmla="*/ 21 h 104"/>
                <a:gd name="T10" fmla="*/ 18 w 624"/>
                <a:gd name="T11" fmla="*/ 1 h 104"/>
                <a:gd name="T12" fmla="*/ 19 w 624"/>
                <a:gd name="T13" fmla="*/ 21 h 104"/>
                <a:gd name="T14" fmla="*/ 24 w 624"/>
                <a:gd name="T15" fmla="*/ 1 h 104"/>
                <a:gd name="T16" fmla="*/ 28 w 624"/>
                <a:gd name="T17" fmla="*/ 2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104"/>
                <a:gd name="T29" fmla="*/ 624 w 62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104">
                  <a:moveTo>
                    <a:pt x="0" y="56"/>
                  </a:moveTo>
                  <a:cubicBezTo>
                    <a:pt x="36" y="32"/>
                    <a:pt x="72" y="8"/>
                    <a:pt x="96" y="8"/>
                  </a:cubicBezTo>
                  <a:cubicBezTo>
                    <a:pt x="120" y="8"/>
                    <a:pt x="120" y="56"/>
                    <a:pt x="144" y="56"/>
                  </a:cubicBezTo>
                  <a:cubicBezTo>
                    <a:pt x="168" y="56"/>
                    <a:pt x="216" y="0"/>
                    <a:pt x="240" y="8"/>
                  </a:cubicBezTo>
                  <a:cubicBezTo>
                    <a:pt x="264" y="16"/>
                    <a:pt x="264" y="104"/>
                    <a:pt x="288" y="104"/>
                  </a:cubicBezTo>
                  <a:cubicBezTo>
                    <a:pt x="312" y="104"/>
                    <a:pt x="360" y="8"/>
                    <a:pt x="384" y="8"/>
                  </a:cubicBezTo>
                  <a:cubicBezTo>
                    <a:pt x="408" y="8"/>
                    <a:pt x="408" y="104"/>
                    <a:pt x="432" y="104"/>
                  </a:cubicBezTo>
                  <a:cubicBezTo>
                    <a:pt x="456" y="104"/>
                    <a:pt x="496" y="8"/>
                    <a:pt x="528" y="8"/>
                  </a:cubicBezTo>
                  <a:cubicBezTo>
                    <a:pt x="560" y="8"/>
                    <a:pt x="608" y="88"/>
                    <a:pt x="624" y="104"/>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UY"/>
            </a:p>
          </p:txBody>
        </p:sp>
        <p:grpSp>
          <p:nvGrpSpPr>
            <p:cNvPr id="34842" name="Group 48"/>
            <p:cNvGrpSpPr>
              <a:grpSpLocks/>
            </p:cNvGrpSpPr>
            <p:nvPr/>
          </p:nvGrpSpPr>
          <p:grpSpPr bwMode="auto">
            <a:xfrm>
              <a:off x="2125" y="1922"/>
              <a:ext cx="286" cy="410"/>
              <a:chOff x="1488" y="1392"/>
              <a:chExt cx="382" cy="571"/>
            </a:xfrm>
          </p:grpSpPr>
          <p:sp>
            <p:nvSpPr>
              <p:cNvPr id="34845" name="Text Box 49"/>
              <p:cNvSpPr txBox="1">
                <a:spLocks noChangeArrowheads="1"/>
              </p:cNvSpPr>
              <p:nvPr/>
            </p:nvSpPr>
            <p:spPr bwMode="auto">
              <a:xfrm>
                <a:off x="1488" y="1731"/>
                <a:ext cx="38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FontTx/>
                  <a:buNone/>
                </a:pPr>
                <a:r>
                  <a:rPr lang="en-US" altLang="es-ES" sz="1000">
                    <a:latin typeface="Times New Roman" panose="02020603050405020304" pitchFamily="18" charset="0"/>
                  </a:rPr>
                  <a:t>N.E.</a:t>
                </a:r>
              </a:p>
            </p:txBody>
          </p:sp>
          <p:grpSp>
            <p:nvGrpSpPr>
              <p:cNvPr id="34846" name="Group 50"/>
              <p:cNvGrpSpPr>
                <a:grpSpLocks/>
              </p:cNvGrpSpPr>
              <p:nvPr/>
            </p:nvGrpSpPr>
            <p:grpSpPr bwMode="auto">
              <a:xfrm>
                <a:off x="1488" y="1392"/>
                <a:ext cx="336" cy="336"/>
                <a:chOff x="1104" y="3504"/>
                <a:chExt cx="288" cy="240"/>
              </a:xfrm>
            </p:grpSpPr>
            <p:sp>
              <p:nvSpPr>
                <p:cNvPr id="34847" name="Oval 51"/>
                <p:cNvSpPr>
                  <a:spLocks noChangeArrowheads="1"/>
                </p:cNvSpPr>
                <p:nvPr/>
              </p:nvSpPr>
              <p:spPr bwMode="auto">
                <a:xfrm>
                  <a:off x="1104" y="3504"/>
                  <a:ext cx="288" cy="240"/>
                </a:xfrm>
                <a:prstGeom prst="ellipse">
                  <a:avLst/>
                </a:prstGeom>
                <a:solidFill>
                  <a:srgbClr val="FFFF66"/>
                </a:solidFill>
                <a:ln w="12700">
                  <a:solidFill>
                    <a:schemeClr val="tx1"/>
                  </a:solidFill>
                  <a:round/>
                  <a:headEnd type="none" w="sm" len="sm"/>
                  <a:tailEnd type="none" w="sm" len="sm"/>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s-MX" altLang="es-ES" sz="1800">
                    <a:latin typeface="Calibri" panose="020F0502020204030204" pitchFamily="34" charset="0"/>
                  </a:endParaRPr>
                </a:p>
              </p:txBody>
            </p:sp>
            <p:sp>
              <p:nvSpPr>
                <p:cNvPr id="34848" name="AutoShape 52"/>
                <p:cNvSpPr>
                  <a:spLocks noChangeArrowheads="1"/>
                </p:cNvSpPr>
                <p:nvPr/>
              </p:nvSpPr>
              <p:spPr bwMode="auto">
                <a:xfrm>
                  <a:off x="1140"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sp>
              <p:nvSpPr>
                <p:cNvPr id="34849" name="AutoShape 53"/>
                <p:cNvSpPr>
                  <a:spLocks noChangeArrowheads="1"/>
                </p:cNvSpPr>
                <p:nvPr/>
              </p:nvSpPr>
              <p:spPr bwMode="auto">
                <a:xfrm rot="-10750878">
                  <a:off x="1228" y="3584"/>
                  <a:ext cx="119"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hlink"/>
                </a:solidFill>
                <a:ln w="12700">
                  <a:solidFill>
                    <a:srgbClr val="FF3300"/>
                  </a:solidFill>
                  <a:miter lim="800000"/>
                  <a:headEnd type="none" w="sm" len="sm"/>
                  <a:tailEnd type="none" w="sm" len="sm"/>
                </a:ln>
              </p:spPr>
              <p:txBody>
                <a:bodyPr wrap="none" anchor="ctr"/>
                <a:lstStyle/>
                <a:p>
                  <a:endParaRPr lang="es-UY"/>
                </a:p>
              </p:txBody>
            </p:sp>
          </p:grpSp>
        </p:grpSp>
        <p:cxnSp>
          <p:nvCxnSpPr>
            <p:cNvPr id="34843" name="AutoShape 54"/>
            <p:cNvCxnSpPr>
              <a:cxnSpLocks noChangeShapeType="1"/>
              <a:stCxn id="34828" idx="14"/>
              <a:endCxn id="34841" idx="0"/>
            </p:cNvCxnSpPr>
            <p:nvPr/>
          </p:nvCxnSpPr>
          <p:spPr bwMode="auto">
            <a:xfrm flipH="1">
              <a:off x="2699" y="1994"/>
              <a:ext cx="8" cy="589"/>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4844" name="AutoShape 55"/>
            <p:cNvCxnSpPr>
              <a:cxnSpLocks noChangeShapeType="1"/>
              <a:stCxn id="34829" idx="0"/>
              <a:endCxn id="34862" idx="4"/>
            </p:cNvCxnSpPr>
            <p:nvPr/>
          </p:nvCxnSpPr>
          <p:spPr bwMode="auto">
            <a:xfrm flipV="1">
              <a:off x="3257" y="2166"/>
              <a:ext cx="0" cy="2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131" y="1558924"/>
            <a:ext cx="6802078" cy="10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1" name="2 CuadroTexto"/>
          <p:cNvSpPr txBox="1">
            <a:spLocks noChangeArrowheads="1"/>
          </p:cNvSpPr>
          <p:nvPr/>
        </p:nvSpPr>
        <p:spPr bwMode="auto">
          <a:xfrm>
            <a:off x="2718048" y="5287344"/>
            <a:ext cx="338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800" dirty="0">
                <a:latin typeface="Calibri" panose="020F0502020204030204" pitchFamily="34" charset="0"/>
              </a:rPr>
              <a:t>SSU – </a:t>
            </a:r>
            <a:r>
              <a:rPr lang="es-ES" altLang="es-ES" sz="1800" dirty="0" err="1">
                <a:latin typeface="Calibri" panose="020F0502020204030204" pitchFamily="34" charset="0"/>
              </a:rPr>
              <a:t>Sinchronization</a:t>
            </a:r>
            <a:r>
              <a:rPr lang="es-ES" altLang="es-ES" sz="1800" dirty="0">
                <a:latin typeface="Calibri" panose="020F0502020204030204" pitchFamily="34" charset="0"/>
              </a:rPr>
              <a:t> </a:t>
            </a:r>
            <a:r>
              <a:rPr lang="es-ES" altLang="es-ES" sz="1800" dirty="0" err="1">
                <a:latin typeface="Calibri" panose="020F0502020204030204" pitchFamily="34" charset="0"/>
              </a:rPr>
              <a:t>Supply</a:t>
            </a:r>
            <a:r>
              <a:rPr lang="es-ES" altLang="es-ES" sz="1800" dirty="0">
                <a:latin typeface="Calibri" panose="020F0502020204030204" pitchFamily="34" charset="0"/>
              </a:rPr>
              <a:t> </a:t>
            </a:r>
            <a:r>
              <a:rPr lang="es-ES" altLang="es-ES" sz="1800" dirty="0" err="1">
                <a:latin typeface="Calibri" panose="020F0502020204030204" pitchFamily="34" charset="0"/>
              </a:rPr>
              <a:t>Unit</a:t>
            </a:r>
            <a:endParaRPr lang="es-ES" altLang="es-ES" sz="1800" dirty="0">
              <a:latin typeface="Calibri" panose="020F0502020204030204" pitchFamily="34" charset="0"/>
            </a:endParaRPr>
          </a:p>
          <a:p>
            <a:pPr algn="ctr" eaLnBrk="1" hangingPunct="1">
              <a:spcBef>
                <a:spcPct val="0"/>
              </a:spcBef>
              <a:buClrTx/>
              <a:buSzTx/>
              <a:buFontTx/>
              <a:buNone/>
            </a:pPr>
            <a:r>
              <a:rPr lang="es-ES" altLang="es-ES" sz="1800" dirty="0">
                <a:latin typeface="Calibri" panose="020F0502020204030204" pitchFamily="34" charset="0"/>
              </a:rPr>
              <a:t>NE – Network </a:t>
            </a:r>
            <a:r>
              <a:rPr lang="es-ES" altLang="es-ES" sz="1800" dirty="0" err="1">
                <a:latin typeface="Calibri" panose="020F0502020204030204" pitchFamily="34" charset="0"/>
              </a:rPr>
              <a:t>Element</a:t>
            </a:r>
            <a:endParaRPr lang="es-ES" altLang="es-ES" sz="1800" dirty="0">
              <a:latin typeface="Calibri" panose="020F0502020204030204" pitchFamily="34" charset="0"/>
            </a:endParaRPr>
          </a:p>
          <a:p>
            <a:pPr algn="ctr" eaLnBrk="1" hangingPunct="1">
              <a:spcBef>
                <a:spcPct val="0"/>
              </a:spcBef>
              <a:buClrTx/>
              <a:buSzTx/>
              <a:buFontTx/>
              <a:buNone/>
            </a:pPr>
            <a:r>
              <a:rPr lang="es-UY" altLang="es-ES" sz="1800" dirty="0">
                <a:latin typeface="Calibri" panose="020F0502020204030204" pitchFamily="34" charset="0"/>
              </a:rPr>
              <a:t>ADM – </a:t>
            </a:r>
            <a:r>
              <a:rPr lang="es-UY" altLang="es-ES" sz="1800" dirty="0" err="1">
                <a:latin typeface="Calibri" panose="020F0502020204030204" pitchFamily="34" charset="0"/>
              </a:rPr>
              <a:t>Add</a:t>
            </a:r>
            <a:r>
              <a:rPr lang="es-UY" altLang="es-ES" sz="1800" dirty="0">
                <a:latin typeface="Calibri" panose="020F0502020204030204" pitchFamily="34" charset="0"/>
              </a:rPr>
              <a:t> </a:t>
            </a:r>
            <a:r>
              <a:rPr lang="es-UY" altLang="es-ES" sz="1800" dirty="0" err="1">
                <a:latin typeface="Calibri" panose="020F0502020204030204" pitchFamily="34" charset="0"/>
              </a:rPr>
              <a:t>Drop</a:t>
            </a:r>
            <a:r>
              <a:rPr lang="es-UY" altLang="es-ES" sz="1800" dirty="0">
                <a:latin typeface="Calibri" panose="020F0502020204030204" pitchFamily="34" charset="0"/>
              </a:rPr>
              <a:t> </a:t>
            </a:r>
            <a:r>
              <a:rPr lang="es-UY" altLang="es-ES" sz="1800" dirty="0" err="1">
                <a:latin typeface="Calibri" panose="020F0502020204030204" pitchFamily="34" charset="0"/>
              </a:rPr>
              <a:t>Multiplexer</a:t>
            </a:r>
            <a:endParaRPr lang="es-ES" altLang="es-ES" sz="1800" dirty="0">
              <a:latin typeface="Calibri" panose="020F0502020204030204" pitchFamily="34" charset="0"/>
            </a:endParaRPr>
          </a:p>
        </p:txBody>
      </p:sp>
    </p:spTree>
    <p:extLst>
      <p:ext uri="{BB962C8B-B14F-4D97-AF65-F5344CB8AC3E}">
        <p14:creationId xmlns:p14="http://schemas.microsoft.com/office/powerpoint/2010/main" val="831056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pPr>
              <a:defRPr/>
            </a:pPr>
            <a:r>
              <a:rPr lang="es-ES" altLang="es-ES" dirty="0"/>
              <a:t>SSU-</a:t>
            </a:r>
            <a:r>
              <a:rPr lang="es-ES" altLang="es-ES" dirty="0" err="1"/>
              <a:t>Synchronization</a:t>
            </a:r>
            <a:r>
              <a:rPr lang="es-ES" altLang="es-ES" dirty="0"/>
              <a:t> </a:t>
            </a:r>
            <a:r>
              <a:rPr lang="es-ES" altLang="es-ES" dirty="0" err="1"/>
              <a:t>Supply</a:t>
            </a:r>
            <a:r>
              <a:rPr lang="es-ES" altLang="es-ES" dirty="0"/>
              <a:t> </a:t>
            </a:r>
            <a:r>
              <a:rPr lang="es-ES" altLang="es-ES" dirty="0" err="1"/>
              <a:t>Unit</a:t>
            </a:r>
            <a:endParaRPr lang="es-ES" altLang="es-ES" dirty="0"/>
          </a:p>
        </p:txBody>
      </p:sp>
      <p:pic>
        <p:nvPicPr>
          <p:cNvPr id="35843" name="Picture 2" descr="Resultado de imagen de Synchronism Supply Unit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1393315"/>
            <a:ext cx="2925961" cy="250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Tabla"/>
          <p:cNvGraphicFramePr>
            <a:graphicFrameLocks noGrp="1"/>
          </p:cNvGraphicFramePr>
          <p:nvPr>
            <p:extLst>
              <p:ext uri="{D42A27DB-BD31-4B8C-83A1-F6EECF244321}">
                <p14:modId xmlns:p14="http://schemas.microsoft.com/office/powerpoint/2010/main" val="4045352226"/>
              </p:ext>
            </p:extLst>
          </p:nvPr>
        </p:nvGraphicFramePr>
        <p:xfrm>
          <a:off x="5951984" y="1700808"/>
          <a:ext cx="4127500" cy="2206922"/>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254000">
                  <a:extLst>
                    <a:ext uri="{9D8B030D-6E8A-4147-A177-3AD203B41FA5}">
                      <a16:colId xmlns:a16="http://schemas.microsoft.com/office/drawing/2014/main" val="20001"/>
                    </a:ext>
                  </a:extLst>
                </a:gridCol>
                <a:gridCol w="254000">
                  <a:extLst>
                    <a:ext uri="{9D8B030D-6E8A-4147-A177-3AD203B41FA5}">
                      <a16:colId xmlns:a16="http://schemas.microsoft.com/office/drawing/2014/main" val="20002"/>
                    </a:ext>
                  </a:extLst>
                </a:gridCol>
                <a:gridCol w="254000">
                  <a:extLst>
                    <a:ext uri="{9D8B030D-6E8A-4147-A177-3AD203B41FA5}">
                      <a16:colId xmlns:a16="http://schemas.microsoft.com/office/drawing/2014/main" val="20003"/>
                    </a:ext>
                  </a:extLst>
                </a:gridCol>
                <a:gridCol w="254000">
                  <a:extLst>
                    <a:ext uri="{9D8B030D-6E8A-4147-A177-3AD203B41FA5}">
                      <a16:colId xmlns:a16="http://schemas.microsoft.com/office/drawing/2014/main" val="20004"/>
                    </a:ext>
                  </a:extLst>
                </a:gridCol>
                <a:gridCol w="254000">
                  <a:extLst>
                    <a:ext uri="{9D8B030D-6E8A-4147-A177-3AD203B41FA5}">
                      <a16:colId xmlns:a16="http://schemas.microsoft.com/office/drawing/2014/main" val="20005"/>
                    </a:ext>
                  </a:extLst>
                </a:gridCol>
                <a:gridCol w="254000">
                  <a:extLst>
                    <a:ext uri="{9D8B030D-6E8A-4147-A177-3AD203B41FA5}">
                      <a16:colId xmlns:a16="http://schemas.microsoft.com/office/drawing/2014/main" val="20006"/>
                    </a:ext>
                  </a:extLst>
                </a:gridCol>
                <a:gridCol w="254000">
                  <a:extLst>
                    <a:ext uri="{9D8B030D-6E8A-4147-A177-3AD203B41FA5}">
                      <a16:colId xmlns:a16="http://schemas.microsoft.com/office/drawing/2014/main" val="20007"/>
                    </a:ext>
                  </a:extLst>
                </a:gridCol>
                <a:gridCol w="254000">
                  <a:extLst>
                    <a:ext uri="{9D8B030D-6E8A-4147-A177-3AD203B41FA5}">
                      <a16:colId xmlns:a16="http://schemas.microsoft.com/office/drawing/2014/main" val="20008"/>
                    </a:ext>
                  </a:extLst>
                </a:gridCol>
                <a:gridCol w="254000">
                  <a:extLst>
                    <a:ext uri="{9D8B030D-6E8A-4147-A177-3AD203B41FA5}">
                      <a16:colId xmlns:a16="http://schemas.microsoft.com/office/drawing/2014/main" val="20009"/>
                    </a:ext>
                  </a:extLst>
                </a:gridCol>
                <a:gridCol w="254000">
                  <a:extLst>
                    <a:ext uri="{9D8B030D-6E8A-4147-A177-3AD203B41FA5}">
                      <a16:colId xmlns:a16="http://schemas.microsoft.com/office/drawing/2014/main" val="20010"/>
                    </a:ext>
                  </a:extLst>
                </a:gridCol>
                <a:gridCol w="787400">
                  <a:extLst>
                    <a:ext uri="{9D8B030D-6E8A-4147-A177-3AD203B41FA5}">
                      <a16:colId xmlns:a16="http://schemas.microsoft.com/office/drawing/2014/main" val="20011"/>
                    </a:ext>
                  </a:extLst>
                </a:gridCol>
              </a:tblGrid>
              <a:tr h="262706">
                <a:tc>
                  <a:txBody>
                    <a:bodyPr/>
                    <a:lstStyle/>
                    <a:p>
                      <a:pPr algn="ctr" fontAlgn="b"/>
                      <a:r>
                        <a:rPr lang="es-ES" sz="1100" u="none" strike="noStrike" dirty="0">
                          <a:effectLst/>
                        </a:rPr>
                        <a:t>1</a:t>
                      </a:r>
                      <a:endParaRPr lang="es-E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2</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3</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4</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dirty="0">
                          <a:effectLst/>
                        </a:rPr>
                        <a:t>5</a:t>
                      </a:r>
                      <a:endParaRPr lang="es-E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6</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7</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8</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9</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10</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11</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u="none" strike="noStrike">
                          <a:effectLst/>
                        </a:rPr>
                        <a:t>12</a:t>
                      </a:r>
                      <a:endParaRPr lang="es-E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4216">
                <a:tc>
                  <a:txBody>
                    <a:bodyPr/>
                    <a:lstStyle/>
                    <a:p>
                      <a:pPr algn="ctr" fontAlgn="ctr"/>
                      <a:r>
                        <a:rPr lang="es-ES" sz="1100" u="none" strike="noStrike" dirty="0">
                          <a:effectLst/>
                        </a:rPr>
                        <a:t>Rb</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COMMS – CONTROL</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GPS</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INPUT - E1</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GPS</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BP</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INPUT - E1</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100" u="none" strike="noStrike" dirty="0">
                          <a:effectLst/>
                        </a:rPr>
                        <a:t> </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100" u="none" strike="noStrike" dirty="0">
                          <a:effectLst/>
                        </a:rPr>
                        <a:t> </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 E1 OUTPUT</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E1 OUTPUT</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err="1">
                          <a:effectLst/>
                        </a:rPr>
                        <a:t>Qz</a:t>
                      </a:r>
                      <a:endParaRPr lang="es-ES" sz="1100" b="0" i="0" u="none" strike="noStrike" dirty="0">
                        <a:solidFill>
                          <a:srgbClr val="000000"/>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4" y="4149725"/>
            <a:ext cx="36290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6" name="4 CuadroTexto"/>
          <p:cNvSpPr txBox="1">
            <a:spLocks noChangeArrowheads="1"/>
          </p:cNvSpPr>
          <p:nvPr/>
        </p:nvSpPr>
        <p:spPr bwMode="auto">
          <a:xfrm>
            <a:off x="1573213" y="5484018"/>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s-ES" altLang="es-ES" sz="1800" dirty="0">
                <a:latin typeface="Calibri" panose="020F0502020204030204" pitchFamily="34" charset="0"/>
              </a:rPr>
              <a:t>- Los input puede ser: E1s de la red SDH, GPS, señales de un PRC, 2MHz,5MHz,10MHz.</a:t>
            </a:r>
          </a:p>
          <a:p>
            <a:pPr eaLnBrk="1" hangingPunct="1">
              <a:spcBef>
                <a:spcPct val="0"/>
              </a:spcBef>
              <a:buClrTx/>
              <a:buSzTx/>
              <a:buFontTx/>
              <a:buNone/>
            </a:pPr>
            <a:r>
              <a:rPr lang="es-ES" altLang="es-ES" sz="1800" dirty="0">
                <a:latin typeface="Calibri" panose="020F0502020204030204" pitchFamily="34" charset="0"/>
              </a:rPr>
              <a:t>- Los outputs de un SSU en general son E1s o señales de 2MHz</a:t>
            </a:r>
          </a:p>
        </p:txBody>
      </p:sp>
    </p:spTree>
    <p:extLst>
      <p:ext uri="{BB962C8B-B14F-4D97-AF65-F5344CB8AC3E}">
        <p14:creationId xmlns:p14="http://schemas.microsoft.com/office/powerpoint/2010/main" val="3138960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noFill/>
        </p:spPr>
        <p:txBody>
          <a:bodyPr/>
          <a:lstStyle/>
          <a:p>
            <a:r>
              <a:rPr lang="es-MX" altLang="es-UY" dirty="0"/>
              <a:t>Sincronismo</a:t>
            </a:r>
            <a:endParaRPr lang="es-ES" altLang="es-UY" dirty="0"/>
          </a:p>
        </p:txBody>
      </p:sp>
      <p:sp>
        <p:nvSpPr>
          <p:cNvPr id="7171" name="Text Box 4"/>
          <p:cNvSpPr txBox="1">
            <a:spLocks noChangeArrowheads="1"/>
          </p:cNvSpPr>
          <p:nvPr/>
        </p:nvSpPr>
        <p:spPr bwMode="auto">
          <a:xfrm>
            <a:off x="9829800" y="547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es-ES" altLang="es-UY" sz="2400">
              <a:latin typeface="Times New Roman" panose="02020603050405020304" pitchFamily="18" charset="0"/>
            </a:endParaRPr>
          </a:p>
        </p:txBody>
      </p:sp>
      <p:sp>
        <p:nvSpPr>
          <p:cNvPr id="7172" name="Rectangle 6"/>
          <p:cNvSpPr>
            <a:spLocks noGrp="1" noChangeArrowheads="1"/>
          </p:cNvSpPr>
          <p:nvPr>
            <p:ph type="subTitle" idx="1"/>
          </p:nvPr>
        </p:nvSpPr>
        <p:spPr>
          <a:noFill/>
        </p:spPr>
        <p:txBody>
          <a:bodyPr/>
          <a:lstStyle/>
          <a:p>
            <a:pPr eaLnBrk="1" hangingPunct="1"/>
            <a:r>
              <a:rPr lang="es-ES" altLang="es-UY" dirty="0"/>
              <a:t>NORMAS Y PROTOCOLOS EN REDES DE PAQUETES</a:t>
            </a:r>
          </a:p>
        </p:txBody>
      </p:sp>
    </p:spTree>
    <p:extLst>
      <p:ext uri="{BB962C8B-B14F-4D97-AF65-F5344CB8AC3E}">
        <p14:creationId xmlns:p14="http://schemas.microsoft.com/office/powerpoint/2010/main" val="21025992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3778"/>
                                        </p:tgtEl>
                                        <p:attrNameLst>
                                          <p:attrName>style.visibility</p:attrName>
                                        </p:attrNameLst>
                                      </p:cBhvr>
                                      <p:to>
                                        <p:strVal val="visible"/>
                                      </p:to>
                                    </p:set>
                                    <p:animEffect transition="in" filter="wipe(left)">
                                      <p:cBhvr>
                                        <p:cTn id="7" dur="500"/>
                                        <p:tgtEl>
                                          <p:spTgt spid="84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altLang="es-UY"/>
              <a:t>Sincronismo</a:t>
            </a:r>
          </a:p>
        </p:txBody>
      </p:sp>
      <p:sp>
        <p:nvSpPr>
          <p:cNvPr id="8195" name="Rectangle 3"/>
          <p:cNvSpPr>
            <a:spLocks noGrp="1" noChangeArrowheads="1"/>
          </p:cNvSpPr>
          <p:nvPr>
            <p:ph type="body" idx="1"/>
          </p:nvPr>
        </p:nvSpPr>
        <p:spPr/>
        <p:txBody>
          <a:bodyPr/>
          <a:lstStyle/>
          <a:p>
            <a:r>
              <a:rPr lang="es-ES" altLang="es-UY" dirty="0"/>
              <a:t>El aumento constante de las velocidades de transmisión por diferentes vías y entre equipos, sistemas o nodos lejanos, requiere cada vez </a:t>
            </a:r>
            <a:r>
              <a:rPr lang="es-ES" altLang="es-UY" b="1" dirty="0"/>
              <a:t>mayor precisión </a:t>
            </a:r>
            <a:r>
              <a:rPr lang="es-ES" altLang="es-UY" dirty="0"/>
              <a:t>en los ajustes de las frecuencias utilizadas en los relojes de cada equipo. </a:t>
            </a:r>
          </a:p>
          <a:p>
            <a:pPr eaLnBrk="1" hangingPunct="1">
              <a:lnSpc>
                <a:spcPct val="90000"/>
              </a:lnSpc>
            </a:pPr>
            <a:r>
              <a:rPr lang="es-ES" altLang="es-UY" dirty="0"/>
              <a:t>Las tecnologías de sincronismo permiten la </a:t>
            </a:r>
            <a:r>
              <a:rPr lang="es-UY" altLang="es-UY" dirty="0"/>
              <a:t>distribución de información de </a:t>
            </a:r>
            <a:r>
              <a:rPr lang="es-UY" altLang="es-UY" b="1" i="1" dirty="0"/>
              <a:t>frecuencia</a:t>
            </a:r>
            <a:r>
              <a:rPr lang="es-UY" altLang="es-UY" dirty="0"/>
              <a:t> y </a:t>
            </a:r>
            <a:r>
              <a:rPr lang="es-UY" altLang="es-UY" b="1" i="1" dirty="0"/>
              <a:t>tiempo </a:t>
            </a:r>
            <a:r>
              <a:rPr lang="es-UY" altLang="es-UY" dirty="0"/>
              <a:t>dentro de la red de telecomunicaciones.</a:t>
            </a:r>
          </a:p>
          <a:p>
            <a:pPr eaLnBrk="1" hangingPunct="1">
              <a:lnSpc>
                <a:spcPct val="90000"/>
              </a:lnSpc>
            </a:pPr>
            <a:r>
              <a:rPr lang="es-UY" altLang="es-UY" dirty="0"/>
              <a:t>Para realizarlo se emplea una red de </a:t>
            </a:r>
            <a:r>
              <a:rPr lang="es-UY" altLang="es-UY" b="1" dirty="0"/>
              <a:t>relojes</a:t>
            </a:r>
            <a:r>
              <a:rPr lang="es-UY" altLang="es-UY" dirty="0"/>
              <a:t> extendidos sobre un </a:t>
            </a:r>
            <a:r>
              <a:rPr lang="es-UY" altLang="es-UY" b="1" dirty="0"/>
              <a:t>área</a:t>
            </a:r>
            <a:r>
              <a:rPr lang="es-UY" altLang="es-UY" dirty="0"/>
              <a:t> geográficamente </a:t>
            </a:r>
            <a:r>
              <a:rPr lang="es-UY" altLang="es-UY" b="1" dirty="0"/>
              <a:t>amplia</a:t>
            </a:r>
            <a:r>
              <a:rPr lang="es-UY" altLang="es-UY" dirty="0"/>
              <a:t>. </a:t>
            </a:r>
          </a:p>
          <a:p>
            <a:pPr eaLnBrk="1" hangingPunct="1">
              <a:lnSpc>
                <a:spcPct val="90000"/>
              </a:lnSpc>
            </a:pPr>
            <a:r>
              <a:rPr lang="es-UY" altLang="es-UY" dirty="0"/>
              <a:t>Se sincroniza </a:t>
            </a:r>
            <a:r>
              <a:rPr lang="es-UY" altLang="es-UY" b="1" dirty="0"/>
              <a:t>frecuencia</a:t>
            </a:r>
            <a:r>
              <a:rPr lang="es-UY" altLang="es-UY" dirty="0"/>
              <a:t> y </a:t>
            </a:r>
            <a:r>
              <a:rPr lang="es-UY" altLang="es-UY" b="1" dirty="0"/>
              <a:t>tiempo</a:t>
            </a:r>
            <a:r>
              <a:rPr lang="es-UY" altLang="es-UY" dirty="0"/>
              <a:t> de todos los relojes de la red, utilizando las capacidades de los enlaces de la red. </a:t>
            </a:r>
            <a:endParaRPr lang="es-ES" altLang="es-UY" dirty="0"/>
          </a:p>
        </p:txBody>
      </p:sp>
    </p:spTree>
    <p:extLst>
      <p:ext uri="{BB962C8B-B14F-4D97-AF65-F5344CB8AC3E}">
        <p14:creationId xmlns:p14="http://schemas.microsoft.com/office/powerpoint/2010/main" val="8607874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p:txBody>
          <a:bodyPr>
            <a:normAutofit fontScale="90000"/>
          </a:bodyPr>
          <a:lstStyle/>
          <a:p>
            <a:pPr>
              <a:defRPr/>
            </a:pPr>
            <a:r>
              <a:rPr lang="es-ES" altLang="es-ES" dirty="0"/>
              <a:t>Redes de sincronismo NG (</a:t>
            </a:r>
            <a:r>
              <a:rPr lang="es-ES" altLang="es-ES" i="1" dirty="0"/>
              <a:t>New </a:t>
            </a:r>
            <a:r>
              <a:rPr lang="es-ES" altLang="es-ES" i="1" dirty="0" err="1"/>
              <a:t>Generation</a:t>
            </a:r>
            <a:r>
              <a:rPr lang="es-ES" altLang="es-ES" dirty="0"/>
              <a:t>)</a:t>
            </a:r>
          </a:p>
        </p:txBody>
      </p:sp>
      <p:sp>
        <p:nvSpPr>
          <p:cNvPr id="36867" name="2 Marcador de contenido"/>
          <p:cNvSpPr>
            <a:spLocks noGrp="1"/>
          </p:cNvSpPr>
          <p:nvPr>
            <p:ph idx="1"/>
          </p:nvPr>
        </p:nvSpPr>
        <p:spPr/>
        <p:txBody>
          <a:bodyPr>
            <a:normAutofit/>
          </a:bodyPr>
          <a:lstStyle/>
          <a:p>
            <a:pPr marL="0" indent="0">
              <a:buNone/>
            </a:pPr>
            <a:r>
              <a:rPr lang="es-ES" altLang="es-ES" dirty="0"/>
              <a:t>Desafíos:</a:t>
            </a:r>
          </a:p>
          <a:p>
            <a:pPr marL="0" indent="0">
              <a:buNone/>
            </a:pPr>
            <a:r>
              <a:rPr lang="es-ES" altLang="es-ES" dirty="0"/>
              <a:t>   Las redes Ethernet / IP desplazan a las tecnologías de transporte tradicionales TDM (como SDH)</a:t>
            </a:r>
          </a:p>
          <a:p>
            <a:pPr marL="0" indent="0">
              <a:buNone/>
            </a:pPr>
            <a:r>
              <a:rPr lang="es-ES" altLang="es-ES" dirty="0"/>
              <a:t>   Los nuevos sistemas de telecomunicaciones tienen nuevos requerimientos de sincronismo:</a:t>
            </a:r>
            <a:br>
              <a:rPr lang="es-ES" altLang="es-ES" dirty="0"/>
            </a:br>
            <a:r>
              <a:rPr lang="es-ES" altLang="es-ES" dirty="0"/>
              <a:t>   Frecuencia, </a:t>
            </a:r>
            <a:r>
              <a:rPr lang="es-ES" altLang="es-ES" b="1" dirty="0"/>
              <a:t>fase</a:t>
            </a:r>
            <a:r>
              <a:rPr lang="es-ES" altLang="es-ES" dirty="0"/>
              <a:t> y </a:t>
            </a:r>
            <a:r>
              <a:rPr lang="es-ES" altLang="es-ES" b="1" dirty="0"/>
              <a:t>tiempo</a:t>
            </a:r>
          </a:p>
          <a:p>
            <a:pPr marL="0" indent="0">
              <a:buNone/>
            </a:pPr>
            <a:r>
              <a:rPr lang="es-UY" altLang="es-ES" dirty="0"/>
              <a:t>Nuevas tecnologías </a:t>
            </a:r>
            <a:r>
              <a:rPr lang="es-ES" altLang="es-ES" dirty="0"/>
              <a:t>utilizadas:</a:t>
            </a:r>
            <a:endParaRPr lang="es-UY" altLang="es-ES" dirty="0"/>
          </a:p>
          <a:p>
            <a:pPr marL="182880" indent="-182880">
              <a:spcAft>
                <a:spcPts val="0"/>
              </a:spcAft>
              <a:defRPr/>
            </a:pPr>
            <a:r>
              <a:rPr lang="es-ES" altLang="es-ES" b="1" dirty="0" err="1"/>
              <a:t>SyncE</a:t>
            </a:r>
            <a:r>
              <a:rPr lang="es-ES" altLang="es-ES" dirty="0"/>
              <a:t> (</a:t>
            </a:r>
            <a:r>
              <a:rPr lang="es-ES" altLang="es-ES" dirty="0" err="1"/>
              <a:t>Synchronous</a:t>
            </a:r>
            <a:r>
              <a:rPr lang="es-ES" altLang="es-ES" dirty="0"/>
              <a:t> Ethernet)</a:t>
            </a:r>
          </a:p>
          <a:p>
            <a:pPr marL="400050" lvl="1" indent="0">
              <a:spcAft>
                <a:spcPts val="0"/>
              </a:spcAft>
              <a:buNone/>
              <a:defRPr/>
            </a:pPr>
            <a:r>
              <a:rPr lang="es-ES" altLang="es-ES" i="1" dirty="0"/>
              <a:t>Transmisión de información de reloj para recuperar frecuencia.</a:t>
            </a:r>
          </a:p>
          <a:p>
            <a:pPr marL="182880" indent="-182880">
              <a:spcAft>
                <a:spcPts val="0"/>
              </a:spcAft>
              <a:defRPr/>
            </a:pPr>
            <a:r>
              <a:rPr lang="es-ES" altLang="es-ES" b="1" dirty="0"/>
              <a:t>PTP</a:t>
            </a:r>
            <a:r>
              <a:rPr lang="es-ES" altLang="es-ES" dirty="0"/>
              <a:t> (</a:t>
            </a:r>
            <a:r>
              <a:rPr lang="es-ES" altLang="es-ES" dirty="0" err="1"/>
              <a:t>Precision</a:t>
            </a:r>
            <a:r>
              <a:rPr lang="es-ES" altLang="es-ES" dirty="0"/>
              <a:t> Time </a:t>
            </a:r>
            <a:r>
              <a:rPr lang="es-ES" altLang="es-ES" dirty="0" err="1"/>
              <a:t>Protocol</a:t>
            </a:r>
            <a:r>
              <a:rPr lang="es-ES" altLang="es-ES" dirty="0"/>
              <a:t>)</a:t>
            </a:r>
          </a:p>
          <a:p>
            <a:pPr marL="400050" lvl="1" indent="0">
              <a:spcAft>
                <a:spcPts val="0"/>
              </a:spcAft>
              <a:buNone/>
              <a:defRPr/>
            </a:pPr>
            <a:r>
              <a:rPr lang="es-ES" altLang="es-ES" i="1" dirty="0"/>
              <a:t>Transmisión de estampas de tiempo, recuperación de frecuencia, tiempo y fase.</a:t>
            </a:r>
          </a:p>
          <a:p>
            <a:pPr marL="0" indent="0">
              <a:buNone/>
            </a:pPr>
            <a:endParaRPr lang="es-ES" altLang="es-ES" dirty="0"/>
          </a:p>
          <a:p>
            <a:pPr marL="857250" lvl="1" indent="-457200"/>
            <a:endParaRPr lang="es-ES" altLang="es-ES" i="1" dirty="0"/>
          </a:p>
          <a:p>
            <a:pPr marL="857250" lvl="1" indent="-457200"/>
            <a:endParaRPr lang="es-ES" altLang="es-ES" i="1" dirty="0"/>
          </a:p>
        </p:txBody>
      </p:sp>
    </p:spTree>
    <p:extLst>
      <p:ext uri="{BB962C8B-B14F-4D97-AF65-F5344CB8AC3E}">
        <p14:creationId xmlns:p14="http://schemas.microsoft.com/office/powerpoint/2010/main" val="37631895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6E323-9C7C-40EC-AE21-9ACDF5626FAC}"/>
              </a:ext>
            </a:extLst>
          </p:cNvPr>
          <p:cNvSpPr>
            <a:spLocks noGrp="1"/>
          </p:cNvSpPr>
          <p:nvPr>
            <p:ph type="title"/>
          </p:nvPr>
        </p:nvSpPr>
        <p:spPr/>
        <p:txBody>
          <a:bodyPr>
            <a:noAutofit/>
          </a:bodyPr>
          <a:lstStyle/>
          <a:p>
            <a:r>
              <a:rPr lang="es-UY" sz="4000" dirty="0"/>
              <a:t>Sincronismo en redes de Paquetes</a:t>
            </a:r>
          </a:p>
        </p:txBody>
      </p:sp>
      <p:sp>
        <p:nvSpPr>
          <p:cNvPr id="5" name="Marcador de contenido 4">
            <a:extLst>
              <a:ext uri="{FF2B5EF4-FFF2-40B4-BE49-F238E27FC236}">
                <a16:creationId xmlns:a16="http://schemas.microsoft.com/office/drawing/2014/main" id="{599051FB-6A21-E578-22C0-B8D3EE85CEDA}"/>
              </a:ext>
            </a:extLst>
          </p:cNvPr>
          <p:cNvSpPr>
            <a:spLocks noGrp="1"/>
          </p:cNvSpPr>
          <p:nvPr>
            <p:ph idx="1"/>
          </p:nvPr>
        </p:nvSpPr>
        <p:spPr/>
        <p:txBody>
          <a:bodyPr/>
          <a:lstStyle/>
          <a:p>
            <a:endParaRPr lang="es-AR"/>
          </a:p>
        </p:txBody>
      </p:sp>
      <p:pic>
        <p:nvPicPr>
          <p:cNvPr id="7" name="Imagen 6">
            <a:extLst>
              <a:ext uri="{FF2B5EF4-FFF2-40B4-BE49-F238E27FC236}">
                <a16:creationId xmlns:a16="http://schemas.microsoft.com/office/drawing/2014/main" id="{0CE790AA-6934-F63C-FA9F-B3308E815AE0}"/>
              </a:ext>
            </a:extLst>
          </p:cNvPr>
          <p:cNvPicPr>
            <a:picLocks noChangeAspect="1"/>
          </p:cNvPicPr>
          <p:nvPr/>
        </p:nvPicPr>
        <p:blipFill>
          <a:blip r:embed="rId2"/>
          <a:stretch>
            <a:fillRect/>
          </a:stretch>
        </p:blipFill>
        <p:spPr>
          <a:xfrm>
            <a:off x="1800310" y="1060704"/>
            <a:ext cx="8342708" cy="5042384"/>
          </a:xfrm>
          <a:prstGeom prst="rect">
            <a:avLst/>
          </a:prstGeom>
        </p:spPr>
      </p:pic>
    </p:spTree>
    <p:extLst>
      <p:ext uri="{BB962C8B-B14F-4D97-AF65-F5344CB8AC3E}">
        <p14:creationId xmlns:p14="http://schemas.microsoft.com/office/powerpoint/2010/main" val="3645587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6E323-9C7C-40EC-AE21-9ACDF5626FAC}"/>
              </a:ext>
            </a:extLst>
          </p:cNvPr>
          <p:cNvSpPr>
            <a:spLocks noGrp="1"/>
          </p:cNvSpPr>
          <p:nvPr>
            <p:ph type="title"/>
          </p:nvPr>
        </p:nvSpPr>
        <p:spPr/>
        <p:txBody>
          <a:bodyPr>
            <a:noAutofit/>
          </a:bodyPr>
          <a:lstStyle/>
          <a:p>
            <a:r>
              <a:rPr lang="es-UY" sz="4000" dirty="0"/>
              <a:t>Sincronismo de </a:t>
            </a:r>
            <a:r>
              <a:rPr lang="es-UY" sz="4000" b="1" dirty="0"/>
              <a:t>frecuencia</a:t>
            </a:r>
            <a:r>
              <a:rPr lang="es-UY" sz="4000" dirty="0"/>
              <a:t> en redes de Paquetes</a:t>
            </a:r>
          </a:p>
        </p:txBody>
      </p:sp>
      <p:sp>
        <p:nvSpPr>
          <p:cNvPr id="3" name="Marcador de contenido 2">
            <a:extLst>
              <a:ext uri="{FF2B5EF4-FFF2-40B4-BE49-F238E27FC236}">
                <a16:creationId xmlns:a16="http://schemas.microsoft.com/office/drawing/2014/main" id="{57D3B53B-8E97-4D95-8701-C1DA99B7EE5C}"/>
              </a:ext>
            </a:extLst>
          </p:cNvPr>
          <p:cNvSpPr>
            <a:spLocks noGrp="1"/>
          </p:cNvSpPr>
          <p:nvPr>
            <p:ph idx="1"/>
          </p:nvPr>
        </p:nvSpPr>
        <p:spPr/>
        <p:txBody>
          <a:bodyPr>
            <a:normAutofit/>
          </a:bodyPr>
          <a:lstStyle/>
          <a:p>
            <a:pPr lvl="1"/>
            <a:r>
              <a:rPr lang="es-UY" sz="2000" dirty="0"/>
              <a:t>Serie de recomendaciones ITU-T G.826x      -- frecuencia</a:t>
            </a:r>
          </a:p>
          <a:p>
            <a:pPr lvl="2"/>
            <a:r>
              <a:rPr lang="en-US" sz="1600" dirty="0"/>
              <a:t>G.8260: Definitions and terminology for synchronization in packet networks (Primera version 2010)  </a:t>
            </a:r>
          </a:p>
          <a:p>
            <a:pPr lvl="2"/>
            <a:r>
              <a:rPr lang="en-US" sz="1600" dirty="0"/>
              <a:t>G.8261: Timing and synchronization aspects in packet networks  </a:t>
            </a:r>
          </a:p>
          <a:p>
            <a:pPr lvl="3"/>
            <a:r>
              <a:rPr lang="en-US" sz="1600" dirty="0"/>
              <a:t>G.8261.1: Packet delay variation network limits applicable to packet-based methods (Frequency synchronization)  </a:t>
            </a:r>
          </a:p>
          <a:p>
            <a:pPr lvl="2"/>
            <a:r>
              <a:rPr lang="en-US" sz="1600" dirty="0"/>
              <a:t>G.8262: Timing characteristics of a synchronous equipment slave clock  </a:t>
            </a:r>
          </a:p>
          <a:p>
            <a:pPr lvl="3"/>
            <a:r>
              <a:rPr lang="en-US" sz="1600" dirty="0"/>
              <a:t>G.8262.1: Timing characteristics of an enhanced synchronous equipment slave clock  </a:t>
            </a:r>
          </a:p>
          <a:p>
            <a:pPr lvl="2"/>
            <a:r>
              <a:rPr lang="en-US" sz="1600" dirty="0"/>
              <a:t>G.8263: Timing characteristics of packet-based equipment clocks  </a:t>
            </a:r>
          </a:p>
          <a:p>
            <a:pPr lvl="2"/>
            <a:r>
              <a:rPr lang="en-US" sz="1600" dirty="0"/>
              <a:t>G.8264: Distribution of timing information through packet networks  </a:t>
            </a:r>
          </a:p>
          <a:p>
            <a:pPr lvl="2"/>
            <a:r>
              <a:rPr lang="en-US" sz="1600" dirty="0"/>
              <a:t>G.8265: Architecture and requirements for packet-based frequency delivery  </a:t>
            </a:r>
          </a:p>
          <a:p>
            <a:pPr lvl="3"/>
            <a:r>
              <a:rPr lang="en-US" sz="1600" dirty="0"/>
              <a:t>G.8265.1: Precision time protocol telecom profile for frequency synchronization  </a:t>
            </a:r>
          </a:p>
          <a:p>
            <a:pPr lvl="2"/>
            <a:r>
              <a:rPr lang="en-US" sz="1600" dirty="0"/>
              <a:t>G.8266: Timing characteristics of telecom grandmaster clocks for frequency synchronization</a:t>
            </a:r>
          </a:p>
          <a:p>
            <a:pPr lvl="2"/>
            <a:endParaRPr lang="en-US" sz="1600" dirty="0"/>
          </a:p>
          <a:p>
            <a:pPr lvl="2"/>
            <a:endParaRPr lang="en-US" sz="1600" dirty="0"/>
          </a:p>
          <a:p>
            <a:pPr lvl="2"/>
            <a:endParaRPr lang="es-UY" sz="1600" dirty="0"/>
          </a:p>
        </p:txBody>
      </p:sp>
    </p:spTree>
    <p:extLst>
      <p:ext uri="{BB962C8B-B14F-4D97-AF65-F5344CB8AC3E}">
        <p14:creationId xmlns:p14="http://schemas.microsoft.com/office/powerpoint/2010/main" val="12964835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p:txBody>
          <a:bodyPr>
            <a:normAutofit/>
          </a:bodyPr>
          <a:lstStyle/>
          <a:p>
            <a:pPr>
              <a:defRPr/>
            </a:pPr>
            <a:r>
              <a:rPr lang="es-ES" altLang="es-ES" dirty="0"/>
              <a:t>Sincronismo de frecuencia en Ethernet</a:t>
            </a:r>
          </a:p>
        </p:txBody>
      </p:sp>
      <p:sp>
        <p:nvSpPr>
          <p:cNvPr id="38915" name="2 Marcador de contenido"/>
          <p:cNvSpPr>
            <a:spLocks noGrp="1"/>
          </p:cNvSpPr>
          <p:nvPr>
            <p:ph idx="1"/>
          </p:nvPr>
        </p:nvSpPr>
        <p:spPr/>
        <p:txBody>
          <a:bodyPr/>
          <a:lstStyle/>
          <a:p>
            <a:pPr eaLnBrk="1" hangingPunct="1"/>
            <a:r>
              <a:rPr lang="es-ES" altLang="es-ES" dirty="0"/>
              <a:t>Tradicionalmente Ethernet transmite tramas en forma asíncrona. </a:t>
            </a:r>
          </a:p>
          <a:p>
            <a:pPr eaLnBrk="1" hangingPunct="1"/>
            <a:r>
              <a:rPr lang="es-UY" altLang="es-ES" dirty="0"/>
              <a:t>C</a:t>
            </a:r>
            <a:r>
              <a:rPr lang="es-ES" altLang="es-ES" dirty="0" err="1"/>
              <a:t>ada</a:t>
            </a:r>
            <a:r>
              <a:rPr lang="es-ES" altLang="es-ES" dirty="0"/>
              <a:t> nodo ethernet (</a:t>
            </a:r>
            <a:r>
              <a:rPr lang="es-ES" altLang="es-ES" dirty="0" err="1"/>
              <a:t>switches</a:t>
            </a:r>
            <a:r>
              <a:rPr lang="es-ES" altLang="es-ES" dirty="0"/>
              <a:t>, etc.) tiene su propio reloj.</a:t>
            </a:r>
          </a:p>
          <a:p>
            <a:r>
              <a:rPr lang="es-ES" altLang="es-ES" dirty="0"/>
              <a:t>Con cada trama, Ethernet transmite información de reloj (Preámbulo), de manera que el nodo destino pueda recuperar la trama</a:t>
            </a:r>
          </a:p>
          <a:p>
            <a:pPr eaLnBrk="1" hangingPunct="1"/>
            <a:r>
              <a:rPr lang="es-ES" altLang="es-ES" dirty="0"/>
              <a:t>Pero… con este preámbulo no se logra la precisión necesaria.</a:t>
            </a:r>
          </a:p>
          <a:p>
            <a:pPr eaLnBrk="1" hangingPunct="1"/>
            <a:endParaRPr lang="es-ES" altLang="es-ES" dirty="0"/>
          </a:p>
        </p:txBody>
      </p:sp>
      <p:pic>
        <p:nvPicPr>
          <p:cNvPr id="11266" name="Picture 2" descr="Resultado de imagen para ethernet frame preamble">
            <a:extLst>
              <a:ext uri="{FF2B5EF4-FFF2-40B4-BE49-F238E27FC236}">
                <a16:creationId xmlns:a16="http://schemas.microsoft.com/office/drawing/2014/main" id="{89C5F1B4-1F8D-4A22-8193-700827E34A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83" t="66673" r="2958" b="5917"/>
          <a:stretch/>
        </p:blipFill>
        <p:spPr bwMode="auto">
          <a:xfrm>
            <a:off x="3070779" y="3512385"/>
            <a:ext cx="6484205" cy="10090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64855DA-B517-4DCC-8632-4844B36B924E}"/>
              </a:ext>
            </a:extLst>
          </p:cNvPr>
          <p:cNvSpPr txBox="1"/>
          <p:nvPr/>
        </p:nvSpPr>
        <p:spPr>
          <a:xfrm>
            <a:off x="2385076" y="5006819"/>
            <a:ext cx="6838546" cy="369332"/>
          </a:xfrm>
          <a:prstGeom prst="rect">
            <a:avLst/>
          </a:prstGeom>
          <a:noFill/>
          <a:ln>
            <a:solidFill>
              <a:schemeClr val="tx1"/>
            </a:solidFill>
          </a:ln>
        </p:spPr>
        <p:txBody>
          <a:bodyPr wrap="square" rtlCol="0">
            <a:spAutoFit/>
          </a:bodyPr>
          <a:lstStyle/>
          <a:p>
            <a:r>
              <a:rPr lang="es-UY" dirty="0"/>
              <a:t>10101010101010101010101010101010101010101010101010101010</a:t>
            </a:r>
            <a:endParaRPr lang="es-ES" dirty="0"/>
          </a:p>
        </p:txBody>
      </p:sp>
      <p:cxnSp>
        <p:nvCxnSpPr>
          <p:cNvPr id="4" name="Conector recto 3">
            <a:extLst>
              <a:ext uri="{FF2B5EF4-FFF2-40B4-BE49-F238E27FC236}">
                <a16:creationId xmlns:a16="http://schemas.microsoft.com/office/drawing/2014/main" id="{A9155DE8-723B-46A6-BF67-353BA43F24C9}"/>
              </a:ext>
            </a:extLst>
          </p:cNvPr>
          <p:cNvCxnSpPr>
            <a:cxnSpLocks/>
          </p:cNvCxnSpPr>
          <p:nvPr/>
        </p:nvCxnSpPr>
        <p:spPr>
          <a:xfrm flipH="1">
            <a:off x="2385076" y="4393780"/>
            <a:ext cx="744425" cy="6354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34088658-A872-4703-8226-3793285017EE}"/>
              </a:ext>
            </a:extLst>
          </p:cNvPr>
          <p:cNvCxnSpPr>
            <a:cxnSpLocks/>
          </p:cNvCxnSpPr>
          <p:nvPr/>
        </p:nvCxnSpPr>
        <p:spPr>
          <a:xfrm>
            <a:off x="3827004" y="4393780"/>
            <a:ext cx="5396618" cy="5982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AB02D819-3412-451B-AC00-0C5E4F18B8D6}"/>
              </a:ext>
            </a:extLst>
          </p:cNvPr>
          <p:cNvCxnSpPr/>
          <p:nvPr/>
        </p:nvCxnSpPr>
        <p:spPr>
          <a:xfrm flipV="1">
            <a:off x="2486676" y="5530569"/>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C0F55CE5-8CF5-4D2D-BD2C-D17B400E5B70}"/>
              </a:ext>
            </a:extLst>
          </p:cNvPr>
          <p:cNvCxnSpPr/>
          <p:nvPr/>
        </p:nvCxnSpPr>
        <p:spPr>
          <a:xfrm flipV="1">
            <a:off x="2595111"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86043AB2-3A62-4D12-9886-83FE7CC59A5F}"/>
              </a:ext>
            </a:extLst>
          </p:cNvPr>
          <p:cNvCxnSpPr>
            <a:cxnSpLocks/>
          </p:cNvCxnSpPr>
          <p:nvPr/>
        </p:nvCxnSpPr>
        <p:spPr>
          <a:xfrm flipH="1">
            <a:off x="2486676" y="5537053"/>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BE67A4F3-FFC7-455B-9FE0-EAAC7A68348C}"/>
              </a:ext>
            </a:extLst>
          </p:cNvPr>
          <p:cNvCxnSpPr>
            <a:cxnSpLocks/>
          </p:cNvCxnSpPr>
          <p:nvPr/>
        </p:nvCxnSpPr>
        <p:spPr>
          <a:xfrm flipH="1">
            <a:off x="2592180" y="5918239"/>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D20394F9-21B9-4888-9EF8-E6C47F2209DF}"/>
              </a:ext>
            </a:extLst>
          </p:cNvPr>
          <p:cNvCxnSpPr/>
          <p:nvPr/>
        </p:nvCxnSpPr>
        <p:spPr>
          <a:xfrm flipV="1">
            <a:off x="2700623" y="5530569"/>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09E6281-A821-4491-B2E1-6E60B3E06D72}"/>
              </a:ext>
            </a:extLst>
          </p:cNvPr>
          <p:cNvCxnSpPr/>
          <p:nvPr/>
        </p:nvCxnSpPr>
        <p:spPr>
          <a:xfrm flipV="1">
            <a:off x="2809058"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4C67C8D-E90A-4571-A1FD-0DC4FCED1ADB}"/>
              </a:ext>
            </a:extLst>
          </p:cNvPr>
          <p:cNvCxnSpPr>
            <a:cxnSpLocks/>
          </p:cNvCxnSpPr>
          <p:nvPr/>
        </p:nvCxnSpPr>
        <p:spPr>
          <a:xfrm flipH="1">
            <a:off x="2700623" y="5537053"/>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04FE655F-B44F-4DB4-81E1-D5EC339C2F32}"/>
              </a:ext>
            </a:extLst>
          </p:cNvPr>
          <p:cNvCxnSpPr>
            <a:cxnSpLocks/>
          </p:cNvCxnSpPr>
          <p:nvPr/>
        </p:nvCxnSpPr>
        <p:spPr>
          <a:xfrm flipH="1">
            <a:off x="2806127" y="5918239"/>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A9F9C520-4B6F-44B2-803C-26E9C145F774}"/>
              </a:ext>
            </a:extLst>
          </p:cNvPr>
          <p:cNvCxnSpPr/>
          <p:nvPr/>
        </p:nvCxnSpPr>
        <p:spPr>
          <a:xfrm flipV="1">
            <a:off x="2914568" y="5530569"/>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044FDAF-4BE8-44C9-B6F2-2BC05A3A34B0}"/>
              </a:ext>
            </a:extLst>
          </p:cNvPr>
          <p:cNvCxnSpPr/>
          <p:nvPr/>
        </p:nvCxnSpPr>
        <p:spPr>
          <a:xfrm flipV="1">
            <a:off x="3023003"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7BDF032-1E0C-43A7-AE12-A050319ABD29}"/>
              </a:ext>
            </a:extLst>
          </p:cNvPr>
          <p:cNvCxnSpPr>
            <a:cxnSpLocks/>
          </p:cNvCxnSpPr>
          <p:nvPr/>
        </p:nvCxnSpPr>
        <p:spPr>
          <a:xfrm flipH="1">
            <a:off x="2914568" y="5537053"/>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884C536C-EBF8-42EF-BECD-CE1F7B67B7C4}"/>
              </a:ext>
            </a:extLst>
          </p:cNvPr>
          <p:cNvCxnSpPr>
            <a:cxnSpLocks/>
          </p:cNvCxnSpPr>
          <p:nvPr/>
        </p:nvCxnSpPr>
        <p:spPr>
          <a:xfrm flipH="1">
            <a:off x="3020072" y="5918239"/>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CAF94FC4-6BCE-475B-8DDC-C45D3CC7C071}"/>
              </a:ext>
            </a:extLst>
          </p:cNvPr>
          <p:cNvCxnSpPr/>
          <p:nvPr/>
        </p:nvCxnSpPr>
        <p:spPr>
          <a:xfrm flipV="1">
            <a:off x="3128515" y="5530569"/>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02023127-26E6-44EA-AB37-3EF1D3EBD4DA}"/>
              </a:ext>
            </a:extLst>
          </p:cNvPr>
          <p:cNvCxnSpPr/>
          <p:nvPr/>
        </p:nvCxnSpPr>
        <p:spPr>
          <a:xfrm flipV="1">
            <a:off x="3236950"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069D4593-14BE-4095-A9D0-2B4468824429}"/>
              </a:ext>
            </a:extLst>
          </p:cNvPr>
          <p:cNvCxnSpPr>
            <a:cxnSpLocks/>
          </p:cNvCxnSpPr>
          <p:nvPr/>
        </p:nvCxnSpPr>
        <p:spPr>
          <a:xfrm flipH="1">
            <a:off x="3128515" y="5537053"/>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43BE36CD-77BD-42C9-B4B1-2516212E21C8}"/>
              </a:ext>
            </a:extLst>
          </p:cNvPr>
          <p:cNvCxnSpPr>
            <a:cxnSpLocks/>
          </p:cNvCxnSpPr>
          <p:nvPr/>
        </p:nvCxnSpPr>
        <p:spPr>
          <a:xfrm flipH="1">
            <a:off x="3234019" y="5918239"/>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EA84D14B-3F49-4E17-92B6-4858B9C1A7D0}"/>
              </a:ext>
            </a:extLst>
          </p:cNvPr>
          <p:cNvCxnSpPr/>
          <p:nvPr/>
        </p:nvCxnSpPr>
        <p:spPr>
          <a:xfrm flipV="1">
            <a:off x="3342461" y="5530569"/>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1B82585F-7E34-477F-9765-6D332866D23C}"/>
              </a:ext>
            </a:extLst>
          </p:cNvPr>
          <p:cNvCxnSpPr/>
          <p:nvPr/>
        </p:nvCxnSpPr>
        <p:spPr>
          <a:xfrm flipV="1">
            <a:off x="3450896"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17FDC742-1701-4C36-9E41-D74002070953}"/>
              </a:ext>
            </a:extLst>
          </p:cNvPr>
          <p:cNvCxnSpPr>
            <a:cxnSpLocks/>
          </p:cNvCxnSpPr>
          <p:nvPr/>
        </p:nvCxnSpPr>
        <p:spPr>
          <a:xfrm flipH="1">
            <a:off x="3342461" y="5537053"/>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A7ABD21-FD93-446B-898C-72D45DD75724}"/>
              </a:ext>
            </a:extLst>
          </p:cNvPr>
          <p:cNvCxnSpPr>
            <a:cxnSpLocks/>
          </p:cNvCxnSpPr>
          <p:nvPr/>
        </p:nvCxnSpPr>
        <p:spPr>
          <a:xfrm flipH="1">
            <a:off x="3447965" y="5918239"/>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6195E75A-FAD7-4395-A711-B566EC9E1F73}"/>
              </a:ext>
            </a:extLst>
          </p:cNvPr>
          <p:cNvCxnSpPr/>
          <p:nvPr/>
        </p:nvCxnSpPr>
        <p:spPr>
          <a:xfrm flipV="1">
            <a:off x="3556408" y="5530569"/>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3A0BAF5C-28D5-4CF0-920C-3C48D6839BF2}"/>
              </a:ext>
            </a:extLst>
          </p:cNvPr>
          <p:cNvCxnSpPr/>
          <p:nvPr/>
        </p:nvCxnSpPr>
        <p:spPr>
          <a:xfrm flipV="1">
            <a:off x="3664843"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24BE608-4B0C-4197-AEB8-144CBA94B3EB}"/>
              </a:ext>
            </a:extLst>
          </p:cNvPr>
          <p:cNvCxnSpPr>
            <a:cxnSpLocks/>
          </p:cNvCxnSpPr>
          <p:nvPr/>
        </p:nvCxnSpPr>
        <p:spPr>
          <a:xfrm flipH="1">
            <a:off x="3556408" y="5537053"/>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F94BC9F6-2B5B-46EB-A13D-C779CCD118BB}"/>
              </a:ext>
            </a:extLst>
          </p:cNvPr>
          <p:cNvCxnSpPr>
            <a:cxnSpLocks/>
          </p:cNvCxnSpPr>
          <p:nvPr/>
        </p:nvCxnSpPr>
        <p:spPr>
          <a:xfrm flipH="1">
            <a:off x="3661912" y="5918239"/>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19E8C259-7B4C-4CDC-8958-5C55EBC80758}"/>
              </a:ext>
            </a:extLst>
          </p:cNvPr>
          <p:cNvCxnSpPr/>
          <p:nvPr/>
        </p:nvCxnSpPr>
        <p:spPr>
          <a:xfrm flipV="1">
            <a:off x="3770353" y="5530569"/>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7AC3E8ED-C371-4427-A1AF-0CEF7542DFC8}"/>
              </a:ext>
            </a:extLst>
          </p:cNvPr>
          <p:cNvCxnSpPr/>
          <p:nvPr/>
        </p:nvCxnSpPr>
        <p:spPr>
          <a:xfrm flipV="1">
            <a:off x="3878788"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12DD461C-5D28-4214-8F05-787DAA5602E3}"/>
              </a:ext>
            </a:extLst>
          </p:cNvPr>
          <p:cNvCxnSpPr>
            <a:cxnSpLocks/>
          </p:cNvCxnSpPr>
          <p:nvPr/>
        </p:nvCxnSpPr>
        <p:spPr>
          <a:xfrm flipH="1">
            <a:off x="3770353" y="5537053"/>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4407C3E0-F3F7-4C04-AD73-4A28D5D89957}"/>
              </a:ext>
            </a:extLst>
          </p:cNvPr>
          <p:cNvCxnSpPr>
            <a:cxnSpLocks/>
          </p:cNvCxnSpPr>
          <p:nvPr/>
        </p:nvCxnSpPr>
        <p:spPr>
          <a:xfrm flipH="1">
            <a:off x="3875857" y="5918239"/>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C275B4F0-D9D4-4975-A270-85E0B78E4460}"/>
              </a:ext>
            </a:extLst>
          </p:cNvPr>
          <p:cNvCxnSpPr/>
          <p:nvPr/>
        </p:nvCxnSpPr>
        <p:spPr>
          <a:xfrm flipV="1">
            <a:off x="3984300" y="5530569"/>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4AE36733-82E7-4809-A845-67472282ED41}"/>
              </a:ext>
            </a:extLst>
          </p:cNvPr>
          <p:cNvCxnSpPr/>
          <p:nvPr/>
        </p:nvCxnSpPr>
        <p:spPr>
          <a:xfrm flipV="1">
            <a:off x="4092735"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D0A64396-6C8C-4780-BD72-344085467B5C}"/>
              </a:ext>
            </a:extLst>
          </p:cNvPr>
          <p:cNvCxnSpPr>
            <a:cxnSpLocks/>
          </p:cNvCxnSpPr>
          <p:nvPr/>
        </p:nvCxnSpPr>
        <p:spPr>
          <a:xfrm flipH="1">
            <a:off x="3984300" y="5537053"/>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C202765D-D6A8-49A8-8C49-4001CAB646CB}"/>
              </a:ext>
            </a:extLst>
          </p:cNvPr>
          <p:cNvCxnSpPr>
            <a:cxnSpLocks/>
          </p:cNvCxnSpPr>
          <p:nvPr/>
        </p:nvCxnSpPr>
        <p:spPr>
          <a:xfrm flipH="1">
            <a:off x="4089804" y="5918239"/>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61960C78-8BE6-48E4-96C1-F6F1F0A77451}"/>
              </a:ext>
            </a:extLst>
          </p:cNvPr>
          <p:cNvCxnSpPr/>
          <p:nvPr/>
        </p:nvCxnSpPr>
        <p:spPr>
          <a:xfrm flipV="1">
            <a:off x="4201173"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6B41442B-6E9D-463A-B2AC-1415A95DC580}"/>
              </a:ext>
            </a:extLst>
          </p:cNvPr>
          <p:cNvCxnSpPr/>
          <p:nvPr/>
        </p:nvCxnSpPr>
        <p:spPr>
          <a:xfrm flipV="1">
            <a:off x="4309608" y="554060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8D6BC15D-29D2-4DAF-ABB7-87B6536C7E60}"/>
              </a:ext>
            </a:extLst>
          </p:cNvPr>
          <p:cNvCxnSpPr>
            <a:cxnSpLocks/>
          </p:cNvCxnSpPr>
          <p:nvPr/>
        </p:nvCxnSpPr>
        <p:spPr>
          <a:xfrm flipH="1">
            <a:off x="4201173" y="55406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862D23DB-AD2F-4551-99E2-BA84BF0D2882}"/>
              </a:ext>
            </a:extLst>
          </p:cNvPr>
          <p:cNvCxnSpPr>
            <a:cxnSpLocks/>
          </p:cNvCxnSpPr>
          <p:nvPr/>
        </p:nvCxnSpPr>
        <p:spPr>
          <a:xfrm flipH="1">
            <a:off x="4306677" y="592179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5E812BEA-CE37-4038-9D95-7F233B956777}"/>
              </a:ext>
            </a:extLst>
          </p:cNvPr>
          <p:cNvCxnSpPr/>
          <p:nvPr/>
        </p:nvCxnSpPr>
        <p:spPr>
          <a:xfrm flipV="1">
            <a:off x="4415120" y="553412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D945AA5E-7E55-4AA9-8EBA-799EDD6A7B85}"/>
              </a:ext>
            </a:extLst>
          </p:cNvPr>
          <p:cNvCxnSpPr/>
          <p:nvPr/>
        </p:nvCxnSpPr>
        <p:spPr>
          <a:xfrm flipV="1">
            <a:off x="4523555" y="554060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C54D08C0-A591-4A02-BA90-871E0EF7D7F9}"/>
              </a:ext>
            </a:extLst>
          </p:cNvPr>
          <p:cNvCxnSpPr>
            <a:cxnSpLocks/>
          </p:cNvCxnSpPr>
          <p:nvPr/>
        </p:nvCxnSpPr>
        <p:spPr>
          <a:xfrm flipH="1">
            <a:off x="4415120" y="55406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502D334B-734D-4E8D-9ACB-81580790F635}"/>
              </a:ext>
            </a:extLst>
          </p:cNvPr>
          <p:cNvCxnSpPr>
            <a:cxnSpLocks/>
          </p:cNvCxnSpPr>
          <p:nvPr/>
        </p:nvCxnSpPr>
        <p:spPr>
          <a:xfrm flipH="1">
            <a:off x="4520624" y="592179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42DD1445-4901-4AFF-8FE3-3386D4EBEA1D}"/>
              </a:ext>
            </a:extLst>
          </p:cNvPr>
          <p:cNvCxnSpPr/>
          <p:nvPr/>
        </p:nvCxnSpPr>
        <p:spPr>
          <a:xfrm flipV="1">
            <a:off x="4629065" y="553412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375041F7-2DA7-462D-831D-5CA86FF67A1E}"/>
              </a:ext>
            </a:extLst>
          </p:cNvPr>
          <p:cNvCxnSpPr/>
          <p:nvPr/>
        </p:nvCxnSpPr>
        <p:spPr>
          <a:xfrm flipV="1">
            <a:off x="4737500" y="554060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D7D9EE6F-35CF-4D98-88E5-32A0CF925B90}"/>
              </a:ext>
            </a:extLst>
          </p:cNvPr>
          <p:cNvCxnSpPr>
            <a:cxnSpLocks/>
          </p:cNvCxnSpPr>
          <p:nvPr/>
        </p:nvCxnSpPr>
        <p:spPr>
          <a:xfrm flipH="1">
            <a:off x="4629065" y="55406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id="{D8F236FD-2484-4ECA-B517-E5DEE07954FE}"/>
              </a:ext>
            </a:extLst>
          </p:cNvPr>
          <p:cNvCxnSpPr>
            <a:cxnSpLocks/>
          </p:cNvCxnSpPr>
          <p:nvPr/>
        </p:nvCxnSpPr>
        <p:spPr>
          <a:xfrm flipH="1">
            <a:off x="4734569" y="592179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8FCAD979-0A98-4AA1-A132-84DE9A58BCB5}"/>
              </a:ext>
            </a:extLst>
          </p:cNvPr>
          <p:cNvCxnSpPr/>
          <p:nvPr/>
        </p:nvCxnSpPr>
        <p:spPr>
          <a:xfrm flipV="1">
            <a:off x="4843012" y="553412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1B43C0BD-8569-4FE9-BBD7-F7BB55EA649F}"/>
              </a:ext>
            </a:extLst>
          </p:cNvPr>
          <p:cNvCxnSpPr/>
          <p:nvPr/>
        </p:nvCxnSpPr>
        <p:spPr>
          <a:xfrm flipV="1">
            <a:off x="4951447" y="554060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A61DFE53-E8B9-455F-85DD-D24169ADA4D3}"/>
              </a:ext>
            </a:extLst>
          </p:cNvPr>
          <p:cNvCxnSpPr>
            <a:cxnSpLocks/>
          </p:cNvCxnSpPr>
          <p:nvPr/>
        </p:nvCxnSpPr>
        <p:spPr>
          <a:xfrm flipH="1">
            <a:off x="4843012" y="55406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666D356A-287F-4CB4-AFB1-51F573FB1D9E}"/>
              </a:ext>
            </a:extLst>
          </p:cNvPr>
          <p:cNvCxnSpPr>
            <a:cxnSpLocks/>
          </p:cNvCxnSpPr>
          <p:nvPr/>
        </p:nvCxnSpPr>
        <p:spPr>
          <a:xfrm flipH="1">
            <a:off x="4948516" y="592179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id="{2C3D9003-8CB8-4203-8544-6A88F24AE236}"/>
              </a:ext>
            </a:extLst>
          </p:cNvPr>
          <p:cNvCxnSpPr/>
          <p:nvPr/>
        </p:nvCxnSpPr>
        <p:spPr>
          <a:xfrm flipV="1">
            <a:off x="5061819" y="5537053"/>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id="{DD2F20E0-7B02-45C6-8408-FF8285D7571D}"/>
              </a:ext>
            </a:extLst>
          </p:cNvPr>
          <p:cNvCxnSpPr/>
          <p:nvPr/>
        </p:nvCxnSpPr>
        <p:spPr>
          <a:xfrm flipV="1">
            <a:off x="5170254" y="554060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ector recto 72">
            <a:extLst>
              <a:ext uri="{FF2B5EF4-FFF2-40B4-BE49-F238E27FC236}">
                <a16:creationId xmlns:a16="http://schemas.microsoft.com/office/drawing/2014/main" id="{8640032F-A74C-45BC-A482-1666EEEA88A6}"/>
              </a:ext>
            </a:extLst>
          </p:cNvPr>
          <p:cNvCxnSpPr>
            <a:cxnSpLocks/>
          </p:cNvCxnSpPr>
          <p:nvPr/>
        </p:nvCxnSpPr>
        <p:spPr>
          <a:xfrm flipH="1">
            <a:off x="5061819" y="55406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1E28F27A-328E-4A0C-A94C-D1F7539CEAF9}"/>
              </a:ext>
            </a:extLst>
          </p:cNvPr>
          <p:cNvCxnSpPr>
            <a:cxnSpLocks/>
          </p:cNvCxnSpPr>
          <p:nvPr/>
        </p:nvCxnSpPr>
        <p:spPr>
          <a:xfrm flipH="1">
            <a:off x="5167323" y="592179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D85845F2-CE32-485E-BEBB-05B5C49F1D9C}"/>
              </a:ext>
            </a:extLst>
          </p:cNvPr>
          <p:cNvCxnSpPr/>
          <p:nvPr/>
        </p:nvCxnSpPr>
        <p:spPr>
          <a:xfrm flipV="1">
            <a:off x="5275766" y="553412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a16="http://schemas.microsoft.com/office/drawing/2014/main" id="{98517B56-1F0E-4423-BAC5-E6ED4B5003C7}"/>
              </a:ext>
            </a:extLst>
          </p:cNvPr>
          <p:cNvCxnSpPr/>
          <p:nvPr/>
        </p:nvCxnSpPr>
        <p:spPr>
          <a:xfrm flipV="1">
            <a:off x="5384201" y="554060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DF5D6FBE-1B3A-44BD-80F0-7D59E77E0C2C}"/>
              </a:ext>
            </a:extLst>
          </p:cNvPr>
          <p:cNvCxnSpPr>
            <a:cxnSpLocks/>
          </p:cNvCxnSpPr>
          <p:nvPr/>
        </p:nvCxnSpPr>
        <p:spPr>
          <a:xfrm flipH="1">
            <a:off x="5275766" y="55406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E22073A9-817A-48FA-AE05-79AB2FA5AF2F}"/>
              </a:ext>
            </a:extLst>
          </p:cNvPr>
          <p:cNvCxnSpPr/>
          <p:nvPr/>
        </p:nvCxnSpPr>
        <p:spPr>
          <a:xfrm flipV="1">
            <a:off x="5489711" y="553412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548BC497-00C8-4712-AFA5-D949FB1630C2}"/>
              </a:ext>
            </a:extLst>
          </p:cNvPr>
          <p:cNvCxnSpPr/>
          <p:nvPr/>
        </p:nvCxnSpPr>
        <p:spPr>
          <a:xfrm flipV="1">
            <a:off x="5598146" y="554060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E3A3E6C6-6711-4782-8953-A77C8E99C684}"/>
              </a:ext>
            </a:extLst>
          </p:cNvPr>
          <p:cNvCxnSpPr>
            <a:cxnSpLocks/>
          </p:cNvCxnSpPr>
          <p:nvPr/>
        </p:nvCxnSpPr>
        <p:spPr>
          <a:xfrm flipH="1">
            <a:off x="5489711" y="55406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ABDEB543-F7EA-4886-BAF1-026CA398189E}"/>
              </a:ext>
            </a:extLst>
          </p:cNvPr>
          <p:cNvCxnSpPr>
            <a:cxnSpLocks/>
          </p:cNvCxnSpPr>
          <p:nvPr/>
        </p:nvCxnSpPr>
        <p:spPr>
          <a:xfrm flipH="1">
            <a:off x="5595215" y="592179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ector recto 82">
            <a:extLst>
              <a:ext uri="{FF2B5EF4-FFF2-40B4-BE49-F238E27FC236}">
                <a16:creationId xmlns:a16="http://schemas.microsoft.com/office/drawing/2014/main" id="{697D8BBB-E4C4-4FB7-BDE4-454CF6817593}"/>
              </a:ext>
            </a:extLst>
          </p:cNvPr>
          <p:cNvCxnSpPr/>
          <p:nvPr/>
        </p:nvCxnSpPr>
        <p:spPr>
          <a:xfrm flipV="1">
            <a:off x="5703658" y="553412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id="{25F4BF49-4676-4375-BD22-CEAC2E21988B}"/>
              </a:ext>
            </a:extLst>
          </p:cNvPr>
          <p:cNvCxnSpPr/>
          <p:nvPr/>
        </p:nvCxnSpPr>
        <p:spPr>
          <a:xfrm flipV="1">
            <a:off x="5812093" y="554060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ector recto 84">
            <a:extLst>
              <a:ext uri="{FF2B5EF4-FFF2-40B4-BE49-F238E27FC236}">
                <a16:creationId xmlns:a16="http://schemas.microsoft.com/office/drawing/2014/main" id="{555BCC29-2850-4D7C-92D4-26BB85E8A19D}"/>
              </a:ext>
            </a:extLst>
          </p:cNvPr>
          <p:cNvCxnSpPr>
            <a:cxnSpLocks/>
          </p:cNvCxnSpPr>
          <p:nvPr/>
        </p:nvCxnSpPr>
        <p:spPr>
          <a:xfrm flipH="1">
            <a:off x="5703658" y="55406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9CD8E9C8-D443-44EE-A8AD-41C1C4B2520D}"/>
              </a:ext>
            </a:extLst>
          </p:cNvPr>
          <p:cNvCxnSpPr>
            <a:cxnSpLocks/>
          </p:cNvCxnSpPr>
          <p:nvPr/>
        </p:nvCxnSpPr>
        <p:spPr>
          <a:xfrm flipH="1">
            <a:off x="5809162" y="592179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ector recto 86">
            <a:extLst>
              <a:ext uri="{FF2B5EF4-FFF2-40B4-BE49-F238E27FC236}">
                <a16:creationId xmlns:a16="http://schemas.microsoft.com/office/drawing/2014/main" id="{4496FC2C-DC20-4C88-9A93-5817BE33B825}"/>
              </a:ext>
            </a:extLst>
          </p:cNvPr>
          <p:cNvCxnSpPr/>
          <p:nvPr/>
        </p:nvCxnSpPr>
        <p:spPr>
          <a:xfrm flipV="1">
            <a:off x="5922465" y="553705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ector recto 87">
            <a:extLst>
              <a:ext uri="{FF2B5EF4-FFF2-40B4-BE49-F238E27FC236}">
                <a16:creationId xmlns:a16="http://schemas.microsoft.com/office/drawing/2014/main" id="{950BFF73-3FFB-4042-A03C-9FA16D801BB7}"/>
              </a:ext>
            </a:extLst>
          </p:cNvPr>
          <p:cNvCxnSpPr/>
          <p:nvPr/>
        </p:nvCxnSpPr>
        <p:spPr>
          <a:xfrm flipV="1">
            <a:off x="6030900"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ector recto 88">
            <a:extLst>
              <a:ext uri="{FF2B5EF4-FFF2-40B4-BE49-F238E27FC236}">
                <a16:creationId xmlns:a16="http://schemas.microsoft.com/office/drawing/2014/main" id="{0817F8E1-3C47-4D47-85CC-5A98C85F0C24}"/>
              </a:ext>
            </a:extLst>
          </p:cNvPr>
          <p:cNvCxnSpPr>
            <a:cxnSpLocks/>
          </p:cNvCxnSpPr>
          <p:nvPr/>
        </p:nvCxnSpPr>
        <p:spPr>
          <a:xfrm flipH="1">
            <a:off x="5922465" y="554353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ector recto 89">
            <a:extLst>
              <a:ext uri="{FF2B5EF4-FFF2-40B4-BE49-F238E27FC236}">
                <a16:creationId xmlns:a16="http://schemas.microsoft.com/office/drawing/2014/main" id="{481BCFC6-BA3B-40D6-A555-AAD7E6767348}"/>
              </a:ext>
            </a:extLst>
          </p:cNvPr>
          <p:cNvCxnSpPr>
            <a:cxnSpLocks/>
          </p:cNvCxnSpPr>
          <p:nvPr/>
        </p:nvCxnSpPr>
        <p:spPr>
          <a:xfrm flipH="1">
            <a:off x="6027969" y="592472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ector recto 90">
            <a:extLst>
              <a:ext uri="{FF2B5EF4-FFF2-40B4-BE49-F238E27FC236}">
                <a16:creationId xmlns:a16="http://schemas.microsoft.com/office/drawing/2014/main" id="{702C6B40-9B76-4560-9ACE-1BA32880C3DD}"/>
              </a:ext>
            </a:extLst>
          </p:cNvPr>
          <p:cNvCxnSpPr/>
          <p:nvPr/>
        </p:nvCxnSpPr>
        <p:spPr>
          <a:xfrm flipV="1">
            <a:off x="6136412" y="553705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id="{52A2004D-DAB7-49B1-97CE-A1854D165DC2}"/>
              </a:ext>
            </a:extLst>
          </p:cNvPr>
          <p:cNvCxnSpPr/>
          <p:nvPr/>
        </p:nvCxnSpPr>
        <p:spPr>
          <a:xfrm flipV="1">
            <a:off x="6244847"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id="{CF85FBBC-0BE5-4264-A2C2-5D329B617ED3}"/>
              </a:ext>
            </a:extLst>
          </p:cNvPr>
          <p:cNvCxnSpPr>
            <a:cxnSpLocks/>
          </p:cNvCxnSpPr>
          <p:nvPr/>
        </p:nvCxnSpPr>
        <p:spPr>
          <a:xfrm flipH="1">
            <a:off x="6136412" y="554353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32043775-0432-4252-B8C8-24DDFFCA76CA}"/>
              </a:ext>
            </a:extLst>
          </p:cNvPr>
          <p:cNvCxnSpPr>
            <a:cxnSpLocks/>
          </p:cNvCxnSpPr>
          <p:nvPr/>
        </p:nvCxnSpPr>
        <p:spPr>
          <a:xfrm flipH="1">
            <a:off x="6241916" y="592472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id="{633AD1E3-9E16-49A9-AF03-9087308C62D7}"/>
              </a:ext>
            </a:extLst>
          </p:cNvPr>
          <p:cNvCxnSpPr/>
          <p:nvPr/>
        </p:nvCxnSpPr>
        <p:spPr>
          <a:xfrm flipV="1">
            <a:off x="6350357" y="553705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a16="http://schemas.microsoft.com/office/drawing/2014/main" id="{6AFE5D35-D82B-4CF3-9481-5D4E91975CC3}"/>
              </a:ext>
            </a:extLst>
          </p:cNvPr>
          <p:cNvCxnSpPr/>
          <p:nvPr/>
        </p:nvCxnSpPr>
        <p:spPr>
          <a:xfrm flipV="1">
            <a:off x="6458792"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id="{0B2D3A09-7732-49A1-A5E2-CCE42CB4807A}"/>
              </a:ext>
            </a:extLst>
          </p:cNvPr>
          <p:cNvCxnSpPr>
            <a:cxnSpLocks/>
          </p:cNvCxnSpPr>
          <p:nvPr/>
        </p:nvCxnSpPr>
        <p:spPr>
          <a:xfrm flipH="1">
            <a:off x="6350357" y="554353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ector recto 97">
            <a:extLst>
              <a:ext uri="{FF2B5EF4-FFF2-40B4-BE49-F238E27FC236}">
                <a16:creationId xmlns:a16="http://schemas.microsoft.com/office/drawing/2014/main" id="{0A1EB5BC-E630-41C1-9337-2B8134CD39A0}"/>
              </a:ext>
            </a:extLst>
          </p:cNvPr>
          <p:cNvCxnSpPr>
            <a:cxnSpLocks/>
          </p:cNvCxnSpPr>
          <p:nvPr/>
        </p:nvCxnSpPr>
        <p:spPr>
          <a:xfrm flipH="1">
            <a:off x="6455861" y="592472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a16="http://schemas.microsoft.com/office/drawing/2014/main" id="{BD03C5E9-BD0F-4CEB-BE06-462E980AD804}"/>
              </a:ext>
            </a:extLst>
          </p:cNvPr>
          <p:cNvCxnSpPr/>
          <p:nvPr/>
        </p:nvCxnSpPr>
        <p:spPr>
          <a:xfrm flipV="1">
            <a:off x="6564304" y="5537052"/>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id="{8EB1C28A-299A-4F0B-9F93-D31E9601902C}"/>
              </a:ext>
            </a:extLst>
          </p:cNvPr>
          <p:cNvCxnSpPr/>
          <p:nvPr/>
        </p:nvCxnSpPr>
        <p:spPr>
          <a:xfrm flipV="1">
            <a:off x="6672739"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ector recto 100">
            <a:extLst>
              <a:ext uri="{FF2B5EF4-FFF2-40B4-BE49-F238E27FC236}">
                <a16:creationId xmlns:a16="http://schemas.microsoft.com/office/drawing/2014/main" id="{F14ECEA7-8197-4EDD-B522-2E048818CF7E}"/>
              </a:ext>
            </a:extLst>
          </p:cNvPr>
          <p:cNvCxnSpPr>
            <a:cxnSpLocks/>
          </p:cNvCxnSpPr>
          <p:nvPr/>
        </p:nvCxnSpPr>
        <p:spPr>
          <a:xfrm flipH="1">
            <a:off x="6564304" y="554353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id="{30A554D2-EF8F-4E38-8941-E0C5C8B54FAA}"/>
              </a:ext>
            </a:extLst>
          </p:cNvPr>
          <p:cNvCxnSpPr>
            <a:cxnSpLocks/>
          </p:cNvCxnSpPr>
          <p:nvPr/>
        </p:nvCxnSpPr>
        <p:spPr>
          <a:xfrm flipH="1">
            <a:off x="6669808" y="5924722"/>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a16="http://schemas.microsoft.com/office/drawing/2014/main" id="{1A47793C-A704-46F5-8538-6BAFB9E6FB7D}"/>
              </a:ext>
            </a:extLst>
          </p:cNvPr>
          <p:cNvCxnSpPr/>
          <p:nvPr/>
        </p:nvCxnSpPr>
        <p:spPr>
          <a:xfrm flipV="1">
            <a:off x="6783111"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A12D280C-0BFE-4BC4-A458-0D6D9A05D3AB}"/>
              </a:ext>
            </a:extLst>
          </p:cNvPr>
          <p:cNvCxnSpPr/>
          <p:nvPr/>
        </p:nvCxnSpPr>
        <p:spPr>
          <a:xfrm flipV="1">
            <a:off x="6891546"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ector recto 104">
            <a:extLst>
              <a:ext uri="{FF2B5EF4-FFF2-40B4-BE49-F238E27FC236}">
                <a16:creationId xmlns:a16="http://schemas.microsoft.com/office/drawing/2014/main" id="{DCC01AB4-FF9E-47F7-859E-45BB677E1770}"/>
              </a:ext>
            </a:extLst>
          </p:cNvPr>
          <p:cNvCxnSpPr>
            <a:cxnSpLocks/>
          </p:cNvCxnSpPr>
          <p:nvPr/>
        </p:nvCxnSpPr>
        <p:spPr>
          <a:xfrm flipH="1">
            <a:off x="6783111" y="555002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FE013D6A-FD80-4191-B070-ADB17D2AD58A}"/>
              </a:ext>
            </a:extLst>
          </p:cNvPr>
          <p:cNvCxnSpPr>
            <a:cxnSpLocks/>
          </p:cNvCxnSpPr>
          <p:nvPr/>
        </p:nvCxnSpPr>
        <p:spPr>
          <a:xfrm flipH="1">
            <a:off x="6888615" y="59312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ector recto 106">
            <a:extLst>
              <a:ext uri="{FF2B5EF4-FFF2-40B4-BE49-F238E27FC236}">
                <a16:creationId xmlns:a16="http://schemas.microsoft.com/office/drawing/2014/main" id="{25670AC3-3494-4FE2-962F-D4C89AA668B8}"/>
              </a:ext>
            </a:extLst>
          </p:cNvPr>
          <p:cNvCxnSpPr/>
          <p:nvPr/>
        </p:nvCxnSpPr>
        <p:spPr>
          <a:xfrm flipV="1">
            <a:off x="6997058"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5110A678-6F1A-41E4-B5A6-8891263591D9}"/>
              </a:ext>
            </a:extLst>
          </p:cNvPr>
          <p:cNvCxnSpPr/>
          <p:nvPr/>
        </p:nvCxnSpPr>
        <p:spPr>
          <a:xfrm flipV="1">
            <a:off x="7105493"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a16="http://schemas.microsoft.com/office/drawing/2014/main" id="{618A208C-ED73-4FAC-A4BE-6CE898A08CA4}"/>
              </a:ext>
            </a:extLst>
          </p:cNvPr>
          <p:cNvCxnSpPr>
            <a:cxnSpLocks/>
          </p:cNvCxnSpPr>
          <p:nvPr/>
        </p:nvCxnSpPr>
        <p:spPr>
          <a:xfrm flipH="1">
            <a:off x="6997058" y="555002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90058C70-F0AC-4ECD-9CC9-F481D103952E}"/>
              </a:ext>
            </a:extLst>
          </p:cNvPr>
          <p:cNvCxnSpPr>
            <a:cxnSpLocks/>
          </p:cNvCxnSpPr>
          <p:nvPr/>
        </p:nvCxnSpPr>
        <p:spPr>
          <a:xfrm flipH="1">
            <a:off x="7102562" y="59312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ector recto 110">
            <a:extLst>
              <a:ext uri="{FF2B5EF4-FFF2-40B4-BE49-F238E27FC236}">
                <a16:creationId xmlns:a16="http://schemas.microsoft.com/office/drawing/2014/main" id="{B0998A6D-3871-4694-BB6E-28B32CD63DB3}"/>
              </a:ext>
            </a:extLst>
          </p:cNvPr>
          <p:cNvCxnSpPr/>
          <p:nvPr/>
        </p:nvCxnSpPr>
        <p:spPr>
          <a:xfrm flipV="1">
            <a:off x="7211003"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ector recto 111">
            <a:extLst>
              <a:ext uri="{FF2B5EF4-FFF2-40B4-BE49-F238E27FC236}">
                <a16:creationId xmlns:a16="http://schemas.microsoft.com/office/drawing/2014/main" id="{EAE06880-336B-4966-B796-F672D57DEBA4}"/>
              </a:ext>
            </a:extLst>
          </p:cNvPr>
          <p:cNvCxnSpPr/>
          <p:nvPr/>
        </p:nvCxnSpPr>
        <p:spPr>
          <a:xfrm flipV="1">
            <a:off x="7319438"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2C8F051E-2A06-4C9D-A893-0D90039C0810}"/>
              </a:ext>
            </a:extLst>
          </p:cNvPr>
          <p:cNvCxnSpPr>
            <a:cxnSpLocks/>
          </p:cNvCxnSpPr>
          <p:nvPr/>
        </p:nvCxnSpPr>
        <p:spPr>
          <a:xfrm flipH="1">
            <a:off x="7211003" y="555002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ector recto 113">
            <a:extLst>
              <a:ext uri="{FF2B5EF4-FFF2-40B4-BE49-F238E27FC236}">
                <a16:creationId xmlns:a16="http://schemas.microsoft.com/office/drawing/2014/main" id="{DBABEC44-2D5A-468D-9880-DED76D5D31A4}"/>
              </a:ext>
            </a:extLst>
          </p:cNvPr>
          <p:cNvCxnSpPr>
            <a:cxnSpLocks/>
          </p:cNvCxnSpPr>
          <p:nvPr/>
        </p:nvCxnSpPr>
        <p:spPr>
          <a:xfrm flipH="1">
            <a:off x="7316507" y="59312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id="{CE7C3F63-C47D-42AD-B65F-D88C2D097BB9}"/>
              </a:ext>
            </a:extLst>
          </p:cNvPr>
          <p:cNvCxnSpPr/>
          <p:nvPr/>
        </p:nvCxnSpPr>
        <p:spPr>
          <a:xfrm flipV="1">
            <a:off x="7424950"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ector recto 115">
            <a:extLst>
              <a:ext uri="{FF2B5EF4-FFF2-40B4-BE49-F238E27FC236}">
                <a16:creationId xmlns:a16="http://schemas.microsoft.com/office/drawing/2014/main" id="{487E6025-AA6D-490C-A0FD-30E58F0833F2}"/>
              </a:ext>
            </a:extLst>
          </p:cNvPr>
          <p:cNvCxnSpPr/>
          <p:nvPr/>
        </p:nvCxnSpPr>
        <p:spPr>
          <a:xfrm flipV="1">
            <a:off x="7533385"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id="{7C2E8C08-62DA-4F9C-9DBA-7AA42DC54E4F}"/>
              </a:ext>
            </a:extLst>
          </p:cNvPr>
          <p:cNvCxnSpPr>
            <a:cxnSpLocks/>
          </p:cNvCxnSpPr>
          <p:nvPr/>
        </p:nvCxnSpPr>
        <p:spPr>
          <a:xfrm flipH="1">
            <a:off x="7424950" y="555002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ector recto 117">
            <a:extLst>
              <a:ext uri="{FF2B5EF4-FFF2-40B4-BE49-F238E27FC236}">
                <a16:creationId xmlns:a16="http://schemas.microsoft.com/office/drawing/2014/main" id="{DD08016D-36D9-47E8-A464-54E1FD768BB4}"/>
              </a:ext>
            </a:extLst>
          </p:cNvPr>
          <p:cNvCxnSpPr>
            <a:cxnSpLocks/>
          </p:cNvCxnSpPr>
          <p:nvPr/>
        </p:nvCxnSpPr>
        <p:spPr>
          <a:xfrm flipH="1">
            <a:off x="7530454" y="59312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a16="http://schemas.microsoft.com/office/drawing/2014/main" id="{E40356E6-B0AB-4A54-B559-12A6A8E6F2B8}"/>
              </a:ext>
            </a:extLst>
          </p:cNvPr>
          <p:cNvCxnSpPr/>
          <p:nvPr/>
        </p:nvCxnSpPr>
        <p:spPr>
          <a:xfrm flipV="1">
            <a:off x="7643757"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ector recto 135">
            <a:extLst>
              <a:ext uri="{FF2B5EF4-FFF2-40B4-BE49-F238E27FC236}">
                <a16:creationId xmlns:a16="http://schemas.microsoft.com/office/drawing/2014/main" id="{0EA42A23-5FFB-466A-B0B3-721C9FF7C543}"/>
              </a:ext>
            </a:extLst>
          </p:cNvPr>
          <p:cNvCxnSpPr/>
          <p:nvPr/>
        </p:nvCxnSpPr>
        <p:spPr>
          <a:xfrm flipV="1">
            <a:off x="7752192"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Conector recto 136">
            <a:extLst>
              <a:ext uri="{FF2B5EF4-FFF2-40B4-BE49-F238E27FC236}">
                <a16:creationId xmlns:a16="http://schemas.microsoft.com/office/drawing/2014/main" id="{E921ABF4-879A-4CEA-813A-D8F3A6979EE1}"/>
              </a:ext>
            </a:extLst>
          </p:cNvPr>
          <p:cNvCxnSpPr>
            <a:cxnSpLocks/>
          </p:cNvCxnSpPr>
          <p:nvPr/>
        </p:nvCxnSpPr>
        <p:spPr>
          <a:xfrm flipH="1">
            <a:off x="7643757" y="555002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Conector recto 137">
            <a:extLst>
              <a:ext uri="{FF2B5EF4-FFF2-40B4-BE49-F238E27FC236}">
                <a16:creationId xmlns:a16="http://schemas.microsoft.com/office/drawing/2014/main" id="{BAB64C1F-FC10-4C16-9253-FC720EA225CF}"/>
              </a:ext>
            </a:extLst>
          </p:cNvPr>
          <p:cNvCxnSpPr>
            <a:cxnSpLocks/>
          </p:cNvCxnSpPr>
          <p:nvPr/>
        </p:nvCxnSpPr>
        <p:spPr>
          <a:xfrm flipH="1">
            <a:off x="7749261" y="59312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ector recto 138">
            <a:extLst>
              <a:ext uri="{FF2B5EF4-FFF2-40B4-BE49-F238E27FC236}">
                <a16:creationId xmlns:a16="http://schemas.microsoft.com/office/drawing/2014/main" id="{66CCBD12-E89A-4AA0-B442-F591955B8F75}"/>
              </a:ext>
            </a:extLst>
          </p:cNvPr>
          <p:cNvCxnSpPr/>
          <p:nvPr/>
        </p:nvCxnSpPr>
        <p:spPr>
          <a:xfrm flipV="1">
            <a:off x="7857704"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Conector recto 139">
            <a:extLst>
              <a:ext uri="{FF2B5EF4-FFF2-40B4-BE49-F238E27FC236}">
                <a16:creationId xmlns:a16="http://schemas.microsoft.com/office/drawing/2014/main" id="{9C69C8A8-0931-4834-8E5F-8875844D72BD}"/>
              </a:ext>
            </a:extLst>
          </p:cNvPr>
          <p:cNvCxnSpPr/>
          <p:nvPr/>
        </p:nvCxnSpPr>
        <p:spPr>
          <a:xfrm flipV="1">
            <a:off x="7966139"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ector recto 140">
            <a:extLst>
              <a:ext uri="{FF2B5EF4-FFF2-40B4-BE49-F238E27FC236}">
                <a16:creationId xmlns:a16="http://schemas.microsoft.com/office/drawing/2014/main" id="{8C9D22C2-4709-4EF4-9856-F702E9EB6654}"/>
              </a:ext>
            </a:extLst>
          </p:cNvPr>
          <p:cNvCxnSpPr>
            <a:cxnSpLocks/>
          </p:cNvCxnSpPr>
          <p:nvPr/>
        </p:nvCxnSpPr>
        <p:spPr>
          <a:xfrm flipH="1">
            <a:off x="7857704" y="555002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510F60D4-A543-43D0-A87B-71CD2CA1F709}"/>
              </a:ext>
            </a:extLst>
          </p:cNvPr>
          <p:cNvCxnSpPr>
            <a:cxnSpLocks/>
          </p:cNvCxnSpPr>
          <p:nvPr/>
        </p:nvCxnSpPr>
        <p:spPr>
          <a:xfrm flipH="1">
            <a:off x="7963208" y="59312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Conector recto 142">
            <a:extLst>
              <a:ext uri="{FF2B5EF4-FFF2-40B4-BE49-F238E27FC236}">
                <a16:creationId xmlns:a16="http://schemas.microsoft.com/office/drawing/2014/main" id="{DC88EA32-0742-4172-A43B-8CAB054DA62B}"/>
              </a:ext>
            </a:extLst>
          </p:cNvPr>
          <p:cNvCxnSpPr/>
          <p:nvPr/>
        </p:nvCxnSpPr>
        <p:spPr>
          <a:xfrm flipV="1">
            <a:off x="8071649"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Conector recto 143">
            <a:extLst>
              <a:ext uri="{FF2B5EF4-FFF2-40B4-BE49-F238E27FC236}">
                <a16:creationId xmlns:a16="http://schemas.microsoft.com/office/drawing/2014/main" id="{2CB9C1C0-8096-47FF-AE61-015CE7B0EEF4}"/>
              </a:ext>
            </a:extLst>
          </p:cNvPr>
          <p:cNvCxnSpPr/>
          <p:nvPr/>
        </p:nvCxnSpPr>
        <p:spPr>
          <a:xfrm flipV="1">
            <a:off x="8180084"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ector recto 144">
            <a:extLst>
              <a:ext uri="{FF2B5EF4-FFF2-40B4-BE49-F238E27FC236}">
                <a16:creationId xmlns:a16="http://schemas.microsoft.com/office/drawing/2014/main" id="{7D61CB3D-D328-478C-8461-E0B3639878E5}"/>
              </a:ext>
            </a:extLst>
          </p:cNvPr>
          <p:cNvCxnSpPr>
            <a:cxnSpLocks/>
          </p:cNvCxnSpPr>
          <p:nvPr/>
        </p:nvCxnSpPr>
        <p:spPr>
          <a:xfrm flipH="1">
            <a:off x="8071649" y="555002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ector recto 145">
            <a:extLst>
              <a:ext uri="{FF2B5EF4-FFF2-40B4-BE49-F238E27FC236}">
                <a16:creationId xmlns:a16="http://schemas.microsoft.com/office/drawing/2014/main" id="{A58E39F5-E4A5-4B51-9C38-A0040BE1158C}"/>
              </a:ext>
            </a:extLst>
          </p:cNvPr>
          <p:cNvCxnSpPr>
            <a:cxnSpLocks/>
          </p:cNvCxnSpPr>
          <p:nvPr/>
        </p:nvCxnSpPr>
        <p:spPr>
          <a:xfrm flipH="1">
            <a:off x="8177153" y="59312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Conector recto 146">
            <a:extLst>
              <a:ext uri="{FF2B5EF4-FFF2-40B4-BE49-F238E27FC236}">
                <a16:creationId xmlns:a16="http://schemas.microsoft.com/office/drawing/2014/main" id="{4C536E0A-DD52-4AD1-B1DE-56AF7FD10BE6}"/>
              </a:ext>
            </a:extLst>
          </p:cNvPr>
          <p:cNvCxnSpPr/>
          <p:nvPr/>
        </p:nvCxnSpPr>
        <p:spPr>
          <a:xfrm flipV="1">
            <a:off x="8285596" y="5543536"/>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ector recto 147">
            <a:extLst>
              <a:ext uri="{FF2B5EF4-FFF2-40B4-BE49-F238E27FC236}">
                <a16:creationId xmlns:a16="http://schemas.microsoft.com/office/drawing/2014/main" id="{4172B4B3-F5D5-44BC-9743-735805264711}"/>
              </a:ext>
            </a:extLst>
          </p:cNvPr>
          <p:cNvCxnSpPr/>
          <p:nvPr/>
        </p:nvCxnSpPr>
        <p:spPr>
          <a:xfrm flipV="1">
            <a:off x="8394031"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Conector recto 148">
            <a:extLst>
              <a:ext uri="{FF2B5EF4-FFF2-40B4-BE49-F238E27FC236}">
                <a16:creationId xmlns:a16="http://schemas.microsoft.com/office/drawing/2014/main" id="{752F93AD-EE51-4310-B79B-D61F66D6BF8B}"/>
              </a:ext>
            </a:extLst>
          </p:cNvPr>
          <p:cNvCxnSpPr>
            <a:cxnSpLocks/>
          </p:cNvCxnSpPr>
          <p:nvPr/>
        </p:nvCxnSpPr>
        <p:spPr>
          <a:xfrm flipH="1">
            <a:off x="8285596" y="555002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ector recto 149">
            <a:extLst>
              <a:ext uri="{FF2B5EF4-FFF2-40B4-BE49-F238E27FC236}">
                <a16:creationId xmlns:a16="http://schemas.microsoft.com/office/drawing/2014/main" id="{41812771-1AB8-494C-AFB4-5BEBE5941304}"/>
              </a:ext>
            </a:extLst>
          </p:cNvPr>
          <p:cNvCxnSpPr>
            <a:cxnSpLocks/>
          </p:cNvCxnSpPr>
          <p:nvPr/>
        </p:nvCxnSpPr>
        <p:spPr>
          <a:xfrm flipH="1">
            <a:off x="8391100" y="5931206"/>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ector recto 150">
            <a:extLst>
              <a:ext uri="{FF2B5EF4-FFF2-40B4-BE49-F238E27FC236}">
                <a16:creationId xmlns:a16="http://schemas.microsoft.com/office/drawing/2014/main" id="{A9BC9E4E-0C4B-46D1-992A-BB75DCA38842}"/>
              </a:ext>
            </a:extLst>
          </p:cNvPr>
          <p:cNvCxnSpPr/>
          <p:nvPr/>
        </p:nvCxnSpPr>
        <p:spPr>
          <a:xfrm flipV="1">
            <a:off x="8504403"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Conector recto 151">
            <a:extLst>
              <a:ext uri="{FF2B5EF4-FFF2-40B4-BE49-F238E27FC236}">
                <a16:creationId xmlns:a16="http://schemas.microsoft.com/office/drawing/2014/main" id="{2CF479A6-0644-48BA-BDA1-066A15344188}"/>
              </a:ext>
            </a:extLst>
          </p:cNvPr>
          <p:cNvCxnSpPr/>
          <p:nvPr/>
        </p:nvCxnSpPr>
        <p:spPr>
          <a:xfrm flipV="1">
            <a:off x="8612838" y="5556504"/>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Conector recto 152">
            <a:extLst>
              <a:ext uri="{FF2B5EF4-FFF2-40B4-BE49-F238E27FC236}">
                <a16:creationId xmlns:a16="http://schemas.microsoft.com/office/drawing/2014/main" id="{A96BEB8F-D597-47A1-A34B-7BCE8BCFBD0D}"/>
              </a:ext>
            </a:extLst>
          </p:cNvPr>
          <p:cNvCxnSpPr>
            <a:cxnSpLocks/>
          </p:cNvCxnSpPr>
          <p:nvPr/>
        </p:nvCxnSpPr>
        <p:spPr>
          <a:xfrm flipH="1">
            <a:off x="8504403" y="5556504"/>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Conector recto 153">
            <a:extLst>
              <a:ext uri="{FF2B5EF4-FFF2-40B4-BE49-F238E27FC236}">
                <a16:creationId xmlns:a16="http://schemas.microsoft.com/office/drawing/2014/main" id="{92A6A427-31F0-4077-9305-6F1410044EF6}"/>
              </a:ext>
            </a:extLst>
          </p:cNvPr>
          <p:cNvCxnSpPr>
            <a:cxnSpLocks/>
          </p:cNvCxnSpPr>
          <p:nvPr/>
        </p:nvCxnSpPr>
        <p:spPr>
          <a:xfrm flipH="1">
            <a:off x="8609907" y="593769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Conector recto 154">
            <a:extLst>
              <a:ext uri="{FF2B5EF4-FFF2-40B4-BE49-F238E27FC236}">
                <a16:creationId xmlns:a16="http://schemas.microsoft.com/office/drawing/2014/main" id="{DE1906A7-8042-4A13-9C3D-4096354F3737}"/>
              </a:ext>
            </a:extLst>
          </p:cNvPr>
          <p:cNvCxnSpPr/>
          <p:nvPr/>
        </p:nvCxnSpPr>
        <p:spPr>
          <a:xfrm flipV="1">
            <a:off x="8718350"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cto 155">
            <a:extLst>
              <a:ext uri="{FF2B5EF4-FFF2-40B4-BE49-F238E27FC236}">
                <a16:creationId xmlns:a16="http://schemas.microsoft.com/office/drawing/2014/main" id="{26D1EE9B-ED7E-4AB4-A608-D8CC8256C422}"/>
              </a:ext>
            </a:extLst>
          </p:cNvPr>
          <p:cNvCxnSpPr/>
          <p:nvPr/>
        </p:nvCxnSpPr>
        <p:spPr>
          <a:xfrm flipV="1">
            <a:off x="8826785" y="5556504"/>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cto 156">
            <a:extLst>
              <a:ext uri="{FF2B5EF4-FFF2-40B4-BE49-F238E27FC236}">
                <a16:creationId xmlns:a16="http://schemas.microsoft.com/office/drawing/2014/main" id="{DD0D4BF0-91C7-4C7B-8560-AA044643BAA2}"/>
              </a:ext>
            </a:extLst>
          </p:cNvPr>
          <p:cNvCxnSpPr>
            <a:cxnSpLocks/>
          </p:cNvCxnSpPr>
          <p:nvPr/>
        </p:nvCxnSpPr>
        <p:spPr>
          <a:xfrm flipH="1">
            <a:off x="8718350" y="5556504"/>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cto 157">
            <a:extLst>
              <a:ext uri="{FF2B5EF4-FFF2-40B4-BE49-F238E27FC236}">
                <a16:creationId xmlns:a16="http://schemas.microsoft.com/office/drawing/2014/main" id="{2988CD99-62D6-489C-BFE8-807FF4C5CEAC}"/>
              </a:ext>
            </a:extLst>
          </p:cNvPr>
          <p:cNvCxnSpPr>
            <a:cxnSpLocks/>
          </p:cNvCxnSpPr>
          <p:nvPr/>
        </p:nvCxnSpPr>
        <p:spPr>
          <a:xfrm flipH="1">
            <a:off x="8823854" y="593769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cto 158">
            <a:extLst>
              <a:ext uri="{FF2B5EF4-FFF2-40B4-BE49-F238E27FC236}">
                <a16:creationId xmlns:a16="http://schemas.microsoft.com/office/drawing/2014/main" id="{03C397FC-59A6-484D-8471-E88EFFD7D068}"/>
              </a:ext>
            </a:extLst>
          </p:cNvPr>
          <p:cNvCxnSpPr/>
          <p:nvPr/>
        </p:nvCxnSpPr>
        <p:spPr>
          <a:xfrm flipV="1">
            <a:off x="8932295" y="5550020"/>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cto 159">
            <a:extLst>
              <a:ext uri="{FF2B5EF4-FFF2-40B4-BE49-F238E27FC236}">
                <a16:creationId xmlns:a16="http://schemas.microsoft.com/office/drawing/2014/main" id="{78A7330F-84AE-48AF-8E13-AE0811942F17}"/>
              </a:ext>
            </a:extLst>
          </p:cNvPr>
          <p:cNvCxnSpPr/>
          <p:nvPr/>
        </p:nvCxnSpPr>
        <p:spPr>
          <a:xfrm flipV="1">
            <a:off x="9040730" y="5556504"/>
            <a:ext cx="0" cy="38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Conector recto 160">
            <a:extLst>
              <a:ext uri="{FF2B5EF4-FFF2-40B4-BE49-F238E27FC236}">
                <a16:creationId xmlns:a16="http://schemas.microsoft.com/office/drawing/2014/main" id="{F98853AE-98B8-4521-BC52-71269A1A3629}"/>
              </a:ext>
            </a:extLst>
          </p:cNvPr>
          <p:cNvCxnSpPr>
            <a:cxnSpLocks/>
          </p:cNvCxnSpPr>
          <p:nvPr/>
        </p:nvCxnSpPr>
        <p:spPr>
          <a:xfrm flipH="1">
            <a:off x="8932295" y="5556504"/>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ector recto 161">
            <a:extLst>
              <a:ext uri="{FF2B5EF4-FFF2-40B4-BE49-F238E27FC236}">
                <a16:creationId xmlns:a16="http://schemas.microsoft.com/office/drawing/2014/main" id="{9AB8BE2A-B165-42C3-87B0-B9FEE1DDB6F5}"/>
              </a:ext>
            </a:extLst>
          </p:cNvPr>
          <p:cNvCxnSpPr>
            <a:cxnSpLocks/>
          </p:cNvCxnSpPr>
          <p:nvPr/>
        </p:nvCxnSpPr>
        <p:spPr>
          <a:xfrm flipH="1">
            <a:off x="9037799" y="5937690"/>
            <a:ext cx="113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125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ltLang="es-ES" dirty="0"/>
              <a:t>Sincronismo en Ethernet</a:t>
            </a:r>
            <a:endParaRPr lang="es-UY" dirty="0"/>
          </a:p>
        </p:txBody>
      </p:sp>
      <p:pic>
        <p:nvPicPr>
          <p:cNvPr id="4" name="Imagen 3"/>
          <p:cNvPicPr>
            <a:picLocks noChangeAspect="1"/>
          </p:cNvPicPr>
          <p:nvPr/>
        </p:nvPicPr>
        <p:blipFill>
          <a:blip r:embed="rId2"/>
          <a:stretch>
            <a:fillRect/>
          </a:stretch>
        </p:blipFill>
        <p:spPr>
          <a:xfrm>
            <a:off x="2527003" y="1765173"/>
            <a:ext cx="6841145" cy="3888432"/>
          </a:xfrm>
          <a:prstGeom prst="rect">
            <a:avLst/>
          </a:prstGeom>
        </p:spPr>
      </p:pic>
      <p:sp>
        <p:nvSpPr>
          <p:cNvPr id="5" name="Rectángulo 4"/>
          <p:cNvSpPr/>
          <p:nvPr/>
        </p:nvSpPr>
        <p:spPr>
          <a:xfrm>
            <a:off x="4598585" y="1303508"/>
            <a:ext cx="2697983" cy="461665"/>
          </a:xfrm>
          <a:prstGeom prst="rect">
            <a:avLst/>
          </a:prstGeom>
        </p:spPr>
        <p:txBody>
          <a:bodyPr wrap="none">
            <a:spAutoFit/>
          </a:bodyPr>
          <a:lstStyle/>
          <a:p>
            <a:r>
              <a:rPr lang="es-ES" altLang="es-ES" sz="2400" dirty="0"/>
              <a:t>Ethernet Tradicional</a:t>
            </a:r>
            <a:endParaRPr lang="es-UY" sz="2400" dirty="0"/>
          </a:p>
        </p:txBody>
      </p:sp>
    </p:spTree>
    <p:extLst>
      <p:ext uri="{BB962C8B-B14F-4D97-AF65-F5344CB8AC3E}">
        <p14:creationId xmlns:p14="http://schemas.microsoft.com/office/powerpoint/2010/main" val="22741632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D04628-DCF1-4A32-86D6-52CACD6B55D1}"/>
              </a:ext>
            </a:extLst>
          </p:cNvPr>
          <p:cNvSpPr>
            <a:spLocks noGrp="1"/>
          </p:cNvSpPr>
          <p:nvPr>
            <p:ph type="title"/>
          </p:nvPr>
        </p:nvSpPr>
        <p:spPr/>
        <p:txBody>
          <a:bodyPr>
            <a:normAutofit fontScale="90000"/>
          </a:bodyPr>
          <a:lstStyle/>
          <a:p>
            <a:r>
              <a:rPr lang="es-ES" altLang="es-ES" dirty="0" err="1"/>
              <a:t>SyncE</a:t>
            </a:r>
            <a:r>
              <a:rPr lang="es-ES" altLang="es-ES" dirty="0"/>
              <a:t>: ITU-T G.8264</a:t>
            </a:r>
            <a:br>
              <a:rPr lang="es-ES" altLang="es-ES" dirty="0"/>
            </a:br>
            <a:r>
              <a:rPr lang="en-US" altLang="es-ES" sz="2700" dirty="0"/>
              <a:t>Distribution of timing information through packet networks</a:t>
            </a:r>
            <a:endParaRPr lang="es-ES" dirty="0"/>
          </a:p>
        </p:txBody>
      </p:sp>
      <p:sp>
        <p:nvSpPr>
          <p:cNvPr id="6" name="Marcador de contenido 5">
            <a:extLst>
              <a:ext uri="{FF2B5EF4-FFF2-40B4-BE49-F238E27FC236}">
                <a16:creationId xmlns:a16="http://schemas.microsoft.com/office/drawing/2014/main" id="{50BF9A38-0942-4667-8035-CD8B5B5AB4DF}"/>
              </a:ext>
            </a:extLst>
          </p:cNvPr>
          <p:cNvSpPr>
            <a:spLocks noGrp="1"/>
          </p:cNvSpPr>
          <p:nvPr>
            <p:ph idx="1"/>
          </p:nvPr>
        </p:nvSpPr>
        <p:spPr/>
        <p:txBody>
          <a:bodyPr/>
          <a:lstStyle/>
          <a:p>
            <a:r>
              <a:rPr lang="es-ES" altLang="es-ES" dirty="0"/>
              <a:t>ITU-T G.8264 define un mecanismo de transmisión de información de reloj precisa de forma de transmitir información de frecuencia (como en SDH)</a:t>
            </a:r>
          </a:p>
          <a:p>
            <a:endParaRPr lang="es-ES" dirty="0"/>
          </a:p>
        </p:txBody>
      </p:sp>
      <p:pic>
        <p:nvPicPr>
          <p:cNvPr id="4" name="Imagen 3">
            <a:extLst>
              <a:ext uri="{FF2B5EF4-FFF2-40B4-BE49-F238E27FC236}">
                <a16:creationId xmlns:a16="http://schemas.microsoft.com/office/drawing/2014/main" id="{225EB531-54F3-486E-AC26-734318D55A6B}"/>
              </a:ext>
            </a:extLst>
          </p:cNvPr>
          <p:cNvPicPr>
            <a:picLocks noChangeAspect="1"/>
          </p:cNvPicPr>
          <p:nvPr/>
        </p:nvPicPr>
        <p:blipFill>
          <a:blip r:embed="rId2"/>
          <a:stretch>
            <a:fillRect/>
          </a:stretch>
        </p:blipFill>
        <p:spPr>
          <a:xfrm>
            <a:off x="735160" y="2325279"/>
            <a:ext cx="10782639" cy="2747509"/>
          </a:xfrm>
          <a:prstGeom prst="rect">
            <a:avLst/>
          </a:prstGeom>
        </p:spPr>
      </p:pic>
      <p:sp>
        <p:nvSpPr>
          <p:cNvPr id="5" name="Rectángulo 4">
            <a:extLst>
              <a:ext uri="{FF2B5EF4-FFF2-40B4-BE49-F238E27FC236}">
                <a16:creationId xmlns:a16="http://schemas.microsoft.com/office/drawing/2014/main" id="{01C32B17-619F-4B8D-83AF-CC099D8C7D6C}"/>
              </a:ext>
            </a:extLst>
          </p:cNvPr>
          <p:cNvSpPr/>
          <p:nvPr/>
        </p:nvSpPr>
        <p:spPr>
          <a:xfrm>
            <a:off x="8939720" y="5246524"/>
            <a:ext cx="3096145" cy="1061829"/>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n-US" sz="1050" dirty="0">
                <a:solidFill>
                  <a:srgbClr val="000000"/>
                </a:solidFill>
                <a:latin typeface="DIN"/>
              </a:rPr>
              <a:t>A Survey of Clock Synchronization Over Packet-Switched Networks</a:t>
            </a:r>
            <a:r>
              <a:rPr lang="es-ES" sz="1050" dirty="0">
                <a:solidFill>
                  <a:srgbClr val="000000"/>
                </a:solidFill>
                <a:latin typeface="DIN"/>
              </a:rPr>
              <a:t>”, Martin </a:t>
            </a:r>
            <a:r>
              <a:rPr lang="es-ES" sz="1050" dirty="0" err="1">
                <a:solidFill>
                  <a:srgbClr val="000000"/>
                </a:solidFill>
                <a:latin typeface="DIN"/>
              </a:rPr>
              <a:t>Lévesque</a:t>
            </a:r>
            <a:r>
              <a:rPr lang="es-ES" sz="1050" dirty="0">
                <a:solidFill>
                  <a:srgbClr val="000000"/>
                </a:solidFill>
                <a:latin typeface="DIN"/>
              </a:rPr>
              <a:t> and David </a:t>
            </a:r>
            <a:r>
              <a:rPr lang="es-ES" sz="1050" dirty="0" err="1">
                <a:solidFill>
                  <a:srgbClr val="000000"/>
                </a:solidFill>
                <a:latin typeface="DIN"/>
              </a:rPr>
              <a:t>Tipper</a:t>
            </a:r>
            <a:r>
              <a:rPr lang="es-ES" sz="1050" dirty="0">
                <a:solidFill>
                  <a:srgbClr val="000000"/>
                </a:solidFill>
                <a:latin typeface="DIN"/>
              </a:rPr>
              <a:t>, IEEE COMMUNICATIONS SURVEYS &amp; TUTORIALS, VOL. 18, NO. 4, FOURTH QUARTER 2016</a:t>
            </a:r>
          </a:p>
        </p:txBody>
      </p:sp>
    </p:spTree>
    <p:extLst>
      <p:ext uri="{BB962C8B-B14F-4D97-AF65-F5344CB8AC3E}">
        <p14:creationId xmlns:p14="http://schemas.microsoft.com/office/powerpoint/2010/main" val="24758830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altLang="es-ES" dirty="0" err="1"/>
              <a:t>SyncE</a:t>
            </a:r>
            <a:r>
              <a:rPr lang="es-ES" altLang="es-ES" dirty="0"/>
              <a:t>: ITU-T G.8264</a:t>
            </a:r>
            <a:br>
              <a:rPr lang="es-ES" altLang="es-ES" dirty="0"/>
            </a:br>
            <a:r>
              <a:rPr lang="en-US" altLang="es-ES" sz="2700" dirty="0"/>
              <a:t>Distribution of timing information through packet networks</a:t>
            </a:r>
            <a:endParaRPr lang="es-UY" dirty="0"/>
          </a:p>
        </p:txBody>
      </p:sp>
      <p:pic>
        <p:nvPicPr>
          <p:cNvPr id="3" name="Imagen 2"/>
          <p:cNvPicPr>
            <a:picLocks noChangeAspect="1"/>
          </p:cNvPicPr>
          <p:nvPr/>
        </p:nvPicPr>
        <p:blipFill>
          <a:blip r:embed="rId2"/>
          <a:stretch>
            <a:fillRect/>
          </a:stretch>
        </p:blipFill>
        <p:spPr>
          <a:xfrm>
            <a:off x="3229878" y="2156342"/>
            <a:ext cx="6906631" cy="3672408"/>
          </a:xfrm>
          <a:prstGeom prst="rect">
            <a:avLst/>
          </a:prstGeom>
        </p:spPr>
      </p:pic>
      <p:sp>
        <p:nvSpPr>
          <p:cNvPr id="5" name="Rectángulo 4"/>
          <p:cNvSpPr/>
          <p:nvPr/>
        </p:nvSpPr>
        <p:spPr>
          <a:xfrm>
            <a:off x="4319119" y="1325345"/>
            <a:ext cx="4054708" cy="830997"/>
          </a:xfrm>
          <a:prstGeom prst="rect">
            <a:avLst/>
          </a:prstGeom>
        </p:spPr>
        <p:txBody>
          <a:bodyPr wrap="square">
            <a:spAutoFit/>
          </a:bodyPr>
          <a:lstStyle/>
          <a:p>
            <a:pPr algn="ctr"/>
            <a:r>
              <a:rPr lang="es-ES" altLang="es-ES" sz="2400" dirty="0" err="1"/>
              <a:t>SyncE</a:t>
            </a:r>
            <a:r>
              <a:rPr lang="es-ES" altLang="es-ES" sz="2400" dirty="0"/>
              <a:t>, tomando como referencia un puerto de </a:t>
            </a:r>
            <a:r>
              <a:rPr lang="es-ES" altLang="es-ES" sz="2400" dirty="0" err="1"/>
              <a:t>Tx</a:t>
            </a:r>
            <a:r>
              <a:rPr lang="es-ES" altLang="es-ES" sz="2400" dirty="0"/>
              <a:t>/</a:t>
            </a:r>
            <a:r>
              <a:rPr lang="es-ES" altLang="es-ES" sz="2400" dirty="0" err="1"/>
              <a:t>Rx</a:t>
            </a:r>
            <a:endParaRPr lang="es-UY" sz="2400" dirty="0"/>
          </a:p>
        </p:txBody>
      </p:sp>
      <p:sp>
        <p:nvSpPr>
          <p:cNvPr id="9" name="Rectángulo 8">
            <a:extLst>
              <a:ext uri="{FF2B5EF4-FFF2-40B4-BE49-F238E27FC236}">
                <a16:creationId xmlns:a16="http://schemas.microsoft.com/office/drawing/2014/main" id="{9CDC832C-F2AB-4561-AFA1-2F9A94B129F2}"/>
              </a:ext>
            </a:extLst>
          </p:cNvPr>
          <p:cNvSpPr/>
          <p:nvPr/>
        </p:nvSpPr>
        <p:spPr>
          <a:xfrm>
            <a:off x="7879404" y="5858104"/>
            <a:ext cx="4312596"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Synchronizing</a:t>
            </a:r>
            <a:r>
              <a:rPr lang="es-ES" sz="1050" dirty="0">
                <a:solidFill>
                  <a:srgbClr val="000000"/>
                </a:solidFill>
                <a:latin typeface="DIN"/>
              </a:rPr>
              <a:t> IP Mobile Networks”, </a:t>
            </a:r>
            <a:r>
              <a:rPr lang="es-ES" sz="1050" dirty="0" err="1">
                <a:solidFill>
                  <a:srgbClr val="000000"/>
                </a:solidFill>
                <a:latin typeface="DIN"/>
              </a:rPr>
              <a:t>Symmetricom</a:t>
            </a:r>
            <a:endParaRPr lang="es-ES" sz="1050" dirty="0">
              <a:solidFill>
                <a:srgbClr val="000000"/>
              </a:solidFill>
              <a:latin typeface="DIN"/>
            </a:endParaRPr>
          </a:p>
        </p:txBody>
      </p:sp>
    </p:spTree>
    <p:extLst>
      <p:ext uri="{BB962C8B-B14F-4D97-AF65-F5344CB8AC3E}">
        <p14:creationId xmlns:p14="http://schemas.microsoft.com/office/powerpoint/2010/main" val="3607102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ltLang="es-ES" dirty="0" err="1"/>
              <a:t>SyncE</a:t>
            </a:r>
            <a:endParaRPr lang="es-UY" dirty="0"/>
          </a:p>
        </p:txBody>
      </p:sp>
      <p:sp>
        <p:nvSpPr>
          <p:cNvPr id="5" name="Rectángulo 4"/>
          <p:cNvSpPr/>
          <p:nvPr/>
        </p:nvSpPr>
        <p:spPr>
          <a:xfrm>
            <a:off x="2206244" y="1279824"/>
            <a:ext cx="7779509" cy="830997"/>
          </a:xfrm>
          <a:prstGeom prst="rect">
            <a:avLst/>
          </a:prstGeom>
        </p:spPr>
        <p:txBody>
          <a:bodyPr wrap="square">
            <a:spAutoFit/>
          </a:bodyPr>
          <a:lstStyle/>
          <a:p>
            <a:pPr algn="ctr"/>
            <a:r>
              <a:rPr lang="es-ES" altLang="es-ES" sz="2400" dirty="0" err="1"/>
              <a:t>SyncE</a:t>
            </a:r>
            <a:r>
              <a:rPr lang="es-ES" altLang="es-ES" sz="2400" dirty="0"/>
              <a:t>, tomando como referencia una entrada de </a:t>
            </a:r>
            <a:r>
              <a:rPr lang="es-ES" altLang="es-ES" sz="2400" dirty="0" err="1"/>
              <a:t>Sync</a:t>
            </a:r>
            <a:r>
              <a:rPr lang="es-ES" altLang="es-ES" sz="2400" dirty="0"/>
              <a:t> independiente (por ejemplo, de un PRC o </a:t>
            </a:r>
            <a:r>
              <a:rPr lang="es-ES" altLang="es-ES" sz="2400" dirty="0" err="1"/>
              <a:t>ePRC</a:t>
            </a:r>
            <a:r>
              <a:rPr lang="es-ES" altLang="es-ES" sz="2400" dirty="0"/>
              <a:t>)</a:t>
            </a:r>
            <a:endParaRPr lang="es-UY" sz="2400" dirty="0"/>
          </a:p>
        </p:txBody>
      </p:sp>
      <p:pic>
        <p:nvPicPr>
          <p:cNvPr id="4" name="Imagen 3"/>
          <p:cNvPicPr>
            <a:picLocks noChangeAspect="1"/>
          </p:cNvPicPr>
          <p:nvPr/>
        </p:nvPicPr>
        <p:blipFill>
          <a:blip r:embed="rId2"/>
          <a:stretch>
            <a:fillRect/>
          </a:stretch>
        </p:blipFill>
        <p:spPr>
          <a:xfrm>
            <a:off x="2768453" y="2423794"/>
            <a:ext cx="6655093" cy="3439481"/>
          </a:xfrm>
          <a:prstGeom prst="rect">
            <a:avLst/>
          </a:prstGeom>
        </p:spPr>
      </p:pic>
      <p:sp>
        <p:nvSpPr>
          <p:cNvPr id="6" name="Rectángulo 5">
            <a:extLst>
              <a:ext uri="{FF2B5EF4-FFF2-40B4-BE49-F238E27FC236}">
                <a16:creationId xmlns:a16="http://schemas.microsoft.com/office/drawing/2014/main" id="{5F2226FB-5861-4831-9442-9B8A4C055BDD}"/>
              </a:ext>
            </a:extLst>
          </p:cNvPr>
          <p:cNvSpPr/>
          <p:nvPr/>
        </p:nvSpPr>
        <p:spPr>
          <a:xfrm>
            <a:off x="7879404" y="5858104"/>
            <a:ext cx="4312596"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es-ES" sz="1050" dirty="0" err="1">
                <a:solidFill>
                  <a:srgbClr val="000000"/>
                </a:solidFill>
                <a:latin typeface="DIN"/>
              </a:rPr>
              <a:t>Synchronizing</a:t>
            </a:r>
            <a:r>
              <a:rPr lang="es-ES" sz="1050" dirty="0">
                <a:solidFill>
                  <a:srgbClr val="000000"/>
                </a:solidFill>
                <a:latin typeface="DIN"/>
              </a:rPr>
              <a:t> IP Mobile Networks”, </a:t>
            </a:r>
            <a:r>
              <a:rPr lang="es-ES" sz="1050" dirty="0" err="1">
                <a:solidFill>
                  <a:srgbClr val="000000"/>
                </a:solidFill>
                <a:latin typeface="DIN"/>
              </a:rPr>
              <a:t>Symmetricom</a:t>
            </a:r>
            <a:endParaRPr lang="es-ES" sz="1050" dirty="0">
              <a:solidFill>
                <a:srgbClr val="000000"/>
              </a:solidFill>
              <a:latin typeface="DIN"/>
            </a:endParaRPr>
          </a:p>
        </p:txBody>
      </p:sp>
    </p:spTree>
    <p:extLst>
      <p:ext uri="{BB962C8B-B14F-4D97-AF65-F5344CB8AC3E}">
        <p14:creationId xmlns:p14="http://schemas.microsoft.com/office/powerpoint/2010/main" val="40421631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p:txBody>
          <a:bodyPr/>
          <a:lstStyle/>
          <a:p>
            <a:pPr>
              <a:defRPr/>
            </a:pPr>
            <a:r>
              <a:rPr lang="es-ES" altLang="es-ES"/>
              <a:t>SyncE</a:t>
            </a:r>
          </a:p>
        </p:txBody>
      </p:sp>
      <p:sp>
        <p:nvSpPr>
          <p:cNvPr id="8" name="2 Marcador de contenido"/>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s-ES" dirty="0"/>
              <a:t>Una vez por segundo se transmite una trama Ethernet “especial”, conteniendo un </a:t>
            </a:r>
            <a:r>
              <a:rPr lang="es-ES" dirty="0" err="1"/>
              <a:t>Sinchronization</a:t>
            </a:r>
            <a:r>
              <a:rPr lang="es-ES" dirty="0"/>
              <a:t> Status </a:t>
            </a:r>
            <a:r>
              <a:rPr lang="es-ES" dirty="0" err="1"/>
              <a:t>Message</a:t>
            </a:r>
            <a:r>
              <a:rPr lang="es-ES" dirty="0"/>
              <a:t> (SSM), quien porta la calidad de reloj transmitida.</a:t>
            </a:r>
          </a:p>
          <a:p>
            <a:pPr eaLnBrk="1" hangingPunct="1"/>
            <a:r>
              <a:rPr lang="es-ES" dirty="0"/>
              <a:t>Con la información de reloj, extraída directamente de la capa 1, el nodo esclavo puede recuperar frecuencia y disciplinar su oscilador.</a:t>
            </a:r>
          </a:p>
          <a:p>
            <a:pPr eaLnBrk="1" hangingPunct="1"/>
            <a:r>
              <a:rPr lang="es-ES" dirty="0"/>
              <a:t>SSM: legado de SDH</a:t>
            </a:r>
          </a:p>
        </p:txBody>
      </p:sp>
      <p:pic>
        <p:nvPicPr>
          <p:cNvPr id="409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802" y="3107005"/>
            <a:ext cx="6704936" cy="293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771366" y="5115030"/>
            <a:ext cx="973757" cy="754064"/>
          </a:xfrm>
          <a:prstGeom prst="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8281626" y="5115030"/>
            <a:ext cx="1008112" cy="692151"/>
          </a:xfrm>
          <a:prstGeom prst="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Rectángulo 8">
            <a:extLst>
              <a:ext uri="{FF2B5EF4-FFF2-40B4-BE49-F238E27FC236}">
                <a16:creationId xmlns:a16="http://schemas.microsoft.com/office/drawing/2014/main" id="{C608EF25-B685-4EE4-A212-8AA0D246E52F}"/>
              </a:ext>
            </a:extLst>
          </p:cNvPr>
          <p:cNvSpPr/>
          <p:nvPr/>
        </p:nvSpPr>
        <p:spPr>
          <a:xfrm>
            <a:off x="9465013" y="5869094"/>
            <a:ext cx="2726987" cy="415498"/>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Imágenes tomadas de “</a:t>
            </a:r>
            <a:r>
              <a:rPr lang="fr-FR" sz="1050" dirty="0">
                <a:solidFill>
                  <a:srgbClr val="000000"/>
                </a:solidFill>
                <a:latin typeface="DIN"/>
              </a:rPr>
              <a:t>ITU-T G.8264/Y.1364</a:t>
            </a:r>
            <a:r>
              <a:rPr lang="es-ES" sz="1050" dirty="0">
                <a:solidFill>
                  <a:srgbClr val="000000"/>
                </a:solidFill>
                <a:latin typeface="DIN"/>
              </a:rPr>
              <a:t>”</a:t>
            </a:r>
          </a:p>
        </p:txBody>
      </p:sp>
    </p:spTree>
    <p:extLst>
      <p:ext uri="{BB962C8B-B14F-4D97-AF65-F5344CB8AC3E}">
        <p14:creationId xmlns:p14="http://schemas.microsoft.com/office/powerpoint/2010/main" val="2365332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p:txBody>
          <a:bodyPr>
            <a:normAutofit fontScale="90000"/>
          </a:bodyPr>
          <a:lstStyle/>
          <a:p>
            <a:pPr>
              <a:defRPr/>
            </a:pPr>
            <a:r>
              <a:rPr lang="es-ES" altLang="es-ES" dirty="0" err="1"/>
              <a:t>Sync</a:t>
            </a:r>
            <a:r>
              <a:rPr lang="es-ES" altLang="es-ES" dirty="0"/>
              <a:t> E – Formato de Trama ESMC</a:t>
            </a:r>
            <a:br>
              <a:rPr lang="es-ES" altLang="es-ES" dirty="0"/>
            </a:br>
            <a:r>
              <a:rPr lang="es-ES" altLang="es-ES" sz="2800" dirty="0"/>
              <a:t>(Ethernet </a:t>
            </a:r>
            <a:r>
              <a:rPr lang="es-ES" altLang="es-ES" sz="2800" dirty="0" err="1"/>
              <a:t>Sinchronization</a:t>
            </a:r>
            <a:r>
              <a:rPr lang="es-ES" altLang="es-ES" sz="2800" dirty="0"/>
              <a:t> </a:t>
            </a:r>
            <a:r>
              <a:rPr lang="es-ES" altLang="es-ES" sz="2800" dirty="0" err="1"/>
              <a:t>Messaging</a:t>
            </a:r>
            <a:r>
              <a:rPr lang="es-ES" altLang="es-ES" sz="2800" dirty="0"/>
              <a:t> </a:t>
            </a:r>
            <a:r>
              <a:rPr lang="es-ES" altLang="es-ES" sz="2800" dirty="0" err="1"/>
              <a:t>Channel</a:t>
            </a:r>
            <a:r>
              <a:rPr lang="es-ES" altLang="es-ES" sz="2800" dirty="0"/>
              <a:t> )</a:t>
            </a:r>
          </a:p>
        </p:txBody>
      </p:sp>
      <p:pic>
        <p:nvPicPr>
          <p:cNvPr id="39939" name="Picture 2" descr="https://upload.wikimedia.org/wikipedia/commons/thumb/f/f3/Synce-network-esmc.png/640px-Synce-network-esmc.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7523" y="1527177"/>
            <a:ext cx="4581966" cy="475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a:stretch>
            <a:fillRect/>
          </a:stretch>
        </p:blipFill>
        <p:spPr>
          <a:xfrm>
            <a:off x="6721538" y="4674165"/>
            <a:ext cx="3819564" cy="867602"/>
          </a:xfrm>
          <a:prstGeom prst="rect">
            <a:avLst/>
          </a:prstGeom>
        </p:spPr>
      </p:pic>
      <p:cxnSp>
        <p:nvCxnSpPr>
          <p:cNvPr id="4" name="Conector recto de flecha 3"/>
          <p:cNvCxnSpPr/>
          <p:nvPr/>
        </p:nvCxnSpPr>
        <p:spPr>
          <a:xfrm>
            <a:off x="7481270" y="3958361"/>
            <a:ext cx="648072" cy="76905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8966747" y="3403962"/>
            <a:ext cx="3096489" cy="954107"/>
          </a:xfrm>
          <a:prstGeom prst="rect">
            <a:avLst/>
          </a:prstGeom>
        </p:spPr>
        <p:txBody>
          <a:bodyPr wrap="none">
            <a:spAutoFit/>
          </a:bodyPr>
          <a:lstStyle/>
          <a:p>
            <a:r>
              <a:rPr lang="es-UY" sz="1400" dirty="0"/>
              <a:t>EEC = Ethernet  </a:t>
            </a:r>
            <a:r>
              <a:rPr lang="es-UY" sz="1400" dirty="0" err="1"/>
              <a:t>Equipment</a:t>
            </a:r>
            <a:r>
              <a:rPr lang="es-UY" sz="1400" dirty="0"/>
              <a:t>  </a:t>
            </a:r>
            <a:r>
              <a:rPr lang="es-UY" sz="1400" dirty="0" err="1"/>
              <a:t>Clock</a:t>
            </a:r>
            <a:r>
              <a:rPr lang="es-UY" sz="1400" dirty="0"/>
              <a:t> </a:t>
            </a:r>
          </a:p>
          <a:p>
            <a:r>
              <a:rPr lang="es-UY" sz="1400" dirty="0"/>
              <a:t>QL = </a:t>
            </a:r>
            <a:r>
              <a:rPr lang="es-UY" sz="1400" dirty="0" err="1"/>
              <a:t>Quality</a:t>
            </a:r>
            <a:r>
              <a:rPr lang="es-UY" sz="1400" dirty="0"/>
              <a:t> </a:t>
            </a:r>
            <a:r>
              <a:rPr lang="es-UY" sz="1400" dirty="0" err="1"/>
              <a:t>Level</a:t>
            </a:r>
            <a:endParaRPr lang="es-UY" sz="1400" dirty="0"/>
          </a:p>
          <a:p>
            <a:r>
              <a:rPr lang="es-UY" sz="1400" dirty="0"/>
              <a:t>OUI = </a:t>
            </a:r>
            <a:r>
              <a:rPr lang="es-UY" sz="1400" dirty="0" err="1"/>
              <a:t>Organizationally</a:t>
            </a:r>
            <a:r>
              <a:rPr lang="es-UY" sz="1400" dirty="0"/>
              <a:t> </a:t>
            </a:r>
            <a:r>
              <a:rPr lang="es-UY" sz="1400" dirty="0" err="1"/>
              <a:t>Unique</a:t>
            </a:r>
            <a:r>
              <a:rPr lang="es-UY" sz="1400" dirty="0"/>
              <a:t> </a:t>
            </a:r>
            <a:r>
              <a:rPr lang="es-UY" sz="1400" dirty="0" err="1"/>
              <a:t>Identifier</a:t>
            </a:r>
            <a:endParaRPr lang="es-UY" sz="1400" dirty="0"/>
          </a:p>
          <a:p>
            <a:r>
              <a:rPr lang="es-UY" sz="1400" dirty="0"/>
              <a:t>TLV = </a:t>
            </a:r>
            <a:r>
              <a:rPr lang="es-UY" sz="1400" dirty="0" err="1"/>
              <a:t>Type</a:t>
            </a:r>
            <a:r>
              <a:rPr lang="es-UY" sz="1400" dirty="0"/>
              <a:t> </a:t>
            </a:r>
            <a:r>
              <a:rPr lang="es-UY" sz="1400" dirty="0" err="1"/>
              <a:t>Length</a:t>
            </a:r>
            <a:r>
              <a:rPr lang="es-UY" sz="1400" dirty="0"/>
              <a:t> </a:t>
            </a:r>
            <a:r>
              <a:rPr lang="es-UY" sz="1400" dirty="0" err="1"/>
              <a:t>Value</a:t>
            </a:r>
            <a:endParaRPr lang="es-UY" sz="1400" dirty="0"/>
          </a:p>
        </p:txBody>
      </p:sp>
      <p:sp>
        <p:nvSpPr>
          <p:cNvPr id="7" name="Llamada rectangular redondeada 6"/>
          <p:cNvSpPr/>
          <p:nvPr/>
        </p:nvSpPr>
        <p:spPr>
          <a:xfrm>
            <a:off x="1949012" y="2681752"/>
            <a:ext cx="1691679" cy="1199264"/>
          </a:xfrm>
          <a:prstGeom prst="wedgeRoundRectCallout">
            <a:avLst>
              <a:gd name="adj1" fmla="val 74189"/>
              <a:gd name="adj2" fmla="val 130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a:t>Este tipo de tramas no son transmitidas a otros “links” dentro del </a:t>
            </a:r>
            <a:r>
              <a:rPr lang="es-UY" sz="1400" dirty="0" err="1"/>
              <a:t>swich</a:t>
            </a:r>
            <a:endParaRPr lang="es-UY" sz="1400" dirty="0"/>
          </a:p>
        </p:txBody>
      </p:sp>
    </p:spTree>
    <p:extLst>
      <p:ext uri="{BB962C8B-B14F-4D97-AF65-F5344CB8AC3E}">
        <p14:creationId xmlns:p14="http://schemas.microsoft.com/office/powerpoint/2010/main" val="86622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25C93-64E3-4DBD-9EEE-B1020267A437}"/>
              </a:ext>
            </a:extLst>
          </p:cNvPr>
          <p:cNvSpPr>
            <a:spLocks noGrp="1"/>
          </p:cNvSpPr>
          <p:nvPr>
            <p:ph type="title"/>
          </p:nvPr>
        </p:nvSpPr>
        <p:spPr/>
        <p:txBody>
          <a:bodyPr/>
          <a:lstStyle/>
          <a:p>
            <a:r>
              <a:rPr lang="es-UY" dirty="0"/>
              <a:t>Frecuencia, Fase y Tiempo</a:t>
            </a:r>
          </a:p>
        </p:txBody>
      </p:sp>
      <p:pic>
        <p:nvPicPr>
          <p:cNvPr id="5" name="Imagen 4">
            <a:extLst>
              <a:ext uri="{FF2B5EF4-FFF2-40B4-BE49-F238E27FC236}">
                <a16:creationId xmlns:a16="http://schemas.microsoft.com/office/drawing/2014/main" id="{8AC77CA1-623F-4FC6-A6F4-44AE8F30A345}"/>
              </a:ext>
            </a:extLst>
          </p:cNvPr>
          <p:cNvPicPr>
            <a:picLocks noChangeAspect="1"/>
          </p:cNvPicPr>
          <p:nvPr/>
        </p:nvPicPr>
        <p:blipFill rotWithShape="1">
          <a:blip r:embed="rId2"/>
          <a:srcRect r="1036"/>
          <a:stretch/>
        </p:blipFill>
        <p:spPr>
          <a:xfrm>
            <a:off x="314604" y="1060704"/>
            <a:ext cx="11562792" cy="4907213"/>
          </a:xfrm>
          <a:prstGeom prst="rect">
            <a:avLst/>
          </a:prstGeom>
        </p:spPr>
      </p:pic>
      <p:sp>
        <p:nvSpPr>
          <p:cNvPr id="8" name="Rectángulo 7">
            <a:extLst>
              <a:ext uri="{FF2B5EF4-FFF2-40B4-BE49-F238E27FC236}">
                <a16:creationId xmlns:a16="http://schemas.microsoft.com/office/drawing/2014/main" id="{5270D591-172C-4C34-B251-1C9C6694B615}"/>
              </a:ext>
            </a:extLst>
          </p:cNvPr>
          <p:cNvSpPr/>
          <p:nvPr/>
        </p:nvSpPr>
        <p:spPr>
          <a:xfrm>
            <a:off x="6811276" y="5788209"/>
            <a:ext cx="5224992" cy="577081"/>
          </a:xfrm>
          <a:prstGeom prst="rect">
            <a:avLst/>
          </a:prstGeom>
        </p:spPr>
        <p:txBody>
          <a:bodyPr wrap="square">
            <a:spAutoFit/>
          </a:bodyPr>
          <a:lstStyle/>
          <a:p>
            <a:endParaRPr lang="es-ES" sz="1050" dirty="0">
              <a:solidFill>
                <a:srgbClr val="000000"/>
              </a:solidFill>
              <a:latin typeface="DIN"/>
            </a:endParaRPr>
          </a:p>
          <a:p>
            <a:r>
              <a:rPr lang="es-ES" sz="1050" dirty="0">
                <a:solidFill>
                  <a:srgbClr val="000000"/>
                </a:solidFill>
                <a:latin typeface="DIN"/>
              </a:rPr>
              <a:t> Tomado de: </a:t>
            </a:r>
            <a:r>
              <a:rPr lang="en-US" sz="1050" dirty="0">
                <a:solidFill>
                  <a:srgbClr val="000000"/>
                </a:solidFill>
                <a:latin typeface="DIN"/>
              </a:rPr>
              <a:t>IEEE 802 Plenary – Tutorial on Synchronization: A Key Function in Time-Sensitive Networking and Beyond, 3/2/2021</a:t>
            </a:r>
            <a:endParaRPr lang="es-ES" sz="1050" dirty="0">
              <a:solidFill>
                <a:srgbClr val="000000"/>
              </a:solidFill>
              <a:latin typeface="DIN"/>
            </a:endParaRPr>
          </a:p>
        </p:txBody>
      </p:sp>
    </p:spTree>
    <p:extLst>
      <p:ext uri="{BB962C8B-B14F-4D97-AF65-F5344CB8AC3E}">
        <p14:creationId xmlns:p14="http://schemas.microsoft.com/office/powerpoint/2010/main" val="2660585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774101"/>
          </a:xfrm>
        </p:spPr>
        <p:txBody>
          <a:bodyPr>
            <a:normAutofit fontScale="90000"/>
          </a:bodyPr>
          <a:lstStyle/>
          <a:p>
            <a:r>
              <a:rPr lang="es-ES" altLang="es-ES" dirty="0" err="1"/>
              <a:t>Sync</a:t>
            </a:r>
            <a:r>
              <a:rPr lang="es-ES" altLang="es-ES" dirty="0"/>
              <a:t> E</a:t>
            </a:r>
            <a:br>
              <a:rPr lang="es-ES" altLang="es-ES" dirty="0"/>
            </a:br>
            <a:r>
              <a:rPr lang="es-ES" altLang="es-ES" sz="3600" dirty="0"/>
              <a:t>Ejemplo en red móvil</a:t>
            </a:r>
            <a:endParaRPr lang="es-UY" dirty="0"/>
          </a:p>
        </p:txBody>
      </p:sp>
      <p:sp>
        <p:nvSpPr>
          <p:cNvPr id="4" name="Rectángulo 3"/>
          <p:cNvSpPr/>
          <p:nvPr/>
        </p:nvSpPr>
        <p:spPr>
          <a:xfrm>
            <a:off x="8301898" y="5803483"/>
            <a:ext cx="4572000" cy="430887"/>
          </a:xfrm>
          <a:prstGeom prst="rect">
            <a:avLst/>
          </a:prstGeom>
        </p:spPr>
        <p:txBody>
          <a:bodyPr>
            <a:spAutoFit/>
          </a:bodyPr>
          <a:lstStyle/>
          <a:p>
            <a:r>
              <a:rPr lang="es-UY" sz="1100" dirty="0"/>
              <a:t>Tomado de Jose Manuel Caballero - </a:t>
            </a:r>
            <a:r>
              <a:rPr lang="es-UY" sz="1100" dirty="0" err="1"/>
              <a:t>Own</a:t>
            </a:r>
            <a:r>
              <a:rPr lang="es-UY" sz="1100" dirty="0"/>
              <a:t> </a:t>
            </a:r>
            <a:r>
              <a:rPr lang="es-UY" sz="1100" dirty="0" err="1"/>
              <a:t>work</a:t>
            </a:r>
            <a:r>
              <a:rPr lang="es-UY" sz="1100" dirty="0"/>
              <a:t>, CC BY-SA 3.0, https://commons.wikimedia.org/w/index.php?curid=23720820</a:t>
            </a:r>
          </a:p>
        </p:txBody>
      </p:sp>
      <p:pic>
        <p:nvPicPr>
          <p:cNvPr id="45058" name="Picture 2" descr="https://upload.wikimedia.org/wikipedia/commons/3/35/Synce-network-wl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712938"/>
            <a:ext cx="9730245" cy="343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31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6E323-9C7C-40EC-AE21-9ACDF5626FAC}"/>
              </a:ext>
            </a:extLst>
          </p:cNvPr>
          <p:cNvSpPr>
            <a:spLocks noGrp="1"/>
          </p:cNvSpPr>
          <p:nvPr>
            <p:ph type="title"/>
          </p:nvPr>
        </p:nvSpPr>
        <p:spPr/>
        <p:txBody>
          <a:bodyPr>
            <a:noAutofit/>
          </a:bodyPr>
          <a:lstStyle/>
          <a:p>
            <a:r>
              <a:rPr lang="es-UY" sz="3600" dirty="0"/>
              <a:t>Sincronismo de </a:t>
            </a:r>
            <a:r>
              <a:rPr lang="es-UY" sz="3600" b="1" dirty="0"/>
              <a:t>fase y tiempo </a:t>
            </a:r>
            <a:r>
              <a:rPr lang="es-UY" sz="3600" dirty="0"/>
              <a:t>en redes de Paquetes</a:t>
            </a:r>
          </a:p>
        </p:txBody>
      </p:sp>
      <p:sp>
        <p:nvSpPr>
          <p:cNvPr id="3" name="Marcador de contenido 2">
            <a:extLst>
              <a:ext uri="{FF2B5EF4-FFF2-40B4-BE49-F238E27FC236}">
                <a16:creationId xmlns:a16="http://schemas.microsoft.com/office/drawing/2014/main" id="{57D3B53B-8E97-4D95-8701-C1DA99B7EE5C}"/>
              </a:ext>
            </a:extLst>
          </p:cNvPr>
          <p:cNvSpPr>
            <a:spLocks noGrp="1"/>
          </p:cNvSpPr>
          <p:nvPr>
            <p:ph idx="1"/>
          </p:nvPr>
        </p:nvSpPr>
        <p:spPr/>
        <p:txBody>
          <a:bodyPr>
            <a:normAutofit fontScale="92500" lnSpcReduction="10000"/>
          </a:bodyPr>
          <a:lstStyle/>
          <a:p>
            <a:pPr lvl="1"/>
            <a:r>
              <a:rPr lang="es-UY" sz="2000" dirty="0"/>
              <a:t>Serie de recomendaciones ITU-T G.827x   --- fase/tiempo</a:t>
            </a:r>
          </a:p>
          <a:p>
            <a:pPr lvl="2"/>
            <a:r>
              <a:rPr lang="en-US" sz="1600" dirty="0"/>
              <a:t>G.8260: Definitions and terminology for synchronization in packet networks  (Primera version 2010)</a:t>
            </a:r>
          </a:p>
          <a:p>
            <a:pPr lvl="2"/>
            <a:r>
              <a:rPr lang="en-US" sz="1600" dirty="0"/>
              <a:t>G.8271: Time and phase synchronization aspects of telecommunication networks  </a:t>
            </a:r>
          </a:p>
          <a:p>
            <a:pPr lvl="3"/>
            <a:r>
              <a:rPr lang="en-US" sz="1600" dirty="0"/>
              <a:t>G.8271.1: Network limits for time synchronization in packet networks with full timing support from the network  </a:t>
            </a:r>
          </a:p>
          <a:p>
            <a:pPr lvl="3"/>
            <a:r>
              <a:rPr lang="en-US" sz="1600" dirty="0"/>
              <a:t>G.8271.2:: Network limits for time synchronization in packet networks with partial timing support from the network  </a:t>
            </a:r>
          </a:p>
          <a:p>
            <a:pPr lvl="2"/>
            <a:r>
              <a:rPr lang="en-US" sz="1600" dirty="0"/>
              <a:t>G.8272: Timing characteristics of primary reference time clocks  </a:t>
            </a:r>
          </a:p>
          <a:p>
            <a:pPr lvl="3"/>
            <a:r>
              <a:rPr lang="en-US" sz="1600" dirty="0"/>
              <a:t>G.8272.1: Timing characteristics of enhanced primary reference time clocks  </a:t>
            </a:r>
          </a:p>
          <a:p>
            <a:pPr lvl="2"/>
            <a:r>
              <a:rPr lang="en-US" sz="1600" dirty="0"/>
              <a:t>G.8273: Framework of phase and time clocks  </a:t>
            </a:r>
          </a:p>
          <a:p>
            <a:pPr lvl="3"/>
            <a:r>
              <a:rPr lang="en-US" sz="1600" dirty="0"/>
              <a:t>G.8273.2: Timing characteristics of telecom boundary clocks and telecom time slave clocks for use with full timing support from the network  </a:t>
            </a:r>
          </a:p>
          <a:p>
            <a:pPr lvl="3"/>
            <a:r>
              <a:rPr lang="en-US" sz="1600" dirty="0"/>
              <a:t>G.8273.3: Timing characteristics of telecom transparent clocks for use with full timing support from the network  </a:t>
            </a:r>
          </a:p>
          <a:p>
            <a:pPr lvl="3"/>
            <a:r>
              <a:rPr lang="en-US" sz="1600" dirty="0"/>
              <a:t>G.8273.4: Timing characteristics of telecom boundary clocks and telecom time slave clocks for use with partial timing support from the network  </a:t>
            </a:r>
          </a:p>
          <a:p>
            <a:pPr lvl="2"/>
            <a:r>
              <a:rPr lang="en-US" sz="1600" dirty="0"/>
              <a:t>G.8275: Architecture and requirements for packet-based time and phase distribution  </a:t>
            </a:r>
          </a:p>
          <a:p>
            <a:pPr lvl="3"/>
            <a:r>
              <a:rPr lang="en-US" sz="1600" dirty="0"/>
              <a:t>G.8275.1: Precision time protocol telecom profile for phase/time synchronization with full timing support from the network  </a:t>
            </a:r>
          </a:p>
          <a:p>
            <a:pPr lvl="3"/>
            <a:r>
              <a:rPr lang="en-US" sz="1600" dirty="0"/>
              <a:t>G.8275.2: Precision time protocol telecom profile for time/phase synchronization with partial timing support from the network</a:t>
            </a:r>
          </a:p>
          <a:p>
            <a:pPr lvl="2"/>
            <a:endParaRPr lang="es-UY" sz="1600" dirty="0"/>
          </a:p>
        </p:txBody>
      </p:sp>
    </p:spTree>
    <p:extLst>
      <p:ext uri="{BB962C8B-B14F-4D97-AF65-F5344CB8AC3E}">
        <p14:creationId xmlns:p14="http://schemas.microsoft.com/office/powerpoint/2010/main" val="29973661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noAutofit/>
          </a:bodyPr>
          <a:lstStyle/>
          <a:p>
            <a:r>
              <a:rPr lang="es-UY" altLang="es-UY" sz="3200" dirty="0"/>
              <a:t>Niveles de exactitud de tiempo requeridos en redes de telecomunicaciones </a:t>
            </a:r>
          </a:p>
        </p:txBody>
      </p:sp>
      <p:sp>
        <p:nvSpPr>
          <p:cNvPr id="7171" name="Marcador de contenido 2"/>
          <p:cNvSpPr>
            <a:spLocks noGrp="1"/>
          </p:cNvSpPr>
          <p:nvPr>
            <p:ph idx="1"/>
          </p:nvPr>
        </p:nvSpPr>
        <p:spPr/>
        <p:txBody>
          <a:bodyPr>
            <a:normAutofit/>
          </a:bodyPr>
          <a:lstStyle/>
          <a:p>
            <a:endParaRPr lang="es-UY" altLang="es-UY" dirty="0"/>
          </a:p>
          <a:p>
            <a:endParaRPr lang="es-UY" altLang="es-UY" dirty="0"/>
          </a:p>
          <a:p>
            <a:endParaRPr lang="es-UY" altLang="es-UY" dirty="0"/>
          </a:p>
          <a:p>
            <a:endParaRPr lang="es-ES" altLang="es-UY" dirty="0"/>
          </a:p>
          <a:p>
            <a:endParaRPr lang="es-ES" altLang="es-UY" dirty="0"/>
          </a:p>
          <a:p>
            <a:endParaRPr lang="es-ES" altLang="es-UY" dirty="0"/>
          </a:p>
          <a:p>
            <a:endParaRPr lang="es-ES" altLang="es-UY" dirty="0"/>
          </a:p>
        </p:txBody>
      </p:sp>
      <p:graphicFrame>
        <p:nvGraphicFramePr>
          <p:cNvPr id="5" name="Tabla 4">
            <a:extLst>
              <a:ext uri="{FF2B5EF4-FFF2-40B4-BE49-F238E27FC236}">
                <a16:creationId xmlns:a16="http://schemas.microsoft.com/office/drawing/2014/main" id="{DEFC5A42-70F9-492C-BE84-0F43F4510AC1}"/>
              </a:ext>
            </a:extLst>
          </p:cNvPr>
          <p:cNvGraphicFramePr>
            <a:graphicFrameLocks noGrp="1"/>
          </p:cNvGraphicFramePr>
          <p:nvPr/>
        </p:nvGraphicFramePr>
        <p:xfrm>
          <a:off x="801235" y="1399643"/>
          <a:ext cx="10650489" cy="4304248"/>
        </p:xfrm>
        <a:graphic>
          <a:graphicData uri="http://schemas.openxmlformats.org/drawingml/2006/table">
            <a:tbl>
              <a:tblPr>
                <a:tableStyleId>{5C22544A-7EE6-4342-B048-85BDC9FD1C3A}</a:tableStyleId>
              </a:tblPr>
              <a:tblGrid>
                <a:gridCol w="1663505">
                  <a:extLst>
                    <a:ext uri="{9D8B030D-6E8A-4147-A177-3AD203B41FA5}">
                      <a16:colId xmlns:a16="http://schemas.microsoft.com/office/drawing/2014/main" val="621803761"/>
                    </a:ext>
                  </a:extLst>
                </a:gridCol>
                <a:gridCol w="2095237">
                  <a:extLst>
                    <a:ext uri="{9D8B030D-6E8A-4147-A177-3AD203B41FA5}">
                      <a16:colId xmlns:a16="http://schemas.microsoft.com/office/drawing/2014/main" val="1112619801"/>
                    </a:ext>
                  </a:extLst>
                </a:gridCol>
                <a:gridCol w="6891747">
                  <a:extLst>
                    <a:ext uri="{9D8B030D-6E8A-4147-A177-3AD203B41FA5}">
                      <a16:colId xmlns:a16="http://schemas.microsoft.com/office/drawing/2014/main" val="2648821604"/>
                    </a:ext>
                  </a:extLst>
                </a:gridCol>
              </a:tblGrid>
              <a:tr h="0">
                <a:tc>
                  <a:txBody>
                    <a:bodyPr/>
                    <a:lstStyle/>
                    <a:p>
                      <a:pPr algn="l" fontAlgn="b"/>
                      <a:r>
                        <a:rPr lang="es-ES" sz="1600" b="1" u="none" strike="noStrike" dirty="0" err="1">
                          <a:ln>
                            <a:noFill/>
                          </a:ln>
                          <a:effectLst/>
                        </a:rPr>
                        <a:t>Level</a:t>
                      </a:r>
                      <a:r>
                        <a:rPr lang="es-ES" sz="1600" b="1" u="none" strike="noStrike" dirty="0">
                          <a:ln>
                            <a:noFill/>
                          </a:ln>
                          <a:effectLst/>
                        </a:rPr>
                        <a:t> </a:t>
                      </a:r>
                      <a:r>
                        <a:rPr lang="es-ES" sz="1600" b="1" u="none" strike="noStrike" dirty="0" err="1">
                          <a:ln>
                            <a:noFill/>
                          </a:ln>
                          <a:effectLst/>
                        </a:rPr>
                        <a:t>of</a:t>
                      </a:r>
                      <a:r>
                        <a:rPr lang="es-ES" sz="1600" b="1" u="none" strike="noStrike" dirty="0">
                          <a:ln>
                            <a:noFill/>
                          </a:ln>
                          <a:effectLst/>
                        </a:rPr>
                        <a:t> </a:t>
                      </a:r>
                      <a:r>
                        <a:rPr lang="es-ES" sz="1600" b="1" u="none" strike="noStrike" dirty="0" err="1">
                          <a:ln>
                            <a:noFill/>
                          </a:ln>
                          <a:effectLst/>
                        </a:rPr>
                        <a:t>accuracy</a:t>
                      </a:r>
                      <a:endParaRPr lang="es-ES" sz="1600" b="1"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b="1" u="none" strike="noStrike" dirty="0">
                          <a:ln>
                            <a:noFill/>
                          </a:ln>
                          <a:effectLst/>
                        </a:rPr>
                        <a:t>Time error </a:t>
                      </a:r>
                      <a:r>
                        <a:rPr lang="es-ES" sz="1600" b="1" u="none" strike="noStrike" dirty="0" err="1">
                          <a:ln>
                            <a:noFill/>
                          </a:ln>
                          <a:effectLst/>
                        </a:rPr>
                        <a:t>requirements</a:t>
                      </a:r>
                      <a:endParaRPr lang="es-ES" sz="1600" b="1"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b="1" u="none" strike="noStrike" dirty="0" err="1">
                          <a:ln>
                            <a:noFill/>
                          </a:ln>
                          <a:effectLst/>
                        </a:rPr>
                        <a:t>Typical</a:t>
                      </a:r>
                      <a:r>
                        <a:rPr lang="es-ES" sz="1600" b="1" u="none" strike="noStrike" dirty="0">
                          <a:ln>
                            <a:noFill/>
                          </a:ln>
                          <a:effectLst/>
                        </a:rPr>
                        <a:t> </a:t>
                      </a:r>
                      <a:r>
                        <a:rPr lang="es-ES" sz="1600" b="1" u="none" strike="noStrike" dirty="0" err="1">
                          <a:ln>
                            <a:noFill/>
                          </a:ln>
                          <a:effectLst/>
                        </a:rPr>
                        <a:t>applications</a:t>
                      </a:r>
                      <a:r>
                        <a:rPr lang="es-ES" sz="1600" b="1" u="none" strike="noStrike" dirty="0">
                          <a:ln>
                            <a:noFill/>
                          </a:ln>
                          <a:effectLst/>
                        </a:rPr>
                        <a:t> (</a:t>
                      </a:r>
                      <a:r>
                        <a:rPr lang="es-ES" sz="1600" b="1" u="none" strike="noStrike" dirty="0" err="1">
                          <a:ln>
                            <a:noFill/>
                          </a:ln>
                          <a:effectLst/>
                        </a:rPr>
                        <a:t>for</a:t>
                      </a:r>
                      <a:r>
                        <a:rPr lang="es-ES" sz="1600" b="1" u="none" strike="noStrike" dirty="0">
                          <a:ln>
                            <a:noFill/>
                          </a:ln>
                          <a:effectLst/>
                        </a:rPr>
                        <a:t> </a:t>
                      </a:r>
                      <a:r>
                        <a:rPr lang="es-ES" sz="1600" b="1" u="none" strike="noStrike" dirty="0" err="1">
                          <a:ln>
                            <a:noFill/>
                          </a:ln>
                          <a:effectLst/>
                        </a:rPr>
                        <a:t>information</a:t>
                      </a:r>
                      <a:r>
                        <a:rPr lang="es-ES" sz="1600" b="1" u="none" strike="noStrike" dirty="0">
                          <a:ln>
                            <a:noFill/>
                          </a:ln>
                          <a:effectLst/>
                        </a:rPr>
                        <a:t>)</a:t>
                      </a:r>
                      <a:endParaRPr lang="es-ES" sz="1600" b="1"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503866"/>
                  </a:ext>
                </a:extLst>
              </a:tr>
              <a:tr h="206533">
                <a:tc>
                  <a:txBody>
                    <a:bodyPr/>
                    <a:lstStyle/>
                    <a:p>
                      <a:pPr algn="ctr" fontAlgn="b"/>
                      <a:r>
                        <a:rPr lang="es-ES" sz="1600" u="none" strike="noStrike" dirty="0">
                          <a:ln>
                            <a:noFill/>
                          </a:ln>
                          <a:effectLst/>
                        </a:rPr>
                        <a:t>1</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ln>
                            <a:noFill/>
                          </a:ln>
                          <a:effectLst/>
                        </a:rPr>
                        <a:t>500 ms</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dirty="0" err="1">
                          <a:ln>
                            <a:noFill/>
                          </a:ln>
                          <a:effectLst/>
                        </a:rPr>
                        <a:t>Billing</a:t>
                      </a:r>
                      <a:r>
                        <a:rPr lang="es-ES" sz="1600" u="none" strike="noStrike" dirty="0">
                          <a:ln>
                            <a:noFill/>
                          </a:ln>
                          <a:effectLst/>
                        </a:rPr>
                        <a:t>, </a:t>
                      </a:r>
                      <a:r>
                        <a:rPr lang="es-ES" sz="1600" u="none" strike="noStrike" dirty="0" err="1">
                          <a:ln>
                            <a:noFill/>
                          </a:ln>
                          <a:effectLst/>
                        </a:rPr>
                        <a:t>alarms</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755351"/>
                  </a:ext>
                </a:extLst>
              </a:tr>
              <a:tr h="206533">
                <a:tc>
                  <a:txBody>
                    <a:bodyPr/>
                    <a:lstStyle/>
                    <a:p>
                      <a:pPr algn="ctr" fontAlgn="b"/>
                      <a:r>
                        <a:rPr lang="es-ES" sz="1600" u="none" strike="noStrike" dirty="0">
                          <a:ln>
                            <a:noFill/>
                          </a:ln>
                          <a:effectLst/>
                        </a:rPr>
                        <a:t>2</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ln>
                            <a:noFill/>
                          </a:ln>
                          <a:effectLst/>
                        </a:rPr>
                        <a:t>100 µs</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dirty="0">
                          <a:ln>
                            <a:noFill/>
                          </a:ln>
                          <a:effectLst/>
                        </a:rPr>
                        <a:t>IP </a:t>
                      </a:r>
                      <a:r>
                        <a:rPr lang="es-ES" sz="1600" u="none" strike="noStrike" dirty="0" err="1">
                          <a:ln>
                            <a:noFill/>
                          </a:ln>
                          <a:effectLst/>
                        </a:rPr>
                        <a:t>Delay</a:t>
                      </a:r>
                      <a:r>
                        <a:rPr lang="es-ES" sz="1600" u="none" strike="noStrike" dirty="0">
                          <a:ln>
                            <a:noFill/>
                          </a:ln>
                          <a:effectLst/>
                        </a:rPr>
                        <a:t> </a:t>
                      </a:r>
                      <a:r>
                        <a:rPr lang="es-ES" sz="1600" u="none" strike="noStrike" dirty="0" err="1">
                          <a:ln>
                            <a:noFill/>
                          </a:ln>
                          <a:effectLst/>
                        </a:rPr>
                        <a:t>monitoring</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482526"/>
                  </a:ext>
                </a:extLst>
              </a:tr>
              <a:tr h="405945">
                <a:tc>
                  <a:txBody>
                    <a:bodyPr/>
                    <a:lstStyle/>
                    <a:p>
                      <a:pPr algn="ctr" fontAlgn="b"/>
                      <a:r>
                        <a:rPr lang="es-ES" sz="1600" u="none" strike="noStrike" dirty="0">
                          <a:ln>
                            <a:noFill/>
                          </a:ln>
                          <a:effectLst/>
                        </a:rPr>
                        <a:t>3</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ln>
                            <a:noFill/>
                          </a:ln>
                          <a:effectLst/>
                        </a:rPr>
                        <a:t>5 µs</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ln>
                            <a:noFill/>
                          </a:ln>
                          <a:effectLst/>
                        </a:rPr>
                        <a:t>LTE TDD (large cell). Synchronous Dual Connectivity (for up to 7 km propagation difference between </a:t>
                      </a:r>
                      <a:r>
                        <a:rPr lang="en-US" sz="1600" u="none" strike="noStrike" dirty="0" err="1">
                          <a:ln>
                            <a:noFill/>
                          </a:ln>
                          <a:effectLst/>
                        </a:rPr>
                        <a:t>eNBs</a:t>
                      </a:r>
                      <a:r>
                        <a:rPr lang="en-US" sz="1600" u="none" strike="noStrike" dirty="0">
                          <a:ln>
                            <a:noFill/>
                          </a:ln>
                          <a:effectLst/>
                        </a:rPr>
                        <a:t>/</a:t>
                      </a:r>
                      <a:r>
                        <a:rPr lang="en-US" sz="1600" u="none" strike="noStrike" dirty="0" err="1">
                          <a:ln>
                            <a:noFill/>
                          </a:ln>
                          <a:effectLst/>
                        </a:rPr>
                        <a:t>gNBs</a:t>
                      </a:r>
                      <a:r>
                        <a:rPr lang="en-US" sz="1600" u="none" strike="noStrike" dirty="0">
                          <a:ln>
                            <a:noFill/>
                          </a:ln>
                          <a:effectLst/>
                        </a:rPr>
                        <a:t> in FR1)</a:t>
                      </a:r>
                      <a:endParaRPr lang="en-U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961887"/>
                  </a:ext>
                </a:extLst>
              </a:tr>
              <a:tr h="804768">
                <a:tc>
                  <a:txBody>
                    <a:bodyPr/>
                    <a:lstStyle/>
                    <a:p>
                      <a:pPr algn="ctr" fontAlgn="b"/>
                      <a:r>
                        <a:rPr lang="es-ES" sz="1600" u="none" strike="noStrike" dirty="0">
                          <a:ln>
                            <a:noFill/>
                          </a:ln>
                          <a:effectLst/>
                        </a:rPr>
                        <a:t>4</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ln>
                            <a:noFill/>
                          </a:ln>
                          <a:effectLst/>
                        </a:rPr>
                        <a:t>1.5 µs</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dirty="0">
                          <a:ln>
                            <a:noFill/>
                          </a:ln>
                          <a:effectLst/>
                        </a:rPr>
                        <a:t>UTRA-TDD, LTE-TDD (</a:t>
                      </a:r>
                      <a:r>
                        <a:rPr lang="es-ES" sz="1600" u="none" strike="noStrike" dirty="0" err="1">
                          <a:ln>
                            <a:noFill/>
                          </a:ln>
                          <a:effectLst/>
                        </a:rPr>
                        <a:t>small</a:t>
                      </a:r>
                      <a:r>
                        <a:rPr lang="es-ES" sz="1600" u="none" strike="noStrike" dirty="0">
                          <a:ln>
                            <a:noFill/>
                          </a:ln>
                          <a:effectLst/>
                        </a:rPr>
                        <a:t> </a:t>
                      </a:r>
                      <a:r>
                        <a:rPr lang="es-ES" sz="1600" u="none" strike="noStrike" dirty="0" err="1">
                          <a:ln>
                            <a:noFill/>
                          </a:ln>
                          <a:effectLst/>
                        </a:rPr>
                        <a:t>cell</a:t>
                      </a:r>
                      <a:r>
                        <a:rPr lang="es-ES" sz="1600" u="none" strike="noStrike" dirty="0">
                          <a:ln>
                            <a:noFill/>
                          </a:ln>
                          <a:effectLst/>
                        </a:rPr>
                        <a:t>), NR TDD, WiMAX-TDD (</a:t>
                      </a:r>
                      <a:r>
                        <a:rPr lang="es-ES" sz="1600" u="none" strike="noStrike" dirty="0" err="1">
                          <a:ln>
                            <a:noFill/>
                          </a:ln>
                          <a:effectLst/>
                        </a:rPr>
                        <a:t>some</a:t>
                      </a:r>
                      <a:r>
                        <a:rPr lang="es-ES" sz="1600" u="none" strike="noStrike" dirty="0">
                          <a:ln>
                            <a:noFill/>
                          </a:ln>
                          <a:effectLst/>
                        </a:rPr>
                        <a:t> </a:t>
                      </a:r>
                      <a:r>
                        <a:rPr lang="es-ES" sz="1600" u="none" strike="noStrike" dirty="0" err="1">
                          <a:ln>
                            <a:noFill/>
                          </a:ln>
                          <a:effectLst/>
                        </a:rPr>
                        <a:t>configurations</a:t>
                      </a:r>
                      <a:r>
                        <a:rPr lang="es-ES" sz="1600" u="none" strike="noStrike" dirty="0">
                          <a:ln>
                            <a:noFill/>
                          </a:ln>
                          <a:effectLst/>
                        </a:rPr>
                        <a:t>)</a:t>
                      </a:r>
                      <a:br>
                        <a:rPr lang="es-ES" sz="1600" u="none" strike="noStrike" dirty="0">
                          <a:ln>
                            <a:noFill/>
                          </a:ln>
                          <a:effectLst/>
                        </a:rPr>
                      </a:br>
                      <a:r>
                        <a:rPr lang="es-ES" sz="1600" u="none" strike="noStrike" dirty="0" err="1">
                          <a:ln>
                            <a:noFill/>
                          </a:ln>
                          <a:effectLst/>
                        </a:rPr>
                        <a:t>Synchronous</a:t>
                      </a:r>
                      <a:r>
                        <a:rPr lang="es-ES" sz="1600" u="none" strike="noStrike" dirty="0">
                          <a:ln>
                            <a:noFill/>
                          </a:ln>
                          <a:effectLst/>
                        </a:rPr>
                        <a:t> Dual </a:t>
                      </a:r>
                      <a:r>
                        <a:rPr lang="es-ES" sz="1600" u="none" strike="noStrike" dirty="0" err="1">
                          <a:ln>
                            <a:noFill/>
                          </a:ln>
                          <a:effectLst/>
                        </a:rPr>
                        <a:t>Connectivity</a:t>
                      </a:r>
                      <a:r>
                        <a:rPr lang="es-ES" sz="1600" u="none" strike="noStrike" dirty="0">
                          <a:ln>
                            <a:noFill/>
                          </a:ln>
                          <a:effectLst/>
                        </a:rPr>
                        <a:t> (</a:t>
                      </a:r>
                      <a:r>
                        <a:rPr lang="es-ES" sz="1600" u="none" strike="noStrike" dirty="0" err="1">
                          <a:ln>
                            <a:noFill/>
                          </a:ln>
                          <a:effectLst/>
                        </a:rPr>
                        <a:t>for</a:t>
                      </a:r>
                      <a:r>
                        <a:rPr lang="es-ES" sz="1600" u="none" strike="noStrike" dirty="0">
                          <a:ln>
                            <a:noFill/>
                          </a:ln>
                          <a:effectLst/>
                        </a:rPr>
                        <a:t> up </a:t>
                      </a:r>
                      <a:r>
                        <a:rPr lang="es-ES" sz="1600" u="none" strike="noStrike" dirty="0" err="1">
                          <a:ln>
                            <a:noFill/>
                          </a:ln>
                          <a:effectLst/>
                        </a:rPr>
                        <a:t>to</a:t>
                      </a:r>
                      <a:r>
                        <a:rPr lang="es-ES" sz="1600" u="none" strike="noStrike" dirty="0">
                          <a:ln>
                            <a:noFill/>
                          </a:ln>
                          <a:effectLst/>
                        </a:rPr>
                        <a:t> 9 km </a:t>
                      </a:r>
                      <a:r>
                        <a:rPr lang="es-ES" sz="1600" u="none" strike="noStrike" dirty="0" err="1">
                          <a:ln>
                            <a:noFill/>
                          </a:ln>
                          <a:effectLst/>
                        </a:rPr>
                        <a:t>propagation</a:t>
                      </a:r>
                      <a:r>
                        <a:rPr lang="es-ES" sz="1600" u="none" strike="noStrike" dirty="0">
                          <a:ln>
                            <a:noFill/>
                          </a:ln>
                          <a:effectLst/>
                        </a:rPr>
                        <a:t> </a:t>
                      </a:r>
                      <a:r>
                        <a:rPr lang="es-ES" sz="1600" u="none" strike="noStrike" dirty="0" err="1">
                          <a:ln>
                            <a:noFill/>
                          </a:ln>
                          <a:effectLst/>
                        </a:rPr>
                        <a:t>difference</a:t>
                      </a:r>
                      <a:r>
                        <a:rPr lang="es-ES" sz="1600" u="none" strike="noStrike" dirty="0">
                          <a:ln>
                            <a:noFill/>
                          </a:ln>
                          <a:effectLst/>
                        </a:rPr>
                        <a:t> </a:t>
                      </a:r>
                      <a:r>
                        <a:rPr lang="es-ES" sz="1600" u="none" strike="noStrike" dirty="0" err="1">
                          <a:ln>
                            <a:noFill/>
                          </a:ln>
                          <a:effectLst/>
                        </a:rPr>
                        <a:t>between</a:t>
                      </a:r>
                      <a:r>
                        <a:rPr lang="es-ES" sz="1600" u="none" strike="noStrike" dirty="0">
                          <a:ln>
                            <a:noFill/>
                          </a:ln>
                          <a:effectLst/>
                        </a:rPr>
                        <a:t> </a:t>
                      </a:r>
                      <a:r>
                        <a:rPr lang="es-ES" sz="1600" u="none" strike="noStrike" dirty="0" err="1">
                          <a:ln>
                            <a:noFill/>
                          </a:ln>
                          <a:effectLst/>
                        </a:rPr>
                        <a:t>eNBs</a:t>
                      </a:r>
                      <a:r>
                        <a:rPr lang="es-ES" sz="1600" u="none" strike="noStrike" dirty="0">
                          <a:ln>
                            <a:noFill/>
                          </a:ln>
                          <a:effectLst/>
                        </a:rPr>
                        <a:t>/</a:t>
                      </a:r>
                      <a:r>
                        <a:rPr lang="es-ES" sz="1600" u="none" strike="noStrike" dirty="0" err="1">
                          <a:ln>
                            <a:noFill/>
                          </a:ln>
                          <a:effectLst/>
                        </a:rPr>
                        <a:t>gNBs</a:t>
                      </a:r>
                      <a:r>
                        <a:rPr lang="es-ES" sz="1600" u="none" strike="noStrike" dirty="0">
                          <a:ln>
                            <a:noFill/>
                          </a:ln>
                          <a:effectLst/>
                        </a:rPr>
                        <a:t> in FR1). NR Intra-band non-</a:t>
                      </a:r>
                      <a:r>
                        <a:rPr lang="es-ES" sz="1600" u="none" strike="noStrike" dirty="0" err="1">
                          <a:ln>
                            <a:noFill/>
                          </a:ln>
                          <a:effectLst/>
                        </a:rPr>
                        <a:t>contiguous</a:t>
                      </a:r>
                      <a:r>
                        <a:rPr lang="es-ES" sz="1600" u="none" strike="noStrike" dirty="0">
                          <a:ln>
                            <a:noFill/>
                          </a:ln>
                          <a:effectLst/>
                        </a:rPr>
                        <a:t> and Inter-band </a:t>
                      </a:r>
                      <a:r>
                        <a:rPr lang="es-ES" sz="1600" u="none" strike="noStrike" dirty="0" err="1">
                          <a:ln>
                            <a:noFill/>
                          </a:ln>
                          <a:effectLst/>
                        </a:rPr>
                        <a:t>carrier</a:t>
                      </a:r>
                      <a:r>
                        <a:rPr lang="es-ES" sz="1600" u="none" strike="noStrike" dirty="0">
                          <a:ln>
                            <a:noFill/>
                          </a:ln>
                          <a:effectLst/>
                        </a:rPr>
                        <a:t> </a:t>
                      </a:r>
                      <a:r>
                        <a:rPr lang="es-ES" sz="1600" u="none" strike="noStrike" dirty="0" err="1">
                          <a:ln>
                            <a:noFill/>
                          </a:ln>
                          <a:effectLst/>
                        </a:rPr>
                        <a:t>aggregation</a:t>
                      </a:r>
                      <a:r>
                        <a:rPr lang="es-ES" sz="1600" u="none" strike="noStrike" dirty="0">
                          <a:ln>
                            <a:noFill/>
                          </a:ln>
                          <a:effectLst/>
                        </a:rPr>
                        <a:t>, </a:t>
                      </a:r>
                      <a:r>
                        <a:rPr lang="es-ES" sz="1600" u="none" strike="noStrike" dirty="0" err="1">
                          <a:ln>
                            <a:noFill/>
                          </a:ln>
                          <a:effectLst/>
                        </a:rPr>
                        <a:t>with</a:t>
                      </a:r>
                      <a:r>
                        <a:rPr lang="es-ES" sz="1600" u="none" strike="noStrike" dirty="0">
                          <a:ln>
                            <a:noFill/>
                          </a:ln>
                          <a:effectLst/>
                        </a:rPr>
                        <a:t> </a:t>
                      </a:r>
                      <a:r>
                        <a:rPr lang="es-ES" sz="1600" u="none" strike="noStrike" dirty="0" err="1">
                          <a:ln>
                            <a:noFill/>
                          </a:ln>
                          <a:effectLst/>
                        </a:rPr>
                        <a:t>or</a:t>
                      </a:r>
                      <a:r>
                        <a:rPr lang="es-ES" sz="1600" u="none" strike="noStrike" dirty="0">
                          <a:ln>
                            <a:noFill/>
                          </a:ln>
                          <a:effectLst/>
                        </a:rPr>
                        <a:t> </a:t>
                      </a:r>
                      <a:r>
                        <a:rPr lang="es-ES" sz="1600" u="none" strike="noStrike" dirty="0" err="1">
                          <a:ln>
                            <a:noFill/>
                          </a:ln>
                          <a:effectLst/>
                        </a:rPr>
                        <a:t>without</a:t>
                      </a:r>
                      <a:r>
                        <a:rPr lang="es-ES" sz="1600" u="none" strike="noStrike" dirty="0">
                          <a:ln>
                            <a:noFill/>
                          </a:ln>
                          <a:effectLst/>
                        </a:rPr>
                        <a:t> MIMO </a:t>
                      </a:r>
                      <a:r>
                        <a:rPr lang="es-ES" sz="1600" u="none" strike="noStrike" dirty="0" err="1">
                          <a:ln>
                            <a:noFill/>
                          </a:ln>
                          <a:effectLst/>
                        </a:rPr>
                        <a:t>or</a:t>
                      </a:r>
                      <a:r>
                        <a:rPr lang="es-ES" sz="1600" u="none" strike="noStrike" dirty="0">
                          <a:ln>
                            <a:noFill/>
                          </a:ln>
                          <a:effectLst/>
                        </a:rPr>
                        <a:t> </a:t>
                      </a:r>
                      <a:r>
                        <a:rPr lang="es-ES" sz="1600" u="none" strike="noStrike" dirty="0" err="1">
                          <a:ln>
                            <a:noFill/>
                          </a:ln>
                          <a:effectLst/>
                        </a:rPr>
                        <a:t>transmit</a:t>
                      </a:r>
                      <a:r>
                        <a:rPr lang="es-ES" sz="1600" u="none" strike="noStrike" dirty="0">
                          <a:ln>
                            <a:noFill/>
                          </a:ln>
                          <a:effectLst/>
                        </a:rPr>
                        <a:t> (TX) </a:t>
                      </a:r>
                      <a:r>
                        <a:rPr lang="es-ES" sz="1600" u="none" strike="noStrike" dirty="0" err="1">
                          <a:ln>
                            <a:noFill/>
                          </a:ln>
                          <a:effectLst/>
                        </a:rPr>
                        <a:t>diversity</a:t>
                      </a:r>
                      <a:r>
                        <a:rPr lang="es-ES" sz="1600" u="none" strike="noStrike" dirty="0">
                          <a:ln>
                            <a:noFill/>
                          </a:ln>
                          <a:effectLst/>
                        </a:rPr>
                        <a:t>.</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7830374"/>
                  </a:ext>
                </a:extLst>
              </a:tr>
              <a:tr h="206533">
                <a:tc>
                  <a:txBody>
                    <a:bodyPr/>
                    <a:lstStyle/>
                    <a:p>
                      <a:pPr algn="ctr" fontAlgn="b"/>
                      <a:r>
                        <a:rPr lang="es-ES" sz="1600" u="none" strike="noStrike">
                          <a:ln>
                            <a:noFill/>
                          </a:ln>
                          <a:effectLst/>
                        </a:rPr>
                        <a:t>5</a:t>
                      </a:r>
                      <a:endParaRPr lang="es-ES" sz="1600" b="0" i="0" u="none" strike="noStrike">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ln>
                            <a:noFill/>
                          </a:ln>
                          <a:effectLst/>
                        </a:rPr>
                        <a:t>1 µs</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dirty="0">
                          <a:ln>
                            <a:noFill/>
                          </a:ln>
                          <a:effectLst/>
                        </a:rPr>
                        <a:t>WiMAX-TDD (</a:t>
                      </a:r>
                      <a:r>
                        <a:rPr lang="es-ES" sz="1600" u="none" strike="noStrike" dirty="0" err="1">
                          <a:ln>
                            <a:noFill/>
                          </a:ln>
                          <a:effectLst/>
                        </a:rPr>
                        <a:t>some</a:t>
                      </a:r>
                      <a:r>
                        <a:rPr lang="es-ES" sz="1600" u="none" strike="noStrike" dirty="0">
                          <a:ln>
                            <a:noFill/>
                          </a:ln>
                          <a:effectLst/>
                        </a:rPr>
                        <a:t> </a:t>
                      </a:r>
                      <a:r>
                        <a:rPr lang="es-ES" sz="1600" u="none" strike="noStrike" dirty="0" err="1">
                          <a:ln>
                            <a:noFill/>
                          </a:ln>
                          <a:effectLst/>
                        </a:rPr>
                        <a:t>configurations</a:t>
                      </a:r>
                      <a:r>
                        <a:rPr lang="es-ES" sz="1600" u="none" strike="noStrike" dirty="0">
                          <a:ln>
                            <a:noFill/>
                          </a:ln>
                          <a:effectLst/>
                        </a:rPr>
                        <a:t>)</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8835334"/>
                  </a:ext>
                </a:extLst>
              </a:tr>
              <a:tr h="405945">
                <a:tc>
                  <a:txBody>
                    <a:bodyPr/>
                    <a:lstStyle/>
                    <a:p>
                      <a:pPr algn="ctr" fontAlgn="b"/>
                      <a:r>
                        <a:rPr lang="es-ES" sz="1600" u="none" strike="noStrike">
                          <a:ln>
                            <a:noFill/>
                          </a:ln>
                          <a:effectLst/>
                        </a:rPr>
                        <a:t>6A</a:t>
                      </a:r>
                      <a:endParaRPr lang="es-ES" sz="1600" b="0" i="0" u="none" strike="noStrike">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ln>
                            <a:noFill/>
                          </a:ln>
                          <a:effectLst/>
                        </a:rPr>
                        <a:t>260 </a:t>
                      </a:r>
                      <a:r>
                        <a:rPr lang="es-ES" sz="1600" u="none" strike="noStrike" dirty="0" err="1">
                          <a:ln>
                            <a:noFill/>
                          </a:ln>
                          <a:effectLst/>
                        </a:rPr>
                        <a:t>ns</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ln>
                            <a:noFill/>
                          </a:ln>
                          <a:effectLst/>
                        </a:rPr>
                        <a:t>LTE Intra-band non-contiguous carrier aggregation with or without MIMO or TX diversity, and inter-band carrier aggregation with or without MIMO or TX diversity</a:t>
                      </a:r>
                      <a:endParaRPr lang="en-U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7471439"/>
                  </a:ext>
                </a:extLst>
              </a:tr>
              <a:tr h="405945">
                <a:tc>
                  <a:txBody>
                    <a:bodyPr/>
                    <a:lstStyle/>
                    <a:p>
                      <a:pPr algn="ctr" fontAlgn="b"/>
                      <a:r>
                        <a:rPr lang="es-ES" sz="1600" u="none" strike="noStrike">
                          <a:ln>
                            <a:noFill/>
                          </a:ln>
                          <a:effectLst/>
                        </a:rPr>
                        <a:t>6B</a:t>
                      </a:r>
                      <a:endParaRPr lang="es-ES" sz="1600" b="0" i="0" u="none" strike="noStrike">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ln>
                            <a:noFill/>
                          </a:ln>
                          <a:effectLst/>
                        </a:rPr>
                        <a:t>130 </a:t>
                      </a:r>
                      <a:r>
                        <a:rPr lang="es-ES" sz="1600" u="none" strike="noStrike" dirty="0" err="1">
                          <a:ln>
                            <a:noFill/>
                          </a:ln>
                          <a:effectLst/>
                        </a:rPr>
                        <a:t>ns</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ln>
                            <a:noFill/>
                          </a:ln>
                          <a:effectLst/>
                        </a:rPr>
                        <a:t>LTE Intra-band contiguous carrier aggregation, with or without MIMO or TX diversity</a:t>
                      </a:r>
                      <a:br>
                        <a:rPr lang="en-US" sz="1600" u="none" strike="noStrike" dirty="0">
                          <a:ln>
                            <a:noFill/>
                          </a:ln>
                          <a:effectLst/>
                        </a:rPr>
                      </a:br>
                      <a:r>
                        <a:rPr lang="en-US" sz="1600" u="none" strike="noStrike" dirty="0">
                          <a:ln>
                            <a:noFill/>
                          </a:ln>
                          <a:effectLst/>
                        </a:rPr>
                        <a:t>NR (FR2) Intra-band contiguous carrier aggregation, with or without MIMO or TX diversity</a:t>
                      </a:r>
                      <a:endParaRPr lang="en-U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198761"/>
                  </a:ext>
                </a:extLst>
              </a:tr>
              <a:tr h="341848">
                <a:tc>
                  <a:txBody>
                    <a:bodyPr/>
                    <a:lstStyle/>
                    <a:p>
                      <a:pPr algn="ctr" fontAlgn="b"/>
                      <a:r>
                        <a:rPr lang="es-ES" sz="1600" u="none" strike="noStrike">
                          <a:ln>
                            <a:noFill/>
                          </a:ln>
                          <a:effectLst/>
                        </a:rPr>
                        <a:t>6C</a:t>
                      </a:r>
                      <a:endParaRPr lang="es-ES" sz="1600" b="0" i="0" u="none" strike="noStrike">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ln>
                            <a:noFill/>
                          </a:ln>
                          <a:effectLst/>
                        </a:rPr>
                        <a:t>65 </a:t>
                      </a:r>
                      <a:r>
                        <a:rPr lang="es-ES" sz="1600" u="none" strike="noStrike" dirty="0" err="1">
                          <a:ln>
                            <a:noFill/>
                          </a:ln>
                          <a:effectLst/>
                        </a:rPr>
                        <a:t>ns</a:t>
                      </a:r>
                      <a:endParaRPr lang="es-E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ln>
                            <a:noFill/>
                          </a:ln>
                          <a:effectLst/>
                        </a:rPr>
                        <a:t>LTE and NR MIMO or TX diversity transmissions, at each carrier frequency</a:t>
                      </a:r>
                      <a:endParaRPr lang="en-US" sz="1600" b="0" i="0" u="none" strike="noStrike" dirty="0">
                        <a:ln>
                          <a:noFill/>
                        </a:ln>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442641"/>
                  </a:ext>
                </a:extLst>
              </a:tr>
            </a:tbl>
          </a:graphicData>
        </a:graphic>
      </p:graphicFrame>
      <p:sp>
        <p:nvSpPr>
          <p:cNvPr id="7" name="Rectángulo 6">
            <a:extLst>
              <a:ext uri="{FF2B5EF4-FFF2-40B4-BE49-F238E27FC236}">
                <a16:creationId xmlns:a16="http://schemas.microsoft.com/office/drawing/2014/main" id="{53865622-B08B-42F3-94AA-3599B5321BC0}"/>
              </a:ext>
            </a:extLst>
          </p:cNvPr>
          <p:cNvSpPr/>
          <p:nvPr/>
        </p:nvSpPr>
        <p:spPr>
          <a:xfrm>
            <a:off x="8198149" y="6042830"/>
            <a:ext cx="3993851" cy="276999"/>
          </a:xfrm>
          <a:prstGeom prst="rect">
            <a:avLst/>
          </a:prstGeom>
        </p:spPr>
        <p:txBody>
          <a:bodyPr wrap="square">
            <a:spAutoFit/>
          </a:bodyPr>
          <a:lstStyle/>
          <a:p>
            <a:r>
              <a:rPr lang="fr-FR" sz="1200" dirty="0">
                <a:solidFill>
                  <a:srgbClr val="000000"/>
                </a:solidFill>
                <a:latin typeface="Arial" panose="020B0604020202020204" pitchFamily="34" charset="0"/>
              </a:rPr>
              <a:t>Fuente: ITU-T G.8271/Y.1366  (</a:t>
            </a:r>
            <a:r>
              <a:rPr lang="es-ES" sz="1200" dirty="0">
                <a:solidFill>
                  <a:srgbClr val="000000"/>
                </a:solidFill>
                <a:latin typeface="Arial" panose="020B0604020202020204" pitchFamily="34" charset="0"/>
              </a:rPr>
              <a:t>03/2020)</a:t>
            </a:r>
            <a:endParaRPr lang="es-ES" sz="3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950903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noAutofit/>
          </a:bodyPr>
          <a:lstStyle/>
          <a:p>
            <a:r>
              <a:rPr lang="es-UY" altLang="es-UY" sz="3200" dirty="0"/>
              <a:t>Niveles de exactitud de tiempo requeridos en redes de telecomunicaciones </a:t>
            </a:r>
          </a:p>
        </p:txBody>
      </p:sp>
      <p:sp>
        <p:nvSpPr>
          <p:cNvPr id="7171" name="Marcador de contenido 2"/>
          <p:cNvSpPr>
            <a:spLocks noGrp="1"/>
          </p:cNvSpPr>
          <p:nvPr>
            <p:ph idx="1"/>
          </p:nvPr>
        </p:nvSpPr>
        <p:spPr/>
        <p:txBody>
          <a:bodyPr>
            <a:normAutofit/>
          </a:bodyPr>
          <a:lstStyle/>
          <a:p>
            <a:endParaRPr lang="es-UY" altLang="es-UY" dirty="0"/>
          </a:p>
          <a:p>
            <a:endParaRPr lang="es-UY" altLang="es-UY" dirty="0"/>
          </a:p>
          <a:p>
            <a:endParaRPr lang="es-UY" altLang="es-UY" dirty="0"/>
          </a:p>
          <a:p>
            <a:endParaRPr lang="es-ES" altLang="es-UY" dirty="0"/>
          </a:p>
          <a:p>
            <a:endParaRPr lang="es-ES" altLang="es-UY" dirty="0"/>
          </a:p>
          <a:p>
            <a:endParaRPr lang="es-ES" altLang="es-UY" dirty="0"/>
          </a:p>
          <a:p>
            <a:endParaRPr lang="es-ES" altLang="es-UY" dirty="0"/>
          </a:p>
        </p:txBody>
      </p:sp>
      <p:sp>
        <p:nvSpPr>
          <p:cNvPr id="7" name="Rectángulo 6">
            <a:extLst>
              <a:ext uri="{FF2B5EF4-FFF2-40B4-BE49-F238E27FC236}">
                <a16:creationId xmlns:a16="http://schemas.microsoft.com/office/drawing/2014/main" id="{53865622-B08B-42F3-94AA-3599B5321BC0}"/>
              </a:ext>
            </a:extLst>
          </p:cNvPr>
          <p:cNvSpPr/>
          <p:nvPr/>
        </p:nvSpPr>
        <p:spPr>
          <a:xfrm>
            <a:off x="8198149" y="5869094"/>
            <a:ext cx="3993851" cy="461665"/>
          </a:xfrm>
          <a:prstGeom prst="rect">
            <a:avLst/>
          </a:prstGeom>
        </p:spPr>
        <p:txBody>
          <a:bodyPr wrap="square">
            <a:spAutoFit/>
          </a:bodyPr>
          <a:lstStyle/>
          <a:p>
            <a:r>
              <a:rPr lang="fr-FR" sz="1200" dirty="0">
                <a:solidFill>
                  <a:srgbClr val="000000"/>
                </a:solidFill>
                <a:latin typeface="Arial" panose="020B0604020202020204" pitchFamily="34" charset="0"/>
              </a:rPr>
              <a:t>Fuente</a:t>
            </a:r>
            <a:r>
              <a:rPr lang="es-419" sz="1200" dirty="0">
                <a:solidFill>
                  <a:srgbClr val="000000"/>
                </a:solidFill>
                <a:latin typeface="Arial" panose="020B0604020202020204" pitchFamily="34" charset="0"/>
              </a:rPr>
              <a:t>: “</a:t>
            </a:r>
            <a:r>
              <a:rPr lang="en-US" sz="1200" dirty="0">
                <a:solidFill>
                  <a:srgbClr val="000000"/>
                </a:solidFill>
                <a:latin typeface="Arial" panose="020B0604020202020204" pitchFamily="34" charset="0"/>
              </a:rPr>
              <a:t>Mobile Network Frequency or Phase Requirements</a:t>
            </a:r>
            <a:r>
              <a:rPr lang="es-419" sz="1200" dirty="0">
                <a:solidFill>
                  <a:srgbClr val="000000"/>
                </a:solidFill>
                <a:latin typeface="Arial" panose="020B0604020202020204" pitchFamily="34" charset="0"/>
              </a:rPr>
              <a:t>”,  Microchip</a:t>
            </a:r>
            <a:endParaRPr lang="es-ES" sz="1200" dirty="0">
              <a:solidFill>
                <a:srgbClr val="000000"/>
              </a:solidFill>
              <a:latin typeface="Arial" panose="020B0604020202020204" pitchFamily="34" charset="0"/>
            </a:endParaRPr>
          </a:p>
        </p:txBody>
      </p:sp>
      <p:pic>
        <p:nvPicPr>
          <p:cNvPr id="3" name="Imagen 2">
            <a:extLst>
              <a:ext uri="{FF2B5EF4-FFF2-40B4-BE49-F238E27FC236}">
                <a16:creationId xmlns:a16="http://schemas.microsoft.com/office/drawing/2014/main" id="{5CDD5680-F27E-B46E-C886-EFEA205D6C79}"/>
              </a:ext>
            </a:extLst>
          </p:cNvPr>
          <p:cNvPicPr>
            <a:picLocks noChangeAspect="1"/>
          </p:cNvPicPr>
          <p:nvPr/>
        </p:nvPicPr>
        <p:blipFill>
          <a:blip r:embed="rId2"/>
          <a:stretch>
            <a:fillRect/>
          </a:stretch>
        </p:blipFill>
        <p:spPr>
          <a:xfrm>
            <a:off x="669851" y="1061826"/>
            <a:ext cx="10058400" cy="4807268"/>
          </a:xfrm>
          <a:prstGeom prst="rect">
            <a:avLst/>
          </a:prstGeom>
        </p:spPr>
      </p:pic>
    </p:spTree>
    <p:extLst>
      <p:ext uri="{BB962C8B-B14F-4D97-AF65-F5344CB8AC3E}">
        <p14:creationId xmlns:p14="http://schemas.microsoft.com/office/powerpoint/2010/main" val="719576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noAutofit/>
          </a:bodyPr>
          <a:lstStyle/>
          <a:p>
            <a:r>
              <a:rPr lang="es-UY" altLang="es-UY" sz="3200" dirty="0"/>
              <a:t>Presupuesto de </a:t>
            </a:r>
            <a:r>
              <a:rPr lang="es-UY" altLang="es-UY" sz="3200" dirty="0" err="1"/>
              <a:t>Synch</a:t>
            </a:r>
            <a:r>
              <a:rPr lang="es-UY" altLang="es-UY" sz="3200" dirty="0"/>
              <a:t> en LTE-A</a:t>
            </a:r>
          </a:p>
        </p:txBody>
      </p:sp>
      <p:sp>
        <p:nvSpPr>
          <p:cNvPr id="7171" name="Marcador de contenido 2"/>
          <p:cNvSpPr>
            <a:spLocks noGrp="1"/>
          </p:cNvSpPr>
          <p:nvPr>
            <p:ph idx="1"/>
          </p:nvPr>
        </p:nvSpPr>
        <p:spPr/>
        <p:txBody>
          <a:bodyPr>
            <a:normAutofit/>
          </a:bodyPr>
          <a:lstStyle/>
          <a:p>
            <a:endParaRPr lang="es-UY" altLang="es-UY" dirty="0"/>
          </a:p>
          <a:p>
            <a:endParaRPr lang="es-UY" altLang="es-UY" dirty="0"/>
          </a:p>
          <a:p>
            <a:endParaRPr lang="es-UY" altLang="es-UY" dirty="0"/>
          </a:p>
          <a:p>
            <a:endParaRPr lang="es-ES" altLang="es-UY" dirty="0"/>
          </a:p>
          <a:p>
            <a:endParaRPr lang="es-ES" altLang="es-UY" dirty="0"/>
          </a:p>
          <a:p>
            <a:endParaRPr lang="es-ES" altLang="es-UY" dirty="0"/>
          </a:p>
          <a:p>
            <a:endParaRPr lang="es-ES" altLang="es-UY" dirty="0"/>
          </a:p>
        </p:txBody>
      </p:sp>
      <p:sp>
        <p:nvSpPr>
          <p:cNvPr id="7" name="Rectángulo 6">
            <a:extLst>
              <a:ext uri="{FF2B5EF4-FFF2-40B4-BE49-F238E27FC236}">
                <a16:creationId xmlns:a16="http://schemas.microsoft.com/office/drawing/2014/main" id="{53865622-B08B-42F3-94AA-3599B5321BC0}"/>
              </a:ext>
            </a:extLst>
          </p:cNvPr>
          <p:cNvSpPr/>
          <p:nvPr/>
        </p:nvSpPr>
        <p:spPr>
          <a:xfrm>
            <a:off x="8198149" y="5869094"/>
            <a:ext cx="3993851" cy="461665"/>
          </a:xfrm>
          <a:prstGeom prst="rect">
            <a:avLst/>
          </a:prstGeom>
        </p:spPr>
        <p:txBody>
          <a:bodyPr wrap="square">
            <a:spAutoFit/>
          </a:bodyPr>
          <a:lstStyle/>
          <a:p>
            <a:r>
              <a:rPr lang="fr-FR" sz="1200" dirty="0">
                <a:solidFill>
                  <a:srgbClr val="000000"/>
                </a:solidFill>
                <a:latin typeface="Arial" panose="020B0604020202020204" pitchFamily="34" charset="0"/>
              </a:rPr>
              <a:t>Fuente</a:t>
            </a:r>
            <a:r>
              <a:rPr lang="es-419" sz="1200" dirty="0">
                <a:solidFill>
                  <a:srgbClr val="000000"/>
                </a:solidFill>
                <a:latin typeface="Arial" panose="020B0604020202020204" pitchFamily="34" charset="0"/>
              </a:rPr>
              <a:t>: “</a:t>
            </a:r>
            <a:r>
              <a:rPr lang="en-US" sz="1200" dirty="0">
                <a:solidFill>
                  <a:srgbClr val="000000"/>
                </a:solidFill>
                <a:latin typeface="Arial" panose="020B0604020202020204" pitchFamily="34" charset="0"/>
              </a:rPr>
              <a:t>Mobile Network Frequency or Phase Requirements</a:t>
            </a:r>
            <a:r>
              <a:rPr lang="es-419" sz="1200" dirty="0">
                <a:solidFill>
                  <a:srgbClr val="000000"/>
                </a:solidFill>
                <a:latin typeface="Arial" panose="020B0604020202020204" pitchFamily="34" charset="0"/>
              </a:rPr>
              <a:t>”,  Microchip</a:t>
            </a:r>
            <a:endParaRPr lang="es-ES" sz="1200" dirty="0">
              <a:solidFill>
                <a:srgbClr val="000000"/>
              </a:solidFill>
              <a:latin typeface="Arial" panose="020B0604020202020204" pitchFamily="34" charset="0"/>
            </a:endParaRPr>
          </a:p>
        </p:txBody>
      </p:sp>
      <p:pic>
        <p:nvPicPr>
          <p:cNvPr id="4" name="Imagen 3">
            <a:extLst>
              <a:ext uri="{FF2B5EF4-FFF2-40B4-BE49-F238E27FC236}">
                <a16:creationId xmlns:a16="http://schemas.microsoft.com/office/drawing/2014/main" id="{FBEEC355-4002-8BA0-2D9E-67DAD0170D03}"/>
              </a:ext>
            </a:extLst>
          </p:cNvPr>
          <p:cNvPicPr>
            <a:picLocks noChangeAspect="1"/>
          </p:cNvPicPr>
          <p:nvPr/>
        </p:nvPicPr>
        <p:blipFill>
          <a:blip r:embed="rId2"/>
          <a:stretch>
            <a:fillRect/>
          </a:stretch>
        </p:blipFill>
        <p:spPr>
          <a:xfrm>
            <a:off x="438912" y="1234440"/>
            <a:ext cx="9941814" cy="4650997"/>
          </a:xfrm>
          <a:prstGeom prst="rect">
            <a:avLst/>
          </a:prstGeom>
        </p:spPr>
      </p:pic>
    </p:spTree>
    <p:extLst>
      <p:ext uri="{BB962C8B-B14F-4D97-AF65-F5344CB8AC3E}">
        <p14:creationId xmlns:p14="http://schemas.microsoft.com/office/powerpoint/2010/main" val="37532891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noAutofit/>
          </a:bodyPr>
          <a:lstStyle/>
          <a:p>
            <a:r>
              <a:rPr lang="es-UY" altLang="es-UY" sz="3200" dirty="0"/>
              <a:t>Presupuesto de </a:t>
            </a:r>
            <a:r>
              <a:rPr lang="es-UY" altLang="es-UY" sz="3200" dirty="0" err="1"/>
              <a:t>Synch</a:t>
            </a:r>
            <a:r>
              <a:rPr lang="es-UY" altLang="es-UY" sz="3200" dirty="0"/>
              <a:t> en LTE-A</a:t>
            </a:r>
          </a:p>
        </p:txBody>
      </p:sp>
      <p:sp>
        <p:nvSpPr>
          <p:cNvPr id="7171" name="Marcador de contenido 2"/>
          <p:cNvSpPr>
            <a:spLocks noGrp="1"/>
          </p:cNvSpPr>
          <p:nvPr>
            <p:ph idx="1"/>
          </p:nvPr>
        </p:nvSpPr>
        <p:spPr/>
        <p:txBody>
          <a:bodyPr>
            <a:normAutofit/>
          </a:bodyPr>
          <a:lstStyle/>
          <a:p>
            <a:endParaRPr lang="es-UY" altLang="es-UY" dirty="0"/>
          </a:p>
          <a:p>
            <a:endParaRPr lang="es-UY" altLang="es-UY" dirty="0"/>
          </a:p>
          <a:p>
            <a:endParaRPr lang="es-UY" altLang="es-UY" dirty="0"/>
          </a:p>
          <a:p>
            <a:endParaRPr lang="es-ES" altLang="es-UY" dirty="0"/>
          </a:p>
          <a:p>
            <a:endParaRPr lang="es-ES" altLang="es-UY" dirty="0"/>
          </a:p>
          <a:p>
            <a:endParaRPr lang="es-ES" altLang="es-UY" dirty="0"/>
          </a:p>
          <a:p>
            <a:endParaRPr lang="es-ES" altLang="es-UY" dirty="0"/>
          </a:p>
        </p:txBody>
      </p:sp>
      <p:sp>
        <p:nvSpPr>
          <p:cNvPr id="7" name="Rectángulo 6">
            <a:extLst>
              <a:ext uri="{FF2B5EF4-FFF2-40B4-BE49-F238E27FC236}">
                <a16:creationId xmlns:a16="http://schemas.microsoft.com/office/drawing/2014/main" id="{53865622-B08B-42F3-94AA-3599B5321BC0}"/>
              </a:ext>
            </a:extLst>
          </p:cNvPr>
          <p:cNvSpPr/>
          <p:nvPr/>
        </p:nvSpPr>
        <p:spPr>
          <a:xfrm>
            <a:off x="8198149" y="5869094"/>
            <a:ext cx="3993851" cy="461665"/>
          </a:xfrm>
          <a:prstGeom prst="rect">
            <a:avLst/>
          </a:prstGeom>
        </p:spPr>
        <p:txBody>
          <a:bodyPr wrap="square">
            <a:spAutoFit/>
          </a:bodyPr>
          <a:lstStyle/>
          <a:p>
            <a:r>
              <a:rPr lang="fr-FR" sz="1200" dirty="0">
                <a:solidFill>
                  <a:srgbClr val="000000"/>
                </a:solidFill>
                <a:latin typeface="Arial" panose="020B0604020202020204" pitchFamily="34" charset="0"/>
              </a:rPr>
              <a:t>Fuente</a:t>
            </a:r>
            <a:r>
              <a:rPr lang="es-419" sz="1200" dirty="0">
                <a:solidFill>
                  <a:srgbClr val="000000"/>
                </a:solidFill>
                <a:latin typeface="Arial" panose="020B0604020202020204" pitchFamily="34" charset="0"/>
              </a:rPr>
              <a:t>: “</a:t>
            </a:r>
            <a:r>
              <a:rPr lang="en-US" sz="1200" dirty="0">
                <a:solidFill>
                  <a:srgbClr val="000000"/>
                </a:solidFill>
                <a:latin typeface="Arial" panose="020B0604020202020204" pitchFamily="34" charset="0"/>
              </a:rPr>
              <a:t>Mobile Network Frequency or Phase Requirements</a:t>
            </a:r>
            <a:r>
              <a:rPr lang="es-419" sz="1200" dirty="0">
                <a:solidFill>
                  <a:srgbClr val="000000"/>
                </a:solidFill>
                <a:latin typeface="Arial" panose="020B0604020202020204" pitchFamily="34" charset="0"/>
              </a:rPr>
              <a:t>”,  Microchip</a:t>
            </a:r>
            <a:endParaRPr lang="es-ES" sz="1200" dirty="0">
              <a:solidFill>
                <a:srgbClr val="000000"/>
              </a:solidFill>
              <a:latin typeface="Arial" panose="020B0604020202020204" pitchFamily="34" charset="0"/>
            </a:endParaRPr>
          </a:p>
        </p:txBody>
      </p:sp>
      <p:pic>
        <p:nvPicPr>
          <p:cNvPr id="3" name="Imagen 2">
            <a:extLst>
              <a:ext uri="{FF2B5EF4-FFF2-40B4-BE49-F238E27FC236}">
                <a16:creationId xmlns:a16="http://schemas.microsoft.com/office/drawing/2014/main" id="{FA3EBC46-7EF6-BC93-C327-80D1B2818ADA}"/>
              </a:ext>
            </a:extLst>
          </p:cNvPr>
          <p:cNvPicPr>
            <a:picLocks noChangeAspect="1"/>
          </p:cNvPicPr>
          <p:nvPr/>
        </p:nvPicPr>
        <p:blipFill>
          <a:blip r:embed="rId2"/>
          <a:stretch>
            <a:fillRect/>
          </a:stretch>
        </p:blipFill>
        <p:spPr>
          <a:xfrm>
            <a:off x="1463040" y="1138176"/>
            <a:ext cx="7694866" cy="4730918"/>
          </a:xfrm>
          <a:prstGeom prst="rect">
            <a:avLst/>
          </a:prstGeom>
        </p:spPr>
      </p:pic>
    </p:spTree>
    <p:extLst>
      <p:ext uri="{BB962C8B-B14F-4D97-AF65-F5344CB8AC3E}">
        <p14:creationId xmlns:p14="http://schemas.microsoft.com/office/powerpoint/2010/main" val="10522225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noAutofit/>
          </a:bodyPr>
          <a:lstStyle/>
          <a:p>
            <a:r>
              <a:rPr lang="es-UY" altLang="es-UY" sz="3200" dirty="0"/>
              <a:t>Presupuesto de </a:t>
            </a:r>
            <a:r>
              <a:rPr lang="es-UY" altLang="es-UY" sz="3200" dirty="0" err="1"/>
              <a:t>Synch</a:t>
            </a:r>
            <a:r>
              <a:rPr lang="es-UY" altLang="es-UY" sz="3200" dirty="0"/>
              <a:t> en Red de Transporte</a:t>
            </a:r>
          </a:p>
        </p:txBody>
      </p:sp>
      <p:sp>
        <p:nvSpPr>
          <p:cNvPr id="7171" name="Marcador de contenido 2"/>
          <p:cNvSpPr>
            <a:spLocks noGrp="1"/>
          </p:cNvSpPr>
          <p:nvPr>
            <p:ph idx="1"/>
          </p:nvPr>
        </p:nvSpPr>
        <p:spPr/>
        <p:txBody>
          <a:bodyPr>
            <a:normAutofit/>
          </a:bodyPr>
          <a:lstStyle/>
          <a:p>
            <a:endParaRPr lang="es-UY" altLang="es-UY" dirty="0"/>
          </a:p>
          <a:p>
            <a:endParaRPr lang="es-UY" altLang="es-UY" dirty="0"/>
          </a:p>
          <a:p>
            <a:endParaRPr lang="es-UY" altLang="es-UY" dirty="0"/>
          </a:p>
          <a:p>
            <a:endParaRPr lang="es-ES" altLang="es-UY" dirty="0"/>
          </a:p>
          <a:p>
            <a:endParaRPr lang="es-ES" altLang="es-UY" dirty="0"/>
          </a:p>
          <a:p>
            <a:endParaRPr lang="es-ES" altLang="es-UY" dirty="0"/>
          </a:p>
          <a:p>
            <a:endParaRPr lang="es-ES" altLang="es-UY" dirty="0"/>
          </a:p>
        </p:txBody>
      </p:sp>
      <p:sp>
        <p:nvSpPr>
          <p:cNvPr id="7" name="Rectángulo 6">
            <a:extLst>
              <a:ext uri="{FF2B5EF4-FFF2-40B4-BE49-F238E27FC236}">
                <a16:creationId xmlns:a16="http://schemas.microsoft.com/office/drawing/2014/main" id="{53865622-B08B-42F3-94AA-3599B5321BC0}"/>
              </a:ext>
            </a:extLst>
          </p:cNvPr>
          <p:cNvSpPr/>
          <p:nvPr/>
        </p:nvSpPr>
        <p:spPr>
          <a:xfrm>
            <a:off x="8198149" y="5869094"/>
            <a:ext cx="3993851" cy="461665"/>
          </a:xfrm>
          <a:prstGeom prst="rect">
            <a:avLst/>
          </a:prstGeom>
        </p:spPr>
        <p:txBody>
          <a:bodyPr wrap="square">
            <a:spAutoFit/>
          </a:bodyPr>
          <a:lstStyle/>
          <a:p>
            <a:r>
              <a:rPr lang="fr-FR" sz="1200" dirty="0">
                <a:solidFill>
                  <a:srgbClr val="000000"/>
                </a:solidFill>
                <a:latin typeface="Arial" panose="020B0604020202020204" pitchFamily="34" charset="0"/>
              </a:rPr>
              <a:t>Fuente</a:t>
            </a:r>
            <a:r>
              <a:rPr lang="es-419" sz="1200" dirty="0">
                <a:solidFill>
                  <a:srgbClr val="000000"/>
                </a:solidFill>
                <a:latin typeface="Arial" panose="020B0604020202020204" pitchFamily="34" charset="0"/>
              </a:rPr>
              <a:t>: “</a:t>
            </a:r>
            <a:r>
              <a:rPr lang="en-US" sz="1200" dirty="0">
                <a:solidFill>
                  <a:srgbClr val="000000"/>
                </a:solidFill>
                <a:latin typeface="Arial" panose="020B0604020202020204" pitchFamily="34" charset="0"/>
              </a:rPr>
              <a:t>Mobile Network Frequency or Phase Requirements</a:t>
            </a:r>
            <a:r>
              <a:rPr lang="es-419" sz="1200" dirty="0">
                <a:solidFill>
                  <a:srgbClr val="000000"/>
                </a:solidFill>
                <a:latin typeface="Arial" panose="020B0604020202020204" pitchFamily="34" charset="0"/>
              </a:rPr>
              <a:t>”,  Microchip</a:t>
            </a:r>
            <a:endParaRPr lang="es-ES" sz="1200" dirty="0">
              <a:solidFill>
                <a:srgbClr val="000000"/>
              </a:solidFill>
              <a:latin typeface="Arial" panose="020B0604020202020204" pitchFamily="34" charset="0"/>
            </a:endParaRPr>
          </a:p>
        </p:txBody>
      </p:sp>
      <p:pic>
        <p:nvPicPr>
          <p:cNvPr id="6" name="Imagen 5">
            <a:extLst>
              <a:ext uri="{FF2B5EF4-FFF2-40B4-BE49-F238E27FC236}">
                <a16:creationId xmlns:a16="http://schemas.microsoft.com/office/drawing/2014/main" id="{D0FE2B48-B1C6-5968-B3F8-95B7DF76AFA4}"/>
              </a:ext>
            </a:extLst>
          </p:cNvPr>
          <p:cNvPicPr>
            <a:picLocks noChangeAspect="1"/>
          </p:cNvPicPr>
          <p:nvPr/>
        </p:nvPicPr>
        <p:blipFill>
          <a:blip r:embed="rId2"/>
          <a:stretch>
            <a:fillRect/>
          </a:stretch>
        </p:blipFill>
        <p:spPr>
          <a:xfrm>
            <a:off x="486346" y="4718255"/>
            <a:ext cx="4871199" cy="689173"/>
          </a:xfrm>
          <a:prstGeom prst="rect">
            <a:avLst/>
          </a:prstGeom>
        </p:spPr>
      </p:pic>
      <p:pic>
        <p:nvPicPr>
          <p:cNvPr id="9" name="Imagen 8">
            <a:extLst>
              <a:ext uri="{FF2B5EF4-FFF2-40B4-BE49-F238E27FC236}">
                <a16:creationId xmlns:a16="http://schemas.microsoft.com/office/drawing/2014/main" id="{5AC0B797-287F-6B87-73DF-2CA93B886EF5}"/>
              </a:ext>
            </a:extLst>
          </p:cNvPr>
          <p:cNvPicPr>
            <a:picLocks noChangeAspect="1"/>
          </p:cNvPicPr>
          <p:nvPr/>
        </p:nvPicPr>
        <p:blipFill>
          <a:blip r:embed="rId3"/>
          <a:stretch>
            <a:fillRect/>
          </a:stretch>
        </p:blipFill>
        <p:spPr>
          <a:xfrm>
            <a:off x="486346" y="1322641"/>
            <a:ext cx="4562475" cy="2676525"/>
          </a:xfrm>
          <a:prstGeom prst="rect">
            <a:avLst/>
          </a:prstGeom>
        </p:spPr>
      </p:pic>
      <p:cxnSp>
        <p:nvCxnSpPr>
          <p:cNvPr id="11" name="Conector recto de flecha 10">
            <a:extLst>
              <a:ext uri="{FF2B5EF4-FFF2-40B4-BE49-F238E27FC236}">
                <a16:creationId xmlns:a16="http://schemas.microsoft.com/office/drawing/2014/main" id="{8C7C185B-A18D-EFFD-D317-C655933610D6}"/>
              </a:ext>
            </a:extLst>
          </p:cNvPr>
          <p:cNvCxnSpPr>
            <a:cxnSpLocks/>
          </p:cNvCxnSpPr>
          <p:nvPr/>
        </p:nvCxnSpPr>
        <p:spPr>
          <a:xfrm flipH="1">
            <a:off x="877824" y="3429000"/>
            <a:ext cx="219456" cy="1361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CEB96A33-33A8-7CB7-E080-7B0A80BBB337}"/>
              </a:ext>
            </a:extLst>
          </p:cNvPr>
          <p:cNvSpPr/>
          <p:nvPr/>
        </p:nvSpPr>
        <p:spPr>
          <a:xfrm>
            <a:off x="244765" y="5423505"/>
            <a:ext cx="3993851" cy="400110"/>
          </a:xfrm>
          <a:prstGeom prst="rect">
            <a:avLst/>
          </a:prstGeom>
        </p:spPr>
        <p:txBody>
          <a:bodyPr wrap="square">
            <a:spAutoFit/>
          </a:bodyPr>
          <a:lstStyle/>
          <a:p>
            <a:r>
              <a:rPr lang="fr-FR" sz="2000" dirty="0">
                <a:solidFill>
                  <a:schemeClr val="tx1">
                    <a:lumMod val="75000"/>
                    <a:lumOff val="25000"/>
                  </a:schemeClr>
                </a:solidFill>
              </a:rPr>
              <a:t>10 saltos de 100ns   // </a:t>
            </a:r>
            <a:r>
              <a:rPr lang="fr-FR" sz="2000" dirty="0" err="1">
                <a:solidFill>
                  <a:schemeClr val="tx1">
                    <a:lumMod val="75000"/>
                    <a:lumOff val="25000"/>
                  </a:schemeClr>
                </a:solidFill>
              </a:rPr>
              <a:t>backhaul</a:t>
            </a:r>
            <a:r>
              <a:rPr lang="fr-FR" sz="2000" dirty="0">
                <a:solidFill>
                  <a:schemeClr val="tx1">
                    <a:lumMod val="75000"/>
                    <a:lumOff val="25000"/>
                  </a:schemeClr>
                </a:solidFill>
              </a:rPr>
              <a:t> 10G</a:t>
            </a:r>
            <a:endParaRPr lang="es-ES" sz="2000" dirty="0">
              <a:solidFill>
                <a:schemeClr val="tx1">
                  <a:lumMod val="75000"/>
                  <a:lumOff val="25000"/>
                </a:schemeClr>
              </a:solidFill>
            </a:endParaRPr>
          </a:p>
        </p:txBody>
      </p:sp>
      <p:pic>
        <p:nvPicPr>
          <p:cNvPr id="14" name="Imagen 13">
            <a:extLst>
              <a:ext uri="{FF2B5EF4-FFF2-40B4-BE49-F238E27FC236}">
                <a16:creationId xmlns:a16="http://schemas.microsoft.com/office/drawing/2014/main" id="{50E90658-5E97-E548-5B54-19BD264FF89B}"/>
              </a:ext>
            </a:extLst>
          </p:cNvPr>
          <p:cNvPicPr>
            <a:picLocks noChangeAspect="1"/>
          </p:cNvPicPr>
          <p:nvPr/>
        </p:nvPicPr>
        <p:blipFill>
          <a:blip r:embed="rId4"/>
          <a:stretch>
            <a:fillRect/>
          </a:stretch>
        </p:blipFill>
        <p:spPr>
          <a:xfrm>
            <a:off x="6868806" y="1322641"/>
            <a:ext cx="3998266" cy="2676525"/>
          </a:xfrm>
          <a:prstGeom prst="rect">
            <a:avLst/>
          </a:prstGeom>
        </p:spPr>
      </p:pic>
      <p:pic>
        <p:nvPicPr>
          <p:cNvPr id="16" name="Imagen 15">
            <a:extLst>
              <a:ext uri="{FF2B5EF4-FFF2-40B4-BE49-F238E27FC236}">
                <a16:creationId xmlns:a16="http://schemas.microsoft.com/office/drawing/2014/main" id="{0309D089-FA33-716D-84C2-068371E965FF}"/>
              </a:ext>
            </a:extLst>
          </p:cNvPr>
          <p:cNvPicPr>
            <a:picLocks noChangeAspect="1"/>
          </p:cNvPicPr>
          <p:nvPr/>
        </p:nvPicPr>
        <p:blipFill>
          <a:blip r:embed="rId5"/>
          <a:stretch>
            <a:fillRect/>
          </a:stretch>
        </p:blipFill>
        <p:spPr>
          <a:xfrm>
            <a:off x="6432339" y="4821442"/>
            <a:ext cx="4871199" cy="605910"/>
          </a:xfrm>
          <a:prstGeom prst="rect">
            <a:avLst/>
          </a:prstGeom>
        </p:spPr>
      </p:pic>
      <p:cxnSp>
        <p:nvCxnSpPr>
          <p:cNvPr id="19" name="Conector recto de flecha 18">
            <a:extLst>
              <a:ext uri="{FF2B5EF4-FFF2-40B4-BE49-F238E27FC236}">
                <a16:creationId xmlns:a16="http://schemas.microsoft.com/office/drawing/2014/main" id="{E6932869-3FCE-E7B7-4203-D29497296E4D}"/>
              </a:ext>
            </a:extLst>
          </p:cNvPr>
          <p:cNvCxnSpPr>
            <a:cxnSpLocks/>
          </p:cNvCxnSpPr>
          <p:nvPr/>
        </p:nvCxnSpPr>
        <p:spPr>
          <a:xfrm flipH="1">
            <a:off x="7092413" y="3428999"/>
            <a:ext cx="219456" cy="1361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291ACD7C-AEE5-79EF-6758-D09F0353A1E2}"/>
              </a:ext>
            </a:extLst>
          </p:cNvPr>
          <p:cNvSpPr/>
          <p:nvPr/>
        </p:nvSpPr>
        <p:spPr>
          <a:xfrm>
            <a:off x="6541008" y="5401033"/>
            <a:ext cx="3993851" cy="400110"/>
          </a:xfrm>
          <a:prstGeom prst="rect">
            <a:avLst/>
          </a:prstGeom>
        </p:spPr>
        <p:txBody>
          <a:bodyPr wrap="square">
            <a:spAutoFit/>
          </a:bodyPr>
          <a:lstStyle/>
          <a:p>
            <a:r>
              <a:rPr lang="fr-FR" sz="2000" dirty="0">
                <a:solidFill>
                  <a:schemeClr val="tx1">
                    <a:lumMod val="75000"/>
                    <a:lumOff val="25000"/>
                  </a:schemeClr>
                </a:solidFill>
              </a:rPr>
              <a:t>5 saltos de 200ns   // </a:t>
            </a:r>
            <a:r>
              <a:rPr lang="fr-FR" sz="2000" dirty="0" err="1">
                <a:solidFill>
                  <a:schemeClr val="tx1">
                    <a:lumMod val="75000"/>
                    <a:lumOff val="25000"/>
                  </a:schemeClr>
                </a:solidFill>
              </a:rPr>
              <a:t>backhaul</a:t>
            </a:r>
            <a:r>
              <a:rPr lang="fr-FR" sz="2000" dirty="0">
                <a:solidFill>
                  <a:schemeClr val="tx1">
                    <a:lumMod val="75000"/>
                    <a:lumOff val="25000"/>
                  </a:schemeClr>
                </a:solidFill>
              </a:rPr>
              <a:t> 1G</a:t>
            </a:r>
            <a:endParaRPr lang="es-ES" sz="2000" dirty="0">
              <a:solidFill>
                <a:schemeClr val="tx1">
                  <a:lumMod val="75000"/>
                  <a:lumOff val="25000"/>
                </a:schemeClr>
              </a:solidFill>
            </a:endParaRPr>
          </a:p>
        </p:txBody>
      </p:sp>
    </p:spTree>
    <p:extLst>
      <p:ext uri="{BB962C8B-B14F-4D97-AF65-F5344CB8AC3E}">
        <p14:creationId xmlns:p14="http://schemas.microsoft.com/office/powerpoint/2010/main" val="3269554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noAutofit/>
          </a:bodyPr>
          <a:lstStyle/>
          <a:p>
            <a:r>
              <a:rPr lang="es-UY" altLang="es-UY" sz="3200" dirty="0"/>
              <a:t>Presupuesto de </a:t>
            </a:r>
            <a:r>
              <a:rPr lang="es-UY" altLang="es-UY" sz="3200" dirty="0" err="1"/>
              <a:t>Synch</a:t>
            </a:r>
            <a:r>
              <a:rPr lang="es-UY" altLang="es-UY" sz="3200" dirty="0"/>
              <a:t> en 5G NR</a:t>
            </a:r>
          </a:p>
        </p:txBody>
      </p:sp>
      <p:sp>
        <p:nvSpPr>
          <p:cNvPr id="7171" name="Marcador de contenido 2"/>
          <p:cNvSpPr>
            <a:spLocks noGrp="1"/>
          </p:cNvSpPr>
          <p:nvPr>
            <p:ph idx="1"/>
          </p:nvPr>
        </p:nvSpPr>
        <p:spPr/>
        <p:txBody>
          <a:bodyPr>
            <a:normAutofit/>
          </a:bodyPr>
          <a:lstStyle/>
          <a:p>
            <a:endParaRPr lang="es-UY" altLang="es-UY" dirty="0"/>
          </a:p>
          <a:p>
            <a:endParaRPr lang="es-UY" altLang="es-UY" dirty="0"/>
          </a:p>
          <a:p>
            <a:endParaRPr lang="es-UY" altLang="es-UY" dirty="0"/>
          </a:p>
          <a:p>
            <a:endParaRPr lang="es-ES" altLang="es-UY" dirty="0"/>
          </a:p>
          <a:p>
            <a:endParaRPr lang="es-ES" altLang="es-UY" dirty="0"/>
          </a:p>
          <a:p>
            <a:endParaRPr lang="es-ES" altLang="es-UY" dirty="0"/>
          </a:p>
          <a:p>
            <a:endParaRPr lang="es-ES" altLang="es-UY" dirty="0"/>
          </a:p>
        </p:txBody>
      </p:sp>
      <p:sp>
        <p:nvSpPr>
          <p:cNvPr id="7" name="Rectángulo 6">
            <a:extLst>
              <a:ext uri="{FF2B5EF4-FFF2-40B4-BE49-F238E27FC236}">
                <a16:creationId xmlns:a16="http://schemas.microsoft.com/office/drawing/2014/main" id="{53865622-B08B-42F3-94AA-3599B5321BC0}"/>
              </a:ext>
            </a:extLst>
          </p:cNvPr>
          <p:cNvSpPr/>
          <p:nvPr/>
        </p:nvSpPr>
        <p:spPr>
          <a:xfrm>
            <a:off x="8198149" y="5977928"/>
            <a:ext cx="3993851" cy="461665"/>
          </a:xfrm>
          <a:prstGeom prst="rect">
            <a:avLst/>
          </a:prstGeom>
        </p:spPr>
        <p:txBody>
          <a:bodyPr wrap="square">
            <a:spAutoFit/>
          </a:bodyPr>
          <a:lstStyle/>
          <a:p>
            <a:r>
              <a:rPr lang="fr-FR" sz="1200" dirty="0">
                <a:solidFill>
                  <a:srgbClr val="000000"/>
                </a:solidFill>
                <a:latin typeface="Arial" panose="020B0604020202020204" pitchFamily="34" charset="0"/>
              </a:rPr>
              <a:t>Fuente</a:t>
            </a:r>
            <a:r>
              <a:rPr lang="es-419" sz="1200" dirty="0">
                <a:solidFill>
                  <a:srgbClr val="000000"/>
                </a:solidFill>
                <a:latin typeface="Arial" panose="020B0604020202020204" pitchFamily="34" charset="0"/>
              </a:rPr>
              <a:t>: “</a:t>
            </a:r>
            <a:r>
              <a:rPr lang="en-US" sz="1200" dirty="0">
                <a:solidFill>
                  <a:srgbClr val="000000"/>
                </a:solidFill>
                <a:latin typeface="Arial" panose="020B0604020202020204" pitchFamily="34" charset="0"/>
              </a:rPr>
              <a:t>Mobile Network Frequency or Phase Requirements</a:t>
            </a:r>
            <a:r>
              <a:rPr lang="es-419" sz="1200" dirty="0">
                <a:solidFill>
                  <a:srgbClr val="000000"/>
                </a:solidFill>
                <a:latin typeface="Arial" panose="020B0604020202020204" pitchFamily="34" charset="0"/>
              </a:rPr>
              <a:t>”,  Microchip</a:t>
            </a:r>
            <a:endParaRPr lang="es-ES" sz="1200" dirty="0">
              <a:solidFill>
                <a:srgbClr val="000000"/>
              </a:solidFill>
              <a:latin typeface="Arial" panose="020B0604020202020204" pitchFamily="34" charset="0"/>
            </a:endParaRPr>
          </a:p>
        </p:txBody>
      </p:sp>
      <p:pic>
        <p:nvPicPr>
          <p:cNvPr id="4" name="Imagen 3">
            <a:extLst>
              <a:ext uri="{FF2B5EF4-FFF2-40B4-BE49-F238E27FC236}">
                <a16:creationId xmlns:a16="http://schemas.microsoft.com/office/drawing/2014/main" id="{248923DC-3550-E78F-E9E3-711D0D9003D7}"/>
              </a:ext>
            </a:extLst>
          </p:cNvPr>
          <p:cNvPicPr>
            <a:picLocks noChangeAspect="1"/>
          </p:cNvPicPr>
          <p:nvPr/>
        </p:nvPicPr>
        <p:blipFill>
          <a:blip r:embed="rId2"/>
          <a:stretch>
            <a:fillRect/>
          </a:stretch>
        </p:blipFill>
        <p:spPr>
          <a:xfrm>
            <a:off x="0" y="1029753"/>
            <a:ext cx="11441083" cy="4697428"/>
          </a:xfrm>
          <a:prstGeom prst="rect">
            <a:avLst/>
          </a:prstGeom>
        </p:spPr>
      </p:pic>
      <p:sp>
        <p:nvSpPr>
          <p:cNvPr id="5" name="Rectángulo 4">
            <a:extLst>
              <a:ext uri="{FF2B5EF4-FFF2-40B4-BE49-F238E27FC236}">
                <a16:creationId xmlns:a16="http://schemas.microsoft.com/office/drawing/2014/main" id="{A5284E75-4F4C-5DB4-C338-794D821AB65C}"/>
              </a:ext>
            </a:extLst>
          </p:cNvPr>
          <p:cNvSpPr/>
          <p:nvPr/>
        </p:nvSpPr>
        <p:spPr>
          <a:xfrm>
            <a:off x="0" y="5669039"/>
            <a:ext cx="10228163" cy="400110"/>
          </a:xfrm>
          <a:prstGeom prst="rect">
            <a:avLst/>
          </a:prstGeom>
        </p:spPr>
        <p:txBody>
          <a:bodyPr wrap="square">
            <a:spAutoFit/>
          </a:bodyPr>
          <a:lstStyle/>
          <a:p>
            <a:r>
              <a:rPr lang="fr-FR" sz="2000" dirty="0" err="1">
                <a:solidFill>
                  <a:schemeClr val="tx1">
                    <a:lumMod val="75000"/>
                    <a:lumOff val="25000"/>
                  </a:schemeClr>
                </a:solidFill>
              </a:rPr>
              <a:t>Reducción</a:t>
            </a:r>
            <a:r>
              <a:rPr lang="fr-FR" sz="2000" dirty="0">
                <a:solidFill>
                  <a:schemeClr val="tx1">
                    <a:lumMod val="75000"/>
                    <a:lumOff val="25000"/>
                  </a:schemeClr>
                </a:solidFill>
              </a:rPr>
              <a:t> de </a:t>
            </a:r>
            <a:r>
              <a:rPr lang="fr-FR" sz="2000" dirty="0" err="1">
                <a:solidFill>
                  <a:schemeClr val="tx1">
                    <a:lumMod val="75000"/>
                    <a:lumOff val="25000"/>
                  </a:schemeClr>
                </a:solidFill>
              </a:rPr>
              <a:t>presupuesto</a:t>
            </a:r>
            <a:r>
              <a:rPr lang="fr-FR" sz="2000" dirty="0">
                <a:solidFill>
                  <a:schemeClr val="tx1">
                    <a:lumMod val="75000"/>
                    <a:lumOff val="25000"/>
                  </a:schemeClr>
                </a:solidFill>
              </a:rPr>
              <a:t> de </a:t>
            </a:r>
            <a:r>
              <a:rPr lang="fr-FR" sz="2000" dirty="0" err="1">
                <a:solidFill>
                  <a:schemeClr val="tx1">
                    <a:lumMod val="75000"/>
                    <a:lumOff val="25000"/>
                  </a:schemeClr>
                </a:solidFill>
              </a:rPr>
              <a:t>fronthaul</a:t>
            </a:r>
            <a:r>
              <a:rPr lang="fr-FR" sz="2000" dirty="0">
                <a:solidFill>
                  <a:schemeClr val="tx1">
                    <a:lumMod val="75000"/>
                    <a:lumOff val="25000"/>
                  </a:schemeClr>
                </a:solidFill>
              </a:rPr>
              <a:t>: de 400ns a 260ns/130ns para </a:t>
            </a:r>
            <a:r>
              <a:rPr lang="fr-FR" sz="2000" dirty="0" err="1">
                <a:solidFill>
                  <a:schemeClr val="tx1">
                    <a:lumMod val="75000"/>
                    <a:lumOff val="25000"/>
                  </a:schemeClr>
                </a:solidFill>
              </a:rPr>
              <a:t>servicios</a:t>
            </a:r>
            <a:r>
              <a:rPr lang="fr-FR" sz="2000" dirty="0">
                <a:solidFill>
                  <a:schemeClr val="tx1">
                    <a:lumMod val="75000"/>
                    <a:lumOff val="25000"/>
                  </a:schemeClr>
                </a:solidFill>
              </a:rPr>
              <a:t> </a:t>
            </a:r>
            <a:r>
              <a:rPr lang="fr-FR" sz="2000" dirty="0" err="1">
                <a:solidFill>
                  <a:schemeClr val="tx1">
                    <a:lumMod val="75000"/>
                    <a:lumOff val="25000"/>
                  </a:schemeClr>
                </a:solidFill>
              </a:rPr>
              <a:t>avanzados</a:t>
            </a:r>
            <a:endParaRPr lang="es-ES" sz="2000" dirty="0">
              <a:solidFill>
                <a:schemeClr val="tx1">
                  <a:lumMod val="75000"/>
                  <a:lumOff val="25000"/>
                </a:schemeClr>
              </a:solidFill>
            </a:endParaRPr>
          </a:p>
        </p:txBody>
      </p:sp>
    </p:spTree>
    <p:extLst>
      <p:ext uri="{BB962C8B-B14F-4D97-AF65-F5344CB8AC3E}">
        <p14:creationId xmlns:p14="http://schemas.microsoft.com/office/powerpoint/2010/main" val="3669748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B3B10-C2F4-4A97-982D-BC6FBD881502}"/>
              </a:ext>
            </a:extLst>
          </p:cNvPr>
          <p:cNvSpPr>
            <a:spLocks noGrp="1"/>
          </p:cNvSpPr>
          <p:nvPr>
            <p:ph type="title"/>
          </p:nvPr>
        </p:nvSpPr>
        <p:spPr/>
        <p:txBody>
          <a:bodyPr/>
          <a:lstStyle/>
          <a:p>
            <a:r>
              <a:rPr lang="es-UY" dirty="0"/>
              <a:t>Tipos de relojes de Tiempo</a:t>
            </a:r>
          </a:p>
        </p:txBody>
      </p:sp>
      <p:sp>
        <p:nvSpPr>
          <p:cNvPr id="3" name="Marcador de contenido 2">
            <a:extLst>
              <a:ext uri="{FF2B5EF4-FFF2-40B4-BE49-F238E27FC236}">
                <a16:creationId xmlns:a16="http://schemas.microsoft.com/office/drawing/2014/main" id="{BAF7F7D9-50EC-4BAC-A636-1370C40240DC}"/>
              </a:ext>
            </a:extLst>
          </p:cNvPr>
          <p:cNvSpPr>
            <a:spLocks noGrp="1"/>
          </p:cNvSpPr>
          <p:nvPr>
            <p:ph idx="1"/>
          </p:nvPr>
        </p:nvSpPr>
        <p:spPr/>
        <p:txBody>
          <a:bodyPr>
            <a:normAutofit/>
          </a:bodyPr>
          <a:lstStyle/>
          <a:p>
            <a:r>
              <a:rPr lang="es-UY" b="1" dirty="0"/>
              <a:t>PRTC</a:t>
            </a:r>
            <a:r>
              <a:rPr lang="es-UY" dirty="0"/>
              <a:t>: </a:t>
            </a:r>
            <a:r>
              <a:rPr lang="es-UY" b="1" dirty="0" err="1"/>
              <a:t>Primary</a:t>
            </a:r>
            <a:r>
              <a:rPr lang="es-UY" b="1" dirty="0"/>
              <a:t> Reference Time </a:t>
            </a:r>
            <a:r>
              <a:rPr lang="es-UY" b="1" dirty="0" err="1"/>
              <a:t>Clock</a:t>
            </a:r>
            <a:r>
              <a:rPr lang="es-ES" dirty="0"/>
              <a:t>. Un generador de tiempo de referencia que proporciona una señal de tiempo de referencia rastreable a un estándar de tiempo reconocido internacionalmente, por ejemplo, hora universal coordinada (UTC).</a:t>
            </a:r>
            <a:endParaRPr lang="es-UY" dirty="0"/>
          </a:p>
          <a:p>
            <a:r>
              <a:rPr lang="es-UY" b="1" dirty="0" err="1"/>
              <a:t>ePRTC</a:t>
            </a:r>
            <a:r>
              <a:rPr lang="es-UY" b="1" dirty="0"/>
              <a:t>:</a:t>
            </a:r>
            <a:r>
              <a:rPr lang="es-UY" dirty="0"/>
              <a:t> </a:t>
            </a:r>
            <a:r>
              <a:rPr lang="es-UY" b="1" dirty="0" err="1"/>
              <a:t>enhanced</a:t>
            </a:r>
            <a:r>
              <a:rPr lang="es-UY" b="1" dirty="0"/>
              <a:t> PRTC</a:t>
            </a:r>
            <a:r>
              <a:rPr lang="es-UY" dirty="0"/>
              <a:t>. Agregar referencia de frecuencia al PRTC, tomando como entrada una señal de un </a:t>
            </a:r>
            <a:r>
              <a:rPr lang="es-UY" b="1" dirty="0" err="1"/>
              <a:t>ePRC</a:t>
            </a:r>
            <a:r>
              <a:rPr lang="es-UY" dirty="0"/>
              <a:t>)</a:t>
            </a:r>
          </a:p>
          <a:p>
            <a:r>
              <a:rPr lang="es-UY" b="1" dirty="0" err="1"/>
              <a:t>cnPRTC</a:t>
            </a:r>
            <a:r>
              <a:rPr lang="es-UY" b="1" dirty="0"/>
              <a:t>:</a:t>
            </a:r>
            <a:r>
              <a:rPr lang="es-UY" dirty="0"/>
              <a:t> </a:t>
            </a:r>
            <a:r>
              <a:rPr lang="es-UY" b="1" dirty="0" err="1"/>
              <a:t>Coherent</a:t>
            </a:r>
            <a:r>
              <a:rPr lang="es-UY" b="1" dirty="0"/>
              <a:t> Network PRTC</a:t>
            </a:r>
            <a:r>
              <a:rPr lang="es-UY" dirty="0"/>
              <a:t>. </a:t>
            </a:r>
            <a:r>
              <a:rPr lang="es-ES" dirty="0"/>
              <a:t>Conecta relojes de referencia primarios en el nivel más alto de la red central o regional. Esto proporciona la capacidad de mantener la precisión del tiempo de </a:t>
            </a:r>
            <a:r>
              <a:rPr lang="es-ES" dirty="0" err="1"/>
              <a:t>ePRTC</a:t>
            </a:r>
            <a:r>
              <a:rPr lang="es-ES" dirty="0"/>
              <a:t> en toda la red, incluso durante períodos de pérdida de GNSS regional o de toda la red. Las mediciones comparativas entre los relojes son un componente central del sistema </a:t>
            </a:r>
            <a:r>
              <a:rPr lang="es-ES" dirty="0" err="1"/>
              <a:t>cnPRTC</a:t>
            </a:r>
            <a:r>
              <a:rPr lang="es-ES" dirty="0"/>
              <a:t>, por lo que el sistema </a:t>
            </a:r>
            <a:r>
              <a:rPr lang="es-ES" dirty="0" err="1"/>
              <a:t>cnPRTC</a:t>
            </a:r>
            <a:r>
              <a:rPr lang="es-ES" dirty="0"/>
              <a:t> también proporciona la supervisión de los relojes.</a:t>
            </a:r>
            <a:endParaRPr lang="es-UY" dirty="0"/>
          </a:p>
        </p:txBody>
      </p:sp>
    </p:spTree>
    <p:extLst>
      <p:ext uri="{BB962C8B-B14F-4D97-AF65-F5344CB8AC3E}">
        <p14:creationId xmlns:p14="http://schemas.microsoft.com/office/powerpoint/2010/main" val="12639525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r>
              <a:rPr lang="es-UY" dirty="0"/>
              <a:t>Clasificación de los PRTC</a:t>
            </a:r>
            <a:endParaRPr lang="es-UY" altLang="es-UY" dirty="0"/>
          </a:p>
        </p:txBody>
      </p:sp>
      <p:sp>
        <p:nvSpPr>
          <p:cNvPr id="7171" name="Marcador de contenido 2"/>
          <p:cNvSpPr>
            <a:spLocks noGrp="1"/>
          </p:cNvSpPr>
          <p:nvPr>
            <p:ph idx="1"/>
          </p:nvPr>
        </p:nvSpPr>
        <p:spPr/>
        <p:txBody>
          <a:bodyPr>
            <a:normAutofit/>
          </a:bodyPr>
          <a:lstStyle/>
          <a:p>
            <a:endParaRPr lang="es-UY" altLang="es-UY" dirty="0"/>
          </a:p>
          <a:p>
            <a:endParaRPr lang="es-UY" altLang="es-UY" dirty="0"/>
          </a:p>
          <a:p>
            <a:endParaRPr lang="es-UY" altLang="es-UY" dirty="0"/>
          </a:p>
          <a:p>
            <a:endParaRPr lang="es-ES" altLang="es-UY" dirty="0"/>
          </a:p>
          <a:p>
            <a:endParaRPr lang="es-ES" altLang="es-UY" dirty="0"/>
          </a:p>
          <a:p>
            <a:endParaRPr lang="es-ES" altLang="es-UY" dirty="0"/>
          </a:p>
          <a:p>
            <a:endParaRPr lang="es-ES" altLang="es-UY" dirty="0"/>
          </a:p>
        </p:txBody>
      </p:sp>
      <p:sp>
        <p:nvSpPr>
          <p:cNvPr id="7" name="Rectángulo 6">
            <a:extLst>
              <a:ext uri="{FF2B5EF4-FFF2-40B4-BE49-F238E27FC236}">
                <a16:creationId xmlns:a16="http://schemas.microsoft.com/office/drawing/2014/main" id="{53865622-B08B-42F3-94AA-3599B5321BC0}"/>
              </a:ext>
            </a:extLst>
          </p:cNvPr>
          <p:cNvSpPr/>
          <p:nvPr/>
        </p:nvSpPr>
        <p:spPr>
          <a:xfrm>
            <a:off x="5987609" y="5623560"/>
            <a:ext cx="5908469" cy="646331"/>
          </a:xfrm>
          <a:prstGeom prst="rect">
            <a:avLst/>
          </a:prstGeom>
        </p:spPr>
        <p:txBody>
          <a:bodyPr wrap="square">
            <a:spAutoFit/>
          </a:bodyPr>
          <a:lstStyle/>
          <a:p>
            <a:r>
              <a:rPr lang="fr-FR" sz="1200" dirty="0">
                <a:solidFill>
                  <a:srgbClr val="000000"/>
                </a:solidFill>
                <a:latin typeface="Arial" panose="020B0604020202020204" pitchFamily="34" charset="0"/>
              </a:rPr>
              <a:t>Fuente: </a:t>
            </a:r>
            <a:r>
              <a:rPr lang="en-US" sz="1200" dirty="0">
                <a:solidFill>
                  <a:srgbClr val="000000"/>
                </a:solidFill>
                <a:latin typeface="Arial" panose="020B0604020202020204" pitchFamily="34" charset="0"/>
              </a:rPr>
              <a:t>Trends in Standardization of High precision Time- and Frequency synchronization Technology for Creating a 5G Mobile Network</a:t>
            </a:r>
          </a:p>
          <a:p>
            <a:r>
              <a:rPr lang="en-US" sz="1200" dirty="0">
                <a:solidFill>
                  <a:srgbClr val="000000"/>
                </a:solidFill>
                <a:latin typeface="Arial" panose="020B0604020202020204" pitchFamily="34" charset="0"/>
              </a:rPr>
              <a:t>Kaoru Arai and Makoto Murakami, NTT Technical Review Vol. 17 No. 1 Jan. 2019</a:t>
            </a:r>
            <a:endParaRPr lang="es-ES" sz="3200" dirty="0">
              <a:solidFill>
                <a:srgbClr val="000000"/>
              </a:solidFill>
              <a:latin typeface="Arial" panose="020B0604020202020204" pitchFamily="34" charset="0"/>
            </a:endParaRPr>
          </a:p>
        </p:txBody>
      </p:sp>
      <p:pic>
        <p:nvPicPr>
          <p:cNvPr id="3" name="Imagen 2">
            <a:extLst>
              <a:ext uri="{FF2B5EF4-FFF2-40B4-BE49-F238E27FC236}">
                <a16:creationId xmlns:a16="http://schemas.microsoft.com/office/drawing/2014/main" id="{C840154B-E562-4179-88C5-0AF21E843833}"/>
              </a:ext>
            </a:extLst>
          </p:cNvPr>
          <p:cNvPicPr>
            <a:picLocks noChangeAspect="1"/>
          </p:cNvPicPr>
          <p:nvPr/>
        </p:nvPicPr>
        <p:blipFill>
          <a:blip r:embed="rId2"/>
          <a:stretch>
            <a:fillRect/>
          </a:stretch>
        </p:blipFill>
        <p:spPr>
          <a:xfrm>
            <a:off x="1111364" y="1060704"/>
            <a:ext cx="9752490" cy="4547009"/>
          </a:xfrm>
          <a:prstGeom prst="rect">
            <a:avLst/>
          </a:prstGeom>
        </p:spPr>
      </p:pic>
    </p:spTree>
    <p:extLst>
      <p:ext uri="{BB962C8B-B14F-4D97-AF65-F5344CB8AC3E}">
        <p14:creationId xmlns:p14="http://schemas.microsoft.com/office/powerpoint/2010/main" val="62568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3A699-E7CC-4075-9F40-64ECA84804D1}"/>
              </a:ext>
            </a:extLst>
          </p:cNvPr>
          <p:cNvSpPr>
            <a:spLocks noGrp="1"/>
          </p:cNvSpPr>
          <p:nvPr>
            <p:ph type="title"/>
          </p:nvPr>
        </p:nvSpPr>
        <p:spPr/>
        <p:txBody>
          <a:bodyPr/>
          <a:lstStyle/>
          <a:p>
            <a:r>
              <a:rPr lang="es-UY" dirty="0"/>
              <a:t>Frecuencia, Fase y Tiempo</a:t>
            </a:r>
          </a:p>
        </p:txBody>
      </p:sp>
      <p:cxnSp>
        <p:nvCxnSpPr>
          <p:cNvPr id="5" name="Conector recto 4">
            <a:extLst>
              <a:ext uri="{FF2B5EF4-FFF2-40B4-BE49-F238E27FC236}">
                <a16:creationId xmlns:a16="http://schemas.microsoft.com/office/drawing/2014/main" id="{F11FB9C1-2978-42D1-9B7C-488F03E0B47F}"/>
              </a:ext>
            </a:extLst>
          </p:cNvPr>
          <p:cNvCxnSpPr/>
          <p:nvPr/>
        </p:nvCxnSpPr>
        <p:spPr>
          <a:xfrm>
            <a:off x="720965" y="29827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4EDD0266-7A2C-4F7C-A778-5F1631CC7CEE}"/>
              </a:ext>
            </a:extLst>
          </p:cNvPr>
          <p:cNvCxnSpPr>
            <a:cxnSpLocks/>
          </p:cNvCxnSpPr>
          <p:nvPr/>
        </p:nvCxnSpPr>
        <p:spPr>
          <a:xfrm flipV="1">
            <a:off x="1310245" y="23122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B6691512-4227-4518-B3B5-89E7594EE5A1}"/>
              </a:ext>
            </a:extLst>
          </p:cNvPr>
          <p:cNvCxnSpPr>
            <a:cxnSpLocks/>
          </p:cNvCxnSpPr>
          <p:nvPr/>
        </p:nvCxnSpPr>
        <p:spPr>
          <a:xfrm flipH="1">
            <a:off x="1310245" y="23122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C7145E8-8408-420B-BF1D-EC5A6A3E9659}"/>
              </a:ext>
            </a:extLst>
          </p:cNvPr>
          <p:cNvCxnSpPr>
            <a:cxnSpLocks/>
          </p:cNvCxnSpPr>
          <p:nvPr/>
        </p:nvCxnSpPr>
        <p:spPr>
          <a:xfrm flipV="1">
            <a:off x="1604885" y="23122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DE3050B1-F4EE-4096-A07F-F4FEF5472AD1}"/>
              </a:ext>
            </a:extLst>
          </p:cNvPr>
          <p:cNvCxnSpPr/>
          <p:nvPr/>
        </p:nvCxnSpPr>
        <p:spPr>
          <a:xfrm>
            <a:off x="1594725" y="29827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A4EBED2C-726F-4FAE-99CF-CAEC95325EC6}"/>
              </a:ext>
            </a:extLst>
          </p:cNvPr>
          <p:cNvCxnSpPr>
            <a:cxnSpLocks/>
          </p:cNvCxnSpPr>
          <p:nvPr/>
        </p:nvCxnSpPr>
        <p:spPr>
          <a:xfrm flipV="1">
            <a:off x="2184005" y="23122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72FC93D5-7468-471B-A61E-AE0E1F7BF104}"/>
              </a:ext>
            </a:extLst>
          </p:cNvPr>
          <p:cNvCxnSpPr>
            <a:cxnSpLocks/>
          </p:cNvCxnSpPr>
          <p:nvPr/>
        </p:nvCxnSpPr>
        <p:spPr>
          <a:xfrm flipH="1">
            <a:off x="2184005" y="23122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8A1DC6DD-2F9B-4D39-A7B1-42C95F3044E1}"/>
              </a:ext>
            </a:extLst>
          </p:cNvPr>
          <p:cNvCxnSpPr>
            <a:cxnSpLocks/>
          </p:cNvCxnSpPr>
          <p:nvPr/>
        </p:nvCxnSpPr>
        <p:spPr>
          <a:xfrm flipV="1">
            <a:off x="2478645" y="23122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B819EBDB-BDE0-4568-9FBC-BC2E962E952D}"/>
              </a:ext>
            </a:extLst>
          </p:cNvPr>
          <p:cNvCxnSpPr/>
          <p:nvPr/>
        </p:nvCxnSpPr>
        <p:spPr>
          <a:xfrm>
            <a:off x="2478645" y="29726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979E8060-B972-4A0E-B950-BECB4ED46803}"/>
              </a:ext>
            </a:extLst>
          </p:cNvPr>
          <p:cNvCxnSpPr>
            <a:cxnSpLocks/>
          </p:cNvCxnSpPr>
          <p:nvPr/>
        </p:nvCxnSpPr>
        <p:spPr>
          <a:xfrm flipV="1">
            <a:off x="3067925" y="23020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421C2024-FCBD-4E08-9E40-D79D15C825E4}"/>
              </a:ext>
            </a:extLst>
          </p:cNvPr>
          <p:cNvCxnSpPr>
            <a:cxnSpLocks/>
          </p:cNvCxnSpPr>
          <p:nvPr/>
        </p:nvCxnSpPr>
        <p:spPr>
          <a:xfrm flipH="1">
            <a:off x="3067925" y="230207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319CB5F4-8247-4F83-9FBD-E87F92E256A9}"/>
              </a:ext>
            </a:extLst>
          </p:cNvPr>
          <p:cNvCxnSpPr>
            <a:cxnSpLocks/>
          </p:cNvCxnSpPr>
          <p:nvPr/>
        </p:nvCxnSpPr>
        <p:spPr>
          <a:xfrm flipV="1">
            <a:off x="3362565" y="23020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341951B0-A2F9-42D4-966A-CFDB7393B9F6}"/>
              </a:ext>
            </a:extLst>
          </p:cNvPr>
          <p:cNvCxnSpPr/>
          <p:nvPr/>
        </p:nvCxnSpPr>
        <p:spPr>
          <a:xfrm>
            <a:off x="3362565" y="29726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DC128E4-BE26-4E31-9015-480D1C9900B2}"/>
              </a:ext>
            </a:extLst>
          </p:cNvPr>
          <p:cNvCxnSpPr/>
          <p:nvPr/>
        </p:nvCxnSpPr>
        <p:spPr>
          <a:xfrm>
            <a:off x="4459845" y="29827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4CD1E55E-3B8E-4CB7-AA46-DB069D8D684E}"/>
              </a:ext>
            </a:extLst>
          </p:cNvPr>
          <p:cNvCxnSpPr>
            <a:cxnSpLocks/>
          </p:cNvCxnSpPr>
          <p:nvPr/>
        </p:nvCxnSpPr>
        <p:spPr>
          <a:xfrm flipV="1">
            <a:off x="5049125" y="23122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C80A147F-8EA4-4447-9F50-4EDBD5404419}"/>
              </a:ext>
            </a:extLst>
          </p:cNvPr>
          <p:cNvCxnSpPr>
            <a:cxnSpLocks/>
          </p:cNvCxnSpPr>
          <p:nvPr/>
        </p:nvCxnSpPr>
        <p:spPr>
          <a:xfrm flipH="1">
            <a:off x="5049125" y="23122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63CBA5E5-618F-4DB2-A258-4ADE191B177A}"/>
              </a:ext>
            </a:extLst>
          </p:cNvPr>
          <p:cNvCxnSpPr>
            <a:cxnSpLocks/>
          </p:cNvCxnSpPr>
          <p:nvPr/>
        </p:nvCxnSpPr>
        <p:spPr>
          <a:xfrm flipV="1">
            <a:off x="5343765" y="23122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5C1D6B24-521C-4FC2-8461-51728D09AD61}"/>
              </a:ext>
            </a:extLst>
          </p:cNvPr>
          <p:cNvCxnSpPr/>
          <p:nvPr/>
        </p:nvCxnSpPr>
        <p:spPr>
          <a:xfrm>
            <a:off x="5333605" y="29827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ADF70E31-0954-418C-B992-08E32F8B8934}"/>
              </a:ext>
            </a:extLst>
          </p:cNvPr>
          <p:cNvCxnSpPr>
            <a:cxnSpLocks/>
          </p:cNvCxnSpPr>
          <p:nvPr/>
        </p:nvCxnSpPr>
        <p:spPr>
          <a:xfrm flipV="1">
            <a:off x="5922885" y="23122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87C13EC8-3172-432B-AE2E-B40F8A07749B}"/>
              </a:ext>
            </a:extLst>
          </p:cNvPr>
          <p:cNvCxnSpPr>
            <a:cxnSpLocks/>
          </p:cNvCxnSpPr>
          <p:nvPr/>
        </p:nvCxnSpPr>
        <p:spPr>
          <a:xfrm flipH="1">
            <a:off x="5922885" y="23122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03D32ABF-88C7-4C95-9237-0C5C1AA9AB76}"/>
              </a:ext>
            </a:extLst>
          </p:cNvPr>
          <p:cNvCxnSpPr>
            <a:cxnSpLocks/>
          </p:cNvCxnSpPr>
          <p:nvPr/>
        </p:nvCxnSpPr>
        <p:spPr>
          <a:xfrm flipV="1">
            <a:off x="6217525" y="23122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C50BA150-13AD-4323-87BE-420B3193015C}"/>
              </a:ext>
            </a:extLst>
          </p:cNvPr>
          <p:cNvCxnSpPr/>
          <p:nvPr/>
        </p:nvCxnSpPr>
        <p:spPr>
          <a:xfrm>
            <a:off x="6217525" y="29726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FF20926D-C673-405D-BE52-6AE6F1C84BFC}"/>
              </a:ext>
            </a:extLst>
          </p:cNvPr>
          <p:cNvCxnSpPr>
            <a:cxnSpLocks/>
          </p:cNvCxnSpPr>
          <p:nvPr/>
        </p:nvCxnSpPr>
        <p:spPr>
          <a:xfrm flipV="1">
            <a:off x="6806805" y="23020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59FAF54-48C8-43EE-9340-39FEEE20A25D}"/>
              </a:ext>
            </a:extLst>
          </p:cNvPr>
          <p:cNvCxnSpPr>
            <a:cxnSpLocks/>
          </p:cNvCxnSpPr>
          <p:nvPr/>
        </p:nvCxnSpPr>
        <p:spPr>
          <a:xfrm flipH="1">
            <a:off x="6806805" y="230207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3E66B1AA-8B3D-43F1-8A05-A6652DBA044B}"/>
              </a:ext>
            </a:extLst>
          </p:cNvPr>
          <p:cNvCxnSpPr>
            <a:cxnSpLocks/>
          </p:cNvCxnSpPr>
          <p:nvPr/>
        </p:nvCxnSpPr>
        <p:spPr>
          <a:xfrm flipV="1">
            <a:off x="7101445" y="23020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CA26F430-2AAC-4BE4-971D-ACCC4CDCCFA4}"/>
              </a:ext>
            </a:extLst>
          </p:cNvPr>
          <p:cNvCxnSpPr/>
          <p:nvPr/>
        </p:nvCxnSpPr>
        <p:spPr>
          <a:xfrm>
            <a:off x="7101445" y="29726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782862A0-4B98-48D3-B324-5EC7654763C5}"/>
              </a:ext>
            </a:extLst>
          </p:cNvPr>
          <p:cNvCxnSpPr/>
          <p:nvPr/>
        </p:nvCxnSpPr>
        <p:spPr>
          <a:xfrm>
            <a:off x="8188565" y="296247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AA54F6CE-DB3F-4B5C-A855-638947CEB90E}"/>
              </a:ext>
            </a:extLst>
          </p:cNvPr>
          <p:cNvCxnSpPr>
            <a:cxnSpLocks/>
          </p:cNvCxnSpPr>
          <p:nvPr/>
        </p:nvCxnSpPr>
        <p:spPr>
          <a:xfrm flipV="1">
            <a:off x="8777845" y="22919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B42D704D-1C6E-4617-920A-E63A8EBAEB3F}"/>
              </a:ext>
            </a:extLst>
          </p:cNvPr>
          <p:cNvCxnSpPr>
            <a:cxnSpLocks/>
          </p:cNvCxnSpPr>
          <p:nvPr/>
        </p:nvCxnSpPr>
        <p:spPr>
          <a:xfrm flipH="1">
            <a:off x="8777845" y="229191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00FDD9E-AF12-4677-A647-C1A9920023BA}"/>
              </a:ext>
            </a:extLst>
          </p:cNvPr>
          <p:cNvCxnSpPr>
            <a:cxnSpLocks/>
          </p:cNvCxnSpPr>
          <p:nvPr/>
        </p:nvCxnSpPr>
        <p:spPr>
          <a:xfrm flipV="1">
            <a:off x="9072485" y="22919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56359783-B1EB-4BD6-BD9D-20AC1C4A475A}"/>
              </a:ext>
            </a:extLst>
          </p:cNvPr>
          <p:cNvCxnSpPr/>
          <p:nvPr/>
        </p:nvCxnSpPr>
        <p:spPr>
          <a:xfrm>
            <a:off x="9062325" y="296247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C406C2FD-4322-4DBE-9AF5-A8DF8B2CAAA4}"/>
              </a:ext>
            </a:extLst>
          </p:cNvPr>
          <p:cNvCxnSpPr>
            <a:cxnSpLocks/>
          </p:cNvCxnSpPr>
          <p:nvPr/>
        </p:nvCxnSpPr>
        <p:spPr>
          <a:xfrm flipV="1">
            <a:off x="9651605" y="22919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3009A572-F413-41D7-9199-97110488E750}"/>
              </a:ext>
            </a:extLst>
          </p:cNvPr>
          <p:cNvCxnSpPr>
            <a:cxnSpLocks/>
          </p:cNvCxnSpPr>
          <p:nvPr/>
        </p:nvCxnSpPr>
        <p:spPr>
          <a:xfrm flipH="1">
            <a:off x="9651605" y="229191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213930B2-9885-4822-BBB9-458A7A1D5B60}"/>
              </a:ext>
            </a:extLst>
          </p:cNvPr>
          <p:cNvCxnSpPr>
            <a:cxnSpLocks/>
          </p:cNvCxnSpPr>
          <p:nvPr/>
        </p:nvCxnSpPr>
        <p:spPr>
          <a:xfrm flipV="1">
            <a:off x="9946245" y="22919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0638EBAE-B704-4445-97D1-B150CB9C8233}"/>
              </a:ext>
            </a:extLst>
          </p:cNvPr>
          <p:cNvCxnSpPr/>
          <p:nvPr/>
        </p:nvCxnSpPr>
        <p:spPr>
          <a:xfrm>
            <a:off x="9946245" y="295231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1B64C50-FC6A-49F9-A581-E6520ECFE8B7}"/>
              </a:ext>
            </a:extLst>
          </p:cNvPr>
          <p:cNvCxnSpPr>
            <a:cxnSpLocks/>
          </p:cNvCxnSpPr>
          <p:nvPr/>
        </p:nvCxnSpPr>
        <p:spPr>
          <a:xfrm flipV="1">
            <a:off x="10535525" y="228175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AEF7E3F7-6DA2-4521-B090-72B5311A6C47}"/>
              </a:ext>
            </a:extLst>
          </p:cNvPr>
          <p:cNvCxnSpPr>
            <a:cxnSpLocks/>
          </p:cNvCxnSpPr>
          <p:nvPr/>
        </p:nvCxnSpPr>
        <p:spPr>
          <a:xfrm flipH="1">
            <a:off x="10535525" y="228175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C543ED95-C7F3-455A-868C-78862F636421}"/>
              </a:ext>
            </a:extLst>
          </p:cNvPr>
          <p:cNvCxnSpPr>
            <a:cxnSpLocks/>
          </p:cNvCxnSpPr>
          <p:nvPr/>
        </p:nvCxnSpPr>
        <p:spPr>
          <a:xfrm flipV="1">
            <a:off x="10830165" y="228175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F34E4049-8803-4C7D-B732-D96D07F10458}"/>
              </a:ext>
            </a:extLst>
          </p:cNvPr>
          <p:cNvCxnSpPr/>
          <p:nvPr/>
        </p:nvCxnSpPr>
        <p:spPr>
          <a:xfrm>
            <a:off x="10830165" y="295231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D7C778AF-C6E7-439A-A916-3CD3CFAD983A}"/>
              </a:ext>
            </a:extLst>
          </p:cNvPr>
          <p:cNvCxnSpPr/>
          <p:nvPr/>
        </p:nvCxnSpPr>
        <p:spPr>
          <a:xfrm>
            <a:off x="863205" y="41511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B1937970-E683-455B-B878-CF8D176D6114}"/>
              </a:ext>
            </a:extLst>
          </p:cNvPr>
          <p:cNvCxnSpPr>
            <a:cxnSpLocks/>
          </p:cNvCxnSpPr>
          <p:nvPr/>
        </p:nvCxnSpPr>
        <p:spPr>
          <a:xfrm flipV="1">
            <a:off x="1452485" y="348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8C065D3F-3475-42E0-A3FE-C9D6383E2944}"/>
              </a:ext>
            </a:extLst>
          </p:cNvPr>
          <p:cNvCxnSpPr>
            <a:cxnSpLocks/>
          </p:cNvCxnSpPr>
          <p:nvPr/>
        </p:nvCxnSpPr>
        <p:spPr>
          <a:xfrm flipH="1">
            <a:off x="1452485" y="34806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46E1213E-E562-4B89-B3B8-84EBB414AAA5}"/>
              </a:ext>
            </a:extLst>
          </p:cNvPr>
          <p:cNvCxnSpPr>
            <a:cxnSpLocks/>
          </p:cNvCxnSpPr>
          <p:nvPr/>
        </p:nvCxnSpPr>
        <p:spPr>
          <a:xfrm flipV="1">
            <a:off x="1747125" y="348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022CB796-7F20-4590-A7FE-9D87A16171BA}"/>
              </a:ext>
            </a:extLst>
          </p:cNvPr>
          <p:cNvCxnSpPr/>
          <p:nvPr/>
        </p:nvCxnSpPr>
        <p:spPr>
          <a:xfrm>
            <a:off x="1736965" y="41511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DE078742-A385-415F-AAC2-3EE994292580}"/>
              </a:ext>
            </a:extLst>
          </p:cNvPr>
          <p:cNvCxnSpPr>
            <a:cxnSpLocks/>
          </p:cNvCxnSpPr>
          <p:nvPr/>
        </p:nvCxnSpPr>
        <p:spPr>
          <a:xfrm flipV="1">
            <a:off x="2326245" y="348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378831B7-A1B3-440A-8803-30C7CCFB95CB}"/>
              </a:ext>
            </a:extLst>
          </p:cNvPr>
          <p:cNvCxnSpPr>
            <a:cxnSpLocks/>
          </p:cNvCxnSpPr>
          <p:nvPr/>
        </p:nvCxnSpPr>
        <p:spPr>
          <a:xfrm flipH="1">
            <a:off x="2326245" y="34806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127A1DD9-9417-4101-B015-551C5518DF77}"/>
              </a:ext>
            </a:extLst>
          </p:cNvPr>
          <p:cNvCxnSpPr>
            <a:cxnSpLocks/>
          </p:cNvCxnSpPr>
          <p:nvPr/>
        </p:nvCxnSpPr>
        <p:spPr>
          <a:xfrm flipV="1">
            <a:off x="2620885" y="348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36B19C8E-A0C9-40A8-ABE5-AACC08197D27}"/>
              </a:ext>
            </a:extLst>
          </p:cNvPr>
          <p:cNvCxnSpPr/>
          <p:nvPr/>
        </p:nvCxnSpPr>
        <p:spPr>
          <a:xfrm>
            <a:off x="2620885" y="41410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B103A810-5880-4491-B2FE-62C95CE2B9B6}"/>
              </a:ext>
            </a:extLst>
          </p:cNvPr>
          <p:cNvCxnSpPr>
            <a:cxnSpLocks/>
          </p:cNvCxnSpPr>
          <p:nvPr/>
        </p:nvCxnSpPr>
        <p:spPr>
          <a:xfrm flipV="1">
            <a:off x="3210165" y="347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A805CC9C-F5B2-40CA-B988-BE9D750EC0BC}"/>
              </a:ext>
            </a:extLst>
          </p:cNvPr>
          <p:cNvCxnSpPr>
            <a:cxnSpLocks/>
          </p:cNvCxnSpPr>
          <p:nvPr/>
        </p:nvCxnSpPr>
        <p:spPr>
          <a:xfrm flipH="1">
            <a:off x="3210165" y="347047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E24E2BAD-E91D-47C2-B173-37748E6DCA81}"/>
              </a:ext>
            </a:extLst>
          </p:cNvPr>
          <p:cNvCxnSpPr>
            <a:cxnSpLocks/>
          </p:cNvCxnSpPr>
          <p:nvPr/>
        </p:nvCxnSpPr>
        <p:spPr>
          <a:xfrm flipV="1">
            <a:off x="3504805" y="347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FFA9F801-1ADC-4206-B196-972684B332C1}"/>
              </a:ext>
            </a:extLst>
          </p:cNvPr>
          <p:cNvCxnSpPr/>
          <p:nvPr/>
        </p:nvCxnSpPr>
        <p:spPr>
          <a:xfrm>
            <a:off x="3504805" y="41410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0479B443-3953-413B-B1A1-95D5579F03E6}"/>
              </a:ext>
            </a:extLst>
          </p:cNvPr>
          <p:cNvCxnSpPr/>
          <p:nvPr/>
        </p:nvCxnSpPr>
        <p:spPr>
          <a:xfrm>
            <a:off x="4470005" y="41511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B03E1F83-4958-42D9-9DCA-FA8DF07EC627}"/>
              </a:ext>
            </a:extLst>
          </p:cNvPr>
          <p:cNvCxnSpPr>
            <a:cxnSpLocks/>
          </p:cNvCxnSpPr>
          <p:nvPr/>
        </p:nvCxnSpPr>
        <p:spPr>
          <a:xfrm flipV="1">
            <a:off x="5059285" y="348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49E1E0F5-2B84-4DA0-B9B2-E5EC5672148E}"/>
              </a:ext>
            </a:extLst>
          </p:cNvPr>
          <p:cNvCxnSpPr>
            <a:cxnSpLocks/>
          </p:cNvCxnSpPr>
          <p:nvPr/>
        </p:nvCxnSpPr>
        <p:spPr>
          <a:xfrm flipH="1">
            <a:off x="5059285" y="34806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3F501572-DB19-4998-AAB8-489F3EB9F74E}"/>
              </a:ext>
            </a:extLst>
          </p:cNvPr>
          <p:cNvCxnSpPr>
            <a:cxnSpLocks/>
          </p:cNvCxnSpPr>
          <p:nvPr/>
        </p:nvCxnSpPr>
        <p:spPr>
          <a:xfrm flipV="1">
            <a:off x="5353925" y="348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id="{72974370-E73E-45F1-9383-7571721584FE}"/>
              </a:ext>
            </a:extLst>
          </p:cNvPr>
          <p:cNvCxnSpPr/>
          <p:nvPr/>
        </p:nvCxnSpPr>
        <p:spPr>
          <a:xfrm>
            <a:off x="5343765" y="41511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D0930344-7A70-4568-BAA6-7BD697081933}"/>
              </a:ext>
            </a:extLst>
          </p:cNvPr>
          <p:cNvCxnSpPr>
            <a:cxnSpLocks/>
          </p:cNvCxnSpPr>
          <p:nvPr/>
        </p:nvCxnSpPr>
        <p:spPr>
          <a:xfrm flipV="1">
            <a:off x="5933045" y="348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F8517968-DDE9-46F8-8C51-EAC5EA1E7DE6}"/>
              </a:ext>
            </a:extLst>
          </p:cNvPr>
          <p:cNvCxnSpPr>
            <a:cxnSpLocks/>
          </p:cNvCxnSpPr>
          <p:nvPr/>
        </p:nvCxnSpPr>
        <p:spPr>
          <a:xfrm flipH="1">
            <a:off x="5933045" y="34806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C877E75A-A255-4602-823D-1EA4073B10B6}"/>
              </a:ext>
            </a:extLst>
          </p:cNvPr>
          <p:cNvCxnSpPr>
            <a:cxnSpLocks/>
          </p:cNvCxnSpPr>
          <p:nvPr/>
        </p:nvCxnSpPr>
        <p:spPr>
          <a:xfrm flipV="1">
            <a:off x="6227685" y="348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8FF25B93-7F53-49F9-9C5E-A6DF8D9E15CF}"/>
              </a:ext>
            </a:extLst>
          </p:cNvPr>
          <p:cNvCxnSpPr/>
          <p:nvPr/>
        </p:nvCxnSpPr>
        <p:spPr>
          <a:xfrm>
            <a:off x="6227685" y="41410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id="{0868A527-F034-4F94-9071-20CD31182669}"/>
              </a:ext>
            </a:extLst>
          </p:cNvPr>
          <p:cNvCxnSpPr>
            <a:cxnSpLocks/>
          </p:cNvCxnSpPr>
          <p:nvPr/>
        </p:nvCxnSpPr>
        <p:spPr>
          <a:xfrm flipV="1">
            <a:off x="6816965" y="347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id="{B94FA08E-CE35-4D45-92CB-0CE1D1A7EA31}"/>
              </a:ext>
            </a:extLst>
          </p:cNvPr>
          <p:cNvCxnSpPr>
            <a:cxnSpLocks/>
          </p:cNvCxnSpPr>
          <p:nvPr/>
        </p:nvCxnSpPr>
        <p:spPr>
          <a:xfrm flipH="1">
            <a:off x="6816965" y="347047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ector recto 72">
            <a:extLst>
              <a:ext uri="{FF2B5EF4-FFF2-40B4-BE49-F238E27FC236}">
                <a16:creationId xmlns:a16="http://schemas.microsoft.com/office/drawing/2014/main" id="{A13CC4EE-5216-43FA-841E-23FEA5BCE33B}"/>
              </a:ext>
            </a:extLst>
          </p:cNvPr>
          <p:cNvCxnSpPr>
            <a:cxnSpLocks/>
          </p:cNvCxnSpPr>
          <p:nvPr/>
        </p:nvCxnSpPr>
        <p:spPr>
          <a:xfrm flipV="1">
            <a:off x="7111605" y="347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657226F0-A4AD-41B1-8477-A30168A3022A}"/>
              </a:ext>
            </a:extLst>
          </p:cNvPr>
          <p:cNvCxnSpPr/>
          <p:nvPr/>
        </p:nvCxnSpPr>
        <p:spPr>
          <a:xfrm>
            <a:off x="7111605" y="41410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E14FB2A9-FF20-443B-B245-66E1F2FE849C}"/>
              </a:ext>
            </a:extLst>
          </p:cNvPr>
          <p:cNvCxnSpPr/>
          <p:nvPr/>
        </p:nvCxnSpPr>
        <p:spPr>
          <a:xfrm>
            <a:off x="8198725" y="41410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a16="http://schemas.microsoft.com/office/drawing/2014/main" id="{A8ACCEDC-9FC6-40FD-A8CE-ABB75D3B6DFB}"/>
              </a:ext>
            </a:extLst>
          </p:cNvPr>
          <p:cNvCxnSpPr>
            <a:cxnSpLocks/>
          </p:cNvCxnSpPr>
          <p:nvPr/>
        </p:nvCxnSpPr>
        <p:spPr>
          <a:xfrm flipV="1">
            <a:off x="8788005" y="347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2EEFA226-C9C3-4BA7-B39B-9D4CB9565410}"/>
              </a:ext>
            </a:extLst>
          </p:cNvPr>
          <p:cNvCxnSpPr>
            <a:cxnSpLocks/>
          </p:cNvCxnSpPr>
          <p:nvPr/>
        </p:nvCxnSpPr>
        <p:spPr>
          <a:xfrm flipH="1">
            <a:off x="8788005" y="347047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2F590A6F-5BAE-4356-8F37-2B55CD400973}"/>
              </a:ext>
            </a:extLst>
          </p:cNvPr>
          <p:cNvCxnSpPr>
            <a:cxnSpLocks/>
          </p:cNvCxnSpPr>
          <p:nvPr/>
        </p:nvCxnSpPr>
        <p:spPr>
          <a:xfrm flipV="1">
            <a:off x="9082645" y="347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D6927C43-6B0C-469F-9816-074A0F829FB7}"/>
              </a:ext>
            </a:extLst>
          </p:cNvPr>
          <p:cNvCxnSpPr/>
          <p:nvPr/>
        </p:nvCxnSpPr>
        <p:spPr>
          <a:xfrm>
            <a:off x="9072485" y="41410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B1E929C0-2E6A-4639-881D-1F8B5FFF7692}"/>
              </a:ext>
            </a:extLst>
          </p:cNvPr>
          <p:cNvCxnSpPr>
            <a:cxnSpLocks/>
          </p:cNvCxnSpPr>
          <p:nvPr/>
        </p:nvCxnSpPr>
        <p:spPr>
          <a:xfrm flipV="1">
            <a:off x="9661765" y="347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AACBF5AD-9AE7-4EAD-BA51-155117E85AB8}"/>
              </a:ext>
            </a:extLst>
          </p:cNvPr>
          <p:cNvCxnSpPr>
            <a:cxnSpLocks/>
          </p:cNvCxnSpPr>
          <p:nvPr/>
        </p:nvCxnSpPr>
        <p:spPr>
          <a:xfrm flipH="1">
            <a:off x="9661765" y="347047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D7C853FD-8BF9-455E-96A7-FE9D8550DD95}"/>
              </a:ext>
            </a:extLst>
          </p:cNvPr>
          <p:cNvCxnSpPr>
            <a:cxnSpLocks/>
          </p:cNvCxnSpPr>
          <p:nvPr/>
        </p:nvCxnSpPr>
        <p:spPr>
          <a:xfrm flipV="1">
            <a:off x="9956405" y="347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ector recto 82">
            <a:extLst>
              <a:ext uri="{FF2B5EF4-FFF2-40B4-BE49-F238E27FC236}">
                <a16:creationId xmlns:a16="http://schemas.microsoft.com/office/drawing/2014/main" id="{59F88262-9F6F-42EC-A91C-6218F0B1F25C}"/>
              </a:ext>
            </a:extLst>
          </p:cNvPr>
          <p:cNvCxnSpPr/>
          <p:nvPr/>
        </p:nvCxnSpPr>
        <p:spPr>
          <a:xfrm>
            <a:off x="9956405" y="413087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id="{6688814F-6940-4088-984A-53A58D465818}"/>
              </a:ext>
            </a:extLst>
          </p:cNvPr>
          <p:cNvCxnSpPr>
            <a:cxnSpLocks/>
          </p:cNvCxnSpPr>
          <p:nvPr/>
        </p:nvCxnSpPr>
        <p:spPr>
          <a:xfrm flipV="1">
            <a:off x="10545685" y="34603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ector recto 84">
            <a:extLst>
              <a:ext uri="{FF2B5EF4-FFF2-40B4-BE49-F238E27FC236}">
                <a16:creationId xmlns:a16="http://schemas.microsoft.com/office/drawing/2014/main" id="{C86C884F-A6C7-4A41-8B3B-99E6768A3F1A}"/>
              </a:ext>
            </a:extLst>
          </p:cNvPr>
          <p:cNvCxnSpPr>
            <a:cxnSpLocks/>
          </p:cNvCxnSpPr>
          <p:nvPr/>
        </p:nvCxnSpPr>
        <p:spPr>
          <a:xfrm flipH="1">
            <a:off x="10545685" y="346031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883281AD-26E8-4149-B19C-2BC4FFECDE15}"/>
              </a:ext>
            </a:extLst>
          </p:cNvPr>
          <p:cNvCxnSpPr>
            <a:cxnSpLocks/>
          </p:cNvCxnSpPr>
          <p:nvPr/>
        </p:nvCxnSpPr>
        <p:spPr>
          <a:xfrm flipV="1">
            <a:off x="10840325" y="34603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ector recto 86">
            <a:extLst>
              <a:ext uri="{FF2B5EF4-FFF2-40B4-BE49-F238E27FC236}">
                <a16:creationId xmlns:a16="http://schemas.microsoft.com/office/drawing/2014/main" id="{18F471A9-446E-4357-9ED5-F9BB64E8F49F}"/>
              </a:ext>
            </a:extLst>
          </p:cNvPr>
          <p:cNvCxnSpPr/>
          <p:nvPr/>
        </p:nvCxnSpPr>
        <p:spPr>
          <a:xfrm>
            <a:off x="10840325" y="413087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ector recto 88">
            <a:extLst>
              <a:ext uri="{FF2B5EF4-FFF2-40B4-BE49-F238E27FC236}">
                <a16:creationId xmlns:a16="http://schemas.microsoft.com/office/drawing/2014/main" id="{E8237369-08ED-4002-8CC6-5A436CAD84E8}"/>
              </a:ext>
            </a:extLst>
          </p:cNvPr>
          <p:cNvCxnSpPr/>
          <p:nvPr/>
        </p:nvCxnSpPr>
        <p:spPr>
          <a:xfrm>
            <a:off x="1310245" y="1621359"/>
            <a:ext cx="0" cy="464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ctor recto 89">
            <a:extLst>
              <a:ext uri="{FF2B5EF4-FFF2-40B4-BE49-F238E27FC236}">
                <a16:creationId xmlns:a16="http://schemas.microsoft.com/office/drawing/2014/main" id="{4BB21756-6687-4C88-89CF-9DA35A5533FF}"/>
              </a:ext>
            </a:extLst>
          </p:cNvPr>
          <p:cNvCxnSpPr/>
          <p:nvPr/>
        </p:nvCxnSpPr>
        <p:spPr>
          <a:xfrm>
            <a:off x="2184005" y="1621359"/>
            <a:ext cx="0" cy="464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ctor recto 90">
            <a:extLst>
              <a:ext uri="{FF2B5EF4-FFF2-40B4-BE49-F238E27FC236}">
                <a16:creationId xmlns:a16="http://schemas.microsoft.com/office/drawing/2014/main" id="{CE823213-322C-478C-A4ED-3ECAEEFABD78}"/>
              </a:ext>
            </a:extLst>
          </p:cNvPr>
          <p:cNvCxnSpPr/>
          <p:nvPr/>
        </p:nvCxnSpPr>
        <p:spPr>
          <a:xfrm>
            <a:off x="3057765" y="1621359"/>
            <a:ext cx="0" cy="464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id="{99280678-EA7C-422A-AB00-4CD71895BB3D}"/>
              </a:ext>
            </a:extLst>
          </p:cNvPr>
          <p:cNvCxnSpPr/>
          <p:nvPr/>
        </p:nvCxnSpPr>
        <p:spPr>
          <a:xfrm>
            <a:off x="5059285" y="1621359"/>
            <a:ext cx="0" cy="464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id="{5913DCD4-3535-46E1-B3B2-84EB24ADBAB4}"/>
              </a:ext>
            </a:extLst>
          </p:cNvPr>
          <p:cNvCxnSpPr/>
          <p:nvPr/>
        </p:nvCxnSpPr>
        <p:spPr>
          <a:xfrm>
            <a:off x="5933045" y="1621359"/>
            <a:ext cx="0" cy="464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79BA5E23-EE49-4536-8FF7-52D5B5ED7654}"/>
              </a:ext>
            </a:extLst>
          </p:cNvPr>
          <p:cNvCxnSpPr/>
          <p:nvPr/>
        </p:nvCxnSpPr>
        <p:spPr>
          <a:xfrm>
            <a:off x="6806805" y="1621359"/>
            <a:ext cx="0" cy="464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id="{280862D8-DBBA-4CC0-927F-7BEC08498DB5}"/>
              </a:ext>
            </a:extLst>
          </p:cNvPr>
          <p:cNvCxnSpPr/>
          <p:nvPr/>
        </p:nvCxnSpPr>
        <p:spPr>
          <a:xfrm>
            <a:off x="8788005" y="1621359"/>
            <a:ext cx="0" cy="464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a16="http://schemas.microsoft.com/office/drawing/2014/main" id="{6A0DE808-5546-4C39-8397-E0AA0D5B26F5}"/>
              </a:ext>
            </a:extLst>
          </p:cNvPr>
          <p:cNvCxnSpPr/>
          <p:nvPr/>
        </p:nvCxnSpPr>
        <p:spPr>
          <a:xfrm>
            <a:off x="9661765" y="1621359"/>
            <a:ext cx="0" cy="464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id="{56FDFE47-7078-499D-A158-0A0EE36E9319}"/>
              </a:ext>
            </a:extLst>
          </p:cNvPr>
          <p:cNvCxnSpPr/>
          <p:nvPr/>
        </p:nvCxnSpPr>
        <p:spPr>
          <a:xfrm>
            <a:off x="10535525" y="1621359"/>
            <a:ext cx="0" cy="464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ctor recto 97">
            <a:extLst>
              <a:ext uri="{FF2B5EF4-FFF2-40B4-BE49-F238E27FC236}">
                <a16:creationId xmlns:a16="http://schemas.microsoft.com/office/drawing/2014/main" id="{0B40497C-A453-4049-9C38-309D0F62A5E8}"/>
              </a:ext>
            </a:extLst>
          </p:cNvPr>
          <p:cNvCxnSpPr/>
          <p:nvPr/>
        </p:nvCxnSpPr>
        <p:spPr>
          <a:xfrm>
            <a:off x="802245" y="543135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a16="http://schemas.microsoft.com/office/drawing/2014/main" id="{C013D106-1437-42A1-B42D-453BEAE8A9D9}"/>
              </a:ext>
            </a:extLst>
          </p:cNvPr>
          <p:cNvCxnSpPr>
            <a:cxnSpLocks/>
          </p:cNvCxnSpPr>
          <p:nvPr/>
        </p:nvCxnSpPr>
        <p:spPr>
          <a:xfrm flipV="1">
            <a:off x="1391525" y="476079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id="{FE5F96DD-EAED-4857-9720-985BD57E7262}"/>
              </a:ext>
            </a:extLst>
          </p:cNvPr>
          <p:cNvCxnSpPr>
            <a:cxnSpLocks/>
          </p:cNvCxnSpPr>
          <p:nvPr/>
        </p:nvCxnSpPr>
        <p:spPr>
          <a:xfrm flipH="1">
            <a:off x="1391525" y="476079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ector recto 100">
            <a:extLst>
              <a:ext uri="{FF2B5EF4-FFF2-40B4-BE49-F238E27FC236}">
                <a16:creationId xmlns:a16="http://schemas.microsoft.com/office/drawing/2014/main" id="{DA498BFC-E13C-4F47-99C1-16ECCC6879E8}"/>
              </a:ext>
            </a:extLst>
          </p:cNvPr>
          <p:cNvCxnSpPr>
            <a:cxnSpLocks/>
          </p:cNvCxnSpPr>
          <p:nvPr/>
        </p:nvCxnSpPr>
        <p:spPr>
          <a:xfrm flipV="1">
            <a:off x="1686165" y="476079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id="{10FC3FBE-911C-4545-8696-5D50DB8E025D}"/>
              </a:ext>
            </a:extLst>
          </p:cNvPr>
          <p:cNvCxnSpPr/>
          <p:nvPr/>
        </p:nvCxnSpPr>
        <p:spPr>
          <a:xfrm>
            <a:off x="1676005" y="543135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a16="http://schemas.microsoft.com/office/drawing/2014/main" id="{505B8FCF-C706-4E93-A541-3B5F36DE87A0}"/>
              </a:ext>
            </a:extLst>
          </p:cNvPr>
          <p:cNvCxnSpPr>
            <a:cxnSpLocks/>
          </p:cNvCxnSpPr>
          <p:nvPr/>
        </p:nvCxnSpPr>
        <p:spPr>
          <a:xfrm flipV="1">
            <a:off x="2265285" y="476079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727A1250-AEA7-416F-A9D8-0FB2196836B2}"/>
              </a:ext>
            </a:extLst>
          </p:cNvPr>
          <p:cNvCxnSpPr>
            <a:cxnSpLocks/>
          </p:cNvCxnSpPr>
          <p:nvPr/>
        </p:nvCxnSpPr>
        <p:spPr>
          <a:xfrm flipH="1">
            <a:off x="2265285" y="476079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ector recto 104">
            <a:extLst>
              <a:ext uri="{FF2B5EF4-FFF2-40B4-BE49-F238E27FC236}">
                <a16:creationId xmlns:a16="http://schemas.microsoft.com/office/drawing/2014/main" id="{093C55C3-6003-48BD-AEA9-B0AF5A74C917}"/>
              </a:ext>
            </a:extLst>
          </p:cNvPr>
          <p:cNvCxnSpPr>
            <a:cxnSpLocks/>
          </p:cNvCxnSpPr>
          <p:nvPr/>
        </p:nvCxnSpPr>
        <p:spPr>
          <a:xfrm flipV="1">
            <a:off x="2559925" y="476079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C0A64807-7A2E-4F58-93DB-8B042B068ACB}"/>
              </a:ext>
            </a:extLst>
          </p:cNvPr>
          <p:cNvCxnSpPr/>
          <p:nvPr/>
        </p:nvCxnSpPr>
        <p:spPr>
          <a:xfrm>
            <a:off x="2559925" y="54211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ector recto 106">
            <a:extLst>
              <a:ext uri="{FF2B5EF4-FFF2-40B4-BE49-F238E27FC236}">
                <a16:creationId xmlns:a16="http://schemas.microsoft.com/office/drawing/2014/main" id="{BC416698-1B80-4682-AC0A-FEB265CC565A}"/>
              </a:ext>
            </a:extLst>
          </p:cNvPr>
          <p:cNvCxnSpPr>
            <a:cxnSpLocks/>
          </p:cNvCxnSpPr>
          <p:nvPr/>
        </p:nvCxnSpPr>
        <p:spPr>
          <a:xfrm flipV="1">
            <a:off x="3149205" y="475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D9490AF1-A900-462D-9B57-ECC722F9E047}"/>
              </a:ext>
            </a:extLst>
          </p:cNvPr>
          <p:cNvCxnSpPr>
            <a:cxnSpLocks/>
          </p:cNvCxnSpPr>
          <p:nvPr/>
        </p:nvCxnSpPr>
        <p:spPr>
          <a:xfrm flipH="1">
            <a:off x="3149205" y="47506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a16="http://schemas.microsoft.com/office/drawing/2014/main" id="{A978E8ED-40D8-44A1-8C03-9B16540D76B7}"/>
              </a:ext>
            </a:extLst>
          </p:cNvPr>
          <p:cNvCxnSpPr>
            <a:cxnSpLocks/>
          </p:cNvCxnSpPr>
          <p:nvPr/>
        </p:nvCxnSpPr>
        <p:spPr>
          <a:xfrm flipV="1">
            <a:off x="3443845" y="475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32A800AE-C33F-4985-8D3B-7E341B81A2E0}"/>
              </a:ext>
            </a:extLst>
          </p:cNvPr>
          <p:cNvCxnSpPr/>
          <p:nvPr/>
        </p:nvCxnSpPr>
        <p:spPr>
          <a:xfrm>
            <a:off x="3443845" y="54211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ector recto 110">
            <a:extLst>
              <a:ext uri="{FF2B5EF4-FFF2-40B4-BE49-F238E27FC236}">
                <a16:creationId xmlns:a16="http://schemas.microsoft.com/office/drawing/2014/main" id="{A1929953-EE29-42E8-A4B6-CD3D2978157E}"/>
              </a:ext>
            </a:extLst>
          </p:cNvPr>
          <p:cNvCxnSpPr/>
          <p:nvPr/>
        </p:nvCxnSpPr>
        <p:spPr>
          <a:xfrm>
            <a:off x="4470005" y="54211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ector recto 111">
            <a:extLst>
              <a:ext uri="{FF2B5EF4-FFF2-40B4-BE49-F238E27FC236}">
                <a16:creationId xmlns:a16="http://schemas.microsoft.com/office/drawing/2014/main" id="{50ED4975-756A-42CB-BE7D-03628B1FE428}"/>
              </a:ext>
            </a:extLst>
          </p:cNvPr>
          <p:cNvCxnSpPr>
            <a:cxnSpLocks/>
          </p:cNvCxnSpPr>
          <p:nvPr/>
        </p:nvCxnSpPr>
        <p:spPr>
          <a:xfrm flipV="1">
            <a:off x="5059285" y="475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1C6A5FBA-8B0D-4476-BA20-9AF6697A3A4C}"/>
              </a:ext>
            </a:extLst>
          </p:cNvPr>
          <p:cNvCxnSpPr>
            <a:cxnSpLocks/>
          </p:cNvCxnSpPr>
          <p:nvPr/>
        </p:nvCxnSpPr>
        <p:spPr>
          <a:xfrm flipH="1">
            <a:off x="5059285" y="47506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ector recto 113">
            <a:extLst>
              <a:ext uri="{FF2B5EF4-FFF2-40B4-BE49-F238E27FC236}">
                <a16:creationId xmlns:a16="http://schemas.microsoft.com/office/drawing/2014/main" id="{F084F15E-EAFF-4385-8829-4BDBA61F8726}"/>
              </a:ext>
            </a:extLst>
          </p:cNvPr>
          <p:cNvCxnSpPr>
            <a:cxnSpLocks/>
          </p:cNvCxnSpPr>
          <p:nvPr/>
        </p:nvCxnSpPr>
        <p:spPr>
          <a:xfrm flipV="1">
            <a:off x="5353925" y="475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id="{261D922A-5518-4830-9DFB-77890FABF6C8}"/>
              </a:ext>
            </a:extLst>
          </p:cNvPr>
          <p:cNvCxnSpPr/>
          <p:nvPr/>
        </p:nvCxnSpPr>
        <p:spPr>
          <a:xfrm>
            <a:off x="5343765" y="542119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ector recto 115">
            <a:extLst>
              <a:ext uri="{FF2B5EF4-FFF2-40B4-BE49-F238E27FC236}">
                <a16:creationId xmlns:a16="http://schemas.microsoft.com/office/drawing/2014/main" id="{B6157993-5FF6-46AE-93FB-99C8F9AA3EA7}"/>
              </a:ext>
            </a:extLst>
          </p:cNvPr>
          <p:cNvCxnSpPr>
            <a:cxnSpLocks/>
          </p:cNvCxnSpPr>
          <p:nvPr/>
        </p:nvCxnSpPr>
        <p:spPr>
          <a:xfrm flipV="1">
            <a:off x="5933045" y="475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id="{05C23F75-2AA7-44CD-ACB3-A521CD3EA13F}"/>
              </a:ext>
            </a:extLst>
          </p:cNvPr>
          <p:cNvCxnSpPr>
            <a:cxnSpLocks/>
          </p:cNvCxnSpPr>
          <p:nvPr/>
        </p:nvCxnSpPr>
        <p:spPr>
          <a:xfrm flipH="1">
            <a:off x="5933045" y="475063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ector recto 117">
            <a:extLst>
              <a:ext uri="{FF2B5EF4-FFF2-40B4-BE49-F238E27FC236}">
                <a16:creationId xmlns:a16="http://schemas.microsoft.com/office/drawing/2014/main" id="{38A057F3-9F8F-4F8B-9592-737A60C7EFDF}"/>
              </a:ext>
            </a:extLst>
          </p:cNvPr>
          <p:cNvCxnSpPr>
            <a:cxnSpLocks/>
          </p:cNvCxnSpPr>
          <p:nvPr/>
        </p:nvCxnSpPr>
        <p:spPr>
          <a:xfrm flipV="1">
            <a:off x="6227685" y="475063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a16="http://schemas.microsoft.com/office/drawing/2014/main" id="{DD3868F2-B0F0-420B-9B8F-8D9F1AE27706}"/>
              </a:ext>
            </a:extLst>
          </p:cNvPr>
          <p:cNvCxnSpPr/>
          <p:nvPr/>
        </p:nvCxnSpPr>
        <p:spPr>
          <a:xfrm>
            <a:off x="6227685" y="54110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ector recto 119">
            <a:extLst>
              <a:ext uri="{FF2B5EF4-FFF2-40B4-BE49-F238E27FC236}">
                <a16:creationId xmlns:a16="http://schemas.microsoft.com/office/drawing/2014/main" id="{3EE4D3DA-E333-4C83-A572-312206C07DE8}"/>
              </a:ext>
            </a:extLst>
          </p:cNvPr>
          <p:cNvCxnSpPr>
            <a:cxnSpLocks/>
          </p:cNvCxnSpPr>
          <p:nvPr/>
        </p:nvCxnSpPr>
        <p:spPr>
          <a:xfrm flipV="1">
            <a:off x="6816965" y="474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ector recto 120">
            <a:extLst>
              <a:ext uri="{FF2B5EF4-FFF2-40B4-BE49-F238E27FC236}">
                <a16:creationId xmlns:a16="http://schemas.microsoft.com/office/drawing/2014/main" id="{C9C2E788-E913-4FD0-8D11-2B442DBBA96D}"/>
              </a:ext>
            </a:extLst>
          </p:cNvPr>
          <p:cNvCxnSpPr>
            <a:cxnSpLocks/>
          </p:cNvCxnSpPr>
          <p:nvPr/>
        </p:nvCxnSpPr>
        <p:spPr>
          <a:xfrm flipH="1">
            <a:off x="6816965" y="474047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ector recto 121">
            <a:extLst>
              <a:ext uri="{FF2B5EF4-FFF2-40B4-BE49-F238E27FC236}">
                <a16:creationId xmlns:a16="http://schemas.microsoft.com/office/drawing/2014/main" id="{8482FE78-E43C-448C-8BE4-8176E0D7533C}"/>
              </a:ext>
            </a:extLst>
          </p:cNvPr>
          <p:cNvCxnSpPr>
            <a:cxnSpLocks/>
          </p:cNvCxnSpPr>
          <p:nvPr/>
        </p:nvCxnSpPr>
        <p:spPr>
          <a:xfrm flipV="1">
            <a:off x="7111605" y="474047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ector recto 122">
            <a:extLst>
              <a:ext uri="{FF2B5EF4-FFF2-40B4-BE49-F238E27FC236}">
                <a16:creationId xmlns:a16="http://schemas.microsoft.com/office/drawing/2014/main" id="{877B2B2F-5739-4B34-A139-602D5141C85C}"/>
              </a:ext>
            </a:extLst>
          </p:cNvPr>
          <p:cNvCxnSpPr/>
          <p:nvPr/>
        </p:nvCxnSpPr>
        <p:spPr>
          <a:xfrm>
            <a:off x="7111605" y="541103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ector recto 123">
            <a:extLst>
              <a:ext uri="{FF2B5EF4-FFF2-40B4-BE49-F238E27FC236}">
                <a16:creationId xmlns:a16="http://schemas.microsoft.com/office/drawing/2014/main" id="{E8AC5E4B-5EF9-4F61-A7E8-DBF840B2EC7A}"/>
              </a:ext>
            </a:extLst>
          </p:cNvPr>
          <p:cNvCxnSpPr/>
          <p:nvPr/>
        </p:nvCxnSpPr>
        <p:spPr>
          <a:xfrm>
            <a:off x="8208885" y="540087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ector recto 124">
            <a:extLst>
              <a:ext uri="{FF2B5EF4-FFF2-40B4-BE49-F238E27FC236}">
                <a16:creationId xmlns:a16="http://schemas.microsoft.com/office/drawing/2014/main" id="{8F365165-2088-46AC-89F4-8247188068DD}"/>
              </a:ext>
            </a:extLst>
          </p:cNvPr>
          <p:cNvCxnSpPr>
            <a:cxnSpLocks/>
          </p:cNvCxnSpPr>
          <p:nvPr/>
        </p:nvCxnSpPr>
        <p:spPr>
          <a:xfrm flipV="1">
            <a:off x="8798165" y="47303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ector recto 125">
            <a:extLst>
              <a:ext uri="{FF2B5EF4-FFF2-40B4-BE49-F238E27FC236}">
                <a16:creationId xmlns:a16="http://schemas.microsoft.com/office/drawing/2014/main" id="{E81DE9F1-9799-4BE0-968C-C048734F464C}"/>
              </a:ext>
            </a:extLst>
          </p:cNvPr>
          <p:cNvCxnSpPr>
            <a:cxnSpLocks/>
          </p:cNvCxnSpPr>
          <p:nvPr/>
        </p:nvCxnSpPr>
        <p:spPr>
          <a:xfrm flipH="1">
            <a:off x="8798165" y="473031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ector recto 126">
            <a:extLst>
              <a:ext uri="{FF2B5EF4-FFF2-40B4-BE49-F238E27FC236}">
                <a16:creationId xmlns:a16="http://schemas.microsoft.com/office/drawing/2014/main" id="{D64B2A7B-39CE-44AC-8F6F-665E0F8B41EC}"/>
              </a:ext>
            </a:extLst>
          </p:cNvPr>
          <p:cNvCxnSpPr>
            <a:cxnSpLocks/>
          </p:cNvCxnSpPr>
          <p:nvPr/>
        </p:nvCxnSpPr>
        <p:spPr>
          <a:xfrm flipV="1">
            <a:off x="9092805" y="47303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a16="http://schemas.microsoft.com/office/drawing/2014/main" id="{0CCBEF22-E189-4724-8988-8CA80259DEC9}"/>
              </a:ext>
            </a:extLst>
          </p:cNvPr>
          <p:cNvCxnSpPr/>
          <p:nvPr/>
        </p:nvCxnSpPr>
        <p:spPr>
          <a:xfrm>
            <a:off x="9082645" y="540087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ector recto 128">
            <a:extLst>
              <a:ext uri="{FF2B5EF4-FFF2-40B4-BE49-F238E27FC236}">
                <a16:creationId xmlns:a16="http://schemas.microsoft.com/office/drawing/2014/main" id="{51850B66-86FA-4365-9225-CB5373D4E69E}"/>
              </a:ext>
            </a:extLst>
          </p:cNvPr>
          <p:cNvCxnSpPr>
            <a:cxnSpLocks/>
          </p:cNvCxnSpPr>
          <p:nvPr/>
        </p:nvCxnSpPr>
        <p:spPr>
          <a:xfrm flipV="1">
            <a:off x="9671925" y="47303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Conector recto 129">
            <a:extLst>
              <a:ext uri="{FF2B5EF4-FFF2-40B4-BE49-F238E27FC236}">
                <a16:creationId xmlns:a16="http://schemas.microsoft.com/office/drawing/2014/main" id="{BDDC27DD-9B69-4181-8B25-3C75568506EA}"/>
              </a:ext>
            </a:extLst>
          </p:cNvPr>
          <p:cNvCxnSpPr>
            <a:cxnSpLocks/>
          </p:cNvCxnSpPr>
          <p:nvPr/>
        </p:nvCxnSpPr>
        <p:spPr>
          <a:xfrm flipH="1">
            <a:off x="9671925" y="473031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F14655AA-B686-4206-8DA6-EACB8F5FDCF5}"/>
              </a:ext>
            </a:extLst>
          </p:cNvPr>
          <p:cNvCxnSpPr>
            <a:cxnSpLocks/>
          </p:cNvCxnSpPr>
          <p:nvPr/>
        </p:nvCxnSpPr>
        <p:spPr>
          <a:xfrm flipV="1">
            <a:off x="9966565" y="473031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ector recto 131">
            <a:extLst>
              <a:ext uri="{FF2B5EF4-FFF2-40B4-BE49-F238E27FC236}">
                <a16:creationId xmlns:a16="http://schemas.microsoft.com/office/drawing/2014/main" id="{188DEBF5-68FC-41CA-9E49-92857DC59727}"/>
              </a:ext>
            </a:extLst>
          </p:cNvPr>
          <p:cNvCxnSpPr/>
          <p:nvPr/>
        </p:nvCxnSpPr>
        <p:spPr>
          <a:xfrm>
            <a:off x="9966565" y="539071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ector recto 132">
            <a:extLst>
              <a:ext uri="{FF2B5EF4-FFF2-40B4-BE49-F238E27FC236}">
                <a16:creationId xmlns:a16="http://schemas.microsoft.com/office/drawing/2014/main" id="{50F4E1AB-9578-48F6-9946-A016916B89FC}"/>
              </a:ext>
            </a:extLst>
          </p:cNvPr>
          <p:cNvCxnSpPr>
            <a:cxnSpLocks/>
          </p:cNvCxnSpPr>
          <p:nvPr/>
        </p:nvCxnSpPr>
        <p:spPr>
          <a:xfrm flipV="1">
            <a:off x="10555845" y="472015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ector recto 133">
            <a:extLst>
              <a:ext uri="{FF2B5EF4-FFF2-40B4-BE49-F238E27FC236}">
                <a16:creationId xmlns:a16="http://schemas.microsoft.com/office/drawing/2014/main" id="{96EA947D-C617-465D-9BC4-C639F5CEC04B}"/>
              </a:ext>
            </a:extLst>
          </p:cNvPr>
          <p:cNvCxnSpPr>
            <a:cxnSpLocks/>
          </p:cNvCxnSpPr>
          <p:nvPr/>
        </p:nvCxnSpPr>
        <p:spPr>
          <a:xfrm flipH="1">
            <a:off x="10555845" y="472015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a16="http://schemas.microsoft.com/office/drawing/2014/main" id="{DA4E5B38-2F28-4219-80FB-F7A241F76F2E}"/>
              </a:ext>
            </a:extLst>
          </p:cNvPr>
          <p:cNvCxnSpPr>
            <a:cxnSpLocks/>
          </p:cNvCxnSpPr>
          <p:nvPr/>
        </p:nvCxnSpPr>
        <p:spPr>
          <a:xfrm flipV="1">
            <a:off x="10850485" y="4720159"/>
            <a:ext cx="0"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ector recto 135">
            <a:extLst>
              <a:ext uri="{FF2B5EF4-FFF2-40B4-BE49-F238E27FC236}">
                <a16:creationId xmlns:a16="http://schemas.microsoft.com/office/drawing/2014/main" id="{AA1A1134-28C0-4137-94D0-2C6AB018C448}"/>
              </a:ext>
            </a:extLst>
          </p:cNvPr>
          <p:cNvCxnSpPr/>
          <p:nvPr/>
        </p:nvCxnSpPr>
        <p:spPr>
          <a:xfrm>
            <a:off x="10850485" y="5390719"/>
            <a:ext cx="589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ector recto de flecha 141">
            <a:extLst>
              <a:ext uri="{FF2B5EF4-FFF2-40B4-BE49-F238E27FC236}">
                <a16:creationId xmlns:a16="http://schemas.microsoft.com/office/drawing/2014/main" id="{C87DD472-E39F-491E-853B-4ABD30B6280D}"/>
              </a:ext>
            </a:extLst>
          </p:cNvPr>
          <p:cNvCxnSpPr>
            <a:cxnSpLocks/>
          </p:cNvCxnSpPr>
          <p:nvPr/>
        </p:nvCxnSpPr>
        <p:spPr>
          <a:xfrm>
            <a:off x="1970645" y="3622879"/>
            <a:ext cx="2133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7" name="Conector recto de flecha 146">
            <a:extLst>
              <a:ext uri="{FF2B5EF4-FFF2-40B4-BE49-F238E27FC236}">
                <a16:creationId xmlns:a16="http://schemas.microsoft.com/office/drawing/2014/main" id="{039C7370-A029-422F-B5EC-73554469FEE4}"/>
              </a:ext>
            </a:extLst>
          </p:cNvPr>
          <p:cNvCxnSpPr>
            <a:cxnSpLocks/>
          </p:cNvCxnSpPr>
          <p:nvPr/>
        </p:nvCxnSpPr>
        <p:spPr>
          <a:xfrm flipH="1">
            <a:off x="2336405" y="3622879"/>
            <a:ext cx="2235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9" name="Conector recto de flecha 148">
            <a:extLst>
              <a:ext uri="{FF2B5EF4-FFF2-40B4-BE49-F238E27FC236}">
                <a16:creationId xmlns:a16="http://schemas.microsoft.com/office/drawing/2014/main" id="{93FAA5AB-0D48-40A8-8204-7CBAAC4276AB}"/>
              </a:ext>
            </a:extLst>
          </p:cNvPr>
          <p:cNvCxnSpPr>
            <a:cxnSpLocks/>
          </p:cNvCxnSpPr>
          <p:nvPr/>
        </p:nvCxnSpPr>
        <p:spPr>
          <a:xfrm>
            <a:off x="1096885" y="3622879"/>
            <a:ext cx="2133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0" name="Conector recto de flecha 149">
            <a:extLst>
              <a:ext uri="{FF2B5EF4-FFF2-40B4-BE49-F238E27FC236}">
                <a16:creationId xmlns:a16="http://schemas.microsoft.com/office/drawing/2014/main" id="{021C8014-71A8-460A-848D-74683CB2518D}"/>
              </a:ext>
            </a:extLst>
          </p:cNvPr>
          <p:cNvCxnSpPr>
            <a:cxnSpLocks/>
          </p:cNvCxnSpPr>
          <p:nvPr/>
        </p:nvCxnSpPr>
        <p:spPr>
          <a:xfrm flipH="1">
            <a:off x="1462645" y="3622879"/>
            <a:ext cx="2235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1" name="Conector recto de flecha 150">
            <a:extLst>
              <a:ext uri="{FF2B5EF4-FFF2-40B4-BE49-F238E27FC236}">
                <a16:creationId xmlns:a16="http://schemas.microsoft.com/office/drawing/2014/main" id="{EE6AF87F-5439-4C69-9464-F7468AB4BD3D}"/>
              </a:ext>
            </a:extLst>
          </p:cNvPr>
          <p:cNvCxnSpPr>
            <a:cxnSpLocks/>
          </p:cNvCxnSpPr>
          <p:nvPr/>
        </p:nvCxnSpPr>
        <p:spPr>
          <a:xfrm>
            <a:off x="2844405" y="3612719"/>
            <a:ext cx="2133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2" name="Conector recto de flecha 151">
            <a:extLst>
              <a:ext uri="{FF2B5EF4-FFF2-40B4-BE49-F238E27FC236}">
                <a16:creationId xmlns:a16="http://schemas.microsoft.com/office/drawing/2014/main" id="{B00F3DCE-546A-4D94-89E1-76463ACB451A}"/>
              </a:ext>
            </a:extLst>
          </p:cNvPr>
          <p:cNvCxnSpPr>
            <a:cxnSpLocks/>
          </p:cNvCxnSpPr>
          <p:nvPr/>
        </p:nvCxnSpPr>
        <p:spPr>
          <a:xfrm flipH="1">
            <a:off x="3210165" y="3612719"/>
            <a:ext cx="2235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3" name="CuadroTexto 152">
            <a:extLst>
              <a:ext uri="{FF2B5EF4-FFF2-40B4-BE49-F238E27FC236}">
                <a16:creationId xmlns:a16="http://schemas.microsoft.com/office/drawing/2014/main" id="{9FEB4C82-F39C-4292-890B-D8FBCD55A49A}"/>
              </a:ext>
            </a:extLst>
          </p:cNvPr>
          <p:cNvSpPr txBox="1"/>
          <p:nvPr/>
        </p:nvSpPr>
        <p:spPr>
          <a:xfrm>
            <a:off x="943933" y="3326750"/>
            <a:ext cx="377026" cy="307777"/>
          </a:xfrm>
          <a:prstGeom prst="rect">
            <a:avLst/>
          </a:prstGeom>
          <a:noFill/>
        </p:spPr>
        <p:txBody>
          <a:bodyPr wrap="none" rtlCol="0">
            <a:spAutoFit/>
          </a:bodyPr>
          <a:lstStyle/>
          <a:p>
            <a:r>
              <a:rPr lang="el-GR" sz="1400" dirty="0"/>
              <a:t>Δ</a:t>
            </a:r>
            <a:r>
              <a:rPr lang="es-UY" sz="1400" dirty="0"/>
              <a:t>1</a:t>
            </a:r>
          </a:p>
        </p:txBody>
      </p:sp>
      <p:sp>
        <p:nvSpPr>
          <p:cNvPr id="154" name="CuadroTexto 153">
            <a:extLst>
              <a:ext uri="{FF2B5EF4-FFF2-40B4-BE49-F238E27FC236}">
                <a16:creationId xmlns:a16="http://schemas.microsoft.com/office/drawing/2014/main" id="{69D3A28E-1603-4446-84DA-525E66EA4FA1}"/>
              </a:ext>
            </a:extLst>
          </p:cNvPr>
          <p:cNvSpPr txBox="1"/>
          <p:nvPr/>
        </p:nvSpPr>
        <p:spPr>
          <a:xfrm>
            <a:off x="1822773" y="3326750"/>
            <a:ext cx="377026" cy="307777"/>
          </a:xfrm>
          <a:prstGeom prst="rect">
            <a:avLst/>
          </a:prstGeom>
          <a:noFill/>
        </p:spPr>
        <p:txBody>
          <a:bodyPr wrap="none" rtlCol="0">
            <a:spAutoFit/>
          </a:bodyPr>
          <a:lstStyle/>
          <a:p>
            <a:r>
              <a:rPr lang="el-GR" sz="1400" dirty="0"/>
              <a:t>Δ</a:t>
            </a:r>
            <a:r>
              <a:rPr lang="es-UY" sz="1400" dirty="0"/>
              <a:t>1</a:t>
            </a:r>
          </a:p>
        </p:txBody>
      </p:sp>
      <p:sp>
        <p:nvSpPr>
          <p:cNvPr id="155" name="CuadroTexto 154">
            <a:extLst>
              <a:ext uri="{FF2B5EF4-FFF2-40B4-BE49-F238E27FC236}">
                <a16:creationId xmlns:a16="http://schemas.microsoft.com/office/drawing/2014/main" id="{08766E15-726D-49C9-A903-B4C0965FB250}"/>
              </a:ext>
            </a:extLst>
          </p:cNvPr>
          <p:cNvSpPr txBox="1"/>
          <p:nvPr/>
        </p:nvSpPr>
        <p:spPr>
          <a:xfrm>
            <a:off x="2728999" y="3326750"/>
            <a:ext cx="377026" cy="307777"/>
          </a:xfrm>
          <a:prstGeom prst="rect">
            <a:avLst/>
          </a:prstGeom>
          <a:noFill/>
        </p:spPr>
        <p:txBody>
          <a:bodyPr wrap="none" rtlCol="0">
            <a:spAutoFit/>
          </a:bodyPr>
          <a:lstStyle/>
          <a:p>
            <a:r>
              <a:rPr lang="el-GR" sz="1400" dirty="0"/>
              <a:t>Δ</a:t>
            </a:r>
            <a:r>
              <a:rPr lang="es-UY" sz="1400" dirty="0"/>
              <a:t>1</a:t>
            </a:r>
          </a:p>
        </p:txBody>
      </p:sp>
      <p:cxnSp>
        <p:nvCxnSpPr>
          <p:cNvPr id="159" name="Conector recto de flecha 158">
            <a:extLst>
              <a:ext uri="{FF2B5EF4-FFF2-40B4-BE49-F238E27FC236}">
                <a16:creationId xmlns:a16="http://schemas.microsoft.com/office/drawing/2014/main" id="{10D2726A-2DFA-455F-A5E6-61C67CE2C0F2}"/>
              </a:ext>
            </a:extLst>
          </p:cNvPr>
          <p:cNvCxnSpPr>
            <a:cxnSpLocks/>
          </p:cNvCxnSpPr>
          <p:nvPr/>
        </p:nvCxnSpPr>
        <p:spPr>
          <a:xfrm>
            <a:off x="1968104" y="4919113"/>
            <a:ext cx="2133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0" name="Conector recto de flecha 159">
            <a:extLst>
              <a:ext uri="{FF2B5EF4-FFF2-40B4-BE49-F238E27FC236}">
                <a16:creationId xmlns:a16="http://schemas.microsoft.com/office/drawing/2014/main" id="{239955D6-37E2-4DF8-8A39-B572C68A3F6F}"/>
              </a:ext>
            </a:extLst>
          </p:cNvPr>
          <p:cNvCxnSpPr>
            <a:cxnSpLocks/>
          </p:cNvCxnSpPr>
          <p:nvPr/>
        </p:nvCxnSpPr>
        <p:spPr>
          <a:xfrm flipH="1">
            <a:off x="2270618" y="4919113"/>
            <a:ext cx="2235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1" name="Conector recto de flecha 160">
            <a:extLst>
              <a:ext uri="{FF2B5EF4-FFF2-40B4-BE49-F238E27FC236}">
                <a16:creationId xmlns:a16="http://schemas.microsoft.com/office/drawing/2014/main" id="{70F4C318-B504-402E-BBD3-49D17C234395}"/>
              </a:ext>
            </a:extLst>
          </p:cNvPr>
          <p:cNvCxnSpPr>
            <a:cxnSpLocks/>
          </p:cNvCxnSpPr>
          <p:nvPr/>
        </p:nvCxnSpPr>
        <p:spPr>
          <a:xfrm>
            <a:off x="1094344" y="4919113"/>
            <a:ext cx="2133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2" name="Conector recto de flecha 161">
            <a:extLst>
              <a:ext uri="{FF2B5EF4-FFF2-40B4-BE49-F238E27FC236}">
                <a16:creationId xmlns:a16="http://schemas.microsoft.com/office/drawing/2014/main" id="{4CD373AF-1665-42C5-953A-3B22F4933603}"/>
              </a:ext>
            </a:extLst>
          </p:cNvPr>
          <p:cNvCxnSpPr>
            <a:cxnSpLocks/>
          </p:cNvCxnSpPr>
          <p:nvPr/>
        </p:nvCxnSpPr>
        <p:spPr>
          <a:xfrm flipH="1">
            <a:off x="1398382" y="4919113"/>
            <a:ext cx="2235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3" name="Conector recto de flecha 162">
            <a:extLst>
              <a:ext uri="{FF2B5EF4-FFF2-40B4-BE49-F238E27FC236}">
                <a16:creationId xmlns:a16="http://schemas.microsoft.com/office/drawing/2014/main" id="{36FF4CAE-16D7-4066-A619-1089EB7626C6}"/>
              </a:ext>
            </a:extLst>
          </p:cNvPr>
          <p:cNvCxnSpPr>
            <a:cxnSpLocks/>
          </p:cNvCxnSpPr>
          <p:nvPr/>
        </p:nvCxnSpPr>
        <p:spPr>
          <a:xfrm>
            <a:off x="2841864" y="4908953"/>
            <a:ext cx="2133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4" name="Conector recto de flecha 163">
            <a:extLst>
              <a:ext uri="{FF2B5EF4-FFF2-40B4-BE49-F238E27FC236}">
                <a16:creationId xmlns:a16="http://schemas.microsoft.com/office/drawing/2014/main" id="{6D710A72-1CA5-447D-93C2-E8A385E2C4AB}"/>
              </a:ext>
            </a:extLst>
          </p:cNvPr>
          <p:cNvCxnSpPr>
            <a:cxnSpLocks/>
          </p:cNvCxnSpPr>
          <p:nvPr/>
        </p:nvCxnSpPr>
        <p:spPr>
          <a:xfrm flipH="1">
            <a:off x="3158094" y="4908953"/>
            <a:ext cx="2235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5" name="CuadroTexto 164">
            <a:extLst>
              <a:ext uri="{FF2B5EF4-FFF2-40B4-BE49-F238E27FC236}">
                <a16:creationId xmlns:a16="http://schemas.microsoft.com/office/drawing/2014/main" id="{74EF1B5D-F2F4-42B1-9D5C-7FD767DEBA91}"/>
              </a:ext>
            </a:extLst>
          </p:cNvPr>
          <p:cNvSpPr txBox="1"/>
          <p:nvPr/>
        </p:nvSpPr>
        <p:spPr>
          <a:xfrm>
            <a:off x="941392" y="4619174"/>
            <a:ext cx="377026" cy="307777"/>
          </a:xfrm>
          <a:prstGeom prst="rect">
            <a:avLst/>
          </a:prstGeom>
          <a:noFill/>
        </p:spPr>
        <p:txBody>
          <a:bodyPr wrap="none" rtlCol="0">
            <a:spAutoFit/>
          </a:bodyPr>
          <a:lstStyle/>
          <a:p>
            <a:r>
              <a:rPr lang="el-GR" sz="1400" dirty="0"/>
              <a:t>Δ</a:t>
            </a:r>
            <a:r>
              <a:rPr lang="es-UY" sz="1400" dirty="0"/>
              <a:t>2</a:t>
            </a:r>
          </a:p>
        </p:txBody>
      </p:sp>
      <p:sp>
        <p:nvSpPr>
          <p:cNvPr id="166" name="CuadroTexto 165">
            <a:extLst>
              <a:ext uri="{FF2B5EF4-FFF2-40B4-BE49-F238E27FC236}">
                <a16:creationId xmlns:a16="http://schemas.microsoft.com/office/drawing/2014/main" id="{FB1B11F9-A47A-4CB6-AEA3-F9DF7E815E3B}"/>
              </a:ext>
            </a:extLst>
          </p:cNvPr>
          <p:cNvSpPr txBox="1"/>
          <p:nvPr/>
        </p:nvSpPr>
        <p:spPr>
          <a:xfrm>
            <a:off x="1820232" y="4619174"/>
            <a:ext cx="377026" cy="307777"/>
          </a:xfrm>
          <a:prstGeom prst="rect">
            <a:avLst/>
          </a:prstGeom>
          <a:noFill/>
        </p:spPr>
        <p:txBody>
          <a:bodyPr wrap="none" rtlCol="0">
            <a:spAutoFit/>
          </a:bodyPr>
          <a:lstStyle/>
          <a:p>
            <a:r>
              <a:rPr lang="el-GR" sz="1400" dirty="0"/>
              <a:t>Δ</a:t>
            </a:r>
            <a:r>
              <a:rPr lang="es-UY" sz="1400" dirty="0"/>
              <a:t>2</a:t>
            </a:r>
          </a:p>
        </p:txBody>
      </p:sp>
      <p:sp>
        <p:nvSpPr>
          <p:cNvPr id="167" name="CuadroTexto 166">
            <a:extLst>
              <a:ext uri="{FF2B5EF4-FFF2-40B4-BE49-F238E27FC236}">
                <a16:creationId xmlns:a16="http://schemas.microsoft.com/office/drawing/2014/main" id="{4991AD35-4730-4EA2-9367-8E0EB2A7B50C}"/>
              </a:ext>
            </a:extLst>
          </p:cNvPr>
          <p:cNvSpPr txBox="1"/>
          <p:nvPr/>
        </p:nvSpPr>
        <p:spPr>
          <a:xfrm>
            <a:off x="2726458" y="4619174"/>
            <a:ext cx="377026" cy="307777"/>
          </a:xfrm>
          <a:prstGeom prst="rect">
            <a:avLst/>
          </a:prstGeom>
          <a:noFill/>
        </p:spPr>
        <p:txBody>
          <a:bodyPr wrap="none" rtlCol="0">
            <a:spAutoFit/>
          </a:bodyPr>
          <a:lstStyle/>
          <a:p>
            <a:r>
              <a:rPr lang="el-GR" sz="1400" dirty="0"/>
              <a:t>Δ</a:t>
            </a:r>
            <a:r>
              <a:rPr lang="es-UY" sz="1400" dirty="0"/>
              <a:t>2</a:t>
            </a:r>
          </a:p>
        </p:txBody>
      </p:sp>
      <p:sp>
        <p:nvSpPr>
          <p:cNvPr id="168" name="CuadroTexto 167">
            <a:extLst>
              <a:ext uri="{FF2B5EF4-FFF2-40B4-BE49-F238E27FC236}">
                <a16:creationId xmlns:a16="http://schemas.microsoft.com/office/drawing/2014/main" id="{750FE221-50FF-46CA-B40A-81FED918FC9F}"/>
              </a:ext>
            </a:extLst>
          </p:cNvPr>
          <p:cNvSpPr txBox="1"/>
          <p:nvPr/>
        </p:nvSpPr>
        <p:spPr>
          <a:xfrm>
            <a:off x="254479" y="2296275"/>
            <a:ext cx="745012" cy="523220"/>
          </a:xfrm>
          <a:prstGeom prst="rect">
            <a:avLst/>
          </a:prstGeom>
          <a:noFill/>
        </p:spPr>
        <p:txBody>
          <a:bodyPr wrap="none" rtlCol="0">
            <a:spAutoFit/>
          </a:bodyPr>
          <a:lstStyle/>
          <a:p>
            <a:r>
              <a:rPr lang="es-UY" sz="1400" dirty="0"/>
              <a:t>Master </a:t>
            </a:r>
            <a:br>
              <a:rPr lang="es-UY" sz="1400" dirty="0"/>
            </a:br>
            <a:r>
              <a:rPr lang="es-UY" sz="1400" dirty="0" err="1"/>
              <a:t>Clock</a:t>
            </a:r>
            <a:endParaRPr lang="es-UY" sz="1400" dirty="0"/>
          </a:p>
        </p:txBody>
      </p:sp>
      <p:sp>
        <p:nvSpPr>
          <p:cNvPr id="169" name="CuadroTexto 168">
            <a:extLst>
              <a:ext uri="{FF2B5EF4-FFF2-40B4-BE49-F238E27FC236}">
                <a16:creationId xmlns:a16="http://schemas.microsoft.com/office/drawing/2014/main" id="{581CDE42-6CC3-4F57-A8E4-F64AFDAD2EE7}"/>
              </a:ext>
            </a:extLst>
          </p:cNvPr>
          <p:cNvSpPr txBox="1"/>
          <p:nvPr/>
        </p:nvSpPr>
        <p:spPr>
          <a:xfrm>
            <a:off x="261464" y="3455875"/>
            <a:ext cx="705642" cy="523220"/>
          </a:xfrm>
          <a:prstGeom prst="rect">
            <a:avLst/>
          </a:prstGeom>
          <a:noFill/>
        </p:spPr>
        <p:txBody>
          <a:bodyPr wrap="none" rtlCol="0">
            <a:spAutoFit/>
          </a:bodyPr>
          <a:lstStyle/>
          <a:p>
            <a:r>
              <a:rPr lang="es-UY" sz="1400" dirty="0"/>
              <a:t>Slave </a:t>
            </a:r>
            <a:br>
              <a:rPr lang="es-UY" sz="1400" dirty="0"/>
            </a:br>
            <a:r>
              <a:rPr lang="es-UY" sz="1400" dirty="0" err="1"/>
              <a:t>Clock</a:t>
            </a:r>
            <a:r>
              <a:rPr lang="es-UY" sz="1400" dirty="0"/>
              <a:t> 1</a:t>
            </a:r>
          </a:p>
        </p:txBody>
      </p:sp>
      <p:sp>
        <p:nvSpPr>
          <p:cNvPr id="170" name="CuadroTexto 169">
            <a:extLst>
              <a:ext uri="{FF2B5EF4-FFF2-40B4-BE49-F238E27FC236}">
                <a16:creationId xmlns:a16="http://schemas.microsoft.com/office/drawing/2014/main" id="{838425B2-63EA-4B2B-B111-F189DACCA996}"/>
              </a:ext>
            </a:extLst>
          </p:cNvPr>
          <p:cNvSpPr txBox="1"/>
          <p:nvPr/>
        </p:nvSpPr>
        <p:spPr>
          <a:xfrm>
            <a:off x="258967" y="4718889"/>
            <a:ext cx="705642" cy="523220"/>
          </a:xfrm>
          <a:prstGeom prst="rect">
            <a:avLst/>
          </a:prstGeom>
          <a:noFill/>
        </p:spPr>
        <p:txBody>
          <a:bodyPr wrap="none" rtlCol="0">
            <a:spAutoFit/>
          </a:bodyPr>
          <a:lstStyle/>
          <a:p>
            <a:r>
              <a:rPr lang="es-UY" sz="1400" dirty="0"/>
              <a:t>Slave </a:t>
            </a:r>
            <a:br>
              <a:rPr lang="es-UY" sz="1400" dirty="0"/>
            </a:br>
            <a:r>
              <a:rPr lang="es-UY" sz="1400" dirty="0" err="1"/>
              <a:t>Clock</a:t>
            </a:r>
            <a:r>
              <a:rPr lang="es-UY" sz="1400" dirty="0"/>
              <a:t> 2</a:t>
            </a:r>
          </a:p>
        </p:txBody>
      </p:sp>
      <p:sp>
        <p:nvSpPr>
          <p:cNvPr id="171" name="CuadroTexto 170">
            <a:extLst>
              <a:ext uri="{FF2B5EF4-FFF2-40B4-BE49-F238E27FC236}">
                <a16:creationId xmlns:a16="http://schemas.microsoft.com/office/drawing/2014/main" id="{EBBEFC74-018C-46E6-B79D-BE3222E10DBE}"/>
              </a:ext>
            </a:extLst>
          </p:cNvPr>
          <p:cNvSpPr txBox="1"/>
          <p:nvPr/>
        </p:nvSpPr>
        <p:spPr>
          <a:xfrm>
            <a:off x="1070216" y="1202952"/>
            <a:ext cx="2452916" cy="338554"/>
          </a:xfrm>
          <a:prstGeom prst="rect">
            <a:avLst/>
          </a:prstGeom>
          <a:noFill/>
        </p:spPr>
        <p:txBody>
          <a:bodyPr wrap="none" rtlCol="0">
            <a:spAutoFit/>
          </a:bodyPr>
          <a:lstStyle/>
          <a:p>
            <a:r>
              <a:rPr lang="es-UY" sz="1600" b="1" dirty="0"/>
              <a:t>Sincronismo de Frecuencia</a:t>
            </a:r>
          </a:p>
        </p:txBody>
      </p:sp>
      <p:sp>
        <p:nvSpPr>
          <p:cNvPr id="172" name="CuadroTexto 171">
            <a:extLst>
              <a:ext uri="{FF2B5EF4-FFF2-40B4-BE49-F238E27FC236}">
                <a16:creationId xmlns:a16="http://schemas.microsoft.com/office/drawing/2014/main" id="{7DC58535-F357-43C8-99D6-A41673404D2D}"/>
              </a:ext>
            </a:extLst>
          </p:cNvPr>
          <p:cNvSpPr txBox="1"/>
          <p:nvPr/>
        </p:nvSpPr>
        <p:spPr>
          <a:xfrm>
            <a:off x="4936077" y="1206521"/>
            <a:ext cx="1910972" cy="338554"/>
          </a:xfrm>
          <a:prstGeom prst="rect">
            <a:avLst/>
          </a:prstGeom>
          <a:noFill/>
        </p:spPr>
        <p:txBody>
          <a:bodyPr wrap="none" rtlCol="0">
            <a:spAutoFit/>
          </a:bodyPr>
          <a:lstStyle/>
          <a:p>
            <a:r>
              <a:rPr lang="es-UY" sz="1600" b="1" dirty="0"/>
              <a:t>Sincronismo de Fase</a:t>
            </a:r>
          </a:p>
        </p:txBody>
      </p:sp>
      <p:sp>
        <p:nvSpPr>
          <p:cNvPr id="173" name="CuadroTexto 172">
            <a:extLst>
              <a:ext uri="{FF2B5EF4-FFF2-40B4-BE49-F238E27FC236}">
                <a16:creationId xmlns:a16="http://schemas.microsoft.com/office/drawing/2014/main" id="{C8FC9F8D-0AA5-4A00-A8BA-2DB3996ABB91}"/>
              </a:ext>
            </a:extLst>
          </p:cNvPr>
          <p:cNvSpPr txBox="1"/>
          <p:nvPr/>
        </p:nvSpPr>
        <p:spPr>
          <a:xfrm>
            <a:off x="8585853" y="1202952"/>
            <a:ext cx="2177904" cy="338554"/>
          </a:xfrm>
          <a:prstGeom prst="rect">
            <a:avLst/>
          </a:prstGeom>
          <a:noFill/>
        </p:spPr>
        <p:txBody>
          <a:bodyPr wrap="none" rtlCol="0">
            <a:spAutoFit/>
          </a:bodyPr>
          <a:lstStyle/>
          <a:p>
            <a:r>
              <a:rPr lang="es-UY" sz="1600" b="1" dirty="0"/>
              <a:t>Sincronismo de Tiempo</a:t>
            </a:r>
          </a:p>
        </p:txBody>
      </p:sp>
      <p:sp>
        <p:nvSpPr>
          <p:cNvPr id="174" name="CuadroTexto 173">
            <a:extLst>
              <a:ext uri="{FF2B5EF4-FFF2-40B4-BE49-F238E27FC236}">
                <a16:creationId xmlns:a16="http://schemas.microsoft.com/office/drawing/2014/main" id="{A25F78E8-EB17-4467-939E-5EAC9634D81F}"/>
              </a:ext>
            </a:extLst>
          </p:cNvPr>
          <p:cNvSpPr txBox="1"/>
          <p:nvPr/>
        </p:nvSpPr>
        <p:spPr>
          <a:xfrm>
            <a:off x="8712796" y="2014622"/>
            <a:ext cx="829073" cy="307777"/>
          </a:xfrm>
          <a:prstGeom prst="rect">
            <a:avLst/>
          </a:prstGeom>
          <a:noFill/>
        </p:spPr>
        <p:txBody>
          <a:bodyPr wrap="none" rtlCol="0">
            <a:spAutoFit/>
          </a:bodyPr>
          <a:lstStyle/>
          <a:p>
            <a:r>
              <a:rPr lang="es-UY" sz="1400" dirty="0"/>
              <a:t>00:00:00</a:t>
            </a:r>
          </a:p>
        </p:txBody>
      </p:sp>
      <p:sp>
        <p:nvSpPr>
          <p:cNvPr id="175" name="CuadroTexto 174">
            <a:extLst>
              <a:ext uri="{FF2B5EF4-FFF2-40B4-BE49-F238E27FC236}">
                <a16:creationId xmlns:a16="http://schemas.microsoft.com/office/drawing/2014/main" id="{C7785892-F0DD-454E-8FFF-C1DA95C79706}"/>
              </a:ext>
            </a:extLst>
          </p:cNvPr>
          <p:cNvSpPr txBox="1"/>
          <p:nvPr/>
        </p:nvSpPr>
        <p:spPr>
          <a:xfrm>
            <a:off x="9604826" y="2014622"/>
            <a:ext cx="829073" cy="307777"/>
          </a:xfrm>
          <a:prstGeom prst="rect">
            <a:avLst/>
          </a:prstGeom>
          <a:noFill/>
        </p:spPr>
        <p:txBody>
          <a:bodyPr wrap="none" rtlCol="0">
            <a:spAutoFit/>
          </a:bodyPr>
          <a:lstStyle/>
          <a:p>
            <a:r>
              <a:rPr lang="es-UY" sz="1400" dirty="0"/>
              <a:t>00:00:01</a:t>
            </a:r>
          </a:p>
        </p:txBody>
      </p:sp>
      <p:sp>
        <p:nvSpPr>
          <p:cNvPr id="176" name="CuadroTexto 175">
            <a:extLst>
              <a:ext uri="{FF2B5EF4-FFF2-40B4-BE49-F238E27FC236}">
                <a16:creationId xmlns:a16="http://schemas.microsoft.com/office/drawing/2014/main" id="{1F4ECD85-C7F4-496C-A420-A5D18DF36F15}"/>
              </a:ext>
            </a:extLst>
          </p:cNvPr>
          <p:cNvSpPr txBox="1"/>
          <p:nvPr/>
        </p:nvSpPr>
        <p:spPr>
          <a:xfrm>
            <a:off x="10505044" y="2014622"/>
            <a:ext cx="829073" cy="307777"/>
          </a:xfrm>
          <a:prstGeom prst="rect">
            <a:avLst/>
          </a:prstGeom>
          <a:noFill/>
        </p:spPr>
        <p:txBody>
          <a:bodyPr wrap="none" rtlCol="0">
            <a:spAutoFit/>
          </a:bodyPr>
          <a:lstStyle/>
          <a:p>
            <a:r>
              <a:rPr lang="es-UY" sz="1400" dirty="0"/>
              <a:t>00:00:02</a:t>
            </a:r>
          </a:p>
        </p:txBody>
      </p:sp>
      <p:cxnSp>
        <p:nvCxnSpPr>
          <p:cNvPr id="177" name="Conector recto 176">
            <a:extLst>
              <a:ext uri="{FF2B5EF4-FFF2-40B4-BE49-F238E27FC236}">
                <a16:creationId xmlns:a16="http://schemas.microsoft.com/office/drawing/2014/main" id="{9BF59355-69EC-4EC9-9721-4DADE98DC893}"/>
              </a:ext>
            </a:extLst>
          </p:cNvPr>
          <p:cNvCxnSpPr>
            <a:cxnSpLocks/>
          </p:cNvCxnSpPr>
          <p:nvPr/>
        </p:nvCxnSpPr>
        <p:spPr>
          <a:xfrm flipH="1">
            <a:off x="8795661" y="347047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Conector recto 177">
            <a:extLst>
              <a:ext uri="{FF2B5EF4-FFF2-40B4-BE49-F238E27FC236}">
                <a16:creationId xmlns:a16="http://schemas.microsoft.com/office/drawing/2014/main" id="{A0598819-983C-40DF-86DB-BA778752F4EB}"/>
              </a:ext>
            </a:extLst>
          </p:cNvPr>
          <p:cNvCxnSpPr>
            <a:cxnSpLocks/>
          </p:cNvCxnSpPr>
          <p:nvPr/>
        </p:nvCxnSpPr>
        <p:spPr>
          <a:xfrm flipH="1">
            <a:off x="9669421" y="347047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Conector recto 178">
            <a:extLst>
              <a:ext uri="{FF2B5EF4-FFF2-40B4-BE49-F238E27FC236}">
                <a16:creationId xmlns:a16="http://schemas.microsoft.com/office/drawing/2014/main" id="{A5231AF1-3DD7-42E0-B4B5-849FBCD6683A}"/>
              </a:ext>
            </a:extLst>
          </p:cNvPr>
          <p:cNvCxnSpPr>
            <a:cxnSpLocks/>
          </p:cNvCxnSpPr>
          <p:nvPr/>
        </p:nvCxnSpPr>
        <p:spPr>
          <a:xfrm flipH="1">
            <a:off x="10553341" y="3460319"/>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CuadroTexto 179">
            <a:extLst>
              <a:ext uri="{FF2B5EF4-FFF2-40B4-BE49-F238E27FC236}">
                <a16:creationId xmlns:a16="http://schemas.microsoft.com/office/drawing/2014/main" id="{4AF744A2-75DC-4B12-9ED1-BA3F200021CF}"/>
              </a:ext>
            </a:extLst>
          </p:cNvPr>
          <p:cNvSpPr txBox="1"/>
          <p:nvPr/>
        </p:nvSpPr>
        <p:spPr>
          <a:xfrm>
            <a:off x="8730612" y="3193182"/>
            <a:ext cx="829073" cy="307777"/>
          </a:xfrm>
          <a:prstGeom prst="rect">
            <a:avLst/>
          </a:prstGeom>
          <a:noFill/>
        </p:spPr>
        <p:txBody>
          <a:bodyPr wrap="none" rtlCol="0">
            <a:spAutoFit/>
          </a:bodyPr>
          <a:lstStyle/>
          <a:p>
            <a:r>
              <a:rPr lang="es-UY" sz="1400" dirty="0"/>
              <a:t>00:00:00</a:t>
            </a:r>
          </a:p>
        </p:txBody>
      </p:sp>
      <p:sp>
        <p:nvSpPr>
          <p:cNvPr id="181" name="CuadroTexto 180">
            <a:extLst>
              <a:ext uri="{FF2B5EF4-FFF2-40B4-BE49-F238E27FC236}">
                <a16:creationId xmlns:a16="http://schemas.microsoft.com/office/drawing/2014/main" id="{0517A3AF-8CC9-4D9D-9972-3C8140DAE865}"/>
              </a:ext>
            </a:extLst>
          </p:cNvPr>
          <p:cNvSpPr txBox="1"/>
          <p:nvPr/>
        </p:nvSpPr>
        <p:spPr>
          <a:xfrm>
            <a:off x="9622642" y="3193182"/>
            <a:ext cx="829073" cy="307777"/>
          </a:xfrm>
          <a:prstGeom prst="rect">
            <a:avLst/>
          </a:prstGeom>
          <a:noFill/>
        </p:spPr>
        <p:txBody>
          <a:bodyPr wrap="none" rtlCol="0">
            <a:spAutoFit/>
          </a:bodyPr>
          <a:lstStyle/>
          <a:p>
            <a:r>
              <a:rPr lang="es-UY" sz="1400" dirty="0"/>
              <a:t>00:00:01</a:t>
            </a:r>
          </a:p>
        </p:txBody>
      </p:sp>
      <p:sp>
        <p:nvSpPr>
          <p:cNvPr id="182" name="CuadroTexto 181">
            <a:extLst>
              <a:ext uri="{FF2B5EF4-FFF2-40B4-BE49-F238E27FC236}">
                <a16:creationId xmlns:a16="http://schemas.microsoft.com/office/drawing/2014/main" id="{FEB888F1-8CA7-41AC-BD20-BCFE702905E6}"/>
              </a:ext>
            </a:extLst>
          </p:cNvPr>
          <p:cNvSpPr txBox="1"/>
          <p:nvPr/>
        </p:nvSpPr>
        <p:spPr>
          <a:xfrm>
            <a:off x="10522860" y="3193182"/>
            <a:ext cx="829073" cy="307777"/>
          </a:xfrm>
          <a:prstGeom prst="rect">
            <a:avLst/>
          </a:prstGeom>
          <a:noFill/>
        </p:spPr>
        <p:txBody>
          <a:bodyPr wrap="none" rtlCol="0">
            <a:spAutoFit/>
          </a:bodyPr>
          <a:lstStyle/>
          <a:p>
            <a:r>
              <a:rPr lang="es-UY" sz="1400" dirty="0"/>
              <a:t>00:00:02</a:t>
            </a:r>
          </a:p>
        </p:txBody>
      </p:sp>
      <p:cxnSp>
        <p:nvCxnSpPr>
          <p:cNvPr id="183" name="Conector recto 182">
            <a:extLst>
              <a:ext uri="{FF2B5EF4-FFF2-40B4-BE49-F238E27FC236}">
                <a16:creationId xmlns:a16="http://schemas.microsoft.com/office/drawing/2014/main" id="{56146144-FCB5-48AB-A69E-A8B2308B23D7}"/>
              </a:ext>
            </a:extLst>
          </p:cNvPr>
          <p:cNvCxnSpPr>
            <a:cxnSpLocks/>
          </p:cNvCxnSpPr>
          <p:nvPr/>
        </p:nvCxnSpPr>
        <p:spPr>
          <a:xfrm flipH="1">
            <a:off x="8798202" y="4731826"/>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Conector recto 183">
            <a:extLst>
              <a:ext uri="{FF2B5EF4-FFF2-40B4-BE49-F238E27FC236}">
                <a16:creationId xmlns:a16="http://schemas.microsoft.com/office/drawing/2014/main" id="{573A4F59-BACF-4062-810A-418398DE5B2D}"/>
              </a:ext>
            </a:extLst>
          </p:cNvPr>
          <p:cNvCxnSpPr>
            <a:cxnSpLocks/>
          </p:cNvCxnSpPr>
          <p:nvPr/>
        </p:nvCxnSpPr>
        <p:spPr>
          <a:xfrm flipH="1">
            <a:off x="9671962" y="4731826"/>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Conector recto 184">
            <a:extLst>
              <a:ext uri="{FF2B5EF4-FFF2-40B4-BE49-F238E27FC236}">
                <a16:creationId xmlns:a16="http://schemas.microsoft.com/office/drawing/2014/main" id="{E4EBF5F9-54DF-40BE-9913-280251CB06F3}"/>
              </a:ext>
            </a:extLst>
          </p:cNvPr>
          <p:cNvCxnSpPr>
            <a:cxnSpLocks/>
          </p:cNvCxnSpPr>
          <p:nvPr/>
        </p:nvCxnSpPr>
        <p:spPr>
          <a:xfrm flipH="1">
            <a:off x="10555882" y="4721666"/>
            <a:ext cx="284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CuadroTexto 185">
            <a:extLst>
              <a:ext uri="{FF2B5EF4-FFF2-40B4-BE49-F238E27FC236}">
                <a16:creationId xmlns:a16="http://schemas.microsoft.com/office/drawing/2014/main" id="{0B130AF8-FF92-4BDC-B9AB-6DDD937CCCFD}"/>
              </a:ext>
            </a:extLst>
          </p:cNvPr>
          <p:cNvSpPr txBox="1"/>
          <p:nvPr/>
        </p:nvSpPr>
        <p:spPr>
          <a:xfrm>
            <a:off x="8733153" y="4454529"/>
            <a:ext cx="829073" cy="307777"/>
          </a:xfrm>
          <a:prstGeom prst="rect">
            <a:avLst/>
          </a:prstGeom>
          <a:noFill/>
        </p:spPr>
        <p:txBody>
          <a:bodyPr wrap="none" rtlCol="0">
            <a:spAutoFit/>
          </a:bodyPr>
          <a:lstStyle/>
          <a:p>
            <a:r>
              <a:rPr lang="es-UY" sz="1400" dirty="0"/>
              <a:t>00:00:00</a:t>
            </a:r>
          </a:p>
        </p:txBody>
      </p:sp>
      <p:sp>
        <p:nvSpPr>
          <p:cNvPr id="187" name="CuadroTexto 186">
            <a:extLst>
              <a:ext uri="{FF2B5EF4-FFF2-40B4-BE49-F238E27FC236}">
                <a16:creationId xmlns:a16="http://schemas.microsoft.com/office/drawing/2014/main" id="{6B063F01-3BBD-4F52-8E78-6BCE79728115}"/>
              </a:ext>
            </a:extLst>
          </p:cNvPr>
          <p:cNvSpPr txBox="1"/>
          <p:nvPr/>
        </p:nvSpPr>
        <p:spPr>
          <a:xfrm>
            <a:off x="9625183" y="4454529"/>
            <a:ext cx="829073" cy="307777"/>
          </a:xfrm>
          <a:prstGeom prst="rect">
            <a:avLst/>
          </a:prstGeom>
          <a:noFill/>
        </p:spPr>
        <p:txBody>
          <a:bodyPr wrap="none" rtlCol="0">
            <a:spAutoFit/>
          </a:bodyPr>
          <a:lstStyle/>
          <a:p>
            <a:r>
              <a:rPr lang="es-UY" sz="1400" dirty="0"/>
              <a:t>00:00:01</a:t>
            </a:r>
          </a:p>
        </p:txBody>
      </p:sp>
      <p:sp>
        <p:nvSpPr>
          <p:cNvPr id="188" name="CuadroTexto 187">
            <a:extLst>
              <a:ext uri="{FF2B5EF4-FFF2-40B4-BE49-F238E27FC236}">
                <a16:creationId xmlns:a16="http://schemas.microsoft.com/office/drawing/2014/main" id="{51BF1501-8251-410B-8E98-1142F27AFF94}"/>
              </a:ext>
            </a:extLst>
          </p:cNvPr>
          <p:cNvSpPr txBox="1"/>
          <p:nvPr/>
        </p:nvSpPr>
        <p:spPr>
          <a:xfrm>
            <a:off x="10525401" y="4454529"/>
            <a:ext cx="829073" cy="307777"/>
          </a:xfrm>
          <a:prstGeom prst="rect">
            <a:avLst/>
          </a:prstGeom>
          <a:noFill/>
        </p:spPr>
        <p:txBody>
          <a:bodyPr wrap="none" rtlCol="0">
            <a:spAutoFit/>
          </a:bodyPr>
          <a:lstStyle/>
          <a:p>
            <a:r>
              <a:rPr lang="es-UY" sz="1400" dirty="0"/>
              <a:t>00:00:02</a:t>
            </a:r>
          </a:p>
        </p:txBody>
      </p:sp>
      <p:sp>
        <p:nvSpPr>
          <p:cNvPr id="190" name="CuadroTexto 189">
            <a:extLst>
              <a:ext uri="{FF2B5EF4-FFF2-40B4-BE49-F238E27FC236}">
                <a16:creationId xmlns:a16="http://schemas.microsoft.com/office/drawing/2014/main" id="{1E5AA740-0C84-4486-A741-CE4215D5EE94}"/>
              </a:ext>
            </a:extLst>
          </p:cNvPr>
          <p:cNvSpPr txBox="1"/>
          <p:nvPr/>
        </p:nvSpPr>
        <p:spPr>
          <a:xfrm>
            <a:off x="5069444" y="2622329"/>
            <a:ext cx="294640" cy="307777"/>
          </a:xfrm>
          <a:prstGeom prst="rect">
            <a:avLst/>
          </a:prstGeom>
          <a:noFill/>
        </p:spPr>
        <p:txBody>
          <a:bodyPr wrap="square">
            <a:spAutoFit/>
          </a:bodyPr>
          <a:lstStyle/>
          <a:p>
            <a:r>
              <a:rPr lang="es-UY" sz="1400" dirty="0"/>
              <a:t>0</a:t>
            </a:r>
          </a:p>
        </p:txBody>
      </p:sp>
      <p:sp>
        <p:nvSpPr>
          <p:cNvPr id="191" name="CuadroTexto 190">
            <a:extLst>
              <a:ext uri="{FF2B5EF4-FFF2-40B4-BE49-F238E27FC236}">
                <a16:creationId xmlns:a16="http://schemas.microsoft.com/office/drawing/2014/main" id="{21C1ADC0-AC2C-405E-9EFE-18CABE67CCEA}"/>
              </a:ext>
            </a:extLst>
          </p:cNvPr>
          <p:cNvSpPr txBox="1"/>
          <p:nvPr/>
        </p:nvSpPr>
        <p:spPr>
          <a:xfrm>
            <a:off x="5916553" y="2603309"/>
            <a:ext cx="294640" cy="307777"/>
          </a:xfrm>
          <a:prstGeom prst="rect">
            <a:avLst/>
          </a:prstGeom>
          <a:noFill/>
        </p:spPr>
        <p:txBody>
          <a:bodyPr wrap="square">
            <a:spAutoFit/>
          </a:bodyPr>
          <a:lstStyle/>
          <a:p>
            <a:r>
              <a:rPr lang="es-UY" sz="1400" dirty="0"/>
              <a:t>1</a:t>
            </a:r>
          </a:p>
        </p:txBody>
      </p:sp>
      <p:sp>
        <p:nvSpPr>
          <p:cNvPr id="192" name="CuadroTexto 191">
            <a:extLst>
              <a:ext uri="{FF2B5EF4-FFF2-40B4-BE49-F238E27FC236}">
                <a16:creationId xmlns:a16="http://schemas.microsoft.com/office/drawing/2014/main" id="{4E94B863-58FD-4D02-AF84-CD70C9296AD2}"/>
              </a:ext>
            </a:extLst>
          </p:cNvPr>
          <p:cNvSpPr txBox="1"/>
          <p:nvPr/>
        </p:nvSpPr>
        <p:spPr>
          <a:xfrm>
            <a:off x="6806805" y="2603309"/>
            <a:ext cx="294640" cy="307777"/>
          </a:xfrm>
          <a:prstGeom prst="rect">
            <a:avLst/>
          </a:prstGeom>
          <a:noFill/>
        </p:spPr>
        <p:txBody>
          <a:bodyPr wrap="square">
            <a:spAutoFit/>
          </a:bodyPr>
          <a:lstStyle/>
          <a:p>
            <a:r>
              <a:rPr lang="es-UY" sz="1400" dirty="0"/>
              <a:t>2</a:t>
            </a:r>
          </a:p>
        </p:txBody>
      </p:sp>
      <p:sp>
        <p:nvSpPr>
          <p:cNvPr id="193" name="CuadroTexto 192">
            <a:extLst>
              <a:ext uri="{FF2B5EF4-FFF2-40B4-BE49-F238E27FC236}">
                <a16:creationId xmlns:a16="http://schemas.microsoft.com/office/drawing/2014/main" id="{5FA83B65-0B92-4E0D-BCA0-A602C10FE37C}"/>
              </a:ext>
            </a:extLst>
          </p:cNvPr>
          <p:cNvSpPr txBox="1"/>
          <p:nvPr/>
        </p:nvSpPr>
        <p:spPr>
          <a:xfrm>
            <a:off x="8810356" y="2647348"/>
            <a:ext cx="294640" cy="307777"/>
          </a:xfrm>
          <a:prstGeom prst="rect">
            <a:avLst/>
          </a:prstGeom>
          <a:noFill/>
        </p:spPr>
        <p:txBody>
          <a:bodyPr wrap="square">
            <a:spAutoFit/>
          </a:bodyPr>
          <a:lstStyle/>
          <a:p>
            <a:r>
              <a:rPr lang="es-UY" sz="1400" dirty="0"/>
              <a:t>0</a:t>
            </a:r>
          </a:p>
        </p:txBody>
      </p:sp>
      <p:sp>
        <p:nvSpPr>
          <p:cNvPr id="194" name="CuadroTexto 193">
            <a:extLst>
              <a:ext uri="{FF2B5EF4-FFF2-40B4-BE49-F238E27FC236}">
                <a16:creationId xmlns:a16="http://schemas.microsoft.com/office/drawing/2014/main" id="{6AC9169E-3E70-409C-BFE1-BE4B40FD2A3D}"/>
              </a:ext>
            </a:extLst>
          </p:cNvPr>
          <p:cNvSpPr txBox="1"/>
          <p:nvPr/>
        </p:nvSpPr>
        <p:spPr>
          <a:xfrm>
            <a:off x="9657465" y="2628328"/>
            <a:ext cx="294640" cy="307777"/>
          </a:xfrm>
          <a:prstGeom prst="rect">
            <a:avLst/>
          </a:prstGeom>
          <a:noFill/>
        </p:spPr>
        <p:txBody>
          <a:bodyPr wrap="square">
            <a:spAutoFit/>
          </a:bodyPr>
          <a:lstStyle/>
          <a:p>
            <a:r>
              <a:rPr lang="es-UY" sz="1400" dirty="0"/>
              <a:t>1</a:t>
            </a:r>
          </a:p>
        </p:txBody>
      </p:sp>
      <p:sp>
        <p:nvSpPr>
          <p:cNvPr id="195" name="CuadroTexto 194">
            <a:extLst>
              <a:ext uri="{FF2B5EF4-FFF2-40B4-BE49-F238E27FC236}">
                <a16:creationId xmlns:a16="http://schemas.microsoft.com/office/drawing/2014/main" id="{05955894-1EC2-4134-9D2E-B173152151A3}"/>
              </a:ext>
            </a:extLst>
          </p:cNvPr>
          <p:cNvSpPr txBox="1"/>
          <p:nvPr/>
        </p:nvSpPr>
        <p:spPr>
          <a:xfrm>
            <a:off x="10547717" y="2628328"/>
            <a:ext cx="294640" cy="307777"/>
          </a:xfrm>
          <a:prstGeom prst="rect">
            <a:avLst/>
          </a:prstGeom>
          <a:noFill/>
        </p:spPr>
        <p:txBody>
          <a:bodyPr wrap="square">
            <a:spAutoFit/>
          </a:bodyPr>
          <a:lstStyle/>
          <a:p>
            <a:r>
              <a:rPr lang="es-UY" sz="1400" dirty="0"/>
              <a:t>2</a:t>
            </a:r>
          </a:p>
        </p:txBody>
      </p:sp>
      <p:sp>
        <p:nvSpPr>
          <p:cNvPr id="196" name="CuadroTexto 195">
            <a:extLst>
              <a:ext uri="{FF2B5EF4-FFF2-40B4-BE49-F238E27FC236}">
                <a16:creationId xmlns:a16="http://schemas.microsoft.com/office/drawing/2014/main" id="{4FAB7562-874C-4890-BA6A-EAF8B6A7D6B8}"/>
              </a:ext>
            </a:extLst>
          </p:cNvPr>
          <p:cNvSpPr txBox="1"/>
          <p:nvPr/>
        </p:nvSpPr>
        <p:spPr>
          <a:xfrm>
            <a:off x="8818484" y="3830323"/>
            <a:ext cx="294640" cy="307777"/>
          </a:xfrm>
          <a:prstGeom prst="rect">
            <a:avLst/>
          </a:prstGeom>
          <a:noFill/>
        </p:spPr>
        <p:txBody>
          <a:bodyPr wrap="square">
            <a:spAutoFit/>
          </a:bodyPr>
          <a:lstStyle/>
          <a:p>
            <a:r>
              <a:rPr lang="es-UY" sz="1400" dirty="0"/>
              <a:t>0</a:t>
            </a:r>
          </a:p>
        </p:txBody>
      </p:sp>
      <p:sp>
        <p:nvSpPr>
          <p:cNvPr id="197" name="CuadroTexto 196">
            <a:extLst>
              <a:ext uri="{FF2B5EF4-FFF2-40B4-BE49-F238E27FC236}">
                <a16:creationId xmlns:a16="http://schemas.microsoft.com/office/drawing/2014/main" id="{1B5586D9-DCB0-4A72-BBA1-7D1C121A71CD}"/>
              </a:ext>
            </a:extLst>
          </p:cNvPr>
          <p:cNvSpPr txBox="1"/>
          <p:nvPr/>
        </p:nvSpPr>
        <p:spPr>
          <a:xfrm>
            <a:off x="9665593" y="3811303"/>
            <a:ext cx="294640" cy="307777"/>
          </a:xfrm>
          <a:prstGeom prst="rect">
            <a:avLst/>
          </a:prstGeom>
          <a:noFill/>
        </p:spPr>
        <p:txBody>
          <a:bodyPr wrap="square">
            <a:spAutoFit/>
          </a:bodyPr>
          <a:lstStyle/>
          <a:p>
            <a:r>
              <a:rPr lang="es-UY" sz="1400" dirty="0"/>
              <a:t>1</a:t>
            </a:r>
          </a:p>
        </p:txBody>
      </p:sp>
      <p:sp>
        <p:nvSpPr>
          <p:cNvPr id="198" name="CuadroTexto 197">
            <a:extLst>
              <a:ext uri="{FF2B5EF4-FFF2-40B4-BE49-F238E27FC236}">
                <a16:creationId xmlns:a16="http://schemas.microsoft.com/office/drawing/2014/main" id="{F3F50789-AAF9-40C5-B30D-7EFC8F3226F2}"/>
              </a:ext>
            </a:extLst>
          </p:cNvPr>
          <p:cNvSpPr txBox="1"/>
          <p:nvPr/>
        </p:nvSpPr>
        <p:spPr>
          <a:xfrm>
            <a:off x="10555845" y="3811303"/>
            <a:ext cx="294640" cy="307777"/>
          </a:xfrm>
          <a:prstGeom prst="rect">
            <a:avLst/>
          </a:prstGeom>
          <a:noFill/>
        </p:spPr>
        <p:txBody>
          <a:bodyPr wrap="square">
            <a:spAutoFit/>
          </a:bodyPr>
          <a:lstStyle/>
          <a:p>
            <a:r>
              <a:rPr lang="es-UY" sz="1400" dirty="0"/>
              <a:t>2</a:t>
            </a:r>
          </a:p>
        </p:txBody>
      </p:sp>
      <p:sp>
        <p:nvSpPr>
          <p:cNvPr id="199" name="CuadroTexto 198">
            <a:extLst>
              <a:ext uri="{FF2B5EF4-FFF2-40B4-BE49-F238E27FC236}">
                <a16:creationId xmlns:a16="http://schemas.microsoft.com/office/drawing/2014/main" id="{7F7DB892-46FD-4CFE-B6E3-8485FFE265E5}"/>
              </a:ext>
            </a:extLst>
          </p:cNvPr>
          <p:cNvSpPr txBox="1"/>
          <p:nvPr/>
        </p:nvSpPr>
        <p:spPr>
          <a:xfrm>
            <a:off x="8859151" y="5085272"/>
            <a:ext cx="294640" cy="307777"/>
          </a:xfrm>
          <a:prstGeom prst="rect">
            <a:avLst/>
          </a:prstGeom>
          <a:noFill/>
        </p:spPr>
        <p:txBody>
          <a:bodyPr wrap="square">
            <a:spAutoFit/>
          </a:bodyPr>
          <a:lstStyle/>
          <a:p>
            <a:r>
              <a:rPr lang="es-UY" sz="1400" dirty="0"/>
              <a:t>0</a:t>
            </a:r>
          </a:p>
        </p:txBody>
      </p:sp>
      <p:sp>
        <p:nvSpPr>
          <p:cNvPr id="200" name="CuadroTexto 199">
            <a:extLst>
              <a:ext uri="{FF2B5EF4-FFF2-40B4-BE49-F238E27FC236}">
                <a16:creationId xmlns:a16="http://schemas.microsoft.com/office/drawing/2014/main" id="{1495847C-F417-4534-AA2F-706D8FC8FD40}"/>
              </a:ext>
            </a:extLst>
          </p:cNvPr>
          <p:cNvSpPr txBox="1"/>
          <p:nvPr/>
        </p:nvSpPr>
        <p:spPr>
          <a:xfrm>
            <a:off x="9706260" y="5066252"/>
            <a:ext cx="294640" cy="307777"/>
          </a:xfrm>
          <a:prstGeom prst="rect">
            <a:avLst/>
          </a:prstGeom>
          <a:noFill/>
        </p:spPr>
        <p:txBody>
          <a:bodyPr wrap="square">
            <a:spAutoFit/>
          </a:bodyPr>
          <a:lstStyle/>
          <a:p>
            <a:r>
              <a:rPr lang="es-UY" sz="1400" dirty="0"/>
              <a:t>1</a:t>
            </a:r>
          </a:p>
        </p:txBody>
      </p:sp>
      <p:sp>
        <p:nvSpPr>
          <p:cNvPr id="201" name="CuadroTexto 200">
            <a:extLst>
              <a:ext uri="{FF2B5EF4-FFF2-40B4-BE49-F238E27FC236}">
                <a16:creationId xmlns:a16="http://schemas.microsoft.com/office/drawing/2014/main" id="{54552B4F-7DB3-45DA-950A-3DDF30F76282}"/>
              </a:ext>
            </a:extLst>
          </p:cNvPr>
          <p:cNvSpPr txBox="1"/>
          <p:nvPr/>
        </p:nvSpPr>
        <p:spPr>
          <a:xfrm>
            <a:off x="10596512" y="5066252"/>
            <a:ext cx="294640" cy="307777"/>
          </a:xfrm>
          <a:prstGeom prst="rect">
            <a:avLst/>
          </a:prstGeom>
          <a:noFill/>
        </p:spPr>
        <p:txBody>
          <a:bodyPr wrap="square">
            <a:spAutoFit/>
          </a:bodyPr>
          <a:lstStyle/>
          <a:p>
            <a:r>
              <a:rPr lang="es-UY" sz="1400" dirty="0"/>
              <a:t>2</a:t>
            </a:r>
          </a:p>
        </p:txBody>
      </p:sp>
      <p:sp>
        <p:nvSpPr>
          <p:cNvPr id="202" name="CuadroTexto 201">
            <a:extLst>
              <a:ext uri="{FF2B5EF4-FFF2-40B4-BE49-F238E27FC236}">
                <a16:creationId xmlns:a16="http://schemas.microsoft.com/office/drawing/2014/main" id="{5A9764B8-ADCE-4BD6-9B2B-79F3A7D4F679}"/>
              </a:ext>
            </a:extLst>
          </p:cNvPr>
          <p:cNvSpPr txBox="1"/>
          <p:nvPr/>
        </p:nvSpPr>
        <p:spPr>
          <a:xfrm>
            <a:off x="5073508" y="3837191"/>
            <a:ext cx="294640" cy="307777"/>
          </a:xfrm>
          <a:prstGeom prst="rect">
            <a:avLst/>
          </a:prstGeom>
          <a:noFill/>
        </p:spPr>
        <p:txBody>
          <a:bodyPr wrap="square">
            <a:spAutoFit/>
          </a:bodyPr>
          <a:lstStyle/>
          <a:p>
            <a:r>
              <a:rPr lang="es-UY" sz="1400" dirty="0"/>
              <a:t>1</a:t>
            </a:r>
          </a:p>
        </p:txBody>
      </p:sp>
      <p:sp>
        <p:nvSpPr>
          <p:cNvPr id="203" name="CuadroTexto 202">
            <a:extLst>
              <a:ext uri="{FF2B5EF4-FFF2-40B4-BE49-F238E27FC236}">
                <a16:creationId xmlns:a16="http://schemas.microsoft.com/office/drawing/2014/main" id="{848B1BD5-831C-4EA4-A63E-D3F26E6CF25F}"/>
              </a:ext>
            </a:extLst>
          </p:cNvPr>
          <p:cNvSpPr txBox="1"/>
          <p:nvPr/>
        </p:nvSpPr>
        <p:spPr>
          <a:xfrm>
            <a:off x="5920617" y="3818171"/>
            <a:ext cx="294640" cy="307777"/>
          </a:xfrm>
          <a:prstGeom prst="rect">
            <a:avLst/>
          </a:prstGeom>
          <a:noFill/>
        </p:spPr>
        <p:txBody>
          <a:bodyPr wrap="square">
            <a:spAutoFit/>
          </a:bodyPr>
          <a:lstStyle/>
          <a:p>
            <a:r>
              <a:rPr lang="es-UY" sz="1400" dirty="0"/>
              <a:t>2</a:t>
            </a:r>
          </a:p>
        </p:txBody>
      </p:sp>
      <p:sp>
        <p:nvSpPr>
          <p:cNvPr id="204" name="CuadroTexto 203">
            <a:extLst>
              <a:ext uri="{FF2B5EF4-FFF2-40B4-BE49-F238E27FC236}">
                <a16:creationId xmlns:a16="http://schemas.microsoft.com/office/drawing/2014/main" id="{FFD9AA44-8CF7-4669-A96D-E88ABCECEEAF}"/>
              </a:ext>
            </a:extLst>
          </p:cNvPr>
          <p:cNvSpPr txBox="1"/>
          <p:nvPr/>
        </p:nvSpPr>
        <p:spPr>
          <a:xfrm>
            <a:off x="6810869" y="3818171"/>
            <a:ext cx="294640" cy="307777"/>
          </a:xfrm>
          <a:prstGeom prst="rect">
            <a:avLst/>
          </a:prstGeom>
          <a:noFill/>
        </p:spPr>
        <p:txBody>
          <a:bodyPr wrap="square">
            <a:spAutoFit/>
          </a:bodyPr>
          <a:lstStyle/>
          <a:p>
            <a:r>
              <a:rPr lang="es-UY" sz="1400" dirty="0"/>
              <a:t>3</a:t>
            </a:r>
          </a:p>
        </p:txBody>
      </p:sp>
      <p:sp>
        <p:nvSpPr>
          <p:cNvPr id="205" name="CuadroTexto 204">
            <a:extLst>
              <a:ext uri="{FF2B5EF4-FFF2-40B4-BE49-F238E27FC236}">
                <a16:creationId xmlns:a16="http://schemas.microsoft.com/office/drawing/2014/main" id="{AFAD1C79-B168-4868-8797-8EACD3EF7DC3}"/>
              </a:ext>
            </a:extLst>
          </p:cNvPr>
          <p:cNvSpPr txBox="1"/>
          <p:nvPr/>
        </p:nvSpPr>
        <p:spPr>
          <a:xfrm>
            <a:off x="5089763" y="5102845"/>
            <a:ext cx="294640" cy="307777"/>
          </a:xfrm>
          <a:prstGeom prst="rect">
            <a:avLst/>
          </a:prstGeom>
          <a:noFill/>
        </p:spPr>
        <p:txBody>
          <a:bodyPr wrap="square">
            <a:spAutoFit/>
          </a:bodyPr>
          <a:lstStyle/>
          <a:p>
            <a:r>
              <a:rPr lang="es-UY" sz="1400" dirty="0"/>
              <a:t>5</a:t>
            </a:r>
          </a:p>
        </p:txBody>
      </p:sp>
      <p:sp>
        <p:nvSpPr>
          <p:cNvPr id="206" name="CuadroTexto 205">
            <a:extLst>
              <a:ext uri="{FF2B5EF4-FFF2-40B4-BE49-F238E27FC236}">
                <a16:creationId xmlns:a16="http://schemas.microsoft.com/office/drawing/2014/main" id="{6E6B76B1-2BC3-4351-8293-5F68B837840B}"/>
              </a:ext>
            </a:extLst>
          </p:cNvPr>
          <p:cNvSpPr txBox="1"/>
          <p:nvPr/>
        </p:nvSpPr>
        <p:spPr>
          <a:xfrm>
            <a:off x="5936872" y="5083825"/>
            <a:ext cx="294640" cy="307777"/>
          </a:xfrm>
          <a:prstGeom prst="rect">
            <a:avLst/>
          </a:prstGeom>
          <a:noFill/>
        </p:spPr>
        <p:txBody>
          <a:bodyPr wrap="square">
            <a:spAutoFit/>
          </a:bodyPr>
          <a:lstStyle/>
          <a:p>
            <a:r>
              <a:rPr lang="es-UY" sz="1400" dirty="0"/>
              <a:t>6</a:t>
            </a:r>
          </a:p>
        </p:txBody>
      </p:sp>
      <p:sp>
        <p:nvSpPr>
          <p:cNvPr id="207" name="CuadroTexto 206">
            <a:extLst>
              <a:ext uri="{FF2B5EF4-FFF2-40B4-BE49-F238E27FC236}">
                <a16:creationId xmlns:a16="http://schemas.microsoft.com/office/drawing/2014/main" id="{3E36E0BF-869E-4F4B-BAA2-4148B1F9CB90}"/>
              </a:ext>
            </a:extLst>
          </p:cNvPr>
          <p:cNvSpPr txBox="1"/>
          <p:nvPr/>
        </p:nvSpPr>
        <p:spPr>
          <a:xfrm>
            <a:off x="6827124" y="5083825"/>
            <a:ext cx="294640" cy="307777"/>
          </a:xfrm>
          <a:prstGeom prst="rect">
            <a:avLst/>
          </a:prstGeom>
          <a:noFill/>
        </p:spPr>
        <p:txBody>
          <a:bodyPr wrap="square">
            <a:spAutoFit/>
          </a:bodyPr>
          <a:lstStyle/>
          <a:p>
            <a:r>
              <a:rPr lang="es-UY" sz="1400" dirty="0"/>
              <a:t>7</a:t>
            </a:r>
          </a:p>
        </p:txBody>
      </p:sp>
    </p:spTree>
    <p:extLst>
      <p:ext uri="{BB962C8B-B14F-4D97-AF65-F5344CB8AC3E}">
        <p14:creationId xmlns:p14="http://schemas.microsoft.com/office/powerpoint/2010/main" val="285475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0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0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0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3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8"/>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8"/>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80"/>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1"/>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84"/>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85"/>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86"/>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95"/>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97"/>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24"/>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25"/>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26"/>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27"/>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28"/>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29"/>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30"/>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31"/>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32"/>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33"/>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34"/>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35"/>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36"/>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7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7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7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76"/>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77"/>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78"/>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79"/>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80"/>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81"/>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82"/>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83"/>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84"/>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85"/>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86"/>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87"/>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88"/>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93"/>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94"/>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95"/>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96"/>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97"/>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9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99"/>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00"/>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P spid="174" grpId="0"/>
      <p:bldP spid="175" grpId="0"/>
      <p:bldP spid="176" grpId="0"/>
      <p:bldP spid="180" grpId="0"/>
      <p:bldP spid="181" grpId="0"/>
      <p:bldP spid="182" grpId="0"/>
      <p:bldP spid="186" grpId="0"/>
      <p:bldP spid="187" grpId="0"/>
      <p:bldP spid="188"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B9D48-1DDE-4030-9F24-FC2E910449DB}"/>
              </a:ext>
            </a:extLst>
          </p:cNvPr>
          <p:cNvSpPr>
            <a:spLocks noGrp="1"/>
          </p:cNvSpPr>
          <p:nvPr>
            <p:ph type="title"/>
          </p:nvPr>
        </p:nvSpPr>
        <p:spPr/>
        <p:txBody>
          <a:bodyPr/>
          <a:lstStyle/>
          <a:p>
            <a:r>
              <a:rPr lang="es-UY" dirty="0" err="1"/>
              <a:t>ePRTC</a:t>
            </a:r>
            <a:endParaRPr lang="es-UY" dirty="0"/>
          </a:p>
        </p:txBody>
      </p:sp>
      <p:pic>
        <p:nvPicPr>
          <p:cNvPr id="7" name="Imagen 6">
            <a:extLst>
              <a:ext uri="{FF2B5EF4-FFF2-40B4-BE49-F238E27FC236}">
                <a16:creationId xmlns:a16="http://schemas.microsoft.com/office/drawing/2014/main" id="{BCC216E9-C42E-4B90-8D0F-878D0B36B239}"/>
              </a:ext>
            </a:extLst>
          </p:cNvPr>
          <p:cNvPicPr>
            <a:picLocks noChangeAspect="1"/>
          </p:cNvPicPr>
          <p:nvPr/>
        </p:nvPicPr>
        <p:blipFill>
          <a:blip r:embed="rId3"/>
          <a:stretch>
            <a:fillRect/>
          </a:stretch>
        </p:blipFill>
        <p:spPr>
          <a:xfrm>
            <a:off x="182845" y="1406019"/>
            <a:ext cx="11885108" cy="4538489"/>
          </a:xfrm>
          <a:prstGeom prst="rect">
            <a:avLst/>
          </a:prstGeom>
        </p:spPr>
      </p:pic>
      <p:sp>
        <p:nvSpPr>
          <p:cNvPr id="5" name="Rectángulo 4">
            <a:extLst>
              <a:ext uri="{FF2B5EF4-FFF2-40B4-BE49-F238E27FC236}">
                <a16:creationId xmlns:a16="http://schemas.microsoft.com/office/drawing/2014/main" id="{5956D381-F854-43F9-A1A2-0F1A69B3BDDB}"/>
              </a:ext>
            </a:extLst>
          </p:cNvPr>
          <p:cNvSpPr/>
          <p:nvPr/>
        </p:nvSpPr>
        <p:spPr>
          <a:xfrm>
            <a:off x="9772800" y="6012824"/>
            <a:ext cx="2050604" cy="276999"/>
          </a:xfrm>
          <a:prstGeom prst="rect">
            <a:avLst/>
          </a:prstGeom>
        </p:spPr>
        <p:txBody>
          <a:bodyPr wrap="square">
            <a:spAutoFit/>
          </a:bodyPr>
          <a:lstStyle/>
          <a:p>
            <a:r>
              <a:rPr lang="fr-FR" sz="1200" dirty="0">
                <a:solidFill>
                  <a:srgbClr val="000000"/>
                </a:solidFill>
                <a:latin typeface="Arial" panose="020B0604020202020204" pitchFamily="34" charset="0"/>
              </a:rPr>
              <a:t>Fuente: </a:t>
            </a:r>
            <a:r>
              <a:rPr lang="en-US" sz="1200" dirty="0">
                <a:solidFill>
                  <a:srgbClr val="000000"/>
                </a:solidFill>
                <a:latin typeface="Arial" panose="020B0604020202020204" pitchFamily="34" charset="0"/>
              </a:rPr>
              <a:t>ITU-T G.8272.1</a:t>
            </a:r>
            <a:endParaRPr lang="es-ES" sz="3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820305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p:txBody>
          <a:bodyPr/>
          <a:lstStyle/>
          <a:p>
            <a:pPr>
              <a:defRPr/>
            </a:pPr>
            <a:r>
              <a:rPr lang="es-ES" altLang="es-ES" dirty="0"/>
              <a:t>NTP - </a:t>
            </a:r>
            <a:r>
              <a:rPr lang="es-UY" dirty="0"/>
              <a:t>Network Time </a:t>
            </a:r>
            <a:r>
              <a:rPr lang="es-UY" dirty="0" err="1"/>
              <a:t>Protocol</a:t>
            </a:r>
            <a:endParaRPr lang="es-ES" altLang="es-ES" dirty="0"/>
          </a:p>
        </p:txBody>
      </p:sp>
      <p:sp>
        <p:nvSpPr>
          <p:cNvPr id="41987" name="2 Marcador de contenido"/>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s-ES" dirty="0"/>
              <a:t>Network Time Protocol (NTP), </a:t>
            </a:r>
            <a:r>
              <a:rPr lang="en-US" altLang="es-ES" dirty="0" err="1"/>
              <a:t>es</a:t>
            </a:r>
            <a:r>
              <a:rPr lang="en-US" altLang="es-ES" dirty="0"/>
              <a:t> un </a:t>
            </a:r>
            <a:r>
              <a:rPr lang="en-US" altLang="es-ES" dirty="0" err="1"/>
              <a:t>protocolo</a:t>
            </a:r>
            <a:r>
              <a:rPr lang="en-US" altLang="es-ES" dirty="0"/>
              <a:t> para la </a:t>
            </a:r>
            <a:r>
              <a:rPr lang="en-US" altLang="es-ES" dirty="0" err="1"/>
              <a:t>sincronía</a:t>
            </a:r>
            <a:r>
              <a:rPr lang="en-US" altLang="es-ES" dirty="0"/>
              <a:t> de </a:t>
            </a:r>
            <a:r>
              <a:rPr lang="en-US" altLang="es-ES" dirty="0" err="1"/>
              <a:t>relojes</a:t>
            </a:r>
            <a:r>
              <a:rPr lang="en-US" altLang="es-ES" dirty="0"/>
              <a:t> de </a:t>
            </a:r>
            <a:r>
              <a:rPr lang="en-US" altLang="es-ES" dirty="0" err="1"/>
              <a:t>computadoras</a:t>
            </a:r>
            <a:r>
              <a:rPr lang="en-US" altLang="es-ES" dirty="0"/>
              <a:t> y </a:t>
            </a:r>
            <a:r>
              <a:rPr lang="en-US" altLang="es-ES" dirty="0" err="1"/>
              <a:t>equipos</a:t>
            </a:r>
            <a:r>
              <a:rPr lang="en-US" altLang="es-ES" dirty="0"/>
              <a:t> a </a:t>
            </a:r>
            <a:r>
              <a:rPr lang="en-US" altLang="es-ES" dirty="0" err="1"/>
              <a:t>una</a:t>
            </a:r>
            <a:r>
              <a:rPr lang="en-US" altLang="es-ES" dirty="0"/>
              <a:t> </a:t>
            </a:r>
            <a:r>
              <a:rPr lang="en-US" altLang="es-ES" dirty="0" err="1"/>
              <a:t>referencia</a:t>
            </a:r>
            <a:r>
              <a:rPr lang="en-US" altLang="es-ES" dirty="0"/>
              <a:t> de </a:t>
            </a:r>
            <a:r>
              <a:rPr lang="en-US" altLang="es-ES" dirty="0" err="1"/>
              <a:t>tiempo</a:t>
            </a:r>
            <a:r>
              <a:rPr lang="en-US" altLang="es-ES" dirty="0"/>
              <a:t> </a:t>
            </a:r>
            <a:r>
              <a:rPr lang="en-US" altLang="es-ES" dirty="0" err="1"/>
              <a:t>común</a:t>
            </a:r>
            <a:r>
              <a:rPr lang="en-US" altLang="es-ES" dirty="0"/>
              <a:t> </a:t>
            </a:r>
            <a:r>
              <a:rPr lang="en-US" altLang="es-ES" dirty="0" err="1"/>
              <a:t>sobre</a:t>
            </a:r>
            <a:r>
              <a:rPr lang="en-US" altLang="es-ES" dirty="0"/>
              <a:t> la red.</a:t>
            </a:r>
          </a:p>
          <a:p>
            <a:r>
              <a:rPr lang="en-US" altLang="es-ES" dirty="0" err="1"/>
              <a:t>Es</a:t>
            </a:r>
            <a:r>
              <a:rPr lang="en-US" altLang="es-ES" dirty="0"/>
              <a:t> </a:t>
            </a:r>
            <a:r>
              <a:rPr lang="en-US" altLang="es-ES" dirty="0" err="1"/>
              <a:t>una</a:t>
            </a:r>
            <a:r>
              <a:rPr lang="en-US" altLang="es-ES" dirty="0"/>
              <a:t> </a:t>
            </a:r>
            <a:r>
              <a:rPr lang="en-US" altLang="es-ES" dirty="0" err="1"/>
              <a:t>aplicación</a:t>
            </a:r>
            <a:r>
              <a:rPr lang="en-US" altLang="es-ES" dirty="0"/>
              <a:t> del </a:t>
            </a:r>
            <a:r>
              <a:rPr lang="en-US" altLang="es-ES" dirty="0" err="1"/>
              <a:t>tipo</a:t>
            </a:r>
            <a:r>
              <a:rPr lang="en-US" altLang="es-ES" dirty="0"/>
              <a:t> “</a:t>
            </a:r>
            <a:r>
              <a:rPr lang="en-US" altLang="es-ES" dirty="0" err="1"/>
              <a:t>cliente</a:t>
            </a:r>
            <a:r>
              <a:rPr lang="en-US" altLang="es-ES" dirty="0"/>
              <a:t> - </a:t>
            </a:r>
            <a:r>
              <a:rPr lang="en-US" altLang="es-ES" dirty="0" err="1"/>
              <a:t>servidor</a:t>
            </a:r>
            <a:r>
              <a:rPr lang="en-US" altLang="es-ES" dirty="0"/>
              <a:t>”.</a:t>
            </a:r>
          </a:p>
          <a:p>
            <a:r>
              <a:rPr lang="en-US" altLang="es-ES" dirty="0" err="1"/>
              <a:t>Definido</a:t>
            </a:r>
            <a:r>
              <a:rPr lang="en-US" altLang="es-ES" dirty="0"/>
              <a:t> en RFC 1305 (v3-1992), RFC 5905 (v4-2010) y RFC 7822 (2016).</a:t>
            </a:r>
          </a:p>
          <a:p>
            <a:r>
              <a:rPr lang="en-US" altLang="es-ES" dirty="0" err="1"/>
              <a:t>Logra</a:t>
            </a:r>
            <a:r>
              <a:rPr lang="en-US" altLang="es-ES" dirty="0"/>
              <a:t> </a:t>
            </a:r>
            <a:r>
              <a:rPr lang="en-US" altLang="es-ES" dirty="0" err="1"/>
              <a:t>precisiones</a:t>
            </a:r>
            <a:r>
              <a:rPr lang="en-US" altLang="es-ES" dirty="0"/>
              <a:t> del </a:t>
            </a:r>
            <a:r>
              <a:rPr lang="en-US" altLang="es-ES" dirty="0" err="1"/>
              <a:t>orden</a:t>
            </a:r>
            <a:r>
              <a:rPr lang="en-US" altLang="es-ES" dirty="0"/>
              <a:t> de los </a:t>
            </a:r>
            <a:r>
              <a:rPr lang="en-US" altLang="es-ES" dirty="0" err="1"/>
              <a:t>milisegundos</a:t>
            </a:r>
            <a:r>
              <a:rPr lang="en-US" altLang="es-ES" dirty="0"/>
              <a:t>.</a:t>
            </a:r>
          </a:p>
          <a:p>
            <a:r>
              <a:rPr lang="en-US" altLang="es-ES" dirty="0"/>
              <a:t>NTP ha </a:t>
            </a:r>
            <a:r>
              <a:rPr lang="en-US" altLang="es-ES" dirty="0" err="1"/>
              <a:t>sido</a:t>
            </a:r>
            <a:r>
              <a:rPr lang="en-US" altLang="es-ES" dirty="0"/>
              <a:t> </a:t>
            </a:r>
            <a:r>
              <a:rPr lang="en-US" altLang="es-ES" dirty="0" err="1"/>
              <a:t>ampliamente</a:t>
            </a:r>
            <a:r>
              <a:rPr lang="en-US" altLang="es-ES" dirty="0"/>
              <a:t> </a:t>
            </a:r>
            <a:r>
              <a:rPr lang="en-US" altLang="es-ES" dirty="0" err="1"/>
              <a:t>desplegado</a:t>
            </a:r>
            <a:r>
              <a:rPr lang="en-US" altLang="es-ES" dirty="0"/>
              <a:t> en el </a:t>
            </a:r>
            <a:r>
              <a:rPr lang="en-US" altLang="es-ES" dirty="0" err="1"/>
              <a:t>mundo</a:t>
            </a:r>
            <a:r>
              <a:rPr lang="en-US" altLang="es-ES" dirty="0"/>
              <a:t> </a:t>
            </a:r>
            <a:r>
              <a:rPr lang="en-US" altLang="es-ES" dirty="0" err="1"/>
              <a:t>informático</a:t>
            </a:r>
            <a:r>
              <a:rPr lang="en-US" altLang="es-ES" dirty="0"/>
              <a:t>, para </a:t>
            </a:r>
            <a:r>
              <a:rPr lang="en-US" altLang="es-ES" dirty="0" err="1"/>
              <a:t>realizar</a:t>
            </a:r>
            <a:r>
              <a:rPr lang="en-US" altLang="es-ES" dirty="0"/>
              <a:t> </a:t>
            </a:r>
            <a:r>
              <a:rPr lang="en-US" altLang="es-ES" dirty="0" err="1"/>
              <a:t>sincronismo</a:t>
            </a:r>
            <a:r>
              <a:rPr lang="en-US" altLang="es-ES" dirty="0"/>
              <a:t> entre </a:t>
            </a:r>
            <a:r>
              <a:rPr lang="en-US" altLang="es-ES" dirty="0" err="1"/>
              <a:t>servidores</a:t>
            </a:r>
            <a:r>
              <a:rPr lang="en-US" altLang="es-ES" dirty="0"/>
              <a:t> y PCs. </a:t>
            </a:r>
          </a:p>
          <a:p>
            <a:r>
              <a:rPr lang="en-US" altLang="es-ES" dirty="0"/>
              <a:t>En </a:t>
            </a:r>
            <a:r>
              <a:rPr lang="en-US" altLang="es-ES" dirty="0" err="1"/>
              <a:t>telecomunicaciones</a:t>
            </a:r>
            <a:r>
              <a:rPr lang="en-US" altLang="es-ES" dirty="0"/>
              <a:t> </a:t>
            </a:r>
            <a:r>
              <a:rPr lang="en-US" altLang="es-ES" dirty="0" err="1"/>
              <a:t>permite</a:t>
            </a:r>
            <a:r>
              <a:rPr lang="en-US" altLang="es-ES" dirty="0"/>
              <a:t> </a:t>
            </a:r>
            <a:r>
              <a:rPr lang="en-US" altLang="es-ES" dirty="0" err="1"/>
              <a:t>soportar</a:t>
            </a:r>
            <a:r>
              <a:rPr lang="en-US" altLang="es-ES" dirty="0"/>
              <a:t> </a:t>
            </a:r>
            <a:r>
              <a:rPr lang="en-US" altLang="es-ES" dirty="0" err="1"/>
              <a:t>actividades</a:t>
            </a:r>
            <a:r>
              <a:rPr lang="en-US" altLang="es-ES" dirty="0"/>
              <a:t> </a:t>
            </a:r>
            <a:r>
              <a:rPr lang="en-US" altLang="es-ES" dirty="0" err="1"/>
              <a:t>operacionales</a:t>
            </a:r>
            <a:r>
              <a:rPr lang="en-US" altLang="es-ES" dirty="0"/>
              <a:t>, </a:t>
            </a:r>
            <a:r>
              <a:rPr lang="en-US" altLang="es-ES" dirty="0" err="1"/>
              <a:t>como</a:t>
            </a:r>
            <a:r>
              <a:rPr lang="en-US" altLang="es-ES" dirty="0"/>
              <a:t> la </a:t>
            </a:r>
            <a:r>
              <a:rPr lang="en-US" altLang="es-ES" dirty="0" err="1"/>
              <a:t>facturacion</a:t>
            </a:r>
            <a:r>
              <a:rPr lang="en-US" altLang="es-ES" dirty="0"/>
              <a:t> y la </a:t>
            </a:r>
            <a:r>
              <a:rPr lang="en-US" altLang="es-ES" dirty="0" err="1"/>
              <a:t>correlación</a:t>
            </a:r>
            <a:r>
              <a:rPr lang="en-US" altLang="es-ES" dirty="0"/>
              <a:t> de </a:t>
            </a:r>
            <a:r>
              <a:rPr lang="en-US" altLang="es-ES" dirty="0" err="1"/>
              <a:t>eventos</a:t>
            </a:r>
            <a:r>
              <a:rPr lang="en-US" altLang="es-ES" dirty="0"/>
              <a:t>. Pero </a:t>
            </a:r>
            <a:r>
              <a:rPr lang="en-US" altLang="es-ES" dirty="0" err="1"/>
              <a:t>su</a:t>
            </a:r>
            <a:r>
              <a:rPr lang="en-US" altLang="es-ES" dirty="0"/>
              <a:t> precision no </a:t>
            </a:r>
            <a:r>
              <a:rPr lang="en-US" altLang="es-ES" dirty="0" err="1"/>
              <a:t>es</a:t>
            </a:r>
            <a:r>
              <a:rPr lang="en-US" altLang="es-ES" dirty="0"/>
              <a:t> </a:t>
            </a:r>
            <a:r>
              <a:rPr lang="en-US" altLang="es-ES" dirty="0" err="1"/>
              <a:t>adecuada</a:t>
            </a:r>
            <a:r>
              <a:rPr lang="en-US" altLang="es-ES" dirty="0"/>
              <a:t> para el </a:t>
            </a:r>
            <a:r>
              <a:rPr lang="en-US" altLang="es-ES" dirty="0" err="1"/>
              <a:t>sincronismo</a:t>
            </a:r>
            <a:r>
              <a:rPr lang="en-US" altLang="es-ES" dirty="0"/>
              <a:t> de la red de </a:t>
            </a:r>
            <a:r>
              <a:rPr lang="en-US" altLang="es-ES" dirty="0" err="1"/>
              <a:t>telecomunicaciones</a:t>
            </a:r>
            <a:r>
              <a:rPr lang="en-US" altLang="es-ES" dirty="0"/>
              <a:t>.</a:t>
            </a:r>
          </a:p>
          <a:p>
            <a:endParaRPr lang="en-US" altLang="es-ES" dirty="0"/>
          </a:p>
          <a:p>
            <a:pPr eaLnBrk="1" hangingPunct="1"/>
            <a:endParaRPr lang="es-ES" altLang="es-ES" dirty="0"/>
          </a:p>
        </p:txBody>
      </p:sp>
    </p:spTree>
    <p:extLst>
      <p:ext uri="{BB962C8B-B14F-4D97-AF65-F5344CB8AC3E}">
        <p14:creationId xmlns:p14="http://schemas.microsoft.com/office/powerpoint/2010/main" val="39497815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p:txBody>
          <a:bodyPr/>
          <a:lstStyle/>
          <a:p>
            <a:pPr>
              <a:defRPr/>
            </a:pPr>
            <a:r>
              <a:rPr lang="es-ES" altLang="es-ES" dirty="0"/>
              <a:t>NTP</a:t>
            </a:r>
          </a:p>
        </p:txBody>
      </p:sp>
      <mc:AlternateContent xmlns:mc="http://schemas.openxmlformats.org/markup-compatibility/2006" xmlns:a14="http://schemas.microsoft.com/office/drawing/2010/main">
        <mc:Choice Requires="a14">
          <p:sp>
            <p:nvSpPr>
              <p:cNvPr id="38915" name="2 Marcador de contenido"/>
              <p:cNvSpPr>
                <a:spLocks noGrp="1"/>
              </p:cNvSpPr>
              <p:nvPr>
                <p:ph idx="1"/>
              </p:nvPr>
            </p:nvSpPr>
            <p:spPr>
              <a:xfrm>
                <a:off x="1097280" y="1234440"/>
                <a:ext cx="10058400" cy="4634654"/>
              </a:xfr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p>
                <a:r>
                  <a:rPr lang="es-ES" altLang="es-ES" dirty="0"/>
                  <a:t>El “cliente” requiere la hora al servidor, enviando un paquete en el instante </a:t>
                </a:r>
                <a:r>
                  <a:rPr lang="es-ES" altLang="es-ES" i="1" dirty="0"/>
                  <a:t>T</a:t>
                </a:r>
                <a:r>
                  <a:rPr lang="es-ES" altLang="es-ES" i="1" baseline="-25000" dirty="0"/>
                  <a:t>1</a:t>
                </a:r>
                <a:r>
                  <a:rPr lang="es-ES" altLang="es-ES" dirty="0"/>
                  <a:t> (según el reloj del cliente). </a:t>
                </a:r>
              </a:p>
              <a:p>
                <a:r>
                  <a:rPr lang="es-ES" altLang="es-ES" dirty="0"/>
                  <a:t>El paquete es recibido por el servidor, en el instante </a:t>
                </a:r>
                <a:r>
                  <a:rPr lang="es-ES" altLang="es-ES" i="1" dirty="0"/>
                  <a:t>T</a:t>
                </a:r>
                <a:r>
                  <a:rPr lang="es-ES" altLang="es-ES" i="1" baseline="-25000" dirty="0"/>
                  <a:t>2</a:t>
                </a:r>
                <a:r>
                  <a:rPr lang="es-ES" altLang="es-ES" dirty="0"/>
                  <a:t> (según el reloj del servidor) y respondido en el instante </a:t>
                </a:r>
                <a:r>
                  <a:rPr lang="es-ES" altLang="es-ES" i="1" dirty="0"/>
                  <a:t>T</a:t>
                </a:r>
                <a:r>
                  <a:rPr lang="es-ES" altLang="es-ES" i="1" baseline="-25000" dirty="0"/>
                  <a:t>3</a:t>
                </a:r>
                <a:r>
                  <a:rPr lang="es-ES" altLang="es-ES" dirty="0"/>
                  <a:t> (según el reloj del servidor). El paquete incluye los tiempos </a:t>
                </a:r>
                <a:r>
                  <a:rPr lang="es-ES" altLang="es-ES" i="1" dirty="0"/>
                  <a:t>T</a:t>
                </a:r>
                <a:r>
                  <a:rPr lang="es-ES" altLang="es-ES" i="1" baseline="-25000" dirty="0"/>
                  <a:t>1</a:t>
                </a:r>
                <a:r>
                  <a:rPr lang="es-ES" altLang="es-ES" dirty="0"/>
                  <a:t>, </a:t>
                </a:r>
                <a:r>
                  <a:rPr lang="es-ES" altLang="es-ES" i="1" dirty="0"/>
                  <a:t>T</a:t>
                </a:r>
                <a:r>
                  <a:rPr lang="es-ES" altLang="es-ES" i="1" baseline="-25000" dirty="0"/>
                  <a:t>2</a:t>
                </a:r>
                <a:r>
                  <a:rPr lang="es-ES" altLang="es-ES" dirty="0"/>
                  <a:t> y </a:t>
                </a:r>
                <a:r>
                  <a:rPr lang="es-ES" altLang="es-ES" i="1" dirty="0"/>
                  <a:t>T</a:t>
                </a:r>
                <a:r>
                  <a:rPr lang="es-ES" altLang="es-ES" i="1" baseline="-25000" dirty="0"/>
                  <a:t>3</a:t>
                </a:r>
              </a:p>
              <a:p>
                <a:r>
                  <a:rPr lang="es-UY" altLang="es-ES" dirty="0"/>
                  <a:t>El paquete es recibido por el cliente en el instante  </a:t>
                </a:r>
                <a:r>
                  <a:rPr lang="es-UY" altLang="es-ES" i="1" dirty="0"/>
                  <a:t>T</a:t>
                </a:r>
                <a:r>
                  <a:rPr lang="es-UY" altLang="es-ES" i="1" baseline="-25000" dirty="0"/>
                  <a:t>4</a:t>
                </a:r>
                <a:r>
                  <a:rPr lang="es-UY" altLang="es-ES" dirty="0"/>
                  <a:t> </a:t>
                </a:r>
                <a:r>
                  <a:rPr lang="es-ES" altLang="es-ES" dirty="0"/>
                  <a:t>(según el reloj del cliente)</a:t>
                </a:r>
              </a:p>
              <a:p>
                <a:r>
                  <a:rPr lang="es-ES" altLang="es-ES" dirty="0"/>
                  <a:t>Con la información de </a:t>
                </a:r>
                <a:r>
                  <a:rPr lang="es-ES" altLang="es-ES" i="1" dirty="0"/>
                  <a:t>T</a:t>
                </a:r>
                <a:r>
                  <a:rPr lang="es-ES" altLang="es-ES" i="1" baseline="-25000" dirty="0"/>
                  <a:t>1</a:t>
                </a:r>
                <a:r>
                  <a:rPr lang="es-ES" altLang="es-ES" dirty="0"/>
                  <a:t>, </a:t>
                </a:r>
                <a:r>
                  <a:rPr lang="es-ES" altLang="es-ES" i="1" dirty="0"/>
                  <a:t>T</a:t>
                </a:r>
                <a:r>
                  <a:rPr lang="es-ES" altLang="es-ES" i="1" baseline="-25000" dirty="0"/>
                  <a:t>2</a:t>
                </a:r>
                <a:r>
                  <a:rPr lang="es-ES" altLang="es-ES" dirty="0"/>
                  <a:t>, </a:t>
                </a:r>
                <a:r>
                  <a:rPr lang="es-ES" altLang="es-ES" i="1" dirty="0"/>
                  <a:t>T</a:t>
                </a:r>
                <a:r>
                  <a:rPr lang="es-ES" altLang="es-ES" i="1" baseline="-25000" dirty="0"/>
                  <a:t>3</a:t>
                </a:r>
                <a:r>
                  <a:rPr lang="es-ES" altLang="es-ES" dirty="0"/>
                  <a:t> y </a:t>
                </a:r>
                <a:r>
                  <a:rPr lang="es-ES" altLang="es-ES" i="1" dirty="0"/>
                  <a:t>T</a:t>
                </a:r>
                <a:r>
                  <a:rPr lang="es-ES" altLang="es-ES" i="1" baseline="-25000" dirty="0"/>
                  <a:t>4</a:t>
                </a:r>
                <a:r>
                  <a:rPr lang="es-ES" altLang="es-ES" dirty="0"/>
                  <a:t>, el cliente estima </a:t>
                </a:r>
                <a:br>
                  <a:rPr lang="es-ES" altLang="es-ES" dirty="0"/>
                </a:br>
                <a:r>
                  <a:rPr lang="es-ES" altLang="es-ES" dirty="0"/>
                  <a:t>cual es el tiempo de propagación entre el servidor y el </a:t>
                </a:r>
                <a:br>
                  <a:rPr lang="es-ES" altLang="es-ES" dirty="0"/>
                </a:br>
                <a:r>
                  <a:rPr lang="es-ES" altLang="es-ES" dirty="0"/>
                  <a:t>cliente, y determina su offset respecto al la hora del </a:t>
                </a:r>
                <a:br>
                  <a:rPr lang="es-ES" altLang="es-ES" dirty="0"/>
                </a:br>
                <a:r>
                  <a:rPr lang="es-ES" altLang="es-ES" dirty="0"/>
                  <a:t>servidor:</a:t>
                </a:r>
              </a:p>
              <a:p>
                <a14:m>
                  <m:oMath xmlns:m="http://schemas.openxmlformats.org/officeDocument/2006/math">
                    <m:sSub>
                      <m:sSubPr>
                        <m:ctrlPr>
                          <a:rPr lang="es-UY" altLang="es-ES" b="0" i="1" smtClean="0">
                            <a:latin typeface="Cambria Math" panose="02040503050406030204" pitchFamily="18" charset="0"/>
                          </a:rPr>
                        </m:ctrlPr>
                      </m:sSubPr>
                      <m:e>
                        <m:r>
                          <a:rPr lang="es-UY" altLang="es-ES" b="0" i="1" smtClean="0">
                            <a:latin typeface="Cambria Math" panose="02040503050406030204" pitchFamily="18" charset="0"/>
                          </a:rPr>
                          <m:t>𝐷</m:t>
                        </m:r>
                      </m:e>
                      <m:sub>
                        <m:r>
                          <a:rPr lang="es-UY" altLang="es-ES" b="0" i="1" smtClean="0">
                            <a:latin typeface="Cambria Math" panose="02040503050406030204" pitchFamily="18" charset="0"/>
                          </a:rPr>
                          <m:t>1</m:t>
                        </m:r>
                      </m:sub>
                    </m:sSub>
                    <m:r>
                      <a:rPr lang="es-UY" altLang="es-ES" b="0" i="1" smtClean="0">
                        <a:latin typeface="Cambria Math" panose="02040503050406030204" pitchFamily="18" charset="0"/>
                      </a:rPr>
                      <m:t>=</m:t>
                    </m:r>
                  </m:oMath>
                </a14:m>
                <a:r>
                  <a:rPr lang="es-UY" altLang="es-ES" dirty="0"/>
                  <a:t> </a:t>
                </a:r>
                <a14:m>
                  <m:oMath xmlns:m="http://schemas.openxmlformats.org/officeDocument/2006/math">
                    <m:sSub>
                      <m:sSubPr>
                        <m:ctrlPr>
                          <a:rPr lang="es-UY" altLang="es-ES" i="1">
                            <a:latin typeface="Cambria Math" panose="02040503050406030204" pitchFamily="18" charset="0"/>
                          </a:rPr>
                        </m:ctrlPr>
                      </m:sSubPr>
                      <m:e>
                        <m:r>
                          <a:rPr lang="es-UY" altLang="es-ES" b="0" i="1" smtClean="0">
                            <a:latin typeface="Cambria Math" panose="02040503050406030204" pitchFamily="18" charset="0"/>
                          </a:rPr>
                          <m:t>𝑇</m:t>
                        </m:r>
                      </m:e>
                      <m:sub>
                        <m:r>
                          <a:rPr lang="es-UY" altLang="es-ES" b="0" i="1" smtClean="0">
                            <a:latin typeface="Cambria Math" panose="02040503050406030204" pitchFamily="18" charset="0"/>
                          </a:rPr>
                          <m:t>2</m:t>
                        </m:r>
                      </m:sub>
                    </m:sSub>
                  </m:oMath>
                </a14:m>
                <a:r>
                  <a:rPr lang="es-ES" altLang="es-ES" dirty="0"/>
                  <a:t>-</a:t>
                </a:r>
                <a:r>
                  <a:rPr lang="es-UY" altLang="es-ES" dirty="0"/>
                  <a:t> </a:t>
                </a:r>
                <a14:m>
                  <m:oMath xmlns:m="http://schemas.openxmlformats.org/officeDocument/2006/math">
                    <m:sSub>
                      <m:sSubPr>
                        <m:ctrlPr>
                          <a:rPr lang="es-UY" altLang="es-ES" i="1">
                            <a:latin typeface="Cambria Math" panose="02040503050406030204" pitchFamily="18" charset="0"/>
                          </a:rPr>
                        </m:ctrlPr>
                      </m:sSubPr>
                      <m:e>
                        <m:r>
                          <a:rPr lang="es-UY" altLang="es-ES" i="1">
                            <a:latin typeface="Cambria Math" panose="02040503050406030204" pitchFamily="18" charset="0"/>
                          </a:rPr>
                          <m:t>𝑇</m:t>
                        </m:r>
                      </m:e>
                      <m:sub>
                        <m:r>
                          <a:rPr lang="es-UY" altLang="es-ES" b="0" i="1" smtClean="0">
                            <a:latin typeface="Cambria Math" panose="02040503050406030204" pitchFamily="18" charset="0"/>
                          </a:rPr>
                          <m:t>1</m:t>
                        </m:r>
                      </m:sub>
                    </m:sSub>
                  </m:oMath>
                </a14:m>
                <a:r>
                  <a:rPr lang="es-UY" altLang="es-ES" dirty="0"/>
                  <a:t>   </a:t>
                </a:r>
                <a14:m>
                  <m:oMath xmlns:m="http://schemas.openxmlformats.org/officeDocument/2006/math">
                    <m:r>
                      <a:rPr lang="es-UY" altLang="es-ES" b="0" i="0" smtClean="0">
                        <a:latin typeface="Cambria Math" panose="02040503050406030204" pitchFamily="18" charset="0"/>
                      </a:rPr>
                      <m:t>     </m:t>
                    </m:r>
                    <m:sSub>
                      <m:sSubPr>
                        <m:ctrlPr>
                          <a:rPr lang="es-UY" altLang="es-ES" i="1">
                            <a:latin typeface="Cambria Math" panose="02040503050406030204" pitchFamily="18" charset="0"/>
                          </a:rPr>
                        </m:ctrlPr>
                      </m:sSubPr>
                      <m:e>
                        <m:r>
                          <a:rPr lang="es-UY" altLang="es-ES" i="1">
                            <a:latin typeface="Cambria Math" panose="02040503050406030204" pitchFamily="18" charset="0"/>
                          </a:rPr>
                          <m:t>𝐷</m:t>
                        </m:r>
                      </m:e>
                      <m:sub>
                        <m:r>
                          <a:rPr lang="es-UY" altLang="es-ES" b="0" i="1" smtClean="0">
                            <a:latin typeface="Cambria Math" panose="02040503050406030204" pitchFamily="18" charset="0"/>
                          </a:rPr>
                          <m:t>2</m:t>
                        </m:r>
                      </m:sub>
                    </m:sSub>
                    <m:r>
                      <a:rPr lang="es-UY" altLang="es-ES" i="1">
                        <a:latin typeface="Cambria Math" panose="02040503050406030204" pitchFamily="18" charset="0"/>
                      </a:rPr>
                      <m:t>=</m:t>
                    </m:r>
                  </m:oMath>
                </a14:m>
                <a:r>
                  <a:rPr lang="es-UY" altLang="es-ES" dirty="0"/>
                  <a:t> </a:t>
                </a:r>
                <a14:m>
                  <m:oMath xmlns:m="http://schemas.openxmlformats.org/officeDocument/2006/math">
                    <m:sSub>
                      <m:sSubPr>
                        <m:ctrlPr>
                          <a:rPr lang="es-UY" altLang="es-ES" i="1">
                            <a:latin typeface="Cambria Math" panose="02040503050406030204" pitchFamily="18" charset="0"/>
                          </a:rPr>
                        </m:ctrlPr>
                      </m:sSubPr>
                      <m:e>
                        <m:r>
                          <a:rPr lang="es-UY" altLang="es-ES" i="1">
                            <a:latin typeface="Cambria Math" panose="02040503050406030204" pitchFamily="18" charset="0"/>
                          </a:rPr>
                          <m:t>𝑇</m:t>
                        </m:r>
                      </m:e>
                      <m:sub>
                        <m:r>
                          <a:rPr lang="es-UY" altLang="es-ES" b="0" i="1" smtClean="0">
                            <a:latin typeface="Cambria Math" panose="02040503050406030204" pitchFamily="18" charset="0"/>
                          </a:rPr>
                          <m:t>4</m:t>
                        </m:r>
                      </m:sub>
                    </m:sSub>
                  </m:oMath>
                </a14:m>
                <a:r>
                  <a:rPr lang="es-ES" altLang="es-ES" dirty="0"/>
                  <a:t>-</a:t>
                </a:r>
                <a:r>
                  <a:rPr lang="es-UY" altLang="es-ES" dirty="0"/>
                  <a:t> </a:t>
                </a:r>
                <a14:m>
                  <m:oMath xmlns:m="http://schemas.openxmlformats.org/officeDocument/2006/math">
                    <m:sSub>
                      <m:sSubPr>
                        <m:ctrlPr>
                          <a:rPr lang="es-UY" altLang="es-ES" i="1">
                            <a:latin typeface="Cambria Math" panose="02040503050406030204" pitchFamily="18" charset="0"/>
                          </a:rPr>
                        </m:ctrlPr>
                      </m:sSubPr>
                      <m:e>
                        <m:r>
                          <a:rPr lang="es-UY" altLang="es-ES" i="1">
                            <a:latin typeface="Cambria Math" panose="02040503050406030204" pitchFamily="18" charset="0"/>
                          </a:rPr>
                          <m:t>𝑇</m:t>
                        </m:r>
                      </m:e>
                      <m:sub>
                        <m:r>
                          <a:rPr lang="es-UY" altLang="es-ES" b="0" i="1" smtClean="0">
                            <a:latin typeface="Cambria Math" panose="02040503050406030204" pitchFamily="18" charset="0"/>
                          </a:rPr>
                          <m:t>3</m:t>
                        </m:r>
                      </m:sub>
                    </m:sSub>
                  </m:oMath>
                </a14:m>
                <a:endParaRPr lang="es-UY" altLang="es-ES" i="1" dirty="0">
                  <a:latin typeface="Cambria Math" panose="02040503050406030204" pitchFamily="18" charset="0"/>
                </a:endParaRPr>
              </a:p>
              <a:p>
                <a14:m>
                  <m:oMath xmlns:m="http://schemas.openxmlformats.org/officeDocument/2006/math">
                    <m:r>
                      <a:rPr lang="es-UY" altLang="es-ES" b="0" i="1" smtClean="0">
                        <a:latin typeface="Cambria Math" panose="02040503050406030204" pitchFamily="18" charset="0"/>
                      </a:rPr>
                      <m:t>𝐷</m:t>
                    </m:r>
                    <m:r>
                      <a:rPr lang="es-UY" altLang="es-ES" i="1">
                        <a:latin typeface="Cambria Math" panose="02040503050406030204" pitchFamily="18" charset="0"/>
                      </a:rPr>
                      <m:t>=</m:t>
                    </m:r>
                    <m:f>
                      <m:fPr>
                        <m:ctrlPr>
                          <a:rPr lang="es-UY" altLang="es-ES" i="1" smtClean="0">
                            <a:latin typeface="Cambria Math" panose="02040503050406030204" pitchFamily="18" charset="0"/>
                          </a:rPr>
                        </m:ctrlPr>
                      </m:fPr>
                      <m:num>
                        <m:sSub>
                          <m:sSubPr>
                            <m:ctrlPr>
                              <a:rPr lang="es-UY" altLang="es-ES" i="1">
                                <a:latin typeface="Cambria Math" panose="02040503050406030204" pitchFamily="18" charset="0"/>
                              </a:rPr>
                            </m:ctrlPr>
                          </m:sSubPr>
                          <m:e>
                            <m:r>
                              <a:rPr lang="es-UY" altLang="es-ES" i="1">
                                <a:latin typeface="Cambria Math" panose="02040503050406030204" pitchFamily="18" charset="0"/>
                              </a:rPr>
                              <m:t>𝐷</m:t>
                            </m:r>
                          </m:e>
                          <m:sub>
                            <m:r>
                              <a:rPr lang="es-UY" altLang="es-ES" b="0" i="1" smtClean="0">
                                <a:latin typeface="Cambria Math" panose="02040503050406030204" pitchFamily="18" charset="0"/>
                              </a:rPr>
                              <m:t>1</m:t>
                            </m:r>
                          </m:sub>
                        </m:sSub>
                        <m:r>
                          <a:rPr lang="es-UY" altLang="es-ES" b="0" i="1" smtClean="0">
                            <a:latin typeface="Cambria Math" panose="02040503050406030204" pitchFamily="18" charset="0"/>
                          </a:rPr>
                          <m:t>+</m:t>
                        </m:r>
                        <m:sSub>
                          <m:sSubPr>
                            <m:ctrlPr>
                              <a:rPr lang="es-UY" altLang="es-ES" i="1">
                                <a:latin typeface="Cambria Math" panose="02040503050406030204" pitchFamily="18" charset="0"/>
                              </a:rPr>
                            </m:ctrlPr>
                          </m:sSubPr>
                          <m:e>
                            <m:r>
                              <a:rPr lang="es-UY" altLang="es-ES" i="1">
                                <a:latin typeface="Cambria Math" panose="02040503050406030204" pitchFamily="18" charset="0"/>
                              </a:rPr>
                              <m:t>𝐷</m:t>
                            </m:r>
                          </m:e>
                          <m:sub>
                            <m:r>
                              <a:rPr lang="es-UY" altLang="es-ES" i="1">
                                <a:latin typeface="Cambria Math" panose="02040503050406030204" pitchFamily="18" charset="0"/>
                              </a:rPr>
                              <m:t>2</m:t>
                            </m:r>
                          </m:sub>
                        </m:sSub>
                      </m:num>
                      <m:den>
                        <m:r>
                          <a:rPr lang="es-UY" altLang="es-ES" b="0" i="1" smtClean="0">
                            <a:latin typeface="Cambria Math" panose="02040503050406030204" pitchFamily="18" charset="0"/>
                          </a:rPr>
                          <m:t>2</m:t>
                        </m:r>
                      </m:den>
                    </m:f>
                    <m:r>
                      <a:rPr lang="es-UY" altLang="es-ES" b="0" i="1" smtClean="0">
                        <a:latin typeface="Cambria Math" panose="02040503050406030204" pitchFamily="18" charset="0"/>
                      </a:rPr>
                      <m:t>    </m:t>
                    </m:r>
                    <m:r>
                      <a:rPr lang="es-UY" altLang="es-ES" b="0" i="1" smtClean="0">
                        <a:latin typeface="Cambria Math" panose="02040503050406030204" pitchFamily="18" charset="0"/>
                      </a:rPr>
                      <m:t>𝑂𝑓𝑓𝑠𝑒𝑡</m:t>
                    </m:r>
                    <m:r>
                      <a:rPr lang="es-UY" altLang="es-ES" b="0" i="1" smtClean="0">
                        <a:latin typeface="Cambria Math" panose="02040503050406030204" pitchFamily="18" charset="0"/>
                      </a:rPr>
                      <m:t>=</m:t>
                    </m:r>
                  </m:oMath>
                </a14:m>
                <a:r>
                  <a:rPr lang="es-UY" altLang="es-ES" dirty="0"/>
                  <a:t> </a:t>
                </a:r>
                <a14:m>
                  <m:oMath xmlns:m="http://schemas.openxmlformats.org/officeDocument/2006/math">
                    <m:f>
                      <m:fPr>
                        <m:ctrlPr>
                          <a:rPr lang="es-UY" altLang="es-ES" i="1" smtClean="0">
                            <a:latin typeface="Cambria Math" panose="02040503050406030204" pitchFamily="18" charset="0"/>
                          </a:rPr>
                        </m:ctrlPr>
                      </m:fPr>
                      <m:num>
                        <m:sSub>
                          <m:sSubPr>
                            <m:ctrlPr>
                              <a:rPr lang="es-UY" altLang="es-ES" i="1">
                                <a:latin typeface="Cambria Math" panose="02040503050406030204" pitchFamily="18" charset="0"/>
                              </a:rPr>
                            </m:ctrlPr>
                          </m:sSubPr>
                          <m:e>
                            <m:r>
                              <a:rPr lang="es-UY" altLang="es-ES" i="1">
                                <a:latin typeface="Cambria Math" panose="02040503050406030204" pitchFamily="18" charset="0"/>
                              </a:rPr>
                              <m:t>(</m:t>
                            </m:r>
                            <m:r>
                              <a:rPr lang="es-UY" altLang="es-ES" i="1">
                                <a:latin typeface="Cambria Math" panose="02040503050406030204" pitchFamily="18" charset="0"/>
                              </a:rPr>
                              <m:t>𝑇</m:t>
                            </m:r>
                          </m:e>
                          <m:sub>
                            <m:r>
                              <a:rPr lang="es-UY" altLang="es-ES" i="1">
                                <a:latin typeface="Cambria Math" panose="02040503050406030204" pitchFamily="18" charset="0"/>
                              </a:rPr>
                              <m:t>2</m:t>
                            </m:r>
                          </m:sub>
                        </m:sSub>
                        <m:r>
                          <a:rPr lang="es-UY" altLang="es-ES" i="1">
                            <a:latin typeface="Cambria Math" panose="02040503050406030204" pitchFamily="18" charset="0"/>
                          </a:rPr>
                          <m:t> −</m:t>
                        </m:r>
                        <m:sSub>
                          <m:sSubPr>
                            <m:ctrlPr>
                              <a:rPr lang="es-UY" altLang="es-ES" i="1">
                                <a:latin typeface="Cambria Math" panose="02040503050406030204" pitchFamily="18" charset="0"/>
                              </a:rPr>
                            </m:ctrlPr>
                          </m:sSubPr>
                          <m:e>
                            <m:r>
                              <a:rPr lang="es-UY" altLang="es-ES" i="1">
                                <a:latin typeface="Cambria Math" panose="02040503050406030204" pitchFamily="18" charset="0"/>
                              </a:rPr>
                              <m:t>𝑇</m:t>
                            </m:r>
                          </m:e>
                          <m:sub>
                            <m:r>
                              <a:rPr lang="es-UY" altLang="es-ES" i="1">
                                <a:latin typeface="Cambria Math" panose="02040503050406030204" pitchFamily="18" charset="0"/>
                              </a:rPr>
                              <m:t>1</m:t>
                            </m:r>
                          </m:sub>
                        </m:sSub>
                        <m:r>
                          <a:rPr lang="es-UY" altLang="es-ES" i="1">
                            <a:latin typeface="Cambria Math" panose="02040503050406030204" pitchFamily="18" charset="0"/>
                          </a:rPr>
                          <m:t>)+ </m:t>
                        </m:r>
                        <m:sSub>
                          <m:sSubPr>
                            <m:ctrlPr>
                              <a:rPr lang="es-UY" altLang="es-ES" i="1">
                                <a:latin typeface="Cambria Math" panose="02040503050406030204" pitchFamily="18" charset="0"/>
                              </a:rPr>
                            </m:ctrlPr>
                          </m:sSubPr>
                          <m:e>
                            <m:r>
                              <a:rPr lang="es-UY" altLang="es-ES" i="1">
                                <a:latin typeface="Cambria Math" panose="02040503050406030204" pitchFamily="18" charset="0"/>
                              </a:rPr>
                              <m:t>(</m:t>
                            </m:r>
                            <m:r>
                              <a:rPr lang="es-UY" altLang="es-ES" i="1">
                                <a:latin typeface="Cambria Math" panose="02040503050406030204" pitchFamily="18" charset="0"/>
                              </a:rPr>
                              <m:t>𝑇</m:t>
                            </m:r>
                          </m:e>
                          <m:sub>
                            <m:r>
                              <a:rPr lang="es-UY" altLang="es-ES" i="1">
                                <a:latin typeface="Cambria Math" panose="02040503050406030204" pitchFamily="18" charset="0"/>
                              </a:rPr>
                              <m:t>3</m:t>
                            </m:r>
                          </m:sub>
                        </m:sSub>
                        <m:r>
                          <a:rPr lang="es-UY" altLang="es-ES" i="1">
                            <a:latin typeface="Cambria Math" panose="02040503050406030204" pitchFamily="18" charset="0"/>
                          </a:rPr>
                          <m:t> −</m:t>
                        </m:r>
                        <m:sSub>
                          <m:sSubPr>
                            <m:ctrlPr>
                              <a:rPr lang="es-UY" altLang="es-ES" i="1">
                                <a:latin typeface="Cambria Math" panose="02040503050406030204" pitchFamily="18" charset="0"/>
                              </a:rPr>
                            </m:ctrlPr>
                          </m:sSubPr>
                          <m:e>
                            <m:r>
                              <a:rPr lang="es-UY" altLang="es-ES" i="1">
                                <a:latin typeface="Cambria Math" panose="02040503050406030204" pitchFamily="18" charset="0"/>
                              </a:rPr>
                              <m:t>𝑇</m:t>
                            </m:r>
                          </m:e>
                          <m:sub>
                            <m:r>
                              <a:rPr lang="es-UY" altLang="es-ES" i="1">
                                <a:latin typeface="Cambria Math" panose="02040503050406030204" pitchFamily="18" charset="0"/>
                              </a:rPr>
                              <m:t>4</m:t>
                            </m:r>
                          </m:sub>
                        </m:sSub>
                        <m:r>
                          <a:rPr lang="es-UY" altLang="es-ES" i="1">
                            <a:latin typeface="Cambria Math" panose="02040503050406030204" pitchFamily="18" charset="0"/>
                          </a:rPr>
                          <m:t>)</m:t>
                        </m:r>
                      </m:num>
                      <m:den>
                        <m:r>
                          <a:rPr lang="es-UY" altLang="es-ES" b="0" i="1" smtClean="0">
                            <a:latin typeface="Cambria Math" panose="02040503050406030204" pitchFamily="18" charset="0"/>
                          </a:rPr>
                          <m:t>2</m:t>
                        </m:r>
                      </m:den>
                    </m:f>
                  </m:oMath>
                </a14:m>
                <a:r>
                  <a:rPr lang="es-UY" altLang="es-ES" dirty="0"/>
                  <a:t> = </a:t>
                </a:r>
                <a14:m>
                  <m:oMath xmlns:m="http://schemas.openxmlformats.org/officeDocument/2006/math">
                    <m:f>
                      <m:fPr>
                        <m:ctrlPr>
                          <a:rPr lang="es-UY" altLang="es-ES" i="1">
                            <a:latin typeface="Cambria Math" panose="02040503050406030204" pitchFamily="18" charset="0"/>
                          </a:rPr>
                        </m:ctrlPr>
                      </m:fPr>
                      <m:num>
                        <m:sSub>
                          <m:sSubPr>
                            <m:ctrlPr>
                              <a:rPr lang="es-UY" altLang="es-ES" i="1">
                                <a:latin typeface="Cambria Math" panose="02040503050406030204" pitchFamily="18" charset="0"/>
                              </a:rPr>
                            </m:ctrlPr>
                          </m:sSubPr>
                          <m:e>
                            <m:r>
                              <a:rPr lang="es-UY" altLang="es-ES" i="1">
                                <a:latin typeface="Cambria Math" panose="02040503050406030204" pitchFamily="18" charset="0"/>
                              </a:rPr>
                              <m:t>𝐷</m:t>
                            </m:r>
                          </m:e>
                          <m:sub>
                            <m:r>
                              <a:rPr lang="es-UY" altLang="es-ES" i="1">
                                <a:latin typeface="Cambria Math" panose="02040503050406030204" pitchFamily="18" charset="0"/>
                              </a:rPr>
                              <m:t>1</m:t>
                            </m:r>
                          </m:sub>
                        </m:sSub>
                        <m:r>
                          <a:rPr lang="es-UY" altLang="es-ES" b="0" i="1" smtClean="0">
                            <a:latin typeface="Cambria Math" panose="02040503050406030204" pitchFamily="18" charset="0"/>
                          </a:rPr>
                          <m:t>−</m:t>
                        </m:r>
                        <m:sSub>
                          <m:sSubPr>
                            <m:ctrlPr>
                              <a:rPr lang="es-UY" altLang="es-ES" i="1">
                                <a:latin typeface="Cambria Math" panose="02040503050406030204" pitchFamily="18" charset="0"/>
                              </a:rPr>
                            </m:ctrlPr>
                          </m:sSubPr>
                          <m:e>
                            <m:r>
                              <a:rPr lang="es-UY" altLang="es-ES" i="1">
                                <a:latin typeface="Cambria Math" panose="02040503050406030204" pitchFamily="18" charset="0"/>
                              </a:rPr>
                              <m:t>𝐷</m:t>
                            </m:r>
                          </m:e>
                          <m:sub>
                            <m:r>
                              <a:rPr lang="es-UY" altLang="es-ES" i="1">
                                <a:latin typeface="Cambria Math" panose="02040503050406030204" pitchFamily="18" charset="0"/>
                              </a:rPr>
                              <m:t>2</m:t>
                            </m:r>
                          </m:sub>
                        </m:sSub>
                      </m:num>
                      <m:den>
                        <m:r>
                          <a:rPr lang="es-UY" altLang="es-ES" i="1">
                            <a:latin typeface="Cambria Math" panose="02040503050406030204" pitchFamily="18" charset="0"/>
                          </a:rPr>
                          <m:t>2</m:t>
                        </m:r>
                      </m:den>
                    </m:f>
                  </m:oMath>
                </a14:m>
                <a:endParaRPr lang="es-UY" altLang="es-ES" dirty="0"/>
              </a:p>
              <a:p>
                <a:r>
                  <a:rPr lang="es-ES" altLang="es-ES" dirty="0"/>
                  <a:t>Si las demoras no son simétricas, el resultado no es </a:t>
                </a:r>
                <a:br>
                  <a:rPr lang="es-ES" altLang="es-ES" dirty="0"/>
                </a:br>
                <a:r>
                  <a:rPr lang="es-ES" altLang="es-ES" dirty="0"/>
                  <a:t>exacto.</a:t>
                </a:r>
              </a:p>
              <a:p>
                <a:r>
                  <a:rPr lang="es-ES" altLang="es-ES" dirty="0"/>
                  <a:t>Se puede hace un estudio estadístico, entre varios NTP, para  </a:t>
                </a:r>
                <a:br>
                  <a:rPr lang="es-ES" altLang="es-ES" dirty="0"/>
                </a:br>
                <a:r>
                  <a:rPr lang="es-ES" altLang="es-ES" dirty="0"/>
                  <a:t>elegir el mejor offset.</a:t>
                </a:r>
              </a:p>
            </p:txBody>
          </p:sp>
        </mc:Choice>
        <mc:Fallback xmlns="">
          <p:sp>
            <p:nvSpPr>
              <p:cNvPr id="38915" name="2 Marcador de contenido"/>
              <p:cNvSpPr>
                <a:spLocks noGrp="1" noRot="1" noChangeAspect="1" noMove="1" noResize="1" noEditPoints="1" noAdjustHandles="1" noChangeArrowheads="1" noChangeShapeType="1" noTextEdit="1"/>
              </p:cNvSpPr>
              <p:nvPr>
                <p:ph idx="1"/>
              </p:nvPr>
            </p:nvSpPr>
            <p:spPr>
              <a:xfrm>
                <a:off x="1097280" y="1234440"/>
                <a:ext cx="10058400" cy="4634654"/>
              </a:xfrm>
              <a:blipFill>
                <a:blip r:embed="rId3"/>
                <a:stretch>
                  <a:fillRect l="-545" t="-22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p:pic>
        <p:nvPicPr>
          <p:cNvPr id="2" name="Imagen 1">
            <a:extLst>
              <a:ext uri="{FF2B5EF4-FFF2-40B4-BE49-F238E27FC236}">
                <a16:creationId xmlns:a16="http://schemas.microsoft.com/office/drawing/2014/main" id="{C123CDA8-4598-4511-A940-B2F7FD055EC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2404" y="2855689"/>
            <a:ext cx="4902001" cy="3474000"/>
          </a:xfrm>
          <a:prstGeom prst="rect">
            <a:avLst/>
          </a:prstGeom>
        </p:spPr>
      </p:pic>
      <p:sp>
        <p:nvSpPr>
          <p:cNvPr id="3" name="CuadroTexto 2">
            <a:extLst>
              <a:ext uri="{FF2B5EF4-FFF2-40B4-BE49-F238E27FC236}">
                <a16:creationId xmlns:a16="http://schemas.microsoft.com/office/drawing/2014/main" id="{D39DF9C1-C003-48C4-9739-44B8FE07DB1C}"/>
              </a:ext>
            </a:extLst>
          </p:cNvPr>
          <p:cNvSpPr txBox="1"/>
          <p:nvPr/>
        </p:nvSpPr>
        <p:spPr>
          <a:xfrm>
            <a:off x="11476740" y="3621374"/>
            <a:ext cx="715260" cy="369332"/>
          </a:xfrm>
          <a:prstGeom prst="rect">
            <a:avLst/>
          </a:prstGeom>
          <a:noFill/>
        </p:spPr>
        <p:txBody>
          <a:bodyPr wrap="none" rtlCol="0">
            <a:spAutoFit/>
          </a:bodyPr>
          <a:lstStyle/>
          <a:p>
            <a:r>
              <a:rPr lang="es-UY" dirty="0"/>
              <a:t>10:00</a:t>
            </a:r>
            <a:endParaRPr lang="es-ES" dirty="0"/>
          </a:p>
        </p:txBody>
      </p:sp>
      <p:sp>
        <p:nvSpPr>
          <p:cNvPr id="7" name="CuadroTexto 6">
            <a:extLst>
              <a:ext uri="{FF2B5EF4-FFF2-40B4-BE49-F238E27FC236}">
                <a16:creationId xmlns:a16="http://schemas.microsoft.com/office/drawing/2014/main" id="{9E627AB1-F73D-49AD-9320-59FF2DEBA239}"/>
              </a:ext>
            </a:extLst>
          </p:cNvPr>
          <p:cNvSpPr txBox="1"/>
          <p:nvPr/>
        </p:nvSpPr>
        <p:spPr>
          <a:xfrm>
            <a:off x="11476740" y="4246217"/>
            <a:ext cx="715260" cy="369332"/>
          </a:xfrm>
          <a:prstGeom prst="rect">
            <a:avLst/>
          </a:prstGeom>
          <a:noFill/>
        </p:spPr>
        <p:txBody>
          <a:bodyPr wrap="none" rtlCol="0">
            <a:spAutoFit/>
          </a:bodyPr>
          <a:lstStyle/>
          <a:p>
            <a:r>
              <a:rPr lang="es-UY" dirty="0">
                <a:solidFill>
                  <a:schemeClr val="bg1">
                    <a:lumMod val="50000"/>
                  </a:schemeClr>
                </a:solidFill>
              </a:rPr>
              <a:t>10:05</a:t>
            </a:r>
            <a:endParaRPr lang="es-ES" dirty="0">
              <a:solidFill>
                <a:schemeClr val="bg1">
                  <a:lumMod val="50000"/>
                </a:schemeClr>
              </a:solidFill>
            </a:endParaRPr>
          </a:p>
        </p:txBody>
      </p:sp>
      <p:sp>
        <p:nvSpPr>
          <p:cNvPr id="8" name="CuadroTexto 7">
            <a:extLst>
              <a:ext uri="{FF2B5EF4-FFF2-40B4-BE49-F238E27FC236}">
                <a16:creationId xmlns:a16="http://schemas.microsoft.com/office/drawing/2014/main" id="{33D682AF-C981-4E5C-831B-B2D4FF7553A8}"/>
              </a:ext>
            </a:extLst>
          </p:cNvPr>
          <p:cNvSpPr txBox="1"/>
          <p:nvPr/>
        </p:nvSpPr>
        <p:spPr>
          <a:xfrm>
            <a:off x="6898595" y="4322414"/>
            <a:ext cx="715260" cy="369332"/>
          </a:xfrm>
          <a:prstGeom prst="rect">
            <a:avLst/>
          </a:prstGeom>
          <a:noFill/>
        </p:spPr>
        <p:txBody>
          <a:bodyPr wrap="none" rtlCol="0">
            <a:spAutoFit/>
          </a:bodyPr>
          <a:lstStyle/>
          <a:p>
            <a:r>
              <a:rPr lang="es-UY" dirty="0"/>
              <a:t>10:35</a:t>
            </a:r>
            <a:endParaRPr lang="es-ES" dirty="0"/>
          </a:p>
        </p:txBody>
      </p:sp>
      <p:sp>
        <p:nvSpPr>
          <p:cNvPr id="9" name="CuadroTexto 8">
            <a:extLst>
              <a:ext uri="{FF2B5EF4-FFF2-40B4-BE49-F238E27FC236}">
                <a16:creationId xmlns:a16="http://schemas.microsoft.com/office/drawing/2014/main" id="{029C25C4-90F2-4078-AE75-CF0927DEE6B7}"/>
              </a:ext>
            </a:extLst>
          </p:cNvPr>
          <p:cNvSpPr txBox="1"/>
          <p:nvPr/>
        </p:nvSpPr>
        <p:spPr>
          <a:xfrm>
            <a:off x="6898595" y="4592689"/>
            <a:ext cx="715260" cy="369332"/>
          </a:xfrm>
          <a:prstGeom prst="rect">
            <a:avLst/>
          </a:prstGeom>
          <a:noFill/>
        </p:spPr>
        <p:txBody>
          <a:bodyPr wrap="none" rtlCol="0">
            <a:spAutoFit/>
          </a:bodyPr>
          <a:lstStyle/>
          <a:p>
            <a:r>
              <a:rPr lang="es-UY" dirty="0"/>
              <a:t>10:36</a:t>
            </a:r>
            <a:endParaRPr lang="es-ES" dirty="0"/>
          </a:p>
        </p:txBody>
      </p:sp>
      <p:sp>
        <p:nvSpPr>
          <p:cNvPr id="10" name="CuadroTexto 9">
            <a:extLst>
              <a:ext uri="{FF2B5EF4-FFF2-40B4-BE49-F238E27FC236}">
                <a16:creationId xmlns:a16="http://schemas.microsoft.com/office/drawing/2014/main" id="{D407D457-4A5F-488F-85F3-FA0D30F63652}"/>
              </a:ext>
            </a:extLst>
          </p:cNvPr>
          <p:cNvSpPr txBox="1"/>
          <p:nvPr/>
        </p:nvSpPr>
        <p:spPr>
          <a:xfrm>
            <a:off x="11476740" y="5225149"/>
            <a:ext cx="715260" cy="369332"/>
          </a:xfrm>
          <a:prstGeom prst="rect">
            <a:avLst/>
          </a:prstGeom>
          <a:noFill/>
        </p:spPr>
        <p:txBody>
          <a:bodyPr wrap="none" rtlCol="0">
            <a:spAutoFit/>
          </a:bodyPr>
          <a:lstStyle/>
          <a:p>
            <a:r>
              <a:rPr lang="es-UY" dirty="0"/>
              <a:t>10:12</a:t>
            </a:r>
            <a:endParaRPr lang="es-ES" dirty="0"/>
          </a:p>
        </p:txBody>
      </p:sp>
      <p:sp>
        <p:nvSpPr>
          <p:cNvPr id="11" name="CuadroTexto 10">
            <a:extLst>
              <a:ext uri="{FF2B5EF4-FFF2-40B4-BE49-F238E27FC236}">
                <a16:creationId xmlns:a16="http://schemas.microsoft.com/office/drawing/2014/main" id="{103ABFB2-607D-441E-94BE-2FA08555E4CC}"/>
              </a:ext>
            </a:extLst>
          </p:cNvPr>
          <p:cNvSpPr txBox="1"/>
          <p:nvPr/>
        </p:nvSpPr>
        <p:spPr>
          <a:xfrm>
            <a:off x="11476740" y="4553723"/>
            <a:ext cx="715260" cy="369332"/>
          </a:xfrm>
          <a:prstGeom prst="rect">
            <a:avLst/>
          </a:prstGeom>
          <a:noFill/>
        </p:spPr>
        <p:txBody>
          <a:bodyPr wrap="none" rtlCol="0">
            <a:spAutoFit/>
          </a:bodyPr>
          <a:lstStyle/>
          <a:p>
            <a:r>
              <a:rPr lang="es-UY" dirty="0">
                <a:solidFill>
                  <a:schemeClr val="bg1">
                    <a:lumMod val="50000"/>
                  </a:schemeClr>
                </a:solidFill>
              </a:rPr>
              <a:t>10:06</a:t>
            </a:r>
            <a:endParaRPr lang="es-ES" dirty="0">
              <a:solidFill>
                <a:schemeClr val="bg1">
                  <a:lumMod val="50000"/>
                </a:schemeClr>
              </a:solidFill>
            </a:endParaRPr>
          </a:p>
        </p:txBody>
      </p:sp>
    </p:spTree>
    <p:extLst>
      <p:ext uri="{BB962C8B-B14F-4D97-AF65-F5344CB8AC3E}">
        <p14:creationId xmlns:p14="http://schemas.microsoft.com/office/powerpoint/2010/main" val="38762974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a:t>Jerarquía NTP </a:t>
            </a: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775" y="1412777"/>
            <a:ext cx="5682947" cy="475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2"/>
          <p:cNvSpPr/>
          <p:nvPr/>
        </p:nvSpPr>
        <p:spPr>
          <a:xfrm>
            <a:off x="2235900" y="1719768"/>
            <a:ext cx="1773371" cy="646331"/>
          </a:xfrm>
          <a:prstGeom prst="rect">
            <a:avLst/>
          </a:prstGeom>
        </p:spPr>
        <p:txBody>
          <a:bodyPr wrap="none">
            <a:spAutoFit/>
          </a:bodyPr>
          <a:lstStyle/>
          <a:p>
            <a:r>
              <a:rPr lang="es-UY" b="1" dirty="0" err="1">
                <a:solidFill>
                  <a:srgbClr val="222222"/>
                </a:solidFill>
              </a:rPr>
              <a:t>Stratum</a:t>
            </a:r>
            <a:r>
              <a:rPr lang="es-UY" b="1" dirty="0">
                <a:solidFill>
                  <a:srgbClr val="222222"/>
                </a:solidFill>
              </a:rPr>
              <a:t> 0 </a:t>
            </a:r>
            <a:br>
              <a:rPr lang="es-UY" b="1" dirty="0">
                <a:solidFill>
                  <a:srgbClr val="222222"/>
                </a:solidFill>
              </a:rPr>
            </a:br>
            <a:r>
              <a:rPr lang="es-UY" dirty="0">
                <a:solidFill>
                  <a:srgbClr val="222222"/>
                </a:solidFill>
              </a:rPr>
              <a:t>(atómicos o GPS)</a:t>
            </a:r>
            <a:endParaRPr lang="es-UY" dirty="0"/>
          </a:p>
        </p:txBody>
      </p:sp>
      <p:sp>
        <p:nvSpPr>
          <p:cNvPr id="4" name="Rectángulo 3"/>
          <p:cNvSpPr/>
          <p:nvPr/>
        </p:nvSpPr>
        <p:spPr>
          <a:xfrm>
            <a:off x="2237702" y="2817067"/>
            <a:ext cx="2267224" cy="646331"/>
          </a:xfrm>
          <a:prstGeom prst="rect">
            <a:avLst/>
          </a:prstGeom>
        </p:spPr>
        <p:txBody>
          <a:bodyPr wrap="none">
            <a:spAutoFit/>
          </a:bodyPr>
          <a:lstStyle/>
          <a:p>
            <a:r>
              <a:rPr lang="es-UY" b="1" dirty="0" err="1">
                <a:solidFill>
                  <a:srgbClr val="222222"/>
                </a:solidFill>
              </a:rPr>
              <a:t>Stratum</a:t>
            </a:r>
            <a:r>
              <a:rPr lang="es-UY" b="1" dirty="0">
                <a:solidFill>
                  <a:srgbClr val="222222"/>
                </a:solidFill>
              </a:rPr>
              <a:t> 1</a:t>
            </a:r>
          </a:p>
          <a:p>
            <a:r>
              <a:rPr lang="es-UY" dirty="0">
                <a:solidFill>
                  <a:srgbClr val="222222"/>
                </a:solidFill>
              </a:rPr>
              <a:t>(</a:t>
            </a:r>
            <a:r>
              <a:rPr lang="es-UY" dirty="0" err="1">
                <a:solidFill>
                  <a:srgbClr val="222222"/>
                </a:solidFill>
              </a:rPr>
              <a:t>primary</a:t>
            </a:r>
            <a:r>
              <a:rPr lang="es-UY" dirty="0">
                <a:solidFill>
                  <a:srgbClr val="222222"/>
                </a:solidFill>
              </a:rPr>
              <a:t> time servers)</a:t>
            </a:r>
            <a:endParaRPr lang="es-UY" dirty="0"/>
          </a:p>
        </p:txBody>
      </p:sp>
      <p:sp>
        <p:nvSpPr>
          <p:cNvPr id="6" name="Rectángulo 5"/>
          <p:cNvSpPr/>
          <p:nvPr/>
        </p:nvSpPr>
        <p:spPr>
          <a:xfrm>
            <a:off x="2240829" y="4135156"/>
            <a:ext cx="1123256" cy="369332"/>
          </a:xfrm>
          <a:prstGeom prst="rect">
            <a:avLst/>
          </a:prstGeom>
        </p:spPr>
        <p:txBody>
          <a:bodyPr wrap="none">
            <a:spAutoFit/>
          </a:bodyPr>
          <a:lstStyle/>
          <a:p>
            <a:r>
              <a:rPr lang="es-UY" b="1" dirty="0" err="1">
                <a:solidFill>
                  <a:srgbClr val="222222"/>
                </a:solidFill>
              </a:rPr>
              <a:t>Stratum</a:t>
            </a:r>
            <a:r>
              <a:rPr lang="es-UY" b="1" dirty="0">
                <a:solidFill>
                  <a:srgbClr val="222222"/>
                </a:solidFill>
              </a:rPr>
              <a:t> 2</a:t>
            </a:r>
            <a:endParaRPr lang="es-UY" dirty="0"/>
          </a:p>
        </p:txBody>
      </p:sp>
      <p:sp>
        <p:nvSpPr>
          <p:cNvPr id="7" name="Rectángulo 6"/>
          <p:cNvSpPr/>
          <p:nvPr/>
        </p:nvSpPr>
        <p:spPr>
          <a:xfrm>
            <a:off x="2243956" y="5275398"/>
            <a:ext cx="1123256" cy="369332"/>
          </a:xfrm>
          <a:prstGeom prst="rect">
            <a:avLst/>
          </a:prstGeom>
        </p:spPr>
        <p:txBody>
          <a:bodyPr wrap="none">
            <a:spAutoFit/>
          </a:bodyPr>
          <a:lstStyle/>
          <a:p>
            <a:r>
              <a:rPr lang="es-UY" b="1" dirty="0" err="1">
                <a:solidFill>
                  <a:srgbClr val="222222"/>
                </a:solidFill>
              </a:rPr>
              <a:t>Stratum</a:t>
            </a:r>
            <a:r>
              <a:rPr lang="es-UY" b="1" dirty="0">
                <a:solidFill>
                  <a:srgbClr val="222222"/>
                </a:solidFill>
              </a:rPr>
              <a:t> 3</a:t>
            </a:r>
            <a:endParaRPr lang="es-UY" dirty="0"/>
          </a:p>
        </p:txBody>
      </p:sp>
    </p:spTree>
    <p:extLst>
      <p:ext uri="{BB962C8B-B14F-4D97-AF65-F5344CB8AC3E}">
        <p14:creationId xmlns:p14="http://schemas.microsoft.com/office/powerpoint/2010/main" val="30032210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87026B-2D67-4DE8-A239-F30B46802603}"/>
              </a:ext>
            </a:extLst>
          </p:cNvPr>
          <p:cNvSpPr>
            <a:spLocks noGrp="1"/>
          </p:cNvSpPr>
          <p:nvPr>
            <p:ph type="title"/>
          </p:nvPr>
        </p:nvSpPr>
        <p:spPr/>
        <p:txBody>
          <a:bodyPr/>
          <a:lstStyle/>
          <a:p>
            <a:r>
              <a:rPr lang="es-UY" dirty="0"/>
              <a:t>Ventajas y desventajas de NTP</a:t>
            </a:r>
            <a:endParaRPr lang="es-ES" dirty="0"/>
          </a:p>
        </p:txBody>
      </p:sp>
      <p:sp>
        <p:nvSpPr>
          <p:cNvPr id="3" name="Marcador de contenido 2">
            <a:extLst>
              <a:ext uri="{FF2B5EF4-FFF2-40B4-BE49-F238E27FC236}">
                <a16:creationId xmlns:a16="http://schemas.microsoft.com/office/drawing/2014/main" id="{865D6CC6-D165-492A-915D-808E079EF0D4}"/>
              </a:ext>
            </a:extLst>
          </p:cNvPr>
          <p:cNvSpPr>
            <a:spLocks noGrp="1"/>
          </p:cNvSpPr>
          <p:nvPr>
            <p:ph idx="1"/>
          </p:nvPr>
        </p:nvSpPr>
        <p:spPr/>
        <p:txBody>
          <a:bodyPr/>
          <a:lstStyle/>
          <a:p>
            <a:r>
              <a:rPr lang="es-UY" dirty="0"/>
              <a:t>Ventajas</a:t>
            </a:r>
          </a:p>
          <a:p>
            <a:pPr lvl="1"/>
            <a:r>
              <a:rPr lang="es-UY" dirty="0"/>
              <a:t>Es sumamente sencillo de implementar</a:t>
            </a:r>
          </a:p>
          <a:p>
            <a:pPr lvl="1"/>
            <a:r>
              <a:rPr lang="es-UY" dirty="0"/>
              <a:t>Hay gran disponibilidad de servidores NTP accesible</a:t>
            </a:r>
          </a:p>
          <a:p>
            <a:pPr lvl="1"/>
            <a:r>
              <a:rPr lang="es-UY" dirty="0"/>
              <a:t>Está muy estandarizado y es ampliamente utilizado</a:t>
            </a:r>
          </a:p>
          <a:p>
            <a:pPr lvl="1"/>
            <a:endParaRPr lang="es-UY" dirty="0"/>
          </a:p>
          <a:p>
            <a:r>
              <a:rPr lang="es-UY" dirty="0"/>
              <a:t>Desventajas</a:t>
            </a:r>
          </a:p>
          <a:p>
            <a:pPr lvl="1"/>
            <a:r>
              <a:rPr lang="es-UY" dirty="0"/>
              <a:t>Las precisiones que logra son de decenas de milisegundos</a:t>
            </a:r>
          </a:p>
          <a:p>
            <a:pPr lvl="1"/>
            <a:r>
              <a:rPr lang="es-UY" dirty="0"/>
              <a:t>La precisión depende de la simetría en los tiempos de propagación, lo que no se da en muchos escenarios prácticos</a:t>
            </a:r>
          </a:p>
          <a:p>
            <a:pPr lvl="1"/>
            <a:r>
              <a:rPr lang="es-UY" dirty="0"/>
              <a:t>Las “marcas de tiempo” son realizadas a nivel de la capa de aplicación, y no consideran los tiempos involucrados en las capas inferiores del </a:t>
            </a:r>
            <a:r>
              <a:rPr lang="es-UY" dirty="0" err="1"/>
              <a:t>stack</a:t>
            </a:r>
            <a:r>
              <a:rPr lang="es-UY" dirty="0"/>
              <a:t> IP</a:t>
            </a:r>
          </a:p>
          <a:p>
            <a:pPr lvl="1"/>
            <a:endParaRPr lang="es-ES" dirty="0"/>
          </a:p>
        </p:txBody>
      </p:sp>
    </p:spTree>
    <p:extLst>
      <p:ext uri="{BB962C8B-B14F-4D97-AF65-F5344CB8AC3E}">
        <p14:creationId xmlns:p14="http://schemas.microsoft.com/office/powerpoint/2010/main" val="41218074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a:t>PTP - </a:t>
            </a:r>
            <a:r>
              <a:rPr lang="es-ES" dirty="0" err="1"/>
              <a:t>Precision</a:t>
            </a:r>
            <a:r>
              <a:rPr lang="es-ES" dirty="0"/>
              <a:t> Time </a:t>
            </a:r>
            <a:r>
              <a:rPr lang="es-ES" dirty="0" err="1"/>
              <a:t>Protocol</a:t>
            </a:r>
            <a:endParaRPr lang="es-ES" dirty="0"/>
          </a:p>
        </p:txBody>
      </p:sp>
      <p:sp>
        <p:nvSpPr>
          <p:cNvPr id="6" name="2 Marcador de contenido"/>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s-ES" altLang="es-ES" dirty="0"/>
              <a:t>Protocolo definido en el standard IEEE 1588 (2008): “</a:t>
            </a:r>
            <a:r>
              <a:rPr lang="en-US" altLang="es-ES" dirty="0"/>
              <a:t>Precision Clock Synchronization Protocol for Networked Measurement and Control Systems”. </a:t>
            </a:r>
            <a:r>
              <a:rPr lang="en-US" altLang="es-ES" dirty="0" err="1"/>
              <a:t>Luego</a:t>
            </a:r>
            <a:r>
              <a:rPr lang="en-US" altLang="es-ES" dirty="0"/>
              <a:t> </a:t>
            </a:r>
            <a:r>
              <a:rPr lang="en-US" altLang="es-ES" dirty="0" err="1"/>
              <a:t>adoptado</a:t>
            </a:r>
            <a:r>
              <a:rPr lang="en-US" altLang="es-ES" dirty="0"/>
              <a:t> por ITU.</a:t>
            </a:r>
            <a:r>
              <a:rPr lang="es-ES" altLang="es-ES" dirty="0"/>
              <a:t> </a:t>
            </a:r>
          </a:p>
          <a:p>
            <a:r>
              <a:rPr lang="es-ES" altLang="es-ES" dirty="0"/>
              <a:t>Permite la transmisión de frecuencia, tiempo y fase.</a:t>
            </a:r>
          </a:p>
          <a:p>
            <a:r>
              <a:rPr lang="es-ES" altLang="es-ES" dirty="0"/>
              <a:t>Surge en el ambiente industrial para sincronizar automatismos.</a:t>
            </a:r>
          </a:p>
          <a:p>
            <a:r>
              <a:rPr lang="es-ES" altLang="es-ES" dirty="0"/>
              <a:t>Logra precisiones menores a micro-segundos</a:t>
            </a:r>
          </a:p>
          <a:p>
            <a:r>
              <a:rPr lang="es-ES" altLang="es-ES" dirty="0"/>
              <a:t>Hay varios “perfiles”:</a:t>
            </a:r>
          </a:p>
          <a:p>
            <a:pPr lvl="1"/>
            <a:r>
              <a:rPr lang="es-ES" altLang="es-ES" dirty="0"/>
              <a:t>Default, Telecom, </a:t>
            </a:r>
            <a:r>
              <a:rPr lang="es-ES" altLang="es-ES" dirty="0" err="1"/>
              <a:t>Power</a:t>
            </a:r>
            <a:r>
              <a:rPr lang="es-ES" altLang="es-ES" dirty="0"/>
              <a:t>.</a:t>
            </a:r>
          </a:p>
          <a:p>
            <a:r>
              <a:rPr lang="es-ES" altLang="es-ES" dirty="0"/>
              <a:t>Actualmente es ampliamente usado para sincronización de radio bases móviles, 3G-Full IP, LTE y 5G.</a:t>
            </a:r>
          </a:p>
          <a:p>
            <a:r>
              <a:rPr lang="es-ES" altLang="es-ES" dirty="0"/>
              <a:t>Es similar en varios aspectos a NTP, pero con mejoras que permiten mucho mayor precisión.</a:t>
            </a:r>
          </a:p>
        </p:txBody>
      </p:sp>
    </p:spTree>
    <p:extLst>
      <p:ext uri="{BB962C8B-B14F-4D97-AF65-F5344CB8AC3E}">
        <p14:creationId xmlns:p14="http://schemas.microsoft.com/office/powerpoint/2010/main" val="19620045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a:t>PTP-Funcionamiento</a:t>
            </a:r>
          </a:p>
        </p:txBody>
      </p:sp>
      <p:cxnSp>
        <p:nvCxnSpPr>
          <p:cNvPr id="32" name="Straight Connector 32"/>
          <p:cNvCxnSpPr>
            <a:cxnSpLocks noChangeShapeType="1"/>
          </p:cNvCxnSpPr>
          <p:nvPr/>
        </p:nvCxnSpPr>
        <p:spPr bwMode="auto">
          <a:xfrm flipV="1">
            <a:off x="1773239" y="2580327"/>
            <a:ext cx="2543175" cy="4763"/>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47108" name="Text Box 30"/>
          <p:cNvSpPr txBox="1">
            <a:spLocks noChangeArrowheads="1"/>
          </p:cNvSpPr>
          <p:nvPr/>
        </p:nvSpPr>
        <p:spPr bwMode="auto">
          <a:xfrm>
            <a:off x="3760789" y="1181740"/>
            <a:ext cx="761725" cy="246209"/>
          </a:xfrm>
          <a:prstGeom prst="rect">
            <a:avLst/>
          </a:prstGeom>
          <a:solidFill>
            <a:srgbClr val="0099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000">
                <a:latin typeface="Calibri" panose="020F0502020204030204" pitchFamily="34" charset="0"/>
              </a:rPr>
              <a:t>Slave Clock</a:t>
            </a:r>
          </a:p>
        </p:txBody>
      </p:sp>
      <p:sp>
        <p:nvSpPr>
          <p:cNvPr id="34" name="TextBox 95"/>
          <p:cNvSpPr txBox="1"/>
          <p:nvPr/>
        </p:nvSpPr>
        <p:spPr>
          <a:xfrm rot="5400000">
            <a:off x="994569" y="3446585"/>
            <a:ext cx="4311650" cy="369332"/>
          </a:xfrm>
          <a:prstGeom prst="rect">
            <a:avLst/>
          </a:prstGeom>
          <a:noFill/>
          <a:ln>
            <a:solidFill>
              <a:schemeClr val="tx2">
                <a:lumMod val="40000"/>
                <a:lumOff val="60000"/>
              </a:schemeClr>
            </a:solidFill>
          </a:ln>
        </p:spPr>
        <p:txBody>
          <a:bodyPr>
            <a:spAutoFit/>
          </a:bodyPr>
          <a:lstStyle/>
          <a:p>
            <a:pPr>
              <a:defRPr/>
            </a:pPr>
            <a:r>
              <a:rPr lang="en-US" dirty="0">
                <a:solidFill>
                  <a:schemeClr val="accent1"/>
                </a:solidFill>
                <a:latin typeface="Arial" charset="0"/>
                <a:cs typeface="Arial" charset="0"/>
              </a:rPr>
              <a:t>Switch/Router Layer</a:t>
            </a:r>
          </a:p>
        </p:txBody>
      </p:sp>
      <p:sp>
        <p:nvSpPr>
          <p:cNvPr id="47110" name="Text Box 45"/>
          <p:cNvSpPr txBox="1">
            <a:spLocks noChangeArrowheads="1"/>
          </p:cNvSpPr>
          <p:nvPr/>
        </p:nvSpPr>
        <p:spPr bwMode="auto">
          <a:xfrm rot="5400000">
            <a:off x="4068061" y="5638572"/>
            <a:ext cx="442728" cy="2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000">
                <a:latin typeface="Calibri" panose="020F0502020204030204" pitchFamily="34" charset="0"/>
              </a:rPr>
              <a:t>Time</a:t>
            </a:r>
          </a:p>
        </p:txBody>
      </p:sp>
      <p:sp>
        <p:nvSpPr>
          <p:cNvPr id="47111" name="Text Box 45"/>
          <p:cNvSpPr txBox="1">
            <a:spLocks noChangeArrowheads="1"/>
          </p:cNvSpPr>
          <p:nvPr/>
        </p:nvSpPr>
        <p:spPr bwMode="auto">
          <a:xfrm rot="5400000">
            <a:off x="1719355" y="5638573"/>
            <a:ext cx="442728" cy="2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000">
                <a:latin typeface="Calibri" panose="020F0502020204030204" pitchFamily="34" charset="0"/>
              </a:rPr>
              <a:t>Time</a:t>
            </a:r>
          </a:p>
        </p:txBody>
      </p:sp>
      <p:sp>
        <p:nvSpPr>
          <p:cNvPr id="37" name="Text Box 49"/>
          <p:cNvSpPr txBox="1">
            <a:spLocks noChangeArrowheads="1"/>
          </p:cNvSpPr>
          <p:nvPr/>
        </p:nvSpPr>
        <p:spPr bwMode="auto">
          <a:xfrm rot="720000">
            <a:off x="2770189" y="2546123"/>
            <a:ext cx="693737" cy="24620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000" i="1" dirty="0">
                <a:latin typeface="Calibri" panose="020F0502020204030204" pitchFamily="34" charset="0"/>
              </a:rPr>
              <a:t>sync</a:t>
            </a:r>
            <a:endParaRPr lang="en-US" altLang="es-ES" sz="1000" dirty="0">
              <a:latin typeface="Calibri" panose="020F0502020204030204" pitchFamily="34" charset="0"/>
            </a:endParaRPr>
          </a:p>
        </p:txBody>
      </p:sp>
      <p:sp>
        <p:nvSpPr>
          <p:cNvPr id="38" name="Text Box 50"/>
          <p:cNvSpPr txBox="1">
            <a:spLocks noChangeArrowheads="1"/>
          </p:cNvSpPr>
          <p:nvPr/>
        </p:nvSpPr>
        <p:spPr bwMode="auto">
          <a:xfrm rot="-720000">
            <a:off x="2656045" y="3951854"/>
            <a:ext cx="922025" cy="24620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000" i="1" dirty="0" err="1">
                <a:latin typeface="Calibri" panose="020F0502020204030204" pitchFamily="34" charset="0"/>
              </a:rPr>
              <a:t>delay_request</a:t>
            </a:r>
            <a:endParaRPr lang="en-US" altLang="es-ES" sz="1000" i="1" dirty="0">
              <a:latin typeface="Calibri" panose="020F0502020204030204" pitchFamily="34" charset="0"/>
            </a:endParaRPr>
          </a:p>
        </p:txBody>
      </p:sp>
      <p:sp>
        <p:nvSpPr>
          <p:cNvPr id="39" name="Text Box 49"/>
          <p:cNvSpPr txBox="1">
            <a:spLocks noChangeArrowheads="1"/>
          </p:cNvSpPr>
          <p:nvPr/>
        </p:nvSpPr>
        <p:spPr bwMode="auto">
          <a:xfrm rot="720000">
            <a:off x="2619175" y="4866254"/>
            <a:ext cx="995763" cy="24620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000" i="1" dirty="0" err="1">
                <a:latin typeface="Calibri" panose="020F0502020204030204" pitchFamily="34" charset="0"/>
              </a:rPr>
              <a:t>delay_response</a:t>
            </a:r>
            <a:endParaRPr lang="en-US" altLang="es-ES" sz="1000" i="1" dirty="0">
              <a:latin typeface="Calibri" panose="020F0502020204030204" pitchFamily="34" charset="0"/>
            </a:endParaRPr>
          </a:p>
        </p:txBody>
      </p:sp>
      <p:sp>
        <p:nvSpPr>
          <p:cNvPr id="40" name="Line 41"/>
          <p:cNvSpPr>
            <a:spLocks noChangeShapeType="1"/>
          </p:cNvSpPr>
          <p:nvPr/>
        </p:nvSpPr>
        <p:spPr bwMode="auto">
          <a:xfrm flipH="1">
            <a:off x="2043114" y="3950339"/>
            <a:ext cx="2147887" cy="457200"/>
          </a:xfrm>
          <a:prstGeom prst="line">
            <a:avLst/>
          </a:prstGeom>
          <a:noFill/>
          <a:ln w="28575">
            <a:solidFill>
              <a:schemeClr val="accent6"/>
            </a:solidFill>
            <a:round/>
            <a:headEnd/>
            <a:tailEnd type="triangle" w="med" len="med"/>
          </a:ln>
          <a:effectLst/>
        </p:spPr>
        <p:txBody>
          <a:bodyPr lIns="91429" tIns="45714" rIns="91429" bIns="45714" anchor="ctr">
            <a:spAutoFit/>
          </a:bodyPr>
          <a:lstStyle/>
          <a:p>
            <a:pPr>
              <a:defRPr/>
            </a:pPr>
            <a:endParaRPr lang="en-US" dirty="0">
              <a:latin typeface="Arial" charset="0"/>
              <a:cs typeface="Arial" charset="0"/>
            </a:endParaRPr>
          </a:p>
        </p:txBody>
      </p:sp>
      <p:sp>
        <p:nvSpPr>
          <p:cNvPr id="41" name="Line 42"/>
          <p:cNvSpPr>
            <a:spLocks noChangeShapeType="1"/>
          </p:cNvSpPr>
          <p:nvPr/>
        </p:nvSpPr>
        <p:spPr bwMode="auto">
          <a:xfrm>
            <a:off x="2038351" y="4863152"/>
            <a:ext cx="2151063" cy="455613"/>
          </a:xfrm>
          <a:prstGeom prst="line">
            <a:avLst/>
          </a:prstGeom>
          <a:noFill/>
          <a:ln w="28575">
            <a:solidFill>
              <a:schemeClr val="accent6"/>
            </a:solidFill>
            <a:round/>
            <a:headEnd/>
            <a:tailEnd type="triangle" w="med" len="med"/>
          </a:ln>
          <a:effectLst/>
        </p:spPr>
        <p:txBody>
          <a:bodyPr lIns="91429" tIns="45714" rIns="91429" bIns="45714" anchor="ctr">
            <a:spAutoFit/>
          </a:bodyPr>
          <a:lstStyle/>
          <a:p>
            <a:pPr>
              <a:defRPr/>
            </a:pPr>
            <a:endParaRPr lang="en-US" dirty="0">
              <a:latin typeface="Arial" charset="0"/>
              <a:cs typeface="Arial" charset="0"/>
            </a:endParaRPr>
          </a:p>
        </p:txBody>
      </p:sp>
      <p:sp>
        <p:nvSpPr>
          <p:cNvPr id="42" name="Line 41"/>
          <p:cNvSpPr>
            <a:spLocks noChangeShapeType="1"/>
          </p:cNvSpPr>
          <p:nvPr/>
        </p:nvSpPr>
        <p:spPr bwMode="auto">
          <a:xfrm>
            <a:off x="2041525" y="2581914"/>
            <a:ext cx="2133600" cy="455612"/>
          </a:xfrm>
          <a:prstGeom prst="line">
            <a:avLst/>
          </a:prstGeom>
          <a:noFill/>
          <a:ln w="28575">
            <a:solidFill>
              <a:schemeClr val="accent6"/>
            </a:solidFill>
            <a:round/>
            <a:headEnd/>
            <a:tailEnd type="triangle" w="med" len="med"/>
          </a:ln>
          <a:effectLst/>
        </p:spPr>
        <p:txBody>
          <a:bodyPr lIns="91429" tIns="45714" rIns="91429" bIns="45714" anchor="ctr">
            <a:spAutoFit/>
          </a:bodyPr>
          <a:lstStyle/>
          <a:p>
            <a:pPr>
              <a:defRPr/>
            </a:pPr>
            <a:endParaRPr lang="en-US" dirty="0">
              <a:latin typeface="Arial" charset="0"/>
              <a:cs typeface="Arial" charset="0"/>
            </a:endParaRPr>
          </a:p>
        </p:txBody>
      </p:sp>
      <p:sp>
        <p:nvSpPr>
          <p:cNvPr id="43" name="Oval 13"/>
          <p:cNvSpPr>
            <a:spLocks noChangeArrowheads="1"/>
          </p:cNvSpPr>
          <p:nvPr/>
        </p:nvSpPr>
        <p:spPr bwMode="auto">
          <a:xfrm>
            <a:off x="4222750" y="2923227"/>
            <a:ext cx="300038" cy="2190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s-ES" sz="1800">
                <a:latin typeface="Calibri" panose="020F0502020204030204" pitchFamily="34" charset="0"/>
              </a:rPr>
              <a:t>t2</a:t>
            </a:r>
          </a:p>
        </p:txBody>
      </p:sp>
      <p:sp>
        <p:nvSpPr>
          <p:cNvPr id="44" name="Oval 14"/>
          <p:cNvSpPr>
            <a:spLocks noChangeArrowheads="1"/>
          </p:cNvSpPr>
          <p:nvPr/>
        </p:nvSpPr>
        <p:spPr bwMode="auto">
          <a:xfrm>
            <a:off x="4222750" y="3842390"/>
            <a:ext cx="300038" cy="2190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s-ES" sz="1800">
                <a:latin typeface="Calibri" panose="020F0502020204030204" pitchFamily="34" charset="0"/>
              </a:rPr>
              <a:t>t3</a:t>
            </a:r>
          </a:p>
        </p:txBody>
      </p:sp>
      <p:sp>
        <p:nvSpPr>
          <p:cNvPr id="47120" name="TextBox 266"/>
          <p:cNvSpPr txBox="1">
            <a:spLocks noChangeArrowheads="1"/>
          </p:cNvSpPr>
          <p:nvPr/>
        </p:nvSpPr>
        <p:spPr bwMode="auto">
          <a:xfrm>
            <a:off x="4970463" y="1181740"/>
            <a:ext cx="1377950" cy="492125"/>
          </a:xfrm>
          <a:prstGeom prst="rect">
            <a:avLst/>
          </a:prstGeom>
          <a:solidFill>
            <a:srgbClr val="0099C8"/>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600">
                <a:latin typeface="Calibri" panose="020F0502020204030204" pitchFamily="34" charset="0"/>
              </a:rPr>
              <a:t>Data At</a:t>
            </a:r>
          </a:p>
          <a:p>
            <a:pPr eaLnBrk="1" hangingPunct="1">
              <a:spcBef>
                <a:spcPct val="0"/>
              </a:spcBef>
              <a:buClrTx/>
              <a:buSzTx/>
              <a:buFontTx/>
              <a:buNone/>
            </a:pPr>
            <a:r>
              <a:rPr lang="en-US" altLang="es-ES" sz="1600">
                <a:latin typeface="Calibri" panose="020F0502020204030204" pitchFamily="34" charset="0"/>
              </a:rPr>
              <a:t>Slave Clock</a:t>
            </a:r>
          </a:p>
        </p:txBody>
      </p:sp>
      <p:sp>
        <p:nvSpPr>
          <p:cNvPr id="46" name="TextBox 268"/>
          <p:cNvSpPr txBox="1">
            <a:spLocks noChangeArrowheads="1"/>
          </p:cNvSpPr>
          <p:nvPr/>
        </p:nvSpPr>
        <p:spPr bwMode="auto">
          <a:xfrm>
            <a:off x="4916489" y="2937514"/>
            <a:ext cx="158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600">
                <a:latin typeface="Calibri" panose="020F0502020204030204" pitchFamily="34" charset="0"/>
              </a:rPr>
              <a:t>t1 = 100 seconds</a:t>
            </a:r>
            <a:br>
              <a:rPr lang="en-US" altLang="es-ES" sz="1600">
                <a:latin typeface="Calibri" panose="020F0502020204030204" pitchFamily="34" charset="0"/>
              </a:rPr>
            </a:br>
            <a:r>
              <a:rPr lang="en-US" altLang="es-ES" sz="1600">
                <a:latin typeface="Calibri" panose="020F0502020204030204" pitchFamily="34" charset="0"/>
              </a:rPr>
              <a:t>t2 = 152 seconds</a:t>
            </a:r>
            <a:br>
              <a:rPr lang="en-US" altLang="es-ES" sz="1600">
                <a:latin typeface="Calibri" panose="020F0502020204030204" pitchFamily="34" charset="0"/>
              </a:rPr>
            </a:br>
            <a:r>
              <a:rPr lang="en-US" altLang="es-ES" sz="1600">
                <a:latin typeface="Calibri" panose="020F0502020204030204" pitchFamily="34" charset="0"/>
              </a:rPr>
              <a:t>       (150+2)</a:t>
            </a:r>
          </a:p>
        </p:txBody>
      </p:sp>
      <p:sp>
        <p:nvSpPr>
          <p:cNvPr id="47" name="TextBox 270"/>
          <p:cNvSpPr txBox="1">
            <a:spLocks noChangeArrowheads="1"/>
          </p:cNvSpPr>
          <p:nvPr/>
        </p:nvSpPr>
        <p:spPr bwMode="auto">
          <a:xfrm>
            <a:off x="4916488" y="3863027"/>
            <a:ext cx="16383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600">
                <a:latin typeface="Calibri" panose="020F0502020204030204" pitchFamily="34" charset="0"/>
              </a:rPr>
              <a:t>t3 = 157 seconds</a:t>
            </a:r>
          </a:p>
          <a:p>
            <a:pPr eaLnBrk="1" hangingPunct="1">
              <a:spcBef>
                <a:spcPct val="0"/>
              </a:spcBef>
              <a:buClrTx/>
              <a:buSzTx/>
              <a:buFontTx/>
              <a:buNone/>
            </a:pPr>
            <a:r>
              <a:rPr lang="en-US" altLang="es-ES" sz="1600">
                <a:latin typeface="Calibri" panose="020F0502020204030204" pitchFamily="34" charset="0"/>
              </a:rPr>
              <a:t>(152+5)</a:t>
            </a:r>
          </a:p>
          <a:p>
            <a:pPr eaLnBrk="1" hangingPunct="1">
              <a:spcBef>
                <a:spcPct val="0"/>
              </a:spcBef>
              <a:buClrTx/>
              <a:buSzTx/>
              <a:buFontTx/>
              <a:buNone/>
            </a:pPr>
            <a:endParaRPr lang="en-US" altLang="es-ES" sz="1600">
              <a:latin typeface="Calibri" panose="020F0502020204030204" pitchFamily="34" charset="0"/>
            </a:endParaRPr>
          </a:p>
          <a:p>
            <a:pPr eaLnBrk="1" hangingPunct="1">
              <a:spcBef>
                <a:spcPct val="0"/>
              </a:spcBef>
              <a:buClrTx/>
              <a:buSzTx/>
              <a:buFontTx/>
              <a:buNone/>
            </a:pPr>
            <a:endParaRPr lang="en-US" altLang="es-ES" sz="1600">
              <a:latin typeface="Calibri" panose="020F0502020204030204" pitchFamily="34" charset="0"/>
            </a:endParaRPr>
          </a:p>
          <a:p>
            <a:pPr eaLnBrk="1" hangingPunct="1">
              <a:spcBef>
                <a:spcPct val="0"/>
              </a:spcBef>
              <a:buClrTx/>
              <a:buSzTx/>
              <a:buFontTx/>
              <a:buNone/>
            </a:pPr>
            <a:endParaRPr lang="en-US" altLang="es-ES" sz="1600">
              <a:latin typeface="Calibri" panose="020F0502020204030204" pitchFamily="34" charset="0"/>
            </a:endParaRPr>
          </a:p>
          <a:p>
            <a:pPr eaLnBrk="1" hangingPunct="1">
              <a:spcBef>
                <a:spcPct val="0"/>
              </a:spcBef>
              <a:buClrTx/>
              <a:buSzTx/>
              <a:buFontTx/>
              <a:buNone/>
            </a:pPr>
            <a:endParaRPr lang="en-US" altLang="es-ES" sz="1600">
              <a:latin typeface="Calibri" panose="020F0502020204030204" pitchFamily="34" charset="0"/>
            </a:endParaRPr>
          </a:p>
          <a:p>
            <a:pPr eaLnBrk="1" hangingPunct="1">
              <a:spcBef>
                <a:spcPct val="0"/>
              </a:spcBef>
              <a:buClrTx/>
              <a:buSzTx/>
              <a:buFontTx/>
              <a:buNone/>
            </a:pPr>
            <a:r>
              <a:rPr lang="en-US" altLang="es-ES" sz="1600">
                <a:latin typeface="Calibri" panose="020F0502020204030204" pitchFamily="34" charset="0"/>
              </a:rPr>
              <a:t>t4 = 109 seconds</a:t>
            </a:r>
          </a:p>
          <a:p>
            <a:pPr eaLnBrk="1" hangingPunct="1">
              <a:spcBef>
                <a:spcPct val="0"/>
              </a:spcBef>
              <a:buClrTx/>
              <a:buSzTx/>
              <a:buFontTx/>
              <a:buNone/>
            </a:pPr>
            <a:r>
              <a:rPr lang="en-US" altLang="es-ES" sz="1600">
                <a:latin typeface="Calibri" panose="020F0502020204030204" pitchFamily="34" charset="0"/>
              </a:rPr>
              <a:t>     (100+2+2+5)</a:t>
            </a:r>
          </a:p>
        </p:txBody>
      </p:sp>
      <p:sp>
        <p:nvSpPr>
          <p:cNvPr id="48" name="Line 39"/>
          <p:cNvSpPr>
            <a:spLocks noChangeShapeType="1"/>
          </p:cNvSpPr>
          <p:nvPr/>
        </p:nvSpPr>
        <p:spPr bwMode="auto">
          <a:xfrm>
            <a:off x="4189413" y="1397640"/>
            <a:ext cx="0" cy="4619625"/>
          </a:xfrm>
          <a:prstGeom prst="line">
            <a:avLst/>
          </a:prstGeom>
          <a:noFill/>
          <a:ln w="28575">
            <a:solidFill>
              <a:schemeClr val="tx2">
                <a:lumMod val="60000"/>
                <a:lumOff val="40000"/>
              </a:schemeClr>
            </a:solidFill>
            <a:round/>
            <a:headEnd/>
            <a:tailEnd type="triangle" w="med" len="med"/>
          </a:ln>
          <a:effectLst/>
        </p:spPr>
        <p:txBody>
          <a:bodyPr wrap="none" lIns="91429" tIns="45714" rIns="91429" bIns="45714" anchor="ctr">
            <a:spAutoFit/>
          </a:bodyPr>
          <a:lstStyle/>
          <a:p>
            <a:pPr>
              <a:defRPr/>
            </a:pPr>
            <a:endParaRPr lang="en-US" dirty="0">
              <a:latin typeface="Arial" charset="0"/>
              <a:cs typeface="Arial" charset="0"/>
            </a:endParaRPr>
          </a:p>
        </p:txBody>
      </p:sp>
      <p:sp>
        <p:nvSpPr>
          <p:cNvPr id="49" name="Line 38"/>
          <p:cNvSpPr>
            <a:spLocks noChangeShapeType="1"/>
          </p:cNvSpPr>
          <p:nvPr/>
        </p:nvSpPr>
        <p:spPr bwMode="auto">
          <a:xfrm>
            <a:off x="2041525" y="1397640"/>
            <a:ext cx="0" cy="4619625"/>
          </a:xfrm>
          <a:prstGeom prst="line">
            <a:avLst/>
          </a:prstGeom>
          <a:noFill/>
          <a:ln w="28575">
            <a:solidFill>
              <a:schemeClr val="tx2">
                <a:lumMod val="60000"/>
                <a:lumOff val="40000"/>
              </a:schemeClr>
            </a:solidFill>
            <a:round/>
            <a:headEnd/>
            <a:tailEnd type="triangle" w="med" len="med"/>
          </a:ln>
          <a:effectLst/>
        </p:spPr>
        <p:txBody>
          <a:bodyPr wrap="none" lIns="91429" tIns="45714" rIns="91429" bIns="45714" anchor="ctr">
            <a:spAutoFit/>
          </a:bodyPr>
          <a:lstStyle/>
          <a:p>
            <a:pPr>
              <a:defRPr/>
            </a:pPr>
            <a:endParaRPr lang="en-US" dirty="0">
              <a:latin typeface="Arial" charset="0"/>
              <a:cs typeface="Arial" charset="0"/>
            </a:endParaRPr>
          </a:p>
        </p:txBody>
      </p:sp>
      <p:sp>
        <p:nvSpPr>
          <p:cNvPr id="47125" name="Rectangle 265"/>
          <p:cNvSpPr>
            <a:spLocks noChangeArrowheads="1"/>
          </p:cNvSpPr>
          <p:nvPr/>
        </p:nvSpPr>
        <p:spPr bwMode="auto">
          <a:xfrm>
            <a:off x="4965700" y="1181740"/>
            <a:ext cx="1385888" cy="4783137"/>
          </a:xfrm>
          <a:prstGeom prst="rect">
            <a:avLst/>
          </a:prstGeom>
          <a:noFill/>
          <a:ln w="6350" algn="ctr">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buClrTx/>
              <a:buSzTx/>
              <a:buFontTx/>
              <a:buNone/>
            </a:pPr>
            <a:endParaRPr lang="en-US" altLang="es-ES">
              <a:latin typeface="Calibri" panose="020F0502020204030204" pitchFamily="34" charset="0"/>
            </a:endParaRPr>
          </a:p>
        </p:txBody>
      </p:sp>
      <p:sp>
        <p:nvSpPr>
          <p:cNvPr id="51" name="TextBox 273"/>
          <p:cNvSpPr txBox="1"/>
          <p:nvPr/>
        </p:nvSpPr>
        <p:spPr>
          <a:xfrm>
            <a:off x="6696076" y="1099190"/>
            <a:ext cx="3783013" cy="5293757"/>
          </a:xfrm>
          <a:prstGeom prst="rect">
            <a:avLst/>
          </a:prstGeom>
          <a:noFill/>
        </p:spPr>
        <p:txBody>
          <a:bodyPr>
            <a:spAutoFit/>
          </a:bodyPr>
          <a:lstStyle/>
          <a:p>
            <a:pPr marL="228600" indent="-228600">
              <a:spcAft>
                <a:spcPts val="600"/>
              </a:spcAft>
              <a:defRPr/>
            </a:pPr>
            <a:r>
              <a:rPr lang="en-US" sz="1400" dirty="0">
                <a:latin typeface="Arial" charset="0"/>
                <a:cs typeface="Arial" charset="0"/>
              </a:rPr>
              <a:t>Assume at an instant in time:</a:t>
            </a:r>
          </a:p>
          <a:p>
            <a:pPr marL="228600" indent="-228600">
              <a:spcBef>
                <a:spcPts val="20"/>
              </a:spcBef>
              <a:spcAft>
                <a:spcPts val="20"/>
              </a:spcAft>
              <a:defRPr/>
            </a:pPr>
            <a:r>
              <a:rPr lang="en-US" sz="1400" dirty="0">
                <a:latin typeface="Arial" charset="0"/>
                <a:cs typeface="Arial" charset="0"/>
              </a:rPr>
              <a:t>	Master clock value = 100 seconds</a:t>
            </a:r>
          </a:p>
          <a:p>
            <a:pPr marL="228600" indent="-228600">
              <a:spcBef>
                <a:spcPts val="20"/>
              </a:spcBef>
              <a:spcAft>
                <a:spcPts val="20"/>
              </a:spcAft>
              <a:defRPr/>
            </a:pPr>
            <a:r>
              <a:rPr lang="en-US" sz="1400" dirty="0">
                <a:latin typeface="Arial" charset="0"/>
                <a:cs typeface="Arial" charset="0"/>
              </a:rPr>
              <a:t>	Slave clock value   = 150 seconds</a:t>
            </a:r>
          </a:p>
          <a:p>
            <a:pPr marL="228600" indent="-228600">
              <a:spcBef>
                <a:spcPts val="20"/>
              </a:spcBef>
              <a:spcAft>
                <a:spcPts val="20"/>
              </a:spcAft>
              <a:defRPr/>
            </a:pPr>
            <a:r>
              <a:rPr lang="en-US" sz="1400" dirty="0">
                <a:latin typeface="Arial" charset="0"/>
                <a:cs typeface="Arial" charset="0"/>
              </a:rPr>
              <a:t>	     (the slave clock error = 50 seconds)</a:t>
            </a:r>
          </a:p>
          <a:p>
            <a:pPr marL="228600" indent="-228600">
              <a:spcBef>
                <a:spcPts val="20"/>
              </a:spcBef>
              <a:spcAft>
                <a:spcPts val="20"/>
              </a:spcAft>
              <a:defRPr/>
            </a:pPr>
            <a:r>
              <a:rPr lang="en-US" sz="1400" dirty="0">
                <a:latin typeface="Arial" charset="0"/>
                <a:cs typeface="Arial" charset="0"/>
              </a:rPr>
              <a:t>	One way path delay = 2 seconds</a:t>
            </a:r>
          </a:p>
          <a:p>
            <a:pPr marL="349250" indent="-349250">
              <a:defRPr/>
            </a:pPr>
            <a:endParaRPr lang="en-US" sz="1400" dirty="0">
              <a:latin typeface="Arial" charset="0"/>
              <a:cs typeface="Arial" charset="0"/>
            </a:endParaRPr>
          </a:p>
          <a:p>
            <a:pPr marL="349250" indent="-349250">
              <a:spcBef>
                <a:spcPts val="20"/>
              </a:spcBef>
              <a:spcAft>
                <a:spcPts val="20"/>
              </a:spcAft>
              <a:defRPr/>
            </a:pPr>
            <a:r>
              <a:rPr lang="en-US" sz="1400" i="1" dirty="0">
                <a:latin typeface="Arial" charset="0"/>
                <a:cs typeface="Arial" charset="0"/>
              </a:rPr>
              <a:t>Sync</a:t>
            </a:r>
            <a:r>
              <a:rPr lang="en-US" sz="1400" dirty="0">
                <a:latin typeface="Arial" charset="0"/>
                <a:cs typeface="Arial" charset="0"/>
              </a:rPr>
              <a:t> message is sent at t = 100 seconds</a:t>
            </a:r>
          </a:p>
          <a:p>
            <a:pPr>
              <a:spcBef>
                <a:spcPts val="600"/>
              </a:spcBef>
              <a:spcAft>
                <a:spcPts val="20"/>
              </a:spcAft>
              <a:defRPr/>
            </a:pPr>
            <a:r>
              <a:rPr lang="en-US" sz="1400" dirty="0">
                <a:latin typeface="Arial" charset="0"/>
                <a:cs typeface="Arial" charset="0"/>
              </a:rPr>
              <a:t>For illustration, </a:t>
            </a:r>
            <a:r>
              <a:rPr lang="en-US" sz="1400" i="1" dirty="0">
                <a:latin typeface="Arial" charset="0"/>
                <a:cs typeface="Arial" charset="0"/>
              </a:rPr>
              <a:t>Delay_Req</a:t>
            </a:r>
            <a:r>
              <a:rPr lang="en-US" sz="1400" dirty="0">
                <a:latin typeface="Arial" charset="0"/>
                <a:cs typeface="Arial" charset="0"/>
              </a:rPr>
              <a:t> is sent 5 seconds after the </a:t>
            </a:r>
            <a:r>
              <a:rPr lang="en-US" sz="1400" i="1" dirty="0">
                <a:latin typeface="Arial" charset="0"/>
                <a:cs typeface="Arial" charset="0"/>
              </a:rPr>
              <a:t>Sync</a:t>
            </a:r>
            <a:r>
              <a:rPr lang="en-US" sz="1400" dirty="0">
                <a:latin typeface="Arial" charset="0"/>
                <a:cs typeface="Arial" charset="0"/>
              </a:rPr>
              <a:t> message is received:</a:t>
            </a:r>
          </a:p>
          <a:p>
            <a:pPr marL="349250" indent="-349250">
              <a:defRPr/>
            </a:pPr>
            <a:endParaRPr lang="en-US" sz="1400" dirty="0">
              <a:latin typeface="Arial" charset="0"/>
              <a:cs typeface="Arial" charset="0"/>
            </a:endParaRPr>
          </a:p>
          <a:p>
            <a:pPr marL="349250" indent="-349250">
              <a:spcBef>
                <a:spcPts val="20"/>
              </a:spcBef>
              <a:spcAft>
                <a:spcPts val="20"/>
              </a:spcAft>
              <a:defRPr/>
            </a:pPr>
            <a:r>
              <a:rPr lang="en-US" sz="1400" dirty="0">
                <a:latin typeface="Arial" charset="0"/>
                <a:cs typeface="Arial" charset="0"/>
              </a:rPr>
              <a:t>Round Trip Delay</a:t>
            </a:r>
            <a:br>
              <a:rPr lang="en-US" sz="1400" dirty="0">
                <a:latin typeface="Arial" charset="0"/>
                <a:cs typeface="Arial" charset="0"/>
              </a:rPr>
            </a:br>
            <a:r>
              <a:rPr lang="en-US" sz="1400" dirty="0">
                <a:latin typeface="Arial" charset="0"/>
                <a:cs typeface="Arial" charset="0"/>
              </a:rPr>
              <a:t>RTD = (t2 - t1) + (t4 - t3)</a:t>
            </a:r>
          </a:p>
          <a:p>
            <a:pPr marL="349250" indent="-349250">
              <a:spcBef>
                <a:spcPts val="20"/>
              </a:spcBef>
              <a:spcAft>
                <a:spcPts val="20"/>
              </a:spcAft>
              <a:defRPr/>
            </a:pPr>
            <a:r>
              <a:rPr lang="en-US" sz="1400" dirty="0">
                <a:latin typeface="Arial" charset="0"/>
                <a:cs typeface="Arial" charset="0"/>
              </a:rPr>
              <a:t>	RTD = (152 - 100) + (109 - 157)</a:t>
            </a:r>
          </a:p>
          <a:p>
            <a:pPr marL="349250" indent="-349250">
              <a:spcBef>
                <a:spcPts val="20"/>
              </a:spcBef>
              <a:spcAft>
                <a:spcPts val="20"/>
              </a:spcAft>
              <a:defRPr/>
            </a:pPr>
            <a:r>
              <a:rPr lang="en-US" sz="1400" dirty="0">
                <a:latin typeface="Arial" charset="0"/>
                <a:cs typeface="Arial" charset="0"/>
              </a:rPr>
              <a:t>	RTD = 4 seconds</a:t>
            </a:r>
          </a:p>
          <a:p>
            <a:pPr marL="349250" indent="-349250" algn="r">
              <a:spcBef>
                <a:spcPts val="600"/>
              </a:spcBef>
              <a:spcAft>
                <a:spcPts val="600"/>
              </a:spcAft>
              <a:defRPr/>
            </a:pPr>
            <a:r>
              <a:rPr lang="en-US" sz="1400" dirty="0">
                <a:latin typeface="Arial" charset="0"/>
                <a:cs typeface="Arial" charset="0"/>
              </a:rPr>
              <a:t>Slave clock error eliminated.</a:t>
            </a:r>
          </a:p>
          <a:p>
            <a:pPr marL="349250" indent="-349250">
              <a:spcBef>
                <a:spcPts val="20"/>
              </a:spcBef>
              <a:spcAft>
                <a:spcPts val="20"/>
              </a:spcAft>
              <a:defRPr/>
            </a:pPr>
            <a:endParaRPr lang="en-US" sz="1400" dirty="0">
              <a:latin typeface="Arial" charset="0"/>
              <a:cs typeface="Arial" charset="0"/>
            </a:endParaRPr>
          </a:p>
          <a:p>
            <a:pPr marL="349250" indent="-349250">
              <a:spcBef>
                <a:spcPts val="20"/>
              </a:spcBef>
              <a:spcAft>
                <a:spcPts val="20"/>
              </a:spcAft>
              <a:defRPr/>
            </a:pPr>
            <a:r>
              <a:rPr lang="en-US" sz="1400" dirty="0">
                <a:latin typeface="Arial" charset="0"/>
                <a:cs typeface="Arial" charset="0"/>
              </a:rPr>
              <a:t>Slave Clock Error = (t2 - t1) - </a:t>
            </a:r>
            <a:r>
              <a:rPr lang="en-US" sz="1400" b="1" dirty="0">
                <a:solidFill>
                  <a:srgbClr val="FF0000"/>
                </a:solidFill>
                <a:latin typeface="Arial" charset="0"/>
                <a:cs typeface="Arial" charset="0"/>
              </a:rPr>
              <a:t>(RTD ÷ 2)</a:t>
            </a:r>
          </a:p>
          <a:p>
            <a:pPr marL="349250" indent="-349250">
              <a:spcBef>
                <a:spcPts val="20"/>
              </a:spcBef>
              <a:spcAft>
                <a:spcPts val="20"/>
              </a:spcAft>
              <a:defRPr/>
            </a:pPr>
            <a:r>
              <a:rPr lang="en-US" sz="1400" dirty="0">
                <a:latin typeface="Arial" charset="0"/>
                <a:cs typeface="Arial" charset="0"/>
              </a:rPr>
              <a:t>	= (152 - 100) - (4 ÷ 2)</a:t>
            </a:r>
          </a:p>
          <a:p>
            <a:pPr marL="349250" indent="-349250">
              <a:spcBef>
                <a:spcPts val="20"/>
              </a:spcBef>
              <a:spcAft>
                <a:spcPts val="20"/>
              </a:spcAft>
              <a:defRPr/>
            </a:pPr>
            <a:r>
              <a:rPr lang="en-US" sz="1400" dirty="0">
                <a:latin typeface="Arial" charset="0"/>
                <a:cs typeface="Arial" charset="0"/>
              </a:rPr>
              <a:t>	= 50 seconds</a:t>
            </a:r>
          </a:p>
          <a:p>
            <a:pPr marL="349250" indent="-349250" algn="r">
              <a:spcBef>
                <a:spcPts val="600"/>
              </a:spcBef>
              <a:spcAft>
                <a:spcPts val="600"/>
              </a:spcAft>
              <a:defRPr/>
            </a:pPr>
            <a:r>
              <a:rPr lang="en-US" sz="1400" dirty="0">
                <a:latin typeface="Arial" charset="0"/>
                <a:cs typeface="Arial" charset="0"/>
              </a:rPr>
              <a:t>Round trip error eliminated</a:t>
            </a:r>
          </a:p>
          <a:p>
            <a:pPr>
              <a:spcBef>
                <a:spcPts val="20"/>
              </a:spcBef>
              <a:spcAft>
                <a:spcPts val="20"/>
              </a:spcAft>
              <a:defRPr/>
            </a:pPr>
            <a:r>
              <a:rPr lang="en-US" sz="1400" dirty="0">
                <a:latin typeface="Arial" charset="0"/>
                <a:cs typeface="Arial" charset="0"/>
              </a:rPr>
              <a:t>If the slave clock is adjusted by -50 seconds, the Master &amp; Slave will be synchronized.</a:t>
            </a:r>
          </a:p>
        </p:txBody>
      </p:sp>
      <p:sp>
        <p:nvSpPr>
          <p:cNvPr id="52" name="Oval 12"/>
          <p:cNvSpPr>
            <a:spLocks noChangeArrowheads="1"/>
          </p:cNvSpPr>
          <p:nvPr/>
        </p:nvSpPr>
        <p:spPr bwMode="auto">
          <a:xfrm>
            <a:off x="1714500" y="2473965"/>
            <a:ext cx="300038" cy="2190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s-ES" sz="1800">
                <a:latin typeface="Calibri" panose="020F0502020204030204" pitchFamily="34" charset="0"/>
              </a:rPr>
              <a:t>t1</a:t>
            </a:r>
          </a:p>
        </p:txBody>
      </p:sp>
      <p:sp>
        <p:nvSpPr>
          <p:cNvPr id="53" name="Oval 15"/>
          <p:cNvSpPr>
            <a:spLocks noChangeArrowheads="1"/>
          </p:cNvSpPr>
          <p:nvPr/>
        </p:nvSpPr>
        <p:spPr bwMode="auto">
          <a:xfrm>
            <a:off x="1714500" y="4267840"/>
            <a:ext cx="300038" cy="2190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s-ES" sz="1800">
                <a:latin typeface="Calibri" panose="020F0502020204030204" pitchFamily="34" charset="0"/>
              </a:rPr>
              <a:t>t4</a:t>
            </a:r>
          </a:p>
        </p:txBody>
      </p:sp>
      <p:sp>
        <p:nvSpPr>
          <p:cNvPr id="54" name="TextBox 33"/>
          <p:cNvSpPr txBox="1">
            <a:spLocks noChangeArrowheads="1"/>
          </p:cNvSpPr>
          <p:nvPr/>
        </p:nvSpPr>
        <p:spPr bwMode="auto">
          <a:xfrm>
            <a:off x="3898900" y="2616839"/>
            <a:ext cx="391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s-ES" sz="1800">
                <a:latin typeface="Calibri" panose="020F0502020204030204" pitchFamily="34" charset="0"/>
              </a:rPr>
              <a:t>2s</a:t>
            </a:r>
          </a:p>
        </p:txBody>
      </p:sp>
      <p:sp>
        <p:nvSpPr>
          <p:cNvPr id="55" name="Oval 34"/>
          <p:cNvSpPr>
            <a:spLocks noChangeArrowheads="1"/>
          </p:cNvSpPr>
          <p:nvPr/>
        </p:nvSpPr>
        <p:spPr bwMode="auto">
          <a:xfrm>
            <a:off x="6832601" y="4058290"/>
            <a:ext cx="2092325" cy="261937"/>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buClrTx/>
              <a:buSzTx/>
              <a:buFontTx/>
              <a:buNone/>
            </a:pPr>
            <a:endParaRPr lang="en-US" altLang="es-ES">
              <a:latin typeface="Calibri" panose="020F0502020204030204" pitchFamily="34" charset="0"/>
            </a:endParaRPr>
          </a:p>
        </p:txBody>
      </p:sp>
      <p:sp>
        <p:nvSpPr>
          <p:cNvPr id="56" name="Oval 35"/>
          <p:cNvSpPr>
            <a:spLocks noChangeArrowheads="1"/>
          </p:cNvSpPr>
          <p:nvPr/>
        </p:nvSpPr>
        <p:spPr bwMode="auto">
          <a:xfrm>
            <a:off x="8020051" y="1843726"/>
            <a:ext cx="2092325" cy="261938"/>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buClrTx/>
              <a:buSzTx/>
              <a:buFontTx/>
              <a:buNone/>
            </a:pPr>
            <a:endParaRPr lang="en-US" altLang="es-ES">
              <a:latin typeface="Calibri" panose="020F0502020204030204" pitchFamily="34" charset="0"/>
            </a:endParaRPr>
          </a:p>
        </p:txBody>
      </p:sp>
      <p:sp>
        <p:nvSpPr>
          <p:cNvPr id="57" name="Oval 36"/>
          <p:cNvSpPr>
            <a:spLocks noChangeArrowheads="1"/>
          </p:cNvSpPr>
          <p:nvPr/>
        </p:nvSpPr>
        <p:spPr bwMode="auto">
          <a:xfrm>
            <a:off x="6832601" y="5277490"/>
            <a:ext cx="2092325" cy="261937"/>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buClrTx/>
              <a:buSzTx/>
              <a:buFontTx/>
              <a:buNone/>
            </a:pPr>
            <a:endParaRPr lang="en-US" altLang="es-ES">
              <a:latin typeface="Calibri" panose="020F0502020204030204" pitchFamily="34" charset="0"/>
            </a:endParaRPr>
          </a:p>
        </p:txBody>
      </p:sp>
      <p:cxnSp>
        <p:nvCxnSpPr>
          <p:cNvPr id="58" name="Straight Connector 30"/>
          <p:cNvCxnSpPr>
            <a:cxnSpLocks noChangeShapeType="1"/>
            <a:stCxn id="55" idx="4"/>
          </p:cNvCxnSpPr>
          <p:nvPr/>
        </p:nvCxnSpPr>
        <p:spPr bwMode="auto">
          <a:xfrm rot="16200000" flipH="1">
            <a:off x="7928769" y="4270220"/>
            <a:ext cx="153988" cy="2540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59" name="Straight Connector 38"/>
          <p:cNvCxnSpPr>
            <a:cxnSpLocks noChangeShapeType="1"/>
            <a:stCxn id="57" idx="4"/>
          </p:cNvCxnSpPr>
          <p:nvPr/>
        </p:nvCxnSpPr>
        <p:spPr bwMode="auto">
          <a:xfrm rot="16200000" flipH="1">
            <a:off x="8000207" y="5417983"/>
            <a:ext cx="147638" cy="39052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20456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1">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xEl>
                                              <p:pRg st="12" end="12"/>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51">
                                            <p:txEl>
                                              <p:pRg st="14" end="1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
                                            <p:txEl>
                                              <p:pRg st="15" end="1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
                                            <p:txEl>
                                              <p:pRg st="16" end="16"/>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xEl>
                                              <p:pRg st="17" end="17"/>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51">
                                            <p:txEl>
                                              <p:pRg st="18" end="18"/>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3" grpId="0" animBg="1"/>
      <p:bldP spid="44" grpId="0" animBg="1"/>
      <p:bldP spid="46" grpId="0"/>
      <p:bldP spid="47" grpId="0"/>
      <p:bldP spid="52" grpId="0" animBg="1"/>
      <p:bldP spid="53" grpId="0" animBg="1"/>
      <p:bldP spid="54" grpId="0"/>
      <p:bldP spid="55" grpId="0" animBg="1"/>
      <p:bldP spid="56" grpId="0" animBg="1"/>
      <p:bldP spid="5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PTP-Funcionamiento</a:t>
            </a:r>
            <a:endParaRPr lang="es-UY" dirty="0"/>
          </a:p>
        </p:txBody>
      </p:sp>
      <p:pic>
        <p:nvPicPr>
          <p:cNvPr id="4" name="Imagen 3"/>
          <p:cNvPicPr>
            <a:picLocks noChangeAspect="1"/>
          </p:cNvPicPr>
          <p:nvPr/>
        </p:nvPicPr>
        <p:blipFill>
          <a:blip r:embed="rId2"/>
          <a:stretch>
            <a:fillRect/>
          </a:stretch>
        </p:blipFill>
        <p:spPr>
          <a:xfrm>
            <a:off x="2773810" y="1133080"/>
            <a:ext cx="7786687" cy="5148318"/>
          </a:xfrm>
          <a:prstGeom prst="rect">
            <a:avLst/>
          </a:prstGeom>
        </p:spPr>
      </p:pic>
      <p:sp>
        <p:nvSpPr>
          <p:cNvPr id="5" name="Rectángulo 4"/>
          <p:cNvSpPr/>
          <p:nvPr/>
        </p:nvSpPr>
        <p:spPr>
          <a:xfrm>
            <a:off x="46822" y="5450401"/>
            <a:ext cx="2726987" cy="830997"/>
          </a:xfrm>
          <a:prstGeom prst="rect">
            <a:avLst/>
          </a:prstGeom>
        </p:spPr>
        <p:txBody>
          <a:bodyPr wrap="square">
            <a:spAutoFit/>
          </a:bodyPr>
          <a:lstStyle/>
          <a:p>
            <a:r>
              <a:rPr lang="es-UY" sz="1200" dirty="0"/>
              <a:t>Tomado de Martin </a:t>
            </a:r>
            <a:r>
              <a:rPr lang="es-UY" sz="1200" dirty="0" err="1"/>
              <a:t>Lévesque</a:t>
            </a:r>
            <a:r>
              <a:rPr lang="es-UY" sz="1200" dirty="0"/>
              <a:t> and David </a:t>
            </a:r>
            <a:r>
              <a:rPr lang="es-UY" sz="1200" dirty="0" err="1"/>
              <a:t>Tipper</a:t>
            </a:r>
            <a:r>
              <a:rPr lang="es-UY" sz="1200" dirty="0"/>
              <a:t>, IEEE COMMUNICATIONS SURVEYS &amp; TUTORIALS, VOL. 18, NO. 4, FOURTH QUARTER 2016</a:t>
            </a:r>
          </a:p>
        </p:txBody>
      </p:sp>
      <p:sp>
        <p:nvSpPr>
          <p:cNvPr id="6" name="Llamada rectangular redondeada 5"/>
          <p:cNvSpPr/>
          <p:nvPr/>
        </p:nvSpPr>
        <p:spPr>
          <a:xfrm>
            <a:off x="1631504" y="2146497"/>
            <a:ext cx="1142305" cy="616157"/>
          </a:xfrm>
          <a:prstGeom prst="wedgeRoundRectCallout">
            <a:avLst>
              <a:gd name="adj1" fmla="val 62206"/>
              <a:gd name="adj2" fmla="val -754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UY" sz="1100" dirty="0" err="1"/>
              <a:t>Timestamp</a:t>
            </a:r>
            <a:r>
              <a:rPr lang="es-UY" sz="1100" dirty="0"/>
              <a:t> a nivel de capa MAC</a:t>
            </a:r>
          </a:p>
        </p:txBody>
      </p:sp>
      <p:sp>
        <p:nvSpPr>
          <p:cNvPr id="7" name="Llamada rectangular redondeada 6"/>
          <p:cNvSpPr/>
          <p:nvPr/>
        </p:nvSpPr>
        <p:spPr>
          <a:xfrm>
            <a:off x="1631504" y="3020966"/>
            <a:ext cx="1142305" cy="1789829"/>
          </a:xfrm>
          <a:prstGeom prst="wedgeRoundRectCallout">
            <a:avLst>
              <a:gd name="adj1" fmla="val 99972"/>
              <a:gd name="adj2" fmla="val -836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UY" sz="1100" dirty="0"/>
              <a:t>Puede corregir la hora de </a:t>
            </a:r>
            <a:r>
              <a:rPr lang="es-UY" sz="1100" dirty="0" err="1"/>
              <a:t>Sync</a:t>
            </a:r>
            <a:r>
              <a:rPr lang="es-UY" sz="1100" dirty="0"/>
              <a:t>, conociendo el momento “exacto” en el que el paquete es enviado</a:t>
            </a:r>
          </a:p>
        </p:txBody>
      </p:sp>
      <p:sp>
        <p:nvSpPr>
          <p:cNvPr id="8" name="Llamada rectangular redondeada 6">
            <a:extLst>
              <a:ext uri="{FF2B5EF4-FFF2-40B4-BE49-F238E27FC236}">
                <a16:creationId xmlns:a16="http://schemas.microsoft.com/office/drawing/2014/main" id="{5B4D09E6-C139-46CE-9A5B-D72E7A5AA9BC}"/>
              </a:ext>
            </a:extLst>
          </p:cNvPr>
          <p:cNvSpPr/>
          <p:nvPr/>
        </p:nvSpPr>
        <p:spPr>
          <a:xfrm>
            <a:off x="9989344" y="1133080"/>
            <a:ext cx="1936767" cy="907754"/>
          </a:xfrm>
          <a:prstGeom prst="wedgeRoundRectCallout">
            <a:avLst>
              <a:gd name="adj1" fmla="val -152766"/>
              <a:gd name="adj2" fmla="val 433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UY" sz="1100" dirty="0"/>
              <a:t>Los nodos intermedios pueden proporcionar sus tiempos de residencia de los paquete PTP</a:t>
            </a:r>
          </a:p>
        </p:txBody>
      </p:sp>
      <p:sp>
        <p:nvSpPr>
          <p:cNvPr id="9" name="Llamada rectangular redondeada 6">
            <a:extLst>
              <a:ext uri="{FF2B5EF4-FFF2-40B4-BE49-F238E27FC236}">
                <a16:creationId xmlns:a16="http://schemas.microsoft.com/office/drawing/2014/main" id="{F9DAD7CC-0C2F-4FF9-9017-5CF8E3A000AF}"/>
              </a:ext>
            </a:extLst>
          </p:cNvPr>
          <p:cNvSpPr/>
          <p:nvPr/>
        </p:nvSpPr>
        <p:spPr>
          <a:xfrm>
            <a:off x="10112561" y="3871609"/>
            <a:ext cx="1936767" cy="498148"/>
          </a:xfrm>
          <a:prstGeom prst="wedgeRoundRectCallout">
            <a:avLst>
              <a:gd name="adj1" fmla="val -50304"/>
              <a:gd name="adj2" fmla="val 2480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UY" sz="1100" dirty="0"/>
              <a:t>Se puede conocer o estimar la asimetría de las demoras</a:t>
            </a:r>
          </a:p>
        </p:txBody>
      </p:sp>
      <p:sp>
        <p:nvSpPr>
          <p:cNvPr id="10" name="Llamada rectangular redondeada 6">
            <a:extLst>
              <a:ext uri="{FF2B5EF4-FFF2-40B4-BE49-F238E27FC236}">
                <a16:creationId xmlns:a16="http://schemas.microsoft.com/office/drawing/2014/main" id="{8D3345E4-2571-47A5-BAC4-9711308D5472}"/>
              </a:ext>
            </a:extLst>
          </p:cNvPr>
          <p:cNvSpPr/>
          <p:nvPr/>
        </p:nvSpPr>
        <p:spPr>
          <a:xfrm>
            <a:off x="10112561" y="5865899"/>
            <a:ext cx="1936767" cy="498148"/>
          </a:xfrm>
          <a:prstGeom prst="wedgeRoundRectCallout">
            <a:avLst>
              <a:gd name="adj1" fmla="val -264770"/>
              <a:gd name="adj2" fmla="val -11320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UY" sz="1100" dirty="0"/>
              <a:t>Priorización del tráfico PTP</a:t>
            </a:r>
          </a:p>
        </p:txBody>
      </p:sp>
    </p:spTree>
    <p:extLst>
      <p:ext uri="{BB962C8B-B14F-4D97-AF65-F5344CB8AC3E}">
        <p14:creationId xmlns:p14="http://schemas.microsoft.com/office/powerpoint/2010/main" val="6659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D0B33-B676-4F67-A88E-3DC632698E92}"/>
              </a:ext>
            </a:extLst>
          </p:cNvPr>
          <p:cNvSpPr>
            <a:spLocks noGrp="1"/>
          </p:cNvSpPr>
          <p:nvPr>
            <p:ph type="title"/>
          </p:nvPr>
        </p:nvSpPr>
        <p:spPr/>
        <p:txBody>
          <a:bodyPr/>
          <a:lstStyle/>
          <a:p>
            <a:r>
              <a:rPr lang="es-UY" dirty="0"/>
              <a:t>PTP – Mejoras respecto a NTP</a:t>
            </a:r>
            <a:endParaRPr lang="es-ES" dirty="0"/>
          </a:p>
        </p:txBody>
      </p:sp>
      <p:sp>
        <p:nvSpPr>
          <p:cNvPr id="3" name="Marcador de contenido 2">
            <a:extLst>
              <a:ext uri="{FF2B5EF4-FFF2-40B4-BE49-F238E27FC236}">
                <a16:creationId xmlns:a16="http://schemas.microsoft.com/office/drawing/2014/main" id="{2997ADD6-FA69-484C-83DB-6C7532AB12B2}"/>
              </a:ext>
            </a:extLst>
          </p:cNvPr>
          <p:cNvSpPr>
            <a:spLocks noGrp="1"/>
          </p:cNvSpPr>
          <p:nvPr>
            <p:ph idx="1"/>
          </p:nvPr>
        </p:nvSpPr>
        <p:spPr/>
        <p:txBody>
          <a:bodyPr>
            <a:normAutofit fontScale="92500" lnSpcReduction="20000"/>
          </a:bodyPr>
          <a:lstStyle/>
          <a:p>
            <a:r>
              <a:rPr lang="es-UY" b="1" dirty="0"/>
              <a:t>Marcas de tiempo a nivel de MAC</a:t>
            </a:r>
          </a:p>
          <a:p>
            <a:pPr lvl="1"/>
            <a:r>
              <a:rPr lang="es-UY" dirty="0"/>
              <a:t>Los equipos que soportan PTP realizan las marcas de tiempo “por hardware”, a nivel de la capa MAC</a:t>
            </a:r>
          </a:p>
          <a:p>
            <a:r>
              <a:rPr lang="es-UY" b="1" dirty="0"/>
              <a:t>Inicio del protocolo por el “Master”</a:t>
            </a:r>
          </a:p>
          <a:p>
            <a:pPr lvl="1"/>
            <a:r>
              <a:rPr lang="es-UY" dirty="0"/>
              <a:t>El protocolo es iniciado por el “Master” y no por el “Slave”. Esto permite que el “Master” defina cada cuanto tiempo se actualiza el reloj en la red</a:t>
            </a:r>
          </a:p>
          <a:p>
            <a:r>
              <a:rPr lang="en-US" b="1" dirty="0" err="1"/>
              <a:t>Mensaje</a:t>
            </a:r>
            <a:r>
              <a:rPr lang="en-US" b="1" dirty="0"/>
              <a:t> de “Follow up”</a:t>
            </a:r>
          </a:p>
          <a:p>
            <a:pPr lvl="1"/>
            <a:r>
              <a:rPr lang="en-US" dirty="0" err="1"/>
              <a:t>Permite</a:t>
            </a:r>
            <a:r>
              <a:rPr lang="en-US" dirty="0"/>
              <a:t> </a:t>
            </a:r>
            <a:r>
              <a:rPr lang="en-US" dirty="0" err="1"/>
              <a:t>mejorar</a:t>
            </a:r>
            <a:r>
              <a:rPr lang="en-US" dirty="0"/>
              <a:t> la precision de la </a:t>
            </a:r>
            <a:r>
              <a:rPr lang="en-US" dirty="0" err="1"/>
              <a:t>marca</a:t>
            </a:r>
            <a:r>
              <a:rPr lang="en-US" dirty="0"/>
              <a:t> de </a:t>
            </a:r>
            <a:r>
              <a:rPr lang="en-US" dirty="0" err="1"/>
              <a:t>tiempo</a:t>
            </a:r>
            <a:r>
              <a:rPr lang="en-US" dirty="0"/>
              <a:t> del </a:t>
            </a:r>
            <a:r>
              <a:rPr lang="en-US" dirty="0" err="1"/>
              <a:t>mensaje</a:t>
            </a:r>
            <a:r>
              <a:rPr lang="en-US" dirty="0"/>
              <a:t> “Sync”, </a:t>
            </a:r>
            <a:r>
              <a:rPr lang="en-US" dirty="0" err="1"/>
              <a:t>midiendo</a:t>
            </a:r>
            <a:r>
              <a:rPr lang="en-US" dirty="0"/>
              <a:t> </a:t>
            </a:r>
            <a:r>
              <a:rPr lang="en-US" dirty="0" err="1"/>
              <a:t>efectivamente</a:t>
            </a:r>
            <a:r>
              <a:rPr lang="en-US" dirty="0"/>
              <a:t> el </a:t>
            </a:r>
            <a:r>
              <a:rPr lang="en-US" dirty="0" err="1"/>
              <a:t>momento</a:t>
            </a:r>
            <a:r>
              <a:rPr lang="en-US" dirty="0"/>
              <a:t> </a:t>
            </a:r>
            <a:r>
              <a:rPr lang="en-US" dirty="0" err="1"/>
              <a:t>exacto</a:t>
            </a:r>
            <a:r>
              <a:rPr lang="en-US" dirty="0"/>
              <a:t> en el que el </a:t>
            </a:r>
            <a:r>
              <a:rPr lang="en-US" dirty="0" err="1"/>
              <a:t>mensaje</a:t>
            </a:r>
            <a:r>
              <a:rPr lang="en-US" dirty="0"/>
              <a:t> </a:t>
            </a:r>
            <a:r>
              <a:rPr lang="en-US" dirty="0" err="1"/>
              <a:t>es</a:t>
            </a:r>
            <a:r>
              <a:rPr lang="en-US" dirty="0"/>
              <a:t> </a:t>
            </a:r>
            <a:r>
              <a:rPr lang="en-US" dirty="0" err="1"/>
              <a:t>enviado</a:t>
            </a:r>
            <a:r>
              <a:rPr lang="en-US" dirty="0"/>
              <a:t>.</a:t>
            </a:r>
          </a:p>
          <a:p>
            <a:r>
              <a:rPr lang="en-US" b="1" dirty="0" err="1"/>
              <a:t>Tiempo</a:t>
            </a:r>
            <a:r>
              <a:rPr lang="en-US" b="1" dirty="0"/>
              <a:t> de </a:t>
            </a:r>
            <a:r>
              <a:rPr lang="en-US" b="1" dirty="0" err="1"/>
              <a:t>residencia</a:t>
            </a:r>
            <a:r>
              <a:rPr lang="en-US" b="1" dirty="0"/>
              <a:t> en </a:t>
            </a:r>
            <a:r>
              <a:rPr lang="en-US" b="1" dirty="0" err="1"/>
              <a:t>nodos</a:t>
            </a:r>
            <a:r>
              <a:rPr lang="en-US" b="1" dirty="0"/>
              <a:t> </a:t>
            </a:r>
            <a:r>
              <a:rPr lang="en-US" b="1" dirty="0" err="1"/>
              <a:t>intermedios</a:t>
            </a:r>
            <a:endParaRPr lang="en-US" i="1" dirty="0"/>
          </a:p>
          <a:p>
            <a:pPr lvl="1"/>
            <a:r>
              <a:rPr lang="es-UY" dirty="0"/>
              <a:t>Es el tiempo que un paquete PTP reside en el “</a:t>
            </a:r>
            <a:r>
              <a:rPr lang="es-UY" dirty="0" err="1"/>
              <a:t>switch</a:t>
            </a:r>
            <a:r>
              <a:rPr lang="es-UY" dirty="0"/>
              <a:t> </a:t>
            </a:r>
            <a:r>
              <a:rPr lang="es-UY" dirty="0" err="1"/>
              <a:t>fabric</a:t>
            </a:r>
            <a:r>
              <a:rPr lang="es-UY" dirty="0"/>
              <a:t>” del nodo intermedio, desde que ingresa al puerto de entrada hasta que sale por el puerto de salida.</a:t>
            </a:r>
          </a:p>
          <a:p>
            <a:pPr lvl="1"/>
            <a:r>
              <a:rPr lang="es-UY" dirty="0"/>
              <a:t>Se puede medir en ambos sentidos (Master-Slave y Slave-Master)</a:t>
            </a:r>
          </a:p>
          <a:p>
            <a:pPr lvl="1"/>
            <a:r>
              <a:rPr lang="es-UY" dirty="0"/>
              <a:t>Si el nodo intermedio soporta PTP, estos tiempos los incluye en los paquetes </a:t>
            </a:r>
            <a:r>
              <a:rPr lang="en-US" i="1" dirty="0"/>
              <a:t>Sync</a:t>
            </a:r>
            <a:r>
              <a:rPr lang="en-US" dirty="0"/>
              <a:t>, </a:t>
            </a:r>
            <a:r>
              <a:rPr lang="en-US" i="1" dirty="0" err="1"/>
              <a:t>Follow_up</a:t>
            </a:r>
            <a:r>
              <a:rPr lang="en-US" i="1" dirty="0"/>
              <a:t> </a:t>
            </a:r>
            <a:r>
              <a:rPr lang="en-US" dirty="0"/>
              <a:t>y </a:t>
            </a:r>
            <a:r>
              <a:rPr lang="en-US" i="1" dirty="0" err="1"/>
              <a:t>Delay_req</a:t>
            </a:r>
            <a:endParaRPr lang="en-US" i="1" dirty="0"/>
          </a:p>
          <a:p>
            <a:r>
              <a:rPr lang="en-US" b="1" dirty="0" err="1"/>
              <a:t>Demora</a:t>
            </a:r>
            <a:r>
              <a:rPr lang="en-US" b="1" dirty="0"/>
              <a:t> </a:t>
            </a:r>
            <a:r>
              <a:rPr lang="en-US" b="1" dirty="0" err="1"/>
              <a:t>asimétrica</a:t>
            </a:r>
            <a:endParaRPr lang="en-US" b="1" dirty="0"/>
          </a:p>
          <a:p>
            <a:pPr lvl="1"/>
            <a:r>
              <a:rPr lang="es-UY" dirty="0"/>
              <a:t>Si se conocen que existen demoras asimétricas fijas, para una conexión dada, se puede usar un parámetro de demora asimétrica dentro del protocolo (</a:t>
            </a:r>
            <a:r>
              <a:rPr lang="es-UY" i="1" dirty="0" err="1"/>
              <a:t>delayAsymmetry</a:t>
            </a:r>
            <a:r>
              <a:rPr lang="es-UY" dirty="0"/>
              <a:t>)</a:t>
            </a:r>
            <a:endParaRPr lang="es-ES" dirty="0"/>
          </a:p>
        </p:txBody>
      </p:sp>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DE9AB133-1869-4FAE-BD37-74E3764370C7}"/>
                  </a:ext>
                </a:extLst>
              </p:cNvPr>
              <p:cNvSpPr/>
              <p:nvPr/>
            </p:nvSpPr>
            <p:spPr>
              <a:xfrm>
                <a:off x="3126079" y="5535541"/>
                <a:ext cx="3367268"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Y" altLang="es-ES" i="1" smtClean="0">
                              <a:latin typeface="Cambria Math" panose="02040503050406030204" pitchFamily="18" charset="0"/>
                            </a:rPr>
                          </m:ctrlPr>
                        </m:sSubPr>
                        <m:e>
                          <m:r>
                            <a:rPr lang="es-UY" altLang="es-ES" b="0" i="1" smtClean="0">
                              <a:latin typeface="Cambria Math" panose="02040503050406030204" pitchFamily="18" charset="0"/>
                            </a:rPr>
                            <m:t>𝐷</m:t>
                          </m:r>
                        </m:e>
                        <m:sub>
                          <m:r>
                            <a:rPr lang="es-UY" altLang="es-ES" b="0" i="1" smtClean="0">
                              <a:latin typeface="Cambria Math" panose="02040503050406030204" pitchFamily="18" charset="0"/>
                            </a:rPr>
                            <m:t>𝑚</m:t>
                          </m:r>
                          <m:r>
                            <a:rPr lang="es-UY" altLang="es-ES" b="0" i="1" smtClean="0">
                              <a:latin typeface="Cambria Math" panose="02040503050406030204" pitchFamily="18" charset="0"/>
                            </a:rPr>
                            <m:t>−</m:t>
                          </m:r>
                          <m:r>
                            <a:rPr lang="es-UY" altLang="es-ES" b="0" i="1" smtClean="0">
                              <a:latin typeface="Cambria Math" panose="02040503050406030204" pitchFamily="18" charset="0"/>
                            </a:rPr>
                            <m:t>𝑠</m:t>
                          </m:r>
                        </m:sub>
                      </m:sSub>
                      <m:r>
                        <a:rPr lang="es-UY" altLang="es-ES" i="1">
                          <a:latin typeface="Cambria Math" panose="02040503050406030204" pitchFamily="18" charset="0"/>
                        </a:rPr>
                        <m:t>=</m:t>
                      </m:r>
                      <m:sSub>
                        <m:sSubPr>
                          <m:ctrlPr>
                            <a:rPr lang="es-UY" altLang="es-ES" b="0" i="1" smtClean="0">
                              <a:latin typeface="Cambria Math" panose="02040503050406030204" pitchFamily="18" charset="0"/>
                            </a:rPr>
                          </m:ctrlPr>
                        </m:sSubPr>
                        <m:e>
                          <m:r>
                            <a:rPr lang="es-UY" altLang="es-ES" b="0" i="1" smtClean="0">
                              <a:latin typeface="Cambria Math" panose="02040503050406030204" pitchFamily="18" charset="0"/>
                            </a:rPr>
                            <m:t>𝐷</m:t>
                          </m:r>
                        </m:e>
                        <m:sub>
                          <m:r>
                            <a:rPr lang="es-UY" altLang="es-ES" b="0" i="1" smtClean="0">
                              <a:latin typeface="Cambria Math" panose="02040503050406030204" pitchFamily="18" charset="0"/>
                            </a:rPr>
                            <m:t>𝑝𝑟𝑜𝑚𝑒𝑑𝑖𝑜</m:t>
                          </m:r>
                        </m:sub>
                      </m:sSub>
                      <m:r>
                        <a:rPr lang="es-UY" altLang="es-ES" b="0" i="1" smtClean="0">
                          <a:latin typeface="Cambria Math" panose="02040503050406030204" pitchFamily="18" charset="0"/>
                        </a:rPr>
                        <m:t>+</m:t>
                      </m:r>
                      <m:sSub>
                        <m:sSubPr>
                          <m:ctrlPr>
                            <a:rPr lang="es-UY" altLang="es-ES" i="1">
                              <a:latin typeface="Cambria Math" panose="02040503050406030204" pitchFamily="18" charset="0"/>
                            </a:rPr>
                          </m:ctrlPr>
                        </m:sSubPr>
                        <m:e>
                          <m:r>
                            <a:rPr lang="es-UY" altLang="es-ES" i="1">
                              <a:latin typeface="Cambria Math" panose="02040503050406030204" pitchFamily="18" charset="0"/>
                            </a:rPr>
                            <m:t>𝐷</m:t>
                          </m:r>
                        </m:e>
                        <m:sub>
                          <m:r>
                            <a:rPr lang="es-UY" altLang="es-ES" b="0" i="1" smtClean="0">
                              <a:latin typeface="Cambria Math" panose="02040503050406030204" pitchFamily="18" charset="0"/>
                            </a:rPr>
                            <m:t>𝑎𝑠𝑖𝑚</m:t>
                          </m:r>
                          <m:r>
                            <a:rPr lang="es-UY" altLang="es-ES" b="0" i="1" smtClean="0">
                              <a:latin typeface="Cambria Math" panose="02040503050406030204" pitchFamily="18" charset="0"/>
                            </a:rPr>
                            <m:t>é</m:t>
                          </m:r>
                          <m:r>
                            <a:rPr lang="es-UY" altLang="es-ES" b="0" i="1" smtClean="0">
                              <a:latin typeface="Cambria Math" panose="02040503050406030204" pitchFamily="18" charset="0"/>
                            </a:rPr>
                            <m:t>𝑡𝑟𝑖𝑐𝑎</m:t>
                          </m:r>
                        </m:sub>
                      </m:sSub>
                    </m:oMath>
                  </m:oMathPara>
                </a14:m>
                <a:endParaRPr lang="es-ES" dirty="0"/>
              </a:p>
            </p:txBody>
          </p:sp>
        </mc:Choice>
        <mc:Fallback xmlns="">
          <p:sp>
            <p:nvSpPr>
              <p:cNvPr id="4" name="Rectángulo 3">
                <a:extLst>
                  <a:ext uri="{FF2B5EF4-FFF2-40B4-BE49-F238E27FC236}">
                    <a16:creationId xmlns:a16="http://schemas.microsoft.com/office/drawing/2014/main" id="{DE9AB133-1869-4FAE-BD37-74E3764370C7}"/>
                  </a:ext>
                </a:extLst>
              </p:cNvPr>
              <p:cNvSpPr>
                <a:spLocks noRot="1" noChangeAspect="1" noMove="1" noResize="1" noEditPoints="1" noAdjustHandles="1" noChangeArrowheads="1" noChangeShapeType="1" noTextEdit="1"/>
              </p:cNvSpPr>
              <p:nvPr/>
            </p:nvSpPr>
            <p:spPr>
              <a:xfrm>
                <a:off x="3126079" y="5535541"/>
                <a:ext cx="3367268" cy="390748"/>
              </a:xfrm>
              <a:prstGeom prst="rect">
                <a:avLst/>
              </a:prstGeom>
              <a:blipFill>
                <a:blip r:embed="rId2"/>
                <a:stretch>
                  <a:fillRect b="-937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88FA85D3-EEB9-4775-82D1-CD82C3E46F48}"/>
                  </a:ext>
                </a:extLst>
              </p:cNvPr>
              <p:cNvSpPr/>
              <p:nvPr/>
            </p:nvSpPr>
            <p:spPr>
              <a:xfrm>
                <a:off x="3126079" y="5869094"/>
                <a:ext cx="3367268"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Y" altLang="es-ES" i="1" smtClean="0">
                              <a:latin typeface="Cambria Math" panose="02040503050406030204" pitchFamily="18" charset="0"/>
                            </a:rPr>
                          </m:ctrlPr>
                        </m:sSubPr>
                        <m:e>
                          <m:r>
                            <a:rPr lang="es-UY" altLang="es-ES" i="1">
                              <a:latin typeface="Cambria Math" panose="02040503050406030204" pitchFamily="18" charset="0"/>
                            </a:rPr>
                            <m:t>𝐷</m:t>
                          </m:r>
                        </m:e>
                        <m:sub>
                          <m:r>
                            <a:rPr lang="es-UY" altLang="es-ES" b="0" i="1" smtClean="0">
                              <a:latin typeface="Cambria Math" panose="02040503050406030204" pitchFamily="18" charset="0"/>
                            </a:rPr>
                            <m:t>𝑠</m:t>
                          </m:r>
                          <m:r>
                            <a:rPr lang="es-UY" altLang="es-ES" i="1">
                              <a:latin typeface="Cambria Math" panose="02040503050406030204" pitchFamily="18" charset="0"/>
                            </a:rPr>
                            <m:t>−</m:t>
                          </m:r>
                          <m:r>
                            <a:rPr lang="es-UY" altLang="es-ES" b="0" i="1" smtClean="0">
                              <a:latin typeface="Cambria Math" panose="02040503050406030204" pitchFamily="18" charset="0"/>
                            </a:rPr>
                            <m:t>𝑚</m:t>
                          </m:r>
                        </m:sub>
                      </m:sSub>
                      <m:r>
                        <a:rPr lang="es-UY" altLang="es-ES" i="1">
                          <a:latin typeface="Cambria Math" panose="02040503050406030204" pitchFamily="18" charset="0"/>
                        </a:rPr>
                        <m:t>=</m:t>
                      </m:r>
                      <m:sSub>
                        <m:sSubPr>
                          <m:ctrlPr>
                            <a:rPr lang="es-UY" altLang="es-ES" i="1">
                              <a:latin typeface="Cambria Math" panose="02040503050406030204" pitchFamily="18" charset="0"/>
                            </a:rPr>
                          </m:ctrlPr>
                        </m:sSubPr>
                        <m:e>
                          <m:r>
                            <a:rPr lang="es-UY" altLang="es-ES" i="1">
                              <a:latin typeface="Cambria Math" panose="02040503050406030204" pitchFamily="18" charset="0"/>
                            </a:rPr>
                            <m:t>𝐷</m:t>
                          </m:r>
                        </m:e>
                        <m:sub>
                          <m:r>
                            <a:rPr lang="es-UY" altLang="es-ES" i="1">
                              <a:latin typeface="Cambria Math" panose="02040503050406030204" pitchFamily="18" charset="0"/>
                            </a:rPr>
                            <m:t>𝑝𝑟𝑜𝑚𝑒𝑑𝑖𝑜</m:t>
                          </m:r>
                        </m:sub>
                      </m:sSub>
                      <m:r>
                        <a:rPr lang="es-UY" altLang="es-ES" b="0" i="1" smtClean="0">
                          <a:latin typeface="Cambria Math" panose="02040503050406030204" pitchFamily="18" charset="0"/>
                        </a:rPr>
                        <m:t>−</m:t>
                      </m:r>
                      <m:sSub>
                        <m:sSubPr>
                          <m:ctrlPr>
                            <a:rPr lang="es-UY" altLang="es-ES" i="1">
                              <a:latin typeface="Cambria Math" panose="02040503050406030204" pitchFamily="18" charset="0"/>
                            </a:rPr>
                          </m:ctrlPr>
                        </m:sSubPr>
                        <m:e>
                          <m:r>
                            <a:rPr lang="es-UY" altLang="es-ES" i="1">
                              <a:latin typeface="Cambria Math" panose="02040503050406030204" pitchFamily="18" charset="0"/>
                            </a:rPr>
                            <m:t>𝐷</m:t>
                          </m:r>
                        </m:e>
                        <m:sub>
                          <m:r>
                            <a:rPr lang="es-UY" altLang="es-ES" i="1">
                              <a:latin typeface="Cambria Math" panose="02040503050406030204" pitchFamily="18" charset="0"/>
                            </a:rPr>
                            <m:t>𝑎𝑠𝑖𝑚</m:t>
                          </m:r>
                          <m:r>
                            <a:rPr lang="es-UY" altLang="es-ES" i="1">
                              <a:latin typeface="Cambria Math" panose="02040503050406030204" pitchFamily="18" charset="0"/>
                            </a:rPr>
                            <m:t>é</m:t>
                          </m:r>
                          <m:r>
                            <a:rPr lang="es-UY" altLang="es-ES" i="1">
                              <a:latin typeface="Cambria Math" panose="02040503050406030204" pitchFamily="18" charset="0"/>
                            </a:rPr>
                            <m:t>𝑡𝑟𝑖𝑐𝑎</m:t>
                          </m:r>
                        </m:sub>
                      </m:sSub>
                    </m:oMath>
                  </m:oMathPara>
                </a14:m>
                <a:endParaRPr lang="es-ES" dirty="0"/>
              </a:p>
            </p:txBody>
          </p:sp>
        </mc:Choice>
        <mc:Fallback xmlns="">
          <p:sp>
            <p:nvSpPr>
              <p:cNvPr id="5" name="Rectángulo 4">
                <a:extLst>
                  <a:ext uri="{FF2B5EF4-FFF2-40B4-BE49-F238E27FC236}">
                    <a16:creationId xmlns:a16="http://schemas.microsoft.com/office/drawing/2014/main" id="{88FA85D3-EEB9-4775-82D1-CD82C3E46F48}"/>
                  </a:ext>
                </a:extLst>
              </p:cNvPr>
              <p:cNvSpPr>
                <a:spLocks noRot="1" noChangeAspect="1" noMove="1" noResize="1" noEditPoints="1" noAdjustHandles="1" noChangeArrowheads="1" noChangeShapeType="1" noTextEdit="1"/>
              </p:cNvSpPr>
              <p:nvPr/>
            </p:nvSpPr>
            <p:spPr>
              <a:xfrm>
                <a:off x="3126079" y="5869094"/>
                <a:ext cx="3367268" cy="390748"/>
              </a:xfrm>
              <a:prstGeom prst="rect">
                <a:avLst/>
              </a:prstGeom>
              <a:blipFill>
                <a:blip r:embed="rId3"/>
                <a:stretch>
                  <a:fillRect b="-7813"/>
                </a:stretch>
              </a:blipFill>
            </p:spPr>
            <p:txBody>
              <a:bodyPr/>
              <a:lstStyle/>
              <a:p>
                <a:r>
                  <a:rPr lang="es-ES">
                    <a:noFill/>
                  </a:rPr>
                  <a:t> </a:t>
                </a:r>
              </a:p>
            </p:txBody>
          </p:sp>
        </mc:Fallback>
      </mc:AlternateContent>
    </p:spTree>
    <p:extLst>
      <p:ext uri="{BB962C8B-B14F-4D97-AF65-F5344CB8AC3E}">
        <p14:creationId xmlns:p14="http://schemas.microsoft.com/office/powerpoint/2010/main" val="34222770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ACBD7-F27F-4043-A76E-B5421CFAA15A}"/>
              </a:ext>
            </a:extLst>
          </p:cNvPr>
          <p:cNvSpPr>
            <a:spLocks noGrp="1"/>
          </p:cNvSpPr>
          <p:nvPr>
            <p:ph type="title"/>
          </p:nvPr>
        </p:nvSpPr>
        <p:spPr/>
        <p:txBody>
          <a:bodyPr/>
          <a:lstStyle/>
          <a:p>
            <a:r>
              <a:rPr lang="es-UY" dirty="0"/>
              <a:t>PTP – Ajuste de frecuencia</a:t>
            </a:r>
            <a:endParaRPr lang="es-ES" dirty="0"/>
          </a:p>
        </p:txBody>
      </p:sp>
      <p:sp>
        <p:nvSpPr>
          <p:cNvPr id="3" name="Marcador de contenido 2">
            <a:extLst>
              <a:ext uri="{FF2B5EF4-FFF2-40B4-BE49-F238E27FC236}">
                <a16:creationId xmlns:a16="http://schemas.microsoft.com/office/drawing/2014/main" id="{A88FF908-C9EC-40EB-837D-DDEF6E8FEAA0}"/>
              </a:ext>
            </a:extLst>
          </p:cNvPr>
          <p:cNvSpPr>
            <a:spLocks noGrp="1"/>
          </p:cNvSpPr>
          <p:nvPr>
            <p:ph idx="1"/>
          </p:nvPr>
        </p:nvSpPr>
        <p:spPr/>
        <p:txBody>
          <a:bodyPr/>
          <a:lstStyle/>
          <a:p>
            <a:r>
              <a:rPr lang="es-UY" dirty="0"/>
              <a:t>Además de corregir el “tiempo”, es necesario ajustar la frecuencia del “</a:t>
            </a:r>
            <a:r>
              <a:rPr lang="es-UY" dirty="0" err="1"/>
              <a:t>slave</a:t>
            </a:r>
            <a:r>
              <a:rPr lang="es-UY" dirty="0"/>
              <a:t>” a la frecuencia del “master”</a:t>
            </a:r>
          </a:p>
          <a:p>
            <a:r>
              <a:rPr lang="es-UY" dirty="0"/>
              <a:t>Esto se logra enviando periódicamente mensajes de </a:t>
            </a:r>
            <a:r>
              <a:rPr lang="es-UY" dirty="0" err="1"/>
              <a:t>Sync</a:t>
            </a:r>
            <a:r>
              <a:rPr lang="es-UY" dirty="0"/>
              <a:t>, desde el Master al Slave</a:t>
            </a:r>
            <a:endParaRPr lang="es-ES" dirty="0"/>
          </a:p>
        </p:txBody>
      </p:sp>
      <p:pic>
        <p:nvPicPr>
          <p:cNvPr id="4" name="Imagen 3">
            <a:extLst>
              <a:ext uri="{FF2B5EF4-FFF2-40B4-BE49-F238E27FC236}">
                <a16:creationId xmlns:a16="http://schemas.microsoft.com/office/drawing/2014/main" id="{A167A0C0-36AE-43FF-8025-3248D15DC102}"/>
              </a:ext>
            </a:extLst>
          </p:cNvPr>
          <p:cNvPicPr>
            <a:picLocks noChangeAspect="1"/>
          </p:cNvPicPr>
          <p:nvPr/>
        </p:nvPicPr>
        <p:blipFill>
          <a:blip r:embed="rId2"/>
          <a:stretch>
            <a:fillRect/>
          </a:stretch>
        </p:blipFill>
        <p:spPr>
          <a:xfrm>
            <a:off x="4133725" y="2656890"/>
            <a:ext cx="3379800" cy="2322434"/>
          </a:xfrm>
          <a:prstGeom prst="rect">
            <a:avLst/>
          </a:prstGeom>
        </p:spPr>
      </p:pic>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E41AE157-81ED-47B4-8ABC-141E3353F604}"/>
                  </a:ext>
                </a:extLst>
              </p:cNvPr>
              <p:cNvSpPr/>
              <p:nvPr/>
            </p:nvSpPr>
            <p:spPr>
              <a:xfrm>
                <a:off x="4351764" y="5363798"/>
                <a:ext cx="2738762"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altLang="es-ES" i="1" smtClean="0">
                          <a:latin typeface="Cambria Math" panose="02040503050406030204" pitchFamily="18" charset="0"/>
                        </a:rPr>
                        <m:t>𝑟</m:t>
                      </m:r>
                      <m:r>
                        <a:rPr lang="es-UY" altLang="es-ES" b="0" i="1" smtClean="0">
                          <a:latin typeface="Cambria Math" panose="02040503050406030204" pitchFamily="18" charset="0"/>
                        </a:rPr>
                        <m:t>𝑎𝑡𝑒</m:t>
                      </m:r>
                      <m:r>
                        <a:rPr lang="es-UY" altLang="es-ES" b="0" i="1" smtClean="0">
                          <a:latin typeface="Cambria Math" panose="02040503050406030204" pitchFamily="18" charset="0"/>
                        </a:rPr>
                        <m:t>_</m:t>
                      </m:r>
                      <m:r>
                        <a:rPr lang="es-UY" altLang="es-ES" b="0" i="1" smtClean="0">
                          <a:latin typeface="Cambria Math" panose="02040503050406030204" pitchFamily="18" charset="0"/>
                        </a:rPr>
                        <m:t>𝑟𝑎𝑡𝑖𝑜</m:t>
                      </m:r>
                      <m:r>
                        <a:rPr lang="es-UY" altLang="es-ES" i="1">
                          <a:latin typeface="Cambria Math" panose="02040503050406030204" pitchFamily="18" charset="0"/>
                        </a:rPr>
                        <m:t>=</m:t>
                      </m:r>
                      <m:f>
                        <m:fPr>
                          <m:ctrlPr>
                            <a:rPr lang="es-UY" altLang="es-ES" i="1" smtClean="0">
                              <a:latin typeface="Cambria Math" panose="02040503050406030204" pitchFamily="18" charset="0"/>
                            </a:rPr>
                          </m:ctrlPr>
                        </m:fPr>
                        <m:num>
                          <m:r>
                            <a:rPr lang="es-UY" altLang="es-ES" b="0" i="1" smtClean="0">
                              <a:latin typeface="Cambria Math" panose="02040503050406030204" pitchFamily="18" charset="0"/>
                            </a:rPr>
                            <m:t>𝑇</m:t>
                          </m:r>
                          <m:r>
                            <a:rPr lang="es-UY" altLang="es-ES" b="0" i="1" smtClean="0">
                              <a:latin typeface="Cambria Math" panose="02040503050406030204" pitchFamily="18" charset="0"/>
                            </a:rPr>
                            <m:t>2</m:t>
                          </m:r>
                          <m:d>
                            <m:dPr>
                              <m:ctrlPr>
                                <a:rPr lang="es-UY" altLang="es-ES" b="0" i="1" smtClean="0">
                                  <a:latin typeface="Cambria Math" panose="02040503050406030204" pitchFamily="18" charset="0"/>
                                </a:rPr>
                              </m:ctrlPr>
                            </m:dPr>
                            <m:e>
                              <m:r>
                                <a:rPr lang="es-UY" altLang="es-ES" b="0" i="1" smtClean="0">
                                  <a:latin typeface="Cambria Math" panose="02040503050406030204" pitchFamily="18" charset="0"/>
                                </a:rPr>
                                <m:t>𝑛</m:t>
                              </m:r>
                            </m:e>
                          </m:d>
                          <m:r>
                            <a:rPr lang="es-UY" altLang="es-ES" b="0" i="1" smtClean="0">
                              <a:latin typeface="Cambria Math" panose="02040503050406030204" pitchFamily="18" charset="0"/>
                            </a:rPr>
                            <m:t>−</m:t>
                          </m:r>
                          <m:r>
                            <a:rPr lang="es-UY" altLang="es-ES" b="0" i="1" smtClean="0">
                              <a:latin typeface="Cambria Math" panose="02040503050406030204" pitchFamily="18" charset="0"/>
                            </a:rPr>
                            <m:t>𝑇</m:t>
                          </m:r>
                          <m:r>
                            <a:rPr lang="es-UY" altLang="es-ES" b="0" i="1" smtClean="0">
                              <a:latin typeface="Cambria Math" panose="02040503050406030204" pitchFamily="18" charset="0"/>
                            </a:rPr>
                            <m:t>2</m:t>
                          </m:r>
                        </m:num>
                        <m:den>
                          <m:r>
                            <a:rPr lang="es-UY" altLang="es-ES" b="0" i="1" smtClean="0">
                              <a:latin typeface="Cambria Math" panose="02040503050406030204" pitchFamily="18" charset="0"/>
                            </a:rPr>
                            <m:t>𝑇</m:t>
                          </m:r>
                          <m:r>
                            <a:rPr lang="es-UY" altLang="es-ES" b="0" i="1" smtClean="0">
                              <a:latin typeface="Cambria Math" panose="02040503050406030204" pitchFamily="18" charset="0"/>
                            </a:rPr>
                            <m:t>1</m:t>
                          </m:r>
                          <m:d>
                            <m:dPr>
                              <m:ctrlPr>
                                <a:rPr lang="es-UY" altLang="es-ES" b="0" i="1" smtClean="0">
                                  <a:latin typeface="Cambria Math" panose="02040503050406030204" pitchFamily="18" charset="0"/>
                                </a:rPr>
                              </m:ctrlPr>
                            </m:dPr>
                            <m:e>
                              <m:r>
                                <a:rPr lang="es-UY" altLang="es-ES" b="0" i="1" smtClean="0">
                                  <a:latin typeface="Cambria Math" panose="02040503050406030204" pitchFamily="18" charset="0"/>
                                </a:rPr>
                                <m:t>𝑛</m:t>
                              </m:r>
                            </m:e>
                          </m:d>
                          <m:r>
                            <a:rPr lang="es-UY" altLang="es-ES" b="0" i="1" smtClean="0">
                              <a:latin typeface="Cambria Math" panose="02040503050406030204" pitchFamily="18" charset="0"/>
                            </a:rPr>
                            <m:t>−</m:t>
                          </m:r>
                          <m:r>
                            <a:rPr lang="es-UY" altLang="es-ES" b="0" i="1" smtClean="0">
                              <a:latin typeface="Cambria Math" panose="02040503050406030204" pitchFamily="18" charset="0"/>
                            </a:rPr>
                            <m:t>𝑇</m:t>
                          </m:r>
                          <m:r>
                            <a:rPr lang="es-UY" altLang="es-ES" b="0" i="1" smtClean="0">
                              <a:latin typeface="Cambria Math" panose="02040503050406030204" pitchFamily="18" charset="0"/>
                            </a:rPr>
                            <m:t>1</m:t>
                          </m:r>
                        </m:den>
                      </m:f>
                    </m:oMath>
                  </m:oMathPara>
                </a14:m>
                <a:endParaRPr lang="es-ES" dirty="0"/>
              </a:p>
            </p:txBody>
          </p:sp>
        </mc:Choice>
        <mc:Fallback xmlns="">
          <p:sp>
            <p:nvSpPr>
              <p:cNvPr id="5" name="Rectángulo 4">
                <a:extLst>
                  <a:ext uri="{FF2B5EF4-FFF2-40B4-BE49-F238E27FC236}">
                    <a16:creationId xmlns:a16="http://schemas.microsoft.com/office/drawing/2014/main" id="{E41AE157-81ED-47B4-8ABC-141E3353F604}"/>
                  </a:ext>
                </a:extLst>
              </p:cNvPr>
              <p:cNvSpPr>
                <a:spLocks noRot="1" noChangeAspect="1" noMove="1" noResize="1" noEditPoints="1" noAdjustHandles="1" noChangeArrowheads="1" noChangeShapeType="1" noTextEdit="1"/>
              </p:cNvSpPr>
              <p:nvPr/>
            </p:nvSpPr>
            <p:spPr>
              <a:xfrm>
                <a:off x="4351764" y="5363798"/>
                <a:ext cx="2738762" cy="679032"/>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096270020"/>
      </p:ext>
    </p:extLst>
  </p:cSld>
  <p:clrMapOvr>
    <a:masterClrMapping/>
  </p:clrMapOvr>
</p:sld>
</file>

<file path=ppt/theme/theme1.xml><?xml version="1.0" encoding="utf-8"?>
<a:theme xmlns:a="http://schemas.openxmlformats.org/drawingml/2006/main" name="Retrospección">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12324</TotalTime>
  <Words>5765</Words>
  <Application>Microsoft Office PowerPoint</Application>
  <PresentationFormat>Panorámica</PresentationFormat>
  <Paragraphs>842</Paragraphs>
  <Slides>112</Slides>
  <Notes>15</Notes>
  <HiddenSlides>3</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112</vt:i4>
      </vt:variant>
    </vt:vector>
  </HeadingPairs>
  <TitlesOfParts>
    <vt:vector size="124" baseType="lpstr">
      <vt:lpstr>Arial</vt:lpstr>
      <vt:lpstr>Calibri</vt:lpstr>
      <vt:lpstr>Calibri Light</vt:lpstr>
      <vt:lpstr>Cambria Math</vt:lpstr>
      <vt:lpstr>DIN</vt:lpstr>
      <vt:lpstr>LT_regular</vt:lpstr>
      <vt:lpstr>Times New Roman</vt:lpstr>
      <vt:lpstr>Verdana</vt:lpstr>
      <vt:lpstr>Wingdings 3</vt:lpstr>
      <vt:lpstr>Retrospección</vt:lpstr>
      <vt:lpstr>Microsoft Drawing 1.01</vt:lpstr>
      <vt:lpstr>Document</vt:lpstr>
      <vt:lpstr>Tecnologías de Sincronismo</vt:lpstr>
      <vt:lpstr>Sincronismo</vt:lpstr>
      <vt:lpstr>¿Qué tiene que ver esto ?</vt:lpstr>
      <vt:lpstr>¿Por qué es necesario sincronismo?</vt:lpstr>
      <vt:lpstr>¿Por qué es necesario sincronismo?</vt:lpstr>
      <vt:lpstr>Efectos en ausencia de sincronismo</vt:lpstr>
      <vt:lpstr>Sincronismo</vt:lpstr>
      <vt:lpstr>Frecuencia, Fase y Tiempo</vt:lpstr>
      <vt:lpstr>Frecuencia, Fase y Tiempo</vt:lpstr>
      <vt:lpstr>Sincronismo</vt:lpstr>
      <vt:lpstr>Segmentos del Sistema GPS</vt:lpstr>
      <vt:lpstr>Segmento Espacial GPS</vt:lpstr>
      <vt:lpstr>Segmento Espacial: GEO,MEO, LEO</vt:lpstr>
      <vt:lpstr>Segmento Espacial GPS</vt:lpstr>
      <vt:lpstr>GPS y Tiempo</vt:lpstr>
      <vt:lpstr>Escala de Tiempo UTC</vt:lpstr>
      <vt:lpstr>Constelaciones GNSS</vt:lpstr>
      <vt:lpstr>Espectro GNSS</vt:lpstr>
      <vt:lpstr>Debilidades GNSS</vt:lpstr>
      <vt:lpstr>Jamming</vt:lpstr>
      <vt:lpstr>Jamming</vt:lpstr>
      <vt:lpstr>Spoofing</vt:lpstr>
      <vt:lpstr>Sincronismo</vt:lpstr>
      <vt:lpstr>Osciladores: diferentes precisiones</vt:lpstr>
      <vt:lpstr>Relojes atómicos</vt:lpstr>
      <vt:lpstr>Reloj atómico: Principio de funcionamiento</vt:lpstr>
      <vt:lpstr>Reloj atómico: Diagrama simplificado</vt:lpstr>
      <vt:lpstr>Cs vs H : estabilidad y deriva</vt:lpstr>
      <vt:lpstr>Rubidio: ventajas</vt:lpstr>
      <vt:lpstr>Comparativa osciladores</vt:lpstr>
      <vt:lpstr>Sincronismo</vt:lpstr>
      <vt:lpstr>Sincronismo de frecuencia en redes TDM</vt:lpstr>
      <vt:lpstr>Clasificación</vt:lpstr>
      <vt:lpstr>Redes Plesiócronas</vt:lpstr>
      <vt:lpstr>Redes Plesiócronas</vt:lpstr>
      <vt:lpstr>Redes Sincrónicas</vt:lpstr>
      <vt:lpstr>Redes Sincrónicas -Centralizadas</vt:lpstr>
      <vt:lpstr>Redes Sincrónicas - Descentralizadas</vt:lpstr>
      <vt:lpstr>Operación Master – Slave</vt:lpstr>
      <vt:lpstr>Nodos Sincronizados con Transmisión Plesiócrona</vt:lpstr>
      <vt:lpstr>Red Sincrónica</vt:lpstr>
      <vt:lpstr>Tipos de relojes y  funciones</vt:lpstr>
      <vt:lpstr>Sincronismo</vt:lpstr>
      <vt:lpstr>Relojes: Parámetros de funcionamiento</vt:lpstr>
      <vt:lpstr>Relojes: Parámetros de funcionamiento</vt:lpstr>
      <vt:lpstr>Relojes: Precisión vs Estabilidad</vt:lpstr>
      <vt:lpstr>Relojes: Precisión vs Estabilidad</vt:lpstr>
      <vt:lpstr>Relojes: Holdover</vt:lpstr>
      <vt:lpstr>Tipos de relojes: Estratos </vt:lpstr>
      <vt:lpstr>Jitter &amp; Wander</vt:lpstr>
      <vt:lpstr>Jitter &amp; Wander</vt:lpstr>
      <vt:lpstr>Jitter &amp; Wander</vt:lpstr>
      <vt:lpstr>Métricas de Desempeño</vt:lpstr>
      <vt:lpstr>Time Error</vt:lpstr>
      <vt:lpstr>Time Interval Error</vt:lpstr>
      <vt:lpstr>Time Interval Error</vt:lpstr>
      <vt:lpstr>Maximum Time Interval Error</vt:lpstr>
      <vt:lpstr>Time Interval Error (TIE)</vt:lpstr>
      <vt:lpstr>Time Interval Error (TIE) </vt:lpstr>
      <vt:lpstr>Max Time Interval Error (MTIE) </vt:lpstr>
      <vt:lpstr>Mediciones: MTIE</vt:lpstr>
      <vt:lpstr>Mediciones: MTIE para un PRC ITU-T G.811: Timing characteristics of primary reference clocks</vt:lpstr>
      <vt:lpstr>Time Deviation (TDEV)</vt:lpstr>
      <vt:lpstr>Mediciones: TDEV</vt:lpstr>
      <vt:lpstr>Mediciones: TDEV para un PRC ITU-T G.811: Timing characteristics of primary reference clocks</vt:lpstr>
      <vt:lpstr>Ejemplo de set de mediciones</vt:lpstr>
      <vt:lpstr>Despliegue Red Sincronismo: Regeneración de Reloj</vt:lpstr>
      <vt:lpstr>SSU-Synchronization Supply Unit</vt:lpstr>
      <vt:lpstr>Sincronismo</vt:lpstr>
      <vt:lpstr>Redes de sincronismo NG (New Generation)</vt:lpstr>
      <vt:lpstr>Sincronismo en redes de Paquetes</vt:lpstr>
      <vt:lpstr>Sincronismo de frecuencia en redes de Paquetes</vt:lpstr>
      <vt:lpstr>Sincronismo de frecuencia en Ethernet</vt:lpstr>
      <vt:lpstr>Sincronismo en Ethernet</vt:lpstr>
      <vt:lpstr>SyncE: ITU-T G.8264 Distribution of timing information through packet networks</vt:lpstr>
      <vt:lpstr>SyncE: ITU-T G.8264 Distribution of timing information through packet networks</vt:lpstr>
      <vt:lpstr>SyncE</vt:lpstr>
      <vt:lpstr>SyncE</vt:lpstr>
      <vt:lpstr>Sync E – Formato de Trama ESMC (Ethernet Sinchronization Messaging Channel )</vt:lpstr>
      <vt:lpstr>Sync E Ejemplo en red móvil</vt:lpstr>
      <vt:lpstr>Sincronismo de fase y tiempo en redes de Paquetes</vt:lpstr>
      <vt:lpstr>Niveles de exactitud de tiempo requeridos en redes de telecomunicaciones </vt:lpstr>
      <vt:lpstr>Niveles de exactitud de tiempo requeridos en redes de telecomunicaciones </vt:lpstr>
      <vt:lpstr>Presupuesto de Synch en LTE-A</vt:lpstr>
      <vt:lpstr>Presupuesto de Synch en LTE-A</vt:lpstr>
      <vt:lpstr>Presupuesto de Synch en Red de Transporte</vt:lpstr>
      <vt:lpstr>Presupuesto de Synch en 5G NR</vt:lpstr>
      <vt:lpstr>Tipos de relojes de Tiempo</vt:lpstr>
      <vt:lpstr>Clasificación de los PRTC</vt:lpstr>
      <vt:lpstr>ePRTC</vt:lpstr>
      <vt:lpstr>NTP - Network Time Protocol</vt:lpstr>
      <vt:lpstr>NTP</vt:lpstr>
      <vt:lpstr>Jerarquía NTP </vt:lpstr>
      <vt:lpstr>Ventajas y desventajas de NTP</vt:lpstr>
      <vt:lpstr>PTP - Precision Time Protocol</vt:lpstr>
      <vt:lpstr>PTP-Funcionamiento</vt:lpstr>
      <vt:lpstr>PTP-Funcionamiento</vt:lpstr>
      <vt:lpstr>PTP – Mejoras respecto a NTP</vt:lpstr>
      <vt:lpstr>PTP – Ajuste de frecuencia</vt:lpstr>
      <vt:lpstr>PTP - Ejemplo</vt:lpstr>
      <vt:lpstr>PTP – Transferencia de Tiempo (Unicast)</vt:lpstr>
      <vt:lpstr>PTP – Transferencia de Tiempo (Multicast)</vt:lpstr>
      <vt:lpstr>PTP – Impacto en el Tráfico</vt:lpstr>
      <vt:lpstr>PTP – Clock Class</vt:lpstr>
      <vt:lpstr>PTP  vs SyncE</vt:lpstr>
      <vt:lpstr>Comparación NTP vs NTP</vt:lpstr>
      <vt:lpstr>Arquitectura de PTP (simplificado)</vt:lpstr>
      <vt:lpstr>T-BC: Telecom Boundary Clocks</vt:lpstr>
      <vt:lpstr>Ejemplo de sincronismo sobre redes de paquetes</vt:lpstr>
      <vt:lpstr>Ejemplos de redes de sincronismo</vt:lpstr>
      <vt:lpstr>Sincronismo</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Tecnologías de  Redes y Servicios de Telecomunicaciones</dc:title>
  <dc:creator>Jose Joskowicz</dc:creator>
  <cp:lastModifiedBy>Mauricio Gonzalez</cp:lastModifiedBy>
  <cp:revision>206</cp:revision>
  <dcterms:created xsi:type="dcterms:W3CDTF">2019-02-16T20:49:39Z</dcterms:created>
  <dcterms:modified xsi:type="dcterms:W3CDTF">2023-05-03T14:22:15Z</dcterms:modified>
</cp:coreProperties>
</file>