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6" r:id="rId10"/>
    <p:sldId id="267" r:id="rId11"/>
    <p:sldId id="268" r:id="rId12"/>
    <p:sldId id="272" r:id="rId13"/>
    <p:sldId id="273" r:id="rId14"/>
    <p:sldId id="274" r:id="rId15"/>
    <p:sldId id="269" r:id="rId16"/>
    <p:sldId id="270" r:id="rId17"/>
    <p:sldId id="275" r:id="rId18"/>
    <p:sldId id="276" r:id="rId19"/>
    <p:sldId id="277" r:id="rId20"/>
    <p:sldId id="271" r:id="rId21"/>
    <p:sldId id="265" r:id="rId22"/>
    <p:sldId id="259" r:id="rId23"/>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Y"/>
          </a:p>
        </p:txBody>
      </p:sp>
      <p:sp>
        <p:nvSpPr>
          <p:cNvPr id="4" name="Marcador de fecha 3"/>
          <p:cNvSpPr>
            <a:spLocks noGrp="1"/>
          </p:cNvSpPr>
          <p:nvPr>
            <p:ph type="dt" sz="half" idx="10"/>
          </p:nvPr>
        </p:nvSpPr>
        <p:spPr/>
        <p:txBody>
          <a:bodyPr/>
          <a:lstStyle/>
          <a:p>
            <a:fld id="{D3C75223-FD10-47F9-9739-18ABF2485A26}"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3510936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D3C75223-FD10-47F9-9739-18ABF2485A26}"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2316354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D3C75223-FD10-47F9-9739-18ABF2485A26}"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2607904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D3C75223-FD10-47F9-9739-18ABF2485A26}"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336848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D3C75223-FD10-47F9-9739-18ABF2485A26}"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779842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fecha 4"/>
          <p:cNvSpPr>
            <a:spLocks noGrp="1"/>
          </p:cNvSpPr>
          <p:nvPr>
            <p:ph type="dt" sz="half" idx="10"/>
          </p:nvPr>
        </p:nvSpPr>
        <p:spPr/>
        <p:txBody>
          <a:bodyPr/>
          <a:lstStyle/>
          <a:p>
            <a:fld id="{D3C75223-FD10-47F9-9739-18ABF2485A26}" type="datetimeFigureOut">
              <a:rPr lang="es-UY" smtClean="0"/>
              <a:t>27/9/2024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2188268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Marcador de fecha 6"/>
          <p:cNvSpPr>
            <a:spLocks noGrp="1"/>
          </p:cNvSpPr>
          <p:nvPr>
            <p:ph type="dt" sz="half" idx="10"/>
          </p:nvPr>
        </p:nvSpPr>
        <p:spPr/>
        <p:txBody>
          <a:bodyPr/>
          <a:lstStyle/>
          <a:p>
            <a:fld id="{D3C75223-FD10-47F9-9739-18ABF2485A26}" type="datetimeFigureOut">
              <a:rPr lang="es-UY" smtClean="0"/>
              <a:t>27/9/2024</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332310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fecha 2"/>
          <p:cNvSpPr>
            <a:spLocks noGrp="1"/>
          </p:cNvSpPr>
          <p:nvPr>
            <p:ph type="dt" sz="half" idx="10"/>
          </p:nvPr>
        </p:nvSpPr>
        <p:spPr/>
        <p:txBody>
          <a:bodyPr/>
          <a:lstStyle/>
          <a:p>
            <a:fld id="{D3C75223-FD10-47F9-9739-18ABF2485A26}" type="datetimeFigureOut">
              <a:rPr lang="es-UY" smtClean="0"/>
              <a:t>27/9/2024</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935315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3C75223-FD10-47F9-9739-18ABF2485A26}" type="datetimeFigureOut">
              <a:rPr lang="es-UY" smtClean="0"/>
              <a:t>27/9/2024</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208078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3C75223-FD10-47F9-9739-18ABF2485A26}" type="datetimeFigureOut">
              <a:rPr lang="es-UY" smtClean="0"/>
              <a:t>27/9/2024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52934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3C75223-FD10-47F9-9739-18ABF2485A26}" type="datetimeFigureOut">
              <a:rPr lang="es-UY" smtClean="0"/>
              <a:t>27/9/2024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04074DEE-02BA-4306-B638-7DD6F3A25A4D}" type="slidenum">
              <a:rPr lang="es-UY" smtClean="0"/>
              <a:t>‹Nº›</a:t>
            </a:fld>
            <a:endParaRPr lang="es-UY"/>
          </a:p>
        </p:txBody>
      </p:sp>
    </p:spTree>
    <p:extLst>
      <p:ext uri="{BB962C8B-B14F-4D97-AF65-F5344CB8AC3E}">
        <p14:creationId xmlns:p14="http://schemas.microsoft.com/office/powerpoint/2010/main" val="3155576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75223-FD10-47F9-9739-18ABF2485A26}" type="datetimeFigureOut">
              <a:rPr lang="es-UY" smtClean="0"/>
              <a:t>27/9/2024</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4DEE-02BA-4306-B638-7DD6F3A25A4D}" type="slidenum">
              <a:rPr lang="es-UY" smtClean="0"/>
              <a:t>‹Nº›</a:t>
            </a:fld>
            <a:endParaRPr lang="es-UY"/>
          </a:p>
        </p:txBody>
      </p:sp>
    </p:spTree>
    <p:extLst>
      <p:ext uri="{BB962C8B-B14F-4D97-AF65-F5344CB8AC3E}">
        <p14:creationId xmlns:p14="http://schemas.microsoft.com/office/powerpoint/2010/main" val="669712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75249"/>
            <a:ext cx="9144000" cy="2387600"/>
          </a:xfrm>
        </p:spPr>
        <p:txBody>
          <a:bodyPr/>
          <a:lstStyle/>
          <a:p>
            <a:r>
              <a:rPr lang="es-UY" b="1" dirty="0" smtClean="0"/>
              <a:t>PUERTOS</a:t>
            </a:r>
            <a:endParaRPr lang="es-UY" b="1" dirty="0"/>
          </a:p>
        </p:txBody>
      </p:sp>
      <p:sp>
        <p:nvSpPr>
          <p:cNvPr id="3" name="Subtítulo 2"/>
          <p:cNvSpPr>
            <a:spLocks noGrp="1"/>
          </p:cNvSpPr>
          <p:nvPr>
            <p:ph type="subTitle" idx="1"/>
          </p:nvPr>
        </p:nvSpPr>
        <p:spPr>
          <a:xfrm>
            <a:off x="1524000" y="2983059"/>
            <a:ext cx="9144000" cy="1655762"/>
          </a:xfrm>
        </p:spPr>
        <p:txBody>
          <a:bodyPr/>
          <a:lstStyle/>
          <a:p>
            <a:r>
              <a:rPr lang="es-UY" dirty="0" smtClean="0"/>
              <a:t>Reglamento General de Atraques</a:t>
            </a:r>
            <a:endParaRPr lang="es-UY" dirty="0"/>
          </a:p>
        </p:txBody>
      </p:sp>
    </p:spTree>
    <p:extLst>
      <p:ext uri="{BB962C8B-B14F-4D97-AF65-F5344CB8AC3E}">
        <p14:creationId xmlns:p14="http://schemas.microsoft.com/office/powerpoint/2010/main" val="794370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573600"/>
            <a:ext cx="10515600" cy="4351338"/>
          </a:xfrm>
        </p:spPr>
        <p:txBody>
          <a:bodyPr>
            <a:normAutofit fontScale="92500" lnSpcReduction="10000"/>
          </a:bodyPr>
          <a:lstStyle/>
          <a:p>
            <a:pPr marL="0" indent="0">
              <a:buNone/>
            </a:pPr>
            <a:r>
              <a:rPr lang="es-UY" dirty="0"/>
              <a:t>Artículo 20.- (</a:t>
            </a:r>
            <a:r>
              <a:rPr lang="es-UY" b="1" dirty="0"/>
              <a:t>Inicio y continuidad de la operativa</a:t>
            </a:r>
            <a:r>
              <a:rPr lang="es-UY" b="1" dirty="0" smtClean="0"/>
              <a:t>).-                                                   </a:t>
            </a:r>
            <a:r>
              <a:rPr lang="es-UY" dirty="0" smtClean="0"/>
              <a:t>Los </a:t>
            </a:r>
            <a:r>
              <a:rPr lang="es-UY" dirty="0"/>
              <a:t>buques deben iniciar sus operaciones (</a:t>
            </a:r>
            <a:r>
              <a:rPr lang="es-UY" dirty="0" err="1" smtClean="0"/>
              <a:t>incluído</a:t>
            </a:r>
            <a:r>
              <a:rPr lang="es-UY" dirty="0" smtClean="0"/>
              <a:t> </a:t>
            </a:r>
            <a:r>
              <a:rPr lang="es-UY" dirty="0"/>
              <a:t>el armado de los equipos) durante las primeras 2 horas a contar desde la hora de atraque (o desde el CTA si llegó antes). Vencidas las 2 horas sin actividad se configura el incumplimiento de esta normativa, dando lugar a la intimación inmediata de comienzo de operaciones. En su defecto, se aplicará una </a:t>
            </a:r>
            <a:r>
              <a:rPr lang="es-UY" dirty="0" err="1"/>
              <a:t>astreinte</a:t>
            </a:r>
            <a:r>
              <a:rPr lang="es-UY" dirty="0"/>
              <a:t> de USD </a:t>
            </a:r>
            <a:r>
              <a:rPr lang="es-UY" dirty="0" smtClean="0"/>
              <a:t>500  </a:t>
            </a:r>
            <a:r>
              <a:rPr lang="es-UY" dirty="0"/>
              <a:t>por cada hora o fracción de atraso injustificado, sin perjuicio de la facultad del </a:t>
            </a:r>
            <a:r>
              <a:rPr lang="es-UY" dirty="0" err="1"/>
              <a:t>ÁOyS</a:t>
            </a:r>
            <a:r>
              <a:rPr lang="es-UY" dirty="0"/>
              <a:t> de ordenar el abandono del muelle por razones operativas.</a:t>
            </a:r>
          </a:p>
          <a:p>
            <a:pPr marL="0" indent="0">
              <a:buNone/>
            </a:pPr>
            <a:r>
              <a:rPr lang="es-UY" dirty="0"/>
              <a:t>Una vez iniciadas, las operaciones deben desarrollarse en forma continua y con el mejor rendimiento. El </a:t>
            </a:r>
            <a:r>
              <a:rPr lang="es-UY" dirty="0" err="1"/>
              <a:t>ÁOyS</a:t>
            </a:r>
            <a:r>
              <a:rPr lang="es-UY" dirty="0"/>
              <a:t> tendrá facultades suficientes para ordenar el abandono del muelle si no se cumplen estas condiciones.   </a:t>
            </a:r>
            <a:r>
              <a:rPr lang="es-UY" dirty="0" smtClean="0"/>
              <a:t>                              El </a:t>
            </a:r>
            <a:r>
              <a:rPr lang="es-UY" dirty="0"/>
              <a:t>representante podrá solicitar una dispensa de estas obligaciones, por razones </a:t>
            </a:r>
            <a:r>
              <a:rPr lang="es-UY" dirty="0" smtClean="0"/>
              <a:t>justificadas.</a:t>
            </a:r>
            <a:endParaRPr lang="es-UY" dirty="0"/>
          </a:p>
        </p:txBody>
      </p:sp>
    </p:spTree>
    <p:extLst>
      <p:ext uri="{BB962C8B-B14F-4D97-AF65-F5344CB8AC3E}">
        <p14:creationId xmlns:p14="http://schemas.microsoft.com/office/powerpoint/2010/main" val="1406364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dirty="0"/>
          </a:p>
        </p:txBody>
      </p:sp>
      <p:sp>
        <p:nvSpPr>
          <p:cNvPr id="3" name="Marcador de contenido 2"/>
          <p:cNvSpPr>
            <a:spLocks noGrp="1"/>
          </p:cNvSpPr>
          <p:nvPr>
            <p:ph idx="1"/>
          </p:nvPr>
        </p:nvSpPr>
        <p:spPr>
          <a:xfrm>
            <a:off x="838200" y="517330"/>
            <a:ext cx="10515600" cy="4351338"/>
          </a:xfrm>
        </p:spPr>
        <p:txBody>
          <a:bodyPr>
            <a:normAutofit fontScale="70000" lnSpcReduction="20000"/>
          </a:bodyPr>
          <a:lstStyle/>
          <a:p>
            <a:pPr marL="0" indent="0">
              <a:buNone/>
            </a:pPr>
            <a:r>
              <a:rPr lang="es-UY" dirty="0"/>
              <a:t>Artículo 21.- (</a:t>
            </a:r>
            <a:r>
              <a:rPr lang="es-UY" b="1" dirty="0"/>
              <a:t>Atraque para reparación de buques</a:t>
            </a:r>
            <a:r>
              <a:rPr lang="es-UY" dirty="0"/>
              <a:t>).-                           </a:t>
            </a:r>
            <a:r>
              <a:rPr lang="es-UY" dirty="0" smtClean="0"/>
              <a:t>                             Excepcionalmente</a:t>
            </a:r>
            <a:r>
              <a:rPr lang="es-UY" dirty="0"/>
              <a:t>, </a:t>
            </a:r>
            <a:r>
              <a:rPr lang="es-UY" dirty="0" smtClean="0"/>
              <a:t>se </a:t>
            </a:r>
            <a:r>
              <a:rPr lang="es-UY" dirty="0"/>
              <a:t>podrá asignar atraque para reparaciones a flote cuando el </a:t>
            </a:r>
            <a:r>
              <a:rPr lang="es-UY" dirty="0" smtClean="0"/>
              <a:t>representante </a:t>
            </a:r>
            <a:r>
              <a:rPr lang="es-UY" dirty="0"/>
              <a:t>del buque lo solicite por escrito con fundamentos </a:t>
            </a:r>
            <a:r>
              <a:rPr lang="es-UY" dirty="0" smtClean="0"/>
              <a:t>que </a:t>
            </a:r>
            <a:r>
              <a:rPr lang="es-UY" dirty="0"/>
              <a:t>justifiquen la excepción, y siempre que las necesidades del servicio lo hagan posible, estableciendo en ese caso la información específica requerida y condiciones a las que quedará sujeta la </a:t>
            </a:r>
            <a:r>
              <a:rPr lang="es-UY" dirty="0" smtClean="0"/>
              <a:t>autorización.</a:t>
            </a:r>
            <a:r>
              <a:rPr lang="es-UY" i="1" dirty="0"/>
              <a:t> </a:t>
            </a:r>
            <a:r>
              <a:rPr lang="es-UY" i="1" dirty="0" smtClean="0"/>
              <a:t>Se considera Reparación Menor</a:t>
            </a:r>
            <a:r>
              <a:rPr lang="es-UY" dirty="0" smtClean="0"/>
              <a:t> a todo aquel arreglo </a:t>
            </a:r>
            <a:r>
              <a:rPr lang="es-UY" dirty="0"/>
              <a:t>que puede ser llevada a cabo con el buque a flote en un plazo no mayor a los 7 días </a:t>
            </a:r>
            <a:r>
              <a:rPr lang="es-UY" dirty="0" smtClean="0"/>
              <a:t>corridos y </a:t>
            </a:r>
            <a:r>
              <a:rPr lang="es-UY" i="1" dirty="0"/>
              <a:t>Reparación </a:t>
            </a:r>
            <a:r>
              <a:rPr lang="es-UY" i="1" dirty="0" smtClean="0"/>
              <a:t>Mayor </a:t>
            </a:r>
            <a:r>
              <a:rPr lang="es-UY" dirty="0" smtClean="0"/>
              <a:t>a</a:t>
            </a:r>
            <a:r>
              <a:rPr lang="es-UY" i="1" dirty="0" smtClean="0"/>
              <a:t> </a:t>
            </a:r>
            <a:r>
              <a:rPr lang="es-UY" dirty="0" smtClean="0"/>
              <a:t>toda </a:t>
            </a:r>
            <a:r>
              <a:rPr lang="es-UY" dirty="0"/>
              <a:t>aquella </a:t>
            </a:r>
            <a:r>
              <a:rPr lang="es-UY" dirty="0" smtClean="0"/>
              <a:t>reconstrucción o apaño que </a:t>
            </a:r>
            <a:r>
              <a:rPr lang="es-UY" dirty="0"/>
              <a:t>deba ser llevada a cabo en un plazo mayor a los 7 días y menor a los 30 días </a:t>
            </a:r>
            <a:r>
              <a:rPr lang="es-UY" dirty="0" smtClean="0"/>
              <a:t>corridos,</a:t>
            </a:r>
            <a:r>
              <a:rPr lang="es-UY" dirty="0"/>
              <a:t> </a:t>
            </a:r>
            <a:r>
              <a:rPr lang="es-UY" dirty="0" smtClean="0"/>
              <a:t>debiendo a su término, abandonar </a:t>
            </a:r>
            <a:r>
              <a:rPr lang="es-UY" dirty="0"/>
              <a:t>el muelle sin ninguna dilación. No se admitirá una nueva solicitud consecutiva bajo este régimen</a:t>
            </a:r>
            <a:r>
              <a:rPr lang="es-UY" dirty="0" smtClean="0"/>
              <a:t>.</a:t>
            </a:r>
          </a:p>
          <a:p>
            <a:pPr marL="0" indent="0">
              <a:buNone/>
            </a:pPr>
            <a:r>
              <a:rPr lang="es-UY" dirty="0" smtClean="0"/>
              <a:t>Artículo </a:t>
            </a:r>
            <a:r>
              <a:rPr lang="es-UY" dirty="0"/>
              <a:t>22.- (</a:t>
            </a:r>
            <a:r>
              <a:rPr lang="es-UY" b="1" dirty="0"/>
              <a:t>Atraque o fondeo de buques sin operación comercial</a:t>
            </a:r>
            <a:r>
              <a:rPr lang="es-UY" dirty="0"/>
              <a:t>).-            </a:t>
            </a:r>
            <a:r>
              <a:rPr lang="es-UY" dirty="0" smtClean="0"/>
              <a:t>                                La </a:t>
            </a:r>
            <a:r>
              <a:rPr lang="es-UY" dirty="0"/>
              <a:t>permanencia en puerto de buques sin actividad comercial por más de 10 días y hasta un máximo de 180, deberá ser gestionada ante el DM de acuerdo con </a:t>
            </a:r>
            <a:r>
              <a:rPr lang="es-UY" dirty="0" smtClean="0"/>
              <a:t>el  </a:t>
            </a:r>
            <a:r>
              <a:rPr lang="es-UY" dirty="0"/>
              <a:t>procedimiento </a:t>
            </a:r>
            <a:r>
              <a:rPr lang="es-UY" dirty="0" smtClean="0"/>
              <a:t>taxativo a través de </a:t>
            </a:r>
            <a:r>
              <a:rPr lang="es-UY" dirty="0"/>
              <a:t>nota </a:t>
            </a:r>
            <a:r>
              <a:rPr lang="es-UY" dirty="0" smtClean="0"/>
              <a:t>fundada,</a:t>
            </a:r>
            <a:r>
              <a:rPr lang="es-UY" dirty="0"/>
              <a:t> originales de póliza y recibo de pago de una póliza de seguros que cubra el riesgo de responsabilidad </a:t>
            </a:r>
            <a:r>
              <a:rPr lang="es-UY" dirty="0" smtClean="0"/>
              <a:t>civil,</a:t>
            </a:r>
            <a:r>
              <a:rPr lang="es-UY" dirty="0"/>
              <a:t> por un capital de USD 1:000.000 con un sub-límite de USD 500.000 por daños al </a:t>
            </a:r>
            <a:r>
              <a:rPr lang="es-UY" dirty="0" smtClean="0"/>
              <a:t>ambiente</a:t>
            </a:r>
            <a:r>
              <a:rPr lang="es-UY" dirty="0"/>
              <a:t>, debiéndose dar cobertura para el reflotamiento y remoción de </a:t>
            </a:r>
            <a:r>
              <a:rPr lang="es-UY" dirty="0" smtClean="0"/>
              <a:t>restos,</a:t>
            </a:r>
            <a:r>
              <a:rPr lang="es-UY" dirty="0"/>
              <a:t> El vencimiento deberá ser por un período superior a una vez y media el término de la estadía </a:t>
            </a:r>
            <a:r>
              <a:rPr lang="es-UY" dirty="0" smtClean="0"/>
              <a:t>solicitado.</a:t>
            </a:r>
            <a:endParaRPr lang="es-UY" dirty="0"/>
          </a:p>
        </p:txBody>
      </p:sp>
    </p:spTree>
    <p:extLst>
      <p:ext uri="{BB962C8B-B14F-4D97-AF65-F5344CB8AC3E}">
        <p14:creationId xmlns:p14="http://schemas.microsoft.com/office/powerpoint/2010/main" val="12288307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522434"/>
            <a:ext cx="10515600" cy="4351338"/>
          </a:xfrm>
        </p:spPr>
        <p:txBody>
          <a:bodyPr>
            <a:normAutofit fontScale="77500" lnSpcReduction="20000"/>
          </a:bodyPr>
          <a:lstStyle/>
          <a:p>
            <a:pPr marL="0" indent="0">
              <a:buNone/>
            </a:pPr>
            <a:r>
              <a:rPr lang="es-UY" dirty="0" smtClean="0"/>
              <a:t> </a:t>
            </a:r>
            <a:r>
              <a:rPr lang="es-UY" i="1" dirty="0"/>
              <a:t>Amarradero en antepuerto-                                                                   </a:t>
            </a:r>
            <a:r>
              <a:rPr lang="es-UY" dirty="0" smtClean="0"/>
              <a:t>                                            </a:t>
            </a:r>
            <a:r>
              <a:rPr lang="es-UY" dirty="0"/>
              <a:t>Destinado a buques fluviales por orden de </a:t>
            </a:r>
            <a:r>
              <a:rPr lang="es-UY" dirty="0" smtClean="0"/>
              <a:t>llegada.</a:t>
            </a:r>
          </a:p>
          <a:p>
            <a:pPr marL="0" indent="0">
              <a:buNone/>
            </a:pPr>
            <a:r>
              <a:rPr lang="es-UY" i="1" dirty="0" smtClean="0"/>
              <a:t>Fondeo </a:t>
            </a:r>
            <a:r>
              <a:rPr lang="es-UY" i="1" dirty="0"/>
              <a:t>en antepuerto- </a:t>
            </a:r>
            <a:r>
              <a:rPr lang="es-UY" dirty="0"/>
              <a:t>Podrá otorgarse excepcionalmente, en carácter de precario, en consulta con la Oficina de Pilotaje. Debiendo el buque encontrarse siempre en condiciones de realizar maniobras de zarpe cuando le fuere requerido por la Autoridad competente. </a:t>
            </a:r>
            <a:r>
              <a:rPr lang="es-UY" dirty="0" smtClean="0"/>
              <a:t>                          La </a:t>
            </a:r>
            <a:r>
              <a:rPr lang="es-UY" dirty="0"/>
              <a:t>no liberación del muelle o sitio de fondeo en tiempo y forma generará, además del cobro de la tarifa por uso de muelle, una </a:t>
            </a:r>
            <a:r>
              <a:rPr lang="es-UY" dirty="0" err="1"/>
              <a:t>astreinte</a:t>
            </a:r>
            <a:r>
              <a:rPr lang="es-UY" dirty="0"/>
              <a:t> de USD 500 </a:t>
            </a:r>
            <a:r>
              <a:rPr lang="es-UY" dirty="0" smtClean="0"/>
              <a:t>por </a:t>
            </a:r>
            <a:r>
              <a:rPr lang="es-UY" dirty="0"/>
              <a:t>cada hora o fracción por demora </a:t>
            </a:r>
            <a:r>
              <a:rPr lang="es-UY" dirty="0" smtClean="0"/>
              <a:t>injustificada.</a:t>
            </a:r>
          </a:p>
          <a:p>
            <a:pPr marL="0" indent="0">
              <a:buNone/>
            </a:pPr>
            <a:r>
              <a:rPr lang="es-UY" dirty="0"/>
              <a:t>Artículo 23.-  (</a:t>
            </a:r>
            <a:r>
              <a:rPr lang="es-UY" b="1" dirty="0"/>
              <a:t>Liberación del muelle</a:t>
            </a:r>
            <a:r>
              <a:rPr lang="es-UY" dirty="0"/>
              <a:t>).-                                                      </a:t>
            </a:r>
            <a:r>
              <a:rPr lang="es-UY" dirty="0" smtClean="0"/>
              <a:t>                                      En </a:t>
            </a:r>
            <a:r>
              <a:rPr lang="es-UY" dirty="0"/>
              <a:t>caso de que el muelle esté decretado para ser utilizado seguidamente para otra operación inmediata, el buque debe dejar el muelle libre antes de las 2 horas a partir de la finalización de la actividad autorizada, o a la hora que se hubiere establecido en el decreto. Cualquier extensión del tiempo de atraque deberá ser solicitada al DM que podrá autorizarla, cuando la demanda de muelles y las necesidades del servicio lo hagan posible. El plazo de 2 horas se contabilizará desde la finalización del trincado de la carga, si lo hubiere, o en su defecto desde la culminación de las actividades </a:t>
            </a:r>
            <a:r>
              <a:rPr lang="es-UY" dirty="0" smtClean="0"/>
              <a:t>autorizadas.</a:t>
            </a:r>
            <a:endParaRPr lang="es-UY" dirty="0"/>
          </a:p>
        </p:txBody>
      </p:sp>
    </p:spTree>
    <p:extLst>
      <p:ext uri="{BB962C8B-B14F-4D97-AF65-F5344CB8AC3E}">
        <p14:creationId xmlns:p14="http://schemas.microsoft.com/office/powerpoint/2010/main" val="3538819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178511"/>
            <a:ext cx="10515600" cy="4351338"/>
          </a:xfrm>
        </p:spPr>
        <p:txBody>
          <a:bodyPr/>
          <a:lstStyle/>
          <a:p>
            <a:pPr marL="0" indent="0">
              <a:buNone/>
            </a:pPr>
            <a:r>
              <a:rPr lang="es-UY" dirty="0"/>
              <a:t>Artículo 24.- (</a:t>
            </a:r>
            <a:r>
              <a:rPr lang="es-UY" b="1" dirty="0"/>
              <a:t>Tripulación mínima permanente</a:t>
            </a:r>
            <a:r>
              <a:rPr lang="es-UY" dirty="0"/>
              <a:t>).-                                          Mientras permanece atracado a muelle, el buque debe mantener, en forma permanente y cualquiera sea su condición, la tripulación necesaria para </a:t>
            </a:r>
            <a:r>
              <a:rPr lang="es-UY" dirty="0" smtClean="0"/>
              <a:t>hacer </a:t>
            </a:r>
            <a:r>
              <a:rPr lang="es-UY" dirty="0"/>
              <a:t>posible su movilización en forma </a:t>
            </a:r>
            <a:r>
              <a:rPr lang="es-UY" dirty="0" smtClean="0"/>
              <a:t>inmediata.</a:t>
            </a:r>
          </a:p>
          <a:p>
            <a:pPr marL="0" indent="0">
              <a:buNone/>
            </a:pPr>
            <a:r>
              <a:rPr lang="es-UY" dirty="0"/>
              <a:t>Artículo 25.- (</a:t>
            </a:r>
            <a:r>
              <a:rPr lang="es-UY" b="1" dirty="0"/>
              <a:t>Condiciones del muelle y zonas operativas conexas</a:t>
            </a:r>
            <a:r>
              <a:rPr lang="es-UY" dirty="0"/>
              <a:t>).-</a:t>
            </a:r>
          </a:p>
          <a:p>
            <a:pPr marL="514350" indent="-514350">
              <a:buAutoNum type="alphaLcParenR"/>
            </a:pPr>
            <a:r>
              <a:rPr lang="es-UY" i="1" dirty="0" smtClean="0"/>
              <a:t>Limpieza</a:t>
            </a:r>
          </a:p>
          <a:p>
            <a:pPr marL="514350" indent="-514350">
              <a:buFont typeface="Arial" panose="020B0604020202020204" pitchFamily="34" charset="0"/>
              <a:buAutoNum type="alphaLcParenR"/>
            </a:pPr>
            <a:r>
              <a:rPr lang="es-UY" i="1" dirty="0" smtClean="0"/>
              <a:t>Despejado</a:t>
            </a:r>
            <a:endParaRPr lang="es-UY" dirty="0"/>
          </a:p>
          <a:p>
            <a:pPr marL="514350" indent="-514350">
              <a:buAutoNum type="alphaLcParenR"/>
            </a:pPr>
            <a:endParaRPr lang="es-UY" dirty="0"/>
          </a:p>
          <a:p>
            <a:pPr marL="0" indent="0">
              <a:buNone/>
            </a:pPr>
            <a:endParaRPr lang="es-UY" dirty="0"/>
          </a:p>
        </p:txBody>
      </p:sp>
    </p:spTree>
    <p:extLst>
      <p:ext uri="{BB962C8B-B14F-4D97-AF65-F5344CB8AC3E}">
        <p14:creationId xmlns:p14="http://schemas.microsoft.com/office/powerpoint/2010/main" val="2155308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897158"/>
            <a:ext cx="10515600" cy="4351338"/>
          </a:xfrm>
        </p:spPr>
        <p:txBody>
          <a:bodyPr/>
          <a:lstStyle/>
          <a:p>
            <a:pPr marL="0" indent="0">
              <a:buNone/>
            </a:pPr>
            <a:r>
              <a:rPr lang="es-UY" dirty="0"/>
              <a:t>Artículo 26.- (</a:t>
            </a:r>
            <a:r>
              <a:rPr lang="es-UY" b="1" dirty="0"/>
              <a:t>Asignaciones excepcionales de muelle</a:t>
            </a:r>
            <a:r>
              <a:rPr lang="es-UY" dirty="0"/>
              <a:t>).-</a:t>
            </a:r>
          </a:p>
          <a:p>
            <a:pPr marL="0" indent="0">
              <a:buNone/>
            </a:pPr>
            <a:r>
              <a:rPr lang="es-UY" dirty="0"/>
              <a:t>La ANP podrá decretar atraques con carácter excepcional cuando las características de los buques, y entre éstas en particular sus dimensiones, la duración de las escalas, las operativas que se cumplan con los mismos, las circunstancias, u otras situaciones que lo hagan imprescindible (</a:t>
            </a:r>
            <a:r>
              <a:rPr lang="es-UY" dirty="0" err="1"/>
              <a:t>ej</a:t>
            </a:r>
            <a:r>
              <a:rPr lang="es-UY" dirty="0"/>
              <a:t>: congestión en el puerto, arribo de buques científicos o de guerra, eventos especiales, </a:t>
            </a:r>
            <a:r>
              <a:rPr lang="es-UY" dirty="0" err="1" smtClean="0"/>
              <a:t>otrs</a:t>
            </a:r>
            <a:r>
              <a:rPr lang="es-UY" dirty="0" smtClean="0"/>
              <a:t>), </a:t>
            </a:r>
            <a:r>
              <a:rPr lang="es-UY" dirty="0"/>
              <a:t>o bien que medien razones de interés general, habilitando de ese modo una optimización del uso de la infraestructura portuaria disponible con relación a la actividad que pretende ser llevada a cabo en dicho plazo.</a:t>
            </a:r>
          </a:p>
          <a:p>
            <a:endParaRPr lang="es-UY" dirty="0"/>
          </a:p>
        </p:txBody>
      </p:sp>
    </p:spTree>
    <p:extLst>
      <p:ext uri="{BB962C8B-B14F-4D97-AF65-F5344CB8AC3E}">
        <p14:creationId xmlns:p14="http://schemas.microsoft.com/office/powerpoint/2010/main" val="17282323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dirty="0"/>
          </a:p>
        </p:txBody>
      </p:sp>
      <p:sp>
        <p:nvSpPr>
          <p:cNvPr id="3" name="Marcador de contenido 2"/>
          <p:cNvSpPr>
            <a:spLocks noGrp="1"/>
          </p:cNvSpPr>
          <p:nvPr>
            <p:ph idx="1"/>
          </p:nvPr>
        </p:nvSpPr>
        <p:spPr>
          <a:xfrm>
            <a:off x="669387" y="826819"/>
            <a:ext cx="10515600" cy="4351338"/>
          </a:xfrm>
        </p:spPr>
        <p:txBody>
          <a:bodyPr>
            <a:normAutofit fontScale="92500"/>
          </a:bodyPr>
          <a:lstStyle/>
          <a:p>
            <a:pPr marL="0" indent="0">
              <a:buNone/>
            </a:pPr>
            <a:r>
              <a:rPr lang="es-UY" dirty="0"/>
              <a:t>Artículo 27.-  (</a:t>
            </a:r>
            <a:r>
              <a:rPr lang="es-UY" b="1" dirty="0"/>
              <a:t>Carácter General del presente reglamento</a:t>
            </a:r>
            <a:r>
              <a:rPr lang="es-UY" dirty="0"/>
              <a:t>).-                             </a:t>
            </a:r>
            <a:r>
              <a:rPr lang="es-UY" dirty="0" smtClean="0"/>
              <a:t>    </a:t>
            </a:r>
            <a:r>
              <a:rPr lang="es-UY" u="sng" dirty="0" smtClean="0"/>
              <a:t>El </a:t>
            </a:r>
            <a:r>
              <a:rPr lang="es-UY" u="sng" dirty="0"/>
              <a:t>presente reglamento rige con carácter general para todos los muelles del puerto de Montevideo</a:t>
            </a:r>
            <a:r>
              <a:rPr lang="es-UY" dirty="0"/>
              <a:t>. En los casos particulares (Muelle de Pesca, Terminales Concedidas, otros) para los que se aprueben Reglamentos Específicos, este Reglamento General regirá en todas aquellas situaciones que no estén reguladas en forma expresa</a:t>
            </a:r>
            <a:r>
              <a:rPr lang="es-UY" dirty="0" smtClean="0"/>
              <a:t>.</a:t>
            </a:r>
          </a:p>
          <a:p>
            <a:pPr marL="0" indent="0">
              <a:buNone/>
            </a:pPr>
            <a:r>
              <a:rPr lang="es-UY" dirty="0" smtClean="0"/>
              <a:t>Artículo </a:t>
            </a:r>
            <a:r>
              <a:rPr lang="es-UY" dirty="0"/>
              <a:t>28.- (</a:t>
            </a:r>
            <a:r>
              <a:rPr lang="es-UY" b="1" dirty="0"/>
              <a:t>Reglamento de atraque para buques pesqueros nacionales</a:t>
            </a:r>
            <a:r>
              <a:rPr lang="es-UY" dirty="0"/>
              <a:t>).- </a:t>
            </a:r>
            <a:endParaRPr lang="es-UY" dirty="0" smtClean="0"/>
          </a:p>
          <a:p>
            <a:pPr marL="0" indent="0">
              <a:buNone/>
            </a:pPr>
            <a:r>
              <a:rPr lang="es-UY" dirty="0"/>
              <a:t>Artículo 29.-(</a:t>
            </a:r>
            <a:r>
              <a:rPr lang="es-UY" b="1" dirty="0"/>
              <a:t>Contralor sobre reglamentos de atraque</a:t>
            </a:r>
            <a:r>
              <a:rPr lang="es-UY" dirty="0"/>
              <a:t>).-                           </a:t>
            </a:r>
            <a:r>
              <a:rPr lang="es-UY" dirty="0" smtClean="0"/>
              <a:t>           La </a:t>
            </a:r>
            <a:r>
              <a:rPr lang="es-UY" dirty="0"/>
              <a:t>ANP velará porque el Reglamento General de Atraque y los reglamentos específicos se apliquen correctamente, para todos los muelles del puerto, sin ninguna discriminación entre los </a:t>
            </a:r>
            <a:r>
              <a:rPr lang="es-UY" dirty="0" smtClean="0"/>
              <a:t>usuarios.</a:t>
            </a:r>
            <a:endParaRPr lang="es-UY" dirty="0"/>
          </a:p>
        </p:txBody>
      </p:sp>
    </p:spTree>
    <p:extLst>
      <p:ext uri="{BB962C8B-B14F-4D97-AF65-F5344CB8AC3E}">
        <p14:creationId xmlns:p14="http://schemas.microsoft.com/office/powerpoint/2010/main" val="3262271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234782"/>
            <a:ext cx="10515600" cy="4351338"/>
          </a:xfrm>
        </p:spPr>
        <p:txBody>
          <a:bodyPr/>
          <a:lstStyle/>
          <a:p>
            <a:pPr marL="0" indent="0">
              <a:buNone/>
            </a:pPr>
            <a:r>
              <a:rPr lang="es-UY" dirty="0"/>
              <a:t>Artículo 30.- (</a:t>
            </a:r>
            <a:r>
              <a:rPr lang="es-UY" b="1" dirty="0"/>
              <a:t>Normativa aplicable</a:t>
            </a:r>
            <a:r>
              <a:rPr lang="es-UY" dirty="0"/>
              <a:t>).-                                                               </a:t>
            </a:r>
            <a:r>
              <a:rPr lang="es-UY" u="sng" dirty="0"/>
              <a:t>Todo apartamiento de lo establecido en este Reglamento es considerado como infracción y será pasible de las sanciones previstas por la Ley 16.246, de 8 de abril de 1992 y Decretos del Poder Ejecutivo 412/92, de 1° de setiembre de 1992 y 183/94, de 20 de abril de 1994.-</a:t>
            </a:r>
            <a:endParaRPr lang="es-UY" dirty="0"/>
          </a:p>
          <a:p>
            <a:endParaRPr lang="es-UY" dirty="0"/>
          </a:p>
        </p:txBody>
      </p:sp>
    </p:spTree>
    <p:extLst>
      <p:ext uri="{BB962C8B-B14F-4D97-AF65-F5344CB8AC3E}">
        <p14:creationId xmlns:p14="http://schemas.microsoft.com/office/powerpoint/2010/main" val="1824201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11591" y="111906"/>
            <a:ext cx="10515600" cy="1325563"/>
          </a:xfrm>
        </p:spPr>
        <p:txBody>
          <a:bodyPr/>
          <a:lstStyle/>
          <a:p>
            <a:r>
              <a:rPr lang="es-UY" dirty="0" smtClean="0"/>
              <a:t>                              Anexo I</a:t>
            </a:r>
            <a:endParaRPr lang="es-UY" dirty="0"/>
          </a:p>
        </p:txBody>
      </p:sp>
      <p:sp>
        <p:nvSpPr>
          <p:cNvPr id="3" name="Marcador de contenido 2"/>
          <p:cNvSpPr>
            <a:spLocks noGrp="1"/>
          </p:cNvSpPr>
          <p:nvPr>
            <p:ph idx="1"/>
          </p:nvPr>
        </p:nvSpPr>
        <p:spPr>
          <a:xfrm>
            <a:off x="711591" y="1084176"/>
            <a:ext cx="10515600" cy="4351338"/>
          </a:xfrm>
        </p:spPr>
        <p:txBody>
          <a:bodyPr>
            <a:normAutofit fontScale="85000" lnSpcReduction="20000"/>
          </a:bodyPr>
          <a:lstStyle/>
          <a:p>
            <a:pPr marL="0" indent="0">
              <a:buNone/>
            </a:pPr>
            <a:r>
              <a:rPr lang="es-UY" dirty="0" smtClean="0"/>
              <a:t>                                                </a:t>
            </a:r>
            <a:endParaRPr lang="es-UY" dirty="0"/>
          </a:p>
          <a:p>
            <a:pPr marL="0" indent="0">
              <a:buNone/>
            </a:pPr>
            <a:r>
              <a:rPr lang="es-UY" b="1" dirty="0"/>
              <a:t>Régimen de sanciones</a:t>
            </a:r>
            <a:r>
              <a:rPr lang="es-UY" dirty="0"/>
              <a:t> </a:t>
            </a:r>
            <a:r>
              <a:rPr lang="es-UY" i="1" dirty="0"/>
              <a:t>por incumplimiento</a:t>
            </a:r>
            <a:r>
              <a:rPr lang="es-UY" dirty="0"/>
              <a:t> del Artículo 22 del Reglamento  </a:t>
            </a:r>
            <a:r>
              <a:rPr lang="es-UY" dirty="0" smtClean="0"/>
              <a:t>General </a:t>
            </a:r>
            <a:r>
              <a:rPr lang="es-UY" dirty="0"/>
              <a:t>de Atraque de Buques del Puerto de Montevideo</a:t>
            </a:r>
            <a:r>
              <a:rPr lang="es-UY" smtClean="0"/>
              <a:t>: </a:t>
            </a:r>
          </a:p>
          <a:p>
            <a:pPr marL="0" indent="0">
              <a:buNone/>
            </a:pPr>
            <a:r>
              <a:rPr lang="es-UY" smtClean="0"/>
              <a:t>A</a:t>
            </a:r>
            <a:r>
              <a:rPr lang="es-UY" dirty="0"/>
              <a:t>) Se sancionará con una </a:t>
            </a:r>
            <a:r>
              <a:rPr lang="es-UY" u="sng" dirty="0"/>
              <a:t>amonestación</a:t>
            </a:r>
            <a:r>
              <a:rPr lang="es-UY" dirty="0"/>
              <a:t> a la Agencia que haya efectuado la omisión de la presentación de la póliza de </a:t>
            </a:r>
            <a:r>
              <a:rPr lang="es-UY" dirty="0" smtClean="0"/>
              <a:t>seguro.</a:t>
            </a:r>
          </a:p>
          <a:p>
            <a:pPr marL="0" indent="0">
              <a:buNone/>
            </a:pPr>
            <a:r>
              <a:rPr lang="es-UY" dirty="0"/>
              <a:t>B) Reiteración de omisión de presentación de </a:t>
            </a:r>
            <a:r>
              <a:rPr lang="es-UY" dirty="0" smtClean="0"/>
              <a:t>póliza= </a:t>
            </a:r>
            <a:r>
              <a:rPr lang="es-UY" dirty="0"/>
              <a:t>Primera reiteración, sanción económica de 100 </a:t>
            </a:r>
            <a:r>
              <a:rPr lang="es-UY" dirty="0" smtClean="0"/>
              <a:t>U.R; </a:t>
            </a:r>
            <a:r>
              <a:rPr lang="es-UY" dirty="0"/>
              <a:t>*  Segunda reiteración, igual sanción económica que en la </a:t>
            </a:r>
            <a:r>
              <a:rPr lang="es-UY" dirty="0" smtClean="0"/>
              <a:t>primera reiteración</a:t>
            </a:r>
            <a:r>
              <a:rPr lang="es-UY" dirty="0"/>
              <a:t>, equivalente a 100 </a:t>
            </a:r>
            <a:r>
              <a:rPr lang="es-UY" dirty="0" smtClean="0"/>
              <a:t>U.R; </a:t>
            </a:r>
            <a:r>
              <a:rPr lang="es-UY" dirty="0"/>
              <a:t>*  Reiteración en tercera instancia, sanción económica de 250 </a:t>
            </a:r>
            <a:r>
              <a:rPr lang="es-UY" dirty="0" smtClean="0"/>
              <a:t>U.R.</a:t>
            </a:r>
          </a:p>
          <a:p>
            <a:pPr marL="0" indent="0">
              <a:buNone/>
            </a:pPr>
            <a:r>
              <a:rPr lang="es-UY" dirty="0"/>
              <a:t>C) Prevalecidas estas etapas de reincidencia en la omisión de presentación de pólizas de seguros, la infracción se considerará falta grave y de acuerdo con los atenuantes la misma oscilará entre las 500 a 700 U.R</a:t>
            </a:r>
            <a:r>
              <a:rPr lang="es-UY" dirty="0" smtClean="0"/>
              <a:t>.</a:t>
            </a:r>
          </a:p>
          <a:p>
            <a:pPr marL="0" indent="0">
              <a:buNone/>
            </a:pPr>
            <a:r>
              <a:rPr lang="es-UY" u="sng" dirty="0" smtClean="0"/>
              <a:t>El </a:t>
            </a:r>
            <a:r>
              <a:rPr lang="es-UY" u="sng" dirty="0"/>
              <a:t>plazo de prescripción de todas las sanciones es de 6 meses</a:t>
            </a:r>
            <a:r>
              <a:rPr lang="es-UY" dirty="0" smtClean="0"/>
              <a:t>.-</a:t>
            </a:r>
            <a:endParaRPr lang="es-UY" dirty="0"/>
          </a:p>
          <a:p>
            <a:endParaRPr lang="es-UY" dirty="0"/>
          </a:p>
        </p:txBody>
      </p:sp>
    </p:spTree>
    <p:extLst>
      <p:ext uri="{BB962C8B-B14F-4D97-AF65-F5344CB8AC3E}">
        <p14:creationId xmlns:p14="http://schemas.microsoft.com/office/powerpoint/2010/main" val="276913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62510"/>
            <a:ext cx="10515600" cy="1325563"/>
          </a:xfrm>
        </p:spPr>
        <p:txBody>
          <a:bodyPr>
            <a:normAutofit fontScale="90000"/>
          </a:bodyPr>
          <a:lstStyle/>
          <a:p>
            <a:r>
              <a:rPr lang="es-UY" dirty="0" smtClean="0"/>
              <a:t>                                </a:t>
            </a:r>
            <a:r>
              <a:rPr lang="es-UY" u="sng" dirty="0" smtClean="0"/>
              <a:t>ANEXO II</a:t>
            </a:r>
            <a:br>
              <a:rPr lang="es-UY" u="sng" dirty="0" smtClean="0"/>
            </a:br>
            <a:r>
              <a:rPr lang="es-UY" dirty="0" smtClean="0"/>
              <a:t>                                </a:t>
            </a:r>
            <a:r>
              <a:rPr lang="es-UY" u="sng" dirty="0" smtClean="0"/>
              <a:t> Glosario</a:t>
            </a:r>
            <a:r>
              <a:rPr lang="es-UY" dirty="0"/>
              <a:t/>
            </a:r>
            <a:br>
              <a:rPr lang="es-UY" dirty="0"/>
            </a:br>
            <a:endParaRPr lang="es-UY" dirty="0"/>
          </a:p>
        </p:txBody>
      </p:sp>
      <p:sp>
        <p:nvSpPr>
          <p:cNvPr id="3" name="Marcador de contenido 2"/>
          <p:cNvSpPr>
            <a:spLocks noGrp="1"/>
          </p:cNvSpPr>
          <p:nvPr>
            <p:ph idx="1"/>
          </p:nvPr>
        </p:nvSpPr>
        <p:spPr>
          <a:xfrm>
            <a:off x="542778" y="1401994"/>
            <a:ext cx="10515600" cy="4351338"/>
          </a:xfrm>
        </p:spPr>
        <p:txBody>
          <a:bodyPr>
            <a:normAutofit fontScale="92500" lnSpcReduction="10000"/>
          </a:bodyPr>
          <a:lstStyle/>
          <a:p>
            <a:r>
              <a:rPr lang="es-UY" b="1" dirty="0"/>
              <a:t>Actualizar</a:t>
            </a:r>
            <a:r>
              <a:rPr lang="es-UY" dirty="0"/>
              <a:t>: Ratificar o rectificar en el sistema informático de la ANP la información comunicada al solicitar atraque.</a:t>
            </a:r>
          </a:p>
          <a:p>
            <a:r>
              <a:rPr lang="es-UY" dirty="0"/>
              <a:t> </a:t>
            </a:r>
            <a:r>
              <a:rPr lang="es-UY" b="1" dirty="0" err="1"/>
              <a:t>ÁOyS</a:t>
            </a:r>
            <a:r>
              <a:rPr lang="es-UY" dirty="0"/>
              <a:t>: Área Operaciones y </a:t>
            </a:r>
            <a:r>
              <a:rPr lang="es-UY" dirty="0" smtClean="0"/>
              <a:t>Servicios.</a:t>
            </a:r>
            <a:endParaRPr lang="es-UY" dirty="0"/>
          </a:p>
          <a:p>
            <a:r>
              <a:rPr lang="es-UY" b="1" dirty="0"/>
              <a:t>Buque de carga</a:t>
            </a:r>
            <a:r>
              <a:rPr lang="es-UY" dirty="0"/>
              <a:t>: Buque dedicado al transporte de cargas: contenedores, </a:t>
            </a:r>
            <a:r>
              <a:rPr lang="es-UY" dirty="0" err="1"/>
              <a:t>graneles</a:t>
            </a:r>
            <a:r>
              <a:rPr lang="es-UY" dirty="0"/>
              <a:t>, vehículos, carga general, </a:t>
            </a:r>
            <a:r>
              <a:rPr lang="es-UY" dirty="0" err="1"/>
              <a:t>etc.No</a:t>
            </a:r>
            <a:r>
              <a:rPr lang="es-UY" dirty="0"/>
              <a:t> incluye pesqueros, buques de guerra, científicos, remolcadores, </a:t>
            </a:r>
            <a:r>
              <a:rPr lang="es-UY" dirty="0" smtClean="0"/>
              <a:t>dragas.</a:t>
            </a:r>
            <a:endParaRPr lang="es-UY" dirty="0"/>
          </a:p>
          <a:p>
            <a:r>
              <a:rPr lang="es-UY" b="1" dirty="0"/>
              <a:t>Carrera</a:t>
            </a:r>
            <a:r>
              <a:rPr lang="es-UY" dirty="0"/>
              <a:t>: Forma de selección entre dos buques con igual prioridad que otorga el mayor derecho a atracar en un muelle determinado al que llega primero al "cuadrante".</a:t>
            </a:r>
          </a:p>
          <a:p>
            <a:r>
              <a:rPr lang="es-UY" b="1" dirty="0"/>
              <a:t>Comunicar</a:t>
            </a:r>
            <a:r>
              <a:rPr lang="es-UY" dirty="0"/>
              <a:t>: Remitir al sistema informático de la ANP la información exigida para solicitar atraque.</a:t>
            </a:r>
          </a:p>
          <a:p>
            <a:endParaRPr lang="es-UY" dirty="0"/>
          </a:p>
        </p:txBody>
      </p:sp>
    </p:spTree>
    <p:extLst>
      <p:ext uri="{BB962C8B-B14F-4D97-AF65-F5344CB8AC3E}">
        <p14:creationId xmlns:p14="http://schemas.microsoft.com/office/powerpoint/2010/main" val="2904747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570914" y="854954"/>
            <a:ext cx="10515600" cy="4351338"/>
          </a:xfrm>
        </p:spPr>
        <p:txBody>
          <a:bodyPr>
            <a:normAutofit fontScale="92500" lnSpcReduction="20000"/>
          </a:bodyPr>
          <a:lstStyle/>
          <a:p>
            <a:r>
              <a:rPr lang="es-UY" b="1"/>
              <a:t>Confirmar:</a:t>
            </a:r>
            <a:r>
              <a:rPr lang="es-UY"/>
              <a:t> Ratificar o rectificar definitivamente en el sistema informático de la ANP la información comunicada y actualizada al solicitar atraque.</a:t>
            </a:r>
          </a:p>
          <a:p>
            <a:r>
              <a:rPr lang="es-UY" b="1" dirty="0"/>
              <a:t>COTEC</a:t>
            </a:r>
            <a:r>
              <a:rPr lang="es-UY" dirty="0"/>
              <a:t>: Comisión Técnica de la Dirección Registral de Marina Mercante.</a:t>
            </a:r>
          </a:p>
          <a:p>
            <a:r>
              <a:rPr lang="es-UY" b="1" dirty="0"/>
              <a:t>CTA</a:t>
            </a:r>
            <a:r>
              <a:rPr lang="es-UY" dirty="0"/>
              <a:t>: Tiempo confirmado de llegada del buque, especificado por fecha y hora de llegada al cuadrante.</a:t>
            </a:r>
          </a:p>
          <a:p>
            <a:r>
              <a:rPr lang="es-UY" b="1" dirty="0"/>
              <a:t>Cuadrante</a:t>
            </a:r>
            <a:r>
              <a:rPr lang="es-UY" dirty="0"/>
              <a:t>: Área limitada por los meridianos 55°30'W y 56°20'W, el paralelo 35°10'S y la costa.</a:t>
            </a:r>
          </a:p>
          <a:p>
            <a:r>
              <a:rPr lang="es-UY" b="1" dirty="0"/>
              <a:t>Decretar</a:t>
            </a:r>
            <a:r>
              <a:rPr lang="es-UY" dirty="0"/>
              <a:t>: Asignar muelles y servicios conexos a través del acto llamado Decreto.</a:t>
            </a:r>
          </a:p>
          <a:p>
            <a:r>
              <a:rPr lang="es-UY" b="1" dirty="0"/>
              <a:t>Decreto</a:t>
            </a:r>
            <a:r>
              <a:rPr lang="es-UY" dirty="0"/>
              <a:t>: Acto en el que el Departamento Montevideo asigna los atraques en presencia de los representantes de buques y terminales portuarias.</a:t>
            </a:r>
          </a:p>
          <a:p>
            <a:r>
              <a:rPr lang="es-UY" b="1" dirty="0"/>
              <a:t>DM</a:t>
            </a:r>
            <a:r>
              <a:rPr lang="es-UY" dirty="0"/>
              <a:t>: Departamento Montevideo del Área Operaciones y Servicios.</a:t>
            </a:r>
          </a:p>
          <a:p>
            <a:endParaRPr lang="es-UY" dirty="0"/>
          </a:p>
        </p:txBody>
      </p:sp>
    </p:spTree>
    <p:extLst>
      <p:ext uri="{BB962C8B-B14F-4D97-AF65-F5344CB8AC3E}">
        <p14:creationId xmlns:p14="http://schemas.microsoft.com/office/powerpoint/2010/main" val="3672265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711591" y="615804"/>
            <a:ext cx="10515600" cy="4351338"/>
          </a:xfrm>
        </p:spPr>
        <p:txBody>
          <a:bodyPr/>
          <a:lstStyle/>
          <a:p>
            <a:pPr marL="0" indent="0">
              <a:buNone/>
            </a:pPr>
            <a:r>
              <a:rPr lang="es-UY" b="1" dirty="0"/>
              <a:t>REGLAMENTO GENERAL de </a:t>
            </a:r>
            <a:r>
              <a:rPr lang="es-UY" b="1" dirty="0" smtClean="0"/>
              <a:t>ATRAQUES </a:t>
            </a:r>
            <a:r>
              <a:rPr lang="es-UY" b="1" dirty="0"/>
              <a:t>de BUQUES </a:t>
            </a:r>
            <a:endParaRPr lang="es-UY" b="1" dirty="0" smtClean="0"/>
          </a:p>
          <a:p>
            <a:pPr marL="0" indent="0">
              <a:buNone/>
            </a:pPr>
            <a:r>
              <a:rPr lang="es-UY" b="1" dirty="0" smtClean="0"/>
              <a:t>PUERTO </a:t>
            </a:r>
            <a:r>
              <a:rPr lang="es-UY" b="1" dirty="0"/>
              <a:t>de </a:t>
            </a:r>
            <a:r>
              <a:rPr lang="es-UY" b="1" dirty="0" smtClean="0"/>
              <a:t>MONTEVIDEO.-</a:t>
            </a:r>
          </a:p>
          <a:p>
            <a:pPr marL="0" indent="0">
              <a:buNone/>
            </a:pPr>
            <a:r>
              <a:rPr lang="es-UY" b="1" dirty="0" smtClean="0"/>
              <a:t>Reglamentación</a:t>
            </a:r>
            <a:endParaRPr lang="es-UY" dirty="0"/>
          </a:p>
          <a:p>
            <a:pPr marL="0" indent="0">
              <a:buNone/>
            </a:pPr>
            <a:endParaRPr lang="es-UY" dirty="0"/>
          </a:p>
          <a:p>
            <a:pPr marL="0" indent="0">
              <a:buNone/>
            </a:pPr>
            <a:r>
              <a:rPr lang="es-UY" b="1" dirty="0" smtClean="0"/>
              <a:t>                                    Decreto </a:t>
            </a:r>
            <a:r>
              <a:rPr lang="es-UY" b="1" dirty="0"/>
              <a:t>115/21</a:t>
            </a:r>
            <a:r>
              <a:rPr lang="es-UY" dirty="0"/>
              <a:t> de </a:t>
            </a:r>
            <a:r>
              <a:rPr lang="es-UY" i="1" u="sng" dirty="0"/>
              <a:t>21/4/21.-</a:t>
            </a:r>
            <a:endParaRPr lang="es-UY" dirty="0"/>
          </a:p>
          <a:p>
            <a:endParaRPr lang="es-UY" dirty="0"/>
          </a:p>
        </p:txBody>
      </p:sp>
    </p:spTree>
    <p:extLst>
      <p:ext uri="{BB962C8B-B14F-4D97-AF65-F5344CB8AC3E}">
        <p14:creationId xmlns:p14="http://schemas.microsoft.com/office/powerpoint/2010/main" val="6320051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fontScale="77500" lnSpcReduction="20000"/>
          </a:bodyPr>
          <a:lstStyle/>
          <a:p>
            <a:r>
              <a:rPr lang="es-UY" b="1" dirty="0"/>
              <a:t>ETA:</a:t>
            </a:r>
            <a:r>
              <a:rPr lang="es-UY" dirty="0"/>
              <a:t> Tiempo estimado de llegada del buque, especificado por fecha y hora de llegada al "cuadrante".</a:t>
            </a:r>
          </a:p>
          <a:p>
            <a:r>
              <a:rPr lang="es-UY" b="1" dirty="0"/>
              <a:t>ETS</a:t>
            </a:r>
            <a:r>
              <a:rPr lang="es-UY" dirty="0"/>
              <a:t>: Tiempo estimado de partida del buque, especificado por fecha y hora de salida desde el muelle.</a:t>
            </a:r>
          </a:p>
          <a:p>
            <a:r>
              <a:rPr lang="es-UY" b="1" dirty="0" err="1"/>
              <a:t>Graneles</a:t>
            </a:r>
            <a:r>
              <a:rPr lang="es-UY" b="1" dirty="0"/>
              <a:t>:</a:t>
            </a:r>
            <a:r>
              <a:rPr lang="es-UY" dirty="0"/>
              <a:t> Cargas que se tiene intención de transportar sin utilizar alguna forma intermedia de contención en un espacio de carga que sea parte de la estructura de un buque o en un tanque instalado fija y permanentemente en el interior de un buque o sobre éste.</a:t>
            </a:r>
          </a:p>
          <a:p>
            <a:r>
              <a:rPr lang="es-UY" b="1" dirty="0"/>
              <a:t>Grúa Móvil</a:t>
            </a:r>
            <a:r>
              <a:rPr lang="es-UY" dirty="0"/>
              <a:t>: Grúa móvil portuaria (Mobile </a:t>
            </a:r>
            <a:r>
              <a:rPr lang="es-UY" dirty="0" err="1"/>
              <a:t>Harbour</a:t>
            </a:r>
            <a:r>
              <a:rPr lang="es-UY" dirty="0"/>
              <a:t> Grane). Opera en la carga y descarga de contenedores (y eventualmente otras cargas) de los buques, desde el muelle.</a:t>
            </a:r>
          </a:p>
          <a:p>
            <a:r>
              <a:rPr lang="es-UY" b="1" dirty="0"/>
              <a:t>Mediterránea</a:t>
            </a:r>
            <a:r>
              <a:rPr lang="es-UY" dirty="0"/>
              <a:t>: Atraque con la eslora del buque perpendicular al frente del muelle</a:t>
            </a:r>
            <a:r>
              <a:rPr lang="es-UY" dirty="0" smtClean="0"/>
              <a:t>.</a:t>
            </a:r>
            <a:r>
              <a:rPr lang="es-UY" b="1" dirty="0"/>
              <a:t> </a:t>
            </a:r>
            <a:r>
              <a:rPr lang="es-UY" b="1" dirty="0" smtClean="0"/>
              <a:t> </a:t>
            </a:r>
          </a:p>
          <a:p>
            <a:r>
              <a:rPr lang="es-UY" b="1" dirty="0" smtClean="0"/>
              <a:t>OPB</a:t>
            </a:r>
            <a:r>
              <a:rPr lang="es-UY" dirty="0"/>
              <a:t>:  Oficial de Protección del Buque de acuerdo con el código PBIP.</a:t>
            </a:r>
          </a:p>
          <a:p>
            <a:r>
              <a:rPr lang="es-UY" b="1" dirty="0"/>
              <a:t>OPIP:</a:t>
            </a:r>
            <a:r>
              <a:rPr lang="es-UY" dirty="0"/>
              <a:t> Oficial de Protección de la Instalación Portuaria de acuerdo con el código </a:t>
            </a:r>
            <a:r>
              <a:rPr lang="es-UY" dirty="0" smtClean="0"/>
              <a:t>PBIP.</a:t>
            </a:r>
            <a:endParaRPr lang="es-UY" dirty="0"/>
          </a:p>
          <a:p>
            <a:endParaRPr lang="es-UY" dirty="0" smtClean="0"/>
          </a:p>
          <a:p>
            <a:endParaRPr lang="es-UY" dirty="0"/>
          </a:p>
          <a:p>
            <a:endParaRPr lang="es-UY" dirty="0"/>
          </a:p>
        </p:txBody>
      </p:sp>
    </p:spTree>
    <p:extLst>
      <p:ext uri="{BB962C8B-B14F-4D97-AF65-F5344CB8AC3E}">
        <p14:creationId xmlns:p14="http://schemas.microsoft.com/office/powerpoint/2010/main" val="1439324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711590" y="1027906"/>
            <a:ext cx="10515600" cy="4351338"/>
          </a:xfrm>
        </p:spPr>
        <p:txBody>
          <a:bodyPr>
            <a:normAutofit fontScale="85000" lnSpcReduction="20000"/>
          </a:bodyPr>
          <a:lstStyle/>
          <a:p>
            <a:r>
              <a:rPr lang="es-UY" b="1" dirty="0"/>
              <a:t> OSRO</a:t>
            </a:r>
            <a:r>
              <a:rPr lang="es-UY" dirty="0"/>
              <a:t>: </a:t>
            </a:r>
            <a:r>
              <a:rPr lang="es-UY" dirty="0" err="1"/>
              <a:t>Oil</a:t>
            </a:r>
            <a:r>
              <a:rPr lang="es-UY" dirty="0"/>
              <a:t> </a:t>
            </a:r>
            <a:r>
              <a:rPr lang="es-UY" dirty="0" err="1"/>
              <a:t>Spill</a:t>
            </a:r>
            <a:r>
              <a:rPr lang="es-UY" dirty="0"/>
              <a:t> Response </a:t>
            </a:r>
            <a:r>
              <a:rPr lang="es-UY" dirty="0" err="1"/>
              <a:t>Organization</a:t>
            </a:r>
            <a:r>
              <a:rPr lang="es-UY" dirty="0"/>
              <a:t> (Organización reconocida para derrames de hidrocarburos</a:t>
            </a:r>
            <a:r>
              <a:rPr lang="es-UY" dirty="0" smtClean="0"/>
              <a:t>).</a:t>
            </a:r>
            <a:endParaRPr lang="es-UY" dirty="0"/>
          </a:p>
          <a:p>
            <a:r>
              <a:rPr lang="es-UY" b="1" dirty="0"/>
              <a:t>Prioridad</a:t>
            </a:r>
            <a:r>
              <a:rPr lang="es-UY" dirty="0"/>
              <a:t>: Primacía con que se otorga la ocupación de un muelle según el tipo de buque y su operativa.</a:t>
            </a:r>
          </a:p>
          <a:p>
            <a:r>
              <a:rPr lang="es-UY" b="1" dirty="0"/>
              <a:t>P&amp;I:</a:t>
            </a:r>
            <a:r>
              <a:rPr lang="es-UY" dirty="0"/>
              <a:t> Protección e Indemnización. Póliza emitida por compañías y/o clubes aseguradores.</a:t>
            </a:r>
          </a:p>
          <a:p>
            <a:r>
              <a:rPr lang="es-UY" b="1" dirty="0"/>
              <a:t>Rada Portuaria</a:t>
            </a:r>
            <a:r>
              <a:rPr lang="es-UY" dirty="0"/>
              <a:t>: Superficie de aguas comprendidas entre la línea que enfila la Punta Brava con la Punta Yeguas y la costa, hasta la línea de arrumbamiento de la Cabeza Norte de la Escollera del Oeste con la Punta del Rodeo en la Ribera del Cerro.</a:t>
            </a:r>
          </a:p>
          <a:p>
            <a:r>
              <a:rPr lang="es-UY" b="1" dirty="0"/>
              <a:t>Removidos</a:t>
            </a:r>
            <a:r>
              <a:rPr lang="es-UY" dirty="0"/>
              <a:t>: Contenedores u otras cargas que se reubican en la misma embarcación.</a:t>
            </a:r>
          </a:p>
          <a:p>
            <a:r>
              <a:rPr lang="es-UY" b="1" dirty="0"/>
              <a:t>Servicio regular:</a:t>
            </a:r>
            <a:r>
              <a:rPr lang="es-UY" dirty="0"/>
              <a:t> Incluye a los buques que navegan bajo un programa determinado y cíclico de escalas en el Puerto de Montevideo.</a:t>
            </a:r>
          </a:p>
          <a:p>
            <a:endParaRPr lang="es-UY" dirty="0"/>
          </a:p>
          <a:p>
            <a:endParaRPr lang="es-UY" dirty="0"/>
          </a:p>
        </p:txBody>
      </p:sp>
    </p:spTree>
    <p:extLst>
      <p:ext uri="{BB962C8B-B14F-4D97-AF65-F5344CB8AC3E}">
        <p14:creationId xmlns:p14="http://schemas.microsoft.com/office/powerpoint/2010/main" val="9947787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p:txBody>
          <a:bodyPr/>
          <a:lstStyle/>
          <a:p>
            <a:endParaRPr lang="es-UY"/>
          </a:p>
        </p:txBody>
      </p:sp>
    </p:spTree>
    <p:extLst>
      <p:ext uri="{BB962C8B-B14F-4D97-AF65-F5344CB8AC3E}">
        <p14:creationId xmlns:p14="http://schemas.microsoft.com/office/powerpoint/2010/main" val="20844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739726" y="869022"/>
            <a:ext cx="10515600" cy="4351338"/>
          </a:xfrm>
        </p:spPr>
        <p:txBody>
          <a:bodyPr>
            <a:normAutofit fontScale="85000" lnSpcReduction="20000"/>
          </a:bodyPr>
          <a:lstStyle/>
          <a:p>
            <a:pPr marL="0" indent="0">
              <a:buNone/>
            </a:pPr>
            <a:r>
              <a:rPr lang="es-UY" dirty="0" smtClean="0"/>
              <a:t>Artículo </a:t>
            </a:r>
            <a:r>
              <a:rPr lang="es-UY" dirty="0"/>
              <a:t>1.- (</a:t>
            </a:r>
            <a:r>
              <a:rPr lang="es-UY" b="1" dirty="0"/>
              <a:t>Decreto</a:t>
            </a:r>
            <a:r>
              <a:rPr lang="es-UY" dirty="0"/>
              <a:t>).-                                                                                    </a:t>
            </a:r>
            <a:r>
              <a:rPr lang="es-UY" dirty="0" smtClean="0"/>
              <a:t>                              Los </a:t>
            </a:r>
            <a:r>
              <a:rPr lang="es-UY" dirty="0"/>
              <a:t>buques que operen en el Puerto de Montevideo deben utilizar los muelles y boyas asignados por el Departamento Montevideo (DM) del Área Operaciones y Servicios (</a:t>
            </a:r>
            <a:r>
              <a:rPr lang="es-UY" dirty="0" err="1"/>
              <a:t>ÁOyS</a:t>
            </a:r>
            <a:r>
              <a:rPr lang="es-UY" dirty="0"/>
              <a:t>) de la Administración Nacional de Puertos (ANP). Dicha asignación se efectuará en virtud de un acto, denominado decreto, dictado conforme a las reglas que aquí se establecen.</a:t>
            </a:r>
          </a:p>
          <a:p>
            <a:pPr marL="0" indent="0">
              <a:buNone/>
            </a:pPr>
            <a:r>
              <a:rPr lang="es-UY" i="1" dirty="0"/>
              <a:t>Esas reglas se regirán</a:t>
            </a:r>
            <a:r>
              <a:rPr lang="es-UY" dirty="0"/>
              <a:t>, entre otros, por </a:t>
            </a:r>
            <a:r>
              <a:rPr lang="es-UY" b="1" dirty="0"/>
              <a:t>dos principios fundamentales</a:t>
            </a:r>
            <a:r>
              <a:rPr lang="es-UY" dirty="0"/>
              <a:t>:           </a:t>
            </a:r>
            <a:r>
              <a:rPr lang="es-UY" dirty="0" smtClean="0"/>
              <a:t>            a</a:t>
            </a:r>
            <a:r>
              <a:rPr lang="es-UY" dirty="0"/>
              <a:t>) el de "</a:t>
            </a:r>
            <a:r>
              <a:rPr lang="es-UY" b="1" dirty="0"/>
              <a:t>servicio empezado, servicio terminado</a:t>
            </a:r>
            <a:r>
              <a:rPr lang="es-UY" dirty="0"/>
              <a:t>", que implica la </a:t>
            </a:r>
            <a:r>
              <a:rPr lang="es-UY" dirty="0" smtClean="0"/>
              <a:t>continuidad </a:t>
            </a:r>
            <a:r>
              <a:rPr lang="es-UY" dirty="0"/>
              <a:t>de los servicios desde su inicio hasta su </a:t>
            </a:r>
            <a:r>
              <a:rPr lang="es-UY" dirty="0" smtClean="0"/>
              <a:t>finalización </a:t>
            </a:r>
            <a:r>
              <a:rPr lang="es-UY" dirty="0"/>
              <a:t>(artículo 14 de la ley 16.246, de 8 de abril de 1992 y artículo 1° del Reglamento de la Ley de Puertos 16.246, de 8 de abril de 1992, aprobado por el artículo 1° del decreto 412/92, de 1° de setiembre de 1992); </a:t>
            </a:r>
            <a:r>
              <a:rPr lang="es-UY" dirty="0" smtClean="0"/>
              <a:t>b</a:t>
            </a:r>
            <a:r>
              <a:rPr lang="es-UY" dirty="0"/>
              <a:t>) </a:t>
            </a:r>
            <a:r>
              <a:rPr lang="es-UY" b="1" dirty="0"/>
              <a:t>el de prohibición de exclusividad en el uso de muelles por parte de      armadores, representante u operador</a:t>
            </a:r>
            <a:r>
              <a:rPr lang="es-UY" dirty="0"/>
              <a:t>, conforme a lo dispuesto por la ley  16.246, de 8 de abril de 1992 y sus reglamentos de ejecución, en especial el decreto 183/94, de 20 de abril de 1994.</a:t>
            </a:r>
          </a:p>
        </p:txBody>
      </p:sp>
    </p:spTree>
    <p:extLst>
      <p:ext uri="{BB962C8B-B14F-4D97-AF65-F5344CB8AC3E}">
        <p14:creationId xmlns:p14="http://schemas.microsoft.com/office/powerpoint/2010/main" val="1527777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711590" y="714277"/>
            <a:ext cx="10515600" cy="4351338"/>
          </a:xfrm>
        </p:spPr>
        <p:txBody>
          <a:bodyPr>
            <a:normAutofit fontScale="92500" lnSpcReduction="10000"/>
          </a:bodyPr>
          <a:lstStyle/>
          <a:p>
            <a:pPr marL="0" indent="0">
              <a:buNone/>
            </a:pPr>
            <a:r>
              <a:rPr lang="es-UY" dirty="0"/>
              <a:t>Artículo 2.- (</a:t>
            </a:r>
            <a:r>
              <a:rPr lang="es-UY" b="1" dirty="0"/>
              <a:t>Representante del buque</a:t>
            </a:r>
            <a:r>
              <a:rPr lang="es-UY" dirty="0"/>
              <a:t>).-                                                               El propietario, armador o agente del buque deberá comunicar a la autoridad portuaria el nombre de quién se desempeñará como representante del buque, lo que se incluirá en el decreto correspondiente, con indicación de titular, primer suplente y segundo suplente. El representante del buque deberá identificar ante la ANP al armador del buque y presentar la documentación que acredite su representación cada vez que la ANP lo disponga.</a:t>
            </a:r>
          </a:p>
          <a:p>
            <a:pPr marL="0" indent="0">
              <a:buNone/>
            </a:pPr>
            <a:r>
              <a:rPr lang="es-UY" dirty="0"/>
              <a:t>Artículo 3.- (</a:t>
            </a:r>
            <a:r>
              <a:rPr lang="es-UY" b="1" dirty="0"/>
              <a:t>Representante de Terminal Portuaria</a:t>
            </a:r>
            <a:r>
              <a:rPr lang="es-UY" dirty="0"/>
              <a:t>).-                                          Los concesionarios de terminales portuarias deberán comunicar a las autoridades portuarias competentes, lo que se incluirá en el decreto correspondiente, el nombre de quién se desempeñará como representante de la terminal, con indicación de titular, primer suplente y segundo suplente.</a:t>
            </a:r>
          </a:p>
          <a:p>
            <a:endParaRPr lang="es-UY" dirty="0"/>
          </a:p>
        </p:txBody>
      </p:sp>
    </p:spTree>
    <p:extLst>
      <p:ext uri="{BB962C8B-B14F-4D97-AF65-F5344CB8AC3E}">
        <p14:creationId xmlns:p14="http://schemas.microsoft.com/office/powerpoint/2010/main" val="1779276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897157"/>
            <a:ext cx="10515600" cy="4351338"/>
          </a:xfrm>
        </p:spPr>
        <p:txBody>
          <a:bodyPr>
            <a:normAutofit fontScale="92500" lnSpcReduction="10000"/>
          </a:bodyPr>
          <a:lstStyle/>
          <a:p>
            <a:pPr marL="0" indent="0">
              <a:buNone/>
            </a:pPr>
            <a:r>
              <a:rPr lang="es-UY" dirty="0"/>
              <a:t>Artículo 4.- (</a:t>
            </a:r>
            <a:r>
              <a:rPr lang="es-UY" b="1" dirty="0"/>
              <a:t>Comunicación de Tiempos estimados</a:t>
            </a:r>
            <a:r>
              <a:rPr lang="es-UY" dirty="0"/>
              <a:t>)-.                                        Al efecto de la programación de la operativa portuaria, el representante del buque debe comunicar el tiempo estimado de llegada (ETA) y el tiempo estimado de salida (ETS) en el Sistema de Gestión Portuaria con una antelación no menor a los 7 (siete) días. Si se trata de un buque proveniente de un Estado Parte del Mercosur la comunicación tendrá lugar en un plazo no menor a los 3 (tres) días. En caso de realizarse un cambio de agencia, la nueva escala mantendrá la fecha de la anterior a los efectos del régimen de prioridades. La información debe ser actualizada por el representante del buque 48 horas antes del ETA y confirmada antes del decreto correspondiente. El incumplimiento de estas comunicaciones en tiempo y forma determinará la pérdida de derecho de prioridad según el régimen establecido en los artículos 12 y 15 del presente </a:t>
            </a:r>
            <a:r>
              <a:rPr lang="es-UY" dirty="0" smtClean="0"/>
              <a:t>reglamento.</a:t>
            </a:r>
            <a:endParaRPr lang="es-UY" dirty="0"/>
          </a:p>
        </p:txBody>
      </p:sp>
    </p:spTree>
    <p:extLst>
      <p:ext uri="{BB962C8B-B14F-4D97-AF65-F5344CB8AC3E}">
        <p14:creationId xmlns:p14="http://schemas.microsoft.com/office/powerpoint/2010/main" val="2842299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911225"/>
            <a:ext cx="10515600" cy="4351338"/>
          </a:xfrm>
        </p:spPr>
        <p:txBody>
          <a:bodyPr>
            <a:normAutofit fontScale="92500"/>
          </a:bodyPr>
          <a:lstStyle/>
          <a:p>
            <a:pPr marL="0" indent="0">
              <a:buNone/>
            </a:pPr>
            <a:r>
              <a:rPr lang="es-UY" dirty="0"/>
              <a:t>Artículo 5.- (</a:t>
            </a:r>
            <a:r>
              <a:rPr lang="es-UY" b="1" dirty="0"/>
              <a:t>Información a proporcionar</a:t>
            </a:r>
            <a:r>
              <a:rPr lang="es-UY" dirty="0"/>
              <a:t>).-                                                        Al actualizar la información el representante del buque debe proporcionar los datos y documentos que dispone el Art. 60 del decreto 183/94, de 20 de abril de 1994, en particular</a:t>
            </a:r>
            <a:r>
              <a:rPr lang="es-UY" dirty="0" smtClean="0"/>
              <a:t>: manifiesto de cargas, bultos, equipos, calados, 10 puertos anteriores, puerto de destino, operaciones y reparaciones previstas, buque pesquero extranjero, entre otros.</a:t>
            </a:r>
          </a:p>
          <a:p>
            <a:pPr marL="0" indent="0">
              <a:buNone/>
            </a:pPr>
            <a:r>
              <a:rPr lang="es-UY" dirty="0"/>
              <a:t>Artículo 6.- (</a:t>
            </a:r>
            <a:r>
              <a:rPr lang="es-UY" b="1" dirty="0"/>
              <a:t>Información de la carga a embarcar</a:t>
            </a:r>
            <a:r>
              <a:rPr lang="es-UY" dirty="0"/>
              <a:t>).-                                           Con una anticipación de 24 horas al tiempo de llegada </a:t>
            </a:r>
            <a:r>
              <a:rPr lang="es-UY" dirty="0" smtClean="0"/>
              <a:t>confirmado.</a:t>
            </a:r>
          </a:p>
          <a:p>
            <a:pPr marL="0" indent="0">
              <a:buNone/>
            </a:pPr>
            <a:r>
              <a:rPr lang="es-UY" dirty="0"/>
              <a:t>Artículo 7.- (</a:t>
            </a:r>
            <a:r>
              <a:rPr lang="es-UY" b="1" dirty="0"/>
              <a:t>Operaciones adicionales</a:t>
            </a:r>
            <a:r>
              <a:rPr lang="es-UY" dirty="0"/>
              <a:t>).- Cualquier operación de embarque adicional a las confirmadas sólo podrá ser realizada si se autoriza considerando la demanda del muelle asignado.</a:t>
            </a:r>
          </a:p>
          <a:p>
            <a:pPr marL="0" indent="0">
              <a:buNone/>
            </a:pPr>
            <a:endParaRPr lang="es-UY" dirty="0"/>
          </a:p>
          <a:p>
            <a:endParaRPr lang="es-UY" dirty="0"/>
          </a:p>
        </p:txBody>
      </p:sp>
    </p:spTree>
    <p:extLst>
      <p:ext uri="{BB962C8B-B14F-4D97-AF65-F5344CB8AC3E}">
        <p14:creationId xmlns:p14="http://schemas.microsoft.com/office/powerpoint/2010/main" val="1320591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489194"/>
            <a:ext cx="10515600" cy="4351338"/>
          </a:xfrm>
        </p:spPr>
        <p:txBody>
          <a:bodyPr>
            <a:normAutofit fontScale="92500" lnSpcReduction="10000"/>
          </a:bodyPr>
          <a:lstStyle/>
          <a:p>
            <a:pPr marL="0" indent="0">
              <a:buNone/>
            </a:pPr>
            <a:r>
              <a:rPr lang="es-UY" dirty="0"/>
              <a:t>Artículo 8.- (</a:t>
            </a:r>
            <a:r>
              <a:rPr lang="es-UY" b="1" dirty="0"/>
              <a:t>Realización de Decretos</a:t>
            </a:r>
            <a:r>
              <a:rPr lang="es-UY" dirty="0"/>
              <a:t>).-                                                   </a:t>
            </a:r>
            <a:r>
              <a:rPr lang="es-UY" dirty="0" smtClean="0"/>
              <a:t>                 Todos </a:t>
            </a:r>
            <a:r>
              <a:rPr lang="es-UY" dirty="0"/>
              <a:t>los días, excepto domingos y feriados no laborables, el Departamento Montevideo asignará el atraque donde operará cada buque con CTA anterior al siguiente </a:t>
            </a:r>
            <a:r>
              <a:rPr lang="es-UY" dirty="0" smtClean="0"/>
              <a:t>decreto.</a:t>
            </a:r>
          </a:p>
          <a:p>
            <a:pPr marL="0" indent="0">
              <a:buNone/>
            </a:pPr>
            <a:r>
              <a:rPr lang="es-UY" dirty="0"/>
              <a:t>Artículo 9.- (</a:t>
            </a:r>
            <a:r>
              <a:rPr lang="es-UY" b="1" dirty="0"/>
              <a:t>Labrado de Acta</a:t>
            </a:r>
            <a:r>
              <a:rPr lang="es-UY" dirty="0"/>
              <a:t>).- </a:t>
            </a:r>
            <a:r>
              <a:rPr lang="es-UY" dirty="0" smtClean="0"/>
              <a:t>                                                                                     La </a:t>
            </a:r>
            <a:r>
              <a:rPr lang="es-UY" dirty="0"/>
              <a:t>asignación de atraques se realizará con la presencia de los representantes de los buques y representantes de las terminales concedidas, labrándose un acta que debe ser refrendada por un mínimo de dos representantes de buques, siendo obligatoria para todos. </a:t>
            </a:r>
            <a:endParaRPr lang="es-UY" dirty="0" smtClean="0"/>
          </a:p>
          <a:p>
            <a:pPr marL="0" indent="0">
              <a:buNone/>
            </a:pPr>
            <a:r>
              <a:rPr lang="es-UY" dirty="0" smtClean="0"/>
              <a:t>Artículo </a:t>
            </a:r>
            <a:r>
              <a:rPr lang="es-UY" dirty="0"/>
              <a:t>12.- (</a:t>
            </a:r>
            <a:r>
              <a:rPr lang="es-UY" b="1" dirty="0"/>
              <a:t>Régimen de prioridades de atraque</a:t>
            </a:r>
            <a:r>
              <a:rPr lang="es-UY" dirty="0"/>
              <a:t>).- </a:t>
            </a:r>
            <a:r>
              <a:rPr lang="es-UY" dirty="0" smtClean="0"/>
              <a:t>                                         Los </a:t>
            </a:r>
            <a:r>
              <a:rPr lang="es-UY" dirty="0"/>
              <a:t>buques de cabotaje de bandera Nacional, Paraguaya o Boliviana tendrán una prioridad de atraque de 6 horas frente a buques extranjeros de </a:t>
            </a:r>
            <a:r>
              <a:rPr lang="es-UY" dirty="0" smtClean="0"/>
              <a:t>cabotaje.</a:t>
            </a:r>
          </a:p>
          <a:p>
            <a:endParaRPr lang="es-UY" dirty="0"/>
          </a:p>
        </p:txBody>
      </p:sp>
    </p:spTree>
    <p:extLst>
      <p:ext uri="{BB962C8B-B14F-4D97-AF65-F5344CB8AC3E}">
        <p14:creationId xmlns:p14="http://schemas.microsoft.com/office/powerpoint/2010/main" val="2888330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605876"/>
            <a:ext cx="10515600" cy="4351338"/>
          </a:xfrm>
        </p:spPr>
        <p:txBody>
          <a:bodyPr>
            <a:normAutofit fontScale="92500" lnSpcReduction="20000"/>
          </a:bodyPr>
          <a:lstStyle/>
          <a:p>
            <a:pPr marL="0" indent="0">
              <a:buNone/>
            </a:pPr>
            <a:r>
              <a:rPr lang="es-UY" dirty="0"/>
              <a:t>Artículo 13.- (</a:t>
            </a:r>
            <a:r>
              <a:rPr lang="es-UY" b="1" dirty="0"/>
              <a:t>Atraque de Buques Cruceros</a:t>
            </a:r>
            <a:r>
              <a:rPr lang="es-UY" dirty="0"/>
              <a:t>).- </a:t>
            </a:r>
            <a:r>
              <a:rPr lang="es-UY" dirty="0" smtClean="0"/>
              <a:t>                                                                       Se </a:t>
            </a:r>
            <a:r>
              <a:rPr lang="es-UY" dirty="0"/>
              <a:t>reservará lugar hasta para dos buques por día sin determinarse el atraque a </a:t>
            </a:r>
            <a:r>
              <a:rPr lang="es-UY" dirty="0" smtClean="0"/>
              <a:t>utilizar, </a:t>
            </a:r>
            <a:r>
              <a:rPr lang="es-UY" dirty="0" err="1" smtClean="0"/>
              <a:t>centralizandose</a:t>
            </a:r>
            <a:r>
              <a:rPr lang="es-UY" dirty="0" smtClean="0"/>
              <a:t> </a:t>
            </a:r>
            <a:r>
              <a:rPr lang="es-UY" dirty="0"/>
              <a:t>prioritariamente en el sector de los atraques 1 y </a:t>
            </a:r>
            <a:r>
              <a:rPr lang="es-UY" dirty="0" smtClean="0"/>
              <a:t>2, siendo </a:t>
            </a:r>
            <a:r>
              <a:rPr lang="es-UY" dirty="0"/>
              <a:t>de cargo y responsabilidad del </a:t>
            </a:r>
            <a:r>
              <a:rPr lang="es-UY" dirty="0" smtClean="0"/>
              <a:t>representante</a:t>
            </a:r>
            <a:r>
              <a:rPr lang="es-UY" dirty="0"/>
              <a:t>, el retiro en autobuses, u otros vehículos de similares características, de todo el personal y pasajeros que no tomen excursiones, quedando expresamente prohibido el desplazamiento peatonal por áreas </a:t>
            </a:r>
            <a:r>
              <a:rPr lang="es-UY" dirty="0" smtClean="0"/>
              <a:t>operativas.</a:t>
            </a:r>
            <a:r>
              <a:rPr lang="es-UY" dirty="0"/>
              <a:t> La permanencia máxima en puerto de un buque crucero no debe superar las 36 horas, a menos que ello no interfiera con la operativa prevista para el atraque ocupado. </a:t>
            </a:r>
            <a:endParaRPr lang="es-UY" dirty="0" smtClean="0"/>
          </a:p>
          <a:p>
            <a:pPr marL="0" indent="0">
              <a:buNone/>
            </a:pPr>
            <a:r>
              <a:rPr lang="es-UY" dirty="0"/>
              <a:t>Artículo 14.- (</a:t>
            </a:r>
            <a:r>
              <a:rPr lang="es-UY" b="1" dirty="0"/>
              <a:t>Atraque de Buques </a:t>
            </a:r>
            <a:r>
              <a:rPr lang="es-UY" b="1" dirty="0" smtClean="0"/>
              <a:t>Portacontenedores).-                                                </a:t>
            </a:r>
            <a:r>
              <a:rPr lang="es-UY" dirty="0" smtClean="0"/>
              <a:t>La </a:t>
            </a:r>
            <a:r>
              <a:rPr lang="es-UY" dirty="0"/>
              <a:t>ANP deberá priorizar el atraque de buques y barcazas portacontenedores en la terminal especializada y solo podrá decretar los mismos en los muelles multipropósito en caso de que la Terminal Especializada se encuentre ocupada durante el </a:t>
            </a:r>
            <a:r>
              <a:rPr lang="es-UY" dirty="0" smtClean="0"/>
              <a:t>período </a:t>
            </a:r>
            <a:r>
              <a:rPr lang="es-UY" dirty="0"/>
              <a:t>de 24 horas siguientes al decreto.</a:t>
            </a:r>
          </a:p>
          <a:p>
            <a:endParaRPr lang="es-UY" dirty="0"/>
          </a:p>
        </p:txBody>
      </p:sp>
    </p:spTree>
    <p:extLst>
      <p:ext uri="{BB962C8B-B14F-4D97-AF65-F5344CB8AC3E}">
        <p14:creationId xmlns:p14="http://schemas.microsoft.com/office/powerpoint/2010/main" val="4267507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365125"/>
            <a:ext cx="10515600" cy="4351338"/>
          </a:xfrm>
        </p:spPr>
        <p:txBody>
          <a:bodyPr>
            <a:normAutofit fontScale="85000" lnSpcReduction="20000"/>
          </a:bodyPr>
          <a:lstStyle/>
          <a:p>
            <a:pPr marL="0" indent="0">
              <a:buNone/>
            </a:pPr>
            <a:r>
              <a:rPr lang="es-UY" dirty="0"/>
              <a:t>Artículo 16.- (</a:t>
            </a:r>
            <a:r>
              <a:rPr lang="es-UY" b="1" dirty="0"/>
              <a:t>Atraques Precarios</a:t>
            </a:r>
            <a:r>
              <a:rPr lang="es-UY" dirty="0"/>
              <a:t>).-                                                          </a:t>
            </a:r>
            <a:r>
              <a:rPr lang="es-UY" dirty="0" smtClean="0"/>
              <a:t>                  Para Los </a:t>
            </a:r>
            <a:r>
              <a:rPr lang="es-UY" dirty="0"/>
              <a:t>buques que utilicen este régimen, su representante deberá coordinar todos los actores que intervendrán (prácticos, remolcadores, amarradores, limpieza de muelle, </a:t>
            </a:r>
            <a:r>
              <a:rPr lang="es-UY" dirty="0" smtClean="0"/>
              <a:t>otros), </a:t>
            </a:r>
            <a:r>
              <a:rPr lang="es-UY" dirty="0"/>
              <a:t>a fin de dejar el muelle libre 2 (dos) horas antes del CTA declarado por el buque que lo desplaza, siendo de su </a:t>
            </a:r>
            <a:r>
              <a:rPr lang="es-UY" dirty="0" smtClean="0"/>
              <a:t>cargo </a:t>
            </a:r>
            <a:r>
              <a:rPr lang="es-UY" dirty="0"/>
              <a:t>los costos que se originen por desatracar el </a:t>
            </a:r>
            <a:r>
              <a:rPr lang="es-UY" dirty="0" smtClean="0"/>
              <a:t>buque.</a:t>
            </a:r>
          </a:p>
          <a:p>
            <a:pPr marL="0" indent="0">
              <a:buNone/>
            </a:pPr>
            <a:r>
              <a:rPr lang="es-UY" dirty="0"/>
              <a:t>Todos los buques pesqueros serán decretados con atraques precarios, salvo los que tengan una operación de descarga de más de 500 </a:t>
            </a:r>
            <a:r>
              <a:rPr lang="es-UY" dirty="0" smtClean="0"/>
              <a:t>T.</a:t>
            </a:r>
          </a:p>
          <a:p>
            <a:pPr marL="0" indent="0">
              <a:buNone/>
            </a:pPr>
            <a:r>
              <a:rPr lang="es-UY" dirty="0"/>
              <a:t>Artículo 17.- (</a:t>
            </a:r>
            <a:r>
              <a:rPr lang="es-UY" b="1" dirty="0"/>
              <a:t>Pérdida de la prioridad</a:t>
            </a:r>
            <a:r>
              <a:rPr lang="es-UY" dirty="0"/>
              <a:t>).-                                                       </a:t>
            </a:r>
            <a:r>
              <a:rPr lang="es-UY" dirty="0" smtClean="0"/>
              <a:t>                      Cualquiera </a:t>
            </a:r>
            <a:r>
              <a:rPr lang="es-UY" dirty="0"/>
              <a:t>sea el caso, una demora en arribar al "cuadrante" mayor a las 3 (tres) horas desde el CTA declarado, implicará que el buque decretado sea desplazado por el que le sigue en orden de </a:t>
            </a:r>
            <a:r>
              <a:rPr lang="es-UY" dirty="0" smtClean="0"/>
              <a:t>prioridad.</a:t>
            </a:r>
          </a:p>
          <a:p>
            <a:pPr marL="0" indent="0">
              <a:buNone/>
            </a:pPr>
            <a:r>
              <a:rPr lang="es-UY" dirty="0"/>
              <a:t>Artículo 18.- (</a:t>
            </a:r>
            <a:r>
              <a:rPr lang="es-UY" b="1" dirty="0"/>
              <a:t>Cobro de Muellaje por Incumplimiento</a:t>
            </a:r>
            <a:r>
              <a:rPr lang="es-UY" dirty="0"/>
              <a:t>).-                                 </a:t>
            </a:r>
            <a:r>
              <a:rPr lang="es-UY" dirty="0" smtClean="0"/>
              <a:t>                     Los </a:t>
            </a:r>
            <a:r>
              <a:rPr lang="es-UY" dirty="0"/>
              <a:t>buques que no cumplan el CTA declarado, deberán pagar la tarifa completa del muelle correspondiente, desde el CTA incumplido hasta su llegada efectiva a muelle </a:t>
            </a:r>
          </a:p>
        </p:txBody>
      </p:sp>
    </p:spTree>
    <p:extLst>
      <p:ext uri="{BB962C8B-B14F-4D97-AF65-F5344CB8AC3E}">
        <p14:creationId xmlns:p14="http://schemas.microsoft.com/office/powerpoint/2010/main" val="3879143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2804</Words>
  <Application>Microsoft Office PowerPoint</Application>
  <PresentationFormat>Panorámica</PresentationFormat>
  <Paragraphs>75</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Arial</vt:lpstr>
      <vt:lpstr>Calibri</vt:lpstr>
      <vt:lpstr>Calibri Light</vt:lpstr>
      <vt:lpstr>Tema de Office</vt:lpstr>
      <vt:lpstr>PUERTOS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Anexo I</vt:lpstr>
      <vt:lpstr>                                ANEXO II                                  Glosario </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PUERTOS</dc:title>
  <dc:creator>Usuario</dc:creator>
  <cp:lastModifiedBy>Usuario</cp:lastModifiedBy>
  <cp:revision>9</cp:revision>
  <dcterms:created xsi:type="dcterms:W3CDTF">2024-09-27T17:10:00Z</dcterms:created>
  <dcterms:modified xsi:type="dcterms:W3CDTF">2024-09-27T22:14:36Z</dcterms:modified>
</cp:coreProperties>
</file>