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f8f14a9d2c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gf8f14a9d2c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32ff8b346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32ff8b34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d441399b4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d441399b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f8f14a9d2c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gf8f14a9d2c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f8f14a9d2c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gf8f14a9d2c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fd441399b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gfd441399b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d441399b4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gfd441399b4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918d5671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918d567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ES"/>
              <a:t>El primer caso cumple A y B pero no cumple C ya que el rango es de 13,7%.</a:t>
            </a:r>
            <a:endParaRPr/>
          </a:p>
          <a:p>
            <a:pPr indent="0" lvl="0" marL="0" rtl="0" algn="l">
              <a:spcBef>
                <a:spcPts val="0"/>
              </a:spcBef>
              <a:spcAft>
                <a:spcPts val="0"/>
              </a:spcAft>
              <a:buNone/>
            </a:pPr>
            <a:r>
              <a:rPr lang="es-ES"/>
              <a:t>El segundo caso cumple A y C (rango 7.7%) pero no cumple B ya que la de más alta supera en 4% la PMTA</a:t>
            </a:r>
            <a:endParaRPr/>
          </a:p>
          <a:p>
            <a:pPr indent="0" lvl="0" marL="0" rtl="0" algn="l">
              <a:spcBef>
                <a:spcPts val="0"/>
              </a:spcBef>
              <a:spcAft>
                <a:spcPts val="0"/>
              </a:spcAft>
              <a:buNone/>
            </a:pPr>
            <a:r>
              <a:rPr lang="es-ES"/>
              <a:t>El tercer caso cumple las tres condiciones, A-ambas </a:t>
            </a:r>
            <a:r>
              <a:rPr lang="es-ES"/>
              <a:t>están</a:t>
            </a:r>
            <a:r>
              <a:rPr lang="es-ES"/>
              <a:t> igual o menor que PMTA, B. La más alta no supera en 3% la PMTA y C. el rango es de 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07435a279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07435a27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lphaUcParenR"/>
            </a:pPr>
            <a:r>
              <a:rPr lang="es-ES"/>
              <a:t>no queda que para cualquier GV de PMTA&lt;=4,8 debe ser 0,48?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032ff8b34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032ff8b34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032ff8b346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032ff8b34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1" name="Shape 11"/>
        <p:cNvGrpSpPr/>
        <p:nvPr/>
      </p:nvGrpSpPr>
      <p:grpSpPr>
        <a:xfrm>
          <a:off x="0" y="0"/>
          <a:ext cx="0" cy="0"/>
          <a:chOff x="0" y="0"/>
          <a:chExt cx="0" cy="0"/>
        </a:xfrm>
      </p:grpSpPr>
      <p:sp>
        <p:nvSpPr>
          <p:cNvPr id="12" name="Google Shape;12;p2"/>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b="1"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2"/>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15" name="Google Shape;15;p2"/>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16" name="Google Shape;16;p2"/>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17" name="Google Shape;17;p2"/>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 objeto">
  <p:cSld name="Un objeto">
    <p:spTree>
      <p:nvGrpSpPr>
        <p:cNvPr id="18" name="Shape 18"/>
        <p:cNvGrpSpPr/>
        <p:nvPr/>
      </p:nvGrpSpPr>
      <p:grpSpPr>
        <a:xfrm>
          <a:off x="0" y="0"/>
          <a:ext cx="0" cy="0"/>
          <a:chOff x="0" y="0"/>
          <a:chExt cx="0" cy="0"/>
        </a:xfrm>
      </p:grpSpPr>
      <p:sp>
        <p:nvSpPr>
          <p:cNvPr id="19" name="Google Shape;19;p3"/>
          <p:cNvSpPr txBox="1"/>
          <p:nvPr>
            <p:ph type="title"/>
          </p:nvPr>
        </p:nvSpPr>
        <p:spPr>
          <a:xfrm>
            <a:off x="0" y="0"/>
            <a:ext cx="12192000" cy="1325563"/>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0"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
          <p:cNvSpPr txBox="1"/>
          <p:nvPr/>
        </p:nvSpPr>
        <p:spPr>
          <a:xfrm>
            <a:off x="0" y="6526924"/>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22" name="Google Shape;22;p3"/>
          <p:cNvPicPr preferRelativeResize="0"/>
          <p:nvPr/>
        </p:nvPicPr>
        <p:blipFill rotWithShape="1">
          <a:blip r:embed="rId2">
            <a:alphaModFix/>
          </a:blip>
          <a:srcRect b="0" l="30016" r="46755" t="0"/>
          <a:stretch/>
        </p:blipFill>
        <p:spPr>
          <a:xfrm>
            <a:off x="10198394" y="6526928"/>
            <a:ext cx="301639" cy="331076"/>
          </a:xfrm>
          <a:prstGeom prst="rect">
            <a:avLst/>
          </a:prstGeom>
          <a:noFill/>
          <a:ln>
            <a:noFill/>
          </a:ln>
        </p:spPr>
      </p:pic>
      <p:pic>
        <p:nvPicPr>
          <p:cNvPr descr="Embajada en Noruega | BOLETIN INFORMATIVO DEL INTI" id="23" name="Google Shape;23;p3"/>
          <p:cNvPicPr preferRelativeResize="0"/>
          <p:nvPr/>
        </p:nvPicPr>
        <p:blipFill rotWithShape="1">
          <a:blip r:embed="rId3">
            <a:alphaModFix/>
          </a:blip>
          <a:srcRect b="5184" l="1430" r="56023" t="1169"/>
          <a:stretch/>
        </p:blipFill>
        <p:spPr>
          <a:xfrm>
            <a:off x="10936954" y="6526927"/>
            <a:ext cx="333633" cy="331077"/>
          </a:xfrm>
          <a:prstGeom prst="rect">
            <a:avLst/>
          </a:prstGeom>
          <a:noFill/>
          <a:ln>
            <a:noFill/>
          </a:ln>
        </p:spPr>
      </p:pic>
      <p:pic>
        <p:nvPicPr>
          <p:cNvPr id="24" name="Google Shape;24;p3"/>
          <p:cNvPicPr preferRelativeResize="0"/>
          <p:nvPr/>
        </p:nvPicPr>
        <p:blipFill rotWithShape="1">
          <a:blip r:embed="rId4">
            <a:alphaModFix/>
          </a:blip>
          <a:srcRect b="26040" l="0" r="80657" t="25405"/>
          <a:stretch/>
        </p:blipFill>
        <p:spPr>
          <a:xfrm>
            <a:off x="10583245" y="6526926"/>
            <a:ext cx="270496" cy="331078"/>
          </a:xfrm>
          <a:prstGeom prst="rect">
            <a:avLst/>
          </a:prstGeom>
          <a:noFill/>
          <a:ln>
            <a:noFill/>
          </a:ln>
        </p:spPr>
      </p:pic>
      <p:sp>
        <p:nvSpPr>
          <p:cNvPr id="25" name="Google Shape;25;p3"/>
          <p:cNvSpPr txBox="1"/>
          <p:nvPr/>
        </p:nvSpPr>
        <p:spPr>
          <a:xfrm>
            <a:off x="11353800" y="6526924"/>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iografía">
  <p:cSld name="Bibliografía">
    <p:spTree>
      <p:nvGrpSpPr>
        <p:cNvPr id="26" name="Shape 26"/>
        <p:cNvGrpSpPr/>
        <p:nvPr/>
      </p:nvGrpSpPr>
      <p:grpSpPr>
        <a:xfrm>
          <a:off x="0" y="0"/>
          <a:ext cx="0" cy="0"/>
          <a:chOff x="0" y="0"/>
          <a:chExt cx="0" cy="0"/>
        </a:xfrm>
      </p:grpSpPr>
      <p:sp>
        <p:nvSpPr>
          <p:cNvPr id="27" name="Google Shape;27;p4"/>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nvSpPr>
        <p:spPr>
          <a:xfrm>
            <a:off x="0" y="-1"/>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s-ES" sz="3600" u="none" cap="none" strike="noStrike">
                <a:solidFill>
                  <a:schemeClr val="lt1"/>
                </a:solidFill>
                <a:latin typeface="Calibri"/>
                <a:ea typeface="Calibri"/>
                <a:cs typeface="Calibri"/>
                <a:sym typeface="Calibri"/>
              </a:rPr>
              <a:t>Bibliografía</a:t>
            </a:r>
            <a:endParaRPr b="0" i="0" sz="1400" u="none" cap="none" strike="noStrike">
              <a:solidFill>
                <a:srgbClr val="000000"/>
              </a:solidFill>
              <a:latin typeface="Arial"/>
              <a:ea typeface="Arial"/>
              <a:cs typeface="Arial"/>
              <a:sym typeface="Arial"/>
            </a:endParaRPr>
          </a:p>
        </p:txBody>
      </p:sp>
      <p:sp>
        <p:nvSpPr>
          <p:cNvPr id="29" name="Google Shape;29;p4"/>
          <p:cNvSpPr txBox="1"/>
          <p:nvPr/>
        </p:nvSpPr>
        <p:spPr>
          <a:xfrm>
            <a:off x="0" y="6526920"/>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30" name="Google Shape;30;p4"/>
          <p:cNvPicPr preferRelativeResize="0"/>
          <p:nvPr/>
        </p:nvPicPr>
        <p:blipFill rotWithShape="1">
          <a:blip r:embed="rId2">
            <a:alphaModFix/>
          </a:blip>
          <a:srcRect b="0" l="30016" r="46755" t="0"/>
          <a:stretch/>
        </p:blipFill>
        <p:spPr>
          <a:xfrm>
            <a:off x="10198394" y="6526924"/>
            <a:ext cx="301639" cy="331076"/>
          </a:xfrm>
          <a:prstGeom prst="rect">
            <a:avLst/>
          </a:prstGeom>
          <a:noFill/>
          <a:ln>
            <a:noFill/>
          </a:ln>
        </p:spPr>
      </p:pic>
      <p:pic>
        <p:nvPicPr>
          <p:cNvPr descr="Embajada en Noruega | BOLETIN INFORMATIVO DEL INTI" id="31" name="Google Shape;31;p4"/>
          <p:cNvPicPr preferRelativeResize="0"/>
          <p:nvPr/>
        </p:nvPicPr>
        <p:blipFill rotWithShape="1">
          <a:blip r:embed="rId3">
            <a:alphaModFix/>
          </a:blip>
          <a:srcRect b="5184" l="1430" r="56023" t="1169"/>
          <a:stretch/>
        </p:blipFill>
        <p:spPr>
          <a:xfrm>
            <a:off x="10936954" y="6526923"/>
            <a:ext cx="333633" cy="331077"/>
          </a:xfrm>
          <a:prstGeom prst="rect">
            <a:avLst/>
          </a:prstGeom>
          <a:noFill/>
          <a:ln>
            <a:noFill/>
          </a:ln>
        </p:spPr>
      </p:pic>
      <p:pic>
        <p:nvPicPr>
          <p:cNvPr id="32" name="Google Shape;32;p4"/>
          <p:cNvPicPr preferRelativeResize="0"/>
          <p:nvPr/>
        </p:nvPicPr>
        <p:blipFill rotWithShape="1">
          <a:blip r:embed="rId4">
            <a:alphaModFix/>
          </a:blip>
          <a:srcRect b="26040" l="0" r="80657" t="25405"/>
          <a:stretch/>
        </p:blipFill>
        <p:spPr>
          <a:xfrm>
            <a:off x="10583245" y="6526922"/>
            <a:ext cx="270496" cy="331078"/>
          </a:xfrm>
          <a:prstGeom prst="rect">
            <a:avLst/>
          </a:prstGeom>
          <a:noFill/>
          <a:ln>
            <a:noFill/>
          </a:ln>
        </p:spPr>
      </p:pic>
      <p:sp>
        <p:nvSpPr>
          <p:cNvPr id="33" name="Google Shape;33;p4"/>
          <p:cNvSpPr txBox="1"/>
          <p:nvPr/>
        </p:nvSpPr>
        <p:spPr>
          <a:xfrm>
            <a:off x="11353800" y="6526920"/>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radecimiento (cierre)">
  <p:cSld name="Agradecimiento (cierre)">
    <p:spTree>
      <p:nvGrpSpPr>
        <p:cNvPr id="34"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36" name="Google Shape;36;p5"/>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37" name="Google Shape;37;p5"/>
          <p:cNvSpPr txBox="1"/>
          <p:nvPr/>
        </p:nvSpPr>
        <p:spPr>
          <a:xfrm>
            <a:off x="0" y="0"/>
            <a:ext cx="12192000" cy="449798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alibri"/>
              <a:buNone/>
            </a:pPr>
            <a:r>
              <a:rPr b="1" i="0" lang="es-ES" sz="4400" u="none" cap="none" strike="noStrike">
                <a:solidFill>
                  <a:schemeClr val="lt1"/>
                </a:solidFill>
                <a:latin typeface="Calibri"/>
                <a:ea typeface="Calibri"/>
                <a:cs typeface="Calibri"/>
                <a:sym typeface="Calibri"/>
              </a:rPr>
              <a:t>	¡Muchas gracias!</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38" name="Google Shape;38;p5"/>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
        <p:nvSpPr>
          <p:cNvPr id="39" name="Google Shape;39;p5"/>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6"/>
          <p:cNvSpPr txBox="1"/>
          <p:nvPr>
            <p:ph type="ctrTitle"/>
          </p:nvPr>
        </p:nvSpPr>
        <p:spPr>
          <a:xfrm>
            <a:off x="0" y="0"/>
            <a:ext cx="12192000" cy="37836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s-ES"/>
              <a:t>    Anexo 3 - Válvulas de seguridad</a:t>
            </a:r>
            <a:endParaRPr/>
          </a:p>
        </p:txBody>
      </p:sp>
      <p:sp>
        <p:nvSpPr>
          <p:cNvPr id="45" name="Google Shape;45;p6"/>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s-ES"/>
              <a:t>	Docente(s) | Montevideo, Uruguay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	</a:t>
            </a:r>
            <a:r>
              <a:rPr lang="es-ES"/>
              <a:t>Disposición</a:t>
            </a:r>
            <a:endParaRPr/>
          </a:p>
        </p:txBody>
      </p:sp>
      <p:sp>
        <p:nvSpPr>
          <p:cNvPr id="109" name="Google Shape;109;p15"/>
          <p:cNvSpPr txBox="1"/>
          <p:nvPr>
            <p:ph idx="1" type="body"/>
          </p:nvPr>
        </p:nvSpPr>
        <p:spPr>
          <a:xfrm>
            <a:off x="207525" y="1750575"/>
            <a:ext cx="5914800" cy="4351200"/>
          </a:xfrm>
          <a:prstGeom prst="rect">
            <a:avLst/>
          </a:prstGeom>
        </p:spPr>
        <p:txBody>
          <a:bodyPr anchorCtr="0" anchor="t" bIns="45700" lIns="91425" spcFirstLastPara="1" rIns="91425" wrap="square" tIns="45700">
            <a:normAutofit fontScale="70000" lnSpcReduction="10000"/>
          </a:bodyPr>
          <a:lstStyle/>
          <a:p>
            <a:pPr indent="0" lvl="0" marL="0" rtl="0" algn="l">
              <a:spcBef>
                <a:spcPts val="1000"/>
              </a:spcBef>
              <a:spcAft>
                <a:spcPts val="0"/>
              </a:spcAft>
              <a:buNone/>
            </a:pPr>
            <a:r>
              <a:rPr i="1" lang="es-ES"/>
              <a:t>“</a:t>
            </a:r>
            <a:r>
              <a:rPr i="1" lang="es-ES"/>
              <a:t>Cuando se utiliza una cañería de descarga, el área transversal de la misma deberá ser no menor al área de descarga de la válvula de seguridad o de la totalidad de las áreas de las válvulas de seguridad que en ella descarguen. Deberá ser lo más corta y recta posible e instalada de manera que se eviten esfuerzos sobre la válvula de seguridad.</a:t>
            </a:r>
            <a:endParaRPr i="1"/>
          </a:p>
          <a:p>
            <a:pPr indent="0" lvl="0" marL="0" rtl="0" algn="l">
              <a:spcBef>
                <a:spcPts val="1000"/>
              </a:spcBef>
              <a:spcAft>
                <a:spcPts val="0"/>
              </a:spcAft>
              <a:buNone/>
            </a:pPr>
            <a:r>
              <a:rPr i="1" lang="es-ES"/>
              <a:t>Cuando se utilice un codo, este deberá estar ubicado lo más cerca posible de la descarga de la válvula. La cañería de descarga de la válvula de seguridad deberá ser instalada alejada de plataformas, zonas de circulación de personal o evacuación. </a:t>
            </a:r>
            <a:endParaRPr i="1"/>
          </a:p>
          <a:p>
            <a:pPr indent="0" lvl="0" marL="0" rtl="0" algn="l">
              <a:spcBef>
                <a:spcPts val="1000"/>
              </a:spcBef>
              <a:spcAft>
                <a:spcPts val="0"/>
              </a:spcAft>
              <a:buClr>
                <a:schemeClr val="dk1"/>
              </a:buClr>
              <a:buSzPct val="39285"/>
              <a:buFont typeface="Arial"/>
              <a:buNone/>
            </a:pPr>
            <a:r>
              <a:rPr i="1" lang="es-ES"/>
              <a:t>Se deberán realizar drenajes próximos a la válvula de seguridad para retirar el condensado que se produce durante la descarga.”</a:t>
            </a:r>
            <a:endParaRPr i="1"/>
          </a:p>
          <a:p>
            <a:pPr indent="0" lvl="0" marL="0" rtl="0" algn="l">
              <a:spcBef>
                <a:spcPts val="1000"/>
              </a:spcBef>
              <a:spcAft>
                <a:spcPts val="0"/>
              </a:spcAft>
              <a:buNone/>
            </a:pPr>
            <a:r>
              <a:t/>
            </a:r>
            <a:endParaRPr/>
          </a:p>
        </p:txBody>
      </p:sp>
      <p:pic>
        <p:nvPicPr>
          <p:cNvPr id="110" name="Google Shape;110;p15"/>
          <p:cNvPicPr preferRelativeResize="0"/>
          <p:nvPr/>
        </p:nvPicPr>
        <p:blipFill>
          <a:blip r:embed="rId3">
            <a:alphaModFix/>
          </a:blip>
          <a:stretch>
            <a:fillRect/>
          </a:stretch>
        </p:blipFill>
        <p:spPr>
          <a:xfrm>
            <a:off x="6936622" y="2231300"/>
            <a:ext cx="3542925" cy="3026100"/>
          </a:xfrm>
          <a:prstGeom prst="rect">
            <a:avLst/>
          </a:prstGeom>
          <a:noFill/>
          <a:ln cap="flat" cmpd="sng" w="28575">
            <a:solidFill>
              <a:schemeClr val="dk1"/>
            </a:solidFill>
            <a:prstDash val="solid"/>
            <a:round/>
            <a:headEnd len="sm" w="sm" type="none"/>
            <a:tailEnd len="sm" w="sm" type="none"/>
          </a:ln>
        </p:spPr>
      </p:pic>
      <p:cxnSp>
        <p:nvCxnSpPr>
          <p:cNvPr id="111" name="Google Shape;111;p15"/>
          <p:cNvCxnSpPr/>
          <p:nvPr/>
        </p:nvCxnSpPr>
        <p:spPr>
          <a:xfrm rot="10800000">
            <a:off x="9639975" y="4358400"/>
            <a:ext cx="981900" cy="377100"/>
          </a:xfrm>
          <a:prstGeom prst="straightConnector1">
            <a:avLst/>
          </a:prstGeom>
          <a:noFill/>
          <a:ln cap="flat" cmpd="sng" w="28575">
            <a:solidFill>
              <a:schemeClr val="dk1"/>
            </a:solidFill>
            <a:prstDash val="solid"/>
            <a:round/>
            <a:headEnd len="med" w="med" type="none"/>
            <a:tailEnd len="med" w="med" type="triangle"/>
          </a:ln>
        </p:spPr>
      </p:cxnSp>
      <p:cxnSp>
        <p:nvCxnSpPr>
          <p:cNvPr id="112" name="Google Shape;112;p15"/>
          <p:cNvCxnSpPr/>
          <p:nvPr/>
        </p:nvCxnSpPr>
        <p:spPr>
          <a:xfrm rot="10800000">
            <a:off x="9206100" y="5169475"/>
            <a:ext cx="29100" cy="490500"/>
          </a:xfrm>
          <a:prstGeom prst="straightConnector1">
            <a:avLst/>
          </a:prstGeom>
          <a:noFill/>
          <a:ln cap="flat" cmpd="sng" w="28575">
            <a:solidFill>
              <a:schemeClr val="dk1"/>
            </a:solidFill>
            <a:prstDash val="solid"/>
            <a:round/>
            <a:headEnd len="med" w="med" type="none"/>
            <a:tailEnd len="med" w="med" type="triangle"/>
          </a:ln>
        </p:spPr>
      </p:cxnSp>
      <p:cxnSp>
        <p:nvCxnSpPr>
          <p:cNvPr id="113" name="Google Shape;113;p15"/>
          <p:cNvCxnSpPr/>
          <p:nvPr/>
        </p:nvCxnSpPr>
        <p:spPr>
          <a:xfrm flipH="1" rot="10800000">
            <a:off x="8121225" y="2075250"/>
            <a:ext cx="613200" cy="2245200"/>
          </a:xfrm>
          <a:prstGeom prst="straightConnector1">
            <a:avLst/>
          </a:prstGeom>
          <a:noFill/>
          <a:ln cap="flat" cmpd="sng" w="28575">
            <a:solidFill>
              <a:schemeClr val="dk1"/>
            </a:solidFill>
            <a:prstDash val="solid"/>
            <a:round/>
            <a:headEnd len="med" w="med" type="none"/>
            <a:tailEnd len="med" w="med" type="triangle"/>
          </a:ln>
        </p:spPr>
      </p:cxnSp>
      <p:cxnSp>
        <p:nvCxnSpPr>
          <p:cNvPr id="114" name="Google Shape;114;p15"/>
          <p:cNvCxnSpPr/>
          <p:nvPr/>
        </p:nvCxnSpPr>
        <p:spPr>
          <a:xfrm>
            <a:off x="9026825" y="2018725"/>
            <a:ext cx="330300" cy="924600"/>
          </a:xfrm>
          <a:prstGeom prst="straightConnector1">
            <a:avLst/>
          </a:prstGeom>
          <a:noFill/>
          <a:ln cap="flat" cmpd="sng" w="28575">
            <a:solidFill>
              <a:schemeClr val="dk1"/>
            </a:solidFill>
            <a:prstDash val="solid"/>
            <a:round/>
            <a:headEnd len="med" w="med" type="none"/>
            <a:tailEnd len="med" w="med" type="triangle"/>
          </a:ln>
        </p:spPr>
      </p:cxnSp>
      <p:sp>
        <p:nvSpPr>
          <p:cNvPr id="115" name="Google Shape;115;p15"/>
          <p:cNvSpPr txBox="1"/>
          <p:nvPr/>
        </p:nvSpPr>
        <p:spPr>
          <a:xfrm>
            <a:off x="8045725" y="1470700"/>
            <a:ext cx="211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Área de descarga de la </a:t>
            </a:r>
            <a:r>
              <a:rPr lang="es-ES">
                <a:latin typeface="Calibri"/>
                <a:ea typeface="Calibri"/>
                <a:cs typeface="Calibri"/>
                <a:sym typeface="Calibri"/>
              </a:rPr>
              <a:t>válvula</a:t>
            </a:r>
            <a:r>
              <a:rPr lang="es-ES">
                <a:latin typeface="Calibri"/>
                <a:ea typeface="Calibri"/>
                <a:cs typeface="Calibri"/>
                <a:sym typeface="Calibri"/>
              </a:rPr>
              <a:t> y área de cañería</a:t>
            </a:r>
            <a:endParaRPr>
              <a:latin typeface="Calibri"/>
              <a:ea typeface="Calibri"/>
              <a:cs typeface="Calibri"/>
              <a:sym typeface="Calibri"/>
            </a:endParaRPr>
          </a:p>
        </p:txBody>
      </p:sp>
      <p:sp>
        <p:nvSpPr>
          <p:cNvPr id="116" name="Google Shape;116;p15"/>
          <p:cNvSpPr txBox="1"/>
          <p:nvPr/>
        </p:nvSpPr>
        <p:spPr>
          <a:xfrm>
            <a:off x="10621875" y="4264225"/>
            <a:ext cx="1400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Codo, instalado próximo a la descarga de la Válvula</a:t>
            </a:r>
            <a:endParaRPr>
              <a:latin typeface="Calibri"/>
              <a:ea typeface="Calibri"/>
              <a:cs typeface="Calibri"/>
              <a:sym typeface="Calibri"/>
            </a:endParaRPr>
          </a:p>
        </p:txBody>
      </p:sp>
      <p:sp>
        <p:nvSpPr>
          <p:cNvPr id="117" name="Google Shape;117;p15"/>
          <p:cNvSpPr txBox="1"/>
          <p:nvPr/>
        </p:nvSpPr>
        <p:spPr>
          <a:xfrm>
            <a:off x="7876800" y="5659975"/>
            <a:ext cx="301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Drenaje, instalado cercano a la válvula</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	Pruebas operacionales</a:t>
            </a:r>
            <a:endParaRPr/>
          </a:p>
        </p:txBody>
      </p:sp>
      <p:sp>
        <p:nvSpPr>
          <p:cNvPr id="123" name="Google Shape;123;p16"/>
          <p:cNvSpPr txBox="1"/>
          <p:nvPr>
            <p:ph idx="1" type="body"/>
          </p:nvPr>
        </p:nvSpPr>
        <p:spPr>
          <a:xfrm>
            <a:off x="838200" y="1750574"/>
            <a:ext cx="10515600" cy="4351200"/>
          </a:xfrm>
          <a:prstGeom prst="rect">
            <a:avLst/>
          </a:prstGeom>
        </p:spPr>
        <p:txBody>
          <a:bodyPr anchorCtr="0" anchor="t" bIns="45700" lIns="91425" spcFirstLastPara="1" rIns="91425" wrap="square" tIns="45700">
            <a:normAutofit/>
          </a:bodyPr>
          <a:lstStyle/>
          <a:p>
            <a:pPr indent="0" lvl="0" marL="0" rtl="0" algn="l">
              <a:lnSpc>
                <a:spcPct val="106999"/>
              </a:lnSpc>
              <a:spcBef>
                <a:spcPts val="0"/>
              </a:spcBef>
              <a:spcAft>
                <a:spcPts val="0"/>
              </a:spcAft>
              <a:buClr>
                <a:schemeClr val="dk1"/>
              </a:buClr>
              <a:buSzPts val="1100"/>
              <a:buFont typeface="Arial"/>
              <a:buNone/>
            </a:pPr>
            <a:r>
              <a:rPr lang="es-ES" sz="1800"/>
              <a:t>Todo servicio de mantenimiento, ajuste, ensayos y calibración deberá ser ejecutado por un agente vinculado a Servicios de Válvulas de Seguridad. El agente vinculado, una vez ejecutado el servicio de mantenimiento, ajuste, ensayo y calibración de válvulas de seguridad deberá, sin limitarse a esto, cumplir con los siguientes requerimientos:</a:t>
            </a:r>
            <a:endParaRPr sz="1800"/>
          </a:p>
          <a:p>
            <a:pPr indent="0" lvl="0" marL="0" rtl="0" algn="l">
              <a:lnSpc>
                <a:spcPct val="106999"/>
              </a:lnSpc>
              <a:spcBef>
                <a:spcPts val="800"/>
              </a:spcBef>
              <a:spcAft>
                <a:spcPts val="0"/>
              </a:spcAft>
              <a:buClr>
                <a:schemeClr val="dk1"/>
              </a:buClr>
              <a:buSzPts val="1100"/>
              <a:buFont typeface="Arial"/>
              <a:buNone/>
            </a:pPr>
            <a:r>
              <a:rPr lang="es-ES" sz="1800"/>
              <a:t>a) Generar un certificado de ensayo de la válvula de seguridad donde el Agente Vinculado actuante incluya las tareas y controles llevados adelante, así como observaciones que considere pertinentes.</a:t>
            </a:r>
            <a:endParaRPr sz="1800"/>
          </a:p>
          <a:p>
            <a:pPr indent="0" lvl="0" marL="0" rtl="0" algn="l">
              <a:lnSpc>
                <a:spcPct val="106999"/>
              </a:lnSpc>
              <a:spcBef>
                <a:spcPts val="800"/>
              </a:spcBef>
              <a:spcAft>
                <a:spcPts val="0"/>
              </a:spcAft>
              <a:buClr>
                <a:schemeClr val="dk1"/>
              </a:buClr>
              <a:buSzPts val="1100"/>
              <a:buFont typeface="Arial"/>
              <a:buNone/>
            </a:pPr>
            <a:r>
              <a:rPr lang="es-ES" sz="1800"/>
              <a:t>b) Generar una placa de calibración, que deberá ser fijada de manera segura al cuerpo de la válvula, indicando, sin limitarse a ello, los siguientes: Nombre del agente vinculado que actuó sobre la válvula, Fecha de actuación, TAG, Presión de ajuste, Presión de cierre.</a:t>
            </a:r>
            <a:endParaRPr sz="1800"/>
          </a:p>
          <a:p>
            <a:pPr indent="0" lvl="0" marL="0" rtl="0" algn="l">
              <a:lnSpc>
                <a:spcPct val="106999"/>
              </a:lnSpc>
              <a:spcBef>
                <a:spcPts val="800"/>
              </a:spcBef>
              <a:spcAft>
                <a:spcPts val="0"/>
              </a:spcAft>
              <a:buClr>
                <a:schemeClr val="dk1"/>
              </a:buClr>
              <a:buSzPts val="1100"/>
              <a:buFont typeface="Arial"/>
              <a:buNone/>
            </a:pPr>
            <a:r>
              <a:rPr lang="es-ES" sz="1800"/>
              <a:t>c) Colocar precinto de seguridad para prevenir manipulaciones.</a:t>
            </a:r>
            <a:endParaRPr sz="1800"/>
          </a:p>
          <a:p>
            <a:pPr indent="0" lvl="0" marL="0" rtl="0" algn="l">
              <a:lnSpc>
                <a:spcPct val="106999"/>
              </a:lnSpc>
              <a:spcBef>
                <a:spcPts val="800"/>
              </a:spcBef>
              <a:spcAft>
                <a:spcPts val="800"/>
              </a:spcAft>
              <a:buClr>
                <a:schemeClr val="dk1"/>
              </a:buClr>
              <a:buSzPts val="1100"/>
              <a:buFont typeface="Arial"/>
              <a:buNone/>
            </a:pPr>
            <a:r>
              <a:rPr lang="es-ES" sz="1800"/>
              <a:t>En caso de que la válvula requiera ser ajustada y probada en sitio, entonces puede retirarse solamente el precinto superior y luego volver a precintarse con una chapa indicando Nombre del agente vinculado que actuó sobre la válvula, Fecha de actuación, Presión de ajuste y la identificación de “Solo Prueba”.</a:t>
            </a:r>
            <a:endParaRPr sz="3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457200" lvl="0" marL="0" rtl="0" algn="l">
              <a:lnSpc>
                <a:spcPct val="90000"/>
              </a:lnSpc>
              <a:spcBef>
                <a:spcPts val="0"/>
              </a:spcBef>
              <a:spcAft>
                <a:spcPts val="0"/>
              </a:spcAft>
              <a:buClr>
                <a:schemeClr val="lt1"/>
              </a:buClr>
              <a:buSzPts val="3600"/>
              <a:buFont typeface="Calibri"/>
              <a:buNone/>
            </a:pPr>
            <a:r>
              <a:rPr lang="es-ES"/>
              <a:t>Anexo 3 - </a:t>
            </a:r>
            <a:r>
              <a:rPr lang="es-ES"/>
              <a:t>Válvulas de seguridad</a:t>
            </a:r>
            <a:endParaRPr/>
          </a:p>
        </p:txBody>
      </p:sp>
      <p:sp>
        <p:nvSpPr>
          <p:cNvPr id="51" name="Google Shape;51;p7"/>
          <p:cNvSpPr txBox="1"/>
          <p:nvPr>
            <p:ph idx="1" type="body"/>
          </p:nvPr>
        </p:nvSpPr>
        <p:spPr>
          <a:xfrm>
            <a:off x="838200" y="1750575"/>
            <a:ext cx="10515600" cy="42789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1000"/>
              </a:spcBef>
              <a:spcAft>
                <a:spcPts val="0"/>
              </a:spcAft>
              <a:buNone/>
            </a:pPr>
            <a:r>
              <a:rPr lang="es-ES"/>
              <a:t>Contenido</a:t>
            </a:r>
            <a:endParaRPr/>
          </a:p>
          <a:p>
            <a:pPr indent="-342900" lvl="0" marL="457200" marR="0" rtl="0" algn="l">
              <a:lnSpc>
                <a:spcPct val="90000"/>
              </a:lnSpc>
              <a:spcBef>
                <a:spcPts val="1000"/>
              </a:spcBef>
              <a:spcAft>
                <a:spcPts val="0"/>
              </a:spcAft>
              <a:buSzPts val="1800"/>
              <a:buChar char="•"/>
            </a:pPr>
            <a:r>
              <a:rPr lang="es-ES"/>
              <a:t>Cantidad</a:t>
            </a:r>
            <a:endParaRPr/>
          </a:p>
          <a:p>
            <a:pPr indent="-342900" lvl="0" marL="457200" marR="0" rtl="0" algn="l">
              <a:lnSpc>
                <a:spcPct val="90000"/>
              </a:lnSpc>
              <a:spcBef>
                <a:spcPts val="0"/>
              </a:spcBef>
              <a:spcAft>
                <a:spcPts val="0"/>
              </a:spcAft>
              <a:buSzPts val="1800"/>
              <a:buChar char="•"/>
            </a:pPr>
            <a:r>
              <a:rPr lang="es-ES"/>
              <a:t>Capacidad de descarga</a:t>
            </a:r>
            <a:endParaRPr/>
          </a:p>
          <a:p>
            <a:pPr indent="-342900" lvl="0" marL="457200" marR="0" rtl="0" algn="l">
              <a:lnSpc>
                <a:spcPct val="90000"/>
              </a:lnSpc>
              <a:spcBef>
                <a:spcPts val="0"/>
              </a:spcBef>
              <a:spcAft>
                <a:spcPts val="0"/>
              </a:spcAft>
              <a:buSzPts val="1800"/>
              <a:buChar char="•"/>
            </a:pPr>
            <a:r>
              <a:rPr lang="es-ES"/>
              <a:t>Presiones características</a:t>
            </a:r>
            <a:endParaRPr/>
          </a:p>
          <a:p>
            <a:pPr indent="-342900" lvl="0" marL="457200" marR="0" rtl="0" algn="l">
              <a:lnSpc>
                <a:spcPct val="90000"/>
              </a:lnSpc>
              <a:spcBef>
                <a:spcPts val="0"/>
              </a:spcBef>
              <a:spcAft>
                <a:spcPts val="0"/>
              </a:spcAft>
              <a:buSzPts val="1800"/>
              <a:buChar char="•"/>
            </a:pPr>
            <a:r>
              <a:rPr lang="es-ES"/>
              <a:t>Disposición</a:t>
            </a:r>
            <a:endParaRPr/>
          </a:p>
          <a:p>
            <a:pPr indent="-342900" lvl="0" marL="457200" marR="0" rtl="0" algn="l">
              <a:lnSpc>
                <a:spcPct val="90000"/>
              </a:lnSpc>
              <a:spcBef>
                <a:spcPts val="0"/>
              </a:spcBef>
              <a:spcAft>
                <a:spcPts val="0"/>
              </a:spcAft>
              <a:buSzPts val="1800"/>
              <a:buChar char="•"/>
            </a:pPr>
            <a:r>
              <a:rPr lang="es-ES"/>
              <a:t>Pruebas operacionales a Válvulas de seguridad</a:t>
            </a:r>
            <a:endParaRPr sz="2200"/>
          </a:p>
        </p:txBody>
      </p:sp>
      <p:pic>
        <p:nvPicPr>
          <p:cNvPr id="52" name="Google Shape;52;p7"/>
          <p:cNvPicPr preferRelativeResize="0"/>
          <p:nvPr/>
        </p:nvPicPr>
        <p:blipFill>
          <a:blip r:embed="rId3">
            <a:alphaModFix/>
          </a:blip>
          <a:stretch>
            <a:fillRect/>
          </a:stretch>
        </p:blipFill>
        <p:spPr>
          <a:xfrm>
            <a:off x="7816775" y="1649277"/>
            <a:ext cx="3663550" cy="268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457200" lvl="0" marL="0" rtl="0" algn="l">
              <a:lnSpc>
                <a:spcPct val="90000"/>
              </a:lnSpc>
              <a:spcBef>
                <a:spcPts val="0"/>
              </a:spcBef>
              <a:spcAft>
                <a:spcPts val="0"/>
              </a:spcAft>
              <a:buClr>
                <a:schemeClr val="lt1"/>
              </a:buClr>
              <a:buSzPts val="3600"/>
              <a:buFont typeface="Calibri"/>
              <a:buNone/>
            </a:pPr>
            <a:r>
              <a:rPr lang="es-ES"/>
              <a:t>Cantidad</a:t>
            </a:r>
            <a:endParaRPr/>
          </a:p>
        </p:txBody>
      </p:sp>
      <p:sp>
        <p:nvSpPr>
          <p:cNvPr id="58" name="Google Shape;58;p8"/>
          <p:cNvSpPr txBox="1"/>
          <p:nvPr>
            <p:ph idx="1" type="body"/>
          </p:nvPr>
        </p:nvSpPr>
        <p:spPr>
          <a:xfrm>
            <a:off x="608325" y="1539850"/>
            <a:ext cx="10515600" cy="4278900"/>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115000"/>
              </a:lnSpc>
              <a:spcBef>
                <a:spcPts val="1000"/>
              </a:spcBef>
              <a:spcAft>
                <a:spcPts val="0"/>
              </a:spcAft>
              <a:buNone/>
            </a:pPr>
            <a:r>
              <a:rPr lang="es-ES"/>
              <a:t>El reglamento establece el </a:t>
            </a:r>
            <a:r>
              <a:rPr lang="es-ES"/>
              <a:t>número</a:t>
            </a:r>
            <a:r>
              <a:rPr lang="es-ES"/>
              <a:t> mínimo de válvulas de seguridad que debe tener el Generador de Vapor según sus características:</a:t>
            </a:r>
            <a:endParaRPr/>
          </a:p>
          <a:p>
            <a:pPr indent="-325755" lvl="0" marL="457200" marR="0" rtl="0" algn="l">
              <a:lnSpc>
                <a:spcPct val="115000"/>
              </a:lnSpc>
              <a:spcBef>
                <a:spcPts val="1000"/>
              </a:spcBef>
              <a:spcAft>
                <a:spcPts val="0"/>
              </a:spcAft>
              <a:buSzPct val="64285"/>
              <a:buChar char="•"/>
            </a:pPr>
            <a:r>
              <a:rPr lang="es-ES"/>
              <a:t>Todo Generador de Vapor debe tener </a:t>
            </a:r>
            <a:r>
              <a:rPr b="1" lang="es-ES"/>
              <a:t>al menos una válvula de seguridad</a:t>
            </a:r>
            <a:r>
              <a:rPr lang="es-ES"/>
              <a:t>.</a:t>
            </a:r>
            <a:endParaRPr/>
          </a:p>
          <a:p>
            <a:pPr indent="-325755" lvl="0" marL="457200" marR="0" rtl="0" algn="l">
              <a:lnSpc>
                <a:spcPct val="115000"/>
              </a:lnSpc>
              <a:spcBef>
                <a:spcPts val="0"/>
              </a:spcBef>
              <a:spcAft>
                <a:spcPts val="0"/>
              </a:spcAft>
              <a:buSzPct val="64285"/>
              <a:buChar char="•"/>
            </a:pPr>
            <a:r>
              <a:rPr lang="es-ES"/>
              <a:t>Si el </a:t>
            </a:r>
            <a:r>
              <a:rPr b="1" lang="es-ES"/>
              <a:t>área de calefacción supera los 47m2 se deben tener al menos dos válvulas de seguridad.</a:t>
            </a:r>
            <a:r>
              <a:rPr lang="es-ES"/>
              <a:t> A excepción de los generadores combinados (con superficie de calefacción humo y acuo-tubular), en estos casos se requieren al menos dos válvulas si la generación de vapor excede los 1.800kg/h.</a:t>
            </a:r>
            <a:endParaRPr/>
          </a:p>
          <a:p>
            <a:pPr indent="-325755" lvl="0" marL="457200" marR="0" rtl="0" algn="l">
              <a:lnSpc>
                <a:spcPct val="115000"/>
              </a:lnSpc>
              <a:spcBef>
                <a:spcPts val="0"/>
              </a:spcBef>
              <a:spcAft>
                <a:spcPts val="0"/>
              </a:spcAft>
              <a:buSzPct val="64285"/>
              <a:buChar char="•"/>
            </a:pPr>
            <a:r>
              <a:rPr lang="es-ES"/>
              <a:t>Los Generadores de vapor eléctricos (categoría E3) que su potencia de alimentación supere los 1.175kW deberán tener al menos dos válvulas de seguridad.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457200" lvl="0" marL="0" rtl="0" algn="l">
              <a:lnSpc>
                <a:spcPct val="90000"/>
              </a:lnSpc>
              <a:spcBef>
                <a:spcPts val="0"/>
              </a:spcBef>
              <a:spcAft>
                <a:spcPts val="0"/>
              </a:spcAft>
              <a:buClr>
                <a:schemeClr val="lt1"/>
              </a:buClr>
              <a:buSzPts val="3600"/>
              <a:buFont typeface="Calibri"/>
              <a:buNone/>
            </a:pPr>
            <a:r>
              <a:rPr lang="es-ES"/>
              <a:t>Capacidad de descarga</a:t>
            </a:r>
            <a:endParaRPr/>
          </a:p>
        </p:txBody>
      </p:sp>
      <p:sp>
        <p:nvSpPr>
          <p:cNvPr id="64" name="Google Shape;64;p9"/>
          <p:cNvSpPr txBox="1"/>
          <p:nvPr>
            <p:ph idx="1" type="body"/>
          </p:nvPr>
        </p:nvSpPr>
        <p:spPr>
          <a:xfrm>
            <a:off x="608325" y="1539850"/>
            <a:ext cx="10515600" cy="4278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rmAutofit fontScale="85000"/>
          </a:bodyPr>
          <a:lstStyle/>
          <a:p>
            <a:pPr indent="-325755" lvl="0" marL="457200" marR="0" rtl="0" algn="l">
              <a:lnSpc>
                <a:spcPct val="115000"/>
              </a:lnSpc>
              <a:spcBef>
                <a:spcPts val="1000"/>
              </a:spcBef>
              <a:spcAft>
                <a:spcPts val="0"/>
              </a:spcAft>
              <a:buSzPct val="64285"/>
              <a:buChar char="•"/>
            </a:pPr>
            <a:r>
              <a:rPr lang="es-ES"/>
              <a:t>Las válvulas de seguridad (combinadas) deben ser capaces de descargar todo el vapor que se pueda generar sin permitir que la presión se eleve más de un 6% del valor de seteo de la válvula de seguridad que está regulada a la máxima presión, y en ningún caso debe superar el valor de</a:t>
            </a:r>
            <a:r>
              <a:rPr lang="es-ES"/>
              <a:t> 1,06*PMTA.</a:t>
            </a:r>
            <a:endParaRPr/>
          </a:p>
          <a:p>
            <a:pPr indent="-325755" lvl="0" marL="457200" marR="0" rtl="0" algn="l">
              <a:lnSpc>
                <a:spcPct val="115000"/>
              </a:lnSpc>
              <a:spcBef>
                <a:spcPts val="0"/>
              </a:spcBef>
              <a:spcAft>
                <a:spcPts val="0"/>
              </a:spcAft>
              <a:buSzPct val="64285"/>
              <a:buChar char="•"/>
            </a:pPr>
            <a:r>
              <a:rPr lang="es-ES">
                <a:highlight>
                  <a:schemeClr val="lt1"/>
                </a:highlight>
              </a:rPr>
              <a:t>La mínima capacidad de descarga de las válvulas de seguridad requerida debe ser no menor a la máxima capacidad diseñada de generación a la PMTA, según lo determinado por el fabricante. En el caso de generadores de vapor incluidos en la categoría E3 lamínima capacidad de descarga deberá ser de 1,6 kg/h/kW.</a:t>
            </a:r>
            <a:endParaRPr>
              <a:highlight>
                <a:schemeClr val="lt1"/>
              </a:highlight>
            </a:endParaRPr>
          </a:p>
          <a:p>
            <a:pPr indent="0" lvl="0" marL="0" marR="0" rtl="0" algn="l">
              <a:lnSpc>
                <a:spcPct val="115000"/>
              </a:lnSpc>
              <a:spcBef>
                <a:spcPts val="1000"/>
              </a:spcBef>
              <a:spcAft>
                <a:spcPts val="0"/>
              </a:spcAft>
              <a:buNone/>
            </a:pPr>
            <a:r>
              <a:t/>
            </a:r>
            <a:endParaRPr>
              <a:highlight>
                <a:srgbClr val="FFFF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457200" lvl="0" marL="0" rtl="0" algn="l">
              <a:lnSpc>
                <a:spcPct val="90000"/>
              </a:lnSpc>
              <a:spcBef>
                <a:spcPts val="0"/>
              </a:spcBef>
              <a:spcAft>
                <a:spcPts val="0"/>
              </a:spcAft>
              <a:buClr>
                <a:schemeClr val="lt1"/>
              </a:buClr>
              <a:buSzPts val="3600"/>
              <a:buFont typeface="Calibri"/>
              <a:buNone/>
            </a:pPr>
            <a:r>
              <a:rPr lang="es-ES"/>
              <a:t>Capacidad de descarga</a:t>
            </a:r>
            <a:endParaRPr/>
          </a:p>
        </p:txBody>
      </p:sp>
      <p:sp>
        <p:nvSpPr>
          <p:cNvPr id="70" name="Google Shape;70;p10"/>
          <p:cNvSpPr txBox="1"/>
          <p:nvPr>
            <p:ph idx="1" type="body"/>
          </p:nvPr>
        </p:nvSpPr>
        <p:spPr>
          <a:xfrm>
            <a:off x="608325" y="1539850"/>
            <a:ext cx="10515600" cy="42789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15000"/>
              </a:lnSpc>
              <a:spcBef>
                <a:spcPts val="1000"/>
              </a:spcBef>
              <a:spcAft>
                <a:spcPts val="0"/>
              </a:spcAft>
              <a:buNone/>
            </a:pPr>
            <a:r>
              <a:rPr lang="es-ES"/>
              <a:t>Si para dimensionar las </a:t>
            </a:r>
            <a:r>
              <a:rPr lang="es-ES"/>
              <a:t>válvulas</a:t>
            </a:r>
            <a:r>
              <a:rPr lang="es-ES"/>
              <a:t> de seguridad la capacidad de generación de vapor no se puede calcular o es deseable verificar los cálculos se puede:</a:t>
            </a:r>
            <a:endParaRPr/>
          </a:p>
          <a:p>
            <a:pPr indent="-342900" lvl="0" marL="457200" marR="0" rtl="0" algn="l">
              <a:lnSpc>
                <a:spcPct val="115000"/>
              </a:lnSpc>
              <a:spcBef>
                <a:spcPts val="1000"/>
              </a:spcBef>
              <a:spcAft>
                <a:spcPts val="0"/>
              </a:spcAft>
              <a:buSzPts val="1800"/>
              <a:buChar char="•"/>
            </a:pPr>
            <a:r>
              <a:rPr lang="es-ES"/>
              <a:t>Ensayo de acumulación.</a:t>
            </a:r>
            <a:endParaRPr/>
          </a:p>
          <a:p>
            <a:pPr indent="-342900" lvl="0" marL="457200" marR="0" rtl="0" algn="l">
              <a:lnSpc>
                <a:spcPct val="115000"/>
              </a:lnSpc>
              <a:spcBef>
                <a:spcPts val="0"/>
              </a:spcBef>
              <a:spcAft>
                <a:spcPts val="0"/>
              </a:spcAft>
              <a:buSzPts val="1800"/>
              <a:buChar char="•"/>
            </a:pPr>
            <a:r>
              <a:rPr lang="es-ES"/>
              <a:t>Mediante la medición de la máxima cantidad de combustible que puede ser quemado y calculando la capacidad de evaporación sobre la base del poder calorífico del combustible.</a:t>
            </a:r>
            <a:endParaRPr/>
          </a:p>
          <a:p>
            <a:pPr indent="-342900" lvl="0" marL="457200" marR="0" rtl="0" algn="l">
              <a:lnSpc>
                <a:spcPct val="115000"/>
              </a:lnSpc>
              <a:spcBef>
                <a:spcPts val="0"/>
              </a:spcBef>
              <a:spcAft>
                <a:spcPts val="0"/>
              </a:spcAft>
              <a:buSzPts val="1800"/>
              <a:buChar char="•"/>
            </a:pPr>
            <a:r>
              <a:rPr lang="es-ES"/>
              <a:t>A partir de la medición del agua de alimentación determinar la capacidad de evaporación máxima.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1"/>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457200" lvl="0" marL="0" rtl="0" algn="l">
              <a:spcBef>
                <a:spcPts val="0"/>
              </a:spcBef>
              <a:spcAft>
                <a:spcPts val="0"/>
              </a:spcAft>
              <a:buClr>
                <a:schemeClr val="dk1"/>
              </a:buClr>
              <a:buSzPts val="1100"/>
              <a:buFont typeface="Arial"/>
              <a:buNone/>
            </a:pPr>
            <a:r>
              <a:rPr lang="es-ES"/>
              <a:t>Presiones Características</a:t>
            </a:r>
            <a:endParaRPr/>
          </a:p>
        </p:txBody>
      </p:sp>
      <p:sp>
        <p:nvSpPr>
          <p:cNvPr id="76" name="Google Shape;76;p11"/>
          <p:cNvSpPr txBox="1"/>
          <p:nvPr>
            <p:ph idx="1" type="body"/>
          </p:nvPr>
        </p:nvSpPr>
        <p:spPr>
          <a:xfrm>
            <a:off x="608325" y="1539850"/>
            <a:ext cx="10515600" cy="2829600"/>
          </a:xfrm>
          <a:prstGeom prst="rect">
            <a:avLst/>
          </a:prstGeom>
          <a:noFill/>
          <a:ln>
            <a:noFill/>
          </a:ln>
        </p:spPr>
        <p:txBody>
          <a:bodyPr anchorCtr="0" anchor="ctr" bIns="45700" lIns="91425" spcFirstLastPara="1" rIns="91425" wrap="square" tIns="45700">
            <a:normAutofit fontScale="77500" lnSpcReduction="20000"/>
          </a:bodyPr>
          <a:lstStyle/>
          <a:p>
            <a:pPr indent="-317182" lvl="0" marL="457200" marR="0" rtl="0" algn="l">
              <a:lnSpc>
                <a:spcPct val="115000"/>
              </a:lnSpc>
              <a:spcBef>
                <a:spcPts val="1000"/>
              </a:spcBef>
              <a:spcAft>
                <a:spcPts val="0"/>
              </a:spcAft>
              <a:buSzPct val="64285"/>
              <a:buAutoNum type="alphaUcPeriod"/>
            </a:pPr>
            <a:r>
              <a:rPr lang="es-ES"/>
              <a:t>Una o más válvulas de seguridad deberán regularse a una presión de apertura igual o menor a la PMTA.</a:t>
            </a:r>
            <a:endParaRPr/>
          </a:p>
          <a:p>
            <a:pPr indent="-317182" lvl="0" marL="457200" marR="0" rtl="0" algn="l">
              <a:lnSpc>
                <a:spcPct val="115000"/>
              </a:lnSpc>
              <a:spcBef>
                <a:spcPts val="0"/>
              </a:spcBef>
              <a:spcAft>
                <a:spcPts val="0"/>
              </a:spcAft>
              <a:buSzPct val="64285"/>
              <a:buAutoNum type="alphaUcPeriod"/>
            </a:pPr>
            <a:r>
              <a:rPr lang="es-ES"/>
              <a:t>En caso de existir más de una válvula de seguridad, la más alta presión de apertura permitida será de 3% por encima de la PMTA..</a:t>
            </a:r>
            <a:endParaRPr/>
          </a:p>
          <a:p>
            <a:pPr indent="-317182" lvl="0" marL="457200" marR="0" rtl="0" algn="l">
              <a:lnSpc>
                <a:spcPct val="115000"/>
              </a:lnSpc>
              <a:spcBef>
                <a:spcPts val="0"/>
              </a:spcBef>
              <a:spcAft>
                <a:spcPts val="0"/>
              </a:spcAft>
              <a:buSzPct val="64285"/>
              <a:buAutoNum type="alphaUcPeriod"/>
            </a:pPr>
            <a:r>
              <a:rPr lang="es-ES"/>
              <a:t>El rango completo de regulación de las válvulas de seguridad no deberá exceder el 10% de la presión de apertura de la válvula que está regulada a la mayor presión.</a:t>
            </a:r>
            <a:endParaRPr/>
          </a:p>
          <a:p>
            <a:pPr indent="0" lvl="0" marL="0" marR="0" rtl="0" algn="l">
              <a:lnSpc>
                <a:spcPct val="115000"/>
              </a:lnSpc>
              <a:spcBef>
                <a:spcPts val="1000"/>
              </a:spcBef>
              <a:spcAft>
                <a:spcPts val="0"/>
              </a:spcAft>
              <a:buNone/>
            </a:pPr>
            <a:r>
              <a:rPr lang="es-ES"/>
              <a:t>Por ejemplo, si PMTA=10 bar, si se tiene la siguiente regulación de dos válvulas de seguridad:</a:t>
            </a:r>
            <a:endParaRPr/>
          </a:p>
        </p:txBody>
      </p:sp>
      <p:pic>
        <p:nvPicPr>
          <p:cNvPr id="77" name="Google Shape;77;p11"/>
          <p:cNvPicPr preferRelativeResize="0"/>
          <p:nvPr/>
        </p:nvPicPr>
        <p:blipFill>
          <a:blip r:embed="rId3">
            <a:alphaModFix/>
          </a:blip>
          <a:stretch>
            <a:fillRect/>
          </a:stretch>
        </p:blipFill>
        <p:spPr>
          <a:xfrm>
            <a:off x="3622325" y="4318375"/>
            <a:ext cx="5971325" cy="1659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2"/>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	</a:t>
            </a:r>
            <a:r>
              <a:rPr lang="es-ES"/>
              <a:t>Presiones Características</a:t>
            </a:r>
            <a:endParaRPr/>
          </a:p>
        </p:txBody>
      </p:sp>
      <p:sp>
        <p:nvSpPr>
          <p:cNvPr id="83" name="Google Shape;83;p12"/>
          <p:cNvSpPr txBox="1"/>
          <p:nvPr>
            <p:ph idx="1" type="body"/>
          </p:nvPr>
        </p:nvSpPr>
        <p:spPr>
          <a:xfrm>
            <a:off x="838200" y="1750574"/>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s-ES"/>
              <a:t>Respecto a la</a:t>
            </a:r>
            <a:r>
              <a:rPr lang="es-ES"/>
              <a:t> diferencia entre la presión de apertura de la primera válvula de seguridad y la presión de trabajo del generador de vapor se </a:t>
            </a:r>
            <a:r>
              <a:rPr lang="es-ES"/>
              <a:t>recomienda al menos</a:t>
            </a:r>
            <a:r>
              <a:rPr lang="es-ES"/>
              <a:t>:</a:t>
            </a:r>
            <a:endParaRPr/>
          </a:p>
          <a:p>
            <a:pPr indent="-342900" lvl="0" marL="457200" rtl="0" algn="l">
              <a:spcBef>
                <a:spcPts val="1000"/>
              </a:spcBef>
              <a:spcAft>
                <a:spcPts val="0"/>
              </a:spcAft>
              <a:buSzPts val="1800"/>
              <a:buAutoNum type="alphaUcPeriod"/>
            </a:pPr>
            <a:r>
              <a:rPr lang="es-ES">
                <a:highlight>
                  <a:srgbClr val="FFFF00"/>
                </a:highlight>
              </a:rPr>
              <a:t>10% de la PMTA (y no menos de 0,48 bar) para generadores de vapor con PMTA menor o igual a 4,8 bar.</a:t>
            </a:r>
            <a:endParaRPr>
              <a:highlight>
                <a:srgbClr val="FFFF00"/>
              </a:highlight>
            </a:endParaRPr>
          </a:p>
          <a:p>
            <a:pPr indent="-342900" lvl="0" marL="457200" rtl="0" algn="l">
              <a:spcBef>
                <a:spcPts val="0"/>
              </a:spcBef>
              <a:spcAft>
                <a:spcPts val="0"/>
              </a:spcAft>
              <a:buSzPts val="1800"/>
              <a:buAutoNum type="alphaUcPeriod"/>
            </a:pPr>
            <a:r>
              <a:rPr lang="es-ES"/>
              <a:t>7% de la PMTA (y no menos de 2,1 bar) para generadores de vapor con PMTA mayor a 4,8 bar y menor o igual a 68,9 bar.</a:t>
            </a:r>
            <a:endParaRPr/>
          </a:p>
          <a:p>
            <a:pPr indent="-342900" lvl="0" marL="457200" rtl="0" algn="l">
              <a:spcBef>
                <a:spcPts val="0"/>
              </a:spcBef>
              <a:spcAft>
                <a:spcPts val="0"/>
              </a:spcAft>
              <a:buSzPts val="1800"/>
              <a:buAutoNum type="alphaUcPeriod"/>
            </a:pPr>
            <a:r>
              <a:rPr lang="es-ES"/>
              <a:t>5% de la PMTA (y no menos de 4,8 bar) para generadores de vapor con PMTA mayor a 68,9 bar y menor o igual a 137,9 bar.</a:t>
            </a:r>
            <a:endParaRPr/>
          </a:p>
          <a:p>
            <a:pPr indent="-342900" lvl="0" marL="457200" rtl="0" algn="l">
              <a:spcBef>
                <a:spcPts val="0"/>
              </a:spcBef>
              <a:spcAft>
                <a:spcPts val="0"/>
              </a:spcAft>
              <a:buSzPts val="1800"/>
              <a:buAutoNum type="alphaUcPeriod"/>
            </a:pPr>
            <a:r>
              <a:rPr lang="es-ES"/>
              <a:t>A criterio del fabricante para PMTA superiores a 137,9 bar.</a:t>
            </a:r>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457200" lvl="0" marL="0" rtl="0" algn="l">
              <a:spcBef>
                <a:spcPts val="0"/>
              </a:spcBef>
              <a:spcAft>
                <a:spcPts val="0"/>
              </a:spcAft>
              <a:buNone/>
            </a:pPr>
            <a:r>
              <a:rPr lang="es-ES"/>
              <a:t>Disposición</a:t>
            </a:r>
            <a:endParaRPr/>
          </a:p>
        </p:txBody>
      </p:sp>
      <p:sp>
        <p:nvSpPr>
          <p:cNvPr id="89" name="Google Shape;89;p13"/>
          <p:cNvSpPr txBox="1"/>
          <p:nvPr>
            <p:ph idx="1" type="body"/>
          </p:nvPr>
        </p:nvSpPr>
        <p:spPr>
          <a:xfrm>
            <a:off x="319375" y="1974938"/>
            <a:ext cx="5416200" cy="4126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ES"/>
              <a:t>“</a:t>
            </a:r>
            <a:r>
              <a:rPr lang="es-ES"/>
              <a:t>Cuando dos o más válvulas de seguridad son utilizadas en un generador de vapor, éstas podrán ser montadas separadamente (Figura 1) o en caso de tener capacidad de descarga aproximadamente igual, se podrán montar como gemelas colocándolas individualmente en una base tipo “Y” (Figura 2).”</a:t>
            </a:r>
            <a:endParaRPr/>
          </a:p>
        </p:txBody>
      </p:sp>
      <p:pic>
        <p:nvPicPr>
          <p:cNvPr id="90" name="Google Shape;90;p13"/>
          <p:cNvPicPr preferRelativeResize="0"/>
          <p:nvPr/>
        </p:nvPicPr>
        <p:blipFill>
          <a:blip r:embed="rId3">
            <a:alphaModFix/>
          </a:blip>
          <a:stretch>
            <a:fillRect/>
          </a:stretch>
        </p:blipFill>
        <p:spPr>
          <a:xfrm>
            <a:off x="9689525" y="2018700"/>
            <a:ext cx="2309625" cy="3737425"/>
          </a:xfrm>
          <a:prstGeom prst="rect">
            <a:avLst/>
          </a:prstGeom>
          <a:noFill/>
          <a:ln>
            <a:noFill/>
          </a:ln>
        </p:spPr>
      </p:pic>
      <p:pic>
        <p:nvPicPr>
          <p:cNvPr id="91" name="Google Shape;91;p13"/>
          <p:cNvPicPr preferRelativeResize="0"/>
          <p:nvPr/>
        </p:nvPicPr>
        <p:blipFill rotWithShape="1">
          <a:blip r:embed="rId4">
            <a:alphaModFix/>
          </a:blip>
          <a:srcRect b="0" l="0" r="0" t="17108"/>
          <a:stretch/>
        </p:blipFill>
        <p:spPr>
          <a:xfrm>
            <a:off x="6283425" y="2320250"/>
            <a:ext cx="3100676" cy="3435868"/>
          </a:xfrm>
          <a:prstGeom prst="rect">
            <a:avLst/>
          </a:prstGeom>
          <a:noFill/>
          <a:ln>
            <a:noFill/>
          </a:ln>
        </p:spPr>
      </p:pic>
      <p:sp>
        <p:nvSpPr>
          <p:cNvPr id="92" name="Google Shape;92;p13"/>
          <p:cNvSpPr txBox="1"/>
          <p:nvPr/>
        </p:nvSpPr>
        <p:spPr>
          <a:xfrm>
            <a:off x="6565575" y="5886375"/>
            <a:ext cx="236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1- Instaladas separadas</a:t>
            </a:r>
            <a:endParaRPr>
              <a:latin typeface="Calibri"/>
              <a:ea typeface="Calibri"/>
              <a:cs typeface="Calibri"/>
              <a:sym typeface="Calibri"/>
            </a:endParaRPr>
          </a:p>
        </p:txBody>
      </p:sp>
      <p:sp>
        <p:nvSpPr>
          <p:cNvPr id="93" name="Google Shape;93;p13"/>
          <p:cNvSpPr txBox="1"/>
          <p:nvPr/>
        </p:nvSpPr>
        <p:spPr>
          <a:xfrm>
            <a:off x="9994575" y="5886375"/>
            <a:ext cx="236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1-Sobre una base tipo Y</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0" y="0"/>
            <a:ext cx="121920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	</a:t>
            </a:r>
            <a:r>
              <a:rPr lang="es-ES"/>
              <a:t>Disposición</a:t>
            </a:r>
            <a:endParaRPr/>
          </a:p>
        </p:txBody>
      </p:sp>
      <p:sp>
        <p:nvSpPr>
          <p:cNvPr id="99" name="Google Shape;99;p14"/>
          <p:cNvSpPr txBox="1"/>
          <p:nvPr>
            <p:ph idx="1" type="body"/>
          </p:nvPr>
        </p:nvSpPr>
        <p:spPr>
          <a:xfrm>
            <a:off x="611800" y="1816600"/>
            <a:ext cx="4991700" cy="4296000"/>
          </a:xfrm>
          <a:prstGeom prst="rect">
            <a:avLst/>
          </a:prstGeom>
        </p:spPr>
        <p:txBody>
          <a:bodyPr anchorCtr="0" anchor="t" bIns="45700" lIns="91425" spcFirstLastPara="1" rIns="91425" wrap="square" tIns="45700">
            <a:normAutofit fontScale="77500" lnSpcReduction="20000"/>
          </a:bodyPr>
          <a:lstStyle/>
          <a:p>
            <a:pPr indent="0" lvl="0" marL="0" rtl="0" algn="l">
              <a:spcBef>
                <a:spcPts val="1000"/>
              </a:spcBef>
              <a:spcAft>
                <a:spcPts val="0"/>
              </a:spcAft>
              <a:buClr>
                <a:schemeClr val="dk1"/>
              </a:buClr>
              <a:buSzPct val="39285"/>
              <a:buFont typeface="Arial"/>
              <a:buNone/>
            </a:pPr>
            <a:r>
              <a:rPr i="1" lang="es-ES"/>
              <a:t>“</a:t>
            </a:r>
            <a:r>
              <a:rPr i="1" lang="es-ES"/>
              <a:t>La válvula de seguridad deberá ser conectada al generador de vapor de manera independiente a cualquier otra conexión, y colocada tan cerca del generador de vapor como sea físicamente posible sin segmentos de cañería o accesorios innecesarios, y conservando perfectamente la vertical.</a:t>
            </a:r>
            <a:endParaRPr i="1"/>
          </a:p>
          <a:p>
            <a:pPr indent="0" lvl="0" marL="0" rtl="0" algn="l">
              <a:spcBef>
                <a:spcPts val="1000"/>
              </a:spcBef>
              <a:spcAft>
                <a:spcPts val="0"/>
              </a:spcAft>
              <a:buClr>
                <a:schemeClr val="dk1"/>
              </a:buClr>
              <a:buSzPct val="39285"/>
              <a:buFont typeface="Arial"/>
              <a:buNone/>
            </a:pPr>
            <a:r>
              <a:rPr i="1" lang="es-ES"/>
              <a:t>La conexión entre el generador de vapor y la válvula de seguridad deberá tener al menos el área de entrada de la válvula de seguridad. No se deberá colocar ningún tipo de válvula entre el generador y la válvula de seguridad ni en la cañería entre la válvula de seguridad y la descarga a la atmósfera.”</a:t>
            </a:r>
            <a:endParaRPr i="1"/>
          </a:p>
          <a:p>
            <a:pPr indent="0" lvl="0" marL="0" rtl="0" algn="l">
              <a:spcBef>
                <a:spcPts val="1000"/>
              </a:spcBef>
              <a:spcAft>
                <a:spcPts val="0"/>
              </a:spcAft>
              <a:buNone/>
            </a:pPr>
            <a:r>
              <a:t/>
            </a:r>
            <a:endParaRPr/>
          </a:p>
        </p:txBody>
      </p:sp>
      <p:pic>
        <p:nvPicPr>
          <p:cNvPr id="100" name="Google Shape;100;p14"/>
          <p:cNvPicPr preferRelativeResize="0"/>
          <p:nvPr/>
        </p:nvPicPr>
        <p:blipFill>
          <a:blip r:embed="rId3">
            <a:alphaModFix/>
          </a:blip>
          <a:stretch>
            <a:fillRect/>
          </a:stretch>
        </p:blipFill>
        <p:spPr>
          <a:xfrm>
            <a:off x="6170950" y="1685625"/>
            <a:ext cx="3016650" cy="2606500"/>
          </a:xfrm>
          <a:prstGeom prst="rect">
            <a:avLst/>
          </a:prstGeom>
          <a:noFill/>
          <a:ln>
            <a:noFill/>
          </a:ln>
        </p:spPr>
      </p:pic>
      <p:sp>
        <p:nvSpPr>
          <p:cNvPr id="101" name="Google Shape;101;p14"/>
          <p:cNvSpPr txBox="1"/>
          <p:nvPr/>
        </p:nvSpPr>
        <p:spPr>
          <a:xfrm>
            <a:off x="6170950" y="4292125"/>
            <a:ext cx="3188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Válvula de seguridad instalada incorrectamente, no está vertical por falta de espacio.</a:t>
            </a:r>
            <a:endParaRPr>
              <a:latin typeface="Calibri"/>
              <a:ea typeface="Calibri"/>
              <a:cs typeface="Calibri"/>
              <a:sym typeface="Calibri"/>
            </a:endParaRPr>
          </a:p>
        </p:txBody>
      </p:sp>
      <p:pic>
        <p:nvPicPr>
          <p:cNvPr id="102" name="Google Shape;102;p14"/>
          <p:cNvPicPr preferRelativeResize="0"/>
          <p:nvPr/>
        </p:nvPicPr>
        <p:blipFill>
          <a:blip r:embed="rId4">
            <a:alphaModFix/>
          </a:blip>
          <a:stretch>
            <a:fillRect/>
          </a:stretch>
        </p:blipFill>
        <p:spPr>
          <a:xfrm>
            <a:off x="9530625" y="1863250"/>
            <a:ext cx="2447925" cy="2428875"/>
          </a:xfrm>
          <a:prstGeom prst="rect">
            <a:avLst/>
          </a:prstGeom>
          <a:noFill/>
          <a:ln>
            <a:noFill/>
          </a:ln>
        </p:spPr>
      </p:pic>
      <p:sp>
        <p:nvSpPr>
          <p:cNvPr id="103" name="Google Shape;103;p14"/>
          <p:cNvSpPr txBox="1"/>
          <p:nvPr/>
        </p:nvSpPr>
        <p:spPr>
          <a:xfrm>
            <a:off x="9426900" y="4387925"/>
            <a:ext cx="261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latin typeface="Calibri"/>
                <a:ea typeface="Calibri"/>
                <a:cs typeface="Calibri"/>
                <a:sym typeface="Calibri"/>
              </a:rPr>
              <a:t>Conexión al generador de Vapor</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