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40"/>
  </p:notesMasterIdLst>
  <p:handoutMasterIdLst>
    <p:handoutMasterId r:id="rId41"/>
  </p:handoutMasterIdLst>
  <p:sldIdLst>
    <p:sldId id="258" r:id="rId2"/>
    <p:sldId id="432" r:id="rId3"/>
    <p:sldId id="398" r:id="rId4"/>
    <p:sldId id="266" r:id="rId5"/>
    <p:sldId id="269" r:id="rId6"/>
    <p:sldId id="270" r:id="rId7"/>
    <p:sldId id="272" r:id="rId8"/>
    <p:sldId id="273" r:id="rId9"/>
    <p:sldId id="274" r:id="rId10"/>
    <p:sldId id="279" r:id="rId11"/>
    <p:sldId id="280" r:id="rId12"/>
    <p:sldId id="282" r:id="rId13"/>
    <p:sldId id="284" r:id="rId14"/>
    <p:sldId id="285" r:id="rId15"/>
    <p:sldId id="286" r:id="rId16"/>
    <p:sldId id="287" r:id="rId17"/>
    <p:sldId id="294" r:id="rId18"/>
    <p:sldId id="295" r:id="rId19"/>
    <p:sldId id="296" r:id="rId20"/>
    <p:sldId id="304" r:id="rId21"/>
    <p:sldId id="314" r:id="rId22"/>
    <p:sldId id="319" r:id="rId23"/>
    <p:sldId id="336" r:id="rId24"/>
    <p:sldId id="350" r:id="rId25"/>
    <p:sldId id="359" r:id="rId26"/>
    <p:sldId id="369" r:id="rId27"/>
    <p:sldId id="379" r:id="rId28"/>
    <p:sldId id="408" r:id="rId29"/>
    <p:sldId id="385" r:id="rId30"/>
    <p:sldId id="407" r:id="rId31"/>
    <p:sldId id="389" r:id="rId32"/>
    <p:sldId id="409" r:id="rId33"/>
    <p:sldId id="413" r:id="rId34"/>
    <p:sldId id="417" r:id="rId35"/>
    <p:sldId id="416" r:id="rId36"/>
    <p:sldId id="411" r:id="rId37"/>
    <p:sldId id="431" r:id="rId38"/>
    <p:sldId id="381" r:id="rId39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FFE82"/>
    <a:srgbClr val="99FF99"/>
    <a:srgbClr val="00CC99"/>
    <a:srgbClr val="003399"/>
    <a:srgbClr val="0099CC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66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6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>
            <a:extLst>
              <a:ext uri="{FF2B5EF4-FFF2-40B4-BE49-F238E27FC236}">
                <a16:creationId xmlns:a16="http://schemas.microsoft.com/office/drawing/2014/main" id="{2D8AA554-A0C2-40C6-A0C7-C59F8835A7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>
            <a:extLst>
              <a:ext uri="{FF2B5EF4-FFF2-40B4-BE49-F238E27FC236}">
                <a16:creationId xmlns:a16="http://schemas.microsoft.com/office/drawing/2014/main" id="{1F09B8FB-D10E-4A01-9F2C-DFF9D4595A8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36AF96F-5878-4E66-8947-5B9B7221F0C1}" type="datetimeFigureOut">
              <a:rPr lang="es-ES"/>
              <a:pPr>
                <a:defRPr/>
              </a:pPr>
              <a:t>22/04/2021</a:t>
            </a:fld>
            <a:endParaRPr lang="es-ES"/>
          </a:p>
        </p:txBody>
      </p:sp>
      <p:sp>
        <p:nvSpPr>
          <p:cNvPr id="4" name="3 Marcador de pie de página">
            <a:extLst>
              <a:ext uri="{FF2B5EF4-FFF2-40B4-BE49-F238E27FC236}">
                <a16:creationId xmlns:a16="http://schemas.microsoft.com/office/drawing/2014/main" id="{AC617AE6-1B1F-446F-9B8C-110F7EF2BBF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FB50EE09-CF9F-4BCB-B578-84E6CA7BEA5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971CCCC9-EBF6-48AB-9199-7CC57840C57B}" type="slidenum">
              <a:rPr lang="es-ES" altLang="en-US"/>
              <a:pPr/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>
            <a:extLst>
              <a:ext uri="{FF2B5EF4-FFF2-40B4-BE49-F238E27FC236}">
                <a16:creationId xmlns:a16="http://schemas.microsoft.com/office/drawing/2014/main" id="{54808896-F74B-4595-9BBC-D6C774D775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>
            <a:extLst>
              <a:ext uri="{FF2B5EF4-FFF2-40B4-BE49-F238E27FC236}">
                <a16:creationId xmlns:a16="http://schemas.microsoft.com/office/drawing/2014/main" id="{4DCF7B30-3BA5-4C1E-9565-57457547688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A99C1BC-303C-4827-9E4A-E06A620021C3}" type="datetimeFigureOut">
              <a:rPr lang="es-ES"/>
              <a:pPr>
                <a:defRPr/>
              </a:pPr>
              <a:t>22/04/2021</a:t>
            </a:fld>
            <a:endParaRPr lang="es-ES"/>
          </a:p>
        </p:txBody>
      </p:sp>
      <p:sp>
        <p:nvSpPr>
          <p:cNvPr id="4" name="3 Marcador de imagen de diapositiva">
            <a:extLst>
              <a:ext uri="{FF2B5EF4-FFF2-40B4-BE49-F238E27FC236}">
                <a16:creationId xmlns:a16="http://schemas.microsoft.com/office/drawing/2014/main" id="{572D904F-8D18-42F8-9943-4F8FD5F564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>
            <a:extLst>
              <a:ext uri="{FF2B5EF4-FFF2-40B4-BE49-F238E27FC236}">
                <a16:creationId xmlns:a16="http://schemas.microsoft.com/office/drawing/2014/main" id="{B1410E8A-3DB2-4344-B796-6DC31427DD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8FD440C5-3A71-4DD2-A37E-7CBD93D5A74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126383EA-9D2A-4ADA-8FEC-724F4EC8A0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7047CCDF-6C58-4F57-A298-CD8CAC5CF59F}" type="slidenum">
              <a:rPr lang="es-ES" altLang="en-US"/>
              <a:pPr/>
              <a:t>‹Nº›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>
            <a:extLst>
              <a:ext uri="{FF2B5EF4-FFF2-40B4-BE49-F238E27FC236}">
                <a16:creationId xmlns:a16="http://schemas.microsoft.com/office/drawing/2014/main" id="{8A0FBDE3-1F24-4F65-8C87-AC1FB99E01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43" name="Rectangle 3">
            <a:extLst>
              <a:ext uri="{FF2B5EF4-FFF2-40B4-BE49-F238E27FC236}">
                <a16:creationId xmlns:a16="http://schemas.microsoft.com/office/drawing/2014/main" id="{3DC1A695-2FAE-4B35-8C2C-4D9411B10D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62000" eaLnBrk="1" hangingPunct="1"/>
            <a:endParaRPr lang="es-UY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>
            <a:extLst>
              <a:ext uri="{FF2B5EF4-FFF2-40B4-BE49-F238E27FC236}">
                <a16:creationId xmlns:a16="http://schemas.microsoft.com/office/drawing/2014/main" id="{93EE13D9-12A8-42F7-87B7-3D092FA56F1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Rectangle 3">
            <a:extLst>
              <a:ext uri="{FF2B5EF4-FFF2-40B4-BE49-F238E27FC236}">
                <a16:creationId xmlns:a16="http://schemas.microsoft.com/office/drawing/2014/main" id="{F80C0055-D183-4810-A63A-073580D805C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62000" eaLnBrk="1" hangingPunct="1"/>
            <a:endParaRPr lang="es-UY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carátu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 Triángulo rectángulo">
            <a:extLst>
              <a:ext uri="{FF2B5EF4-FFF2-40B4-BE49-F238E27FC236}">
                <a16:creationId xmlns:a16="http://schemas.microsoft.com/office/drawing/2014/main" id="{7AD9F9E2-C9D0-44F1-985F-F68928DA4585}"/>
              </a:ext>
            </a:extLst>
          </p:cNvPr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grpSp>
        <p:nvGrpSpPr>
          <p:cNvPr id="5" name="15 Grupo">
            <a:extLst>
              <a:ext uri="{FF2B5EF4-FFF2-40B4-BE49-F238E27FC236}">
                <a16:creationId xmlns:a16="http://schemas.microsoft.com/office/drawing/2014/main" id="{8462B83B-CD14-4DBD-B9CB-669CB0B7CD4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15 Forma libre">
              <a:extLst>
                <a:ext uri="{FF2B5EF4-FFF2-40B4-BE49-F238E27FC236}">
                  <a16:creationId xmlns:a16="http://schemas.microsoft.com/office/drawing/2014/main" id="{674E9723-C3DE-4D9C-80FF-2C169D0C16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</a:endParaRPr>
            </a:p>
          </p:txBody>
        </p:sp>
        <p:sp>
          <p:nvSpPr>
            <p:cNvPr id="7" name="17 Forma libre">
              <a:extLst>
                <a:ext uri="{FF2B5EF4-FFF2-40B4-BE49-F238E27FC236}">
                  <a16:creationId xmlns:a16="http://schemas.microsoft.com/office/drawing/2014/main" id="{2D2A3DE8-30F7-416B-97B0-F4C5237D0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2147483647 w 5760"/>
                <a:gd name="T3" fmla="*/ 0 h 528"/>
                <a:gd name="T4" fmla="*/ 2147483647 w 5760"/>
                <a:gd name="T5" fmla="*/ 2147483647 h 528"/>
                <a:gd name="T6" fmla="*/ 2147483647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8" name="17 Forma libre">
              <a:extLst>
                <a:ext uri="{FF2B5EF4-FFF2-40B4-BE49-F238E27FC236}">
                  <a16:creationId xmlns:a16="http://schemas.microsoft.com/office/drawing/2014/main" id="{239D4E03-C131-4939-B9D7-39005CD3F7B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cxnSp>
          <p:nvCxnSpPr>
            <p:cNvPr id="10" name="18 Conector recto">
              <a:extLst>
                <a:ext uri="{FF2B5EF4-FFF2-40B4-BE49-F238E27FC236}">
                  <a16:creationId xmlns:a16="http://schemas.microsoft.com/office/drawing/2014/main" id="{57570C4C-F62A-4EB6-98D1-E70843858142}"/>
                </a:ext>
              </a:extLst>
            </p:cNvPr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Imagen 2" descr="Universidad de la República">
            <a:extLst>
              <a:ext uri="{FF2B5EF4-FFF2-40B4-BE49-F238E27FC236}">
                <a16:creationId xmlns:a16="http://schemas.microsoft.com/office/drawing/2014/main" id="{E68E9E78-D56C-4969-BC67-994403F0A9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14313" y="214313"/>
            <a:ext cx="1000125" cy="1500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E99CC1D8-CA96-49D7-B390-7E701E8D1B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188913"/>
            <a:ext cx="9556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2071678"/>
            <a:ext cx="7772400" cy="1510684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s-ES" dirty="0"/>
              <a:t>Haga clic para modificar el estilo de subtítulo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8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500063" y="1500188"/>
            <a:ext cx="4038600" cy="452596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91063" y="1500188"/>
            <a:ext cx="4038600" cy="452596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9667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0063" y="150018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91063" y="150018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4117420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500063" y="1500188"/>
            <a:ext cx="4038600" cy="452596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>
          <a:xfrm>
            <a:off x="4691063" y="1500188"/>
            <a:ext cx="4038600" cy="4525962"/>
          </a:xfrm>
        </p:spPr>
        <p:txBody>
          <a:bodyPr/>
          <a:lstStyle/>
          <a:p>
            <a:pPr lvl="0"/>
            <a:endParaRPr lang="es-UY" noProof="0"/>
          </a:p>
        </p:txBody>
      </p:sp>
    </p:spTree>
    <p:extLst>
      <p:ext uri="{BB962C8B-B14F-4D97-AF65-F5344CB8AC3E}">
        <p14:creationId xmlns:p14="http://schemas.microsoft.com/office/powerpoint/2010/main" val="3126958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500063" y="1500188"/>
            <a:ext cx="8229600" cy="4525962"/>
          </a:xfrm>
        </p:spPr>
        <p:txBody>
          <a:bodyPr/>
          <a:lstStyle/>
          <a:p>
            <a:pPr lvl="0"/>
            <a:endParaRPr lang="es-UY" noProof="0"/>
          </a:p>
        </p:txBody>
      </p:sp>
    </p:spTree>
    <p:extLst>
      <p:ext uri="{BB962C8B-B14F-4D97-AF65-F5344CB8AC3E}">
        <p14:creationId xmlns:p14="http://schemas.microsoft.com/office/powerpoint/2010/main" val="3649956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084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685357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500063" y="1500188"/>
            <a:ext cx="4038600" cy="218598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91063" y="1500188"/>
            <a:ext cx="4038600" cy="218598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500063" y="3838575"/>
            <a:ext cx="4038600" cy="218757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91063" y="3838575"/>
            <a:ext cx="4038600" cy="218757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5725475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ítulo y objetos encima del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0063" y="1500188"/>
            <a:ext cx="8229600" cy="218598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00063" y="3838575"/>
            <a:ext cx="8229600" cy="218757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180871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500063" y="285750"/>
            <a:ext cx="8229600" cy="57404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712027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829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 Forma libre">
            <a:extLst>
              <a:ext uri="{FF2B5EF4-FFF2-40B4-BE49-F238E27FC236}">
                <a16:creationId xmlns:a16="http://schemas.microsoft.com/office/drawing/2014/main" id="{BF9E8911-C4DA-41B3-9057-23BC9C2519D7}"/>
              </a:ext>
            </a:extLst>
          </p:cNvPr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5" name="15 Forma libre">
            <a:extLst>
              <a:ext uri="{FF2B5EF4-FFF2-40B4-BE49-F238E27FC236}">
                <a16:creationId xmlns:a16="http://schemas.microsoft.com/office/drawing/2014/main" id="{30EBF750-7DD3-4B0E-9099-8E7B93E6C92E}"/>
              </a:ext>
            </a:extLst>
          </p:cNvPr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15 Triángulo rectángulo">
            <a:extLst>
              <a:ext uri="{FF2B5EF4-FFF2-40B4-BE49-F238E27FC236}">
                <a16:creationId xmlns:a16="http://schemas.microsoft.com/office/drawing/2014/main" id="{43888E76-F967-418D-9A85-754849B7CC9F}"/>
              </a:ext>
            </a:extLst>
          </p:cNvPr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cxnSp>
        <p:nvCxnSpPr>
          <p:cNvPr id="7" name="16 Conector recto">
            <a:extLst>
              <a:ext uri="{FF2B5EF4-FFF2-40B4-BE49-F238E27FC236}">
                <a16:creationId xmlns:a16="http://schemas.microsoft.com/office/drawing/2014/main" id="{B1AD851E-DC52-453D-AFDE-5E92184A5759}"/>
              </a:ext>
            </a:extLst>
          </p:cNvPr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n 2" descr="Universidad de la República">
            <a:extLst>
              <a:ext uri="{FF2B5EF4-FFF2-40B4-BE49-F238E27FC236}">
                <a16:creationId xmlns:a16="http://schemas.microsoft.com/office/drawing/2014/main" id="{260E5274-58A5-4C5B-8803-7AD946982CB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18 Cheurón">
            <a:extLst>
              <a:ext uri="{FF2B5EF4-FFF2-40B4-BE49-F238E27FC236}">
                <a16:creationId xmlns:a16="http://schemas.microsoft.com/office/drawing/2014/main" id="{54930B16-1350-4FFB-84B9-BAAB46C5F803}"/>
              </a:ext>
            </a:extLst>
          </p:cNvPr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19 Cheurón">
            <a:extLst>
              <a:ext uri="{FF2B5EF4-FFF2-40B4-BE49-F238E27FC236}">
                <a16:creationId xmlns:a16="http://schemas.microsoft.com/office/drawing/2014/main" id="{1448195D-CA92-4F40-A269-52E92120C289}"/>
              </a:ext>
            </a:extLst>
          </p:cNvPr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id="{C76C901B-03CB-4E44-9D3D-2FD6C15C9A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92825"/>
            <a:ext cx="56356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586969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 Forma libre">
            <a:extLst>
              <a:ext uri="{FF2B5EF4-FFF2-40B4-BE49-F238E27FC236}">
                <a16:creationId xmlns:a16="http://schemas.microsoft.com/office/drawing/2014/main" id="{D748405B-39B8-435E-B5E1-AB4324456E15}"/>
              </a:ext>
            </a:extLst>
          </p:cNvPr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6" name="15 Forma libre">
            <a:extLst>
              <a:ext uri="{FF2B5EF4-FFF2-40B4-BE49-F238E27FC236}">
                <a16:creationId xmlns:a16="http://schemas.microsoft.com/office/drawing/2014/main" id="{F241F25C-5020-4419-B25F-F8E3BECA97A3}"/>
              </a:ext>
            </a:extLst>
          </p:cNvPr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15 Triángulo rectángulo">
            <a:extLst>
              <a:ext uri="{FF2B5EF4-FFF2-40B4-BE49-F238E27FC236}">
                <a16:creationId xmlns:a16="http://schemas.microsoft.com/office/drawing/2014/main" id="{D05C5DEB-B902-43F1-A382-F7EAE9BCFFBC}"/>
              </a:ext>
            </a:extLst>
          </p:cNvPr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cxnSp>
        <p:nvCxnSpPr>
          <p:cNvPr id="9" name="16 Conector recto">
            <a:extLst>
              <a:ext uri="{FF2B5EF4-FFF2-40B4-BE49-F238E27FC236}">
                <a16:creationId xmlns:a16="http://schemas.microsoft.com/office/drawing/2014/main" id="{279CD31C-FE07-41C1-A2DA-39FBC8C87397}"/>
              </a:ext>
            </a:extLst>
          </p:cNvPr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n 2" descr="Universidad de la República">
            <a:extLst>
              <a:ext uri="{FF2B5EF4-FFF2-40B4-BE49-F238E27FC236}">
                <a16:creationId xmlns:a16="http://schemas.microsoft.com/office/drawing/2014/main" id="{106F4162-6528-4C4A-BB00-2799A24145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C601EA57-DAE2-4AE5-8FF5-4FEBE10DB5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525" y="6092825"/>
            <a:ext cx="6127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84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 Forma libre">
            <a:extLst>
              <a:ext uri="{FF2B5EF4-FFF2-40B4-BE49-F238E27FC236}">
                <a16:creationId xmlns:a16="http://schemas.microsoft.com/office/drawing/2014/main" id="{EB372AD3-EB60-442E-9C97-C0AEDCB71B94}"/>
              </a:ext>
            </a:extLst>
          </p:cNvPr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4" name="15 Forma libre">
            <a:extLst>
              <a:ext uri="{FF2B5EF4-FFF2-40B4-BE49-F238E27FC236}">
                <a16:creationId xmlns:a16="http://schemas.microsoft.com/office/drawing/2014/main" id="{D660DC1A-2E99-464C-8A2A-FDBA982A8E3A}"/>
              </a:ext>
            </a:extLst>
          </p:cNvPr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15 Triángulo rectángulo">
            <a:extLst>
              <a:ext uri="{FF2B5EF4-FFF2-40B4-BE49-F238E27FC236}">
                <a16:creationId xmlns:a16="http://schemas.microsoft.com/office/drawing/2014/main" id="{399B5B8C-8D4A-4223-8204-D9B9A79681B6}"/>
              </a:ext>
            </a:extLst>
          </p:cNvPr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cxnSp>
        <p:nvCxnSpPr>
          <p:cNvPr id="7" name="16 Conector recto">
            <a:extLst>
              <a:ext uri="{FF2B5EF4-FFF2-40B4-BE49-F238E27FC236}">
                <a16:creationId xmlns:a16="http://schemas.microsoft.com/office/drawing/2014/main" id="{AD3D00A3-EE2C-46F6-B16E-BCFC365C1553}"/>
              </a:ext>
            </a:extLst>
          </p:cNvPr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n 2" descr="Universidad de la República">
            <a:extLst>
              <a:ext uri="{FF2B5EF4-FFF2-40B4-BE49-F238E27FC236}">
                <a16:creationId xmlns:a16="http://schemas.microsoft.com/office/drawing/2014/main" id="{F0FC08A0-0069-4410-8B89-C1273F1F9F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841EB1CF-7B12-422B-99F3-CD1164BC6E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92825"/>
            <a:ext cx="56356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1973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Forma libre">
            <a:extLst>
              <a:ext uri="{FF2B5EF4-FFF2-40B4-BE49-F238E27FC236}">
                <a16:creationId xmlns:a16="http://schemas.microsoft.com/office/drawing/2014/main" id="{32C375C8-7BAC-41C8-A551-622C933BC398}"/>
              </a:ext>
            </a:extLst>
          </p:cNvPr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3" name="15 Forma libre">
            <a:extLst>
              <a:ext uri="{FF2B5EF4-FFF2-40B4-BE49-F238E27FC236}">
                <a16:creationId xmlns:a16="http://schemas.microsoft.com/office/drawing/2014/main" id="{0AF41686-D70A-4884-B111-980B8513A540}"/>
              </a:ext>
            </a:extLst>
          </p:cNvPr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15 Triángulo rectángulo">
            <a:extLst>
              <a:ext uri="{FF2B5EF4-FFF2-40B4-BE49-F238E27FC236}">
                <a16:creationId xmlns:a16="http://schemas.microsoft.com/office/drawing/2014/main" id="{D13B733E-253C-46A1-9AA5-B2E1291EE059}"/>
              </a:ext>
            </a:extLst>
          </p:cNvPr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cxnSp>
        <p:nvCxnSpPr>
          <p:cNvPr id="5" name="16 Conector recto">
            <a:extLst>
              <a:ext uri="{FF2B5EF4-FFF2-40B4-BE49-F238E27FC236}">
                <a16:creationId xmlns:a16="http://schemas.microsoft.com/office/drawing/2014/main" id="{5A5AE5BB-1C36-443D-9FDF-EB7172927963}"/>
              </a:ext>
            </a:extLst>
          </p:cNvPr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n 2" descr="Universidad de la República">
            <a:extLst>
              <a:ext uri="{FF2B5EF4-FFF2-40B4-BE49-F238E27FC236}">
                <a16:creationId xmlns:a16="http://schemas.microsoft.com/office/drawing/2014/main" id="{9A5F579F-02D9-4A3F-8AEE-75AD294DB5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1BB06FF1-565A-45E9-A1AF-03DD275B71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138" y="6092825"/>
            <a:ext cx="5445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1468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 descr="Universidad de la República">
            <a:extLst>
              <a:ext uri="{FF2B5EF4-FFF2-40B4-BE49-F238E27FC236}">
                <a16:creationId xmlns:a16="http://schemas.microsoft.com/office/drawing/2014/main" id="{1D7135B7-806F-4686-859F-C3B9A4D79B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5715426-071F-4AB1-8E9E-B9BBEFB7E1A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6165850"/>
            <a:ext cx="5445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8344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 Forma libre">
            <a:extLst>
              <a:ext uri="{FF2B5EF4-FFF2-40B4-BE49-F238E27FC236}">
                <a16:creationId xmlns:a16="http://schemas.microsoft.com/office/drawing/2014/main" id="{C2F69082-65F1-48B7-AA5E-4DC349A0FA8F}"/>
              </a:ext>
            </a:extLst>
          </p:cNvPr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6" name="15 Forma libre">
            <a:extLst>
              <a:ext uri="{FF2B5EF4-FFF2-40B4-BE49-F238E27FC236}">
                <a16:creationId xmlns:a16="http://schemas.microsoft.com/office/drawing/2014/main" id="{0C95B035-CA93-4DD3-A949-EB8F810250B0}"/>
              </a:ext>
            </a:extLst>
          </p:cNvPr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15 Triángulo rectángulo">
            <a:extLst>
              <a:ext uri="{FF2B5EF4-FFF2-40B4-BE49-F238E27FC236}">
                <a16:creationId xmlns:a16="http://schemas.microsoft.com/office/drawing/2014/main" id="{39A94EDF-C219-49FE-9571-983505F981F7}"/>
              </a:ext>
            </a:extLst>
          </p:cNvPr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cxnSp>
        <p:nvCxnSpPr>
          <p:cNvPr id="8" name="16 Conector recto">
            <a:extLst>
              <a:ext uri="{FF2B5EF4-FFF2-40B4-BE49-F238E27FC236}">
                <a16:creationId xmlns:a16="http://schemas.microsoft.com/office/drawing/2014/main" id="{E9373ACA-5BE2-493C-94A5-8BB0B30B19B0}"/>
              </a:ext>
            </a:extLst>
          </p:cNvPr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17 Cheurón">
            <a:extLst>
              <a:ext uri="{FF2B5EF4-FFF2-40B4-BE49-F238E27FC236}">
                <a16:creationId xmlns:a16="http://schemas.microsoft.com/office/drawing/2014/main" id="{C0552406-3AC1-47E1-B755-981E0ED080A6}"/>
              </a:ext>
            </a:extLst>
          </p:cNvPr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18 Cheurón">
            <a:extLst>
              <a:ext uri="{FF2B5EF4-FFF2-40B4-BE49-F238E27FC236}">
                <a16:creationId xmlns:a16="http://schemas.microsoft.com/office/drawing/2014/main" id="{E6BAB395-2F76-4CEF-AD75-D8C2CEF83583}"/>
              </a:ext>
            </a:extLst>
          </p:cNvPr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11" name="Imagen 2" descr="Universidad de la República">
            <a:extLst>
              <a:ext uri="{FF2B5EF4-FFF2-40B4-BE49-F238E27FC236}">
                <a16:creationId xmlns:a16="http://schemas.microsoft.com/office/drawing/2014/main" id="{8F84D564-75DE-4CB5-AB90-CB9380AC3D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26948030-C5FE-4AD6-9680-698F23F3C9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25" y="6237288"/>
            <a:ext cx="585788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379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890673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>
            <a:extLst>
              <a:ext uri="{FF2B5EF4-FFF2-40B4-BE49-F238E27FC236}">
                <a16:creationId xmlns:a16="http://schemas.microsoft.com/office/drawing/2014/main" id="{4E036903-3086-4979-8E81-B64BBF1D3E33}"/>
              </a:ext>
            </a:extLst>
          </p:cNvPr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1027" name="11 Forma libre">
            <a:extLst>
              <a:ext uri="{FF2B5EF4-FFF2-40B4-BE49-F238E27FC236}">
                <a16:creationId xmlns:a16="http://schemas.microsoft.com/office/drawing/2014/main" id="{6DE6C6FA-C2AC-4828-B358-7D1FD6CE8A1C}"/>
              </a:ext>
            </a:extLst>
          </p:cNvPr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14" name="13 Triángulo rectángulo">
            <a:extLst>
              <a:ext uri="{FF2B5EF4-FFF2-40B4-BE49-F238E27FC236}">
                <a16:creationId xmlns:a16="http://schemas.microsoft.com/office/drawing/2014/main" id="{D9E1D3F3-30BE-464D-A114-516089BE7C44}"/>
              </a:ext>
            </a:extLst>
          </p:cNvPr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0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cxnSp>
        <p:nvCxnSpPr>
          <p:cNvPr id="15" name="14 Conector recto">
            <a:extLst>
              <a:ext uri="{FF2B5EF4-FFF2-40B4-BE49-F238E27FC236}">
                <a16:creationId xmlns:a16="http://schemas.microsoft.com/office/drawing/2014/main" id="{145EC0A3-A472-4D8B-B391-BCC621D4029E}"/>
              </a:ext>
            </a:extLst>
          </p:cNvPr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>
            <a:extLst>
              <a:ext uri="{FF2B5EF4-FFF2-40B4-BE49-F238E27FC236}">
                <a16:creationId xmlns:a16="http://schemas.microsoft.com/office/drawing/2014/main" id="{4F0053DD-F05B-45DA-89E5-7E96C407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20489" name="29 Marcador de texto">
            <a:extLst>
              <a:ext uri="{FF2B5EF4-FFF2-40B4-BE49-F238E27FC236}">
                <a16:creationId xmlns:a16="http://schemas.microsoft.com/office/drawing/2014/main" id="{801958E8-118E-4CBD-83FD-F988757EF9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500063" y="150018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  <a:endParaRPr lang="en-US" altLang="en-US"/>
          </a:p>
        </p:txBody>
      </p:sp>
      <p:pic>
        <p:nvPicPr>
          <p:cNvPr id="11" name="Imagen 2" descr="Universidad de la República">
            <a:extLst>
              <a:ext uri="{FF2B5EF4-FFF2-40B4-BE49-F238E27FC236}">
                <a16:creationId xmlns:a16="http://schemas.microsoft.com/office/drawing/2014/main" id="{2E23BA90-3AFD-48ED-90DE-1F18F8B4C1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/>
          <a:srcRect/>
          <a:stretch>
            <a:fillRect/>
          </a:stretch>
        </p:blipFill>
        <p:spPr bwMode="auto">
          <a:xfrm>
            <a:off x="71438" y="6072188"/>
            <a:ext cx="476250" cy="714375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91" name="Picture 12">
            <a:extLst>
              <a:ext uri="{FF2B5EF4-FFF2-40B4-BE49-F238E27FC236}">
                <a16:creationId xmlns:a16="http://schemas.microsoft.com/office/drawing/2014/main" id="{97A06CF9-DAE4-49B1-8CB5-BA15887BF7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165850"/>
            <a:ext cx="495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73" r:id="rId1"/>
    <p:sldLayoutId id="2147484262" r:id="rId2"/>
    <p:sldLayoutId id="2147484274" r:id="rId3"/>
    <p:sldLayoutId id="2147484275" r:id="rId4"/>
    <p:sldLayoutId id="2147484276" r:id="rId5"/>
    <p:sldLayoutId id="2147484277" r:id="rId6"/>
    <p:sldLayoutId id="2147484278" r:id="rId7"/>
    <p:sldLayoutId id="2147484279" r:id="rId8"/>
    <p:sldLayoutId id="2147484263" r:id="rId9"/>
    <p:sldLayoutId id="2147484264" r:id="rId10"/>
    <p:sldLayoutId id="2147484265" r:id="rId11"/>
    <p:sldLayoutId id="2147484266" r:id="rId12"/>
    <p:sldLayoutId id="2147484267" r:id="rId13"/>
    <p:sldLayoutId id="2147484268" r:id="rId14"/>
    <p:sldLayoutId id="2147484269" r:id="rId15"/>
    <p:sldLayoutId id="2147484270" r:id="rId16"/>
    <p:sldLayoutId id="2147484271" r:id="rId17"/>
    <p:sldLayoutId id="2147484272" r:id="rId18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Constantia" pitchFamily="18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2.png"/><Relationship Id="rId5" Type="http://schemas.openxmlformats.org/officeDocument/2006/relationships/image" Target="../media/image30.wmf"/><Relationship Id="rId4" Type="http://schemas.openxmlformats.org/officeDocument/2006/relationships/oleObject" Target="../embeddings/oleObject4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png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Proceso%20de%20evaluaci&#243;n.ppt" TargetMode="External"/><Relationship Id="rId2" Type="http://schemas.openxmlformats.org/officeDocument/2006/relationships/hyperlink" Target="https://eva.fing.edu.uy/pluginfile.php/266738/mod_resource/content/1/Proceso%20de%20evaluacion%20publicable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4 Subtítulo">
            <a:extLst>
              <a:ext uri="{FF2B5EF4-FFF2-40B4-BE49-F238E27FC236}">
                <a16:creationId xmlns:a16="http://schemas.microsoft.com/office/drawing/2014/main" id="{1BC36501-FB0F-4876-904C-3AB0143AAE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3948179"/>
            <a:ext cx="7772400" cy="732805"/>
          </a:xfrm>
        </p:spPr>
        <p:txBody>
          <a:bodyPr/>
          <a:lstStyle/>
          <a:p>
            <a:pPr marR="0"/>
            <a:r>
              <a:rPr lang="es-ES" altLang="en-US" sz="2400" dirty="0">
                <a:solidFill>
                  <a:srgbClr val="2B4A76"/>
                </a:solidFill>
              </a:rPr>
              <a:t>GESTIÓN DE CALIDAD</a:t>
            </a:r>
            <a:endParaRPr lang="es-ES" altLang="en-US" dirty="0">
              <a:solidFill>
                <a:srgbClr val="2B4A76"/>
              </a:solidFill>
            </a:endParaRPr>
          </a:p>
        </p:txBody>
      </p:sp>
      <p:sp>
        <p:nvSpPr>
          <p:cNvPr id="28675" name="7 CuadroTexto">
            <a:extLst>
              <a:ext uri="{FF2B5EF4-FFF2-40B4-BE49-F238E27FC236}">
                <a16:creationId xmlns:a16="http://schemas.microsoft.com/office/drawing/2014/main" id="{47A539D9-F10A-43AC-BBDF-DBA748C28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032" y="6416675"/>
            <a:ext cx="415478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/>
            <a:r>
              <a:rPr lang="es-ES" altLang="en-US" sz="1600" b="1" dirty="0"/>
              <a:t>Docentes:</a:t>
            </a:r>
            <a:r>
              <a:rPr lang="es-ES" altLang="en-US" sz="1600" b="1" i="1" dirty="0"/>
              <a:t>  </a:t>
            </a:r>
            <a:r>
              <a:rPr lang="es-ES" altLang="en-US" sz="1600" i="1" dirty="0"/>
              <a:t>Martín Amorena y Karina López</a:t>
            </a:r>
          </a:p>
        </p:txBody>
      </p:sp>
      <p:sp>
        <p:nvSpPr>
          <p:cNvPr id="28676" name="Text Box 7">
            <a:extLst>
              <a:ext uri="{FF2B5EF4-FFF2-40B4-BE49-F238E27FC236}">
                <a16:creationId xmlns:a16="http://schemas.microsoft.com/office/drawing/2014/main" id="{6E489AA7-B048-4B59-9A38-709F36BC2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994" y="1418499"/>
            <a:ext cx="669607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UY" altLang="en-US" sz="4400" b="1" dirty="0">
                <a:solidFill>
                  <a:srgbClr val="003399"/>
                </a:solidFill>
              </a:rPr>
              <a:t>MODELO DE MEJORA CONTÍNUA: PREMIO NACIONAL DE CALIDAD</a:t>
            </a:r>
          </a:p>
        </p:txBody>
      </p:sp>
      <p:sp>
        <p:nvSpPr>
          <p:cNvPr id="28677" name="Text Box 8">
            <a:extLst>
              <a:ext uri="{FF2B5EF4-FFF2-40B4-BE49-F238E27FC236}">
                <a16:creationId xmlns:a16="http://schemas.microsoft.com/office/drawing/2014/main" id="{B5C3C6F1-3706-4406-BABA-731B524DB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734050"/>
            <a:ext cx="66246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n-US" sz="1800"/>
              <a:t>FACULTAD DE INGENIERÍA – I.I.M.P.I.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144DC41B-8953-4DD6-AC27-2FA3BC858D4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548606" y="242612"/>
            <a:ext cx="6046788" cy="12954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just" defTabSz="762000">
              <a:defRPr/>
            </a:pPr>
            <a:r>
              <a:rPr lang="es-ES_tradnl" dirty="0">
                <a:effectLst/>
                <a:cs typeface="Times New Roman" pitchFamily="18" charset="0"/>
              </a:rPr>
              <a:t>Características del P.N.C.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7A1B6D36-BB5C-4ACB-83F1-78C0546F0E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576" y="1508971"/>
            <a:ext cx="7848600" cy="2176463"/>
          </a:xfrm>
        </p:spPr>
        <p:txBody>
          <a:bodyPr/>
          <a:lstStyle/>
          <a:p>
            <a:pPr marL="342900" indent="-342900" algn="just"/>
            <a:r>
              <a:rPr lang="es-ES" altLang="en-US" sz="2300" dirty="0">
                <a:cs typeface="Times New Roman" panose="02020603050405020304" pitchFamily="18" charset="0"/>
              </a:rPr>
              <a:t>Premia</a:t>
            </a:r>
            <a:r>
              <a:rPr lang="es-UY" altLang="en-US" sz="2300" dirty="0">
                <a:cs typeface="Times New Roman" panose="02020603050405020304" pitchFamily="18" charset="0"/>
              </a:rPr>
              <a:t>:</a:t>
            </a:r>
          </a:p>
          <a:p>
            <a:pPr marL="742950" lvl="1" indent="-285750" algn="just"/>
            <a:r>
              <a:rPr lang="es-ES" altLang="en-US" dirty="0">
                <a:cs typeface="Times New Roman" panose="02020603050405020304" pitchFamily="18" charset="0"/>
              </a:rPr>
              <a:t>organizaciones que constituyen un ejemplo de modelos a seguir</a:t>
            </a:r>
            <a:endParaRPr lang="es-UY" altLang="en-US" dirty="0">
              <a:cs typeface="Times New Roman" panose="02020603050405020304" pitchFamily="18" charset="0"/>
            </a:endParaRPr>
          </a:p>
          <a:p>
            <a:pPr marL="742950" lvl="1" indent="-285750" algn="just"/>
            <a:r>
              <a:rPr lang="es-ES" altLang="en-US" dirty="0">
                <a:cs typeface="Times New Roman" panose="02020603050405020304" pitchFamily="18" charset="0"/>
              </a:rPr>
              <a:t>el desempeño sobresaliente y balanceado en todas las áreas y categorías que se analizan</a:t>
            </a:r>
            <a:endParaRPr lang="es-ES_tradnl" altLang="en-US" dirty="0">
              <a:cs typeface="Times New Roman" panose="02020603050405020304" pitchFamily="18" charset="0"/>
            </a:endParaRPr>
          </a:p>
          <a:p>
            <a:pPr marL="342900" indent="-342900" algn="just"/>
            <a:endParaRPr lang="es-ES_tradnl" altLang="en-US" sz="2300" dirty="0">
              <a:cs typeface="Times New Roman" panose="02020603050405020304" pitchFamily="18" charset="0"/>
            </a:endParaRPr>
          </a:p>
        </p:txBody>
      </p:sp>
      <p:sp>
        <p:nvSpPr>
          <p:cNvPr id="79876" name="Rectangle 4">
            <a:extLst>
              <a:ext uri="{FF2B5EF4-FFF2-40B4-BE49-F238E27FC236}">
                <a16:creationId xmlns:a16="http://schemas.microsoft.com/office/drawing/2014/main" id="{B3D36720-CE9C-44D7-84A7-8A4D26E70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3861048"/>
            <a:ext cx="7848600" cy="1752600"/>
          </a:xfrm>
          <a:prstGeom prst="rect">
            <a:avLst/>
          </a:prstGeom>
          <a:solidFill>
            <a:srgbClr val="7FFF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762000" eaLnBrk="0" hangingPunct="0">
              <a:defRPr/>
            </a:pPr>
            <a:r>
              <a:rPr lang="es-E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6" charset="0"/>
                <a:cs typeface="Times New Roman" pitchFamily="18" charset="0"/>
              </a:rPr>
              <a:t>No es una norma que separa los que cumplen de los que no cumplen, las buenas organizaciones de las no tan buenas</a:t>
            </a:r>
          </a:p>
        </p:txBody>
      </p:sp>
      <p:pic>
        <p:nvPicPr>
          <p:cNvPr id="2" name="Diapo 22">
            <a:hlinkClick r:id="" action="ppaction://media"/>
            <a:extLst>
              <a:ext uri="{FF2B5EF4-FFF2-40B4-BE49-F238E27FC236}">
                <a16:creationId xmlns:a16="http://schemas.microsoft.com/office/drawing/2014/main" id="{E7DDCF12-117A-45ED-BE49-C8CEB65ECA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4988" y="50631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>
            <a:extLst>
              <a:ext uri="{FF2B5EF4-FFF2-40B4-BE49-F238E27FC236}">
                <a16:creationId xmlns:a16="http://schemas.microsoft.com/office/drawing/2014/main" id="{5FA6F6EC-64FF-424A-89EA-51876E735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6584" y="1628800"/>
            <a:ext cx="7850832" cy="4114800"/>
          </a:xfrm>
        </p:spPr>
        <p:txBody>
          <a:bodyPr/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ES" altLang="en-US" sz="2300" dirty="0">
                <a:cs typeface="Times New Roman" panose="02020603050405020304" pitchFamily="18" charset="0"/>
              </a:rPr>
              <a:t>Está diseñado para que lo ganen las organizaciones que cuentan con un proceso </a:t>
            </a:r>
            <a:r>
              <a:rPr lang="es-ES" altLang="en-US" sz="2300" dirty="0">
                <a:solidFill>
                  <a:srgbClr val="0066FF"/>
                </a:solidFill>
                <a:cs typeface="Times New Roman" panose="02020603050405020304" pitchFamily="18" charset="0"/>
              </a:rPr>
              <a:t>sólido y arraigado</a:t>
            </a:r>
            <a:r>
              <a:rPr lang="es-ES" altLang="en-US" sz="2300" dirty="0">
                <a:cs typeface="Times New Roman" panose="02020603050405020304" pitchFamily="18" charset="0"/>
              </a:rPr>
              <a:t> de búsqueda de mejora continua</a:t>
            </a:r>
          </a:p>
          <a:p>
            <a:pPr marL="342900" indent="-342900" algn="just">
              <a:buFont typeface="Wingdings 3" panose="05040102010807070707" pitchFamily="18" charset="2"/>
              <a:buNone/>
            </a:pPr>
            <a:endParaRPr lang="es-ES" altLang="en-US" sz="2300" dirty="0"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ES" altLang="en-US" sz="2300" dirty="0">
                <a:cs typeface="Times New Roman" panose="02020603050405020304" pitchFamily="18" charset="0"/>
              </a:rPr>
              <a:t>No juzga la calidad de productos o personas, sino que evalúa:</a:t>
            </a:r>
          </a:p>
          <a:p>
            <a:pPr marL="742950" lvl="1" indent="-285750" algn="just"/>
            <a:r>
              <a:rPr lang="es-ES" altLang="en-US" dirty="0">
                <a:cs typeface="Times New Roman" panose="02020603050405020304" pitchFamily="18" charset="0"/>
              </a:rPr>
              <a:t>la existencia de </a:t>
            </a:r>
            <a:r>
              <a:rPr lang="es-ES" altLang="en-US" dirty="0">
                <a:solidFill>
                  <a:srgbClr val="0066FF"/>
                </a:solidFill>
                <a:cs typeface="Times New Roman" panose="02020603050405020304" pitchFamily="18" charset="0"/>
              </a:rPr>
              <a:t>sistemas y procesos</a:t>
            </a:r>
            <a:r>
              <a:rPr lang="es-ES" altLang="en-US" dirty="0">
                <a:cs typeface="Times New Roman" panose="02020603050405020304" pitchFamily="18" charset="0"/>
              </a:rPr>
              <a:t> que respalden la mejora continua de calidad,</a:t>
            </a:r>
          </a:p>
          <a:p>
            <a:pPr marL="742950" lvl="1" indent="-285750" algn="just"/>
            <a:r>
              <a:rPr lang="es-ES" altLang="en-US" dirty="0">
                <a:cs typeface="Times New Roman" panose="02020603050405020304" pitchFamily="18" charset="0"/>
              </a:rPr>
              <a:t>su </a:t>
            </a:r>
            <a:r>
              <a:rPr lang="es-ES" altLang="en-US" dirty="0">
                <a:solidFill>
                  <a:srgbClr val="0066FF"/>
                </a:solidFill>
                <a:cs typeface="Times New Roman" panose="02020603050405020304" pitchFamily="18" charset="0"/>
              </a:rPr>
              <a:t>difusión </a:t>
            </a:r>
            <a:r>
              <a:rPr lang="es-ES" altLang="en-US" dirty="0">
                <a:cs typeface="Times New Roman" panose="02020603050405020304" pitchFamily="18" charset="0"/>
              </a:rPr>
              <a:t>dentro de la organización,</a:t>
            </a:r>
          </a:p>
          <a:p>
            <a:pPr marL="742950" lvl="1" indent="-285750" algn="just"/>
            <a:r>
              <a:rPr lang="es-ES" altLang="en-US" dirty="0">
                <a:cs typeface="Times New Roman" panose="02020603050405020304" pitchFamily="18" charset="0"/>
              </a:rPr>
              <a:t>su </a:t>
            </a:r>
            <a:r>
              <a:rPr lang="es-ES" altLang="en-US" dirty="0">
                <a:solidFill>
                  <a:srgbClr val="0066FF"/>
                </a:solidFill>
                <a:cs typeface="Times New Roman" panose="02020603050405020304" pitchFamily="18" charset="0"/>
              </a:rPr>
              <a:t>enfoque</a:t>
            </a:r>
            <a:r>
              <a:rPr lang="es-ES" altLang="en-US" dirty="0">
                <a:cs typeface="Times New Roman" panose="02020603050405020304" pitchFamily="18" charset="0"/>
              </a:rPr>
              <a:t> participativo</a:t>
            </a:r>
            <a:r>
              <a:rPr lang="es-ES_tradnl" altLang="en-US" dirty="0">
                <a:cs typeface="Times New Roman" panose="02020603050405020304" pitchFamily="18" charset="0"/>
              </a:rPr>
              <a:t>-</a:t>
            </a:r>
            <a:r>
              <a:rPr lang="es-ES" altLang="en-US" dirty="0">
                <a:cs typeface="Times New Roman" panose="02020603050405020304" pitchFamily="18" charset="0"/>
              </a:rPr>
              <a:t>preventivo y</a:t>
            </a:r>
          </a:p>
          <a:p>
            <a:pPr marL="742950" lvl="1" indent="-285750" algn="just"/>
            <a:r>
              <a:rPr lang="es-ES" altLang="en-US" dirty="0">
                <a:cs typeface="Times New Roman" panose="02020603050405020304" pitchFamily="18" charset="0"/>
              </a:rPr>
              <a:t>su </a:t>
            </a:r>
            <a:r>
              <a:rPr lang="es-ES" altLang="en-US" dirty="0">
                <a:solidFill>
                  <a:srgbClr val="0066FF"/>
                </a:solidFill>
                <a:cs typeface="Times New Roman" panose="02020603050405020304" pitchFamily="18" charset="0"/>
              </a:rPr>
              <a:t>continuidad </a:t>
            </a:r>
            <a:r>
              <a:rPr lang="es-ES" altLang="en-US" dirty="0">
                <a:cs typeface="Times New Roman" panose="02020603050405020304" pitchFamily="18" charset="0"/>
              </a:rPr>
              <a:t>en el tiempo</a:t>
            </a:r>
            <a:endParaRPr lang="es-ES_tradnl" altLang="en-US" dirty="0">
              <a:cs typeface="Times New Roman" panose="02020603050405020304" pitchFamily="18" charset="0"/>
            </a:endParaRPr>
          </a:p>
          <a:p>
            <a:pPr marL="342900" indent="-342900" algn="just">
              <a:buFont typeface="Wingdings 3" panose="05040102010807070707" pitchFamily="18" charset="2"/>
              <a:buNone/>
            </a:pPr>
            <a:endParaRPr lang="es-ES_tradnl" altLang="en-US" sz="2300" dirty="0">
              <a:cs typeface="Times New Roman" panose="02020603050405020304" pitchFamily="18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484D54D6-2A80-428B-9B8C-59FED102178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548606" y="242612"/>
            <a:ext cx="6046788" cy="12954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just" defTabSz="762000">
              <a:defRPr/>
            </a:pPr>
            <a:r>
              <a:rPr lang="es-ES_tradnl" dirty="0">
                <a:effectLst/>
                <a:cs typeface="Times New Roman" pitchFamily="18" charset="0"/>
              </a:rPr>
              <a:t>Características del P.N.C.</a:t>
            </a:r>
          </a:p>
        </p:txBody>
      </p:sp>
      <p:pic>
        <p:nvPicPr>
          <p:cNvPr id="12" name="Picture 5" descr="circuito01">
            <a:extLst>
              <a:ext uri="{FF2B5EF4-FFF2-40B4-BE49-F238E27FC236}">
                <a16:creationId xmlns:a16="http://schemas.microsoft.com/office/drawing/2014/main" id="{A5488B80-A9CF-49AC-8FB8-F3A669146C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6256" y="4573529"/>
            <a:ext cx="1150938" cy="1150937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>
            <a:extLst>
              <a:ext uri="{FF2B5EF4-FFF2-40B4-BE49-F238E27FC236}">
                <a16:creationId xmlns:a16="http://schemas.microsoft.com/office/drawing/2014/main" id="{AE0C3A1A-AC0E-484F-8307-3BEF2DA715A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790054" y="2349500"/>
            <a:ext cx="7918450" cy="3960812"/>
          </a:xfrm>
        </p:spPr>
        <p:txBody>
          <a:bodyPr/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ES_tradnl" altLang="en-US" sz="2300" dirty="0">
                <a:cs typeface="Times New Roman" panose="02020603050405020304" pitchFamily="18" charset="0"/>
              </a:rPr>
              <a:t>O</a:t>
            </a:r>
            <a:r>
              <a:rPr lang="es-ES" altLang="en-US" sz="2300" dirty="0">
                <a:cs typeface="Times New Roman" panose="02020603050405020304" pitchFamily="18" charset="0"/>
              </a:rPr>
              <a:t>torga un papel relevante a la </a:t>
            </a:r>
            <a:r>
              <a:rPr lang="es-ES" altLang="en-US" sz="2300" dirty="0">
                <a:solidFill>
                  <a:srgbClr val="BC3D0A"/>
                </a:solidFill>
                <a:cs typeface="Times New Roman" panose="02020603050405020304" pitchFamily="18" charset="0"/>
              </a:rPr>
              <a:t>satisfacción del cliente</a:t>
            </a:r>
            <a:r>
              <a:rPr lang="es-ES" altLang="en-US" sz="2300" dirty="0">
                <a:cs typeface="Times New Roman" panose="02020603050405020304" pitchFamily="18" charset="0"/>
              </a:rPr>
              <a:t>, cuyo conocimiento es resultado de un esfuerzo </a:t>
            </a:r>
            <a:r>
              <a:rPr lang="es-ES" altLang="en-US" sz="2300" u="sng" dirty="0">
                <a:solidFill>
                  <a:schemeClr val="accent1"/>
                </a:solidFill>
                <a:cs typeface="Times New Roman" panose="02020603050405020304" pitchFamily="18" charset="0"/>
              </a:rPr>
              <a:t>consciente</a:t>
            </a:r>
            <a:r>
              <a:rPr lang="es-ES" altLang="en-US" sz="2300" dirty="0">
                <a:cs typeface="Times New Roman" panose="02020603050405020304" pitchFamily="18" charset="0"/>
              </a:rPr>
              <a:t>, </a:t>
            </a:r>
            <a:r>
              <a:rPr lang="es-ES" altLang="en-US" sz="2300" u="sng" dirty="0">
                <a:solidFill>
                  <a:schemeClr val="accent1"/>
                </a:solidFill>
                <a:cs typeface="Times New Roman" panose="02020603050405020304" pitchFamily="18" charset="0"/>
              </a:rPr>
              <a:t>sistemático</a:t>
            </a:r>
            <a:r>
              <a:rPr lang="es-ES" altLang="en-US" sz="2300" dirty="0">
                <a:cs typeface="Times New Roman" panose="02020603050405020304" pitchFamily="18" charset="0"/>
              </a:rPr>
              <a:t> y </a:t>
            </a:r>
            <a:r>
              <a:rPr lang="es-ES" altLang="en-US" sz="2300" u="sng" dirty="0">
                <a:solidFill>
                  <a:schemeClr val="accent1"/>
                </a:solidFill>
                <a:cs typeface="Times New Roman" panose="02020603050405020304" pitchFamily="18" charset="0"/>
              </a:rPr>
              <a:t>sostenido</a:t>
            </a:r>
            <a:r>
              <a:rPr lang="es-ES" altLang="en-US" sz="2300" dirty="0">
                <a:cs typeface="Times New Roman" panose="02020603050405020304" pitchFamily="18" charset="0"/>
              </a:rPr>
              <a:t> por parte de la organización.</a:t>
            </a:r>
          </a:p>
          <a:p>
            <a:pPr marL="342900" indent="-342900" algn="just">
              <a:buFont typeface="Wingdings 3" panose="05040102010807070707" pitchFamily="18" charset="2"/>
              <a:buNone/>
            </a:pPr>
            <a:endParaRPr lang="es-ES" altLang="en-US" sz="2300" dirty="0"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ES" altLang="en-US" sz="2300" dirty="0">
                <a:cs typeface="Times New Roman" panose="02020603050405020304" pitchFamily="18" charset="0"/>
              </a:rPr>
              <a:t>Evalúa la presencia de elementos de </a:t>
            </a:r>
            <a:r>
              <a:rPr lang="es-ES" altLang="en-US" sz="2300" u="sng" dirty="0">
                <a:solidFill>
                  <a:srgbClr val="0066FF"/>
                </a:solidFill>
                <a:cs typeface="Times New Roman" panose="02020603050405020304" pitchFamily="18" charset="0"/>
              </a:rPr>
              <a:t>revisión</a:t>
            </a:r>
            <a:r>
              <a:rPr lang="es-ES" altLang="en-US" sz="2300" dirty="0">
                <a:cs typeface="Times New Roman" panose="02020603050405020304" pitchFamily="18" charset="0"/>
              </a:rPr>
              <a:t>, </a:t>
            </a:r>
            <a:r>
              <a:rPr lang="es-ES" altLang="en-US" sz="2300" u="sng" dirty="0">
                <a:solidFill>
                  <a:srgbClr val="0066FF"/>
                </a:solidFill>
                <a:cs typeface="Times New Roman" panose="02020603050405020304" pitchFamily="18" charset="0"/>
              </a:rPr>
              <a:t>evaluación</a:t>
            </a:r>
            <a:r>
              <a:rPr lang="es-ES" altLang="en-US" sz="2300" dirty="0">
                <a:cs typeface="Times New Roman" panose="02020603050405020304" pitchFamily="18" charset="0"/>
              </a:rPr>
              <a:t> y </a:t>
            </a:r>
            <a:r>
              <a:rPr lang="es-ES" altLang="en-US" sz="2300" u="sng" dirty="0">
                <a:solidFill>
                  <a:srgbClr val="0066FF"/>
                </a:solidFill>
                <a:cs typeface="Times New Roman" panose="02020603050405020304" pitchFamily="18" charset="0"/>
              </a:rPr>
              <a:t>mejoramiento</a:t>
            </a:r>
            <a:r>
              <a:rPr lang="es-ES" altLang="en-US" sz="2300" dirty="0">
                <a:cs typeface="Times New Roman" panose="02020603050405020304" pitchFamily="18" charset="0"/>
              </a:rPr>
              <a:t> de buenos procesos y sistemas actuales en </a:t>
            </a:r>
            <a:r>
              <a:rPr lang="es-ES" altLang="en-US" sz="2300" dirty="0" err="1">
                <a:cs typeface="Times New Roman" panose="02020603050405020304" pitchFamily="18" charset="0"/>
              </a:rPr>
              <a:t>pos</a:t>
            </a:r>
            <a:r>
              <a:rPr lang="es-ES" altLang="en-US" sz="2300" dirty="0">
                <a:cs typeface="Times New Roman" panose="02020603050405020304" pitchFamily="18" charset="0"/>
              </a:rPr>
              <a:t> de la </a:t>
            </a:r>
            <a:r>
              <a:rPr lang="es-ES" altLang="en-US" sz="2300" dirty="0">
                <a:solidFill>
                  <a:srgbClr val="BC3D0A"/>
                </a:solidFill>
                <a:cs typeface="Times New Roman" panose="02020603050405020304" pitchFamily="18" charset="0"/>
              </a:rPr>
              <a:t>mejora continua.</a:t>
            </a:r>
            <a:endParaRPr lang="es-ES" altLang="en-US" sz="2300" dirty="0">
              <a:cs typeface="Times New Roman" panose="02020603050405020304" pitchFamily="18" charset="0"/>
            </a:endParaRPr>
          </a:p>
          <a:p>
            <a:pPr marL="342900" indent="-342900" algn="just">
              <a:buFont typeface="Wingdings 3" panose="05040102010807070707" pitchFamily="18" charset="2"/>
              <a:buNone/>
            </a:pPr>
            <a:endParaRPr lang="es-ES_tradnl" altLang="en-US" sz="2300" dirty="0">
              <a:cs typeface="Times New Roman" panose="02020603050405020304" pitchFamily="18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F99A524D-83BE-427A-9BA6-9B15D967746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675442" y="547688"/>
            <a:ext cx="6046788" cy="12954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just" defTabSz="762000">
              <a:defRPr/>
            </a:pPr>
            <a:r>
              <a:rPr lang="es-ES_tradnl" dirty="0">
                <a:effectLst/>
                <a:cs typeface="Times New Roman" pitchFamily="18" charset="0"/>
              </a:rPr>
              <a:t>Características del P.N.C.</a:t>
            </a:r>
          </a:p>
        </p:txBody>
      </p:sp>
      <p:graphicFrame>
        <p:nvGraphicFramePr>
          <p:cNvPr id="9" name="Object 4">
            <a:extLst>
              <a:ext uri="{FF2B5EF4-FFF2-40B4-BE49-F238E27FC236}">
                <a16:creationId xmlns:a16="http://schemas.microsoft.com/office/drawing/2014/main" id="{C43F3B2E-E0CE-4BA2-A008-3709D55225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8911913"/>
              </p:ext>
            </p:extLst>
          </p:nvPr>
        </p:nvGraphicFramePr>
        <p:xfrm>
          <a:off x="428193" y="404664"/>
          <a:ext cx="1594520" cy="1696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2" imgW="2409825" imgH="2562225" progId="MS_ClipArt_Gallery.2">
                  <p:embed/>
                </p:oleObj>
              </mc:Choice>
              <mc:Fallback>
                <p:oleObj name="Imagen" r:id="rId2" imgW="2409825" imgH="2562225" progId="MS_ClipArt_Gallery.2">
                  <p:embed/>
                  <p:pic>
                    <p:nvPicPr>
                      <p:cNvPr id="83972" name="Object 4">
                        <a:extLst>
                          <a:ext uri="{FF2B5EF4-FFF2-40B4-BE49-F238E27FC236}">
                            <a16:creationId xmlns:a16="http://schemas.microsoft.com/office/drawing/2014/main" id="{F415019F-8285-437F-9A11-A3407883CE4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193" y="404664"/>
                        <a:ext cx="1594520" cy="16960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3">
            <a:extLst>
              <a:ext uri="{FF2B5EF4-FFF2-40B4-BE49-F238E27FC236}">
                <a16:creationId xmlns:a16="http://schemas.microsoft.com/office/drawing/2014/main" id="{418C8EE6-A279-40B3-B7A5-A51EAE524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3608" y="1981200"/>
            <a:ext cx="7719392" cy="2383904"/>
          </a:xfrm>
        </p:spPr>
        <p:txBody>
          <a:bodyPr/>
          <a:lstStyle/>
          <a:p>
            <a:pPr marL="342900" indent="-342900" algn="just" defTabSz="762000">
              <a:buFont typeface="Wingdings 3" panose="05040102010807070707" pitchFamily="18" charset="2"/>
              <a:buNone/>
            </a:pPr>
            <a:r>
              <a:rPr lang="es-ES" altLang="en-US" dirty="0">
                <a:cs typeface="Times New Roman" panose="02020603050405020304" pitchFamily="18" charset="0"/>
              </a:rPr>
              <a:t>	Es una metodología completa y útil para el </a:t>
            </a:r>
            <a:r>
              <a:rPr lang="es-ES" altLang="en-US" dirty="0">
                <a:solidFill>
                  <a:srgbClr val="0066FF"/>
                </a:solidFill>
                <a:cs typeface="Times New Roman" panose="02020603050405020304" pitchFamily="18" charset="0"/>
              </a:rPr>
              <a:t>autodiagnóstico</a:t>
            </a:r>
            <a:r>
              <a:rPr lang="es-ES" altLang="en-US" dirty="0">
                <a:cs typeface="Times New Roman" panose="02020603050405020304" pitchFamily="18" charset="0"/>
              </a:rPr>
              <a:t> y elaboración de una </a:t>
            </a:r>
            <a:r>
              <a:rPr lang="es-ES" altLang="en-US" dirty="0">
                <a:solidFill>
                  <a:srgbClr val="0066FF"/>
                </a:solidFill>
                <a:cs typeface="Times New Roman" panose="02020603050405020304" pitchFamily="18" charset="0"/>
              </a:rPr>
              <a:t>estrategia y un plan de mejoramiento</a:t>
            </a:r>
            <a:r>
              <a:rPr lang="es-ES" altLang="en-US" dirty="0">
                <a:cs typeface="Times New Roman" panose="02020603050405020304" pitchFamily="18" charset="0"/>
              </a:rPr>
              <a:t> de la calidad en </a:t>
            </a:r>
            <a:r>
              <a:rPr lang="es-ES" altLang="en-US" dirty="0">
                <a:solidFill>
                  <a:srgbClr val="BC3D0A"/>
                </a:solidFill>
                <a:cs typeface="Times New Roman" panose="02020603050405020304" pitchFamily="18" charset="0"/>
              </a:rPr>
              <a:t>cualquier organización</a:t>
            </a:r>
            <a:r>
              <a:rPr lang="es-ES" altLang="en-US" dirty="0">
                <a:cs typeface="Times New Roman" panose="02020603050405020304" pitchFamily="18" charset="0"/>
              </a:rPr>
              <a:t> sin importar el tamaño o actividad</a:t>
            </a:r>
            <a:endParaRPr lang="es-ES_tradnl" altLang="en-US" dirty="0">
              <a:cs typeface="Times New Roman" panose="02020603050405020304" pitchFamily="18" charset="0"/>
            </a:endParaRPr>
          </a:p>
        </p:txBody>
      </p:sp>
      <p:sp>
        <p:nvSpPr>
          <p:cNvPr id="84996" name="Rectangle 4">
            <a:extLst>
              <a:ext uri="{FF2B5EF4-FFF2-40B4-BE49-F238E27FC236}">
                <a16:creationId xmlns:a16="http://schemas.microsoft.com/office/drawing/2014/main" id="{F6A40A25-4073-487E-801B-7409130C3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5317" y="4365104"/>
            <a:ext cx="7197373" cy="1374872"/>
          </a:xfrm>
          <a:prstGeom prst="rect">
            <a:avLst/>
          </a:prstGeom>
          <a:solidFill>
            <a:srgbClr val="7FFF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762000" eaLnBrk="0" hangingPunct="0">
              <a:spcBef>
                <a:spcPct val="20000"/>
              </a:spcBef>
              <a:spcAft>
                <a:spcPct val="50000"/>
              </a:spcAft>
              <a:defRPr/>
            </a:pPr>
            <a:r>
              <a:rPr lang="es-E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6" charset="0"/>
                <a:cs typeface="Times New Roman" pitchFamily="18" charset="0"/>
              </a:rPr>
              <a:t>La principal herramienta que utiliza es el </a:t>
            </a:r>
            <a:r>
              <a:rPr lang="es-ES" i="1" u="sng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6" charset="0"/>
                <a:cs typeface="Times New Roman" pitchFamily="18" charset="0"/>
              </a:rPr>
              <a:t>Modelo de Mejora Continua</a:t>
            </a:r>
            <a:r>
              <a:rPr lang="es-ES_tradnl" i="1" u="sng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6" charset="0"/>
                <a:cs typeface="Times New Roman" pitchFamily="18" charset="0"/>
              </a:rPr>
              <a:t> (M.M.C.)</a:t>
            </a:r>
            <a:endParaRPr lang="es-ES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itchFamily="16" charset="0"/>
            </a:endParaRPr>
          </a:p>
        </p:txBody>
      </p:sp>
      <p:graphicFrame>
        <p:nvGraphicFramePr>
          <p:cNvPr id="7170" name="Object 5">
            <a:extLst>
              <a:ext uri="{FF2B5EF4-FFF2-40B4-BE49-F238E27FC236}">
                <a16:creationId xmlns:a16="http://schemas.microsoft.com/office/drawing/2014/main" id="{CE76264D-50D7-4011-9E16-B6A23A2BB4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6444253"/>
              </p:ext>
            </p:extLst>
          </p:nvPr>
        </p:nvGraphicFramePr>
        <p:xfrm>
          <a:off x="35496" y="240835"/>
          <a:ext cx="2739643" cy="2945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2" imgW="3025775" imgH="3252788" progId="MS_ClipArt_Gallery.2">
                  <p:embed/>
                </p:oleObj>
              </mc:Choice>
              <mc:Fallback>
                <p:oleObj name="Imagen" r:id="rId2" imgW="3025775" imgH="3252788" progId="MS_ClipArt_Gallery.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96" y="240835"/>
                        <a:ext cx="2739643" cy="29451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2">
            <a:extLst>
              <a:ext uri="{FF2B5EF4-FFF2-40B4-BE49-F238E27FC236}">
                <a16:creationId xmlns:a16="http://schemas.microsoft.com/office/drawing/2014/main" id="{BF0D256E-90D8-4AF3-9FBA-9B53CDAD6DF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050485" y="418029"/>
            <a:ext cx="5760640" cy="12954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just" defTabSz="762000">
              <a:defRPr/>
            </a:pPr>
            <a:r>
              <a:rPr lang="es-ES_tradnl" dirty="0">
                <a:effectLst/>
                <a:cs typeface="Times New Roman" pitchFamily="18" charset="0"/>
              </a:rPr>
              <a:t>Características del P.N.C.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>
            <a:extLst>
              <a:ext uri="{FF2B5EF4-FFF2-40B4-BE49-F238E27FC236}">
                <a16:creationId xmlns:a16="http://schemas.microsoft.com/office/drawing/2014/main" id="{55730BD1-1BBD-43BA-B82B-15EF08AD4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84784"/>
            <a:ext cx="8001000" cy="3052936"/>
          </a:xfrm>
        </p:spPr>
        <p:txBody>
          <a:bodyPr/>
          <a:lstStyle/>
          <a:p>
            <a:pPr marL="342900" indent="-342900" algn="just" defTabSz="762000">
              <a:lnSpc>
                <a:spcPct val="150000"/>
              </a:lnSpc>
              <a:buFont typeface="Wingdings 3" panose="05040102010807070707" pitchFamily="18" charset="2"/>
              <a:buNone/>
            </a:pPr>
            <a:r>
              <a:rPr lang="es-ES_tradnl" altLang="en-US" dirty="0">
                <a:cs typeface="Times New Roman" panose="02020603050405020304" pitchFamily="18" charset="0"/>
              </a:rPr>
              <a:t>	El </a:t>
            </a:r>
            <a:r>
              <a:rPr lang="es-ES" altLang="en-US" dirty="0">
                <a:cs typeface="Times New Roman" panose="02020603050405020304" pitchFamily="18" charset="0"/>
              </a:rPr>
              <a:t>M</a:t>
            </a:r>
            <a:r>
              <a:rPr lang="es-ES_tradnl" altLang="en-US" dirty="0">
                <a:cs typeface="Times New Roman" panose="02020603050405020304" pitchFamily="18" charset="0"/>
              </a:rPr>
              <a:t>.</a:t>
            </a:r>
            <a:r>
              <a:rPr lang="es-ES" altLang="en-US" dirty="0">
                <a:cs typeface="Times New Roman" panose="02020603050405020304" pitchFamily="18" charset="0"/>
              </a:rPr>
              <a:t>M</a:t>
            </a:r>
            <a:r>
              <a:rPr lang="es-ES_tradnl" altLang="en-US" dirty="0">
                <a:cs typeface="Times New Roman" panose="02020603050405020304" pitchFamily="18" charset="0"/>
              </a:rPr>
              <a:t>.</a:t>
            </a:r>
            <a:r>
              <a:rPr lang="es-ES" altLang="en-US" dirty="0">
                <a:cs typeface="Times New Roman" panose="02020603050405020304" pitchFamily="18" charset="0"/>
              </a:rPr>
              <a:t>C</a:t>
            </a:r>
            <a:r>
              <a:rPr lang="es-ES_tradnl" altLang="en-US" dirty="0">
                <a:cs typeface="Times New Roman" panose="02020603050405020304" pitchFamily="18" charset="0"/>
              </a:rPr>
              <a:t>.</a:t>
            </a:r>
            <a:r>
              <a:rPr lang="es-ES" altLang="en-US" dirty="0">
                <a:cs typeface="Times New Roman" panose="02020603050405020304" pitchFamily="18" charset="0"/>
              </a:rPr>
              <a:t> no es prescriptivo, </a:t>
            </a:r>
            <a:r>
              <a:rPr lang="es-ES" altLang="en-US" u="sng" dirty="0">
                <a:cs typeface="Times New Roman" panose="02020603050405020304" pitchFamily="18" charset="0"/>
              </a:rPr>
              <a:t>es una metodología de análisis</a:t>
            </a:r>
            <a:r>
              <a:rPr lang="es-ES" altLang="en-US" dirty="0">
                <a:cs typeface="Times New Roman" panose="02020603050405020304" pitchFamily="18" charset="0"/>
              </a:rPr>
              <a:t> que diferencia una buena organización con administración tradicional de una organización con sistema de administración por Calidad Total</a:t>
            </a:r>
            <a:endParaRPr lang="es-ES_tradnl" altLang="en-US" dirty="0">
              <a:cs typeface="Times New Roman" panose="02020603050405020304" pitchFamily="18" charset="0"/>
            </a:endParaRPr>
          </a:p>
        </p:txBody>
      </p:sp>
      <p:pic>
        <p:nvPicPr>
          <p:cNvPr id="49156" name="Picture 4">
            <a:extLst>
              <a:ext uri="{FF2B5EF4-FFF2-40B4-BE49-F238E27FC236}">
                <a16:creationId xmlns:a16="http://schemas.microsoft.com/office/drawing/2014/main" id="{25D42550-6F43-4D1A-AC71-4A0C4D3FD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365104"/>
            <a:ext cx="3168352" cy="2017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41D70108-7688-4864-9C8F-B2FC8A9F689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686918" y="260648"/>
            <a:ext cx="5760640" cy="12954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just" defTabSz="762000">
              <a:defRPr/>
            </a:pPr>
            <a:r>
              <a:rPr lang="es-ES_tradnl" dirty="0">
                <a:effectLst/>
                <a:cs typeface="Times New Roman" pitchFamily="18" charset="0"/>
              </a:rPr>
              <a:t>Características del P.N.C.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54BF3800-4527-41D5-B471-A752B2FE073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27584" y="426244"/>
            <a:ext cx="5388272" cy="698500"/>
          </a:xfrm>
          <a:solidFill>
            <a:srgbClr val="7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8" tIns="44450" rIns="90488" bIns="44450" numCol="1" anchorCtr="0" compatLnSpc="1">
            <a:prstTxWarp prst="textNoShape">
              <a:avLst/>
            </a:prstTxWarp>
            <a:normAutofit fontScale="90000"/>
          </a:bodyPr>
          <a:lstStyle/>
          <a:p>
            <a:pPr defTabSz="762000">
              <a:defRPr/>
            </a:pPr>
            <a:r>
              <a:rPr lang="es-ES_tradnl">
                <a:effectLst/>
              </a:rPr>
              <a:t>CATEGORÍAS DEL PNC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26094647-DF2A-466A-A7F5-8486FDCD5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576" y="1628800"/>
            <a:ext cx="7882656" cy="4248695"/>
          </a:xfrm>
          <a:noFill/>
        </p:spPr>
        <p:txBody>
          <a:bodyPr lIns="90488" tIns="44450" rIns="90488" bIns="44450"/>
          <a:lstStyle/>
          <a:p>
            <a:pPr marL="342900" indent="-342900" defTabSz="762000">
              <a:spcAft>
                <a:spcPct val="10000"/>
              </a:spcAft>
            </a:pPr>
            <a:r>
              <a:rPr lang="es-ES_tradnl" altLang="en-US" dirty="0">
                <a:solidFill>
                  <a:srgbClr val="FE9B03"/>
                </a:solidFill>
              </a:rPr>
              <a:t>Públicas, estatales o no</a:t>
            </a:r>
            <a:endParaRPr lang="es-ES_tradnl" altLang="en-US" dirty="0">
              <a:solidFill>
                <a:srgbClr val="FAFD00"/>
              </a:solidFill>
            </a:endParaRPr>
          </a:p>
          <a:p>
            <a:pPr marL="342900" indent="-342900" defTabSz="762000">
              <a:spcAft>
                <a:spcPct val="10000"/>
              </a:spcAft>
            </a:pPr>
            <a:r>
              <a:rPr lang="es-ES_tradnl" altLang="en-US" dirty="0">
                <a:solidFill>
                  <a:schemeClr val="hlink"/>
                </a:solidFill>
              </a:rPr>
              <a:t>Privadas, industriales o agropecuarias grandes</a:t>
            </a:r>
          </a:p>
          <a:p>
            <a:pPr marL="342900" indent="-342900" defTabSz="762000">
              <a:spcAft>
                <a:spcPct val="10000"/>
              </a:spcAft>
            </a:pPr>
            <a:r>
              <a:rPr lang="es-ES_tradnl" altLang="en-US" dirty="0">
                <a:solidFill>
                  <a:srgbClr val="BC3D0A"/>
                </a:solidFill>
              </a:rPr>
              <a:t>Privadas, comerciales grandes</a:t>
            </a:r>
            <a:endParaRPr lang="es-ES_tradnl" altLang="en-US" dirty="0">
              <a:solidFill>
                <a:srgbClr val="7FFF00"/>
              </a:solidFill>
            </a:endParaRPr>
          </a:p>
          <a:p>
            <a:pPr marL="342900" indent="-342900" defTabSz="762000">
              <a:spcAft>
                <a:spcPct val="10000"/>
              </a:spcAft>
            </a:pPr>
            <a:r>
              <a:rPr lang="es-ES_tradnl" altLang="en-US" dirty="0"/>
              <a:t>Privadas, de servicio grandes</a:t>
            </a:r>
          </a:p>
          <a:p>
            <a:pPr marL="342900" indent="-342900" defTabSz="762000">
              <a:spcAft>
                <a:spcPct val="10000"/>
              </a:spcAft>
            </a:pPr>
            <a:r>
              <a:rPr lang="es-ES_tradnl" altLang="en-US" dirty="0">
                <a:solidFill>
                  <a:schemeClr val="hlink"/>
                </a:solidFill>
              </a:rPr>
              <a:t>Privadas, industriales o agropecuarias medianas y pequeñas</a:t>
            </a:r>
          </a:p>
          <a:p>
            <a:pPr marL="342900" indent="-342900" defTabSz="762000">
              <a:spcAft>
                <a:spcPct val="10000"/>
              </a:spcAft>
            </a:pPr>
            <a:r>
              <a:rPr lang="es-ES_tradnl" altLang="en-US" dirty="0">
                <a:solidFill>
                  <a:srgbClr val="BC3D0A"/>
                </a:solidFill>
              </a:rPr>
              <a:t>Privadas, comerciales medianas y pequeñas</a:t>
            </a:r>
            <a:endParaRPr lang="es-ES_tradnl" altLang="en-US" dirty="0">
              <a:solidFill>
                <a:srgbClr val="7FFF00"/>
              </a:solidFill>
            </a:endParaRPr>
          </a:p>
          <a:p>
            <a:pPr marL="342900" indent="-342900" defTabSz="762000">
              <a:spcAft>
                <a:spcPct val="10000"/>
              </a:spcAft>
            </a:pPr>
            <a:r>
              <a:rPr lang="es-ES_tradnl" altLang="en-US" dirty="0"/>
              <a:t>Privadas, de servicio medianas y pequeñas</a:t>
            </a:r>
          </a:p>
        </p:txBody>
      </p:sp>
      <p:pic>
        <p:nvPicPr>
          <p:cNvPr id="2" name="Diapo 31">
            <a:hlinkClick r:id="" action="ppaction://media"/>
            <a:extLst>
              <a:ext uri="{FF2B5EF4-FFF2-40B4-BE49-F238E27FC236}">
                <a16:creationId xmlns:a16="http://schemas.microsoft.com/office/drawing/2014/main" id="{C2090220-AC58-4E40-9CE8-56CE08CFE7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2400" y="49356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0DD9DA6B-F39B-4438-80DB-87D177C9200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440767" y="457200"/>
            <a:ext cx="6262464" cy="1295400"/>
          </a:xfrm>
          <a:solidFill>
            <a:srgbClr val="7FFF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defTabSz="762000">
              <a:defRPr/>
            </a:pPr>
            <a:r>
              <a:rPr lang="es-ES_tradnl">
                <a:effectLst/>
              </a:rPr>
              <a:t>Son Pymes para el MMC las organizaciones con: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A9B80349-0311-475F-9348-DFC56AB18C9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915850" y="1900168"/>
            <a:ext cx="7312297" cy="2317819"/>
          </a:xfrm>
        </p:spPr>
        <p:txBody>
          <a:bodyPr/>
          <a:lstStyle/>
          <a:p>
            <a:pPr marL="342900" indent="-342900" defTabSz="762000">
              <a:lnSpc>
                <a:spcPct val="150000"/>
              </a:lnSpc>
            </a:pPr>
            <a:r>
              <a:rPr lang="es-ES_tradnl" altLang="en-US" sz="2300" dirty="0"/>
              <a:t>Hasta 99 trabajadores</a:t>
            </a:r>
          </a:p>
          <a:p>
            <a:pPr marL="342900" indent="-342900" defTabSz="762000">
              <a:lnSpc>
                <a:spcPct val="150000"/>
              </a:lnSpc>
            </a:pPr>
            <a:r>
              <a:rPr lang="es-ES_tradnl" altLang="en-US" sz="2300" dirty="0"/>
              <a:t>Ventas máximas anuales de hasta un equivalente a UI 75.000.000.- </a:t>
            </a:r>
            <a:r>
              <a:rPr lang="es-ES_tradnl" altLang="en-US" sz="2300" b="1" dirty="0">
                <a:solidFill>
                  <a:srgbClr val="BC3D0A"/>
                </a:solidFill>
              </a:rPr>
              <a:t>(en la públicas no se considera este elemento – UI=4,9101 al 21/04/2021)</a:t>
            </a:r>
          </a:p>
        </p:txBody>
      </p:sp>
      <p:pic>
        <p:nvPicPr>
          <p:cNvPr id="52228" name="Picture 4">
            <a:extLst>
              <a:ext uri="{FF2B5EF4-FFF2-40B4-BE49-F238E27FC236}">
                <a16:creationId xmlns:a16="http://schemas.microsoft.com/office/drawing/2014/main" id="{DAB124DD-EB00-45EC-8ACD-C3C67A774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365555"/>
            <a:ext cx="2743200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BC9CAD93-BB6A-49D3-A456-58ED76AE341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3528" y="116632"/>
            <a:ext cx="6601544" cy="1524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just" defTabSz="762000">
              <a:defRPr/>
            </a:pPr>
            <a:r>
              <a:rPr lang="es-ES" dirty="0">
                <a:effectLst/>
                <a:cs typeface="Times New Roman" pitchFamily="18" charset="0"/>
              </a:rPr>
              <a:t>¿Qué aspectos se evalúan?</a:t>
            </a:r>
            <a:endParaRPr lang="es-ES_tradnl" dirty="0">
              <a:effectLst/>
              <a:cs typeface="Times New Roman" pitchFamily="18" charset="0"/>
            </a:endParaRPr>
          </a:p>
        </p:txBody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77E0EE1A-9BA7-41F5-9624-96D5A014D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" y="1842052"/>
            <a:ext cx="8915400" cy="4343400"/>
          </a:xfrm>
        </p:spPr>
        <p:txBody>
          <a:bodyPr/>
          <a:lstStyle/>
          <a:p>
            <a:pPr marL="342900" indent="-342900" algn="just">
              <a:lnSpc>
                <a:spcPct val="80000"/>
              </a:lnSpc>
              <a:spcAft>
                <a:spcPct val="60000"/>
              </a:spcAft>
            </a:pPr>
            <a:r>
              <a:rPr lang="es-ES_tradnl" altLang="en-US" sz="2300" b="1" dirty="0">
                <a:solidFill>
                  <a:srgbClr val="0066FF"/>
                </a:solidFill>
                <a:cs typeface="Times New Roman" panose="02020603050405020304" pitchFamily="18" charset="0"/>
              </a:rPr>
              <a:t>E</a:t>
            </a:r>
            <a:r>
              <a:rPr lang="es-ES" altLang="en-US" sz="2300" b="1" dirty="0" err="1">
                <a:solidFill>
                  <a:srgbClr val="0066FF"/>
                </a:solidFill>
                <a:cs typeface="Times New Roman" panose="02020603050405020304" pitchFamily="18" charset="0"/>
              </a:rPr>
              <a:t>nfoque</a:t>
            </a:r>
            <a:r>
              <a:rPr lang="es-ES" altLang="en-US" sz="2300" dirty="0">
                <a:cs typeface="Times New Roman" panose="02020603050405020304" pitchFamily="18" charset="0"/>
              </a:rPr>
              <a:t> de la organización hacia la calidad total: la filosofía del diseño de los sistemas de trabajo</a:t>
            </a:r>
            <a:endParaRPr lang="es-ES_tradnl" altLang="en-US" sz="2300" dirty="0"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80000"/>
              </a:lnSpc>
              <a:spcAft>
                <a:spcPct val="60000"/>
              </a:spcAft>
            </a:pPr>
            <a:r>
              <a:rPr lang="es-ES" altLang="en-US" sz="2300" b="1" dirty="0">
                <a:solidFill>
                  <a:srgbClr val="0066FF"/>
                </a:solidFill>
                <a:cs typeface="Times New Roman" panose="02020603050405020304" pitchFamily="18" charset="0"/>
              </a:rPr>
              <a:t>Implantación: </a:t>
            </a:r>
            <a:r>
              <a:rPr lang="es-ES" altLang="en-US" sz="2300" dirty="0">
                <a:cs typeface="Times New Roman" panose="02020603050405020304" pitchFamily="18" charset="0"/>
              </a:rPr>
              <a:t>Hasta dónde se lleva a la práctica lo que se planteó en el enfoque. Da una idea de la madurez del proceso de calidad:</a:t>
            </a:r>
            <a:endParaRPr lang="es-ES_tradnl" altLang="en-US" sz="2300" dirty="0"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80000"/>
              </a:lnSpc>
              <a:spcAft>
                <a:spcPct val="60000"/>
              </a:spcAft>
            </a:pPr>
            <a:r>
              <a:rPr lang="es-ES" altLang="en-US" sz="2300" b="1" dirty="0">
                <a:solidFill>
                  <a:srgbClr val="0066FF"/>
                </a:solidFill>
                <a:cs typeface="Times New Roman" panose="02020603050405020304" pitchFamily="18" charset="0"/>
              </a:rPr>
              <a:t>Resultados</a:t>
            </a:r>
            <a:r>
              <a:rPr lang="es-ES" altLang="en-US" sz="2300" dirty="0">
                <a:cs typeface="Times New Roman" panose="02020603050405020304" pitchFamily="18" charset="0"/>
              </a:rPr>
              <a:t> obtenidos</a:t>
            </a:r>
            <a:endParaRPr lang="es-ES_tradnl" altLang="en-US" sz="2300" dirty="0"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80000"/>
              </a:lnSpc>
              <a:spcAft>
                <a:spcPct val="60000"/>
              </a:spcAft>
            </a:pPr>
            <a:r>
              <a:rPr lang="es-ES" altLang="en-US" dirty="0">
                <a:cs typeface="Times New Roman" panose="02020603050405020304" pitchFamily="18" charset="0"/>
              </a:rPr>
              <a:t>Posición actual de la organización</a:t>
            </a:r>
            <a:endParaRPr lang="es-ES_tradnl" altLang="en-US" dirty="0"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80000"/>
              </a:lnSpc>
              <a:spcAft>
                <a:spcPct val="60000"/>
              </a:spcAft>
            </a:pPr>
            <a:r>
              <a:rPr lang="es-ES" altLang="en-US" dirty="0">
                <a:cs typeface="Times New Roman" panose="02020603050405020304" pitchFamily="18" charset="0"/>
              </a:rPr>
              <a:t>Posición anterior de la organización</a:t>
            </a:r>
          </a:p>
          <a:p>
            <a:pPr marL="742950" lvl="1" indent="-285750" algn="just">
              <a:lnSpc>
                <a:spcPct val="80000"/>
              </a:lnSpc>
              <a:spcAft>
                <a:spcPct val="60000"/>
              </a:spcAft>
            </a:pPr>
            <a:r>
              <a:rPr lang="es-ES" altLang="en-US" dirty="0">
                <a:cs typeface="Times New Roman" panose="02020603050405020304" pitchFamily="18" charset="0"/>
              </a:rPr>
              <a:t>Posición de la competencia </a:t>
            </a:r>
            <a:endParaRPr lang="es-ES_tradnl" altLang="en-US" dirty="0">
              <a:cs typeface="Times New Roman" panose="02020603050405020304" pitchFamily="18" charset="0"/>
            </a:endParaRPr>
          </a:p>
        </p:txBody>
      </p:sp>
      <p:pic>
        <p:nvPicPr>
          <p:cNvPr id="2" name="Diapo 38">
            <a:hlinkClick r:id="" action="ppaction://media"/>
            <a:extLst>
              <a:ext uri="{FF2B5EF4-FFF2-40B4-BE49-F238E27FC236}">
                <a16:creationId xmlns:a16="http://schemas.microsoft.com/office/drawing/2014/main" id="{C7255E0D-CABE-427F-8ACA-9BBF966058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7945" y="36774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8B3957E3-77C4-4D13-8EF0-786BC691683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115616" y="358340"/>
            <a:ext cx="77724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just" defTabSz="762000">
              <a:defRPr/>
            </a:pPr>
            <a:r>
              <a:rPr lang="es-ES" sz="3700" dirty="0">
                <a:effectLst/>
                <a:cs typeface="Times New Roman" pitchFamily="18" charset="0"/>
              </a:rPr>
              <a:t>Áreas de evaluación del M</a:t>
            </a:r>
            <a:r>
              <a:rPr lang="es-ES_tradnl" sz="3700" dirty="0">
                <a:effectLst/>
                <a:cs typeface="Times New Roman" pitchFamily="18" charset="0"/>
              </a:rPr>
              <a:t>.</a:t>
            </a:r>
            <a:r>
              <a:rPr lang="es-ES" sz="3700" dirty="0">
                <a:effectLst/>
                <a:cs typeface="Times New Roman" pitchFamily="18" charset="0"/>
              </a:rPr>
              <a:t>M</a:t>
            </a:r>
            <a:r>
              <a:rPr lang="es-ES_tradnl" sz="3700" dirty="0">
                <a:effectLst/>
                <a:cs typeface="Times New Roman" pitchFamily="18" charset="0"/>
              </a:rPr>
              <a:t>.</a:t>
            </a:r>
            <a:r>
              <a:rPr lang="es-ES" sz="3700" dirty="0">
                <a:effectLst/>
                <a:cs typeface="Times New Roman" pitchFamily="18" charset="0"/>
              </a:rPr>
              <a:t>C</a:t>
            </a:r>
            <a:r>
              <a:rPr lang="es-ES_tradnl" sz="3700" dirty="0">
                <a:effectLst/>
                <a:cs typeface="Times New Roman" pitchFamily="18" charset="0"/>
              </a:rPr>
              <a:t>.</a:t>
            </a:r>
          </a:p>
        </p:txBody>
      </p:sp>
      <p:graphicFrame>
        <p:nvGraphicFramePr>
          <p:cNvPr id="96308" name="Group 52">
            <a:extLst>
              <a:ext uri="{FF2B5EF4-FFF2-40B4-BE49-F238E27FC236}">
                <a16:creationId xmlns:a16="http://schemas.microsoft.com/office/drawing/2014/main" id="{7B3091B1-189C-46B9-A0E5-E48436114A88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952748591"/>
              </p:ext>
            </p:extLst>
          </p:nvPr>
        </p:nvGraphicFramePr>
        <p:xfrm>
          <a:off x="966428" y="1501340"/>
          <a:ext cx="7363544" cy="4388720"/>
        </p:xfrm>
        <a:graphic>
          <a:graphicData uri="http://schemas.openxmlformats.org/drawingml/2006/table">
            <a:tbl>
              <a:tblPr/>
              <a:tblGrid>
                <a:gridCol w="60219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1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60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Constantia" pitchFamily="16" charset="0"/>
                        </a:rPr>
                        <a:t>Área</a:t>
                      </a:r>
                      <a:endParaRPr kumimoji="0" lang="es-ES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marL="91438" marR="91438"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Constantia" pitchFamily="16" charset="0"/>
                        </a:rPr>
                        <a:t>Puntajes</a:t>
                      </a: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marL="91438" marR="91438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247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nstantia" pitchFamily="16" charset="0"/>
                          <a:cs typeface="Times New Roman" pitchFamily="18" charset="0"/>
                        </a:rPr>
                        <a:t>1. Liderazgo de la Alta Dirección</a:t>
                      </a:r>
                      <a:endParaRPr kumimoji="0" lang="es-ES" sz="21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marL="91438" marR="91438"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nstantia" pitchFamily="16" charset="0"/>
                        </a:rPr>
                        <a:t>90</a:t>
                      </a:r>
                      <a:endParaRPr kumimoji="0" lang="es-ES" sz="23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marL="91438" marR="91438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247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nstantia" pitchFamily="16" charset="0"/>
                          <a:cs typeface="Times New Roman" pitchFamily="18" charset="0"/>
                        </a:rPr>
                        <a:t>2. Planeamiento</a:t>
                      </a:r>
                      <a:r>
                        <a:rPr kumimoji="0" lang="es-E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nstantia" pitchFamily="16" charset="0"/>
                        </a:rPr>
                        <a:t> </a:t>
                      </a:r>
                    </a:p>
                  </a:txBody>
                  <a:tcPr marL="91438" marR="91438"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nstantia" pitchFamily="16" charset="0"/>
                        </a:rPr>
                        <a:t>80</a:t>
                      </a:r>
                      <a:endParaRPr kumimoji="0" lang="es-ES" sz="23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marL="91438" marR="91438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247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nstantia" pitchFamily="16" charset="0"/>
                          <a:cs typeface="Times New Roman" pitchFamily="18" charset="0"/>
                        </a:rPr>
                        <a:t>3. Desarrollo de las personas</a:t>
                      </a:r>
                      <a:endParaRPr kumimoji="0" lang="es-ES" sz="21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marL="91438" marR="91438"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nstantia" pitchFamily="16" charset="0"/>
                        </a:rPr>
                        <a:t>120</a:t>
                      </a:r>
                      <a:endParaRPr kumimoji="0" lang="es-ES" sz="23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marL="91438" marR="91438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247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nstantia" pitchFamily="16" charset="0"/>
                          <a:cs typeface="Times New Roman" pitchFamily="18" charset="0"/>
                        </a:rPr>
                        <a:t>4. Enfoque en el cliente externo</a:t>
                      </a:r>
                      <a:r>
                        <a:rPr kumimoji="0" lang="es-E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nstantia" pitchFamily="16" charset="0"/>
                        </a:rPr>
                        <a:t> </a:t>
                      </a:r>
                    </a:p>
                  </a:txBody>
                  <a:tcPr marL="91438" marR="91438"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nstantia" pitchFamily="16" charset="0"/>
                        </a:rPr>
                        <a:t>110</a:t>
                      </a:r>
                      <a:endParaRPr kumimoji="0" lang="es-ES" sz="23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marL="91438" marR="91438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247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nstantia" pitchFamily="16" charset="0"/>
                          <a:cs typeface="Times New Roman" pitchFamily="18" charset="0"/>
                        </a:rPr>
                        <a:t>5. Información y análisis</a:t>
                      </a:r>
                      <a:r>
                        <a:rPr kumimoji="0" lang="es-E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nstantia" pitchFamily="16" charset="0"/>
                        </a:rPr>
                        <a:t> </a:t>
                      </a:r>
                    </a:p>
                  </a:txBody>
                  <a:tcPr marL="91438" marR="91438"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nstantia" pitchFamily="16" charset="0"/>
                        </a:rPr>
                        <a:t>60</a:t>
                      </a:r>
                      <a:endParaRPr kumimoji="0" lang="es-ES" sz="23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marL="91438" marR="91438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247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nstantia" pitchFamily="16" charset="0"/>
                          <a:cs typeface="Times New Roman" pitchFamily="18" charset="0"/>
                        </a:rPr>
                        <a:t>6. Gestión de Procesos</a:t>
                      </a:r>
                      <a:endParaRPr kumimoji="0" lang="es-E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marL="91438" marR="91438"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nstantia" pitchFamily="16" charset="0"/>
                        </a:rPr>
                        <a:t>120</a:t>
                      </a:r>
                      <a:endParaRPr kumimoji="0" lang="es-ES" sz="23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marL="91438" marR="91438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622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nstantia" pitchFamily="16" charset="0"/>
                          <a:cs typeface="Times New Roman" pitchFamily="18" charset="0"/>
                        </a:rPr>
                        <a:t>7. Impacto en la sociedad y el Medio  Ambiente</a:t>
                      </a:r>
                      <a:r>
                        <a:rPr kumimoji="0" lang="es-E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nstantia" pitchFamily="16" charset="0"/>
                        </a:rPr>
                        <a:t> </a:t>
                      </a:r>
                    </a:p>
                  </a:txBody>
                  <a:tcPr marL="91438" marR="91438"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nstantia" pitchFamily="16" charset="0"/>
                        </a:rPr>
                        <a:t>70</a:t>
                      </a:r>
                      <a:endParaRPr kumimoji="0" lang="es-ES" sz="23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marL="91438" marR="91438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247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nstantia" pitchFamily="16" charset="0"/>
                          <a:cs typeface="Times New Roman" pitchFamily="18" charset="0"/>
                        </a:rPr>
                        <a:t>8. Resultados</a:t>
                      </a:r>
                      <a:r>
                        <a:rPr kumimoji="0" lang="es-E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nstantia" pitchFamily="16" charset="0"/>
                        </a:rPr>
                        <a:t> </a:t>
                      </a:r>
                    </a:p>
                  </a:txBody>
                  <a:tcPr marL="91438" marR="91438"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nstantia" pitchFamily="16" charset="0"/>
                        </a:rPr>
                        <a:t>350</a:t>
                      </a:r>
                      <a:endParaRPr kumimoji="0" lang="es-ES" sz="23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marL="91438" marR="91438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247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nstantia" pitchFamily="16" charset="0"/>
                          <a:cs typeface="Times New Roman" pitchFamily="18" charset="0"/>
                        </a:rPr>
                        <a:t>Total</a:t>
                      </a:r>
                      <a:r>
                        <a:rPr kumimoji="0" lang="es-ES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nstantia" pitchFamily="16" charset="0"/>
                        </a:rPr>
                        <a:t> </a:t>
                      </a:r>
                    </a:p>
                  </a:txBody>
                  <a:tcPr marL="91438" marR="91438"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E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nstantia" pitchFamily="16" charset="0"/>
                        </a:rPr>
                        <a:t>1000</a:t>
                      </a:r>
                      <a:endParaRPr kumimoji="0" lang="es-ES" sz="23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marL="91438" marR="91438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E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" name="Diapo 39">
            <a:hlinkClick r:id="" action="ppaction://media"/>
            <a:extLst>
              <a:ext uri="{FF2B5EF4-FFF2-40B4-BE49-F238E27FC236}">
                <a16:creationId xmlns:a16="http://schemas.microsoft.com/office/drawing/2014/main" id="{5E3039DF-92D4-434D-90F7-5549230607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29972" y="47667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9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D4B75FE5-7E45-47E3-A91A-95D33D3F25C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15026" y="917848"/>
            <a:ext cx="8713948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just" defTabSz="762000">
              <a:defRPr/>
            </a:pPr>
            <a:r>
              <a:rPr lang="es-ES" sz="3700" dirty="0">
                <a:effectLst/>
                <a:cs typeface="Times New Roman" pitchFamily="18" charset="0"/>
              </a:rPr>
              <a:t>Áreas de evaluación del M</a:t>
            </a:r>
            <a:r>
              <a:rPr lang="es-ES_tradnl" sz="3700" dirty="0">
                <a:effectLst/>
                <a:cs typeface="Times New Roman" pitchFamily="18" charset="0"/>
              </a:rPr>
              <a:t>.</a:t>
            </a:r>
            <a:r>
              <a:rPr lang="es-ES" sz="3700" dirty="0">
                <a:effectLst/>
                <a:cs typeface="Times New Roman" pitchFamily="18" charset="0"/>
              </a:rPr>
              <a:t>M</a:t>
            </a:r>
            <a:r>
              <a:rPr lang="es-ES_tradnl" sz="3700" dirty="0">
                <a:effectLst/>
                <a:cs typeface="Times New Roman" pitchFamily="18" charset="0"/>
              </a:rPr>
              <a:t>.</a:t>
            </a:r>
            <a:r>
              <a:rPr lang="es-ES" sz="3700" dirty="0">
                <a:effectLst/>
                <a:cs typeface="Times New Roman" pitchFamily="18" charset="0"/>
              </a:rPr>
              <a:t>C</a:t>
            </a:r>
            <a:r>
              <a:rPr lang="es-ES_tradnl" sz="3700" dirty="0">
                <a:effectLst/>
                <a:cs typeface="Times New Roman" pitchFamily="18" charset="0"/>
              </a:rPr>
              <a:t>. para </a:t>
            </a:r>
            <a:r>
              <a:rPr lang="es-ES_tradnl" sz="3700" dirty="0" err="1">
                <a:effectLst/>
                <a:cs typeface="Times New Roman" pitchFamily="18" charset="0"/>
              </a:rPr>
              <a:t>PyMes</a:t>
            </a:r>
            <a:endParaRPr lang="es-ES_tradnl" sz="3700" dirty="0">
              <a:effectLst/>
              <a:cs typeface="Times New Roman" pitchFamily="18" charset="0"/>
            </a:endParaRPr>
          </a:p>
        </p:txBody>
      </p:sp>
      <p:graphicFrame>
        <p:nvGraphicFramePr>
          <p:cNvPr id="97311" name="Group 31">
            <a:extLst>
              <a:ext uri="{FF2B5EF4-FFF2-40B4-BE49-F238E27FC236}">
                <a16:creationId xmlns:a16="http://schemas.microsoft.com/office/drawing/2014/main" id="{F96A3CA6-BAB9-4C74-8BD9-48BC98ED8FC9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468772577"/>
              </p:ext>
            </p:extLst>
          </p:nvPr>
        </p:nvGraphicFramePr>
        <p:xfrm>
          <a:off x="457200" y="2139908"/>
          <a:ext cx="8229600" cy="3089292"/>
        </p:xfrm>
        <a:graphic>
          <a:graphicData uri="http://schemas.openxmlformats.org/drawingml/2006/table">
            <a:tbl>
              <a:tblPr/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145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Constantia" pitchFamily="16" charset="0"/>
                        </a:rPr>
                        <a:t>Área</a:t>
                      </a:r>
                      <a:endParaRPr kumimoji="0" lang="es-ES" sz="2100" b="0" i="0" u="none" strike="noStrike" cap="none" normalizeH="0" baseline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Constantia" pitchFamily="16" charset="0"/>
                        </a:rPr>
                        <a:t>Puntaje 2011</a:t>
                      </a:r>
                      <a:endParaRPr kumimoji="0" lang="es-ES" sz="1800" b="0" i="0" u="none" strike="noStrike" cap="none" normalizeH="0" baseline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931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Times New Roman" pitchFamily="18" charset="0"/>
                        </a:rPr>
                        <a:t>1. Liderazgo</a:t>
                      </a:r>
                      <a:endParaRPr kumimoji="0" lang="es-E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</a:rPr>
                        <a:t>120</a:t>
                      </a:r>
                      <a:endParaRPr kumimoji="0" lang="es-ES" sz="2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931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s-E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Times New Roman" pitchFamily="18" charset="0"/>
                        </a:rPr>
                        <a:t>. Desarrollo de las personas</a:t>
                      </a:r>
                      <a:endParaRPr kumimoji="0" lang="es-E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</a:rPr>
                        <a:t>160</a:t>
                      </a:r>
                      <a:endParaRPr kumimoji="0" lang="es-ES" sz="2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16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s-E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es-ES_tradnl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Times New Roman" pitchFamily="18" charset="0"/>
                        </a:rPr>
                        <a:t>Interés por </a:t>
                      </a:r>
                      <a:r>
                        <a:rPr kumimoji="0" lang="es-E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Times New Roman" pitchFamily="18" charset="0"/>
                        </a:rPr>
                        <a:t>el cliente externo</a:t>
                      </a:r>
                      <a:r>
                        <a:rPr kumimoji="0" lang="es-E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</a:rPr>
                        <a:t> </a:t>
                      </a: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</a:rPr>
                        <a:t>170</a:t>
                      </a:r>
                      <a:endParaRPr kumimoji="0" lang="es-ES" sz="2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93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Times New Roman" pitchFamily="18" charset="0"/>
                        </a:rPr>
                        <a:t>4. Administración y mejora de procesos</a:t>
                      </a:r>
                      <a:endParaRPr kumimoji="0" lang="es-E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</a:rPr>
                        <a:t>250</a:t>
                      </a:r>
                      <a:endParaRPr kumimoji="0" lang="es-ES" sz="2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93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es-E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Times New Roman" pitchFamily="18" charset="0"/>
                        </a:rPr>
                        <a:t>. Resultados</a:t>
                      </a:r>
                      <a:r>
                        <a:rPr kumimoji="0" lang="es-E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</a:rPr>
                        <a:t> </a:t>
                      </a: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</a:rPr>
                        <a:t>300</a:t>
                      </a:r>
                      <a:endParaRPr kumimoji="0" lang="es-ES" sz="2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93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Times New Roman" pitchFamily="18" charset="0"/>
                        </a:rPr>
                        <a:t>Total</a:t>
                      </a:r>
                      <a:r>
                        <a:rPr kumimoji="0" lang="es-E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</a:rPr>
                        <a:t> </a:t>
                      </a: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E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buNone/>
                        <a:tabLst/>
                      </a:pPr>
                      <a:r>
                        <a:rPr kumimoji="0" lang="es-ES_tradnl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</a:rPr>
                        <a:t>1000</a:t>
                      </a:r>
                      <a:endParaRPr kumimoji="0" lang="es-ES" sz="2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E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" name="Diapo 41">
            <a:hlinkClick r:id="" action="ppaction://media"/>
            <a:extLst>
              <a:ext uri="{FF2B5EF4-FFF2-40B4-BE49-F238E27FC236}">
                <a16:creationId xmlns:a16="http://schemas.microsoft.com/office/drawing/2014/main" id="{C38C86C8-5925-489F-9D97-25B614D18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9374" y="38789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03F9DC-527A-4379-86AB-0A7E2AF45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266" y="1955988"/>
            <a:ext cx="7691468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anose="020B0604030504040204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s-ES" altLang="es-UY" dirty="0"/>
              <a:t>Los modelos en Uruguay</a:t>
            </a:r>
          </a:p>
          <a:p>
            <a:r>
              <a:rPr lang="es-ES" altLang="es-UY" dirty="0"/>
              <a:t>Premio Nacional de Calidad</a:t>
            </a:r>
          </a:p>
          <a:p>
            <a:r>
              <a:rPr lang="es-ES" altLang="es-UY" dirty="0"/>
              <a:t>Modelo de Mejora Continua del P.N.C.</a:t>
            </a:r>
          </a:p>
          <a:p>
            <a:r>
              <a:rPr lang="es-ES" altLang="es-UY" dirty="0"/>
              <a:t>Modelo Compromiso con la Gestión (privada)</a:t>
            </a:r>
          </a:p>
          <a:p>
            <a:r>
              <a:rPr lang="es-UY" altLang="es-UY" dirty="0"/>
              <a:t>Modelo del Premio Micro y Pequeña Empresa</a:t>
            </a:r>
          </a:p>
          <a:p>
            <a:r>
              <a:rPr lang="es-UY" altLang="es-UY" dirty="0"/>
              <a:t>Modelo Compromiso con la Gestión pública</a:t>
            </a:r>
          </a:p>
          <a:p>
            <a:r>
              <a:rPr lang="es-UY" altLang="es-UY" dirty="0"/>
              <a:t>Modelo Compromiso de Calidad con el Turismo</a:t>
            </a:r>
          </a:p>
          <a:p>
            <a:r>
              <a:rPr lang="es-UY" altLang="es-UY" dirty="0"/>
              <a:t>Modelo de Gestión de la Innovación</a:t>
            </a:r>
            <a:endParaRPr lang="es-ES_tradnl" altLang="es-UY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308C0E7-52E6-421F-81F1-602B38CD446C}"/>
              </a:ext>
            </a:extLst>
          </p:cNvPr>
          <p:cNvSpPr txBox="1"/>
          <p:nvPr/>
        </p:nvSpPr>
        <p:spPr>
          <a:xfrm>
            <a:off x="1280018" y="0"/>
            <a:ext cx="6957391" cy="198515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ctr" eaLnBrk="0" hangingPunct="0">
              <a:defRPr sz="4100" b="1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  <a:lvl2pPr eaLnBrk="0" hangingPunct="0">
              <a:defRPr sz="4100" b="1">
                <a:solidFill>
                  <a:schemeClr val="tx2"/>
                </a:solidFill>
              </a:defRPr>
            </a:lvl2pPr>
            <a:lvl3pPr eaLnBrk="0" hangingPunct="0">
              <a:defRPr sz="4100" b="1">
                <a:solidFill>
                  <a:schemeClr val="tx2"/>
                </a:solidFill>
              </a:defRPr>
            </a:lvl3pPr>
            <a:lvl4pPr eaLnBrk="0" hangingPunct="0">
              <a:defRPr sz="4100" b="1">
                <a:solidFill>
                  <a:schemeClr val="tx2"/>
                </a:solidFill>
              </a:defRPr>
            </a:lvl4pPr>
            <a:lvl5pPr eaLnBrk="0" hangingPunct="0">
              <a:defRPr sz="4100" b="1">
                <a:solidFill>
                  <a:schemeClr val="tx2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</a:defRPr>
            </a:lvl9pPr>
          </a:lstStyle>
          <a:p>
            <a:r>
              <a:rPr lang="es-UY" altLang="en-US" dirty="0"/>
              <a:t>MODELO DE MEJORA CONTÍNUA</a:t>
            </a:r>
            <a:endParaRPr lang="en-CA" dirty="0"/>
          </a:p>
        </p:txBody>
      </p:sp>
      <p:pic>
        <p:nvPicPr>
          <p:cNvPr id="7" name="Diapo indice">
            <a:hlinkClick r:id="" action="ppaction://media"/>
            <a:extLst>
              <a:ext uri="{FF2B5EF4-FFF2-40B4-BE49-F238E27FC236}">
                <a16:creationId xmlns:a16="http://schemas.microsoft.com/office/drawing/2014/main" id="{A1DCE47B-3285-464D-8160-D702373F1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53975" y="3683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5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786E1519-FF95-414C-93C7-A08554A40AE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99592" y="413792"/>
            <a:ext cx="7221488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838200" indent="-838200" algn="just">
              <a:defRPr/>
            </a:pPr>
            <a:r>
              <a:rPr lang="es-ES_tradnl" sz="3700">
                <a:effectLst/>
                <a:cs typeface="Times New Roman" pitchFamily="18" charset="0"/>
              </a:rPr>
              <a:t>1. </a:t>
            </a:r>
            <a:r>
              <a:rPr lang="es-ES" sz="3700">
                <a:effectLst/>
                <a:cs typeface="Times New Roman" pitchFamily="18" charset="0"/>
              </a:rPr>
              <a:t>Liderazgo de la Alta Dirección</a:t>
            </a:r>
            <a:endParaRPr lang="es-ES_tradnl" sz="3700">
              <a:effectLst/>
              <a:cs typeface="Times New Roman" pitchFamily="18" charset="0"/>
            </a:endParaRPr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B1611C82-2BA2-4EB9-A527-30C91DD0C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3568" y="2340542"/>
            <a:ext cx="7019925" cy="1655638"/>
          </a:xfrm>
          <a:noFill/>
        </p:spPr>
        <p:txBody>
          <a:bodyPr/>
          <a:lstStyle/>
          <a:p>
            <a:pPr marL="342900" indent="-342900" defTabSz="762000"/>
            <a:r>
              <a:rPr lang="es-ES_tradnl" altLang="en-US" dirty="0"/>
              <a:t>Liderazgo mediante el ejemplo</a:t>
            </a:r>
          </a:p>
          <a:p>
            <a:pPr marL="342900" indent="-342900" defTabSz="762000"/>
            <a:endParaRPr lang="es-ES_tradnl" altLang="en-US" dirty="0"/>
          </a:p>
          <a:p>
            <a:pPr marL="342900" indent="-342900" defTabSz="762000"/>
            <a:r>
              <a:rPr lang="es-ES_tradnl" altLang="en-US" dirty="0"/>
              <a:t>Valores de calidad</a:t>
            </a:r>
          </a:p>
          <a:p>
            <a:pPr marL="342900" indent="-342900" defTabSz="762000"/>
            <a:endParaRPr lang="es-ES_tradnl" altLang="en-US" dirty="0"/>
          </a:p>
          <a:p>
            <a:pPr marL="342900" indent="-342900" defTabSz="762000">
              <a:buFont typeface="Wingdings 3" panose="05040102010807070707" pitchFamily="18" charset="2"/>
              <a:buNone/>
            </a:pPr>
            <a:endParaRPr lang="es-ES" altLang="en-US" dirty="0"/>
          </a:p>
        </p:txBody>
      </p:sp>
      <p:sp>
        <p:nvSpPr>
          <p:cNvPr id="105476" name="Rectangle 4">
            <a:extLst>
              <a:ext uri="{FF2B5EF4-FFF2-40B4-BE49-F238E27FC236}">
                <a16:creationId xmlns:a16="http://schemas.microsoft.com/office/drawing/2014/main" id="{7B7E3756-FBEA-4BCD-9089-DDB0E90BC8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4797152"/>
            <a:ext cx="5616575" cy="1295400"/>
          </a:xfrm>
          <a:prstGeom prst="rect">
            <a:avLst/>
          </a:prstGeom>
          <a:solidFill>
            <a:srgbClr val="EBFD3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762000" eaLnBrk="0" hangingPunct="0">
              <a:defRPr/>
            </a:pPr>
            <a:r>
              <a:rPr lang="es-UY" b="1"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6" charset="0"/>
                <a:cs typeface="Times New Roman" pitchFamily="18" charset="0"/>
              </a:rPr>
              <a:t>N</a:t>
            </a:r>
            <a:r>
              <a:rPr lang="es-ES" b="1"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6" charset="0"/>
                <a:cs typeface="Times New Roman" pitchFamily="18" charset="0"/>
              </a:rPr>
              <a:t>o importa qué se dice,</a:t>
            </a:r>
            <a:endParaRPr lang="es-UY" b="1">
              <a:effectLst>
                <a:outerShdw blurRad="38100" dist="38100" dir="2700000" algn="tl">
                  <a:srgbClr val="FFFFFF"/>
                </a:outerShdw>
              </a:effectLst>
              <a:latin typeface="Constantia" pitchFamily="16" charset="0"/>
              <a:cs typeface="Times New Roman" pitchFamily="18" charset="0"/>
            </a:endParaRPr>
          </a:p>
          <a:p>
            <a:pPr algn="ctr" defTabSz="762000" eaLnBrk="0" hangingPunct="0">
              <a:defRPr/>
            </a:pPr>
            <a:r>
              <a:rPr lang="es-ES" b="1"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6" charset="0"/>
                <a:cs typeface="Times New Roman" pitchFamily="18" charset="0"/>
              </a:rPr>
              <a:t>sino qué se hace y c</a:t>
            </a:r>
            <a:r>
              <a:rPr lang="es-UY" b="1"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6" charset="0"/>
                <a:cs typeface="Times New Roman" pitchFamily="18" charset="0"/>
              </a:rPr>
              <a:t>ó</a:t>
            </a:r>
            <a:r>
              <a:rPr lang="es-ES" b="1"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6" charset="0"/>
                <a:cs typeface="Times New Roman" pitchFamily="18" charset="0"/>
              </a:rPr>
              <a:t>mo se hace</a:t>
            </a:r>
          </a:p>
        </p:txBody>
      </p:sp>
      <p:pic>
        <p:nvPicPr>
          <p:cNvPr id="63493" name="1 Imagen">
            <a:extLst>
              <a:ext uri="{FF2B5EF4-FFF2-40B4-BE49-F238E27FC236}">
                <a16:creationId xmlns:a16="http://schemas.microsoft.com/office/drawing/2014/main" id="{CEFF04D8-C1C9-447B-876C-D5E1CCA6C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898374"/>
            <a:ext cx="276225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5BC447F8-69C1-483F-AE93-13BA98212EEE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just" defTabSz="762000">
              <a:defRPr/>
            </a:pPr>
            <a:r>
              <a:rPr lang="es-ES_tradnl" sz="3700">
                <a:effectLst/>
                <a:cs typeface="Times New Roman" pitchFamily="18" charset="0"/>
              </a:rPr>
              <a:t>2. </a:t>
            </a:r>
            <a:r>
              <a:rPr lang="es-ES" sz="3700">
                <a:effectLst/>
                <a:cs typeface="Times New Roman" pitchFamily="18" charset="0"/>
              </a:rPr>
              <a:t>Planeamiento </a:t>
            </a:r>
            <a:endParaRPr lang="es-ES_tradnl" sz="3700">
              <a:effectLst/>
              <a:cs typeface="Times New Roman" pitchFamily="18" charset="0"/>
            </a:endParaRPr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E8B0BFA0-287D-4078-8FEC-75A894C196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0063" y="1772816"/>
            <a:ext cx="8166100" cy="2016224"/>
          </a:xfrm>
          <a:noFill/>
        </p:spPr>
        <p:txBody>
          <a:bodyPr/>
          <a:lstStyle/>
          <a:p>
            <a:pPr marL="342900" indent="-342900" algn="just"/>
            <a:r>
              <a:rPr lang="es-ES" altLang="en-US" sz="2300" dirty="0">
                <a:solidFill>
                  <a:srgbClr val="0066FF"/>
                </a:solidFill>
                <a:cs typeface="Times New Roman" panose="02020603050405020304" pitchFamily="18" charset="0"/>
              </a:rPr>
              <a:t>nivel estratégico</a:t>
            </a:r>
            <a:r>
              <a:rPr lang="es-ES" altLang="en-US" sz="2300" dirty="0">
                <a:cs typeface="Times New Roman" panose="02020603050405020304" pitchFamily="18" charset="0"/>
              </a:rPr>
              <a:t> – largo plazo</a:t>
            </a:r>
            <a:r>
              <a:rPr lang="es-ES_tradnl" altLang="en-US" sz="2300" dirty="0">
                <a:cs typeface="Times New Roman" panose="02020603050405020304" pitchFamily="18" charset="0"/>
              </a:rPr>
              <a:t>, se </a:t>
            </a:r>
            <a:r>
              <a:rPr lang="es-ES" altLang="en-US" sz="2300" dirty="0">
                <a:cs typeface="Times New Roman" panose="02020603050405020304" pitchFamily="18" charset="0"/>
              </a:rPr>
              <a:t>define el QUÉ</a:t>
            </a:r>
            <a:endParaRPr lang="es-ES_tradnl" altLang="en-US" sz="2300" dirty="0">
              <a:cs typeface="Times New Roman" panose="02020603050405020304" pitchFamily="18" charset="0"/>
            </a:endParaRPr>
          </a:p>
          <a:p>
            <a:pPr marL="342900" indent="-342900" algn="just"/>
            <a:endParaRPr lang="es-ES_tradnl" altLang="en-US" sz="2300" dirty="0">
              <a:cs typeface="Times New Roman" panose="02020603050405020304" pitchFamily="18" charset="0"/>
            </a:endParaRPr>
          </a:p>
          <a:p>
            <a:pPr marL="342900" indent="-342900" algn="just"/>
            <a:r>
              <a:rPr lang="es-ES" altLang="en-US" sz="2300" dirty="0">
                <a:solidFill>
                  <a:srgbClr val="0066FF"/>
                </a:solidFill>
                <a:cs typeface="Times New Roman" panose="02020603050405020304" pitchFamily="18" charset="0"/>
              </a:rPr>
              <a:t>nivel operativo</a:t>
            </a:r>
            <a:r>
              <a:rPr lang="es-ES" altLang="en-US" sz="2300" dirty="0">
                <a:cs typeface="Times New Roman" panose="02020603050405020304" pitchFamily="18" charset="0"/>
              </a:rPr>
              <a:t> – mediano y corto plazo</a:t>
            </a:r>
            <a:r>
              <a:rPr lang="es-ES_tradnl" altLang="en-US" sz="2300" dirty="0">
                <a:cs typeface="Times New Roman" panose="02020603050405020304" pitchFamily="18" charset="0"/>
              </a:rPr>
              <a:t>, se de</a:t>
            </a:r>
            <a:r>
              <a:rPr lang="es-ES" altLang="en-US" sz="2300" dirty="0">
                <a:cs typeface="Times New Roman" panose="02020603050405020304" pitchFamily="18" charset="0"/>
              </a:rPr>
              <a:t>fine QUIEN y COMO</a:t>
            </a:r>
          </a:p>
          <a:p>
            <a:pPr marL="342900" indent="-342900" algn="just"/>
            <a:endParaRPr lang="es-ES_tradnl" altLang="en-US" sz="2300" dirty="0">
              <a:cs typeface="Times New Roman" panose="02020603050405020304" pitchFamily="18" charset="0"/>
            </a:endParaRPr>
          </a:p>
        </p:txBody>
      </p:sp>
      <p:sp>
        <p:nvSpPr>
          <p:cNvPr id="115716" name="Rectangle 4">
            <a:extLst>
              <a:ext uri="{FF2B5EF4-FFF2-40B4-BE49-F238E27FC236}">
                <a16:creationId xmlns:a16="http://schemas.microsoft.com/office/drawing/2014/main" id="{620918BE-DA85-40C3-975E-5126C3475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3" y="4077072"/>
            <a:ext cx="7924800" cy="1371600"/>
          </a:xfrm>
          <a:prstGeom prst="rect">
            <a:avLst/>
          </a:prstGeom>
          <a:solidFill>
            <a:srgbClr val="EBFD3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762000" eaLnBrk="0" hangingPunct="0">
              <a:lnSpc>
                <a:spcPct val="90000"/>
              </a:lnSpc>
              <a:spcBef>
                <a:spcPct val="20000"/>
              </a:spcBef>
              <a:spcAft>
                <a:spcPct val="50000"/>
              </a:spcAft>
              <a:defRPr/>
            </a:pPr>
            <a:r>
              <a:rPr lang="es-UY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6" charset="0"/>
                <a:cs typeface="Times New Roman" pitchFamily="18" charset="0"/>
              </a:rPr>
              <a:t>L</a:t>
            </a:r>
            <a:r>
              <a:rPr lang="es-E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6" charset="0"/>
                <a:cs typeface="Times New Roman" pitchFamily="18" charset="0"/>
              </a:rPr>
              <a:t>a calidad se diseña y por e</a:t>
            </a:r>
            <a:r>
              <a:rPr lang="es-ES_tradnl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6" charset="0"/>
                <a:cs typeface="Times New Roman" pitchFamily="18" charset="0"/>
              </a:rPr>
              <a:t>s</a:t>
            </a:r>
            <a:r>
              <a:rPr lang="es-E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6" charset="0"/>
                <a:cs typeface="Times New Roman" pitchFamily="18" charset="0"/>
              </a:rPr>
              <a:t>o</a:t>
            </a:r>
            <a:r>
              <a:rPr lang="es-ES_tradnl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6" charset="0"/>
                <a:cs typeface="Times New Roman" pitchFamily="18" charset="0"/>
              </a:rPr>
              <a:t> es necesario </a:t>
            </a:r>
            <a:r>
              <a:rPr lang="es-E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6" charset="0"/>
                <a:cs typeface="Times New Roman" pitchFamily="18" charset="0"/>
              </a:rPr>
              <a:t>plan</a:t>
            </a:r>
            <a:r>
              <a:rPr lang="es-ES_tradnl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6" charset="0"/>
                <a:cs typeface="Times New Roman" pitchFamily="18" charset="0"/>
              </a:rPr>
              <a:t>ificarla</a:t>
            </a:r>
            <a:endParaRPr lang="es-ES" sz="16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itchFamily="16" charset="0"/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19684799-C9F7-4F58-8106-5513A41E7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528" y="1403350"/>
            <a:ext cx="7772400" cy="4608983"/>
          </a:xfrm>
        </p:spPr>
        <p:txBody>
          <a:bodyPr/>
          <a:lstStyle/>
          <a:p>
            <a:pPr marL="342900" indent="-342900" algn="just" defTabSz="762000">
              <a:spcBef>
                <a:spcPts val="600"/>
              </a:spcBef>
              <a:spcAft>
                <a:spcPts val="600"/>
              </a:spcAft>
            </a:pPr>
            <a:r>
              <a:rPr lang="es-ES" altLang="en-US" dirty="0">
                <a:cs typeface="Times New Roman" panose="02020603050405020304" pitchFamily="18" charset="0"/>
              </a:rPr>
              <a:t>Educación y capacitación</a:t>
            </a:r>
          </a:p>
          <a:p>
            <a:pPr marL="342900" indent="-342900" algn="just" defTabSz="762000">
              <a:spcBef>
                <a:spcPts val="600"/>
              </a:spcBef>
              <a:spcAft>
                <a:spcPts val="600"/>
              </a:spcAft>
            </a:pPr>
            <a:r>
              <a:rPr lang="es-ES" altLang="en-US" dirty="0">
                <a:cs typeface="Times New Roman" panose="02020603050405020304" pitchFamily="18" charset="0"/>
              </a:rPr>
              <a:t>Involucramiento</a:t>
            </a:r>
            <a:endParaRPr lang="es-ES_tradnl" altLang="en-US" dirty="0">
              <a:cs typeface="Times New Roman" panose="02020603050405020304" pitchFamily="18" charset="0"/>
            </a:endParaRPr>
          </a:p>
          <a:p>
            <a:pPr marL="342900" indent="-342900" algn="just" defTabSz="762000">
              <a:spcBef>
                <a:spcPts val="600"/>
              </a:spcBef>
              <a:spcAft>
                <a:spcPts val="600"/>
              </a:spcAft>
            </a:pPr>
            <a:r>
              <a:rPr lang="es-ES" altLang="en-US" dirty="0">
                <a:cs typeface="Times New Roman" panose="02020603050405020304" pitchFamily="18" charset="0"/>
              </a:rPr>
              <a:t>Reconocimiento</a:t>
            </a:r>
            <a:r>
              <a:rPr lang="es-ES_tradnl" altLang="en-US" dirty="0">
                <a:cs typeface="Times New Roman" panose="02020603050405020304" pitchFamily="18" charset="0"/>
              </a:rPr>
              <a:t> al desempeño</a:t>
            </a:r>
          </a:p>
          <a:p>
            <a:pPr marL="342900" indent="-342900" algn="just" defTabSz="762000">
              <a:spcBef>
                <a:spcPts val="600"/>
              </a:spcBef>
              <a:spcAft>
                <a:spcPts val="600"/>
              </a:spcAft>
            </a:pPr>
            <a:r>
              <a:rPr lang="es-ES" altLang="en-US" dirty="0">
                <a:cs typeface="Times New Roman" panose="02020603050405020304" pitchFamily="18" charset="0"/>
              </a:rPr>
              <a:t>Calidad de vida en el trabajo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UY" altLang="en-US" dirty="0">
                <a:cs typeface="Times New Roman" panose="02020603050405020304" pitchFamily="18" charset="0"/>
              </a:rPr>
              <a:t>Cómo se desarrolla, involucra y estimula al personal.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UY" altLang="en-US" dirty="0">
                <a:cs typeface="Times New Roman" panose="02020603050405020304" pitchFamily="18" charset="0"/>
              </a:rPr>
              <a:t>Evidenciar que se considera su potencial de creatividad e inteligencia y su capacidad de aportar a la mejora</a:t>
            </a:r>
            <a:r>
              <a:rPr lang="es-UY" altLang="en-US" sz="2400" dirty="0"/>
              <a:t>.</a:t>
            </a:r>
          </a:p>
          <a:p>
            <a:pPr marL="342900" indent="-342900" algn="just" defTabSz="762000">
              <a:spcBef>
                <a:spcPts val="600"/>
              </a:spcBef>
              <a:spcAft>
                <a:spcPts val="600"/>
              </a:spcAft>
            </a:pPr>
            <a:endParaRPr lang="es-ES_tradnl" altLang="en-US" dirty="0">
              <a:cs typeface="Times New Roman" panose="02020603050405020304" pitchFamily="18" charset="0"/>
            </a:endParaRPr>
          </a:p>
        </p:txBody>
      </p:sp>
      <p:sp>
        <p:nvSpPr>
          <p:cNvPr id="120836" name="Rectangle 4">
            <a:extLst>
              <a:ext uri="{FF2B5EF4-FFF2-40B4-BE49-F238E27FC236}">
                <a16:creationId xmlns:a16="http://schemas.microsoft.com/office/drawing/2014/main" id="{050F13C7-1C55-456B-8429-1F96E726BC5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68313" y="260350"/>
            <a:ext cx="77724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just" defTabSz="762000">
              <a:defRPr/>
            </a:pPr>
            <a:r>
              <a:rPr lang="es-ES_tradnl" sz="3700">
                <a:effectLst/>
                <a:cs typeface="Times New Roman" pitchFamily="18" charset="0"/>
              </a:rPr>
              <a:t>3. </a:t>
            </a:r>
            <a:r>
              <a:rPr lang="es-ES" sz="3700">
                <a:effectLst/>
                <a:cs typeface="Times New Roman" pitchFamily="18" charset="0"/>
              </a:rPr>
              <a:t>Desarrollo de las personas </a:t>
            </a:r>
            <a:endParaRPr lang="es-ES_tradnl" sz="3700">
              <a:effectLst/>
              <a:cs typeface="Times New Roman" pitchFamily="18" charset="0"/>
            </a:endParaRPr>
          </a:p>
        </p:txBody>
      </p:sp>
      <p:pic>
        <p:nvPicPr>
          <p:cNvPr id="83972" name="5 Imagen">
            <a:extLst>
              <a:ext uri="{FF2B5EF4-FFF2-40B4-BE49-F238E27FC236}">
                <a16:creationId xmlns:a16="http://schemas.microsoft.com/office/drawing/2014/main" id="{A1B69D77-EFA5-4E17-8D31-FFD9DE3C3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03201"/>
            <a:ext cx="3224857" cy="151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5EE352B7-4B7F-4559-BF36-5B50AB649F3A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just" defTabSz="762000">
              <a:defRPr/>
            </a:pPr>
            <a:r>
              <a:rPr lang="es-ES_tradnl" sz="3700">
                <a:effectLst/>
                <a:cs typeface="Times New Roman" pitchFamily="18" charset="0"/>
              </a:rPr>
              <a:t>4. </a:t>
            </a:r>
            <a:r>
              <a:rPr lang="es-ES" sz="3700">
                <a:effectLst/>
                <a:cs typeface="Times New Roman" pitchFamily="18" charset="0"/>
              </a:rPr>
              <a:t>Enfoque en el cliente externo </a:t>
            </a:r>
            <a:endParaRPr lang="es-ES_tradnl" sz="3700">
              <a:effectLst/>
              <a:cs typeface="Times New Roman" pitchFamily="18" charset="0"/>
            </a:endParaRPr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B022283A-5A00-49BF-90ED-08C49403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4837" y="1844824"/>
            <a:ext cx="7934325" cy="2144836"/>
          </a:xfrm>
        </p:spPr>
        <p:txBody>
          <a:bodyPr/>
          <a:lstStyle/>
          <a:p>
            <a:pPr marL="342900" indent="-342900" algn="just" defTabSz="762000">
              <a:lnSpc>
                <a:spcPct val="80000"/>
              </a:lnSpc>
            </a:pPr>
            <a:r>
              <a:rPr lang="es-ES" altLang="en-US" sz="2300" dirty="0">
                <a:cs typeface="Times New Roman" panose="02020603050405020304" pitchFamily="18" charset="0"/>
              </a:rPr>
              <a:t>Conocimiento del cliente externo y del mercado</a:t>
            </a:r>
            <a:endParaRPr lang="es-ES_tradnl" altLang="en-US" sz="2300" dirty="0">
              <a:cs typeface="Times New Roman" panose="02020603050405020304" pitchFamily="18" charset="0"/>
            </a:endParaRPr>
          </a:p>
          <a:p>
            <a:pPr marL="342900" indent="-342900" algn="just" defTabSz="762000">
              <a:lnSpc>
                <a:spcPct val="80000"/>
              </a:lnSpc>
            </a:pPr>
            <a:endParaRPr lang="es-ES_tradnl" altLang="en-US" sz="2300" dirty="0">
              <a:cs typeface="Times New Roman" panose="02020603050405020304" pitchFamily="18" charset="0"/>
            </a:endParaRPr>
          </a:p>
          <a:p>
            <a:pPr marL="342900" indent="-342900" algn="just" defTabSz="762000">
              <a:lnSpc>
                <a:spcPct val="80000"/>
              </a:lnSpc>
            </a:pPr>
            <a:r>
              <a:rPr lang="es-ES" altLang="en-US" sz="2300" dirty="0">
                <a:cs typeface="Times New Roman" panose="02020603050405020304" pitchFamily="18" charset="0"/>
              </a:rPr>
              <a:t>Indicadores utilizados para evaluar la satisfacción de los clientes</a:t>
            </a:r>
            <a:endParaRPr lang="es-ES_tradnl" altLang="en-US" sz="2300" dirty="0">
              <a:cs typeface="Times New Roman" panose="02020603050405020304" pitchFamily="18" charset="0"/>
            </a:endParaRPr>
          </a:p>
          <a:p>
            <a:pPr marL="342900" indent="-342900" algn="just" defTabSz="762000">
              <a:lnSpc>
                <a:spcPct val="80000"/>
              </a:lnSpc>
            </a:pPr>
            <a:endParaRPr lang="es-ES_tradnl" altLang="en-US" sz="2300" dirty="0">
              <a:cs typeface="Times New Roman" panose="02020603050405020304" pitchFamily="18" charset="0"/>
            </a:endParaRPr>
          </a:p>
          <a:p>
            <a:pPr marL="342900" indent="-342900" algn="just" defTabSz="762000">
              <a:lnSpc>
                <a:spcPct val="80000"/>
              </a:lnSpc>
            </a:pPr>
            <a:r>
              <a:rPr lang="es-ES" altLang="en-US" sz="2300" dirty="0">
                <a:cs typeface="Times New Roman" panose="02020603050405020304" pitchFamily="18" charset="0"/>
              </a:rPr>
              <a:t>Estándares de servicio</a:t>
            </a:r>
            <a:endParaRPr lang="es-ES_tradnl" altLang="en-US" sz="2300" dirty="0">
              <a:cs typeface="Times New Roman" panose="02020603050405020304" pitchFamily="18" charset="0"/>
            </a:endParaRPr>
          </a:p>
        </p:txBody>
      </p:sp>
      <p:pic>
        <p:nvPicPr>
          <p:cNvPr id="105476" name="1 Imagen">
            <a:extLst>
              <a:ext uri="{FF2B5EF4-FFF2-40B4-BE49-F238E27FC236}">
                <a16:creationId xmlns:a16="http://schemas.microsoft.com/office/drawing/2014/main" id="{F3847B10-0CDC-4544-83CE-AE7200EDA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645024"/>
            <a:ext cx="28575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>
            <a:extLst>
              <a:ext uri="{FF2B5EF4-FFF2-40B4-BE49-F238E27FC236}">
                <a16:creationId xmlns:a16="http://schemas.microsoft.com/office/drawing/2014/main" id="{F824C6AA-6E79-409A-A363-1F7ECFD62F28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just" defTabSz="762000">
              <a:defRPr/>
            </a:pPr>
            <a:r>
              <a:rPr lang="es-ES" sz="3700">
                <a:effectLst/>
                <a:cs typeface="Times New Roman" pitchFamily="18" charset="0"/>
              </a:rPr>
              <a:t>5. Información y análisis</a:t>
            </a:r>
            <a:endParaRPr lang="es-ES_tradnl" sz="3700">
              <a:effectLst/>
              <a:cs typeface="Times New Roman" pitchFamily="18" charset="0"/>
            </a:endParaRPr>
          </a:p>
        </p:txBody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4C4EE471-0C26-4DEA-B69D-E9859416A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084" y="3429000"/>
            <a:ext cx="8229600" cy="2438400"/>
          </a:xfrm>
          <a:prstGeom prst="rect">
            <a:avLst/>
          </a:prstGeom>
          <a:solidFill>
            <a:srgbClr val="EBFD3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762000" eaLnBrk="0" hangingPunct="0">
              <a:lnSpc>
                <a:spcPct val="90000"/>
              </a:lnSpc>
              <a:spcBef>
                <a:spcPct val="20000"/>
              </a:spcBef>
              <a:spcAft>
                <a:spcPct val="50000"/>
              </a:spcAft>
              <a:defRPr/>
            </a:pPr>
            <a:r>
              <a:rPr lang="es-ES" sz="3200" b="1"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6" charset="0"/>
                <a:cs typeface="Times New Roman" pitchFamily="18" charset="0"/>
              </a:rPr>
              <a:t>Utilización de datos, mediciones e información para la toma de decisiones que conduzcan a una mayor productividad y un mayor éxito en el medio donde se desarrolla. </a:t>
            </a:r>
            <a:endParaRPr lang="es-ES" sz="1800" b="1" i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itchFamily="16" charset="0"/>
            </a:endParaRPr>
          </a:p>
        </p:txBody>
      </p:sp>
      <p:sp>
        <p:nvSpPr>
          <p:cNvPr id="119812" name="Rectangle 5">
            <a:extLst>
              <a:ext uri="{FF2B5EF4-FFF2-40B4-BE49-F238E27FC236}">
                <a16:creationId xmlns:a16="http://schemas.microsoft.com/office/drawing/2014/main" id="{465A20FD-DCE7-446F-9710-6548B669CD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8229599" cy="1728192"/>
          </a:xfrm>
        </p:spPr>
        <p:txBody>
          <a:bodyPr/>
          <a:lstStyle/>
          <a:p>
            <a:pPr marL="342900" indent="-342900" algn="just">
              <a:lnSpc>
                <a:spcPct val="150000"/>
              </a:lnSpc>
            </a:pPr>
            <a:r>
              <a:rPr lang="es-ES" altLang="en-US" dirty="0">
                <a:cs typeface="Times New Roman" panose="02020603050405020304" pitchFamily="18" charset="0"/>
              </a:rPr>
              <a:t>Información sobre productos, servicios y procesos</a:t>
            </a:r>
            <a:endParaRPr lang="es-ES_tradnl" altLang="en-US" dirty="0"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</a:pPr>
            <a:r>
              <a:rPr lang="es-ES" altLang="en-US" dirty="0">
                <a:cs typeface="Times New Roman" panose="02020603050405020304" pitchFamily="18" charset="0"/>
              </a:rPr>
              <a:t>Análisis y revisión del desempeño estratégico de la organización</a:t>
            </a:r>
            <a:endParaRPr lang="es-ES_tradnl" altLang="en-US" dirty="0"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</a:pPr>
            <a:endParaRPr lang="es-ES_tradnl" altLang="en-US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>
            <a:extLst>
              <a:ext uri="{FF2B5EF4-FFF2-40B4-BE49-F238E27FC236}">
                <a16:creationId xmlns:a16="http://schemas.microsoft.com/office/drawing/2014/main" id="{6DCCB0EB-6019-430F-AD53-884C87D4E5A4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just" defTabSz="762000">
              <a:defRPr/>
            </a:pPr>
            <a:r>
              <a:rPr lang="es-ES" sz="3700" dirty="0">
                <a:effectLst/>
                <a:cs typeface="Times New Roman" pitchFamily="18" charset="0"/>
              </a:rPr>
              <a:t>6. Gestión de procesos </a:t>
            </a:r>
            <a:endParaRPr lang="es-ES_tradnl" sz="3700" dirty="0">
              <a:effectLst/>
              <a:cs typeface="Times New Roman" pitchFamily="18" charset="0"/>
            </a:endParaRPr>
          </a:p>
        </p:txBody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7B29625A-B7A5-499C-AD4A-B7F233F011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0063" y="1772816"/>
            <a:ext cx="7934325" cy="4035425"/>
          </a:xfrm>
        </p:spPr>
        <p:txBody>
          <a:bodyPr/>
          <a:lstStyle/>
          <a:p>
            <a:pPr marL="342900" indent="-342900" algn="just" defTabSz="762000">
              <a:lnSpc>
                <a:spcPct val="90000"/>
              </a:lnSpc>
              <a:spcAft>
                <a:spcPct val="70000"/>
              </a:spcAft>
            </a:pPr>
            <a:r>
              <a:rPr lang="es-ES" altLang="en-US" sz="2400" dirty="0">
                <a:cs typeface="Times New Roman" panose="02020603050405020304" pitchFamily="18" charset="0"/>
              </a:rPr>
              <a:t>Diseño y control de procesos claves</a:t>
            </a:r>
            <a:endParaRPr lang="es-ES_tradnl" altLang="en-US" sz="2400" dirty="0">
              <a:cs typeface="Times New Roman" panose="02020603050405020304" pitchFamily="18" charset="0"/>
            </a:endParaRPr>
          </a:p>
          <a:p>
            <a:pPr marL="342900" indent="-342900" algn="just" defTabSz="762000">
              <a:lnSpc>
                <a:spcPct val="90000"/>
              </a:lnSpc>
              <a:spcAft>
                <a:spcPct val="70000"/>
              </a:spcAft>
            </a:pPr>
            <a:r>
              <a:rPr lang="es-ES" altLang="en-US" sz="2400" dirty="0">
                <a:cs typeface="Times New Roman" panose="02020603050405020304" pitchFamily="18" charset="0"/>
              </a:rPr>
              <a:t>Procesos de áreas de apoyo</a:t>
            </a:r>
            <a:endParaRPr lang="es-ES_tradnl" altLang="en-US" sz="2400" dirty="0">
              <a:cs typeface="Times New Roman" panose="02020603050405020304" pitchFamily="18" charset="0"/>
            </a:endParaRPr>
          </a:p>
          <a:p>
            <a:pPr marL="342900" indent="-342900" algn="just" defTabSz="762000">
              <a:lnSpc>
                <a:spcPct val="90000"/>
              </a:lnSpc>
              <a:spcAft>
                <a:spcPct val="70000"/>
              </a:spcAft>
            </a:pPr>
            <a:r>
              <a:rPr lang="es-ES_tradnl" altLang="en-US" sz="2400" dirty="0">
                <a:cs typeface="Times New Roman" panose="02020603050405020304" pitchFamily="18" charset="0"/>
              </a:rPr>
              <a:t>Innovación y creatividad en los procesos</a:t>
            </a:r>
          </a:p>
          <a:p>
            <a:pPr marL="342900" indent="-342900" algn="just" defTabSz="762000">
              <a:lnSpc>
                <a:spcPct val="90000"/>
              </a:lnSpc>
              <a:spcAft>
                <a:spcPct val="70000"/>
              </a:spcAft>
            </a:pPr>
            <a:r>
              <a:rPr lang="es-ES" altLang="en-US" sz="2400" dirty="0">
                <a:cs typeface="Times New Roman" panose="02020603050405020304" pitchFamily="18" charset="0"/>
              </a:rPr>
              <a:t>Proveedores</a:t>
            </a:r>
            <a:endParaRPr lang="es-ES_tradnl" altLang="en-US" sz="2400" dirty="0">
              <a:cs typeface="Times New Roman" panose="02020603050405020304" pitchFamily="18" charset="0"/>
            </a:endParaRPr>
          </a:p>
          <a:p>
            <a:pPr marL="342900" indent="-342900" algn="just" defTabSz="762000">
              <a:lnSpc>
                <a:spcPct val="90000"/>
              </a:lnSpc>
              <a:spcAft>
                <a:spcPct val="70000"/>
              </a:spcAft>
            </a:pPr>
            <a:r>
              <a:rPr lang="es-ES" altLang="en-US" sz="2400" dirty="0">
                <a:cs typeface="Times New Roman" panose="02020603050405020304" pitchFamily="18" charset="0"/>
              </a:rPr>
              <a:t>Documentación</a:t>
            </a:r>
            <a:endParaRPr lang="es-ES_tradnl" altLang="en-US" sz="2400" dirty="0">
              <a:cs typeface="Times New Roman" panose="02020603050405020304" pitchFamily="18" charset="0"/>
            </a:endParaRPr>
          </a:p>
        </p:txBody>
      </p:sp>
      <p:pic>
        <p:nvPicPr>
          <p:cNvPr id="126980" name="Picture 4">
            <a:extLst>
              <a:ext uri="{FF2B5EF4-FFF2-40B4-BE49-F238E27FC236}">
                <a16:creationId xmlns:a16="http://schemas.microsoft.com/office/drawing/2014/main" id="{0AEF4C3E-2D81-4330-8ABC-57BC92A3C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491740"/>
            <a:ext cx="2114550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>
            <a:extLst>
              <a:ext uri="{FF2B5EF4-FFF2-40B4-BE49-F238E27FC236}">
                <a16:creationId xmlns:a16="http://schemas.microsoft.com/office/drawing/2014/main" id="{68505478-1A48-4C77-B87B-B8E0D0FC9A6A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just" defTabSz="762000">
              <a:defRPr/>
            </a:pPr>
            <a:r>
              <a:rPr lang="es-ES" sz="3700">
                <a:effectLst/>
                <a:cs typeface="Times New Roman" pitchFamily="18" charset="0"/>
              </a:rPr>
              <a:t>7. Impacto en la sociedad y el Medio  Ambiente </a:t>
            </a:r>
            <a:endParaRPr lang="es-ES_tradnl" sz="3700">
              <a:effectLst/>
              <a:cs typeface="Times New Roman" pitchFamily="18" charset="0"/>
            </a:endParaRPr>
          </a:p>
        </p:txBody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08242772-ADEA-4D08-B28A-88FB1005F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025" y="1500188"/>
            <a:ext cx="6130925" cy="4525962"/>
          </a:xfrm>
        </p:spPr>
        <p:txBody>
          <a:bodyPr/>
          <a:lstStyle/>
          <a:p>
            <a:pPr marL="342900" indent="-342900" algn="just" defTabSz="762000"/>
            <a:endParaRPr lang="es-ES_tradnl" altLang="en-US" sz="2300">
              <a:cs typeface="Times New Roman" panose="02020603050405020304" pitchFamily="18" charset="0"/>
            </a:endParaRPr>
          </a:p>
          <a:p>
            <a:pPr marL="342900" indent="-342900" algn="just" defTabSz="762000"/>
            <a:r>
              <a:rPr lang="es-ES" altLang="en-US">
                <a:cs typeface="Times New Roman" panose="02020603050405020304" pitchFamily="18" charset="0"/>
              </a:rPr>
              <a:t>Difusión y promoción de la cultura de la calidad</a:t>
            </a:r>
            <a:endParaRPr lang="es-ES_tradnl" altLang="en-US">
              <a:cs typeface="Times New Roman" panose="02020603050405020304" pitchFamily="18" charset="0"/>
            </a:endParaRPr>
          </a:p>
          <a:p>
            <a:pPr marL="342900" indent="-342900" algn="just" defTabSz="762000"/>
            <a:endParaRPr lang="es-ES_tradnl" altLang="en-US">
              <a:cs typeface="Times New Roman" panose="02020603050405020304" pitchFamily="18" charset="0"/>
            </a:endParaRPr>
          </a:p>
          <a:p>
            <a:pPr marL="342900" indent="-342900" algn="just" defTabSz="762000"/>
            <a:r>
              <a:rPr lang="es-ES" altLang="en-US">
                <a:cs typeface="Times New Roman" panose="02020603050405020304" pitchFamily="18" charset="0"/>
              </a:rPr>
              <a:t>Preservación de ecosistemas</a:t>
            </a:r>
            <a:endParaRPr lang="es-ES_tradnl" altLang="en-US">
              <a:cs typeface="Times New Roman" panose="02020603050405020304" pitchFamily="18" charset="0"/>
            </a:endParaRPr>
          </a:p>
        </p:txBody>
      </p:sp>
      <p:pic>
        <p:nvPicPr>
          <p:cNvPr id="134148" name="Picture 4">
            <a:extLst>
              <a:ext uri="{FF2B5EF4-FFF2-40B4-BE49-F238E27FC236}">
                <a16:creationId xmlns:a16="http://schemas.microsoft.com/office/drawing/2014/main" id="{F6E6361F-A4F1-46D4-85FF-109E9E064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563" y="3616110"/>
            <a:ext cx="2411412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9" name="Picture 5">
            <a:extLst>
              <a:ext uri="{FF2B5EF4-FFF2-40B4-BE49-F238E27FC236}">
                <a16:creationId xmlns:a16="http://schemas.microsoft.com/office/drawing/2014/main" id="{E57FB059-7DA4-4228-B68E-94E211406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269" y="1268760"/>
            <a:ext cx="1506537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0" name="Picture 6">
            <a:extLst>
              <a:ext uri="{FF2B5EF4-FFF2-40B4-BE49-F238E27FC236}">
                <a16:creationId xmlns:a16="http://schemas.microsoft.com/office/drawing/2014/main" id="{CB719D06-11E9-49F8-B819-0DCDACA89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149080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id="{A0CBC843-C389-4749-B329-AABA0E6150C2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just" defTabSz="762000">
              <a:defRPr/>
            </a:pPr>
            <a:r>
              <a:rPr lang="es-ES" sz="3700">
                <a:effectLst/>
                <a:cs typeface="Times New Roman" pitchFamily="18" charset="0"/>
              </a:rPr>
              <a:t>8. Resultados</a:t>
            </a:r>
            <a:r>
              <a:rPr lang="es-ES_tradnl" sz="3700">
                <a:effectLst/>
                <a:cs typeface="Times New Roman" pitchFamily="18" charset="0"/>
              </a:rPr>
              <a:t>(*)</a:t>
            </a:r>
          </a:p>
        </p:txBody>
      </p:sp>
      <p:sp>
        <p:nvSpPr>
          <p:cNvPr id="18437" name="Rectangle 3">
            <a:extLst>
              <a:ext uri="{FF2B5EF4-FFF2-40B4-BE49-F238E27FC236}">
                <a16:creationId xmlns:a16="http://schemas.microsoft.com/office/drawing/2014/main" id="{B3ABDAAC-0015-46EC-B28B-15DDE0D3E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307406"/>
            <a:ext cx="7772400" cy="3200400"/>
          </a:xfrm>
        </p:spPr>
        <p:txBody>
          <a:bodyPr/>
          <a:lstStyle/>
          <a:p>
            <a:pPr marL="342900" indent="-342900" algn="just">
              <a:lnSpc>
                <a:spcPct val="150000"/>
              </a:lnSpc>
            </a:pPr>
            <a:r>
              <a:rPr lang="es-ES_tradnl" altLang="en-US" sz="2300" dirty="0">
                <a:cs typeface="Times New Roman" panose="02020603050405020304" pitchFamily="18" charset="0"/>
              </a:rPr>
              <a:t>De la satisfacción del cliente externo</a:t>
            </a:r>
          </a:p>
          <a:p>
            <a:pPr marL="342900" indent="-342900" algn="just">
              <a:lnSpc>
                <a:spcPct val="150000"/>
              </a:lnSpc>
            </a:pPr>
            <a:r>
              <a:rPr lang="es-ES_tradnl" altLang="en-US" sz="2300" dirty="0">
                <a:cs typeface="Times New Roman" panose="02020603050405020304" pitchFamily="18" charset="0"/>
              </a:rPr>
              <a:t>De los procesos de producción, áreas de apoyo y proveedores</a:t>
            </a:r>
          </a:p>
          <a:p>
            <a:pPr marL="342900" indent="-342900" algn="just">
              <a:lnSpc>
                <a:spcPct val="150000"/>
              </a:lnSpc>
            </a:pPr>
            <a:r>
              <a:rPr lang="es-ES_tradnl" altLang="en-US" sz="2300" dirty="0">
                <a:cs typeface="Times New Roman" panose="02020603050405020304" pitchFamily="18" charset="0"/>
              </a:rPr>
              <a:t>De desarrollo de las personas</a:t>
            </a:r>
          </a:p>
          <a:p>
            <a:pPr marL="342900" indent="-342900" algn="just">
              <a:lnSpc>
                <a:spcPct val="150000"/>
              </a:lnSpc>
            </a:pPr>
            <a:r>
              <a:rPr lang="es-ES_tradnl" altLang="en-US" sz="2300" dirty="0">
                <a:cs typeface="Times New Roman" panose="02020603050405020304" pitchFamily="18" charset="0"/>
              </a:rPr>
              <a:t>De mercado</a:t>
            </a:r>
          </a:p>
          <a:p>
            <a:pPr marL="342900" indent="-342900" algn="just">
              <a:lnSpc>
                <a:spcPct val="150000"/>
              </a:lnSpc>
            </a:pPr>
            <a:r>
              <a:rPr lang="es-ES_tradnl" altLang="en-US" sz="2300" dirty="0">
                <a:cs typeface="Times New Roman" panose="02020603050405020304" pitchFamily="18" charset="0"/>
              </a:rPr>
              <a:t>Financieros</a:t>
            </a:r>
          </a:p>
        </p:txBody>
      </p:sp>
      <p:sp>
        <p:nvSpPr>
          <p:cNvPr id="185348" name="Rectangle 4">
            <a:extLst>
              <a:ext uri="{FF2B5EF4-FFF2-40B4-BE49-F238E27FC236}">
                <a16:creationId xmlns:a16="http://schemas.microsoft.com/office/drawing/2014/main" id="{633F8FB2-164F-42C5-BE42-0B82EB52A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529" y="4925318"/>
            <a:ext cx="8031113" cy="1007715"/>
          </a:xfrm>
          <a:prstGeom prst="rect">
            <a:avLst/>
          </a:prstGeom>
          <a:solidFill>
            <a:srgbClr val="BC3D0A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762000" eaLnBrk="0" hangingPunct="0">
              <a:lnSpc>
                <a:spcPct val="90000"/>
              </a:lnSpc>
              <a:spcBef>
                <a:spcPct val="20000"/>
              </a:spcBef>
              <a:spcAft>
                <a:spcPct val="50000"/>
              </a:spcAft>
              <a:defRPr/>
            </a:pPr>
            <a:r>
              <a:rPr lang="es-ES_tradnl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6" charset="0"/>
                <a:cs typeface="Times New Roman" pitchFamily="18" charset="0"/>
              </a:rPr>
              <a:t>(*) Implica el nivel actual, el anterior (tendencia) y el de la competencia</a:t>
            </a:r>
            <a:endParaRPr lang="es-ES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itchFamily="16" charset="0"/>
            </a:endParaRPr>
          </a:p>
        </p:txBody>
      </p:sp>
      <p:graphicFrame>
        <p:nvGraphicFramePr>
          <p:cNvPr id="18435" name="Object 7">
            <a:extLst>
              <a:ext uri="{FF2B5EF4-FFF2-40B4-BE49-F238E27FC236}">
                <a16:creationId xmlns:a16="http://schemas.microsoft.com/office/drawing/2014/main" id="{0C9EC27D-201C-4674-8D38-A2B93F3544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6803071"/>
              </p:ext>
            </p:extLst>
          </p:nvPr>
        </p:nvGraphicFramePr>
        <p:xfrm>
          <a:off x="5417472" y="2996679"/>
          <a:ext cx="3284538" cy="136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4" imgW="5654675" imgH="2357438" progId="MS_ClipArt_Gallery.2">
                  <p:embed/>
                </p:oleObj>
              </mc:Choice>
              <mc:Fallback>
                <p:oleObj name="Imagen" r:id="rId4" imgW="5654675" imgH="2357438" progId="MS_ClipArt_Gallery.2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7472" y="2996679"/>
                        <a:ext cx="3284538" cy="136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Diapo 130">
            <a:hlinkClick r:id="" action="ppaction://media"/>
            <a:extLst>
              <a:ext uri="{FF2B5EF4-FFF2-40B4-BE49-F238E27FC236}">
                <a16:creationId xmlns:a16="http://schemas.microsoft.com/office/drawing/2014/main" id="{8FFF9449-6AF4-45D5-9431-CD8D19E54B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9600" y="40163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>
            <a:extLst>
              <a:ext uri="{FF2B5EF4-FFF2-40B4-BE49-F238E27FC236}">
                <a16:creationId xmlns:a16="http://schemas.microsoft.com/office/drawing/2014/main" id="{537364E1-A9F4-4EAF-A6D0-A0E2F84198FF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s-ES" sz="3700" dirty="0">
                <a:effectLst/>
              </a:rPr>
              <a:t>Modelo compromiso con la gestión </a:t>
            </a:r>
            <a:r>
              <a:rPr lang="es-ES" sz="2800" dirty="0">
                <a:effectLst/>
              </a:rPr>
              <a:t>(organizaciones privadas)</a:t>
            </a:r>
            <a:endParaRPr lang="es-UY" sz="2800" dirty="0">
              <a:effectLst/>
            </a:endParaRPr>
          </a:p>
        </p:txBody>
      </p:sp>
      <p:graphicFrame>
        <p:nvGraphicFramePr>
          <p:cNvPr id="247811" name="Group 3">
            <a:extLst>
              <a:ext uri="{FF2B5EF4-FFF2-40B4-BE49-F238E27FC236}">
                <a16:creationId xmlns:a16="http://schemas.microsoft.com/office/drawing/2014/main" id="{AC75DDD3-A564-453C-8C85-4BE9F4321C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0147053"/>
              </p:ext>
            </p:extLst>
          </p:nvPr>
        </p:nvGraphicFramePr>
        <p:xfrm>
          <a:off x="755706" y="1772816"/>
          <a:ext cx="7950968" cy="4020885"/>
        </p:xfrm>
        <a:graphic>
          <a:graphicData uri="http://schemas.openxmlformats.org/drawingml/2006/table">
            <a:tbl>
              <a:tblPr/>
              <a:tblGrid>
                <a:gridCol w="677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53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2356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Criterio</a:t>
                      </a:r>
                      <a:endParaRPr kumimoji="0" lang="es-E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Puntos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5930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1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Liderazgo</a:t>
                      </a:r>
                      <a:endParaRPr kumimoji="0" lang="es-E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60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4520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2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Desarrollo de las Personas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80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5930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3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Interés por el Cliente Externo</a:t>
                      </a:r>
                      <a:endParaRPr kumimoji="0" lang="es-E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85</a:t>
                      </a:r>
                      <a:endParaRPr kumimoji="0" lang="es-E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4520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4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Gestión y Mejora de los Procesos</a:t>
                      </a:r>
                      <a:endParaRPr kumimoji="0" lang="es-E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125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5930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5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Resultados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150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1699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Total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500</a:t>
                      </a:r>
                      <a:endParaRPr kumimoji="0" lang="es-E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" name="Diapo 135">
            <a:hlinkClick r:id="" action="ppaction://media"/>
            <a:extLst>
              <a:ext uri="{FF2B5EF4-FFF2-40B4-BE49-F238E27FC236}">
                <a16:creationId xmlns:a16="http://schemas.microsoft.com/office/drawing/2014/main" id="{286D0DEE-1306-4C29-8B31-2C1026B1ED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39137" y="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FA1A13A0-9C47-43A1-AB12-3C050071B90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51520" y="53975"/>
            <a:ext cx="2991817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" dirty="0">
                <a:effectLst/>
              </a:rPr>
              <a:t>Finalidad:</a:t>
            </a:r>
            <a:endParaRPr lang="es-UY" dirty="0">
              <a:effectLst/>
            </a:endParaRPr>
          </a:p>
        </p:txBody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6AD2115B-C57D-4ACF-8E3A-9D85E84D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520" y="1052736"/>
            <a:ext cx="8712967" cy="5111750"/>
          </a:xfrm>
        </p:spPr>
        <p:txBody>
          <a:bodyPr/>
          <a:lstStyle/>
          <a:p>
            <a:pPr>
              <a:lnSpc>
                <a:spcPct val="80000"/>
              </a:lnSpc>
              <a:spcAft>
                <a:spcPct val="30000"/>
              </a:spcAft>
            </a:pPr>
            <a:r>
              <a:rPr lang="es-UY" altLang="en-US" sz="2300" u="sng" dirty="0">
                <a:solidFill>
                  <a:srgbClr val="0000FF"/>
                </a:solidFill>
              </a:rPr>
              <a:t>Facilitar</a:t>
            </a:r>
            <a:r>
              <a:rPr lang="es-UY" altLang="en-US" sz="2300" dirty="0"/>
              <a:t>, mediante un Modelo de fácil comprensión, el progresivo camino hacia una gestión más competitiva. </a:t>
            </a:r>
          </a:p>
          <a:p>
            <a:pPr marL="109537" indent="0">
              <a:lnSpc>
                <a:spcPct val="80000"/>
              </a:lnSpc>
              <a:spcAft>
                <a:spcPct val="30000"/>
              </a:spcAft>
              <a:buNone/>
            </a:pPr>
            <a:endParaRPr lang="es-UY" altLang="en-US" sz="800" dirty="0"/>
          </a:p>
          <a:p>
            <a:pPr>
              <a:lnSpc>
                <a:spcPct val="80000"/>
              </a:lnSpc>
              <a:spcAft>
                <a:spcPct val="30000"/>
              </a:spcAft>
            </a:pPr>
            <a:r>
              <a:rPr lang="es-UY" altLang="en-US" sz="2300" u="sng" dirty="0">
                <a:solidFill>
                  <a:srgbClr val="0000FF"/>
                </a:solidFill>
              </a:rPr>
              <a:t>Apoyar</a:t>
            </a:r>
            <a:r>
              <a:rPr lang="es-UY" altLang="en-US" sz="2300" dirty="0"/>
              <a:t>, especialmente a las Micro y Pequeñas empresas, considerando que por sus propias dimensiones, se les dificulta la capacitación y acceso a guías efectivas de perfeccionamiento, ya sea por razones de tiempo y/o económicas, posibilitando:</a:t>
            </a:r>
          </a:p>
          <a:p>
            <a:pPr lvl="1">
              <a:lnSpc>
                <a:spcPct val="80000"/>
              </a:lnSpc>
              <a:spcAft>
                <a:spcPct val="30000"/>
              </a:spcAft>
            </a:pPr>
            <a:r>
              <a:rPr lang="es-UY" altLang="en-US" sz="2100" u="sng" dirty="0">
                <a:solidFill>
                  <a:srgbClr val="0000FF"/>
                </a:solidFill>
              </a:rPr>
              <a:t>sus propias evaluaciones</a:t>
            </a:r>
            <a:r>
              <a:rPr lang="es-UY" altLang="en-US" sz="2100" dirty="0"/>
              <a:t> mediante un Modelo que les permite trabajar avanzando las sucesivas etapas con el ritmo que cada una estime adecuadas (contiene una tabla para que la organización pueda autoevaluarse);</a:t>
            </a:r>
          </a:p>
          <a:p>
            <a:pPr lvl="1">
              <a:lnSpc>
                <a:spcPct val="80000"/>
              </a:lnSpc>
              <a:spcAft>
                <a:spcPct val="30000"/>
              </a:spcAft>
            </a:pPr>
            <a:r>
              <a:rPr lang="es-UY" altLang="en-US" sz="2100" u="sng" dirty="0">
                <a:solidFill>
                  <a:srgbClr val="0000FF"/>
                </a:solidFill>
              </a:rPr>
              <a:t>aprendizaje</a:t>
            </a:r>
            <a:r>
              <a:rPr lang="es-UY" altLang="en-US" sz="2100" dirty="0"/>
              <a:t> durante la aplicación;</a:t>
            </a:r>
          </a:p>
          <a:p>
            <a:pPr lvl="1">
              <a:lnSpc>
                <a:spcPct val="80000"/>
              </a:lnSpc>
              <a:spcAft>
                <a:spcPct val="30000"/>
              </a:spcAft>
            </a:pPr>
            <a:r>
              <a:rPr lang="es-UY" altLang="en-US" sz="2100" dirty="0"/>
              <a:t>obtener </a:t>
            </a:r>
            <a:r>
              <a:rPr lang="es-UY" altLang="en-US" sz="2100" u="sng" dirty="0">
                <a:solidFill>
                  <a:srgbClr val="0000FF"/>
                </a:solidFill>
              </a:rPr>
              <a:t>reconocimientos formales</a:t>
            </a:r>
            <a:r>
              <a:rPr lang="es-UY" altLang="en-US" sz="2100" dirty="0"/>
              <a:t> por parte de INACAL.</a:t>
            </a:r>
          </a:p>
          <a:p>
            <a:pPr marL="392113" lvl="1" indent="0">
              <a:lnSpc>
                <a:spcPct val="80000"/>
              </a:lnSpc>
              <a:spcAft>
                <a:spcPct val="30000"/>
              </a:spcAft>
              <a:buNone/>
            </a:pPr>
            <a:endParaRPr lang="es-UY" altLang="en-US" sz="800" dirty="0"/>
          </a:p>
          <a:p>
            <a:pPr>
              <a:lnSpc>
                <a:spcPct val="80000"/>
              </a:lnSpc>
              <a:spcAft>
                <a:spcPct val="30000"/>
              </a:spcAft>
            </a:pPr>
            <a:r>
              <a:rPr lang="es-UY" altLang="en-US" sz="2300" dirty="0"/>
              <a:t>Devolver a las organizaciones un </a:t>
            </a:r>
            <a:r>
              <a:rPr lang="es-UY" altLang="en-US" sz="2300" u="sng" dirty="0">
                <a:solidFill>
                  <a:srgbClr val="0000FF"/>
                </a:solidFill>
              </a:rPr>
              <a:t>Informe de Retroalimentación para la mejora</a:t>
            </a:r>
            <a:r>
              <a:rPr lang="es-UY" altLang="en-US" sz="2300" dirty="0"/>
              <a:t> de su gestión</a:t>
            </a:r>
          </a:p>
          <a:p>
            <a:pPr>
              <a:lnSpc>
                <a:spcPct val="80000"/>
              </a:lnSpc>
              <a:spcAft>
                <a:spcPct val="30000"/>
              </a:spcAft>
            </a:pPr>
            <a:endParaRPr lang="es-UY" altLang="en-US" sz="2300" dirty="0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14BA37FC-07F5-46F0-A11C-9656516980E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48990" y="193675"/>
            <a:ext cx="624329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" dirty="0">
                <a:effectLst/>
              </a:rPr>
              <a:t>Los modelos en Uruguay</a:t>
            </a:r>
            <a:endParaRPr lang="es-UY" dirty="0">
              <a:effectLst/>
            </a:endParaRP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9FC6917B-A46B-48B4-AEF8-8CC795986E3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60053" y="1268412"/>
            <a:ext cx="7672387" cy="4752875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ct val="30000"/>
              </a:spcAft>
            </a:pPr>
            <a:r>
              <a:rPr lang="es-ES" altLang="en-US" sz="2400" dirty="0"/>
              <a:t>MIEM - INACAL </a:t>
            </a:r>
            <a:r>
              <a:rPr lang="es-ES" altLang="en-US" sz="2200" dirty="0"/>
              <a:t>(</a:t>
            </a:r>
            <a:r>
              <a:rPr lang="es-ES" altLang="en-US" sz="1600" dirty="0"/>
              <a:t>Instituto Nacional de Calidad</a:t>
            </a:r>
            <a:r>
              <a:rPr lang="es-ES" altLang="en-US" sz="2200" dirty="0"/>
              <a:t>):</a:t>
            </a:r>
          </a:p>
          <a:p>
            <a:pPr lvl="1">
              <a:lnSpc>
                <a:spcPct val="90000"/>
              </a:lnSpc>
              <a:spcAft>
                <a:spcPct val="30000"/>
              </a:spcAft>
            </a:pPr>
            <a:r>
              <a:rPr lang="es-ES" altLang="en-US" sz="1900" dirty="0"/>
              <a:t>Modelo de Mejora Continua:</a:t>
            </a:r>
          </a:p>
          <a:p>
            <a:pPr lvl="2">
              <a:lnSpc>
                <a:spcPct val="90000"/>
              </a:lnSpc>
              <a:spcAft>
                <a:spcPct val="30000"/>
              </a:spcAft>
            </a:pPr>
            <a:r>
              <a:rPr lang="es-ES" altLang="en-US" sz="1700" dirty="0"/>
              <a:t>Organizaciones grandes</a:t>
            </a:r>
          </a:p>
          <a:p>
            <a:pPr lvl="2">
              <a:lnSpc>
                <a:spcPct val="90000"/>
              </a:lnSpc>
              <a:spcAft>
                <a:spcPct val="30000"/>
              </a:spcAft>
            </a:pPr>
            <a:r>
              <a:rPr lang="es-ES" altLang="en-US" sz="1700" dirty="0"/>
              <a:t>Organizaciones pequeñas y medianas</a:t>
            </a:r>
          </a:p>
          <a:p>
            <a:pPr lvl="1">
              <a:lnSpc>
                <a:spcPct val="90000"/>
              </a:lnSpc>
              <a:spcAft>
                <a:spcPct val="30000"/>
              </a:spcAft>
            </a:pPr>
            <a:r>
              <a:rPr lang="es-ES" altLang="en-US" sz="1900" dirty="0"/>
              <a:t>Modelo compromiso con la gestión (organizaciones privadas)</a:t>
            </a:r>
          </a:p>
          <a:p>
            <a:pPr lvl="1">
              <a:lnSpc>
                <a:spcPct val="90000"/>
              </a:lnSpc>
              <a:spcBef>
                <a:spcPts val="300"/>
              </a:spcBef>
              <a:spcAft>
                <a:spcPct val="30000"/>
              </a:spcAft>
            </a:pPr>
            <a:r>
              <a:rPr lang="es-ES" altLang="en-US" sz="1900" dirty="0"/>
              <a:t>Premio Micro y pequeña empresa</a:t>
            </a:r>
          </a:p>
          <a:p>
            <a:pPr lvl="1">
              <a:lnSpc>
                <a:spcPct val="90000"/>
              </a:lnSpc>
              <a:spcAft>
                <a:spcPct val="30000"/>
              </a:spcAft>
            </a:pPr>
            <a:r>
              <a:rPr lang="es-ES" altLang="en-US" sz="1900" dirty="0"/>
              <a:t>Modelo compromiso con la gestión pública</a:t>
            </a:r>
          </a:p>
          <a:p>
            <a:pPr lvl="1">
              <a:lnSpc>
                <a:spcPct val="90000"/>
              </a:lnSpc>
              <a:spcAft>
                <a:spcPct val="30000"/>
              </a:spcAft>
            </a:pPr>
            <a:r>
              <a:rPr lang="es-ES" altLang="en-US" sz="1900" dirty="0"/>
              <a:t>Reconocimiento a la gestión de la innovación</a:t>
            </a:r>
          </a:p>
          <a:p>
            <a:pPr lvl="1">
              <a:lnSpc>
                <a:spcPct val="90000"/>
              </a:lnSpc>
              <a:spcAft>
                <a:spcPct val="30000"/>
              </a:spcAft>
            </a:pPr>
            <a:r>
              <a:rPr lang="es-ES" altLang="en-US" sz="1900" dirty="0"/>
              <a:t>Modelo compromiso de calidad con el turismo</a:t>
            </a:r>
          </a:p>
          <a:p>
            <a:pPr lvl="1">
              <a:lnSpc>
                <a:spcPct val="90000"/>
              </a:lnSpc>
              <a:spcAft>
                <a:spcPct val="30000"/>
              </a:spcAft>
            </a:pPr>
            <a:r>
              <a:rPr lang="es-ES" altLang="en-US" sz="1900" dirty="0"/>
              <a:t>Reconocimiento en Calidad y Equidad de Género</a:t>
            </a:r>
          </a:p>
          <a:p>
            <a:pPr>
              <a:lnSpc>
                <a:spcPct val="90000"/>
              </a:lnSpc>
              <a:spcAft>
                <a:spcPct val="30000"/>
              </a:spcAft>
            </a:pPr>
            <a:r>
              <a:rPr lang="es-ES" altLang="en-US" sz="2400" dirty="0"/>
              <a:t>MIDES - </a:t>
            </a:r>
            <a:r>
              <a:rPr lang="es-ES" altLang="en-US" sz="2400" dirty="0" err="1"/>
              <a:t>Inmujeres</a:t>
            </a:r>
            <a:endParaRPr lang="es-ES" altLang="en-US" sz="2400" dirty="0"/>
          </a:p>
          <a:p>
            <a:pPr lvl="1">
              <a:lnSpc>
                <a:spcPct val="90000"/>
              </a:lnSpc>
              <a:spcAft>
                <a:spcPct val="30000"/>
              </a:spcAft>
            </a:pPr>
            <a:r>
              <a:rPr lang="es-ES" altLang="en-US" sz="1900" dirty="0"/>
              <a:t>Modelo de Calidad con Equidad de Género</a:t>
            </a:r>
          </a:p>
          <a:p>
            <a:pPr lvl="1">
              <a:lnSpc>
                <a:spcPct val="90000"/>
              </a:lnSpc>
              <a:spcAft>
                <a:spcPct val="30000"/>
              </a:spcAft>
            </a:pPr>
            <a:endParaRPr lang="es-UY" altLang="en-US" sz="1900" dirty="0"/>
          </a:p>
        </p:txBody>
      </p:sp>
      <p:pic>
        <p:nvPicPr>
          <p:cNvPr id="2" name="Diapo 7">
            <a:hlinkClick r:id="" action="ppaction://media"/>
            <a:extLst>
              <a:ext uri="{FF2B5EF4-FFF2-40B4-BE49-F238E27FC236}">
                <a16:creationId xmlns:a16="http://schemas.microsoft.com/office/drawing/2014/main" id="{43E2A8A8-FA32-43A6-9488-83E083386D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7395" y="47240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>
            <a:extLst>
              <a:ext uri="{FF2B5EF4-FFF2-40B4-BE49-F238E27FC236}">
                <a16:creationId xmlns:a16="http://schemas.microsoft.com/office/drawing/2014/main" id="{7047BA57-C3FE-400A-9B5E-6633A29D888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04577" y="150810"/>
            <a:ext cx="7694327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s-ES">
                <a:effectLst/>
              </a:rPr>
              <a:t>Premio Micro y Pequeña Empresa</a:t>
            </a:r>
            <a:endParaRPr lang="es-UY">
              <a:effectLst/>
            </a:endParaRPr>
          </a:p>
        </p:txBody>
      </p:sp>
      <p:graphicFrame>
        <p:nvGraphicFramePr>
          <p:cNvPr id="246787" name="Group 3">
            <a:extLst>
              <a:ext uri="{FF2B5EF4-FFF2-40B4-BE49-F238E27FC236}">
                <a16:creationId xmlns:a16="http://schemas.microsoft.com/office/drawing/2014/main" id="{136BE9F5-EE19-443C-8054-7F32BFBA3BD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76141725"/>
              </p:ext>
            </p:extLst>
          </p:nvPr>
        </p:nvGraphicFramePr>
        <p:xfrm>
          <a:off x="789431" y="1844824"/>
          <a:ext cx="7881640" cy="3816422"/>
        </p:xfrm>
        <a:graphic>
          <a:graphicData uri="http://schemas.openxmlformats.org/drawingml/2006/table">
            <a:tbl>
              <a:tblPr/>
              <a:tblGrid>
                <a:gridCol w="733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9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90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1049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Criterio</a:t>
                      </a:r>
                      <a:endParaRPr kumimoji="0" lang="es-E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Puntos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677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1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Planificación del Negocio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30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7340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2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Gestión del Negocio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40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677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3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Producción y Ventas      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40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7340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4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Gestión de Clientes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60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8677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5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Personal y legislación vigente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80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4662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Total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250</a:t>
                      </a:r>
                      <a:endParaRPr kumimoji="0" lang="es-E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" name="Diapo 138">
            <a:hlinkClick r:id="" action="ppaction://media"/>
            <a:extLst>
              <a:ext uri="{FF2B5EF4-FFF2-40B4-BE49-F238E27FC236}">
                <a16:creationId xmlns:a16="http://schemas.microsoft.com/office/drawing/2014/main" id="{63935D24-3620-4E37-A6A6-4A6DA064E9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39423" y="89195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>
            <a:extLst>
              <a:ext uri="{FF2B5EF4-FFF2-40B4-BE49-F238E27FC236}">
                <a16:creationId xmlns:a16="http://schemas.microsoft.com/office/drawing/2014/main" id="{B4B33DA5-550B-4028-8344-609E4DD8657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00063" y="116632"/>
            <a:ext cx="82296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" dirty="0">
                <a:effectLst/>
              </a:rPr>
              <a:t>Finalidad</a:t>
            </a:r>
          </a:p>
        </p:txBody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88007521-B716-4E68-9CA0-41EA65A3C8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0063" y="1259632"/>
            <a:ext cx="8229600" cy="4900612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ct val="35000"/>
              </a:spcAft>
            </a:pPr>
            <a:r>
              <a:rPr lang="es-ES" altLang="en-US" u="sng" dirty="0">
                <a:solidFill>
                  <a:srgbClr val="0000FF"/>
                </a:solidFill>
              </a:rPr>
              <a:t>Fomentar la adopción de prácticas de gestión</a:t>
            </a:r>
            <a:r>
              <a:rPr lang="es-ES" altLang="en-US" dirty="0"/>
              <a:t> que permitan mejorar los actuales niveles de desarrollo de las micro y pequeñas empresas;</a:t>
            </a:r>
          </a:p>
          <a:p>
            <a:pPr>
              <a:lnSpc>
                <a:spcPct val="90000"/>
              </a:lnSpc>
              <a:spcAft>
                <a:spcPct val="35000"/>
              </a:spcAft>
            </a:pPr>
            <a:r>
              <a:rPr lang="es-ES" altLang="en-US" dirty="0"/>
              <a:t>Mejorar la competitividad de las micro y pequeñas empresas, promoviendo la mejora continua de su gestión, a través de un sistema de </a:t>
            </a:r>
            <a:r>
              <a:rPr lang="es-ES" altLang="en-US" u="sng" dirty="0">
                <a:solidFill>
                  <a:srgbClr val="0000FF"/>
                </a:solidFill>
              </a:rPr>
              <a:t>reconocimiento público</a:t>
            </a:r>
            <a:r>
              <a:rPr lang="es-ES" altLang="en-US" dirty="0"/>
              <a:t> al nivel alcanzado por estas organizaciones;</a:t>
            </a:r>
          </a:p>
          <a:p>
            <a:pPr>
              <a:lnSpc>
                <a:spcPct val="90000"/>
              </a:lnSpc>
              <a:spcAft>
                <a:spcPct val="35000"/>
              </a:spcAft>
            </a:pPr>
            <a:r>
              <a:rPr lang="es-ES" altLang="en-US" u="sng" dirty="0">
                <a:solidFill>
                  <a:srgbClr val="0000FF"/>
                </a:solidFill>
              </a:rPr>
              <a:t>Promover la toma de conciencia</a:t>
            </a:r>
            <a:r>
              <a:rPr lang="es-ES" altLang="en-US" dirty="0"/>
              <a:t> de los micro y pequeños empresarios, y otros actores, sobre la importancia de la mejora de la gestión como factor competitivo clave.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>
            <a:extLst>
              <a:ext uri="{FF2B5EF4-FFF2-40B4-BE49-F238E27FC236}">
                <a16:creationId xmlns:a16="http://schemas.microsoft.com/office/drawing/2014/main" id="{D0EC8710-0D5C-4272-91B3-D3C1F5654DD3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>
              <a:defRPr/>
            </a:pPr>
            <a:r>
              <a:rPr lang="es-ES" sz="3700" dirty="0">
                <a:effectLst/>
              </a:rPr>
              <a:t>Modelo compromiso con la gestión pública</a:t>
            </a:r>
            <a:endParaRPr lang="es-UY" sz="2800" dirty="0">
              <a:effectLst/>
            </a:endParaRPr>
          </a:p>
        </p:txBody>
      </p:sp>
      <p:graphicFrame>
        <p:nvGraphicFramePr>
          <p:cNvPr id="248835" name="Group 3">
            <a:extLst>
              <a:ext uri="{FF2B5EF4-FFF2-40B4-BE49-F238E27FC236}">
                <a16:creationId xmlns:a16="http://schemas.microsoft.com/office/drawing/2014/main" id="{C7A089D5-C402-49DB-AE05-5D81E61459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4408692"/>
              </p:ext>
            </p:extLst>
          </p:nvPr>
        </p:nvGraphicFramePr>
        <p:xfrm>
          <a:off x="1115616" y="1844824"/>
          <a:ext cx="7456313" cy="4017046"/>
        </p:xfrm>
        <a:graphic>
          <a:graphicData uri="http://schemas.openxmlformats.org/drawingml/2006/table">
            <a:tbl>
              <a:tblPr/>
              <a:tblGrid>
                <a:gridCol w="6832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9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0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8176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Criterio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Puntos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60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1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Liderazgo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200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3560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2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Desarrollo de los funcionarios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150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2150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3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Enfoque en grupos de interés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150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3560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4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Gestión y mejora de los procesos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150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3560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5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Proceso de comunicación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100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2150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6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Desempeño global</a:t>
                      </a:r>
                      <a:endParaRPr kumimoji="0" lang="es-E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250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0330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Total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1000</a:t>
                      </a:r>
                      <a:endParaRPr kumimoji="0" lang="es-E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" name="Diapo 141">
            <a:hlinkClick r:id="" action="ppaction://media"/>
            <a:extLst>
              <a:ext uri="{FF2B5EF4-FFF2-40B4-BE49-F238E27FC236}">
                <a16:creationId xmlns:a16="http://schemas.microsoft.com/office/drawing/2014/main" id="{34E5360F-2F3D-4452-81AE-EB49110652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67129" y="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>
            <a:extLst>
              <a:ext uri="{FF2B5EF4-FFF2-40B4-BE49-F238E27FC236}">
                <a16:creationId xmlns:a16="http://schemas.microsoft.com/office/drawing/2014/main" id="{2B1BB513-B8BC-4DB9-85D2-293663D8655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75654" y="116632"/>
            <a:ext cx="82296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" dirty="0">
                <a:effectLst/>
              </a:rPr>
              <a:t>Finalidad</a:t>
            </a:r>
          </a:p>
        </p:txBody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24CF95BC-8C26-48E7-840D-41B1FC9FEE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528" y="1259632"/>
            <a:ext cx="8229600" cy="4900612"/>
          </a:xfrm>
        </p:spPr>
        <p:txBody>
          <a:bodyPr/>
          <a:lstStyle/>
          <a:p>
            <a:pPr>
              <a:spcAft>
                <a:spcPct val="35000"/>
              </a:spcAft>
            </a:pPr>
            <a:r>
              <a:rPr lang="es-UY" altLang="en-US" sz="2300" dirty="0">
                <a:solidFill>
                  <a:srgbClr val="0000FF"/>
                </a:solidFill>
              </a:rPr>
              <a:t>Facilitar</a:t>
            </a:r>
            <a:r>
              <a:rPr lang="es-UY" altLang="en-US" sz="2300" dirty="0"/>
              <a:t>, mediante un Modelo de comprensión sencilla, el progresivo camino hacia una mejor gestión;</a:t>
            </a:r>
          </a:p>
          <a:p>
            <a:pPr>
              <a:spcAft>
                <a:spcPct val="35000"/>
              </a:spcAft>
            </a:pPr>
            <a:r>
              <a:rPr lang="es-UY" altLang="en-US" sz="2300" dirty="0">
                <a:solidFill>
                  <a:srgbClr val="0000FF"/>
                </a:solidFill>
              </a:rPr>
              <a:t>Apoyar</a:t>
            </a:r>
            <a:r>
              <a:rPr lang="es-UY" altLang="en-US" sz="2300" dirty="0"/>
              <a:t> a las </a:t>
            </a:r>
            <a:r>
              <a:rPr lang="es-UY" altLang="en-US" sz="2300" u="sng" dirty="0"/>
              <a:t>unidades, divisiones, áreas, gerencias o procesos de las organizaciones públicas, de hasta 99 personas</a:t>
            </a:r>
            <a:r>
              <a:rPr lang="es-UY" altLang="en-US" sz="2300" dirty="0"/>
              <a:t>, considerando que el Modelo de Mejora Continua está dirigido a la organización en su conjunto, posibilitando:</a:t>
            </a:r>
          </a:p>
          <a:p>
            <a:pPr lvl="1">
              <a:spcAft>
                <a:spcPct val="35000"/>
              </a:spcAft>
            </a:pPr>
            <a:r>
              <a:rPr lang="es-UY" altLang="en-US" sz="2100" dirty="0"/>
              <a:t>1. sus </a:t>
            </a:r>
            <a:r>
              <a:rPr lang="es-UY" altLang="en-US" sz="2100" dirty="0">
                <a:solidFill>
                  <a:srgbClr val="0000FF"/>
                </a:solidFill>
              </a:rPr>
              <a:t>propias evaluaciones</a:t>
            </a:r>
            <a:r>
              <a:rPr lang="es-UY" altLang="en-US" sz="2100" dirty="0"/>
              <a:t> mediante un Modelo que les permite trabajar avanzando las sucesivas etapas con el ritmo que cada una estime adecuadas;</a:t>
            </a:r>
          </a:p>
          <a:p>
            <a:pPr lvl="1">
              <a:spcAft>
                <a:spcPct val="35000"/>
              </a:spcAft>
            </a:pPr>
            <a:r>
              <a:rPr lang="es-UY" altLang="en-US" sz="2100" dirty="0"/>
              <a:t>2. </a:t>
            </a:r>
            <a:r>
              <a:rPr lang="es-UY" altLang="en-US" sz="2100" dirty="0">
                <a:solidFill>
                  <a:srgbClr val="0000FF"/>
                </a:solidFill>
              </a:rPr>
              <a:t>enseñanza</a:t>
            </a:r>
            <a:r>
              <a:rPr lang="es-UY" altLang="en-US" sz="2100" dirty="0"/>
              <a:t> durante la aplicación, ya que el Modelo ha sido concebido con el criterio de una herramienta de evaluación, y de aprendizaje.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>
            <a:extLst>
              <a:ext uri="{FF2B5EF4-FFF2-40B4-BE49-F238E27FC236}">
                <a16:creationId xmlns:a16="http://schemas.microsoft.com/office/drawing/2014/main" id="{53A133FF-ACC5-440D-BD92-6DC4CE81F176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>
              <a:defRPr/>
            </a:pPr>
            <a:r>
              <a:rPr lang="es-ES" dirty="0">
                <a:effectLst/>
              </a:rPr>
              <a:t>Modelo compromiso de calidad con el Turismo</a:t>
            </a:r>
            <a:endParaRPr lang="es-UY" dirty="0">
              <a:effectLst/>
            </a:endParaRPr>
          </a:p>
        </p:txBody>
      </p:sp>
      <p:graphicFrame>
        <p:nvGraphicFramePr>
          <p:cNvPr id="257027" name="Group 3">
            <a:extLst>
              <a:ext uri="{FF2B5EF4-FFF2-40B4-BE49-F238E27FC236}">
                <a16:creationId xmlns:a16="http://schemas.microsoft.com/office/drawing/2014/main" id="{74F12C13-4CE5-4AE6-99D2-BAB87A2BB6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9060248"/>
              </p:ext>
            </p:extLst>
          </p:nvPr>
        </p:nvGraphicFramePr>
        <p:xfrm>
          <a:off x="899592" y="1844824"/>
          <a:ext cx="7705873" cy="3996872"/>
        </p:xfrm>
        <a:graphic>
          <a:graphicData uri="http://schemas.openxmlformats.org/drawingml/2006/table">
            <a:tbl>
              <a:tblPr/>
              <a:tblGrid>
                <a:gridCol w="706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348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4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7810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Criterio</a:t>
                      </a:r>
                      <a:endParaRPr kumimoji="0" lang="es-E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Puntos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726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1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Liderazgo. 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100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5726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2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Enfoque en el Cliente. 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100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9870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3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Gestión de Procesos y Prevención de Riesgos. 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100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5726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4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Gestión Medioambiental. 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80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5726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5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Resultados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120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3198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Total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500</a:t>
                      </a:r>
                      <a:endParaRPr kumimoji="0" lang="es-E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" name="Diapo 144">
            <a:hlinkClick r:id="" action="ppaction://media"/>
            <a:extLst>
              <a:ext uri="{FF2B5EF4-FFF2-40B4-BE49-F238E27FC236}">
                <a16:creationId xmlns:a16="http://schemas.microsoft.com/office/drawing/2014/main" id="{F0148041-4DEE-41BD-8F71-67C941191C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0665" y="101630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>
            <a:extLst>
              <a:ext uri="{FF2B5EF4-FFF2-40B4-BE49-F238E27FC236}">
                <a16:creationId xmlns:a16="http://schemas.microsoft.com/office/drawing/2014/main" id="{08867CCB-7226-45E3-A4A9-D63019A96B3E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">
                <a:effectLst/>
              </a:rPr>
              <a:t>Finalidad</a:t>
            </a:r>
          </a:p>
        </p:txBody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A49C8255-98B7-4B01-9305-DE705CBDAE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0063" y="1700808"/>
            <a:ext cx="8229600" cy="3671614"/>
          </a:xfrm>
        </p:spPr>
        <p:txBody>
          <a:bodyPr/>
          <a:lstStyle/>
          <a:p>
            <a:pPr>
              <a:spcAft>
                <a:spcPct val="35000"/>
              </a:spcAft>
            </a:pPr>
            <a:r>
              <a:rPr lang="es-UY" altLang="en-US" dirty="0"/>
              <a:t>Asegurar la gestión interna de las empresas turísticas y centros –servicios vinculados al turismo, establecer </a:t>
            </a:r>
            <a:r>
              <a:rPr lang="es-UY" altLang="en-US" dirty="0">
                <a:solidFill>
                  <a:srgbClr val="0000FF"/>
                </a:solidFill>
              </a:rPr>
              <a:t>controles en los procesos que garanticen la satisfacción de los clientes y garantizar la seguridad y confort de las instalaciones</a:t>
            </a:r>
            <a:r>
              <a:rPr lang="es-UY" altLang="en-US" dirty="0"/>
              <a:t>.</a:t>
            </a:r>
          </a:p>
          <a:p>
            <a:pPr>
              <a:spcAft>
                <a:spcPct val="35000"/>
              </a:spcAft>
            </a:pPr>
            <a:r>
              <a:rPr lang="es-UY" altLang="en-US" dirty="0"/>
              <a:t>Permitir a los empresarios turísticos adoptar </a:t>
            </a:r>
            <a:r>
              <a:rPr lang="es-UY" altLang="en-US" dirty="0">
                <a:solidFill>
                  <a:srgbClr val="0000FF"/>
                </a:solidFill>
              </a:rPr>
              <a:t>prácticas de gestión sostenibles</a:t>
            </a:r>
            <a:r>
              <a:rPr lang="es-UY" altLang="en-US" dirty="0"/>
              <a:t>, de una manera sencilla y efectiva.</a:t>
            </a:r>
            <a:endParaRPr lang="es-ES" altLang="en-US" dirty="0"/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>
            <a:extLst>
              <a:ext uri="{FF2B5EF4-FFF2-40B4-BE49-F238E27FC236}">
                <a16:creationId xmlns:a16="http://schemas.microsoft.com/office/drawing/2014/main" id="{6D99CF89-2D44-4DC0-8E03-F478AEDE456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67410" y="610081"/>
            <a:ext cx="82296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s-ES" dirty="0">
                <a:effectLst/>
              </a:rPr>
              <a:t>Modelo de Gestión de la Innovación</a:t>
            </a:r>
            <a:endParaRPr lang="es-UY" dirty="0">
              <a:effectLst/>
            </a:endParaRPr>
          </a:p>
        </p:txBody>
      </p:sp>
      <p:graphicFrame>
        <p:nvGraphicFramePr>
          <p:cNvPr id="250883" name="Group 3">
            <a:extLst>
              <a:ext uri="{FF2B5EF4-FFF2-40B4-BE49-F238E27FC236}">
                <a16:creationId xmlns:a16="http://schemas.microsoft.com/office/drawing/2014/main" id="{7A6E54E3-0274-409A-9D99-589C709BBA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3015085"/>
              </p:ext>
            </p:extLst>
          </p:nvPr>
        </p:nvGraphicFramePr>
        <p:xfrm>
          <a:off x="1088368" y="1743623"/>
          <a:ext cx="7234336" cy="4150665"/>
        </p:xfrm>
        <a:graphic>
          <a:graphicData uri="http://schemas.openxmlformats.org/drawingml/2006/table">
            <a:tbl>
              <a:tblPr/>
              <a:tblGrid>
                <a:gridCol w="7444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99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6029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Area</a:t>
                      </a:r>
                      <a:endParaRPr kumimoji="0" lang="es-E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095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1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Liderazgo para la innovación</a:t>
                      </a:r>
                      <a:endParaRPr kumimoji="0" lang="es-E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7095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2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Planeamiento de la innovación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7095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3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Gestión de las personas y del conocimiento</a:t>
                      </a:r>
                      <a:endParaRPr kumimoji="0" lang="es-E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8781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4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Inteligencia para la innovación: vigilancia y prospectiva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7095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</a:rPr>
                        <a:t>5</a:t>
                      </a: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</a:rPr>
                        <a:t>Proceso de innovación</a:t>
                      </a: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8781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6</a:t>
                      </a:r>
                      <a:endParaRPr kumimoji="0" lang="es-E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6" charset="0"/>
                          <a:cs typeface="Arial" charset="0"/>
                        </a:rPr>
                        <a:t>Resultados del sistema de gestión de la innovación</a:t>
                      </a:r>
                      <a:endParaRPr kumimoji="0" lang="es-E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6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" name="Diapo 148">
            <a:hlinkClick r:id="" action="ppaction://media"/>
            <a:extLst>
              <a:ext uri="{FF2B5EF4-FFF2-40B4-BE49-F238E27FC236}">
                <a16:creationId xmlns:a16="http://schemas.microsoft.com/office/drawing/2014/main" id="{50ED5122-AD14-48FA-AEDB-99AE278C2A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22704" y="32491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>
            <a:extLst>
              <a:ext uri="{FF2B5EF4-FFF2-40B4-BE49-F238E27FC236}">
                <a16:creationId xmlns:a16="http://schemas.microsoft.com/office/drawing/2014/main" id="{AF9FB824-2BEC-420C-9ACC-51B9EDF282A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67544" y="620688"/>
            <a:ext cx="1862793" cy="42204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s-ES" sz="2400" dirty="0">
                <a:effectLst/>
              </a:rPr>
              <a:t>Objetivos</a:t>
            </a:r>
          </a:p>
        </p:txBody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DC6F093E-601C-4F0C-BDF1-F52CC82A6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031" y="999051"/>
            <a:ext cx="8643937" cy="4900612"/>
          </a:xfrm>
        </p:spPr>
        <p:txBody>
          <a:bodyPr/>
          <a:lstStyle/>
          <a:p>
            <a:r>
              <a:rPr lang="es-ES" altLang="en-US" sz="2000" dirty="0"/>
              <a:t>Erradicar progresiva y sistemáticamente </a:t>
            </a:r>
            <a:r>
              <a:rPr lang="es-ES" altLang="en-US" sz="2000" b="1" dirty="0">
                <a:solidFill>
                  <a:srgbClr val="0000FF"/>
                </a:solidFill>
              </a:rPr>
              <a:t>la discriminación </a:t>
            </a:r>
            <a:r>
              <a:rPr lang="es-ES" altLang="en-US" sz="2000" dirty="0"/>
              <a:t>institucionalizada, directa o indirecta, promoviendo la igualdad real de oportunidades y de resultados entre mujeres y varones, en el ámbito del empleo.</a:t>
            </a:r>
          </a:p>
          <a:p>
            <a:r>
              <a:rPr lang="es-ES" altLang="en-US" sz="2000" dirty="0"/>
              <a:t>Construir una cultura organizacional que integre el valor de la </a:t>
            </a:r>
            <a:r>
              <a:rPr lang="es-ES" altLang="en-US" sz="2000" b="1" dirty="0">
                <a:solidFill>
                  <a:srgbClr val="0000FF"/>
                </a:solidFill>
              </a:rPr>
              <a:t>equidad</a:t>
            </a:r>
            <a:r>
              <a:rPr lang="es-ES" altLang="en-US" sz="2000" dirty="0"/>
              <a:t> en sus prácticas y productos, a lo largo de toda la cadena productiva: trabajadoras/es, clientes y/o usuarias/os de los servicios públicos y privados, proveedores y la sociedad en su conjunto.</a:t>
            </a:r>
          </a:p>
          <a:p>
            <a:r>
              <a:rPr lang="es-ES" altLang="en-US" sz="2000" dirty="0"/>
              <a:t>Promover la </a:t>
            </a:r>
            <a:r>
              <a:rPr lang="es-ES" altLang="en-US" sz="2000" b="1" dirty="0">
                <a:solidFill>
                  <a:srgbClr val="0000FF"/>
                </a:solidFill>
              </a:rPr>
              <a:t>corresponsabilidad</a:t>
            </a:r>
            <a:r>
              <a:rPr lang="es-ES" altLang="en-US" sz="2000" dirty="0"/>
              <a:t> social: la valoración y la distribución equitativa del “trabajo de cuidados”, entre varones y mujeres, comprometiendo al Estado, el mercado y la sociedad civil, en el entendiendo que el trabajo no remunerado supone una responsabilidad y un beneficio para la sociedad en su conjunto.</a:t>
            </a:r>
          </a:p>
          <a:p>
            <a:r>
              <a:rPr lang="es-ES" altLang="en-US" sz="2000" dirty="0"/>
              <a:t>Generar </a:t>
            </a:r>
            <a:r>
              <a:rPr lang="es-ES" altLang="en-US" sz="2000" b="1" dirty="0">
                <a:solidFill>
                  <a:srgbClr val="0000FF"/>
                </a:solidFill>
              </a:rPr>
              <a:t>sinergias</a:t>
            </a:r>
            <a:r>
              <a:rPr lang="es-ES" altLang="en-US" sz="2000" dirty="0"/>
              <a:t> entre las diversas capacidades existentes en la organización, incorporando la equidad de género, </a:t>
            </a:r>
            <a:r>
              <a:rPr lang="es-ES" altLang="en-US" sz="2000" dirty="0" err="1"/>
              <a:t>étnia</a:t>
            </a:r>
            <a:r>
              <a:rPr lang="es-ES" altLang="en-US" sz="2000" dirty="0"/>
              <a:t>, raza, inclusión social como aspectos constitutivos de una </a:t>
            </a:r>
            <a:r>
              <a:rPr lang="es-ES" altLang="en-US" sz="2000" i="1" u="sng" dirty="0"/>
              <a:t>gestión de calidad</a:t>
            </a:r>
            <a:r>
              <a:rPr lang="es-ES" altLang="en-US" sz="2000" dirty="0"/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37B4C5A-48A0-4683-89AB-47E35C8DA19A}"/>
              </a:ext>
            </a:extLst>
          </p:cNvPr>
          <p:cNvSpPr txBox="1"/>
          <p:nvPr/>
        </p:nvSpPr>
        <p:spPr>
          <a:xfrm>
            <a:off x="1115616" y="97468"/>
            <a:ext cx="72819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Modelo de Calidad con Equidad de Género</a:t>
            </a:r>
            <a:endParaRPr lang="en-CA" dirty="0"/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>
            <a:extLst>
              <a:ext uri="{FF2B5EF4-FFF2-40B4-BE49-F238E27FC236}">
                <a16:creationId xmlns:a16="http://schemas.microsoft.com/office/drawing/2014/main" id="{09BE5FC5-776D-4879-A001-C086C8B2698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3528" y="457200"/>
            <a:ext cx="4800600" cy="1143000"/>
          </a:xfrm>
          <a:solidFill>
            <a:srgbClr val="7FFF00"/>
          </a:solidFill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defTabSz="762000">
              <a:defRPr/>
            </a:pPr>
            <a:r>
              <a:rPr lang="es-ES_tradnl" dirty="0">
                <a:solidFill>
                  <a:srgbClr val="907504"/>
                </a:solidFill>
                <a:effectLst/>
              </a:rPr>
              <a:t>GRACIAS POR SU ATENCION</a:t>
            </a:r>
          </a:p>
        </p:txBody>
      </p:sp>
      <p:pic>
        <p:nvPicPr>
          <p:cNvPr id="161795" name="Picture 3">
            <a:extLst>
              <a:ext uri="{FF2B5EF4-FFF2-40B4-BE49-F238E27FC236}">
                <a16:creationId xmlns:a16="http://schemas.microsoft.com/office/drawing/2014/main" id="{D8C2C0AE-1496-42E5-9F8D-A1F74919173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4168" y="2133371"/>
            <a:ext cx="2730500" cy="3500437"/>
          </a:xfrm>
        </p:spPr>
      </p:pic>
      <p:pic>
        <p:nvPicPr>
          <p:cNvPr id="161796" name="Picture 4">
            <a:extLst>
              <a:ext uri="{FF2B5EF4-FFF2-40B4-BE49-F238E27FC236}">
                <a16:creationId xmlns:a16="http://schemas.microsoft.com/office/drawing/2014/main" id="{64A344F1-D4D8-44C5-B0A3-C28D2084A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81000"/>
            <a:ext cx="9747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7" name="Picture 5">
            <a:extLst>
              <a:ext uri="{FF2B5EF4-FFF2-40B4-BE49-F238E27FC236}">
                <a16:creationId xmlns:a16="http://schemas.microsoft.com/office/drawing/2014/main" id="{6FC2C489-B02B-4F30-A365-BEDA8D898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985" y="457200"/>
            <a:ext cx="11715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8" name="Picture 6">
            <a:extLst>
              <a:ext uri="{FF2B5EF4-FFF2-40B4-BE49-F238E27FC236}">
                <a16:creationId xmlns:a16="http://schemas.microsoft.com/office/drawing/2014/main" id="{DF8AD70B-05D1-491D-88E9-E93806819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5663"/>
            <a:ext cx="5791200" cy="473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5E5AC4BF-FFEE-427C-8E5C-9C2651F6489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560860" y="512763"/>
            <a:ext cx="6835775" cy="1143000"/>
          </a:xfrm>
        </p:spPr>
        <p:txBody>
          <a:bodyPr wrap="square" lIns="90488" tIns="44450" rIns="90488" bIns="4445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defTabSz="762000">
              <a:defRPr/>
            </a:pPr>
            <a:r>
              <a:rPr lang="es-ES_tradnl" dirty="0">
                <a:effectLst/>
              </a:rPr>
              <a:t>EL PREMIO NACIONAL DE CALIDAD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73CEBD20-E6C7-45F4-B979-935944528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5494" y="2372519"/>
            <a:ext cx="7967663" cy="3504753"/>
          </a:xfrm>
          <a:noFill/>
        </p:spPr>
        <p:txBody>
          <a:bodyPr lIns="90488" tIns="44450" rIns="90488" bIns="44450"/>
          <a:lstStyle/>
          <a:p>
            <a:pPr marL="342900" indent="-342900" algn="ctr" defTabSz="762000">
              <a:lnSpc>
                <a:spcPct val="150000"/>
              </a:lnSpc>
              <a:buFont typeface="Wingdings 3" panose="05040102010807070707" pitchFamily="18" charset="2"/>
              <a:buNone/>
            </a:pPr>
            <a:r>
              <a:rPr lang="es-ES_tradnl" altLang="en-US" sz="3000" dirty="0">
                <a:solidFill>
                  <a:srgbClr val="0066FF"/>
                </a:solidFill>
              </a:rPr>
              <a:t>El premio nacional de calidad es el reconocimiento anual que se hace a las empresas u organizaciones públicas y privadas</a:t>
            </a:r>
            <a:r>
              <a:rPr lang="es-ES_tradnl" altLang="en-US" sz="3000" dirty="0"/>
              <a:t> </a:t>
            </a:r>
            <a:r>
              <a:rPr lang="es-ES_tradnl" altLang="en-US" sz="3000" i="1" u="sng" dirty="0">
                <a:solidFill>
                  <a:srgbClr val="FE9B03"/>
                </a:solidFill>
              </a:rPr>
              <a:t>que se destacan en la aplicación de procesos de mejora continua de la calidad</a:t>
            </a:r>
            <a:endParaRPr lang="es-ES_tradnl" altLang="en-US" sz="3000" i="1" u="sng" dirty="0">
              <a:solidFill>
                <a:srgbClr val="FAFD00"/>
              </a:solidFill>
            </a:endParaRPr>
          </a:p>
        </p:txBody>
      </p:sp>
      <p:graphicFrame>
        <p:nvGraphicFramePr>
          <p:cNvPr id="3074" name="Object 4">
            <a:extLst>
              <a:ext uri="{FF2B5EF4-FFF2-40B4-BE49-F238E27FC236}">
                <a16:creationId xmlns:a16="http://schemas.microsoft.com/office/drawing/2014/main" id="{2DA8D892-5673-4DDC-A022-B8B59ADFDA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2345004"/>
              </p:ext>
            </p:extLst>
          </p:nvPr>
        </p:nvGraphicFramePr>
        <p:xfrm>
          <a:off x="82879" y="260648"/>
          <a:ext cx="1484849" cy="2480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" r:id="rId4" imgW="678485" imgH="1132942" progId="MS_ClipArt_Gallery.2">
                  <p:embed/>
                </p:oleObj>
              </mc:Choice>
              <mc:Fallback>
                <p:oleObj name="Imagen" r:id="rId4" imgW="678485" imgH="1132942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79" y="260648"/>
                        <a:ext cx="1484849" cy="24803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Diapo 9">
            <a:hlinkClick r:id="" action="ppaction://media"/>
            <a:extLst>
              <a:ext uri="{FF2B5EF4-FFF2-40B4-BE49-F238E27FC236}">
                <a16:creationId xmlns:a16="http://schemas.microsoft.com/office/drawing/2014/main" id="{D1550C93-1F49-42EE-822D-DF7AF5777E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4408" y="4746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F792DBF9-6229-425F-8050-C886DD7AC13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242218" y="645499"/>
            <a:ext cx="6659563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just" defTabSz="762000">
              <a:defRPr/>
            </a:pPr>
            <a:r>
              <a:rPr lang="es-ES_tradnl" dirty="0">
                <a:effectLst/>
              </a:rPr>
              <a:t>¿Quién gestiona el P.N.C.?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24182C9D-03D6-4B29-B5B8-8D88CD5F5AB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755576" y="2882504"/>
            <a:ext cx="5159375" cy="1143000"/>
          </a:xfrm>
          <a:solidFill>
            <a:srgbClr val="7FFF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defTabSz="762000">
              <a:lnSpc>
                <a:spcPct val="80000"/>
              </a:lnSpc>
              <a:buFont typeface="Wingdings 3" panose="05040102010807070707" pitchFamily="18" charset="2"/>
              <a:buNone/>
            </a:pPr>
            <a:endParaRPr lang="es-ES" altLang="en-US" sz="2300" i="1" dirty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marL="342900" indent="-342900" algn="ctr" defTabSz="762000">
              <a:lnSpc>
                <a:spcPct val="80000"/>
              </a:lnSpc>
              <a:buFont typeface="Wingdings 3" panose="05040102010807070707" pitchFamily="18" charset="2"/>
              <a:buNone/>
            </a:pPr>
            <a:r>
              <a:rPr lang="es-ES" altLang="en-US" sz="2800" i="1" dirty="0">
                <a:solidFill>
                  <a:srgbClr val="0000FF"/>
                </a:solidFill>
                <a:cs typeface="Times New Roman" panose="02020603050405020304" pitchFamily="18" charset="0"/>
              </a:rPr>
              <a:t>Instituto Nacional de Calidad</a:t>
            </a:r>
            <a:endParaRPr lang="es-ES_tradnl" altLang="en-US" sz="2800" dirty="0"/>
          </a:p>
        </p:txBody>
      </p:sp>
      <p:pic>
        <p:nvPicPr>
          <p:cNvPr id="36868" name="Picture 4">
            <a:extLst>
              <a:ext uri="{FF2B5EF4-FFF2-40B4-BE49-F238E27FC236}">
                <a16:creationId xmlns:a16="http://schemas.microsoft.com/office/drawing/2014/main" id="{A91A2EEA-FA07-4970-BFFA-F2A2EF96D7E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6176" y="2502833"/>
            <a:ext cx="2555875" cy="2054225"/>
          </a:xfrm>
          <a:noFill/>
        </p:spPr>
      </p:pic>
      <p:sp>
        <p:nvSpPr>
          <p:cNvPr id="66565" name="Rectangle 5">
            <a:extLst>
              <a:ext uri="{FF2B5EF4-FFF2-40B4-BE49-F238E27FC236}">
                <a16:creationId xmlns:a16="http://schemas.microsoft.com/office/drawing/2014/main" id="{ECCE59BB-A75C-4993-9EB1-177D257F8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696" y="4123928"/>
            <a:ext cx="259201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s-UY" sz="2400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www.inacal.org.uy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CD1F2DF6-BEF3-48E9-834C-B16876E29BF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51520" y="136443"/>
            <a:ext cx="5761038" cy="117157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defTabSz="762000">
              <a:defRPr/>
            </a:pPr>
            <a:r>
              <a:rPr lang="es-ES_tradnl" dirty="0">
                <a:effectLst/>
              </a:rPr>
              <a:t>Reglamento del  P.N.C.</a:t>
            </a: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41DE6FF4-47BA-42F1-B615-6A99C837F0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1628" y="1556792"/>
            <a:ext cx="8763000" cy="4248472"/>
          </a:xfrm>
        </p:spPr>
        <p:txBody>
          <a:bodyPr/>
          <a:lstStyle/>
          <a:p>
            <a:pPr marL="342900" indent="-342900"/>
            <a:r>
              <a:rPr lang="es-UY" altLang="en-US" dirty="0">
                <a:cs typeface="Times New Roman" panose="02020603050405020304" pitchFamily="18" charset="0"/>
              </a:rPr>
              <a:t>Establece el </a:t>
            </a:r>
            <a:r>
              <a:rPr lang="es-ES" altLang="en-US" dirty="0">
                <a:cs typeface="Times New Roman" panose="02020603050405020304" pitchFamily="18" charset="0"/>
              </a:rPr>
              <a:t>procedimiento para la selección de postulantes al Premio Nacional de Calidad</a:t>
            </a:r>
          </a:p>
          <a:p>
            <a:pPr marL="0" indent="0">
              <a:buNone/>
            </a:pPr>
            <a:endParaRPr lang="es-ES_tradnl" altLang="en-US" sz="1000" dirty="0">
              <a:cs typeface="Times New Roman" panose="02020603050405020304" pitchFamily="18" charset="0"/>
            </a:endParaRPr>
          </a:p>
          <a:p>
            <a:pPr marL="342900" indent="-342900"/>
            <a:r>
              <a:rPr lang="es-ES" altLang="en-US" dirty="0">
                <a:cs typeface="Times New Roman" panose="02020603050405020304" pitchFamily="18" charset="0"/>
              </a:rPr>
              <a:t>Puede otorgarse “Mención Especial” a las organizaciones que se destaquen en alguna/s  de las áreas de evaluación</a:t>
            </a:r>
          </a:p>
          <a:p>
            <a:pPr marL="0" indent="0">
              <a:buNone/>
            </a:pPr>
            <a:endParaRPr lang="es-ES" altLang="en-US" sz="1000" dirty="0">
              <a:cs typeface="Times New Roman" panose="02020603050405020304" pitchFamily="18" charset="0"/>
            </a:endParaRPr>
          </a:p>
          <a:p>
            <a:pPr marL="342900" indent="-342900"/>
            <a:r>
              <a:rPr lang="es-ES" altLang="en-US" dirty="0">
                <a:cs typeface="Times New Roman" panose="02020603050405020304" pitchFamily="18" charset="0"/>
              </a:rPr>
              <a:t>Las organizaciones ganadoras del Premio Nacional de Calidad quedan habilitadas para el </a:t>
            </a:r>
            <a:r>
              <a:rPr lang="es-ES" altLang="en-US" dirty="0">
                <a:solidFill>
                  <a:srgbClr val="0066FF"/>
                </a:solidFill>
                <a:cs typeface="Times New Roman" panose="02020603050405020304" pitchFamily="18" charset="0"/>
              </a:rPr>
              <a:t>uso del logotipo del Premio</a:t>
            </a:r>
            <a:r>
              <a:rPr lang="es-ES" altLang="en-US" dirty="0">
                <a:cs typeface="Times New Roman" panose="02020603050405020304" pitchFamily="18" charset="0"/>
              </a:rPr>
              <a:t> por </a:t>
            </a:r>
            <a:r>
              <a:rPr lang="es-UY" altLang="en-US" dirty="0" err="1">
                <a:cs typeface="Times New Roman" panose="02020603050405020304" pitchFamily="18" charset="0"/>
              </a:rPr>
              <a:t>tr</a:t>
            </a:r>
            <a:r>
              <a:rPr lang="es-ES" altLang="en-US" dirty="0">
                <a:cs typeface="Times New Roman" panose="02020603050405020304" pitchFamily="18" charset="0"/>
              </a:rPr>
              <a:t>es años y aquellas que obtengan Menciones Especiales pueden publicitarlo por dos años</a:t>
            </a:r>
            <a:endParaRPr lang="es-ES_tradnl" altLang="en-US" dirty="0">
              <a:cs typeface="Times New Roman" panose="02020603050405020304" pitchFamily="18" charset="0"/>
            </a:endParaRPr>
          </a:p>
        </p:txBody>
      </p:sp>
      <p:pic>
        <p:nvPicPr>
          <p:cNvPr id="2" name="Diapo  13">
            <a:hlinkClick r:id="" action="ppaction://media"/>
            <a:extLst>
              <a:ext uri="{FF2B5EF4-FFF2-40B4-BE49-F238E27FC236}">
                <a16:creationId xmlns:a16="http://schemas.microsoft.com/office/drawing/2014/main" id="{B81CE7A0-A2DA-4B91-A74F-9476AF0179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0550" y="41743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C2DD12F7-32C4-43DB-BEBD-033CD8A380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2660129"/>
            <a:ext cx="8229600" cy="2939008"/>
          </a:xfrm>
        </p:spPr>
        <p:txBody>
          <a:bodyPr/>
          <a:lstStyle/>
          <a:p>
            <a:pPr marL="342900" indent="-342900" algn="just"/>
            <a:r>
              <a:rPr lang="es-ES" altLang="en-US" dirty="0">
                <a:cs typeface="Times New Roman" panose="02020603050405020304" pitchFamily="18" charset="0"/>
              </a:rPr>
              <a:t>Las organizaciones reconocidas se comprometen a compartir y </a:t>
            </a:r>
            <a:r>
              <a:rPr lang="es-ES" altLang="en-US" dirty="0">
                <a:solidFill>
                  <a:srgbClr val="0066FF"/>
                </a:solidFill>
                <a:cs typeface="Times New Roman" panose="02020603050405020304" pitchFamily="18" charset="0"/>
              </a:rPr>
              <a:t>difundir</a:t>
            </a:r>
            <a:r>
              <a:rPr lang="es-ES" altLang="en-US" dirty="0">
                <a:cs typeface="Times New Roman" panose="02020603050405020304" pitchFamily="18" charset="0"/>
              </a:rPr>
              <a:t> sus estrategias, herramientas y técnicas de manejo de la calidad</a:t>
            </a:r>
            <a:endParaRPr lang="es-ES_tradnl" altLang="en-US" dirty="0">
              <a:cs typeface="Times New Roman" panose="02020603050405020304" pitchFamily="18" charset="0"/>
            </a:endParaRPr>
          </a:p>
          <a:p>
            <a:pPr marL="342900" indent="-342900" algn="just"/>
            <a:r>
              <a:rPr lang="es-ES" altLang="en-US" dirty="0">
                <a:cs typeface="Times New Roman" panose="02020603050405020304" pitchFamily="18" charset="0"/>
              </a:rPr>
              <a:t>Los ganadores del Premio Nacional de Calidad solo pueden </a:t>
            </a:r>
            <a:r>
              <a:rPr lang="es-ES" altLang="en-US" dirty="0">
                <a:solidFill>
                  <a:srgbClr val="0066FF"/>
                </a:solidFill>
                <a:cs typeface="Times New Roman" panose="02020603050405020304" pitchFamily="18" charset="0"/>
              </a:rPr>
              <a:t>volver a postularse</a:t>
            </a:r>
            <a:r>
              <a:rPr lang="es-ES" altLang="en-US" dirty="0">
                <a:cs typeface="Times New Roman" panose="02020603050405020304" pitchFamily="18" charset="0"/>
              </a:rPr>
              <a:t> a los tres años de obtenido el mismo</a:t>
            </a:r>
            <a:endParaRPr lang="es-ES_tradnl" altLang="en-US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A4B8402F-BF1B-47DD-9959-F9D0D64FD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227" y="355890"/>
            <a:ext cx="2008173" cy="19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8FAE6A3D-40DF-4B2B-B62D-9E6D83A17FD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51122" y="136443"/>
            <a:ext cx="5761038" cy="117157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defTabSz="762000">
              <a:defRPr/>
            </a:pPr>
            <a:r>
              <a:rPr lang="es-ES_tradnl" dirty="0">
                <a:effectLst/>
              </a:rPr>
              <a:t>Reglamento del  P.N.C.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80449B0E-B17A-4C20-9009-0926CF4373B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934368" y="541299"/>
            <a:ext cx="4911725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defTabSz="762000">
              <a:defRPr/>
            </a:pPr>
            <a:r>
              <a:rPr lang="es-ES_tradnl" dirty="0">
                <a:effectLst/>
              </a:rPr>
              <a:t>El proceso del PNC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CA4EA16B-59F0-45FB-9EAF-F7DD2293E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11760" y="4725144"/>
            <a:ext cx="4678363" cy="648692"/>
          </a:xfrm>
          <a:solidFill>
            <a:srgbClr val="7FFF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defTabSz="762000">
              <a:buFont typeface="Wingdings 3" panose="05040102010807070707" pitchFamily="18" charset="2"/>
              <a:buNone/>
            </a:pPr>
            <a:r>
              <a:rPr lang="es-ES_tradnl" altLang="en-US" dirty="0">
                <a:solidFill>
                  <a:schemeClr val="accent2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Diagrama de flujo</a:t>
            </a:r>
            <a:endParaRPr lang="es-ES_tradnl" altLang="en-US" dirty="0">
              <a:solidFill>
                <a:schemeClr val="accent2">
                  <a:lumMod val="75000"/>
                </a:schemeClr>
              </a:solidFill>
              <a:hlinkClick r:id="rId3" action="ppaction://hlinkpres?slideindex=1&amp;slidetitle=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39940" name="Picture 4">
            <a:extLst>
              <a:ext uri="{FF2B5EF4-FFF2-40B4-BE49-F238E27FC236}">
                <a16:creationId xmlns:a16="http://schemas.microsoft.com/office/drawing/2014/main" id="{76E32639-1993-4D4D-93CA-D44C33B0A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131" y="1838299"/>
            <a:ext cx="247173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43DC72DC-BDE0-4D7D-B359-D94C13D99E2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325351" y="369268"/>
            <a:ext cx="5486400" cy="1524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defTabSz="762000">
              <a:defRPr/>
            </a:pPr>
            <a:r>
              <a:rPr lang="es-ES" dirty="0">
                <a:solidFill>
                  <a:srgbClr val="0000FF"/>
                </a:solidFill>
                <a:effectLst/>
                <a:cs typeface="Times New Roman" pitchFamily="18" charset="0"/>
              </a:rPr>
              <a:t>Objetivos del Premio Nacional de Calidad</a:t>
            </a:r>
            <a:r>
              <a:rPr lang="es-ES" dirty="0">
                <a:effectLst/>
              </a:rPr>
              <a:t> </a:t>
            </a:r>
            <a:endParaRPr lang="es-ES_tradnl" dirty="0">
              <a:effectLst/>
            </a:endParaRP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4CFDAEC1-6D1D-4531-A4F3-AF6F73A903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3590" y="2196091"/>
            <a:ext cx="8305800" cy="3760474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UY" altLang="en-US" sz="2300" dirty="0">
                <a:cs typeface="Times New Roman" panose="02020603050405020304" pitchFamily="18" charset="0"/>
              </a:rPr>
              <a:t>Promover y estimular el conocimiento y establecimiento de procesos de Gestión Total de Calidad, mediante la aplicación del MMC, inclusive en el sector público.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altLang="en-US" sz="2300" dirty="0">
                <a:cs typeface="Times New Roman" panose="02020603050405020304" pitchFamily="18" charset="0"/>
              </a:rPr>
              <a:t>Promover una mayor </a:t>
            </a:r>
            <a:r>
              <a:rPr lang="es-ES" altLang="en-US" sz="2300" dirty="0">
                <a:solidFill>
                  <a:schemeClr val="hlink"/>
                </a:solidFill>
                <a:cs typeface="Times New Roman" panose="02020603050405020304" pitchFamily="18" charset="0"/>
              </a:rPr>
              <a:t>productividad</a:t>
            </a:r>
            <a:r>
              <a:rPr lang="es-ES" altLang="en-US" sz="2300" dirty="0">
                <a:cs typeface="Times New Roman" panose="02020603050405020304" pitchFamily="18" charset="0"/>
              </a:rPr>
              <a:t> por incremento de eficiencia de procesos y calidad de productos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altLang="en-US" sz="2300" dirty="0">
                <a:cs typeface="Times New Roman" panose="02020603050405020304" pitchFamily="18" charset="0"/>
              </a:rPr>
              <a:t>Fomentar las </a:t>
            </a:r>
            <a:r>
              <a:rPr lang="es-ES" altLang="en-US" sz="2300" dirty="0">
                <a:solidFill>
                  <a:schemeClr val="hlink"/>
                </a:solidFill>
                <a:cs typeface="Times New Roman" panose="02020603050405020304" pitchFamily="18" charset="0"/>
              </a:rPr>
              <a:t>exportaciones</a:t>
            </a:r>
            <a:r>
              <a:rPr lang="es-ES" altLang="en-US" sz="2300" dirty="0">
                <a:cs typeface="Times New Roman" panose="02020603050405020304" pitchFamily="18" charset="0"/>
              </a:rPr>
              <a:t> basadas en mejor calidad logrando mayor nivel de competitividad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altLang="en-US" sz="2300" dirty="0">
                <a:solidFill>
                  <a:schemeClr val="hlink"/>
                </a:solidFill>
                <a:cs typeface="Times New Roman" panose="02020603050405020304" pitchFamily="18" charset="0"/>
              </a:rPr>
              <a:t>Reconocer</a:t>
            </a:r>
            <a:r>
              <a:rPr lang="es-ES" altLang="en-US" sz="2300" dirty="0">
                <a:cs typeface="Times New Roman" panose="02020603050405020304" pitchFamily="18" charset="0"/>
              </a:rPr>
              <a:t> esfuerzos integrales hacia la Calidad Total de las organizaciones nacionales y </a:t>
            </a:r>
            <a:r>
              <a:rPr lang="es-ES" altLang="en-US" sz="2300" dirty="0">
                <a:solidFill>
                  <a:schemeClr val="hlink"/>
                </a:solidFill>
                <a:cs typeface="Times New Roman" panose="02020603050405020304" pitchFamily="18" charset="0"/>
              </a:rPr>
              <a:t>difundir</a:t>
            </a:r>
            <a:r>
              <a:rPr lang="es-ES" altLang="en-US" sz="2300" dirty="0">
                <a:cs typeface="Times New Roman" panose="02020603050405020304" pitchFamily="18" charset="0"/>
              </a:rPr>
              <a:t> sus estrategias exitosas</a:t>
            </a:r>
            <a:endParaRPr lang="es-ES_tradnl" altLang="en-US" sz="2300" dirty="0">
              <a:cs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s-ES" altLang="en-US" sz="2300" dirty="0">
              <a:cs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s-ES_tradnl" altLang="en-US" sz="2300" dirty="0">
              <a:cs typeface="Times New Roman" panose="02020603050405020304" pitchFamily="18" charset="0"/>
            </a:endParaRPr>
          </a:p>
        </p:txBody>
      </p:sp>
      <p:pic>
        <p:nvPicPr>
          <p:cNvPr id="40964" name="Picture 4">
            <a:extLst>
              <a:ext uri="{FF2B5EF4-FFF2-40B4-BE49-F238E27FC236}">
                <a16:creationId xmlns:a16="http://schemas.microsoft.com/office/drawing/2014/main" id="{2981274C-FF96-4089-B43E-3F1BC0817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260648"/>
            <a:ext cx="1632620" cy="1632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iapo 17">
            <a:hlinkClick r:id="" action="ppaction://media"/>
            <a:extLst>
              <a:ext uri="{FF2B5EF4-FFF2-40B4-BE49-F238E27FC236}">
                <a16:creationId xmlns:a16="http://schemas.microsoft.com/office/drawing/2014/main" id="{D9F5017C-1670-4401-8583-5B911FF8F3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457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rencia">
  <a:themeElements>
    <a:clrScheme name="Concurrenci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Papel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2429</TotalTime>
  <Words>2039</Words>
  <Application>Microsoft Office PowerPoint</Application>
  <PresentationFormat>Presentación en pantalla (4:3)</PresentationFormat>
  <Paragraphs>295</Paragraphs>
  <Slides>38</Slides>
  <Notes>2</Notes>
  <HiddenSlides>0</HiddenSlides>
  <MMClips>16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8" baseType="lpstr">
      <vt:lpstr>Arial</vt:lpstr>
      <vt:lpstr>Calibri</vt:lpstr>
      <vt:lpstr>Constantia</vt:lpstr>
      <vt:lpstr>Times New Roman</vt:lpstr>
      <vt:lpstr>Verdana</vt:lpstr>
      <vt:lpstr>Wingdings</vt:lpstr>
      <vt:lpstr>Wingdings 2</vt:lpstr>
      <vt:lpstr>Wingdings 3</vt:lpstr>
      <vt:lpstr>Concurrencia</vt:lpstr>
      <vt:lpstr>Imagen</vt:lpstr>
      <vt:lpstr>Presentación de PowerPoint</vt:lpstr>
      <vt:lpstr>Presentación de PowerPoint</vt:lpstr>
      <vt:lpstr>Los modelos en Uruguay</vt:lpstr>
      <vt:lpstr>EL PREMIO NACIONAL DE CALIDAD</vt:lpstr>
      <vt:lpstr>¿Quién gestiona el P.N.C.?</vt:lpstr>
      <vt:lpstr>Reglamento del  P.N.C.</vt:lpstr>
      <vt:lpstr>Reglamento del  P.N.C.</vt:lpstr>
      <vt:lpstr>El proceso del PNC</vt:lpstr>
      <vt:lpstr>Objetivos del Premio Nacional de Calidad </vt:lpstr>
      <vt:lpstr>Características del P.N.C.</vt:lpstr>
      <vt:lpstr>Características del P.N.C.</vt:lpstr>
      <vt:lpstr>Características del P.N.C.</vt:lpstr>
      <vt:lpstr>Características del P.N.C.</vt:lpstr>
      <vt:lpstr>Características del P.N.C.</vt:lpstr>
      <vt:lpstr>CATEGORÍAS DEL PNC</vt:lpstr>
      <vt:lpstr>Son Pymes para el MMC las organizaciones con:</vt:lpstr>
      <vt:lpstr>¿Qué aspectos se evalúan?</vt:lpstr>
      <vt:lpstr>Áreas de evaluación del M.M.C.</vt:lpstr>
      <vt:lpstr>Áreas de evaluación del M.M.C. para PyMes</vt:lpstr>
      <vt:lpstr>1. Liderazgo de la Alta Dirección</vt:lpstr>
      <vt:lpstr>2. Planeamiento </vt:lpstr>
      <vt:lpstr>3. Desarrollo de las personas </vt:lpstr>
      <vt:lpstr>4. Enfoque en el cliente externo </vt:lpstr>
      <vt:lpstr>5. Información y análisis</vt:lpstr>
      <vt:lpstr>6. Gestión de procesos </vt:lpstr>
      <vt:lpstr>7. Impacto en la sociedad y el Medio  Ambiente </vt:lpstr>
      <vt:lpstr>8. Resultados(*)</vt:lpstr>
      <vt:lpstr>Modelo compromiso con la gestión (organizaciones privadas)</vt:lpstr>
      <vt:lpstr>Finalidad:</vt:lpstr>
      <vt:lpstr>Premio Micro y Pequeña Empresa</vt:lpstr>
      <vt:lpstr>Finalidad</vt:lpstr>
      <vt:lpstr>Modelo compromiso con la gestión pública</vt:lpstr>
      <vt:lpstr>Finalidad</vt:lpstr>
      <vt:lpstr>Modelo compromiso de calidad con el Turismo</vt:lpstr>
      <vt:lpstr>Finalidad</vt:lpstr>
      <vt:lpstr>Modelo de Gestión de la Innovación</vt:lpstr>
      <vt:lpstr>Objetivos</vt:lpstr>
      <vt:lpstr>GRACIAS POR SU ATENCION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calidad1</dc:creator>
  <cp:lastModifiedBy>Karina Victoria Lopez Semperena</cp:lastModifiedBy>
  <cp:revision>154</cp:revision>
  <dcterms:created xsi:type="dcterms:W3CDTF">2009-08-04T14:11:33Z</dcterms:created>
  <dcterms:modified xsi:type="dcterms:W3CDTF">2021-04-22T15:46:10Z</dcterms:modified>
</cp:coreProperties>
</file>